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0" r:id="rId1"/>
    <p:sldMasterId id="2147484012" r:id="rId2"/>
    <p:sldMasterId id="2147484024" r:id="rId3"/>
    <p:sldMasterId id="2147484036" r:id="rId4"/>
    <p:sldMasterId id="2147484062" r:id="rId5"/>
  </p:sldMasterIdLst>
  <p:notesMasterIdLst>
    <p:notesMasterId r:id="rId98"/>
  </p:notesMasterIdLst>
  <p:sldIdLst>
    <p:sldId id="414" r:id="rId6"/>
    <p:sldId id="257" r:id="rId7"/>
    <p:sldId id="274" r:id="rId8"/>
    <p:sldId id="275" r:id="rId9"/>
    <p:sldId id="276" r:id="rId10"/>
    <p:sldId id="372" r:id="rId11"/>
    <p:sldId id="373" r:id="rId12"/>
    <p:sldId id="405" r:id="rId13"/>
    <p:sldId id="409" r:id="rId14"/>
    <p:sldId id="410" r:id="rId15"/>
    <p:sldId id="411" r:id="rId16"/>
    <p:sldId id="412" r:id="rId17"/>
    <p:sldId id="413" r:id="rId18"/>
    <p:sldId id="368" r:id="rId19"/>
    <p:sldId id="374" r:id="rId20"/>
    <p:sldId id="281" r:id="rId21"/>
    <p:sldId id="283" r:id="rId22"/>
    <p:sldId id="376" r:id="rId23"/>
    <p:sldId id="377" r:id="rId24"/>
    <p:sldId id="285" r:id="rId25"/>
    <p:sldId id="284" r:id="rId26"/>
    <p:sldId id="403" r:id="rId27"/>
    <p:sldId id="300" r:id="rId28"/>
    <p:sldId id="290" r:id="rId29"/>
    <p:sldId id="31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78" r:id="rId46"/>
    <p:sldId id="307" r:id="rId47"/>
    <p:sldId id="309" r:id="rId48"/>
    <p:sldId id="313" r:id="rId49"/>
    <p:sldId id="314" r:id="rId50"/>
    <p:sldId id="315" r:id="rId51"/>
    <p:sldId id="312" r:id="rId52"/>
    <p:sldId id="335" r:id="rId53"/>
    <p:sldId id="336" r:id="rId54"/>
    <p:sldId id="337" r:id="rId55"/>
    <p:sldId id="338" r:id="rId56"/>
    <p:sldId id="339" r:id="rId57"/>
    <p:sldId id="340" r:id="rId58"/>
    <p:sldId id="379" r:id="rId59"/>
    <p:sldId id="320" r:id="rId60"/>
    <p:sldId id="308" r:id="rId61"/>
    <p:sldId id="317" r:id="rId62"/>
    <p:sldId id="318" r:id="rId63"/>
    <p:sldId id="319" r:id="rId64"/>
    <p:sldId id="316" r:id="rId65"/>
    <p:sldId id="327" r:id="rId66"/>
    <p:sldId id="328" r:id="rId67"/>
    <p:sldId id="329" r:id="rId68"/>
    <p:sldId id="330" r:id="rId69"/>
    <p:sldId id="331" r:id="rId70"/>
    <p:sldId id="332" r:id="rId71"/>
    <p:sldId id="380" r:id="rId72"/>
    <p:sldId id="360" r:id="rId73"/>
    <p:sldId id="381" r:id="rId74"/>
    <p:sldId id="382" r:id="rId75"/>
    <p:sldId id="416" r:id="rId76"/>
    <p:sldId id="417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91" r:id="rId85"/>
    <p:sldId id="392" r:id="rId86"/>
    <p:sldId id="393" r:id="rId87"/>
    <p:sldId id="394" r:id="rId88"/>
    <p:sldId id="395" r:id="rId89"/>
    <p:sldId id="396" r:id="rId90"/>
    <p:sldId id="397" r:id="rId91"/>
    <p:sldId id="398" r:id="rId92"/>
    <p:sldId id="399" r:id="rId93"/>
    <p:sldId id="400" r:id="rId94"/>
    <p:sldId id="401" r:id="rId95"/>
    <p:sldId id="402" r:id="rId96"/>
    <p:sldId id="415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K" initials="H" lastIdx="0" clrIdx="0">
    <p:extLst>
      <p:ext uri="{19B8F6BF-5375-455C-9EA6-DF929625EA0E}">
        <p15:presenceInfo xmlns:p15="http://schemas.microsoft.com/office/powerpoint/2012/main" userId="H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1867" autoAdjust="0"/>
  </p:normalViewPr>
  <p:slideViewPr>
    <p:cSldViewPr snapToGrid="0">
      <p:cViewPr varScale="1">
        <p:scale>
          <a:sx n="57" d="100"/>
          <a:sy n="57" d="100"/>
        </p:scale>
        <p:origin x="10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9FC6-E60B-44FE-9D43-13C58D1D9F6C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E35F-0F74-43B1-8AC3-669F0A6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933D36-8821-4B0A-9E8E-81E9A71B06FE}" type="slidenum">
              <a:rPr lang="da-DK" altLang="en-US" smtClean="0"/>
              <a:pPr/>
              <a:t>8</a:t>
            </a:fld>
            <a:endParaRPr lang="da-DK" alt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687388"/>
            <a:ext cx="3902075" cy="2195512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057525"/>
            <a:ext cx="5022850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6" tIns="45493" rIns="90986" bIns="45493"/>
          <a:lstStyle/>
          <a:p>
            <a:r>
              <a:rPr lang="en-US" altLang="en-US" b="1" dirty="0" smtClean="0"/>
              <a:t>GLP-1 and GIP Are the Two Major </a:t>
            </a:r>
            <a:r>
              <a:rPr lang="en-US" altLang="en-US" b="1" dirty="0" err="1" smtClean="0"/>
              <a:t>Incretins</a:t>
            </a:r>
            <a:endParaRPr lang="en-US" altLang="en-US" b="1" dirty="0" smtClean="0"/>
          </a:p>
          <a:p>
            <a:pPr marL="342900" lvl="1" indent="-114300"/>
            <a:r>
              <a:rPr lang="en-US" altLang="en-US" dirty="0" err="1" smtClean="0"/>
              <a:t>Incretins</a:t>
            </a:r>
            <a:r>
              <a:rPr lang="en-US" altLang="en-US" dirty="0" smtClean="0"/>
              <a:t> are gut hormones released in response to ingestion of a meal, the most important of which are glucagon-like peptide-1 (GLP-1), which is synthesized by </a:t>
            </a:r>
            <a:br>
              <a:rPr lang="en-US" altLang="en-US" dirty="0" smtClean="0"/>
            </a:br>
            <a:r>
              <a:rPr lang="en-US" altLang="en-US" dirty="0" smtClean="0"/>
              <a:t>L cells mainly located in the distal gut (ileum and colon), and glucose-dependent </a:t>
            </a:r>
            <a:r>
              <a:rPr lang="en-US" altLang="en-US" dirty="0" err="1" smtClean="0"/>
              <a:t>insulinotropic</a:t>
            </a:r>
            <a:r>
              <a:rPr lang="en-US" altLang="en-US" dirty="0" smtClean="0"/>
              <a:t> polypeptide (GIP), which is secreted by K cells in the proximal gut (duodenum).</a:t>
            </a:r>
            <a:r>
              <a:rPr lang="en-US" altLang="en-US" baseline="30000" dirty="0" smtClean="0"/>
              <a:t>1,2</a:t>
            </a:r>
            <a:r>
              <a:rPr lang="en-US" altLang="en-US" dirty="0" smtClean="0"/>
              <a:t> GLP-1 and GIP are the major </a:t>
            </a:r>
            <a:r>
              <a:rPr lang="en-US" altLang="en-US" dirty="0" err="1" smtClean="0"/>
              <a:t>incretins</a:t>
            </a:r>
            <a:r>
              <a:rPr lang="en-US" altLang="en-US" dirty="0" smtClean="0"/>
              <a:t> that play a role in the insulin response as nutrients are absorbed by the body.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</a:t>
            </a:r>
          </a:p>
          <a:p>
            <a:pPr marL="342900" lvl="1" indent="-114300"/>
            <a:r>
              <a:rPr lang="en-US" altLang="en-US" dirty="0" smtClean="0"/>
              <a:t>In addition to stimulating insulin release when glucose is elevated, GLP-1 also inhibits glucagon secretion.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These actions are highly glucose dependent.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In healthy volunteers, administration of GLP-1, at levels surpassing physiologic production, has been shown to exert profound, dose-dependent inhibition of gastric emptying.</a:t>
            </a:r>
            <a:r>
              <a:rPr lang="en-US" altLang="en-US" baseline="30000" dirty="0" smtClean="0"/>
              <a:t>4</a:t>
            </a:r>
            <a:r>
              <a:rPr lang="en-US" altLang="en-US" dirty="0" smtClean="0"/>
              <a:t> In in vitro and in vivo rodent studies and isolated human islets, GLP-1 has been shown to promote the expansion of </a:t>
            </a:r>
            <a:r>
              <a:rPr lang="en-US" altLang="en-US" dirty="0" smtClean="0">
                <a:sym typeface="Symbol" pitchFamily="18" charset="2"/>
              </a:rPr>
              <a:t>beta-</a:t>
            </a:r>
            <a:r>
              <a:rPr lang="en-US" altLang="en-US" dirty="0" smtClean="0"/>
              <a:t>cell mass through proliferative and </a:t>
            </a:r>
            <a:r>
              <a:rPr lang="en-US" altLang="en-US" dirty="0" err="1" smtClean="0"/>
              <a:t>antiapoptotic</a:t>
            </a:r>
            <a:r>
              <a:rPr lang="en-US" altLang="en-US" dirty="0" smtClean="0"/>
              <a:t> pathways.</a:t>
            </a:r>
            <a:r>
              <a:rPr lang="en-US" altLang="en-US" baseline="30000" dirty="0" smtClean="0"/>
              <a:t>1,5,6</a:t>
            </a:r>
            <a:r>
              <a:rPr lang="en-US" altLang="en-US" dirty="0" smtClean="0"/>
              <a:t>  </a:t>
            </a:r>
          </a:p>
          <a:p>
            <a:pPr marL="342900" lvl="1" indent="-114300"/>
            <a:r>
              <a:rPr lang="en-US" altLang="en-US" dirty="0" smtClean="0"/>
              <a:t>Whereas GIP also stimulates a glucose-dependent insulin response,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this hormone does not appear to affect gastric emptying.</a:t>
            </a:r>
            <a:r>
              <a:rPr lang="en-US" altLang="en-US" baseline="30000" dirty="0" smtClean="0"/>
              <a:t>7 </a:t>
            </a:r>
            <a:r>
              <a:rPr lang="en-US" altLang="en-US" dirty="0" smtClean="0"/>
              <a:t>When given at </a:t>
            </a:r>
            <a:r>
              <a:rPr lang="en-US" altLang="en-US" dirty="0" err="1" smtClean="0"/>
              <a:t>supraphysiologic</a:t>
            </a:r>
            <a:r>
              <a:rPr lang="en-US" altLang="en-US" dirty="0" smtClean="0"/>
              <a:t> doses to patients with type 2 diabetes, the </a:t>
            </a:r>
            <a:r>
              <a:rPr lang="en-US" altLang="en-US" dirty="0" err="1" smtClean="0"/>
              <a:t>insulinotropic</a:t>
            </a:r>
            <a:r>
              <a:rPr lang="en-US" altLang="en-US" dirty="0" smtClean="0"/>
              <a:t> activity of GIP was less than that observed in normal subjects.</a:t>
            </a:r>
            <a:r>
              <a:rPr lang="en-US" altLang="en-US" baseline="30000" dirty="0" smtClean="0"/>
              <a:t>8</a:t>
            </a:r>
            <a:r>
              <a:rPr lang="en-US" altLang="en-US" dirty="0" smtClean="0"/>
              <a:t> GIP does not appear to affect satiety or body weight.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In islet cell lines, GIP has been shown to enhance beta-cell proliferation and survival.</a:t>
            </a:r>
            <a:r>
              <a:rPr lang="en-US" altLang="en-US" baseline="30000" dirty="0" smtClean="0"/>
              <a:t>9,10</a:t>
            </a:r>
            <a:r>
              <a:rPr lang="en-US" altLang="en-US" dirty="0" smtClean="0"/>
              <a:t> </a:t>
            </a:r>
          </a:p>
        </p:txBody>
      </p:sp>
      <p:sp>
        <p:nvSpPr>
          <p:cNvPr id="150533" name="Rectangle 4"/>
          <p:cNvSpPr>
            <a:spLocks noChangeArrowheads="1"/>
          </p:cNvSpPr>
          <p:nvPr/>
        </p:nvSpPr>
        <p:spPr bwMode="auto">
          <a:xfrm>
            <a:off x="949325" y="6621463"/>
            <a:ext cx="52673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6" tIns="45493" rIns="90986" bIns="45493" anchor="b"/>
          <a:lstStyle>
            <a:lvl1pPr marL="161925" indent="-161925" defTabSz="8651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700" b="1">
                <a:latin typeface="Arial" pitchFamily="34" charset="0"/>
              </a:rPr>
              <a:t>References:</a:t>
            </a:r>
          </a:p>
          <a:p>
            <a:pPr>
              <a:spcBef>
                <a:spcPct val="15000"/>
              </a:spcBef>
            </a:pPr>
            <a:r>
              <a:rPr lang="en-US" altLang="en-US" sz="700" b="1">
                <a:latin typeface="Arial" pitchFamily="34" charset="0"/>
              </a:rPr>
              <a:t>1.</a:t>
            </a:r>
            <a:r>
              <a:rPr lang="en-US" altLang="en-US" sz="700">
                <a:latin typeface="Arial" pitchFamily="34" charset="0"/>
              </a:rPr>
              <a:t>	Drucker DJ. Enhancing incretin action for the treatment of type 2 diabetes. </a:t>
            </a:r>
            <a:r>
              <a:rPr lang="en-US" altLang="en-US" sz="700" i="1">
                <a:latin typeface="Arial" pitchFamily="34" charset="0"/>
              </a:rPr>
              <a:t>Diabetes</a:t>
            </a:r>
            <a:r>
              <a:rPr lang="en-US" altLang="en-US" sz="700">
                <a:latin typeface="Arial" pitchFamily="34" charset="0"/>
              </a:rPr>
              <a:t> </a:t>
            </a:r>
            <a:r>
              <a:rPr lang="en-US" altLang="en-US" sz="700" i="1">
                <a:latin typeface="Arial" pitchFamily="34" charset="0"/>
              </a:rPr>
              <a:t>Care. </a:t>
            </a:r>
            <a:r>
              <a:rPr lang="en-US" altLang="en-US" sz="700">
                <a:latin typeface="Arial" pitchFamily="34" charset="0"/>
              </a:rPr>
              <a:t>2003;26:2929–2940.</a:t>
            </a:r>
          </a:p>
          <a:p>
            <a:pPr>
              <a:spcBef>
                <a:spcPct val="15000"/>
              </a:spcBef>
            </a:pPr>
            <a:r>
              <a:rPr lang="en-US" altLang="en-US" sz="700" b="1">
                <a:latin typeface="Arial" pitchFamily="34" charset="0"/>
              </a:rPr>
              <a:t>2.</a:t>
            </a:r>
            <a:r>
              <a:rPr lang="en-US" altLang="en-US" sz="700">
                <a:latin typeface="Arial" pitchFamily="34" charset="0"/>
              </a:rPr>
              <a:t>	Ahrén B. Gut peptides and type 2 diabetes mellitus treatment. </a:t>
            </a:r>
            <a:r>
              <a:rPr lang="en-US" altLang="en-US" sz="700" i="1">
                <a:latin typeface="Arial" pitchFamily="34" charset="0"/>
              </a:rPr>
              <a:t>Curr Diab Rep.</a:t>
            </a:r>
            <a:r>
              <a:rPr lang="en-US" altLang="en-US" sz="700">
                <a:latin typeface="Arial" pitchFamily="34" charset="0"/>
              </a:rPr>
              <a:t> 2003;3:365–372.</a:t>
            </a:r>
            <a:endParaRPr lang="en-US" altLang="en-US" sz="7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700" b="1">
                <a:latin typeface="Arial" pitchFamily="34" charset="0"/>
              </a:rPr>
              <a:t>3.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</a:rPr>
              <a:t>	Drucker DJ. Biological actions and therapeutic potential of the glucagon-like peptides. </a:t>
            </a:r>
            <a:r>
              <a:rPr lang="en-US" altLang="en-US" sz="700" i="1">
                <a:solidFill>
                  <a:srgbClr val="000000"/>
                </a:solidFill>
                <a:latin typeface="Arial" pitchFamily="34" charset="0"/>
              </a:rPr>
              <a:t>Gastroenterology. 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</a:rPr>
              <a:t>2002;122:531–544.</a:t>
            </a:r>
            <a:endParaRPr lang="en-US" altLang="en-US" sz="70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4.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Nauck MA, Niedereichholz U, Ettler R, et al. Glucagon-like peptide 1 inhibition of gastric emptying outweighs its insulinotropic effects in healthy humans. </a:t>
            </a:r>
            <a:r>
              <a:rPr lang="en-US" altLang="en-US" sz="7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Am J Physiol.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1997;273:E981–E988.</a:t>
            </a: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5.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Farilla L, Bulotta A, Hirshberg B, et al. Glucagon-like peptide 1 inhibits cell apoptosis and improves glucose responsiveness </a:t>
            </a:r>
            <a:b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freshly isolated human islets. </a:t>
            </a:r>
            <a:r>
              <a:rPr lang="en-US" altLang="en-US" sz="7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Endocrinology.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2003;144:5149–5158.</a:t>
            </a:r>
            <a:endParaRPr lang="en-US" altLang="en-US" sz="7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6.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Farilla L, </a:t>
            </a:r>
            <a:r>
              <a:rPr lang="en-US" altLang="en-US" sz="700">
                <a:latin typeface="Arial" pitchFamily="34" charset="0"/>
              </a:rPr>
              <a:t>Hui H, Bertolotto C, et al. Glucagon-like peptide-1 promotes islet cell growth and inhibits apoptosis in Zucker diabetic rats. </a:t>
            </a:r>
            <a:r>
              <a:rPr lang="en-US" altLang="en-US" sz="700" i="1">
                <a:latin typeface="Arial" pitchFamily="34" charset="0"/>
              </a:rPr>
              <a:t>Endocrinology.</a:t>
            </a:r>
            <a:r>
              <a:rPr lang="en-US" altLang="en-US" sz="700">
                <a:latin typeface="Arial" pitchFamily="34" charset="0"/>
              </a:rPr>
              <a:t> 2002;143:4397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altLang="en-US" sz="700">
                <a:latin typeface="Arial" pitchFamily="34" charset="0"/>
              </a:rPr>
              <a:t>4408.</a:t>
            </a:r>
            <a:endParaRPr lang="en-US" altLang="en-US" sz="7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7.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Meier JJ, Goetze O, Anstipp J, et al. Gastric inhibitory polypeptide does not inhibit gastric emptying in humans. </a:t>
            </a:r>
            <a:b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7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 J Physiol Endocrinol Metab.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2004;286:E621–E625. </a:t>
            </a:r>
            <a:endParaRPr lang="en-US" altLang="en-US" sz="7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8.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</a:rPr>
              <a:t>	Nauck MA, Heimesaat MM, Ørskov C, Holst JJ, Ebert R, Creutzfeldt W. Preserved incretin activity of glucagon-</a:t>
            </a:r>
            <a:br>
              <a:rPr lang="en-US" altLang="en-US" sz="70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en-US" sz="700">
                <a:solidFill>
                  <a:srgbClr val="000000"/>
                </a:solidFill>
                <a:latin typeface="Arial" pitchFamily="34" charset="0"/>
              </a:rPr>
              <a:t>like peptide 1 [7-36 amide] but not of synthetic human gastric inhibitory polypeptide in patients with type-2 diabetes mellitus. </a:t>
            </a:r>
            <a:r>
              <a:rPr lang="en-US" altLang="en-US" sz="700" i="1">
                <a:solidFill>
                  <a:srgbClr val="000000"/>
                </a:solidFill>
                <a:latin typeface="Arial" pitchFamily="34" charset="0"/>
              </a:rPr>
              <a:t>J Clin Invest.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</a:rPr>
              <a:t> 1993;91:301–307.</a:t>
            </a: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9.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Tr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mper A, Tr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mper K, Trusheim H, Arnold R, G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ke B, H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rsch D. Glucose-dependent insulinotropic polypeptide </a:t>
            </a:r>
            <a:b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is a growth factor for beta (INS-1) cells by pleiotropic signaling. </a:t>
            </a:r>
            <a:r>
              <a:rPr lang="en-US" altLang="en-US" sz="7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Mol Endocrinol.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2001;15:1559–1570.</a:t>
            </a:r>
          </a:p>
          <a:p>
            <a:pPr>
              <a:spcBef>
                <a:spcPct val="15000"/>
              </a:spcBef>
            </a:pPr>
            <a:r>
              <a:rPr lang="en-US" altLang="en-US" sz="7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10.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Tr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mper A, Tr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mper K, H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rsch D. Mechanisms of mitogenic and anti-apoptotic signaling by glucose-dependent insulinotropic polypeptide in </a:t>
            </a:r>
            <a:r>
              <a:rPr lang="el-GR" altLang="en-US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(INS-1)-cells.</a:t>
            </a:r>
            <a:r>
              <a:rPr lang="en-US" altLang="en-US" sz="7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J Endocrinol.</a:t>
            </a:r>
            <a:r>
              <a:rPr lang="en-US" altLang="en-US" sz="7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2002;174:233–246.</a:t>
            </a:r>
          </a:p>
        </p:txBody>
      </p:sp>
    </p:spTree>
    <p:extLst>
      <p:ext uri="{BB962C8B-B14F-4D97-AF65-F5344CB8AC3E}">
        <p14:creationId xmlns:p14="http://schemas.microsoft.com/office/powerpoint/2010/main" val="200799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D152D-D157-4B3A-A2A1-87B67AE12559}" type="slidenum">
              <a:rPr lang="da-DK" altLang="en-US" smtClean="0">
                <a:solidFill>
                  <a:prstClr val="black"/>
                </a:solidFill>
              </a:rPr>
              <a:pPr/>
              <a:t>9</a:t>
            </a:fld>
            <a:endParaRPr lang="da-DK" altLang="en-US" smtClean="0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439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A2BF2D-F815-449F-824C-D01A9A00B146}" type="slidenum">
              <a:rPr lang="da-DK" altLang="en-US" smtClean="0">
                <a:solidFill>
                  <a:prstClr val="black"/>
                </a:solidFill>
              </a:rPr>
              <a:pPr/>
              <a:t>12</a:t>
            </a:fld>
            <a:endParaRPr lang="da-DK" altLang="en-US" smtClean="0">
              <a:solidFill>
                <a:prstClr val="black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914400"/>
            <a:ext cx="5567362" cy="3132138"/>
          </a:xfrm>
          <a:ln/>
        </p:spPr>
      </p:sp>
      <p:sp>
        <p:nvSpPr>
          <p:cNvPr id="15360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70437" cy="347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90" tIns="48095" rIns="96190" bIns="48095" anchor="ctr"/>
          <a:lstStyle/>
          <a:p>
            <a:pPr defTabSz="457200"/>
            <a:r>
              <a:rPr lang="da-DK" altLang="en-US" b="1" smtClean="0"/>
              <a:t>GLP-1 Levels in Patients With Type 2 Diabetes and Normal Subjects</a:t>
            </a:r>
            <a:r>
              <a:rPr lang="da-DK" altLang="en-US" b="1" baseline="30000" smtClean="0"/>
              <a:t>1</a:t>
            </a:r>
          </a:p>
          <a:p>
            <a:pPr marL="742950" lvl="1" indent="-285750" defTabSz="457200"/>
            <a:r>
              <a:rPr lang="en-US" altLang="en-US" smtClean="0"/>
              <a:t>A clinical study investigated the meal-stimulated GLP-1 and GIP responses in patients with type 2 diabetes (n=54) vs matched subjects with NGT (n=33, controls) and unmatched subjects with IGT (n=15).  After an overnight fast following 3 days without antidiabetic medication, subjects consumed a mixed meal and underwent blood sampling periodically for 4 hours.</a:t>
            </a:r>
          </a:p>
          <a:p>
            <a:pPr marL="742950" lvl="1" indent="-285750" defTabSz="457200"/>
            <a:r>
              <a:rPr lang="en-US" altLang="en-US" smtClean="0"/>
              <a:t>The slide shows GLP-1 levels in patients with type 2 diabetes vs subjects with NGT. Postprandial GLP-1 concentrations were significantly decreased in patients with type 2 diabetes compared with control subjects with NGT (</a:t>
            </a:r>
            <a:r>
              <a:rPr lang="da-DK" altLang="en-US" smtClean="0"/>
              <a:t>AUC: 2482 vs 3101 pmol/L </a:t>
            </a:r>
            <a:r>
              <a:rPr lang="en-US" altLang="en-US" smtClean="0"/>
              <a:t>• </a:t>
            </a:r>
            <a:r>
              <a:rPr lang="da-DK" altLang="en-US" smtClean="0"/>
              <a:t>240 min, p&lt;0.024</a:t>
            </a:r>
            <a:r>
              <a:rPr lang="en-US" altLang="en-US" smtClean="0"/>
              <a:t>).</a:t>
            </a:r>
          </a:p>
          <a:p>
            <a:pPr marL="742950" lvl="1" indent="-285750" defTabSz="457200"/>
            <a:r>
              <a:rPr lang="en-US" altLang="en-US" smtClean="0"/>
              <a:t>The incremental postprandial GLP-1 response (incremental area under the curve [iAUC], AUC calculated as above basal levels) was even more significantly reduced (</a:t>
            </a:r>
            <a:r>
              <a:rPr lang="da-DK" altLang="en-US" smtClean="0"/>
              <a:t>AUC: 907 vs 1927 pmol/L </a:t>
            </a:r>
            <a:r>
              <a:rPr lang="en-US" altLang="en-US" smtClean="0"/>
              <a:t>• </a:t>
            </a:r>
            <a:r>
              <a:rPr lang="da-DK" altLang="en-US" smtClean="0"/>
              <a:t>240 min in controls, p&lt;0.001).</a:t>
            </a:r>
            <a:endParaRPr lang="en-US" altLang="en-US" smtClean="0"/>
          </a:p>
          <a:p>
            <a:pPr defTabSz="45720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99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E35F-0F74-43B1-8AC3-669F0A6AEB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Figure 1—Study design (A) and patient disposition (B). All patients underwent a metformin</a:t>
            </a:r>
            <a:r>
              <a:rPr lang="en-US" baseline="0" dirty="0" smtClean="0"/>
              <a:t> </a:t>
            </a:r>
            <a:r>
              <a:rPr lang="en-US" dirty="0" smtClean="0"/>
              <a:t>(1,500–3,000 mg/day) and pioglitazone (30–45 mg/day) lead-in period that lasted up to 12</a:t>
            </a:r>
            <a:r>
              <a:rPr lang="en-US" baseline="0" dirty="0" smtClean="0"/>
              <a:t> </a:t>
            </a:r>
            <a:r>
              <a:rPr lang="en-US" dirty="0" smtClean="0"/>
              <a:t>weeks and was continued for the duration of the study; other OAMs were discontinued. Two</a:t>
            </a:r>
            <a:r>
              <a:rPr lang="en-US" baseline="0" dirty="0" smtClean="0"/>
              <a:t> </a:t>
            </a:r>
            <a:r>
              <a:rPr lang="en-US" dirty="0" smtClean="0"/>
              <a:t>doses of </a:t>
            </a:r>
            <a:r>
              <a:rPr lang="en-US" dirty="0" err="1" smtClean="0"/>
              <a:t>dulaglutide</a:t>
            </a:r>
            <a:r>
              <a:rPr lang="en-US" dirty="0" smtClean="0"/>
              <a:t> (1.5 mg and 0.75 mg) were evaluated along with </a:t>
            </a:r>
            <a:r>
              <a:rPr lang="en-US" dirty="0" err="1" smtClean="0"/>
              <a:t>exenatide</a:t>
            </a:r>
            <a:r>
              <a:rPr lang="en-US" dirty="0" smtClean="0"/>
              <a:t> and placebo.</a:t>
            </a:r>
            <a:r>
              <a:rPr lang="en-US" baseline="0" dirty="0" smtClean="0"/>
              <a:t> </a:t>
            </a:r>
            <a:r>
              <a:rPr lang="en-US" dirty="0" smtClean="0"/>
              <a:t>Placebo patients continued until week 26 and were then randomized to </a:t>
            </a:r>
            <a:r>
              <a:rPr lang="en-US" dirty="0" err="1" smtClean="0"/>
              <a:t>dulaglutide</a:t>
            </a:r>
            <a:r>
              <a:rPr lang="en-US" dirty="0" smtClean="0"/>
              <a:t> 1.5 mg or</a:t>
            </a:r>
            <a:r>
              <a:rPr lang="en-US" baseline="0" dirty="0" smtClean="0"/>
              <a:t> </a:t>
            </a:r>
            <a:r>
              <a:rPr lang="en-US" dirty="0" err="1" smtClean="0"/>
              <a:t>dulaglutide</a:t>
            </a:r>
            <a:r>
              <a:rPr lang="en-US" dirty="0" smtClean="0"/>
              <a:t> 0.75 mg. </a:t>
            </a:r>
            <a:r>
              <a:rPr lang="en-US" dirty="0" err="1" smtClean="0"/>
              <a:t>aNumber</a:t>
            </a:r>
            <a:r>
              <a:rPr lang="en-US" dirty="0" smtClean="0"/>
              <a:t> of patients rescued at week 26: </a:t>
            </a:r>
            <a:r>
              <a:rPr lang="en-US" dirty="0" err="1" smtClean="0"/>
              <a:t>dulaglutide</a:t>
            </a:r>
            <a:r>
              <a:rPr lang="en-US" dirty="0" smtClean="0"/>
              <a:t> 1.5 mg, 4 (1.4%);</a:t>
            </a:r>
            <a:r>
              <a:rPr lang="en-US" baseline="0" dirty="0" smtClean="0"/>
              <a:t> </a:t>
            </a:r>
            <a:r>
              <a:rPr lang="en-US" dirty="0" err="1" smtClean="0"/>
              <a:t>dulaglutide</a:t>
            </a:r>
            <a:r>
              <a:rPr lang="en-US" dirty="0" smtClean="0"/>
              <a:t> 0.75 mg, 12 (4.3%); </a:t>
            </a:r>
            <a:r>
              <a:rPr lang="en-US" dirty="0" err="1" smtClean="0"/>
              <a:t>exenatide</a:t>
            </a:r>
            <a:r>
              <a:rPr lang="en-US" dirty="0" smtClean="0"/>
              <a:t>, 11 (4.0%); placebo, 22 (15.6%). </a:t>
            </a:r>
            <a:r>
              <a:rPr lang="en-US" dirty="0" err="1" smtClean="0"/>
              <a:t>bNumber</a:t>
            </a:r>
            <a:r>
              <a:rPr lang="en-US" dirty="0" smtClean="0"/>
              <a:t> of patients</a:t>
            </a:r>
            <a:r>
              <a:rPr lang="en-US" baseline="0" dirty="0" smtClean="0"/>
              <a:t> </a:t>
            </a:r>
            <a:r>
              <a:rPr lang="en-US" dirty="0" smtClean="0"/>
              <a:t>rescued at week 52: </a:t>
            </a:r>
            <a:r>
              <a:rPr lang="en-US" dirty="0" err="1" smtClean="0"/>
              <a:t>dulaglutide</a:t>
            </a:r>
            <a:r>
              <a:rPr lang="en-US" dirty="0" smtClean="0"/>
              <a:t> 1.5 mg, 9 (3.2%); </a:t>
            </a:r>
            <a:r>
              <a:rPr lang="en-US" dirty="0" err="1" smtClean="0"/>
              <a:t>dulaglutide</a:t>
            </a:r>
            <a:r>
              <a:rPr lang="en-US" dirty="0" smtClean="0"/>
              <a:t> 0.75 mg, 25 (8.9%); </a:t>
            </a:r>
            <a:r>
              <a:rPr lang="en-US" dirty="0" err="1" smtClean="0"/>
              <a:t>exenatide</a:t>
            </a:r>
            <a:r>
              <a:rPr lang="en-US" dirty="0" smtClean="0"/>
              <a:t>, 24</a:t>
            </a:r>
            <a:r>
              <a:rPr lang="en-US" baseline="0" dirty="0" smtClean="0"/>
              <a:t> </a:t>
            </a:r>
            <a:r>
              <a:rPr lang="en-US" dirty="0" smtClean="0"/>
              <a:t>(8.7%); placebo to </a:t>
            </a:r>
            <a:r>
              <a:rPr lang="en-US" dirty="0" err="1" smtClean="0"/>
              <a:t>dulaglutide</a:t>
            </a:r>
            <a:r>
              <a:rPr lang="en-US" dirty="0" smtClean="0"/>
              <a:t> 1.5 mg, 1 (1.6%); placebo to </a:t>
            </a:r>
            <a:r>
              <a:rPr lang="en-US" dirty="0" err="1" smtClean="0"/>
              <a:t>dulaglutide</a:t>
            </a:r>
            <a:r>
              <a:rPr lang="en-US" dirty="0" smtClean="0"/>
              <a:t> 0.75 mg, 3 (4.8%).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E35F-0F74-43B1-8AC3-669F0A6AEB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2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2—Efficacy and safety measures through the treatment period. A: Change in HbA1c from baseline at 26 and 52 weeks, ANCOVA LOCF. B: HbA1c</a:t>
            </a:r>
          </a:p>
          <a:p>
            <a:r>
              <a:rPr lang="en-US" dirty="0" smtClean="0"/>
              <a:t>over time, MMRM. C: Percentage of patients achieving HbA1c targets, logistic regression. D: Change in FSG over time, MMRM. E: Baseline and</a:t>
            </a:r>
          </a:p>
          <a:p>
            <a:r>
              <a:rPr lang="en-US" dirty="0" smtClean="0"/>
              <a:t>26-week 8-point SMPG profiles, MMRM (solid lines are baseline, and dashed lines are at 26 weeks). F: Change in weight over time, MMRM.</a:t>
            </a:r>
          </a:p>
          <a:p>
            <a:r>
              <a:rPr lang="en-US" dirty="0" smtClean="0"/>
              <a:t>G: Incidence of nausea up to 26 weeks. Data are LS mean 6 SE. ††P , 0.001, superiority vs. </a:t>
            </a:r>
            <a:r>
              <a:rPr lang="en-US" dirty="0" err="1" smtClean="0"/>
              <a:t>exenatide</a:t>
            </a:r>
            <a:r>
              <a:rPr lang="en-US" dirty="0" smtClean="0"/>
              <a:t>; ‡‡P , 0.001, superiority vs. placebo; #P ,</a:t>
            </a:r>
          </a:p>
          <a:p>
            <a:r>
              <a:rPr lang="en-US" dirty="0" smtClean="0"/>
              <a:t>0.05 vs. </a:t>
            </a:r>
            <a:r>
              <a:rPr lang="en-US" dirty="0" err="1" smtClean="0"/>
              <a:t>exenatide</a:t>
            </a:r>
            <a:r>
              <a:rPr lang="en-US" dirty="0" smtClean="0"/>
              <a:t>; *P , 0.05 vs. placebo; ##P , 0.001 vs. </a:t>
            </a:r>
            <a:r>
              <a:rPr lang="en-US" dirty="0" err="1" smtClean="0"/>
              <a:t>exenatide</a:t>
            </a:r>
            <a:r>
              <a:rPr lang="en-US" dirty="0" smtClean="0"/>
              <a:t>; **P , 0.001 vs. placebo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E35F-0F74-43B1-8AC3-669F0A6AEB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E35F-0F74-43B1-8AC3-669F0A6AEB8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E35F-0F74-43B1-8AC3-669F0A6AEB8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7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1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5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8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1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90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12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73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1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5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35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6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86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06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41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3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93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51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2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4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71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5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08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86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C4EB-877A-4314-BB2F-864BC7EBA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E812-1C39-4C10-BEFB-0DE405CBB6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6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2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08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85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68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0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8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9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4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58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86CA-1037-408E-8BEF-72CB7CB0E92D}" type="slidenum">
              <a:rPr lang="da-DK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079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0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9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62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B3C4EB-877A-4314-BB2F-864BC7EBA2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12/14/2014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BE812-1C39-4C10-BEFB-0DE405CBB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B3C4EB-877A-4314-BB2F-864BC7EBA2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12/14/2014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BE812-1C39-4C10-BEFB-0DE405CBB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0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B3C4EB-877A-4314-BB2F-864BC7EBA2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12/14/2014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BE812-1C39-4C10-BEFB-0DE405CBB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64CE90D-2CC4-4863-8462-42144248B41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D3793E-1632-4435-AF79-0DC468E376E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4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5.emf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385"/>
            <a:ext cx="12192000" cy="72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480050" y="5937250"/>
            <a:ext cx="1631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600" b="1">
                <a:solidFill>
                  <a:prstClr val="black"/>
                </a:solidFill>
                <a:latin typeface="Arial" pitchFamily="34" charset="0"/>
              </a:rPr>
              <a:t>Time (minutes)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1684338" y="3551238"/>
            <a:ext cx="2263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600" b="1">
                <a:solidFill>
                  <a:prstClr val="black"/>
                </a:solidFill>
                <a:latin typeface="Arial" pitchFamily="34" charset="0"/>
              </a:rPr>
              <a:t>Plasma glucose (mM)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6" y="1560514"/>
            <a:ext cx="6183313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116138" y="4984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US" altLang="en-US" sz="1800">
              <a:solidFill>
                <a:prstClr val="white"/>
              </a:solidFill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08213" y="425450"/>
            <a:ext cx="76692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2800">
                <a:solidFill>
                  <a:srgbClr val="FFFF00"/>
                </a:solidFill>
                <a:latin typeface="Arial" pitchFamily="34" charset="0"/>
              </a:rPr>
              <a:t>Isoglycaemic iv and oral glucose challenge</a:t>
            </a:r>
          </a:p>
          <a:p>
            <a:pPr defTabSz="914400">
              <a:spcBef>
                <a:spcPct val="0"/>
              </a:spcBef>
              <a:buNone/>
            </a:pPr>
            <a:r>
              <a:rPr lang="da-DK" altLang="en-US" sz="2800">
                <a:solidFill>
                  <a:srgbClr val="FFFF00"/>
                </a:solidFill>
                <a:latin typeface="Arial" pitchFamily="34" charset="0"/>
              </a:rPr>
              <a:t>in lean patients with 2DM and matched controls</a:t>
            </a:r>
            <a:endParaRPr lang="en-US" altLang="en-US" sz="28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682750" y="6303964"/>
            <a:ext cx="310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2000">
                <a:solidFill>
                  <a:srgbClr val="FFFF00"/>
                </a:solidFill>
                <a:latin typeface="Arial" pitchFamily="34" charset="0"/>
              </a:rPr>
              <a:t>Knop et al, Diabetes 2007</a:t>
            </a:r>
            <a:endParaRPr lang="en-US" altLang="en-US" sz="200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070100" y="-153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da-DK" altLang="en-US" sz="3600" b="1" dirty="0">
                <a:solidFill>
                  <a:prstClr val="white"/>
                </a:solidFill>
              </a:rPr>
              <a:t>Insulin and C-peptide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937000" y="88741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800">
                <a:solidFill>
                  <a:prstClr val="white"/>
                </a:solidFill>
                <a:latin typeface="Arial" pitchFamily="34" charset="0"/>
              </a:rPr>
              <a:t>CTRL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7689850" y="8874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800">
                <a:solidFill>
                  <a:prstClr val="white"/>
                </a:solidFill>
                <a:latin typeface="Arial" pitchFamily="34" charset="0"/>
              </a:rPr>
              <a:t>T2DM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204914"/>
            <a:ext cx="36068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204914"/>
            <a:ext cx="36068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884614"/>
            <a:ext cx="36068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884614"/>
            <a:ext cx="36068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511550" y="6394450"/>
            <a:ext cx="1631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600" b="1">
                <a:solidFill>
                  <a:prstClr val="white"/>
                </a:solidFill>
                <a:latin typeface="Arial" pitchFamily="34" charset="0"/>
              </a:rPr>
              <a:t>Time (minutes)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277100" y="6394450"/>
            <a:ext cx="1631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600" b="1">
                <a:solidFill>
                  <a:prstClr val="white"/>
                </a:solidFill>
                <a:latin typeface="Arial" pitchFamily="34" charset="0"/>
              </a:rPr>
              <a:t>Time (minutes)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 rot="-5400000">
            <a:off x="1223963" y="2304256"/>
            <a:ext cx="2095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600" b="1" dirty="0">
                <a:solidFill>
                  <a:prstClr val="white"/>
                </a:solidFill>
                <a:latin typeface="Arial" pitchFamily="34" charset="0"/>
              </a:rPr>
              <a:t>Plasma insulin (pM)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 rot="-5400000">
            <a:off x="1094582" y="4942682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600" b="1">
                <a:solidFill>
                  <a:prstClr val="white"/>
                </a:solidFill>
                <a:latin typeface="Arial" pitchFamily="34" charset="0"/>
              </a:rPr>
              <a:t>Plasma C-peptide (pM)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611313" y="65088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sz="1800">
                <a:solidFill>
                  <a:prstClr val="white"/>
                </a:solidFill>
                <a:latin typeface="Arial" pitchFamily="34" charset="0"/>
              </a:rPr>
              <a:t>Knop F et al </a:t>
            </a:r>
          </a:p>
          <a:p>
            <a:pPr defTabSz="914400">
              <a:spcBef>
                <a:spcPct val="0"/>
              </a:spcBef>
              <a:buNone/>
            </a:pPr>
            <a:r>
              <a:rPr lang="da-DK" altLang="en-US" sz="1800">
                <a:solidFill>
                  <a:prstClr val="white"/>
                </a:solidFill>
                <a:latin typeface="Arial" pitchFamily="34" charset="0"/>
              </a:rPr>
              <a:t>Diabetes 2007</a:t>
            </a:r>
            <a:endParaRPr lang="en-US" altLang="en-US" sz="180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spect="1" noChangeArrowheads="1" noTextEdit="1"/>
          </p:cNvSpPr>
          <p:nvPr/>
        </p:nvSpPr>
        <p:spPr bwMode="auto">
          <a:xfrm>
            <a:off x="1970088" y="2901950"/>
            <a:ext cx="59563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16547" name="Rectangle 3"/>
          <p:cNvSpPr>
            <a:spLocks noChangeArrowheads="1"/>
          </p:cNvSpPr>
          <p:nvPr/>
        </p:nvSpPr>
        <p:spPr bwMode="auto">
          <a:xfrm>
            <a:off x="2063750" y="342900"/>
            <a:ext cx="8280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da-DK" sz="2800">
                <a:solidFill>
                  <a:srgbClr val="EEECE1"/>
                </a:solidFill>
                <a:latin typeface="Arial" pitchFamily="34" charset="0"/>
              </a:rPr>
              <a:t>Meal-Stimulated Incretin Secretion is Impaired in Patients with Type 2 Diabetes</a:t>
            </a:r>
            <a:endParaRPr lang="en-GB" sz="280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843088" y="6329363"/>
            <a:ext cx="8305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altLang="en-US" sz="1100">
                <a:solidFill>
                  <a:prstClr val="white"/>
                </a:solidFill>
                <a:latin typeface="Arial" pitchFamily="34" charset="0"/>
              </a:rPr>
              <a:t>T2DM=type 2 diabetes; NGT=normal glucose tolerance; IGT=impaired glucose tolerance</a:t>
            </a:r>
          </a:p>
          <a:p>
            <a:pPr defTabSz="914400"/>
            <a:r>
              <a:rPr lang="en-US" altLang="en-US" sz="1100">
                <a:solidFill>
                  <a:prstClr val="white"/>
                </a:solidFill>
                <a:latin typeface="Arial" pitchFamily="34" charset="0"/>
              </a:rPr>
              <a:t>Reprinted from </a:t>
            </a:r>
            <a:r>
              <a:rPr lang="nl-NL" altLang="en-US" sz="1100">
                <a:solidFill>
                  <a:prstClr val="white"/>
                </a:solidFill>
                <a:latin typeface="Arial" pitchFamily="34" charset="0"/>
              </a:rPr>
              <a:t>Toft-Nielsen M-B et al. </a:t>
            </a:r>
            <a:r>
              <a:rPr lang="nl-NL" altLang="en-US" sz="1100" i="1">
                <a:solidFill>
                  <a:prstClr val="white"/>
                </a:solidFill>
                <a:latin typeface="Arial" pitchFamily="34" charset="0"/>
              </a:rPr>
              <a:t>J Clin Endocrinol Metab</a:t>
            </a:r>
            <a:r>
              <a:rPr lang="nl-NL" altLang="en-US" sz="1100">
                <a:solidFill>
                  <a:prstClr val="white"/>
                </a:solidFill>
                <a:latin typeface="Arial" pitchFamily="34" charset="0"/>
              </a:rPr>
              <a:t>. 2001;86:3717–3723.</a:t>
            </a: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3240089" y="605155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da-DK" altLang="en-US" sz="1400">
                <a:solidFill>
                  <a:prstClr val="white"/>
                </a:solidFill>
                <a:latin typeface="Arial" pitchFamily="34" charset="0"/>
              </a:rPr>
              <a:t>meal</a:t>
            </a:r>
          </a:p>
        </p:txBody>
      </p:sp>
      <p:grpSp>
        <p:nvGrpSpPr>
          <p:cNvPr id="92166" name="Group 570"/>
          <p:cNvGrpSpPr>
            <a:grpSpLocks/>
          </p:cNvGrpSpPr>
          <p:nvPr/>
        </p:nvGrpSpPr>
        <p:grpSpPr bwMode="auto">
          <a:xfrm>
            <a:off x="2640013" y="1255713"/>
            <a:ext cx="7243762" cy="4845050"/>
            <a:chOff x="703" y="791"/>
            <a:chExt cx="4563" cy="3052"/>
          </a:xfrm>
        </p:grpSpPr>
        <p:sp>
          <p:nvSpPr>
            <p:cNvPr id="92167" name="Text Box 501"/>
            <p:cNvSpPr txBox="1">
              <a:spLocks noChangeArrowheads="1"/>
            </p:cNvSpPr>
            <p:nvPr/>
          </p:nvSpPr>
          <p:spPr bwMode="auto">
            <a:xfrm>
              <a:off x="1845" y="848"/>
              <a:ext cx="1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68" name="Text Box 502"/>
            <p:cNvSpPr txBox="1">
              <a:spLocks noChangeArrowheads="1"/>
            </p:cNvSpPr>
            <p:nvPr/>
          </p:nvSpPr>
          <p:spPr bwMode="auto">
            <a:xfrm>
              <a:off x="2019" y="830"/>
              <a:ext cx="1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69" name="Text Box 503"/>
            <p:cNvSpPr txBox="1">
              <a:spLocks noChangeArrowheads="1"/>
            </p:cNvSpPr>
            <p:nvPr/>
          </p:nvSpPr>
          <p:spPr bwMode="auto">
            <a:xfrm>
              <a:off x="2194" y="821"/>
              <a:ext cx="1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0" name="Text Box 504"/>
            <p:cNvSpPr txBox="1">
              <a:spLocks noChangeArrowheads="1"/>
            </p:cNvSpPr>
            <p:nvPr/>
          </p:nvSpPr>
          <p:spPr bwMode="auto">
            <a:xfrm>
              <a:off x="2367" y="841"/>
              <a:ext cx="1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1" name="Text Box 505"/>
            <p:cNvSpPr txBox="1">
              <a:spLocks noChangeArrowheads="1"/>
            </p:cNvSpPr>
            <p:nvPr/>
          </p:nvSpPr>
          <p:spPr bwMode="auto">
            <a:xfrm>
              <a:off x="2541" y="891"/>
              <a:ext cx="1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2" name="Text Box 506"/>
            <p:cNvSpPr txBox="1">
              <a:spLocks noChangeArrowheads="1"/>
            </p:cNvSpPr>
            <p:nvPr/>
          </p:nvSpPr>
          <p:spPr bwMode="auto">
            <a:xfrm>
              <a:off x="2716" y="982"/>
              <a:ext cx="1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3" name="Text Box 507"/>
            <p:cNvSpPr txBox="1">
              <a:spLocks noChangeArrowheads="1"/>
            </p:cNvSpPr>
            <p:nvPr/>
          </p:nvSpPr>
          <p:spPr bwMode="auto">
            <a:xfrm>
              <a:off x="2888" y="1040"/>
              <a:ext cx="1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2800">
                  <a:solidFill>
                    <a:prstClr val="white"/>
                  </a:solidFill>
                  <a:latin typeface="Arial" pitchFamily="34" charset="0"/>
                </a:rPr>
                <a:t>*</a:t>
              </a:r>
              <a:endParaRPr lang="en-US" altLang="en-US" sz="2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4" name="Text Box 7"/>
            <p:cNvSpPr txBox="1">
              <a:spLocks noChangeArrowheads="1"/>
            </p:cNvSpPr>
            <p:nvPr/>
          </p:nvSpPr>
          <p:spPr bwMode="auto">
            <a:xfrm rot="16200000">
              <a:off x="113" y="2688"/>
              <a:ext cx="14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379" tIns="46689" rIns="93379" bIns="466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prstClr val="white"/>
                  </a:solidFill>
                  <a:latin typeface="Arial" pitchFamily="34" charset="0"/>
                </a:rPr>
                <a:t>GIP (pmol/L)</a:t>
              </a:r>
            </a:p>
          </p:txBody>
        </p:sp>
        <p:sp>
          <p:nvSpPr>
            <p:cNvPr id="92175" name="Line 8"/>
            <p:cNvSpPr>
              <a:spLocks noChangeShapeType="1"/>
            </p:cNvSpPr>
            <p:nvPr/>
          </p:nvSpPr>
          <p:spPr bwMode="auto">
            <a:xfrm flipV="1">
              <a:off x="1252" y="3597"/>
              <a:ext cx="1" cy="246"/>
            </a:xfrm>
            <a:prstGeom prst="line">
              <a:avLst/>
            </a:prstGeom>
            <a:noFill/>
            <a:ln w="53975">
              <a:solidFill>
                <a:srgbClr val="FF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379" tIns="46689" rIns="93379" bIns="46689">
              <a:spAutoFit/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6" name="Text Box 164"/>
            <p:cNvSpPr txBox="1">
              <a:spLocks noChangeArrowheads="1"/>
            </p:cNvSpPr>
            <p:nvPr/>
          </p:nvSpPr>
          <p:spPr bwMode="invGray">
            <a:xfrm>
              <a:off x="3626" y="1056"/>
              <a:ext cx="14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1400">
                  <a:solidFill>
                    <a:prstClr val="white"/>
                  </a:solidFill>
                  <a:latin typeface="Arial" pitchFamily="34" charset="0"/>
                </a:rPr>
                <a:t>AUC, p&lt;0.05 (</a:t>
              </a:r>
              <a:r>
                <a:rPr lang="da-DK" altLang="en-US" sz="1200">
                  <a:solidFill>
                    <a:prstClr val="white"/>
                  </a:solidFill>
                  <a:latin typeface="Arial" pitchFamily="34" charset="0"/>
                </a:rPr>
                <a:t>T2DM vs NGT</a:t>
              </a:r>
              <a:r>
                <a:rPr lang="da-DK" altLang="en-US" sz="1400">
                  <a:solidFill>
                    <a:prstClr val="white"/>
                  </a:solidFill>
                  <a:latin typeface="Arial" pitchFamily="34" charset="0"/>
                </a:rPr>
                <a:t>)</a:t>
              </a:r>
              <a:endParaRPr lang="en-US" altLang="en-US" sz="14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7" name="Text Box 165"/>
            <p:cNvSpPr txBox="1">
              <a:spLocks noChangeArrowheads="1"/>
            </p:cNvSpPr>
            <p:nvPr/>
          </p:nvSpPr>
          <p:spPr bwMode="invGray">
            <a:xfrm>
              <a:off x="3578" y="2676"/>
              <a:ext cx="7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 sz="1400">
                  <a:solidFill>
                    <a:prstClr val="white"/>
                  </a:solidFill>
                  <a:latin typeface="Arial" pitchFamily="34" charset="0"/>
                </a:rPr>
                <a:t>AUC, p&lt;0.05</a:t>
              </a:r>
              <a:endParaRPr lang="en-US" altLang="en-US" sz="14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178" name="Line 166"/>
            <p:cNvSpPr>
              <a:spLocks noChangeShapeType="1"/>
            </p:cNvSpPr>
            <p:nvPr/>
          </p:nvSpPr>
          <p:spPr bwMode="auto">
            <a:xfrm>
              <a:off x="1252" y="2279"/>
              <a:ext cx="1" cy="107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9" name="Line 167"/>
            <p:cNvSpPr>
              <a:spLocks noChangeShapeType="1"/>
            </p:cNvSpPr>
            <p:nvPr/>
          </p:nvSpPr>
          <p:spPr bwMode="auto">
            <a:xfrm>
              <a:off x="1207" y="3354"/>
              <a:ext cx="4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0" name="Line 168"/>
            <p:cNvSpPr>
              <a:spLocks noChangeShapeType="1"/>
            </p:cNvSpPr>
            <p:nvPr/>
          </p:nvSpPr>
          <p:spPr bwMode="auto">
            <a:xfrm>
              <a:off x="1207" y="3087"/>
              <a:ext cx="4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1" name="Line 169"/>
            <p:cNvSpPr>
              <a:spLocks noChangeShapeType="1"/>
            </p:cNvSpPr>
            <p:nvPr/>
          </p:nvSpPr>
          <p:spPr bwMode="auto">
            <a:xfrm>
              <a:off x="1207" y="2817"/>
              <a:ext cx="4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2" name="Line 170"/>
            <p:cNvSpPr>
              <a:spLocks noChangeShapeType="1"/>
            </p:cNvSpPr>
            <p:nvPr/>
          </p:nvSpPr>
          <p:spPr bwMode="auto">
            <a:xfrm>
              <a:off x="1207" y="2550"/>
              <a:ext cx="4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3" name="Line 171"/>
            <p:cNvSpPr>
              <a:spLocks noChangeShapeType="1"/>
            </p:cNvSpPr>
            <p:nvPr/>
          </p:nvSpPr>
          <p:spPr bwMode="auto">
            <a:xfrm>
              <a:off x="1207" y="2279"/>
              <a:ext cx="4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4" name="Line 172"/>
            <p:cNvSpPr>
              <a:spLocks noChangeShapeType="1"/>
            </p:cNvSpPr>
            <p:nvPr/>
          </p:nvSpPr>
          <p:spPr bwMode="auto">
            <a:xfrm>
              <a:off x="1252" y="3354"/>
              <a:ext cx="277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5" name="Line 173"/>
            <p:cNvSpPr>
              <a:spLocks noChangeShapeType="1"/>
            </p:cNvSpPr>
            <p:nvPr/>
          </p:nvSpPr>
          <p:spPr bwMode="auto">
            <a:xfrm flipV="1">
              <a:off x="1252" y="3354"/>
              <a:ext cx="1" cy="6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6" name="Line 174"/>
            <p:cNvSpPr>
              <a:spLocks noChangeShapeType="1"/>
            </p:cNvSpPr>
            <p:nvPr/>
          </p:nvSpPr>
          <p:spPr bwMode="auto">
            <a:xfrm flipV="1">
              <a:off x="1948" y="3354"/>
              <a:ext cx="1" cy="6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7" name="Line 175"/>
            <p:cNvSpPr>
              <a:spLocks noChangeShapeType="1"/>
            </p:cNvSpPr>
            <p:nvPr/>
          </p:nvSpPr>
          <p:spPr bwMode="auto">
            <a:xfrm flipV="1">
              <a:off x="2640" y="3354"/>
              <a:ext cx="1" cy="6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8" name="Line 176"/>
            <p:cNvSpPr>
              <a:spLocks noChangeShapeType="1"/>
            </p:cNvSpPr>
            <p:nvPr/>
          </p:nvSpPr>
          <p:spPr bwMode="auto">
            <a:xfrm flipV="1">
              <a:off x="3335" y="3354"/>
              <a:ext cx="1" cy="6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9" name="Line 177"/>
            <p:cNvSpPr>
              <a:spLocks noChangeShapeType="1"/>
            </p:cNvSpPr>
            <p:nvPr/>
          </p:nvSpPr>
          <p:spPr bwMode="auto">
            <a:xfrm flipV="1">
              <a:off x="4027" y="3354"/>
              <a:ext cx="1" cy="6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0" name="Freeform 178"/>
            <p:cNvSpPr>
              <a:spLocks/>
            </p:cNvSpPr>
            <p:nvPr/>
          </p:nvSpPr>
          <p:spPr bwMode="auto">
            <a:xfrm>
              <a:off x="1252" y="2623"/>
              <a:ext cx="2775" cy="619"/>
            </a:xfrm>
            <a:custGeom>
              <a:avLst/>
              <a:gdLst>
                <a:gd name="T0" fmla="*/ 0 w 798"/>
                <a:gd name="T1" fmla="*/ 2147483647 h 144"/>
                <a:gd name="T2" fmla="*/ 1250747040 w 798"/>
                <a:gd name="T3" fmla="*/ 2147483647 h 144"/>
                <a:gd name="T4" fmla="*/ 2147483647 w 798"/>
                <a:gd name="T5" fmla="*/ 2147483647 h 144"/>
                <a:gd name="T6" fmla="*/ 2147483647 w 798"/>
                <a:gd name="T7" fmla="*/ 2147483647 h 144"/>
                <a:gd name="T8" fmla="*/ 2147483647 w 798"/>
                <a:gd name="T9" fmla="*/ 2147483647 h 144"/>
                <a:gd name="T10" fmla="*/ 2147483647 w 798"/>
                <a:gd name="T11" fmla="*/ 2147483647 h 144"/>
                <a:gd name="T12" fmla="*/ 2147483647 w 798"/>
                <a:gd name="T13" fmla="*/ 0 h 144"/>
                <a:gd name="T14" fmla="*/ 2147483647 w 798"/>
                <a:gd name="T15" fmla="*/ 2147483647 h 144"/>
                <a:gd name="T16" fmla="*/ 2147483647 w 798"/>
                <a:gd name="T17" fmla="*/ 2147483647 h 144"/>
                <a:gd name="T18" fmla="*/ 2147483647 w 798"/>
                <a:gd name="T19" fmla="*/ 2147483647 h 144"/>
                <a:gd name="T20" fmla="*/ 2147483647 w 798"/>
                <a:gd name="T21" fmla="*/ 2147483647 h 144"/>
                <a:gd name="T22" fmla="*/ 2147483647 w 798"/>
                <a:gd name="T23" fmla="*/ 2147483647 h 144"/>
                <a:gd name="T24" fmla="*/ 2147483647 w 798"/>
                <a:gd name="T25" fmla="*/ 2147483647 h 144"/>
                <a:gd name="T26" fmla="*/ 2147483647 w 798"/>
                <a:gd name="T27" fmla="*/ 2147483647 h 144"/>
                <a:gd name="T28" fmla="*/ 2147483647 w 798"/>
                <a:gd name="T29" fmla="*/ 2147483647 h 144"/>
                <a:gd name="T30" fmla="*/ 2147483647 w 798"/>
                <a:gd name="T31" fmla="*/ 2147483647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8"/>
                <a:gd name="T49" fmla="*/ 0 h 144"/>
                <a:gd name="T50" fmla="*/ 798 w 798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8" h="144">
                  <a:moveTo>
                    <a:pt x="0" y="144"/>
                  </a:moveTo>
                  <a:lnTo>
                    <a:pt x="33" y="130"/>
                  </a:lnTo>
                  <a:lnTo>
                    <a:pt x="67" y="70"/>
                  </a:lnTo>
                  <a:lnTo>
                    <a:pt x="100" y="22"/>
                  </a:lnTo>
                  <a:lnTo>
                    <a:pt x="133" y="5"/>
                  </a:lnTo>
                  <a:lnTo>
                    <a:pt x="166" y="5"/>
                  </a:lnTo>
                  <a:lnTo>
                    <a:pt x="200" y="0"/>
                  </a:lnTo>
                  <a:lnTo>
                    <a:pt x="249" y="14"/>
                  </a:lnTo>
                  <a:lnTo>
                    <a:pt x="299" y="19"/>
                  </a:lnTo>
                  <a:lnTo>
                    <a:pt x="349" y="35"/>
                  </a:lnTo>
                  <a:lnTo>
                    <a:pt x="399" y="44"/>
                  </a:lnTo>
                  <a:lnTo>
                    <a:pt x="449" y="52"/>
                  </a:lnTo>
                  <a:lnTo>
                    <a:pt x="499" y="57"/>
                  </a:lnTo>
                  <a:lnTo>
                    <a:pt x="599" y="68"/>
                  </a:lnTo>
                  <a:lnTo>
                    <a:pt x="698" y="87"/>
                  </a:lnTo>
                  <a:lnTo>
                    <a:pt x="798" y="99"/>
                  </a:lnTo>
                </a:path>
              </a:pathLst>
            </a:cu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1" name="Line 179"/>
            <p:cNvSpPr>
              <a:spLocks noChangeShapeType="1"/>
            </p:cNvSpPr>
            <p:nvPr/>
          </p:nvSpPr>
          <p:spPr bwMode="auto">
            <a:xfrm flipV="1">
              <a:off x="1252" y="3225"/>
              <a:ext cx="1" cy="17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2" name="Line 180"/>
            <p:cNvSpPr>
              <a:spLocks noChangeShapeType="1"/>
            </p:cNvSpPr>
            <p:nvPr/>
          </p:nvSpPr>
          <p:spPr bwMode="auto">
            <a:xfrm>
              <a:off x="1242" y="3225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3" name="Line 181"/>
            <p:cNvSpPr>
              <a:spLocks noChangeShapeType="1"/>
            </p:cNvSpPr>
            <p:nvPr/>
          </p:nvSpPr>
          <p:spPr bwMode="auto">
            <a:xfrm flipV="1">
              <a:off x="1367" y="3160"/>
              <a:ext cx="1" cy="22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4" name="Line 182"/>
            <p:cNvSpPr>
              <a:spLocks noChangeShapeType="1"/>
            </p:cNvSpPr>
            <p:nvPr/>
          </p:nvSpPr>
          <p:spPr bwMode="auto">
            <a:xfrm>
              <a:off x="1357" y="3160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5" name="Line 183"/>
            <p:cNvSpPr>
              <a:spLocks noChangeShapeType="1"/>
            </p:cNvSpPr>
            <p:nvPr/>
          </p:nvSpPr>
          <p:spPr bwMode="auto">
            <a:xfrm flipV="1">
              <a:off x="1485" y="2885"/>
              <a:ext cx="1" cy="39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6" name="Line 184"/>
            <p:cNvSpPr>
              <a:spLocks noChangeShapeType="1"/>
            </p:cNvSpPr>
            <p:nvPr/>
          </p:nvSpPr>
          <p:spPr bwMode="auto">
            <a:xfrm>
              <a:off x="1475" y="2885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7" name="Line 185"/>
            <p:cNvSpPr>
              <a:spLocks noChangeShapeType="1"/>
            </p:cNvSpPr>
            <p:nvPr/>
          </p:nvSpPr>
          <p:spPr bwMode="auto">
            <a:xfrm flipV="1">
              <a:off x="1600" y="2675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8" name="Line 186"/>
            <p:cNvSpPr>
              <a:spLocks noChangeShapeType="1"/>
            </p:cNvSpPr>
            <p:nvPr/>
          </p:nvSpPr>
          <p:spPr bwMode="auto">
            <a:xfrm>
              <a:off x="1590" y="2675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9" name="Line 187"/>
            <p:cNvSpPr>
              <a:spLocks noChangeShapeType="1"/>
            </p:cNvSpPr>
            <p:nvPr/>
          </p:nvSpPr>
          <p:spPr bwMode="auto">
            <a:xfrm flipV="1">
              <a:off x="1715" y="2597"/>
              <a:ext cx="1" cy="48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0" name="Line 188"/>
            <p:cNvSpPr>
              <a:spLocks noChangeShapeType="1"/>
            </p:cNvSpPr>
            <p:nvPr/>
          </p:nvSpPr>
          <p:spPr bwMode="auto">
            <a:xfrm>
              <a:off x="1704" y="2597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1" name="Line 189"/>
            <p:cNvSpPr>
              <a:spLocks noChangeShapeType="1"/>
            </p:cNvSpPr>
            <p:nvPr/>
          </p:nvSpPr>
          <p:spPr bwMode="auto">
            <a:xfrm flipV="1">
              <a:off x="1829" y="2602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2" name="Line 190"/>
            <p:cNvSpPr>
              <a:spLocks noChangeShapeType="1"/>
            </p:cNvSpPr>
            <p:nvPr/>
          </p:nvSpPr>
          <p:spPr bwMode="auto">
            <a:xfrm>
              <a:off x="1819" y="2602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3" name="Line 191"/>
            <p:cNvSpPr>
              <a:spLocks noChangeShapeType="1"/>
            </p:cNvSpPr>
            <p:nvPr/>
          </p:nvSpPr>
          <p:spPr bwMode="auto">
            <a:xfrm flipV="1">
              <a:off x="1948" y="2576"/>
              <a:ext cx="1" cy="47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4" name="Line 192"/>
            <p:cNvSpPr>
              <a:spLocks noChangeShapeType="1"/>
            </p:cNvSpPr>
            <p:nvPr/>
          </p:nvSpPr>
          <p:spPr bwMode="auto">
            <a:xfrm>
              <a:off x="1937" y="2576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5" name="Line 193"/>
            <p:cNvSpPr>
              <a:spLocks noChangeShapeType="1"/>
            </p:cNvSpPr>
            <p:nvPr/>
          </p:nvSpPr>
          <p:spPr bwMode="auto">
            <a:xfrm flipV="1">
              <a:off x="2118" y="2640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6" name="Line 194"/>
            <p:cNvSpPr>
              <a:spLocks noChangeShapeType="1"/>
            </p:cNvSpPr>
            <p:nvPr/>
          </p:nvSpPr>
          <p:spPr bwMode="auto">
            <a:xfrm>
              <a:off x="2108" y="2640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7" name="Line 195"/>
            <p:cNvSpPr>
              <a:spLocks noChangeShapeType="1"/>
            </p:cNvSpPr>
            <p:nvPr/>
          </p:nvSpPr>
          <p:spPr bwMode="auto">
            <a:xfrm flipV="1">
              <a:off x="2292" y="2666"/>
              <a:ext cx="1" cy="39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8" name="Line 196"/>
            <p:cNvSpPr>
              <a:spLocks noChangeShapeType="1"/>
            </p:cNvSpPr>
            <p:nvPr/>
          </p:nvSpPr>
          <p:spPr bwMode="auto">
            <a:xfrm>
              <a:off x="2282" y="2666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09" name="Line 197"/>
            <p:cNvSpPr>
              <a:spLocks noChangeShapeType="1"/>
            </p:cNvSpPr>
            <p:nvPr/>
          </p:nvSpPr>
          <p:spPr bwMode="auto">
            <a:xfrm flipV="1">
              <a:off x="2466" y="2735"/>
              <a:ext cx="1" cy="39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0" name="Line 198"/>
            <p:cNvSpPr>
              <a:spLocks noChangeShapeType="1"/>
            </p:cNvSpPr>
            <p:nvPr/>
          </p:nvSpPr>
          <p:spPr bwMode="auto">
            <a:xfrm>
              <a:off x="2455" y="2735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1" name="Line 199"/>
            <p:cNvSpPr>
              <a:spLocks noChangeShapeType="1"/>
            </p:cNvSpPr>
            <p:nvPr/>
          </p:nvSpPr>
          <p:spPr bwMode="auto">
            <a:xfrm flipV="1">
              <a:off x="2640" y="2774"/>
              <a:ext cx="1" cy="38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2" name="Line 200"/>
            <p:cNvSpPr>
              <a:spLocks noChangeShapeType="1"/>
            </p:cNvSpPr>
            <p:nvPr/>
          </p:nvSpPr>
          <p:spPr bwMode="auto">
            <a:xfrm>
              <a:off x="2629" y="2774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3" name="Line 201"/>
            <p:cNvSpPr>
              <a:spLocks noChangeShapeType="1"/>
            </p:cNvSpPr>
            <p:nvPr/>
          </p:nvSpPr>
          <p:spPr bwMode="auto">
            <a:xfrm flipV="1">
              <a:off x="2814" y="2804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4" name="Line 202"/>
            <p:cNvSpPr>
              <a:spLocks noChangeShapeType="1"/>
            </p:cNvSpPr>
            <p:nvPr/>
          </p:nvSpPr>
          <p:spPr bwMode="auto">
            <a:xfrm>
              <a:off x="2803" y="2804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5" name="Line 203"/>
            <p:cNvSpPr>
              <a:spLocks noChangeShapeType="1"/>
            </p:cNvSpPr>
            <p:nvPr/>
          </p:nvSpPr>
          <p:spPr bwMode="auto">
            <a:xfrm flipV="1">
              <a:off x="2987" y="2821"/>
              <a:ext cx="1" cy="47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6" name="Line 204"/>
            <p:cNvSpPr>
              <a:spLocks noChangeShapeType="1"/>
            </p:cNvSpPr>
            <p:nvPr/>
          </p:nvSpPr>
          <p:spPr bwMode="auto">
            <a:xfrm>
              <a:off x="2977" y="2821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7" name="Line 205"/>
            <p:cNvSpPr>
              <a:spLocks noChangeShapeType="1"/>
            </p:cNvSpPr>
            <p:nvPr/>
          </p:nvSpPr>
          <p:spPr bwMode="auto">
            <a:xfrm flipV="1">
              <a:off x="3335" y="2877"/>
              <a:ext cx="1" cy="38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8" name="Line 206"/>
            <p:cNvSpPr>
              <a:spLocks noChangeShapeType="1"/>
            </p:cNvSpPr>
            <p:nvPr/>
          </p:nvSpPr>
          <p:spPr bwMode="auto">
            <a:xfrm>
              <a:off x="3325" y="2877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9" name="Line 207"/>
            <p:cNvSpPr>
              <a:spLocks noChangeShapeType="1"/>
            </p:cNvSpPr>
            <p:nvPr/>
          </p:nvSpPr>
          <p:spPr bwMode="auto">
            <a:xfrm flipV="1">
              <a:off x="3679" y="2958"/>
              <a:ext cx="1" cy="39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0" name="Line 208"/>
            <p:cNvSpPr>
              <a:spLocks noChangeShapeType="1"/>
            </p:cNvSpPr>
            <p:nvPr/>
          </p:nvSpPr>
          <p:spPr bwMode="auto">
            <a:xfrm>
              <a:off x="3669" y="2958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1" name="Line 209"/>
            <p:cNvSpPr>
              <a:spLocks noChangeShapeType="1"/>
            </p:cNvSpPr>
            <p:nvPr/>
          </p:nvSpPr>
          <p:spPr bwMode="auto">
            <a:xfrm flipV="1">
              <a:off x="4027" y="3023"/>
              <a:ext cx="1" cy="26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2" name="Line 210"/>
            <p:cNvSpPr>
              <a:spLocks noChangeShapeType="1"/>
            </p:cNvSpPr>
            <p:nvPr/>
          </p:nvSpPr>
          <p:spPr bwMode="auto">
            <a:xfrm>
              <a:off x="4017" y="3023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3" name="Line 211"/>
            <p:cNvSpPr>
              <a:spLocks noChangeShapeType="1"/>
            </p:cNvSpPr>
            <p:nvPr/>
          </p:nvSpPr>
          <p:spPr bwMode="auto">
            <a:xfrm>
              <a:off x="1252" y="3242"/>
              <a:ext cx="1" cy="1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4" name="Line 212"/>
            <p:cNvSpPr>
              <a:spLocks noChangeShapeType="1"/>
            </p:cNvSpPr>
            <p:nvPr/>
          </p:nvSpPr>
          <p:spPr bwMode="auto">
            <a:xfrm>
              <a:off x="1242" y="3255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5" name="Line 213"/>
            <p:cNvSpPr>
              <a:spLocks noChangeShapeType="1"/>
            </p:cNvSpPr>
            <p:nvPr/>
          </p:nvSpPr>
          <p:spPr bwMode="auto">
            <a:xfrm>
              <a:off x="1367" y="3182"/>
              <a:ext cx="1" cy="2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6" name="Line 214"/>
            <p:cNvSpPr>
              <a:spLocks noChangeShapeType="1"/>
            </p:cNvSpPr>
            <p:nvPr/>
          </p:nvSpPr>
          <p:spPr bwMode="auto">
            <a:xfrm>
              <a:off x="1357" y="3203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7" name="Line 215"/>
            <p:cNvSpPr>
              <a:spLocks noChangeShapeType="1"/>
            </p:cNvSpPr>
            <p:nvPr/>
          </p:nvSpPr>
          <p:spPr bwMode="auto">
            <a:xfrm>
              <a:off x="1485" y="2924"/>
              <a:ext cx="1" cy="39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8" name="Line 216"/>
            <p:cNvSpPr>
              <a:spLocks noChangeShapeType="1"/>
            </p:cNvSpPr>
            <p:nvPr/>
          </p:nvSpPr>
          <p:spPr bwMode="auto">
            <a:xfrm>
              <a:off x="1475" y="2963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9" name="Line 217"/>
            <p:cNvSpPr>
              <a:spLocks noChangeShapeType="1"/>
            </p:cNvSpPr>
            <p:nvPr/>
          </p:nvSpPr>
          <p:spPr bwMode="auto">
            <a:xfrm>
              <a:off x="1600" y="2718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0" name="Line 218"/>
            <p:cNvSpPr>
              <a:spLocks noChangeShapeType="1"/>
            </p:cNvSpPr>
            <p:nvPr/>
          </p:nvSpPr>
          <p:spPr bwMode="auto">
            <a:xfrm>
              <a:off x="1590" y="2761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1" name="Line 219"/>
            <p:cNvSpPr>
              <a:spLocks noChangeShapeType="1"/>
            </p:cNvSpPr>
            <p:nvPr/>
          </p:nvSpPr>
          <p:spPr bwMode="auto">
            <a:xfrm>
              <a:off x="1715" y="2645"/>
              <a:ext cx="1" cy="47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2" name="Line 220"/>
            <p:cNvSpPr>
              <a:spLocks noChangeShapeType="1"/>
            </p:cNvSpPr>
            <p:nvPr/>
          </p:nvSpPr>
          <p:spPr bwMode="auto">
            <a:xfrm>
              <a:off x="1704" y="2692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3" name="Line 221"/>
            <p:cNvSpPr>
              <a:spLocks noChangeShapeType="1"/>
            </p:cNvSpPr>
            <p:nvPr/>
          </p:nvSpPr>
          <p:spPr bwMode="auto">
            <a:xfrm>
              <a:off x="1829" y="2645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4" name="Line 222"/>
            <p:cNvSpPr>
              <a:spLocks noChangeShapeType="1"/>
            </p:cNvSpPr>
            <p:nvPr/>
          </p:nvSpPr>
          <p:spPr bwMode="auto">
            <a:xfrm>
              <a:off x="1819" y="2688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5" name="Line 223"/>
            <p:cNvSpPr>
              <a:spLocks noChangeShapeType="1"/>
            </p:cNvSpPr>
            <p:nvPr/>
          </p:nvSpPr>
          <p:spPr bwMode="auto">
            <a:xfrm>
              <a:off x="1948" y="2623"/>
              <a:ext cx="1" cy="52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6" name="Line 224"/>
            <p:cNvSpPr>
              <a:spLocks noChangeShapeType="1"/>
            </p:cNvSpPr>
            <p:nvPr/>
          </p:nvSpPr>
          <p:spPr bwMode="auto">
            <a:xfrm>
              <a:off x="1937" y="2675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7" name="Line 225"/>
            <p:cNvSpPr>
              <a:spLocks noChangeShapeType="1"/>
            </p:cNvSpPr>
            <p:nvPr/>
          </p:nvSpPr>
          <p:spPr bwMode="auto">
            <a:xfrm>
              <a:off x="2118" y="2683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8" name="Line 226"/>
            <p:cNvSpPr>
              <a:spLocks noChangeShapeType="1"/>
            </p:cNvSpPr>
            <p:nvPr/>
          </p:nvSpPr>
          <p:spPr bwMode="auto">
            <a:xfrm>
              <a:off x="2108" y="2726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9" name="Line 227"/>
            <p:cNvSpPr>
              <a:spLocks noChangeShapeType="1"/>
            </p:cNvSpPr>
            <p:nvPr/>
          </p:nvSpPr>
          <p:spPr bwMode="auto">
            <a:xfrm>
              <a:off x="2292" y="2705"/>
              <a:ext cx="1" cy="38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0" name="Line 228"/>
            <p:cNvSpPr>
              <a:spLocks noChangeShapeType="1"/>
            </p:cNvSpPr>
            <p:nvPr/>
          </p:nvSpPr>
          <p:spPr bwMode="auto">
            <a:xfrm>
              <a:off x="2282" y="2743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1" name="Line 229"/>
            <p:cNvSpPr>
              <a:spLocks noChangeShapeType="1"/>
            </p:cNvSpPr>
            <p:nvPr/>
          </p:nvSpPr>
          <p:spPr bwMode="auto">
            <a:xfrm>
              <a:off x="2466" y="2774"/>
              <a:ext cx="1" cy="34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2" name="Line 230"/>
            <p:cNvSpPr>
              <a:spLocks noChangeShapeType="1"/>
            </p:cNvSpPr>
            <p:nvPr/>
          </p:nvSpPr>
          <p:spPr bwMode="auto">
            <a:xfrm>
              <a:off x="2455" y="2808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3" name="Line 231"/>
            <p:cNvSpPr>
              <a:spLocks noChangeShapeType="1"/>
            </p:cNvSpPr>
            <p:nvPr/>
          </p:nvSpPr>
          <p:spPr bwMode="auto">
            <a:xfrm>
              <a:off x="2640" y="2812"/>
              <a:ext cx="1" cy="39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4" name="Line 232"/>
            <p:cNvSpPr>
              <a:spLocks noChangeShapeType="1"/>
            </p:cNvSpPr>
            <p:nvPr/>
          </p:nvSpPr>
          <p:spPr bwMode="auto">
            <a:xfrm>
              <a:off x="2629" y="2851"/>
              <a:ext cx="25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5" name="Line 233"/>
            <p:cNvSpPr>
              <a:spLocks noChangeShapeType="1"/>
            </p:cNvSpPr>
            <p:nvPr/>
          </p:nvSpPr>
          <p:spPr bwMode="auto">
            <a:xfrm>
              <a:off x="2814" y="2847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6" name="Line 234"/>
            <p:cNvSpPr>
              <a:spLocks noChangeShapeType="1"/>
            </p:cNvSpPr>
            <p:nvPr/>
          </p:nvSpPr>
          <p:spPr bwMode="auto">
            <a:xfrm>
              <a:off x="2803" y="2890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7" name="Line 235"/>
            <p:cNvSpPr>
              <a:spLocks noChangeShapeType="1"/>
            </p:cNvSpPr>
            <p:nvPr/>
          </p:nvSpPr>
          <p:spPr bwMode="auto">
            <a:xfrm>
              <a:off x="2987" y="2868"/>
              <a:ext cx="1" cy="43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8" name="Line 236"/>
            <p:cNvSpPr>
              <a:spLocks noChangeShapeType="1"/>
            </p:cNvSpPr>
            <p:nvPr/>
          </p:nvSpPr>
          <p:spPr bwMode="auto">
            <a:xfrm>
              <a:off x="2977" y="2911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49" name="Line 237"/>
            <p:cNvSpPr>
              <a:spLocks noChangeShapeType="1"/>
            </p:cNvSpPr>
            <p:nvPr/>
          </p:nvSpPr>
          <p:spPr bwMode="auto">
            <a:xfrm>
              <a:off x="3335" y="2915"/>
              <a:ext cx="1" cy="35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0" name="Line 238"/>
            <p:cNvSpPr>
              <a:spLocks noChangeShapeType="1"/>
            </p:cNvSpPr>
            <p:nvPr/>
          </p:nvSpPr>
          <p:spPr bwMode="auto">
            <a:xfrm>
              <a:off x="3325" y="2950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1" name="Line 239"/>
            <p:cNvSpPr>
              <a:spLocks noChangeShapeType="1"/>
            </p:cNvSpPr>
            <p:nvPr/>
          </p:nvSpPr>
          <p:spPr bwMode="auto">
            <a:xfrm>
              <a:off x="3679" y="2997"/>
              <a:ext cx="1" cy="34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2" name="Line 240"/>
            <p:cNvSpPr>
              <a:spLocks noChangeShapeType="1"/>
            </p:cNvSpPr>
            <p:nvPr/>
          </p:nvSpPr>
          <p:spPr bwMode="auto">
            <a:xfrm>
              <a:off x="3669" y="3031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3" name="Line 241"/>
            <p:cNvSpPr>
              <a:spLocks noChangeShapeType="1"/>
            </p:cNvSpPr>
            <p:nvPr/>
          </p:nvSpPr>
          <p:spPr bwMode="auto">
            <a:xfrm>
              <a:off x="4027" y="3049"/>
              <a:ext cx="1" cy="25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4" name="Line 242"/>
            <p:cNvSpPr>
              <a:spLocks noChangeShapeType="1"/>
            </p:cNvSpPr>
            <p:nvPr/>
          </p:nvSpPr>
          <p:spPr bwMode="auto">
            <a:xfrm>
              <a:off x="4017" y="3074"/>
              <a:ext cx="24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5" name="Freeform 243"/>
            <p:cNvSpPr>
              <a:spLocks/>
            </p:cNvSpPr>
            <p:nvPr/>
          </p:nvSpPr>
          <p:spPr bwMode="auto">
            <a:xfrm>
              <a:off x="1252" y="2477"/>
              <a:ext cx="2775" cy="799"/>
            </a:xfrm>
            <a:custGeom>
              <a:avLst/>
              <a:gdLst>
                <a:gd name="T0" fmla="*/ 0 w 798"/>
                <a:gd name="T1" fmla="*/ 2147483647 h 186"/>
                <a:gd name="T2" fmla="*/ 1250747040 w 798"/>
                <a:gd name="T3" fmla="*/ 2147483647 h 186"/>
                <a:gd name="T4" fmla="*/ 2147483647 w 798"/>
                <a:gd name="T5" fmla="*/ 2147483647 h 186"/>
                <a:gd name="T6" fmla="*/ 2147483647 w 798"/>
                <a:gd name="T7" fmla="*/ 2147483647 h 186"/>
                <a:gd name="T8" fmla="*/ 2147483647 w 798"/>
                <a:gd name="T9" fmla="*/ 2147483647 h 186"/>
                <a:gd name="T10" fmla="*/ 2147483647 w 798"/>
                <a:gd name="T11" fmla="*/ 0 h 186"/>
                <a:gd name="T12" fmla="*/ 2147483647 w 798"/>
                <a:gd name="T13" fmla="*/ 2147483647 h 186"/>
                <a:gd name="T14" fmla="*/ 2147483647 w 798"/>
                <a:gd name="T15" fmla="*/ 2147483647 h 186"/>
                <a:gd name="T16" fmla="*/ 2147483647 w 798"/>
                <a:gd name="T17" fmla="*/ 2147483647 h 186"/>
                <a:gd name="T18" fmla="*/ 2147483647 w 798"/>
                <a:gd name="T19" fmla="*/ 2147483647 h 186"/>
                <a:gd name="T20" fmla="*/ 2147483647 w 798"/>
                <a:gd name="T21" fmla="*/ 2147483647 h 186"/>
                <a:gd name="T22" fmla="*/ 2147483647 w 798"/>
                <a:gd name="T23" fmla="*/ 2147483647 h 186"/>
                <a:gd name="T24" fmla="*/ 2147483647 w 798"/>
                <a:gd name="T25" fmla="*/ 2147483647 h 186"/>
                <a:gd name="T26" fmla="*/ 2147483647 w 798"/>
                <a:gd name="T27" fmla="*/ 2147483647 h 186"/>
                <a:gd name="T28" fmla="*/ 2147483647 w 798"/>
                <a:gd name="T29" fmla="*/ 2147483647 h 186"/>
                <a:gd name="T30" fmla="*/ 2147483647 w 798"/>
                <a:gd name="T31" fmla="*/ 2147483647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8"/>
                <a:gd name="T49" fmla="*/ 0 h 186"/>
                <a:gd name="T50" fmla="*/ 798 w 798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8" h="186">
                  <a:moveTo>
                    <a:pt x="0" y="186"/>
                  </a:moveTo>
                  <a:lnTo>
                    <a:pt x="33" y="173"/>
                  </a:lnTo>
                  <a:lnTo>
                    <a:pt x="67" y="63"/>
                  </a:lnTo>
                  <a:lnTo>
                    <a:pt x="100" y="14"/>
                  </a:lnTo>
                  <a:lnTo>
                    <a:pt x="133" y="9"/>
                  </a:lnTo>
                  <a:lnTo>
                    <a:pt x="166" y="0"/>
                  </a:lnTo>
                  <a:lnTo>
                    <a:pt x="200" y="6"/>
                  </a:lnTo>
                  <a:lnTo>
                    <a:pt x="249" y="8"/>
                  </a:lnTo>
                  <a:lnTo>
                    <a:pt x="299" y="18"/>
                  </a:lnTo>
                  <a:lnTo>
                    <a:pt x="349" y="18"/>
                  </a:lnTo>
                  <a:lnTo>
                    <a:pt x="399" y="34"/>
                  </a:lnTo>
                  <a:lnTo>
                    <a:pt x="449" y="44"/>
                  </a:lnTo>
                  <a:lnTo>
                    <a:pt x="499" y="67"/>
                  </a:lnTo>
                  <a:lnTo>
                    <a:pt x="599" y="92"/>
                  </a:lnTo>
                  <a:lnTo>
                    <a:pt x="698" y="129"/>
                  </a:lnTo>
                  <a:lnTo>
                    <a:pt x="798" y="147"/>
                  </a:lnTo>
                </a:path>
              </a:pathLst>
            </a:custGeom>
            <a:noFill/>
            <a:ln w="158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6" name="Line 244"/>
            <p:cNvSpPr>
              <a:spLocks noChangeShapeType="1"/>
            </p:cNvSpPr>
            <p:nvPr/>
          </p:nvSpPr>
          <p:spPr bwMode="auto">
            <a:xfrm flipV="1">
              <a:off x="1252" y="3272"/>
              <a:ext cx="1" cy="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7" name="Line 245"/>
            <p:cNvSpPr>
              <a:spLocks noChangeShapeType="1"/>
            </p:cNvSpPr>
            <p:nvPr/>
          </p:nvSpPr>
          <p:spPr bwMode="auto">
            <a:xfrm>
              <a:off x="1242" y="3272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8" name="Line 246"/>
            <p:cNvSpPr>
              <a:spLocks noChangeShapeType="1"/>
            </p:cNvSpPr>
            <p:nvPr/>
          </p:nvSpPr>
          <p:spPr bwMode="auto">
            <a:xfrm flipV="1">
              <a:off x="1367" y="3207"/>
              <a:ext cx="1" cy="1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59" name="Line 247"/>
            <p:cNvSpPr>
              <a:spLocks noChangeShapeType="1"/>
            </p:cNvSpPr>
            <p:nvPr/>
          </p:nvSpPr>
          <p:spPr bwMode="auto">
            <a:xfrm>
              <a:off x="1357" y="3207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0" name="Line 248"/>
            <p:cNvSpPr>
              <a:spLocks noChangeShapeType="1"/>
            </p:cNvSpPr>
            <p:nvPr/>
          </p:nvSpPr>
          <p:spPr bwMode="auto">
            <a:xfrm flipV="1">
              <a:off x="1485" y="2675"/>
              <a:ext cx="1" cy="7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1" name="Line 249"/>
            <p:cNvSpPr>
              <a:spLocks noChangeShapeType="1"/>
            </p:cNvSpPr>
            <p:nvPr/>
          </p:nvSpPr>
          <p:spPr bwMode="auto">
            <a:xfrm>
              <a:off x="1475" y="2675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2" name="Line 250"/>
            <p:cNvSpPr>
              <a:spLocks noChangeShapeType="1"/>
            </p:cNvSpPr>
            <p:nvPr/>
          </p:nvSpPr>
          <p:spPr bwMode="auto">
            <a:xfrm flipV="1">
              <a:off x="1600" y="2456"/>
              <a:ext cx="1" cy="8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3" name="Line 251"/>
            <p:cNvSpPr>
              <a:spLocks noChangeShapeType="1"/>
            </p:cNvSpPr>
            <p:nvPr/>
          </p:nvSpPr>
          <p:spPr bwMode="auto">
            <a:xfrm>
              <a:off x="1590" y="2456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4" name="Line 252"/>
            <p:cNvSpPr>
              <a:spLocks noChangeShapeType="1"/>
            </p:cNvSpPr>
            <p:nvPr/>
          </p:nvSpPr>
          <p:spPr bwMode="auto">
            <a:xfrm flipV="1">
              <a:off x="1715" y="2443"/>
              <a:ext cx="1" cy="7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5" name="Line 253"/>
            <p:cNvSpPr>
              <a:spLocks noChangeShapeType="1"/>
            </p:cNvSpPr>
            <p:nvPr/>
          </p:nvSpPr>
          <p:spPr bwMode="auto">
            <a:xfrm>
              <a:off x="1704" y="2443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6" name="Line 254"/>
            <p:cNvSpPr>
              <a:spLocks noChangeShapeType="1"/>
            </p:cNvSpPr>
            <p:nvPr/>
          </p:nvSpPr>
          <p:spPr bwMode="auto">
            <a:xfrm flipV="1">
              <a:off x="1829" y="2404"/>
              <a:ext cx="1" cy="7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7" name="Line 255"/>
            <p:cNvSpPr>
              <a:spLocks noChangeShapeType="1"/>
            </p:cNvSpPr>
            <p:nvPr/>
          </p:nvSpPr>
          <p:spPr bwMode="auto">
            <a:xfrm>
              <a:off x="1819" y="2404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8" name="Line 256"/>
            <p:cNvSpPr>
              <a:spLocks noChangeShapeType="1"/>
            </p:cNvSpPr>
            <p:nvPr/>
          </p:nvSpPr>
          <p:spPr bwMode="auto">
            <a:xfrm flipV="1">
              <a:off x="1948" y="2438"/>
              <a:ext cx="1" cy="65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9" name="Line 257"/>
            <p:cNvSpPr>
              <a:spLocks noChangeShapeType="1"/>
            </p:cNvSpPr>
            <p:nvPr/>
          </p:nvSpPr>
          <p:spPr bwMode="auto">
            <a:xfrm>
              <a:off x="1937" y="2438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0" name="Line 258"/>
            <p:cNvSpPr>
              <a:spLocks noChangeShapeType="1"/>
            </p:cNvSpPr>
            <p:nvPr/>
          </p:nvSpPr>
          <p:spPr bwMode="auto">
            <a:xfrm flipV="1">
              <a:off x="2118" y="2443"/>
              <a:ext cx="1" cy="68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1" name="Line 259"/>
            <p:cNvSpPr>
              <a:spLocks noChangeShapeType="1"/>
            </p:cNvSpPr>
            <p:nvPr/>
          </p:nvSpPr>
          <p:spPr bwMode="auto">
            <a:xfrm>
              <a:off x="2108" y="2443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2" name="Line 260"/>
            <p:cNvSpPr>
              <a:spLocks noChangeShapeType="1"/>
            </p:cNvSpPr>
            <p:nvPr/>
          </p:nvSpPr>
          <p:spPr bwMode="auto">
            <a:xfrm flipV="1">
              <a:off x="2292" y="2481"/>
              <a:ext cx="1" cy="7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3" name="Line 261"/>
            <p:cNvSpPr>
              <a:spLocks noChangeShapeType="1"/>
            </p:cNvSpPr>
            <p:nvPr/>
          </p:nvSpPr>
          <p:spPr bwMode="auto">
            <a:xfrm>
              <a:off x="2282" y="2481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4" name="Line 262"/>
            <p:cNvSpPr>
              <a:spLocks noChangeShapeType="1"/>
            </p:cNvSpPr>
            <p:nvPr/>
          </p:nvSpPr>
          <p:spPr bwMode="auto">
            <a:xfrm flipV="1">
              <a:off x="2466" y="2490"/>
              <a:ext cx="1" cy="6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5" name="Line 263"/>
            <p:cNvSpPr>
              <a:spLocks noChangeShapeType="1"/>
            </p:cNvSpPr>
            <p:nvPr/>
          </p:nvSpPr>
          <p:spPr bwMode="auto">
            <a:xfrm>
              <a:off x="2455" y="2490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6" name="Line 264"/>
            <p:cNvSpPr>
              <a:spLocks noChangeShapeType="1"/>
            </p:cNvSpPr>
            <p:nvPr/>
          </p:nvSpPr>
          <p:spPr bwMode="auto">
            <a:xfrm flipV="1">
              <a:off x="2640" y="2563"/>
              <a:ext cx="1" cy="60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7" name="Line 265"/>
            <p:cNvSpPr>
              <a:spLocks noChangeShapeType="1"/>
            </p:cNvSpPr>
            <p:nvPr/>
          </p:nvSpPr>
          <p:spPr bwMode="auto">
            <a:xfrm>
              <a:off x="2629" y="2563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8" name="Line 266"/>
            <p:cNvSpPr>
              <a:spLocks noChangeShapeType="1"/>
            </p:cNvSpPr>
            <p:nvPr/>
          </p:nvSpPr>
          <p:spPr bwMode="auto">
            <a:xfrm flipV="1">
              <a:off x="2814" y="2593"/>
              <a:ext cx="1" cy="7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79" name="Line 267"/>
            <p:cNvSpPr>
              <a:spLocks noChangeShapeType="1"/>
            </p:cNvSpPr>
            <p:nvPr/>
          </p:nvSpPr>
          <p:spPr bwMode="auto">
            <a:xfrm>
              <a:off x="2803" y="2593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0" name="Line 268"/>
            <p:cNvSpPr>
              <a:spLocks noChangeShapeType="1"/>
            </p:cNvSpPr>
            <p:nvPr/>
          </p:nvSpPr>
          <p:spPr bwMode="auto">
            <a:xfrm flipV="1">
              <a:off x="2987" y="2701"/>
              <a:ext cx="1" cy="6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1" name="Line 269"/>
            <p:cNvSpPr>
              <a:spLocks noChangeShapeType="1"/>
            </p:cNvSpPr>
            <p:nvPr/>
          </p:nvSpPr>
          <p:spPr bwMode="auto">
            <a:xfrm>
              <a:off x="2977" y="2701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2" name="Line 270"/>
            <p:cNvSpPr>
              <a:spLocks noChangeShapeType="1"/>
            </p:cNvSpPr>
            <p:nvPr/>
          </p:nvSpPr>
          <p:spPr bwMode="auto">
            <a:xfrm flipV="1">
              <a:off x="3335" y="2817"/>
              <a:ext cx="1" cy="55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3" name="Line 271"/>
            <p:cNvSpPr>
              <a:spLocks noChangeShapeType="1"/>
            </p:cNvSpPr>
            <p:nvPr/>
          </p:nvSpPr>
          <p:spPr bwMode="auto">
            <a:xfrm>
              <a:off x="3325" y="2817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4" name="Line 272"/>
            <p:cNvSpPr>
              <a:spLocks noChangeShapeType="1"/>
            </p:cNvSpPr>
            <p:nvPr/>
          </p:nvSpPr>
          <p:spPr bwMode="auto">
            <a:xfrm flipV="1">
              <a:off x="3679" y="2997"/>
              <a:ext cx="1" cy="3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5" name="Line 273"/>
            <p:cNvSpPr>
              <a:spLocks noChangeShapeType="1"/>
            </p:cNvSpPr>
            <p:nvPr/>
          </p:nvSpPr>
          <p:spPr bwMode="auto">
            <a:xfrm>
              <a:off x="3669" y="2997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6" name="Line 274"/>
            <p:cNvSpPr>
              <a:spLocks noChangeShapeType="1"/>
            </p:cNvSpPr>
            <p:nvPr/>
          </p:nvSpPr>
          <p:spPr bwMode="auto">
            <a:xfrm flipV="1">
              <a:off x="4027" y="3074"/>
              <a:ext cx="1" cy="35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7" name="Line 275"/>
            <p:cNvSpPr>
              <a:spLocks noChangeShapeType="1"/>
            </p:cNvSpPr>
            <p:nvPr/>
          </p:nvSpPr>
          <p:spPr bwMode="auto">
            <a:xfrm>
              <a:off x="4017" y="3074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8" name="Line 276"/>
            <p:cNvSpPr>
              <a:spLocks noChangeShapeType="1"/>
            </p:cNvSpPr>
            <p:nvPr/>
          </p:nvSpPr>
          <p:spPr bwMode="auto">
            <a:xfrm>
              <a:off x="1252" y="3276"/>
              <a:ext cx="1" cy="9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89" name="Line 277"/>
            <p:cNvSpPr>
              <a:spLocks noChangeShapeType="1"/>
            </p:cNvSpPr>
            <p:nvPr/>
          </p:nvSpPr>
          <p:spPr bwMode="auto">
            <a:xfrm>
              <a:off x="1242" y="3285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0" name="Line 278"/>
            <p:cNvSpPr>
              <a:spLocks noChangeShapeType="1"/>
            </p:cNvSpPr>
            <p:nvPr/>
          </p:nvSpPr>
          <p:spPr bwMode="auto">
            <a:xfrm>
              <a:off x="1367" y="3220"/>
              <a:ext cx="1" cy="1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1" name="Line 279"/>
            <p:cNvSpPr>
              <a:spLocks noChangeShapeType="1"/>
            </p:cNvSpPr>
            <p:nvPr/>
          </p:nvSpPr>
          <p:spPr bwMode="auto">
            <a:xfrm>
              <a:off x="1357" y="3233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2" name="Line 280"/>
            <p:cNvSpPr>
              <a:spLocks noChangeShapeType="1"/>
            </p:cNvSpPr>
            <p:nvPr/>
          </p:nvSpPr>
          <p:spPr bwMode="auto">
            <a:xfrm>
              <a:off x="1485" y="2748"/>
              <a:ext cx="1" cy="77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3" name="Line 281"/>
            <p:cNvSpPr>
              <a:spLocks noChangeShapeType="1"/>
            </p:cNvSpPr>
            <p:nvPr/>
          </p:nvSpPr>
          <p:spPr bwMode="auto">
            <a:xfrm>
              <a:off x="1475" y="2825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4" name="Line 282"/>
            <p:cNvSpPr>
              <a:spLocks noChangeShapeType="1"/>
            </p:cNvSpPr>
            <p:nvPr/>
          </p:nvSpPr>
          <p:spPr bwMode="auto">
            <a:xfrm>
              <a:off x="1600" y="2537"/>
              <a:ext cx="1" cy="86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5" name="Line 283"/>
            <p:cNvSpPr>
              <a:spLocks noChangeShapeType="1"/>
            </p:cNvSpPr>
            <p:nvPr/>
          </p:nvSpPr>
          <p:spPr bwMode="auto">
            <a:xfrm>
              <a:off x="1590" y="2623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6" name="Line 284"/>
            <p:cNvSpPr>
              <a:spLocks noChangeShapeType="1"/>
            </p:cNvSpPr>
            <p:nvPr/>
          </p:nvSpPr>
          <p:spPr bwMode="auto">
            <a:xfrm>
              <a:off x="1715" y="2516"/>
              <a:ext cx="1" cy="77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7" name="Line 285"/>
            <p:cNvSpPr>
              <a:spLocks noChangeShapeType="1"/>
            </p:cNvSpPr>
            <p:nvPr/>
          </p:nvSpPr>
          <p:spPr bwMode="auto">
            <a:xfrm>
              <a:off x="1704" y="2593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8" name="Line 286"/>
            <p:cNvSpPr>
              <a:spLocks noChangeShapeType="1"/>
            </p:cNvSpPr>
            <p:nvPr/>
          </p:nvSpPr>
          <p:spPr bwMode="auto">
            <a:xfrm>
              <a:off x="1829" y="2477"/>
              <a:ext cx="1" cy="73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99" name="Line 287"/>
            <p:cNvSpPr>
              <a:spLocks noChangeShapeType="1"/>
            </p:cNvSpPr>
            <p:nvPr/>
          </p:nvSpPr>
          <p:spPr bwMode="auto">
            <a:xfrm>
              <a:off x="1819" y="2550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0" name="Line 288"/>
            <p:cNvSpPr>
              <a:spLocks noChangeShapeType="1"/>
            </p:cNvSpPr>
            <p:nvPr/>
          </p:nvSpPr>
          <p:spPr bwMode="auto">
            <a:xfrm>
              <a:off x="1948" y="2503"/>
              <a:ext cx="1" cy="6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1" name="Line 289"/>
            <p:cNvSpPr>
              <a:spLocks noChangeShapeType="1"/>
            </p:cNvSpPr>
            <p:nvPr/>
          </p:nvSpPr>
          <p:spPr bwMode="auto">
            <a:xfrm>
              <a:off x="1937" y="2567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2" name="Line 290"/>
            <p:cNvSpPr>
              <a:spLocks noChangeShapeType="1"/>
            </p:cNvSpPr>
            <p:nvPr/>
          </p:nvSpPr>
          <p:spPr bwMode="auto">
            <a:xfrm>
              <a:off x="2118" y="2511"/>
              <a:ext cx="1" cy="65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3" name="Line 291"/>
            <p:cNvSpPr>
              <a:spLocks noChangeShapeType="1"/>
            </p:cNvSpPr>
            <p:nvPr/>
          </p:nvSpPr>
          <p:spPr bwMode="auto">
            <a:xfrm>
              <a:off x="2108" y="2576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4" name="Line 292"/>
            <p:cNvSpPr>
              <a:spLocks noChangeShapeType="1"/>
            </p:cNvSpPr>
            <p:nvPr/>
          </p:nvSpPr>
          <p:spPr bwMode="auto">
            <a:xfrm>
              <a:off x="2292" y="2554"/>
              <a:ext cx="1" cy="78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5" name="Line 293"/>
            <p:cNvSpPr>
              <a:spLocks noChangeShapeType="1"/>
            </p:cNvSpPr>
            <p:nvPr/>
          </p:nvSpPr>
          <p:spPr bwMode="auto">
            <a:xfrm>
              <a:off x="2282" y="2632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6" name="Line 294"/>
            <p:cNvSpPr>
              <a:spLocks noChangeShapeType="1"/>
            </p:cNvSpPr>
            <p:nvPr/>
          </p:nvSpPr>
          <p:spPr bwMode="auto">
            <a:xfrm>
              <a:off x="2466" y="2554"/>
              <a:ext cx="1" cy="69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7" name="Line 295"/>
            <p:cNvSpPr>
              <a:spLocks noChangeShapeType="1"/>
            </p:cNvSpPr>
            <p:nvPr/>
          </p:nvSpPr>
          <p:spPr bwMode="auto">
            <a:xfrm>
              <a:off x="2455" y="2623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8" name="Line 296"/>
            <p:cNvSpPr>
              <a:spLocks noChangeShapeType="1"/>
            </p:cNvSpPr>
            <p:nvPr/>
          </p:nvSpPr>
          <p:spPr bwMode="auto">
            <a:xfrm>
              <a:off x="2640" y="2623"/>
              <a:ext cx="1" cy="56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09" name="Line 297"/>
            <p:cNvSpPr>
              <a:spLocks noChangeShapeType="1"/>
            </p:cNvSpPr>
            <p:nvPr/>
          </p:nvSpPr>
          <p:spPr bwMode="auto">
            <a:xfrm>
              <a:off x="2629" y="2679"/>
              <a:ext cx="25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0" name="Line 298"/>
            <p:cNvSpPr>
              <a:spLocks noChangeShapeType="1"/>
            </p:cNvSpPr>
            <p:nvPr/>
          </p:nvSpPr>
          <p:spPr bwMode="auto">
            <a:xfrm>
              <a:off x="2814" y="2666"/>
              <a:ext cx="1" cy="77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1" name="Line 299"/>
            <p:cNvSpPr>
              <a:spLocks noChangeShapeType="1"/>
            </p:cNvSpPr>
            <p:nvPr/>
          </p:nvSpPr>
          <p:spPr bwMode="auto">
            <a:xfrm>
              <a:off x="2803" y="2743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2" name="Line 300"/>
            <p:cNvSpPr>
              <a:spLocks noChangeShapeType="1"/>
            </p:cNvSpPr>
            <p:nvPr/>
          </p:nvSpPr>
          <p:spPr bwMode="auto">
            <a:xfrm>
              <a:off x="2987" y="2765"/>
              <a:ext cx="1" cy="6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3" name="Line 301"/>
            <p:cNvSpPr>
              <a:spLocks noChangeShapeType="1"/>
            </p:cNvSpPr>
            <p:nvPr/>
          </p:nvSpPr>
          <p:spPr bwMode="auto">
            <a:xfrm>
              <a:off x="2977" y="2829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4" name="Line 302"/>
            <p:cNvSpPr>
              <a:spLocks noChangeShapeType="1"/>
            </p:cNvSpPr>
            <p:nvPr/>
          </p:nvSpPr>
          <p:spPr bwMode="auto">
            <a:xfrm>
              <a:off x="3335" y="2872"/>
              <a:ext cx="1" cy="56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5" name="Line 303"/>
            <p:cNvSpPr>
              <a:spLocks noChangeShapeType="1"/>
            </p:cNvSpPr>
            <p:nvPr/>
          </p:nvSpPr>
          <p:spPr bwMode="auto">
            <a:xfrm>
              <a:off x="3325" y="2928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6" name="Line 304"/>
            <p:cNvSpPr>
              <a:spLocks noChangeShapeType="1"/>
            </p:cNvSpPr>
            <p:nvPr/>
          </p:nvSpPr>
          <p:spPr bwMode="auto">
            <a:xfrm>
              <a:off x="3679" y="3031"/>
              <a:ext cx="1" cy="35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7" name="Line 305"/>
            <p:cNvSpPr>
              <a:spLocks noChangeShapeType="1"/>
            </p:cNvSpPr>
            <p:nvPr/>
          </p:nvSpPr>
          <p:spPr bwMode="auto">
            <a:xfrm>
              <a:off x="3669" y="3066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8" name="Line 306"/>
            <p:cNvSpPr>
              <a:spLocks noChangeShapeType="1"/>
            </p:cNvSpPr>
            <p:nvPr/>
          </p:nvSpPr>
          <p:spPr bwMode="auto">
            <a:xfrm>
              <a:off x="4027" y="3109"/>
              <a:ext cx="1" cy="34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19" name="Line 307"/>
            <p:cNvSpPr>
              <a:spLocks noChangeShapeType="1"/>
            </p:cNvSpPr>
            <p:nvPr/>
          </p:nvSpPr>
          <p:spPr bwMode="auto">
            <a:xfrm>
              <a:off x="4017" y="3143"/>
              <a:ext cx="24" cy="1"/>
            </a:xfrm>
            <a:prstGeom prst="line">
              <a:avLst/>
            </a:prstGeom>
            <a:noFill/>
            <a:ln w="111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20" name="Oval 308"/>
            <p:cNvSpPr>
              <a:spLocks noChangeArrowheads="1"/>
            </p:cNvSpPr>
            <p:nvPr/>
          </p:nvSpPr>
          <p:spPr bwMode="auto">
            <a:xfrm>
              <a:off x="1224" y="3207"/>
              <a:ext cx="53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1" name="Oval 309"/>
            <p:cNvSpPr>
              <a:spLocks noChangeArrowheads="1"/>
            </p:cNvSpPr>
            <p:nvPr/>
          </p:nvSpPr>
          <p:spPr bwMode="auto">
            <a:xfrm>
              <a:off x="1339" y="3147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2" name="Oval 310"/>
            <p:cNvSpPr>
              <a:spLocks noChangeArrowheads="1"/>
            </p:cNvSpPr>
            <p:nvPr/>
          </p:nvSpPr>
          <p:spPr bwMode="auto">
            <a:xfrm>
              <a:off x="1457" y="2890"/>
              <a:ext cx="53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3" name="Oval 311"/>
            <p:cNvSpPr>
              <a:spLocks noChangeArrowheads="1"/>
            </p:cNvSpPr>
            <p:nvPr/>
          </p:nvSpPr>
          <p:spPr bwMode="auto">
            <a:xfrm>
              <a:off x="1572" y="2683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4" name="Oval 312"/>
            <p:cNvSpPr>
              <a:spLocks noChangeArrowheads="1"/>
            </p:cNvSpPr>
            <p:nvPr/>
          </p:nvSpPr>
          <p:spPr bwMode="auto">
            <a:xfrm>
              <a:off x="1687" y="2610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5" name="Oval 313"/>
            <p:cNvSpPr>
              <a:spLocks noChangeArrowheads="1"/>
            </p:cNvSpPr>
            <p:nvPr/>
          </p:nvSpPr>
          <p:spPr bwMode="auto">
            <a:xfrm>
              <a:off x="1802" y="2610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6" name="Oval 314"/>
            <p:cNvSpPr>
              <a:spLocks noChangeArrowheads="1"/>
            </p:cNvSpPr>
            <p:nvPr/>
          </p:nvSpPr>
          <p:spPr bwMode="auto">
            <a:xfrm>
              <a:off x="1920" y="2589"/>
              <a:ext cx="52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7" name="Oval 315"/>
            <p:cNvSpPr>
              <a:spLocks noChangeArrowheads="1"/>
            </p:cNvSpPr>
            <p:nvPr/>
          </p:nvSpPr>
          <p:spPr bwMode="auto">
            <a:xfrm>
              <a:off x="2090" y="2649"/>
              <a:ext cx="52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8" name="Oval 316"/>
            <p:cNvSpPr>
              <a:spLocks noChangeArrowheads="1"/>
            </p:cNvSpPr>
            <p:nvPr/>
          </p:nvSpPr>
          <p:spPr bwMode="auto">
            <a:xfrm>
              <a:off x="2264" y="2670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29" name="Oval 317"/>
            <p:cNvSpPr>
              <a:spLocks noChangeArrowheads="1"/>
            </p:cNvSpPr>
            <p:nvPr/>
          </p:nvSpPr>
          <p:spPr bwMode="auto">
            <a:xfrm>
              <a:off x="2438" y="2739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0" name="Oval 318"/>
            <p:cNvSpPr>
              <a:spLocks noChangeArrowheads="1"/>
            </p:cNvSpPr>
            <p:nvPr/>
          </p:nvSpPr>
          <p:spPr bwMode="auto">
            <a:xfrm>
              <a:off x="2612" y="2778"/>
              <a:ext cx="52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1" name="Oval 319"/>
            <p:cNvSpPr>
              <a:spLocks noChangeArrowheads="1"/>
            </p:cNvSpPr>
            <p:nvPr/>
          </p:nvSpPr>
          <p:spPr bwMode="auto">
            <a:xfrm>
              <a:off x="2786" y="2812"/>
              <a:ext cx="52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2" name="Oval 320"/>
            <p:cNvSpPr>
              <a:spLocks noChangeArrowheads="1"/>
            </p:cNvSpPr>
            <p:nvPr/>
          </p:nvSpPr>
          <p:spPr bwMode="auto">
            <a:xfrm>
              <a:off x="2960" y="2834"/>
              <a:ext cx="52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3" name="Oval 321"/>
            <p:cNvSpPr>
              <a:spLocks noChangeArrowheads="1"/>
            </p:cNvSpPr>
            <p:nvPr/>
          </p:nvSpPr>
          <p:spPr bwMode="auto">
            <a:xfrm>
              <a:off x="3307" y="2881"/>
              <a:ext cx="53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4" name="Oval 322"/>
            <p:cNvSpPr>
              <a:spLocks noChangeArrowheads="1"/>
            </p:cNvSpPr>
            <p:nvPr/>
          </p:nvSpPr>
          <p:spPr bwMode="auto">
            <a:xfrm>
              <a:off x="3652" y="2963"/>
              <a:ext cx="52" cy="64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5" name="Oval 323"/>
            <p:cNvSpPr>
              <a:spLocks noChangeArrowheads="1"/>
            </p:cNvSpPr>
            <p:nvPr/>
          </p:nvSpPr>
          <p:spPr bwMode="auto">
            <a:xfrm>
              <a:off x="3999" y="3014"/>
              <a:ext cx="53" cy="65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6" name="Oval 324"/>
            <p:cNvSpPr>
              <a:spLocks noChangeArrowheads="1"/>
            </p:cNvSpPr>
            <p:nvPr/>
          </p:nvSpPr>
          <p:spPr bwMode="auto">
            <a:xfrm>
              <a:off x="1224" y="3242"/>
              <a:ext cx="53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7" name="Oval 325"/>
            <p:cNvSpPr>
              <a:spLocks noChangeArrowheads="1"/>
            </p:cNvSpPr>
            <p:nvPr/>
          </p:nvSpPr>
          <p:spPr bwMode="auto">
            <a:xfrm>
              <a:off x="1339" y="3186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8" name="Oval 326"/>
            <p:cNvSpPr>
              <a:spLocks noChangeArrowheads="1"/>
            </p:cNvSpPr>
            <p:nvPr/>
          </p:nvSpPr>
          <p:spPr bwMode="auto">
            <a:xfrm>
              <a:off x="1457" y="2713"/>
              <a:ext cx="53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39" name="Oval 327"/>
            <p:cNvSpPr>
              <a:spLocks noChangeArrowheads="1"/>
            </p:cNvSpPr>
            <p:nvPr/>
          </p:nvSpPr>
          <p:spPr bwMode="auto">
            <a:xfrm>
              <a:off x="1572" y="2503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0" name="Oval 328"/>
            <p:cNvSpPr>
              <a:spLocks noChangeArrowheads="1"/>
            </p:cNvSpPr>
            <p:nvPr/>
          </p:nvSpPr>
          <p:spPr bwMode="auto">
            <a:xfrm>
              <a:off x="1687" y="2481"/>
              <a:ext cx="52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1" name="Oval 329"/>
            <p:cNvSpPr>
              <a:spLocks noChangeArrowheads="1"/>
            </p:cNvSpPr>
            <p:nvPr/>
          </p:nvSpPr>
          <p:spPr bwMode="auto">
            <a:xfrm>
              <a:off x="1802" y="2443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2" name="Oval 330"/>
            <p:cNvSpPr>
              <a:spLocks noChangeArrowheads="1"/>
            </p:cNvSpPr>
            <p:nvPr/>
          </p:nvSpPr>
          <p:spPr bwMode="auto">
            <a:xfrm>
              <a:off x="1920" y="2469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3" name="Oval 331"/>
            <p:cNvSpPr>
              <a:spLocks noChangeArrowheads="1"/>
            </p:cNvSpPr>
            <p:nvPr/>
          </p:nvSpPr>
          <p:spPr bwMode="auto">
            <a:xfrm>
              <a:off x="2090" y="2477"/>
              <a:ext cx="52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4" name="Oval 332"/>
            <p:cNvSpPr>
              <a:spLocks noChangeArrowheads="1"/>
            </p:cNvSpPr>
            <p:nvPr/>
          </p:nvSpPr>
          <p:spPr bwMode="auto">
            <a:xfrm>
              <a:off x="2264" y="2520"/>
              <a:ext cx="52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5" name="Oval 333"/>
            <p:cNvSpPr>
              <a:spLocks noChangeArrowheads="1"/>
            </p:cNvSpPr>
            <p:nvPr/>
          </p:nvSpPr>
          <p:spPr bwMode="auto">
            <a:xfrm>
              <a:off x="2438" y="2520"/>
              <a:ext cx="52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6" name="Oval 334"/>
            <p:cNvSpPr>
              <a:spLocks noChangeArrowheads="1"/>
            </p:cNvSpPr>
            <p:nvPr/>
          </p:nvSpPr>
          <p:spPr bwMode="auto">
            <a:xfrm>
              <a:off x="2612" y="2589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7" name="Oval 335"/>
            <p:cNvSpPr>
              <a:spLocks noChangeArrowheads="1"/>
            </p:cNvSpPr>
            <p:nvPr/>
          </p:nvSpPr>
          <p:spPr bwMode="auto">
            <a:xfrm>
              <a:off x="2786" y="2632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8" name="Oval 336"/>
            <p:cNvSpPr>
              <a:spLocks noChangeArrowheads="1"/>
            </p:cNvSpPr>
            <p:nvPr/>
          </p:nvSpPr>
          <p:spPr bwMode="auto">
            <a:xfrm>
              <a:off x="2960" y="2731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49" name="Oval 337"/>
            <p:cNvSpPr>
              <a:spLocks noChangeArrowheads="1"/>
            </p:cNvSpPr>
            <p:nvPr/>
          </p:nvSpPr>
          <p:spPr bwMode="auto">
            <a:xfrm>
              <a:off x="3307" y="2838"/>
              <a:ext cx="53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0" name="Oval 338"/>
            <p:cNvSpPr>
              <a:spLocks noChangeArrowheads="1"/>
            </p:cNvSpPr>
            <p:nvPr/>
          </p:nvSpPr>
          <p:spPr bwMode="auto">
            <a:xfrm>
              <a:off x="3652" y="2997"/>
              <a:ext cx="52" cy="64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1" name="Oval 339"/>
            <p:cNvSpPr>
              <a:spLocks noChangeArrowheads="1"/>
            </p:cNvSpPr>
            <p:nvPr/>
          </p:nvSpPr>
          <p:spPr bwMode="auto">
            <a:xfrm>
              <a:off x="3999" y="3074"/>
              <a:ext cx="53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2" name="Rectangle 340"/>
            <p:cNvSpPr>
              <a:spLocks noChangeArrowheads="1"/>
            </p:cNvSpPr>
            <p:nvPr/>
          </p:nvSpPr>
          <p:spPr bwMode="auto">
            <a:xfrm>
              <a:off x="1091" y="326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3" name="Rectangle 341"/>
            <p:cNvSpPr>
              <a:spLocks noChangeArrowheads="1"/>
            </p:cNvSpPr>
            <p:nvPr/>
          </p:nvSpPr>
          <p:spPr bwMode="auto">
            <a:xfrm>
              <a:off x="1014" y="300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30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4" name="Rectangle 342"/>
            <p:cNvSpPr>
              <a:spLocks noChangeArrowheads="1"/>
            </p:cNvSpPr>
            <p:nvPr/>
          </p:nvSpPr>
          <p:spPr bwMode="auto">
            <a:xfrm>
              <a:off x="1014" y="273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60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5" name="Rectangle 343"/>
            <p:cNvSpPr>
              <a:spLocks noChangeArrowheads="1"/>
            </p:cNvSpPr>
            <p:nvPr/>
          </p:nvSpPr>
          <p:spPr bwMode="auto">
            <a:xfrm>
              <a:off x="1014" y="24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90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6" name="Rectangle 344"/>
            <p:cNvSpPr>
              <a:spLocks noChangeArrowheads="1"/>
            </p:cNvSpPr>
            <p:nvPr/>
          </p:nvSpPr>
          <p:spPr bwMode="auto">
            <a:xfrm>
              <a:off x="935" y="219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120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7" name="Rectangle 345"/>
            <p:cNvSpPr>
              <a:spLocks noChangeArrowheads="1"/>
            </p:cNvSpPr>
            <p:nvPr/>
          </p:nvSpPr>
          <p:spPr bwMode="auto">
            <a:xfrm>
              <a:off x="1206" y="342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8" name="Rectangle 346"/>
            <p:cNvSpPr>
              <a:spLocks noChangeArrowheads="1"/>
            </p:cNvSpPr>
            <p:nvPr/>
          </p:nvSpPr>
          <p:spPr bwMode="auto">
            <a:xfrm>
              <a:off x="1863" y="3420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60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59" name="Rectangle 347"/>
            <p:cNvSpPr>
              <a:spLocks noChangeArrowheads="1"/>
            </p:cNvSpPr>
            <p:nvPr/>
          </p:nvSpPr>
          <p:spPr bwMode="auto">
            <a:xfrm>
              <a:off x="2517" y="342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120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60" name="Rectangle 348"/>
            <p:cNvSpPr>
              <a:spLocks noChangeArrowheads="1"/>
            </p:cNvSpPr>
            <p:nvPr/>
          </p:nvSpPr>
          <p:spPr bwMode="auto">
            <a:xfrm>
              <a:off x="3212" y="342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180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61" name="Rectangle 349"/>
            <p:cNvSpPr>
              <a:spLocks noChangeArrowheads="1"/>
            </p:cNvSpPr>
            <p:nvPr/>
          </p:nvSpPr>
          <p:spPr bwMode="auto">
            <a:xfrm>
              <a:off x="3904" y="342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240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62" name="Rectangle 350"/>
            <p:cNvSpPr>
              <a:spLocks noChangeArrowheads="1"/>
            </p:cNvSpPr>
            <p:nvPr/>
          </p:nvSpPr>
          <p:spPr bwMode="auto">
            <a:xfrm>
              <a:off x="2266" y="3580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en-US" altLang="en-US" sz="2000">
                  <a:solidFill>
                    <a:srgbClr val="FFFFFF"/>
                  </a:solidFill>
                  <a:latin typeface="Arial" pitchFamily="34" charset="0"/>
                </a:rPr>
                <a:t>Time (min)</a:t>
              </a:r>
              <a:endParaRPr lang="en-US" altLang="en-US" sz="20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63" name="Oval 352"/>
            <p:cNvSpPr>
              <a:spLocks noChangeArrowheads="1"/>
            </p:cNvSpPr>
            <p:nvPr/>
          </p:nvSpPr>
          <p:spPr bwMode="auto">
            <a:xfrm>
              <a:off x="3989" y="1526"/>
              <a:ext cx="69" cy="40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64" name="Line 353"/>
            <p:cNvSpPr>
              <a:spLocks noChangeShapeType="1"/>
            </p:cNvSpPr>
            <p:nvPr/>
          </p:nvSpPr>
          <p:spPr bwMode="auto">
            <a:xfrm>
              <a:off x="1251" y="907"/>
              <a:ext cx="0" cy="11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65" name="Line 354"/>
            <p:cNvSpPr>
              <a:spLocks noChangeShapeType="1"/>
            </p:cNvSpPr>
            <p:nvPr/>
          </p:nvSpPr>
          <p:spPr bwMode="auto">
            <a:xfrm flipH="1" flipV="1">
              <a:off x="1212" y="2020"/>
              <a:ext cx="28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66" name="Line 355"/>
            <p:cNvSpPr>
              <a:spLocks noChangeShapeType="1"/>
            </p:cNvSpPr>
            <p:nvPr/>
          </p:nvSpPr>
          <p:spPr bwMode="auto">
            <a:xfrm>
              <a:off x="1193" y="907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67" name="Line 356"/>
            <p:cNvSpPr>
              <a:spLocks noChangeShapeType="1"/>
            </p:cNvSpPr>
            <p:nvPr/>
          </p:nvSpPr>
          <p:spPr bwMode="auto">
            <a:xfrm>
              <a:off x="1193" y="1181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68" name="Line 357"/>
            <p:cNvSpPr>
              <a:spLocks noChangeShapeType="1"/>
            </p:cNvSpPr>
            <p:nvPr/>
          </p:nvSpPr>
          <p:spPr bwMode="auto">
            <a:xfrm>
              <a:off x="1193" y="1464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69" name="Line 358"/>
            <p:cNvSpPr>
              <a:spLocks noChangeShapeType="1"/>
            </p:cNvSpPr>
            <p:nvPr/>
          </p:nvSpPr>
          <p:spPr bwMode="auto">
            <a:xfrm>
              <a:off x="1193" y="1727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0" name="Line 359"/>
            <p:cNvSpPr>
              <a:spLocks noChangeShapeType="1"/>
            </p:cNvSpPr>
            <p:nvPr/>
          </p:nvSpPr>
          <p:spPr bwMode="auto">
            <a:xfrm rot="-5400000">
              <a:off x="1583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1" name="Line 360"/>
            <p:cNvSpPr>
              <a:spLocks noChangeShapeType="1"/>
            </p:cNvSpPr>
            <p:nvPr/>
          </p:nvSpPr>
          <p:spPr bwMode="auto">
            <a:xfrm rot="-5400000">
              <a:off x="1932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2" name="Line 361"/>
            <p:cNvSpPr>
              <a:spLocks noChangeShapeType="1"/>
            </p:cNvSpPr>
            <p:nvPr/>
          </p:nvSpPr>
          <p:spPr bwMode="auto">
            <a:xfrm rot="-5400000">
              <a:off x="2279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3" name="Line 362"/>
            <p:cNvSpPr>
              <a:spLocks noChangeShapeType="1"/>
            </p:cNvSpPr>
            <p:nvPr/>
          </p:nvSpPr>
          <p:spPr bwMode="auto">
            <a:xfrm rot="-5400000">
              <a:off x="2627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4" name="Line 363"/>
            <p:cNvSpPr>
              <a:spLocks noChangeShapeType="1"/>
            </p:cNvSpPr>
            <p:nvPr/>
          </p:nvSpPr>
          <p:spPr bwMode="auto">
            <a:xfrm rot="-5400000">
              <a:off x="2975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5" name="Line 364"/>
            <p:cNvSpPr>
              <a:spLocks noChangeShapeType="1"/>
            </p:cNvSpPr>
            <p:nvPr/>
          </p:nvSpPr>
          <p:spPr bwMode="auto">
            <a:xfrm rot="-5400000">
              <a:off x="3323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6" name="Line 365"/>
            <p:cNvSpPr>
              <a:spLocks noChangeShapeType="1"/>
            </p:cNvSpPr>
            <p:nvPr/>
          </p:nvSpPr>
          <p:spPr bwMode="auto">
            <a:xfrm rot="-5400000">
              <a:off x="3672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7" name="Line 366"/>
            <p:cNvSpPr>
              <a:spLocks noChangeShapeType="1"/>
            </p:cNvSpPr>
            <p:nvPr/>
          </p:nvSpPr>
          <p:spPr bwMode="auto">
            <a:xfrm rot="-5400000">
              <a:off x="4019" y="2036"/>
              <a:ext cx="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78" name="Rectangle 367"/>
            <p:cNvSpPr>
              <a:spLocks noChangeArrowheads="1"/>
            </p:cNvSpPr>
            <p:nvPr/>
          </p:nvSpPr>
          <p:spPr bwMode="auto">
            <a:xfrm>
              <a:off x="948" y="79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>
                  <a:solidFill>
                    <a:prstClr val="white"/>
                  </a:solidFill>
                  <a:latin typeface="Arial" pitchFamily="34" charset="0"/>
                </a:rPr>
                <a:t>20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79" name="Rectangle 368"/>
            <p:cNvSpPr>
              <a:spLocks noChangeArrowheads="1"/>
            </p:cNvSpPr>
            <p:nvPr/>
          </p:nvSpPr>
          <p:spPr bwMode="auto">
            <a:xfrm>
              <a:off x="948" y="106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>
                  <a:solidFill>
                    <a:prstClr val="white"/>
                  </a:solidFill>
                  <a:latin typeface="Arial" pitchFamily="34" charset="0"/>
                </a:rPr>
                <a:t>15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80" name="Rectangle 369"/>
            <p:cNvSpPr>
              <a:spLocks noChangeArrowheads="1"/>
            </p:cNvSpPr>
            <p:nvPr/>
          </p:nvSpPr>
          <p:spPr bwMode="auto">
            <a:xfrm>
              <a:off x="948" y="133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>
                  <a:solidFill>
                    <a:prstClr val="white"/>
                  </a:solidFill>
                  <a:latin typeface="Arial" pitchFamily="34" charset="0"/>
                </a:rPr>
                <a:t>15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81" name="Rectangle 370"/>
            <p:cNvSpPr>
              <a:spLocks noChangeArrowheads="1"/>
            </p:cNvSpPr>
            <p:nvPr/>
          </p:nvSpPr>
          <p:spPr bwMode="auto">
            <a:xfrm>
              <a:off x="1010" y="161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>
                  <a:solidFill>
                    <a:prstClr val="white"/>
                  </a:solidFill>
                  <a:latin typeface="Arial" pitchFamily="34" charset="0"/>
                </a:rPr>
                <a:t>5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82" name="Rectangle 371"/>
            <p:cNvSpPr>
              <a:spLocks noChangeArrowheads="1"/>
            </p:cNvSpPr>
            <p:nvPr/>
          </p:nvSpPr>
          <p:spPr bwMode="auto">
            <a:xfrm>
              <a:off x="1022" y="190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>
                  <a:solidFill>
                    <a:prstClr val="white"/>
                  </a:solidFill>
                  <a:latin typeface="Arial" pitchFamily="34" charset="0"/>
                </a:rPr>
                <a:t>0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83" name="Text Box 372"/>
            <p:cNvSpPr txBox="1">
              <a:spLocks noChangeArrowheads="1"/>
            </p:cNvSpPr>
            <p:nvPr/>
          </p:nvSpPr>
          <p:spPr bwMode="auto">
            <a:xfrm rot="-5400000">
              <a:off x="293" y="1359"/>
              <a:ext cx="10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r>
                <a:rPr lang="da-DK" altLang="en-US">
                  <a:solidFill>
                    <a:prstClr val="white"/>
                  </a:solidFill>
                  <a:latin typeface="Arial" pitchFamily="34" charset="0"/>
                </a:rPr>
                <a:t>GLP-1 (pmol/l)</a:t>
              </a:r>
              <a:endParaRPr lang="en-US" altLang="en-US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384" name="Line 373"/>
            <p:cNvSpPr>
              <a:spLocks noChangeShapeType="1"/>
            </p:cNvSpPr>
            <p:nvPr/>
          </p:nvSpPr>
          <p:spPr bwMode="auto">
            <a:xfrm>
              <a:off x="2275" y="1039"/>
              <a:ext cx="195" cy="3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85" name="Line 374"/>
            <p:cNvSpPr>
              <a:spLocks noChangeShapeType="1"/>
            </p:cNvSpPr>
            <p:nvPr/>
          </p:nvSpPr>
          <p:spPr bwMode="auto">
            <a:xfrm>
              <a:off x="2470" y="1070"/>
              <a:ext cx="173" cy="7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86" name="Line 375"/>
            <p:cNvSpPr>
              <a:spLocks noChangeShapeType="1"/>
            </p:cNvSpPr>
            <p:nvPr/>
          </p:nvSpPr>
          <p:spPr bwMode="auto">
            <a:xfrm>
              <a:off x="2643" y="1140"/>
              <a:ext cx="155" cy="9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87" name="Line 376"/>
            <p:cNvSpPr>
              <a:spLocks noChangeShapeType="1"/>
            </p:cNvSpPr>
            <p:nvPr/>
          </p:nvSpPr>
          <p:spPr bwMode="auto">
            <a:xfrm>
              <a:off x="2817" y="1231"/>
              <a:ext cx="155" cy="4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88" name="Line 377"/>
            <p:cNvSpPr>
              <a:spLocks noChangeShapeType="1"/>
            </p:cNvSpPr>
            <p:nvPr/>
          </p:nvSpPr>
          <p:spPr bwMode="auto">
            <a:xfrm>
              <a:off x="2991" y="1282"/>
              <a:ext cx="348" cy="12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89" name="Line 378"/>
            <p:cNvSpPr>
              <a:spLocks noChangeShapeType="1"/>
            </p:cNvSpPr>
            <p:nvPr/>
          </p:nvSpPr>
          <p:spPr bwMode="auto">
            <a:xfrm>
              <a:off x="3358" y="1403"/>
              <a:ext cx="33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0" name="Line 379"/>
            <p:cNvSpPr>
              <a:spLocks noChangeShapeType="1"/>
            </p:cNvSpPr>
            <p:nvPr/>
          </p:nvSpPr>
          <p:spPr bwMode="auto">
            <a:xfrm>
              <a:off x="3687" y="1504"/>
              <a:ext cx="348" cy="7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1" name="Line 380"/>
            <p:cNvSpPr>
              <a:spLocks noChangeShapeType="1"/>
            </p:cNvSpPr>
            <p:nvPr/>
          </p:nvSpPr>
          <p:spPr bwMode="auto">
            <a:xfrm flipV="1">
              <a:off x="1251" y="1686"/>
              <a:ext cx="136" cy="5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2" name="Line 381"/>
            <p:cNvSpPr>
              <a:spLocks noChangeShapeType="1"/>
            </p:cNvSpPr>
            <p:nvPr/>
          </p:nvSpPr>
          <p:spPr bwMode="auto">
            <a:xfrm flipV="1">
              <a:off x="1387" y="1433"/>
              <a:ext cx="96" cy="253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3" name="Line 382"/>
            <p:cNvSpPr>
              <a:spLocks noChangeShapeType="1"/>
            </p:cNvSpPr>
            <p:nvPr/>
          </p:nvSpPr>
          <p:spPr bwMode="auto">
            <a:xfrm flipV="1">
              <a:off x="1483" y="1251"/>
              <a:ext cx="97" cy="19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4" name="Line 383"/>
            <p:cNvSpPr>
              <a:spLocks noChangeShapeType="1"/>
            </p:cNvSpPr>
            <p:nvPr/>
          </p:nvSpPr>
          <p:spPr bwMode="auto">
            <a:xfrm flipV="1">
              <a:off x="1599" y="1150"/>
              <a:ext cx="115" cy="9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5" name="Line 384"/>
            <p:cNvSpPr>
              <a:spLocks noChangeShapeType="1"/>
            </p:cNvSpPr>
            <p:nvPr/>
          </p:nvSpPr>
          <p:spPr bwMode="auto">
            <a:xfrm flipV="1">
              <a:off x="1715" y="1130"/>
              <a:ext cx="116" cy="2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6" name="Line 385"/>
            <p:cNvSpPr>
              <a:spLocks noChangeShapeType="1"/>
            </p:cNvSpPr>
            <p:nvPr/>
          </p:nvSpPr>
          <p:spPr bwMode="auto">
            <a:xfrm flipV="1">
              <a:off x="1831" y="1070"/>
              <a:ext cx="117" cy="6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7" name="Line 386"/>
            <p:cNvSpPr>
              <a:spLocks noChangeShapeType="1"/>
            </p:cNvSpPr>
            <p:nvPr/>
          </p:nvSpPr>
          <p:spPr bwMode="auto">
            <a:xfrm>
              <a:off x="1948" y="1070"/>
              <a:ext cx="154" cy="19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8" name="Line 387"/>
            <p:cNvSpPr>
              <a:spLocks noChangeShapeType="1"/>
            </p:cNvSpPr>
            <p:nvPr/>
          </p:nvSpPr>
          <p:spPr bwMode="auto">
            <a:xfrm flipV="1">
              <a:off x="2103" y="1049"/>
              <a:ext cx="172" cy="4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399" name="Line 389"/>
            <p:cNvSpPr>
              <a:spLocks noChangeShapeType="1"/>
            </p:cNvSpPr>
            <p:nvPr/>
          </p:nvSpPr>
          <p:spPr bwMode="auto">
            <a:xfrm>
              <a:off x="1830" y="1079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00" name="Oval 390"/>
            <p:cNvSpPr>
              <a:spLocks noChangeArrowheads="1"/>
            </p:cNvSpPr>
            <p:nvPr/>
          </p:nvSpPr>
          <p:spPr bwMode="auto">
            <a:xfrm>
              <a:off x="1798" y="1091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01" name="Line 392"/>
            <p:cNvSpPr>
              <a:spLocks noChangeShapeType="1"/>
            </p:cNvSpPr>
            <p:nvPr/>
          </p:nvSpPr>
          <p:spPr bwMode="auto">
            <a:xfrm>
              <a:off x="1946" y="1019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02" name="Oval 393"/>
            <p:cNvSpPr>
              <a:spLocks noChangeArrowheads="1"/>
            </p:cNvSpPr>
            <p:nvPr/>
          </p:nvSpPr>
          <p:spPr bwMode="auto">
            <a:xfrm>
              <a:off x="1915" y="1037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03" name="Line 395"/>
            <p:cNvSpPr>
              <a:spLocks noChangeShapeType="1"/>
            </p:cNvSpPr>
            <p:nvPr/>
          </p:nvSpPr>
          <p:spPr bwMode="auto">
            <a:xfrm>
              <a:off x="2120" y="1039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04" name="Oval 396"/>
            <p:cNvSpPr>
              <a:spLocks noChangeArrowheads="1"/>
            </p:cNvSpPr>
            <p:nvPr/>
          </p:nvSpPr>
          <p:spPr bwMode="auto">
            <a:xfrm>
              <a:off x="2088" y="1057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05" name="Line 398"/>
            <p:cNvSpPr>
              <a:spLocks noChangeShapeType="1"/>
            </p:cNvSpPr>
            <p:nvPr/>
          </p:nvSpPr>
          <p:spPr bwMode="auto">
            <a:xfrm>
              <a:off x="2285" y="998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06" name="Oval 399"/>
            <p:cNvSpPr>
              <a:spLocks noChangeArrowheads="1"/>
            </p:cNvSpPr>
            <p:nvPr/>
          </p:nvSpPr>
          <p:spPr bwMode="auto">
            <a:xfrm>
              <a:off x="2254" y="1016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07" name="Line 401"/>
            <p:cNvSpPr>
              <a:spLocks noChangeShapeType="1"/>
            </p:cNvSpPr>
            <p:nvPr/>
          </p:nvSpPr>
          <p:spPr bwMode="auto">
            <a:xfrm>
              <a:off x="2460" y="998"/>
              <a:ext cx="0" cy="15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08" name="Oval 402"/>
            <p:cNvSpPr>
              <a:spLocks noChangeArrowheads="1"/>
            </p:cNvSpPr>
            <p:nvPr/>
          </p:nvSpPr>
          <p:spPr bwMode="auto">
            <a:xfrm>
              <a:off x="2437" y="1047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09" name="Line 404"/>
            <p:cNvSpPr>
              <a:spLocks noChangeShapeType="1"/>
            </p:cNvSpPr>
            <p:nvPr/>
          </p:nvSpPr>
          <p:spPr bwMode="auto">
            <a:xfrm>
              <a:off x="2634" y="1049"/>
              <a:ext cx="0" cy="15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10" name="Oval 405"/>
            <p:cNvSpPr>
              <a:spLocks noChangeArrowheads="1"/>
            </p:cNvSpPr>
            <p:nvPr/>
          </p:nvSpPr>
          <p:spPr bwMode="auto">
            <a:xfrm>
              <a:off x="2611" y="1098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11" name="Line 407"/>
            <p:cNvSpPr>
              <a:spLocks noChangeShapeType="1"/>
            </p:cNvSpPr>
            <p:nvPr/>
          </p:nvSpPr>
          <p:spPr bwMode="auto">
            <a:xfrm>
              <a:off x="2816" y="1191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12" name="Oval 408"/>
            <p:cNvSpPr>
              <a:spLocks noChangeArrowheads="1"/>
            </p:cNvSpPr>
            <p:nvPr/>
          </p:nvSpPr>
          <p:spPr bwMode="auto">
            <a:xfrm>
              <a:off x="2784" y="1209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13" name="Line 410"/>
            <p:cNvSpPr>
              <a:spLocks noChangeShapeType="1"/>
            </p:cNvSpPr>
            <p:nvPr/>
          </p:nvSpPr>
          <p:spPr bwMode="auto">
            <a:xfrm>
              <a:off x="2981" y="1231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14" name="Oval 411"/>
            <p:cNvSpPr>
              <a:spLocks noChangeArrowheads="1"/>
            </p:cNvSpPr>
            <p:nvPr/>
          </p:nvSpPr>
          <p:spPr bwMode="auto">
            <a:xfrm>
              <a:off x="2949" y="1249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15" name="Line 413"/>
            <p:cNvSpPr>
              <a:spLocks noChangeShapeType="1"/>
            </p:cNvSpPr>
            <p:nvPr/>
          </p:nvSpPr>
          <p:spPr bwMode="auto">
            <a:xfrm>
              <a:off x="3328" y="1363"/>
              <a:ext cx="0" cy="10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16" name="Oval 414"/>
            <p:cNvSpPr>
              <a:spLocks noChangeArrowheads="1"/>
            </p:cNvSpPr>
            <p:nvPr/>
          </p:nvSpPr>
          <p:spPr bwMode="auto">
            <a:xfrm>
              <a:off x="3297" y="1375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17" name="Line 416"/>
            <p:cNvSpPr>
              <a:spLocks noChangeShapeType="1"/>
            </p:cNvSpPr>
            <p:nvPr/>
          </p:nvSpPr>
          <p:spPr bwMode="auto">
            <a:xfrm>
              <a:off x="1714" y="1100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18" name="Oval 417"/>
            <p:cNvSpPr>
              <a:spLocks noChangeArrowheads="1"/>
            </p:cNvSpPr>
            <p:nvPr/>
          </p:nvSpPr>
          <p:spPr bwMode="auto">
            <a:xfrm>
              <a:off x="1682" y="1112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19" name="Line 419"/>
            <p:cNvSpPr>
              <a:spLocks noChangeShapeType="1"/>
            </p:cNvSpPr>
            <p:nvPr/>
          </p:nvSpPr>
          <p:spPr bwMode="auto">
            <a:xfrm>
              <a:off x="1598" y="1201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20" name="Oval 420"/>
            <p:cNvSpPr>
              <a:spLocks noChangeArrowheads="1"/>
            </p:cNvSpPr>
            <p:nvPr/>
          </p:nvSpPr>
          <p:spPr bwMode="auto">
            <a:xfrm>
              <a:off x="1567" y="1213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21" name="Line 422"/>
            <p:cNvSpPr>
              <a:spLocks noChangeShapeType="1"/>
            </p:cNvSpPr>
            <p:nvPr/>
          </p:nvSpPr>
          <p:spPr bwMode="auto">
            <a:xfrm>
              <a:off x="1482" y="1383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22" name="Oval 423"/>
            <p:cNvSpPr>
              <a:spLocks noChangeArrowheads="1"/>
            </p:cNvSpPr>
            <p:nvPr/>
          </p:nvSpPr>
          <p:spPr bwMode="auto">
            <a:xfrm>
              <a:off x="1451" y="1395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23" name="Line 425"/>
            <p:cNvSpPr>
              <a:spLocks noChangeShapeType="1"/>
            </p:cNvSpPr>
            <p:nvPr/>
          </p:nvSpPr>
          <p:spPr bwMode="auto">
            <a:xfrm>
              <a:off x="1379" y="1666"/>
              <a:ext cx="0" cy="6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24" name="Oval 426"/>
            <p:cNvSpPr>
              <a:spLocks noChangeArrowheads="1"/>
            </p:cNvSpPr>
            <p:nvPr/>
          </p:nvSpPr>
          <p:spPr bwMode="auto">
            <a:xfrm>
              <a:off x="1345" y="1658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25" name="Line 428"/>
            <p:cNvSpPr>
              <a:spLocks noChangeShapeType="1"/>
            </p:cNvSpPr>
            <p:nvPr/>
          </p:nvSpPr>
          <p:spPr bwMode="auto">
            <a:xfrm>
              <a:off x="1252" y="1716"/>
              <a:ext cx="0" cy="6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26" name="Oval 429"/>
            <p:cNvSpPr>
              <a:spLocks noChangeArrowheads="1"/>
            </p:cNvSpPr>
            <p:nvPr/>
          </p:nvSpPr>
          <p:spPr bwMode="auto">
            <a:xfrm>
              <a:off x="1212" y="1726"/>
              <a:ext cx="68" cy="36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27" name="Line 431"/>
            <p:cNvSpPr>
              <a:spLocks noChangeShapeType="1"/>
            </p:cNvSpPr>
            <p:nvPr/>
          </p:nvSpPr>
          <p:spPr bwMode="auto">
            <a:xfrm>
              <a:off x="4025" y="1515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28" name="Oval 432"/>
            <p:cNvSpPr>
              <a:spLocks noChangeArrowheads="1"/>
            </p:cNvSpPr>
            <p:nvPr/>
          </p:nvSpPr>
          <p:spPr bwMode="auto">
            <a:xfrm>
              <a:off x="3988" y="1545"/>
              <a:ext cx="66" cy="36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29" name="Line 433"/>
            <p:cNvSpPr>
              <a:spLocks noChangeShapeType="1"/>
            </p:cNvSpPr>
            <p:nvPr/>
          </p:nvSpPr>
          <p:spPr bwMode="auto">
            <a:xfrm flipV="1">
              <a:off x="1251" y="1606"/>
              <a:ext cx="116" cy="39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0" name="Line 434"/>
            <p:cNvSpPr>
              <a:spLocks noChangeShapeType="1"/>
            </p:cNvSpPr>
            <p:nvPr/>
          </p:nvSpPr>
          <p:spPr bwMode="auto">
            <a:xfrm flipV="1">
              <a:off x="1367" y="1494"/>
              <a:ext cx="116" cy="11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1" name="Line 435"/>
            <p:cNvSpPr>
              <a:spLocks noChangeShapeType="1"/>
            </p:cNvSpPr>
            <p:nvPr/>
          </p:nvSpPr>
          <p:spPr bwMode="auto">
            <a:xfrm flipV="1">
              <a:off x="1483" y="1302"/>
              <a:ext cx="116" cy="19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2" name="Line 436"/>
            <p:cNvSpPr>
              <a:spLocks noChangeShapeType="1"/>
            </p:cNvSpPr>
            <p:nvPr/>
          </p:nvSpPr>
          <p:spPr bwMode="auto">
            <a:xfrm flipV="1">
              <a:off x="1599" y="1251"/>
              <a:ext cx="115" cy="6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3" name="Line 437"/>
            <p:cNvSpPr>
              <a:spLocks noChangeShapeType="1"/>
            </p:cNvSpPr>
            <p:nvPr/>
          </p:nvSpPr>
          <p:spPr bwMode="auto">
            <a:xfrm flipV="1">
              <a:off x="1715" y="1231"/>
              <a:ext cx="116" cy="2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4" name="Line 438"/>
            <p:cNvSpPr>
              <a:spLocks noChangeShapeType="1"/>
            </p:cNvSpPr>
            <p:nvPr/>
          </p:nvSpPr>
          <p:spPr bwMode="auto">
            <a:xfrm>
              <a:off x="1831" y="1231"/>
              <a:ext cx="117" cy="1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5" name="Line 439"/>
            <p:cNvSpPr>
              <a:spLocks noChangeShapeType="1"/>
            </p:cNvSpPr>
            <p:nvPr/>
          </p:nvSpPr>
          <p:spPr bwMode="auto">
            <a:xfrm>
              <a:off x="1948" y="1241"/>
              <a:ext cx="347" cy="1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6" name="Line 440"/>
            <p:cNvSpPr>
              <a:spLocks noChangeShapeType="1"/>
            </p:cNvSpPr>
            <p:nvPr/>
          </p:nvSpPr>
          <p:spPr bwMode="auto">
            <a:xfrm>
              <a:off x="2295" y="1373"/>
              <a:ext cx="175" cy="2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7" name="Line 441"/>
            <p:cNvSpPr>
              <a:spLocks noChangeShapeType="1"/>
            </p:cNvSpPr>
            <p:nvPr/>
          </p:nvSpPr>
          <p:spPr bwMode="auto">
            <a:xfrm>
              <a:off x="2470" y="1393"/>
              <a:ext cx="154" cy="1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8" name="Line 442"/>
            <p:cNvSpPr>
              <a:spLocks noChangeShapeType="1"/>
            </p:cNvSpPr>
            <p:nvPr/>
          </p:nvSpPr>
          <p:spPr bwMode="auto">
            <a:xfrm>
              <a:off x="2644" y="1403"/>
              <a:ext cx="173" cy="6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39" name="Line 443"/>
            <p:cNvSpPr>
              <a:spLocks noChangeShapeType="1"/>
            </p:cNvSpPr>
            <p:nvPr/>
          </p:nvSpPr>
          <p:spPr bwMode="auto">
            <a:xfrm>
              <a:off x="2818" y="1464"/>
              <a:ext cx="154" cy="2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0" name="Line 444"/>
            <p:cNvSpPr>
              <a:spLocks noChangeShapeType="1"/>
            </p:cNvSpPr>
            <p:nvPr/>
          </p:nvSpPr>
          <p:spPr bwMode="auto">
            <a:xfrm>
              <a:off x="2991" y="1484"/>
              <a:ext cx="348" cy="3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1" name="Line 445"/>
            <p:cNvSpPr>
              <a:spLocks noChangeShapeType="1"/>
            </p:cNvSpPr>
            <p:nvPr/>
          </p:nvSpPr>
          <p:spPr bwMode="auto">
            <a:xfrm>
              <a:off x="3339" y="1515"/>
              <a:ext cx="329" cy="4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2" name="Line 446"/>
            <p:cNvSpPr>
              <a:spLocks noChangeShapeType="1"/>
            </p:cNvSpPr>
            <p:nvPr/>
          </p:nvSpPr>
          <p:spPr bwMode="auto">
            <a:xfrm flipV="1">
              <a:off x="3688" y="1545"/>
              <a:ext cx="327" cy="1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3" name="Line 448"/>
            <p:cNvSpPr>
              <a:spLocks noChangeShapeType="1"/>
            </p:cNvSpPr>
            <p:nvPr/>
          </p:nvSpPr>
          <p:spPr bwMode="auto">
            <a:xfrm>
              <a:off x="2285" y="1322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4" name="Oval 449"/>
            <p:cNvSpPr>
              <a:spLocks noChangeArrowheads="1"/>
            </p:cNvSpPr>
            <p:nvPr/>
          </p:nvSpPr>
          <p:spPr bwMode="auto">
            <a:xfrm>
              <a:off x="2248" y="1352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45" name="Line 451"/>
            <p:cNvSpPr>
              <a:spLocks noChangeShapeType="1"/>
            </p:cNvSpPr>
            <p:nvPr/>
          </p:nvSpPr>
          <p:spPr bwMode="auto">
            <a:xfrm>
              <a:off x="2459" y="1342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6" name="Oval 452"/>
            <p:cNvSpPr>
              <a:spLocks noChangeArrowheads="1"/>
            </p:cNvSpPr>
            <p:nvPr/>
          </p:nvSpPr>
          <p:spPr bwMode="auto">
            <a:xfrm>
              <a:off x="2428" y="1360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47" name="Line 454"/>
            <p:cNvSpPr>
              <a:spLocks noChangeShapeType="1"/>
            </p:cNvSpPr>
            <p:nvPr/>
          </p:nvSpPr>
          <p:spPr bwMode="auto">
            <a:xfrm>
              <a:off x="2633" y="1352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48" name="Oval 455"/>
            <p:cNvSpPr>
              <a:spLocks noChangeArrowheads="1"/>
            </p:cNvSpPr>
            <p:nvPr/>
          </p:nvSpPr>
          <p:spPr bwMode="auto">
            <a:xfrm>
              <a:off x="2601" y="1370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49" name="Line 457"/>
            <p:cNvSpPr>
              <a:spLocks noChangeShapeType="1"/>
            </p:cNvSpPr>
            <p:nvPr/>
          </p:nvSpPr>
          <p:spPr bwMode="auto">
            <a:xfrm>
              <a:off x="2826" y="1403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50" name="Oval 458"/>
            <p:cNvSpPr>
              <a:spLocks noChangeArrowheads="1"/>
            </p:cNvSpPr>
            <p:nvPr/>
          </p:nvSpPr>
          <p:spPr bwMode="auto">
            <a:xfrm>
              <a:off x="2795" y="142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51" name="Line 460"/>
            <p:cNvSpPr>
              <a:spLocks noChangeShapeType="1"/>
            </p:cNvSpPr>
            <p:nvPr/>
          </p:nvSpPr>
          <p:spPr bwMode="auto">
            <a:xfrm>
              <a:off x="2981" y="1433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52" name="Oval 461"/>
            <p:cNvSpPr>
              <a:spLocks noChangeArrowheads="1"/>
            </p:cNvSpPr>
            <p:nvPr/>
          </p:nvSpPr>
          <p:spPr bwMode="auto">
            <a:xfrm>
              <a:off x="2949" y="145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53" name="Line 463"/>
            <p:cNvSpPr>
              <a:spLocks noChangeShapeType="1"/>
            </p:cNvSpPr>
            <p:nvPr/>
          </p:nvSpPr>
          <p:spPr bwMode="auto">
            <a:xfrm>
              <a:off x="2120" y="1251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54" name="Oval 464"/>
            <p:cNvSpPr>
              <a:spLocks noChangeArrowheads="1"/>
            </p:cNvSpPr>
            <p:nvPr/>
          </p:nvSpPr>
          <p:spPr bwMode="auto">
            <a:xfrm>
              <a:off x="2082" y="128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55" name="Line 466"/>
            <p:cNvSpPr>
              <a:spLocks noChangeShapeType="1"/>
            </p:cNvSpPr>
            <p:nvPr/>
          </p:nvSpPr>
          <p:spPr bwMode="auto">
            <a:xfrm>
              <a:off x="1946" y="1191"/>
              <a:ext cx="0" cy="10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56" name="Oval 467"/>
            <p:cNvSpPr>
              <a:spLocks noChangeArrowheads="1"/>
            </p:cNvSpPr>
            <p:nvPr/>
          </p:nvSpPr>
          <p:spPr bwMode="auto">
            <a:xfrm>
              <a:off x="1909" y="122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57" name="Line 469"/>
            <p:cNvSpPr>
              <a:spLocks noChangeShapeType="1"/>
            </p:cNvSpPr>
            <p:nvPr/>
          </p:nvSpPr>
          <p:spPr bwMode="auto">
            <a:xfrm>
              <a:off x="1830" y="1181"/>
              <a:ext cx="0" cy="10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58" name="Oval 470"/>
            <p:cNvSpPr>
              <a:spLocks noChangeArrowheads="1"/>
            </p:cNvSpPr>
            <p:nvPr/>
          </p:nvSpPr>
          <p:spPr bwMode="auto">
            <a:xfrm>
              <a:off x="1792" y="121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59" name="Line 472"/>
            <p:cNvSpPr>
              <a:spLocks noChangeShapeType="1"/>
            </p:cNvSpPr>
            <p:nvPr/>
          </p:nvSpPr>
          <p:spPr bwMode="auto">
            <a:xfrm>
              <a:off x="1714" y="1201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60" name="Oval 473"/>
            <p:cNvSpPr>
              <a:spLocks noChangeArrowheads="1"/>
            </p:cNvSpPr>
            <p:nvPr/>
          </p:nvSpPr>
          <p:spPr bwMode="auto">
            <a:xfrm>
              <a:off x="1676" y="123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61" name="Line 475"/>
            <p:cNvSpPr>
              <a:spLocks noChangeShapeType="1"/>
            </p:cNvSpPr>
            <p:nvPr/>
          </p:nvSpPr>
          <p:spPr bwMode="auto">
            <a:xfrm>
              <a:off x="3338" y="1464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62" name="Oval 476"/>
            <p:cNvSpPr>
              <a:spLocks noChangeArrowheads="1"/>
            </p:cNvSpPr>
            <p:nvPr/>
          </p:nvSpPr>
          <p:spPr bwMode="auto">
            <a:xfrm>
              <a:off x="3306" y="1482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63" name="Line 478"/>
            <p:cNvSpPr>
              <a:spLocks noChangeShapeType="1"/>
            </p:cNvSpPr>
            <p:nvPr/>
          </p:nvSpPr>
          <p:spPr bwMode="auto">
            <a:xfrm>
              <a:off x="3685" y="1504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64" name="Oval 479"/>
            <p:cNvSpPr>
              <a:spLocks noChangeArrowheads="1"/>
            </p:cNvSpPr>
            <p:nvPr/>
          </p:nvSpPr>
          <p:spPr bwMode="auto">
            <a:xfrm>
              <a:off x="3654" y="1522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65" name="Line 481"/>
            <p:cNvSpPr>
              <a:spLocks noChangeShapeType="1"/>
            </p:cNvSpPr>
            <p:nvPr/>
          </p:nvSpPr>
          <p:spPr bwMode="auto">
            <a:xfrm>
              <a:off x="3685" y="1454"/>
              <a:ext cx="0" cy="10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66" name="Oval 482"/>
            <p:cNvSpPr>
              <a:spLocks noChangeArrowheads="1"/>
            </p:cNvSpPr>
            <p:nvPr/>
          </p:nvSpPr>
          <p:spPr bwMode="auto">
            <a:xfrm>
              <a:off x="3654" y="1466"/>
              <a:ext cx="57" cy="57"/>
            </a:xfrm>
            <a:prstGeom prst="ellipse">
              <a:avLst/>
            </a:prstGeom>
            <a:solidFill>
              <a:srgbClr val="00FFFF"/>
            </a:solidFill>
            <a:ln w="19050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67" name="Line 484"/>
            <p:cNvSpPr>
              <a:spLocks noChangeShapeType="1"/>
            </p:cNvSpPr>
            <p:nvPr/>
          </p:nvSpPr>
          <p:spPr bwMode="auto">
            <a:xfrm>
              <a:off x="1482" y="1454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68" name="Oval 485"/>
            <p:cNvSpPr>
              <a:spLocks noChangeArrowheads="1"/>
            </p:cNvSpPr>
            <p:nvPr/>
          </p:nvSpPr>
          <p:spPr bwMode="auto">
            <a:xfrm>
              <a:off x="1445" y="1484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69" name="Line 487"/>
            <p:cNvSpPr>
              <a:spLocks noChangeShapeType="1"/>
            </p:cNvSpPr>
            <p:nvPr/>
          </p:nvSpPr>
          <p:spPr bwMode="auto">
            <a:xfrm>
              <a:off x="1598" y="1271"/>
              <a:ext cx="0" cy="10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70" name="Oval 488"/>
            <p:cNvSpPr>
              <a:spLocks noChangeArrowheads="1"/>
            </p:cNvSpPr>
            <p:nvPr/>
          </p:nvSpPr>
          <p:spPr bwMode="auto">
            <a:xfrm>
              <a:off x="1561" y="1301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71" name="Oval 489"/>
            <p:cNvSpPr>
              <a:spLocks noChangeArrowheads="1"/>
            </p:cNvSpPr>
            <p:nvPr/>
          </p:nvSpPr>
          <p:spPr bwMode="auto">
            <a:xfrm>
              <a:off x="1210" y="1626"/>
              <a:ext cx="57" cy="57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72" name="Oval 490"/>
            <p:cNvSpPr>
              <a:spLocks noChangeArrowheads="1"/>
            </p:cNvSpPr>
            <p:nvPr/>
          </p:nvSpPr>
          <p:spPr bwMode="auto">
            <a:xfrm>
              <a:off x="1333" y="1578"/>
              <a:ext cx="57" cy="59"/>
            </a:xfrm>
            <a:prstGeom prst="ellipse">
              <a:avLst/>
            </a:prstGeom>
            <a:solidFill>
              <a:srgbClr val="FFFF66"/>
            </a:solidFill>
            <a:ln w="19050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92473" name="Group 567"/>
            <p:cNvGrpSpPr>
              <a:grpSpLocks/>
            </p:cNvGrpSpPr>
            <p:nvPr/>
          </p:nvGrpSpPr>
          <p:grpSpPr bwMode="auto">
            <a:xfrm>
              <a:off x="4535" y="1959"/>
              <a:ext cx="290" cy="57"/>
              <a:chOff x="4535" y="1917"/>
              <a:chExt cx="290" cy="57"/>
            </a:xfrm>
          </p:grpSpPr>
          <p:sp>
            <p:nvSpPr>
              <p:cNvPr id="92525" name="Line 493"/>
              <p:cNvSpPr>
                <a:spLocks noChangeShapeType="1"/>
              </p:cNvSpPr>
              <p:nvPr/>
            </p:nvSpPr>
            <p:spPr bwMode="auto">
              <a:xfrm rot="-5400000">
                <a:off x="4680" y="1797"/>
                <a:ext cx="0" cy="290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526" name="Oval 494"/>
              <p:cNvSpPr>
                <a:spLocks noChangeArrowheads="1"/>
              </p:cNvSpPr>
              <p:nvPr/>
            </p:nvSpPr>
            <p:spPr bwMode="auto">
              <a:xfrm rot="-5400000">
                <a:off x="4651" y="1917"/>
                <a:ext cx="57" cy="57"/>
              </a:xfrm>
              <a:prstGeom prst="ellipse">
                <a:avLst/>
              </a:prstGeom>
              <a:solidFill>
                <a:srgbClr val="00FFFF"/>
              </a:solidFill>
              <a:ln w="19050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/>
                <a:endParaRPr lang="en-US" altLang="en-US" sz="12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2474" name="Group 569"/>
            <p:cNvGrpSpPr>
              <a:grpSpLocks/>
            </p:cNvGrpSpPr>
            <p:nvPr/>
          </p:nvGrpSpPr>
          <p:grpSpPr bwMode="auto">
            <a:xfrm>
              <a:off x="4535" y="2099"/>
              <a:ext cx="290" cy="57"/>
              <a:chOff x="4535" y="2099"/>
              <a:chExt cx="290" cy="57"/>
            </a:xfrm>
          </p:grpSpPr>
          <p:sp>
            <p:nvSpPr>
              <p:cNvPr id="92523" name="Line 496"/>
              <p:cNvSpPr>
                <a:spLocks noChangeShapeType="1"/>
              </p:cNvSpPr>
              <p:nvPr/>
            </p:nvSpPr>
            <p:spPr bwMode="auto">
              <a:xfrm rot="16200000" flipH="1">
                <a:off x="4680" y="1991"/>
                <a:ext cx="0" cy="290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524" name="Rectangle 497"/>
              <p:cNvSpPr>
                <a:spLocks noChangeArrowheads="1"/>
              </p:cNvSpPr>
              <p:nvPr/>
            </p:nvSpPr>
            <p:spPr bwMode="auto">
              <a:xfrm rot="-5400000">
                <a:off x="4660" y="2099"/>
                <a:ext cx="57" cy="57"/>
              </a:xfrm>
              <a:prstGeom prst="rect">
                <a:avLst/>
              </a:prstGeom>
              <a:solidFill>
                <a:srgbClr val="0061C2"/>
              </a:solidFill>
              <a:ln w="19050" algn="ctr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/>
                <a:endParaRPr lang="en-US" altLang="en-US" sz="12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2475" name="Group 568"/>
            <p:cNvGrpSpPr>
              <a:grpSpLocks/>
            </p:cNvGrpSpPr>
            <p:nvPr/>
          </p:nvGrpSpPr>
          <p:grpSpPr bwMode="auto">
            <a:xfrm>
              <a:off x="4535" y="2248"/>
              <a:ext cx="290" cy="57"/>
              <a:chOff x="4535" y="2248"/>
              <a:chExt cx="290" cy="57"/>
            </a:xfrm>
          </p:grpSpPr>
          <p:sp>
            <p:nvSpPr>
              <p:cNvPr id="92521" name="Line 499"/>
              <p:cNvSpPr>
                <a:spLocks noChangeShapeType="1"/>
              </p:cNvSpPr>
              <p:nvPr/>
            </p:nvSpPr>
            <p:spPr bwMode="auto">
              <a:xfrm rot="-5400000">
                <a:off x="4680" y="2134"/>
                <a:ext cx="0" cy="290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522" name="Oval 500"/>
              <p:cNvSpPr>
                <a:spLocks noChangeArrowheads="1"/>
              </p:cNvSpPr>
              <p:nvPr/>
            </p:nvSpPr>
            <p:spPr bwMode="auto">
              <a:xfrm rot="-5400000">
                <a:off x="4651" y="2248"/>
                <a:ext cx="57" cy="57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/>
                <a:endParaRPr lang="en-US" altLang="en-US" sz="12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2476" name="Text Box 508"/>
            <p:cNvSpPr txBox="1">
              <a:spLocks noChangeArrowheads="1"/>
            </p:cNvSpPr>
            <p:nvPr/>
          </p:nvSpPr>
          <p:spPr bwMode="auto">
            <a:xfrm>
              <a:off x="4822" y="1903"/>
              <a:ext cx="44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/>
              <a:r>
                <a:rPr lang="da-DK" altLang="en-US" sz="1400">
                  <a:solidFill>
                    <a:prstClr val="white"/>
                  </a:solidFill>
                  <a:latin typeface="Arial" pitchFamily="34" charset="0"/>
                </a:rPr>
                <a:t>NGT</a:t>
              </a:r>
            </a:p>
            <a:p>
              <a:pPr defTabSz="914400"/>
              <a:r>
                <a:rPr lang="da-DK" altLang="en-US" sz="1400">
                  <a:solidFill>
                    <a:prstClr val="white"/>
                  </a:solidFill>
                  <a:latin typeface="Arial" pitchFamily="34" charset="0"/>
                </a:rPr>
                <a:t>IGT</a:t>
              </a:r>
            </a:p>
            <a:p>
              <a:pPr defTabSz="914400"/>
              <a:r>
                <a:rPr lang="da-DK" altLang="en-US" sz="1400">
                  <a:solidFill>
                    <a:prstClr val="white"/>
                  </a:solidFill>
                  <a:latin typeface="Arial" pitchFamily="34" charset="0"/>
                </a:rPr>
                <a:t>T2DM</a:t>
              </a:r>
              <a:endParaRPr lang="en-US" altLang="en-US" sz="14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77" name="Line 509"/>
            <p:cNvSpPr>
              <a:spLocks noChangeShapeType="1"/>
            </p:cNvSpPr>
            <p:nvPr/>
          </p:nvSpPr>
          <p:spPr bwMode="auto">
            <a:xfrm>
              <a:off x="1599" y="1312"/>
              <a:ext cx="97" cy="1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78" name="Line 511"/>
            <p:cNvSpPr>
              <a:spLocks noChangeShapeType="1"/>
            </p:cNvSpPr>
            <p:nvPr/>
          </p:nvSpPr>
          <p:spPr bwMode="auto">
            <a:xfrm>
              <a:off x="3667" y="1464"/>
              <a:ext cx="368" cy="7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79" name="Line 513"/>
            <p:cNvSpPr>
              <a:spLocks noChangeShapeType="1"/>
            </p:cNvSpPr>
            <p:nvPr/>
          </p:nvSpPr>
          <p:spPr bwMode="auto">
            <a:xfrm flipH="1">
              <a:off x="4026" y="1464"/>
              <a:ext cx="0" cy="13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0" name="Rectangle 514"/>
            <p:cNvSpPr>
              <a:spLocks noChangeArrowheads="1"/>
            </p:cNvSpPr>
            <p:nvPr/>
          </p:nvSpPr>
          <p:spPr bwMode="auto">
            <a:xfrm>
              <a:off x="3999" y="1497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81" name="Rectangle 515"/>
            <p:cNvSpPr>
              <a:spLocks noChangeArrowheads="1"/>
            </p:cNvSpPr>
            <p:nvPr/>
          </p:nvSpPr>
          <p:spPr bwMode="auto">
            <a:xfrm>
              <a:off x="1218" y="1710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82" name="Line 516"/>
            <p:cNvSpPr>
              <a:spLocks noChangeShapeType="1"/>
            </p:cNvSpPr>
            <p:nvPr/>
          </p:nvSpPr>
          <p:spPr bwMode="auto">
            <a:xfrm>
              <a:off x="1947" y="1170"/>
              <a:ext cx="155" cy="5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3" name="Line 517"/>
            <p:cNvSpPr>
              <a:spLocks noChangeShapeType="1"/>
            </p:cNvSpPr>
            <p:nvPr/>
          </p:nvSpPr>
          <p:spPr bwMode="auto">
            <a:xfrm>
              <a:off x="2121" y="1221"/>
              <a:ext cx="154" cy="3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4" name="Line 518"/>
            <p:cNvSpPr>
              <a:spLocks noChangeShapeType="1"/>
            </p:cNvSpPr>
            <p:nvPr/>
          </p:nvSpPr>
          <p:spPr bwMode="auto">
            <a:xfrm>
              <a:off x="2275" y="1251"/>
              <a:ext cx="194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5" name="Line 519"/>
            <p:cNvSpPr>
              <a:spLocks noChangeShapeType="1"/>
            </p:cNvSpPr>
            <p:nvPr/>
          </p:nvSpPr>
          <p:spPr bwMode="auto">
            <a:xfrm>
              <a:off x="2469" y="1251"/>
              <a:ext cx="174" cy="9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6" name="Line 520"/>
            <p:cNvSpPr>
              <a:spLocks noChangeShapeType="1"/>
            </p:cNvSpPr>
            <p:nvPr/>
          </p:nvSpPr>
          <p:spPr bwMode="auto">
            <a:xfrm>
              <a:off x="2643" y="1332"/>
              <a:ext cx="174" cy="5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7" name="Line 521"/>
            <p:cNvSpPr>
              <a:spLocks noChangeShapeType="1"/>
            </p:cNvSpPr>
            <p:nvPr/>
          </p:nvSpPr>
          <p:spPr bwMode="auto">
            <a:xfrm flipV="1">
              <a:off x="2817" y="1362"/>
              <a:ext cx="173" cy="2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8" name="Line 522"/>
            <p:cNvSpPr>
              <a:spLocks noChangeShapeType="1"/>
            </p:cNvSpPr>
            <p:nvPr/>
          </p:nvSpPr>
          <p:spPr bwMode="auto">
            <a:xfrm>
              <a:off x="2990" y="1362"/>
              <a:ext cx="330" cy="10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89" name="Line 524"/>
            <p:cNvSpPr>
              <a:spLocks noChangeShapeType="1"/>
            </p:cNvSpPr>
            <p:nvPr/>
          </p:nvSpPr>
          <p:spPr bwMode="auto">
            <a:xfrm flipH="1">
              <a:off x="2112" y="1160"/>
              <a:ext cx="0" cy="1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90" name="Rectangle 525"/>
            <p:cNvSpPr>
              <a:spLocks noChangeArrowheads="1"/>
            </p:cNvSpPr>
            <p:nvPr/>
          </p:nvSpPr>
          <p:spPr bwMode="auto">
            <a:xfrm>
              <a:off x="2084" y="1194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91" name="Line 527"/>
            <p:cNvSpPr>
              <a:spLocks noChangeShapeType="1"/>
            </p:cNvSpPr>
            <p:nvPr/>
          </p:nvSpPr>
          <p:spPr bwMode="auto">
            <a:xfrm flipH="1">
              <a:off x="2287" y="1190"/>
              <a:ext cx="0" cy="1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92" name="Rectangle 528"/>
            <p:cNvSpPr>
              <a:spLocks noChangeArrowheads="1"/>
            </p:cNvSpPr>
            <p:nvPr/>
          </p:nvSpPr>
          <p:spPr bwMode="auto">
            <a:xfrm>
              <a:off x="2259" y="1224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93" name="Line 530"/>
            <p:cNvSpPr>
              <a:spLocks noChangeShapeType="1"/>
            </p:cNvSpPr>
            <p:nvPr/>
          </p:nvSpPr>
          <p:spPr bwMode="auto">
            <a:xfrm flipH="1">
              <a:off x="2460" y="1190"/>
              <a:ext cx="0" cy="1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94" name="Rectangle 531"/>
            <p:cNvSpPr>
              <a:spLocks noChangeArrowheads="1"/>
            </p:cNvSpPr>
            <p:nvPr/>
          </p:nvSpPr>
          <p:spPr bwMode="auto">
            <a:xfrm>
              <a:off x="2433" y="1224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95" name="Line 533"/>
            <p:cNvSpPr>
              <a:spLocks noChangeShapeType="1"/>
            </p:cNvSpPr>
            <p:nvPr/>
          </p:nvSpPr>
          <p:spPr bwMode="auto">
            <a:xfrm flipH="1">
              <a:off x="2634" y="1271"/>
              <a:ext cx="0" cy="1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96" name="Rectangle 534"/>
            <p:cNvSpPr>
              <a:spLocks noChangeArrowheads="1"/>
            </p:cNvSpPr>
            <p:nvPr/>
          </p:nvSpPr>
          <p:spPr bwMode="auto">
            <a:xfrm>
              <a:off x="2607" y="1305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97" name="Line 536"/>
            <p:cNvSpPr>
              <a:spLocks noChangeShapeType="1"/>
            </p:cNvSpPr>
            <p:nvPr/>
          </p:nvSpPr>
          <p:spPr bwMode="auto">
            <a:xfrm flipH="1">
              <a:off x="2828" y="1321"/>
              <a:ext cx="0" cy="1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498" name="Rectangle 537"/>
            <p:cNvSpPr>
              <a:spLocks noChangeArrowheads="1"/>
            </p:cNvSpPr>
            <p:nvPr/>
          </p:nvSpPr>
          <p:spPr bwMode="auto">
            <a:xfrm>
              <a:off x="2800" y="1355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499" name="Line 539"/>
            <p:cNvSpPr>
              <a:spLocks noChangeShapeType="1"/>
            </p:cNvSpPr>
            <p:nvPr/>
          </p:nvSpPr>
          <p:spPr bwMode="auto">
            <a:xfrm flipH="1">
              <a:off x="2982" y="1302"/>
              <a:ext cx="0" cy="13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0" name="Rectangle 540"/>
            <p:cNvSpPr>
              <a:spLocks noChangeArrowheads="1"/>
            </p:cNvSpPr>
            <p:nvPr/>
          </p:nvSpPr>
          <p:spPr bwMode="auto">
            <a:xfrm>
              <a:off x="2955" y="1335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01" name="Line 541"/>
            <p:cNvSpPr>
              <a:spLocks noChangeShapeType="1"/>
            </p:cNvSpPr>
            <p:nvPr/>
          </p:nvSpPr>
          <p:spPr bwMode="auto">
            <a:xfrm>
              <a:off x="3319" y="1464"/>
              <a:ext cx="368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2" name="Line 542"/>
            <p:cNvSpPr>
              <a:spLocks noChangeShapeType="1"/>
            </p:cNvSpPr>
            <p:nvPr/>
          </p:nvSpPr>
          <p:spPr bwMode="auto">
            <a:xfrm flipV="1">
              <a:off x="1251" y="1645"/>
              <a:ext cx="115" cy="7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3" name="Line 543"/>
            <p:cNvSpPr>
              <a:spLocks noChangeShapeType="1"/>
            </p:cNvSpPr>
            <p:nvPr/>
          </p:nvSpPr>
          <p:spPr bwMode="auto">
            <a:xfrm flipV="1">
              <a:off x="1366" y="1362"/>
              <a:ext cx="97" cy="283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4" name="Line 544"/>
            <p:cNvSpPr>
              <a:spLocks noChangeShapeType="1"/>
            </p:cNvSpPr>
            <p:nvPr/>
          </p:nvSpPr>
          <p:spPr bwMode="auto">
            <a:xfrm flipV="1">
              <a:off x="1483" y="1322"/>
              <a:ext cx="97" cy="6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5" name="Line 545"/>
            <p:cNvSpPr>
              <a:spLocks noChangeShapeType="1"/>
            </p:cNvSpPr>
            <p:nvPr/>
          </p:nvSpPr>
          <p:spPr bwMode="auto">
            <a:xfrm flipV="1">
              <a:off x="1714" y="1170"/>
              <a:ext cx="117" cy="15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6" name="Line 546"/>
            <p:cNvSpPr>
              <a:spLocks noChangeShapeType="1"/>
            </p:cNvSpPr>
            <p:nvPr/>
          </p:nvSpPr>
          <p:spPr bwMode="auto">
            <a:xfrm flipV="1">
              <a:off x="1830" y="1170"/>
              <a:ext cx="117" cy="1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7" name="Line 548"/>
            <p:cNvSpPr>
              <a:spLocks noChangeShapeType="1"/>
            </p:cNvSpPr>
            <p:nvPr/>
          </p:nvSpPr>
          <p:spPr bwMode="auto">
            <a:xfrm>
              <a:off x="1946" y="1130"/>
              <a:ext cx="0" cy="9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08" name="Rectangle 549"/>
            <p:cNvSpPr>
              <a:spLocks noChangeArrowheads="1"/>
            </p:cNvSpPr>
            <p:nvPr/>
          </p:nvSpPr>
          <p:spPr bwMode="auto">
            <a:xfrm>
              <a:off x="1920" y="1143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09" name="Line 551"/>
            <p:cNvSpPr>
              <a:spLocks noChangeShapeType="1"/>
            </p:cNvSpPr>
            <p:nvPr/>
          </p:nvSpPr>
          <p:spPr bwMode="auto">
            <a:xfrm>
              <a:off x="1714" y="1282"/>
              <a:ext cx="0" cy="9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10" name="Rectangle 552"/>
            <p:cNvSpPr>
              <a:spLocks noChangeArrowheads="1"/>
            </p:cNvSpPr>
            <p:nvPr/>
          </p:nvSpPr>
          <p:spPr bwMode="auto">
            <a:xfrm>
              <a:off x="1688" y="1295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11" name="Line 554"/>
            <p:cNvSpPr>
              <a:spLocks noChangeShapeType="1"/>
            </p:cNvSpPr>
            <p:nvPr/>
          </p:nvSpPr>
          <p:spPr bwMode="auto">
            <a:xfrm>
              <a:off x="1831" y="1140"/>
              <a:ext cx="0" cy="9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12" name="Rectangle 555"/>
            <p:cNvSpPr>
              <a:spLocks noChangeArrowheads="1"/>
            </p:cNvSpPr>
            <p:nvPr/>
          </p:nvSpPr>
          <p:spPr bwMode="auto">
            <a:xfrm>
              <a:off x="1804" y="1153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13" name="Line 557"/>
            <p:cNvSpPr>
              <a:spLocks noChangeShapeType="1"/>
            </p:cNvSpPr>
            <p:nvPr/>
          </p:nvSpPr>
          <p:spPr bwMode="auto">
            <a:xfrm>
              <a:off x="3329" y="1423"/>
              <a:ext cx="0" cy="9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14" name="Rectangle 558"/>
            <p:cNvSpPr>
              <a:spLocks noChangeArrowheads="1"/>
            </p:cNvSpPr>
            <p:nvPr/>
          </p:nvSpPr>
          <p:spPr bwMode="auto">
            <a:xfrm>
              <a:off x="3302" y="1436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15" name="Line 560"/>
            <p:cNvSpPr>
              <a:spLocks noChangeShapeType="1"/>
            </p:cNvSpPr>
            <p:nvPr/>
          </p:nvSpPr>
          <p:spPr bwMode="auto">
            <a:xfrm flipH="1">
              <a:off x="3687" y="1403"/>
              <a:ext cx="0" cy="13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16" name="Rectangle 561"/>
            <p:cNvSpPr>
              <a:spLocks noChangeArrowheads="1"/>
            </p:cNvSpPr>
            <p:nvPr/>
          </p:nvSpPr>
          <p:spPr bwMode="auto">
            <a:xfrm>
              <a:off x="3659" y="1436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17" name="Line 563"/>
            <p:cNvSpPr>
              <a:spLocks noChangeShapeType="1"/>
            </p:cNvSpPr>
            <p:nvPr/>
          </p:nvSpPr>
          <p:spPr bwMode="auto">
            <a:xfrm flipH="1">
              <a:off x="1474" y="1282"/>
              <a:ext cx="0" cy="131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518" name="Rectangle 564"/>
            <p:cNvSpPr>
              <a:spLocks noChangeArrowheads="1"/>
            </p:cNvSpPr>
            <p:nvPr/>
          </p:nvSpPr>
          <p:spPr bwMode="auto">
            <a:xfrm>
              <a:off x="1447" y="1345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19" name="Rectangle 565"/>
            <p:cNvSpPr>
              <a:spLocks noChangeArrowheads="1"/>
            </p:cNvSpPr>
            <p:nvPr/>
          </p:nvSpPr>
          <p:spPr bwMode="auto">
            <a:xfrm>
              <a:off x="1351" y="1613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2520" name="Rectangle 566"/>
            <p:cNvSpPr>
              <a:spLocks noChangeArrowheads="1"/>
            </p:cNvSpPr>
            <p:nvPr/>
          </p:nvSpPr>
          <p:spPr bwMode="auto">
            <a:xfrm>
              <a:off x="1582" y="1285"/>
              <a:ext cx="57" cy="57"/>
            </a:xfrm>
            <a:prstGeom prst="rect">
              <a:avLst/>
            </a:prstGeom>
            <a:solidFill>
              <a:srgbClr val="0061C2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/>
              <a:endParaRPr lang="en-US" altLang="en-US" sz="120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51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0" y="258763"/>
            <a:ext cx="8318500" cy="946150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en-US" sz="2400" dirty="0"/>
              <a:t>Insulin Responses to</a:t>
            </a:r>
            <a:r>
              <a:rPr lang="da-DK" altLang="en-US" sz="2400" i="1" dirty="0"/>
              <a:t> Physiological</a:t>
            </a:r>
            <a:r>
              <a:rPr lang="da-DK" altLang="en-US" sz="2400" dirty="0"/>
              <a:t> Concentrations of GLP-1 and GIP are Severely Impaired in T2DM</a:t>
            </a:r>
          </a:p>
        </p:txBody>
      </p:sp>
      <p:sp>
        <p:nvSpPr>
          <p:cNvPr id="93187" name="AutoShape 3"/>
          <p:cNvSpPr>
            <a:spLocks noChangeAspect="1" noChangeArrowheads="1" noTextEdit="1"/>
          </p:cNvSpPr>
          <p:nvPr/>
        </p:nvSpPr>
        <p:spPr bwMode="auto">
          <a:xfrm>
            <a:off x="1928813" y="2009775"/>
            <a:ext cx="68262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2003425" y="2665414"/>
            <a:ext cx="3602038" cy="3278187"/>
            <a:chOff x="92" y="1679"/>
            <a:chExt cx="2269" cy="2065"/>
          </a:xfrm>
        </p:grpSpPr>
        <p:grpSp>
          <p:nvGrpSpPr>
            <p:cNvPr id="93414" name="Group 5"/>
            <p:cNvGrpSpPr>
              <a:grpSpLocks/>
            </p:cNvGrpSpPr>
            <p:nvPr/>
          </p:nvGrpSpPr>
          <p:grpSpPr bwMode="auto">
            <a:xfrm>
              <a:off x="429" y="1679"/>
              <a:ext cx="1805" cy="1697"/>
              <a:chOff x="504" y="1326"/>
              <a:chExt cx="2330" cy="1608"/>
            </a:xfrm>
          </p:grpSpPr>
          <p:sp>
            <p:nvSpPr>
              <p:cNvPr id="93471" name="Line 6"/>
              <p:cNvSpPr>
                <a:spLocks noChangeShapeType="1"/>
              </p:cNvSpPr>
              <p:nvPr/>
            </p:nvSpPr>
            <p:spPr bwMode="auto">
              <a:xfrm>
                <a:off x="516" y="1353"/>
                <a:ext cx="1" cy="155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2" name="Line 7"/>
              <p:cNvSpPr>
                <a:spLocks noChangeShapeType="1"/>
              </p:cNvSpPr>
              <p:nvPr/>
            </p:nvSpPr>
            <p:spPr bwMode="auto">
              <a:xfrm>
                <a:off x="504" y="2907"/>
                <a:ext cx="12" cy="1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3" name="Line 8"/>
              <p:cNvSpPr>
                <a:spLocks noChangeShapeType="1"/>
              </p:cNvSpPr>
              <p:nvPr/>
            </p:nvSpPr>
            <p:spPr bwMode="auto">
              <a:xfrm>
                <a:off x="504" y="2535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4" name="Line 9"/>
              <p:cNvSpPr>
                <a:spLocks noChangeShapeType="1"/>
              </p:cNvSpPr>
              <p:nvPr/>
            </p:nvSpPr>
            <p:spPr bwMode="auto">
              <a:xfrm>
                <a:off x="504" y="2164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5" name="Line 10"/>
              <p:cNvSpPr>
                <a:spLocks noChangeShapeType="1"/>
              </p:cNvSpPr>
              <p:nvPr/>
            </p:nvSpPr>
            <p:spPr bwMode="auto">
              <a:xfrm>
                <a:off x="504" y="1800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6" name="Line 11"/>
              <p:cNvSpPr>
                <a:spLocks noChangeShapeType="1"/>
              </p:cNvSpPr>
              <p:nvPr/>
            </p:nvSpPr>
            <p:spPr bwMode="auto">
              <a:xfrm>
                <a:off x="504" y="1429"/>
                <a:ext cx="1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7" name="Line 12"/>
              <p:cNvSpPr>
                <a:spLocks noChangeShapeType="1"/>
              </p:cNvSpPr>
              <p:nvPr/>
            </p:nvSpPr>
            <p:spPr bwMode="auto">
              <a:xfrm>
                <a:off x="516" y="2907"/>
                <a:ext cx="230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8" name="Line 13"/>
              <p:cNvSpPr>
                <a:spLocks noChangeShapeType="1"/>
              </p:cNvSpPr>
              <p:nvPr/>
            </p:nvSpPr>
            <p:spPr bwMode="auto">
              <a:xfrm flipV="1">
                <a:off x="516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9" name="Line 14"/>
              <p:cNvSpPr>
                <a:spLocks noChangeShapeType="1"/>
              </p:cNvSpPr>
              <p:nvPr/>
            </p:nvSpPr>
            <p:spPr bwMode="auto">
              <a:xfrm flipV="1">
                <a:off x="771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0" name="Line 15"/>
              <p:cNvSpPr>
                <a:spLocks noChangeShapeType="1"/>
              </p:cNvSpPr>
              <p:nvPr/>
            </p:nvSpPr>
            <p:spPr bwMode="auto">
              <a:xfrm flipV="1">
                <a:off x="1029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1" name="Line 16"/>
              <p:cNvSpPr>
                <a:spLocks noChangeShapeType="1"/>
              </p:cNvSpPr>
              <p:nvPr/>
            </p:nvSpPr>
            <p:spPr bwMode="auto">
              <a:xfrm flipV="1">
                <a:off x="1285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2" name="Line 17"/>
              <p:cNvSpPr>
                <a:spLocks noChangeShapeType="1"/>
              </p:cNvSpPr>
              <p:nvPr/>
            </p:nvSpPr>
            <p:spPr bwMode="auto">
              <a:xfrm flipV="1">
                <a:off x="1540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3" name="Line 18"/>
              <p:cNvSpPr>
                <a:spLocks noChangeShapeType="1"/>
              </p:cNvSpPr>
              <p:nvPr/>
            </p:nvSpPr>
            <p:spPr bwMode="auto">
              <a:xfrm flipV="1">
                <a:off x="1798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4" name="Line 19"/>
              <p:cNvSpPr>
                <a:spLocks noChangeShapeType="1"/>
              </p:cNvSpPr>
              <p:nvPr/>
            </p:nvSpPr>
            <p:spPr bwMode="auto">
              <a:xfrm flipV="1">
                <a:off x="2053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5" name="Line 20"/>
              <p:cNvSpPr>
                <a:spLocks noChangeShapeType="1"/>
              </p:cNvSpPr>
              <p:nvPr/>
            </p:nvSpPr>
            <p:spPr bwMode="auto">
              <a:xfrm flipV="1">
                <a:off x="2308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6" name="Line 21"/>
              <p:cNvSpPr>
                <a:spLocks noChangeShapeType="1"/>
              </p:cNvSpPr>
              <p:nvPr/>
            </p:nvSpPr>
            <p:spPr bwMode="auto">
              <a:xfrm flipV="1">
                <a:off x="2566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7" name="Line 22"/>
              <p:cNvSpPr>
                <a:spLocks noChangeShapeType="1"/>
              </p:cNvSpPr>
              <p:nvPr/>
            </p:nvSpPr>
            <p:spPr bwMode="auto">
              <a:xfrm flipV="1">
                <a:off x="2821" y="2907"/>
                <a:ext cx="1" cy="27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8" name="Freeform 23"/>
              <p:cNvSpPr>
                <a:spLocks/>
              </p:cNvSpPr>
              <p:nvPr/>
            </p:nvSpPr>
            <p:spPr bwMode="auto">
              <a:xfrm>
                <a:off x="516" y="2549"/>
                <a:ext cx="2305" cy="337"/>
              </a:xfrm>
              <a:custGeom>
                <a:avLst/>
                <a:gdLst>
                  <a:gd name="T0" fmla="*/ 0 w 750"/>
                  <a:gd name="T1" fmla="*/ 35667949 h 49"/>
                  <a:gd name="T2" fmla="*/ 72343 w 750"/>
                  <a:gd name="T3" fmla="*/ 35667949 h 49"/>
                  <a:gd name="T4" fmla="*/ 214930 w 750"/>
                  <a:gd name="T5" fmla="*/ 35667949 h 49"/>
                  <a:gd name="T6" fmla="*/ 287357 w 750"/>
                  <a:gd name="T7" fmla="*/ 22543567 h 49"/>
                  <a:gd name="T8" fmla="*/ 359728 w 750"/>
                  <a:gd name="T9" fmla="*/ 28358522 h 49"/>
                  <a:gd name="T10" fmla="*/ 432409 w 750"/>
                  <a:gd name="T11" fmla="*/ 28358522 h 49"/>
                  <a:gd name="T12" fmla="*/ 502287 w 750"/>
                  <a:gd name="T13" fmla="*/ 28358522 h 49"/>
                  <a:gd name="T14" fmla="*/ 574713 w 750"/>
                  <a:gd name="T15" fmla="*/ 29096986 h 49"/>
                  <a:gd name="T16" fmla="*/ 647084 w 750"/>
                  <a:gd name="T17" fmla="*/ 27620066 h 49"/>
                  <a:gd name="T18" fmla="*/ 862098 w 750"/>
                  <a:gd name="T19" fmla="*/ 24758613 h 49"/>
                  <a:gd name="T20" fmla="*/ 1080304 w 750"/>
                  <a:gd name="T21" fmla="*/ 19679789 h 49"/>
                  <a:gd name="T22" fmla="*/ 1295235 w 750"/>
                  <a:gd name="T23" fmla="*/ 14603290 h 49"/>
                  <a:gd name="T24" fmla="*/ 1509966 w 750"/>
                  <a:gd name="T25" fmla="*/ 10155323 h 49"/>
                  <a:gd name="T26" fmla="*/ 1727389 w 750"/>
                  <a:gd name="T27" fmla="*/ 4338373 h 49"/>
                  <a:gd name="T28" fmla="*/ 1942319 w 750"/>
                  <a:gd name="T29" fmla="*/ 0 h 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0"/>
                  <a:gd name="T46" fmla="*/ 0 h 49"/>
                  <a:gd name="T47" fmla="*/ 750 w 750"/>
                  <a:gd name="T48" fmla="*/ 49 h 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0" h="49">
                    <a:moveTo>
                      <a:pt x="0" y="49"/>
                    </a:moveTo>
                    <a:lnTo>
                      <a:pt x="28" y="49"/>
                    </a:lnTo>
                    <a:lnTo>
                      <a:pt x="83" y="49"/>
                    </a:lnTo>
                    <a:lnTo>
                      <a:pt x="111" y="31"/>
                    </a:lnTo>
                    <a:lnTo>
                      <a:pt x="139" y="39"/>
                    </a:lnTo>
                    <a:lnTo>
                      <a:pt x="167" y="39"/>
                    </a:lnTo>
                    <a:lnTo>
                      <a:pt x="194" y="39"/>
                    </a:lnTo>
                    <a:lnTo>
                      <a:pt x="222" y="40"/>
                    </a:lnTo>
                    <a:lnTo>
                      <a:pt x="250" y="38"/>
                    </a:lnTo>
                    <a:lnTo>
                      <a:pt x="333" y="34"/>
                    </a:lnTo>
                    <a:lnTo>
                      <a:pt x="417" y="27"/>
                    </a:lnTo>
                    <a:lnTo>
                      <a:pt x="500" y="20"/>
                    </a:lnTo>
                    <a:lnTo>
                      <a:pt x="583" y="14"/>
                    </a:lnTo>
                    <a:lnTo>
                      <a:pt x="667" y="6"/>
                    </a:lnTo>
                    <a:lnTo>
                      <a:pt x="750" y="0"/>
                    </a:lnTo>
                  </a:path>
                </a:pathLst>
              </a:custGeom>
              <a:noFill/>
              <a:ln w="1905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9" name="Line 24"/>
              <p:cNvSpPr>
                <a:spLocks noChangeShapeType="1"/>
              </p:cNvSpPr>
              <p:nvPr/>
            </p:nvSpPr>
            <p:spPr bwMode="auto">
              <a:xfrm>
                <a:off x="516" y="288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0" name="Line 25"/>
              <p:cNvSpPr>
                <a:spLocks noChangeShapeType="1"/>
              </p:cNvSpPr>
              <p:nvPr/>
            </p:nvSpPr>
            <p:spPr bwMode="auto">
              <a:xfrm>
                <a:off x="507" y="2886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1" name="Line 26"/>
              <p:cNvSpPr>
                <a:spLocks noChangeShapeType="1"/>
              </p:cNvSpPr>
              <p:nvPr/>
            </p:nvSpPr>
            <p:spPr bwMode="auto">
              <a:xfrm>
                <a:off x="602" y="288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2" name="Line 27"/>
              <p:cNvSpPr>
                <a:spLocks noChangeShapeType="1"/>
              </p:cNvSpPr>
              <p:nvPr/>
            </p:nvSpPr>
            <p:spPr bwMode="auto">
              <a:xfrm>
                <a:off x="593" y="288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3" name="Line 28"/>
              <p:cNvSpPr>
                <a:spLocks noChangeShapeType="1"/>
              </p:cNvSpPr>
              <p:nvPr/>
            </p:nvSpPr>
            <p:spPr bwMode="auto">
              <a:xfrm>
                <a:off x="771" y="288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4" name="Line 29"/>
              <p:cNvSpPr>
                <a:spLocks noChangeShapeType="1"/>
              </p:cNvSpPr>
              <p:nvPr/>
            </p:nvSpPr>
            <p:spPr bwMode="auto">
              <a:xfrm>
                <a:off x="762" y="288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5" name="Line 30"/>
              <p:cNvSpPr>
                <a:spLocks noChangeShapeType="1"/>
              </p:cNvSpPr>
              <p:nvPr/>
            </p:nvSpPr>
            <p:spPr bwMode="auto">
              <a:xfrm flipV="1">
                <a:off x="857" y="2755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6" name="Line 31"/>
              <p:cNvSpPr>
                <a:spLocks noChangeShapeType="1"/>
              </p:cNvSpPr>
              <p:nvPr/>
            </p:nvSpPr>
            <p:spPr bwMode="auto">
              <a:xfrm>
                <a:off x="848" y="275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7" name="Line 32"/>
              <p:cNvSpPr>
                <a:spLocks noChangeShapeType="1"/>
              </p:cNvSpPr>
              <p:nvPr/>
            </p:nvSpPr>
            <p:spPr bwMode="auto">
              <a:xfrm flipV="1">
                <a:off x="943" y="2797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8" name="Line 33"/>
              <p:cNvSpPr>
                <a:spLocks noChangeShapeType="1"/>
              </p:cNvSpPr>
              <p:nvPr/>
            </p:nvSpPr>
            <p:spPr bwMode="auto">
              <a:xfrm>
                <a:off x="934" y="279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9" name="Line 34"/>
              <p:cNvSpPr>
                <a:spLocks noChangeShapeType="1"/>
              </p:cNvSpPr>
              <p:nvPr/>
            </p:nvSpPr>
            <p:spPr bwMode="auto">
              <a:xfrm flipV="1">
                <a:off x="1029" y="2803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0" name="Line 35"/>
              <p:cNvSpPr>
                <a:spLocks noChangeShapeType="1"/>
              </p:cNvSpPr>
              <p:nvPr/>
            </p:nvSpPr>
            <p:spPr bwMode="auto">
              <a:xfrm>
                <a:off x="1020" y="280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1" name="Line 36"/>
              <p:cNvSpPr>
                <a:spLocks noChangeShapeType="1"/>
              </p:cNvSpPr>
              <p:nvPr/>
            </p:nvSpPr>
            <p:spPr bwMode="auto">
              <a:xfrm flipV="1">
                <a:off x="1112" y="2797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2" name="Line 37"/>
              <p:cNvSpPr>
                <a:spLocks noChangeShapeType="1"/>
              </p:cNvSpPr>
              <p:nvPr/>
            </p:nvSpPr>
            <p:spPr bwMode="auto">
              <a:xfrm>
                <a:off x="1103" y="279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3" name="Line 38"/>
              <p:cNvSpPr>
                <a:spLocks noChangeShapeType="1"/>
              </p:cNvSpPr>
              <p:nvPr/>
            </p:nvSpPr>
            <p:spPr bwMode="auto">
              <a:xfrm flipV="1">
                <a:off x="1199" y="2803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4" name="Line 39"/>
              <p:cNvSpPr>
                <a:spLocks noChangeShapeType="1"/>
              </p:cNvSpPr>
              <p:nvPr/>
            </p:nvSpPr>
            <p:spPr bwMode="auto">
              <a:xfrm>
                <a:off x="1189" y="280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5" name="Line 40"/>
              <p:cNvSpPr>
                <a:spLocks noChangeShapeType="1"/>
              </p:cNvSpPr>
              <p:nvPr/>
            </p:nvSpPr>
            <p:spPr bwMode="auto">
              <a:xfrm flipV="1">
                <a:off x="1285" y="2797"/>
                <a:ext cx="1" cy="13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6" name="Line 41"/>
              <p:cNvSpPr>
                <a:spLocks noChangeShapeType="1"/>
              </p:cNvSpPr>
              <p:nvPr/>
            </p:nvSpPr>
            <p:spPr bwMode="auto">
              <a:xfrm>
                <a:off x="1275" y="279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7" name="Line 42"/>
              <p:cNvSpPr>
                <a:spLocks noChangeShapeType="1"/>
              </p:cNvSpPr>
              <p:nvPr/>
            </p:nvSpPr>
            <p:spPr bwMode="auto">
              <a:xfrm flipV="1">
                <a:off x="1540" y="2769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8" name="Line 43"/>
              <p:cNvSpPr>
                <a:spLocks noChangeShapeType="1"/>
              </p:cNvSpPr>
              <p:nvPr/>
            </p:nvSpPr>
            <p:spPr bwMode="auto">
              <a:xfrm>
                <a:off x="1530" y="276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9" name="Line 44"/>
              <p:cNvSpPr>
                <a:spLocks noChangeShapeType="1"/>
              </p:cNvSpPr>
              <p:nvPr/>
            </p:nvSpPr>
            <p:spPr bwMode="auto">
              <a:xfrm flipV="1">
                <a:off x="1798" y="2714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0" name="Line 45"/>
              <p:cNvSpPr>
                <a:spLocks noChangeShapeType="1"/>
              </p:cNvSpPr>
              <p:nvPr/>
            </p:nvSpPr>
            <p:spPr bwMode="auto">
              <a:xfrm>
                <a:off x="1789" y="2714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1" name="Line 46"/>
              <p:cNvSpPr>
                <a:spLocks noChangeShapeType="1"/>
              </p:cNvSpPr>
              <p:nvPr/>
            </p:nvSpPr>
            <p:spPr bwMode="auto">
              <a:xfrm flipV="1">
                <a:off x="2053" y="2652"/>
                <a:ext cx="1" cy="35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2" name="Line 47"/>
              <p:cNvSpPr>
                <a:spLocks noChangeShapeType="1"/>
              </p:cNvSpPr>
              <p:nvPr/>
            </p:nvSpPr>
            <p:spPr bwMode="auto">
              <a:xfrm>
                <a:off x="2044" y="2652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3" name="Line 48"/>
              <p:cNvSpPr>
                <a:spLocks noChangeShapeType="1"/>
              </p:cNvSpPr>
              <p:nvPr/>
            </p:nvSpPr>
            <p:spPr bwMode="auto">
              <a:xfrm flipV="1">
                <a:off x="2308" y="2590"/>
                <a:ext cx="1" cy="55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4" name="Line 49"/>
              <p:cNvSpPr>
                <a:spLocks noChangeShapeType="1"/>
              </p:cNvSpPr>
              <p:nvPr/>
            </p:nvSpPr>
            <p:spPr bwMode="auto">
              <a:xfrm>
                <a:off x="2299" y="2590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5" name="Line 50"/>
              <p:cNvSpPr>
                <a:spLocks noChangeShapeType="1"/>
              </p:cNvSpPr>
              <p:nvPr/>
            </p:nvSpPr>
            <p:spPr bwMode="auto">
              <a:xfrm flipV="1">
                <a:off x="2566" y="2529"/>
                <a:ext cx="1" cy="6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6" name="Line 51"/>
              <p:cNvSpPr>
                <a:spLocks noChangeShapeType="1"/>
              </p:cNvSpPr>
              <p:nvPr/>
            </p:nvSpPr>
            <p:spPr bwMode="auto">
              <a:xfrm>
                <a:off x="2557" y="252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7" name="Line 52"/>
              <p:cNvSpPr>
                <a:spLocks noChangeShapeType="1"/>
              </p:cNvSpPr>
              <p:nvPr/>
            </p:nvSpPr>
            <p:spPr bwMode="auto">
              <a:xfrm flipV="1">
                <a:off x="2821" y="2480"/>
                <a:ext cx="1" cy="69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8" name="Line 53"/>
              <p:cNvSpPr>
                <a:spLocks noChangeShapeType="1"/>
              </p:cNvSpPr>
              <p:nvPr/>
            </p:nvSpPr>
            <p:spPr bwMode="auto">
              <a:xfrm>
                <a:off x="2812" y="2480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9" name="Line 54"/>
              <p:cNvSpPr>
                <a:spLocks noChangeShapeType="1"/>
              </p:cNvSpPr>
              <p:nvPr/>
            </p:nvSpPr>
            <p:spPr bwMode="auto">
              <a:xfrm>
                <a:off x="516" y="2886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0" name="Line 55"/>
              <p:cNvSpPr>
                <a:spLocks noChangeShapeType="1"/>
              </p:cNvSpPr>
              <p:nvPr/>
            </p:nvSpPr>
            <p:spPr bwMode="auto">
              <a:xfrm>
                <a:off x="507" y="2893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1" name="Line 56"/>
              <p:cNvSpPr>
                <a:spLocks noChangeShapeType="1"/>
              </p:cNvSpPr>
              <p:nvPr/>
            </p:nvSpPr>
            <p:spPr bwMode="auto">
              <a:xfrm>
                <a:off x="602" y="2886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2" name="Line 57"/>
              <p:cNvSpPr>
                <a:spLocks noChangeShapeType="1"/>
              </p:cNvSpPr>
              <p:nvPr/>
            </p:nvSpPr>
            <p:spPr bwMode="auto">
              <a:xfrm>
                <a:off x="593" y="289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3" name="Line 58"/>
              <p:cNvSpPr>
                <a:spLocks noChangeShapeType="1"/>
              </p:cNvSpPr>
              <p:nvPr/>
            </p:nvSpPr>
            <p:spPr bwMode="auto">
              <a:xfrm>
                <a:off x="771" y="2886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4" name="Line 59"/>
              <p:cNvSpPr>
                <a:spLocks noChangeShapeType="1"/>
              </p:cNvSpPr>
              <p:nvPr/>
            </p:nvSpPr>
            <p:spPr bwMode="auto">
              <a:xfrm>
                <a:off x="762" y="289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5" name="Line 60"/>
              <p:cNvSpPr>
                <a:spLocks noChangeShapeType="1"/>
              </p:cNvSpPr>
              <p:nvPr/>
            </p:nvSpPr>
            <p:spPr bwMode="auto">
              <a:xfrm>
                <a:off x="857" y="2762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6" name="Line 61"/>
              <p:cNvSpPr>
                <a:spLocks noChangeShapeType="1"/>
              </p:cNvSpPr>
              <p:nvPr/>
            </p:nvSpPr>
            <p:spPr bwMode="auto">
              <a:xfrm>
                <a:off x="848" y="276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7" name="Line 62"/>
              <p:cNvSpPr>
                <a:spLocks noChangeShapeType="1"/>
              </p:cNvSpPr>
              <p:nvPr/>
            </p:nvSpPr>
            <p:spPr bwMode="auto">
              <a:xfrm>
                <a:off x="943" y="2817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8" name="Line 63"/>
              <p:cNvSpPr>
                <a:spLocks noChangeShapeType="1"/>
              </p:cNvSpPr>
              <p:nvPr/>
            </p:nvSpPr>
            <p:spPr bwMode="auto">
              <a:xfrm>
                <a:off x="934" y="283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9" name="Line 64"/>
              <p:cNvSpPr>
                <a:spLocks noChangeShapeType="1"/>
              </p:cNvSpPr>
              <p:nvPr/>
            </p:nvSpPr>
            <p:spPr bwMode="auto">
              <a:xfrm>
                <a:off x="1029" y="2817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0" name="Line 65"/>
              <p:cNvSpPr>
                <a:spLocks noChangeShapeType="1"/>
              </p:cNvSpPr>
              <p:nvPr/>
            </p:nvSpPr>
            <p:spPr bwMode="auto">
              <a:xfrm>
                <a:off x="1020" y="2831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1" name="Line 66"/>
              <p:cNvSpPr>
                <a:spLocks noChangeShapeType="1"/>
              </p:cNvSpPr>
              <p:nvPr/>
            </p:nvSpPr>
            <p:spPr bwMode="auto">
              <a:xfrm>
                <a:off x="1112" y="2817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2" name="Line 67"/>
              <p:cNvSpPr>
                <a:spLocks noChangeShapeType="1"/>
              </p:cNvSpPr>
              <p:nvPr/>
            </p:nvSpPr>
            <p:spPr bwMode="auto">
              <a:xfrm>
                <a:off x="1103" y="2831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3" name="Line 68"/>
              <p:cNvSpPr>
                <a:spLocks noChangeShapeType="1"/>
              </p:cNvSpPr>
              <p:nvPr/>
            </p:nvSpPr>
            <p:spPr bwMode="auto">
              <a:xfrm>
                <a:off x="1199" y="2824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4" name="Line 69"/>
              <p:cNvSpPr>
                <a:spLocks noChangeShapeType="1"/>
              </p:cNvSpPr>
              <p:nvPr/>
            </p:nvSpPr>
            <p:spPr bwMode="auto">
              <a:xfrm>
                <a:off x="1189" y="283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5" name="Line 70"/>
              <p:cNvSpPr>
                <a:spLocks noChangeShapeType="1"/>
              </p:cNvSpPr>
              <p:nvPr/>
            </p:nvSpPr>
            <p:spPr bwMode="auto">
              <a:xfrm>
                <a:off x="1285" y="2810"/>
                <a:ext cx="1" cy="1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6" name="Line 71"/>
              <p:cNvSpPr>
                <a:spLocks noChangeShapeType="1"/>
              </p:cNvSpPr>
              <p:nvPr/>
            </p:nvSpPr>
            <p:spPr bwMode="auto">
              <a:xfrm>
                <a:off x="1275" y="2824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7" name="Line 72"/>
              <p:cNvSpPr>
                <a:spLocks noChangeShapeType="1"/>
              </p:cNvSpPr>
              <p:nvPr/>
            </p:nvSpPr>
            <p:spPr bwMode="auto">
              <a:xfrm>
                <a:off x="1540" y="2783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8" name="Line 73"/>
              <p:cNvSpPr>
                <a:spLocks noChangeShapeType="1"/>
              </p:cNvSpPr>
              <p:nvPr/>
            </p:nvSpPr>
            <p:spPr bwMode="auto">
              <a:xfrm>
                <a:off x="1530" y="280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9" name="Line 74"/>
              <p:cNvSpPr>
                <a:spLocks noChangeShapeType="1"/>
              </p:cNvSpPr>
              <p:nvPr/>
            </p:nvSpPr>
            <p:spPr bwMode="auto">
              <a:xfrm>
                <a:off x="1798" y="2735"/>
                <a:ext cx="1" cy="27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0" name="Line 75"/>
              <p:cNvSpPr>
                <a:spLocks noChangeShapeType="1"/>
              </p:cNvSpPr>
              <p:nvPr/>
            </p:nvSpPr>
            <p:spPr bwMode="auto">
              <a:xfrm>
                <a:off x="1789" y="2762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1" name="Line 76"/>
              <p:cNvSpPr>
                <a:spLocks noChangeShapeType="1"/>
              </p:cNvSpPr>
              <p:nvPr/>
            </p:nvSpPr>
            <p:spPr bwMode="auto">
              <a:xfrm>
                <a:off x="2053" y="2687"/>
                <a:ext cx="1" cy="34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2" name="Line 77"/>
              <p:cNvSpPr>
                <a:spLocks noChangeShapeType="1"/>
              </p:cNvSpPr>
              <p:nvPr/>
            </p:nvSpPr>
            <p:spPr bwMode="auto">
              <a:xfrm>
                <a:off x="2044" y="2721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3" name="Line 78"/>
              <p:cNvSpPr>
                <a:spLocks noChangeShapeType="1"/>
              </p:cNvSpPr>
              <p:nvPr/>
            </p:nvSpPr>
            <p:spPr bwMode="auto">
              <a:xfrm>
                <a:off x="2308" y="2645"/>
                <a:ext cx="1" cy="48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4" name="Line 79"/>
              <p:cNvSpPr>
                <a:spLocks noChangeShapeType="1"/>
              </p:cNvSpPr>
              <p:nvPr/>
            </p:nvSpPr>
            <p:spPr bwMode="auto">
              <a:xfrm>
                <a:off x="2299" y="2693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5" name="Line 80"/>
              <p:cNvSpPr>
                <a:spLocks noChangeShapeType="1"/>
              </p:cNvSpPr>
              <p:nvPr/>
            </p:nvSpPr>
            <p:spPr bwMode="auto">
              <a:xfrm>
                <a:off x="2566" y="2590"/>
                <a:ext cx="1" cy="62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6" name="Line 81"/>
              <p:cNvSpPr>
                <a:spLocks noChangeShapeType="1"/>
              </p:cNvSpPr>
              <p:nvPr/>
            </p:nvSpPr>
            <p:spPr bwMode="auto">
              <a:xfrm>
                <a:off x="2557" y="265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7" name="Line 82"/>
              <p:cNvSpPr>
                <a:spLocks noChangeShapeType="1"/>
              </p:cNvSpPr>
              <p:nvPr/>
            </p:nvSpPr>
            <p:spPr bwMode="auto">
              <a:xfrm>
                <a:off x="2821" y="2549"/>
                <a:ext cx="1" cy="69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8" name="Line 83"/>
              <p:cNvSpPr>
                <a:spLocks noChangeShapeType="1"/>
              </p:cNvSpPr>
              <p:nvPr/>
            </p:nvSpPr>
            <p:spPr bwMode="auto">
              <a:xfrm>
                <a:off x="2812" y="261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9" name="Freeform 84"/>
              <p:cNvSpPr>
                <a:spLocks/>
              </p:cNvSpPr>
              <p:nvPr/>
            </p:nvSpPr>
            <p:spPr bwMode="auto">
              <a:xfrm>
                <a:off x="516" y="1511"/>
                <a:ext cx="2305" cy="1368"/>
              </a:xfrm>
              <a:custGeom>
                <a:avLst/>
                <a:gdLst>
                  <a:gd name="T0" fmla="*/ 0 w 750"/>
                  <a:gd name="T1" fmla="*/ 144371000 h 199"/>
                  <a:gd name="T2" fmla="*/ 72343 w 750"/>
                  <a:gd name="T3" fmla="*/ 144371000 h 199"/>
                  <a:gd name="T4" fmla="*/ 214930 w 750"/>
                  <a:gd name="T5" fmla="*/ 144371000 h 199"/>
                  <a:gd name="T6" fmla="*/ 287357 w 750"/>
                  <a:gd name="T7" fmla="*/ 130554283 h 199"/>
                  <a:gd name="T8" fmla="*/ 359728 w 750"/>
                  <a:gd name="T9" fmla="*/ 133502082 h 199"/>
                  <a:gd name="T10" fmla="*/ 432409 w 750"/>
                  <a:gd name="T11" fmla="*/ 129172018 h 199"/>
                  <a:gd name="T12" fmla="*/ 502287 w 750"/>
                  <a:gd name="T13" fmla="*/ 124749989 h 199"/>
                  <a:gd name="T14" fmla="*/ 574713 w 750"/>
                  <a:gd name="T15" fmla="*/ 124104788 h 199"/>
                  <a:gd name="T16" fmla="*/ 647084 w 750"/>
                  <a:gd name="T17" fmla="*/ 120422146 h 199"/>
                  <a:gd name="T18" fmla="*/ 862098 w 750"/>
                  <a:gd name="T19" fmla="*/ 113128362 h 199"/>
                  <a:gd name="T20" fmla="*/ 1080304 w 750"/>
                  <a:gd name="T21" fmla="*/ 97194207 h 199"/>
                  <a:gd name="T22" fmla="*/ 1295235 w 750"/>
                  <a:gd name="T23" fmla="*/ 78310266 h 199"/>
                  <a:gd name="T24" fmla="*/ 1509966 w 750"/>
                  <a:gd name="T25" fmla="*/ 57308930 h 199"/>
                  <a:gd name="T26" fmla="*/ 1727389 w 750"/>
                  <a:gd name="T27" fmla="*/ 46440012 h 199"/>
                  <a:gd name="T28" fmla="*/ 1942319 w 750"/>
                  <a:gd name="T29" fmla="*/ 0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0"/>
                  <a:gd name="T46" fmla="*/ 0 h 199"/>
                  <a:gd name="T47" fmla="*/ 750 w 750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0" h="199">
                    <a:moveTo>
                      <a:pt x="0" y="199"/>
                    </a:moveTo>
                    <a:lnTo>
                      <a:pt x="28" y="199"/>
                    </a:lnTo>
                    <a:lnTo>
                      <a:pt x="83" y="199"/>
                    </a:lnTo>
                    <a:lnTo>
                      <a:pt x="111" y="180"/>
                    </a:lnTo>
                    <a:lnTo>
                      <a:pt x="139" y="184"/>
                    </a:lnTo>
                    <a:lnTo>
                      <a:pt x="167" y="178"/>
                    </a:lnTo>
                    <a:lnTo>
                      <a:pt x="194" y="172"/>
                    </a:lnTo>
                    <a:lnTo>
                      <a:pt x="222" y="171"/>
                    </a:lnTo>
                    <a:lnTo>
                      <a:pt x="250" y="166"/>
                    </a:lnTo>
                    <a:lnTo>
                      <a:pt x="333" y="156"/>
                    </a:lnTo>
                    <a:lnTo>
                      <a:pt x="417" y="134"/>
                    </a:lnTo>
                    <a:lnTo>
                      <a:pt x="500" y="108"/>
                    </a:lnTo>
                    <a:lnTo>
                      <a:pt x="583" y="79"/>
                    </a:lnTo>
                    <a:lnTo>
                      <a:pt x="667" y="64"/>
                    </a:lnTo>
                    <a:lnTo>
                      <a:pt x="750" y="0"/>
                    </a:ln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0" name="Line 85"/>
              <p:cNvSpPr>
                <a:spLocks noChangeShapeType="1"/>
              </p:cNvSpPr>
              <p:nvPr/>
            </p:nvSpPr>
            <p:spPr bwMode="auto">
              <a:xfrm>
                <a:off x="516" y="2879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1" name="Line 86"/>
              <p:cNvSpPr>
                <a:spLocks noChangeShapeType="1"/>
              </p:cNvSpPr>
              <p:nvPr/>
            </p:nvSpPr>
            <p:spPr bwMode="auto">
              <a:xfrm>
                <a:off x="507" y="2879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2" name="Line 87"/>
              <p:cNvSpPr>
                <a:spLocks noChangeShapeType="1"/>
              </p:cNvSpPr>
              <p:nvPr/>
            </p:nvSpPr>
            <p:spPr bwMode="auto">
              <a:xfrm>
                <a:off x="602" y="2879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3" name="Line 88"/>
              <p:cNvSpPr>
                <a:spLocks noChangeShapeType="1"/>
              </p:cNvSpPr>
              <p:nvPr/>
            </p:nvSpPr>
            <p:spPr bwMode="auto">
              <a:xfrm>
                <a:off x="593" y="287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4" name="Line 89"/>
              <p:cNvSpPr>
                <a:spLocks noChangeShapeType="1"/>
              </p:cNvSpPr>
              <p:nvPr/>
            </p:nvSpPr>
            <p:spPr bwMode="auto">
              <a:xfrm>
                <a:off x="771" y="2879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5" name="Line 90"/>
              <p:cNvSpPr>
                <a:spLocks noChangeShapeType="1"/>
              </p:cNvSpPr>
              <p:nvPr/>
            </p:nvSpPr>
            <p:spPr bwMode="auto">
              <a:xfrm>
                <a:off x="762" y="287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6" name="Line 91"/>
              <p:cNvSpPr>
                <a:spLocks noChangeShapeType="1"/>
              </p:cNvSpPr>
              <p:nvPr/>
            </p:nvSpPr>
            <p:spPr bwMode="auto">
              <a:xfrm>
                <a:off x="857" y="2748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7" name="Line 92"/>
              <p:cNvSpPr>
                <a:spLocks noChangeShapeType="1"/>
              </p:cNvSpPr>
              <p:nvPr/>
            </p:nvSpPr>
            <p:spPr bwMode="auto">
              <a:xfrm>
                <a:off x="848" y="274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8" name="Line 93"/>
              <p:cNvSpPr>
                <a:spLocks noChangeShapeType="1"/>
              </p:cNvSpPr>
              <p:nvPr/>
            </p:nvSpPr>
            <p:spPr bwMode="auto">
              <a:xfrm flipV="1">
                <a:off x="943" y="2755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9" name="Line 94"/>
              <p:cNvSpPr>
                <a:spLocks noChangeShapeType="1"/>
              </p:cNvSpPr>
              <p:nvPr/>
            </p:nvSpPr>
            <p:spPr bwMode="auto">
              <a:xfrm>
                <a:off x="934" y="275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0" name="Line 95"/>
              <p:cNvSpPr>
                <a:spLocks noChangeShapeType="1"/>
              </p:cNvSpPr>
              <p:nvPr/>
            </p:nvSpPr>
            <p:spPr bwMode="auto">
              <a:xfrm flipV="1">
                <a:off x="1029" y="2707"/>
                <a:ext cx="1" cy="2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1" name="Line 96"/>
              <p:cNvSpPr>
                <a:spLocks noChangeShapeType="1"/>
              </p:cNvSpPr>
              <p:nvPr/>
            </p:nvSpPr>
            <p:spPr bwMode="auto">
              <a:xfrm>
                <a:off x="1020" y="270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2" name="Line 97"/>
              <p:cNvSpPr>
                <a:spLocks noChangeShapeType="1"/>
              </p:cNvSpPr>
              <p:nvPr/>
            </p:nvSpPr>
            <p:spPr bwMode="auto">
              <a:xfrm flipV="1">
                <a:off x="1112" y="2652"/>
                <a:ext cx="1" cy="4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3" name="Line 98"/>
              <p:cNvSpPr>
                <a:spLocks noChangeShapeType="1"/>
              </p:cNvSpPr>
              <p:nvPr/>
            </p:nvSpPr>
            <p:spPr bwMode="auto">
              <a:xfrm>
                <a:off x="1103" y="265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4" name="Line 99"/>
              <p:cNvSpPr>
                <a:spLocks noChangeShapeType="1"/>
              </p:cNvSpPr>
              <p:nvPr/>
            </p:nvSpPr>
            <p:spPr bwMode="auto">
              <a:xfrm flipV="1">
                <a:off x="1199" y="2632"/>
                <a:ext cx="1" cy="5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5" name="Line 100"/>
              <p:cNvSpPr>
                <a:spLocks noChangeShapeType="1"/>
              </p:cNvSpPr>
              <p:nvPr/>
            </p:nvSpPr>
            <p:spPr bwMode="auto">
              <a:xfrm>
                <a:off x="1189" y="263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6" name="Line 101"/>
              <p:cNvSpPr>
                <a:spLocks noChangeShapeType="1"/>
              </p:cNvSpPr>
              <p:nvPr/>
            </p:nvSpPr>
            <p:spPr bwMode="auto">
              <a:xfrm flipV="1">
                <a:off x="1285" y="2597"/>
                <a:ext cx="1" cy="5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7" name="Line 102"/>
              <p:cNvSpPr>
                <a:spLocks noChangeShapeType="1"/>
              </p:cNvSpPr>
              <p:nvPr/>
            </p:nvSpPr>
            <p:spPr bwMode="auto">
              <a:xfrm>
                <a:off x="1275" y="259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8" name="Line 103"/>
              <p:cNvSpPr>
                <a:spLocks noChangeShapeType="1"/>
              </p:cNvSpPr>
              <p:nvPr/>
            </p:nvSpPr>
            <p:spPr bwMode="auto">
              <a:xfrm flipV="1">
                <a:off x="1540" y="2515"/>
                <a:ext cx="1" cy="6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9" name="Line 104"/>
              <p:cNvSpPr>
                <a:spLocks noChangeShapeType="1"/>
              </p:cNvSpPr>
              <p:nvPr/>
            </p:nvSpPr>
            <p:spPr bwMode="auto">
              <a:xfrm>
                <a:off x="1530" y="251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0" name="Line 105"/>
              <p:cNvSpPr>
                <a:spLocks noChangeShapeType="1"/>
              </p:cNvSpPr>
              <p:nvPr/>
            </p:nvSpPr>
            <p:spPr bwMode="auto">
              <a:xfrm flipV="1">
                <a:off x="1798" y="2350"/>
                <a:ext cx="1" cy="8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1" name="Line 106"/>
              <p:cNvSpPr>
                <a:spLocks noChangeShapeType="1"/>
              </p:cNvSpPr>
              <p:nvPr/>
            </p:nvSpPr>
            <p:spPr bwMode="auto">
              <a:xfrm>
                <a:off x="1789" y="2350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2" name="Line 107"/>
              <p:cNvSpPr>
                <a:spLocks noChangeShapeType="1"/>
              </p:cNvSpPr>
              <p:nvPr/>
            </p:nvSpPr>
            <p:spPr bwMode="auto">
              <a:xfrm flipV="1">
                <a:off x="2053" y="2130"/>
                <a:ext cx="1" cy="12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3" name="Line 108"/>
              <p:cNvSpPr>
                <a:spLocks noChangeShapeType="1"/>
              </p:cNvSpPr>
              <p:nvPr/>
            </p:nvSpPr>
            <p:spPr bwMode="auto">
              <a:xfrm>
                <a:off x="2044" y="2130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4" name="Line 109"/>
              <p:cNvSpPr>
                <a:spLocks noChangeShapeType="1"/>
              </p:cNvSpPr>
              <p:nvPr/>
            </p:nvSpPr>
            <p:spPr bwMode="auto">
              <a:xfrm flipV="1">
                <a:off x="2308" y="1889"/>
                <a:ext cx="1" cy="16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5" name="Line 110"/>
              <p:cNvSpPr>
                <a:spLocks noChangeShapeType="1"/>
              </p:cNvSpPr>
              <p:nvPr/>
            </p:nvSpPr>
            <p:spPr bwMode="auto">
              <a:xfrm>
                <a:off x="2299" y="1889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6" name="Line 111"/>
              <p:cNvSpPr>
                <a:spLocks noChangeShapeType="1"/>
              </p:cNvSpPr>
              <p:nvPr/>
            </p:nvSpPr>
            <p:spPr bwMode="auto">
              <a:xfrm flipV="1">
                <a:off x="2566" y="1780"/>
                <a:ext cx="1" cy="17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7" name="Line 112"/>
              <p:cNvSpPr>
                <a:spLocks noChangeShapeType="1"/>
              </p:cNvSpPr>
              <p:nvPr/>
            </p:nvSpPr>
            <p:spPr bwMode="auto">
              <a:xfrm>
                <a:off x="2557" y="1780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8" name="Line 113"/>
              <p:cNvSpPr>
                <a:spLocks noChangeShapeType="1"/>
              </p:cNvSpPr>
              <p:nvPr/>
            </p:nvSpPr>
            <p:spPr bwMode="auto">
              <a:xfrm flipV="1">
                <a:off x="2821" y="1326"/>
                <a:ext cx="1" cy="18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9" name="Line 114"/>
              <p:cNvSpPr>
                <a:spLocks noChangeShapeType="1"/>
              </p:cNvSpPr>
              <p:nvPr/>
            </p:nvSpPr>
            <p:spPr bwMode="auto">
              <a:xfrm>
                <a:off x="2812" y="132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0" name="Line 115"/>
              <p:cNvSpPr>
                <a:spLocks noChangeShapeType="1"/>
              </p:cNvSpPr>
              <p:nvPr/>
            </p:nvSpPr>
            <p:spPr bwMode="auto">
              <a:xfrm>
                <a:off x="516" y="287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1" name="Line 116"/>
              <p:cNvSpPr>
                <a:spLocks noChangeShapeType="1"/>
              </p:cNvSpPr>
              <p:nvPr/>
            </p:nvSpPr>
            <p:spPr bwMode="auto">
              <a:xfrm>
                <a:off x="507" y="2886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2" name="Line 117"/>
              <p:cNvSpPr>
                <a:spLocks noChangeShapeType="1"/>
              </p:cNvSpPr>
              <p:nvPr/>
            </p:nvSpPr>
            <p:spPr bwMode="auto">
              <a:xfrm>
                <a:off x="602" y="287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3" name="Line 118"/>
              <p:cNvSpPr>
                <a:spLocks noChangeShapeType="1"/>
              </p:cNvSpPr>
              <p:nvPr/>
            </p:nvSpPr>
            <p:spPr bwMode="auto">
              <a:xfrm>
                <a:off x="593" y="288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4" name="Line 119"/>
              <p:cNvSpPr>
                <a:spLocks noChangeShapeType="1"/>
              </p:cNvSpPr>
              <p:nvPr/>
            </p:nvSpPr>
            <p:spPr bwMode="auto">
              <a:xfrm>
                <a:off x="771" y="287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5" name="Line 120"/>
              <p:cNvSpPr>
                <a:spLocks noChangeShapeType="1"/>
              </p:cNvSpPr>
              <p:nvPr/>
            </p:nvSpPr>
            <p:spPr bwMode="auto">
              <a:xfrm>
                <a:off x="762" y="288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6" name="Line 121"/>
              <p:cNvSpPr>
                <a:spLocks noChangeShapeType="1"/>
              </p:cNvSpPr>
              <p:nvPr/>
            </p:nvSpPr>
            <p:spPr bwMode="auto">
              <a:xfrm>
                <a:off x="857" y="2748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7" name="Line 122"/>
              <p:cNvSpPr>
                <a:spLocks noChangeShapeType="1"/>
              </p:cNvSpPr>
              <p:nvPr/>
            </p:nvSpPr>
            <p:spPr bwMode="auto">
              <a:xfrm>
                <a:off x="848" y="275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8" name="Line 123"/>
              <p:cNvSpPr>
                <a:spLocks noChangeShapeType="1"/>
              </p:cNvSpPr>
              <p:nvPr/>
            </p:nvSpPr>
            <p:spPr bwMode="auto">
              <a:xfrm>
                <a:off x="943" y="2776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9" name="Line 124"/>
              <p:cNvSpPr>
                <a:spLocks noChangeShapeType="1"/>
              </p:cNvSpPr>
              <p:nvPr/>
            </p:nvSpPr>
            <p:spPr bwMode="auto">
              <a:xfrm>
                <a:off x="934" y="279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0" name="Line 125"/>
              <p:cNvSpPr>
                <a:spLocks noChangeShapeType="1"/>
              </p:cNvSpPr>
              <p:nvPr/>
            </p:nvSpPr>
            <p:spPr bwMode="auto">
              <a:xfrm>
                <a:off x="1029" y="2735"/>
                <a:ext cx="1" cy="2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1" name="Line 126"/>
              <p:cNvSpPr>
                <a:spLocks noChangeShapeType="1"/>
              </p:cNvSpPr>
              <p:nvPr/>
            </p:nvSpPr>
            <p:spPr bwMode="auto">
              <a:xfrm>
                <a:off x="1020" y="276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2" name="Line 127"/>
              <p:cNvSpPr>
                <a:spLocks noChangeShapeType="1"/>
              </p:cNvSpPr>
              <p:nvPr/>
            </p:nvSpPr>
            <p:spPr bwMode="auto">
              <a:xfrm>
                <a:off x="1112" y="2693"/>
                <a:ext cx="1" cy="3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3" name="Line 128"/>
              <p:cNvSpPr>
                <a:spLocks noChangeShapeType="1"/>
              </p:cNvSpPr>
              <p:nvPr/>
            </p:nvSpPr>
            <p:spPr bwMode="auto">
              <a:xfrm>
                <a:off x="1103" y="272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4" name="Line 129"/>
              <p:cNvSpPr>
                <a:spLocks noChangeShapeType="1"/>
              </p:cNvSpPr>
              <p:nvPr/>
            </p:nvSpPr>
            <p:spPr bwMode="auto">
              <a:xfrm>
                <a:off x="1199" y="2687"/>
                <a:ext cx="1" cy="4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5" name="Line 130"/>
              <p:cNvSpPr>
                <a:spLocks noChangeShapeType="1"/>
              </p:cNvSpPr>
              <p:nvPr/>
            </p:nvSpPr>
            <p:spPr bwMode="auto">
              <a:xfrm>
                <a:off x="1189" y="273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6" name="Line 131"/>
              <p:cNvSpPr>
                <a:spLocks noChangeShapeType="1"/>
              </p:cNvSpPr>
              <p:nvPr/>
            </p:nvSpPr>
            <p:spPr bwMode="auto">
              <a:xfrm>
                <a:off x="1285" y="2652"/>
                <a:ext cx="1" cy="5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7" name="Line 132"/>
              <p:cNvSpPr>
                <a:spLocks noChangeShapeType="1"/>
              </p:cNvSpPr>
              <p:nvPr/>
            </p:nvSpPr>
            <p:spPr bwMode="auto">
              <a:xfrm>
                <a:off x="1275" y="270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8" name="Line 133"/>
              <p:cNvSpPr>
                <a:spLocks noChangeShapeType="1"/>
              </p:cNvSpPr>
              <p:nvPr/>
            </p:nvSpPr>
            <p:spPr bwMode="auto">
              <a:xfrm>
                <a:off x="1540" y="2584"/>
                <a:ext cx="1" cy="6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9" name="Line 134"/>
              <p:cNvSpPr>
                <a:spLocks noChangeShapeType="1"/>
              </p:cNvSpPr>
              <p:nvPr/>
            </p:nvSpPr>
            <p:spPr bwMode="auto">
              <a:xfrm>
                <a:off x="1530" y="264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0" name="Line 135"/>
              <p:cNvSpPr>
                <a:spLocks noChangeShapeType="1"/>
              </p:cNvSpPr>
              <p:nvPr/>
            </p:nvSpPr>
            <p:spPr bwMode="auto">
              <a:xfrm>
                <a:off x="1798" y="2432"/>
                <a:ext cx="1" cy="8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1" name="Line 136"/>
              <p:cNvSpPr>
                <a:spLocks noChangeShapeType="1"/>
              </p:cNvSpPr>
              <p:nvPr/>
            </p:nvSpPr>
            <p:spPr bwMode="auto">
              <a:xfrm>
                <a:off x="1789" y="2515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2" name="Line 137"/>
              <p:cNvSpPr>
                <a:spLocks noChangeShapeType="1"/>
              </p:cNvSpPr>
              <p:nvPr/>
            </p:nvSpPr>
            <p:spPr bwMode="auto">
              <a:xfrm>
                <a:off x="2053" y="2254"/>
                <a:ext cx="1" cy="13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3" name="Line 138"/>
              <p:cNvSpPr>
                <a:spLocks noChangeShapeType="1"/>
              </p:cNvSpPr>
              <p:nvPr/>
            </p:nvSpPr>
            <p:spPr bwMode="auto">
              <a:xfrm>
                <a:off x="2044" y="2384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4" name="Line 139"/>
              <p:cNvSpPr>
                <a:spLocks noChangeShapeType="1"/>
              </p:cNvSpPr>
              <p:nvPr/>
            </p:nvSpPr>
            <p:spPr bwMode="auto">
              <a:xfrm>
                <a:off x="2308" y="2054"/>
                <a:ext cx="1" cy="15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5" name="Line 140"/>
              <p:cNvSpPr>
                <a:spLocks noChangeShapeType="1"/>
              </p:cNvSpPr>
              <p:nvPr/>
            </p:nvSpPr>
            <p:spPr bwMode="auto">
              <a:xfrm>
                <a:off x="2299" y="2212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6" name="Line 141"/>
              <p:cNvSpPr>
                <a:spLocks noChangeShapeType="1"/>
              </p:cNvSpPr>
              <p:nvPr/>
            </p:nvSpPr>
            <p:spPr bwMode="auto">
              <a:xfrm>
                <a:off x="2566" y="1951"/>
                <a:ext cx="1" cy="17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7" name="Line 142"/>
              <p:cNvSpPr>
                <a:spLocks noChangeShapeType="1"/>
              </p:cNvSpPr>
              <p:nvPr/>
            </p:nvSpPr>
            <p:spPr bwMode="auto">
              <a:xfrm>
                <a:off x="2557" y="2130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8" name="Line 143"/>
              <p:cNvSpPr>
                <a:spLocks noChangeShapeType="1"/>
              </p:cNvSpPr>
              <p:nvPr/>
            </p:nvSpPr>
            <p:spPr bwMode="auto">
              <a:xfrm>
                <a:off x="2821" y="1511"/>
                <a:ext cx="1" cy="18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9" name="Line 144"/>
              <p:cNvSpPr>
                <a:spLocks noChangeShapeType="1"/>
              </p:cNvSpPr>
              <p:nvPr/>
            </p:nvSpPr>
            <p:spPr bwMode="auto">
              <a:xfrm>
                <a:off x="2812" y="169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0" name="Freeform 145"/>
              <p:cNvSpPr>
                <a:spLocks/>
              </p:cNvSpPr>
              <p:nvPr/>
            </p:nvSpPr>
            <p:spPr bwMode="auto">
              <a:xfrm>
                <a:off x="516" y="1738"/>
                <a:ext cx="2305" cy="1148"/>
              </a:xfrm>
              <a:custGeom>
                <a:avLst/>
                <a:gdLst>
                  <a:gd name="T0" fmla="*/ 0 w 750"/>
                  <a:gd name="T1" fmla="*/ 121148358 h 167"/>
                  <a:gd name="T2" fmla="*/ 72343 w 750"/>
                  <a:gd name="T3" fmla="*/ 121148358 h 167"/>
                  <a:gd name="T4" fmla="*/ 214930 w 750"/>
                  <a:gd name="T5" fmla="*/ 121148358 h 167"/>
                  <a:gd name="T6" fmla="*/ 287357 w 750"/>
                  <a:gd name="T7" fmla="*/ 108053527 h 167"/>
                  <a:gd name="T8" fmla="*/ 359728 w 750"/>
                  <a:gd name="T9" fmla="*/ 112490616 h 167"/>
                  <a:gd name="T10" fmla="*/ 432409 w 750"/>
                  <a:gd name="T11" fmla="*/ 111016769 h 167"/>
                  <a:gd name="T12" fmla="*/ 502287 w 750"/>
                  <a:gd name="T13" fmla="*/ 108053527 h 167"/>
                  <a:gd name="T14" fmla="*/ 574713 w 750"/>
                  <a:gd name="T15" fmla="*/ 106686905 h 167"/>
                  <a:gd name="T16" fmla="*/ 647084 w 750"/>
                  <a:gd name="T17" fmla="*/ 104476345 h 167"/>
                  <a:gd name="T18" fmla="*/ 862098 w 750"/>
                  <a:gd name="T19" fmla="*/ 97185177 h 167"/>
                  <a:gd name="T20" fmla="*/ 1080304 w 750"/>
                  <a:gd name="T21" fmla="*/ 81987012 h 167"/>
                  <a:gd name="T22" fmla="*/ 1295235 w 750"/>
                  <a:gd name="T23" fmla="*/ 69644815 h 167"/>
                  <a:gd name="T24" fmla="*/ 1509966 w 750"/>
                  <a:gd name="T25" fmla="*/ 44210106 h 167"/>
                  <a:gd name="T26" fmla="*/ 1727389 w 750"/>
                  <a:gd name="T27" fmla="*/ 23947253 h 167"/>
                  <a:gd name="T28" fmla="*/ 1942319 w 750"/>
                  <a:gd name="T29" fmla="*/ 0 h 1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0"/>
                  <a:gd name="T46" fmla="*/ 0 h 167"/>
                  <a:gd name="T47" fmla="*/ 750 w 750"/>
                  <a:gd name="T48" fmla="*/ 167 h 1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0" h="167">
                    <a:moveTo>
                      <a:pt x="0" y="167"/>
                    </a:moveTo>
                    <a:lnTo>
                      <a:pt x="28" y="167"/>
                    </a:lnTo>
                    <a:lnTo>
                      <a:pt x="83" y="167"/>
                    </a:lnTo>
                    <a:lnTo>
                      <a:pt x="111" y="149"/>
                    </a:lnTo>
                    <a:lnTo>
                      <a:pt x="139" y="155"/>
                    </a:lnTo>
                    <a:lnTo>
                      <a:pt x="167" y="153"/>
                    </a:lnTo>
                    <a:lnTo>
                      <a:pt x="194" y="149"/>
                    </a:lnTo>
                    <a:lnTo>
                      <a:pt x="222" y="147"/>
                    </a:lnTo>
                    <a:lnTo>
                      <a:pt x="250" y="144"/>
                    </a:lnTo>
                    <a:lnTo>
                      <a:pt x="333" y="134"/>
                    </a:lnTo>
                    <a:lnTo>
                      <a:pt x="417" y="113"/>
                    </a:lnTo>
                    <a:lnTo>
                      <a:pt x="500" y="96"/>
                    </a:lnTo>
                    <a:lnTo>
                      <a:pt x="583" y="61"/>
                    </a:lnTo>
                    <a:lnTo>
                      <a:pt x="667" y="33"/>
                    </a:lnTo>
                    <a:lnTo>
                      <a:pt x="750" y="0"/>
                    </a:lnTo>
                  </a:path>
                </a:pathLst>
              </a:custGeom>
              <a:noFill/>
              <a:ln w="1905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1" name="Line 146"/>
              <p:cNvSpPr>
                <a:spLocks noChangeShapeType="1"/>
              </p:cNvSpPr>
              <p:nvPr/>
            </p:nvSpPr>
            <p:spPr bwMode="auto">
              <a:xfrm>
                <a:off x="516" y="288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2" name="Line 147"/>
              <p:cNvSpPr>
                <a:spLocks noChangeShapeType="1"/>
              </p:cNvSpPr>
              <p:nvPr/>
            </p:nvSpPr>
            <p:spPr bwMode="auto">
              <a:xfrm>
                <a:off x="507" y="2886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3" name="Line 148"/>
              <p:cNvSpPr>
                <a:spLocks noChangeShapeType="1"/>
              </p:cNvSpPr>
              <p:nvPr/>
            </p:nvSpPr>
            <p:spPr bwMode="auto">
              <a:xfrm flipV="1">
                <a:off x="602" y="287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4" name="Line 149"/>
              <p:cNvSpPr>
                <a:spLocks noChangeShapeType="1"/>
              </p:cNvSpPr>
              <p:nvPr/>
            </p:nvSpPr>
            <p:spPr bwMode="auto">
              <a:xfrm>
                <a:off x="593" y="287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5" name="Line 150"/>
              <p:cNvSpPr>
                <a:spLocks noChangeShapeType="1"/>
              </p:cNvSpPr>
              <p:nvPr/>
            </p:nvSpPr>
            <p:spPr bwMode="auto">
              <a:xfrm flipV="1">
                <a:off x="771" y="2879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6" name="Line 151"/>
              <p:cNvSpPr>
                <a:spLocks noChangeShapeType="1"/>
              </p:cNvSpPr>
              <p:nvPr/>
            </p:nvSpPr>
            <p:spPr bwMode="auto">
              <a:xfrm>
                <a:off x="762" y="287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7" name="Line 152"/>
              <p:cNvSpPr>
                <a:spLocks noChangeShapeType="1"/>
              </p:cNvSpPr>
              <p:nvPr/>
            </p:nvSpPr>
            <p:spPr bwMode="auto">
              <a:xfrm>
                <a:off x="857" y="2762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8" name="Line 153"/>
              <p:cNvSpPr>
                <a:spLocks noChangeShapeType="1"/>
              </p:cNvSpPr>
              <p:nvPr/>
            </p:nvSpPr>
            <p:spPr bwMode="auto">
              <a:xfrm>
                <a:off x="848" y="276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9" name="Line 154"/>
              <p:cNvSpPr>
                <a:spLocks noChangeShapeType="1"/>
              </p:cNvSpPr>
              <p:nvPr/>
            </p:nvSpPr>
            <p:spPr bwMode="auto">
              <a:xfrm flipV="1">
                <a:off x="943" y="2783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0" name="Line 155"/>
              <p:cNvSpPr>
                <a:spLocks noChangeShapeType="1"/>
              </p:cNvSpPr>
              <p:nvPr/>
            </p:nvSpPr>
            <p:spPr bwMode="auto">
              <a:xfrm>
                <a:off x="934" y="278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1" name="Line 156"/>
              <p:cNvSpPr>
                <a:spLocks noChangeShapeType="1"/>
              </p:cNvSpPr>
              <p:nvPr/>
            </p:nvSpPr>
            <p:spPr bwMode="auto">
              <a:xfrm flipV="1">
                <a:off x="1029" y="2769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2" name="Line 157"/>
              <p:cNvSpPr>
                <a:spLocks noChangeShapeType="1"/>
              </p:cNvSpPr>
              <p:nvPr/>
            </p:nvSpPr>
            <p:spPr bwMode="auto">
              <a:xfrm>
                <a:off x="1020" y="276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3" name="Line 158"/>
              <p:cNvSpPr>
                <a:spLocks noChangeShapeType="1"/>
              </p:cNvSpPr>
              <p:nvPr/>
            </p:nvSpPr>
            <p:spPr bwMode="auto">
              <a:xfrm flipV="1">
                <a:off x="1112" y="2742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4" name="Line 159"/>
              <p:cNvSpPr>
                <a:spLocks noChangeShapeType="1"/>
              </p:cNvSpPr>
              <p:nvPr/>
            </p:nvSpPr>
            <p:spPr bwMode="auto">
              <a:xfrm>
                <a:off x="1103" y="2742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5" name="Line 160"/>
              <p:cNvSpPr>
                <a:spLocks noChangeShapeType="1"/>
              </p:cNvSpPr>
              <p:nvPr/>
            </p:nvSpPr>
            <p:spPr bwMode="auto">
              <a:xfrm flipV="1">
                <a:off x="1199" y="2728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6" name="Line 161"/>
              <p:cNvSpPr>
                <a:spLocks noChangeShapeType="1"/>
              </p:cNvSpPr>
              <p:nvPr/>
            </p:nvSpPr>
            <p:spPr bwMode="auto">
              <a:xfrm>
                <a:off x="1189" y="272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7" name="Line 162"/>
              <p:cNvSpPr>
                <a:spLocks noChangeShapeType="1"/>
              </p:cNvSpPr>
              <p:nvPr/>
            </p:nvSpPr>
            <p:spPr bwMode="auto">
              <a:xfrm flipV="1">
                <a:off x="1285" y="2700"/>
                <a:ext cx="1" cy="28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8" name="Line 163"/>
              <p:cNvSpPr>
                <a:spLocks noChangeShapeType="1"/>
              </p:cNvSpPr>
              <p:nvPr/>
            </p:nvSpPr>
            <p:spPr bwMode="auto">
              <a:xfrm>
                <a:off x="1275" y="2700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9" name="Line 164"/>
              <p:cNvSpPr>
                <a:spLocks noChangeShapeType="1"/>
              </p:cNvSpPr>
              <p:nvPr/>
            </p:nvSpPr>
            <p:spPr bwMode="auto">
              <a:xfrm flipV="1">
                <a:off x="1540" y="2625"/>
                <a:ext cx="1" cy="34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0" name="Line 165"/>
              <p:cNvSpPr>
                <a:spLocks noChangeShapeType="1"/>
              </p:cNvSpPr>
              <p:nvPr/>
            </p:nvSpPr>
            <p:spPr bwMode="auto">
              <a:xfrm>
                <a:off x="1530" y="262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1" name="Line 166"/>
              <p:cNvSpPr>
                <a:spLocks noChangeShapeType="1"/>
              </p:cNvSpPr>
              <p:nvPr/>
            </p:nvSpPr>
            <p:spPr bwMode="auto">
              <a:xfrm flipV="1">
                <a:off x="1798" y="2480"/>
                <a:ext cx="1" cy="35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2" name="Line 167"/>
              <p:cNvSpPr>
                <a:spLocks noChangeShapeType="1"/>
              </p:cNvSpPr>
              <p:nvPr/>
            </p:nvSpPr>
            <p:spPr bwMode="auto">
              <a:xfrm>
                <a:off x="1789" y="2480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3" name="Line 168"/>
              <p:cNvSpPr>
                <a:spLocks noChangeShapeType="1"/>
              </p:cNvSpPr>
              <p:nvPr/>
            </p:nvSpPr>
            <p:spPr bwMode="auto">
              <a:xfrm flipV="1">
                <a:off x="2053" y="2316"/>
                <a:ext cx="1" cy="82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4" name="Line 169"/>
              <p:cNvSpPr>
                <a:spLocks noChangeShapeType="1"/>
              </p:cNvSpPr>
              <p:nvPr/>
            </p:nvSpPr>
            <p:spPr bwMode="auto">
              <a:xfrm>
                <a:off x="2044" y="2316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5" name="Line 170"/>
              <p:cNvSpPr>
                <a:spLocks noChangeShapeType="1"/>
              </p:cNvSpPr>
              <p:nvPr/>
            </p:nvSpPr>
            <p:spPr bwMode="auto">
              <a:xfrm flipV="1">
                <a:off x="2308" y="2041"/>
                <a:ext cx="1" cy="116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6" name="Line 171"/>
              <p:cNvSpPr>
                <a:spLocks noChangeShapeType="1"/>
              </p:cNvSpPr>
              <p:nvPr/>
            </p:nvSpPr>
            <p:spPr bwMode="auto">
              <a:xfrm>
                <a:off x="2299" y="2041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7" name="Line 172"/>
              <p:cNvSpPr>
                <a:spLocks noChangeShapeType="1"/>
              </p:cNvSpPr>
              <p:nvPr/>
            </p:nvSpPr>
            <p:spPr bwMode="auto">
              <a:xfrm flipV="1">
                <a:off x="2566" y="1780"/>
                <a:ext cx="1" cy="185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8" name="Line 173"/>
              <p:cNvSpPr>
                <a:spLocks noChangeShapeType="1"/>
              </p:cNvSpPr>
              <p:nvPr/>
            </p:nvSpPr>
            <p:spPr bwMode="auto">
              <a:xfrm>
                <a:off x="2557" y="1780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9" name="Line 174"/>
              <p:cNvSpPr>
                <a:spLocks noChangeShapeType="1"/>
              </p:cNvSpPr>
              <p:nvPr/>
            </p:nvSpPr>
            <p:spPr bwMode="auto">
              <a:xfrm flipV="1">
                <a:off x="2821" y="1511"/>
                <a:ext cx="1" cy="22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0" name="Line 175"/>
              <p:cNvSpPr>
                <a:spLocks noChangeShapeType="1"/>
              </p:cNvSpPr>
              <p:nvPr/>
            </p:nvSpPr>
            <p:spPr bwMode="auto">
              <a:xfrm>
                <a:off x="2812" y="1511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1" name="Line 176"/>
              <p:cNvSpPr>
                <a:spLocks noChangeShapeType="1"/>
              </p:cNvSpPr>
              <p:nvPr/>
            </p:nvSpPr>
            <p:spPr bwMode="auto">
              <a:xfrm>
                <a:off x="516" y="2886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2" name="Line 177"/>
              <p:cNvSpPr>
                <a:spLocks noChangeShapeType="1"/>
              </p:cNvSpPr>
              <p:nvPr/>
            </p:nvSpPr>
            <p:spPr bwMode="auto">
              <a:xfrm>
                <a:off x="507" y="2893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3" name="Line 178"/>
              <p:cNvSpPr>
                <a:spLocks noChangeShapeType="1"/>
              </p:cNvSpPr>
              <p:nvPr/>
            </p:nvSpPr>
            <p:spPr bwMode="auto">
              <a:xfrm>
                <a:off x="602" y="288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4" name="Line 179"/>
              <p:cNvSpPr>
                <a:spLocks noChangeShapeType="1"/>
              </p:cNvSpPr>
              <p:nvPr/>
            </p:nvSpPr>
            <p:spPr bwMode="auto">
              <a:xfrm>
                <a:off x="593" y="288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5" name="Line 180"/>
              <p:cNvSpPr>
                <a:spLocks noChangeShapeType="1"/>
              </p:cNvSpPr>
              <p:nvPr/>
            </p:nvSpPr>
            <p:spPr bwMode="auto">
              <a:xfrm>
                <a:off x="771" y="2886"/>
                <a:ext cx="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6" name="Line 181"/>
              <p:cNvSpPr>
                <a:spLocks noChangeShapeType="1"/>
              </p:cNvSpPr>
              <p:nvPr/>
            </p:nvSpPr>
            <p:spPr bwMode="auto">
              <a:xfrm>
                <a:off x="762" y="288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7" name="Line 182"/>
              <p:cNvSpPr>
                <a:spLocks noChangeShapeType="1"/>
              </p:cNvSpPr>
              <p:nvPr/>
            </p:nvSpPr>
            <p:spPr bwMode="auto">
              <a:xfrm>
                <a:off x="857" y="2762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8" name="Line 183"/>
              <p:cNvSpPr>
                <a:spLocks noChangeShapeType="1"/>
              </p:cNvSpPr>
              <p:nvPr/>
            </p:nvSpPr>
            <p:spPr bwMode="auto">
              <a:xfrm>
                <a:off x="848" y="2769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9" name="Line 184"/>
              <p:cNvSpPr>
                <a:spLocks noChangeShapeType="1"/>
              </p:cNvSpPr>
              <p:nvPr/>
            </p:nvSpPr>
            <p:spPr bwMode="auto">
              <a:xfrm>
                <a:off x="943" y="2803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0" name="Line 185"/>
              <p:cNvSpPr>
                <a:spLocks noChangeShapeType="1"/>
              </p:cNvSpPr>
              <p:nvPr/>
            </p:nvSpPr>
            <p:spPr bwMode="auto">
              <a:xfrm>
                <a:off x="934" y="2824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1" name="Line 186"/>
              <p:cNvSpPr>
                <a:spLocks noChangeShapeType="1"/>
              </p:cNvSpPr>
              <p:nvPr/>
            </p:nvSpPr>
            <p:spPr bwMode="auto">
              <a:xfrm>
                <a:off x="1029" y="2790"/>
                <a:ext cx="1" cy="13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2" name="Line 187"/>
              <p:cNvSpPr>
                <a:spLocks noChangeShapeType="1"/>
              </p:cNvSpPr>
              <p:nvPr/>
            </p:nvSpPr>
            <p:spPr bwMode="auto">
              <a:xfrm>
                <a:off x="1020" y="280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3" name="Line 188"/>
              <p:cNvSpPr>
                <a:spLocks noChangeShapeType="1"/>
              </p:cNvSpPr>
              <p:nvPr/>
            </p:nvSpPr>
            <p:spPr bwMode="auto">
              <a:xfrm>
                <a:off x="1112" y="2762"/>
                <a:ext cx="1" cy="2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4" name="Line 189"/>
              <p:cNvSpPr>
                <a:spLocks noChangeShapeType="1"/>
              </p:cNvSpPr>
              <p:nvPr/>
            </p:nvSpPr>
            <p:spPr bwMode="auto">
              <a:xfrm>
                <a:off x="1103" y="2783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5" name="Line 190"/>
              <p:cNvSpPr>
                <a:spLocks noChangeShapeType="1"/>
              </p:cNvSpPr>
              <p:nvPr/>
            </p:nvSpPr>
            <p:spPr bwMode="auto">
              <a:xfrm>
                <a:off x="1199" y="2748"/>
                <a:ext cx="1" cy="28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6" name="Line 191"/>
              <p:cNvSpPr>
                <a:spLocks noChangeShapeType="1"/>
              </p:cNvSpPr>
              <p:nvPr/>
            </p:nvSpPr>
            <p:spPr bwMode="auto">
              <a:xfrm>
                <a:off x="1189" y="2776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7" name="Line 192"/>
              <p:cNvSpPr>
                <a:spLocks noChangeShapeType="1"/>
              </p:cNvSpPr>
              <p:nvPr/>
            </p:nvSpPr>
            <p:spPr bwMode="auto">
              <a:xfrm>
                <a:off x="1285" y="2728"/>
                <a:ext cx="1" cy="2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8" name="Line 193"/>
              <p:cNvSpPr>
                <a:spLocks noChangeShapeType="1"/>
              </p:cNvSpPr>
              <p:nvPr/>
            </p:nvSpPr>
            <p:spPr bwMode="auto">
              <a:xfrm>
                <a:off x="1275" y="2755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9" name="Line 194"/>
              <p:cNvSpPr>
                <a:spLocks noChangeShapeType="1"/>
              </p:cNvSpPr>
              <p:nvPr/>
            </p:nvSpPr>
            <p:spPr bwMode="auto">
              <a:xfrm>
                <a:off x="1540" y="2659"/>
                <a:ext cx="1" cy="28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0" name="Line 195"/>
              <p:cNvSpPr>
                <a:spLocks noChangeShapeType="1"/>
              </p:cNvSpPr>
              <p:nvPr/>
            </p:nvSpPr>
            <p:spPr bwMode="auto">
              <a:xfrm>
                <a:off x="1530" y="2687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1" name="Line 196"/>
              <p:cNvSpPr>
                <a:spLocks noChangeShapeType="1"/>
              </p:cNvSpPr>
              <p:nvPr/>
            </p:nvSpPr>
            <p:spPr bwMode="auto">
              <a:xfrm>
                <a:off x="1798" y="2515"/>
                <a:ext cx="1" cy="4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2" name="Line 197"/>
              <p:cNvSpPr>
                <a:spLocks noChangeShapeType="1"/>
              </p:cNvSpPr>
              <p:nvPr/>
            </p:nvSpPr>
            <p:spPr bwMode="auto">
              <a:xfrm>
                <a:off x="1789" y="2556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3" name="Line 198"/>
              <p:cNvSpPr>
                <a:spLocks noChangeShapeType="1"/>
              </p:cNvSpPr>
              <p:nvPr/>
            </p:nvSpPr>
            <p:spPr bwMode="auto">
              <a:xfrm>
                <a:off x="2053" y="2398"/>
                <a:ext cx="1" cy="76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4" name="Line 199"/>
              <p:cNvSpPr>
                <a:spLocks noChangeShapeType="1"/>
              </p:cNvSpPr>
              <p:nvPr/>
            </p:nvSpPr>
            <p:spPr bwMode="auto">
              <a:xfrm>
                <a:off x="2044" y="2474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5" name="Line 200"/>
              <p:cNvSpPr>
                <a:spLocks noChangeShapeType="1"/>
              </p:cNvSpPr>
              <p:nvPr/>
            </p:nvSpPr>
            <p:spPr bwMode="auto">
              <a:xfrm>
                <a:off x="2308" y="2157"/>
                <a:ext cx="1" cy="117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6" name="Line 201"/>
              <p:cNvSpPr>
                <a:spLocks noChangeShapeType="1"/>
              </p:cNvSpPr>
              <p:nvPr/>
            </p:nvSpPr>
            <p:spPr bwMode="auto">
              <a:xfrm>
                <a:off x="2299" y="2274"/>
                <a:ext cx="21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7" name="Line 202"/>
              <p:cNvSpPr>
                <a:spLocks noChangeShapeType="1"/>
              </p:cNvSpPr>
              <p:nvPr/>
            </p:nvSpPr>
            <p:spPr bwMode="auto">
              <a:xfrm>
                <a:off x="2566" y="1965"/>
                <a:ext cx="1" cy="186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8" name="Line 203"/>
              <p:cNvSpPr>
                <a:spLocks noChangeShapeType="1"/>
              </p:cNvSpPr>
              <p:nvPr/>
            </p:nvSpPr>
            <p:spPr bwMode="auto">
              <a:xfrm>
                <a:off x="2557" y="2151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9" name="Line 204"/>
              <p:cNvSpPr>
                <a:spLocks noChangeShapeType="1"/>
              </p:cNvSpPr>
              <p:nvPr/>
            </p:nvSpPr>
            <p:spPr bwMode="auto">
              <a:xfrm>
                <a:off x="2821" y="1738"/>
                <a:ext cx="1" cy="220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0" name="Line 205"/>
              <p:cNvSpPr>
                <a:spLocks noChangeShapeType="1"/>
              </p:cNvSpPr>
              <p:nvPr/>
            </p:nvSpPr>
            <p:spPr bwMode="auto">
              <a:xfrm>
                <a:off x="2812" y="1958"/>
                <a:ext cx="22" cy="1"/>
              </a:xfrm>
              <a:prstGeom prst="line">
                <a:avLst/>
              </a:prstGeom>
              <a:noFill/>
              <a:ln w="476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415" name="Freeform 206"/>
            <p:cNvSpPr>
              <a:spLocks/>
            </p:cNvSpPr>
            <p:nvPr/>
          </p:nvSpPr>
          <p:spPr bwMode="auto">
            <a:xfrm>
              <a:off x="420" y="3302"/>
              <a:ext cx="38" cy="46"/>
            </a:xfrm>
            <a:custGeom>
              <a:avLst/>
              <a:gdLst>
                <a:gd name="T0" fmla="*/ 4 w 49"/>
                <a:gd name="T1" fmla="*/ 0 h 110"/>
                <a:gd name="T2" fmla="*/ 8 w 49"/>
                <a:gd name="T3" fmla="*/ 0 h 110"/>
                <a:gd name="T4" fmla="*/ 0 w 49"/>
                <a:gd name="T5" fmla="*/ 0 h 110"/>
                <a:gd name="T6" fmla="*/ 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6" name="Freeform 207"/>
            <p:cNvSpPr>
              <a:spLocks/>
            </p:cNvSpPr>
            <p:nvPr/>
          </p:nvSpPr>
          <p:spPr bwMode="auto">
            <a:xfrm>
              <a:off x="486" y="3302"/>
              <a:ext cx="39" cy="46"/>
            </a:xfrm>
            <a:custGeom>
              <a:avLst/>
              <a:gdLst>
                <a:gd name="T0" fmla="*/ 5 w 49"/>
                <a:gd name="T1" fmla="*/ 0 h 110"/>
                <a:gd name="T2" fmla="*/ 10 w 49"/>
                <a:gd name="T3" fmla="*/ 0 h 110"/>
                <a:gd name="T4" fmla="*/ 0 w 49"/>
                <a:gd name="T5" fmla="*/ 0 h 110"/>
                <a:gd name="T6" fmla="*/ 5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7" name="Freeform 208"/>
            <p:cNvSpPr>
              <a:spLocks/>
            </p:cNvSpPr>
            <p:nvPr/>
          </p:nvSpPr>
          <p:spPr bwMode="auto">
            <a:xfrm>
              <a:off x="618" y="3302"/>
              <a:ext cx="38" cy="46"/>
            </a:xfrm>
            <a:custGeom>
              <a:avLst/>
              <a:gdLst>
                <a:gd name="T0" fmla="*/ 4 w 49"/>
                <a:gd name="T1" fmla="*/ 0 h 110"/>
                <a:gd name="T2" fmla="*/ 8 w 49"/>
                <a:gd name="T3" fmla="*/ 0 h 110"/>
                <a:gd name="T4" fmla="*/ 0 w 49"/>
                <a:gd name="T5" fmla="*/ 0 h 110"/>
                <a:gd name="T6" fmla="*/ 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8" name="Freeform 209"/>
            <p:cNvSpPr>
              <a:spLocks/>
            </p:cNvSpPr>
            <p:nvPr/>
          </p:nvSpPr>
          <p:spPr bwMode="auto">
            <a:xfrm>
              <a:off x="684" y="3171"/>
              <a:ext cx="38" cy="46"/>
            </a:xfrm>
            <a:custGeom>
              <a:avLst/>
              <a:gdLst>
                <a:gd name="T0" fmla="*/ 4 w 49"/>
                <a:gd name="T1" fmla="*/ 0 h 110"/>
                <a:gd name="T2" fmla="*/ 8 w 49"/>
                <a:gd name="T3" fmla="*/ 0 h 110"/>
                <a:gd name="T4" fmla="*/ 0 w 49"/>
                <a:gd name="T5" fmla="*/ 0 h 110"/>
                <a:gd name="T6" fmla="*/ 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9" name="Freeform 210"/>
            <p:cNvSpPr>
              <a:spLocks/>
            </p:cNvSpPr>
            <p:nvPr/>
          </p:nvSpPr>
          <p:spPr bwMode="auto">
            <a:xfrm>
              <a:off x="747" y="3229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0" name="Freeform 211"/>
            <p:cNvSpPr>
              <a:spLocks/>
            </p:cNvSpPr>
            <p:nvPr/>
          </p:nvSpPr>
          <p:spPr bwMode="auto">
            <a:xfrm>
              <a:off x="813" y="3229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1" name="Freeform 212"/>
            <p:cNvSpPr>
              <a:spLocks/>
            </p:cNvSpPr>
            <p:nvPr/>
          </p:nvSpPr>
          <p:spPr bwMode="auto">
            <a:xfrm>
              <a:off x="878" y="3229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2" name="Freeform 213"/>
            <p:cNvSpPr>
              <a:spLocks/>
            </p:cNvSpPr>
            <p:nvPr/>
          </p:nvSpPr>
          <p:spPr bwMode="auto">
            <a:xfrm>
              <a:off x="944" y="3237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5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3" name="Freeform 214"/>
            <p:cNvSpPr>
              <a:spLocks/>
            </p:cNvSpPr>
            <p:nvPr/>
          </p:nvSpPr>
          <p:spPr bwMode="auto">
            <a:xfrm>
              <a:off x="1011" y="3222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5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4" name="Freeform 215"/>
            <p:cNvSpPr>
              <a:spLocks/>
            </p:cNvSpPr>
            <p:nvPr/>
          </p:nvSpPr>
          <p:spPr bwMode="auto">
            <a:xfrm>
              <a:off x="1208" y="3194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5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5" name="Freeform 216"/>
            <p:cNvSpPr>
              <a:spLocks/>
            </p:cNvSpPr>
            <p:nvPr/>
          </p:nvSpPr>
          <p:spPr bwMode="auto">
            <a:xfrm>
              <a:off x="1408" y="3143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5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6" name="Freeform 217"/>
            <p:cNvSpPr>
              <a:spLocks/>
            </p:cNvSpPr>
            <p:nvPr/>
          </p:nvSpPr>
          <p:spPr bwMode="auto">
            <a:xfrm>
              <a:off x="1605" y="3092"/>
              <a:ext cx="45" cy="45"/>
            </a:xfrm>
            <a:custGeom>
              <a:avLst/>
              <a:gdLst>
                <a:gd name="T0" fmla="*/ 13 w 50"/>
                <a:gd name="T1" fmla="*/ 0 h 110"/>
                <a:gd name="T2" fmla="*/ 24 w 50"/>
                <a:gd name="T3" fmla="*/ 0 h 110"/>
                <a:gd name="T4" fmla="*/ 0 w 50"/>
                <a:gd name="T5" fmla="*/ 0 h 110"/>
                <a:gd name="T6" fmla="*/ 13 w 50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0"/>
                <a:gd name="T14" fmla="*/ 50 w 50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0">
                  <a:moveTo>
                    <a:pt x="25" y="0"/>
                  </a:moveTo>
                  <a:lnTo>
                    <a:pt x="50" y="110"/>
                  </a:lnTo>
                  <a:lnTo>
                    <a:pt x="0" y="1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7" name="Freeform 218"/>
            <p:cNvSpPr>
              <a:spLocks/>
            </p:cNvSpPr>
            <p:nvPr/>
          </p:nvSpPr>
          <p:spPr bwMode="auto">
            <a:xfrm>
              <a:off x="1804" y="3048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8" name="Freeform 219"/>
            <p:cNvSpPr>
              <a:spLocks/>
            </p:cNvSpPr>
            <p:nvPr/>
          </p:nvSpPr>
          <p:spPr bwMode="auto">
            <a:xfrm>
              <a:off x="2004" y="2990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9" name="Freeform 220"/>
            <p:cNvSpPr>
              <a:spLocks/>
            </p:cNvSpPr>
            <p:nvPr/>
          </p:nvSpPr>
          <p:spPr bwMode="auto">
            <a:xfrm>
              <a:off x="2202" y="2947"/>
              <a:ext cx="45" cy="45"/>
            </a:xfrm>
            <a:custGeom>
              <a:avLst/>
              <a:gdLst>
                <a:gd name="T0" fmla="*/ 14 w 49"/>
                <a:gd name="T1" fmla="*/ 0 h 110"/>
                <a:gd name="T2" fmla="*/ 27 w 49"/>
                <a:gd name="T3" fmla="*/ 0 h 110"/>
                <a:gd name="T4" fmla="*/ 0 w 49"/>
                <a:gd name="T5" fmla="*/ 0 h 110"/>
                <a:gd name="T6" fmla="*/ 14 w 49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0"/>
                <a:gd name="T14" fmla="*/ 49 w 49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0">
                  <a:moveTo>
                    <a:pt x="24" y="0"/>
                  </a:moveTo>
                  <a:lnTo>
                    <a:pt x="49" y="110"/>
                  </a:lnTo>
                  <a:lnTo>
                    <a:pt x="0" y="1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0" name="Rectangle 221"/>
            <p:cNvSpPr>
              <a:spLocks noChangeArrowheads="1"/>
            </p:cNvSpPr>
            <p:nvPr/>
          </p:nvSpPr>
          <p:spPr bwMode="auto">
            <a:xfrm>
              <a:off x="420" y="3282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1" name="Rectangle 222"/>
            <p:cNvSpPr>
              <a:spLocks noChangeArrowheads="1"/>
            </p:cNvSpPr>
            <p:nvPr/>
          </p:nvSpPr>
          <p:spPr bwMode="auto">
            <a:xfrm>
              <a:off x="486" y="3282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2" name="Rectangle 223"/>
            <p:cNvSpPr>
              <a:spLocks noChangeArrowheads="1"/>
            </p:cNvSpPr>
            <p:nvPr/>
          </p:nvSpPr>
          <p:spPr bwMode="auto">
            <a:xfrm>
              <a:off x="618" y="3282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3" name="Rectangle 224"/>
            <p:cNvSpPr>
              <a:spLocks noChangeArrowheads="1"/>
            </p:cNvSpPr>
            <p:nvPr/>
          </p:nvSpPr>
          <p:spPr bwMode="auto">
            <a:xfrm>
              <a:off x="680" y="3153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4" name="Rectangle 225"/>
            <p:cNvSpPr>
              <a:spLocks noChangeArrowheads="1"/>
            </p:cNvSpPr>
            <p:nvPr/>
          </p:nvSpPr>
          <p:spPr bwMode="auto">
            <a:xfrm>
              <a:off x="747" y="3183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5" name="Rectangle 226"/>
            <p:cNvSpPr>
              <a:spLocks noChangeArrowheads="1"/>
            </p:cNvSpPr>
            <p:nvPr/>
          </p:nvSpPr>
          <p:spPr bwMode="auto">
            <a:xfrm>
              <a:off x="813" y="3140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6" name="Rectangle 227"/>
            <p:cNvSpPr>
              <a:spLocks noChangeArrowheads="1"/>
            </p:cNvSpPr>
            <p:nvPr/>
          </p:nvSpPr>
          <p:spPr bwMode="auto">
            <a:xfrm>
              <a:off x="878" y="3095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7" name="Rectangle 228"/>
            <p:cNvSpPr>
              <a:spLocks noChangeArrowheads="1"/>
            </p:cNvSpPr>
            <p:nvPr/>
          </p:nvSpPr>
          <p:spPr bwMode="auto">
            <a:xfrm>
              <a:off x="944" y="3089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8" name="Rectangle 229"/>
            <p:cNvSpPr>
              <a:spLocks noChangeArrowheads="1"/>
            </p:cNvSpPr>
            <p:nvPr/>
          </p:nvSpPr>
          <p:spPr bwMode="auto">
            <a:xfrm>
              <a:off x="1011" y="3052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9" name="Rectangle 230"/>
            <p:cNvSpPr>
              <a:spLocks noChangeArrowheads="1"/>
            </p:cNvSpPr>
            <p:nvPr/>
          </p:nvSpPr>
          <p:spPr bwMode="auto">
            <a:xfrm>
              <a:off x="1208" y="2980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0" name="Rectangle 231"/>
            <p:cNvSpPr>
              <a:spLocks noChangeArrowheads="1"/>
            </p:cNvSpPr>
            <p:nvPr/>
          </p:nvSpPr>
          <p:spPr bwMode="auto">
            <a:xfrm>
              <a:off x="1408" y="2820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1" name="Rectangle 232"/>
            <p:cNvSpPr>
              <a:spLocks noChangeArrowheads="1"/>
            </p:cNvSpPr>
            <p:nvPr/>
          </p:nvSpPr>
          <p:spPr bwMode="auto">
            <a:xfrm>
              <a:off x="1605" y="2632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2" name="Rectangle 233"/>
            <p:cNvSpPr>
              <a:spLocks noChangeArrowheads="1"/>
            </p:cNvSpPr>
            <p:nvPr/>
          </p:nvSpPr>
          <p:spPr bwMode="auto">
            <a:xfrm>
              <a:off x="1804" y="2421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3" name="Rectangle 234"/>
            <p:cNvSpPr>
              <a:spLocks noChangeArrowheads="1"/>
            </p:cNvSpPr>
            <p:nvPr/>
          </p:nvSpPr>
          <p:spPr bwMode="auto">
            <a:xfrm>
              <a:off x="2004" y="2312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4" name="Rectangle 235"/>
            <p:cNvSpPr>
              <a:spLocks noChangeArrowheads="1"/>
            </p:cNvSpPr>
            <p:nvPr/>
          </p:nvSpPr>
          <p:spPr bwMode="auto">
            <a:xfrm>
              <a:off x="2202" y="1827"/>
              <a:ext cx="45" cy="45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5" name="Oval 236"/>
            <p:cNvSpPr>
              <a:spLocks noChangeArrowheads="1"/>
            </p:cNvSpPr>
            <p:nvPr/>
          </p:nvSpPr>
          <p:spPr bwMode="auto">
            <a:xfrm>
              <a:off x="420" y="3301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6" name="Oval 237"/>
            <p:cNvSpPr>
              <a:spLocks noChangeArrowheads="1"/>
            </p:cNvSpPr>
            <p:nvPr/>
          </p:nvSpPr>
          <p:spPr bwMode="auto">
            <a:xfrm>
              <a:off x="486" y="3301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7" name="Oval 238"/>
            <p:cNvSpPr>
              <a:spLocks noChangeArrowheads="1"/>
            </p:cNvSpPr>
            <p:nvPr/>
          </p:nvSpPr>
          <p:spPr bwMode="auto">
            <a:xfrm>
              <a:off x="618" y="3301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8" name="Oval 239"/>
            <p:cNvSpPr>
              <a:spLocks noChangeArrowheads="1"/>
            </p:cNvSpPr>
            <p:nvPr/>
          </p:nvSpPr>
          <p:spPr bwMode="auto">
            <a:xfrm>
              <a:off x="684" y="3171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49" name="Oval 240"/>
            <p:cNvSpPr>
              <a:spLocks noChangeArrowheads="1"/>
            </p:cNvSpPr>
            <p:nvPr/>
          </p:nvSpPr>
          <p:spPr bwMode="auto">
            <a:xfrm>
              <a:off x="751" y="3214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0" name="Oval 241"/>
            <p:cNvSpPr>
              <a:spLocks noChangeArrowheads="1"/>
            </p:cNvSpPr>
            <p:nvPr/>
          </p:nvSpPr>
          <p:spPr bwMode="auto">
            <a:xfrm>
              <a:off x="817" y="3200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1" name="Oval 242"/>
            <p:cNvSpPr>
              <a:spLocks noChangeArrowheads="1"/>
            </p:cNvSpPr>
            <p:nvPr/>
          </p:nvSpPr>
          <p:spPr bwMode="auto">
            <a:xfrm>
              <a:off x="882" y="3171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2" name="Oval 243"/>
            <p:cNvSpPr>
              <a:spLocks noChangeArrowheads="1"/>
            </p:cNvSpPr>
            <p:nvPr/>
          </p:nvSpPr>
          <p:spPr bwMode="auto">
            <a:xfrm>
              <a:off x="948" y="3156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3" name="Oval 244"/>
            <p:cNvSpPr>
              <a:spLocks noChangeArrowheads="1"/>
            </p:cNvSpPr>
            <p:nvPr/>
          </p:nvSpPr>
          <p:spPr bwMode="auto">
            <a:xfrm>
              <a:off x="1015" y="3135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4" name="Oval 245"/>
            <p:cNvSpPr>
              <a:spLocks noChangeArrowheads="1"/>
            </p:cNvSpPr>
            <p:nvPr/>
          </p:nvSpPr>
          <p:spPr bwMode="auto">
            <a:xfrm>
              <a:off x="1212" y="3056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5" name="Oval 246"/>
            <p:cNvSpPr>
              <a:spLocks noChangeArrowheads="1"/>
            </p:cNvSpPr>
            <p:nvPr/>
          </p:nvSpPr>
          <p:spPr bwMode="auto">
            <a:xfrm>
              <a:off x="1412" y="2910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6" name="Oval 247"/>
            <p:cNvSpPr>
              <a:spLocks noChangeArrowheads="1"/>
            </p:cNvSpPr>
            <p:nvPr/>
          </p:nvSpPr>
          <p:spPr bwMode="auto">
            <a:xfrm>
              <a:off x="1609" y="2786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7" name="Oval 248"/>
            <p:cNvSpPr>
              <a:spLocks noChangeArrowheads="1"/>
            </p:cNvSpPr>
            <p:nvPr/>
          </p:nvSpPr>
          <p:spPr bwMode="auto">
            <a:xfrm>
              <a:off x="1808" y="2532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8" name="Oval 249"/>
            <p:cNvSpPr>
              <a:spLocks noChangeArrowheads="1"/>
            </p:cNvSpPr>
            <p:nvPr/>
          </p:nvSpPr>
          <p:spPr bwMode="auto">
            <a:xfrm>
              <a:off x="2008" y="2329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59" name="Oval 250"/>
            <p:cNvSpPr>
              <a:spLocks noChangeArrowheads="1"/>
            </p:cNvSpPr>
            <p:nvPr/>
          </p:nvSpPr>
          <p:spPr bwMode="auto">
            <a:xfrm>
              <a:off x="2206" y="2090"/>
              <a:ext cx="45" cy="4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60" name="Rectangle 251"/>
            <p:cNvSpPr>
              <a:spLocks noChangeArrowheads="1"/>
            </p:cNvSpPr>
            <p:nvPr/>
          </p:nvSpPr>
          <p:spPr bwMode="auto">
            <a:xfrm>
              <a:off x="327" y="3282"/>
              <a:ext cx="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1" name="Rectangle 252"/>
            <p:cNvSpPr>
              <a:spLocks noChangeArrowheads="1"/>
            </p:cNvSpPr>
            <p:nvPr/>
          </p:nvSpPr>
          <p:spPr bwMode="auto">
            <a:xfrm>
              <a:off x="92" y="2891"/>
              <a:ext cx="3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1000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2" name="Rectangle 253"/>
            <p:cNvSpPr>
              <a:spLocks noChangeArrowheads="1"/>
            </p:cNvSpPr>
            <p:nvPr/>
          </p:nvSpPr>
          <p:spPr bwMode="auto">
            <a:xfrm>
              <a:off x="98" y="2498"/>
              <a:ext cx="3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2000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3" name="Rectangle 254"/>
            <p:cNvSpPr>
              <a:spLocks noChangeArrowheads="1"/>
            </p:cNvSpPr>
            <p:nvPr/>
          </p:nvSpPr>
          <p:spPr bwMode="auto">
            <a:xfrm>
              <a:off x="104" y="2114"/>
              <a:ext cx="3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3000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4" name="Rectangle 255"/>
            <p:cNvSpPr>
              <a:spLocks noChangeArrowheads="1"/>
            </p:cNvSpPr>
            <p:nvPr/>
          </p:nvSpPr>
          <p:spPr bwMode="auto">
            <a:xfrm>
              <a:off x="92" y="1722"/>
              <a:ext cx="3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4000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5" name="Rectangle 256"/>
            <p:cNvSpPr>
              <a:spLocks noChangeArrowheads="1"/>
            </p:cNvSpPr>
            <p:nvPr/>
          </p:nvSpPr>
          <p:spPr bwMode="auto">
            <a:xfrm>
              <a:off x="612" y="3397"/>
              <a:ext cx="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6" name="Rectangle 257"/>
            <p:cNvSpPr>
              <a:spLocks noChangeArrowheads="1"/>
            </p:cNvSpPr>
            <p:nvPr/>
          </p:nvSpPr>
          <p:spPr bwMode="auto">
            <a:xfrm>
              <a:off x="950" y="3397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30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7" name="Rectangle 258"/>
            <p:cNvSpPr>
              <a:spLocks noChangeArrowheads="1"/>
            </p:cNvSpPr>
            <p:nvPr/>
          </p:nvSpPr>
          <p:spPr bwMode="auto">
            <a:xfrm>
              <a:off x="1346" y="3397"/>
              <a:ext cx="19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60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8" name="Rectangle 259"/>
            <p:cNvSpPr>
              <a:spLocks noChangeArrowheads="1"/>
            </p:cNvSpPr>
            <p:nvPr/>
          </p:nvSpPr>
          <p:spPr bwMode="auto">
            <a:xfrm>
              <a:off x="1718" y="3397"/>
              <a:ext cx="2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90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69" name="Rectangle 260"/>
            <p:cNvSpPr>
              <a:spLocks noChangeArrowheads="1"/>
            </p:cNvSpPr>
            <p:nvPr/>
          </p:nvSpPr>
          <p:spPr bwMode="auto">
            <a:xfrm>
              <a:off x="2050" y="3397"/>
              <a:ext cx="3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itchFamily="34" charset="0"/>
                </a:rPr>
                <a:t>120</a:t>
              </a:r>
              <a:endParaRPr lang="en-US" alt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470" name="Rectangle 261"/>
            <p:cNvSpPr>
              <a:spLocks noChangeArrowheads="1"/>
            </p:cNvSpPr>
            <p:nvPr/>
          </p:nvSpPr>
          <p:spPr bwMode="auto">
            <a:xfrm>
              <a:off x="1094" y="3571"/>
              <a:ext cx="6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itchFamily="34" charset="0"/>
                </a:rPr>
                <a:t>Time (min)</a:t>
              </a: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3189" name="Group 262"/>
          <p:cNvGrpSpPr>
            <a:grpSpLocks/>
          </p:cNvGrpSpPr>
          <p:nvPr/>
        </p:nvGrpSpPr>
        <p:grpSpPr bwMode="auto">
          <a:xfrm>
            <a:off x="6623049" y="3586164"/>
            <a:ext cx="3443286" cy="2376487"/>
            <a:chOff x="3056" y="2259"/>
            <a:chExt cx="2169" cy="1497"/>
          </a:xfrm>
        </p:grpSpPr>
        <p:sp>
          <p:nvSpPr>
            <p:cNvPr id="93207" name="Line 263"/>
            <p:cNvSpPr>
              <a:spLocks noChangeShapeType="1"/>
            </p:cNvSpPr>
            <p:nvPr/>
          </p:nvSpPr>
          <p:spPr bwMode="auto">
            <a:xfrm>
              <a:off x="3312" y="2303"/>
              <a:ext cx="6" cy="10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Line 264"/>
            <p:cNvSpPr>
              <a:spLocks noChangeShapeType="1"/>
            </p:cNvSpPr>
            <p:nvPr/>
          </p:nvSpPr>
          <p:spPr bwMode="auto">
            <a:xfrm>
              <a:off x="3305" y="3369"/>
              <a:ext cx="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Line 265"/>
            <p:cNvSpPr>
              <a:spLocks noChangeShapeType="1"/>
            </p:cNvSpPr>
            <p:nvPr/>
          </p:nvSpPr>
          <p:spPr bwMode="auto">
            <a:xfrm>
              <a:off x="3297" y="2840"/>
              <a:ext cx="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Line 266"/>
            <p:cNvSpPr>
              <a:spLocks noChangeShapeType="1"/>
            </p:cNvSpPr>
            <p:nvPr/>
          </p:nvSpPr>
          <p:spPr bwMode="auto">
            <a:xfrm>
              <a:off x="3297" y="2312"/>
              <a:ext cx="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Line 267"/>
            <p:cNvSpPr>
              <a:spLocks noChangeShapeType="1"/>
            </p:cNvSpPr>
            <p:nvPr/>
          </p:nvSpPr>
          <p:spPr bwMode="auto">
            <a:xfrm>
              <a:off x="3317" y="3369"/>
              <a:ext cx="179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Line 268"/>
            <p:cNvSpPr>
              <a:spLocks noChangeShapeType="1"/>
            </p:cNvSpPr>
            <p:nvPr/>
          </p:nvSpPr>
          <p:spPr bwMode="auto">
            <a:xfrm flipV="1">
              <a:off x="3317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Line 269"/>
            <p:cNvSpPr>
              <a:spLocks noChangeShapeType="1"/>
            </p:cNvSpPr>
            <p:nvPr/>
          </p:nvSpPr>
          <p:spPr bwMode="auto">
            <a:xfrm flipV="1">
              <a:off x="3516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4" name="Line 270"/>
            <p:cNvSpPr>
              <a:spLocks noChangeShapeType="1"/>
            </p:cNvSpPr>
            <p:nvPr/>
          </p:nvSpPr>
          <p:spPr bwMode="auto">
            <a:xfrm flipV="1">
              <a:off x="3715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5" name="Line 271"/>
            <p:cNvSpPr>
              <a:spLocks noChangeShapeType="1"/>
            </p:cNvSpPr>
            <p:nvPr/>
          </p:nvSpPr>
          <p:spPr bwMode="auto">
            <a:xfrm flipV="1">
              <a:off x="3915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6" name="Line 272"/>
            <p:cNvSpPr>
              <a:spLocks noChangeShapeType="1"/>
            </p:cNvSpPr>
            <p:nvPr/>
          </p:nvSpPr>
          <p:spPr bwMode="auto">
            <a:xfrm flipV="1">
              <a:off x="4114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7" name="Line 273"/>
            <p:cNvSpPr>
              <a:spLocks noChangeShapeType="1"/>
            </p:cNvSpPr>
            <p:nvPr/>
          </p:nvSpPr>
          <p:spPr bwMode="auto">
            <a:xfrm flipV="1">
              <a:off x="4311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8" name="Line 274"/>
            <p:cNvSpPr>
              <a:spLocks noChangeShapeType="1"/>
            </p:cNvSpPr>
            <p:nvPr/>
          </p:nvSpPr>
          <p:spPr bwMode="auto">
            <a:xfrm flipV="1">
              <a:off x="4510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9" name="Line 275"/>
            <p:cNvSpPr>
              <a:spLocks noChangeShapeType="1"/>
            </p:cNvSpPr>
            <p:nvPr/>
          </p:nvSpPr>
          <p:spPr bwMode="auto">
            <a:xfrm flipV="1">
              <a:off x="4709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0" name="Line 276"/>
            <p:cNvSpPr>
              <a:spLocks noChangeShapeType="1"/>
            </p:cNvSpPr>
            <p:nvPr/>
          </p:nvSpPr>
          <p:spPr bwMode="auto">
            <a:xfrm flipV="1">
              <a:off x="4909" y="3369"/>
              <a:ext cx="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1" name="Line 277"/>
            <p:cNvSpPr>
              <a:spLocks noChangeShapeType="1"/>
            </p:cNvSpPr>
            <p:nvPr/>
          </p:nvSpPr>
          <p:spPr bwMode="auto">
            <a:xfrm flipV="1">
              <a:off x="5108" y="3369"/>
              <a:ext cx="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2" name="Freeform 278"/>
            <p:cNvSpPr>
              <a:spLocks/>
            </p:cNvSpPr>
            <p:nvPr/>
          </p:nvSpPr>
          <p:spPr bwMode="auto">
            <a:xfrm>
              <a:off x="3317" y="3072"/>
              <a:ext cx="1791" cy="108"/>
            </a:xfrm>
            <a:custGeom>
              <a:avLst/>
              <a:gdLst>
                <a:gd name="T0" fmla="*/ 0 w 719"/>
                <a:gd name="T1" fmla="*/ 803647 h 23"/>
                <a:gd name="T2" fmla="*/ 16014 w 719"/>
                <a:gd name="T3" fmla="*/ 858614 h 23"/>
                <a:gd name="T4" fmla="*/ 47592 w 719"/>
                <a:gd name="T5" fmla="*/ 803647 h 23"/>
                <a:gd name="T6" fmla="*/ 63756 w 719"/>
                <a:gd name="T7" fmla="*/ 1157516 h 23"/>
                <a:gd name="T8" fmla="*/ 79118 w 719"/>
                <a:gd name="T9" fmla="*/ 1006875 h 23"/>
                <a:gd name="T10" fmla="*/ 95332 w 719"/>
                <a:gd name="T11" fmla="*/ 504637 h 23"/>
                <a:gd name="T12" fmla="*/ 110571 w 719"/>
                <a:gd name="T13" fmla="*/ 150749 h 23"/>
                <a:gd name="T14" fmla="*/ 126897 w 719"/>
                <a:gd name="T15" fmla="*/ 246508 h 23"/>
                <a:gd name="T16" fmla="*/ 142904 w 719"/>
                <a:gd name="T17" fmla="*/ 246508 h 23"/>
                <a:gd name="T18" fmla="*/ 190392 w 719"/>
                <a:gd name="T19" fmla="*/ 0 h 23"/>
                <a:gd name="T20" fmla="*/ 237468 w 719"/>
                <a:gd name="T21" fmla="*/ 246508 h 23"/>
                <a:gd name="T22" fmla="*/ 285028 w 719"/>
                <a:gd name="T23" fmla="*/ 557116 h 23"/>
                <a:gd name="T24" fmla="*/ 332496 w 719"/>
                <a:gd name="T25" fmla="*/ 406474 h 23"/>
                <a:gd name="T26" fmla="*/ 380347 w 719"/>
                <a:gd name="T27" fmla="*/ 406474 h 23"/>
                <a:gd name="T28" fmla="*/ 427827 w 719"/>
                <a:gd name="T29" fmla="*/ 20325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9"/>
                <a:gd name="T46" fmla="*/ 0 h 23"/>
                <a:gd name="T47" fmla="*/ 719 w 719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9" h="23">
                  <a:moveTo>
                    <a:pt x="0" y="16"/>
                  </a:moveTo>
                  <a:lnTo>
                    <a:pt x="27" y="17"/>
                  </a:lnTo>
                  <a:lnTo>
                    <a:pt x="80" y="16"/>
                  </a:lnTo>
                  <a:lnTo>
                    <a:pt x="107" y="23"/>
                  </a:lnTo>
                  <a:lnTo>
                    <a:pt x="133" y="20"/>
                  </a:lnTo>
                  <a:lnTo>
                    <a:pt x="160" y="10"/>
                  </a:lnTo>
                  <a:lnTo>
                    <a:pt x="186" y="3"/>
                  </a:lnTo>
                  <a:lnTo>
                    <a:pt x="213" y="5"/>
                  </a:lnTo>
                  <a:lnTo>
                    <a:pt x="240" y="5"/>
                  </a:lnTo>
                  <a:lnTo>
                    <a:pt x="320" y="0"/>
                  </a:lnTo>
                  <a:lnTo>
                    <a:pt x="399" y="5"/>
                  </a:lnTo>
                  <a:lnTo>
                    <a:pt x="479" y="11"/>
                  </a:lnTo>
                  <a:lnTo>
                    <a:pt x="559" y="8"/>
                  </a:lnTo>
                  <a:lnTo>
                    <a:pt x="639" y="8"/>
                  </a:lnTo>
                  <a:lnTo>
                    <a:pt x="719" y="4"/>
                  </a:lnTo>
                </a:path>
              </a:pathLst>
            </a:custGeom>
            <a:noFill/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Line 279"/>
            <p:cNvSpPr>
              <a:spLocks noChangeShapeType="1"/>
            </p:cNvSpPr>
            <p:nvPr/>
          </p:nvSpPr>
          <p:spPr bwMode="auto">
            <a:xfrm>
              <a:off x="3317" y="3147"/>
              <a:ext cx="1" cy="8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4" name="Line 280"/>
            <p:cNvSpPr>
              <a:spLocks noChangeShapeType="1"/>
            </p:cNvSpPr>
            <p:nvPr/>
          </p:nvSpPr>
          <p:spPr bwMode="auto">
            <a:xfrm>
              <a:off x="3310" y="3232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5" name="Line 281"/>
            <p:cNvSpPr>
              <a:spLocks noChangeShapeType="1"/>
            </p:cNvSpPr>
            <p:nvPr/>
          </p:nvSpPr>
          <p:spPr bwMode="auto">
            <a:xfrm>
              <a:off x="3384" y="3152"/>
              <a:ext cx="1" cy="8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6" name="Line 282"/>
            <p:cNvSpPr>
              <a:spLocks noChangeShapeType="1"/>
            </p:cNvSpPr>
            <p:nvPr/>
          </p:nvSpPr>
          <p:spPr bwMode="auto">
            <a:xfrm>
              <a:off x="3377" y="3232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7" name="Line 283"/>
            <p:cNvSpPr>
              <a:spLocks noChangeShapeType="1"/>
            </p:cNvSpPr>
            <p:nvPr/>
          </p:nvSpPr>
          <p:spPr bwMode="auto">
            <a:xfrm>
              <a:off x="3516" y="3147"/>
              <a:ext cx="1" cy="9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8" name="Line 284"/>
            <p:cNvSpPr>
              <a:spLocks noChangeShapeType="1"/>
            </p:cNvSpPr>
            <p:nvPr/>
          </p:nvSpPr>
          <p:spPr bwMode="auto">
            <a:xfrm>
              <a:off x="3509" y="3237"/>
              <a:ext cx="17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9" name="Line 285"/>
            <p:cNvSpPr>
              <a:spLocks noChangeShapeType="1"/>
            </p:cNvSpPr>
            <p:nvPr/>
          </p:nvSpPr>
          <p:spPr bwMode="auto">
            <a:xfrm>
              <a:off x="3584" y="3180"/>
              <a:ext cx="0" cy="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0" name="Line 286"/>
            <p:cNvSpPr>
              <a:spLocks noChangeShapeType="1"/>
            </p:cNvSpPr>
            <p:nvPr/>
          </p:nvSpPr>
          <p:spPr bwMode="auto">
            <a:xfrm>
              <a:off x="3576" y="3255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1" name="Line 287"/>
            <p:cNvSpPr>
              <a:spLocks noChangeShapeType="1"/>
            </p:cNvSpPr>
            <p:nvPr/>
          </p:nvSpPr>
          <p:spPr bwMode="auto">
            <a:xfrm>
              <a:off x="3649" y="3166"/>
              <a:ext cx="0" cy="80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2" name="Line 288"/>
            <p:cNvSpPr>
              <a:spLocks noChangeShapeType="1"/>
            </p:cNvSpPr>
            <p:nvPr/>
          </p:nvSpPr>
          <p:spPr bwMode="auto">
            <a:xfrm>
              <a:off x="3641" y="3246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3" name="Line 289"/>
            <p:cNvSpPr>
              <a:spLocks noChangeShapeType="1"/>
            </p:cNvSpPr>
            <p:nvPr/>
          </p:nvSpPr>
          <p:spPr bwMode="auto">
            <a:xfrm>
              <a:off x="3715" y="3119"/>
              <a:ext cx="1" cy="94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4" name="Line 290"/>
            <p:cNvSpPr>
              <a:spLocks noChangeShapeType="1"/>
            </p:cNvSpPr>
            <p:nvPr/>
          </p:nvSpPr>
          <p:spPr bwMode="auto">
            <a:xfrm>
              <a:off x="3708" y="3213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5" name="Line 291"/>
            <p:cNvSpPr>
              <a:spLocks noChangeShapeType="1"/>
            </p:cNvSpPr>
            <p:nvPr/>
          </p:nvSpPr>
          <p:spPr bwMode="auto">
            <a:xfrm>
              <a:off x="3780" y="3086"/>
              <a:ext cx="1" cy="103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6" name="Line 292"/>
            <p:cNvSpPr>
              <a:spLocks noChangeShapeType="1"/>
            </p:cNvSpPr>
            <p:nvPr/>
          </p:nvSpPr>
          <p:spPr bwMode="auto">
            <a:xfrm>
              <a:off x="3773" y="3189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Line 293"/>
            <p:cNvSpPr>
              <a:spLocks noChangeShapeType="1"/>
            </p:cNvSpPr>
            <p:nvPr/>
          </p:nvSpPr>
          <p:spPr bwMode="auto">
            <a:xfrm>
              <a:off x="3847" y="3095"/>
              <a:ext cx="1" cy="10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8" name="Line 294"/>
            <p:cNvSpPr>
              <a:spLocks noChangeShapeType="1"/>
            </p:cNvSpPr>
            <p:nvPr/>
          </p:nvSpPr>
          <p:spPr bwMode="auto">
            <a:xfrm>
              <a:off x="3840" y="3199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9" name="Line 295"/>
            <p:cNvSpPr>
              <a:spLocks noChangeShapeType="1"/>
            </p:cNvSpPr>
            <p:nvPr/>
          </p:nvSpPr>
          <p:spPr bwMode="auto">
            <a:xfrm>
              <a:off x="3915" y="3095"/>
              <a:ext cx="1" cy="113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0" name="Line 296"/>
            <p:cNvSpPr>
              <a:spLocks noChangeShapeType="1"/>
            </p:cNvSpPr>
            <p:nvPr/>
          </p:nvSpPr>
          <p:spPr bwMode="auto">
            <a:xfrm>
              <a:off x="3907" y="3208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1" name="Line 297"/>
            <p:cNvSpPr>
              <a:spLocks noChangeShapeType="1"/>
            </p:cNvSpPr>
            <p:nvPr/>
          </p:nvSpPr>
          <p:spPr bwMode="auto">
            <a:xfrm>
              <a:off x="4114" y="3072"/>
              <a:ext cx="1" cy="108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2" name="Line 298"/>
            <p:cNvSpPr>
              <a:spLocks noChangeShapeType="1"/>
            </p:cNvSpPr>
            <p:nvPr/>
          </p:nvSpPr>
          <p:spPr bwMode="auto">
            <a:xfrm>
              <a:off x="4107" y="3180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3" name="Line 299"/>
            <p:cNvSpPr>
              <a:spLocks noChangeShapeType="1"/>
            </p:cNvSpPr>
            <p:nvPr/>
          </p:nvSpPr>
          <p:spPr bwMode="auto">
            <a:xfrm>
              <a:off x="4311" y="3095"/>
              <a:ext cx="1" cy="85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4" name="Line 300"/>
            <p:cNvSpPr>
              <a:spLocks noChangeShapeType="1"/>
            </p:cNvSpPr>
            <p:nvPr/>
          </p:nvSpPr>
          <p:spPr bwMode="auto">
            <a:xfrm>
              <a:off x="4304" y="3180"/>
              <a:ext cx="17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5" name="Line 301"/>
            <p:cNvSpPr>
              <a:spLocks noChangeShapeType="1"/>
            </p:cNvSpPr>
            <p:nvPr/>
          </p:nvSpPr>
          <p:spPr bwMode="auto">
            <a:xfrm>
              <a:off x="4503" y="3123"/>
              <a:ext cx="1" cy="8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6" name="Line 302"/>
            <p:cNvSpPr>
              <a:spLocks noChangeShapeType="1"/>
            </p:cNvSpPr>
            <p:nvPr/>
          </p:nvSpPr>
          <p:spPr bwMode="auto">
            <a:xfrm>
              <a:off x="4497" y="3204"/>
              <a:ext cx="17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7" name="Line 303"/>
            <p:cNvSpPr>
              <a:spLocks noChangeShapeType="1"/>
            </p:cNvSpPr>
            <p:nvPr/>
          </p:nvSpPr>
          <p:spPr bwMode="auto">
            <a:xfrm>
              <a:off x="4709" y="3109"/>
              <a:ext cx="1" cy="85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8" name="Line 304"/>
            <p:cNvSpPr>
              <a:spLocks noChangeShapeType="1"/>
            </p:cNvSpPr>
            <p:nvPr/>
          </p:nvSpPr>
          <p:spPr bwMode="auto">
            <a:xfrm>
              <a:off x="4702" y="3194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Line 305"/>
            <p:cNvSpPr>
              <a:spLocks noChangeShapeType="1"/>
            </p:cNvSpPr>
            <p:nvPr/>
          </p:nvSpPr>
          <p:spPr bwMode="auto">
            <a:xfrm>
              <a:off x="4909" y="3109"/>
              <a:ext cx="1" cy="80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0" name="Line 306"/>
            <p:cNvSpPr>
              <a:spLocks noChangeShapeType="1"/>
            </p:cNvSpPr>
            <p:nvPr/>
          </p:nvSpPr>
          <p:spPr bwMode="auto">
            <a:xfrm>
              <a:off x="4901" y="3189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1" name="Line 307"/>
            <p:cNvSpPr>
              <a:spLocks noChangeShapeType="1"/>
            </p:cNvSpPr>
            <p:nvPr/>
          </p:nvSpPr>
          <p:spPr bwMode="auto">
            <a:xfrm>
              <a:off x="5108" y="3090"/>
              <a:ext cx="0" cy="85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2" name="Line 308"/>
            <p:cNvSpPr>
              <a:spLocks noChangeShapeType="1"/>
            </p:cNvSpPr>
            <p:nvPr/>
          </p:nvSpPr>
          <p:spPr bwMode="auto">
            <a:xfrm>
              <a:off x="5101" y="3175"/>
              <a:ext cx="17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3" name="Line 309"/>
            <p:cNvSpPr>
              <a:spLocks noChangeShapeType="1"/>
            </p:cNvSpPr>
            <p:nvPr/>
          </p:nvSpPr>
          <p:spPr bwMode="auto">
            <a:xfrm>
              <a:off x="3780" y="2954"/>
              <a:ext cx="1" cy="1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Freeform 310"/>
            <p:cNvSpPr>
              <a:spLocks/>
            </p:cNvSpPr>
            <p:nvPr/>
          </p:nvSpPr>
          <p:spPr bwMode="auto">
            <a:xfrm>
              <a:off x="3317" y="2987"/>
              <a:ext cx="1791" cy="226"/>
            </a:xfrm>
            <a:custGeom>
              <a:avLst/>
              <a:gdLst>
                <a:gd name="T0" fmla="*/ 0 w 719"/>
                <a:gd name="T1" fmla="*/ 2047871 h 48"/>
                <a:gd name="T2" fmla="*/ 16014 w 719"/>
                <a:gd name="T3" fmla="*/ 1950488 h 48"/>
                <a:gd name="T4" fmla="*/ 47592 w 719"/>
                <a:gd name="T5" fmla="*/ 2003603 h 48"/>
                <a:gd name="T6" fmla="*/ 63756 w 719"/>
                <a:gd name="T7" fmla="*/ 2462133 h 48"/>
                <a:gd name="T8" fmla="*/ 79118 w 719"/>
                <a:gd name="T9" fmla="*/ 2003603 h 48"/>
                <a:gd name="T10" fmla="*/ 95332 w 719"/>
                <a:gd name="T11" fmla="*/ 925399 h 48"/>
                <a:gd name="T12" fmla="*/ 110571 w 719"/>
                <a:gd name="T13" fmla="*/ 511560 h 48"/>
                <a:gd name="T14" fmla="*/ 126897 w 719"/>
                <a:gd name="T15" fmla="*/ 816750 h 48"/>
                <a:gd name="T16" fmla="*/ 142904 w 719"/>
                <a:gd name="T17" fmla="*/ 358751 h 48"/>
                <a:gd name="T18" fmla="*/ 190392 w 719"/>
                <a:gd name="T19" fmla="*/ 511560 h 48"/>
                <a:gd name="T20" fmla="*/ 237468 w 719"/>
                <a:gd name="T21" fmla="*/ 511560 h 48"/>
                <a:gd name="T22" fmla="*/ 285028 w 719"/>
                <a:gd name="T23" fmla="*/ 305726 h 48"/>
                <a:gd name="T24" fmla="*/ 332496 w 719"/>
                <a:gd name="T25" fmla="*/ 414263 h 48"/>
                <a:gd name="T26" fmla="*/ 380347 w 719"/>
                <a:gd name="T27" fmla="*/ 0 h 48"/>
                <a:gd name="T28" fmla="*/ 427827 w 719"/>
                <a:gd name="T29" fmla="*/ 152809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9"/>
                <a:gd name="T46" fmla="*/ 0 h 48"/>
                <a:gd name="T47" fmla="*/ 719 w 719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9" h="48">
                  <a:moveTo>
                    <a:pt x="0" y="40"/>
                  </a:moveTo>
                  <a:lnTo>
                    <a:pt x="27" y="38"/>
                  </a:lnTo>
                  <a:lnTo>
                    <a:pt x="80" y="39"/>
                  </a:lnTo>
                  <a:lnTo>
                    <a:pt x="107" y="48"/>
                  </a:lnTo>
                  <a:lnTo>
                    <a:pt x="133" y="39"/>
                  </a:lnTo>
                  <a:lnTo>
                    <a:pt x="160" y="18"/>
                  </a:lnTo>
                  <a:lnTo>
                    <a:pt x="186" y="10"/>
                  </a:lnTo>
                  <a:lnTo>
                    <a:pt x="213" y="16"/>
                  </a:lnTo>
                  <a:lnTo>
                    <a:pt x="240" y="7"/>
                  </a:lnTo>
                  <a:lnTo>
                    <a:pt x="320" y="10"/>
                  </a:lnTo>
                  <a:lnTo>
                    <a:pt x="399" y="10"/>
                  </a:lnTo>
                  <a:lnTo>
                    <a:pt x="479" y="6"/>
                  </a:lnTo>
                  <a:lnTo>
                    <a:pt x="559" y="8"/>
                  </a:lnTo>
                  <a:lnTo>
                    <a:pt x="639" y="0"/>
                  </a:lnTo>
                  <a:lnTo>
                    <a:pt x="719" y="3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5" name="Line 311"/>
            <p:cNvSpPr>
              <a:spLocks noChangeShapeType="1"/>
            </p:cNvSpPr>
            <p:nvPr/>
          </p:nvSpPr>
          <p:spPr bwMode="auto">
            <a:xfrm flipV="1">
              <a:off x="3317" y="3119"/>
              <a:ext cx="1" cy="56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6" name="Line 312"/>
            <p:cNvSpPr>
              <a:spLocks noChangeShapeType="1"/>
            </p:cNvSpPr>
            <p:nvPr/>
          </p:nvSpPr>
          <p:spPr bwMode="auto">
            <a:xfrm>
              <a:off x="3310" y="3119"/>
              <a:ext cx="17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Line 313"/>
            <p:cNvSpPr>
              <a:spLocks noChangeShapeType="1"/>
            </p:cNvSpPr>
            <p:nvPr/>
          </p:nvSpPr>
          <p:spPr bwMode="auto">
            <a:xfrm flipH="1" flipV="1">
              <a:off x="3380" y="3111"/>
              <a:ext cx="3" cy="30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8" name="Line 314"/>
            <p:cNvSpPr>
              <a:spLocks noChangeShapeType="1"/>
            </p:cNvSpPr>
            <p:nvPr/>
          </p:nvSpPr>
          <p:spPr bwMode="auto">
            <a:xfrm>
              <a:off x="3372" y="3105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9" name="Line 315"/>
            <p:cNvSpPr>
              <a:spLocks noChangeShapeType="1"/>
            </p:cNvSpPr>
            <p:nvPr/>
          </p:nvSpPr>
          <p:spPr bwMode="auto">
            <a:xfrm flipV="1">
              <a:off x="3511" y="3114"/>
              <a:ext cx="1" cy="5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0" name="Line 316"/>
            <p:cNvSpPr>
              <a:spLocks noChangeShapeType="1"/>
            </p:cNvSpPr>
            <p:nvPr/>
          </p:nvSpPr>
          <p:spPr bwMode="auto">
            <a:xfrm>
              <a:off x="3505" y="3114"/>
              <a:ext cx="17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1" name="Line 317"/>
            <p:cNvSpPr>
              <a:spLocks noChangeShapeType="1"/>
            </p:cNvSpPr>
            <p:nvPr/>
          </p:nvSpPr>
          <p:spPr bwMode="auto">
            <a:xfrm flipV="1">
              <a:off x="3584" y="3171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2" name="Line 318"/>
            <p:cNvSpPr>
              <a:spLocks noChangeShapeType="1"/>
            </p:cNvSpPr>
            <p:nvPr/>
          </p:nvSpPr>
          <p:spPr bwMode="auto">
            <a:xfrm flipV="1">
              <a:off x="3649" y="3133"/>
              <a:ext cx="0" cy="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3" name="Line 319"/>
            <p:cNvSpPr>
              <a:spLocks noChangeShapeType="1"/>
            </p:cNvSpPr>
            <p:nvPr/>
          </p:nvSpPr>
          <p:spPr bwMode="auto">
            <a:xfrm>
              <a:off x="3641" y="3133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4" name="Line 320"/>
            <p:cNvSpPr>
              <a:spLocks noChangeShapeType="1"/>
            </p:cNvSpPr>
            <p:nvPr/>
          </p:nvSpPr>
          <p:spPr bwMode="auto">
            <a:xfrm flipV="1">
              <a:off x="3711" y="2991"/>
              <a:ext cx="1" cy="8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5" name="Line 321"/>
            <p:cNvSpPr>
              <a:spLocks noChangeShapeType="1"/>
            </p:cNvSpPr>
            <p:nvPr/>
          </p:nvSpPr>
          <p:spPr bwMode="auto">
            <a:xfrm>
              <a:off x="3703" y="2991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6" name="Line 322"/>
            <p:cNvSpPr>
              <a:spLocks noChangeShapeType="1"/>
            </p:cNvSpPr>
            <p:nvPr/>
          </p:nvSpPr>
          <p:spPr bwMode="auto">
            <a:xfrm flipV="1">
              <a:off x="3780" y="2944"/>
              <a:ext cx="1" cy="90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7" name="Line 323"/>
            <p:cNvSpPr>
              <a:spLocks noChangeShapeType="1"/>
            </p:cNvSpPr>
            <p:nvPr/>
          </p:nvSpPr>
          <p:spPr bwMode="auto">
            <a:xfrm>
              <a:off x="3773" y="2944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8" name="Line 324"/>
            <p:cNvSpPr>
              <a:spLocks noChangeShapeType="1"/>
            </p:cNvSpPr>
            <p:nvPr/>
          </p:nvSpPr>
          <p:spPr bwMode="auto">
            <a:xfrm flipV="1">
              <a:off x="3847" y="2996"/>
              <a:ext cx="1" cy="66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Line 325"/>
            <p:cNvSpPr>
              <a:spLocks noChangeShapeType="1"/>
            </p:cNvSpPr>
            <p:nvPr/>
          </p:nvSpPr>
          <p:spPr bwMode="auto">
            <a:xfrm>
              <a:off x="3840" y="2996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0" name="Line 326"/>
            <p:cNvSpPr>
              <a:spLocks noChangeShapeType="1"/>
            </p:cNvSpPr>
            <p:nvPr/>
          </p:nvSpPr>
          <p:spPr bwMode="auto">
            <a:xfrm flipV="1">
              <a:off x="3915" y="2930"/>
              <a:ext cx="1" cy="90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Line 327"/>
            <p:cNvSpPr>
              <a:spLocks noChangeShapeType="1"/>
            </p:cNvSpPr>
            <p:nvPr/>
          </p:nvSpPr>
          <p:spPr bwMode="auto">
            <a:xfrm>
              <a:off x="3907" y="2930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2" name="Line 328"/>
            <p:cNvSpPr>
              <a:spLocks noChangeShapeType="1"/>
            </p:cNvSpPr>
            <p:nvPr/>
          </p:nvSpPr>
          <p:spPr bwMode="auto">
            <a:xfrm flipV="1">
              <a:off x="4114" y="2949"/>
              <a:ext cx="1" cy="85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3" name="Line 329"/>
            <p:cNvSpPr>
              <a:spLocks noChangeShapeType="1"/>
            </p:cNvSpPr>
            <p:nvPr/>
          </p:nvSpPr>
          <p:spPr bwMode="auto">
            <a:xfrm>
              <a:off x="4107" y="2949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4" name="Line 330"/>
            <p:cNvSpPr>
              <a:spLocks noChangeShapeType="1"/>
            </p:cNvSpPr>
            <p:nvPr/>
          </p:nvSpPr>
          <p:spPr bwMode="auto">
            <a:xfrm flipV="1">
              <a:off x="4311" y="2944"/>
              <a:ext cx="1" cy="90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5" name="Line 331"/>
            <p:cNvSpPr>
              <a:spLocks noChangeShapeType="1"/>
            </p:cNvSpPr>
            <p:nvPr/>
          </p:nvSpPr>
          <p:spPr bwMode="auto">
            <a:xfrm>
              <a:off x="4304" y="2944"/>
              <a:ext cx="17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6" name="Line 332"/>
            <p:cNvSpPr>
              <a:spLocks noChangeShapeType="1"/>
            </p:cNvSpPr>
            <p:nvPr/>
          </p:nvSpPr>
          <p:spPr bwMode="auto">
            <a:xfrm flipV="1">
              <a:off x="4510" y="2921"/>
              <a:ext cx="1" cy="94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7" name="Line 333"/>
            <p:cNvSpPr>
              <a:spLocks noChangeShapeType="1"/>
            </p:cNvSpPr>
            <p:nvPr/>
          </p:nvSpPr>
          <p:spPr bwMode="auto">
            <a:xfrm>
              <a:off x="4503" y="2921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8" name="Line 334"/>
            <p:cNvSpPr>
              <a:spLocks noChangeShapeType="1"/>
            </p:cNvSpPr>
            <p:nvPr/>
          </p:nvSpPr>
          <p:spPr bwMode="auto">
            <a:xfrm flipV="1">
              <a:off x="4709" y="2930"/>
              <a:ext cx="1" cy="94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9" name="Line 335"/>
            <p:cNvSpPr>
              <a:spLocks noChangeShapeType="1"/>
            </p:cNvSpPr>
            <p:nvPr/>
          </p:nvSpPr>
          <p:spPr bwMode="auto">
            <a:xfrm>
              <a:off x="4702" y="2930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0" name="Line 336"/>
            <p:cNvSpPr>
              <a:spLocks noChangeShapeType="1"/>
            </p:cNvSpPr>
            <p:nvPr/>
          </p:nvSpPr>
          <p:spPr bwMode="auto">
            <a:xfrm flipV="1">
              <a:off x="4909" y="2883"/>
              <a:ext cx="1" cy="104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1" name="Line 337"/>
            <p:cNvSpPr>
              <a:spLocks noChangeShapeType="1"/>
            </p:cNvSpPr>
            <p:nvPr/>
          </p:nvSpPr>
          <p:spPr bwMode="auto">
            <a:xfrm>
              <a:off x="4901" y="2883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2" name="Line 338"/>
            <p:cNvSpPr>
              <a:spLocks noChangeShapeType="1"/>
            </p:cNvSpPr>
            <p:nvPr/>
          </p:nvSpPr>
          <p:spPr bwMode="auto">
            <a:xfrm flipV="1">
              <a:off x="5108" y="2902"/>
              <a:ext cx="0" cy="99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3" name="Line 339"/>
            <p:cNvSpPr>
              <a:spLocks noChangeShapeType="1"/>
            </p:cNvSpPr>
            <p:nvPr/>
          </p:nvSpPr>
          <p:spPr bwMode="auto">
            <a:xfrm>
              <a:off x="5101" y="2902"/>
              <a:ext cx="17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4" name="Line 340"/>
            <p:cNvSpPr>
              <a:spLocks noChangeShapeType="1"/>
            </p:cNvSpPr>
            <p:nvPr/>
          </p:nvSpPr>
          <p:spPr bwMode="auto">
            <a:xfrm>
              <a:off x="3317" y="3175"/>
              <a:ext cx="1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5" name="Line 341"/>
            <p:cNvSpPr>
              <a:spLocks noChangeShapeType="1"/>
            </p:cNvSpPr>
            <p:nvPr/>
          </p:nvSpPr>
          <p:spPr bwMode="auto">
            <a:xfrm>
              <a:off x="3310" y="3232"/>
              <a:ext cx="17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Line 342"/>
            <p:cNvSpPr>
              <a:spLocks noChangeShapeType="1"/>
            </p:cNvSpPr>
            <p:nvPr/>
          </p:nvSpPr>
          <p:spPr bwMode="auto">
            <a:xfrm>
              <a:off x="3384" y="3166"/>
              <a:ext cx="1" cy="6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7" name="Line 343"/>
            <p:cNvSpPr>
              <a:spLocks noChangeShapeType="1"/>
            </p:cNvSpPr>
            <p:nvPr/>
          </p:nvSpPr>
          <p:spPr bwMode="auto">
            <a:xfrm>
              <a:off x="3377" y="3227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8" name="Line 344"/>
            <p:cNvSpPr>
              <a:spLocks noChangeShapeType="1"/>
            </p:cNvSpPr>
            <p:nvPr/>
          </p:nvSpPr>
          <p:spPr bwMode="auto">
            <a:xfrm>
              <a:off x="3516" y="3171"/>
              <a:ext cx="1" cy="5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Line 345"/>
            <p:cNvSpPr>
              <a:spLocks noChangeShapeType="1"/>
            </p:cNvSpPr>
            <p:nvPr/>
          </p:nvSpPr>
          <p:spPr bwMode="auto">
            <a:xfrm>
              <a:off x="3509" y="3227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0" name="Line 346"/>
            <p:cNvSpPr>
              <a:spLocks noChangeShapeType="1"/>
            </p:cNvSpPr>
            <p:nvPr/>
          </p:nvSpPr>
          <p:spPr bwMode="auto">
            <a:xfrm>
              <a:off x="3584" y="3213"/>
              <a:ext cx="0" cy="47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1" name="Line 347"/>
            <p:cNvSpPr>
              <a:spLocks noChangeShapeType="1"/>
            </p:cNvSpPr>
            <p:nvPr/>
          </p:nvSpPr>
          <p:spPr bwMode="auto">
            <a:xfrm>
              <a:off x="3576" y="3260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2" name="Line 348"/>
            <p:cNvSpPr>
              <a:spLocks noChangeShapeType="1"/>
            </p:cNvSpPr>
            <p:nvPr/>
          </p:nvSpPr>
          <p:spPr bwMode="auto">
            <a:xfrm>
              <a:off x="3649" y="3171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3" name="Line 349"/>
            <p:cNvSpPr>
              <a:spLocks noChangeShapeType="1"/>
            </p:cNvSpPr>
            <p:nvPr/>
          </p:nvSpPr>
          <p:spPr bwMode="auto">
            <a:xfrm>
              <a:off x="3636" y="3213"/>
              <a:ext cx="18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4" name="Line 350"/>
            <p:cNvSpPr>
              <a:spLocks noChangeShapeType="1"/>
            </p:cNvSpPr>
            <p:nvPr/>
          </p:nvSpPr>
          <p:spPr bwMode="auto">
            <a:xfrm>
              <a:off x="3715" y="3072"/>
              <a:ext cx="1" cy="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5" name="Line 351"/>
            <p:cNvSpPr>
              <a:spLocks noChangeShapeType="1"/>
            </p:cNvSpPr>
            <p:nvPr/>
          </p:nvSpPr>
          <p:spPr bwMode="auto">
            <a:xfrm>
              <a:off x="3708" y="310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6" name="Line 352"/>
            <p:cNvSpPr>
              <a:spLocks noChangeShapeType="1"/>
            </p:cNvSpPr>
            <p:nvPr/>
          </p:nvSpPr>
          <p:spPr bwMode="auto">
            <a:xfrm>
              <a:off x="3780" y="3034"/>
              <a:ext cx="1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7" name="Line 353"/>
            <p:cNvSpPr>
              <a:spLocks noChangeShapeType="1"/>
            </p:cNvSpPr>
            <p:nvPr/>
          </p:nvSpPr>
          <p:spPr bwMode="auto">
            <a:xfrm>
              <a:off x="3773" y="307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8" name="Line 354"/>
            <p:cNvSpPr>
              <a:spLocks noChangeShapeType="1"/>
            </p:cNvSpPr>
            <p:nvPr/>
          </p:nvSpPr>
          <p:spPr bwMode="auto">
            <a:xfrm>
              <a:off x="3847" y="3062"/>
              <a:ext cx="1" cy="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9" name="Line 355"/>
            <p:cNvSpPr>
              <a:spLocks noChangeShapeType="1"/>
            </p:cNvSpPr>
            <p:nvPr/>
          </p:nvSpPr>
          <p:spPr bwMode="auto">
            <a:xfrm>
              <a:off x="3840" y="3100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0" name="Line 356"/>
            <p:cNvSpPr>
              <a:spLocks noChangeShapeType="1"/>
            </p:cNvSpPr>
            <p:nvPr/>
          </p:nvSpPr>
          <p:spPr bwMode="auto">
            <a:xfrm>
              <a:off x="3915" y="3020"/>
              <a:ext cx="1" cy="8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Line 357"/>
            <p:cNvSpPr>
              <a:spLocks noChangeShapeType="1"/>
            </p:cNvSpPr>
            <p:nvPr/>
          </p:nvSpPr>
          <p:spPr bwMode="auto">
            <a:xfrm>
              <a:off x="3907" y="3100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2" name="Line 358"/>
            <p:cNvSpPr>
              <a:spLocks noChangeShapeType="1"/>
            </p:cNvSpPr>
            <p:nvPr/>
          </p:nvSpPr>
          <p:spPr bwMode="auto">
            <a:xfrm>
              <a:off x="4114" y="3034"/>
              <a:ext cx="1" cy="8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Line 359"/>
            <p:cNvSpPr>
              <a:spLocks noChangeShapeType="1"/>
            </p:cNvSpPr>
            <p:nvPr/>
          </p:nvSpPr>
          <p:spPr bwMode="auto">
            <a:xfrm>
              <a:off x="4107" y="3123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4" name="Line 360"/>
            <p:cNvSpPr>
              <a:spLocks noChangeShapeType="1"/>
            </p:cNvSpPr>
            <p:nvPr/>
          </p:nvSpPr>
          <p:spPr bwMode="auto">
            <a:xfrm>
              <a:off x="4311" y="3034"/>
              <a:ext cx="1" cy="6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5" name="Line 361"/>
            <p:cNvSpPr>
              <a:spLocks noChangeShapeType="1"/>
            </p:cNvSpPr>
            <p:nvPr/>
          </p:nvSpPr>
          <p:spPr bwMode="auto">
            <a:xfrm>
              <a:off x="4304" y="3100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6" name="Line 362"/>
            <p:cNvSpPr>
              <a:spLocks noChangeShapeType="1"/>
            </p:cNvSpPr>
            <p:nvPr/>
          </p:nvSpPr>
          <p:spPr bwMode="auto">
            <a:xfrm>
              <a:off x="4503" y="3105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7" name="Line 363"/>
            <p:cNvSpPr>
              <a:spLocks noChangeShapeType="1"/>
            </p:cNvSpPr>
            <p:nvPr/>
          </p:nvSpPr>
          <p:spPr bwMode="auto">
            <a:xfrm>
              <a:off x="4702" y="310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8" name="Line 364"/>
            <p:cNvSpPr>
              <a:spLocks noChangeShapeType="1"/>
            </p:cNvSpPr>
            <p:nvPr/>
          </p:nvSpPr>
          <p:spPr bwMode="auto">
            <a:xfrm>
              <a:off x="4901" y="307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9" name="Line 365"/>
            <p:cNvSpPr>
              <a:spLocks noChangeShapeType="1"/>
            </p:cNvSpPr>
            <p:nvPr/>
          </p:nvSpPr>
          <p:spPr bwMode="auto">
            <a:xfrm>
              <a:off x="5101" y="3095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0" name="Freeform 366"/>
            <p:cNvSpPr>
              <a:spLocks/>
            </p:cNvSpPr>
            <p:nvPr/>
          </p:nvSpPr>
          <p:spPr bwMode="auto">
            <a:xfrm>
              <a:off x="3317" y="3053"/>
              <a:ext cx="1791" cy="160"/>
            </a:xfrm>
            <a:custGeom>
              <a:avLst/>
              <a:gdLst>
                <a:gd name="T0" fmla="*/ 0 w 719"/>
                <a:gd name="T1" fmla="*/ 1682626 h 34"/>
                <a:gd name="T2" fmla="*/ 16014 w 719"/>
                <a:gd name="T3" fmla="*/ 1738075 h 34"/>
                <a:gd name="T4" fmla="*/ 47592 w 719"/>
                <a:gd name="T5" fmla="*/ 1738075 h 34"/>
                <a:gd name="T6" fmla="*/ 63756 w 719"/>
                <a:gd name="T7" fmla="*/ 1682626 h 34"/>
                <a:gd name="T8" fmla="*/ 79118 w 719"/>
                <a:gd name="T9" fmla="*/ 1172616 h 34"/>
                <a:gd name="T10" fmla="*/ 95332 w 719"/>
                <a:gd name="T11" fmla="*/ 814527 h 34"/>
                <a:gd name="T12" fmla="*/ 110571 w 719"/>
                <a:gd name="T13" fmla="*/ 152560 h 34"/>
                <a:gd name="T14" fmla="*/ 126897 w 719"/>
                <a:gd name="T15" fmla="*/ 260960 h 34"/>
                <a:gd name="T16" fmla="*/ 142904 w 719"/>
                <a:gd name="T17" fmla="*/ 0 h 34"/>
                <a:gd name="T18" fmla="*/ 190392 w 719"/>
                <a:gd name="T19" fmla="*/ 510028 h 34"/>
                <a:gd name="T20" fmla="*/ 237468 w 719"/>
                <a:gd name="T21" fmla="*/ 510028 h 34"/>
                <a:gd name="T22" fmla="*/ 285028 w 719"/>
                <a:gd name="T23" fmla="*/ 609129 h 34"/>
                <a:gd name="T24" fmla="*/ 332496 w 719"/>
                <a:gd name="T25" fmla="*/ 609129 h 34"/>
                <a:gd name="T26" fmla="*/ 380347 w 719"/>
                <a:gd name="T27" fmla="*/ 260960 h 34"/>
                <a:gd name="T28" fmla="*/ 427827 w 719"/>
                <a:gd name="T29" fmla="*/ 412899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9"/>
                <a:gd name="T46" fmla="*/ 0 h 34"/>
                <a:gd name="T47" fmla="*/ 719 w 719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9" h="34">
                  <a:moveTo>
                    <a:pt x="0" y="33"/>
                  </a:moveTo>
                  <a:lnTo>
                    <a:pt x="27" y="34"/>
                  </a:lnTo>
                  <a:lnTo>
                    <a:pt x="80" y="34"/>
                  </a:lnTo>
                  <a:lnTo>
                    <a:pt x="107" y="33"/>
                  </a:lnTo>
                  <a:lnTo>
                    <a:pt x="133" y="23"/>
                  </a:lnTo>
                  <a:lnTo>
                    <a:pt x="160" y="16"/>
                  </a:lnTo>
                  <a:lnTo>
                    <a:pt x="186" y="3"/>
                  </a:lnTo>
                  <a:lnTo>
                    <a:pt x="213" y="5"/>
                  </a:lnTo>
                  <a:lnTo>
                    <a:pt x="240" y="0"/>
                  </a:lnTo>
                  <a:lnTo>
                    <a:pt x="320" y="10"/>
                  </a:lnTo>
                  <a:lnTo>
                    <a:pt x="399" y="10"/>
                  </a:lnTo>
                  <a:lnTo>
                    <a:pt x="479" y="12"/>
                  </a:lnTo>
                  <a:lnTo>
                    <a:pt x="559" y="12"/>
                  </a:lnTo>
                  <a:lnTo>
                    <a:pt x="639" y="5"/>
                  </a:lnTo>
                  <a:lnTo>
                    <a:pt x="719" y="8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1" name="Line 367"/>
            <p:cNvSpPr>
              <a:spLocks noChangeShapeType="1"/>
            </p:cNvSpPr>
            <p:nvPr/>
          </p:nvSpPr>
          <p:spPr bwMode="auto">
            <a:xfrm flipV="1">
              <a:off x="3317" y="3152"/>
              <a:ext cx="1" cy="5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2" name="Line 368"/>
            <p:cNvSpPr>
              <a:spLocks noChangeShapeType="1"/>
            </p:cNvSpPr>
            <p:nvPr/>
          </p:nvSpPr>
          <p:spPr bwMode="auto">
            <a:xfrm>
              <a:off x="3310" y="3152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3" name="Line 369"/>
            <p:cNvSpPr>
              <a:spLocks noChangeShapeType="1"/>
            </p:cNvSpPr>
            <p:nvPr/>
          </p:nvSpPr>
          <p:spPr bwMode="auto">
            <a:xfrm flipV="1">
              <a:off x="3384" y="3161"/>
              <a:ext cx="1" cy="5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4" name="Line 370"/>
            <p:cNvSpPr>
              <a:spLocks noChangeShapeType="1"/>
            </p:cNvSpPr>
            <p:nvPr/>
          </p:nvSpPr>
          <p:spPr bwMode="auto">
            <a:xfrm>
              <a:off x="3377" y="3161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5" name="Line 371"/>
            <p:cNvSpPr>
              <a:spLocks noChangeShapeType="1"/>
            </p:cNvSpPr>
            <p:nvPr/>
          </p:nvSpPr>
          <p:spPr bwMode="auto">
            <a:xfrm flipV="1">
              <a:off x="3516" y="3161"/>
              <a:ext cx="1" cy="5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6" name="Line 372"/>
            <p:cNvSpPr>
              <a:spLocks noChangeShapeType="1"/>
            </p:cNvSpPr>
            <p:nvPr/>
          </p:nvSpPr>
          <p:spPr bwMode="auto">
            <a:xfrm>
              <a:off x="3509" y="3161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7" name="Line 373"/>
            <p:cNvSpPr>
              <a:spLocks noChangeShapeType="1"/>
            </p:cNvSpPr>
            <p:nvPr/>
          </p:nvSpPr>
          <p:spPr bwMode="auto">
            <a:xfrm flipV="1">
              <a:off x="3584" y="3166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8" name="Line 374"/>
            <p:cNvSpPr>
              <a:spLocks noChangeShapeType="1"/>
            </p:cNvSpPr>
            <p:nvPr/>
          </p:nvSpPr>
          <p:spPr bwMode="auto">
            <a:xfrm>
              <a:off x="3576" y="3166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9" name="Line 375"/>
            <p:cNvSpPr>
              <a:spLocks noChangeShapeType="1"/>
            </p:cNvSpPr>
            <p:nvPr/>
          </p:nvSpPr>
          <p:spPr bwMode="auto">
            <a:xfrm flipV="1">
              <a:off x="3642" y="3109"/>
              <a:ext cx="1" cy="52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0" name="Line 376"/>
            <p:cNvSpPr>
              <a:spLocks noChangeShapeType="1"/>
            </p:cNvSpPr>
            <p:nvPr/>
          </p:nvSpPr>
          <p:spPr bwMode="auto">
            <a:xfrm>
              <a:off x="3634" y="3109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1" name="Line 377"/>
            <p:cNvSpPr>
              <a:spLocks noChangeShapeType="1"/>
            </p:cNvSpPr>
            <p:nvPr/>
          </p:nvSpPr>
          <p:spPr bwMode="auto">
            <a:xfrm flipV="1">
              <a:off x="3715" y="3076"/>
              <a:ext cx="1" cy="5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2" name="Line 378"/>
            <p:cNvSpPr>
              <a:spLocks noChangeShapeType="1"/>
            </p:cNvSpPr>
            <p:nvPr/>
          </p:nvSpPr>
          <p:spPr bwMode="auto">
            <a:xfrm>
              <a:off x="3708" y="307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3" name="Line 379"/>
            <p:cNvSpPr>
              <a:spLocks noChangeShapeType="1"/>
            </p:cNvSpPr>
            <p:nvPr/>
          </p:nvSpPr>
          <p:spPr bwMode="auto">
            <a:xfrm flipV="1">
              <a:off x="3780" y="2996"/>
              <a:ext cx="1" cy="7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4" name="Line 380"/>
            <p:cNvSpPr>
              <a:spLocks noChangeShapeType="1"/>
            </p:cNvSpPr>
            <p:nvPr/>
          </p:nvSpPr>
          <p:spPr bwMode="auto">
            <a:xfrm>
              <a:off x="3773" y="2996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5" name="Line 381"/>
            <p:cNvSpPr>
              <a:spLocks noChangeShapeType="1"/>
            </p:cNvSpPr>
            <p:nvPr/>
          </p:nvSpPr>
          <p:spPr bwMode="auto">
            <a:xfrm flipV="1">
              <a:off x="3847" y="3006"/>
              <a:ext cx="1" cy="70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6" name="Line 382"/>
            <p:cNvSpPr>
              <a:spLocks noChangeShapeType="1"/>
            </p:cNvSpPr>
            <p:nvPr/>
          </p:nvSpPr>
          <p:spPr bwMode="auto">
            <a:xfrm>
              <a:off x="3840" y="3006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7" name="Line 383"/>
            <p:cNvSpPr>
              <a:spLocks noChangeShapeType="1"/>
            </p:cNvSpPr>
            <p:nvPr/>
          </p:nvSpPr>
          <p:spPr bwMode="auto">
            <a:xfrm flipV="1">
              <a:off x="3915" y="2972"/>
              <a:ext cx="1" cy="8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8" name="Line 384"/>
            <p:cNvSpPr>
              <a:spLocks noChangeShapeType="1"/>
            </p:cNvSpPr>
            <p:nvPr/>
          </p:nvSpPr>
          <p:spPr bwMode="auto">
            <a:xfrm>
              <a:off x="3907" y="2972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9" name="Line 385"/>
            <p:cNvSpPr>
              <a:spLocks noChangeShapeType="1"/>
            </p:cNvSpPr>
            <p:nvPr/>
          </p:nvSpPr>
          <p:spPr bwMode="auto">
            <a:xfrm flipV="1">
              <a:off x="4114" y="3039"/>
              <a:ext cx="1" cy="6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0" name="Line 386"/>
            <p:cNvSpPr>
              <a:spLocks noChangeShapeType="1"/>
            </p:cNvSpPr>
            <p:nvPr/>
          </p:nvSpPr>
          <p:spPr bwMode="auto">
            <a:xfrm>
              <a:off x="4107" y="303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1" name="Line 387"/>
            <p:cNvSpPr>
              <a:spLocks noChangeShapeType="1"/>
            </p:cNvSpPr>
            <p:nvPr/>
          </p:nvSpPr>
          <p:spPr bwMode="auto">
            <a:xfrm>
              <a:off x="4304" y="3043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2" name="Line 388"/>
            <p:cNvSpPr>
              <a:spLocks noChangeShapeType="1"/>
            </p:cNvSpPr>
            <p:nvPr/>
          </p:nvSpPr>
          <p:spPr bwMode="auto">
            <a:xfrm flipV="1">
              <a:off x="4503" y="3048"/>
              <a:ext cx="1" cy="6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3" name="Line 389"/>
            <p:cNvSpPr>
              <a:spLocks noChangeShapeType="1"/>
            </p:cNvSpPr>
            <p:nvPr/>
          </p:nvSpPr>
          <p:spPr bwMode="auto">
            <a:xfrm>
              <a:off x="4497" y="3048"/>
              <a:ext cx="17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4" name="Line 390"/>
            <p:cNvSpPr>
              <a:spLocks noChangeShapeType="1"/>
            </p:cNvSpPr>
            <p:nvPr/>
          </p:nvSpPr>
          <p:spPr bwMode="auto">
            <a:xfrm flipV="1">
              <a:off x="4909" y="3020"/>
              <a:ext cx="1" cy="56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5" name="Line 391"/>
            <p:cNvSpPr>
              <a:spLocks noChangeShapeType="1"/>
            </p:cNvSpPr>
            <p:nvPr/>
          </p:nvSpPr>
          <p:spPr bwMode="auto">
            <a:xfrm>
              <a:off x="4901" y="3020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6" name="Line 392"/>
            <p:cNvSpPr>
              <a:spLocks noChangeShapeType="1"/>
            </p:cNvSpPr>
            <p:nvPr/>
          </p:nvSpPr>
          <p:spPr bwMode="auto">
            <a:xfrm>
              <a:off x="3317" y="3208"/>
              <a:ext cx="1" cy="52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7" name="Line 393"/>
            <p:cNvSpPr>
              <a:spLocks noChangeShapeType="1"/>
            </p:cNvSpPr>
            <p:nvPr/>
          </p:nvSpPr>
          <p:spPr bwMode="auto">
            <a:xfrm>
              <a:off x="3310" y="3260"/>
              <a:ext cx="17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8" name="Line 394"/>
            <p:cNvSpPr>
              <a:spLocks noChangeShapeType="1"/>
            </p:cNvSpPr>
            <p:nvPr/>
          </p:nvSpPr>
          <p:spPr bwMode="auto">
            <a:xfrm>
              <a:off x="3384" y="3213"/>
              <a:ext cx="1" cy="52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9" name="Line 395"/>
            <p:cNvSpPr>
              <a:spLocks noChangeShapeType="1"/>
            </p:cNvSpPr>
            <p:nvPr/>
          </p:nvSpPr>
          <p:spPr bwMode="auto">
            <a:xfrm>
              <a:off x="3377" y="3265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0" name="Line 396"/>
            <p:cNvSpPr>
              <a:spLocks noChangeShapeType="1"/>
            </p:cNvSpPr>
            <p:nvPr/>
          </p:nvSpPr>
          <p:spPr bwMode="auto">
            <a:xfrm>
              <a:off x="3516" y="3213"/>
              <a:ext cx="1" cy="52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1" name="Line 397"/>
            <p:cNvSpPr>
              <a:spLocks noChangeShapeType="1"/>
            </p:cNvSpPr>
            <p:nvPr/>
          </p:nvSpPr>
          <p:spPr bwMode="auto">
            <a:xfrm>
              <a:off x="3509" y="3265"/>
              <a:ext cx="17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2" name="Line 398"/>
            <p:cNvSpPr>
              <a:spLocks noChangeShapeType="1"/>
            </p:cNvSpPr>
            <p:nvPr/>
          </p:nvSpPr>
          <p:spPr bwMode="auto">
            <a:xfrm>
              <a:off x="3584" y="3208"/>
              <a:ext cx="0" cy="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3" name="Line 399"/>
            <p:cNvSpPr>
              <a:spLocks noChangeShapeType="1"/>
            </p:cNvSpPr>
            <p:nvPr/>
          </p:nvSpPr>
          <p:spPr bwMode="auto">
            <a:xfrm>
              <a:off x="3644" y="3161"/>
              <a:ext cx="0" cy="52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4" name="Line 400"/>
            <p:cNvSpPr>
              <a:spLocks noChangeShapeType="1"/>
            </p:cNvSpPr>
            <p:nvPr/>
          </p:nvSpPr>
          <p:spPr bwMode="auto">
            <a:xfrm>
              <a:off x="3715" y="3128"/>
              <a:ext cx="1" cy="5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5" name="Line 401"/>
            <p:cNvSpPr>
              <a:spLocks noChangeShapeType="1"/>
            </p:cNvSpPr>
            <p:nvPr/>
          </p:nvSpPr>
          <p:spPr bwMode="auto">
            <a:xfrm>
              <a:off x="3708" y="3185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6" name="Line 402"/>
            <p:cNvSpPr>
              <a:spLocks noChangeShapeType="1"/>
            </p:cNvSpPr>
            <p:nvPr/>
          </p:nvSpPr>
          <p:spPr bwMode="auto">
            <a:xfrm>
              <a:off x="3780" y="3067"/>
              <a:ext cx="1" cy="7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7" name="Line 403"/>
            <p:cNvSpPr>
              <a:spLocks noChangeShapeType="1"/>
            </p:cNvSpPr>
            <p:nvPr/>
          </p:nvSpPr>
          <p:spPr bwMode="auto">
            <a:xfrm>
              <a:off x="3773" y="3138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8" name="Line 404"/>
            <p:cNvSpPr>
              <a:spLocks noChangeShapeType="1"/>
            </p:cNvSpPr>
            <p:nvPr/>
          </p:nvSpPr>
          <p:spPr bwMode="auto">
            <a:xfrm>
              <a:off x="3840" y="3147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9" name="Line 405"/>
            <p:cNvSpPr>
              <a:spLocks noChangeShapeType="1"/>
            </p:cNvSpPr>
            <p:nvPr/>
          </p:nvSpPr>
          <p:spPr bwMode="auto">
            <a:xfrm>
              <a:off x="4114" y="3100"/>
              <a:ext cx="1" cy="6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0" name="Line 406"/>
            <p:cNvSpPr>
              <a:spLocks noChangeShapeType="1"/>
            </p:cNvSpPr>
            <p:nvPr/>
          </p:nvSpPr>
          <p:spPr bwMode="auto">
            <a:xfrm>
              <a:off x="4107" y="3161"/>
              <a:ext cx="18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1" name="Line 407"/>
            <p:cNvSpPr>
              <a:spLocks noChangeShapeType="1"/>
            </p:cNvSpPr>
            <p:nvPr/>
          </p:nvSpPr>
          <p:spPr bwMode="auto">
            <a:xfrm>
              <a:off x="4311" y="3100"/>
              <a:ext cx="1" cy="6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2" name="Line 408"/>
            <p:cNvSpPr>
              <a:spLocks noChangeShapeType="1"/>
            </p:cNvSpPr>
            <p:nvPr/>
          </p:nvSpPr>
          <p:spPr bwMode="auto">
            <a:xfrm>
              <a:off x="4304" y="3161"/>
              <a:ext cx="17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3" name="Line 409"/>
            <p:cNvSpPr>
              <a:spLocks noChangeShapeType="1"/>
            </p:cNvSpPr>
            <p:nvPr/>
          </p:nvSpPr>
          <p:spPr bwMode="auto">
            <a:xfrm>
              <a:off x="4503" y="3109"/>
              <a:ext cx="1" cy="5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4" name="Line 410"/>
            <p:cNvSpPr>
              <a:spLocks noChangeShapeType="1"/>
            </p:cNvSpPr>
            <p:nvPr/>
          </p:nvSpPr>
          <p:spPr bwMode="auto">
            <a:xfrm>
              <a:off x="4709" y="3109"/>
              <a:ext cx="1" cy="5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5" name="Line 411"/>
            <p:cNvSpPr>
              <a:spLocks noChangeShapeType="1"/>
            </p:cNvSpPr>
            <p:nvPr/>
          </p:nvSpPr>
          <p:spPr bwMode="auto">
            <a:xfrm>
              <a:off x="4702" y="3161"/>
              <a:ext cx="1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6" name="Line 412"/>
            <p:cNvSpPr>
              <a:spLocks noChangeShapeType="1"/>
            </p:cNvSpPr>
            <p:nvPr/>
          </p:nvSpPr>
          <p:spPr bwMode="auto">
            <a:xfrm>
              <a:off x="4909" y="3076"/>
              <a:ext cx="1" cy="5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7" name="Line 413"/>
            <p:cNvSpPr>
              <a:spLocks noChangeShapeType="1"/>
            </p:cNvSpPr>
            <p:nvPr/>
          </p:nvSpPr>
          <p:spPr bwMode="auto">
            <a:xfrm>
              <a:off x="4901" y="3128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8" name="Line 414"/>
            <p:cNvSpPr>
              <a:spLocks noChangeShapeType="1"/>
            </p:cNvSpPr>
            <p:nvPr/>
          </p:nvSpPr>
          <p:spPr bwMode="auto">
            <a:xfrm>
              <a:off x="5108" y="3090"/>
              <a:ext cx="0" cy="57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9" name="Line 415"/>
            <p:cNvSpPr>
              <a:spLocks noChangeShapeType="1"/>
            </p:cNvSpPr>
            <p:nvPr/>
          </p:nvSpPr>
          <p:spPr bwMode="auto">
            <a:xfrm>
              <a:off x="5101" y="3147"/>
              <a:ext cx="17" cy="1"/>
            </a:xfrm>
            <a:prstGeom prst="line">
              <a:avLst/>
            </a:prstGeom>
            <a:noFill/>
            <a:ln w="4763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0" name="Freeform 416"/>
            <p:cNvSpPr>
              <a:spLocks/>
            </p:cNvSpPr>
            <p:nvPr/>
          </p:nvSpPr>
          <p:spPr bwMode="auto">
            <a:xfrm>
              <a:off x="3295" y="3127"/>
              <a:ext cx="45" cy="45"/>
            </a:xfrm>
            <a:custGeom>
              <a:avLst/>
              <a:gdLst>
                <a:gd name="T0" fmla="*/ 6 w 56"/>
                <a:gd name="T1" fmla="*/ 0 h 84"/>
                <a:gd name="T2" fmla="*/ 11 w 56"/>
                <a:gd name="T3" fmla="*/ 1 h 84"/>
                <a:gd name="T4" fmla="*/ 0 w 56"/>
                <a:gd name="T5" fmla="*/ 1 h 84"/>
                <a:gd name="T6" fmla="*/ 6 w 56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4"/>
                <a:gd name="T14" fmla="*/ 56 w 56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4">
                  <a:moveTo>
                    <a:pt x="28" y="0"/>
                  </a:moveTo>
                  <a:lnTo>
                    <a:pt x="56" y="84"/>
                  </a:lnTo>
                  <a:lnTo>
                    <a:pt x="0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1" name="Freeform 417"/>
            <p:cNvSpPr>
              <a:spLocks/>
            </p:cNvSpPr>
            <p:nvPr/>
          </p:nvSpPr>
          <p:spPr bwMode="auto">
            <a:xfrm>
              <a:off x="3361" y="3131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2" name="Freeform 418"/>
            <p:cNvSpPr>
              <a:spLocks/>
            </p:cNvSpPr>
            <p:nvPr/>
          </p:nvSpPr>
          <p:spPr bwMode="auto">
            <a:xfrm>
              <a:off x="3494" y="3127"/>
              <a:ext cx="45" cy="45"/>
            </a:xfrm>
            <a:custGeom>
              <a:avLst/>
              <a:gdLst>
                <a:gd name="T0" fmla="*/ 6 w 56"/>
                <a:gd name="T1" fmla="*/ 0 h 84"/>
                <a:gd name="T2" fmla="*/ 11 w 56"/>
                <a:gd name="T3" fmla="*/ 1 h 84"/>
                <a:gd name="T4" fmla="*/ 0 w 56"/>
                <a:gd name="T5" fmla="*/ 1 h 84"/>
                <a:gd name="T6" fmla="*/ 6 w 56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4"/>
                <a:gd name="T14" fmla="*/ 56 w 56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4">
                  <a:moveTo>
                    <a:pt x="28" y="0"/>
                  </a:moveTo>
                  <a:lnTo>
                    <a:pt x="56" y="84"/>
                  </a:lnTo>
                  <a:lnTo>
                    <a:pt x="0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3" name="Freeform 419"/>
            <p:cNvSpPr>
              <a:spLocks/>
            </p:cNvSpPr>
            <p:nvPr/>
          </p:nvSpPr>
          <p:spPr bwMode="auto">
            <a:xfrm>
              <a:off x="3561" y="3158"/>
              <a:ext cx="45" cy="45"/>
            </a:xfrm>
            <a:custGeom>
              <a:avLst/>
              <a:gdLst>
                <a:gd name="T0" fmla="*/ 6 w 56"/>
                <a:gd name="T1" fmla="*/ 0 h 84"/>
                <a:gd name="T2" fmla="*/ 11 w 56"/>
                <a:gd name="T3" fmla="*/ 1 h 84"/>
                <a:gd name="T4" fmla="*/ 0 w 56"/>
                <a:gd name="T5" fmla="*/ 1 h 84"/>
                <a:gd name="T6" fmla="*/ 6 w 56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4"/>
                <a:gd name="T14" fmla="*/ 56 w 56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4">
                  <a:moveTo>
                    <a:pt x="28" y="0"/>
                  </a:moveTo>
                  <a:lnTo>
                    <a:pt x="56" y="84"/>
                  </a:lnTo>
                  <a:lnTo>
                    <a:pt x="0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4" name="Freeform 420"/>
            <p:cNvSpPr>
              <a:spLocks/>
            </p:cNvSpPr>
            <p:nvPr/>
          </p:nvSpPr>
          <p:spPr bwMode="auto">
            <a:xfrm>
              <a:off x="3626" y="3139"/>
              <a:ext cx="36" cy="45"/>
            </a:xfrm>
            <a:custGeom>
              <a:avLst/>
              <a:gdLst>
                <a:gd name="T0" fmla="*/ 1 w 56"/>
                <a:gd name="T1" fmla="*/ 0 h 85"/>
                <a:gd name="T2" fmla="*/ 3 w 56"/>
                <a:gd name="T3" fmla="*/ 1 h 85"/>
                <a:gd name="T4" fmla="*/ 0 w 56"/>
                <a:gd name="T5" fmla="*/ 1 h 85"/>
                <a:gd name="T6" fmla="*/ 1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5" name="Freeform 421"/>
            <p:cNvSpPr>
              <a:spLocks/>
            </p:cNvSpPr>
            <p:nvPr/>
          </p:nvSpPr>
          <p:spPr bwMode="auto">
            <a:xfrm>
              <a:off x="3693" y="3100"/>
              <a:ext cx="36" cy="45"/>
            </a:xfrm>
            <a:custGeom>
              <a:avLst/>
              <a:gdLst>
                <a:gd name="T0" fmla="*/ 1 w 56"/>
                <a:gd name="T1" fmla="*/ 0 h 85"/>
                <a:gd name="T2" fmla="*/ 3 w 56"/>
                <a:gd name="T3" fmla="*/ 1 h 85"/>
                <a:gd name="T4" fmla="*/ 0 w 56"/>
                <a:gd name="T5" fmla="*/ 1 h 85"/>
                <a:gd name="T6" fmla="*/ 1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6" name="Freeform 422"/>
            <p:cNvSpPr>
              <a:spLocks/>
            </p:cNvSpPr>
            <p:nvPr/>
          </p:nvSpPr>
          <p:spPr bwMode="auto">
            <a:xfrm>
              <a:off x="3758" y="3064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7" name="Freeform 423"/>
            <p:cNvSpPr>
              <a:spLocks/>
            </p:cNvSpPr>
            <p:nvPr/>
          </p:nvSpPr>
          <p:spPr bwMode="auto">
            <a:xfrm>
              <a:off x="3825" y="3074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8" name="Freeform 424"/>
            <p:cNvSpPr>
              <a:spLocks/>
            </p:cNvSpPr>
            <p:nvPr/>
          </p:nvSpPr>
          <p:spPr bwMode="auto">
            <a:xfrm>
              <a:off x="3892" y="3074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9" name="Freeform 425"/>
            <p:cNvSpPr>
              <a:spLocks/>
            </p:cNvSpPr>
            <p:nvPr/>
          </p:nvSpPr>
          <p:spPr bwMode="auto">
            <a:xfrm>
              <a:off x="4091" y="3047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0" name="Freeform 426"/>
            <p:cNvSpPr>
              <a:spLocks/>
            </p:cNvSpPr>
            <p:nvPr/>
          </p:nvSpPr>
          <p:spPr bwMode="auto">
            <a:xfrm>
              <a:off x="4289" y="3080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1" name="Freeform 427"/>
            <p:cNvSpPr>
              <a:spLocks/>
            </p:cNvSpPr>
            <p:nvPr/>
          </p:nvSpPr>
          <p:spPr bwMode="auto">
            <a:xfrm>
              <a:off x="4488" y="3099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2" name="Freeform 428"/>
            <p:cNvSpPr>
              <a:spLocks/>
            </p:cNvSpPr>
            <p:nvPr/>
          </p:nvSpPr>
          <p:spPr bwMode="auto">
            <a:xfrm>
              <a:off x="4687" y="3094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3" name="Freeform 429"/>
            <p:cNvSpPr>
              <a:spLocks/>
            </p:cNvSpPr>
            <p:nvPr/>
          </p:nvSpPr>
          <p:spPr bwMode="auto">
            <a:xfrm>
              <a:off x="4886" y="3085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4" name="Freeform 430"/>
            <p:cNvSpPr>
              <a:spLocks/>
            </p:cNvSpPr>
            <p:nvPr/>
          </p:nvSpPr>
          <p:spPr bwMode="auto">
            <a:xfrm>
              <a:off x="5085" y="3057"/>
              <a:ext cx="45" cy="45"/>
            </a:xfrm>
            <a:custGeom>
              <a:avLst/>
              <a:gdLst>
                <a:gd name="T0" fmla="*/ 6 w 56"/>
                <a:gd name="T1" fmla="*/ 0 h 85"/>
                <a:gd name="T2" fmla="*/ 11 w 56"/>
                <a:gd name="T3" fmla="*/ 1 h 85"/>
                <a:gd name="T4" fmla="*/ 0 w 56"/>
                <a:gd name="T5" fmla="*/ 1 h 85"/>
                <a:gd name="T6" fmla="*/ 6 w 5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5"/>
                <a:gd name="T14" fmla="*/ 56 w 5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5">
                  <a:moveTo>
                    <a:pt x="28" y="0"/>
                  </a:moveTo>
                  <a:lnTo>
                    <a:pt x="56" y="85"/>
                  </a:lnTo>
                  <a:lnTo>
                    <a:pt x="0" y="8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5" name="Rectangle 431"/>
            <p:cNvSpPr>
              <a:spLocks noChangeArrowheads="1"/>
            </p:cNvSpPr>
            <p:nvPr/>
          </p:nvSpPr>
          <p:spPr bwMode="auto">
            <a:xfrm>
              <a:off x="3295" y="3157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76" name="Rectangle 432"/>
            <p:cNvSpPr>
              <a:spLocks noChangeArrowheads="1"/>
            </p:cNvSpPr>
            <p:nvPr/>
          </p:nvSpPr>
          <p:spPr bwMode="auto">
            <a:xfrm>
              <a:off x="3361" y="3147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77" name="Rectangle 433"/>
            <p:cNvSpPr>
              <a:spLocks noChangeArrowheads="1"/>
            </p:cNvSpPr>
            <p:nvPr/>
          </p:nvSpPr>
          <p:spPr bwMode="auto">
            <a:xfrm>
              <a:off x="3494" y="3152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78" name="Rectangle 434"/>
            <p:cNvSpPr>
              <a:spLocks noChangeArrowheads="1"/>
            </p:cNvSpPr>
            <p:nvPr/>
          </p:nvSpPr>
          <p:spPr bwMode="auto">
            <a:xfrm>
              <a:off x="3561" y="3195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79" name="Rectangle 435"/>
            <p:cNvSpPr>
              <a:spLocks noChangeArrowheads="1"/>
            </p:cNvSpPr>
            <p:nvPr/>
          </p:nvSpPr>
          <p:spPr bwMode="auto">
            <a:xfrm>
              <a:off x="3626" y="3152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0" name="Rectangle 436"/>
            <p:cNvSpPr>
              <a:spLocks noChangeArrowheads="1"/>
            </p:cNvSpPr>
            <p:nvPr/>
          </p:nvSpPr>
          <p:spPr bwMode="auto">
            <a:xfrm>
              <a:off x="3693" y="3053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1" name="Rectangle 437"/>
            <p:cNvSpPr>
              <a:spLocks noChangeArrowheads="1"/>
            </p:cNvSpPr>
            <p:nvPr/>
          </p:nvSpPr>
          <p:spPr bwMode="auto">
            <a:xfrm>
              <a:off x="3758" y="3015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2" name="Rectangle 438"/>
            <p:cNvSpPr>
              <a:spLocks noChangeArrowheads="1"/>
            </p:cNvSpPr>
            <p:nvPr/>
          </p:nvSpPr>
          <p:spPr bwMode="auto">
            <a:xfrm>
              <a:off x="3825" y="3044"/>
              <a:ext cx="36" cy="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3" name="Rectangle 439"/>
            <p:cNvSpPr>
              <a:spLocks noChangeArrowheads="1"/>
            </p:cNvSpPr>
            <p:nvPr/>
          </p:nvSpPr>
          <p:spPr bwMode="auto">
            <a:xfrm>
              <a:off x="3892" y="3001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4" name="Rectangle 440"/>
            <p:cNvSpPr>
              <a:spLocks noChangeArrowheads="1"/>
            </p:cNvSpPr>
            <p:nvPr/>
          </p:nvSpPr>
          <p:spPr bwMode="auto">
            <a:xfrm>
              <a:off x="4091" y="3015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5" name="Rectangle 441"/>
            <p:cNvSpPr>
              <a:spLocks noChangeArrowheads="1"/>
            </p:cNvSpPr>
            <p:nvPr/>
          </p:nvSpPr>
          <p:spPr bwMode="auto">
            <a:xfrm>
              <a:off x="4289" y="3015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6" name="Rectangle 442"/>
            <p:cNvSpPr>
              <a:spLocks noChangeArrowheads="1"/>
            </p:cNvSpPr>
            <p:nvPr/>
          </p:nvSpPr>
          <p:spPr bwMode="auto">
            <a:xfrm>
              <a:off x="4488" y="2996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7" name="Rectangle 443"/>
            <p:cNvSpPr>
              <a:spLocks noChangeArrowheads="1"/>
            </p:cNvSpPr>
            <p:nvPr/>
          </p:nvSpPr>
          <p:spPr bwMode="auto">
            <a:xfrm>
              <a:off x="4687" y="3006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8" name="Rectangle 444"/>
            <p:cNvSpPr>
              <a:spLocks noChangeArrowheads="1"/>
            </p:cNvSpPr>
            <p:nvPr/>
          </p:nvSpPr>
          <p:spPr bwMode="auto">
            <a:xfrm>
              <a:off x="4886" y="2968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89" name="Rectangle 445"/>
            <p:cNvSpPr>
              <a:spLocks noChangeArrowheads="1"/>
            </p:cNvSpPr>
            <p:nvPr/>
          </p:nvSpPr>
          <p:spPr bwMode="auto">
            <a:xfrm>
              <a:off x="5085" y="2982"/>
              <a:ext cx="45" cy="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0" name="Oval 446"/>
            <p:cNvSpPr>
              <a:spLocks noChangeArrowheads="1"/>
            </p:cNvSpPr>
            <p:nvPr/>
          </p:nvSpPr>
          <p:spPr bwMode="auto">
            <a:xfrm>
              <a:off x="3295" y="3184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1" name="Oval 447"/>
            <p:cNvSpPr>
              <a:spLocks noChangeArrowheads="1"/>
            </p:cNvSpPr>
            <p:nvPr/>
          </p:nvSpPr>
          <p:spPr bwMode="auto">
            <a:xfrm>
              <a:off x="3361" y="3189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2" name="Oval 448"/>
            <p:cNvSpPr>
              <a:spLocks noChangeArrowheads="1"/>
            </p:cNvSpPr>
            <p:nvPr/>
          </p:nvSpPr>
          <p:spPr bwMode="auto">
            <a:xfrm>
              <a:off x="3494" y="3189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3" name="Oval 449"/>
            <p:cNvSpPr>
              <a:spLocks noChangeArrowheads="1"/>
            </p:cNvSpPr>
            <p:nvPr/>
          </p:nvSpPr>
          <p:spPr bwMode="auto">
            <a:xfrm>
              <a:off x="3561" y="3184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4" name="Oval 450"/>
            <p:cNvSpPr>
              <a:spLocks noChangeArrowheads="1"/>
            </p:cNvSpPr>
            <p:nvPr/>
          </p:nvSpPr>
          <p:spPr bwMode="auto">
            <a:xfrm>
              <a:off x="3626" y="3137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5" name="Oval 451"/>
            <p:cNvSpPr>
              <a:spLocks noChangeArrowheads="1"/>
            </p:cNvSpPr>
            <p:nvPr/>
          </p:nvSpPr>
          <p:spPr bwMode="auto">
            <a:xfrm>
              <a:off x="3693" y="3104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6" name="Oval 452"/>
            <p:cNvSpPr>
              <a:spLocks noChangeArrowheads="1"/>
            </p:cNvSpPr>
            <p:nvPr/>
          </p:nvSpPr>
          <p:spPr bwMode="auto">
            <a:xfrm>
              <a:off x="3758" y="3042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7" name="Oval 453"/>
            <p:cNvSpPr>
              <a:spLocks noChangeArrowheads="1"/>
            </p:cNvSpPr>
            <p:nvPr/>
          </p:nvSpPr>
          <p:spPr bwMode="auto">
            <a:xfrm>
              <a:off x="3825" y="3052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8" name="Oval 454"/>
            <p:cNvSpPr>
              <a:spLocks noChangeArrowheads="1"/>
            </p:cNvSpPr>
            <p:nvPr/>
          </p:nvSpPr>
          <p:spPr bwMode="auto">
            <a:xfrm>
              <a:off x="3892" y="3028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99" name="Oval 455"/>
            <p:cNvSpPr>
              <a:spLocks noChangeArrowheads="1"/>
            </p:cNvSpPr>
            <p:nvPr/>
          </p:nvSpPr>
          <p:spPr bwMode="auto">
            <a:xfrm>
              <a:off x="4091" y="3084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0" name="Oval 456"/>
            <p:cNvSpPr>
              <a:spLocks noChangeArrowheads="1"/>
            </p:cNvSpPr>
            <p:nvPr/>
          </p:nvSpPr>
          <p:spPr bwMode="auto">
            <a:xfrm>
              <a:off x="4289" y="3075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1" name="Oval 457"/>
            <p:cNvSpPr>
              <a:spLocks noChangeArrowheads="1"/>
            </p:cNvSpPr>
            <p:nvPr/>
          </p:nvSpPr>
          <p:spPr bwMode="auto">
            <a:xfrm>
              <a:off x="4488" y="3085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2" name="Oval 458"/>
            <p:cNvSpPr>
              <a:spLocks noChangeArrowheads="1"/>
            </p:cNvSpPr>
            <p:nvPr/>
          </p:nvSpPr>
          <p:spPr bwMode="auto">
            <a:xfrm>
              <a:off x="4687" y="3085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3" name="Oval 459"/>
            <p:cNvSpPr>
              <a:spLocks noChangeArrowheads="1"/>
            </p:cNvSpPr>
            <p:nvPr/>
          </p:nvSpPr>
          <p:spPr bwMode="auto">
            <a:xfrm>
              <a:off x="4886" y="3052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4" name="Oval 460"/>
            <p:cNvSpPr>
              <a:spLocks noChangeArrowheads="1"/>
            </p:cNvSpPr>
            <p:nvPr/>
          </p:nvSpPr>
          <p:spPr bwMode="auto">
            <a:xfrm>
              <a:off x="5085" y="3066"/>
              <a:ext cx="45" cy="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05" name="Rectangle 461"/>
            <p:cNvSpPr>
              <a:spLocks noChangeArrowheads="1"/>
            </p:cNvSpPr>
            <p:nvPr/>
          </p:nvSpPr>
          <p:spPr bwMode="auto">
            <a:xfrm>
              <a:off x="3191" y="32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93406" name="Rectangle 462"/>
            <p:cNvSpPr>
              <a:spLocks noChangeArrowheads="1"/>
            </p:cNvSpPr>
            <p:nvPr/>
          </p:nvSpPr>
          <p:spPr bwMode="auto">
            <a:xfrm>
              <a:off x="3056" y="2787"/>
              <a:ext cx="2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200</a:t>
              </a:r>
            </a:p>
          </p:txBody>
        </p:sp>
        <p:sp>
          <p:nvSpPr>
            <p:cNvPr id="93407" name="Rectangle 463"/>
            <p:cNvSpPr>
              <a:spLocks noChangeArrowheads="1"/>
            </p:cNvSpPr>
            <p:nvPr/>
          </p:nvSpPr>
          <p:spPr bwMode="auto">
            <a:xfrm>
              <a:off x="3056" y="2259"/>
              <a:ext cx="2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400</a:t>
              </a:r>
            </a:p>
          </p:txBody>
        </p:sp>
        <p:sp>
          <p:nvSpPr>
            <p:cNvPr id="93408" name="Rectangle 464"/>
            <p:cNvSpPr>
              <a:spLocks noChangeArrowheads="1"/>
            </p:cNvSpPr>
            <p:nvPr/>
          </p:nvSpPr>
          <p:spPr bwMode="auto">
            <a:xfrm>
              <a:off x="3489" y="340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93409" name="Rectangle 465"/>
            <p:cNvSpPr>
              <a:spLocks noChangeArrowheads="1"/>
            </p:cNvSpPr>
            <p:nvPr/>
          </p:nvSpPr>
          <p:spPr bwMode="auto">
            <a:xfrm>
              <a:off x="3850" y="3406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30</a:t>
              </a:r>
            </a:p>
          </p:txBody>
        </p:sp>
        <p:sp>
          <p:nvSpPr>
            <p:cNvPr id="93410" name="Rectangle 466"/>
            <p:cNvSpPr>
              <a:spLocks noChangeArrowheads="1"/>
            </p:cNvSpPr>
            <p:nvPr/>
          </p:nvSpPr>
          <p:spPr bwMode="auto">
            <a:xfrm>
              <a:off x="4247" y="3406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60</a:t>
              </a:r>
            </a:p>
          </p:txBody>
        </p:sp>
        <p:sp>
          <p:nvSpPr>
            <p:cNvPr id="93411" name="Rectangle 467"/>
            <p:cNvSpPr>
              <a:spLocks noChangeArrowheads="1"/>
            </p:cNvSpPr>
            <p:nvPr/>
          </p:nvSpPr>
          <p:spPr bwMode="auto">
            <a:xfrm>
              <a:off x="4644" y="3406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90</a:t>
              </a:r>
            </a:p>
          </p:txBody>
        </p:sp>
        <p:sp>
          <p:nvSpPr>
            <p:cNvPr id="93412" name="Rectangle 468"/>
            <p:cNvSpPr>
              <a:spLocks noChangeArrowheads="1"/>
            </p:cNvSpPr>
            <p:nvPr/>
          </p:nvSpPr>
          <p:spPr bwMode="auto">
            <a:xfrm>
              <a:off x="5010" y="3406"/>
              <a:ext cx="2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600">
                  <a:latin typeface="Arial" pitchFamily="34" charset="0"/>
                </a:rPr>
                <a:t>120</a:t>
              </a:r>
            </a:p>
          </p:txBody>
        </p:sp>
        <p:sp>
          <p:nvSpPr>
            <p:cNvPr id="93413" name="Rectangle 469"/>
            <p:cNvSpPr>
              <a:spLocks noChangeArrowheads="1"/>
            </p:cNvSpPr>
            <p:nvPr/>
          </p:nvSpPr>
          <p:spPr bwMode="auto">
            <a:xfrm>
              <a:off x="3956" y="3583"/>
              <a:ext cx="6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itchFamily="34" charset="0"/>
                </a:rPr>
                <a:t>Time (min)</a:t>
              </a:r>
            </a:p>
          </p:txBody>
        </p:sp>
      </p:grpSp>
      <p:sp>
        <p:nvSpPr>
          <p:cNvPr id="93190" name="Text Box 470"/>
          <p:cNvSpPr txBox="1">
            <a:spLocks noChangeArrowheads="1"/>
          </p:cNvSpPr>
          <p:nvPr/>
        </p:nvSpPr>
        <p:spPr bwMode="auto">
          <a:xfrm>
            <a:off x="1933576" y="1630364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marL="209550" indent="-20955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a-DK" altLang="en-US" sz="2000">
                <a:solidFill>
                  <a:srgbClr val="FFCC66"/>
                </a:solidFill>
                <a:latin typeface="Arial" pitchFamily="34" charset="0"/>
              </a:rPr>
              <a:t>Healthy subjects</a:t>
            </a:r>
            <a:endParaRPr lang="en-US" altLang="en-US" sz="2000">
              <a:solidFill>
                <a:srgbClr val="FFCC66"/>
              </a:solidFill>
              <a:latin typeface="Arial" pitchFamily="34" charset="0"/>
            </a:endParaRPr>
          </a:p>
        </p:txBody>
      </p:sp>
      <p:sp>
        <p:nvSpPr>
          <p:cNvPr id="93191" name="Text Box 471"/>
          <p:cNvSpPr txBox="1">
            <a:spLocks noChangeArrowheads="1"/>
          </p:cNvSpPr>
          <p:nvPr/>
        </p:nvSpPr>
        <p:spPr bwMode="auto">
          <a:xfrm>
            <a:off x="7678738" y="1638301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marL="209550" indent="-20955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a-DK" altLang="en-US" sz="2000">
                <a:solidFill>
                  <a:srgbClr val="FFCC66"/>
                </a:solidFill>
                <a:latin typeface="Arial" pitchFamily="34" charset="0"/>
              </a:rPr>
              <a:t>Patients with T2DM</a:t>
            </a:r>
            <a:endParaRPr lang="en-US" altLang="en-US" sz="2000">
              <a:solidFill>
                <a:srgbClr val="FFCC66"/>
              </a:solidFill>
              <a:latin typeface="Arial" pitchFamily="34" charset="0"/>
            </a:endParaRPr>
          </a:p>
        </p:txBody>
      </p:sp>
      <p:sp>
        <p:nvSpPr>
          <p:cNvPr id="93192" name="Text Box 472"/>
          <p:cNvSpPr txBox="1">
            <a:spLocks noChangeArrowheads="1"/>
          </p:cNvSpPr>
          <p:nvPr/>
        </p:nvSpPr>
        <p:spPr bwMode="auto">
          <a:xfrm>
            <a:off x="1657351" y="6448425"/>
            <a:ext cx="4600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100">
                <a:latin typeface="Arial" pitchFamily="34" charset="0"/>
                <a:ea typeface="MS PGothic" pitchFamily="34" charset="-128"/>
                <a:cs typeface="Arial" pitchFamily="34" charset="0"/>
              </a:rPr>
              <a:t>Højberg et al. EASD, 2007, Oral Presentation O-249 </a:t>
            </a:r>
            <a:r>
              <a:rPr lang="en-US" altLang="en-US" sz="1000">
                <a:latin typeface="Arial" pitchFamily="34" charset="0"/>
                <a:ea typeface="MS PGothic" pitchFamily="34" charset="-128"/>
                <a:cs typeface="Arial" pitchFamily="34" charset="0"/>
              </a:rPr>
              <a:t>(Friday 11:00-12:00)</a:t>
            </a:r>
          </a:p>
        </p:txBody>
      </p:sp>
      <p:grpSp>
        <p:nvGrpSpPr>
          <p:cNvPr id="93193" name="Group 473"/>
          <p:cNvGrpSpPr>
            <a:grpSpLocks/>
          </p:cNvGrpSpPr>
          <p:nvPr/>
        </p:nvGrpSpPr>
        <p:grpSpPr bwMode="auto">
          <a:xfrm>
            <a:off x="4619626" y="1514475"/>
            <a:ext cx="2695575" cy="984250"/>
            <a:chOff x="1950" y="954"/>
            <a:chExt cx="1698" cy="620"/>
          </a:xfrm>
        </p:grpSpPr>
        <p:sp>
          <p:nvSpPr>
            <p:cNvPr id="93196" name="Line 474"/>
            <p:cNvSpPr>
              <a:spLocks noChangeShapeType="1"/>
            </p:cNvSpPr>
            <p:nvPr/>
          </p:nvSpPr>
          <p:spPr bwMode="auto">
            <a:xfrm>
              <a:off x="2313" y="1201"/>
              <a:ext cx="128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Freeform 475"/>
            <p:cNvSpPr>
              <a:spLocks/>
            </p:cNvSpPr>
            <p:nvPr/>
          </p:nvSpPr>
          <p:spPr bwMode="auto">
            <a:xfrm>
              <a:off x="2351" y="1182"/>
              <a:ext cx="45" cy="45"/>
            </a:xfrm>
            <a:custGeom>
              <a:avLst/>
              <a:gdLst>
                <a:gd name="T0" fmla="*/ 758 w 25"/>
                <a:gd name="T1" fmla="*/ 0 h 55"/>
                <a:gd name="T2" fmla="*/ 1532 w 25"/>
                <a:gd name="T3" fmla="*/ 13 h 55"/>
                <a:gd name="T4" fmla="*/ 0 w 25"/>
                <a:gd name="T5" fmla="*/ 13 h 55"/>
                <a:gd name="T6" fmla="*/ 758 w 25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55"/>
                <a:gd name="T14" fmla="*/ 25 w 2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55">
                  <a:moveTo>
                    <a:pt x="12" y="0"/>
                  </a:moveTo>
                  <a:lnTo>
                    <a:pt x="25" y="55"/>
                  </a:lnTo>
                  <a:lnTo>
                    <a:pt x="0" y="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Rectangle 476"/>
            <p:cNvSpPr>
              <a:spLocks noChangeArrowheads="1"/>
            </p:cNvSpPr>
            <p:nvPr/>
          </p:nvSpPr>
          <p:spPr bwMode="auto">
            <a:xfrm>
              <a:off x="2489" y="1128"/>
              <a:ext cx="3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FFFFFF"/>
                  </a:solidFill>
                  <a:latin typeface="Arial" pitchFamily="34" charset="0"/>
                </a:rPr>
                <a:t>Saline</a:t>
              </a:r>
              <a:endParaRPr lang="en-US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199" name="Line 477"/>
            <p:cNvSpPr>
              <a:spLocks noChangeShapeType="1"/>
            </p:cNvSpPr>
            <p:nvPr/>
          </p:nvSpPr>
          <p:spPr bwMode="auto">
            <a:xfrm>
              <a:off x="2313" y="1357"/>
              <a:ext cx="128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Rectangle 478"/>
            <p:cNvSpPr>
              <a:spLocks noChangeArrowheads="1"/>
            </p:cNvSpPr>
            <p:nvPr/>
          </p:nvSpPr>
          <p:spPr bwMode="auto">
            <a:xfrm>
              <a:off x="2351" y="1337"/>
              <a:ext cx="45" cy="45"/>
            </a:xfrm>
            <a:prstGeom prst="rect">
              <a:avLst/>
            </a:prstGeom>
            <a:solidFill>
              <a:srgbClr val="00FF00"/>
            </a:solidFill>
            <a:ln w="4826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01" name="Rectangle 479"/>
            <p:cNvSpPr>
              <a:spLocks noChangeArrowheads="1"/>
            </p:cNvSpPr>
            <p:nvPr/>
          </p:nvSpPr>
          <p:spPr bwMode="auto">
            <a:xfrm>
              <a:off x="2495" y="1284"/>
              <a:ext cx="96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FFFFFF"/>
                  </a:solidFill>
                  <a:latin typeface="Arial" pitchFamily="34" charset="0"/>
                </a:rPr>
                <a:t>GLP-1</a:t>
              </a:r>
              <a:r>
                <a:rPr lang="en-US" altLang="en-US" sz="1000">
                  <a:solidFill>
                    <a:srgbClr val="FFFFFF"/>
                  </a:solidFill>
                  <a:latin typeface="Arial" pitchFamily="34" charset="0"/>
                </a:rPr>
                <a:t>(0.5 pmol/kg/min)</a:t>
              </a:r>
              <a:endParaRPr lang="en-US" altLang="en-US" sz="1000">
                <a:solidFill>
                  <a:srgbClr val="000000"/>
                </a:solidFill>
                <a:latin typeface="Arial" pitchFamily="34" charset="0"/>
              </a:endParaRPr>
            </a:p>
            <a:p>
              <a:endParaRPr lang="en-US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202" name="Line 480"/>
            <p:cNvSpPr>
              <a:spLocks noChangeShapeType="1"/>
            </p:cNvSpPr>
            <p:nvPr/>
          </p:nvSpPr>
          <p:spPr bwMode="auto">
            <a:xfrm>
              <a:off x="2313" y="1511"/>
              <a:ext cx="128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Oval 481"/>
            <p:cNvSpPr>
              <a:spLocks noChangeArrowheads="1"/>
            </p:cNvSpPr>
            <p:nvPr/>
          </p:nvSpPr>
          <p:spPr bwMode="auto">
            <a:xfrm>
              <a:off x="2351" y="1487"/>
              <a:ext cx="45" cy="45"/>
            </a:xfrm>
            <a:prstGeom prst="ellipse">
              <a:avLst/>
            </a:prstGeom>
            <a:solidFill>
              <a:srgbClr val="00FFFF"/>
            </a:solidFill>
            <a:ln w="4826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04" name="Rectangle 482"/>
            <p:cNvSpPr>
              <a:spLocks noChangeArrowheads="1"/>
            </p:cNvSpPr>
            <p:nvPr/>
          </p:nvSpPr>
          <p:spPr bwMode="auto">
            <a:xfrm>
              <a:off x="2504" y="1438"/>
              <a:ext cx="84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FFFFFF"/>
                  </a:solidFill>
                  <a:latin typeface="Arial" pitchFamily="34" charset="0"/>
                </a:rPr>
                <a:t>GIP </a:t>
              </a:r>
              <a:r>
                <a:rPr lang="en-US" altLang="en-US" sz="1000">
                  <a:solidFill>
                    <a:srgbClr val="FFFFFF"/>
                  </a:solidFill>
                  <a:latin typeface="Arial" pitchFamily="34" charset="0"/>
                </a:rPr>
                <a:t>(1.5 pmol/kg/min)</a:t>
              </a:r>
              <a:endParaRPr lang="en-US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205" name="Rectangle 483"/>
            <p:cNvSpPr>
              <a:spLocks noChangeArrowheads="1"/>
            </p:cNvSpPr>
            <p:nvPr/>
          </p:nvSpPr>
          <p:spPr bwMode="auto">
            <a:xfrm>
              <a:off x="1959" y="954"/>
              <a:ext cx="16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marL="209550" indent="-20955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a-DK" altLang="en-US" sz="1400">
                  <a:latin typeface="Arial" pitchFamily="34" charset="0"/>
                </a:rPr>
                <a:t>15 mM hyperglycaemic clamp +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93206" name="Rectangle 484"/>
            <p:cNvSpPr>
              <a:spLocks noChangeArrowheads="1"/>
            </p:cNvSpPr>
            <p:nvPr/>
          </p:nvSpPr>
          <p:spPr bwMode="auto">
            <a:xfrm>
              <a:off x="1950" y="1159"/>
              <a:ext cx="1680" cy="233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194" name="Rectangle 485"/>
          <p:cNvSpPr>
            <a:spLocks noChangeArrowheads="1"/>
          </p:cNvSpPr>
          <p:nvPr/>
        </p:nvSpPr>
        <p:spPr bwMode="auto">
          <a:xfrm rot="-5400000">
            <a:off x="5630069" y="4391819"/>
            <a:ext cx="1562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09550" indent="-20955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FFFF"/>
                </a:solidFill>
                <a:latin typeface="Arial" pitchFamily="34" charset="0"/>
              </a:rPr>
              <a:t>Insulin (pmol/L)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93195" name="Rectangle 486"/>
          <p:cNvSpPr>
            <a:spLocks noChangeArrowheads="1"/>
          </p:cNvSpPr>
          <p:nvPr/>
        </p:nvSpPr>
        <p:spPr bwMode="auto">
          <a:xfrm rot="-5400000">
            <a:off x="1018382" y="3733007"/>
            <a:ext cx="1562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09550" indent="-20955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FFFF"/>
                </a:solidFill>
                <a:latin typeface="Arial" pitchFamily="34" charset="0"/>
              </a:rPr>
              <a:t>Insulin (pmol/L)</a:t>
            </a:r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985"/>
            <a:ext cx="12192000" cy="71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8"/>
            <a:ext cx="12192000" cy="68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t="19759" r="1812" b="1205"/>
          <a:stretch/>
        </p:blipFill>
        <p:spPr>
          <a:xfrm>
            <a:off x="900113" y="1571625"/>
            <a:ext cx="10258425" cy="475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28638"/>
            <a:ext cx="65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Differentiation of GLP-1-RAs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75" y="0"/>
            <a:ext cx="67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Comparison of GLP-1 Receptor Agonists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3221"/>
            <a:ext cx="12192000" cy="6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3524"/>
            <a:ext cx="11957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endParaRPr lang="en-US" sz="66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Weekly GLP1 Receptor Agonists</a:t>
            </a:r>
            <a:endParaRPr lang="en-US" sz="6000" b="1" dirty="0">
              <a:solidFill>
                <a:srgbClr val="00206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83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262" y="2500313"/>
            <a:ext cx="10272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ADA/EASD Joint Position Statement: General Therapy Recommendations in Type 2 </a:t>
            </a:r>
            <a:r>
              <a:rPr lang="en-US" sz="3200" b="1" dirty="0" smtClean="0">
                <a:solidFill>
                  <a:srgbClr val="002060"/>
                </a:solidFill>
              </a:rPr>
              <a:t>Diabetes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775" y="128588"/>
            <a:ext cx="538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Dulaglutide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2" y="888266"/>
            <a:ext cx="7786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 recombinant GLP-1 Fc fusion protein linking a human GLP-1 peptide analog and a variant of a human IgG4 Fc </a:t>
            </a:r>
            <a:r>
              <a:rPr lang="en-US" sz="2800" b="1" dirty="0" smtClean="0">
                <a:solidFill>
                  <a:srgbClr val="002060"/>
                </a:solidFill>
              </a:rPr>
              <a:t>fragment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Low"/>
            <a:endParaRPr lang="en-US" sz="2800" b="1" dirty="0" smtClean="0">
              <a:solidFill>
                <a:srgbClr val="002060"/>
              </a:solidFill>
            </a:endParaRPr>
          </a:p>
          <a:p>
            <a:pPr algn="justLow"/>
            <a:endParaRPr lang="en-US" sz="2800" b="1" dirty="0">
              <a:solidFill>
                <a:srgbClr val="002060"/>
              </a:solidFill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Extended </a:t>
            </a:r>
            <a:r>
              <a:rPr lang="en-US" sz="2800" b="1" dirty="0">
                <a:solidFill>
                  <a:srgbClr val="002060"/>
                </a:solidFill>
              </a:rPr>
              <a:t>plasma half-life (~5 days)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Minimal </a:t>
            </a:r>
            <a:r>
              <a:rPr lang="en-US" sz="2800" b="1" dirty="0">
                <a:solidFill>
                  <a:srgbClr val="002060"/>
                </a:solidFill>
              </a:rPr>
              <a:t>renal clearance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Once-weekly </a:t>
            </a:r>
            <a:r>
              <a:rPr lang="en-US" sz="2800" b="1" dirty="0">
                <a:solidFill>
                  <a:srgbClr val="002060"/>
                </a:solidFill>
              </a:rPr>
              <a:t>dosing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Solution </a:t>
            </a:r>
            <a:r>
              <a:rPr lang="en-US" sz="2800" b="1" dirty="0">
                <a:solidFill>
                  <a:srgbClr val="002060"/>
                </a:solidFill>
              </a:rPr>
              <a:t>injection: no </a:t>
            </a:r>
            <a:r>
              <a:rPr lang="en-US" sz="2800" b="1" dirty="0" smtClean="0">
                <a:solidFill>
                  <a:srgbClr val="002060"/>
                </a:solidFill>
              </a:rPr>
              <a:t>reconstitution needed</a:t>
            </a:r>
            <a:endParaRPr lang="en-US" sz="2800" b="1" dirty="0">
              <a:solidFill>
                <a:srgbClr val="002060"/>
              </a:solidFill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</a:rPr>
              <a:t>Low </a:t>
            </a:r>
            <a:r>
              <a:rPr lang="en-US" sz="2800" b="1" dirty="0">
                <a:solidFill>
                  <a:srgbClr val="002060"/>
                </a:solidFill>
              </a:rPr>
              <a:t>immunogenic potential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888266"/>
            <a:ext cx="4014080" cy="48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4" r="5624"/>
          <a:stretch/>
        </p:blipFill>
        <p:spPr>
          <a:xfrm>
            <a:off x="0" y="696983"/>
            <a:ext cx="12192000" cy="6161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320" y="0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Dulaglutide</a:t>
            </a:r>
            <a:r>
              <a:rPr lang="en-US" sz="2800" b="1" dirty="0" smtClean="0">
                <a:solidFill>
                  <a:srgbClr val="002060"/>
                </a:solidFill>
              </a:rPr>
              <a:t> Clinical Overview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1" t="13530" r="8492"/>
          <a:stretch/>
        </p:blipFill>
        <p:spPr>
          <a:xfrm>
            <a:off x="0" y="2422752"/>
            <a:ext cx="12192000" cy="4435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964" y="114292"/>
            <a:ext cx="507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AWARD-1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468932"/>
            <a:ext cx="120777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Key </a:t>
            </a:r>
            <a:r>
              <a:rPr lang="en-US" sz="2800" b="1" dirty="0">
                <a:solidFill>
                  <a:srgbClr val="002060"/>
                </a:solidFill>
              </a:rPr>
              <a:t>inclusion criteria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Type </a:t>
            </a:r>
            <a:r>
              <a:rPr lang="en-US" sz="2400" b="1" dirty="0">
                <a:solidFill>
                  <a:srgbClr val="002060"/>
                </a:solidFill>
              </a:rPr>
              <a:t>2 Diabetes not well controlled on 1, 2, or 3 OAM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marL="636588" indent="-2286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HbA1c </a:t>
            </a:r>
            <a:r>
              <a:rPr lang="en-US" sz="2400" b="1" dirty="0">
                <a:solidFill>
                  <a:srgbClr val="002060"/>
                </a:solidFill>
              </a:rPr>
              <a:t>≥7.0% (53 </a:t>
            </a:r>
            <a:r>
              <a:rPr lang="en-US" sz="2400" b="1" dirty="0" err="1">
                <a:solidFill>
                  <a:srgbClr val="002060"/>
                </a:solidFill>
              </a:rPr>
              <a:t>mmol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mol</a:t>
            </a:r>
            <a:r>
              <a:rPr lang="en-US" sz="2400" b="1" dirty="0">
                <a:solidFill>
                  <a:srgbClr val="002060"/>
                </a:solidFill>
              </a:rPr>
              <a:t>) and ≤11.0% (97 </a:t>
            </a:r>
            <a:r>
              <a:rPr lang="en-US" sz="2400" b="1" dirty="0" err="1">
                <a:solidFill>
                  <a:srgbClr val="002060"/>
                </a:solidFill>
              </a:rPr>
              <a:t>mmol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mol</a:t>
            </a:r>
            <a:r>
              <a:rPr lang="en-US" sz="2400" b="1" dirty="0">
                <a:solidFill>
                  <a:srgbClr val="002060"/>
                </a:solidFill>
              </a:rPr>
              <a:t>) on OAM </a:t>
            </a:r>
            <a:r>
              <a:rPr lang="en-US" sz="2400" b="1" dirty="0" err="1">
                <a:solidFill>
                  <a:srgbClr val="002060"/>
                </a:solidFill>
              </a:rPr>
              <a:t>monotherapy</a:t>
            </a:r>
            <a:r>
              <a:rPr lang="en-US" sz="2400" b="1" dirty="0">
                <a:solidFill>
                  <a:srgbClr val="002060"/>
                </a:solidFill>
              </a:rPr>
              <a:t> or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636588" indent="-2286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HbA1c </a:t>
            </a:r>
            <a:r>
              <a:rPr lang="en-US" sz="2400" b="1" dirty="0">
                <a:solidFill>
                  <a:srgbClr val="002060"/>
                </a:solidFill>
              </a:rPr>
              <a:t>≥7.0% (53 </a:t>
            </a:r>
            <a:r>
              <a:rPr lang="en-US" sz="2400" b="1" dirty="0" err="1">
                <a:solidFill>
                  <a:srgbClr val="002060"/>
                </a:solidFill>
              </a:rPr>
              <a:t>mmol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mol</a:t>
            </a:r>
            <a:r>
              <a:rPr lang="en-US" sz="2400" b="1" dirty="0">
                <a:solidFill>
                  <a:srgbClr val="002060"/>
                </a:solidFill>
              </a:rPr>
              <a:t>) and ≤10.0% (86 </a:t>
            </a:r>
            <a:r>
              <a:rPr lang="en-US" sz="2400" b="1" dirty="0" err="1">
                <a:solidFill>
                  <a:srgbClr val="002060"/>
                </a:solidFill>
              </a:rPr>
              <a:t>mmol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mol</a:t>
            </a:r>
            <a:r>
              <a:rPr lang="en-US" sz="2400" b="1" dirty="0">
                <a:solidFill>
                  <a:srgbClr val="002060"/>
                </a:solidFill>
              </a:rPr>
              <a:t>) on combination OAM therapy </a:t>
            </a:r>
          </a:p>
          <a:p>
            <a:pPr marL="636588" indent="-2286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3542"/>
              </p:ext>
            </p:extLst>
          </p:nvPr>
        </p:nvGraphicFramePr>
        <p:xfrm>
          <a:off x="1453243" y="1943100"/>
          <a:ext cx="8833757" cy="38208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40254"/>
                <a:gridCol w="3393503"/>
              </a:tblGrid>
              <a:tr h="1098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Variables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AWARD-1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N=976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Female,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n (%)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406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(41.6)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Age (y),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55.6 (9.8)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Hb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A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(%),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8.1 (1.3)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BMI (kg/m</a:t>
                      </a:r>
                      <a:r>
                        <a:rPr lang="en-US" sz="2400" b="1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33.2 (5.4)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Diabetes Duration (y),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8.8 (5.6)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10443" y="636815"/>
            <a:ext cx="741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Baseline Characteristics, </a:t>
            </a:r>
            <a:r>
              <a:rPr lang="en-US" sz="2800" b="1" dirty="0" smtClean="0">
                <a:solidFill>
                  <a:srgbClr val="002060"/>
                </a:solidFill>
              </a:rPr>
              <a:t>AWARD-1 Trials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8" y="597984"/>
            <a:ext cx="7615237" cy="5402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799" y="5800696"/>
            <a:ext cx="576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Change in HbA1c from baseline at 26 and 52 weeks</a:t>
            </a:r>
          </a:p>
        </p:txBody>
      </p:sp>
    </p:spTree>
    <p:extLst>
      <p:ext uri="{BB962C8B-B14F-4D97-AF65-F5344CB8AC3E}">
        <p14:creationId xmlns:p14="http://schemas.microsoft.com/office/powerpoint/2010/main" val="17152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1" y="574162"/>
            <a:ext cx="6829424" cy="5312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701774"/>
            <a:ext cx="37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HbA1c over </a:t>
            </a:r>
            <a:r>
              <a:rPr lang="en-US" b="1" dirty="0">
                <a:solidFill>
                  <a:srgbClr val="002060"/>
                </a:solidFill>
              </a:rPr>
              <a:t>time, MMRM</a:t>
            </a:r>
          </a:p>
        </p:txBody>
      </p:sp>
    </p:spTree>
    <p:extLst>
      <p:ext uri="{BB962C8B-B14F-4D97-AF65-F5344CB8AC3E}">
        <p14:creationId xmlns:p14="http://schemas.microsoft.com/office/powerpoint/2010/main" val="13143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4033" y="-121655"/>
            <a:ext cx="859020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Major Metabolic Defects in Type 2 Diabetes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91" y="617988"/>
            <a:ext cx="11278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Physiopathology of diabetes includes multiple metabolic </a:t>
            </a:r>
            <a:r>
              <a:rPr lang="en-US" sz="2800" dirty="0" smtClean="0"/>
              <a:t>defects:1-4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/>
              <a:t>Progressive β-cell failure/decreased insulin secretion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/>
              <a:t>Insulin resistance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l-GR" sz="2800" dirty="0"/>
              <a:t>α-</a:t>
            </a:r>
            <a:r>
              <a:rPr lang="en-US" sz="2800" dirty="0"/>
              <a:t>cell dysfunction (</a:t>
            </a:r>
            <a:r>
              <a:rPr lang="en-US" sz="2800" dirty="0" err="1"/>
              <a:t>hyperglucagonemia</a:t>
            </a:r>
            <a:r>
              <a:rPr lang="en-US" sz="2800" dirty="0"/>
              <a:t>)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/>
              <a:t>Increased liver glucose output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Decreased </a:t>
            </a:r>
            <a:r>
              <a:rPr lang="en-US" sz="2800" dirty="0" err="1" smtClean="0"/>
              <a:t>incretin</a:t>
            </a:r>
            <a:r>
              <a:rPr lang="en-US" sz="2800" dirty="0" smtClean="0"/>
              <a:t> effects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Decreased muscle glucose uptake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Increased glucose renal reabsorption </a:t>
            </a:r>
          </a:p>
          <a:p>
            <a:pPr marL="917575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Increased </a:t>
            </a:r>
            <a:r>
              <a:rPr lang="en-US" sz="2800" dirty="0" err="1" smtClean="0"/>
              <a:t>lypolysis</a:t>
            </a:r>
            <a:r>
              <a:rPr lang="en-US" sz="2800" dirty="0" smtClean="0"/>
              <a:t> </a:t>
            </a:r>
          </a:p>
          <a:p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200" dirty="0" smtClean="0">
                <a:latin typeface="Arial" panose="020B0604020202020204" pitchFamily="34" charset="0"/>
              </a:rPr>
              <a:t>Schwartz SS. </a:t>
            </a:r>
            <a:r>
              <a:rPr lang="en-US" sz="1200" dirty="0" err="1" smtClean="0">
                <a:latin typeface="Arial" panose="020B0604020202020204" pitchFamily="34" charset="0"/>
              </a:rPr>
              <a:t>Curr</a:t>
            </a:r>
            <a:r>
              <a:rPr lang="en-US" sz="1200" dirty="0" smtClean="0">
                <a:latin typeface="Arial" panose="020B0604020202020204" pitchFamily="34" charset="0"/>
              </a:rPr>
              <a:t>. Med. Res. </a:t>
            </a:r>
            <a:r>
              <a:rPr lang="en-US" sz="1200" dirty="0" err="1" smtClean="0">
                <a:latin typeface="Arial" panose="020B0604020202020204" pitchFamily="34" charset="0"/>
              </a:rPr>
              <a:t>Opin</a:t>
            </a:r>
            <a:r>
              <a:rPr lang="en-US" sz="1200" dirty="0" smtClean="0">
                <a:latin typeface="Arial" panose="020B0604020202020204" pitchFamily="34" charset="0"/>
              </a:rPr>
              <a:t>. 2013;29(7):793-799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latin typeface="Arial" panose="020B0604020202020204" pitchFamily="34" charset="0"/>
              </a:rPr>
              <a:t> 2. Nathan DM et al. Diabetes Care. 2009;32(1):193-203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latin typeface="Arial" panose="020B0604020202020204" pitchFamily="34" charset="0"/>
              </a:rPr>
              <a:t> 3. </a:t>
            </a:r>
            <a:r>
              <a:rPr lang="en-US" sz="1200" dirty="0" err="1" smtClean="0">
                <a:latin typeface="Arial" panose="020B0604020202020204" pitchFamily="34" charset="0"/>
              </a:rPr>
              <a:t>Ahrén</a:t>
            </a:r>
            <a:r>
              <a:rPr lang="en-US" sz="1200" dirty="0" smtClean="0">
                <a:latin typeface="Arial" panose="020B0604020202020204" pitchFamily="34" charset="0"/>
              </a:rPr>
              <a:t> B. Diabetes </a:t>
            </a:r>
            <a:r>
              <a:rPr lang="en-US" sz="1200" dirty="0" err="1" smtClean="0">
                <a:latin typeface="Arial" panose="020B0604020202020204" pitchFamily="34" charset="0"/>
              </a:rPr>
              <a:t>Metab</a:t>
            </a:r>
            <a:r>
              <a:rPr lang="en-US" sz="1200" dirty="0" smtClean="0">
                <a:latin typeface="Arial" panose="020B0604020202020204" pitchFamily="34" charset="0"/>
              </a:rPr>
              <a:t>. 2013;39(3):195-201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latin typeface="Arial" panose="020B0604020202020204" pitchFamily="34" charset="0"/>
              </a:rPr>
              <a:t> 4. </a:t>
            </a:r>
            <a:r>
              <a:rPr lang="en-US" sz="1200" dirty="0" err="1" smtClean="0">
                <a:latin typeface="Arial" panose="020B0604020202020204" pitchFamily="34" charset="0"/>
              </a:rPr>
              <a:t>DeFronzo</a:t>
            </a:r>
            <a:r>
              <a:rPr lang="en-US" sz="1200" dirty="0" smtClean="0">
                <a:latin typeface="Arial" panose="020B0604020202020204" pitchFamily="34" charset="0"/>
              </a:rPr>
              <a:t> RA et al. Diabetes Care. 2013;36 (Suppl2):S127-138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19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50" y="464715"/>
            <a:ext cx="7633770" cy="5621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62" y="121730"/>
            <a:ext cx="3455157" cy="685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4843" y="5901809"/>
            <a:ext cx="715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Percentage of patients achieving HbA1c targets,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984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35" y="644083"/>
            <a:ext cx="7591977" cy="5370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71" y="459859"/>
            <a:ext cx="3912457" cy="597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123" y="583037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Change in FSG over time, MMRM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331304"/>
            <a:ext cx="6672771" cy="5560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71" y="331304"/>
            <a:ext cx="3912457" cy="597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5892097"/>
            <a:ext cx="1110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Baseline </a:t>
            </a:r>
            <a:r>
              <a:rPr lang="en-US" b="1" dirty="0" smtClean="0">
                <a:solidFill>
                  <a:srgbClr val="002060"/>
                </a:solidFill>
              </a:rPr>
              <a:t>and 26-week </a:t>
            </a:r>
            <a:r>
              <a:rPr lang="en-US" b="1" dirty="0">
                <a:solidFill>
                  <a:srgbClr val="002060"/>
                </a:solidFill>
              </a:rPr>
              <a:t>8-point SMPG profiles, MMRM (solid lines are baseline, and dashed lines are at 26 </a:t>
            </a:r>
            <a:r>
              <a:rPr lang="en-US" b="1" dirty="0" smtClean="0">
                <a:solidFill>
                  <a:srgbClr val="002060"/>
                </a:solidFill>
              </a:rPr>
              <a:t>weeks)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38" y="505949"/>
            <a:ext cx="6635802" cy="5337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471" y="207425"/>
            <a:ext cx="3912457" cy="597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843" y="5843588"/>
            <a:ext cx="498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Change in weight over time, MMRM</a:t>
            </a:r>
          </a:p>
        </p:txBody>
      </p:sp>
    </p:spTree>
    <p:extLst>
      <p:ext uri="{BB962C8B-B14F-4D97-AF65-F5344CB8AC3E}">
        <p14:creationId xmlns:p14="http://schemas.microsoft.com/office/powerpoint/2010/main" val="3954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35" y="332900"/>
            <a:ext cx="7477677" cy="572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94" y="332900"/>
            <a:ext cx="3455157" cy="685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9386" y="5854555"/>
            <a:ext cx="561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Incidence </a:t>
            </a:r>
            <a:r>
              <a:rPr lang="en-US" sz="2000" b="1" dirty="0">
                <a:solidFill>
                  <a:srgbClr val="002060"/>
                </a:solidFill>
              </a:rPr>
              <a:t>of nausea up to 26 weeks</a:t>
            </a:r>
          </a:p>
        </p:txBody>
      </p:sp>
    </p:spTree>
    <p:extLst>
      <p:ext uri="{BB962C8B-B14F-4D97-AF65-F5344CB8AC3E}">
        <p14:creationId xmlns:p14="http://schemas.microsoft.com/office/powerpoint/2010/main" val="10650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403"/>
            <a:ext cx="6512839" cy="1781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56268"/>
            <a:ext cx="12192000" cy="471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1440" y="259080"/>
            <a:ext cx="338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AWARD-2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23292" cy="1003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547"/>
            <a:ext cx="12192000" cy="59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15346" cy="1009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560"/>
            <a:ext cx="12191999" cy="4744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4879"/>
            <a:ext cx="4742481" cy="1203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93" y="5968781"/>
            <a:ext cx="7558006" cy="8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1920" cy="841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21459"/>
            <a:ext cx="12191999" cy="603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25" y="6565828"/>
            <a:ext cx="1778390" cy="29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5100927"/>
            <a:ext cx="2316480" cy="10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42817" cy="79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007"/>
            <a:ext cx="8302513" cy="582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512" y="5928360"/>
            <a:ext cx="3889487" cy="9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Hyperglycemia in Type 2 Diabetes Results from Major Metabolic </a:t>
            </a:r>
            <a:r>
              <a:rPr lang="en-US" sz="3200" b="1" dirty="0" smtClean="0">
                <a:solidFill>
                  <a:srgbClr val="002060"/>
                </a:solidFill>
              </a:rPr>
              <a:t>Defects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218"/>
            <a:ext cx="12191999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97"/>
            <a:ext cx="7774104" cy="736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078"/>
            <a:ext cx="12192000" cy="5961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135" y="527687"/>
            <a:ext cx="3150290" cy="4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1" y="363070"/>
            <a:ext cx="4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Summary and 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966" y="1559859"/>
            <a:ext cx="103004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Efficacy</a:t>
            </a:r>
          </a:p>
          <a:p>
            <a:r>
              <a:rPr lang="en-US" sz="2000" dirty="0" smtClean="0"/>
              <a:t>•Compared </a:t>
            </a:r>
            <a:r>
              <a:rPr lang="en-US" sz="2000" dirty="0"/>
              <a:t>to </a:t>
            </a:r>
            <a:r>
              <a:rPr lang="en-US" sz="2000" dirty="0" err="1"/>
              <a:t>glargine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</a:t>
            </a:r>
            <a:r>
              <a:rPr lang="en-US" sz="2000" dirty="0"/>
              <a:t>1.5 mg resulted in significantly greater improvement in A1C, with weight loss and less </a:t>
            </a:r>
            <a:r>
              <a:rPr lang="en-US" sz="2000" dirty="0" smtClean="0"/>
              <a:t>hypoglycemia</a:t>
            </a:r>
          </a:p>
          <a:p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</a:t>
            </a:r>
            <a:r>
              <a:rPr lang="en-US" sz="2000" dirty="0"/>
              <a:t>0.75 mg resulted in similar improvement in A1C, with weight loss and less </a:t>
            </a:r>
            <a:r>
              <a:rPr lang="en-US" sz="2000" dirty="0" smtClean="0"/>
              <a:t>hypoglycemia</a:t>
            </a:r>
          </a:p>
          <a:p>
            <a:endParaRPr lang="en-US" sz="2000" dirty="0"/>
          </a:p>
          <a:p>
            <a:r>
              <a:rPr lang="en-US" sz="2400" dirty="0">
                <a:solidFill>
                  <a:srgbClr val="002060"/>
                </a:solidFill>
              </a:rPr>
              <a:t>Safety and Tolerability</a:t>
            </a:r>
          </a:p>
          <a:p>
            <a:r>
              <a:rPr lang="en-US" sz="2000" dirty="0" smtClean="0"/>
              <a:t>•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</a:t>
            </a:r>
            <a:r>
              <a:rPr lang="en-US" sz="2000" dirty="0"/>
              <a:t>had higher rates of gastrointestinal-related adverse events than </a:t>
            </a:r>
            <a:r>
              <a:rPr lang="en-US" sz="2000" dirty="0" err="1" smtClean="0"/>
              <a:t>glargine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•Safety </a:t>
            </a:r>
            <a:r>
              <a:rPr lang="en-US" sz="2000" dirty="0"/>
              <a:t>profile similar to GLP-1 receptor agonist class</a:t>
            </a:r>
          </a:p>
        </p:txBody>
      </p:sp>
    </p:spTree>
    <p:extLst>
      <p:ext uri="{BB962C8B-B14F-4D97-AF65-F5344CB8AC3E}">
        <p14:creationId xmlns:p14="http://schemas.microsoft.com/office/powerpoint/2010/main" val="587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443" y="-32304"/>
            <a:ext cx="514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AWARD-3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774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rgbClr val="002060"/>
                </a:solidFill>
              </a:rPr>
              <a:t>Key inclusion criteria </a:t>
            </a:r>
          </a:p>
          <a:p>
            <a:pPr marL="522288" indent="-179388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Type 2 Diabetes (≥3 months and ≤5 years) </a:t>
            </a:r>
          </a:p>
          <a:p>
            <a:pPr marL="522288" indent="-179388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HbA1c ≥6.5% (≥48 </a:t>
            </a:r>
            <a:r>
              <a:rPr lang="en-US" sz="2200" b="1" dirty="0" err="1">
                <a:solidFill>
                  <a:srgbClr val="002060"/>
                </a:solidFill>
              </a:rPr>
              <a:t>mmol</a:t>
            </a:r>
            <a:r>
              <a:rPr lang="en-US" sz="2200" b="1" dirty="0">
                <a:solidFill>
                  <a:srgbClr val="002060"/>
                </a:solidFill>
              </a:rPr>
              <a:t>/</a:t>
            </a:r>
            <a:r>
              <a:rPr lang="en-US" sz="2200" b="1" dirty="0" err="1">
                <a:solidFill>
                  <a:srgbClr val="002060"/>
                </a:solidFill>
              </a:rPr>
              <a:t>mol</a:t>
            </a:r>
            <a:r>
              <a:rPr lang="en-US" sz="2200" b="1" dirty="0">
                <a:solidFill>
                  <a:srgbClr val="002060"/>
                </a:solidFill>
              </a:rPr>
              <a:t>) and ≤9.5% (≤80 </a:t>
            </a:r>
            <a:r>
              <a:rPr lang="en-US" sz="2200" b="1" dirty="0" err="1">
                <a:solidFill>
                  <a:srgbClr val="002060"/>
                </a:solidFill>
              </a:rPr>
              <a:t>mmol</a:t>
            </a:r>
            <a:r>
              <a:rPr lang="en-US" sz="2200" b="1" dirty="0">
                <a:solidFill>
                  <a:srgbClr val="002060"/>
                </a:solidFill>
              </a:rPr>
              <a:t>/</a:t>
            </a:r>
            <a:r>
              <a:rPr lang="en-US" sz="2200" b="1" dirty="0" err="1">
                <a:solidFill>
                  <a:srgbClr val="002060"/>
                </a:solidFill>
              </a:rPr>
              <a:t>mol</a:t>
            </a:r>
            <a:r>
              <a:rPr lang="en-US" sz="2200" b="1" dirty="0">
                <a:solidFill>
                  <a:srgbClr val="002060"/>
                </a:solidFill>
              </a:rPr>
              <a:t>) 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marL="522288" indent="-179388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Treatment-naïve </a:t>
            </a:r>
            <a:r>
              <a:rPr lang="en-US" sz="2200" b="1" dirty="0">
                <a:solidFill>
                  <a:srgbClr val="002060"/>
                </a:solidFill>
              </a:rPr>
              <a:t>or on 1 OAM (except TZDs) ≤50% of the approved maximum daily dose ≥3 months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112"/>
            <a:ext cx="12192000" cy="5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74792"/>
              </p:ext>
            </p:extLst>
          </p:nvPr>
        </p:nvGraphicFramePr>
        <p:xfrm>
          <a:off x="1453243" y="1943100"/>
          <a:ext cx="8833757" cy="38208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40254"/>
                <a:gridCol w="3393503"/>
              </a:tblGrid>
              <a:tr h="10984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Variables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AWARD-3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N=807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Female,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n (%)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454 (56.3)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Age (y),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55.6 (10.4)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Hb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A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(%),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7.6 (0.9)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BMI (kg/m</a:t>
                      </a:r>
                      <a:r>
                        <a:rPr lang="en-US" sz="2400" b="1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33.3 (5.5)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Diabetes Duration (y),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2.6 (1.8)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0443" y="636815"/>
            <a:ext cx="741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Baseline Characteristics, </a:t>
            </a:r>
            <a:r>
              <a:rPr lang="en-US" sz="2800" b="1" dirty="0" smtClean="0">
                <a:solidFill>
                  <a:srgbClr val="002060"/>
                </a:solidFill>
              </a:rPr>
              <a:t>AWARD-3 Trials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85" y="0"/>
            <a:ext cx="597081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28" y="5416545"/>
            <a:ext cx="5470800" cy="471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6" y="6001759"/>
            <a:ext cx="3647083" cy="500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428" y="2057400"/>
            <a:ext cx="547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HbA1c Reduction </a:t>
            </a:r>
            <a:r>
              <a:rPr lang="en-US" sz="2800" b="1" dirty="0">
                <a:solidFill>
                  <a:srgbClr val="002060"/>
                </a:solidFill>
              </a:rPr>
              <a:t>Across Trials at Primary </a:t>
            </a:r>
            <a:r>
              <a:rPr lang="en-US" sz="2800" b="1" dirty="0" smtClean="0">
                <a:solidFill>
                  <a:srgbClr val="002060"/>
                </a:solidFill>
              </a:rPr>
              <a:t>Endpoint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05" y="0"/>
            <a:ext cx="60683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09" y="2324781"/>
            <a:ext cx="508111" cy="1816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95435"/>
            <a:ext cx="5800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3200" b="1" dirty="0">
                <a:solidFill>
                  <a:srgbClr val="002060"/>
                </a:solidFill>
              </a:rPr>
              <a:t>Proportion of Patients Achieving HbA1CTarget of &lt;7% at Primary </a:t>
            </a:r>
            <a:r>
              <a:rPr lang="en-US" sz="3200" b="1" dirty="0" smtClean="0">
                <a:solidFill>
                  <a:srgbClr val="002060"/>
                </a:solidFill>
              </a:rPr>
              <a:t>Endpoint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09" y="4727198"/>
            <a:ext cx="5470800" cy="471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64" y="5284037"/>
            <a:ext cx="3647083" cy="5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544" y="1436914"/>
            <a:ext cx="540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Weight Change from Baseline at Study Endpoint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8" y="0"/>
            <a:ext cx="5987142" cy="628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9" y="4727198"/>
            <a:ext cx="5470800" cy="471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64" y="5284037"/>
            <a:ext cx="3647083" cy="500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858" y="6286500"/>
            <a:ext cx="5987142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705"/>
            <a:ext cx="12192000" cy="216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705"/>
            <a:ext cx="12192000" cy="8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12192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43" y="804208"/>
            <a:ext cx="5976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Key inclusion criteria 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1 or 2 insulin doses/ day (basal, basal with prandial, or premixed insulin) ± OAMs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Insulin dose stable for 3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A1C ≥7.0% and ≤11.0%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Body mass index ≥23 and ≤45 kg/m2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429" y="934836"/>
            <a:ext cx="5546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Key exclusion criteria 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Type 1 diabetes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Signs, symptoms, and/or history of pancreatitis, severe cardiovascular, hepatic, or kidney disease </a:t>
            </a: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Glomerular filtration rate ≤30 mL/min/1.73 m2 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0886" y="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AWARD-4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5741658" cy="762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61" y="1188724"/>
            <a:ext cx="9829961" cy="46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9" y="200026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</a:t>
            </a:r>
            <a:r>
              <a:rPr lang="en-US" sz="3200" b="1" dirty="0" err="1">
                <a:solidFill>
                  <a:srgbClr val="002060"/>
                </a:solidFill>
              </a:rPr>
              <a:t>Incretin</a:t>
            </a:r>
            <a:r>
              <a:rPr lang="en-US" sz="3200" b="1" dirty="0">
                <a:solidFill>
                  <a:srgbClr val="002060"/>
                </a:solidFill>
              </a:rPr>
              <a:t> Effect and the Role of </a:t>
            </a:r>
            <a:r>
              <a:rPr lang="en-US" sz="3200" b="1" dirty="0" err="1">
                <a:solidFill>
                  <a:srgbClr val="002060"/>
                </a:solidFill>
              </a:rPr>
              <a:t>Incretin</a:t>
            </a:r>
            <a:r>
              <a:rPr lang="en-US" sz="3200" b="1" dirty="0">
                <a:solidFill>
                  <a:srgbClr val="002060"/>
                </a:solidFill>
              </a:rPr>
              <a:t> Hormones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143000"/>
            <a:ext cx="115300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err="1"/>
              <a:t>incretin</a:t>
            </a:r>
            <a:r>
              <a:rPr lang="en-US" sz="2800" dirty="0"/>
              <a:t> effect is the increased insulin release observed after oral glucose ingestion compared with after IV glucose infusion.</a:t>
            </a:r>
            <a:r>
              <a:rPr lang="en-US" sz="2800" baseline="300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hormones released after food ingestion are responsible:</a:t>
            </a:r>
            <a:r>
              <a:rPr lang="en-US" sz="2800" baseline="30000" dirty="0"/>
              <a:t>2,3</a:t>
            </a:r>
          </a:p>
          <a:p>
            <a:endParaRPr lang="en-US" sz="2800" dirty="0"/>
          </a:p>
          <a:p>
            <a:pPr marL="857250" indent="-285750">
              <a:buFont typeface="Wingdings" panose="05000000000000000000" pitchFamily="2" charset="2"/>
              <a:buChar char="ü"/>
            </a:pPr>
            <a:r>
              <a:rPr lang="en-US" sz="2800" dirty="0"/>
              <a:t>GLP-1</a:t>
            </a:r>
          </a:p>
          <a:p>
            <a:pPr marL="8572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8572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GIP</a:t>
            </a:r>
          </a:p>
          <a:p>
            <a:pPr marL="571500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1488" y="5113318"/>
            <a:ext cx="992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Baggio</a:t>
            </a:r>
            <a:r>
              <a:rPr lang="en-US" dirty="0" smtClean="0"/>
              <a:t> </a:t>
            </a:r>
            <a:r>
              <a:rPr lang="en-US" dirty="0"/>
              <a:t>LL and Drucker DJ. Gastroenterology 2007;132:2131-57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Drucker </a:t>
            </a:r>
            <a:r>
              <a:rPr lang="en-US" dirty="0"/>
              <a:t>DJ. Diabetes Care </a:t>
            </a:r>
            <a:r>
              <a:rPr lang="en-US" dirty="0" smtClean="0"/>
              <a:t>2003;26:2929-40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Thorens</a:t>
            </a:r>
            <a:r>
              <a:rPr lang="en-US" dirty="0" smtClean="0"/>
              <a:t> </a:t>
            </a:r>
            <a:r>
              <a:rPr lang="en-US" dirty="0"/>
              <a:t>B. Diabetes </a:t>
            </a:r>
            <a:r>
              <a:rPr lang="en-US" dirty="0" err="1"/>
              <a:t>Metab</a:t>
            </a:r>
            <a:r>
              <a:rPr lang="en-US" dirty="0"/>
              <a:t> 1995;21:311-8</a:t>
            </a:r>
          </a:p>
        </p:txBody>
      </p:sp>
    </p:spTree>
    <p:extLst>
      <p:ext uri="{BB962C8B-B14F-4D97-AF65-F5344CB8AC3E}">
        <p14:creationId xmlns:p14="http://schemas.microsoft.com/office/powerpoint/2010/main" val="28958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48"/>
            <a:ext cx="7316803" cy="825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952"/>
            <a:ext cx="9323614" cy="547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843" y="6324469"/>
            <a:ext cx="3652157" cy="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65"/>
            <a:ext cx="6554636" cy="800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468"/>
            <a:ext cx="10009793" cy="54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141" y="6041571"/>
            <a:ext cx="2623859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49"/>
            <a:ext cx="7113559" cy="762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171"/>
            <a:ext cx="10009793" cy="5398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571" y="6319157"/>
            <a:ext cx="2721429" cy="5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7383"/>
            <a:ext cx="7911602" cy="956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14" y="1289957"/>
            <a:ext cx="8993571" cy="4555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572" y="5700395"/>
            <a:ext cx="2097476" cy="4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6516" y="1169896"/>
            <a:ext cx="110265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800" dirty="0" smtClean="0">
                <a:solidFill>
                  <a:srgbClr val="002060"/>
                </a:solidFill>
              </a:rPr>
              <a:t>Efficacy</a:t>
            </a:r>
          </a:p>
          <a:p>
            <a:pPr algn="justLow"/>
            <a:endParaRPr lang="en-US" sz="2800" dirty="0">
              <a:solidFill>
                <a:srgbClr val="002060"/>
              </a:solidFill>
            </a:endParaRPr>
          </a:p>
          <a:p>
            <a:pPr marL="120650" indent="-120650" algn="justLow"/>
            <a:r>
              <a:rPr lang="en-US" sz="2000" dirty="0" smtClean="0"/>
              <a:t>•When </a:t>
            </a:r>
            <a:r>
              <a:rPr lang="en-US" sz="2000" dirty="0"/>
              <a:t>combined with insulin </a:t>
            </a:r>
            <a:r>
              <a:rPr lang="en-US" sz="2000" dirty="0" err="1"/>
              <a:t>lispro</a:t>
            </a:r>
            <a:r>
              <a:rPr lang="en-US" sz="2000" dirty="0"/>
              <a:t>, once-weekly </a:t>
            </a:r>
            <a:r>
              <a:rPr lang="en-US" sz="2000" dirty="0" err="1"/>
              <a:t>dulaglutide</a:t>
            </a:r>
            <a:r>
              <a:rPr lang="en-US" sz="2000" dirty="0"/>
              <a:t> 1.5 mg and </a:t>
            </a:r>
            <a:r>
              <a:rPr lang="en-US" sz="2000" dirty="0" err="1"/>
              <a:t>dulaglutide</a:t>
            </a:r>
            <a:r>
              <a:rPr lang="en-US" sz="2000" dirty="0"/>
              <a:t> 0.75 mg were superior to </a:t>
            </a:r>
            <a:r>
              <a:rPr lang="en-US" sz="2000" dirty="0" err="1"/>
              <a:t>glargine</a:t>
            </a:r>
            <a:r>
              <a:rPr lang="en-US" sz="2000" dirty="0"/>
              <a:t>, as measured by the reduction in A1C levels at 26 and 52 </a:t>
            </a:r>
            <a:r>
              <a:rPr lang="en-US" sz="2000" dirty="0" smtClean="0"/>
              <a:t>weeks</a:t>
            </a:r>
          </a:p>
          <a:p>
            <a:pPr marL="120650" indent="-120650" algn="justLow"/>
            <a:endParaRPr lang="en-US" sz="2000" dirty="0"/>
          </a:p>
          <a:p>
            <a:pPr marL="120650" indent="-120650" algn="justLow"/>
            <a:r>
              <a:rPr lang="en-US" sz="2400" dirty="0" smtClean="0"/>
              <a:t>•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</a:t>
            </a:r>
            <a:r>
              <a:rPr lang="en-US" sz="2000" dirty="0"/>
              <a:t>was associated with statistically significantly less weight gain than </a:t>
            </a:r>
            <a:r>
              <a:rPr lang="en-US" sz="2000" dirty="0" err="1" smtClean="0"/>
              <a:t>glargine</a:t>
            </a:r>
            <a:endParaRPr lang="en-US" sz="2400" dirty="0" smtClean="0"/>
          </a:p>
          <a:p>
            <a:pPr marL="120650" indent="-120650" algn="justLow"/>
            <a:endParaRPr lang="en-US" sz="2400" dirty="0"/>
          </a:p>
          <a:p>
            <a:pPr marL="120650" indent="-120650" algn="justLow"/>
            <a:r>
              <a:rPr lang="en-US" sz="2800" dirty="0">
                <a:solidFill>
                  <a:srgbClr val="002060"/>
                </a:solidFill>
              </a:rPr>
              <a:t>Safety and </a:t>
            </a:r>
            <a:r>
              <a:rPr lang="en-US" sz="2800" dirty="0" smtClean="0">
                <a:solidFill>
                  <a:srgbClr val="002060"/>
                </a:solidFill>
              </a:rPr>
              <a:t>Tolerability</a:t>
            </a:r>
          </a:p>
          <a:p>
            <a:pPr marL="120650" indent="-120650" algn="justLow"/>
            <a:endParaRPr lang="en-US" sz="2400" dirty="0">
              <a:solidFill>
                <a:srgbClr val="002060"/>
              </a:solidFill>
            </a:endParaRPr>
          </a:p>
          <a:p>
            <a:pPr marL="120650" indent="-120650" algn="justLow"/>
            <a:r>
              <a:rPr lang="en-US" sz="2400" dirty="0" smtClean="0"/>
              <a:t>•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</a:t>
            </a:r>
            <a:r>
              <a:rPr lang="en-US" sz="2000" dirty="0"/>
              <a:t>had higher rates of gastrointestinal-related adverse events compared to </a:t>
            </a:r>
            <a:r>
              <a:rPr lang="en-US" sz="2000" dirty="0" err="1" smtClean="0"/>
              <a:t>glargine</a:t>
            </a:r>
            <a:endParaRPr lang="en-US" sz="2000" dirty="0" smtClean="0"/>
          </a:p>
          <a:p>
            <a:pPr marL="120650" indent="-120650" algn="justLow"/>
            <a:endParaRPr lang="en-US" sz="2000" dirty="0"/>
          </a:p>
          <a:p>
            <a:pPr marL="120650" indent="-120650" algn="justLow"/>
            <a:r>
              <a:rPr lang="en-US" sz="2000" dirty="0" smtClean="0"/>
              <a:t>•Hypoglycemia </a:t>
            </a:r>
            <a:r>
              <a:rPr lang="en-US" sz="2000" dirty="0"/>
              <a:t>risk was lower with </a:t>
            </a:r>
            <a:r>
              <a:rPr lang="en-US" sz="2000" dirty="0" err="1"/>
              <a:t>dulaglutide</a:t>
            </a:r>
            <a:r>
              <a:rPr lang="en-US" sz="2000" dirty="0"/>
              <a:t> 1.5 mg and similar with </a:t>
            </a:r>
            <a:r>
              <a:rPr lang="en-US" sz="2000" dirty="0" err="1"/>
              <a:t>dulaglutide</a:t>
            </a:r>
            <a:r>
              <a:rPr lang="en-US" sz="2000" dirty="0"/>
              <a:t> 0.75 mg as compared to </a:t>
            </a:r>
            <a:r>
              <a:rPr lang="en-US" sz="2000" dirty="0" err="1"/>
              <a:t>glargine</a:t>
            </a:r>
            <a:endParaRPr lang="en-US" sz="2000" dirty="0"/>
          </a:p>
          <a:p>
            <a:pPr algn="justLow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1" y="363070"/>
            <a:ext cx="4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7422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527"/>
          <a:stretch/>
        </p:blipFill>
        <p:spPr>
          <a:xfrm>
            <a:off x="0" y="592293"/>
            <a:ext cx="12192000" cy="626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771" y="130628"/>
            <a:ext cx="75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AWARD-5: An Adaptive, Double-blind Phase 3 Study</a:t>
            </a:r>
          </a:p>
        </p:txBody>
      </p:sp>
    </p:spTree>
    <p:extLst>
      <p:ext uri="{BB962C8B-B14F-4D97-AF65-F5344CB8AC3E}">
        <p14:creationId xmlns:p14="http://schemas.microsoft.com/office/powerpoint/2010/main" val="7258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443" y="636815"/>
            <a:ext cx="741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Baseline Characteristics, </a:t>
            </a:r>
            <a:r>
              <a:rPr lang="en-US" sz="2800" b="1" dirty="0" smtClean="0">
                <a:solidFill>
                  <a:srgbClr val="002060"/>
                </a:solidFill>
              </a:rPr>
              <a:t>AWARD-5 Trials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52222"/>
              </p:ext>
            </p:extLst>
          </p:nvPr>
        </p:nvGraphicFramePr>
        <p:xfrm>
          <a:off x="1453243" y="1943100"/>
          <a:ext cx="8833757" cy="38208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40254"/>
                <a:gridCol w="3393503"/>
              </a:tblGrid>
              <a:tr h="10984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Variables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AWARD-3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N=1098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Female,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n (%)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577 (52.6)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Age (y),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54.1 (9.9)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Hb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A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(%),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8.1 (1.1)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BMI (kg/m</a:t>
                      </a:r>
                      <a:r>
                        <a:rPr lang="en-US" sz="2400" b="1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31.2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(4.4)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44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Diabetes Duration (y), Mean (SD)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7.1 (5.2)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28" y="2057400"/>
            <a:ext cx="547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HbA1c Reduction </a:t>
            </a:r>
            <a:r>
              <a:rPr lang="en-US" sz="2800" b="1" dirty="0">
                <a:solidFill>
                  <a:srgbClr val="002060"/>
                </a:solidFill>
              </a:rPr>
              <a:t>Across Trials at Primary </a:t>
            </a:r>
            <a:r>
              <a:rPr lang="en-US" sz="2800" b="1" dirty="0" smtClean="0">
                <a:solidFill>
                  <a:srgbClr val="002060"/>
                </a:solidFill>
              </a:rPr>
              <a:t>Endpoint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8" y="5416545"/>
            <a:ext cx="5470800" cy="471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6001759"/>
            <a:ext cx="3647083" cy="50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0"/>
            <a:ext cx="579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5435"/>
            <a:ext cx="5800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3200" b="1" dirty="0">
                <a:solidFill>
                  <a:srgbClr val="002060"/>
                </a:solidFill>
              </a:rPr>
              <a:t>Proportion of Patients Achieving HbA1CTarget of &lt;7% at Primary </a:t>
            </a:r>
            <a:r>
              <a:rPr lang="en-US" sz="3200" b="1" dirty="0" smtClean="0">
                <a:solidFill>
                  <a:srgbClr val="002060"/>
                </a:solidFill>
              </a:rPr>
              <a:t>Endpoint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8" y="5416545"/>
            <a:ext cx="5470800" cy="47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6001759"/>
            <a:ext cx="3647083" cy="500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0"/>
            <a:ext cx="6019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4" y="1436914"/>
            <a:ext cx="540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Weight Change from Baseline at Study Endpoint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9" y="5383888"/>
            <a:ext cx="5470800" cy="471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6001759"/>
            <a:ext cx="3647083" cy="50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0"/>
            <a:ext cx="5562599" cy="636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1" y="6368143"/>
            <a:ext cx="5562599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471488"/>
            <a:ext cx="9701213" cy="18158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GLP-1</a:t>
            </a:r>
          </a:p>
          <a:p>
            <a:endParaRPr lang="en-US" sz="2400" baseline="30000" dirty="0">
              <a:solidFill>
                <a:prstClr val="white"/>
              </a:solidFill>
            </a:endParaRPr>
          </a:p>
          <a:p>
            <a:pPr indent="228600"/>
            <a:r>
              <a:rPr lang="en-US" sz="2400" dirty="0" smtClean="0">
                <a:solidFill>
                  <a:prstClr val="white"/>
                </a:solidFill>
              </a:rPr>
              <a:t>• Released </a:t>
            </a:r>
            <a:r>
              <a:rPr lang="en-US" sz="2400" dirty="0">
                <a:solidFill>
                  <a:prstClr val="white"/>
                </a:solidFill>
              </a:rPr>
              <a:t>mostly from L-cells located in ileum and </a:t>
            </a:r>
            <a:r>
              <a:rPr lang="en-US" sz="2400" dirty="0" smtClean="0">
                <a:solidFill>
                  <a:prstClr val="white"/>
                </a:solidFill>
              </a:rPr>
              <a:t>colon</a:t>
            </a:r>
          </a:p>
          <a:p>
            <a:pPr indent="228600"/>
            <a:endParaRPr lang="en-US" sz="2400" dirty="0">
              <a:solidFill>
                <a:prstClr val="white"/>
              </a:solidFill>
            </a:endParaRPr>
          </a:p>
          <a:p>
            <a:pPr indent="228600"/>
            <a:r>
              <a:rPr lang="en-US" sz="2400" dirty="0" smtClean="0">
                <a:solidFill>
                  <a:prstClr val="white"/>
                </a:solidFill>
              </a:rPr>
              <a:t>• Sites </a:t>
            </a:r>
            <a:r>
              <a:rPr lang="en-US" sz="2400" dirty="0">
                <a:solidFill>
                  <a:prstClr val="white"/>
                </a:solidFill>
              </a:rPr>
              <a:t>of action include: pancreatic β- and α-cells, GI tract, CNS, and heart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5" y="2624138"/>
            <a:ext cx="9701213" cy="19389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GIP</a:t>
            </a:r>
            <a:endParaRPr lang="en-US" sz="2400" dirty="0">
              <a:solidFill>
                <a:prstClr val="white"/>
              </a:solidFill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Released mostly from K-cells of the duodenum and jejunum 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457200" indent="-171450"/>
            <a:endParaRPr lang="en-US" sz="2400" dirty="0">
              <a:solidFill>
                <a:prstClr val="white"/>
              </a:solidFill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Sites of action include: pancreatic β-cells, adipocytes, and neural progenitor </a:t>
            </a:r>
            <a:r>
              <a:rPr lang="en-US" sz="2400" dirty="0" smtClean="0">
                <a:solidFill>
                  <a:prstClr val="white"/>
                </a:solidFill>
              </a:rPr>
              <a:t>cells </a:t>
            </a:r>
            <a:r>
              <a:rPr lang="en-US" sz="2400" baseline="30000" dirty="0" smtClean="0">
                <a:solidFill>
                  <a:prstClr val="white"/>
                </a:solidFill>
              </a:rPr>
              <a:t>1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" y="4872038"/>
            <a:ext cx="98869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CNS = central nervous system; GI = gastrointestinal; GIP = glucose-dependent insulinotropic polypeptide; GLP-1 = glucagon-like peptide-1; IV = </a:t>
            </a:r>
            <a:r>
              <a:rPr lang="en-US" dirty="0" smtClean="0">
                <a:solidFill>
                  <a:prstClr val="black"/>
                </a:solidFill>
              </a:rPr>
              <a:t>intravenous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1. Nyberg </a:t>
            </a:r>
            <a:r>
              <a:rPr lang="en-US" sz="1600" dirty="0">
                <a:solidFill>
                  <a:prstClr val="black"/>
                </a:solidFill>
              </a:rPr>
              <a:t>J et al. J </a:t>
            </a:r>
            <a:r>
              <a:rPr lang="en-US" sz="1600" dirty="0" err="1">
                <a:solidFill>
                  <a:prstClr val="black"/>
                </a:solidFill>
              </a:rPr>
              <a:t>Neurosci</a:t>
            </a:r>
            <a:r>
              <a:rPr lang="en-US" sz="1600" dirty="0">
                <a:solidFill>
                  <a:prstClr val="black"/>
                </a:solidFill>
              </a:rPr>
              <a:t> 2005;25:1816-25 </a:t>
            </a:r>
          </a:p>
        </p:txBody>
      </p:sp>
    </p:spTree>
    <p:extLst>
      <p:ext uri="{BB962C8B-B14F-4D97-AF65-F5344CB8AC3E}">
        <p14:creationId xmlns:p14="http://schemas.microsoft.com/office/powerpoint/2010/main" val="15362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1763486"/>
            <a:ext cx="11495314" cy="3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6629"/>
            <a:ext cx="12192000" cy="4441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0886" y="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AWARD-6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128" y="523220"/>
            <a:ext cx="5502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Key inclusion criteria </a:t>
            </a:r>
            <a:endParaRPr lang="en-US" sz="2400" dirty="0">
              <a:solidFill>
                <a:srgbClr val="002060"/>
              </a:solidFill>
            </a:endParaRPr>
          </a:p>
          <a:p>
            <a:pPr marL="571500" indent="-392113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Type 2 diabetes </a:t>
            </a:r>
          </a:p>
          <a:p>
            <a:pPr marL="571500" indent="-392113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Metformin </a:t>
            </a:r>
            <a:r>
              <a:rPr lang="en-US" sz="2400" dirty="0" err="1">
                <a:solidFill>
                  <a:srgbClr val="002060"/>
                </a:solidFill>
              </a:rPr>
              <a:t>monotherapy</a:t>
            </a:r>
            <a:r>
              <a:rPr lang="en-US" sz="2400" dirty="0">
                <a:solidFill>
                  <a:srgbClr val="002060"/>
                </a:solidFill>
              </a:rPr>
              <a:t> ≥</a:t>
            </a:r>
            <a:r>
              <a:rPr lang="en-US" sz="2400" dirty="0" smtClean="0">
                <a:solidFill>
                  <a:srgbClr val="002060"/>
                </a:solidFill>
              </a:rPr>
              <a:t>1500  </a:t>
            </a:r>
            <a:r>
              <a:rPr lang="en-US" sz="2400" dirty="0">
                <a:solidFill>
                  <a:srgbClr val="002060"/>
                </a:solidFill>
              </a:rPr>
              <a:t>mg/day </a:t>
            </a:r>
          </a:p>
          <a:p>
            <a:pPr marL="571500" indent="-392113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A1C </a:t>
            </a:r>
            <a:r>
              <a:rPr lang="en-US" sz="2400" dirty="0">
                <a:solidFill>
                  <a:srgbClr val="002060"/>
                </a:solidFill>
              </a:rPr>
              <a:t>≥7.0% and ≤10.0% </a:t>
            </a:r>
          </a:p>
          <a:p>
            <a:pPr marL="571500" indent="-277813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04857" y="523220"/>
            <a:ext cx="5421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Key exclusion criteria </a:t>
            </a:r>
            <a:endParaRPr lang="en-US" sz="2400" dirty="0">
              <a:solidFill>
                <a:srgbClr val="002060"/>
              </a:solidFill>
            </a:endParaRPr>
          </a:p>
          <a:p>
            <a:pPr marL="571500" indent="-392113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Type 1 diabetes </a:t>
            </a:r>
          </a:p>
          <a:p>
            <a:pPr marL="571500" indent="-392113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History of pancreatitis </a:t>
            </a:r>
          </a:p>
          <a:p>
            <a:pPr marL="571500" indent="-392113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Elevated serum calcitonin ≥20 </a:t>
            </a:r>
            <a:r>
              <a:rPr lang="en-US" sz="2400" dirty="0" err="1">
                <a:solidFill>
                  <a:srgbClr val="002060"/>
                </a:solidFill>
              </a:rPr>
              <a:t>pg</a:t>
            </a:r>
            <a:r>
              <a:rPr lang="en-US" sz="2400" dirty="0">
                <a:solidFill>
                  <a:srgbClr val="002060"/>
                </a:solidFill>
              </a:rPr>
              <a:t>/ml </a:t>
            </a:r>
          </a:p>
          <a:p>
            <a:pPr marL="571500" indent="-392113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40"/>
            <a:ext cx="5995714" cy="774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30" y="1039884"/>
            <a:ext cx="9825898" cy="4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3" y="231213"/>
            <a:ext cx="5944903" cy="876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2140"/>
            <a:ext cx="10613571" cy="552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521" y="6133922"/>
            <a:ext cx="3099479" cy="7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651"/>
            <a:ext cx="5995714" cy="800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36" y="1224643"/>
            <a:ext cx="6707070" cy="5078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505" y="5845629"/>
            <a:ext cx="26929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69"/>
            <a:ext cx="5973009" cy="70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57" y="1436914"/>
            <a:ext cx="7282239" cy="4882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996" y="5165195"/>
            <a:ext cx="2642179" cy="9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9770" cy="838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7" y="838406"/>
            <a:ext cx="11311466" cy="54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272" y="1351690"/>
            <a:ext cx="11621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Efficacy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000" dirty="0" smtClean="0"/>
              <a:t>•Once </a:t>
            </a:r>
            <a:r>
              <a:rPr lang="en-US" sz="2000" dirty="0"/>
              <a:t>weekly </a:t>
            </a:r>
            <a:r>
              <a:rPr lang="en-US" sz="2000" dirty="0" err="1"/>
              <a:t>dulaglutide</a:t>
            </a:r>
            <a:r>
              <a:rPr lang="en-US" sz="2000" dirty="0"/>
              <a:t> 1.5 mg demonstrated non-inferior glycemic control compared to once daily </a:t>
            </a:r>
            <a:r>
              <a:rPr lang="en-US" sz="2000" dirty="0" err="1"/>
              <a:t>liraglutide</a:t>
            </a:r>
            <a:r>
              <a:rPr lang="en-US" sz="2000" dirty="0"/>
              <a:t> 1.8 </a:t>
            </a:r>
            <a:r>
              <a:rPr lang="en-US" sz="2000" dirty="0" smtClean="0"/>
              <a:t>mg</a:t>
            </a:r>
          </a:p>
          <a:p>
            <a:endParaRPr lang="en-US" sz="2000" dirty="0"/>
          </a:p>
          <a:p>
            <a:r>
              <a:rPr lang="en-US" sz="2000" dirty="0" smtClean="0"/>
              <a:t>•Both </a:t>
            </a:r>
            <a:r>
              <a:rPr lang="en-US" sz="2000" dirty="0" err="1"/>
              <a:t>dulaglutide</a:t>
            </a:r>
            <a:r>
              <a:rPr lang="en-US" sz="2000" dirty="0"/>
              <a:t> and </a:t>
            </a:r>
            <a:r>
              <a:rPr lang="en-US" sz="2000" dirty="0" err="1"/>
              <a:t>liraglutide</a:t>
            </a:r>
            <a:r>
              <a:rPr lang="en-US" sz="2000" dirty="0"/>
              <a:t> had robust A1C reductions with the majority of patients reaching ADA A1C target of &lt;7.0</a:t>
            </a:r>
            <a:r>
              <a:rPr lang="en-US" sz="2000" dirty="0" smtClean="0"/>
              <a:t>%</a:t>
            </a:r>
          </a:p>
          <a:p>
            <a:endParaRPr lang="en-US" sz="2000" dirty="0"/>
          </a:p>
          <a:p>
            <a:r>
              <a:rPr lang="en-US" sz="2000" dirty="0" smtClean="0"/>
              <a:t>•Both </a:t>
            </a:r>
            <a:r>
              <a:rPr lang="en-US" sz="2000" dirty="0"/>
              <a:t>treatment groups demonstrated weight loss; </a:t>
            </a:r>
            <a:r>
              <a:rPr lang="en-US" sz="2000" dirty="0" err="1"/>
              <a:t>liraglutide</a:t>
            </a:r>
            <a:r>
              <a:rPr lang="en-US" sz="2000" dirty="0"/>
              <a:t> had statistically greater weight loss (0.7 kg) than </a:t>
            </a:r>
            <a:r>
              <a:rPr lang="en-US" sz="2000" dirty="0" err="1" smtClean="0"/>
              <a:t>dulaglutide</a:t>
            </a:r>
            <a:endParaRPr lang="en-US" sz="2000" dirty="0" smtClean="0"/>
          </a:p>
          <a:p>
            <a:endParaRPr lang="en-US" dirty="0"/>
          </a:p>
          <a:p>
            <a:r>
              <a:rPr lang="en-US" sz="2400" dirty="0">
                <a:solidFill>
                  <a:srgbClr val="0070C0"/>
                </a:solidFill>
              </a:rPr>
              <a:t>Safety and </a:t>
            </a:r>
            <a:r>
              <a:rPr lang="en-US" sz="2400" dirty="0" smtClean="0">
                <a:solidFill>
                  <a:srgbClr val="0070C0"/>
                </a:solidFill>
              </a:rPr>
              <a:t>Tolerability</a:t>
            </a:r>
          </a:p>
          <a:p>
            <a:endParaRPr lang="en-US" sz="2400" dirty="0"/>
          </a:p>
          <a:p>
            <a:r>
              <a:rPr lang="en-US" dirty="0" smtClean="0"/>
              <a:t>•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liraglutide</a:t>
            </a:r>
            <a:r>
              <a:rPr lang="en-US" sz="2000" dirty="0"/>
              <a:t> had a similar safety and tolerability </a:t>
            </a:r>
            <a:r>
              <a:rPr lang="en-US" sz="2000" dirty="0" smtClean="0"/>
              <a:t>profile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4252" y="353960"/>
            <a:ext cx="550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9300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386" y="1"/>
            <a:ext cx="12462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5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445" r="2032"/>
          <a:stretch/>
        </p:blipFill>
        <p:spPr>
          <a:xfrm>
            <a:off x="1142999" y="428625"/>
            <a:ext cx="9501189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629"/>
            <a:ext cx="12192000" cy="62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28"/>
            <a:ext cx="12192000" cy="68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 b="10321"/>
          <a:stretch/>
        </p:blipFill>
        <p:spPr>
          <a:xfrm>
            <a:off x="296214" y="798491"/>
            <a:ext cx="11217500" cy="51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52982"/>
          <a:stretch/>
        </p:blipFill>
        <p:spPr>
          <a:xfrm>
            <a:off x="1661375" y="2472743"/>
            <a:ext cx="8590208" cy="12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>
          <a:xfrm>
            <a:off x="746975" y="489397"/>
            <a:ext cx="10264462" cy="5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2442882"/>
            <a:ext cx="952051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578224"/>
            <a:ext cx="114837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TRULICITY is not recommended as a first-line therapy for patients who have inadequate glycemic control on </a:t>
            </a:r>
            <a:r>
              <a:rPr lang="en-US" sz="2400" b="1" dirty="0" smtClean="0"/>
              <a:t>diet and </a:t>
            </a:r>
            <a:r>
              <a:rPr lang="en-US" sz="2400" b="1" dirty="0"/>
              <a:t>exercise </a:t>
            </a:r>
            <a:r>
              <a:rPr lang="en-US" sz="2400" b="1" dirty="0" smtClean="0"/>
              <a:t>.</a:t>
            </a:r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/>
              <a:t>TRULICITY has not been studied in patients with a history of pancreatitis </a:t>
            </a:r>
            <a:r>
              <a:rPr lang="en-US" sz="2400" b="1" dirty="0" smtClean="0"/>
              <a:t>. Consider </a:t>
            </a:r>
            <a:r>
              <a:rPr lang="en-US" sz="2400" b="1" dirty="0"/>
              <a:t>other </a:t>
            </a:r>
            <a:r>
              <a:rPr lang="en-US" sz="2400" b="1" dirty="0" err="1"/>
              <a:t>antidiabetic</a:t>
            </a:r>
            <a:r>
              <a:rPr lang="en-US" sz="2400" b="1" dirty="0"/>
              <a:t> therapies in patients with a history of pancreatitis</a:t>
            </a:r>
            <a:r>
              <a:rPr lang="en-US" sz="2400" b="1" dirty="0" smtClean="0"/>
              <a:t>.</a:t>
            </a:r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TRULICITY </a:t>
            </a:r>
            <a:r>
              <a:rPr lang="en-US" sz="2400" b="1" dirty="0"/>
              <a:t>should not be used in patients with type 1 diabetes mellitus or for the treatment of </a:t>
            </a:r>
            <a:r>
              <a:rPr lang="en-US" sz="2400" b="1" dirty="0" smtClean="0"/>
              <a:t>diabetic ketoacidosis</a:t>
            </a:r>
            <a:r>
              <a:rPr lang="en-US" sz="2400" b="1" dirty="0"/>
              <a:t>. TRULICITY is not a substitute for insulin</a:t>
            </a:r>
            <a:r>
              <a:rPr lang="en-US" sz="2400" b="1" dirty="0" smtClean="0"/>
              <a:t>.</a:t>
            </a:r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TRULICITY </a:t>
            </a:r>
            <a:r>
              <a:rPr lang="en-US" sz="2400" b="1" dirty="0"/>
              <a:t>has not been studied in patients with severe gastrointestinal disease, including severe </a:t>
            </a:r>
            <a:r>
              <a:rPr lang="en-US" sz="2400" b="1" dirty="0" err="1" smtClean="0"/>
              <a:t>gastroparesis</a:t>
            </a:r>
            <a:r>
              <a:rPr lang="en-US" sz="2400" b="1" dirty="0" smtClean="0"/>
              <a:t>. The </a:t>
            </a:r>
            <a:r>
              <a:rPr lang="en-US" sz="2400" b="1" dirty="0"/>
              <a:t>use of TRULICITY is not recommended in patients with pre-existing severe gastrointestinal disease </a:t>
            </a:r>
            <a:r>
              <a:rPr lang="en-US" sz="2400" b="1" dirty="0" smtClean="0"/>
              <a:t>. </a:t>
            </a:r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justLow">
              <a:buClr>
                <a:srgbClr val="99CC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/>
              <a:t>concurrent use of TRULICITY and basal insulin has not been studied.</a:t>
            </a:r>
          </a:p>
        </p:txBody>
      </p:sp>
    </p:spTree>
    <p:extLst>
      <p:ext uri="{BB962C8B-B14F-4D97-AF65-F5344CB8AC3E}">
        <p14:creationId xmlns:p14="http://schemas.microsoft.com/office/powerpoint/2010/main" val="1889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6"/>
          <a:stretch/>
        </p:blipFill>
        <p:spPr>
          <a:xfrm>
            <a:off x="605307" y="682581"/>
            <a:ext cx="10650828" cy="51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4" y="753035"/>
            <a:ext cx="110669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Concomitant Use with an Insulin Secretagogue (e.g., Sulfonylurea) or with Insulin</a:t>
            </a:r>
          </a:p>
          <a:p>
            <a:pPr algn="justLow"/>
            <a:r>
              <a:rPr lang="en-US" sz="2400" b="1" dirty="0"/>
              <a:t>When initiating TRULICITY, consider reducing the dosage of concomitantly administered insulin </a:t>
            </a:r>
            <a:r>
              <a:rPr lang="en-US" sz="2400" b="1" dirty="0" smtClean="0"/>
              <a:t>secretagogues (e.g</a:t>
            </a:r>
            <a:r>
              <a:rPr lang="en-US" sz="2400" b="1" dirty="0"/>
              <a:t>., sulfonylureas) or insulin to reduce the risk of hypoglycemia </a:t>
            </a:r>
            <a:endParaRPr lang="en-US" sz="2400" b="1" dirty="0" smtClean="0"/>
          </a:p>
          <a:p>
            <a:pPr algn="justLow"/>
            <a:endParaRPr lang="en-US" sz="2400" b="1" dirty="0" smtClean="0"/>
          </a:p>
          <a:p>
            <a:pPr algn="justLow"/>
            <a:endParaRPr lang="en-US" sz="2400" b="1" dirty="0"/>
          </a:p>
          <a:p>
            <a:r>
              <a:rPr lang="en-US" sz="2800" b="1" dirty="0" smtClean="0">
                <a:solidFill>
                  <a:srgbClr val="0070C0"/>
                </a:solidFill>
              </a:rPr>
              <a:t>Dosage </a:t>
            </a:r>
            <a:r>
              <a:rPr lang="en-US" sz="2800" b="1" dirty="0">
                <a:solidFill>
                  <a:srgbClr val="0070C0"/>
                </a:solidFill>
              </a:rPr>
              <a:t>in Patients with Renal Impairment</a:t>
            </a:r>
          </a:p>
          <a:p>
            <a:pPr algn="justLow"/>
            <a:r>
              <a:rPr lang="en-US" sz="2400" b="1" dirty="0"/>
              <a:t>No dose adjustment is recommended in patients with renal impairment including end-stage renal disease (ESRD).</a:t>
            </a:r>
          </a:p>
          <a:p>
            <a:pPr algn="justLow"/>
            <a:r>
              <a:rPr lang="en-US" sz="2400" b="1" dirty="0"/>
              <a:t>Monitor renal function in patients with renal impairment reporting severe adverse gastrointestinal reactions.</a:t>
            </a:r>
          </a:p>
        </p:txBody>
      </p:sp>
    </p:spTree>
    <p:extLst>
      <p:ext uri="{BB962C8B-B14F-4D97-AF65-F5344CB8AC3E}">
        <p14:creationId xmlns:p14="http://schemas.microsoft.com/office/powerpoint/2010/main" val="2662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1984376" y="1374776"/>
            <a:ext cx="8437563" cy="392113"/>
          </a:xfrm>
          <a:prstGeom prst="bevel">
            <a:avLst>
              <a:gd name="adj" fmla="val 11435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200">
              <a:latin typeface="Arial" pitchFamily="34" charset="0"/>
            </a:endParaRPr>
          </a:p>
        </p:txBody>
      </p:sp>
      <p:graphicFrame>
        <p:nvGraphicFramePr>
          <p:cNvPr id="235725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139500"/>
              </p:ext>
            </p:extLst>
          </p:nvPr>
        </p:nvGraphicFramePr>
        <p:xfrm>
          <a:off x="249383" y="1416050"/>
          <a:ext cx="11471562" cy="4592214"/>
        </p:xfrm>
        <a:graphic>
          <a:graphicData uri="http://schemas.openxmlformats.org/drawingml/2006/table">
            <a:tbl>
              <a:tblPr/>
              <a:tblGrid>
                <a:gridCol w="5680074"/>
                <a:gridCol w="449949"/>
                <a:gridCol w="5341539"/>
              </a:tblGrid>
              <a:tr h="38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GLP-1</a:t>
                      </a:r>
                    </a:p>
                  </a:txBody>
                  <a:tcPr marL="0"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GIP</a:t>
                      </a:r>
                    </a:p>
                  </a:txBody>
                  <a:tcPr marL="0" marT="45706" marB="457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923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Potentiates glucose-induced insulin secretion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Upregulates insulin gene expression and all steps in insulin biosynthesis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Upregulates expresssion of other genes essential for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-cell function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Enhances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ell proliferation and survival in animal models and isolated human islets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L="182880" marT="45706" marB="4570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Potentiates glucose-induced insulin secretion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Upregulates insulin gene expression and all steps in insulin biosynthesis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Upregulates expresssion of other genes essential for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-cell function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Enhances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ell proliferation and survival in islet cell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linesa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3503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Other effects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Suppresses hepatic glucose output by inhibiting glucagon secretion in a glucose-dependent manner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Inhibits gastric emptying and appetite; reduction of food intake and body weight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L="182880" marT="45706" marB="45706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4500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Does not inhibit glucagon secretion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                                                        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Minimal effects on gastric emptying; no significant effects on appetite or body weight</a:t>
                      </a:r>
                    </a:p>
                  </a:txBody>
                  <a:tcPr marT="45706" marB="457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57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1984376" y="127867"/>
            <a:ext cx="8318500" cy="12469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GLP-1 and GIP Are the Two Major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Incretins</a:t>
            </a:r>
            <a:endParaRPr lang="en-US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87058" name="Text Box 23"/>
          <p:cNvSpPr txBox="1">
            <a:spLocks noChangeArrowheads="1"/>
          </p:cNvSpPr>
          <p:nvPr/>
        </p:nvSpPr>
        <p:spPr bwMode="auto">
          <a:xfrm>
            <a:off x="1879600" y="6103939"/>
            <a:ext cx="85994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100">
                <a:latin typeface="Arial" pitchFamily="34" charset="0"/>
                <a:cs typeface="Arial" pitchFamily="34" charset="0"/>
              </a:rPr>
              <a:t>Holst et al, FEBS letts 1987;  Ørskov et al Endocrinology 1988; Wettergren  et al , Dig Dis Sci. 1993 ; Flint et al  J Clin Invest 1998 ;</a:t>
            </a:r>
          </a:p>
          <a:p>
            <a:pPr>
              <a:spcBef>
                <a:spcPct val="30000"/>
              </a:spcBef>
            </a:pPr>
            <a:r>
              <a:rPr lang="en-US" altLang="en-US" sz="1100">
                <a:latin typeface="Arial" pitchFamily="34" charset="0"/>
                <a:cs typeface="Arial" pitchFamily="34" charset="0"/>
              </a:rPr>
              <a:t>Holst JJ, Physiol Rev 2007;  </a:t>
            </a:r>
            <a:r>
              <a:rPr lang="en-US" altLang="en-US" sz="1100">
                <a:latin typeface="Arial" pitchFamily="34" charset="0"/>
                <a:cs typeface="Times New Roman" pitchFamily="18" charset="0"/>
              </a:rPr>
              <a:t>Tr</a:t>
            </a:r>
            <a:r>
              <a:rPr lang="en-US" altLang="en-US" sz="1100">
                <a:latin typeface="Arial" pitchFamily="34" charset="0"/>
                <a:cs typeface="Arial" pitchFamily="34" charset="0"/>
              </a:rPr>
              <a:t>ü</a:t>
            </a:r>
            <a:r>
              <a:rPr lang="en-US" altLang="en-US" sz="1100">
                <a:latin typeface="Arial" pitchFamily="34" charset="0"/>
                <a:cs typeface="Times New Roman" pitchFamily="18" charset="0"/>
              </a:rPr>
              <a:t>mper A  et al. </a:t>
            </a:r>
            <a:r>
              <a:rPr lang="en-US" altLang="en-US" sz="1100" i="1">
                <a:latin typeface="Arial" pitchFamily="34" charset="0"/>
                <a:cs typeface="Times New Roman" pitchFamily="18" charset="0"/>
              </a:rPr>
              <a:t>Mol Endocrinol.</a:t>
            </a:r>
            <a:r>
              <a:rPr lang="en-US" altLang="en-US" sz="1100">
                <a:latin typeface="Arial" pitchFamily="34" charset="0"/>
                <a:cs typeface="Times New Roman" pitchFamily="18" charset="0"/>
              </a:rPr>
              <a:t> 2001;15:1559–1570; Tr</a:t>
            </a:r>
            <a:r>
              <a:rPr lang="en-US" altLang="en-US" sz="1100">
                <a:latin typeface="Arial" pitchFamily="34" charset="0"/>
                <a:cs typeface="Arial" pitchFamily="34" charset="0"/>
              </a:rPr>
              <a:t>ü</a:t>
            </a:r>
            <a:r>
              <a:rPr lang="en-US" altLang="en-US" sz="1100">
                <a:latin typeface="Arial" pitchFamily="34" charset="0"/>
                <a:cs typeface="Times New Roman" pitchFamily="18" charset="0"/>
              </a:rPr>
              <a:t>mper A et al. </a:t>
            </a:r>
            <a:r>
              <a:rPr lang="en-US" altLang="en-US" sz="1100" i="1">
                <a:latin typeface="Arial" pitchFamily="34" charset="0"/>
                <a:cs typeface="Times New Roman" pitchFamily="18" charset="0"/>
              </a:rPr>
              <a:t>J Endocrinol.</a:t>
            </a:r>
            <a:r>
              <a:rPr lang="en-US" altLang="en-US" sz="1100">
                <a:latin typeface="Arial" pitchFamily="34" charset="0"/>
                <a:cs typeface="Times New Roman" pitchFamily="18" charset="0"/>
              </a:rPr>
              <a:t> 2002;174:233–246; </a:t>
            </a:r>
            <a:r>
              <a:rPr lang="en-US" altLang="en-US" sz="1100">
                <a:latin typeface="Arial" pitchFamily="34" charset="0"/>
              </a:rPr>
              <a:t>Wideman RD et al. </a:t>
            </a:r>
            <a:r>
              <a:rPr lang="en-US" altLang="en-US" sz="1100" i="1">
                <a:latin typeface="Arial" pitchFamily="34" charset="0"/>
              </a:rPr>
              <a:t>Horm Metab Res</a:t>
            </a:r>
            <a:r>
              <a:rPr lang="en-US" altLang="en-US" sz="1100">
                <a:latin typeface="Arial" pitchFamily="34" charset="0"/>
              </a:rPr>
              <a:t>. 2004;36:782–786.</a:t>
            </a:r>
            <a:endParaRPr lang="en-US" altLang="en-US" sz="110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71" y="1075765"/>
            <a:ext cx="88750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DOSAGE FORMS AND </a:t>
            </a:r>
            <a:r>
              <a:rPr lang="en-US" sz="2800" b="1" dirty="0" smtClean="0">
                <a:solidFill>
                  <a:srgbClr val="0070C0"/>
                </a:solidFill>
              </a:rPr>
              <a:t>STRENGTHS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sz="2400" b="1" dirty="0"/>
          </a:p>
          <a:p>
            <a:r>
              <a:rPr lang="en-US" sz="2400" b="1" dirty="0"/>
              <a:t>• Injection: 0.75 mg/0.5 mL or solution in a single-dose </a:t>
            </a:r>
            <a:r>
              <a:rPr lang="en-US" sz="2400" b="1" dirty="0" smtClean="0"/>
              <a:t>pen</a:t>
            </a:r>
          </a:p>
          <a:p>
            <a:endParaRPr lang="en-US" sz="2400" b="1" dirty="0"/>
          </a:p>
          <a:p>
            <a:r>
              <a:rPr lang="en-US" sz="2400" b="1" dirty="0"/>
              <a:t>• Injection: 1.5 mg/0.5 mL solution in a single-dose </a:t>
            </a:r>
            <a:r>
              <a:rPr lang="en-US" sz="2400" b="1" dirty="0" smtClean="0"/>
              <a:t>pen</a:t>
            </a:r>
          </a:p>
          <a:p>
            <a:endParaRPr lang="en-US" sz="2400" b="1" dirty="0"/>
          </a:p>
          <a:p>
            <a:r>
              <a:rPr lang="en-US" sz="2400" b="1" dirty="0"/>
              <a:t>• Injection: 0.75 mg/0.5 mL solution in a single-dose prefilled </a:t>
            </a:r>
            <a:r>
              <a:rPr lang="en-US" sz="2400" b="1" dirty="0" smtClean="0"/>
              <a:t>syringe</a:t>
            </a:r>
          </a:p>
          <a:p>
            <a:endParaRPr lang="en-US" sz="2400" b="1" dirty="0"/>
          </a:p>
          <a:p>
            <a:r>
              <a:rPr lang="en-US" sz="2400" b="1" dirty="0"/>
              <a:t>• Injection: 1.5 mg/0.5 mL solution in a single-dose prefilled syringe</a:t>
            </a:r>
          </a:p>
        </p:txBody>
      </p:sp>
    </p:spTree>
    <p:extLst>
      <p:ext uri="{BB962C8B-B14F-4D97-AF65-F5344CB8AC3E}">
        <p14:creationId xmlns:p14="http://schemas.microsoft.com/office/powerpoint/2010/main" val="2466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308411"/>
            <a:ext cx="10408058" cy="13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929" y="806824"/>
            <a:ext cx="10542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403225" indent="-282575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</a:rPr>
              <a:t>Medullary </a:t>
            </a:r>
            <a:r>
              <a:rPr lang="en-US" sz="2400" b="1" dirty="0">
                <a:solidFill>
                  <a:srgbClr val="0070C0"/>
                </a:solidFill>
              </a:rPr>
              <a:t>Thyroid </a:t>
            </a:r>
            <a:r>
              <a:rPr lang="en-US" sz="2400" b="1" dirty="0" smtClean="0">
                <a:solidFill>
                  <a:srgbClr val="0070C0"/>
                </a:solidFill>
              </a:rPr>
              <a:t>Carcinoma</a:t>
            </a:r>
          </a:p>
          <a:p>
            <a:pPr marL="403225"/>
            <a:r>
              <a:rPr lang="en-US" sz="2400" b="1" dirty="0" smtClean="0"/>
              <a:t>TRULICITY is contraindicated in patients with a personal or family history of medullary thyroid carcinoma (MTC) or in patients with (MEN 2) </a:t>
            </a:r>
            <a:endParaRPr lang="en-US" sz="2400" b="1" i="1" dirty="0" smtClean="0"/>
          </a:p>
          <a:p>
            <a:pPr marL="403225">
              <a:buFont typeface="Wingdings" panose="05000000000000000000" pitchFamily="2" charset="2"/>
              <a:buChar char="ü"/>
            </a:pPr>
            <a:endParaRPr lang="en-US" sz="2400" b="1" i="1" dirty="0" smtClean="0"/>
          </a:p>
          <a:p>
            <a:pPr marL="403225"/>
            <a:endParaRPr lang="en-US" sz="2400" b="1" i="1" dirty="0"/>
          </a:p>
          <a:p>
            <a:pPr marL="228600" indent="-1079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</a:rPr>
              <a:t>Hypersensitivity</a:t>
            </a:r>
          </a:p>
          <a:p>
            <a:pPr marL="403225" indent="-120650"/>
            <a:r>
              <a:rPr lang="en-US" sz="2400" b="1" dirty="0" smtClean="0"/>
              <a:t>  TRULICITY </a:t>
            </a:r>
            <a:r>
              <a:rPr lang="en-US" sz="2400" b="1" dirty="0"/>
              <a:t>is contraindicated in patients with a prior serious hypersensitivity reaction to </a:t>
            </a:r>
            <a:r>
              <a:rPr lang="en-US" sz="2400" b="1" dirty="0" err="1"/>
              <a:t>dulaglutide</a:t>
            </a:r>
            <a:r>
              <a:rPr lang="en-US" sz="2400" b="1" dirty="0"/>
              <a:t> or to any of </a:t>
            </a:r>
            <a:r>
              <a:rPr lang="en-US" sz="2400" b="1" dirty="0" smtClean="0"/>
              <a:t>the product </a:t>
            </a:r>
            <a:r>
              <a:rPr lang="en-US" sz="2400" b="1" dirty="0"/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1874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8" b="55513"/>
          <a:stretch/>
        </p:blipFill>
        <p:spPr>
          <a:xfrm>
            <a:off x="1442435" y="1957588"/>
            <a:ext cx="8155010" cy="15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" b="9181"/>
          <a:stretch/>
        </p:blipFill>
        <p:spPr>
          <a:xfrm>
            <a:off x="154546" y="463639"/>
            <a:ext cx="10908405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>
          <a:xfrm>
            <a:off x="115910" y="618185"/>
            <a:ext cx="11346287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2" b="55875"/>
          <a:stretch/>
        </p:blipFill>
        <p:spPr>
          <a:xfrm>
            <a:off x="1236372" y="1957589"/>
            <a:ext cx="8950817" cy="14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r="3798" b="9599"/>
          <a:stretch/>
        </p:blipFill>
        <p:spPr>
          <a:xfrm>
            <a:off x="296215" y="231820"/>
            <a:ext cx="11513712" cy="59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5080" r="4103" b="16107"/>
          <a:stretch/>
        </p:blipFill>
        <p:spPr>
          <a:xfrm>
            <a:off x="309092" y="223544"/>
            <a:ext cx="11629624" cy="59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5441" r="2752" b="9238"/>
          <a:stretch/>
        </p:blipFill>
        <p:spPr>
          <a:xfrm>
            <a:off x="167425" y="257578"/>
            <a:ext cx="11974255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504951" y="-37881"/>
            <a:ext cx="8718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da-DK" altLang="en-US" dirty="0">
                <a:solidFill>
                  <a:prstClr val="white"/>
                </a:solidFill>
                <a:latin typeface="Arial" pitchFamily="34" charset="0"/>
              </a:rPr>
              <a:t>The incretin effect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644650" y="1723232"/>
            <a:ext cx="40989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r>
              <a:rPr lang="da-DK" altLang="en-US" sz="2400" dirty="0">
                <a:solidFill>
                  <a:prstClr val="white"/>
                </a:solidFill>
                <a:latin typeface="Arial" pitchFamily="34" charset="0"/>
              </a:rPr>
              <a:t>Up to 70% of post-glucose insulin secretion is due to the effects of incretins</a:t>
            </a:r>
          </a:p>
          <a:p>
            <a:pPr defTabSz="914400">
              <a:spcBef>
                <a:spcPct val="0"/>
              </a:spcBef>
            </a:pPr>
            <a:endParaRPr lang="da-DK" altLang="en-US" sz="2400" dirty="0">
              <a:solidFill>
                <a:prstClr val="white"/>
              </a:solidFill>
              <a:latin typeface="Arial" pitchFamily="34" charset="0"/>
            </a:endParaRPr>
          </a:p>
          <a:p>
            <a:pPr defTabSz="914400">
              <a:spcBef>
                <a:spcPct val="0"/>
              </a:spcBef>
            </a:pPr>
            <a:r>
              <a:rPr lang="da-DK" altLang="en-US" sz="2400" dirty="0">
                <a:solidFill>
                  <a:prstClr val="white"/>
                </a:solidFill>
                <a:latin typeface="Arial" pitchFamily="34" charset="0"/>
              </a:rPr>
              <a:t>The incretin effect is</a:t>
            </a:r>
          </a:p>
          <a:p>
            <a:pPr defTabSz="914400">
              <a:spcBef>
                <a:spcPct val="0"/>
              </a:spcBef>
              <a:buNone/>
            </a:pPr>
            <a:r>
              <a:rPr lang="da-DK" altLang="en-US" sz="2400" dirty="0">
                <a:solidFill>
                  <a:prstClr val="white"/>
                </a:solidFill>
                <a:latin typeface="Arial" pitchFamily="34" charset="0"/>
              </a:rPr>
              <a:t>     due to gut hormones – </a:t>
            </a:r>
          </a:p>
          <a:p>
            <a:pPr defTabSz="914400">
              <a:spcBef>
                <a:spcPct val="0"/>
              </a:spcBef>
              <a:buNone/>
            </a:pPr>
            <a:r>
              <a:rPr lang="da-DK" altLang="en-US" sz="2400" dirty="0">
                <a:solidFill>
                  <a:prstClr val="white"/>
                </a:solidFill>
                <a:latin typeface="Arial" pitchFamily="34" charset="0"/>
              </a:rPr>
              <a:t>     the incretin hormones </a:t>
            </a:r>
            <a:endParaRPr lang="en-US" altLang="en-US" sz="24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453188" y="25828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white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340476" y="14573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white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227764" y="4691063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white"/>
                </a:solidFill>
                <a:latin typeface="Arial" pitchFamily="34" charset="0"/>
              </a:rPr>
              <a:t>500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115050" y="365125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white"/>
                </a:solidFill>
                <a:latin typeface="Arial" pitchFamily="34" charset="0"/>
              </a:rPr>
              <a:t>1000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453188" y="58086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white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 rot="-5400000">
            <a:off x="5055394" y="1929607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pitchFamily="34" charset="0"/>
              </a:rPr>
              <a:t>Glucose (</a:t>
            </a:r>
            <a:r>
              <a:rPr lang="en-US" altLang="en-US" sz="1800" dirty="0" err="1">
                <a:solidFill>
                  <a:prstClr val="white"/>
                </a:solidFill>
                <a:latin typeface="Arial" pitchFamily="34" charset="0"/>
              </a:rPr>
              <a:t>mmol</a:t>
            </a:r>
            <a:r>
              <a:rPr lang="en-US" altLang="en-US" sz="1800" dirty="0">
                <a:solidFill>
                  <a:prstClr val="white"/>
                </a:solidFill>
                <a:latin typeface="Arial" pitchFamily="34" charset="0"/>
              </a:rPr>
              <a:t>/l)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 rot="-5400000">
            <a:off x="5176044" y="4664869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en-US" altLang="en-US" sz="1800">
                <a:solidFill>
                  <a:prstClr val="white"/>
                </a:solidFill>
                <a:latin typeface="Arial" pitchFamily="34" charset="0"/>
              </a:rPr>
              <a:t>Insulin (pmol/l)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858000" y="6130926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>
                <a:solidFill>
                  <a:prstClr val="white"/>
                </a:solidFill>
                <a:latin typeface="Arial" pitchFamily="34" charset="0"/>
              </a:rPr>
              <a:t>Time (min)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8545513" y="4246564"/>
            <a:ext cx="933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>
                <a:solidFill>
                  <a:prstClr val="white"/>
                </a:solidFill>
                <a:latin typeface="Arial" pitchFamily="34" charset="0"/>
              </a:rPr>
              <a:t>Incretin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7343775" y="1325564"/>
            <a:ext cx="102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pitchFamily="34" charset="0"/>
              </a:rPr>
              <a:t>Glucose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8610600" y="838200"/>
            <a:ext cx="457200" cy="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8610600" y="1112838"/>
            <a:ext cx="45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9201150" y="647701"/>
            <a:ext cx="476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>
                <a:solidFill>
                  <a:prstClr val="white"/>
                </a:solidFill>
                <a:latin typeface="Arial" pitchFamily="34" charset="0"/>
              </a:rPr>
              <a:t>i.v.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9201150" y="920751"/>
            <a:ext cx="844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>
                <a:solidFill>
                  <a:prstClr val="white"/>
                </a:solidFill>
                <a:latin typeface="Arial" pitchFamily="34" charset="0"/>
              </a:rPr>
              <a:t>pr. OS</a:t>
            </a: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7848600" y="17938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V="1">
            <a:off x="9018588" y="4648200"/>
            <a:ext cx="0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9018588" y="3810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6781800" y="1066801"/>
            <a:ext cx="152400" cy="1317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US" altLang="en-US" sz="1800">
              <a:solidFill>
                <a:prstClr val="white"/>
              </a:solidFill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 rot="5400000">
            <a:off x="9932194" y="3029744"/>
            <a:ext cx="152400" cy="1317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US" altLang="en-US" sz="1800">
              <a:solidFill>
                <a:prstClr val="white"/>
              </a:solidFill>
            </a:endParaRPr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 rot="5400000">
            <a:off x="9932194" y="5909469"/>
            <a:ext cx="152400" cy="1317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US" altLang="en-US" sz="1800">
              <a:solidFill>
                <a:prstClr val="white"/>
              </a:solidFill>
            </a:endParaRPr>
          </a:p>
        </p:txBody>
      </p:sp>
      <p:sp>
        <p:nvSpPr>
          <p:cNvPr id="81944" name="Freeform 24"/>
          <p:cNvSpPr>
            <a:spLocks/>
          </p:cNvSpPr>
          <p:nvPr/>
        </p:nvSpPr>
        <p:spPr bwMode="auto">
          <a:xfrm>
            <a:off x="6870700" y="1670051"/>
            <a:ext cx="2889250" cy="1082675"/>
          </a:xfrm>
          <a:custGeom>
            <a:avLst/>
            <a:gdLst>
              <a:gd name="T0" fmla="*/ 0 w 1820"/>
              <a:gd name="T1" fmla="*/ 2147483647 h 682"/>
              <a:gd name="T2" fmla="*/ 2147483647 w 1820"/>
              <a:gd name="T3" fmla="*/ 2147483647 h 682"/>
              <a:gd name="T4" fmla="*/ 2147483647 w 1820"/>
              <a:gd name="T5" fmla="*/ 2147483647 h 682"/>
              <a:gd name="T6" fmla="*/ 2147483647 w 1820"/>
              <a:gd name="T7" fmla="*/ 2147483647 h 682"/>
              <a:gd name="T8" fmla="*/ 2147483647 w 1820"/>
              <a:gd name="T9" fmla="*/ 2147483647 h 682"/>
              <a:gd name="T10" fmla="*/ 2147483647 w 1820"/>
              <a:gd name="T11" fmla="*/ 2147483647 h 682"/>
              <a:gd name="T12" fmla="*/ 2147483647 w 1820"/>
              <a:gd name="T13" fmla="*/ 2147483647 h 682"/>
              <a:gd name="T14" fmla="*/ 2147483647 w 1820"/>
              <a:gd name="T15" fmla="*/ 2147483647 h 682"/>
              <a:gd name="T16" fmla="*/ 2147483647 w 1820"/>
              <a:gd name="T17" fmla="*/ 2147483647 h 682"/>
              <a:gd name="T18" fmla="*/ 2147483647 w 1820"/>
              <a:gd name="T19" fmla="*/ 2147483647 h 682"/>
              <a:gd name="T20" fmla="*/ 2147483647 w 1820"/>
              <a:gd name="T21" fmla="*/ 2147483647 h 682"/>
              <a:gd name="T22" fmla="*/ 2147483647 w 1820"/>
              <a:gd name="T23" fmla="*/ 2147483647 h 682"/>
              <a:gd name="T24" fmla="*/ 2147483647 w 1820"/>
              <a:gd name="T25" fmla="*/ 2147483647 h 682"/>
              <a:gd name="T26" fmla="*/ 2147483647 w 1820"/>
              <a:gd name="T27" fmla="*/ 2147483647 h 682"/>
              <a:gd name="T28" fmla="*/ 2147483647 w 1820"/>
              <a:gd name="T29" fmla="*/ 2147483647 h 682"/>
              <a:gd name="T30" fmla="*/ 2147483647 w 1820"/>
              <a:gd name="T31" fmla="*/ 2147483647 h 682"/>
              <a:gd name="T32" fmla="*/ 2147483647 w 1820"/>
              <a:gd name="T33" fmla="*/ 2147483647 h 682"/>
              <a:gd name="T34" fmla="*/ 2147483647 w 1820"/>
              <a:gd name="T35" fmla="*/ 2147483647 h 682"/>
              <a:gd name="T36" fmla="*/ 2147483647 w 1820"/>
              <a:gd name="T37" fmla="*/ 2147483647 h 682"/>
              <a:gd name="T38" fmla="*/ 2147483647 w 1820"/>
              <a:gd name="T39" fmla="*/ 2147483647 h 682"/>
              <a:gd name="T40" fmla="*/ 2147483647 w 1820"/>
              <a:gd name="T41" fmla="*/ 0 h 682"/>
              <a:gd name="T42" fmla="*/ 2147483647 w 1820"/>
              <a:gd name="T43" fmla="*/ 0 h 682"/>
              <a:gd name="T44" fmla="*/ 2147483647 w 1820"/>
              <a:gd name="T45" fmla="*/ 2147483647 h 682"/>
              <a:gd name="T46" fmla="*/ 2147483647 w 1820"/>
              <a:gd name="T47" fmla="*/ 2147483647 h 682"/>
              <a:gd name="T48" fmla="*/ 2147483647 w 1820"/>
              <a:gd name="T49" fmla="*/ 2147483647 h 682"/>
              <a:gd name="T50" fmla="*/ 2147483647 w 1820"/>
              <a:gd name="T51" fmla="*/ 2147483647 h 682"/>
              <a:gd name="T52" fmla="*/ 2147483647 w 1820"/>
              <a:gd name="T53" fmla="*/ 2147483647 h 682"/>
              <a:gd name="T54" fmla="*/ 2147483647 w 1820"/>
              <a:gd name="T55" fmla="*/ 2147483647 h 682"/>
              <a:gd name="T56" fmla="*/ 2147483647 w 1820"/>
              <a:gd name="T57" fmla="*/ 2147483647 h 682"/>
              <a:gd name="T58" fmla="*/ 2147483647 w 1820"/>
              <a:gd name="T59" fmla="*/ 2147483647 h 682"/>
              <a:gd name="T60" fmla="*/ 2147483647 w 1820"/>
              <a:gd name="T61" fmla="*/ 2147483647 h 682"/>
              <a:gd name="T62" fmla="*/ 2147483647 w 1820"/>
              <a:gd name="T63" fmla="*/ 2147483647 h 682"/>
              <a:gd name="T64" fmla="*/ 2147483647 w 1820"/>
              <a:gd name="T65" fmla="*/ 2147483647 h 682"/>
              <a:gd name="T66" fmla="*/ 2147483647 w 1820"/>
              <a:gd name="T67" fmla="*/ 2147483647 h 682"/>
              <a:gd name="T68" fmla="*/ 2147483647 w 1820"/>
              <a:gd name="T69" fmla="*/ 2147483647 h 682"/>
              <a:gd name="T70" fmla="*/ 2147483647 w 1820"/>
              <a:gd name="T71" fmla="*/ 2147483647 h 682"/>
              <a:gd name="T72" fmla="*/ 2147483647 w 1820"/>
              <a:gd name="T73" fmla="*/ 2147483647 h 682"/>
              <a:gd name="T74" fmla="*/ 2147483647 w 1820"/>
              <a:gd name="T75" fmla="*/ 2147483647 h 6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20"/>
              <a:gd name="T115" fmla="*/ 0 h 682"/>
              <a:gd name="T116" fmla="*/ 1820 w 1820"/>
              <a:gd name="T117" fmla="*/ 682 h 6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20" h="682">
                <a:moveTo>
                  <a:pt x="0" y="682"/>
                </a:moveTo>
                <a:lnTo>
                  <a:pt x="630" y="682"/>
                </a:lnTo>
                <a:lnTo>
                  <a:pt x="684" y="550"/>
                </a:lnTo>
                <a:lnTo>
                  <a:pt x="712" y="486"/>
                </a:lnTo>
                <a:lnTo>
                  <a:pt x="738" y="428"/>
                </a:lnTo>
                <a:lnTo>
                  <a:pt x="766" y="372"/>
                </a:lnTo>
                <a:lnTo>
                  <a:pt x="792" y="320"/>
                </a:lnTo>
                <a:lnTo>
                  <a:pt x="820" y="270"/>
                </a:lnTo>
                <a:lnTo>
                  <a:pt x="848" y="226"/>
                </a:lnTo>
                <a:lnTo>
                  <a:pt x="876" y="184"/>
                </a:lnTo>
                <a:lnTo>
                  <a:pt x="904" y="146"/>
                </a:lnTo>
                <a:lnTo>
                  <a:pt x="934" y="112"/>
                </a:lnTo>
                <a:lnTo>
                  <a:pt x="964" y="82"/>
                </a:lnTo>
                <a:lnTo>
                  <a:pt x="994" y="58"/>
                </a:lnTo>
                <a:lnTo>
                  <a:pt x="1026" y="36"/>
                </a:lnTo>
                <a:lnTo>
                  <a:pt x="1058" y="20"/>
                </a:lnTo>
                <a:lnTo>
                  <a:pt x="1074" y="14"/>
                </a:lnTo>
                <a:lnTo>
                  <a:pt x="1092" y="10"/>
                </a:lnTo>
                <a:lnTo>
                  <a:pt x="1108" y="6"/>
                </a:lnTo>
                <a:lnTo>
                  <a:pt x="1126" y="2"/>
                </a:lnTo>
                <a:lnTo>
                  <a:pt x="1144" y="0"/>
                </a:lnTo>
                <a:lnTo>
                  <a:pt x="1162" y="0"/>
                </a:lnTo>
                <a:lnTo>
                  <a:pt x="1180" y="2"/>
                </a:lnTo>
                <a:lnTo>
                  <a:pt x="1198" y="4"/>
                </a:lnTo>
                <a:lnTo>
                  <a:pt x="1216" y="8"/>
                </a:lnTo>
                <a:lnTo>
                  <a:pt x="1236" y="12"/>
                </a:lnTo>
                <a:lnTo>
                  <a:pt x="1276" y="26"/>
                </a:lnTo>
                <a:lnTo>
                  <a:pt x="1316" y="46"/>
                </a:lnTo>
                <a:lnTo>
                  <a:pt x="1358" y="72"/>
                </a:lnTo>
                <a:lnTo>
                  <a:pt x="1402" y="102"/>
                </a:lnTo>
                <a:lnTo>
                  <a:pt x="1448" y="140"/>
                </a:lnTo>
                <a:lnTo>
                  <a:pt x="1496" y="182"/>
                </a:lnTo>
                <a:lnTo>
                  <a:pt x="1544" y="232"/>
                </a:lnTo>
                <a:lnTo>
                  <a:pt x="1596" y="286"/>
                </a:lnTo>
                <a:lnTo>
                  <a:pt x="1648" y="348"/>
                </a:lnTo>
                <a:lnTo>
                  <a:pt x="1704" y="416"/>
                </a:lnTo>
                <a:lnTo>
                  <a:pt x="1760" y="492"/>
                </a:lnTo>
                <a:lnTo>
                  <a:pt x="1820" y="574"/>
                </a:lnTo>
              </a:path>
            </a:pathLst>
          </a:custGeom>
          <a:noFill/>
          <a:ln w="19050" cmpd="sng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5" name="Freeform 25"/>
          <p:cNvSpPr>
            <a:spLocks/>
          </p:cNvSpPr>
          <p:nvPr/>
        </p:nvSpPr>
        <p:spPr bwMode="auto">
          <a:xfrm>
            <a:off x="7026275" y="1692276"/>
            <a:ext cx="2660650" cy="1019175"/>
          </a:xfrm>
          <a:custGeom>
            <a:avLst/>
            <a:gdLst>
              <a:gd name="T0" fmla="*/ 0 w 1676"/>
              <a:gd name="T1" fmla="*/ 2147483647 h 642"/>
              <a:gd name="T2" fmla="*/ 2147483647 w 1676"/>
              <a:gd name="T3" fmla="*/ 2147483647 h 642"/>
              <a:gd name="T4" fmla="*/ 2147483647 w 1676"/>
              <a:gd name="T5" fmla="*/ 2147483647 h 642"/>
              <a:gd name="T6" fmla="*/ 2147483647 w 1676"/>
              <a:gd name="T7" fmla="*/ 2147483647 h 642"/>
              <a:gd name="T8" fmla="*/ 2147483647 w 1676"/>
              <a:gd name="T9" fmla="*/ 2147483647 h 642"/>
              <a:gd name="T10" fmla="*/ 2147483647 w 1676"/>
              <a:gd name="T11" fmla="*/ 2147483647 h 642"/>
              <a:gd name="T12" fmla="*/ 2147483647 w 1676"/>
              <a:gd name="T13" fmla="*/ 2147483647 h 642"/>
              <a:gd name="T14" fmla="*/ 2147483647 w 1676"/>
              <a:gd name="T15" fmla="*/ 2147483647 h 642"/>
              <a:gd name="T16" fmla="*/ 2147483647 w 1676"/>
              <a:gd name="T17" fmla="*/ 2147483647 h 642"/>
              <a:gd name="T18" fmla="*/ 2147483647 w 1676"/>
              <a:gd name="T19" fmla="*/ 2147483647 h 642"/>
              <a:gd name="T20" fmla="*/ 2147483647 w 1676"/>
              <a:gd name="T21" fmla="*/ 2147483647 h 642"/>
              <a:gd name="T22" fmla="*/ 2147483647 w 1676"/>
              <a:gd name="T23" fmla="*/ 2147483647 h 642"/>
              <a:gd name="T24" fmla="*/ 2147483647 w 1676"/>
              <a:gd name="T25" fmla="*/ 2147483647 h 642"/>
              <a:gd name="T26" fmla="*/ 2147483647 w 1676"/>
              <a:gd name="T27" fmla="*/ 2147483647 h 642"/>
              <a:gd name="T28" fmla="*/ 2147483647 w 1676"/>
              <a:gd name="T29" fmla="*/ 2147483647 h 642"/>
              <a:gd name="T30" fmla="*/ 2147483647 w 1676"/>
              <a:gd name="T31" fmla="*/ 2147483647 h 642"/>
              <a:gd name="T32" fmla="*/ 2147483647 w 1676"/>
              <a:gd name="T33" fmla="*/ 2147483647 h 642"/>
              <a:gd name="T34" fmla="*/ 2147483647 w 1676"/>
              <a:gd name="T35" fmla="*/ 2147483647 h 642"/>
              <a:gd name="T36" fmla="*/ 2147483647 w 1676"/>
              <a:gd name="T37" fmla="*/ 2147483647 h 642"/>
              <a:gd name="T38" fmla="*/ 2147483647 w 1676"/>
              <a:gd name="T39" fmla="*/ 0 h 642"/>
              <a:gd name="T40" fmla="*/ 2147483647 w 1676"/>
              <a:gd name="T41" fmla="*/ 0 h 642"/>
              <a:gd name="T42" fmla="*/ 2147483647 w 1676"/>
              <a:gd name="T43" fmla="*/ 2147483647 h 642"/>
              <a:gd name="T44" fmla="*/ 2147483647 w 1676"/>
              <a:gd name="T45" fmla="*/ 2147483647 h 642"/>
              <a:gd name="T46" fmla="*/ 2147483647 w 1676"/>
              <a:gd name="T47" fmla="*/ 2147483647 h 642"/>
              <a:gd name="T48" fmla="*/ 2147483647 w 1676"/>
              <a:gd name="T49" fmla="*/ 2147483647 h 642"/>
              <a:gd name="T50" fmla="*/ 2147483647 w 1676"/>
              <a:gd name="T51" fmla="*/ 2147483647 h 642"/>
              <a:gd name="T52" fmla="*/ 2147483647 w 1676"/>
              <a:gd name="T53" fmla="*/ 2147483647 h 642"/>
              <a:gd name="T54" fmla="*/ 2147483647 w 1676"/>
              <a:gd name="T55" fmla="*/ 2147483647 h 642"/>
              <a:gd name="T56" fmla="*/ 2147483647 w 1676"/>
              <a:gd name="T57" fmla="*/ 2147483647 h 642"/>
              <a:gd name="T58" fmla="*/ 2147483647 w 1676"/>
              <a:gd name="T59" fmla="*/ 2147483647 h 642"/>
              <a:gd name="T60" fmla="*/ 2147483647 w 1676"/>
              <a:gd name="T61" fmla="*/ 2147483647 h 642"/>
              <a:gd name="T62" fmla="*/ 2147483647 w 1676"/>
              <a:gd name="T63" fmla="*/ 2147483647 h 642"/>
              <a:gd name="T64" fmla="*/ 2147483647 w 1676"/>
              <a:gd name="T65" fmla="*/ 2147483647 h 642"/>
              <a:gd name="T66" fmla="*/ 2147483647 w 1676"/>
              <a:gd name="T67" fmla="*/ 2147483647 h 642"/>
              <a:gd name="T68" fmla="*/ 2147483647 w 1676"/>
              <a:gd name="T69" fmla="*/ 2147483647 h 642"/>
              <a:gd name="T70" fmla="*/ 2147483647 w 1676"/>
              <a:gd name="T71" fmla="*/ 2147483647 h 6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76"/>
              <a:gd name="T109" fmla="*/ 0 h 642"/>
              <a:gd name="T110" fmla="*/ 1676 w 1676"/>
              <a:gd name="T111" fmla="*/ 642 h 6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76" h="642">
                <a:moveTo>
                  <a:pt x="0" y="642"/>
                </a:moveTo>
                <a:lnTo>
                  <a:pt x="522" y="642"/>
                </a:lnTo>
                <a:lnTo>
                  <a:pt x="542" y="576"/>
                </a:lnTo>
                <a:lnTo>
                  <a:pt x="564" y="512"/>
                </a:lnTo>
                <a:lnTo>
                  <a:pt x="586" y="450"/>
                </a:lnTo>
                <a:lnTo>
                  <a:pt x="610" y="392"/>
                </a:lnTo>
                <a:lnTo>
                  <a:pt x="636" y="338"/>
                </a:lnTo>
                <a:lnTo>
                  <a:pt x="662" y="288"/>
                </a:lnTo>
                <a:lnTo>
                  <a:pt x="688" y="242"/>
                </a:lnTo>
                <a:lnTo>
                  <a:pt x="716" y="198"/>
                </a:lnTo>
                <a:lnTo>
                  <a:pt x="746" y="160"/>
                </a:lnTo>
                <a:lnTo>
                  <a:pt x="776" y="126"/>
                </a:lnTo>
                <a:lnTo>
                  <a:pt x="806" y="94"/>
                </a:lnTo>
                <a:lnTo>
                  <a:pt x="838" y="68"/>
                </a:lnTo>
                <a:lnTo>
                  <a:pt x="872" y="46"/>
                </a:lnTo>
                <a:lnTo>
                  <a:pt x="906" y="28"/>
                </a:lnTo>
                <a:lnTo>
                  <a:pt x="940" y="14"/>
                </a:lnTo>
                <a:lnTo>
                  <a:pt x="976" y="4"/>
                </a:lnTo>
                <a:lnTo>
                  <a:pt x="994" y="2"/>
                </a:lnTo>
                <a:lnTo>
                  <a:pt x="1014" y="0"/>
                </a:lnTo>
                <a:lnTo>
                  <a:pt x="1032" y="0"/>
                </a:lnTo>
                <a:lnTo>
                  <a:pt x="1052" y="2"/>
                </a:lnTo>
                <a:lnTo>
                  <a:pt x="1090" y="6"/>
                </a:lnTo>
                <a:lnTo>
                  <a:pt x="1130" y="18"/>
                </a:lnTo>
                <a:lnTo>
                  <a:pt x="1170" y="32"/>
                </a:lnTo>
                <a:lnTo>
                  <a:pt x="1212" y="54"/>
                </a:lnTo>
                <a:lnTo>
                  <a:pt x="1254" y="80"/>
                </a:lnTo>
                <a:lnTo>
                  <a:pt x="1298" y="112"/>
                </a:lnTo>
                <a:lnTo>
                  <a:pt x="1342" y="148"/>
                </a:lnTo>
                <a:lnTo>
                  <a:pt x="1388" y="190"/>
                </a:lnTo>
                <a:lnTo>
                  <a:pt x="1434" y="240"/>
                </a:lnTo>
                <a:lnTo>
                  <a:pt x="1480" y="294"/>
                </a:lnTo>
                <a:lnTo>
                  <a:pt x="1528" y="354"/>
                </a:lnTo>
                <a:lnTo>
                  <a:pt x="1576" y="420"/>
                </a:lnTo>
                <a:lnTo>
                  <a:pt x="1626" y="492"/>
                </a:lnTo>
                <a:lnTo>
                  <a:pt x="1676" y="57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6" name="Freeform 26"/>
          <p:cNvSpPr>
            <a:spLocks/>
          </p:cNvSpPr>
          <p:nvPr/>
        </p:nvSpPr>
        <p:spPr bwMode="auto">
          <a:xfrm>
            <a:off x="6858000" y="1165225"/>
            <a:ext cx="3105150" cy="1936750"/>
          </a:xfrm>
          <a:custGeom>
            <a:avLst/>
            <a:gdLst>
              <a:gd name="T0" fmla="*/ 0 w 1956"/>
              <a:gd name="T1" fmla="*/ 0 h 1220"/>
              <a:gd name="T2" fmla="*/ 0 w 1956"/>
              <a:gd name="T3" fmla="*/ 2147483647 h 1220"/>
              <a:gd name="T4" fmla="*/ 2147483647 w 1956"/>
              <a:gd name="T5" fmla="*/ 2147483647 h 1220"/>
              <a:gd name="T6" fmla="*/ 0 60000 65536"/>
              <a:gd name="T7" fmla="*/ 0 60000 65536"/>
              <a:gd name="T8" fmla="*/ 0 60000 65536"/>
              <a:gd name="T9" fmla="*/ 0 w 1956"/>
              <a:gd name="T10" fmla="*/ 0 h 1220"/>
              <a:gd name="T11" fmla="*/ 1956 w 1956"/>
              <a:gd name="T12" fmla="*/ 1220 h 1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6" h="1220">
                <a:moveTo>
                  <a:pt x="0" y="0"/>
                </a:moveTo>
                <a:lnTo>
                  <a:pt x="0" y="1220"/>
                </a:lnTo>
                <a:lnTo>
                  <a:pt x="1956" y="1220"/>
                </a:lnTo>
              </a:path>
            </a:pathLst>
          </a:custGeom>
          <a:noFill/>
          <a:ln w="19050" cmpd="sng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H="1">
            <a:off x="6727826" y="1625600"/>
            <a:ext cx="1301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 flipH="1">
            <a:off x="6727826" y="2752725"/>
            <a:ext cx="1301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49" name="Freeform 29"/>
          <p:cNvSpPr>
            <a:spLocks/>
          </p:cNvSpPr>
          <p:nvPr/>
        </p:nvSpPr>
        <p:spPr bwMode="auto">
          <a:xfrm>
            <a:off x="6858000" y="3819526"/>
            <a:ext cx="3105150" cy="2155825"/>
          </a:xfrm>
          <a:custGeom>
            <a:avLst/>
            <a:gdLst>
              <a:gd name="T0" fmla="*/ 0 w 1956"/>
              <a:gd name="T1" fmla="*/ 0 h 1358"/>
              <a:gd name="T2" fmla="*/ 0 w 1956"/>
              <a:gd name="T3" fmla="*/ 2147483647 h 1358"/>
              <a:gd name="T4" fmla="*/ 2147483647 w 1956"/>
              <a:gd name="T5" fmla="*/ 2147483647 h 1358"/>
              <a:gd name="T6" fmla="*/ 0 60000 65536"/>
              <a:gd name="T7" fmla="*/ 0 60000 65536"/>
              <a:gd name="T8" fmla="*/ 0 60000 65536"/>
              <a:gd name="T9" fmla="*/ 0 w 1956"/>
              <a:gd name="T10" fmla="*/ 0 h 1358"/>
              <a:gd name="T11" fmla="*/ 1956 w 1956"/>
              <a:gd name="T12" fmla="*/ 1358 h 1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6" h="1358">
                <a:moveTo>
                  <a:pt x="0" y="0"/>
                </a:moveTo>
                <a:lnTo>
                  <a:pt x="0" y="1358"/>
                </a:lnTo>
                <a:lnTo>
                  <a:pt x="1956" y="1358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 flipH="1">
            <a:off x="6727826" y="3819525"/>
            <a:ext cx="1301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 flipH="1">
            <a:off x="6727826" y="4854575"/>
            <a:ext cx="1301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2" name="Freeform 32"/>
          <p:cNvSpPr>
            <a:spLocks/>
          </p:cNvSpPr>
          <p:nvPr/>
        </p:nvSpPr>
        <p:spPr bwMode="auto">
          <a:xfrm>
            <a:off x="7054851" y="3660776"/>
            <a:ext cx="2905125" cy="1914525"/>
          </a:xfrm>
          <a:custGeom>
            <a:avLst/>
            <a:gdLst>
              <a:gd name="T0" fmla="*/ 0 w 1830"/>
              <a:gd name="T1" fmla="*/ 2147483647 h 1206"/>
              <a:gd name="T2" fmla="*/ 2147483647 w 1830"/>
              <a:gd name="T3" fmla="*/ 2147483647 h 1206"/>
              <a:gd name="T4" fmla="*/ 2147483647 w 1830"/>
              <a:gd name="T5" fmla="*/ 2147483647 h 1206"/>
              <a:gd name="T6" fmla="*/ 2147483647 w 1830"/>
              <a:gd name="T7" fmla="*/ 2147483647 h 1206"/>
              <a:gd name="T8" fmla="*/ 2147483647 w 1830"/>
              <a:gd name="T9" fmla="*/ 2147483647 h 1206"/>
              <a:gd name="T10" fmla="*/ 2147483647 w 1830"/>
              <a:gd name="T11" fmla="*/ 2147483647 h 1206"/>
              <a:gd name="T12" fmla="*/ 2147483647 w 1830"/>
              <a:gd name="T13" fmla="*/ 2147483647 h 1206"/>
              <a:gd name="T14" fmla="*/ 2147483647 w 1830"/>
              <a:gd name="T15" fmla="*/ 2147483647 h 1206"/>
              <a:gd name="T16" fmla="*/ 2147483647 w 1830"/>
              <a:gd name="T17" fmla="*/ 2147483647 h 1206"/>
              <a:gd name="T18" fmla="*/ 2147483647 w 1830"/>
              <a:gd name="T19" fmla="*/ 2147483647 h 1206"/>
              <a:gd name="T20" fmla="*/ 2147483647 w 1830"/>
              <a:gd name="T21" fmla="*/ 2147483647 h 1206"/>
              <a:gd name="T22" fmla="*/ 2147483647 w 1830"/>
              <a:gd name="T23" fmla="*/ 2147483647 h 1206"/>
              <a:gd name="T24" fmla="*/ 2147483647 w 1830"/>
              <a:gd name="T25" fmla="*/ 2147483647 h 1206"/>
              <a:gd name="T26" fmla="*/ 2147483647 w 1830"/>
              <a:gd name="T27" fmla="*/ 2147483647 h 1206"/>
              <a:gd name="T28" fmla="*/ 2147483647 w 1830"/>
              <a:gd name="T29" fmla="*/ 2147483647 h 1206"/>
              <a:gd name="T30" fmla="*/ 2147483647 w 1830"/>
              <a:gd name="T31" fmla="*/ 2147483647 h 1206"/>
              <a:gd name="T32" fmla="*/ 2147483647 w 1830"/>
              <a:gd name="T33" fmla="*/ 2147483647 h 1206"/>
              <a:gd name="T34" fmla="*/ 2147483647 w 1830"/>
              <a:gd name="T35" fmla="*/ 2147483647 h 1206"/>
              <a:gd name="T36" fmla="*/ 2147483647 w 1830"/>
              <a:gd name="T37" fmla="*/ 2147483647 h 1206"/>
              <a:gd name="T38" fmla="*/ 2147483647 w 1830"/>
              <a:gd name="T39" fmla="*/ 2147483647 h 1206"/>
              <a:gd name="T40" fmla="*/ 2147483647 w 1830"/>
              <a:gd name="T41" fmla="*/ 2147483647 h 1206"/>
              <a:gd name="T42" fmla="*/ 2147483647 w 1830"/>
              <a:gd name="T43" fmla="*/ 2147483647 h 1206"/>
              <a:gd name="T44" fmla="*/ 2147483647 w 1830"/>
              <a:gd name="T45" fmla="*/ 2147483647 h 1206"/>
              <a:gd name="T46" fmla="*/ 2147483647 w 1830"/>
              <a:gd name="T47" fmla="*/ 2147483647 h 1206"/>
              <a:gd name="T48" fmla="*/ 2147483647 w 1830"/>
              <a:gd name="T49" fmla="*/ 2147483647 h 1206"/>
              <a:gd name="T50" fmla="*/ 2147483647 w 1830"/>
              <a:gd name="T51" fmla="*/ 2147483647 h 1206"/>
              <a:gd name="T52" fmla="*/ 2147483647 w 1830"/>
              <a:gd name="T53" fmla="*/ 0 h 1206"/>
              <a:gd name="T54" fmla="*/ 2147483647 w 1830"/>
              <a:gd name="T55" fmla="*/ 0 h 1206"/>
              <a:gd name="T56" fmla="*/ 2147483647 w 1830"/>
              <a:gd name="T57" fmla="*/ 2147483647 h 1206"/>
              <a:gd name="T58" fmla="*/ 2147483647 w 1830"/>
              <a:gd name="T59" fmla="*/ 2147483647 h 1206"/>
              <a:gd name="T60" fmla="*/ 2147483647 w 1830"/>
              <a:gd name="T61" fmla="*/ 2147483647 h 1206"/>
              <a:gd name="T62" fmla="*/ 2147483647 w 1830"/>
              <a:gd name="T63" fmla="*/ 2147483647 h 1206"/>
              <a:gd name="T64" fmla="*/ 2147483647 w 1830"/>
              <a:gd name="T65" fmla="*/ 2147483647 h 1206"/>
              <a:gd name="T66" fmla="*/ 2147483647 w 1830"/>
              <a:gd name="T67" fmla="*/ 2147483647 h 1206"/>
              <a:gd name="T68" fmla="*/ 2147483647 w 1830"/>
              <a:gd name="T69" fmla="*/ 2147483647 h 1206"/>
              <a:gd name="T70" fmla="*/ 2147483647 w 1830"/>
              <a:gd name="T71" fmla="*/ 2147483647 h 1206"/>
              <a:gd name="T72" fmla="*/ 2147483647 w 1830"/>
              <a:gd name="T73" fmla="*/ 2147483647 h 1206"/>
              <a:gd name="T74" fmla="*/ 2147483647 w 1830"/>
              <a:gd name="T75" fmla="*/ 2147483647 h 1206"/>
              <a:gd name="T76" fmla="*/ 2147483647 w 1830"/>
              <a:gd name="T77" fmla="*/ 2147483647 h 1206"/>
              <a:gd name="T78" fmla="*/ 2147483647 w 1830"/>
              <a:gd name="T79" fmla="*/ 2147483647 h 1206"/>
              <a:gd name="T80" fmla="*/ 2147483647 w 1830"/>
              <a:gd name="T81" fmla="*/ 2147483647 h 1206"/>
              <a:gd name="T82" fmla="*/ 2147483647 w 1830"/>
              <a:gd name="T83" fmla="*/ 2147483647 h 1206"/>
              <a:gd name="T84" fmla="*/ 2147483647 w 1830"/>
              <a:gd name="T85" fmla="*/ 2147483647 h 1206"/>
              <a:gd name="T86" fmla="*/ 2147483647 w 1830"/>
              <a:gd name="T87" fmla="*/ 2147483647 h 1206"/>
              <a:gd name="T88" fmla="*/ 2147483647 w 1830"/>
              <a:gd name="T89" fmla="*/ 2147483647 h 1206"/>
              <a:gd name="T90" fmla="*/ 2147483647 w 1830"/>
              <a:gd name="T91" fmla="*/ 2147483647 h 1206"/>
              <a:gd name="T92" fmla="*/ 2147483647 w 1830"/>
              <a:gd name="T93" fmla="*/ 2147483647 h 1206"/>
              <a:gd name="T94" fmla="*/ 2147483647 w 1830"/>
              <a:gd name="T95" fmla="*/ 2147483647 h 1206"/>
              <a:gd name="T96" fmla="*/ 2147483647 w 1830"/>
              <a:gd name="T97" fmla="*/ 2147483647 h 1206"/>
              <a:gd name="T98" fmla="*/ 2147483647 w 1830"/>
              <a:gd name="T99" fmla="*/ 2147483647 h 1206"/>
              <a:gd name="T100" fmla="*/ 2147483647 w 1830"/>
              <a:gd name="T101" fmla="*/ 2147483647 h 1206"/>
              <a:gd name="T102" fmla="*/ 2147483647 w 1830"/>
              <a:gd name="T103" fmla="*/ 2147483647 h 1206"/>
              <a:gd name="T104" fmla="*/ 2147483647 w 1830"/>
              <a:gd name="T105" fmla="*/ 2147483647 h 12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30"/>
              <a:gd name="T160" fmla="*/ 0 h 1206"/>
              <a:gd name="T161" fmla="*/ 1830 w 1830"/>
              <a:gd name="T162" fmla="*/ 1206 h 12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30" h="1206">
                <a:moveTo>
                  <a:pt x="0" y="1172"/>
                </a:moveTo>
                <a:lnTo>
                  <a:pt x="610" y="1172"/>
                </a:lnTo>
                <a:lnTo>
                  <a:pt x="646" y="1020"/>
                </a:lnTo>
                <a:lnTo>
                  <a:pt x="680" y="880"/>
                </a:lnTo>
                <a:lnTo>
                  <a:pt x="718" y="750"/>
                </a:lnTo>
                <a:lnTo>
                  <a:pt x="756" y="630"/>
                </a:lnTo>
                <a:lnTo>
                  <a:pt x="794" y="522"/>
                </a:lnTo>
                <a:lnTo>
                  <a:pt x="814" y="472"/>
                </a:lnTo>
                <a:lnTo>
                  <a:pt x="834" y="424"/>
                </a:lnTo>
                <a:lnTo>
                  <a:pt x="856" y="380"/>
                </a:lnTo>
                <a:lnTo>
                  <a:pt x="876" y="338"/>
                </a:lnTo>
                <a:lnTo>
                  <a:pt x="896" y="298"/>
                </a:lnTo>
                <a:lnTo>
                  <a:pt x="918" y="260"/>
                </a:lnTo>
                <a:lnTo>
                  <a:pt x="938" y="226"/>
                </a:lnTo>
                <a:lnTo>
                  <a:pt x="960" y="194"/>
                </a:lnTo>
                <a:lnTo>
                  <a:pt x="980" y="164"/>
                </a:lnTo>
                <a:lnTo>
                  <a:pt x="1002" y="138"/>
                </a:lnTo>
                <a:lnTo>
                  <a:pt x="1024" y="112"/>
                </a:lnTo>
                <a:lnTo>
                  <a:pt x="1046" y="90"/>
                </a:lnTo>
                <a:lnTo>
                  <a:pt x="1068" y="70"/>
                </a:lnTo>
                <a:lnTo>
                  <a:pt x="1088" y="54"/>
                </a:lnTo>
                <a:lnTo>
                  <a:pt x="1110" y="38"/>
                </a:lnTo>
                <a:lnTo>
                  <a:pt x="1132" y="26"/>
                </a:lnTo>
                <a:lnTo>
                  <a:pt x="1154" y="16"/>
                </a:lnTo>
                <a:lnTo>
                  <a:pt x="1176" y="8"/>
                </a:lnTo>
                <a:lnTo>
                  <a:pt x="1198" y="4"/>
                </a:lnTo>
                <a:lnTo>
                  <a:pt x="1220" y="0"/>
                </a:lnTo>
                <a:lnTo>
                  <a:pt x="1242" y="0"/>
                </a:lnTo>
                <a:lnTo>
                  <a:pt x="1262" y="2"/>
                </a:lnTo>
                <a:lnTo>
                  <a:pt x="1284" y="6"/>
                </a:lnTo>
                <a:lnTo>
                  <a:pt x="1306" y="12"/>
                </a:lnTo>
                <a:lnTo>
                  <a:pt x="1328" y="20"/>
                </a:lnTo>
                <a:lnTo>
                  <a:pt x="1348" y="32"/>
                </a:lnTo>
                <a:lnTo>
                  <a:pt x="1370" y="46"/>
                </a:lnTo>
                <a:lnTo>
                  <a:pt x="1390" y="60"/>
                </a:lnTo>
                <a:lnTo>
                  <a:pt x="1410" y="78"/>
                </a:lnTo>
                <a:lnTo>
                  <a:pt x="1432" y="98"/>
                </a:lnTo>
                <a:lnTo>
                  <a:pt x="1452" y="120"/>
                </a:lnTo>
                <a:lnTo>
                  <a:pt x="1472" y="144"/>
                </a:lnTo>
                <a:lnTo>
                  <a:pt x="1492" y="172"/>
                </a:lnTo>
                <a:lnTo>
                  <a:pt x="1512" y="200"/>
                </a:lnTo>
                <a:lnTo>
                  <a:pt x="1530" y="230"/>
                </a:lnTo>
                <a:lnTo>
                  <a:pt x="1550" y="264"/>
                </a:lnTo>
                <a:lnTo>
                  <a:pt x="1568" y="298"/>
                </a:lnTo>
                <a:lnTo>
                  <a:pt x="1586" y="336"/>
                </a:lnTo>
                <a:lnTo>
                  <a:pt x="1622" y="416"/>
                </a:lnTo>
                <a:lnTo>
                  <a:pt x="1658" y="506"/>
                </a:lnTo>
                <a:lnTo>
                  <a:pt x="1690" y="602"/>
                </a:lnTo>
                <a:lnTo>
                  <a:pt x="1722" y="708"/>
                </a:lnTo>
                <a:lnTo>
                  <a:pt x="1752" y="820"/>
                </a:lnTo>
                <a:lnTo>
                  <a:pt x="1780" y="942"/>
                </a:lnTo>
                <a:lnTo>
                  <a:pt x="1806" y="1070"/>
                </a:lnTo>
                <a:lnTo>
                  <a:pt x="1830" y="120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3" name="Freeform 33"/>
          <p:cNvSpPr>
            <a:spLocks/>
          </p:cNvSpPr>
          <p:nvPr/>
        </p:nvSpPr>
        <p:spPr bwMode="auto">
          <a:xfrm>
            <a:off x="7048501" y="5181600"/>
            <a:ext cx="2867025" cy="419100"/>
          </a:xfrm>
          <a:custGeom>
            <a:avLst/>
            <a:gdLst>
              <a:gd name="T0" fmla="*/ 0 w 1806"/>
              <a:gd name="T1" fmla="*/ 2147483647 h 264"/>
              <a:gd name="T2" fmla="*/ 2147483647 w 1806"/>
              <a:gd name="T3" fmla="*/ 2147483647 h 264"/>
              <a:gd name="T4" fmla="*/ 2147483647 w 1806"/>
              <a:gd name="T5" fmla="*/ 2147483647 h 264"/>
              <a:gd name="T6" fmla="*/ 2147483647 w 1806"/>
              <a:gd name="T7" fmla="*/ 2147483647 h 264"/>
              <a:gd name="T8" fmla="*/ 2147483647 w 1806"/>
              <a:gd name="T9" fmla="*/ 2147483647 h 264"/>
              <a:gd name="T10" fmla="*/ 2147483647 w 1806"/>
              <a:gd name="T11" fmla="*/ 2147483647 h 264"/>
              <a:gd name="T12" fmla="*/ 2147483647 w 1806"/>
              <a:gd name="T13" fmla="*/ 2147483647 h 264"/>
              <a:gd name="T14" fmla="*/ 2147483647 w 1806"/>
              <a:gd name="T15" fmla="*/ 2147483647 h 264"/>
              <a:gd name="T16" fmla="*/ 2147483647 w 1806"/>
              <a:gd name="T17" fmla="*/ 2147483647 h 264"/>
              <a:gd name="T18" fmla="*/ 2147483647 w 1806"/>
              <a:gd name="T19" fmla="*/ 2147483647 h 264"/>
              <a:gd name="T20" fmla="*/ 2147483647 w 1806"/>
              <a:gd name="T21" fmla="*/ 2147483647 h 264"/>
              <a:gd name="T22" fmla="*/ 2147483647 w 1806"/>
              <a:gd name="T23" fmla="*/ 2147483647 h 264"/>
              <a:gd name="T24" fmla="*/ 2147483647 w 1806"/>
              <a:gd name="T25" fmla="*/ 2147483647 h 264"/>
              <a:gd name="T26" fmla="*/ 2147483647 w 1806"/>
              <a:gd name="T27" fmla="*/ 0 h 264"/>
              <a:gd name="T28" fmla="*/ 2147483647 w 1806"/>
              <a:gd name="T29" fmla="*/ 0 h 264"/>
              <a:gd name="T30" fmla="*/ 2147483647 w 1806"/>
              <a:gd name="T31" fmla="*/ 0 h 264"/>
              <a:gd name="T32" fmla="*/ 2147483647 w 1806"/>
              <a:gd name="T33" fmla="*/ 0 h 264"/>
              <a:gd name="T34" fmla="*/ 2147483647 w 1806"/>
              <a:gd name="T35" fmla="*/ 2147483647 h 264"/>
              <a:gd name="T36" fmla="*/ 2147483647 w 1806"/>
              <a:gd name="T37" fmla="*/ 2147483647 h 264"/>
              <a:gd name="T38" fmla="*/ 2147483647 w 1806"/>
              <a:gd name="T39" fmla="*/ 2147483647 h 264"/>
              <a:gd name="T40" fmla="*/ 2147483647 w 1806"/>
              <a:gd name="T41" fmla="*/ 2147483647 h 264"/>
              <a:gd name="T42" fmla="*/ 2147483647 w 1806"/>
              <a:gd name="T43" fmla="*/ 2147483647 h 264"/>
              <a:gd name="T44" fmla="*/ 2147483647 w 1806"/>
              <a:gd name="T45" fmla="*/ 2147483647 h 264"/>
              <a:gd name="T46" fmla="*/ 2147483647 w 1806"/>
              <a:gd name="T47" fmla="*/ 2147483647 h 264"/>
              <a:gd name="T48" fmla="*/ 2147483647 w 1806"/>
              <a:gd name="T49" fmla="*/ 2147483647 h 264"/>
              <a:gd name="T50" fmla="*/ 2147483647 w 1806"/>
              <a:gd name="T51" fmla="*/ 2147483647 h 264"/>
              <a:gd name="T52" fmla="*/ 2147483647 w 1806"/>
              <a:gd name="T53" fmla="*/ 2147483647 h 264"/>
              <a:gd name="T54" fmla="*/ 2147483647 w 1806"/>
              <a:gd name="T55" fmla="*/ 2147483647 h 264"/>
              <a:gd name="T56" fmla="*/ 2147483647 w 1806"/>
              <a:gd name="T57" fmla="*/ 2147483647 h 264"/>
              <a:gd name="T58" fmla="*/ 2147483647 w 1806"/>
              <a:gd name="T59" fmla="*/ 2147483647 h 264"/>
              <a:gd name="T60" fmla="*/ 2147483647 w 1806"/>
              <a:gd name="T61" fmla="*/ 2147483647 h 264"/>
              <a:gd name="T62" fmla="*/ 2147483647 w 1806"/>
              <a:gd name="T63" fmla="*/ 2147483647 h 264"/>
              <a:gd name="T64" fmla="*/ 2147483647 w 1806"/>
              <a:gd name="T65" fmla="*/ 2147483647 h 264"/>
              <a:gd name="T66" fmla="*/ 2147483647 w 1806"/>
              <a:gd name="T67" fmla="*/ 2147483647 h 264"/>
              <a:gd name="T68" fmla="*/ 2147483647 w 1806"/>
              <a:gd name="T69" fmla="*/ 2147483647 h 264"/>
              <a:gd name="T70" fmla="*/ 2147483647 w 1806"/>
              <a:gd name="T71" fmla="*/ 2147483647 h 2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06"/>
              <a:gd name="T109" fmla="*/ 0 h 264"/>
              <a:gd name="T110" fmla="*/ 1806 w 1806"/>
              <a:gd name="T111" fmla="*/ 264 h 2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06" h="264">
                <a:moveTo>
                  <a:pt x="0" y="234"/>
                </a:moveTo>
                <a:lnTo>
                  <a:pt x="628" y="234"/>
                </a:lnTo>
                <a:lnTo>
                  <a:pt x="632" y="224"/>
                </a:lnTo>
                <a:lnTo>
                  <a:pt x="714" y="166"/>
                </a:lnTo>
                <a:lnTo>
                  <a:pt x="788" y="118"/>
                </a:lnTo>
                <a:lnTo>
                  <a:pt x="854" y="78"/>
                </a:lnTo>
                <a:lnTo>
                  <a:pt x="884" y="62"/>
                </a:lnTo>
                <a:lnTo>
                  <a:pt x="914" y="48"/>
                </a:lnTo>
                <a:lnTo>
                  <a:pt x="944" y="36"/>
                </a:lnTo>
                <a:lnTo>
                  <a:pt x="974" y="24"/>
                </a:lnTo>
                <a:lnTo>
                  <a:pt x="1004" y="16"/>
                </a:lnTo>
                <a:lnTo>
                  <a:pt x="1034" y="10"/>
                </a:lnTo>
                <a:lnTo>
                  <a:pt x="1064" y="4"/>
                </a:lnTo>
                <a:lnTo>
                  <a:pt x="1096" y="0"/>
                </a:lnTo>
                <a:lnTo>
                  <a:pt x="1130" y="0"/>
                </a:lnTo>
                <a:lnTo>
                  <a:pt x="1164" y="0"/>
                </a:lnTo>
                <a:lnTo>
                  <a:pt x="1192" y="0"/>
                </a:lnTo>
                <a:lnTo>
                  <a:pt x="1220" y="4"/>
                </a:lnTo>
                <a:lnTo>
                  <a:pt x="1246" y="8"/>
                </a:lnTo>
                <a:lnTo>
                  <a:pt x="1272" y="12"/>
                </a:lnTo>
                <a:lnTo>
                  <a:pt x="1298" y="20"/>
                </a:lnTo>
                <a:lnTo>
                  <a:pt x="1320" y="26"/>
                </a:lnTo>
                <a:lnTo>
                  <a:pt x="1366" y="44"/>
                </a:lnTo>
                <a:lnTo>
                  <a:pt x="1408" y="66"/>
                </a:lnTo>
                <a:lnTo>
                  <a:pt x="1448" y="88"/>
                </a:lnTo>
                <a:lnTo>
                  <a:pt x="1484" y="112"/>
                </a:lnTo>
                <a:lnTo>
                  <a:pt x="1520" y="138"/>
                </a:lnTo>
                <a:lnTo>
                  <a:pt x="1590" y="186"/>
                </a:lnTo>
                <a:lnTo>
                  <a:pt x="1624" y="208"/>
                </a:lnTo>
                <a:lnTo>
                  <a:pt x="1658" y="228"/>
                </a:lnTo>
                <a:lnTo>
                  <a:pt x="1692" y="244"/>
                </a:lnTo>
                <a:lnTo>
                  <a:pt x="1728" y="256"/>
                </a:lnTo>
                <a:lnTo>
                  <a:pt x="1748" y="260"/>
                </a:lnTo>
                <a:lnTo>
                  <a:pt x="1766" y="264"/>
                </a:lnTo>
                <a:lnTo>
                  <a:pt x="1786" y="264"/>
                </a:lnTo>
                <a:lnTo>
                  <a:pt x="1806" y="264"/>
                </a:lnTo>
              </a:path>
            </a:pathLst>
          </a:custGeom>
          <a:noFill/>
          <a:ln w="19050" cmpd="sng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 flipH="1">
            <a:off x="6727826" y="5975350"/>
            <a:ext cx="1301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6845300" y="3246439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800">
                <a:solidFill>
                  <a:prstClr val="white"/>
                </a:solidFill>
                <a:latin typeface="Arial" pitchFamily="34" charset="0"/>
              </a:rPr>
              <a:t>Time (min)</a:t>
            </a:r>
          </a:p>
        </p:txBody>
      </p:sp>
    </p:spTree>
    <p:extLst>
      <p:ext uri="{BB962C8B-B14F-4D97-AF65-F5344CB8AC3E}">
        <p14:creationId xmlns:p14="http://schemas.microsoft.com/office/powerpoint/2010/main" val="45789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b="54429"/>
          <a:stretch/>
        </p:blipFill>
        <p:spPr>
          <a:xfrm>
            <a:off x="978794" y="2189407"/>
            <a:ext cx="9350062" cy="16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3996" r="3879" b="10683"/>
          <a:stretch/>
        </p:blipFill>
        <p:spPr>
          <a:xfrm>
            <a:off x="115910" y="144125"/>
            <a:ext cx="11590985" cy="6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3855" y="1147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8586" y="6001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9419" y="3435973"/>
            <a:ext cx="101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Thank you very much for your attention 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1542</TotalTime>
  <Words>2430</Words>
  <Application>Microsoft Office PowerPoint</Application>
  <PresentationFormat>Widescreen</PresentationFormat>
  <Paragraphs>372</Paragraphs>
  <Slides>92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92</vt:i4>
      </vt:variant>
    </vt:vector>
  </HeadingPairs>
  <TitlesOfParts>
    <vt:vector size="106" baseType="lpstr">
      <vt:lpstr>MS PGothic</vt:lpstr>
      <vt:lpstr>Aharoni</vt:lpstr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Retrospect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GLP-1 and GIP Are the Two Major Incretins</vt:lpstr>
      <vt:lpstr>PowerPoint Presentation</vt:lpstr>
      <vt:lpstr>PowerPoint Presentation</vt:lpstr>
      <vt:lpstr>PowerPoint Presentation</vt:lpstr>
      <vt:lpstr>PowerPoint Presentation</vt:lpstr>
      <vt:lpstr>Insulin Responses to Physiological Concentrations of GLP-1 and GIP are Severely Impaired in T2DM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</dc:creator>
  <cp:lastModifiedBy>HK</cp:lastModifiedBy>
  <cp:revision>126</cp:revision>
  <dcterms:created xsi:type="dcterms:W3CDTF">2014-12-12T07:55:07Z</dcterms:created>
  <dcterms:modified xsi:type="dcterms:W3CDTF">2014-12-14T20:05:27Z</dcterms:modified>
</cp:coreProperties>
</file>