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303" r:id="rId19"/>
    <p:sldId id="275" r:id="rId20"/>
    <p:sldId id="276" r:id="rId21"/>
    <p:sldId id="305" r:id="rId22"/>
    <p:sldId id="277" r:id="rId23"/>
    <p:sldId id="278" r:id="rId24"/>
    <p:sldId id="279" r:id="rId25"/>
    <p:sldId id="304" r:id="rId26"/>
    <p:sldId id="280" r:id="rId27"/>
    <p:sldId id="281" r:id="rId28"/>
    <p:sldId id="283" r:id="rId29"/>
    <p:sldId id="284" r:id="rId30"/>
    <p:sldId id="285" r:id="rId31"/>
    <p:sldId id="286" r:id="rId32"/>
    <p:sldId id="282" r:id="rId33"/>
    <p:sldId id="287" r:id="rId34"/>
    <p:sldId id="306" r:id="rId35"/>
    <p:sldId id="288" r:id="rId36"/>
    <p:sldId id="289" r:id="rId37"/>
    <p:sldId id="290" r:id="rId38"/>
    <p:sldId id="308" r:id="rId39"/>
    <p:sldId id="309" r:id="rId40"/>
    <p:sldId id="292" r:id="rId41"/>
    <p:sldId id="307" r:id="rId42"/>
    <p:sldId id="293" r:id="rId43"/>
    <p:sldId id="294" r:id="rId44"/>
    <p:sldId id="295" r:id="rId45"/>
    <p:sldId id="296" r:id="rId46"/>
    <p:sldId id="298" r:id="rId47"/>
    <p:sldId id="299" r:id="rId48"/>
    <p:sldId id="300" r:id="rId49"/>
    <p:sldId id="301" r:id="rId50"/>
    <p:sldId id="312" r:id="rId51"/>
    <p:sldId id="31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4DE142-DC69-4306-96F3-C2F778206E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6AE04A-6614-4499-917F-E868E1555B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1"/>
            <a:r>
              <a:rPr lang="en-US" dirty="0" smtClean="0"/>
              <a:t>Diabetic foot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 rtl="1"/>
            <a:r>
              <a:rPr lang="en-US" dirty="0" smtClean="0"/>
              <a:t>Dr. </a:t>
            </a:r>
            <a:r>
              <a:rPr lang="en-US" dirty="0" err="1" smtClean="0"/>
              <a:t>Mahshid</a:t>
            </a:r>
            <a:r>
              <a:rPr lang="en-US" dirty="0" smtClean="0"/>
              <a:t> </a:t>
            </a:r>
            <a:r>
              <a:rPr lang="en-US" dirty="0" err="1" smtClean="0"/>
              <a:t>Talebi-Taher</a:t>
            </a:r>
            <a:r>
              <a:rPr lang="en-US" dirty="0" smtClean="0"/>
              <a:t>, MD, ID.</a:t>
            </a:r>
          </a:p>
          <a:p>
            <a:pPr algn="l" rtl="1"/>
            <a:r>
              <a:rPr lang="en-US" dirty="0" smtClean="0"/>
              <a:t>Infectious </a:t>
            </a:r>
            <a:r>
              <a:rPr lang="en-US" dirty="0" smtClean="0"/>
              <a:t>Diseases </a:t>
            </a:r>
            <a:r>
              <a:rPr lang="en-US" dirty="0" smtClean="0"/>
              <a:t>De</a:t>
            </a:r>
            <a:r>
              <a:rPr lang="en-US" dirty="0" smtClean="0"/>
              <a:t>partment</a:t>
            </a:r>
            <a:endParaRPr lang="en-US" dirty="0" smtClean="0"/>
          </a:p>
          <a:p>
            <a:pPr algn="l" rtl="1"/>
            <a:r>
              <a:rPr lang="en-US" dirty="0" smtClean="0"/>
              <a:t>IUMS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2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r>
              <a:rPr lang="en-US" b="1" dirty="0" smtClean="0"/>
              <a:t>Study:</a:t>
            </a:r>
          </a:p>
          <a:p>
            <a:endParaRPr lang="en-US" dirty="0"/>
          </a:p>
          <a:p>
            <a:r>
              <a:rPr lang="en-US" dirty="0" smtClean="0"/>
              <a:t>patients </a:t>
            </a:r>
            <a:r>
              <a:rPr lang="en-US" dirty="0"/>
              <a:t>with </a:t>
            </a:r>
            <a:r>
              <a:rPr lang="en-US" dirty="0" smtClean="0"/>
              <a:t>diabetes and </a:t>
            </a:r>
            <a:r>
              <a:rPr lang="en-US" dirty="0"/>
              <a:t>clean ulcers associated with peripheral </a:t>
            </a:r>
            <a:r>
              <a:rPr lang="en-US" dirty="0" smtClean="0"/>
              <a:t>vascular disease </a:t>
            </a:r>
            <a:r>
              <a:rPr lang="en-US" dirty="0"/>
              <a:t>and positive ulcer swabs should be considered </a:t>
            </a:r>
            <a:r>
              <a:rPr lang="en-US" dirty="0" smtClean="0"/>
              <a:t>for early </a:t>
            </a:r>
            <a:r>
              <a:rPr lang="en-US" dirty="0"/>
              <a:t>antibiotic treatment</a:t>
            </a:r>
            <a:r>
              <a:rPr lang="en-US" dirty="0" smtClean="0"/>
              <a:t>.</a:t>
            </a:r>
          </a:p>
          <a:p>
            <a:r>
              <a:rPr lang="en-US" dirty="0"/>
              <a:t>All swabs taken from diabetic foot ulcers should </a:t>
            </a:r>
            <a:r>
              <a:rPr lang="en-US" dirty="0" smtClean="0"/>
              <a:t>be deep </a:t>
            </a:r>
            <a:r>
              <a:rPr lang="en-US" dirty="0"/>
              <a:t>swabs taken after debridement has been carried </a:t>
            </a:r>
            <a:r>
              <a:rPr lang="en-US" dirty="0" smtClean="0"/>
              <a:t>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curettings</a:t>
            </a:r>
            <a:r>
              <a:rPr lang="en-US" dirty="0"/>
              <a:t> and tissue from the base of </a:t>
            </a:r>
            <a:r>
              <a:rPr lang="en-US" dirty="0" smtClean="0"/>
              <a:t>the ulcer </a:t>
            </a:r>
            <a:r>
              <a:rPr lang="en-US" dirty="0"/>
              <a:t>may be a more acceptable microbiological </a:t>
            </a:r>
            <a:r>
              <a:rPr lang="en-US" dirty="0" smtClean="0"/>
              <a:t>sample compared </a:t>
            </a:r>
            <a:r>
              <a:rPr lang="en-US" dirty="0"/>
              <a:t>with the deep ulcer </a:t>
            </a:r>
            <a:r>
              <a:rPr lang="en-US" dirty="0" smtClean="0"/>
              <a:t>swab.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Cephalexin</a:t>
            </a:r>
          </a:p>
          <a:p>
            <a:r>
              <a:rPr lang="en-US" dirty="0" err="1" smtClean="0"/>
              <a:t>Cloxacillin</a:t>
            </a:r>
            <a:endParaRPr lang="en-US" dirty="0" smtClean="0"/>
          </a:p>
          <a:p>
            <a:r>
              <a:rPr lang="en-US" dirty="0" smtClean="0"/>
              <a:t>Clindamycin</a:t>
            </a:r>
          </a:p>
          <a:p>
            <a:r>
              <a:rPr lang="en-US" dirty="0" err="1" smtClean="0"/>
              <a:t>Cotrimoxazole</a:t>
            </a:r>
            <a:endParaRPr lang="en-US" dirty="0" smtClean="0"/>
          </a:p>
          <a:p>
            <a:r>
              <a:rPr lang="en-US" dirty="0" smtClean="0"/>
              <a:t>Quinolones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Stage 4 the </a:t>
            </a:r>
            <a:r>
              <a:rPr lang="en-US" b="1" dirty="0"/>
              <a:t>infected </a:t>
            </a:r>
            <a:r>
              <a:rPr lang="en-US" b="1" dirty="0" smtClean="0"/>
              <a:t>foot:</a:t>
            </a:r>
          </a:p>
          <a:p>
            <a:r>
              <a:rPr lang="en-US" b="1" dirty="0"/>
              <a:t>‘</a:t>
            </a:r>
            <a:r>
              <a:rPr lang="en-US" dirty="0" err="1"/>
              <a:t>Is’t</a:t>
            </a:r>
            <a:r>
              <a:rPr lang="en-US" dirty="0"/>
              <a:t> possible that so short a </a:t>
            </a:r>
            <a:r>
              <a:rPr lang="en-US" dirty="0" smtClean="0"/>
              <a:t>time Can </a:t>
            </a:r>
            <a:r>
              <a:rPr lang="en-US" dirty="0"/>
              <a:t>alter the condition of a man</a:t>
            </a:r>
            <a:r>
              <a:rPr lang="en-US" dirty="0" smtClean="0"/>
              <a:t>?’</a:t>
            </a:r>
          </a:p>
          <a:p>
            <a:r>
              <a:rPr lang="en-US" dirty="0"/>
              <a:t>infection can destroy their </a:t>
            </a:r>
            <a:r>
              <a:rPr lang="en-US" dirty="0" smtClean="0"/>
              <a:t>foot and </a:t>
            </a:r>
            <a:r>
              <a:rPr lang="en-US" dirty="0"/>
              <a:t>ruin their life in a remarkably short </a:t>
            </a:r>
            <a:r>
              <a:rPr lang="en-US" dirty="0" smtClean="0"/>
              <a:t>time.</a:t>
            </a:r>
          </a:p>
          <a:p>
            <a:endParaRPr lang="en-US" dirty="0"/>
          </a:p>
          <a:p>
            <a:r>
              <a:rPr lang="en-US" dirty="0" err="1"/>
              <a:t>polymicrobial</a:t>
            </a:r>
            <a:r>
              <a:rPr lang="en-US" dirty="0"/>
              <a:t> organisms associated with deep </a:t>
            </a:r>
            <a:r>
              <a:rPr lang="en-US" dirty="0" smtClean="0"/>
              <a:t>wound infections.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Localized infection</a:t>
            </a:r>
          </a:p>
          <a:p>
            <a:r>
              <a:rPr lang="en-US" dirty="0"/>
              <a:t>• Spreading infection</a:t>
            </a:r>
          </a:p>
          <a:p>
            <a:r>
              <a:rPr lang="en-US" dirty="0"/>
              <a:t>• Severe infection</a:t>
            </a:r>
          </a:p>
        </p:txBody>
      </p:sp>
    </p:spTree>
    <p:extLst>
      <p:ext uri="{BB962C8B-B14F-4D97-AF65-F5344CB8AC3E}">
        <p14:creationId xmlns:p14="http://schemas.microsoft.com/office/powerpoint/2010/main" val="42552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Localized infection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24036"/>
            <a:ext cx="2952328" cy="36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1720840"/>
            <a:ext cx="52565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Pain</a:t>
            </a:r>
          </a:p>
          <a:p>
            <a:r>
              <a:rPr lang="en-US" dirty="0"/>
              <a:t>• Base of the ulcer changes from healthy pink granulations</a:t>
            </a:r>
          </a:p>
          <a:p>
            <a:r>
              <a:rPr lang="en-US" dirty="0"/>
              <a:t>to yellowish or grey tissue </a:t>
            </a:r>
          </a:p>
          <a:p>
            <a:r>
              <a:rPr lang="en-US" dirty="0"/>
              <a:t>• Increased friability of granulation tissue </a:t>
            </a:r>
          </a:p>
          <a:p>
            <a:endParaRPr lang="en-US" dirty="0"/>
          </a:p>
          <a:p>
            <a:r>
              <a:rPr lang="en-US" dirty="0"/>
              <a:t>• Increased amount of exudate </a:t>
            </a:r>
          </a:p>
          <a:p>
            <a:r>
              <a:rPr lang="en-US" dirty="0"/>
              <a:t>• Exudate changes from clear to purulent</a:t>
            </a:r>
          </a:p>
          <a:p>
            <a:r>
              <a:rPr lang="en-US" dirty="0"/>
              <a:t>• Unpleasant smell</a:t>
            </a:r>
          </a:p>
          <a:p>
            <a:r>
              <a:rPr lang="en-US" dirty="0"/>
              <a:t>• Sinuses develop in an ulcer</a:t>
            </a:r>
          </a:p>
        </p:txBody>
      </p:sp>
    </p:spTree>
    <p:extLst>
      <p:ext uri="{BB962C8B-B14F-4D97-AF65-F5344CB8AC3E}">
        <p14:creationId xmlns:p14="http://schemas.microsoft.com/office/powerpoint/2010/main" val="6017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183880" cy="4187952"/>
          </a:xfrm>
        </p:spPr>
        <p:txBody>
          <a:bodyPr/>
          <a:lstStyle/>
          <a:p>
            <a:r>
              <a:rPr lang="en-US" dirty="0" smtClean="0"/>
              <a:t>Case study:</a:t>
            </a:r>
          </a:p>
          <a:p>
            <a:r>
              <a:rPr lang="en-US" dirty="0" smtClean="0"/>
              <a:t>A </a:t>
            </a:r>
            <a:r>
              <a:rPr lang="en-US" dirty="0"/>
              <a:t>77-year-old </a:t>
            </a:r>
            <a:r>
              <a:rPr lang="en-US" dirty="0" smtClean="0"/>
              <a:t>man </a:t>
            </a:r>
            <a:r>
              <a:rPr lang="en-US" dirty="0"/>
              <a:t>with type 2 </a:t>
            </a:r>
            <a:r>
              <a:rPr lang="en-US" dirty="0" smtClean="0"/>
              <a:t>diabetes of </a:t>
            </a:r>
            <a:r>
              <a:rPr lang="en-US" dirty="0"/>
              <a:t>22 years’ duration,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peripheral vascular </a:t>
            </a:r>
          </a:p>
          <a:p>
            <a:pPr marL="0" indent="0">
              <a:buNone/>
            </a:pPr>
            <a:r>
              <a:rPr lang="en-US" dirty="0" smtClean="0"/>
              <a:t>disease</a:t>
            </a:r>
            <a:endParaRPr lang="en-US" dirty="0"/>
          </a:p>
          <a:p>
            <a:r>
              <a:rPr lang="en-US" dirty="0"/>
              <a:t>complained of pain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96952"/>
            <a:ext cx="403244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6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deep swab was sent for culture and </a:t>
            </a:r>
            <a:r>
              <a:rPr lang="en-US" dirty="0" smtClean="0"/>
              <a:t>the abscess </a:t>
            </a:r>
            <a:r>
              <a:rPr lang="en-US" dirty="0"/>
              <a:t>cavity was irrigated with normal saline </a:t>
            </a:r>
            <a:r>
              <a:rPr lang="en-US" dirty="0" smtClean="0"/>
              <a:t>and dressed;</a:t>
            </a:r>
          </a:p>
          <a:p>
            <a:r>
              <a:rPr lang="en-US" dirty="0" smtClean="0"/>
              <a:t>Clindamycin were prescribed</a:t>
            </a:r>
          </a:p>
          <a:p>
            <a:r>
              <a:rPr lang="en-US" dirty="0"/>
              <a:t>wound swab grew </a:t>
            </a:r>
            <a:r>
              <a:rPr lang="en-US" i="1" dirty="0"/>
              <a:t>Staphylococcus aureus </a:t>
            </a:r>
            <a:r>
              <a:rPr lang="en-US" dirty="0"/>
              <a:t>and </a:t>
            </a:r>
            <a:r>
              <a:rPr lang="en-US" i="1" dirty="0" smtClean="0"/>
              <a:t>Streptococcus </a:t>
            </a:r>
            <a:r>
              <a:rPr lang="en-US" dirty="0" smtClean="0"/>
              <a:t>group </a:t>
            </a:r>
            <a:r>
              <a:rPr lang="en-US" dirty="0"/>
              <a:t>B.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toe healed in 1 month</a:t>
            </a:r>
          </a:p>
        </p:txBody>
      </p:sp>
    </p:spTree>
    <p:extLst>
      <p:ext uri="{BB962C8B-B14F-4D97-AF65-F5344CB8AC3E}">
        <p14:creationId xmlns:p14="http://schemas.microsoft.com/office/powerpoint/2010/main" val="33684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ulcer extends deeply to fascia or </a:t>
            </a:r>
            <a:r>
              <a:rPr lang="en-US" dirty="0" smtClean="0"/>
              <a:t>tendon: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Ciprofloxacin+clindamycin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Key points</a:t>
            </a:r>
          </a:p>
          <a:p>
            <a:r>
              <a:rPr lang="en-US" dirty="0"/>
              <a:t>• Pain may be the sole manifestation of infection in </a:t>
            </a:r>
            <a:r>
              <a:rPr lang="en-US" dirty="0" smtClean="0"/>
              <a:t>the diabetic </a:t>
            </a:r>
            <a:r>
              <a:rPr lang="en-US" dirty="0" err="1"/>
              <a:t>neuroischaemic</a:t>
            </a:r>
            <a:r>
              <a:rPr lang="en-US" dirty="0"/>
              <a:t> </a:t>
            </a:r>
            <a:r>
              <a:rPr lang="en-US" dirty="0" smtClean="0"/>
              <a:t>foot.</a:t>
            </a:r>
          </a:p>
          <a:p>
            <a:r>
              <a:rPr lang="en-US" dirty="0"/>
              <a:t>Infection in the </a:t>
            </a:r>
            <a:r>
              <a:rPr lang="en-US" dirty="0" err="1"/>
              <a:t>neuroischaemic</a:t>
            </a:r>
            <a:r>
              <a:rPr lang="en-US" dirty="0"/>
              <a:t> foot may not be </a:t>
            </a:r>
            <a:r>
              <a:rPr lang="en-US" dirty="0" smtClean="0"/>
              <a:t>associated with swelling.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natural history of the diabetic foot can be </a:t>
            </a:r>
            <a:r>
              <a:rPr lang="en-US" dirty="0" smtClean="0"/>
              <a:t>divided:</a:t>
            </a:r>
            <a:endParaRPr lang="en-US" dirty="0"/>
          </a:p>
          <a:p>
            <a:r>
              <a:rPr lang="en-US" dirty="0" smtClean="0"/>
              <a:t>• </a:t>
            </a:r>
            <a:r>
              <a:rPr lang="en-US" dirty="0"/>
              <a:t>Stage 1: Normal foot</a:t>
            </a:r>
          </a:p>
          <a:p>
            <a:r>
              <a:rPr lang="en-US" dirty="0"/>
              <a:t>• Stage 2: High-risk foot</a:t>
            </a:r>
          </a:p>
          <a:p>
            <a:r>
              <a:rPr lang="en-US" dirty="0"/>
              <a:t>• Stage 3: Ulcerated foot</a:t>
            </a:r>
          </a:p>
          <a:p>
            <a:r>
              <a:rPr lang="en-US" dirty="0"/>
              <a:t>• Stage 4: Infected foot</a:t>
            </a:r>
          </a:p>
          <a:p>
            <a:r>
              <a:rPr lang="en-US" dirty="0"/>
              <a:t>• Stage 5: Necrotic foot</a:t>
            </a:r>
          </a:p>
          <a:p>
            <a:r>
              <a:rPr lang="en-US" dirty="0"/>
              <a:t>• Stage 6: Unsalvageable </a:t>
            </a:r>
            <a:r>
              <a:rPr lang="en-US" dirty="0" smtClean="0"/>
              <a:t>foot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Spreadng</a:t>
            </a:r>
            <a:r>
              <a:rPr lang="en-US" dirty="0" smtClean="0"/>
              <a:t> infection: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16831"/>
            <a:ext cx="5184576" cy="388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4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648072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CASE </a:t>
            </a:r>
            <a:r>
              <a:rPr lang="en-US" b="1" dirty="0" smtClean="0"/>
              <a:t>STUDY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A </a:t>
            </a:r>
            <a:r>
              <a:rPr lang="en-US" dirty="0"/>
              <a:t>35-year-old </a:t>
            </a:r>
            <a:r>
              <a:rPr lang="en-US" dirty="0" smtClean="0"/>
              <a:t> </a:t>
            </a:r>
            <a:r>
              <a:rPr lang="en-US" dirty="0"/>
              <a:t>woman with type 2 </a:t>
            </a:r>
            <a:r>
              <a:rPr lang="en-US" dirty="0" smtClean="0"/>
              <a:t>diabetes of </a:t>
            </a:r>
            <a:r>
              <a:rPr lang="en-US" dirty="0"/>
              <a:t>10 years’ duration treated with insulin, and </a:t>
            </a:r>
            <a:r>
              <a:rPr lang="en-US" dirty="0" smtClean="0"/>
              <a:t>severe neuropathy presented </a:t>
            </a:r>
            <a:r>
              <a:rPr lang="en-US" dirty="0"/>
              <a:t>unwell with nausea and </a:t>
            </a:r>
            <a:r>
              <a:rPr lang="en-US" dirty="0" smtClean="0"/>
              <a:t>shivering.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She was admitted </a:t>
            </a:r>
            <a:r>
              <a:rPr lang="en-US" dirty="0" smtClean="0"/>
              <a:t>to hospital </a:t>
            </a:r>
            <a:r>
              <a:rPr lang="en-US" dirty="0"/>
              <a:t>and given intravenous </a:t>
            </a:r>
            <a:r>
              <a:rPr lang="en-US" dirty="0" smtClean="0"/>
              <a:t>ceftazidime </a:t>
            </a:r>
            <a:r>
              <a:rPr lang="en-US" dirty="0"/>
              <a:t>1 g </a:t>
            </a:r>
            <a:r>
              <a:rPr lang="en-US" dirty="0" err="1" smtClean="0"/>
              <a:t>tds+clindamycin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Ulcer swab grew </a:t>
            </a:r>
            <a:r>
              <a:rPr lang="en-US" i="1" dirty="0"/>
              <a:t>Staphylococcus </a:t>
            </a:r>
            <a:r>
              <a:rPr lang="en-US" i="1" dirty="0" smtClean="0"/>
              <a:t>aureus </a:t>
            </a:r>
            <a:r>
              <a:rPr lang="en-US" dirty="0" smtClean="0"/>
              <a:t>and </a:t>
            </a:r>
            <a:r>
              <a:rPr lang="en-US" i="1" dirty="0"/>
              <a:t>Streptococcus </a:t>
            </a:r>
            <a:r>
              <a:rPr lang="en-US" dirty="0"/>
              <a:t>group </a:t>
            </a:r>
            <a:r>
              <a:rPr lang="en-US" dirty="0" smtClean="0"/>
              <a:t>B</a:t>
            </a:r>
          </a:p>
          <a:p>
            <a:r>
              <a:rPr lang="en-US" dirty="0" err="1" smtClean="0"/>
              <a:t>Cloxacillin</a:t>
            </a:r>
            <a:r>
              <a:rPr lang="en-US" dirty="0" smtClean="0"/>
              <a:t> continued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Infection </a:t>
            </a:r>
            <a:r>
              <a:rPr lang="en-US" dirty="0"/>
              <a:t>resolved within 5 days, and she </a:t>
            </a:r>
            <a:r>
              <a:rPr lang="en-US" dirty="0" smtClean="0"/>
              <a:t>was discharged </a:t>
            </a:r>
            <a:r>
              <a:rPr lang="en-US" dirty="0"/>
              <a:t>for follow-up in the diabetic foot </a:t>
            </a:r>
            <a:r>
              <a:rPr lang="en-US" dirty="0" smtClean="0"/>
              <a:t>clinic.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Key points</a:t>
            </a:r>
          </a:p>
          <a:p>
            <a:r>
              <a:rPr lang="en-US" dirty="0"/>
              <a:t>• Lymphangitis is an important sign of spreading </a:t>
            </a:r>
            <a:r>
              <a:rPr lang="en-US" dirty="0" smtClean="0"/>
              <a:t>sepsis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may be no pyrexia and no pain in cases of </a:t>
            </a:r>
            <a:r>
              <a:rPr lang="en-US" dirty="0" smtClean="0"/>
              <a:t>spreading infection </a:t>
            </a:r>
            <a:r>
              <a:rPr lang="en-US" dirty="0"/>
              <a:t>of the diabetic foot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Ciprofloxacin and clindamycin</a:t>
            </a:r>
          </a:p>
          <a:p>
            <a:r>
              <a:rPr lang="en-US" dirty="0" smtClean="0"/>
              <a:t>• </a:t>
            </a:r>
            <a:r>
              <a:rPr lang="en-US" dirty="0"/>
              <a:t>Piperacillin/</a:t>
            </a:r>
            <a:r>
              <a:rPr lang="en-US" dirty="0" err="1"/>
              <a:t>tazobactam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Meropenem</a:t>
            </a:r>
            <a:endParaRPr lang="en-US" dirty="0"/>
          </a:p>
          <a:p>
            <a:r>
              <a:rPr lang="en-US" dirty="0"/>
              <a:t>• I</a:t>
            </a:r>
            <a:r>
              <a:rPr lang="en-US" dirty="0" smtClean="0"/>
              <a:t>mipenem</a:t>
            </a:r>
          </a:p>
          <a:p>
            <a:r>
              <a:rPr lang="en-US" dirty="0" smtClean="0"/>
              <a:t>• </a:t>
            </a:r>
            <a:r>
              <a:rPr lang="en-US" dirty="0" err="1"/>
              <a:t>Tigecyline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596360"/>
            <a:ext cx="8183880" cy="4187952"/>
          </a:xfrm>
        </p:spPr>
        <p:txBody>
          <a:bodyPr/>
          <a:lstStyle/>
          <a:p>
            <a:r>
              <a:rPr lang="en-US" b="1" dirty="0" smtClean="0"/>
              <a:t>Severe infection</a:t>
            </a:r>
          </a:p>
          <a:p>
            <a:r>
              <a:rPr lang="en-US" dirty="0"/>
              <a:t>This refers to ulcers with extensive deep soft tissue </a:t>
            </a:r>
            <a:r>
              <a:rPr lang="en-US" dirty="0" smtClean="0"/>
              <a:t>infection and </a:t>
            </a:r>
            <a:r>
              <a:rPr lang="en-US" dirty="0"/>
              <a:t>also infected feet with blue or purple </a:t>
            </a:r>
            <a:r>
              <a:rPr lang="en-US" dirty="0" err="1" smtClean="0"/>
              <a:t>discolouration</a:t>
            </a:r>
            <a:r>
              <a:rPr lang="en-US" dirty="0"/>
              <a:t> </a:t>
            </a:r>
            <a:r>
              <a:rPr lang="en-US" dirty="0" smtClean="0"/>
              <a:t>of tissues.</a:t>
            </a:r>
          </a:p>
          <a:p>
            <a:r>
              <a:rPr lang="en-US" dirty="0"/>
              <a:t>This stage </a:t>
            </a:r>
            <a:r>
              <a:rPr lang="en-US" dirty="0" smtClean="0"/>
              <a:t>may also </a:t>
            </a:r>
            <a:r>
              <a:rPr lang="en-US" dirty="0"/>
              <a:t>be associated with </a:t>
            </a:r>
            <a:r>
              <a:rPr lang="en-US" dirty="0" err="1"/>
              <a:t>septicaemia</a:t>
            </a:r>
            <a:r>
              <a:rPr lang="en-US" dirty="0"/>
              <a:t>, with the patient </a:t>
            </a:r>
            <a:r>
              <a:rPr lang="en-US" dirty="0" smtClean="0"/>
              <a:t>presenting with </a:t>
            </a:r>
            <a:r>
              <a:rPr lang="en-US" dirty="0"/>
              <a:t>hypotension and organ failure.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8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people need intravenous </a:t>
            </a:r>
            <a:r>
              <a:rPr lang="en-US" dirty="0" smtClean="0"/>
              <a:t>antibiotics, immediate </a:t>
            </a:r>
            <a:r>
              <a:rPr lang="en-US" dirty="0"/>
              <a:t>hospital admission and an urgent </a:t>
            </a:r>
            <a:r>
              <a:rPr lang="en-US" dirty="0" smtClean="0"/>
              <a:t>surgical opinion </a:t>
            </a:r>
            <a:r>
              <a:rPr lang="en-US" dirty="0"/>
              <a:t>regarding the necessity of surgical </a:t>
            </a:r>
            <a:r>
              <a:rPr lang="en-US" dirty="0" smtClean="0"/>
              <a:t>drainage.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Palpation may reveal </a:t>
            </a:r>
            <a:r>
              <a:rPr lang="en-US" dirty="0" err="1"/>
              <a:t>fluctuance</a:t>
            </a:r>
            <a:r>
              <a:rPr lang="en-US" dirty="0"/>
              <a:t>, suggesting abscess </a:t>
            </a:r>
            <a:r>
              <a:rPr lang="en-US" dirty="0" smtClean="0"/>
              <a:t>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Purple blebs may indicate subcutaneous necrosis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when a fever is present it usually indicates </a:t>
            </a:r>
            <a:r>
              <a:rPr lang="en-US" dirty="0" smtClean="0"/>
              <a:t>a severe </a:t>
            </a:r>
            <a:r>
              <a:rPr lang="en-US" dirty="0"/>
              <a:t>infection, and the deep spaces of the foot are </a:t>
            </a:r>
            <a:r>
              <a:rPr lang="en-US" dirty="0" smtClean="0"/>
              <a:t>usually involved </a:t>
            </a:r>
            <a:r>
              <a:rPr lang="en-US" dirty="0"/>
              <a:t>with tissue necrosis, severe cellulitis </a:t>
            </a:r>
            <a:r>
              <a:rPr lang="en-US" dirty="0" smtClean="0"/>
              <a:t>and possible </a:t>
            </a:r>
            <a:r>
              <a:rPr lang="en-US" dirty="0" err="1"/>
              <a:t>bacteraemia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 infections are often </a:t>
            </a:r>
            <a:r>
              <a:rPr lang="en-US" dirty="0" err="1"/>
              <a:t>polymicrobial</a:t>
            </a:r>
            <a:r>
              <a:rPr lang="en-US" dirty="0"/>
              <a:t> and </a:t>
            </a:r>
            <a:r>
              <a:rPr lang="en-US" dirty="0" smtClean="0"/>
              <a:t>both Gram-positive </a:t>
            </a:r>
            <a:r>
              <a:rPr lang="en-US" dirty="0"/>
              <a:t>and Gram-negative organisms are </a:t>
            </a:r>
            <a:r>
              <a:rPr lang="en-US" dirty="0" smtClean="0"/>
              <a:t>present together </a:t>
            </a:r>
            <a:r>
              <a:rPr lang="en-US" dirty="0"/>
              <a:t>with </a:t>
            </a:r>
            <a:r>
              <a:rPr lang="en-US" dirty="0" smtClean="0"/>
              <a:t>anaerobes.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in stages 1 and 2 can be seen in primary care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Patients in stages 3–5 are best seen in the </a:t>
            </a:r>
            <a:r>
              <a:rPr lang="en-US" dirty="0" smtClean="0"/>
              <a:t>multidisciplinary diabetic </a:t>
            </a:r>
            <a:r>
              <a:rPr lang="en-US" dirty="0"/>
              <a:t>foot </a:t>
            </a:r>
            <a:r>
              <a:rPr lang="en-US" dirty="0" smtClean="0"/>
              <a:t>clinic.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Severe subcutaneous </a:t>
            </a:r>
            <a:r>
              <a:rPr lang="en-US" dirty="0" smtClean="0"/>
              <a:t>infection by </a:t>
            </a:r>
            <a:r>
              <a:rPr lang="en-US" dirty="0"/>
              <a:t>Gram-negative and anaerobic organisms produces </a:t>
            </a:r>
            <a:r>
              <a:rPr lang="en-US" dirty="0" smtClean="0"/>
              <a:t>gas, which </a:t>
            </a:r>
            <a:r>
              <a:rPr lang="en-US" dirty="0"/>
              <a:t>may be detected by palpating crepitus on the </a:t>
            </a:r>
            <a:r>
              <a:rPr lang="en-US" dirty="0" smtClean="0"/>
              <a:t>lower limb </a:t>
            </a:r>
            <a:r>
              <a:rPr lang="en-US" dirty="0"/>
              <a:t>and can be seen on X-ray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presence of gas </a:t>
            </a:r>
            <a:r>
              <a:rPr lang="en-US" dirty="0" smtClean="0"/>
              <a:t>does not </a:t>
            </a:r>
            <a:r>
              <a:rPr lang="en-US" dirty="0"/>
              <a:t>automatically mean that the classical gas </a:t>
            </a:r>
            <a:r>
              <a:rPr lang="en-US" dirty="0" smtClean="0"/>
              <a:t>gangrene organism </a:t>
            </a:r>
            <a:r>
              <a:rPr lang="en-US" i="1" dirty="0"/>
              <a:t>Clostridium perfringens </a:t>
            </a:r>
            <a:r>
              <a:rPr lang="en-US" dirty="0"/>
              <a:t>is </a:t>
            </a:r>
            <a:r>
              <a:rPr lang="en-US" dirty="0" smtClean="0"/>
              <a:t>present.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CASE </a:t>
            </a:r>
            <a:r>
              <a:rPr lang="en-US" b="1" dirty="0" smtClean="0"/>
              <a:t>STUDY</a:t>
            </a:r>
          </a:p>
          <a:p>
            <a:r>
              <a:rPr lang="en-US" dirty="0"/>
              <a:t>A 50-year-old man with type 1 diabetes for 30 years and </a:t>
            </a:r>
            <a:r>
              <a:rPr lang="en-US" dirty="0" smtClean="0"/>
              <a:t>a renal </a:t>
            </a:r>
            <a:r>
              <a:rPr lang="en-US" dirty="0"/>
              <a:t>transplant, suffered a spontaneous rupture of </a:t>
            </a:r>
            <a:r>
              <a:rPr lang="en-US" dirty="0" smtClean="0"/>
              <a:t>his Achilles </a:t>
            </a:r>
            <a:r>
              <a:rPr lang="en-US" dirty="0"/>
              <a:t>tendon and was treated in another hospital in </a:t>
            </a:r>
            <a:r>
              <a:rPr lang="en-US" dirty="0" smtClean="0"/>
              <a:t>a plaster </a:t>
            </a:r>
            <a:r>
              <a:rPr lang="en-US" dirty="0"/>
              <a:t>cast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He noted staining from discharge within </a:t>
            </a:r>
            <a:r>
              <a:rPr lang="en-US" dirty="0" smtClean="0"/>
              <a:t>the cast </a:t>
            </a:r>
            <a:r>
              <a:rPr lang="en-US" dirty="0"/>
              <a:t>and came up to the diabetic foot clinic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cast </a:t>
            </a:r>
            <a:r>
              <a:rPr lang="en-US" dirty="0" smtClean="0"/>
              <a:t>was removed</a:t>
            </a:r>
            <a:r>
              <a:rPr lang="en-US" dirty="0"/>
              <a:t>,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9"/>
            <a:ext cx="6120679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2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was admitted </a:t>
            </a:r>
            <a:r>
              <a:rPr lang="en-US" dirty="0" smtClean="0"/>
              <a:t>for intravenous antibiotics, </a:t>
            </a:r>
            <a:r>
              <a:rPr lang="en-US" dirty="0" err="1" smtClean="0"/>
              <a:t>clindamycin+ceftazidime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/>
              <a:t>g </a:t>
            </a:r>
            <a:r>
              <a:rPr lang="en-US" dirty="0" err="1"/>
              <a:t>tds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deep wound swab grew </a:t>
            </a:r>
            <a:r>
              <a:rPr lang="en-US" i="1" dirty="0" smtClean="0"/>
              <a:t>Staphylococcus aureus </a:t>
            </a:r>
            <a:r>
              <a:rPr lang="en-US" dirty="0"/>
              <a:t>and the antibiotics were reduced </a:t>
            </a:r>
            <a:r>
              <a:rPr lang="en-US" dirty="0" err="1" smtClean="0"/>
              <a:t>cloxacillin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7"/>
            <a:ext cx="669674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8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study:</a:t>
            </a:r>
          </a:p>
          <a:p>
            <a:r>
              <a:rPr lang="en-US" dirty="0" smtClean="0"/>
              <a:t>Puncture wound in immunocompromised patient.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43125"/>
            <a:ext cx="3744416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6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Key points</a:t>
            </a:r>
          </a:p>
          <a:p>
            <a:r>
              <a:rPr lang="en-US" dirty="0"/>
              <a:t>• Diabetic patients are immunosuppressed and do </a:t>
            </a:r>
            <a:r>
              <a:rPr lang="en-US" dirty="0" smtClean="0"/>
              <a:t>not respond </a:t>
            </a:r>
            <a:r>
              <a:rPr lang="en-US" dirty="0"/>
              <a:t>appropriately to infection.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exacerbated when </a:t>
            </a:r>
            <a:r>
              <a:rPr lang="en-US" dirty="0"/>
              <a:t>the patient has other autoimmune diseases or </a:t>
            </a:r>
            <a:r>
              <a:rPr lang="en-US" dirty="0" smtClean="0"/>
              <a:t>is on </a:t>
            </a:r>
            <a:r>
              <a:rPr lang="en-US" dirty="0"/>
              <a:t>immunosuppressant therapy. </a:t>
            </a:r>
            <a:endParaRPr lang="en-US" dirty="0" smtClean="0"/>
          </a:p>
          <a:p>
            <a:r>
              <a:rPr lang="en-US" dirty="0" smtClean="0"/>
              <a:t>Diabetic </a:t>
            </a:r>
            <a:r>
              <a:rPr lang="en-US" dirty="0"/>
              <a:t>patients </a:t>
            </a:r>
            <a:r>
              <a:rPr lang="en-US" dirty="0" smtClean="0"/>
              <a:t>with foot </a:t>
            </a:r>
            <a:r>
              <a:rPr lang="en-US" dirty="0"/>
              <a:t>infections in such circumstances demand very </a:t>
            </a:r>
            <a:r>
              <a:rPr lang="en-US" dirty="0" smtClean="0"/>
              <a:t>close surveillance.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Osteomyelitis</a:t>
            </a:r>
          </a:p>
          <a:p>
            <a:r>
              <a:rPr lang="en-US" dirty="0" err="1" smtClean="0"/>
              <a:t>X.Ray</a:t>
            </a:r>
            <a:endParaRPr lang="en-US" dirty="0" smtClean="0"/>
          </a:p>
          <a:p>
            <a:r>
              <a:rPr lang="en-US" dirty="0" smtClean="0"/>
              <a:t>MRI</a:t>
            </a:r>
          </a:p>
          <a:p>
            <a:r>
              <a:rPr lang="en-US" dirty="0" smtClean="0"/>
              <a:t>Bone BX.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196752"/>
            <a:ext cx="444279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13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048672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6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Fusiform swelling (sausage toe) and erythema are </a:t>
            </a:r>
            <a:r>
              <a:rPr lang="en-US" dirty="0" smtClean="0"/>
              <a:t>frequently associated </a:t>
            </a:r>
            <a:r>
              <a:rPr lang="en-US" dirty="0"/>
              <a:t>with osteomyelitis and X-rays </a:t>
            </a:r>
            <a:r>
              <a:rPr lang="en-US" dirty="0" smtClean="0"/>
              <a:t>are needed </a:t>
            </a:r>
            <a:r>
              <a:rPr lang="en-US" dirty="0"/>
              <a:t>to confirm the extent of the infection in </a:t>
            </a:r>
            <a:r>
              <a:rPr lang="en-US" dirty="0" smtClean="0"/>
              <a:t>the bone </a:t>
            </a:r>
            <a:r>
              <a:rPr lang="en-US" dirty="0"/>
              <a:t>and monitor </a:t>
            </a:r>
            <a:r>
              <a:rPr lang="en-US" dirty="0" smtClean="0"/>
              <a:t>progress.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The ulcerated foot</a:t>
            </a:r>
            <a:r>
              <a:rPr lang="en-US" dirty="0" smtClean="0"/>
              <a:t>:</a:t>
            </a:r>
          </a:p>
          <a:p>
            <a:r>
              <a:rPr lang="en-US" dirty="0"/>
              <a:t>• Site</a:t>
            </a:r>
          </a:p>
          <a:p>
            <a:r>
              <a:rPr lang="en-US" dirty="0"/>
              <a:t>• Size</a:t>
            </a:r>
          </a:p>
          <a:p>
            <a:r>
              <a:rPr lang="en-US" dirty="0"/>
              <a:t>• Appearance of the </a:t>
            </a:r>
            <a:r>
              <a:rPr lang="en-US" dirty="0" smtClean="0"/>
              <a:t>ulcer </a:t>
            </a:r>
            <a:r>
              <a:rPr lang="en-US" dirty="0"/>
              <a:t>and surrounding </a:t>
            </a:r>
            <a:r>
              <a:rPr lang="en-US" dirty="0" smtClean="0"/>
              <a:t>tissues </a:t>
            </a:r>
          </a:p>
          <a:p>
            <a:r>
              <a:rPr lang="en-US" dirty="0" smtClean="0"/>
              <a:t>• </a:t>
            </a:r>
            <a:r>
              <a:rPr lang="en-US" dirty="0"/>
              <a:t>Discharge</a:t>
            </a:r>
          </a:p>
          <a:p>
            <a:r>
              <a:rPr lang="en-US" dirty="0"/>
              <a:t>• </a:t>
            </a:r>
            <a:r>
              <a:rPr lang="en-US" dirty="0" err="1"/>
              <a:t>Oedema</a:t>
            </a:r>
            <a:endParaRPr lang="en-US" dirty="0"/>
          </a:p>
          <a:p>
            <a:r>
              <a:rPr lang="en-US" dirty="0"/>
              <a:t>• Tenderness</a:t>
            </a:r>
          </a:p>
          <a:p>
            <a:r>
              <a:rPr lang="en-US" dirty="0"/>
              <a:t>• Smell</a:t>
            </a:r>
          </a:p>
          <a:p>
            <a:r>
              <a:rPr lang="en-US" dirty="0"/>
              <a:t>• ‘Probe-ability’.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8920"/>
            <a:ext cx="360040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0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Case study</a:t>
            </a:r>
            <a:r>
              <a:rPr lang="en-US" dirty="0" smtClean="0"/>
              <a:t>:</a:t>
            </a:r>
          </a:p>
          <a:p>
            <a:r>
              <a:rPr lang="en-US" dirty="0" smtClean="0"/>
              <a:t> Small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collection </a:t>
            </a:r>
            <a:r>
              <a:rPr lang="en-US" dirty="0"/>
              <a:t>of fluid  </a:t>
            </a:r>
            <a:r>
              <a:rPr lang="en-US" dirty="0" smtClean="0"/>
              <a:t>between </a:t>
            </a:r>
            <a:r>
              <a:rPr lang="en-US" dirty="0"/>
              <a:t>the</a:t>
            </a:r>
          </a:p>
          <a:p>
            <a:pPr marL="0" indent="0">
              <a:buNone/>
            </a:pPr>
            <a:r>
              <a:rPr lang="en-US" dirty="0" smtClean="0"/>
              <a:t>   extensor </a:t>
            </a:r>
            <a:r>
              <a:rPr lang="en-US" dirty="0" err="1"/>
              <a:t>hallucis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longus </a:t>
            </a:r>
            <a:r>
              <a:rPr lang="en-US" dirty="0"/>
              <a:t>tendon and the </a:t>
            </a:r>
            <a:r>
              <a:rPr lang="en-US" dirty="0" smtClean="0"/>
              <a:t>metatarsophalangeal</a:t>
            </a:r>
          </a:p>
          <a:p>
            <a:pPr marL="0" indent="0">
              <a:buNone/>
            </a:pPr>
            <a:r>
              <a:rPr lang="en-US" dirty="0" smtClean="0"/>
              <a:t>joint/proximal </a:t>
            </a:r>
            <a:r>
              <a:rPr lang="en-US" dirty="0"/>
              <a:t>phalanx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/>
              <a:t>the big </a:t>
            </a:r>
            <a:r>
              <a:rPr lang="en-US" dirty="0" smtClean="0"/>
              <a:t>toe.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95425"/>
            <a:ext cx="3024336" cy="37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empirical </a:t>
            </a:r>
            <a:r>
              <a:rPr lang="en-US" dirty="0" err="1" smtClean="0"/>
              <a:t>regime</a:t>
            </a:r>
            <a:r>
              <a:rPr lang="en-US" dirty="0" err="1"/>
              <a:t>with</a:t>
            </a:r>
            <a:r>
              <a:rPr lang="en-US" dirty="0"/>
              <a:t> good bone penetration should be given such as</a:t>
            </a:r>
          </a:p>
          <a:p>
            <a:pPr marL="0" indent="0">
              <a:buNone/>
            </a:pPr>
            <a:r>
              <a:rPr lang="en-US" dirty="0" smtClean="0"/>
              <a:t>Clindamycin 600 </a:t>
            </a:r>
            <a:r>
              <a:rPr lang="en-US" dirty="0"/>
              <a:t>mg </a:t>
            </a:r>
            <a:r>
              <a:rPr lang="en-US" dirty="0" err="1"/>
              <a:t>tds</a:t>
            </a:r>
            <a:r>
              <a:rPr lang="en-US" dirty="0"/>
              <a:t> and ciprofloxacin 500 mg </a:t>
            </a:r>
            <a:r>
              <a:rPr lang="en-US" dirty="0" smtClean="0"/>
              <a:t>bd.</a:t>
            </a:r>
          </a:p>
          <a:p>
            <a:pPr marL="0" indent="0">
              <a:buNone/>
            </a:pPr>
            <a:r>
              <a:rPr lang="en-US" dirty="0"/>
              <a:t>Antibiotics should be given for at least 12 weeks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the infected bone is resected then </a:t>
            </a:r>
            <a:r>
              <a:rPr lang="en-US" dirty="0" smtClean="0"/>
              <a:t>a shorter </a:t>
            </a:r>
            <a:r>
              <a:rPr lang="en-US" dirty="0"/>
              <a:t>course of antibiotics such as 4 weeks may </a:t>
            </a:r>
            <a:r>
              <a:rPr lang="en-US" dirty="0" smtClean="0"/>
              <a:t>be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MANAGEMENT OF </a:t>
            </a:r>
            <a:r>
              <a:rPr lang="en-US" b="1" dirty="0" smtClean="0"/>
              <a:t>INFECTION: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/>
              <a:t>Which antibiotics should be prescribed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Will antibiotics alone control the infection or </a:t>
            </a:r>
            <a:r>
              <a:rPr lang="en-US" dirty="0" smtClean="0"/>
              <a:t>will surgery </a:t>
            </a:r>
            <a:r>
              <a:rPr lang="en-US" dirty="0"/>
              <a:t>also be necessary?</a:t>
            </a:r>
          </a:p>
        </p:txBody>
      </p:sp>
    </p:spTree>
    <p:extLst>
      <p:ext uri="{BB962C8B-B14F-4D97-AF65-F5344CB8AC3E}">
        <p14:creationId xmlns:p14="http://schemas.microsoft.com/office/powerpoint/2010/main" val="15546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Principles of antibiotic </a:t>
            </a:r>
            <a:r>
              <a:rPr lang="en-US" b="1" dirty="0" smtClean="0"/>
              <a:t>treatment: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Infection can be caused by Gram-positive aerobic, </a:t>
            </a:r>
            <a:r>
              <a:rPr lang="en-US" dirty="0" smtClean="0"/>
              <a:t>and Gram-negative </a:t>
            </a:r>
            <a:r>
              <a:rPr lang="en-US" dirty="0"/>
              <a:t>aerobic and anaerobic bacteria, </a:t>
            </a:r>
            <a:r>
              <a:rPr lang="en-US" dirty="0" smtClean="0"/>
              <a:t>singly or </a:t>
            </a:r>
            <a:r>
              <a:rPr lang="en-US" dirty="0"/>
              <a:t>in </a:t>
            </a:r>
            <a:r>
              <a:rPr lang="en-US" dirty="0" smtClean="0"/>
              <a:t>combination.</a:t>
            </a:r>
          </a:p>
          <a:p>
            <a:r>
              <a:rPr lang="en-US" dirty="0"/>
              <a:t>When </a:t>
            </a:r>
            <a:r>
              <a:rPr lang="en-US" dirty="0" smtClean="0"/>
              <a:t>Gram negative bacteria </a:t>
            </a:r>
            <a:r>
              <a:rPr lang="en-US" dirty="0"/>
              <a:t>are isolated from a deep ulcer swab </a:t>
            </a:r>
            <a:r>
              <a:rPr lang="en-US" dirty="0" smtClean="0"/>
              <a:t>or </a:t>
            </a:r>
            <a:r>
              <a:rPr lang="en-US" dirty="0" err="1" smtClean="0"/>
              <a:t>curettings</a:t>
            </a:r>
            <a:r>
              <a:rPr lang="en-US" dirty="0" smtClean="0"/>
              <a:t> </a:t>
            </a:r>
            <a:r>
              <a:rPr lang="en-US" dirty="0"/>
              <a:t>they should not, therefore, be regarded </a:t>
            </a:r>
            <a:r>
              <a:rPr lang="en-US" dirty="0" smtClean="0"/>
              <a:t>as automatically insignificant.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 initial presentation </a:t>
            </a:r>
            <a:r>
              <a:rPr lang="en-US" dirty="0" smtClean="0"/>
              <a:t>it is important </a:t>
            </a:r>
            <a:r>
              <a:rPr lang="en-US" dirty="0"/>
              <a:t>to prescribe a wide spectrum of </a:t>
            </a:r>
            <a:r>
              <a:rPr lang="en-US" dirty="0" smtClean="0"/>
              <a:t>antibiotics for </a:t>
            </a:r>
            <a:r>
              <a:rPr lang="en-US" dirty="0"/>
              <a:t>three </a:t>
            </a:r>
            <a:r>
              <a:rPr lang="en-US" dirty="0" smtClean="0"/>
              <a:t>reasons: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Rapid progression</a:t>
            </a:r>
          </a:p>
          <a:p>
            <a:r>
              <a:rPr lang="en-US" dirty="0" smtClean="0"/>
              <a:t>MO?</a:t>
            </a:r>
          </a:p>
          <a:p>
            <a:r>
              <a:rPr lang="en-US" dirty="0"/>
              <a:t>diabetic patients are </a:t>
            </a:r>
            <a:r>
              <a:rPr lang="en-US" dirty="0" smtClean="0"/>
              <a:t>immunosuppressed(As </a:t>
            </a:r>
            <a:r>
              <a:rPr lang="en-US" dirty="0" smtClean="0">
                <a:solidFill>
                  <a:srgbClr val="FF0000"/>
                </a:solidFill>
              </a:rPr>
              <a:t>Louis Pasteur </a:t>
            </a:r>
            <a:r>
              <a:rPr lang="en-US" dirty="0">
                <a:solidFill>
                  <a:srgbClr val="FF0000"/>
                </a:solidFill>
              </a:rPr>
              <a:t>said</a:t>
            </a:r>
            <a:r>
              <a:rPr lang="en-US" dirty="0"/>
              <a:t>: ‘The germ is nothing. It is the </a:t>
            </a:r>
            <a:r>
              <a:rPr lang="en-US" dirty="0" smtClean="0"/>
              <a:t>terrain in </a:t>
            </a:r>
            <a:r>
              <a:rPr lang="en-US" dirty="0"/>
              <a:t>which it grows that is everything</a:t>
            </a:r>
            <a:r>
              <a:rPr lang="en-US" dirty="0" smtClean="0"/>
              <a:t>’).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route by which therapy is given will depend </a:t>
            </a:r>
            <a:r>
              <a:rPr lang="en-US" dirty="0" smtClean="0"/>
              <a:t>on the </a:t>
            </a:r>
            <a:r>
              <a:rPr lang="en-US" dirty="0"/>
              <a:t>severity of the infection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/>
              <a:t>oral therapy for </a:t>
            </a:r>
            <a:r>
              <a:rPr lang="en-US" dirty="0" smtClean="0"/>
              <a:t>localized infections</a:t>
            </a:r>
            <a:r>
              <a:rPr lang="en-US" dirty="0"/>
              <a:t>, intramuscular or intravenous therapy </a:t>
            </a:r>
            <a:r>
              <a:rPr lang="en-US" dirty="0" smtClean="0"/>
              <a:t>for spreading </a:t>
            </a:r>
            <a:r>
              <a:rPr lang="en-US" dirty="0"/>
              <a:t>infections and </a:t>
            </a:r>
            <a:endParaRPr lang="en-US" dirty="0" smtClean="0"/>
          </a:p>
          <a:p>
            <a:r>
              <a:rPr lang="en-US" dirty="0" smtClean="0"/>
              <a:t>intravenous </a:t>
            </a:r>
            <a:r>
              <a:rPr lang="en-US" dirty="0"/>
              <a:t>therapy for </a:t>
            </a:r>
            <a:r>
              <a:rPr lang="en-US" dirty="0" smtClean="0"/>
              <a:t>severe infections</a:t>
            </a:r>
            <a:r>
              <a:rPr lang="en-US" dirty="0"/>
              <a:t>. Intestinal absorption is unreliable in </a:t>
            </a:r>
            <a:r>
              <a:rPr lang="en-US" dirty="0" smtClean="0"/>
              <a:t>these 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Antibiotics used mainly against </a:t>
            </a:r>
            <a:r>
              <a:rPr lang="en-US" b="1" i="1" dirty="0" smtClean="0"/>
              <a:t>Gram-positive organisms:</a:t>
            </a:r>
          </a:p>
          <a:p>
            <a:r>
              <a:rPr lang="en-US" i="1" dirty="0" smtClean="0"/>
              <a:t>Amoxicillin</a:t>
            </a:r>
          </a:p>
          <a:p>
            <a:r>
              <a:rPr lang="en-US" i="1" dirty="0" err="1" smtClean="0"/>
              <a:t>Cloxacillin</a:t>
            </a:r>
            <a:endParaRPr lang="en-US" i="1" dirty="0" smtClean="0"/>
          </a:p>
          <a:p>
            <a:r>
              <a:rPr lang="en-US" i="1" dirty="0" smtClean="0"/>
              <a:t>Co-</a:t>
            </a:r>
            <a:r>
              <a:rPr lang="en-US" i="1" dirty="0" err="1" smtClean="0"/>
              <a:t>amoxiclav</a:t>
            </a:r>
            <a:endParaRPr lang="en-US" i="1" dirty="0" smtClean="0"/>
          </a:p>
          <a:p>
            <a:r>
              <a:rPr lang="en-US" i="1" dirty="0" smtClean="0"/>
              <a:t>Clarithromycin-clindamycin</a:t>
            </a:r>
          </a:p>
          <a:p>
            <a:r>
              <a:rPr lang="en-US" i="1" dirty="0" smtClean="0"/>
              <a:t>Doxycycline</a:t>
            </a:r>
          </a:p>
          <a:p>
            <a:r>
              <a:rPr lang="en-US" i="1" dirty="0" smtClean="0"/>
              <a:t>Rifampin</a:t>
            </a:r>
            <a:r>
              <a:rPr lang="en-US" dirty="0" smtClean="0"/>
              <a:t>(should </a:t>
            </a:r>
            <a:r>
              <a:rPr lang="en-US" dirty="0">
                <a:solidFill>
                  <a:srgbClr val="FF0000"/>
                </a:solidFill>
              </a:rPr>
              <a:t>not be given alone </a:t>
            </a:r>
            <a:r>
              <a:rPr lang="en-US" dirty="0"/>
              <a:t>because </a:t>
            </a:r>
            <a:r>
              <a:rPr lang="en-US" dirty="0" smtClean="0"/>
              <a:t>resistance can </a:t>
            </a:r>
            <a:r>
              <a:rPr lang="en-US" dirty="0"/>
              <a:t>develop </a:t>
            </a:r>
            <a:r>
              <a:rPr lang="en-US" dirty="0" smtClean="0"/>
              <a:t>rapidly).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cotrimoxazole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Vancomycin</a:t>
            </a:r>
          </a:p>
          <a:p>
            <a:r>
              <a:rPr lang="en-US" dirty="0" err="1" smtClean="0"/>
              <a:t>Teicoplanin</a:t>
            </a:r>
            <a:endParaRPr lang="en-US" dirty="0" smtClean="0"/>
          </a:p>
          <a:p>
            <a:r>
              <a:rPr lang="en-US" dirty="0" smtClean="0"/>
              <a:t>Linezolid(It </a:t>
            </a:r>
            <a:r>
              <a:rPr lang="en-US" dirty="0"/>
              <a:t>should not be given for more than 28 </a:t>
            </a:r>
            <a:r>
              <a:rPr lang="en-US" dirty="0" smtClean="0"/>
              <a:t>days).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Antibiotics used mainly </a:t>
            </a:r>
            <a:r>
              <a:rPr lang="en-US" b="1" i="1" dirty="0" smtClean="0"/>
              <a:t>against Gram-negative organisms:</a:t>
            </a:r>
          </a:p>
          <a:p>
            <a:r>
              <a:rPr lang="en-US" i="1" dirty="0" smtClean="0"/>
              <a:t>Ciprofloxacin</a:t>
            </a:r>
          </a:p>
          <a:p>
            <a:r>
              <a:rPr lang="en-US" dirty="0" err="1" smtClean="0"/>
              <a:t>Ceph</a:t>
            </a:r>
            <a:r>
              <a:rPr lang="en-US" dirty="0" smtClean="0"/>
              <a:t> </a:t>
            </a:r>
            <a:r>
              <a:rPr lang="en-US" dirty="0" smtClean="0"/>
              <a:t>3,4</a:t>
            </a:r>
            <a:endParaRPr lang="en-US" dirty="0" smtClean="0"/>
          </a:p>
          <a:p>
            <a:r>
              <a:rPr lang="en-US" dirty="0" smtClean="0"/>
              <a:t>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Indications for </a:t>
            </a:r>
            <a:r>
              <a:rPr lang="en-US" b="1" dirty="0" smtClean="0"/>
              <a:t>surgery</a:t>
            </a:r>
          </a:p>
          <a:p>
            <a:r>
              <a:rPr lang="en-US" dirty="0"/>
              <a:t>A large area of infected sloughy tissue</a:t>
            </a:r>
          </a:p>
          <a:p>
            <a:r>
              <a:rPr lang="en-US" dirty="0" smtClean="0"/>
              <a:t> </a:t>
            </a:r>
            <a:r>
              <a:rPr lang="en-US" dirty="0"/>
              <a:t>Localized </a:t>
            </a:r>
            <a:r>
              <a:rPr lang="en-US" dirty="0" err="1"/>
              <a:t>fluctuance</a:t>
            </a:r>
            <a:r>
              <a:rPr lang="en-US" dirty="0"/>
              <a:t> and expression of pus</a:t>
            </a:r>
          </a:p>
          <a:p>
            <a:r>
              <a:rPr lang="en-US" dirty="0" smtClean="0"/>
              <a:t> </a:t>
            </a:r>
            <a:r>
              <a:rPr lang="en-US" dirty="0"/>
              <a:t>Crepitus with gas in the soft tissues on X-ray</a:t>
            </a:r>
          </a:p>
          <a:p>
            <a:r>
              <a:rPr lang="en-US" dirty="0" smtClean="0"/>
              <a:t>•Blue </a:t>
            </a:r>
            <a:r>
              <a:rPr lang="en-US" dirty="0"/>
              <a:t>or purplish </a:t>
            </a:r>
            <a:r>
              <a:rPr lang="en-US" dirty="0" err="1"/>
              <a:t>discolouration</a:t>
            </a:r>
            <a:r>
              <a:rPr lang="en-US" dirty="0"/>
              <a:t> of the skin.</a:t>
            </a:r>
          </a:p>
        </p:txBody>
      </p:sp>
    </p:spTree>
    <p:extLst>
      <p:ext uri="{BB962C8B-B14F-4D97-AF65-F5344CB8AC3E}">
        <p14:creationId xmlns:p14="http://schemas.microsoft.com/office/powerpoint/2010/main" val="6757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Moist green or yellow slough indicates </a:t>
            </a:r>
            <a:r>
              <a:rPr lang="en-US" dirty="0" smtClean="0"/>
              <a:t>infection.</a:t>
            </a:r>
          </a:p>
          <a:p>
            <a:r>
              <a:rPr lang="en-US" dirty="0"/>
              <a:t>Black tissue indicates </a:t>
            </a:r>
            <a:r>
              <a:rPr lang="en-US" dirty="0" smtClean="0"/>
              <a:t>necrosis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Diffuse redness of the surrounding tissues </a:t>
            </a:r>
            <a:r>
              <a:rPr lang="en-US" dirty="0" smtClean="0"/>
              <a:t>may indicate </a:t>
            </a:r>
            <a:r>
              <a:rPr lang="en-US" dirty="0"/>
              <a:t>infection in both neuropathic and </a:t>
            </a:r>
            <a:r>
              <a:rPr lang="en-US" dirty="0" err="1" smtClean="0"/>
              <a:t>neuroischaemic</a:t>
            </a:r>
            <a:r>
              <a:rPr lang="en-US" dirty="0"/>
              <a:t> </a:t>
            </a:r>
            <a:r>
              <a:rPr lang="en-US" dirty="0" smtClean="0"/>
              <a:t>feet</a:t>
            </a:r>
            <a:r>
              <a:rPr lang="en-US" dirty="0"/>
              <a:t>, especially if this is associated with </a:t>
            </a:r>
            <a:r>
              <a:rPr lang="en-US" dirty="0" smtClean="0"/>
              <a:t>swelling and </a:t>
            </a:r>
            <a:r>
              <a:rPr lang="en-US" dirty="0"/>
              <a:t>purulent </a:t>
            </a:r>
            <a:r>
              <a:rPr lang="en-US" dirty="0" smtClean="0"/>
              <a:t>discharge.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63284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1088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27280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4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purplish </a:t>
            </a:r>
            <a:r>
              <a:rPr lang="en-US" dirty="0" err="1">
                <a:solidFill>
                  <a:srgbClr val="FF0000"/>
                </a:solidFill>
              </a:rPr>
              <a:t>colour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indicates reduced </a:t>
            </a:r>
            <a:r>
              <a:rPr lang="en-US" dirty="0"/>
              <a:t>oxygen supply to the tissues, which may </a:t>
            </a:r>
            <a:r>
              <a:rPr lang="en-US" dirty="0" smtClean="0"/>
              <a:t>result from </a:t>
            </a:r>
            <a:r>
              <a:rPr lang="en-US" dirty="0" err="1"/>
              <a:t>ischaemia</a:t>
            </a:r>
            <a:r>
              <a:rPr lang="en-US" dirty="0"/>
              <a:t> or severe infection or </a:t>
            </a:r>
            <a:r>
              <a:rPr lang="en-US" dirty="0" smtClean="0"/>
              <a:t>both.</a:t>
            </a:r>
          </a:p>
          <a:p>
            <a:r>
              <a:rPr lang="en-US" dirty="0">
                <a:solidFill>
                  <a:srgbClr val="FF0000"/>
                </a:solidFill>
              </a:rPr>
              <a:t>Purulent discharge </a:t>
            </a:r>
            <a:r>
              <a:rPr lang="en-US" dirty="0"/>
              <a:t>is indicative of infection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Increased amounts </a:t>
            </a:r>
            <a:r>
              <a:rPr lang="en-US" dirty="0"/>
              <a:t>of clear </a:t>
            </a:r>
            <a:r>
              <a:rPr lang="en-US" dirty="0" smtClean="0"/>
              <a:t>discharge may </a:t>
            </a:r>
            <a:r>
              <a:rPr lang="en-US" dirty="0"/>
              <a:t>be an early indication of </a:t>
            </a:r>
            <a:r>
              <a:rPr lang="en-US" dirty="0" smtClean="0"/>
              <a:t>infection.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smell associated with an ulcer is suggestive </a:t>
            </a:r>
            <a:r>
              <a:rPr lang="en-US" dirty="0" smtClean="0"/>
              <a:t>of infection.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Oedema</a:t>
            </a:r>
            <a:r>
              <a:rPr lang="en-US" dirty="0" smtClean="0"/>
              <a:t> </a:t>
            </a:r>
            <a:r>
              <a:rPr lang="en-US" dirty="0"/>
              <a:t>around an ulcer is usually suggestive of infection but may be related to </a:t>
            </a:r>
            <a:r>
              <a:rPr lang="en-US" dirty="0" err="1"/>
              <a:t>ischaemia</a:t>
            </a:r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05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Radiography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1. foreign </a:t>
            </a:r>
            <a:r>
              <a:rPr lang="en-US" dirty="0" smtClean="0"/>
              <a:t>body</a:t>
            </a:r>
          </a:p>
          <a:p>
            <a:r>
              <a:rPr lang="en-US" dirty="0" smtClean="0"/>
              <a:t>2. clinical </a:t>
            </a:r>
            <a:r>
              <a:rPr lang="en-US" dirty="0"/>
              <a:t>signs of </a:t>
            </a:r>
            <a:r>
              <a:rPr lang="en-US" dirty="0" smtClean="0"/>
              <a:t>infection</a:t>
            </a:r>
          </a:p>
          <a:p>
            <a:r>
              <a:rPr lang="en-US" dirty="0" smtClean="0"/>
              <a:t>3. unexplained </a:t>
            </a:r>
            <a:r>
              <a:rPr lang="en-US" dirty="0"/>
              <a:t>pain or </a:t>
            </a:r>
            <a:r>
              <a:rPr lang="en-US" dirty="0" smtClean="0"/>
              <a:t>swelling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4. the </a:t>
            </a:r>
            <a:r>
              <a:rPr lang="en-US" dirty="0"/>
              <a:t>ulcer has been present for longer than </a:t>
            </a:r>
            <a:r>
              <a:rPr lang="en-US" dirty="0" smtClean="0"/>
              <a:t>1 month</a:t>
            </a:r>
            <a:r>
              <a:rPr lang="en-US" dirty="0"/>
              <a:t>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r>
              <a:rPr lang="en-US" b="1" dirty="0"/>
              <a:t>Microbiological </a:t>
            </a:r>
            <a:r>
              <a:rPr lang="en-US" b="1" dirty="0" smtClean="0"/>
              <a:t>control:</a:t>
            </a:r>
          </a:p>
          <a:p>
            <a:r>
              <a:rPr lang="en-US" dirty="0"/>
              <a:t>Bacterial growth in ulcers impedes the wound </a:t>
            </a:r>
            <a:r>
              <a:rPr lang="en-US" dirty="0" smtClean="0"/>
              <a:t>healing rate.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If the </a:t>
            </a:r>
            <a:r>
              <a:rPr lang="en-US" dirty="0" smtClean="0"/>
              <a:t>bacterial burden </a:t>
            </a:r>
            <a:r>
              <a:rPr lang="en-US" dirty="0"/>
              <a:t>increases there will be bacterial </a:t>
            </a:r>
            <a:r>
              <a:rPr lang="en-US" dirty="0" smtClean="0"/>
              <a:t>imbalance which </a:t>
            </a:r>
            <a:r>
              <a:rPr lang="en-US" dirty="0"/>
              <a:t>may show itself as </a:t>
            </a:r>
            <a:r>
              <a:rPr lang="en-US" dirty="0">
                <a:solidFill>
                  <a:srgbClr val="FF0000"/>
                </a:solidFill>
              </a:rPr>
              <a:t>increased exudate </a:t>
            </a:r>
            <a:r>
              <a:rPr lang="en-US" dirty="0"/>
              <a:t>before </a:t>
            </a:r>
            <a:r>
              <a:rPr lang="en-US" dirty="0" smtClean="0"/>
              <a:t>frank infection </a:t>
            </a:r>
            <a:r>
              <a:rPr lang="en-US" dirty="0"/>
              <a:t>develops.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crucial problem is when to </a:t>
            </a:r>
            <a:r>
              <a:rPr lang="en-US" dirty="0" smtClean="0"/>
              <a:t>intervene with </a:t>
            </a:r>
            <a:r>
              <a:rPr lang="en-US" dirty="0"/>
              <a:t>antibiotics.</a:t>
            </a:r>
          </a:p>
        </p:txBody>
      </p:sp>
    </p:spTree>
    <p:extLst>
      <p:ext uri="{BB962C8B-B14F-4D97-AF65-F5344CB8AC3E}">
        <p14:creationId xmlns:p14="http://schemas.microsoft.com/office/powerpoint/2010/main" val="27066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362</TotalTime>
  <Words>1366</Words>
  <Application>Microsoft Office PowerPoint</Application>
  <PresentationFormat>On-screen Show (4:3)</PresentationFormat>
  <Paragraphs>186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Aspect</vt:lpstr>
      <vt:lpstr>Diabetic foot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iSIB</dc:creator>
  <cp:lastModifiedBy>iSIB</cp:lastModifiedBy>
  <cp:revision>86</cp:revision>
  <dcterms:created xsi:type="dcterms:W3CDTF">2017-10-12T14:43:27Z</dcterms:created>
  <dcterms:modified xsi:type="dcterms:W3CDTF">2017-10-18T16:17:46Z</dcterms:modified>
</cp:coreProperties>
</file>