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405" r:id="rId2"/>
    <p:sldId id="256" r:id="rId3"/>
    <p:sldId id="257" r:id="rId4"/>
    <p:sldId id="413" r:id="rId5"/>
    <p:sldId id="412" r:id="rId6"/>
    <p:sldId id="258" r:id="rId7"/>
    <p:sldId id="259" r:id="rId8"/>
    <p:sldId id="414"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5" r:id="rId24"/>
    <p:sldId id="278" r:id="rId25"/>
    <p:sldId id="415" r:id="rId26"/>
    <p:sldId id="274" r:id="rId27"/>
    <p:sldId id="368" r:id="rId28"/>
    <p:sldId id="280" r:id="rId29"/>
    <p:sldId id="369" r:id="rId30"/>
    <p:sldId id="281" r:id="rId31"/>
    <p:sldId id="282" r:id="rId32"/>
    <p:sldId id="283" r:id="rId33"/>
    <p:sldId id="284" r:id="rId34"/>
    <p:sldId id="285" r:id="rId35"/>
    <p:sldId id="370" r:id="rId36"/>
    <p:sldId id="286" r:id="rId37"/>
    <p:sldId id="371" r:id="rId38"/>
    <p:sldId id="409" r:id="rId39"/>
    <p:sldId id="372" r:id="rId40"/>
    <p:sldId id="287" r:id="rId41"/>
    <p:sldId id="379" r:id="rId42"/>
    <p:sldId id="373" r:id="rId43"/>
    <p:sldId id="288" r:id="rId44"/>
    <p:sldId id="290" r:id="rId45"/>
    <p:sldId id="289" r:id="rId46"/>
    <p:sldId id="291" r:id="rId47"/>
    <p:sldId id="292" r:id="rId48"/>
    <p:sldId id="293" r:id="rId49"/>
    <p:sldId id="294" r:id="rId50"/>
    <p:sldId id="295" r:id="rId51"/>
    <p:sldId id="382" r:id="rId52"/>
    <p:sldId id="419" r:id="rId53"/>
    <p:sldId id="420" r:id="rId54"/>
    <p:sldId id="430" r:id="rId55"/>
    <p:sldId id="416" r:id="rId56"/>
    <p:sldId id="296" r:id="rId57"/>
    <p:sldId id="385" r:id="rId58"/>
    <p:sldId id="297" r:id="rId59"/>
    <p:sldId id="298" r:id="rId60"/>
    <p:sldId id="299" r:id="rId61"/>
    <p:sldId id="300" r:id="rId62"/>
    <p:sldId id="301" r:id="rId63"/>
    <p:sldId id="302" r:id="rId64"/>
    <p:sldId id="303" r:id="rId65"/>
    <p:sldId id="304" r:id="rId66"/>
    <p:sldId id="305" r:id="rId67"/>
    <p:sldId id="389" r:id="rId68"/>
    <p:sldId id="306" r:id="rId69"/>
    <p:sldId id="307" r:id="rId70"/>
    <p:sldId id="308" r:id="rId71"/>
    <p:sldId id="387" r:id="rId72"/>
    <p:sldId id="309" r:id="rId73"/>
    <p:sldId id="310" r:id="rId74"/>
    <p:sldId id="311" r:id="rId75"/>
    <p:sldId id="395" r:id="rId76"/>
    <p:sldId id="397" r:id="rId77"/>
    <p:sldId id="425" r:id="rId78"/>
    <p:sldId id="399" r:id="rId79"/>
    <p:sldId id="314" r:id="rId80"/>
    <p:sldId id="315" r:id="rId81"/>
    <p:sldId id="316" r:id="rId82"/>
    <p:sldId id="317" r:id="rId83"/>
    <p:sldId id="318" r:id="rId84"/>
    <p:sldId id="319" r:id="rId85"/>
    <p:sldId id="320" r:id="rId86"/>
    <p:sldId id="321" r:id="rId87"/>
    <p:sldId id="410" r:id="rId88"/>
    <p:sldId id="322" r:id="rId89"/>
    <p:sldId id="411" r:id="rId90"/>
    <p:sldId id="323" r:id="rId91"/>
    <p:sldId id="324" r:id="rId92"/>
    <p:sldId id="325" r:id="rId93"/>
    <p:sldId id="326" r:id="rId94"/>
    <p:sldId id="327" r:id="rId95"/>
    <p:sldId id="328" r:id="rId96"/>
    <p:sldId id="390" r:id="rId97"/>
    <p:sldId id="329" r:id="rId98"/>
    <p:sldId id="330" r:id="rId99"/>
    <p:sldId id="331" r:id="rId100"/>
    <p:sldId id="332" r:id="rId101"/>
    <p:sldId id="333" r:id="rId102"/>
    <p:sldId id="334" r:id="rId103"/>
    <p:sldId id="335" r:id="rId104"/>
    <p:sldId id="336" r:id="rId105"/>
    <p:sldId id="337" r:id="rId106"/>
    <p:sldId id="338" r:id="rId107"/>
    <p:sldId id="339" r:id="rId108"/>
    <p:sldId id="340" r:id="rId109"/>
    <p:sldId id="401" r:id="rId110"/>
    <p:sldId id="427" r:id="rId111"/>
    <p:sldId id="429" r:id="rId112"/>
    <p:sldId id="341" r:id="rId113"/>
    <p:sldId id="403" r:id="rId114"/>
    <p:sldId id="342" r:id="rId115"/>
    <p:sldId id="343" r:id="rId116"/>
    <p:sldId id="344" r:id="rId117"/>
    <p:sldId id="345" r:id="rId118"/>
    <p:sldId id="347" r:id="rId119"/>
    <p:sldId id="348" r:id="rId120"/>
    <p:sldId id="349" r:id="rId121"/>
    <p:sldId id="350" r:id="rId122"/>
    <p:sldId id="351" r:id="rId123"/>
    <p:sldId id="352" r:id="rId124"/>
    <p:sldId id="353" r:id="rId125"/>
    <p:sldId id="354" r:id="rId126"/>
    <p:sldId id="355" r:id="rId127"/>
    <p:sldId id="392" r:id="rId128"/>
    <p:sldId id="356" r:id="rId129"/>
    <p:sldId id="357" r:id="rId130"/>
    <p:sldId id="358" r:id="rId131"/>
    <p:sldId id="418" r:id="rId132"/>
    <p:sldId id="359" r:id="rId133"/>
    <p:sldId id="360" r:id="rId134"/>
    <p:sldId id="393" r:id="rId135"/>
    <p:sldId id="361" r:id="rId136"/>
    <p:sldId id="404" r:id="rId137"/>
    <p:sldId id="362" r:id="rId138"/>
    <p:sldId id="363" r:id="rId139"/>
    <p:sldId id="406" r:id="rId1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582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C0C3C-2620-4A58-B01B-F6B9BF2D765F}" type="datetimeFigureOut">
              <a:rPr lang="en-US" smtClean="0"/>
              <a:pPr/>
              <a:t>7/6/2015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B4AECC-A2EC-42FE-988C-996806F81CAB}" type="slidenum">
              <a:rPr lang="en-US" smtClean="0"/>
              <a:pPr/>
              <a:t>‹#›</a:t>
            </a:fld>
            <a:endParaRPr lang="en-US"/>
          </a:p>
        </p:txBody>
      </p:sp>
    </p:spTree>
    <p:extLst>
      <p:ext uri="{BB962C8B-B14F-4D97-AF65-F5344CB8AC3E}">
        <p14:creationId xmlns:p14="http://schemas.microsoft.com/office/powerpoint/2010/main" val="114709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Atypia</a:t>
            </a:r>
            <a:r>
              <a:rPr lang="en-US" sz="1200" b="0" i="0" kern="1200" dirty="0" smtClean="0">
                <a:solidFill>
                  <a:schemeClr val="tx1"/>
                </a:solidFill>
                <a:latin typeface="+mn-lt"/>
                <a:ea typeface="+mn-ea"/>
                <a:cs typeface="+mn-cs"/>
              </a:rPr>
              <a:t> of Undetermined Significance/Follicular Lesion of Undetermined Significance (AUS/FLUS)" category in the Bethesda System </a:t>
            </a:r>
            <a:endParaRPr lang="en-US" dirty="0"/>
          </a:p>
        </p:txBody>
      </p:sp>
      <p:sp>
        <p:nvSpPr>
          <p:cNvPr id="4" name="Slide Number Placeholder 3"/>
          <p:cNvSpPr>
            <a:spLocks noGrp="1"/>
          </p:cNvSpPr>
          <p:nvPr>
            <p:ph type="sldNum" sz="quarter" idx="10"/>
          </p:nvPr>
        </p:nvSpPr>
        <p:spPr/>
        <p:txBody>
          <a:bodyPr/>
          <a:lstStyle/>
          <a:p>
            <a:fld id="{36B4AECC-A2EC-42FE-988C-996806F81CAB}"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B4AECC-A2EC-42FE-988C-996806F81CAB}"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algorithm is intended to be used in children who are known or suspected to have residual or recurrent disease based upon the suppressed </a:t>
            </a:r>
            <a:r>
              <a:rPr lang="en-US" dirty="0" err="1" smtClean="0"/>
              <a:t>Tg</a:t>
            </a:r>
            <a:r>
              <a:rPr lang="en-US" dirty="0" smtClean="0"/>
              <a:t> level and knowledge of previous disease extent 6-12 months after all primary therapies have been completed.   </a:t>
            </a:r>
          </a:p>
          <a:p>
            <a:endParaRPr lang="en-US" dirty="0"/>
          </a:p>
        </p:txBody>
      </p:sp>
      <p:sp>
        <p:nvSpPr>
          <p:cNvPr id="4" name="Slide Number Placeholder 3"/>
          <p:cNvSpPr>
            <a:spLocks noGrp="1"/>
          </p:cNvSpPr>
          <p:nvPr>
            <p:ph type="sldNum" sz="quarter" idx="10"/>
          </p:nvPr>
        </p:nvSpPr>
        <p:spPr/>
        <p:txBody>
          <a:bodyPr/>
          <a:lstStyle/>
          <a:p>
            <a:fld id="{36B4AECC-A2EC-42FE-988C-996806F81CAB}" type="slidenum">
              <a:rPr lang="en-US" smtClean="0"/>
              <a:pPr/>
              <a:t>76</a:t>
            </a:fld>
            <a:endParaRPr lang="en-US"/>
          </a:p>
        </p:txBody>
      </p:sp>
    </p:spTree>
    <p:extLst>
      <p:ext uri="{BB962C8B-B14F-4D97-AF65-F5344CB8AC3E}">
        <p14:creationId xmlns:p14="http://schemas.microsoft.com/office/powerpoint/2010/main" val="357787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algorithm is intended to be used in children who are known or suspected to have residual or recurrent disease based upon the suppressed </a:t>
            </a:r>
            <a:r>
              <a:rPr lang="en-US" dirty="0" err="1" smtClean="0"/>
              <a:t>Tg</a:t>
            </a:r>
            <a:r>
              <a:rPr lang="en-US" dirty="0" smtClean="0"/>
              <a:t> level and knowledge of previous disease extent 6-12 months after all primary therapies have been completed.   </a:t>
            </a:r>
          </a:p>
          <a:p>
            <a:endParaRPr lang="en-US" dirty="0"/>
          </a:p>
        </p:txBody>
      </p:sp>
      <p:sp>
        <p:nvSpPr>
          <p:cNvPr id="4" name="Slide Number Placeholder 3"/>
          <p:cNvSpPr>
            <a:spLocks noGrp="1"/>
          </p:cNvSpPr>
          <p:nvPr>
            <p:ph type="sldNum" sz="quarter" idx="10"/>
          </p:nvPr>
        </p:nvSpPr>
        <p:spPr/>
        <p:txBody>
          <a:bodyPr/>
          <a:lstStyle/>
          <a:p>
            <a:fld id="{36B4AECC-A2EC-42FE-988C-996806F81CAB}" type="slidenum">
              <a:rPr lang="en-US" smtClean="0"/>
              <a:pPr/>
              <a:t>111</a:t>
            </a:fld>
            <a:endParaRPr lang="en-US"/>
          </a:p>
        </p:txBody>
      </p:sp>
    </p:spTree>
    <p:extLst>
      <p:ext uri="{BB962C8B-B14F-4D97-AF65-F5344CB8AC3E}">
        <p14:creationId xmlns:p14="http://schemas.microsoft.com/office/powerpoint/2010/main" val="357787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C57205-634E-4C02-B78D-20D3CFB2AB28}"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7205-634E-4C02-B78D-20D3CFB2AB28}"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7205-634E-4C02-B78D-20D3CFB2AB28}"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57205-634E-4C02-B78D-20D3CFB2AB28}"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C57205-634E-4C02-B78D-20D3CFB2AB28}" type="datetimeFigureOut">
              <a:rPr lang="en-US" smtClean="0"/>
              <a:pPr/>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57205-634E-4C02-B78D-20D3CFB2AB28}"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C57205-634E-4C02-B78D-20D3CFB2AB28}" type="datetimeFigureOut">
              <a:rPr lang="en-US" smtClean="0"/>
              <a:pPr/>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C57205-634E-4C02-B78D-20D3CFB2AB28}" type="datetimeFigureOut">
              <a:rPr lang="en-US" smtClean="0"/>
              <a:pPr/>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57205-634E-4C02-B78D-20D3CFB2AB28}" type="datetimeFigureOut">
              <a:rPr lang="en-US" smtClean="0"/>
              <a:pPr/>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7205-634E-4C02-B78D-20D3CFB2AB28}"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C57205-634E-4C02-B78D-20D3CFB2AB28}" type="datetimeFigureOut">
              <a:rPr lang="en-US" smtClean="0"/>
              <a:pPr/>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7E19-E94E-4F61-8E7D-DBB0E87DE9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57205-634E-4C02-B78D-20D3CFB2AB28}" type="datetimeFigureOut">
              <a:rPr lang="en-US" smtClean="0"/>
              <a:pPr/>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E7E19-E94E-4F61-8E7D-DBB0E87DE9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7" name="Picture 3" descr="C:\Users\reza\Desktop\1330783310414713_orig.jpg"/>
          <p:cNvPicPr>
            <a:picLocks noChangeAspect="1" noChangeArrowheads="1"/>
          </p:cNvPicPr>
          <p:nvPr/>
        </p:nvPicPr>
        <p:blipFill>
          <a:blip r:embed="rId2" cstate="print"/>
          <a:srcRect/>
          <a:stretch>
            <a:fillRect/>
          </a:stretch>
        </p:blipFill>
        <p:spPr bwMode="auto">
          <a:xfrm>
            <a:off x="0" y="0"/>
            <a:ext cx="9144000" cy="7086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most common presentation for DTC in children is that of a </a:t>
            </a:r>
            <a:r>
              <a:rPr lang="en-US" dirty="0" smtClean="0">
                <a:solidFill>
                  <a:srgbClr val="0070C0"/>
                </a:solidFill>
              </a:rPr>
              <a:t>thyroid nodule.</a:t>
            </a:r>
          </a:p>
          <a:p>
            <a:r>
              <a:rPr lang="en-US" dirty="0" smtClean="0"/>
              <a:t> However, papillary thyroid cancer (PTC) also frequently presents as </a:t>
            </a:r>
            <a:r>
              <a:rPr lang="en-US" dirty="0" smtClean="0">
                <a:solidFill>
                  <a:srgbClr val="0070C0"/>
                </a:solidFill>
              </a:rPr>
              <a:t>cervical </a:t>
            </a:r>
            <a:r>
              <a:rPr lang="en-US" dirty="0" err="1" smtClean="0">
                <a:solidFill>
                  <a:srgbClr val="0070C0"/>
                </a:solidFill>
              </a:rPr>
              <a:t>adenopathy</a:t>
            </a:r>
            <a:r>
              <a:rPr lang="en-US" dirty="0" smtClean="0">
                <a:solidFill>
                  <a:srgbClr val="0070C0"/>
                </a:solidFill>
              </a:rPr>
              <a:t> </a:t>
            </a:r>
            <a:r>
              <a:rPr lang="en-US" dirty="0" smtClean="0"/>
              <a:t>with or without a palpable thyroid lesion.</a:t>
            </a:r>
          </a:p>
          <a:p>
            <a:r>
              <a:rPr lang="en-US" dirty="0" smtClean="0"/>
              <a:t>as an </a:t>
            </a:r>
            <a:r>
              <a:rPr lang="en-US" dirty="0" smtClean="0">
                <a:solidFill>
                  <a:srgbClr val="0070C0"/>
                </a:solidFill>
              </a:rPr>
              <a:t>incidental finding </a:t>
            </a:r>
            <a:r>
              <a:rPr lang="en-US" dirty="0" smtClean="0"/>
              <a:t>after imaging or surgery for an unrelated condition.</a:t>
            </a:r>
          </a:p>
          <a:p>
            <a:r>
              <a:rPr lang="en-US" dirty="0" smtClean="0"/>
              <a:t> Occasionally, the diagnosis is made only after the discovery of </a:t>
            </a:r>
            <a:r>
              <a:rPr lang="en-US" dirty="0" smtClean="0">
                <a:solidFill>
                  <a:srgbClr val="0070C0"/>
                </a:solidFill>
              </a:rPr>
              <a:t>distant metastases</a:t>
            </a:r>
            <a:r>
              <a:rPr lang="en-US" dirty="0" smtClean="0"/>
              <a:t>. </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23(E</a:t>
            </a:r>
            <a:r>
              <a:rPr lang="en-US" dirty="0" smtClean="0">
                <a:solidFill>
                  <a:srgbClr val="0070C0"/>
                </a:solidFill>
              </a:rPr>
              <a:t>):</a:t>
            </a:r>
          </a:p>
          <a:p>
            <a:r>
              <a:rPr lang="en-US" dirty="0" smtClean="0"/>
              <a:t> The </a:t>
            </a:r>
            <a:r>
              <a:rPr lang="en-US" dirty="0" err="1" smtClean="0"/>
              <a:t>Tg</a:t>
            </a:r>
            <a:r>
              <a:rPr lang="en-US" dirty="0" smtClean="0"/>
              <a:t> level cannot be interpreted in children with positive </a:t>
            </a:r>
            <a:r>
              <a:rPr lang="en-US" dirty="0" err="1" smtClean="0"/>
              <a:t>TgAb</a:t>
            </a:r>
            <a:r>
              <a:rPr lang="en-US" dirty="0" smtClean="0"/>
              <a:t>. In this setting, the </a:t>
            </a:r>
            <a:r>
              <a:rPr lang="en-US" dirty="0" err="1" smtClean="0"/>
              <a:t>TgAb</a:t>
            </a:r>
            <a:r>
              <a:rPr lang="en-US" dirty="0" smtClean="0"/>
              <a:t> trend should be followed using the same assay. If the </a:t>
            </a:r>
            <a:r>
              <a:rPr lang="en-US" dirty="0" err="1" smtClean="0"/>
              <a:t>TgAb</a:t>
            </a:r>
            <a:r>
              <a:rPr lang="en-US" dirty="0" smtClean="0"/>
              <a:t> trend is clearly rising, then further evaluation is warranted. </a:t>
            </a:r>
            <a:r>
              <a:rPr lang="en-US" b="1" dirty="0" smtClean="0"/>
              <a:t>Recommendation rating: A</a:t>
            </a:r>
            <a:endParaRPr lang="en-US"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600" b="1" dirty="0" smtClean="0"/>
              <a:t>WHAT IS THE ROLE OF ULTRASOUND IN THE FOLLOW UP OF PTC IN CHILDREN?</a:t>
            </a:r>
          </a:p>
          <a:p>
            <a:r>
              <a:rPr lang="en-US" sz="2600" b="1" dirty="0" smtClean="0"/>
              <a:t> </a:t>
            </a:r>
            <a:r>
              <a:rPr lang="en-US" b="1" dirty="0" smtClean="0">
                <a:solidFill>
                  <a:srgbClr val="0070C0"/>
                </a:solidFill>
              </a:rPr>
              <a:t>RECOMMENDATION 24: </a:t>
            </a:r>
          </a:p>
          <a:p>
            <a:r>
              <a:rPr lang="en-US" dirty="0" smtClean="0"/>
              <a:t>Neck US is recommended in the follow-up of children with PTC (Table 6 and Figure 3).</a:t>
            </a:r>
          </a:p>
          <a:p>
            <a:r>
              <a:rPr lang="en-US" dirty="0" smtClean="0"/>
              <a:t> Neck US should be performed at least 6 months after initial surgery and then at 6-12 month intervals for ATA Pediatric Intermediate- and High-Risk patients and at annual intervals for ATA Pediatric Low-Risk patients. Follow-up beyond 5 years should be individualized based on recurrence risk.</a:t>
            </a:r>
          </a:p>
          <a:p>
            <a:r>
              <a:rPr lang="en-US" dirty="0" smtClean="0"/>
              <a:t> </a:t>
            </a:r>
            <a:r>
              <a:rPr lang="en-US" b="1" dirty="0" smtClean="0"/>
              <a:t>Recommendation rating: A</a:t>
            </a:r>
            <a:endParaRPr lang="en-US" b="1"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600" b="1" dirty="0" smtClean="0"/>
              <a:t>HOW ARE DIAGNOSTIC RAI SCANS BEST USED IN THE FOLLOW UP OF PTC IN CHILDREN?</a:t>
            </a:r>
          </a:p>
          <a:p>
            <a:r>
              <a:rPr lang="en-US" sz="2600" b="1" dirty="0" smtClean="0"/>
              <a:t> </a:t>
            </a:r>
            <a:r>
              <a:rPr lang="en-US" b="1" dirty="0" smtClean="0">
                <a:solidFill>
                  <a:srgbClr val="0070C0"/>
                </a:solidFill>
              </a:rPr>
              <a:t>RECOMMENDATION 25(A):</a:t>
            </a:r>
          </a:p>
          <a:p>
            <a:r>
              <a:rPr lang="en-US" b="1" dirty="0" smtClean="0">
                <a:solidFill>
                  <a:srgbClr val="0070C0"/>
                </a:solidFill>
              </a:rPr>
              <a:t> </a:t>
            </a:r>
            <a:r>
              <a:rPr lang="en-US" dirty="0" smtClean="0"/>
              <a:t>During the follow up of children with PTC who are suspected to have residual disease, a </a:t>
            </a:r>
            <a:r>
              <a:rPr lang="en-US" dirty="0" err="1" smtClean="0"/>
              <a:t>DxWBS</a:t>
            </a:r>
            <a:r>
              <a:rPr lang="en-US" dirty="0" smtClean="0"/>
              <a:t> can be used to inform the decision of whether or not to use 131I and the activity of 131I to be administered (Figure 3).</a:t>
            </a:r>
          </a:p>
          <a:p>
            <a:r>
              <a:rPr lang="en-US" dirty="0" smtClean="0"/>
              <a:t> A final </a:t>
            </a:r>
            <a:r>
              <a:rPr lang="en-US" dirty="0" err="1" smtClean="0"/>
              <a:t>DxWBS</a:t>
            </a:r>
            <a:r>
              <a:rPr lang="en-US" dirty="0" smtClean="0"/>
              <a:t> can be considered to confirm the absence of iodine-avid disease in children who were previously treated with 131I and who have no evidence of disease 1-2 years after initial therapy. </a:t>
            </a:r>
            <a:r>
              <a:rPr lang="en-US" b="1" dirty="0" smtClean="0"/>
              <a:t>Recommendation rating: C </a:t>
            </a:r>
            <a:endParaRPr lang="en-US" b="1"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70C0"/>
                </a:solidFill>
              </a:rPr>
              <a:t>RECOMMENDATION 25(B) :</a:t>
            </a:r>
          </a:p>
          <a:p>
            <a:r>
              <a:rPr lang="en-US" dirty="0" smtClean="0"/>
              <a:t>A </a:t>
            </a:r>
            <a:r>
              <a:rPr lang="en-US" dirty="0" err="1" smtClean="0"/>
              <a:t>DxWBS</a:t>
            </a:r>
            <a:r>
              <a:rPr lang="en-US" dirty="0" smtClean="0"/>
              <a:t> should be performed in children with ATA Pediatric High-Risk disease who were previously treated with 131I or known to have iodine-avid metastatic disease based upon a previous </a:t>
            </a:r>
            <a:r>
              <a:rPr lang="en-US" dirty="0" err="1" smtClean="0"/>
              <a:t>posttreatment</a:t>
            </a:r>
            <a:r>
              <a:rPr lang="en-US" dirty="0" smtClean="0"/>
              <a:t> scan. </a:t>
            </a:r>
          </a:p>
          <a:p>
            <a:r>
              <a:rPr lang="en-US" dirty="0" smtClean="0"/>
              <a:t>The </a:t>
            </a:r>
            <a:r>
              <a:rPr lang="en-US" dirty="0" err="1" smtClean="0"/>
              <a:t>DxWBS</a:t>
            </a:r>
            <a:r>
              <a:rPr lang="en-US" dirty="0" smtClean="0"/>
              <a:t> should be obtained after at least 12 months of clinical follow-up, and deferred even longer in those children who continue to demonstrate a clinical response to previous treatment.</a:t>
            </a:r>
          </a:p>
          <a:p>
            <a:r>
              <a:rPr lang="en-US" dirty="0" smtClean="0"/>
              <a:t> </a:t>
            </a:r>
            <a:r>
              <a:rPr lang="en-US" b="1" dirty="0" smtClean="0"/>
              <a:t>Recommendation rating: </a:t>
            </a:r>
            <a:r>
              <a:rPr lang="en-US" dirty="0" smtClean="0"/>
              <a:t>B </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25(C</a:t>
            </a:r>
            <a:r>
              <a:rPr lang="en-US" dirty="0" smtClean="0">
                <a:solidFill>
                  <a:srgbClr val="0070C0"/>
                </a:solidFill>
              </a:rPr>
              <a:t>)</a:t>
            </a:r>
            <a:r>
              <a:rPr lang="en-US" dirty="0" smtClean="0"/>
              <a:t> :</a:t>
            </a:r>
          </a:p>
          <a:p>
            <a:r>
              <a:rPr lang="en-US" dirty="0" smtClean="0"/>
              <a:t>Once a negative </a:t>
            </a:r>
            <a:r>
              <a:rPr lang="en-US" dirty="0" err="1" smtClean="0"/>
              <a:t>DxWBS</a:t>
            </a:r>
            <a:r>
              <a:rPr lang="en-US" dirty="0" smtClean="0"/>
              <a:t> is obtained, there is no benefit from serial </a:t>
            </a:r>
            <a:r>
              <a:rPr lang="en-US" dirty="0" err="1" smtClean="0"/>
              <a:t>DxWBS</a:t>
            </a:r>
            <a:r>
              <a:rPr lang="en-US" dirty="0" smtClean="0"/>
              <a:t> to survey for disease recurrence as long as the patient otherwise remains without clinical evidence of disease</a:t>
            </a:r>
            <a:r>
              <a:rPr lang="en-US" b="1" dirty="0" smtClean="0"/>
              <a:t>.</a:t>
            </a:r>
          </a:p>
          <a:p>
            <a:r>
              <a:rPr lang="en-US" b="1" dirty="0" smtClean="0"/>
              <a:t> Recommendation rating: B </a:t>
            </a:r>
            <a:endParaRPr lang="en-US"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600" b="1" dirty="0" smtClean="0"/>
              <a:t>WHAT IMAGING STUDIES SHOULD BE CONSIDERED IN THE PEDIATRIC PTC PATIENT WHO IS TG POSITIVE BUT WHO HAS NO EVIDENCE OF DISEASE ON CERVICAL ULTRASOUND OR </a:t>
            </a:r>
            <a:r>
              <a:rPr lang="en-US" sz="2600" b="1" dirty="0" err="1" smtClean="0"/>
              <a:t>DxWBS</a:t>
            </a:r>
            <a:r>
              <a:rPr lang="en-US" dirty="0" smtClean="0"/>
              <a:t>?</a:t>
            </a:r>
          </a:p>
          <a:p>
            <a:r>
              <a:rPr lang="en-US" dirty="0" smtClean="0"/>
              <a:t> </a:t>
            </a:r>
            <a:r>
              <a:rPr lang="en-US" b="1" dirty="0" smtClean="0">
                <a:solidFill>
                  <a:srgbClr val="0070C0"/>
                </a:solidFill>
              </a:rPr>
              <a:t>RECOMMENDATION 26(A): </a:t>
            </a:r>
            <a:r>
              <a:rPr lang="en-US" dirty="0" smtClean="0"/>
              <a:t>For the child with a detectable TSH-suppressed </a:t>
            </a:r>
            <a:r>
              <a:rPr lang="en-US" dirty="0" err="1" smtClean="0"/>
              <a:t>Tg</a:t>
            </a:r>
            <a:r>
              <a:rPr lang="en-US" dirty="0" smtClean="0"/>
              <a:t> but a negative cervical US and </a:t>
            </a:r>
            <a:r>
              <a:rPr lang="en-US" dirty="0" err="1" smtClean="0"/>
              <a:t>DxWBS</a:t>
            </a:r>
            <a:r>
              <a:rPr lang="en-US" dirty="0" smtClean="0"/>
              <a:t>, contrast-enhanced cross-sectional imaging of the neck and chest should be considered once iodine excess has been eliminated as a cause of a false negative </a:t>
            </a:r>
            <a:r>
              <a:rPr lang="en-US" dirty="0" err="1" smtClean="0"/>
              <a:t>DxWBS</a:t>
            </a:r>
            <a:r>
              <a:rPr lang="en-US" dirty="0" smtClean="0"/>
              <a:t>. </a:t>
            </a:r>
            <a:r>
              <a:rPr lang="en-US" b="1" dirty="0" smtClean="0"/>
              <a:t>Recommendation rating: B</a:t>
            </a:r>
            <a:endParaRPr lang="en-US" b="1"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26(B): </a:t>
            </a:r>
            <a:r>
              <a:rPr lang="en-US" dirty="0" smtClean="0"/>
              <a:t>The utility of 18FDG-PET/CT is poorly studied in pediatric DTC and 18FDG-PET/CT cannot be routinely recommended in the care of children who have persistent evidence of DTC on follow-up. </a:t>
            </a:r>
            <a:r>
              <a:rPr lang="en-US" b="1" dirty="0" smtClean="0"/>
              <a:t>Recommendation rating: D </a:t>
            </a:r>
            <a:endParaRPr lang="en-US" b="1"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0070C0"/>
                </a:solidFill>
              </a:rPr>
              <a:t>RECOMMENDATION 26(C):</a:t>
            </a:r>
          </a:p>
          <a:p>
            <a:r>
              <a:rPr lang="en-US" b="1" dirty="0" smtClean="0">
                <a:solidFill>
                  <a:srgbClr val="0070C0"/>
                </a:solidFill>
              </a:rPr>
              <a:t> </a:t>
            </a:r>
            <a:r>
              <a:rPr lang="en-US" dirty="0" smtClean="0"/>
              <a:t>Empiric 131I therapy and a post treatment scan are not recommended to localize disease in the child with DTC and a negative </a:t>
            </a:r>
            <a:r>
              <a:rPr lang="en-US" dirty="0" err="1" smtClean="0"/>
              <a:t>DxWBS</a:t>
            </a:r>
            <a:r>
              <a:rPr lang="en-US" dirty="0" smtClean="0"/>
              <a:t> unless there is evidence for clinical progression (e.g. a rising </a:t>
            </a:r>
            <a:r>
              <a:rPr lang="en-US" dirty="0" err="1" smtClean="0"/>
              <a:t>Tg</a:t>
            </a:r>
            <a:r>
              <a:rPr lang="en-US" dirty="0" smtClean="0"/>
              <a:t> level) and a documented clinical response to previous 131I therapy.</a:t>
            </a:r>
          </a:p>
          <a:p>
            <a:r>
              <a:rPr lang="en-US" dirty="0" smtClean="0"/>
              <a:t> </a:t>
            </a:r>
            <a:r>
              <a:rPr lang="en-US" b="1" dirty="0" smtClean="0"/>
              <a:t>Recommendation rating: D </a:t>
            </a:r>
            <a:endParaRPr lang="en-US" b="1"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WHAT ARE THE GOALS AND POTENTIAL RISKS OF TSH SUPPRESSION THERAPY? </a:t>
            </a:r>
            <a:r>
              <a:rPr lang="en-US" b="1" dirty="0" smtClean="0">
                <a:solidFill>
                  <a:srgbClr val="0070C0"/>
                </a:solidFill>
              </a:rPr>
              <a:t>RECOMMENDATION 27: </a:t>
            </a:r>
          </a:p>
          <a:p>
            <a:r>
              <a:rPr lang="en-US" dirty="0" smtClean="0"/>
              <a:t>TSH suppression in children with DTC should be determined by ATA Pediatric Risk level and current disease status (Table 6). </a:t>
            </a:r>
          </a:p>
          <a:p>
            <a:r>
              <a:rPr lang="en-US" dirty="0" smtClean="0"/>
              <a:t>In children with known or suspected persistent disease, TSH suppression should be maintained.</a:t>
            </a:r>
          </a:p>
          <a:p>
            <a:r>
              <a:rPr lang="en-US" dirty="0" smtClean="0"/>
              <a:t> In children with no evidence of disease, the TSH can be normalized to the low normal range after an appropriate period of surveillance.</a:t>
            </a:r>
          </a:p>
          <a:p>
            <a:r>
              <a:rPr lang="en-US" dirty="0" smtClean="0"/>
              <a:t> </a:t>
            </a:r>
            <a:r>
              <a:rPr lang="en-US" b="1" dirty="0" smtClean="0"/>
              <a:t>Recommendation rating: B</a:t>
            </a:r>
            <a:endParaRPr lang="en-US" b="1"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Oval 3"/>
          <p:cNvSpPr/>
          <p:nvPr/>
        </p:nvSpPr>
        <p:spPr>
          <a:xfrm>
            <a:off x="4876800" y="1066800"/>
            <a:ext cx="1447800" cy="495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 pathological classification of differentiated thyroid cancers in children is based on standard definitions set by WHO, with histological criteria the same for children and adults.</a:t>
            </a:r>
          </a:p>
          <a:p>
            <a:r>
              <a:rPr lang="en-US" dirty="0" smtClean="0">
                <a:solidFill>
                  <a:srgbClr val="0070C0"/>
                </a:solidFill>
              </a:rPr>
              <a:t> PTC accounts for 90% or more of all childhood cases</a:t>
            </a:r>
            <a:r>
              <a:rPr lang="en-US" dirty="0" smtClean="0"/>
              <a:t>. </a:t>
            </a:r>
          </a:p>
          <a:p>
            <a:r>
              <a:rPr lang="en-US" dirty="0" smtClean="0"/>
              <a:t>Follicular thyroid cancer (FTC) is uncommon while </a:t>
            </a:r>
            <a:r>
              <a:rPr lang="en-US" dirty="0" err="1" smtClean="0"/>
              <a:t>medullary</a:t>
            </a:r>
            <a:r>
              <a:rPr lang="en-US" dirty="0" smtClean="0"/>
              <a:t> thyroid cancer (MTC), poorly differentiated tumors and frankly undifferentiated (</a:t>
            </a:r>
            <a:r>
              <a:rPr lang="en-US" dirty="0" err="1" smtClean="0"/>
              <a:t>anaplastic</a:t>
            </a:r>
            <a:r>
              <a:rPr lang="en-US" dirty="0" smtClean="0"/>
              <a:t>) thyroid carcinomas are rare in young patients.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High-Risk  </a:t>
            </a:r>
            <a:r>
              <a:rPr lang="en-US" dirty="0"/>
              <a:t>Pediatric Thyroid Carcinoma </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685800"/>
            <a:ext cx="8077200" cy="6019800"/>
          </a:xfrm>
          <a:prstGeom prst="rect">
            <a:avLst/>
          </a:prstGeom>
          <a:noFill/>
          <a:ln w="9525">
            <a:noFill/>
            <a:miter lim="800000"/>
            <a:headEnd/>
            <a:tailEnd/>
          </a:ln>
        </p:spPr>
      </p:pic>
      <p:sp>
        <p:nvSpPr>
          <p:cNvPr id="3" name="TextBox 2"/>
          <p:cNvSpPr txBox="1"/>
          <p:nvPr/>
        </p:nvSpPr>
        <p:spPr>
          <a:xfrm>
            <a:off x="533400" y="6248400"/>
            <a:ext cx="9067800" cy="646331"/>
          </a:xfrm>
          <a:prstGeom prst="rect">
            <a:avLst/>
          </a:prstGeom>
          <a:noFill/>
        </p:spPr>
        <p:txBody>
          <a:bodyPr wrap="square" rtlCol="0">
            <a:spAutoFit/>
          </a:bodyPr>
          <a:lstStyle/>
          <a:p>
            <a:r>
              <a:rPr lang="en-US" b="1" dirty="0">
                <a:solidFill>
                  <a:srgbClr val="0070C0"/>
                </a:solidFill>
              </a:rPr>
              <a:t>FIGURE 2 Initial Postoperative Staging for ATA Pediatric Intermediate- and High-Risk  Pediatric Thyroid Carcinoma </a:t>
            </a:r>
          </a:p>
        </p:txBody>
      </p:sp>
    </p:spTree>
    <p:extLst>
      <p:ext uri="{BB962C8B-B14F-4D97-AF65-F5344CB8AC3E}">
        <p14:creationId xmlns:p14="http://schemas.microsoft.com/office/powerpoint/2010/main" val="23503233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304800" y="152400"/>
            <a:ext cx="8686800" cy="6705600"/>
          </a:xfrm>
          <a:prstGeom prst="rect">
            <a:avLst/>
          </a:prstGeom>
          <a:noFill/>
          <a:ln w="9525">
            <a:noFill/>
            <a:miter lim="800000"/>
            <a:headEnd/>
            <a:tailEnd/>
          </a:ln>
        </p:spPr>
      </p:pic>
      <p:sp>
        <p:nvSpPr>
          <p:cNvPr id="3" name="TextBox 2"/>
          <p:cNvSpPr txBox="1"/>
          <p:nvPr/>
        </p:nvSpPr>
        <p:spPr>
          <a:xfrm>
            <a:off x="609600" y="6629400"/>
            <a:ext cx="184731" cy="369332"/>
          </a:xfrm>
          <a:prstGeom prst="rect">
            <a:avLst/>
          </a:prstGeom>
          <a:noFill/>
        </p:spPr>
        <p:txBody>
          <a:bodyPr wrap="none" rtlCol="0">
            <a:spAutoFit/>
          </a:bodyPr>
          <a:lstStyle/>
          <a:p>
            <a:endParaRPr lang="en-US" dirty="0"/>
          </a:p>
        </p:txBody>
      </p:sp>
      <p:sp>
        <p:nvSpPr>
          <p:cNvPr id="4" name="TextBox 3"/>
          <p:cNvSpPr txBox="1"/>
          <p:nvPr/>
        </p:nvSpPr>
        <p:spPr>
          <a:xfrm>
            <a:off x="-228600" y="19051"/>
            <a:ext cx="9144000" cy="923330"/>
          </a:xfrm>
          <a:prstGeom prst="rect">
            <a:avLst/>
          </a:prstGeom>
          <a:noFill/>
        </p:spPr>
        <p:txBody>
          <a:bodyPr wrap="square" rtlCol="0">
            <a:spAutoFit/>
          </a:bodyPr>
          <a:lstStyle/>
          <a:p>
            <a:r>
              <a:rPr lang="en-US" b="1" dirty="0">
                <a:solidFill>
                  <a:srgbClr val="0070C0"/>
                </a:solidFill>
              </a:rPr>
              <a:t>FIGURE 3 Management of the Pediatric Patient with Known or Suspected Residual/Recurrent Disease (No Known Distant Metastases)  </a:t>
            </a:r>
          </a:p>
          <a:p>
            <a:endParaRPr lang="en-US" dirty="0"/>
          </a:p>
        </p:txBody>
      </p:sp>
      <p:sp>
        <p:nvSpPr>
          <p:cNvPr id="5" name="TextBox 4"/>
          <p:cNvSpPr txBox="1"/>
          <p:nvPr/>
        </p:nvSpPr>
        <p:spPr>
          <a:xfrm>
            <a:off x="609600" y="6477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13293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sz="2600" b="1" dirty="0" smtClean="0"/>
              <a:t>WHAT IS THE OPTIMAL APPROACH TO THE PATIENT WITH PERSISTENT / RECURRENT CERVICAL DISEASE</a:t>
            </a:r>
            <a:r>
              <a:rPr lang="en-US" dirty="0" smtClean="0"/>
              <a:t>? </a:t>
            </a:r>
            <a:r>
              <a:rPr lang="en-US" b="1" dirty="0" smtClean="0">
                <a:solidFill>
                  <a:srgbClr val="0070C0"/>
                </a:solidFill>
              </a:rPr>
              <a:t>RECOMMENDATION 28(A):</a:t>
            </a:r>
          </a:p>
          <a:p>
            <a:r>
              <a:rPr lang="en-US" b="1" dirty="0" smtClean="0">
                <a:solidFill>
                  <a:srgbClr val="0070C0"/>
                </a:solidFill>
              </a:rPr>
              <a:t> </a:t>
            </a:r>
            <a:r>
              <a:rPr lang="en-US" dirty="0" smtClean="0"/>
              <a:t>The decision to treat or to observe structurally identifiable cervical disease should be individualized and include considerations of age, initial ATA Pediatric Risk classification, the presence of distant metastases, and prior treatment history (including complications from previous therapy), in addition to the size, extent, anatomic location and iodine avidity of the disease (see Figure 3).</a:t>
            </a:r>
          </a:p>
          <a:p>
            <a:r>
              <a:rPr lang="en-US" dirty="0" smtClean="0"/>
              <a:t> </a:t>
            </a:r>
            <a:r>
              <a:rPr lang="en-US" b="1" dirty="0" smtClean="0"/>
              <a:t>Recommendation rating: C</a:t>
            </a:r>
            <a:endParaRPr lang="en-US" b="1"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304800" y="152400"/>
            <a:ext cx="8686800" cy="6705600"/>
          </a:xfrm>
          <a:prstGeom prst="rect">
            <a:avLst/>
          </a:prstGeom>
          <a:noFill/>
          <a:ln w="9525">
            <a:noFill/>
            <a:miter lim="800000"/>
            <a:headEnd/>
            <a:tailEnd/>
          </a:ln>
        </p:spPr>
      </p:pic>
      <p:sp>
        <p:nvSpPr>
          <p:cNvPr id="4" name="Oval 3"/>
          <p:cNvSpPr/>
          <p:nvPr/>
        </p:nvSpPr>
        <p:spPr>
          <a:xfrm>
            <a:off x="5257800" y="152400"/>
            <a:ext cx="3505200" cy="632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28(B</a:t>
            </a:r>
            <a:r>
              <a:rPr lang="en-US" dirty="0" smtClean="0">
                <a:solidFill>
                  <a:srgbClr val="0070C0"/>
                </a:solidFill>
              </a:rPr>
              <a:t>):</a:t>
            </a:r>
            <a:r>
              <a:rPr lang="en-US" dirty="0" smtClean="0"/>
              <a:t> Children with macroscopic cervical disease (&gt;1 cm in size) should be assessed by a high-volume thyroid surgeon to determine the feasibility of additional surgery.</a:t>
            </a:r>
          </a:p>
          <a:p>
            <a:r>
              <a:rPr lang="en-US" dirty="0" smtClean="0"/>
              <a:t> </a:t>
            </a:r>
            <a:r>
              <a:rPr lang="en-US" b="1" dirty="0" smtClean="0"/>
              <a:t>Recommendation rating: B</a:t>
            </a:r>
            <a:endParaRPr lang="en-US" b="1"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solidFill>
                  <a:srgbClr val="0070C0"/>
                </a:solidFill>
              </a:rPr>
              <a:t>RECOMMENDATION 28(C):</a:t>
            </a:r>
          </a:p>
          <a:p>
            <a:r>
              <a:rPr lang="en-US" b="1" dirty="0" smtClean="0">
                <a:solidFill>
                  <a:srgbClr val="0070C0"/>
                </a:solidFill>
              </a:rPr>
              <a:t> </a:t>
            </a:r>
            <a:r>
              <a:rPr lang="en-US" dirty="0" smtClean="0"/>
              <a:t>Iodine-avid cervical disease (visualized with </a:t>
            </a:r>
            <a:r>
              <a:rPr lang="en-US" dirty="0" err="1" smtClean="0"/>
              <a:t>DxWBS</a:t>
            </a:r>
            <a:r>
              <a:rPr lang="en-US" dirty="0" smtClean="0"/>
              <a:t>) could be treated with surgery or 131I depending on individual patient risks and the presence or absence of distant metastases. Surgery would be favored for disease localized to the neck, especially if located in a lymph node compartment not previously operated upon</a:t>
            </a:r>
          </a:p>
          <a:p>
            <a:r>
              <a:rPr lang="en-US" dirty="0" smtClean="0"/>
              <a:t> </a:t>
            </a:r>
            <a:r>
              <a:rPr lang="en-US" b="1" dirty="0" smtClean="0"/>
              <a:t>Recommendation rating: B</a:t>
            </a:r>
            <a:endParaRPr lang="en-US" b="1"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solidFill>
                  <a:srgbClr val="0070C0"/>
                </a:solidFill>
              </a:rPr>
              <a:t>RECOMMENDATION 28(D</a:t>
            </a:r>
            <a:r>
              <a:rPr lang="en-US" dirty="0" smtClean="0">
                <a:solidFill>
                  <a:srgbClr val="0070C0"/>
                </a:solidFill>
              </a:rPr>
              <a:t>):</a:t>
            </a:r>
          </a:p>
          <a:p>
            <a:r>
              <a:rPr lang="en-US" dirty="0" smtClean="0">
                <a:solidFill>
                  <a:srgbClr val="0070C0"/>
                </a:solidFill>
              </a:rPr>
              <a:t> </a:t>
            </a:r>
            <a:r>
              <a:rPr lang="en-US" dirty="0" smtClean="0"/>
              <a:t>If repeat surgery is performed, postoperative re-staging can be utilized to determine whether additional 131I treatment is warranted, especially in the patient who has not received previous therapeutic 131I. </a:t>
            </a:r>
            <a:r>
              <a:rPr lang="en-US" b="1" dirty="0" smtClean="0"/>
              <a:t>Recommendation rating: C</a:t>
            </a:r>
            <a:endParaRPr lang="en-US" b="1"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HOW SHOULD CHILDREN WITH PULMONARY METASTASES BE MANAGED?</a:t>
            </a:r>
            <a:endParaRPr lang="en-US" b="1"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29(A): </a:t>
            </a:r>
            <a:r>
              <a:rPr lang="en-US" dirty="0" smtClean="0"/>
              <a:t>Children with RAI-avid pulmonary metastases visualized with a </a:t>
            </a:r>
            <a:r>
              <a:rPr lang="en-US" dirty="0" err="1" smtClean="0"/>
              <a:t>DxWBS</a:t>
            </a:r>
            <a:r>
              <a:rPr lang="en-US" dirty="0" smtClean="0"/>
              <a:t> are good candidates for 131I therapy. </a:t>
            </a:r>
            <a:r>
              <a:rPr lang="en-US" b="1" dirty="0" smtClean="0"/>
              <a:t>Recommendation rating: A</a:t>
            </a:r>
            <a:endParaRPr lang="en-US" b="1"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29(B):</a:t>
            </a:r>
          </a:p>
          <a:p>
            <a:r>
              <a:rPr lang="en-US" b="1" dirty="0" smtClean="0">
                <a:solidFill>
                  <a:srgbClr val="0070C0"/>
                </a:solidFill>
              </a:rPr>
              <a:t> </a:t>
            </a:r>
            <a:r>
              <a:rPr lang="en-US" dirty="0" smtClean="0"/>
              <a:t>After a therapeutic activity of 131I, the TSH-suppressed </a:t>
            </a:r>
            <a:r>
              <a:rPr lang="en-US" dirty="0" err="1" smtClean="0"/>
              <a:t>Tg</a:t>
            </a:r>
            <a:r>
              <a:rPr lang="en-US" dirty="0" smtClean="0"/>
              <a:t> level and imaging studies should be monitored until the full clinical and biochemical (</a:t>
            </a:r>
            <a:r>
              <a:rPr lang="en-US" dirty="0" err="1" smtClean="0"/>
              <a:t>Tg</a:t>
            </a:r>
            <a:r>
              <a:rPr lang="en-US" dirty="0" smtClean="0"/>
              <a:t>) response is reached. </a:t>
            </a:r>
            <a:r>
              <a:rPr lang="en-US" b="1" dirty="0" smtClean="0"/>
              <a:t>Recommendation rating: B</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Subtypes of PTC in pediatrics include the following </a:t>
            </a:r>
            <a:r>
              <a:rPr lang="en-US" dirty="0" err="1" smtClean="0"/>
              <a:t>histologic</a:t>
            </a:r>
            <a:r>
              <a:rPr lang="en-US" dirty="0" smtClean="0"/>
              <a:t> variants</a:t>
            </a:r>
            <a:r>
              <a:rPr lang="en-US" dirty="0" smtClean="0">
                <a:solidFill>
                  <a:srgbClr val="00B0F0"/>
                </a:solidFill>
              </a:rPr>
              <a:t>: classic, solid, follicular and diffuse </a:t>
            </a:r>
            <a:r>
              <a:rPr lang="en-US" dirty="0" err="1" smtClean="0">
                <a:solidFill>
                  <a:srgbClr val="00B0F0"/>
                </a:solidFill>
              </a:rPr>
              <a:t>sclerosing</a:t>
            </a:r>
            <a:r>
              <a:rPr lang="en-US" dirty="0" smtClean="0"/>
              <a:t>.</a:t>
            </a:r>
          </a:p>
          <a:p>
            <a:r>
              <a:rPr lang="en-US" dirty="0" smtClean="0"/>
              <a:t> Children, especially those &lt; 10 years of age, may not have the classic papillary morphology as seen in adults and such tumors can be:</a:t>
            </a:r>
          </a:p>
          <a:p>
            <a:pPr>
              <a:buNone/>
            </a:pPr>
            <a:r>
              <a:rPr lang="en-US" dirty="0" smtClean="0"/>
              <a:t> un-encapsulated, widely-invasive throughout the gland, and have a follicular and solid architecture with unique nuclear features and </a:t>
            </a:r>
            <a:r>
              <a:rPr lang="en-US" dirty="0" smtClean="0">
                <a:solidFill>
                  <a:srgbClr val="00B0F0"/>
                </a:solidFill>
              </a:rPr>
              <a:t>abundant </a:t>
            </a:r>
            <a:r>
              <a:rPr lang="en-US" dirty="0" err="1" smtClean="0">
                <a:solidFill>
                  <a:srgbClr val="00B0F0"/>
                </a:solidFill>
              </a:rPr>
              <a:t>psammoma</a:t>
            </a:r>
            <a:r>
              <a:rPr lang="en-US" dirty="0" smtClean="0">
                <a:solidFill>
                  <a:srgbClr val="00B0F0"/>
                </a:solidFill>
              </a:rPr>
              <a:t> bodies.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29(C):</a:t>
            </a:r>
          </a:p>
          <a:p>
            <a:r>
              <a:rPr lang="en-US" b="1" dirty="0" smtClean="0">
                <a:solidFill>
                  <a:srgbClr val="0070C0"/>
                </a:solidFill>
              </a:rPr>
              <a:t> </a:t>
            </a:r>
            <a:r>
              <a:rPr lang="en-US" dirty="0" smtClean="0"/>
              <a:t>If the full clinical and biochemical (</a:t>
            </a:r>
            <a:r>
              <a:rPr lang="en-US" dirty="0" err="1" smtClean="0"/>
              <a:t>Tg</a:t>
            </a:r>
            <a:r>
              <a:rPr lang="en-US" dirty="0" smtClean="0"/>
              <a:t>) response suggests persistent disease or if there is documented disease progression &gt;12 months after 131I therapy, further evaluation with a </a:t>
            </a:r>
            <a:r>
              <a:rPr lang="en-US" dirty="0" err="1" smtClean="0"/>
              <a:t>DxWBS</a:t>
            </a:r>
            <a:r>
              <a:rPr lang="en-US" dirty="0" smtClean="0"/>
              <a:t> and a TSH-stimulated </a:t>
            </a:r>
            <a:r>
              <a:rPr lang="en-US" dirty="0" err="1" smtClean="0"/>
              <a:t>Tg</a:t>
            </a:r>
            <a:r>
              <a:rPr lang="en-US" dirty="0" smtClean="0"/>
              <a:t> is indicated.</a:t>
            </a:r>
          </a:p>
          <a:p>
            <a:r>
              <a:rPr lang="en-US" dirty="0" smtClean="0"/>
              <a:t> </a:t>
            </a:r>
            <a:r>
              <a:rPr lang="en-US" b="1" dirty="0" smtClean="0"/>
              <a:t>Recommendation rating: B </a:t>
            </a:r>
            <a:endParaRPr lang="en-US" b="1"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70C0"/>
                </a:solidFill>
              </a:rPr>
              <a:t>RECOMMENDATION 29(D):</a:t>
            </a:r>
          </a:p>
          <a:p>
            <a:r>
              <a:rPr lang="en-US" b="1" dirty="0" smtClean="0">
                <a:solidFill>
                  <a:srgbClr val="0070C0"/>
                </a:solidFill>
              </a:rPr>
              <a:t> </a:t>
            </a:r>
            <a:r>
              <a:rPr lang="en-US" dirty="0" smtClean="0"/>
              <a:t>Re-treatment of RAI-avid pulmonary metastases should be considered in children who have demonstrated progression of disease and a previous response to 131I, with each treatment carefully individualized based on the child’s unique clinical course, side-effect profile, risk tolerance, and cumulative administered 131I activity. Treatment with 131I should be performed by experts with experience in managing children with pulmonary metastases. </a:t>
            </a:r>
            <a:r>
              <a:rPr lang="en-US" b="1" dirty="0" smtClean="0"/>
              <a:t>Recommendation rating: B </a:t>
            </a:r>
            <a:endParaRPr lang="en-US" b="1"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29(E): </a:t>
            </a:r>
            <a:r>
              <a:rPr lang="en-US" dirty="0" smtClean="0"/>
              <a:t>Re-treatment of pulmonary metastases with 131I is not recommended in children who do not have uptake on a </a:t>
            </a:r>
            <a:r>
              <a:rPr lang="en-US" dirty="0" err="1" smtClean="0"/>
              <a:t>DxWBS</a:t>
            </a:r>
            <a:r>
              <a:rPr lang="en-US" dirty="0" smtClean="0"/>
              <a:t> and who have not demonstrated a previous response to 131I. </a:t>
            </a:r>
            <a:r>
              <a:rPr lang="en-US" b="1" dirty="0" smtClean="0"/>
              <a:t>Recommendation rating: E </a:t>
            </a:r>
            <a:endParaRPr lang="en-US"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solidFill>
                  <a:srgbClr val="0070C0"/>
                </a:solidFill>
              </a:rPr>
              <a:t>RECOMMENDATION 29(F):</a:t>
            </a:r>
          </a:p>
          <a:p>
            <a:r>
              <a:rPr lang="en-US" b="1" dirty="0" smtClean="0">
                <a:solidFill>
                  <a:srgbClr val="0070C0"/>
                </a:solidFill>
              </a:rPr>
              <a:t> </a:t>
            </a:r>
            <a:r>
              <a:rPr lang="en-US" dirty="0" smtClean="0"/>
              <a:t>Pulmonary function testing should be considered in all children with diffuse pulmonary metastases, especially if multiple 131I treatments are planned. </a:t>
            </a:r>
            <a:r>
              <a:rPr lang="en-US" b="1" dirty="0" smtClean="0"/>
              <a:t>Recommendation rating: C </a:t>
            </a:r>
            <a:endParaRPr lang="en-US" b="1"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HOW DOES ONE APPROACH THE CHILD WITH AN INCIDENTAL PTC IDENTIFIED AFTER SURGERY FOR ANOTHER THYROID CONDITION?</a:t>
            </a:r>
          </a:p>
          <a:p>
            <a:r>
              <a:rPr lang="en-US" b="1" dirty="0" smtClean="0"/>
              <a:t> </a:t>
            </a:r>
            <a:r>
              <a:rPr lang="en-US" b="1" dirty="0" smtClean="0">
                <a:solidFill>
                  <a:srgbClr val="0070C0"/>
                </a:solidFill>
              </a:rPr>
              <a:t>RECOMMENDATION 30:</a:t>
            </a:r>
          </a:p>
          <a:p>
            <a:r>
              <a:rPr lang="en-US" b="1" dirty="0" smtClean="0">
                <a:solidFill>
                  <a:srgbClr val="0070C0"/>
                </a:solidFill>
              </a:rPr>
              <a:t> </a:t>
            </a:r>
            <a:r>
              <a:rPr lang="en-US" dirty="0" smtClean="0"/>
              <a:t>Children with incidental PTC should be managed similarly to other children with ATA Pediatric Low-Risk disease. Neck US is recommended to detect </a:t>
            </a:r>
            <a:r>
              <a:rPr lang="en-US" dirty="0" err="1" smtClean="0"/>
              <a:t>contralateral</a:t>
            </a:r>
            <a:r>
              <a:rPr lang="en-US" dirty="0" smtClean="0"/>
              <a:t> disease or disease in the regional lymph nodes. Completion </a:t>
            </a:r>
            <a:r>
              <a:rPr lang="en-US" dirty="0" err="1" smtClean="0"/>
              <a:t>thyroidectomy</a:t>
            </a:r>
            <a:r>
              <a:rPr lang="en-US" dirty="0" smtClean="0"/>
              <a:t> is not required in those children who had less than a TT unless there is US evidence and </a:t>
            </a:r>
            <a:r>
              <a:rPr lang="en-US" dirty="0" err="1" smtClean="0"/>
              <a:t>cytologic</a:t>
            </a:r>
            <a:r>
              <a:rPr lang="en-US" dirty="0" smtClean="0"/>
              <a:t> confirmation of </a:t>
            </a:r>
            <a:r>
              <a:rPr lang="en-US" dirty="0" err="1" smtClean="0"/>
              <a:t>contralateral</a:t>
            </a:r>
            <a:r>
              <a:rPr lang="en-US" dirty="0" smtClean="0"/>
              <a:t> thyroid disease or malignant </a:t>
            </a:r>
            <a:r>
              <a:rPr lang="en-US" dirty="0" err="1" smtClean="0"/>
              <a:t>lymphadenopathy</a:t>
            </a:r>
            <a:r>
              <a:rPr lang="en-US" dirty="0" smtClean="0"/>
              <a:t>.</a:t>
            </a:r>
          </a:p>
          <a:p>
            <a:r>
              <a:rPr lang="en-US" dirty="0" smtClean="0"/>
              <a:t> </a:t>
            </a:r>
            <a:r>
              <a:rPr lang="en-US" b="1" dirty="0" smtClean="0"/>
              <a:t>Recommendation rating: B </a:t>
            </a:r>
            <a:endParaRPr lang="en-US" b="1"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WHAT ARE THE OPTIMAL APPROACHES TO THE PEDIATRIC PATIENT WHO DEVELOPS PROGRESSIVE THYROID CANCER THAT NO LONGER CONCENTRATES OR RESPONDS TO 131I? </a:t>
            </a:r>
            <a:endParaRPr lang="en-US" b="1"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70C0"/>
                </a:solidFill>
              </a:rPr>
              <a:t>RECOMMENDATION 31:</a:t>
            </a:r>
          </a:p>
          <a:p>
            <a:r>
              <a:rPr lang="en-US" b="1" dirty="0" smtClean="0">
                <a:solidFill>
                  <a:srgbClr val="0070C0"/>
                </a:solidFill>
              </a:rPr>
              <a:t> </a:t>
            </a:r>
            <a:r>
              <a:rPr lang="en-US" dirty="0" smtClean="0"/>
              <a:t>Most children with asymptomatic and non-progressive 131I-refractory disease can be safely monitored while continuing TSH suppression.</a:t>
            </a:r>
          </a:p>
          <a:p>
            <a:r>
              <a:rPr lang="en-US" dirty="0" smtClean="0"/>
              <a:t> Systemic treatment for advanced thyroid cancer in children remains unstudied and at this time should be considered the purview of specialized centers for the treatment of children with thyroid cancer.</a:t>
            </a:r>
          </a:p>
          <a:p>
            <a:r>
              <a:rPr lang="en-US" dirty="0" smtClean="0"/>
              <a:t> Consultation with experts in this area should be invited prior to initiation of treatment. In exceptional cases where systemic treatment is contemplated, clinical trials are preferred.</a:t>
            </a:r>
          </a:p>
          <a:p>
            <a:r>
              <a:rPr lang="en-US" dirty="0" smtClean="0"/>
              <a:t> If unavailable, the use of oral kinase inhibitors may be considered.</a:t>
            </a:r>
          </a:p>
          <a:p>
            <a:r>
              <a:rPr lang="en-US" dirty="0" smtClean="0"/>
              <a:t> </a:t>
            </a:r>
            <a:r>
              <a:rPr lang="en-US" b="1" dirty="0" smtClean="0"/>
              <a:t>Recommendation rating: C </a:t>
            </a:r>
            <a:endParaRPr lang="en-US"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Agenda :</a:t>
            </a:r>
          </a:p>
          <a:p>
            <a:r>
              <a:rPr lang="en-US" dirty="0" smtClean="0"/>
              <a:t>Introduction</a:t>
            </a:r>
          </a:p>
          <a:p>
            <a:r>
              <a:rPr lang="en-US" dirty="0" smtClean="0"/>
              <a:t>Background</a:t>
            </a:r>
          </a:p>
          <a:p>
            <a:r>
              <a:rPr lang="en-US" dirty="0" smtClean="0"/>
              <a:t>THYROID NODULE GUIDELINES</a:t>
            </a:r>
          </a:p>
          <a:p>
            <a:r>
              <a:rPr lang="en-US" dirty="0" smtClean="0"/>
              <a:t>PAPILLARY THYROID CANCER-INITIAL MANAGEMENT GUIDELINES </a:t>
            </a:r>
          </a:p>
          <a:p>
            <a:r>
              <a:rPr lang="en-US" b="1" dirty="0" smtClean="0">
                <a:solidFill>
                  <a:srgbClr val="0070C0"/>
                </a:solidFill>
              </a:rPr>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FOLLICULAR THYROID CANCER</a:t>
            </a:r>
          </a:p>
          <a:p>
            <a:r>
              <a:rPr lang="en-US" dirty="0" smtClean="0"/>
              <a:t>Pediatric FTC is a rare and poorly-studied malignancy with an age-adjusted annual incidence of 0.5 cases per million population </a:t>
            </a:r>
          </a:p>
          <a:p>
            <a:r>
              <a:rPr lang="en-US" dirty="0" smtClean="0"/>
              <a:t>FTC currently represents 10% or less of thyroid cancer cases diagnosed in children or young adults and the prevalence of true FTC appears to be decreasing over time </a:t>
            </a:r>
          </a:p>
          <a:p>
            <a:r>
              <a:rPr lang="en-US" dirty="0" smtClean="0"/>
              <a:t>FTC is most commonly diagnosed in adolescents and there is less of a female to male preponderance when compared with PTC </a:t>
            </a:r>
          </a:p>
          <a:p>
            <a:r>
              <a:rPr lang="en-US" dirty="0" smtClean="0"/>
              <a:t>Iodine deficiency is the one clear risk factor for the development of FTC, and iodine-deficient countries have a higher prevalence of FTC compared with PTC </a:t>
            </a:r>
          </a:p>
          <a:p>
            <a:r>
              <a:rPr lang="en-US" dirty="0" smtClean="0"/>
              <a:t>Unlike for PTC, the role of ionizing radiation in the pathogenesis of FTC is much less clear </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major </a:t>
            </a:r>
            <a:r>
              <a:rPr lang="en-US" dirty="0" err="1" smtClean="0"/>
              <a:t>histopathologic</a:t>
            </a:r>
            <a:r>
              <a:rPr lang="en-US" dirty="0" smtClean="0"/>
              <a:t> variants of FTC are the </a:t>
            </a:r>
            <a:r>
              <a:rPr lang="en-US" dirty="0" err="1" smtClean="0"/>
              <a:t>oncocytic</a:t>
            </a:r>
            <a:r>
              <a:rPr lang="en-US" dirty="0" smtClean="0"/>
              <a:t> (</a:t>
            </a:r>
            <a:r>
              <a:rPr lang="en-US" dirty="0" err="1" smtClean="0"/>
              <a:t>Hürthle</a:t>
            </a:r>
            <a:r>
              <a:rPr lang="en-US" dirty="0" smtClean="0"/>
              <a:t> cell) and clear cell variants. </a:t>
            </a:r>
          </a:p>
          <a:p>
            <a:endParaRPr lang="en-US" dirty="0" smtClean="0"/>
          </a:p>
          <a:p>
            <a:pPr>
              <a:buNone/>
            </a:pPr>
            <a:r>
              <a:rPr lang="en-US" dirty="0" smtClean="0"/>
              <a:t>     the somatic genetic events that contribute to the pathogenesis of pediatric FTC remain largely unstudied.</a:t>
            </a:r>
          </a:p>
          <a:p>
            <a:pPr>
              <a:buNone/>
            </a:pPr>
            <a:r>
              <a:rPr lang="en-US" dirty="0" smtClean="0"/>
              <a:t> FTC can be a component of the PTEN </a:t>
            </a:r>
            <a:r>
              <a:rPr lang="en-US" dirty="0" err="1" smtClean="0"/>
              <a:t>hamartoma</a:t>
            </a:r>
            <a:r>
              <a:rPr lang="en-US" dirty="0" smtClean="0"/>
              <a:t> tumor syndrome (including Cowden syndrome) that results from </a:t>
            </a:r>
            <a:r>
              <a:rPr lang="en-US" dirty="0" err="1" smtClean="0"/>
              <a:t>germline</a:t>
            </a:r>
            <a:r>
              <a:rPr lang="en-US" dirty="0" smtClean="0"/>
              <a:t> mutations in PTEN</a:t>
            </a:r>
          </a:p>
          <a:p>
            <a:r>
              <a:rPr lang="en-US" dirty="0" smtClean="0"/>
              <a:t>Therefore, there should be a high index of suspicion for an underlying PTEN mutation in children with FTC, particularly in those with </a:t>
            </a:r>
            <a:r>
              <a:rPr lang="en-US" dirty="0" err="1" smtClean="0"/>
              <a:t>macrocephaly</a:t>
            </a:r>
            <a:r>
              <a:rPr lang="en-US" dirty="0" smtClean="0"/>
              <a:t>, penile freckling, or a suggestive family history FTC may also develop as part of other genetic syndromes.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00B0F0"/>
                </a:solidFill>
              </a:rPr>
              <a:t>The major risk factor for developing PTC is radiation exposure to the thyroid Children, especially those &lt; 5 years of age, are the most sensitive</a:t>
            </a:r>
            <a:r>
              <a:rPr lang="en-US" dirty="0" smtClean="0"/>
              <a:t>.</a:t>
            </a:r>
          </a:p>
          <a:p>
            <a:r>
              <a:rPr lang="en-US" dirty="0" smtClean="0"/>
              <a:t> Radiation-induced PTC does not appear to differ in clinical behavior when compared to sporadic PTC. </a:t>
            </a:r>
          </a:p>
          <a:p>
            <a:r>
              <a:rPr lang="en-US" dirty="0" smtClean="0"/>
              <a:t>Activation of the RAS-RAF-MEK-ERK (</a:t>
            </a:r>
            <a:r>
              <a:rPr lang="en-US" dirty="0" err="1" smtClean="0"/>
              <a:t>mitogen</a:t>
            </a:r>
            <a:r>
              <a:rPr lang="en-US" dirty="0" smtClean="0"/>
              <a:t>-activated protein </a:t>
            </a:r>
            <a:r>
              <a:rPr lang="en-US" dirty="0" err="1" smtClean="0"/>
              <a:t>kinase</a:t>
            </a:r>
            <a:r>
              <a:rPr lang="en-US" dirty="0" smtClean="0"/>
              <a:t>) pathway is critical for thyroid malignancies.</a:t>
            </a:r>
          </a:p>
          <a:p>
            <a:r>
              <a:rPr lang="en-US" dirty="0" smtClean="0"/>
              <a:t> An estimated 5% of patients with non-</a:t>
            </a:r>
            <a:r>
              <a:rPr lang="en-US" dirty="0" err="1" smtClean="0"/>
              <a:t>medullary</a:t>
            </a:r>
            <a:r>
              <a:rPr lang="en-US" dirty="0" smtClean="0"/>
              <a:t> thyroid cancer (NMTC) have a family history of non-</a:t>
            </a:r>
            <a:r>
              <a:rPr lang="en-US" dirty="0" err="1" smtClean="0"/>
              <a:t>syndromic</a:t>
            </a:r>
            <a:r>
              <a:rPr lang="en-US" dirty="0" smtClean="0"/>
              <a:t> NMTC with conflicting evidence in regard to whether it behaves more aggressively.</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FTC is typically an encapsulated lesion and the diagnosis is based on the pathologic identification of capsular and/or vascular invasion in the </a:t>
            </a:r>
            <a:r>
              <a:rPr lang="en-US" dirty="0" err="1" smtClean="0"/>
              <a:t>resected</a:t>
            </a:r>
            <a:r>
              <a:rPr lang="en-US" dirty="0" smtClean="0"/>
              <a:t> tumor.</a:t>
            </a:r>
          </a:p>
          <a:p>
            <a:r>
              <a:rPr lang="en-US" dirty="0" smtClean="0"/>
              <a:t>FNA is not capable of making the diagnosis of FTC, which usually has an indeterminate result, such as “</a:t>
            </a:r>
            <a:r>
              <a:rPr lang="en-US" dirty="0" err="1" smtClean="0"/>
              <a:t>atypia</a:t>
            </a:r>
            <a:r>
              <a:rPr lang="en-US" dirty="0" smtClean="0"/>
              <a:t> of undetermined significance”, “follicular lesion of undetermined significance”, “follicular neoplasm”, or “suspicious for follicular neoplasm”</a:t>
            </a:r>
          </a:p>
          <a:p>
            <a:pPr>
              <a:buNone/>
            </a:pPr>
            <a:r>
              <a:rPr lang="en-US" dirty="0" smtClean="0"/>
              <a:t> </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unlike PTC, FTC is prone to early </a:t>
            </a:r>
            <a:r>
              <a:rPr lang="en-US" dirty="0" err="1" smtClean="0"/>
              <a:t>hematogenous</a:t>
            </a:r>
            <a:r>
              <a:rPr lang="en-US" dirty="0" smtClean="0"/>
              <a:t> metastases, which occurs even in the absence of cervical node involvement</a:t>
            </a:r>
          </a:p>
          <a:p>
            <a:r>
              <a:rPr lang="en-US" dirty="0" smtClean="0"/>
              <a:t>Despite that, conventional FTC has an excellent prognosis when diagnosed during childhood, and long-term survival is the norm.</a:t>
            </a:r>
          </a:p>
          <a:p>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solidFill>
                  <a:srgbClr val="0070C0"/>
                </a:solidFill>
              </a:rPr>
              <a:t>Vascular invasion appears to be the most important clinical prognostic indicator</a:t>
            </a:r>
            <a:r>
              <a:rPr lang="en-US" dirty="0" smtClean="0"/>
              <a:t>, and any degree of vascular invasion, especially if &gt; 3 blood vessels are involved, may portend more advanced disease and a worse prognosis.</a:t>
            </a:r>
          </a:p>
          <a:p>
            <a:r>
              <a:rPr lang="en-US" dirty="0" smtClean="0"/>
              <a:t> However, not all studies support the negative impact of vascular invasion.</a:t>
            </a:r>
          </a:p>
          <a:p>
            <a:r>
              <a:rPr lang="en-US" dirty="0" smtClean="0"/>
              <a:t> Furthermore, size of the primary tumor appears to be an important factor, with metastases less likely to occur in smaller cancers</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Pediatric FTC is a rare malignancy. Because of the paucity of data regarding FTC in children, strong recommendations regarding therapy cannot be made and further studies are required to better understand the long-term outcomes and to risk-stratify children who would benefit from more extensive thyroid surgery and I 131 therapy.</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b="1" dirty="0" smtClean="0">
                <a:solidFill>
                  <a:srgbClr val="0070C0"/>
                </a:solidFill>
              </a:rPr>
              <a:t>RECOMMENDATION 32(A):</a:t>
            </a:r>
          </a:p>
          <a:p>
            <a:r>
              <a:rPr lang="en-US" b="1" dirty="0" smtClean="0">
                <a:solidFill>
                  <a:srgbClr val="0070C0"/>
                </a:solidFill>
              </a:rPr>
              <a:t> </a:t>
            </a:r>
            <a:r>
              <a:rPr lang="en-US" dirty="0" smtClean="0"/>
              <a:t>Patients with clear evidence of vascular invasion (&gt; 3 involved blood vessels), known distant metastasis, and/or tumor size &gt; 4 cm should be treated with total </a:t>
            </a:r>
            <a:r>
              <a:rPr lang="en-US" dirty="0" err="1" smtClean="0"/>
              <a:t>thyroidectomy</a:t>
            </a:r>
            <a:r>
              <a:rPr lang="en-US" dirty="0" smtClean="0"/>
              <a:t> and staged postoperatively with RAI. </a:t>
            </a:r>
          </a:p>
          <a:p>
            <a:r>
              <a:rPr lang="en-US" b="1" dirty="0" smtClean="0"/>
              <a:t>Recommendation rating: C</a:t>
            </a:r>
            <a:endParaRPr lang="en-US" dirty="0" smtClean="0"/>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solidFill>
                  <a:srgbClr val="0070C0"/>
                </a:solidFill>
              </a:rPr>
              <a:t>RECOMMENDATION 32(B</a:t>
            </a:r>
            <a:r>
              <a:rPr lang="en-US" dirty="0" smtClean="0"/>
              <a:t>): Minimally-invasive FTC &lt; 4 cm in size and with no or minimal vascular invasion (≤ 3 involved blood vessels) should be treated on a case-by-case basis but </a:t>
            </a:r>
            <a:r>
              <a:rPr lang="en-US" dirty="0" err="1" smtClean="0"/>
              <a:t>lobectomy</a:t>
            </a:r>
            <a:r>
              <a:rPr lang="en-US" dirty="0" smtClean="0"/>
              <a:t> alone rather than total </a:t>
            </a:r>
            <a:r>
              <a:rPr lang="en-US" dirty="0" err="1" smtClean="0"/>
              <a:t>thyroidectomy</a:t>
            </a:r>
            <a:r>
              <a:rPr lang="en-US" dirty="0" smtClean="0"/>
              <a:t> with I 131 therapy may be sufficient.</a:t>
            </a:r>
          </a:p>
          <a:p>
            <a:r>
              <a:rPr lang="en-US" dirty="0" smtClean="0"/>
              <a:t> </a:t>
            </a:r>
            <a:r>
              <a:rPr lang="en-US" b="1" dirty="0" smtClean="0"/>
              <a:t>Recommendation </a:t>
            </a:r>
            <a:r>
              <a:rPr lang="en-US" b="1" dirty="0" err="1" smtClean="0"/>
              <a:t>rating:C</a:t>
            </a:r>
            <a:endParaRPr lang="en-US" b="1"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smtClean="0">
                <a:solidFill>
                  <a:srgbClr val="00B0F0"/>
                </a:solidFill>
              </a:rPr>
              <a:t>RECOMMENDATION 32(C</a:t>
            </a:r>
            <a:r>
              <a:rPr lang="en-US" dirty="0" smtClean="0">
                <a:solidFill>
                  <a:srgbClr val="00B0F0"/>
                </a:solidFill>
              </a:rPr>
              <a:t>):</a:t>
            </a:r>
            <a:r>
              <a:rPr lang="en-US" dirty="0" smtClean="0"/>
              <a:t> In all children diagnosed with FTC, consideration should be given to genetic counseling and genetic testing for </a:t>
            </a:r>
            <a:r>
              <a:rPr lang="en-US" dirty="0" err="1" smtClean="0"/>
              <a:t>germline</a:t>
            </a:r>
            <a:r>
              <a:rPr lang="en-US" dirty="0" smtClean="0"/>
              <a:t> PTEN mutations particularly in the child with </a:t>
            </a:r>
            <a:r>
              <a:rPr lang="en-US" dirty="0" err="1" smtClean="0"/>
              <a:t>macrocephaly</a:t>
            </a:r>
            <a:r>
              <a:rPr lang="en-US" dirty="0" smtClean="0"/>
              <a:t> or with a family history suggestive of the PTEN </a:t>
            </a:r>
            <a:r>
              <a:rPr lang="en-US" dirty="0" err="1" smtClean="0"/>
              <a:t>hamartoma</a:t>
            </a:r>
            <a:r>
              <a:rPr lang="en-US" dirty="0" smtClean="0"/>
              <a:t> tumor syndrome. </a:t>
            </a:r>
            <a:r>
              <a:rPr lang="en-US" b="1" dirty="0" smtClean="0"/>
              <a:t>Recommendation rating: C</a:t>
            </a:r>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WHAT ARE THE UNIQUE ISSUES THAT MAY AFFECT CHILDREN DIAGNOSED WITH DTC? </a:t>
            </a:r>
            <a:r>
              <a:rPr lang="en-US" b="1" dirty="0" smtClean="0">
                <a:solidFill>
                  <a:srgbClr val="0070C0"/>
                </a:solidFill>
              </a:rPr>
              <a:t>RECOMMENDATION 33:</a:t>
            </a:r>
          </a:p>
          <a:p>
            <a:r>
              <a:rPr lang="en-US" b="1" dirty="0" smtClean="0">
                <a:solidFill>
                  <a:srgbClr val="0070C0"/>
                </a:solidFill>
              </a:rPr>
              <a:t> </a:t>
            </a:r>
            <a:r>
              <a:rPr lang="en-US" dirty="0" smtClean="0"/>
              <a:t>Children with DTC may experience adverse psychosocial effects and be </a:t>
            </a:r>
            <a:r>
              <a:rPr lang="en-US" dirty="0" err="1" smtClean="0"/>
              <a:t>nonadherent</a:t>
            </a:r>
            <a:r>
              <a:rPr lang="en-US" dirty="0" smtClean="0"/>
              <a:t> with LT4 therapy. Attention to these possibilities and supportive counseling as required are important adjuncts in the long-term follow up of children with DTC. Future studies on the impact of a DTC diagnosis and treatment on quality of life in children are required.</a:t>
            </a:r>
          </a:p>
          <a:p>
            <a:r>
              <a:rPr lang="en-US" b="1" dirty="0" smtClean="0"/>
              <a:t> Recommendation rating: C</a:t>
            </a:r>
            <a:endParaRPr lang="en-US" b="1"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t>HOW LONG SHOULD A CHILD WITH PTC BE MONITORED?</a:t>
            </a:r>
          </a:p>
          <a:p>
            <a:r>
              <a:rPr lang="en-US" b="1" dirty="0" smtClean="0"/>
              <a:t> </a:t>
            </a:r>
            <a:r>
              <a:rPr lang="en-US" b="1" dirty="0" smtClean="0">
                <a:solidFill>
                  <a:srgbClr val="0070C0"/>
                </a:solidFill>
              </a:rPr>
              <a:t>RECOMMENDATION 34:</a:t>
            </a:r>
          </a:p>
          <a:p>
            <a:r>
              <a:rPr lang="en-US" b="1" dirty="0" smtClean="0">
                <a:solidFill>
                  <a:srgbClr val="0070C0"/>
                </a:solidFill>
              </a:rPr>
              <a:t> </a:t>
            </a:r>
            <a:r>
              <a:rPr lang="en-US" dirty="0" smtClean="0"/>
              <a:t>Recurrence of DTC in children has been reported as long as 40 years after initial therapy. For that reason, children with DTC should be followed for life, albeit with decreasing intensity for those with no evidence for disease.</a:t>
            </a:r>
          </a:p>
          <a:p>
            <a:r>
              <a:rPr lang="en-US" dirty="0" smtClean="0"/>
              <a:t> </a:t>
            </a:r>
            <a:r>
              <a:rPr lang="en-US" b="1" dirty="0" smtClean="0"/>
              <a:t>Recommendations rating: B</a:t>
            </a:r>
            <a:endParaRPr lang="en-US" b="1"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eza\Pictures\2015-05-24 123\123 665.JPG"/>
          <p:cNvPicPr>
            <a:picLocks noGrp="1" noChangeAspect="1" noChangeArrowheads="1"/>
          </p:cNvPicPr>
          <p:nvPr>
            <p:ph idx="1"/>
          </p:nvPr>
        </p:nvPicPr>
        <p:blipFill>
          <a:blip r:embed="rId2" cstate="print"/>
          <a:srcRect/>
          <a:stretch>
            <a:fillRect/>
          </a:stretch>
        </p:blipFill>
        <p:spPr bwMode="auto">
          <a:xfrm>
            <a:off x="152400" y="304800"/>
            <a:ext cx="8991600" cy="6477000"/>
          </a:xfrm>
          <a:prstGeom prst="rect">
            <a:avLst/>
          </a:prstGeom>
          <a:noFill/>
        </p:spPr>
      </p:pic>
      <p:sp>
        <p:nvSpPr>
          <p:cNvPr id="5" name="TextBox 4"/>
          <p:cNvSpPr txBox="1"/>
          <p:nvPr/>
        </p:nvSpPr>
        <p:spPr>
          <a:xfrm>
            <a:off x="2971800" y="3276600"/>
            <a:ext cx="3005759" cy="769441"/>
          </a:xfrm>
          <a:prstGeom prst="rect">
            <a:avLst/>
          </a:prstGeom>
          <a:noFill/>
        </p:spPr>
        <p:txBody>
          <a:bodyPr wrap="none" rtlCol="0">
            <a:spAutoFit/>
          </a:bodyPr>
          <a:lstStyle/>
          <a:p>
            <a:r>
              <a:rPr lang="en-US" sz="4400" dirty="0" smtClean="0">
                <a:solidFill>
                  <a:srgbClr val="FFC000"/>
                </a:solidFill>
              </a:rPr>
              <a:t>Thank you</a:t>
            </a:r>
            <a:r>
              <a:rPr lang="fa-IR" sz="4400" dirty="0" smtClean="0"/>
              <a:t>ن </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PTC and FTC exhibit major clinical differences:</a:t>
            </a:r>
          </a:p>
          <a:p>
            <a:r>
              <a:rPr lang="en-US" dirty="0" smtClean="0">
                <a:solidFill>
                  <a:srgbClr val="00B0F0"/>
                </a:solidFill>
              </a:rPr>
              <a:t> PTC is frequently multifocal and bilateral </a:t>
            </a:r>
            <a:r>
              <a:rPr lang="en-US" dirty="0" smtClean="0"/>
              <a:t>and </a:t>
            </a:r>
            <a:r>
              <a:rPr lang="en-US" dirty="0" smtClean="0">
                <a:solidFill>
                  <a:srgbClr val="00B0F0"/>
                </a:solidFill>
              </a:rPr>
              <a:t>metastasizes</a:t>
            </a:r>
            <a:r>
              <a:rPr lang="en-US" dirty="0" smtClean="0"/>
              <a:t> </a:t>
            </a:r>
            <a:r>
              <a:rPr lang="en-US" dirty="0" smtClean="0">
                <a:solidFill>
                  <a:srgbClr val="00B0F0"/>
                </a:solidFill>
              </a:rPr>
              <a:t>to regional neck lymph </a:t>
            </a:r>
            <a:r>
              <a:rPr lang="en-US" dirty="0" smtClean="0"/>
              <a:t>nodes in the vast majority of children.</a:t>
            </a:r>
          </a:p>
          <a:p>
            <a:r>
              <a:rPr lang="en-US" dirty="0" smtClean="0"/>
              <a:t> </a:t>
            </a:r>
            <a:r>
              <a:rPr lang="en-US" dirty="0" err="1" smtClean="0"/>
              <a:t>Hematogenous</a:t>
            </a:r>
            <a:r>
              <a:rPr lang="en-US" dirty="0" smtClean="0"/>
              <a:t> metastases to the lungs occur in up to 25% of cases and generally occur only with significant regional lymph node metastases.</a:t>
            </a:r>
          </a:p>
          <a:p>
            <a:r>
              <a:rPr lang="en-US" dirty="0" smtClean="0">
                <a:solidFill>
                  <a:srgbClr val="00B0F0"/>
                </a:solidFill>
              </a:rPr>
              <a:t> FTC is typically a </a:t>
            </a:r>
            <a:r>
              <a:rPr lang="en-US" dirty="0" err="1" smtClean="0">
                <a:solidFill>
                  <a:srgbClr val="00B0F0"/>
                </a:solidFill>
              </a:rPr>
              <a:t>unifocal</a:t>
            </a:r>
            <a:r>
              <a:rPr lang="en-US" dirty="0" smtClean="0">
                <a:solidFill>
                  <a:srgbClr val="00B0F0"/>
                </a:solidFill>
              </a:rPr>
              <a:t> </a:t>
            </a:r>
            <a:r>
              <a:rPr lang="en-US" dirty="0" smtClean="0"/>
              <a:t>tumor and more prone to initial </a:t>
            </a:r>
            <a:r>
              <a:rPr lang="en-US" dirty="0" err="1" smtClean="0"/>
              <a:t>hematogenous</a:t>
            </a:r>
            <a:r>
              <a:rPr lang="en-US" dirty="0" smtClean="0"/>
              <a:t> metastases to lungs and bones. Metastases to regional lymph nodes are uncommon in FTC.</a:t>
            </a:r>
          </a:p>
          <a:p>
            <a:r>
              <a:rPr lang="en-US" dirty="0" smtClean="0"/>
              <a:t> </a:t>
            </a:r>
            <a:r>
              <a:rPr lang="en-US" dirty="0" err="1" smtClean="0"/>
              <a:t>Histologic</a:t>
            </a:r>
            <a:r>
              <a:rPr lang="en-US" dirty="0" smtClean="0"/>
              <a:t> variants of FTC include: </a:t>
            </a:r>
            <a:r>
              <a:rPr lang="en-US" dirty="0" err="1" smtClean="0"/>
              <a:t>Hürthle</a:t>
            </a:r>
            <a:r>
              <a:rPr lang="en-US" dirty="0" smtClean="0"/>
              <a:t> cell (</a:t>
            </a:r>
            <a:r>
              <a:rPr lang="en-US" dirty="0" err="1" smtClean="0"/>
              <a:t>oncocytic</a:t>
            </a:r>
            <a:r>
              <a:rPr lang="en-US" dirty="0" smtClean="0"/>
              <a:t>), clear cell, and insular (poorly differentiated) carcinoma.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Based on the rarity of FTC in children and the major clinical and biological differences between PTC and FTC in children, the current guidelines have been developed specifically for PTC in children and have chosen to include a separate section dedicated to the treatment of FTC.</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WHY DO WE NEED SPECIFIC GUIDELINES FOR CHILDREN WITH THYROID NODULES AND THYROID CANCER? </a:t>
            </a:r>
            <a:endParaRPr lang="en-US" sz="3200" b="1" dirty="0">
              <a:latin typeface="+mn-lt"/>
              <a:ea typeface="+mn-ea"/>
              <a:cs typeface="+mn-cs"/>
            </a:endParaRPr>
          </a:p>
        </p:txBody>
      </p:sp>
      <p:sp>
        <p:nvSpPr>
          <p:cNvPr id="3" name="Content Placeholder 2"/>
          <p:cNvSpPr>
            <a:spLocks noGrp="1"/>
          </p:cNvSpPr>
          <p:nvPr>
            <p:ph idx="1"/>
          </p:nvPr>
        </p:nvSpPr>
        <p:spPr/>
        <p:txBody>
          <a:bodyPr>
            <a:normAutofit fontScale="92500"/>
          </a:bodyPr>
          <a:lstStyle/>
          <a:p>
            <a:r>
              <a:rPr lang="en-US" dirty="0" smtClean="0"/>
              <a:t>There are important clinical, molecular and pathological differences in DTC among children when compared to adults that prompt the development of unique pediatric guidelines.</a:t>
            </a:r>
          </a:p>
          <a:p>
            <a:r>
              <a:rPr lang="en-US" dirty="0" smtClean="0"/>
              <a:t> </a:t>
            </a:r>
            <a:r>
              <a:rPr lang="en-US" dirty="0" smtClean="0">
                <a:solidFill>
                  <a:srgbClr val="00B0F0"/>
                </a:solidFill>
              </a:rPr>
              <a:t>From a clinical perspective, thyroid nodules are uncommon in children. </a:t>
            </a:r>
          </a:p>
          <a:p>
            <a:r>
              <a:rPr lang="en-US" dirty="0" smtClean="0">
                <a:solidFill>
                  <a:srgbClr val="00B0F0"/>
                </a:solidFill>
              </a:rPr>
              <a:t>there is a greater risk of malignancy in nodules diagnosed in children compared with adults (22-26% versus 5-10% in most series)</a:t>
            </a:r>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447800"/>
            <a:ext cx="8229600" cy="4525963"/>
          </a:xfrm>
        </p:spPr>
        <p:txBody>
          <a:bodyPr>
            <a:normAutofit fontScale="85000" lnSpcReduction="20000"/>
          </a:bodyPr>
          <a:lstStyle/>
          <a:p>
            <a:r>
              <a:rPr lang="en-US" dirty="0" smtClean="0">
                <a:solidFill>
                  <a:srgbClr val="00B0F0"/>
                </a:solidFill>
              </a:rPr>
              <a:t>Second</a:t>
            </a:r>
            <a:r>
              <a:rPr lang="en-US" dirty="0" smtClean="0"/>
              <a:t>, children with PTC are more likely to have regional lymph node involvement, extra-thyroidal extension, and pulmonary metastasis.</a:t>
            </a:r>
          </a:p>
          <a:p>
            <a:r>
              <a:rPr lang="en-US" dirty="0" smtClean="0">
                <a:solidFill>
                  <a:srgbClr val="00B0F0"/>
                </a:solidFill>
              </a:rPr>
              <a:t> Third</a:t>
            </a:r>
            <a:r>
              <a:rPr lang="en-US" dirty="0" smtClean="0"/>
              <a:t>, despite extensive disease at clinical presentation, children are much less likely to die from disease (2% or less long-term cause-specific mortality) than are adults), and many children with pulmonary metastases (30- 45%) develop persistent albeit stable disease following 131I therapy. </a:t>
            </a:r>
          </a:p>
          <a:p>
            <a:pPr>
              <a:buNone/>
            </a:pPr>
            <a:r>
              <a:rPr lang="en-US" dirty="0" smtClean="0">
                <a:solidFill>
                  <a:srgbClr val="00B0F0"/>
                </a:solidFill>
              </a:rPr>
              <a:t>Finally</a:t>
            </a:r>
            <a:r>
              <a:rPr lang="en-US" dirty="0" smtClean="0"/>
              <a:t>, there may be a continued clinical response demonstrated by a decline in </a:t>
            </a:r>
            <a:r>
              <a:rPr lang="en-US" dirty="0" err="1" smtClean="0"/>
              <a:t>Tg</a:t>
            </a:r>
            <a:r>
              <a:rPr lang="en-US" dirty="0" smtClean="0"/>
              <a:t> levels after cessation of RAI therapy in children with pulmonary metastases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Compared with adult PTC, childhood PTC is characterized by a higher prevalence of gene rearrangements and </a:t>
            </a:r>
            <a:r>
              <a:rPr lang="en-US" dirty="0" smtClean="0">
                <a:solidFill>
                  <a:srgbClr val="00B0F0"/>
                </a:solidFill>
              </a:rPr>
              <a:t>a lower frequency of point mutations </a:t>
            </a:r>
            <a:r>
              <a:rPr lang="en-US" dirty="0" smtClean="0"/>
              <a:t>in PTC.</a:t>
            </a:r>
          </a:p>
          <a:p>
            <a:r>
              <a:rPr lang="en-US" dirty="0" smtClean="0">
                <a:solidFill>
                  <a:srgbClr val="FF0000"/>
                </a:solidFill>
              </a:rPr>
              <a:t> </a:t>
            </a:r>
            <a:r>
              <a:rPr lang="en-US" dirty="0" smtClean="0"/>
              <a:t>Recent molecular studies have shown that BRAF mutations are the most common abnormality in adult PTC (36-83% of cases)), but they are rare in children with PTC and virtually absent from the youngest patients.</a:t>
            </a:r>
          </a:p>
          <a:p>
            <a:r>
              <a:rPr lang="en-US" dirty="0" smtClean="0"/>
              <a:t> This may be important because point mutations of RAS and BRAF lead to genomic instability and dedifferentiation manifested by decreased expression of the </a:t>
            </a:r>
            <a:r>
              <a:rPr lang="en-US" dirty="0" err="1" smtClean="0"/>
              <a:t>sodiumiodide</a:t>
            </a:r>
            <a:r>
              <a:rPr lang="en-US" dirty="0" smtClean="0"/>
              <a:t> </a:t>
            </a:r>
            <a:r>
              <a:rPr lang="en-US" dirty="0" err="1" smtClean="0"/>
              <a:t>symporter</a:t>
            </a:r>
            <a:r>
              <a:rPr lang="en-US" dirty="0" smtClean="0"/>
              <a:t> (NIS)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46237"/>
            <a:ext cx="8229600" cy="4525963"/>
          </a:xfrm>
        </p:spPr>
        <p:txBody>
          <a:bodyPr>
            <a:normAutofit/>
          </a:bodyPr>
          <a:lstStyle/>
          <a:p>
            <a:r>
              <a:rPr lang="en-US" dirty="0" smtClean="0"/>
              <a:t> In contrast</a:t>
            </a:r>
            <a:r>
              <a:rPr lang="en-US" dirty="0" smtClean="0">
                <a:solidFill>
                  <a:schemeClr val="accent1"/>
                </a:solidFill>
              </a:rPr>
              <a:t>, RET/PTC rearrangements </a:t>
            </a:r>
            <a:r>
              <a:rPr lang="en-US" dirty="0" smtClean="0"/>
              <a:t>are more common in PTC </a:t>
            </a:r>
            <a:r>
              <a:rPr lang="en-US" smtClean="0"/>
              <a:t>from children </a:t>
            </a:r>
            <a:r>
              <a:rPr lang="en-US" dirty="0" smtClean="0"/>
              <a:t>and do not lead to genomic instability.</a:t>
            </a:r>
          </a:p>
          <a:p>
            <a:r>
              <a:rPr lang="en-US" dirty="0" smtClean="0"/>
              <a:t> </a:t>
            </a:r>
            <a:r>
              <a:rPr lang="en-US" dirty="0" smtClean="0">
                <a:solidFill>
                  <a:srgbClr val="00B0F0"/>
                </a:solidFill>
              </a:rPr>
              <a:t>These molecular differences might be one of the reasons for better response to RAI therapy in children with PTC and could partially explain their low mortality and rare progression to less-differentiated tumors.</a:t>
            </a:r>
          </a:p>
          <a:p>
            <a:endParaRPr lang="en-US"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Management Guidelines for Children with Thyroid Nodules and Differentiated Thyroid Cancer</a:t>
            </a:r>
            <a:endParaRPr lang="en-US" dirty="0"/>
          </a:p>
        </p:txBody>
      </p:sp>
      <p:sp>
        <p:nvSpPr>
          <p:cNvPr id="3" name="Subtitle 2"/>
          <p:cNvSpPr>
            <a:spLocks noGrp="1"/>
          </p:cNvSpPr>
          <p:nvPr>
            <p:ph type="subTitle" idx="1"/>
          </p:nvPr>
        </p:nvSpPr>
        <p:spPr/>
        <p:txBody>
          <a:bodyPr>
            <a:normAutofit fontScale="25000" lnSpcReduction="20000"/>
          </a:bodyPr>
          <a:lstStyle/>
          <a:p>
            <a:r>
              <a:rPr lang="en-US" sz="9600" b="1" dirty="0" smtClean="0"/>
              <a:t> ATA 2015</a:t>
            </a:r>
          </a:p>
          <a:p>
            <a:r>
              <a:rPr lang="en-US" sz="9600" b="1" dirty="0" err="1" smtClean="0"/>
              <a:t>Bita</a:t>
            </a:r>
            <a:r>
              <a:rPr lang="en-US" sz="9600" b="1" dirty="0" smtClean="0"/>
              <a:t> </a:t>
            </a:r>
            <a:r>
              <a:rPr lang="en-US" sz="9600" b="1" dirty="0" err="1" smtClean="0"/>
              <a:t>mirzaei</a:t>
            </a:r>
            <a:r>
              <a:rPr lang="en-US" sz="9600" b="1" dirty="0" smtClean="0"/>
              <a:t> MD</a:t>
            </a:r>
          </a:p>
          <a:p>
            <a:pPr marL="109728"/>
            <a:r>
              <a:rPr lang="en-US" sz="11200" dirty="0" smtClean="0">
                <a:solidFill>
                  <a:schemeClr val="tx1"/>
                </a:solidFill>
                <a:latin typeface="+mj-lt"/>
                <a:ea typeface="+mj-ea"/>
                <a:cs typeface="+mj-cs"/>
              </a:rPr>
              <a:t>Endocrine Fellow</a:t>
            </a:r>
          </a:p>
          <a:p>
            <a:pPr marL="109728"/>
            <a:r>
              <a:rPr lang="en-US" sz="11200" dirty="0" err="1" smtClean="0">
                <a:solidFill>
                  <a:schemeClr val="tx1"/>
                </a:solidFill>
                <a:latin typeface="+mj-lt"/>
                <a:ea typeface="+mj-ea"/>
                <a:cs typeface="+mj-cs"/>
              </a:rPr>
              <a:t>Shahid</a:t>
            </a:r>
            <a:r>
              <a:rPr lang="en-US" sz="11200" dirty="0" smtClean="0">
                <a:solidFill>
                  <a:schemeClr val="tx1"/>
                </a:solidFill>
                <a:latin typeface="+mj-lt"/>
                <a:ea typeface="+mj-ea"/>
                <a:cs typeface="+mj-cs"/>
              </a:rPr>
              <a:t> </a:t>
            </a:r>
            <a:r>
              <a:rPr lang="en-US" sz="11200" dirty="0" err="1" smtClean="0">
                <a:solidFill>
                  <a:schemeClr val="tx1"/>
                </a:solidFill>
                <a:latin typeface="+mj-lt"/>
                <a:ea typeface="+mj-ea"/>
                <a:cs typeface="+mj-cs"/>
              </a:rPr>
              <a:t>Beheshti</a:t>
            </a:r>
            <a:r>
              <a:rPr lang="en-US" sz="11200" dirty="0" smtClean="0">
                <a:solidFill>
                  <a:schemeClr val="tx1"/>
                </a:solidFill>
                <a:latin typeface="+mj-lt"/>
                <a:ea typeface="+mj-ea"/>
                <a:cs typeface="+mj-cs"/>
              </a:rPr>
              <a:t> University Of Medical Science</a:t>
            </a:r>
          </a:p>
          <a:p>
            <a:pPr marL="109728"/>
            <a:endParaRPr lang="en-US" sz="16000" dirty="0" smtClean="0">
              <a:solidFill>
                <a:schemeClr val="tx1"/>
              </a:solidFill>
              <a:latin typeface="+mj-lt"/>
              <a:ea typeface="+mj-ea"/>
              <a:cs typeface="+mj-cs"/>
            </a:endParaRPr>
          </a:p>
          <a:p>
            <a:pPr marL="109728"/>
            <a:r>
              <a:rPr lang="en-US" sz="9600" dirty="0" err="1" smtClean="0">
                <a:solidFill>
                  <a:schemeClr val="tx1"/>
                </a:solidFill>
                <a:latin typeface="+mj-lt"/>
                <a:ea typeface="+mj-ea"/>
                <a:cs typeface="+mj-cs"/>
              </a:rPr>
              <a:t>Tir</a:t>
            </a:r>
            <a:r>
              <a:rPr lang="en-US" sz="9600" dirty="0" smtClean="0">
                <a:solidFill>
                  <a:schemeClr val="tx1"/>
                </a:solidFill>
                <a:latin typeface="+mj-lt"/>
                <a:ea typeface="+mj-ea"/>
                <a:cs typeface="+mj-cs"/>
              </a:rPr>
              <a:t> 1394 – JUNE 2015</a:t>
            </a:r>
          </a:p>
          <a:p>
            <a:endParaRPr lang="en-US" b="1" dirty="0" smtClean="0"/>
          </a:p>
          <a:p>
            <a:r>
              <a:rPr lang="en-US" b="1" dirty="0" smtClean="0"/>
              <a:t> </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TO WHAT AGE GROUP SHOULD THESE GUIDELINES APPLY?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solidFill>
                  <a:srgbClr val="0070C0"/>
                </a:solidFill>
              </a:rPr>
              <a:t>RECOMMENDATION 1</a:t>
            </a:r>
            <a:r>
              <a:rPr lang="en-US" dirty="0" smtClean="0"/>
              <a:t>:</a:t>
            </a:r>
          </a:p>
          <a:p>
            <a:r>
              <a:rPr lang="en-US" dirty="0" smtClean="0"/>
              <a:t> </a:t>
            </a:r>
            <a:r>
              <a:rPr lang="en-US" dirty="0" smtClean="0">
                <a:solidFill>
                  <a:srgbClr val="00B0F0"/>
                </a:solidFill>
              </a:rPr>
              <a:t>The pediatric age should be limited to a patient ≤18 years of age</a:t>
            </a:r>
            <a:r>
              <a:rPr lang="en-US" dirty="0" smtClean="0"/>
              <a:t>.</a:t>
            </a:r>
          </a:p>
          <a:p>
            <a:r>
              <a:rPr lang="en-US" dirty="0" smtClean="0"/>
              <a:t> Establishing a uniform upper limit of age will afford an opportunity to better define the potential impact of growth on tumor behavior. From a pragmatic point of view, individual centers may transition pediatric patients to adult care anywhere between 18 to 21 years of age. Clinicians may manage the “child” under these guidelines until transition has been completed. </a:t>
            </a:r>
            <a:r>
              <a:rPr lang="en-US" b="1" dirty="0" smtClean="0"/>
              <a:t>Recommendation rating: C</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SHOULD TREATMENT OF CHILDREN WITH DTC BE STRATIFIED INTO MORE THAN ONE AGE GROUP? </a:t>
            </a:r>
            <a:r>
              <a:rPr lang="en-US" b="1" dirty="0" smtClean="0">
                <a:solidFill>
                  <a:srgbClr val="0070C0"/>
                </a:solidFill>
              </a:rPr>
              <a:t>RECOMMENDATION 2</a:t>
            </a:r>
            <a:r>
              <a:rPr lang="en-US" dirty="0" smtClean="0">
                <a:solidFill>
                  <a:srgbClr val="0070C0"/>
                </a:solidFill>
              </a:rPr>
              <a:t>:</a:t>
            </a:r>
          </a:p>
          <a:p>
            <a:r>
              <a:rPr lang="en-US" dirty="0" smtClean="0">
                <a:solidFill>
                  <a:srgbClr val="0070C0"/>
                </a:solidFill>
              </a:rPr>
              <a:t> </a:t>
            </a:r>
            <a:r>
              <a:rPr lang="en-US" dirty="0" smtClean="0"/>
              <a:t>It remains unclear if younger children are at greater risk for more extensive disease or higher rates of recurrence.</a:t>
            </a:r>
          </a:p>
          <a:p>
            <a:r>
              <a:rPr lang="en-US" dirty="0" smtClean="0"/>
              <a:t> Other factors aside from age (treatment approaches, genetic susceptibility, and/or radiation exposure) may interact to modify this risk. However, those studies with a larger proportion of young children show an increased risk of persistent disease/recurrence.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the committee recommends that “</a:t>
            </a:r>
            <a:r>
              <a:rPr lang="en-US" dirty="0" err="1" smtClean="0"/>
              <a:t>prepubertal</a:t>
            </a:r>
            <a:r>
              <a:rPr lang="en-US" dirty="0" smtClean="0"/>
              <a:t>” and “pubertal/</a:t>
            </a:r>
            <a:r>
              <a:rPr lang="en-US" dirty="0" err="1" smtClean="0"/>
              <a:t>postpubertal</a:t>
            </a:r>
            <a:r>
              <a:rPr lang="en-US" dirty="0" smtClean="0"/>
              <a:t>” should be incorporated into future studies to increase uniformity and more accurately represent the potential influence of pubertal development on the incidence and behavior of DTC within the pediatric population</a:t>
            </a:r>
          </a:p>
          <a:p>
            <a:r>
              <a:rPr lang="en-US" b="1" dirty="0" smtClean="0"/>
              <a:t>Recommendation rating: B </a:t>
            </a:r>
            <a:endParaRPr lang="en-US"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70C0"/>
                </a:solidFill>
              </a:rPr>
              <a:t>RECOMMENDATION 3</a:t>
            </a:r>
            <a:r>
              <a:rPr lang="en-US" dirty="0" smtClean="0">
                <a:solidFill>
                  <a:srgbClr val="0070C0"/>
                </a:solidFill>
              </a:rPr>
              <a:t>:</a:t>
            </a:r>
          </a:p>
          <a:p>
            <a:r>
              <a:rPr lang="en-US" dirty="0" smtClean="0">
                <a:solidFill>
                  <a:srgbClr val="0070C0"/>
                </a:solidFill>
              </a:rPr>
              <a:t> </a:t>
            </a:r>
            <a:r>
              <a:rPr lang="en-US" dirty="0" smtClean="0"/>
              <a:t>Children with DTC should be cared for by teams of physicians experienced in the management of DTC in children. </a:t>
            </a:r>
          </a:p>
          <a:p>
            <a:r>
              <a:rPr lang="en-US" dirty="0" smtClean="0"/>
              <a:t>This will facilitate interdisciplinary decisions regarding optimal therapy and will help to reduce the possibility that treatment and long-term follow up will be either overly aggressive or inadequate.</a:t>
            </a:r>
          </a:p>
          <a:p>
            <a:r>
              <a:rPr lang="en-US" dirty="0" smtClean="0"/>
              <a:t> </a:t>
            </a:r>
            <a:r>
              <a:rPr lang="en-US" b="1" dirty="0" smtClean="0"/>
              <a:t>Recommendation rating: C </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Agenda :</a:t>
            </a:r>
          </a:p>
          <a:p>
            <a:r>
              <a:rPr lang="en-US" dirty="0" smtClean="0"/>
              <a:t>Introduction</a:t>
            </a:r>
          </a:p>
          <a:p>
            <a:r>
              <a:rPr lang="en-US" dirty="0" smtClean="0"/>
              <a:t>Background</a:t>
            </a:r>
          </a:p>
          <a:p>
            <a:r>
              <a:rPr lang="en-US" dirty="0" smtClean="0">
                <a:solidFill>
                  <a:srgbClr val="00B0F0"/>
                </a:solidFill>
              </a:rPr>
              <a:t>Thyroid nodule guidelines</a:t>
            </a:r>
          </a:p>
          <a:p>
            <a:r>
              <a:rPr lang="en-US" dirty="0" smtClean="0"/>
              <a:t>Papillary thyroid cancer-initial management guidelines</a:t>
            </a:r>
          </a:p>
          <a:p>
            <a:r>
              <a:rPr lang="en-US" dirty="0" smtClean="0"/>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THYROID NODULE GUIDELINES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Thyroid nodules </a:t>
            </a:r>
            <a:r>
              <a:rPr lang="en-US" dirty="0" smtClean="0">
                <a:solidFill>
                  <a:srgbClr val="00B0F0"/>
                </a:solidFill>
              </a:rPr>
              <a:t>are less common </a:t>
            </a:r>
            <a:r>
              <a:rPr lang="en-US" dirty="0" smtClean="0"/>
              <a:t>among children than adults but </a:t>
            </a:r>
            <a:r>
              <a:rPr lang="en-US" dirty="0" smtClean="0">
                <a:solidFill>
                  <a:srgbClr val="00B0F0"/>
                </a:solidFill>
              </a:rPr>
              <a:t>are more likely to be malignant in children </a:t>
            </a:r>
            <a:r>
              <a:rPr lang="en-US" dirty="0" smtClean="0"/>
              <a:t>referred for evaluation of nodular thyroid disease (22-26% versus approximately 5%) </a:t>
            </a:r>
          </a:p>
          <a:p>
            <a:pPr>
              <a:buNone/>
            </a:pPr>
            <a:r>
              <a:rPr lang="en-US" dirty="0" smtClean="0"/>
              <a:t>    Estimates from ultrasound (US) and post mortem examination suggest that</a:t>
            </a:r>
            <a:r>
              <a:rPr lang="en-US" dirty="0" smtClean="0">
                <a:solidFill>
                  <a:srgbClr val="00B0F0"/>
                </a:solidFill>
              </a:rPr>
              <a:t> 1 – 1.5% of children and up to 13% of older adolescents or young adults have thyroid nodules  </a:t>
            </a:r>
          </a:p>
          <a:p>
            <a:pPr>
              <a:buNone/>
            </a:pPr>
            <a:r>
              <a:rPr lang="en-US" dirty="0" smtClean="0"/>
              <a:t>   although it is unclear how many of these would have become clinically apparent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ARE THERE HIGH-RISK GROUPS WHO MIGHT BENEFIT FROM PROSPECTIVE SCREENING FOR THYROID NODULES AND THYROID CANCER?</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Several risk factors are associated with the development of thyroid nodules in children, including:</a:t>
            </a:r>
          </a:p>
          <a:p>
            <a:r>
              <a:rPr lang="en-US" dirty="0" smtClean="0"/>
              <a:t> </a:t>
            </a:r>
            <a:r>
              <a:rPr lang="en-US" dirty="0" smtClean="0">
                <a:solidFill>
                  <a:srgbClr val="00B0F0"/>
                </a:solidFill>
              </a:rPr>
              <a:t>iodine deficiency</a:t>
            </a:r>
          </a:p>
          <a:p>
            <a:r>
              <a:rPr lang="en-US" dirty="0" smtClean="0">
                <a:solidFill>
                  <a:srgbClr val="00B0F0"/>
                </a:solidFill>
              </a:rPr>
              <a:t> prior radiation exposure</a:t>
            </a:r>
          </a:p>
          <a:p>
            <a:r>
              <a:rPr lang="en-US" dirty="0" smtClean="0">
                <a:solidFill>
                  <a:srgbClr val="00B0F0"/>
                </a:solidFill>
              </a:rPr>
              <a:t> a history of antecedent thyroid disease </a:t>
            </a:r>
          </a:p>
          <a:p>
            <a:r>
              <a:rPr lang="en-US" dirty="0" smtClean="0">
                <a:solidFill>
                  <a:srgbClr val="00B0F0"/>
                </a:solidFill>
              </a:rPr>
              <a:t>several genetic syndromes </a:t>
            </a:r>
            <a:r>
              <a:rPr lang="en-US" dirty="0" smtClean="0"/>
              <a:t>(Table 4).</a:t>
            </a:r>
          </a:p>
          <a:p>
            <a:r>
              <a:rPr lang="en-US" dirty="0" smtClean="0"/>
              <a:t> Many of which can only be detected by US, develop in cancer survivors at a rate of about 2 % annually and reach a peak incidence 15 to 25 years after exposure. In general the risk is greatest among those who received radiation therapy at a younger age and with doses up to 20-29 </a:t>
            </a:r>
            <a:r>
              <a:rPr lang="en-US" dirty="0" err="1" smtClean="0"/>
              <a:t>Gy</a:t>
            </a:r>
            <a:r>
              <a:rPr lang="en-US" dirty="0" smtClean="0"/>
              <a: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371600" y="76200"/>
            <a:ext cx="6324600" cy="5486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590294" y="4724400"/>
            <a:ext cx="5877306" cy="18288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Agenda :</a:t>
            </a:r>
          </a:p>
          <a:p>
            <a:r>
              <a:rPr lang="en-US" dirty="0" smtClean="0"/>
              <a:t>Introduction</a:t>
            </a:r>
          </a:p>
          <a:p>
            <a:r>
              <a:rPr lang="en-US" dirty="0" smtClean="0"/>
              <a:t>Background</a:t>
            </a:r>
          </a:p>
          <a:p>
            <a:r>
              <a:rPr lang="en-US" dirty="0" smtClean="0"/>
              <a:t>Thyroid nodule guidelines</a:t>
            </a:r>
          </a:p>
          <a:p>
            <a:r>
              <a:rPr lang="en-US" dirty="0" smtClean="0"/>
              <a:t>Papillary thyroid cancer-initial management guidelines</a:t>
            </a:r>
          </a:p>
          <a:p>
            <a:r>
              <a:rPr lang="en-US" dirty="0" smtClean="0"/>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B0F0"/>
                </a:solidFill>
              </a:rPr>
              <a:t>RECOMMENDATION 4(A):</a:t>
            </a:r>
          </a:p>
          <a:p>
            <a:pPr>
              <a:buNone/>
            </a:pPr>
            <a:r>
              <a:rPr lang="en-US" b="1" dirty="0" smtClean="0">
                <a:solidFill>
                  <a:srgbClr val="00B0F0"/>
                </a:solidFill>
              </a:rPr>
              <a:t> </a:t>
            </a:r>
            <a:r>
              <a:rPr lang="en-US" dirty="0" smtClean="0"/>
              <a:t>An annual physical exam is recommended in children at high risk for thyroid </a:t>
            </a:r>
            <a:r>
              <a:rPr lang="en-US" dirty="0" err="1" smtClean="0"/>
              <a:t>neoplasia</a:t>
            </a:r>
            <a:r>
              <a:rPr lang="en-US" dirty="0" smtClean="0"/>
              <a:t>. Additional imaging should be pursued if palpable nodules, thyroid asymmetry and/or abnormal cervical </a:t>
            </a:r>
            <a:r>
              <a:rPr lang="en-US" dirty="0" err="1" smtClean="0"/>
              <a:t>lymphadenopathy</a:t>
            </a:r>
            <a:r>
              <a:rPr lang="en-US" dirty="0" smtClean="0"/>
              <a:t> are found on exam.</a:t>
            </a:r>
          </a:p>
          <a:p>
            <a:pPr>
              <a:buNone/>
            </a:pPr>
            <a:r>
              <a:rPr lang="en-US" dirty="0" smtClean="0"/>
              <a:t> </a:t>
            </a:r>
            <a:r>
              <a:rPr lang="en-US" b="1" dirty="0" smtClean="0"/>
              <a:t>Recommendation rating: B</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B0F0"/>
                </a:solidFill>
              </a:rPr>
              <a:t>RECOMMENDATION 4(B):</a:t>
            </a:r>
          </a:p>
          <a:p>
            <a:r>
              <a:rPr lang="en-US" b="1" dirty="0" smtClean="0">
                <a:solidFill>
                  <a:srgbClr val="00B0F0"/>
                </a:solidFill>
              </a:rPr>
              <a:t> </a:t>
            </a:r>
            <a:r>
              <a:rPr lang="en-US" dirty="0" smtClean="0"/>
              <a:t>In children with a history of radiation exposure to the thyroid, the data show that US can detect small thyroid nodules but the panel is not yet convinced that detection of subclinical disease by US prior to a palpable abnormality on physical exam impacts long-term outcomes</a:t>
            </a:r>
          </a:p>
          <a:p>
            <a:r>
              <a:rPr lang="en-US" dirty="0" smtClean="0"/>
              <a:t> Therefore, routine screening US in high-risk children can neither be recommended for nor</a:t>
            </a:r>
            <a:r>
              <a:rPr lang="en-US" dirty="0" smtClean="0">
                <a:solidFill>
                  <a:srgbClr val="FF0000"/>
                </a:solidFill>
              </a:rPr>
              <a:t> </a:t>
            </a:r>
            <a:r>
              <a:rPr lang="en-US" dirty="0" smtClean="0"/>
              <a:t>against until more data become available. </a:t>
            </a:r>
            <a:r>
              <a:rPr lang="en-US" b="1" dirty="0" smtClean="0"/>
              <a:t>Recommendation rating: I </a:t>
            </a:r>
            <a:endParaRPr lang="en-US"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rgbClr val="00B0F0"/>
                </a:solidFill>
              </a:rPr>
              <a:t>RECOMMENDATION 4(C):</a:t>
            </a:r>
          </a:p>
          <a:p>
            <a:r>
              <a:rPr lang="en-US" b="1" dirty="0" smtClean="0">
                <a:solidFill>
                  <a:srgbClr val="00B0F0"/>
                </a:solidFill>
              </a:rPr>
              <a:t> </a:t>
            </a:r>
            <a:r>
              <a:rPr lang="en-US" dirty="0" smtClean="0"/>
              <a:t>Patients at increased risk of developing familial DTC should be referred to centers of excellence so that appropriate evaluation, follow-up, genetic counseling and/or treatment can be undertaken without subjecting patients and families to unwarranted and aggressive therapy. </a:t>
            </a:r>
            <a:r>
              <a:rPr lang="en-US" b="1" dirty="0" smtClean="0"/>
              <a:t>Recommendation rating: C</a:t>
            </a:r>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rgbClr val="00B0F0"/>
                </a:solidFill>
              </a:rPr>
              <a:t>RECOMMENDATION 4(D):</a:t>
            </a:r>
          </a:p>
          <a:p>
            <a:pPr>
              <a:buNone/>
            </a:pPr>
            <a:r>
              <a:rPr lang="en-US" b="1" dirty="0" smtClean="0">
                <a:solidFill>
                  <a:srgbClr val="00B0F0"/>
                </a:solidFill>
              </a:rPr>
              <a:t>   </a:t>
            </a:r>
            <a:r>
              <a:rPr lang="en-US" dirty="0" smtClean="0"/>
              <a:t>For patients with autoimmune </a:t>
            </a:r>
            <a:r>
              <a:rPr lang="en-US" dirty="0" err="1" smtClean="0"/>
              <a:t>thyroiditis</a:t>
            </a:r>
            <a:r>
              <a:rPr lang="en-US" dirty="0" smtClean="0"/>
              <a:t>, evaluation by an experienced thyroid </a:t>
            </a:r>
            <a:r>
              <a:rPr lang="en-US" dirty="0" err="1" smtClean="0"/>
              <a:t>ultrasonographer</a:t>
            </a:r>
            <a:r>
              <a:rPr lang="en-US" dirty="0" smtClean="0"/>
              <a:t> should be pursued in any patient with a suspicious thyroid examination (suspected nodule or significant gland asymmetry), especially if associated with palpable cervical </a:t>
            </a:r>
            <a:r>
              <a:rPr lang="en-US" dirty="0" err="1" smtClean="0"/>
              <a:t>lymphadenopathy</a:t>
            </a:r>
            <a:r>
              <a:rPr lang="en-US" dirty="0" smtClean="0"/>
              <a:t>. </a:t>
            </a:r>
            <a:r>
              <a:rPr lang="en-US" b="1" dirty="0" smtClean="0"/>
              <a:t>Recommendation rating: B</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WHAT IS THE OPTIMAL EVALUATION OF CHILDREN WITH THYROID NODULES?</a:t>
            </a:r>
          </a:p>
          <a:p>
            <a:r>
              <a:rPr lang="en-US" dirty="0" smtClean="0"/>
              <a:t>The 2009 adult guidelines indicate that FNA is not warranted for the evaluation of a nodule less than 1 cm in size unless the patient is considered high-risk, most commonly with a history of exposure to ionizing radiation, or the nodule is associated with pathologic regional lymph nodes</a:t>
            </a:r>
          </a:p>
          <a:p>
            <a:r>
              <a:rPr lang="en-US" dirty="0" smtClean="0">
                <a:solidFill>
                  <a:srgbClr val="00B0F0"/>
                </a:solidFill>
              </a:rPr>
              <a:t>A size criterion is more problematic in children because thyroid volume changes with age and the size of the nodule alone does not predict malignant histology</a:t>
            </a:r>
            <a:endParaRPr lang="en-US" dirty="0" smtClean="0"/>
          </a:p>
          <a:p>
            <a:pPr>
              <a:buNone/>
            </a:pP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Therefore, US characteristics and clinical context should be used more preferentially to identify nodules that warrant FNA. </a:t>
            </a:r>
          </a:p>
          <a:p>
            <a:r>
              <a:rPr lang="en-US" dirty="0" smtClean="0"/>
              <a:t>US features such as </a:t>
            </a:r>
            <a:r>
              <a:rPr lang="en-US" dirty="0" err="1" smtClean="0">
                <a:solidFill>
                  <a:srgbClr val="00B0F0"/>
                </a:solidFill>
              </a:rPr>
              <a:t>hypoechogenicity</a:t>
            </a:r>
            <a:r>
              <a:rPr lang="en-US" dirty="0" smtClean="0">
                <a:solidFill>
                  <a:srgbClr val="00B0F0"/>
                </a:solidFill>
              </a:rPr>
              <a:t>, irregular margins, and increased </a:t>
            </a:r>
            <a:r>
              <a:rPr lang="en-US" dirty="0" err="1" smtClean="0">
                <a:solidFill>
                  <a:srgbClr val="00B0F0"/>
                </a:solidFill>
              </a:rPr>
              <a:t>intranodular</a:t>
            </a:r>
            <a:r>
              <a:rPr lang="en-US" dirty="0" smtClean="0">
                <a:solidFill>
                  <a:srgbClr val="00B0F0"/>
                </a:solidFill>
              </a:rPr>
              <a:t> blood flow </a:t>
            </a:r>
            <a:r>
              <a:rPr lang="en-US" dirty="0" smtClean="0"/>
              <a:t>are more common in malignant lesions </a:t>
            </a:r>
          </a:p>
          <a:p>
            <a:r>
              <a:rPr lang="en-US" dirty="0" smtClean="0"/>
              <a:t>In addition, the presence of </a:t>
            </a:r>
            <a:r>
              <a:rPr lang="en-US" dirty="0" err="1" smtClean="0"/>
              <a:t>microcalcifications</a:t>
            </a:r>
            <a:r>
              <a:rPr lang="en-US" dirty="0" smtClean="0"/>
              <a:t> and abnormal cervical lymph nodes increase the likelihood of malignancy </a:t>
            </a:r>
          </a:p>
          <a:p>
            <a:r>
              <a:rPr lang="en-US" dirty="0" smtClean="0">
                <a:solidFill>
                  <a:srgbClr val="00B0F0"/>
                </a:solidFill>
              </a:rPr>
              <a:t>In all children with a suspicious nodule, US evaluation of the cervical lymph nodes should be performed.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2009 adult guidelines indicate that FNA is not warranted for the evaluation of a </a:t>
            </a:r>
            <a:r>
              <a:rPr lang="en-US" dirty="0" err="1" smtClean="0"/>
              <a:t>hyperfunctioning</a:t>
            </a:r>
            <a:r>
              <a:rPr lang="en-US" dirty="0" smtClean="0"/>
              <a:t> nodule in the adult. </a:t>
            </a:r>
          </a:p>
          <a:p>
            <a:r>
              <a:rPr lang="en-US" dirty="0" smtClean="0"/>
              <a:t>Although we concur that pre-operative FNA of a </a:t>
            </a:r>
            <a:r>
              <a:rPr lang="en-US" dirty="0" err="1" smtClean="0"/>
              <a:t>hyperfunctioning</a:t>
            </a:r>
            <a:r>
              <a:rPr lang="en-US" dirty="0" smtClean="0"/>
              <a:t> nodule in a child is similarly not warranted, this is based on the understanding </a:t>
            </a:r>
            <a:r>
              <a:rPr lang="en-US" dirty="0" smtClean="0">
                <a:solidFill>
                  <a:srgbClr val="0070C0"/>
                </a:solidFill>
              </a:rPr>
              <a:t>that all </a:t>
            </a:r>
            <a:r>
              <a:rPr lang="en-US" dirty="0" err="1" smtClean="0">
                <a:solidFill>
                  <a:srgbClr val="0070C0"/>
                </a:solidFill>
              </a:rPr>
              <a:t>hyperfunctioning</a:t>
            </a:r>
            <a:r>
              <a:rPr lang="en-US" dirty="0" smtClean="0">
                <a:solidFill>
                  <a:srgbClr val="0070C0"/>
                </a:solidFill>
              </a:rPr>
              <a:t> nodules in children will be surgically removed</a:t>
            </a:r>
            <a:endParaRPr lang="en-US" dirty="0">
              <a:solidFill>
                <a:srgbClr val="0070C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2009 adult guidelines indicate that </a:t>
            </a:r>
            <a:r>
              <a:rPr lang="en-US" dirty="0" err="1" smtClean="0"/>
              <a:t>calcitonin</a:t>
            </a:r>
            <a:r>
              <a:rPr lang="en-US" dirty="0" smtClean="0"/>
              <a:t> screening for MTC in adults with thyroid nodules may be cost-effective but it was neither recommended for nor against.</a:t>
            </a:r>
          </a:p>
          <a:p>
            <a:r>
              <a:rPr lang="en-US" dirty="0" smtClean="0"/>
              <a:t> In children and adolescents, the prevalence of sporadic MTC is extremely low. In addition, </a:t>
            </a:r>
            <a:r>
              <a:rPr lang="en-US" dirty="0" err="1" smtClean="0"/>
              <a:t>calcitonin</a:t>
            </a:r>
            <a:r>
              <a:rPr lang="en-US" dirty="0" smtClean="0"/>
              <a:t> reference ranges in children have not yet been widely validated, especially in children who have background thyroid disease such as </a:t>
            </a:r>
            <a:r>
              <a:rPr lang="en-US" dirty="0" err="1" smtClean="0"/>
              <a:t>thyroiditis</a:t>
            </a:r>
            <a:r>
              <a:rPr lang="en-US" dirty="0" smtClean="0"/>
              <a:t>.</a:t>
            </a:r>
          </a:p>
          <a:p>
            <a:endParaRPr lang="en-US" dirty="0" smtClean="0"/>
          </a:p>
          <a:p>
            <a:r>
              <a:rPr lang="en-US" dirty="0" smtClean="0"/>
              <a:t> </a:t>
            </a:r>
            <a:r>
              <a:rPr lang="en-US" dirty="0" smtClean="0">
                <a:solidFill>
                  <a:srgbClr val="00B0F0"/>
                </a:solidFill>
              </a:rPr>
              <a:t>Further studies are needed in order to determine the cost-effectiveness of adding </a:t>
            </a:r>
            <a:r>
              <a:rPr lang="en-US" dirty="0" err="1" smtClean="0">
                <a:solidFill>
                  <a:srgbClr val="00B0F0"/>
                </a:solidFill>
              </a:rPr>
              <a:t>calcitonin</a:t>
            </a:r>
            <a:r>
              <a:rPr lang="en-US" dirty="0" smtClean="0">
                <a:solidFill>
                  <a:srgbClr val="00B0F0"/>
                </a:solidFill>
              </a:rPr>
              <a:t> to the evaluation of thyroid nodules in children</a:t>
            </a:r>
            <a:r>
              <a:rPr lang="en-US" dirty="0" smtClean="0"/>
              <a:t>.</a:t>
            </a:r>
          </a:p>
          <a:p>
            <a:pPr>
              <a:buNone/>
            </a:pP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 The sensitivity, specificity, and overall accuracy of FNA in children are similar to that of adults  However, based on the higher proportion of malignant nodules in children and the potential difficulty in obtaining repeat samples from children, </a:t>
            </a:r>
            <a:r>
              <a:rPr lang="en-US" dirty="0" smtClean="0">
                <a:solidFill>
                  <a:srgbClr val="00B0F0"/>
                </a:solidFill>
              </a:rPr>
              <a:t>this task force recommends that all FNA in children should be performed with US guidance</a:t>
            </a:r>
          </a:p>
          <a:p>
            <a:r>
              <a:rPr lang="en-US" dirty="0" smtClean="0"/>
              <a:t> This is particularly relevant for complex cystic lesions, which require FNA of the solid portion, and it may also reduce the need for repeat FNA. The latter is important since FNA may alter the </a:t>
            </a:r>
            <a:r>
              <a:rPr lang="en-US" dirty="0" err="1" smtClean="0"/>
              <a:t>ultrasonographic</a:t>
            </a:r>
            <a:r>
              <a:rPr lang="en-US" dirty="0" smtClean="0"/>
              <a:t> features of thyroid nodules), thus making short term follow-up more difficult.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 unique but very important difference in children is that PTC may present as diffusely infiltrating disease that results in diffuse enlargement of a lobe or the entire gland.</a:t>
            </a:r>
          </a:p>
          <a:p>
            <a:r>
              <a:rPr lang="en-US" dirty="0" smtClean="0"/>
              <a:t> For this reason, diffuse thyroid enlargement, especially if associated with palpable cervical lymph nodes, should prompt imaging.</a:t>
            </a:r>
          </a:p>
          <a:p>
            <a:r>
              <a:rPr lang="en-US" dirty="0" smtClean="0"/>
              <a:t>With rare exception, the diffuse infiltrating form of PTC is associated with </a:t>
            </a:r>
            <a:r>
              <a:rPr lang="en-US" dirty="0" err="1" smtClean="0"/>
              <a:t>microcalcifications</a:t>
            </a:r>
            <a:r>
              <a:rPr lang="en-US" dirty="0" smtClean="0"/>
              <a:t> that warrant FNA.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Agenda :</a:t>
            </a:r>
          </a:p>
          <a:p>
            <a:r>
              <a:rPr lang="en-US" dirty="0" smtClean="0">
                <a:solidFill>
                  <a:srgbClr val="00B0F0"/>
                </a:solidFill>
              </a:rPr>
              <a:t>Introduction</a:t>
            </a:r>
          </a:p>
          <a:p>
            <a:r>
              <a:rPr lang="en-US" dirty="0" smtClean="0"/>
              <a:t>Background</a:t>
            </a:r>
          </a:p>
          <a:p>
            <a:r>
              <a:rPr lang="en-US" dirty="0" smtClean="0"/>
              <a:t>Thyroid nodule guidelines</a:t>
            </a:r>
          </a:p>
          <a:p>
            <a:r>
              <a:rPr lang="en-US" dirty="0" smtClean="0"/>
              <a:t>Papillary thyroid cancer-initial management guidelines</a:t>
            </a:r>
          </a:p>
          <a:p>
            <a:r>
              <a:rPr lang="en-US" dirty="0" smtClean="0"/>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In adults, the risk of malignancy in indeterminate nodules ranges from ~5-15% in the AUS/FLUS category to 15-30% in the follicular neoplasm or suspicious for neoplasm group.</a:t>
            </a:r>
          </a:p>
          <a:p>
            <a:r>
              <a:rPr lang="en-US" dirty="0" smtClean="0"/>
              <a:t> The limited data available suggest these indeterminate FNA categories account for ~35% of pediatric FNA and that, in children, 28% of AUS/FLUS lesions and 58% of suspicious for follicular or </a:t>
            </a:r>
            <a:r>
              <a:rPr lang="en-US" dirty="0" err="1" smtClean="0"/>
              <a:t>Hürthle</a:t>
            </a:r>
            <a:r>
              <a:rPr lang="en-US" dirty="0" smtClean="0"/>
              <a:t> cell neoplasm are malignant.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 The 2009 adult guidelines suggested that repeat FNA was an option for adults with indeterminate </a:t>
            </a:r>
            <a:r>
              <a:rPr lang="en-US" dirty="0" err="1" smtClean="0"/>
              <a:t>cytopathology</a:t>
            </a:r>
            <a:r>
              <a:rPr lang="en-US" dirty="0" smtClean="0"/>
              <a:t>.</a:t>
            </a:r>
          </a:p>
          <a:p>
            <a:r>
              <a:rPr lang="en-US" dirty="0" smtClean="0"/>
              <a:t> However, due to the apparent increased probability of malignancy among these indeterminate categories in children</a:t>
            </a:r>
            <a:r>
              <a:rPr lang="en-US" dirty="0" smtClean="0">
                <a:solidFill>
                  <a:srgbClr val="00B0F0"/>
                </a:solidFill>
              </a:rPr>
              <a:t>, the task force recommends definitive surgery (</a:t>
            </a:r>
            <a:r>
              <a:rPr lang="en-US" dirty="0" err="1" smtClean="0">
                <a:solidFill>
                  <a:srgbClr val="00B0F0"/>
                </a:solidFill>
              </a:rPr>
              <a:t>lobectomy</a:t>
            </a:r>
            <a:r>
              <a:rPr lang="en-US" dirty="0" smtClean="0">
                <a:solidFill>
                  <a:srgbClr val="00B0F0"/>
                </a:solidFill>
              </a:rPr>
              <a:t> + </a:t>
            </a:r>
            <a:r>
              <a:rPr lang="en-US" dirty="0" err="1" smtClean="0">
                <a:solidFill>
                  <a:srgbClr val="00B0F0"/>
                </a:solidFill>
              </a:rPr>
              <a:t>isthmusectomy</a:t>
            </a:r>
            <a:r>
              <a:rPr lang="en-US" dirty="0" smtClean="0">
                <a:solidFill>
                  <a:srgbClr val="00B0F0"/>
                </a:solidFill>
              </a:rPr>
              <a:t>) for indeterminate FNA findings in children (see Figure 1).</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0" y="381000"/>
            <a:ext cx="8991600" cy="62484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B0F0"/>
                </a:solidFill>
              </a:rPr>
              <a:t>RECOMMENDATION</a:t>
            </a:r>
            <a:r>
              <a:rPr lang="en-US" b="1" dirty="0" smtClean="0">
                <a:solidFill>
                  <a:srgbClr val="0070C0"/>
                </a:solidFill>
              </a:rPr>
              <a:t> 5 :</a:t>
            </a:r>
          </a:p>
          <a:p>
            <a:r>
              <a:rPr lang="en-US" dirty="0" smtClean="0"/>
              <a:t>The evaluation and treatment of thyroid nodules in children should be the same as in adults with the exceptions that: </a:t>
            </a:r>
          </a:p>
          <a:p>
            <a:endParaRPr lang="en-US" dirty="0" smtClean="0"/>
          </a:p>
          <a:p>
            <a:r>
              <a:rPr lang="en-US" dirty="0" smtClean="0"/>
              <a:t>1. US characteristics and clinical context should be used rather than size alone to identify nodules that warrant FNA</a:t>
            </a:r>
          </a:p>
          <a:p>
            <a:r>
              <a:rPr lang="en-US" dirty="0" smtClean="0"/>
              <a:t> 2. All FNA in children should be performed under US-guidance</a:t>
            </a:r>
          </a:p>
          <a:p>
            <a:r>
              <a:rPr lang="en-US" dirty="0" smtClean="0"/>
              <a:t> 3. Preoperative FNA of a </a:t>
            </a:r>
            <a:r>
              <a:rPr lang="en-US" dirty="0" err="1" smtClean="0"/>
              <a:t>hyperfunctioning</a:t>
            </a:r>
            <a:r>
              <a:rPr lang="en-US" dirty="0" smtClean="0"/>
              <a:t> nodule in a child is not warranted as long as the lesion is removed</a:t>
            </a:r>
          </a:p>
          <a:p>
            <a:r>
              <a:rPr lang="en-US" dirty="0" smtClean="0"/>
              <a:t> 4. A diffusely infiltrative form of PTC may occur in children and should be considered in a clinically suspicious gland, and</a:t>
            </a:r>
          </a:p>
          <a:p>
            <a:r>
              <a:rPr lang="en-US" dirty="0" smtClean="0"/>
              <a:t> 5. Surgery (</a:t>
            </a:r>
            <a:r>
              <a:rPr lang="en-US" dirty="0" err="1" smtClean="0"/>
              <a:t>lobectomy</a:t>
            </a:r>
            <a:r>
              <a:rPr lang="en-US" dirty="0" smtClean="0"/>
              <a:t> + </a:t>
            </a:r>
            <a:r>
              <a:rPr lang="en-US" dirty="0" err="1" smtClean="0"/>
              <a:t>isthmusectomy</a:t>
            </a:r>
            <a:r>
              <a:rPr lang="en-US" dirty="0" smtClean="0"/>
              <a:t>) is favored over repeat FNA for most nodules with indeterminate cytology.</a:t>
            </a:r>
          </a:p>
          <a:p>
            <a:r>
              <a:rPr lang="en-US" b="1" dirty="0" smtClean="0"/>
              <a:t>Recommendation rating: B</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ARE THERE MOLECULAR SIGNATURES THAT COMPLEMENT FNA AND IMPROVE THE DIAGNOSTIC UTILITY OF FNA IN CHILDREN?</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B0F0"/>
                </a:solidFill>
              </a:rPr>
              <a:t>RECOMMENDATION 6:</a:t>
            </a:r>
          </a:p>
          <a:p>
            <a:r>
              <a:rPr lang="en-US" b="1" dirty="0" smtClean="0">
                <a:solidFill>
                  <a:srgbClr val="00B0F0"/>
                </a:solidFill>
              </a:rPr>
              <a:t> </a:t>
            </a:r>
            <a:r>
              <a:rPr lang="en-US" dirty="0" smtClean="0"/>
              <a:t>A positive mutational test appears highly likely to be associated with malignancy.</a:t>
            </a:r>
          </a:p>
          <a:p>
            <a:r>
              <a:rPr lang="en-US" dirty="0" smtClean="0"/>
              <a:t> Conversely, insufficient data exist in children to rely on negative genetic studies to reliably exclude malignancy. Although molecular studies hold promise for complementing the results of FNA, particularly for nodules that yield indeterminate cytology, </a:t>
            </a:r>
            <a:r>
              <a:rPr lang="en-US" dirty="0" smtClean="0">
                <a:solidFill>
                  <a:srgbClr val="00B0F0"/>
                </a:solidFill>
              </a:rPr>
              <a:t>they have not yet been sufficiently validated in children and cannot be routinely recommended in routine clinical practice until further studies are conducted.</a:t>
            </a:r>
          </a:p>
          <a:p>
            <a:r>
              <a:rPr lang="en-US" b="1" dirty="0" smtClean="0">
                <a:solidFill>
                  <a:srgbClr val="00B0F0"/>
                </a:solidFill>
              </a:rPr>
              <a:t> </a:t>
            </a:r>
            <a:r>
              <a:rPr lang="en-US" b="1" dirty="0" smtClean="0"/>
              <a:t>Recommendation rating: E</a:t>
            </a:r>
            <a:endParaRPr 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 </a:t>
            </a:r>
            <a:r>
              <a:rPr lang="en-US" sz="2800" b="1" dirty="0" smtClean="0"/>
              <a:t>HOW SHOULD THYROID NODULES BE TREATED IN CHILDREN?</a:t>
            </a:r>
          </a:p>
          <a:p>
            <a:r>
              <a:rPr lang="en-US" sz="2800" b="1" dirty="0" smtClean="0"/>
              <a:t> </a:t>
            </a:r>
            <a:r>
              <a:rPr lang="en-US" dirty="0" smtClean="0"/>
              <a:t>The surgical approach to the child with a thyroid nodule is dictated by the FNA results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WHAT IS THE RECOMMENDED APPROACH FOR CHILDREN WITH BENIGN THYROID CYTOPATHOLOGY</a:t>
            </a:r>
            <a:r>
              <a:rPr lang="en-US" dirty="0" smtClean="0"/>
              <a:t>? A key element in this question is whether or not “benign” lesions in children as defined by absence of suspicious US findings and benign FNA are ever subsequently found to be malignant.</a:t>
            </a:r>
          </a:p>
          <a:p>
            <a:r>
              <a:rPr lang="en-US" dirty="0" smtClean="0"/>
              <a:t> There are insufficient data to answer this question in children, but there are studies that have included both children and </a:t>
            </a:r>
            <a:r>
              <a:rPr lang="en-US" dirty="0" smtClean="0">
                <a:solidFill>
                  <a:srgbClr val="00B0F0"/>
                </a:solidFill>
              </a:rPr>
              <a:t>adults  The false negative rate appears to be quite low, in the range of 3-5% </a:t>
            </a:r>
            <a:r>
              <a:rPr lang="en-US" dirty="0" smtClean="0"/>
              <a:t>however, the false negative rate may be higher in larger lesions secondary to an increased risk of sampling error.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IS THERE A ROLE FOR LEVOTHYROXINE SUPPRESSION THERAPY? </a:t>
            </a:r>
          </a:p>
          <a:p>
            <a:r>
              <a:rPr lang="en-US" b="1" dirty="0" smtClean="0">
                <a:solidFill>
                  <a:srgbClr val="00B0F0"/>
                </a:solidFill>
              </a:rPr>
              <a:t>RECOMMENDATION 7:</a:t>
            </a:r>
          </a:p>
          <a:p>
            <a:r>
              <a:rPr lang="en-US" b="1" dirty="0" smtClean="0">
                <a:solidFill>
                  <a:srgbClr val="00B0F0"/>
                </a:solidFill>
              </a:rPr>
              <a:t> </a:t>
            </a:r>
            <a:r>
              <a:rPr lang="en-US" dirty="0" smtClean="0"/>
              <a:t>We are unable to recommend for or against the routine use of LT4 therapy for children with benign thyroid nodules. In general, the data support the efficacy of LT4 therapy to reduce the size and risk of subsequent nodule formation but there are no data to weigh this potential benefit against the potential risks of long-term suppression therapy</a:t>
            </a:r>
            <a:r>
              <a:rPr lang="en-US" dirty="0" smtClean="0">
                <a:solidFill>
                  <a:srgbClr val="00B0F0"/>
                </a:solidFill>
              </a:rPr>
              <a:t>. In patients with compressive symptoms or a history of radiation exposure the benefits of LT4 therapy may be more apparent</a:t>
            </a:r>
            <a:r>
              <a:rPr lang="en-US" dirty="0" smtClean="0"/>
              <a:t>.</a:t>
            </a:r>
          </a:p>
          <a:p>
            <a:r>
              <a:rPr lang="en-US" dirty="0" smtClean="0"/>
              <a:t> </a:t>
            </a:r>
            <a:r>
              <a:rPr lang="en-US" b="1" dirty="0" smtClean="0"/>
              <a:t>Recommendation </a:t>
            </a:r>
            <a:r>
              <a:rPr lang="en-US" b="1" dirty="0" err="1" smtClean="0"/>
              <a:t>rating:I</a:t>
            </a:r>
            <a:r>
              <a:rPr lang="en-US" b="1" dirty="0" smtClean="0"/>
              <a:t> </a:t>
            </a:r>
            <a:endParaRPr lang="en-US"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IS THERE A ROLE FOR SURGERY IN CHILDREN WITH BENIGN NODULES?</a:t>
            </a:r>
          </a:p>
          <a:p>
            <a:r>
              <a:rPr lang="en-US" b="1" dirty="0" smtClean="0"/>
              <a:t> </a:t>
            </a:r>
            <a:r>
              <a:rPr lang="en-US" b="1" dirty="0" smtClean="0">
                <a:solidFill>
                  <a:srgbClr val="00B0F0"/>
                </a:solidFill>
              </a:rPr>
              <a:t>RECOMMENDATION 8 :</a:t>
            </a:r>
          </a:p>
          <a:p>
            <a:r>
              <a:rPr lang="en-US" dirty="0" smtClean="0"/>
              <a:t>Benign lesions should be followed by serial US and undergo repeat FNA if suspicious features develop or the lesion continues to grow.</a:t>
            </a:r>
          </a:p>
          <a:p>
            <a:r>
              <a:rPr lang="en-US" dirty="0" smtClean="0"/>
              <a:t> </a:t>
            </a:r>
            <a:r>
              <a:rPr lang="en-US" dirty="0" err="1" smtClean="0"/>
              <a:t>Lobectomy</a:t>
            </a:r>
            <a:r>
              <a:rPr lang="en-US" dirty="0" smtClean="0"/>
              <a:t> may be performed in patients with compressive symptoms, cosmetic concerns, or patient/parent preference and </a:t>
            </a:r>
            <a:r>
              <a:rPr lang="en-US" dirty="0" smtClean="0">
                <a:solidFill>
                  <a:srgbClr val="00B0F0"/>
                </a:solidFill>
              </a:rPr>
              <a:t>should be considered in all apparently benign solid thyroid nodules &gt; 4cm</a:t>
            </a:r>
            <a:r>
              <a:rPr lang="en-US" dirty="0" smtClean="0"/>
              <a:t>, those lesions demonstrating significant growth, or in the presence of other clinical concerns for malignancy. </a:t>
            </a:r>
          </a:p>
          <a:p>
            <a:r>
              <a:rPr lang="en-US" b="1" dirty="0" smtClean="0"/>
              <a:t>Recommendation rating: B </a:t>
            </a:r>
            <a:endParaRPr 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0" y="228600"/>
            <a:ext cx="9582150" cy="595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WHAT IS THE OPTIMAL MANAGEMENT OF THE CHILD WITH AN AUTONOMOUS THYROID NODULE</a:t>
            </a:r>
            <a:r>
              <a:rPr lang="en-US" dirty="0" smtClean="0"/>
              <a:t>?</a:t>
            </a:r>
          </a:p>
          <a:p>
            <a:r>
              <a:rPr lang="en-US" dirty="0" smtClean="0"/>
              <a:t> In adults, the treatment options for autonomous nodules include 131I ablation, surgical resection, or ethanol injection. </a:t>
            </a:r>
          </a:p>
          <a:p>
            <a:r>
              <a:rPr lang="en-US" dirty="0" smtClean="0"/>
              <a:t>Because of concerns of the mutagenic effect of low-activity radioiodine on the normal thyroid tissue, and reports that up to 1/3rd of patients may be found to have an incidentally discovered DTC associated with autonomous nodules </a:t>
            </a:r>
            <a:r>
              <a:rPr lang="en-US" dirty="0" smtClean="0">
                <a:solidFill>
                  <a:srgbClr val="00B0F0"/>
                </a:solidFill>
              </a:rPr>
              <a:t>surgical resection is the usual recommendation for most pediatric patients because the safety of observation or alternative treatments is unstudied in children.</a:t>
            </a:r>
          </a:p>
          <a:p>
            <a:r>
              <a:rPr lang="en-US" dirty="0" smtClean="0"/>
              <a:t> However, in asymptomatic patients with an autonomous nodule and subclinical hyperthyroidism, surgery may be deferred, but FNA should be considered if the nodule has features suspicious for PTC.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B0F0"/>
                </a:solidFill>
              </a:rPr>
              <a:t>RECOMMENDATION 9:</a:t>
            </a:r>
          </a:p>
          <a:p>
            <a:pPr>
              <a:buNone/>
            </a:pPr>
            <a:r>
              <a:rPr lang="en-US" b="1" dirty="0" smtClean="0">
                <a:solidFill>
                  <a:srgbClr val="00B0F0"/>
                </a:solidFill>
              </a:rPr>
              <a:t> </a:t>
            </a:r>
            <a:r>
              <a:rPr lang="en-US" dirty="0" smtClean="0"/>
              <a:t>For pediatric patients with a suppressed TSH associated with a thyroid nodule, thyroid </a:t>
            </a:r>
            <a:r>
              <a:rPr lang="en-US" dirty="0" err="1" smtClean="0"/>
              <a:t>scintigraphy</a:t>
            </a:r>
            <a:r>
              <a:rPr lang="en-US" dirty="0" smtClean="0"/>
              <a:t> should be pursued. Increased uptake within the nodule is consistent with autonomous nodular function. Surgical resection, most commonly </a:t>
            </a:r>
            <a:r>
              <a:rPr lang="en-US" dirty="0" err="1" smtClean="0"/>
              <a:t>lobectomy</a:t>
            </a:r>
            <a:r>
              <a:rPr lang="en-US" dirty="0" smtClean="0"/>
              <a:t>, is the recommended approach for most autonomous nodules in children and adolescents.</a:t>
            </a:r>
          </a:p>
          <a:p>
            <a:pPr>
              <a:buNone/>
            </a:pPr>
            <a:r>
              <a:rPr lang="en-US" dirty="0" smtClean="0"/>
              <a:t> </a:t>
            </a:r>
            <a:r>
              <a:rPr lang="en-US" b="1" dirty="0" smtClean="0"/>
              <a:t>Recommendation rating: A</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152400"/>
            <a:ext cx="7924800" cy="6172199"/>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1" y="1905000"/>
            <a:ext cx="5791200" cy="3124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9830" r="21858" b="2676"/>
          <a:stretch/>
        </p:blipFill>
        <p:spPr bwMode="auto">
          <a:xfrm>
            <a:off x="1752600" y="685800"/>
            <a:ext cx="54102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351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Agenda :</a:t>
            </a:r>
          </a:p>
          <a:p>
            <a:r>
              <a:rPr lang="en-US" dirty="0" smtClean="0"/>
              <a:t>Introduction</a:t>
            </a:r>
          </a:p>
          <a:p>
            <a:r>
              <a:rPr lang="en-US" dirty="0" smtClean="0"/>
              <a:t>Background</a:t>
            </a:r>
          </a:p>
          <a:p>
            <a:r>
              <a:rPr lang="en-US" dirty="0" smtClean="0"/>
              <a:t>Thyroid nodule guidelines</a:t>
            </a:r>
          </a:p>
          <a:p>
            <a:r>
              <a:rPr lang="en-US" dirty="0" smtClean="0">
                <a:solidFill>
                  <a:srgbClr val="00B0F0"/>
                </a:solidFill>
              </a:rPr>
              <a:t>Papillary thyroid cancer-initial management guidelines</a:t>
            </a:r>
          </a:p>
          <a:p>
            <a:r>
              <a:rPr lang="en-US" dirty="0" smtClean="0"/>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b="1" dirty="0" smtClean="0"/>
              <a:t>WHAT IS THE OPTIMAL PRE-OPERATIVE EVALUATION FOR THE CHILD WITH NEWLY DIAGNOSED PTC?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B0F0"/>
                </a:solidFill>
              </a:rPr>
              <a:t>RECOMMENDATION 10 A:</a:t>
            </a:r>
          </a:p>
          <a:p>
            <a:r>
              <a:rPr lang="en-US" b="1" dirty="0" smtClean="0">
                <a:solidFill>
                  <a:srgbClr val="00B0F0"/>
                </a:solidFill>
              </a:rPr>
              <a:t> </a:t>
            </a:r>
            <a:r>
              <a:rPr lang="en-US" dirty="0" smtClean="0"/>
              <a:t>comprehensive neck US to interrogate all regions of the neck is required in order to optimize the pre-operative surgical plan.</a:t>
            </a:r>
          </a:p>
          <a:p>
            <a:r>
              <a:rPr lang="en-US" dirty="0" smtClean="0"/>
              <a:t> FNA of suspicious lateral neck lymph nodes is recommended.</a:t>
            </a:r>
          </a:p>
          <a:p>
            <a:r>
              <a:rPr lang="en-US" dirty="0" smtClean="0"/>
              <a:t> Anatomic imaging by MRI or CT with contrast should be considered in patients with large or fixed thyroid masses, vocal cord paralysis, or bulky metastatic </a:t>
            </a:r>
            <a:r>
              <a:rPr lang="en-US" dirty="0" err="1" smtClean="0"/>
              <a:t>lymphadenopathy</a:t>
            </a:r>
            <a:r>
              <a:rPr lang="en-US" dirty="0" smtClean="0"/>
              <a:t> in order to optimize surgical planning.</a:t>
            </a:r>
          </a:p>
          <a:p>
            <a:r>
              <a:rPr lang="en-US" dirty="0" smtClean="0"/>
              <a:t> </a:t>
            </a:r>
            <a:r>
              <a:rPr lang="en-US" b="1" dirty="0" smtClean="0"/>
              <a:t>Recommendation rating: A</a:t>
            </a:r>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WHAT IS THE RECOMMENDED SURGICAL APPROACH FOR THE PATIENT WITH A DIAGNOSIS OF PTC?</a:t>
            </a:r>
          </a:p>
          <a:p>
            <a:r>
              <a:rPr lang="en-US" b="1" dirty="0" smtClean="0"/>
              <a:t> </a:t>
            </a:r>
            <a:r>
              <a:rPr lang="en-US" b="1" dirty="0" smtClean="0">
                <a:solidFill>
                  <a:srgbClr val="00B0F0"/>
                </a:solidFill>
              </a:rPr>
              <a:t>RECOMMENDATION 11:</a:t>
            </a:r>
          </a:p>
          <a:p>
            <a:r>
              <a:rPr lang="en-US" b="1" dirty="0" smtClean="0">
                <a:solidFill>
                  <a:srgbClr val="00B0F0"/>
                </a:solidFill>
              </a:rPr>
              <a:t> </a:t>
            </a:r>
            <a:r>
              <a:rPr lang="en-US" dirty="0" smtClean="0"/>
              <a:t>For the majority of children, total </a:t>
            </a:r>
            <a:r>
              <a:rPr lang="en-US" dirty="0" err="1" smtClean="0"/>
              <a:t>thyroidectomy</a:t>
            </a:r>
            <a:r>
              <a:rPr lang="en-US" dirty="0" smtClean="0"/>
              <a:t> is recommended. The rationale for this approach is based on multiple studies showing an increased incidence of bilateral and multi-focal disease. In long-term analysis, bilateral lobar resection compared with </a:t>
            </a:r>
            <a:r>
              <a:rPr lang="en-US" dirty="0" err="1" smtClean="0"/>
              <a:t>lobectomy</a:t>
            </a:r>
            <a:r>
              <a:rPr lang="en-US" dirty="0" smtClean="0"/>
              <a:t> has been shown to decrease the risk for persistent/recurrent disease.</a:t>
            </a:r>
          </a:p>
          <a:p>
            <a:r>
              <a:rPr lang="en-US" dirty="0" smtClean="0"/>
              <a:t> </a:t>
            </a:r>
            <a:r>
              <a:rPr lang="en-US" b="1" dirty="0" smtClean="0"/>
              <a:t>Recommendation rating: A</a:t>
            </a:r>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722437"/>
            <a:ext cx="8229600" cy="4525963"/>
          </a:xfrm>
        </p:spPr>
        <p:txBody>
          <a:bodyPr>
            <a:normAutofit fontScale="92500" lnSpcReduction="10000"/>
          </a:bodyPr>
          <a:lstStyle/>
          <a:p>
            <a:r>
              <a:rPr lang="en-US" sz="2800" dirty="0" smtClean="0"/>
              <a:t> </a:t>
            </a:r>
            <a:r>
              <a:rPr lang="en-US" sz="2800" b="1" dirty="0" smtClean="0"/>
              <a:t>SHOULD CENTRAL NECK DISSECTION BE PERFORMED</a:t>
            </a:r>
            <a:r>
              <a:rPr lang="en-US" b="1" dirty="0" smtClean="0"/>
              <a:t>?</a:t>
            </a:r>
          </a:p>
          <a:p>
            <a:r>
              <a:rPr lang="en-US" b="1" dirty="0" smtClean="0"/>
              <a:t> </a:t>
            </a:r>
            <a:r>
              <a:rPr lang="en-US" b="1" dirty="0" smtClean="0">
                <a:solidFill>
                  <a:srgbClr val="00B0F0"/>
                </a:solidFill>
              </a:rPr>
              <a:t>RECOMMENDATION 12(A</a:t>
            </a:r>
            <a:r>
              <a:rPr lang="en-US" dirty="0" smtClean="0"/>
              <a:t>):</a:t>
            </a:r>
          </a:p>
          <a:p>
            <a:r>
              <a:rPr lang="en-US" dirty="0" smtClean="0"/>
              <a:t> CND is recommended for children with malignant cytology and clinical evidence of gross </a:t>
            </a:r>
            <a:r>
              <a:rPr lang="en-US" dirty="0" err="1" smtClean="0"/>
              <a:t>extrathyroidal</a:t>
            </a:r>
            <a:r>
              <a:rPr lang="en-US" dirty="0" smtClean="0"/>
              <a:t> invasion and/or loco-regional metastasis on pre-operative staging or intra-operative findings. This approach may be associated with a decreased need for second surgical procedures and increased DFS. </a:t>
            </a:r>
            <a:r>
              <a:rPr lang="en-US" b="1" dirty="0" smtClean="0"/>
              <a:t>Recommendation rating: B </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INTRODUCTION</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American Thyroid Association (ATA), the American Association of Clinical Endocrinologists (AACE), the National Comprehensive Cancer Network (NCCN), and the British Thyroid Association/Royal College of Physicians, previously published guidelines specifically addressing the evaluation, treatment and follow-up of thyroid nodules and DTC in adults.</a:t>
            </a:r>
          </a:p>
          <a:p>
            <a:r>
              <a:rPr lang="en-US" dirty="0" smtClean="0"/>
              <a:t> In most cases, the evaluation, treatment and follow-up of children with thyroid </a:t>
            </a:r>
            <a:r>
              <a:rPr lang="en-US" dirty="0" err="1" smtClean="0"/>
              <a:t>neoplasia</a:t>
            </a:r>
            <a:r>
              <a:rPr lang="en-US" dirty="0" smtClean="0"/>
              <a:t> have followed adult guidelines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smtClean="0">
                <a:solidFill>
                  <a:srgbClr val="00B0F0"/>
                </a:solidFill>
              </a:rPr>
              <a:t>RECOMMENDATION 12(B</a:t>
            </a:r>
            <a:r>
              <a:rPr lang="en-US" dirty="0" smtClean="0">
                <a:solidFill>
                  <a:srgbClr val="00B0F0"/>
                </a:solidFill>
              </a:rPr>
              <a:t>):</a:t>
            </a:r>
          </a:p>
          <a:p>
            <a:r>
              <a:rPr lang="en-US" dirty="0" smtClean="0"/>
              <a:t> For patients with PTC and no clinical evidence of gross </a:t>
            </a:r>
            <a:r>
              <a:rPr lang="en-US" dirty="0" err="1" smtClean="0"/>
              <a:t>extrathyroidal</a:t>
            </a:r>
            <a:r>
              <a:rPr lang="en-US" dirty="0" smtClean="0"/>
              <a:t> invasion and/or loco-regional metastasis, prophylactic CND may be selectively considered based upon tumor </a:t>
            </a:r>
            <a:r>
              <a:rPr lang="en-US" dirty="0" err="1" smtClean="0"/>
              <a:t>focality</a:t>
            </a:r>
            <a:r>
              <a:rPr lang="en-US" dirty="0" smtClean="0"/>
              <a:t> and size and the experience of the surgeon. For patients with </a:t>
            </a:r>
            <a:r>
              <a:rPr lang="en-US" dirty="0" err="1" smtClean="0"/>
              <a:t>unifocal</a:t>
            </a:r>
            <a:r>
              <a:rPr lang="en-US" dirty="0" smtClean="0"/>
              <a:t> disease, </a:t>
            </a:r>
            <a:r>
              <a:rPr lang="en-US" dirty="0" err="1" smtClean="0"/>
              <a:t>ipsilateral</a:t>
            </a:r>
            <a:r>
              <a:rPr lang="en-US" dirty="0" smtClean="0"/>
              <a:t> CND, with pursuit of </a:t>
            </a:r>
            <a:r>
              <a:rPr lang="en-US" dirty="0" err="1" smtClean="0"/>
              <a:t>contralateral</a:t>
            </a:r>
            <a:r>
              <a:rPr lang="en-US" dirty="0" smtClean="0"/>
              <a:t> CND based on intra-operative findings, may help balance the risks and benefits.</a:t>
            </a:r>
          </a:p>
          <a:p>
            <a:r>
              <a:rPr lang="en-US" dirty="0" smtClean="0"/>
              <a:t> </a:t>
            </a:r>
            <a:r>
              <a:rPr lang="en-US" b="1" dirty="0" smtClean="0"/>
              <a:t>Recommendation rating: C </a:t>
            </a:r>
            <a:endParaRPr 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B0F0"/>
                </a:solidFill>
              </a:rPr>
              <a:t>RECOMMENDATION 12(C</a:t>
            </a:r>
            <a:r>
              <a:rPr lang="en-US" dirty="0" smtClean="0">
                <a:solidFill>
                  <a:srgbClr val="00B0F0"/>
                </a:solidFill>
              </a:rPr>
              <a:t>):</a:t>
            </a:r>
          </a:p>
          <a:p>
            <a:r>
              <a:rPr lang="en-US" dirty="0" smtClean="0"/>
              <a:t> Compartment-oriented resection is the recommended approach for lymph node dissection. “Berry picking” and attempting to use palpation to determine if metastatic disease is present in a lymph node are not recommended.</a:t>
            </a:r>
          </a:p>
          <a:p>
            <a:r>
              <a:rPr lang="en-US" dirty="0" smtClean="0"/>
              <a:t> </a:t>
            </a:r>
            <a:r>
              <a:rPr lang="en-US" b="1" dirty="0" smtClean="0"/>
              <a:t>Recommendation rating: A</a:t>
            </a:r>
            <a:endParaRPr lang="en-US"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B0F0"/>
                </a:solidFill>
              </a:rPr>
              <a:t>RECOMMENDATION 12(D):</a:t>
            </a:r>
          </a:p>
          <a:p>
            <a:r>
              <a:rPr lang="en-US" b="1" dirty="0" smtClean="0">
                <a:solidFill>
                  <a:srgbClr val="00B0F0"/>
                </a:solidFill>
              </a:rPr>
              <a:t> </a:t>
            </a:r>
            <a:r>
              <a:rPr lang="en-US" dirty="0" smtClean="0"/>
              <a:t>Future studies to assess if TT with prophylactic CND dissection will lead to reduced</a:t>
            </a:r>
            <a:r>
              <a:rPr lang="en-US" dirty="0" smtClean="0">
                <a:solidFill>
                  <a:srgbClr val="FF0000"/>
                </a:solidFill>
              </a:rPr>
              <a:t> </a:t>
            </a:r>
            <a:r>
              <a:rPr lang="en-US" dirty="0" smtClean="0"/>
              <a:t>on 131I treatment, re-operative procedures, and improved DFS are recommended.</a:t>
            </a:r>
          </a:p>
          <a:p>
            <a:r>
              <a:rPr lang="en-US" dirty="0" smtClean="0"/>
              <a:t> </a:t>
            </a:r>
            <a:r>
              <a:rPr lang="en-US" b="1" dirty="0" smtClean="0"/>
              <a:t>Recommendation rating: C </a:t>
            </a:r>
            <a:endParaRPr lang="en-US"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WHAT ARE THE INDICATIONS FOR LATERAL NECK DISSECTION? </a:t>
            </a:r>
          </a:p>
          <a:p>
            <a:r>
              <a:rPr lang="en-US" b="1" dirty="0" smtClean="0">
                <a:solidFill>
                  <a:srgbClr val="00B0F0"/>
                </a:solidFill>
              </a:rPr>
              <a:t>RECOMMENDATION 13: </a:t>
            </a:r>
            <a:r>
              <a:rPr lang="en-US" dirty="0" smtClean="0"/>
              <a:t>Cytological confirmation of metastatic disease to lymph nodes in the lateral neck is recommended prior to surgery. Routine prophylactic lateral neck dissection (levels III, IV, anterior V, and II) is not recommended.</a:t>
            </a:r>
          </a:p>
          <a:p>
            <a:r>
              <a:rPr lang="en-US" dirty="0" smtClean="0"/>
              <a:t> However, lateral neck dissection should be performed on patients with </a:t>
            </a:r>
            <a:r>
              <a:rPr lang="en-US" dirty="0" err="1" smtClean="0"/>
              <a:t>cytologic</a:t>
            </a:r>
            <a:r>
              <a:rPr lang="en-US" dirty="0" smtClean="0"/>
              <a:t> evidence of metastases to the lateral neck. Measurement of </a:t>
            </a:r>
            <a:r>
              <a:rPr lang="en-US" dirty="0" err="1" smtClean="0"/>
              <a:t>Tg</a:t>
            </a:r>
            <a:r>
              <a:rPr lang="en-US" dirty="0" smtClean="0"/>
              <a:t> in the FNA washout can be considered if the cytological diagnosis is equivocal.</a:t>
            </a:r>
          </a:p>
          <a:p>
            <a:r>
              <a:rPr lang="en-US" b="1" dirty="0" smtClean="0"/>
              <a:t> Recommendation rating: B </a:t>
            </a:r>
            <a:endParaRPr lang="en-US"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WHAT ARE THE POSSIBLE COMPLICATIONS OF SURGERY AND WHAT SHOULD BE DONE TO MINIMIZE THE RISKS OF SURGERY? </a:t>
            </a:r>
            <a:r>
              <a:rPr lang="en-US" b="1" dirty="0" smtClean="0">
                <a:solidFill>
                  <a:srgbClr val="00B0F0"/>
                </a:solidFill>
              </a:rPr>
              <a:t>Recommendation 14(A):</a:t>
            </a:r>
          </a:p>
          <a:p>
            <a:r>
              <a:rPr lang="en-US" b="1" dirty="0" smtClean="0">
                <a:solidFill>
                  <a:srgbClr val="00B0F0"/>
                </a:solidFill>
              </a:rPr>
              <a:t> </a:t>
            </a:r>
            <a:r>
              <a:rPr lang="en-US" dirty="0" smtClean="0"/>
              <a:t>Pediatric thyroid surgery should be performed in a hospital with the full spectrum of pediatric specialty care, to include, but not be limited to: endocrinology, radiology (ultrasound and anatomic imaging), nuclear medicine, anesthesia, a high volume thyroid surgeon, and intensive care. Pediatric thyroid surgery, especially if compartment-focused lymph node resection is indicated, should ideally be performed by a surgeon who performs </a:t>
            </a:r>
            <a:r>
              <a:rPr lang="en-US" dirty="0" smtClean="0">
                <a:solidFill>
                  <a:srgbClr val="00B0F0"/>
                </a:solidFill>
              </a:rPr>
              <a:t>at least 30 or more cervical endocrine procedures annually</a:t>
            </a:r>
            <a:r>
              <a:rPr lang="en-US" dirty="0" smtClean="0"/>
              <a:t>.</a:t>
            </a:r>
          </a:p>
          <a:p>
            <a:r>
              <a:rPr lang="en-US" dirty="0" smtClean="0"/>
              <a:t> </a:t>
            </a:r>
            <a:r>
              <a:rPr lang="en-US" b="1" dirty="0" smtClean="0"/>
              <a:t>Recommendation rating: B</a:t>
            </a:r>
            <a:endParaRPr lang="en-US"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smtClean="0">
                <a:solidFill>
                  <a:srgbClr val="00B0F0"/>
                </a:solidFill>
              </a:rPr>
              <a:t>Recommendation 14(B): </a:t>
            </a:r>
          </a:p>
          <a:p>
            <a:r>
              <a:rPr lang="en-US" dirty="0" smtClean="0"/>
              <a:t>The early incorporation of calcium and </a:t>
            </a:r>
            <a:r>
              <a:rPr lang="en-US" dirty="0" err="1" smtClean="0"/>
              <a:t>calcitriol</a:t>
            </a:r>
            <a:r>
              <a:rPr lang="en-US" dirty="0" smtClean="0"/>
              <a:t> in patients at high-risk for </a:t>
            </a:r>
            <a:r>
              <a:rPr lang="en-US" dirty="0" err="1" smtClean="0"/>
              <a:t>hypocalcemia</a:t>
            </a:r>
            <a:r>
              <a:rPr lang="en-US" dirty="0" smtClean="0"/>
              <a:t> may decrease the risks of symptomatic </a:t>
            </a:r>
            <a:r>
              <a:rPr lang="en-US" dirty="0" err="1" smtClean="0"/>
              <a:t>hypocalcemia</a:t>
            </a:r>
            <a:r>
              <a:rPr lang="en-US" dirty="0" smtClean="0"/>
              <a:t>. </a:t>
            </a:r>
          </a:p>
          <a:p>
            <a:r>
              <a:rPr lang="en-US" dirty="0" smtClean="0"/>
              <a:t>Postoperative </a:t>
            </a:r>
            <a:r>
              <a:rPr lang="en-US" dirty="0" err="1" smtClean="0"/>
              <a:t>iPTH</a:t>
            </a:r>
            <a:r>
              <a:rPr lang="en-US" dirty="0" smtClean="0"/>
              <a:t> </a:t>
            </a:r>
            <a:r>
              <a:rPr lang="en-US" dirty="0" smtClean="0">
                <a:solidFill>
                  <a:srgbClr val="00B0F0"/>
                </a:solidFill>
              </a:rPr>
              <a:t>( &lt;10-15 pg/ml) </a:t>
            </a:r>
            <a:r>
              <a:rPr lang="en-US" dirty="0" smtClean="0"/>
              <a:t>measurement may be used to help predict which patients would benefit from more intensive monitoring and treatment.</a:t>
            </a:r>
          </a:p>
          <a:p>
            <a:r>
              <a:rPr lang="en-US" dirty="0" smtClean="0"/>
              <a:t> </a:t>
            </a:r>
            <a:r>
              <a:rPr lang="en-US" b="1" dirty="0" smtClean="0"/>
              <a:t>Recommendation rating: B</a:t>
            </a:r>
            <a:endParaRPr lang="en-US"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b="1" dirty="0" smtClean="0"/>
              <a:t> WHAT TUMOR CLASSIFICATION SYSTEMS CAN BE USED FOR PEDIATRIC PTC? </a:t>
            </a:r>
            <a:r>
              <a:rPr lang="en-US" dirty="0" smtClean="0"/>
              <a:t>, using the TNM classification system, specifically regional lymph node and distant metastasis staging, one can categorize pediatric patients into one of three risk groups. These three groups are: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28600" y="685800"/>
            <a:ext cx="8229599" cy="60198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F0"/>
                </a:solidFill>
              </a:rPr>
              <a:t>ATA Pediatric Low-Risk Disease</a:t>
            </a:r>
          </a:p>
          <a:p>
            <a:r>
              <a:rPr lang="en-US" dirty="0" smtClean="0">
                <a:solidFill>
                  <a:srgbClr val="00B0F0"/>
                </a:solidFill>
              </a:rPr>
              <a:t> </a:t>
            </a:r>
            <a:r>
              <a:rPr lang="en-US" dirty="0" smtClean="0"/>
              <a:t>Grossly confined to the thyroid with N0 or NX disease or patients with incidental N1a metastasis where ‘incidental’ is defined as the presence of microscopic metastasis to a small number of central neck lymph nodes.</a:t>
            </a:r>
          </a:p>
          <a:p>
            <a:r>
              <a:rPr lang="en-US" dirty="0" smtClean="0"/>
              <a:t> These patients appear to be at lowest risk for distant metastasis but may still be at risk for residual cervical disease, especially if the initial surgery did not include a CND.</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F0"/>
                </a:solidFill>
              </a:rPr>
              <a:t>ATA Pediatric Intermediate-Risk </a:t>
            </a:r>
            <a:r>
              <a:rPr lang="en-US" dirty="0" smtClean="0"/>
              <a:t>Extensive N1a or minimal N1b disease. These patients appear to be at low risk for distant metastasis but are at an increased risk for incomplete LN resection and persistent cervical disease.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Heretofore, this approach resulted in a high proportion of cure, but required all children to undergo therapy that included total </a:t>
            </a:r>
            <a:r>
              <a:rPr lang="en-US" dirty="0" err="1" smtClean="0"/>
              <a:t>thyroidectomy</a:t>
            </a:r>
            <a:r>
              <a:rPr lang="en-US" dirty="0" smtClean="0"/>
              <a:t> followed by radioactive iodine (RAI) ablation with iodine-131.</a:t>
            </a:r>
          </a:p>
          <a:p>
            <a:pPr>
              <a:buNone/>
            </a:pPr>
            <a:endParaRPr lang="en-US" dirty="0" smtClean="0"/>
          </a:p>
          <a:p>
            <a:r>
              <a:rPr lang="en-US" dirty="0" smtClean="0"/>
              <a:t> Unfortunately, recent studies with follow-up spanning several decades reveal an </a:t>
            </a:r>
            <a:r>
              <a:rPr lang="en-US" dirty="0" smtClean="0">
                <a:solidFill>
                  <a:srgbClr val="0070C0"/>
                </a:solidFill>
              </a:rPr>
              <a:t>increase in all-cause mortality for survivors of childhood DTC, predominately due to second malignancies in children treated with radiation</a:t>
            </a:r>
            <a:r>
              <a:rPr lang="en-US" dirty="0" smtClean="0"/>
              <a:t>.</a:t>
            </a:r>
          </a:p>
          <a:p>
            <a:r>
              <a:rPr lang="en-US" dirty="0" smtClean="0"/>
              <a:t> These observations, coupled with a better understanding of the excellent prognosis associated with pediatric DTC, have now prompted the ATA to specifically address treatment of children with benign and malignant thyroid tumors. </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B0F0"/>
                </a:solidFill>
              </a:rPr>
              <a:t>ATA Pediatric High-Risk</a:t>
            </a:r>
          </a:p>
          <a:p>
            <a:r>
              <a:rPr lang="en-US" dirty="0" smtClean="0"/>
              <a:t>Regionally extensive disease (extensive N1b) or locally invasive disease (T4 tumors), with or without distant metastasis. </a:t>
            </a:r>
          </a:p>
          <a:p>
            <a:r>
              <a:rPr lang="en-US" dirty="0" smtClean="0"/>
              <a:t>Patients in this group are at the highest risk for incomplete resection, persistent disease, and distant metastasis.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F0"/>
                </a:solidFill>
              </a:rPr>
              <a:t>RECOMMENDATION 15(A):</a:t>
            </a:r>
          </a:p>
          <a:p>
            <a:r>
              <a:rPr lang="en-US" b="1" dirty="0" smtClean="0">
                <a:solidFill>
                  <a:srgbClr val="00B0F0"/>
                </a:solidFill>
              </a:rPr>
              <a:t> </a:t>
            </a:r>
            <a:r>
              <a:rPr lang="en-US" dirty="0" smtClean="0"/>
              <a:t>The AJCC TNM Classification System should be used to describe the extent of disease in pediatric patients with PTC (Table 5).</a:t>
            </a:r>
          </a:p>
          <a:p>
            <a:r>
              <a:rPr lang="en-US" dirty="0" smtClean="0"/>
              <a:t> Children with PTC should be stratified into risk levels (ATA Pediatric Low-, Intermediate-, or High-Risk) based on clinical presentation, tumor size and evidence of regional invasion and metastasis (Table 6)</a:t>
            </a:r>
          </a:p>
          <a:p>
            <a:r>
              <a:rPr lang="en-US" dirty="0" smtClean="0"/>
              <a:t> </a:t>
            </a:r>
            <a:r>
              <a:rPr lang="en-US" dirty="0" smtClean="0">
                <a:solidFill>
                  <a:srgbClr val="0070C0"/>
                </a:solidFill>
              </a:rPr>
              <a:t>The extent of disease in the neck at diagnosis appears to correlate best with the risk for distant metastasis and/or persistent disease that may require additional treatmen</a:t>
            </a:r>
            <a:r>
              <a:rPr lang="en-US" dirty="0" smtClean="0"/>
              <a:t>t.</a:t>
            </a:r>
          </a:p>
          <a:p>
            <a:r>
              <a:rPr lang="en-US" dirty="0" smtClean="0"/>
              <a:t> </a:t>
            </a:r>
            <a:r>
              <a:rPr lang="en-US" b="1" dirty="0" smtClean="0"/>
              <a:t>Recommendation rating: B</a:t>
            </a:r>
            <a:endParaRPr lang="en-US" b="1"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00B0F0"/>
                </a:solidFill>
              </a:rPr>
              <a:t>RECOMMENDATION 15(B</a:t>
            </a:r>
            <a:r>
              <a:rPr lang="en-US" dirty="0" smtClean="0">
                <a:solidFill>
                  <a:srgbClr val="00B0F0"/>
                </a:solidFill>
              </a:rPr>
              <a:t>):</a:t>
            </a:r>
          </a:p>
          <a:p>
            <a:r>
              <a:rPr lang="en-US" dirty="0" smtClean="0"/>
              <a:t> Patients found to have disease confined to the thyroid gland, as well as incidental evidence of minimal, microscopic disease to lymph nodes in the central neck (level VI), fall into the ATA Pediatric Low-Risk level</a:t>
            </a:r>
          </a:p>
          <a:p>
            <a:r>
              <a:rPr lang="en-US" dirty="0" smtClean="0"/>
              <a:t> The presence of extensive, extra-thyroidal invasion or metastasis defines patients at greater risk for persistent regional or distant metastasis. Patients with these features are categorized within the ATA Pediatric Intermediate- or High-Risk levels Within these categories, additional postoperative staging is warranted to better define which patients may or may not benefit from additional therapy. </a:t>
            </a:r>
            <a:r>
              <a:rPr lang="en-US" b="1" dirty="0" smtClean="0"/>
              <a:t>Recommendation rating: B</a:t>
            </a:r>
            <a:endParaRPr lang="en-US" b="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smtClean="0"/>
              <a:t>WHAT POSTOPERATIVE STAGING IS RECOMMENDED? </a:t>
            </a:r>
            <a:r>
              <a:rPr lang="en-US" b="1" dirty="0" smtClean="0">
                <a:solidFill>
                  <a:srgbClr val="00B0F0"/>
                </a:solidFill>
              </a:rPr>
              <a:t>RECOMMENDATION 16:</a:t>
            </a:r>
          </a:p>
          <a:p>
            <a:r>
              <a:rPr lang="en-US" b="1" dirty="0" smtClean="0">
                <a:solidFill>
                  <a:srgbClr val="00B0F0"/>
                </a:solidFill>
              </a:rPr>
              <a:t> </a:t>
            </a:r>
            <a:r>
              <a:rPr lang="en-US" dirty="0" smtClean="0"/>
              <a:t>Postoperative staging is usually performed </a:t>
            </a:r>
            <a:r>
              <a:rPr lang="en-US" dirty="0" smtClean="0">
                <a:solidFill>
                  <a:srgbClr val="0070C0"/>
                </a:solidFill>
              </a:rPr>
              <a:t>within 12 weeks</a:t>
            </a:r>
            <a:r>
              <a:rPr lang="en-US" dirty="0" smtClean="0"/>
              <a:t> after surgery and allows for stratification of patients who may or may not benefit from further therapy, to include additional surgery or 131I therapy.</a:t>
            </a:r>
          </a:p>
          <a:p>
            <a:r>
              <a:rPr lang="en-US" dirty="0" smtClean="0"/>
              <a:t> </a:t>
            </a:r>
            <a:r>
              <a:rPr lang="en-US" dirty="0" smtClean="0">
                <a:solidFill>
                  <a:srgbClr val="00B0F0"/>
                </a:solidFill>
              </a:rPr>
              <a:t>ATA Pediatric Low Risk patients may be initially assessed and followed with a TSH-suppressed </a:t>
            </a:r>
            <a:r>
              <a:rPr lang="en-US" dirty="0" err="1" smtClean="0">
                <a:solidFill>
                  <a:srgbClr val="00B0F0"/>
                </a:solidFill>
              </a:rPr>
              <a:t>Tg</a:t>
            </a:r>
            <a:r>
              <a:rPr lang="en-US" dirty="0" smtClean="0">
                <a:solidFill>
                  <a:srgbClr val="00B0F0"/>
                </a:solidFill>
              </a:rPr>
              <a:t> alone</a:t>
            </a:r>
            <a:r>
              <a:rPr lang="en-US" dirty="0" smtClean="0"/>
              <a:t>.</a:t>
            </a:r>
          </a:p>
          <a:p>
            <a:r>
              <a:rPr lang="en-US" dirty="0" smtClean="0"/>
              <a:t> In contrast, a TSH-stimulated </a:t>
            </a:r>
            <a:r>
              <a:rPr lang="en-US" dirty="0" err="1" smtClean="0"/>
              <a:t>Tg</a:t>
            </a:r>
            <a:r>
              <a:rPr lang="en-US" dirty="0" smtClean="0"/>
              <a:t> and a </a:t>
            </a:r>
            <a:r>
              <a:rPr lang="en-US" dirty="0" err="1" smtClean="0"/>
              <a:t>DxWBS</a:t>
            </a:r>
            <a:r>
              <a:rPr lang="en-US" dirty="0" smtClean="0"/>
              <a:t> is typically recommended to assess for evidence of persistent disease in ATA Pediatric Intermediate- and High-Risk patients.</a:t>
            </a:r>
          </a:p>
          <a:p>
            <a:r>
              <a:rPr lang="en-US" dirty="0" smtClean="0"/>
              <a:t> Additional imaging, to include neck US and/or hybrid imaging using SPECT/CT, may be used conjunctively to more accurately define the anatomic location of RAI uptake noted on a </a:t>
            </a:r>
            <a:r>
              <a:rPr lang="en-US" dirty="0" err="1" smtClean="0"/>
              <a:t>DxWBS</a:t>
            </a:r>
            <a:r>
              <a:rPr lang="en-US" dirty="0" smtClean="0"/>
              <a:t>.</a:t>
            </a:r>
          </a:p>
          <a:p>
            <a:r>
              <a:rPr lang="en-US" dirty="0" smtClean="0"/>
              <a:t> Whenever possible, 123I should be used for the </a:t>
            </a:r>
            <a:r>
              <a:rPr lang="en-US" dirty="0" err="1" smtClean="0"/>
              <a:t>DxWBS</a:t>
            </a:r>
            <a:r>
              <a:rPr lang="en-US" dirty="0" smtClean="0"/>
              <a:t>. </a:t>
            </a:r>
          </a:p>
          <a:p>
            <a:pPr>
              <a:buNone/>
            </a:pPr>
            <a:endParaRPr lang="en-US" b="1" dirty="0" smtClean="0"/>
          </a:p>
          <a:p>
            <a:pPr>
              <a:buNone/>
            </a:pPr>
            <a:r>
              <a:rPr lang="en-US" b="1" dirty="0" smtClean="0"/>
              <a:t>   Recommendation rating: B</a:t>
            </a:r>
            <a:endParaRPr lang="en-US" b="1"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High-Risk  </a:t>
            </a:r>
            <a:r>
              <a:rPr lang="en-US" dirty="0"/>
              <a:t>Pediatric Thyroid Carcinoma </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609600" y="685800"/>
            <a:ext cx="8077200" cy="6019800"/>
          </a:xfrm>
          <a:prstGeom prst="rect">
            <a:avLst/>
          </a:prstGeom>
          <a:noFill/>
          <a:ln w="9525">
            <a:noFill/>
            <a:miter lim="800000"/>
            <a:headEnd/>
            <a:tailEnd/>
          </a:ln>
        </p:spPr>
      </p:pic>
      <p:sp>
        <p:nvSpPr>
          <p:cNvPr id="3" name="TextBox 2"/>
          <p:cNvSpPr txBox="1"/>
          <p:nvPr/>
        </p:nvSpPr>
        <p:spPr>
          <a:xfrm>
            <a:off x="533400" y="6248400"/>
            <a:ext cx="9067800" cy="646331"/>
          </a:xfrm>
          <a:prstGeom prst="rect">
            <a:avLst/>
          </a:prstGeom>
          <a:noFill/>
        </p:spPr>
        <p:txBody>
          <a:bodyPr wrap="square" rtlCol="0">
            <a:spAutoFit/>
          </a:bodyPr>
          <a:lstStyle/>
          <a:p>
            <a:r>
              <a:rPr lang="en-US" b="1" dirty="0">
                <a:solidFill>
                  <a:srgbClr val="0070C0"/>
                </a:solidFill>
              </a:rPr>
              <a:t>FIGURE 2 Initial Postoperative Staging for ATA Pediatric Intermediate- and High-Risk  Pediatric Thyroid Carcinoma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304800" y="152400"/>
            <a:ext cx="8686800" cy="6705600"/>
          </a:xfrm>
          <a:prstGeom prst="rect">
            <a:avLst/>
          </a:prstGeom>
          <a:noFill/>
          <a:ln w="9525">
            <a:noFill/>
            <a:miter lim="800000"/>
            <a:headEnd/>
            <a:tailEnd/>
          </a:ln>
        </p:spPr>
      </p:pic>
      <p:sp>
        <p:nvSpPr>
          <p:cNvPr id="3" name="TextBox 2"/>
          <p:cNvSpPr txBox="1"/>
          <p:nvPr/>
        </p:nvSpPr>
        <p:spPr>
          <a:xfrm>
            <a:off x="609600" y="6629400"/>
            <a:ext cx="184731" cy="369332"/>
          </a:xfrm>
          <a:prstGeom prst="rect">
            <a:avLst/>
          </a:prstGeom>
          <a:noFill/>
        </p:spPr>
        <p:txBody>
          <a:bodyPr wrap="none" rtlCol="0">
            <a:spAutoFit/>
          </a:bodyPr>
          <a:lstStyle/>
          <a:p>
            <a:endParaRPr lang="en-US" dirty="0"/>
          </a:p>
        </p:txBody>
      </p:sp>
      <p:sp>
        <p:nvSpPr>
          <p:cNvPr id="4" name="TextBox 3"/>
          <p:cNvSpPr txBox="1"/>
          <p:nvPr/>
        </p:nvSpPr>
        <p:spPr>
          <a:xfrm>
            <a:off x="-228600" y="19051"/>
            <a:ext cx="9144000" cy="923330"/>
          </a:xfrm>
          <a:prstGeom prst="rect">
            <a:avLst/>
          </a:prstGeom>
          <a:noFill/>
        </p:spPr>
        <p:txBody>
          <a:bodyPr wrap="square" rtlCol="0">
            <a:spAutoFit/>
          </a:bodyPr>
          <a:lstStyle/>
          <a:p>
            <a:r>
              <a:rPr lang="en-US" b="1" dirty="0">
                <a:solidFill>
                  <a:srgbClr val="0070C0"/>
                </a:solidFill>
              </a:rPr>
              <a:t>FIGURE 3 Management of the Pediatric Patient with Known or Suspected Residual/Recurrent Disease (No Known Distant Metastases)  </a:t>
            </a:r>
          </a:p>
          <a:p>
            <a:endParaRPr lang="en-US" dirty="0"/>
          </a:p>
        </p:txBody>
      </p:sp>
      <p:sp>
        <p:nvSpPr>
          <p:cNvPr id="5" name="TextBox 4"/>
          <p:cNvSpPr txBox="1"/>
          <p:nvPr/>
        </p:nvSpPr>
        <p:spPr>
          <a:xfrm>
            <a:off x="609600" y="6477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992" t="1034" r="19653"/>
          <a:stretch/>
        </p:blipFill>
        <p:spPr bwMode="auto">
          <a:xfrm>
            <a:off x="228600" y="228600"/>
            <a:ext cx="8534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685800"/>
            <a:ext cx="1062214" cy="369332"/>
          </a:xfrm>
          <a:prstGeom prst="rect">
            <a:avLst/>
          </a:prstGeom>
          <a:noFill/>
        </p:spPr>
        <p:txBody>
          <a:bodyPr wrap="none" rtlCol="0">
            <a:spAutoFit/>
          </a:bodyPr>
          <a:lstStyle/>
          <a:p>
            <a:r>
              <a:rPr lang="en-US" b="1" dirty="0" smtClean="0">
                <a:solidFill>
                  <a:srgbClr val="0070C0"/>
                </a:solidFill>
              </a:rPr>
              <a:t>ATA 2009</a:t>
            </a:r>
            <a:endParaRPr lang="en-US" b="1" dirty="0">
              <a:solidFill>
                <a:srgbClr val="0070C0"/>
              </a:solidFill>
            </a:endParaRPr>
          </a:p>
        </p:txBody>
      </p:sp>
    </p:spTree>
    <p:extLst>
      <p:ext uri="{BB962C8B-B14F-4D97-AF65-F5344CB8AC3E}">
        <p14:creationId xmlns:p14="http://schemas.microsoft.com/office/powerpoint/2010/main" val="25502665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cstate="print"/>
          <a:srcRect/>
          <a:stretch>
            <a:fillRect/>
          </a:stretch>
        </p:blipFill>
        <p:spPr bwMode="auto">
          <a:xfrm>
            <a:off x="0" y="228600"/>
            <a:ext cx="8915400" cy="6477000"/>
          </a:xfrm>
          <a:prstGeom prst="rect">
            <a:avLst/>
          </a:prstGeom>
          <a:noFill/>
          <a:ln w="9525">
            <a:noFill/>
            <a:miter lim="800000"/>
            <a:headEnd/>
            <a:tailEnd/>
          </a:ln>
        </p:spPr>
      </p:pic>
      <p:sp>
        <p:nvSpPr>
          <p:cNvPr id="3" name="TextBox 2"/>
          <p:cNvSpPr txBox="1"/>
          <p:nvPr/>
        </p:nvSpPr>
        <p:spPr>
          <a:xfrm>
            <a:off x="304800" y="0"/>
            <a:ext cx="7756943" cy="646331"/>
          </a:xfrm>
          <a:prstGeom prst="rect">
            <a:avLst/>
          </a:prstGeom>
          <a:noFill/>
        </p:spPr>
        <p:txBody>
          <a:bodyPr wrap="square" rtlCol="0">
            <a:spAutoFit/>
          </a:bodyPr>
          <a:lstStyle/>
          <a:p>
            <a:r>
              <a:rPr lang="en-US" b="1" dirty="0">
                <a:solidFill>
                  <a:srgbClr val="0070C0"/>
                </a:solidFill>
              </a:rPr>
              <a:t>FIGURE 4  Management of the Pediatric Patient with Known Distant </a:t>
            </a:r>
            <a:r>
              <a:rPr lang="en-US" b="1" dirty="0" err="1">
                <a:solidFill>
                  <a:srgbClr val="0070C0"/>
                </a:solidFill>
              </a:rPr>
              <a:t>Metastase</a:t>
            </a:r>
            <a:endParaRPr lang="en-US" b="1" dirty="0">
              <a:solidFill>
                <a:srgbClr val="0070C0"/>
              </a:solidFill>
            </a:endParaRP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p:txBody>
          <a:bodyPr>
            <a:normAutofit fontScale="85000" lnSpcReduction="10000"/>
          </a:bodyPr>
          <a:lstStyle/>
          <a:p>
            <a:r>
              <a:rPr lang="en-US" sz="3000" b="1" dirty="0" smtClean="0"/>
              <a:t>WHAT IS THE IMPACT OF 131I THERAPY ON RECURRENCE AND SURVIVAL FOR CHILDREN WITH PTC?</a:t>
            </a:r>
          </a:p>
          <a:p>
            <a:r>
              <a:rPr lang="en-US" sz="3000" b="1" dirty="0" smtClean="0"/>
              <a:t> </a:t>
            </a:r>
            <a:r>
              <a:rPr lang="en-US" dirty="0" smtClean="0"/>
              <a:t>Adjunctive 131I therapy may improve DFS in young adults (including some adolescents) but this has not been universally shown for those with small, stage I lesions)</a:t>
            </a:r>
          </a:p>
          <a:p>
            <a:r>
              <a:rPr lang="en-US" dirty="0" smtClean="0"/>
              <a:t> Reflective of this, the 2009 ATA guidelines and the current NCCN guidelines support the selective rather than universal administration of 131I, especially for young patients (&lt; 45 years of age) with intra-thyroidal PTC and either no or limited lymph node disease.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rgbClr val="0070C0"/>
                </a:solidFill>
              </a:rPr>
              <a:t>Agenda :</a:t>
            </a:r>
          </a:p>
          <a:p>
            <a:r>
              <a:rPr lang="en-US" dirty="0" smtClean="0"/>
              <a:t>Introduction</a:t>
            </a:r>
          </a:p>
          <a:p>
            <a:r>
              <a:rPr lang="en-US" dirty="0" smtClean="0">
                <a:solidFill>
                  <a:srgbClr val="00B0F0"/>
                </a:solidFill>
              </a:rPr>
              <a:t>Background</a:t>
            </a:r>
          </a:p>
          <a:p>
            <a:r>
              <a:rPr lang="en-US" dirty="0" smtClean="0"/>
              <a:t>Thyroid nodule guidelines</a:t>
            </a:r>
          </a:p>
          <a:p>
            <a:r>
              <a:rPr lang="en-US" dirty="0" smtClean="0"/>
              <a:t>Papillary thyroid cancer-initial management guidelines</a:t>
            </a:r>
          </a:p>
          <a:p>
            <a:r>
              <a:rPr lang="en-US" dirty="0" smtClean="0"/>
              <a:t>Follicular thyroid cancer</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2800" b="1" dirty="0" smtClean="0"/>
              <a:t>WHICH CHILDREN MIGHT BENEFIT FROM THERAPEUTIC 131I? </a:t>
            </a:r>
          </a:p>
          <a:p>
            <a:r>
              <a:rPr lang="en-US" b="1" dirty="0" smtClean="0">
                <a:solidFill>
                  <a:srgbClr val="00B0F0"/>
                </a:solidFill>
              </a:rPr>
              <a:t>RECOMMENDATION 17:</a:t>
            </a:r>
          </a:p>
          <a:p>
            <a:r>
              <a:rPr lang="en-US" b="1" dirty="0" smtClean="0">
                <a:solidFill>
                  <a:srgbClr val="00B0F0"/>
                </a:solidFill>
              </a:rPr>
              <a:t> </a:t>
            </a:r>
            <a:r>
              <a:rPr lang="en-US" dirty="0" smtClean="0"/>
              <a:t>131I is indicated for treatment of iodine-avid persistent </a:t>
            </a:r>
            <a:r>
              <a:rPr lang="en-US" dirty="0" err="1" smtClean="0"/>
              <a:t>locoregional</a:t>
            </a:r>
            <a:r>
              <a:rPr lang="en-US" dirty="0" smtClean="0"/>
              <a:t> or nodal disease that cannot be </a:t>
            </a:r>
            <a:r>
              <a:rPr lang="en-US" dirty="0" err="1" smtClean="0"/>
              <a:t>resected</a:t>
            </a:r>
            <a:r>
              <a:rPr lang="en-US" dirty="0" smtClean="0"/>
              <a:t> as well as known or presumed iodine-avid distant metastases. </a:t>
            </a:r>
          </a:p>
          <a:p>
            <a:r>
              <a:rPr lang="en-US" dirty="0" smtClean="0"/>
              <a:t>For patients with persistent disease following 131I administration, the decision to pursue additional 131I therapy should be individualized according to clinical data and previous response (see Figures 3 and 4). The potential risks and benefits must be weighed on an individual basis.</a:t>
            </a:r>
          </a:p>
          <a:p>
            <a:r>
              <a:rPr lang="en-US" dirty="0" smtClean="0"/>
              <a:t> </a:t>
            </a:r>
            <a:r>
              <a:rPr lang="en-US" b="1" dirty="0" smtClean="0"/>
              <a:t>Recommendation rating: B </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2800" b="1" dirty="0" smtClean="0"/>
              <a:t>HOW SHOULD A CHILD BE PREPARED FOR 131I:</a:t>
            </a:r>
          </a:p>
          <a:p>
            <a:r>
              <a:rPr lang="en-US" b="1" dirty="0" smtClean="0">
                <a:solidFill>
                  <a:srgbClr val="0070C0"/>
                </a:solidFill>
              </a:rPr>
              <a:t>RECOMMENDATION 18:</a:t>
            </a:r>
          </a:p>
          <a:p>
            <a:r>
              <a:rPr lang="en-US" b="1" dirty="0" smtClean="0">
                <a:solidFill>
                  <a:srgbClr val="0070C0"/>
                </a:solidFill>
              </a:rPr>
              <a:t> </a:t>
            </a:r>
            <a:r>
              <a:rPr lang="en-US" dirty="0" smtClean="0"/>
              <a:t>In order to facilitate 131I uptake by residual iodine-avid cancer, the TSH should be above 30 </a:t>
            </a:r>
            <a:r>
              <a:rPr lang="en-US" dirty="0" err="1" smtClean="0"/>
              <a:t>mIU</a:t>
            </a:r>
            <a:r>
              <a:rPr lang="en-US" dirty="0" smtClean="0"/>
              <a:t>/L. This can be achieved in almost all children by withdrawing LT4 for ≥ 14 days.</a:t>
            </a:r>
          </a:p>
          <a:p>
            <a:r>
              <a:rPr lang="en-US" dirty="0" smtClean="0"/>
              <a:t> In selected patients who cannot mount an adequate TSH response or cannot tolerate profound hypothyroidism, </a:t>
            </a:r>
            <a:r>
              <a:rPr lang="en-US" dirty="0" err="1" smtClean="0"/>
              <a:t>rhTSH</a:t>
            </a:r>
            <a:r>
              <a:rPr lang="en-US" dirty="0" smtClean="0"/>
              <a:t> may be considered. Low iodine diets have not been specifically evaluated in children but may enhance the effective radiation activity of 131I and are recommended.</a:t>
            </a:r>
          </a:p>
          <a:p>
            <a:r>
              <a:rPr lang="en-US" dirty="0" smtClean="0"/>
              <a:t> </a:t>
            </a:r>
            <a:r>
              <a:rPr lang="en-US" b="1" dirty="0" smtClean="0"/>
              <a:t>Recommendation rating: A</a:t>
            </a:r>
            <a:endParaRPr lang="en-US"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sz="3000" b="1" dirty="0" smtClean="0"/>
              <a:t>WHAT SHOULD BE CONSIDERED FOR ADMINISTRATION of 131I</a:t>
            </a:r>
          </a:p>
          <a:p>
            <a:r>
              <a:rPr lang="en-US" b="1" dirty="0" smtClean="0">
                <a:solidFill>
                  <a:srgbClr val="0070C0"/>
                </a:solidFill>
              </a:rPr>
              <a:t>RECOMMENDATION 19(A):</a:t>
            </a:r>
          </a:p>
          <a:p>
            <a:r>
              <a:rPr lang="en-US" b="1" dirty="0" smtClean="0">
                <a:solidFill>
                  <a:srgbClr val="0070C0"/>
                </a:solidFill>
              </a:rPr>
              <a:t> </a:t>
            </a:r>
            <a:r>
              <a:rPr lang="en-US" dirty="0" smtClean="0"/>
              <a:t>Adequate hydration should be ensured in all children receiving therapeutic 131I to facilitate clearance of the radioisotope, and additional supportive care with antiemetic medications and stool softeners/laxatives should be considered. Sour candy or lemon drops can be given after 131I treatment, but not all experts ascribe to this practice.</a:t>
            </a:r>
          </a:p>
          <a:p>
            <a:r>
              <a:rPr lang="en-US" dirty="0" smtClean="0"/>
              <a:t> </a:t>
            </a:r>
            <a:r>
              <a:rPr lang="en-US" b="1" dirty="0" smtClean="0"/>
              <a:t>Recommendation rating: C </a:t>
            </a:r>
            <a:endParaRPr lang="en-US"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olidFill>
                  <a:srgbClr val="0070C0"/>
                </a:solidFill>
              </a:rPr>
              <a:t>RECOMMENDATION 19(B):</a:t>
            </a:r>
          </a:p>
          <a:p>
            <a:r>
              <a:rPr lang="en-US" b="1" dirty="0" smtClean="0">
                <a:solidFill>
                  <a:srgbClr val="0070C0"/>
                </a:solidFill>
              </a:rPr>
              <a:t> </a:t>
            </a:r>
            <a:r>
              <a:rPr lang="en-US" dirty="0" smtClean="0"/>
              <a:t>The routine use of lithium and </a:t>
            </a:r>
            <a:r>
              <a:rPr lang="en-US" dirty="0" err="1" smtClean="0"/>
              <a:t>amifostine</a:t>
            </a:r>
            <a:r>
              <a:rPr lang="en-US" dirty="0" smtClean="0"/>
              <a:t> cannot be recommended</a:t>
            </a:r>
          </a:p>
          <a:p>
            <a:r>
              <a:rPr lang="en-US" b="1" dirty="0" smtClean="0"/>
              <a:t> Recommendation rating: F </a:t>
            </a:r>
            <a:endParaRPr lang="en-US"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b="1" dirty="0" smtClean="0"/>
              <a:t>HOW IS THE ACTIVITY OF THERAPEUTIC 131I DETERMINED? </a:t>
            </a:r>
            <a:r>
              <a:rPr lang="en-US" b="1" dirty="0" smtClean="0">
                <a:solidFill>
                  <a:srgbClr val="0070C0"/>
                </a:solidFill>
              </a:rPr>
              <a:t>RECOMMENDATION 20:</a:t>
            </a:r>
          </a:p>
          <a:p>
            <a:r>
              <a:rPr lang="en-US" b="1" dirty="0" smtClean="0">
                <a:solidFill>
                  <a:srgbClr val="0070C0"/>
                </a:solidFill>
              </a:rPr>
              <a:t> </a:t>
            </a:r>
            <a:r>
              <a:rPr lang="en-US" dirty="0" smtClean="0"/>
              <a:t>Based on the lack of data comparing empiric treatment and treatment informed by </a:t>
            </a:r>
            <a:r>
              <a:rPr lang="en-US" dirty="0" err="1" smtClean="0"/>
              <a:t>dosimetry</a:t>
            </a:r>
            <a:r>
              <a:rPr lang="en-US" dirty="0" smtClean="0"/>
              <a:t>, we are unable to recommend for or against either approach in most patients.</a:t>
            </a:r>
          </a:p>
          <a:p>
            <a:r>
              <a:rPr lang="en-US" dirty="0" smtClean="0"/>
              <a:t> Many experts provide the first activity of 131I based on an empiric estimate and reserve </a:t>
            </a:r>
            <a:r>
              <a:rPr lang="en-US" dirty="0" err="1" smtClean="0"/>
              <a:t>dosimetry</a:t>
            </a:r>
            <a:r>
              <a:rPr lang="en-US" dirty="0" smtClean="0"/>
              <a:t> for patients with diffuse pulmonary metastases or subsequent activities of 131I in patients with iodine-avid distant metastases who require additional therapy.</a:t>
            </a:r>
          </a:p>
          <a:p>
            <a:r>
              <a:rPr lang="en-US" dirty="0" smtClean="0"/>
              <a:t> However, </a:t>
            </a:r>
            <a:r>
              <a:rPr lang="en-US" dirty="0" err="1" smtClean="0"/>
              <a:t>dosimetry</a:t>
            </a:r>
            <a:r>
              <a:rPr lang="en-US" dirty="0" smtClean="0"/>
              <a:t> can be considered prior to the first 131I treatment in small children and in patients with limited bone marrow reserve.</a:t>
            </a:r>
          </a:p>
          <a:p>
            <a:r>
              <a:rPr lang="en-US" dirty="0" smtClean="0"/>
              <a:t> Due to the differences in body size and iodine clearance in children compared with adults, it is recommended that all activities of 131I should be calculated by experts with experience in dosing children.</a:t>
            </a:r>
          </a:p>
          <a:p>
            <a:r>
              <a:rPr lang="en-US" b="1" dirty="0" smtClean="0"/>
              <a:t> Recommendation rating: I</a:t>
            </a:r>
            <a:endParaRPr lang="en-US"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SHOULD A POSTTREATMENT WHOLE BODY SCAN BE OBTAINED?</a:t>
            </a:r>
          </a:p>
          <a:p>
            <a:r>
              <a:rPr lang="en-US" b="1" dirty="0" smtClean="0"/>
              <a:t> </a:t>
            </a:r>
            <a:r>
              <a:rPr lang="en-US" b="1" dirty="0" smtClean="0">
                <a:solidFill>
                  <a:srgbClr val="0070C0"/>
                </a:solidFill>
              </a:rPr>
              <a:t>RECOMMENDATION 21:</a:t>
            </a:r>
          </a:p>
          <a:p>
            <a:r>
              <a:rPr lang="en-US" dirty="0" smtClean="0"/>
              <a:t>A </a:t>
            </a:r>
            <a:r>
              <a:rPr lang="en-US" dirty="0" err="1" smtClean="0"/>
              <a:t>posttreatment</a:t>
            </a:r>
            <a:r>
              <a:rPr lang="en-US" dirty="0" smtClean="0"/>
              <a:t> WBS is recommended for all children 4-7 days after 131I therapy. The addition of SPECT-CT may help to distinguish the anatomic location of focal uptake. </a:t>
            </a:r>
            <a:r>
              <a:rPr lang="en-US" b="1" dirty="0" smtClean="0"/>
              <a:t>Recommendation rating: B</a:t>
            </a:r>
            <a:endParaRPr lang="en-US"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WHAT ARE THE ACUTE AND LONG-TERM RISKS OF 131I THERAPY IN CHILDREN?</a:t>
            </a:r>
          </a:p>
          <a:p>
            <a:r>
              <a:rPr lang="en-US" dirty="0" smtClean="0"/>
              <a:t>The short-term side effects of 131I are well known and include damage to tissues that incorporate iodine resulting in</a:t>
            </a:r>
            <a:r>
              <a:rPr lang="en-US" dirty="0" smtClean="0">
                <a:solidFill>
                  <a:srgbClr val="00B0F0"/>
                </a:solidFill>
              </a:rPr>
              <a:t> </a:t>
            </a:r>
            <a:r>
              <a:rPr lang="en-US" dirty="0" err="1" smtClean="0">
                <a:solidFill>
                  <a:srgbClr val="00B0F0"/>
                </a:solidFill>
              </a:rPr>
              <a:t>sialadenitis</a:t>
            </a:r>
            <a:r>
              <a:rPr lang="en-US" dirty="0" smtClean="0">
                <a:solidFill>
                  <a:srgbClr val="00B0F0"/>
                </a:solidFill>
              </a:rPr>
              <a:t>, </a:t>
            </a:r>
            <a:r>
              <a:rPr lang="en-US" dirty="0" err="1" smtClean="0">
                <a:solidFill>
                  <a:srgbClr val="00B0F0"/>
                </a:solidFill>
              </a:rPr>
              <a:t>xerostomia</a:t>
            </a:r>
            <a:r>
              <a:rPr lang="en-US" dirty="0" smtClean="0">
                <a:solidFill>
                  <a:srgbClr val="00B0F0"/>
                </a:solidFill>
              </a:rPr>
              <a:t>, dental caries, </a:t>
            </a:r>
            <a:r>
              <a:rPr lang="en-US" dirty="0" err="1" smtClean="0">
                <a:solidFill>
                  <a:srgbClr val="00B0F0"/>
                </a:solidFill>
              </a:rPr>
              <a:t>stomatitis</a:t>
            </a:r>
            <a:r>
              <a:rPr lang="en-US" dirty="0" smtClean="0">
                <a:solidFill>
                  <a:srgbClr val="00B0F0"/>
                </a:solidFill>
              </a:rPr>
              <a:t>, ocular dryness, and </a:t>
            </a:r>
            <a:r>
              <a:rPr lang="en-US" dirty="0" err="1" smtClean="0">
                <a:solidFill>
                  <a:srgbClr val="00B0F0"/>
                </a:solidFill>
              </a:rPr>
              <a:t>nasolacrimal</a:t>
            </a:r>
            <a:r>
              <a:rPr lang="en-US" dirty="0" smtClean="0">
                <a:solidFill>
                  <a:srgbClr val="00B0F0"/>
                </a:solidFill>
              </a:rPr>
              <a:t> duct obstruction </a:t>
            </a:r>
            <a:r>
              <a:rPr lang="en-US" dirty="0" smtClean="0"/>
              <a:t>Strategies exist to help treat or prevent 131I-related side-effects</a:t>
            </a:r>
          </a:p>
          <a:p>
            <a:r>
              <a:rPr lang="en-US" dirty="0" smtClean="0"/>
              <a:t> however, even a single activity of 131I may lead to permanent salivary gland dysfunction with life-long </a:t>
            </a:r>
            <a:r>
              <a:rPr lang="en-US" dirty="0" err="1" smtClean="0"/>
              <a:t>xerostomia</a:t>
            </a:r>
            <a:r>
              <a:rPr lang="en-US" dirty="0" smtClean="0"/>
              <a:t>, an increased incidence of dental caries, and an increase in the risk for salivary gland malignancy</a:t>
            </a:r>
          </a:p>
          <a:p>
            <a:pPr marL="0" indent="0">
              <a:buNone/>
            </a:pP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use of sour candy or lemon juice, starting 24 hours after 131I dosing, with vigorous hydration for 3-5 days may protect salivary gland function The use of </a:t>
            </a:r>
            <a:r>
              <a:rPr lang="en-US" dirty="0" err="1" smtClean="0"/>
              <a:t>rhTSH</a:t>
            </a:r>
            <a:r>
              <a:rPr lang="en-US" dirty="0" smtClean="0"/>
              <a:t> has not been shown to decrease salivary gland toxicity when compared to THW), however, </a:t>
            </a:r>
            <a:r>
              <a:rPr lang="en-US" dirty="0" err="1" smtClean="0"/>
              <a:t>lacrimal</a:t>
            </a:r>
            <a:r>
              <a:rPr lang="en-US" dirty="0" smtClean="0"/>
              <a:t> dysfunction (watery eyes) was more frequent in patients undergoing thyroid hormone withdrawal). </a:t>
            </a:r>
          </a:p>
          <a:p>
            <a:r>
              <a:rPr lang="en-US" dirty="0" smtClean="0">
                <a:solidFill>
                  <a:srgbClr val="00B0F0"/>
                </a:solidFill>
              </a:rPr>
              <a:t>None of these prophylactic measures, or other </a:t>
            </a:r>
            <a:r>
              <a:rPr lang="en-US" dirty="0" err="1" smtClean="0">
                <a:solidFill>
                  <a:srgbClr val="00B0F0"/>
                </a:solidFill>
              </a:rPr>
              <a:t>sialogogues</a:t>
            </a:r>
            <a:r>
              <a:rPr lang="en-US" dirty="0" smtClean="0">
                <a:solidFill>
                  <a:srgbClr val="00B0F0"/>
                </a:solidFill>
              </a:rPr>
              <a:t> have been formally studied in the pediatric population.</a:t>
            </a:r>
            <a:endParaRPr lang="en-US" dirty="0">
              <a:solidFill>
                <a:srgbClr val="00B0F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smtClean="0"/>
              <a:t>Gonadal</a:t>
            </a:r>
            <a:r>
              <a:rPr lang="en-US" dirty="0" smtClean="0"/>
              <a:t> damage has been reported in both women and men).</a:t>
            </a:r>
          </a:p>
          <a:p>
            <a:r>
              <a:rPr lang="en-US" dirty="0" smtClean="0"/>
              <a:t> In </a:t>
            </a:r>
            <a:r>
              <a:rPr lang="en-US" dirty="0" err="1" smtClean="0"/>
              <a:t>postpubertal</a:t>
            </a:r>
            <a:r>
              <a:rPr lang="en-US" dirty="0" smtClean="0"/>
              <a:t> males, transient rise in follicle stimulating hormone is common and may persist for up to 18 months after 131I exposure.</a:t>
            </a:r>
          </a:p>
          <a:p>
            <a:r>
              <a:rPr lang="en-US" dirty="0" smtClean="0"/>
              <a:t> Increasing cumulative activities of 131I may lead to decreased spermatogenesis generally without an effect on testosterone production</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Current guidelines recommend that males avoid attempts at conception for at least 4 months post 131I therapy.</a:t>
            </a:r>
          </a:p>
          <a:p>
            <a:r>
              <a:rPr lang="en-US" dirty="0" smtClean="0"/>
              <a:t> </a:t>
            </a:r>
            <a:r>
              <a:rPr lang="en-US" dirty="0" err="1" smtClean="0"/>
              <a:t>Postpubertal</a:t>
            </a:r>
            <a:r>
              <a:rPr lang="en-US" dirty="0" smtClean="0"/>
              <a:t> testes appear to be more vulnerable than pre-pubertal testes to the toxic effects of ionizing radiation Therefore, </a:t>
            </a:r>
            <a:r>
              <a:rPr lang="en-US" dirty="0" err="1" smtClean="0"/>
              <a:t>postpubertal</a:t>
            </a:r>
            <a:r>
              <a:rPr lang="en-US" dirty="0" smtClean="0"/>
              <a:t> males should be counseled and sperm banking should be considered for those receiving cumulative activities ≥ 400 </a:t>
            </a:r>
            <a:r>
              <a:rPr lang="en-US" dirty="0" err="1" smtClean="0"/>
              <a:t>mCi</a:t>
            </a:r>
            <a:r>
              <a:rPr lang="en-US" dirty="0" smtClean="0"/>
              <a:t> (14.8 </a:t>
            </a:r>
            <a:r>
              <a:rPr lang="en-US" dirty="0" err="1" smtClean="0"/>
              <a:t>GBq</a:t>
            </a:r>
            <a:r>
              <a:rPr lang="en-US" dirty="0" smtClean="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New Cases of thyroid cancer in people &lt; age 20 represent 1.8% of all thyroid malignancies diagnosed in the United States .</a:t>
            </a:r>
          </a:p>
          <a:p>
            <a:r>
              <a:rPr lang="en-US" dirty="0" smtClean="0"/>
              <a:t> Unfortunately, the incidence appears to be increasing .</a:t>
            </a:r>
          </a:p>
          <a:p>
            <a:r>
              <a:rPr lang="en-US" dirty="0" smtClean="0"/>
              <a:t> Among 15-19 year old adolescents, thyroid cancer is the 8th most frequently diagnosed cancer and the second most common cancer among girls .</a:t>
            </a:r>
          </a:p>
          <a:p>
            <a:r>
              <a:rPr lang="en-US" dirty="0" smtClean="0"/>
              <a:t> Adolescents have </a:t>
            </a:r>
            <a:r>
              <a:rPr lang="en-US" dirty="0" smtClean="0">
                <a:solidFill>
                  <a:srgbClr val="0070C0"/>
                </a:solidFill>
              </a:rPr>
              <a:t>a 10-fold </a:t>
            </a:r>
            <a:r>
              <a:rPr lang="en-US" dirty="0" smtClean="0"/>
              <a:t>greater incidence than younger children and there is a female: male preponderance (5:1) during adolescence that is not seen in young children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Transient amenorrhea and menstrual irregularities are reported in up to 17% of females under the age of 40 years</a:t>
            </a:r>
          </a:p>
          <a:p>
            <a:r>
              <a:rPr lang="en-US" dirty="0" smtClean="0"/>
              <a:t> This is true despite the fact that 65% of young women received a single low activity of 131I (average = 81 </a:t>
            </a:r>
            <a:r>
              <a:rPr lang="en-US" dirty="0" err="1" smtClean="0"/>
              <a:t>mCi</a:t>
            </a:r>
            <a:r>
              <a:rPr lang="en-US" dirty="0" smtClean="0"/>
              <a:t>; 3 </a:t>
            </a:r>
            <a:r>
              <a:rPr lang="en-US" dirty="0" err="1" smtClean="0"/>
              <a:t>GBq</a:t>
            </a:r>
            <a:r>
              <a:rPr lang="en-US" dirty="0" smtClean="0"/>
              <a:t>)  Other studies have not shown an increase in infertility, miscarriage or birth defects following 131I</a:t>
            </a:r>
          </a:p>
          <a:p>
            <a:r>
              <a:rPr lang="en-US" dirty="0" smtClean="0"/>
              <a:t>  these data have led to the recommendation that conception should be avoided during the year immediately following 131I administration </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Acute suppression of bone marrow may occur but hematologic parameters usually normalize within 60 days after 131I exposure.</a:t>
            </a:r>
          </a:p>
          <a:p>
            <a:r>
              <a:rPr lang="en-US" dirty="0" smtClean="0"/>
              <a:t> Commonly a decline in leukocyte (~57%) and platelet counts (~44%) occurs within the first month after treatment. This is followed by a less pronounced decline in erythrocyte count (~10%) by the second month after treatment, but usually all parameters normalize ~3 months post therapy)</a:t>
            </a:r>
          </a:p>
          <a:p>
            <a:r>
              <a:rPr lang="en-US" dirty="0" smtClean="0"/>
              <a:t> Long-term bone marrow suppression is rare, however, there are reported cases of leukemia after multiple high activities of 131I administered over a short span of time. </a:t>
            </a:r>
            <a:r>
              <a:rPr lang="en-US" dirty="0" smtClean="0">
                <a:solidFill>
                  <a:srgbClr val="0070C0"/>
                </a:solidFill>
              </a:rPr>
              <a:t>Therefore, it is important to allow for recovery of bone marrow between 131I treatments</a:t>
            </a:r>
            <a:r>
              <a:rPr lang="en-US" dirty="0" smtClean="0"/>
              <a:t>.</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131I has been shown in peripheral lymphocytes to induce a significant increase in the number of </a:t>
            </a:r>
            <a:r>
              <a:rPr lang="en-US" dirty="0" err="1" smtClean="0"/>
              <a:t>dicentric</a:t>
            </a:r>
            <a:r>
              <a:rPr lang="en-US" dirty="0" smtClean="0"/>
              <a:t> chromosomes and the aberrations of chromosomes 1, 4, and 10 are not only more prevalent but are still apparent after 4 years </a:t>
            </a:r>
          </a:p>
          <a:p>
            <a:r>
              <a:rPr lang="en-US" dirty="0" smtClean="0"/>
              <a:t>A recent report comparing THW to </a:t>
            </a:r>
            <a:r>
              <a:rPr lang="en-US" dirty="0" err="1" smtClean="0"/>
              <a:t>rhTSH</a:t>
            </a:r>
            <a:r>
              <a:rPr lang="en-US" dirty="0" smtClean="0"/>
              <a:t> suggests a lower frequency of lymphocyte chromosomal rearrangements after 131I dosing using </a:t>
            </a:r>
            <a:r>
              <a:rPr lang="en-US" dirty="0" err="1" smtClean="0"/>
              <a:t>rhTSH</a:t>
            </a:r>
            <a:r>
              <a:rPr lang="en-US" dirty="0" smtClean="0"/>
              <a:t> preparation</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few studies combining patients of all ages have shown that 131I therapy is associated with </a:t>
            </a:r>
            <a:r>
              <a:rPr lang="en-US" dirty="0" smtClean="0">
                <a:solidFill>
                  <a:srgbClr val="0070C0"/>
                </a:solidFill>
              </a:rPr>
              <a:t>an increased risk for second malignancies and an increase in overall mortality for patients with DTC</a:t>
            </a:r>
            <a:r>
              <a:rPr lang="en-US" dirty="0" smtClean="0"/>
              <a:t>.</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B0F0"/>
                </a:solidFill>
              </a:rPr>
              <a:t>RECOMMENDATION 22: </a:t>
            </a:r>
          </a:p>
          <a:p>
            <a:r>
              <a:rPr lang="en-US" dirty="0" smtClean="0"/>
              <a:t>There are clear benefits and risks, both acute and chronic, following administration of 131I during childhood.</a:t>
            </a:r>
          </a:p>
          <a:p>
            <a:r>
              <a:rPr lang="en-US" dirty="0" smtClean="0"/>
              <a:t> The challenge is to define those patients for whom the benefits of 131I therapy outweigh the risks. Families should be provided full disclosure of the risks and benefits of 131I and their opinion must be considered in the final decision.</a:t>
            </a:r>
          </a:p>
          <a:p>
            <a:r>
              <a:rPr lang="en-US" dirty="0" smtClean="0"/>
              <a:t> </a:t>
            </a:r>
            <a:r>
              <a:rPr lang="en-US" b="1" dirty="0" smtClean="0"/>
              <a:t>Recommendation rating: C</a:t>
            </a:r>
            <a:endParaRPr lang="en-US" b="1"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SURVEILLANCE AND FOLLOW UP OF PTC IN CHILDREN [D2] WHAT IS THE ROLE OF THYROGLOBULIN TESTING IN THE FOLLOW UP OF PTC IN CHILDREN?</a:t>
            </a:r>
          </a:p>
          <a:p>
            <a:r>
              <a:rPr lang="en-US" b="1" dirty="0" smtClean="0"/>
              <a:t> </a:t>
            </a:r>
            <a:r>
              <a:rPr lang="en-US" b="1" dirty="0" smtClean="0">
                <a:solidFill>
                  <a:srgbClr val="0070C0"/>
                </a:solidFill>
              </a:rPr>
              <a:t>RECOMMENDATION 23(A</a:t>
            </a:r>
            <a:r>
              <a:rPr lang="en-US" dirty="0" smtClean="0"/>
              <a:t>)</a:t>
            </a:r>
          </a:p>
          <a:p>
            <a:r>
              <a:rPr lang="en-US" dirty="0" smtClean="0"/>
              <a:t> </a:t>
            </a:r>
            <a:r>
              <a:rPr lang="en-US" dirty="0" err="1" smtClean="0"/>
              <a:t>Tg</a:t>
            </a:r>
            <a:r>
              <a:rPr lang="en-US" dirty="0" smtClean="0"/>
              <a:t> serves as a sensitive tumor marker in the evaluation, treatment, and long-term follow up of DTC in children, even in children not previously treated with 131I. </a:t>
            </a:r>
            <a:r>
              <a:rPr lang="en-US" dirty="0" err="1" smtClean="0"/>
              <a:t>TgAb</a:t>
            </a:r>
            <a:r>
              <a:rPr lang="en-US" dirty="0" smtClean="0"/>
              <a:t> levels should be simultaneously measured in all samples as the presence of </a:t>
            </a:r>
            <a:r>
              <a:rPr lang="en-US" dirty="0" err="1" smtClean="0"/>
              <a:t>TgAb</a:t>
            </a:r>
            <a:r>
              <a:rPr lang="en-US" dirty="0" smtClean="0"/>
              <a:t> will render the </a:t>
            </a:r>
            <a:r>
              <a:rPr lang="en-US" dirty="0" err="1" smtClean="0"/>
              <a:t>Tg</a:t>
            </a:r>
            <a:r>
              <a:rPr lang="en-US" dirty="0" smtClean="0"/>
              <a:t> result </a:t>
            </a:r>
            <a:r>
              <a:rPr lang="en-US" dirty="0" err="1" smtClean="0"/>
              <a:t>uninterpretable</a:t>
            </a:r>
            <a:r>
              <a:rPr lang="en-US" dirty="0" smtClean="0"/>
              <a:t>. </a:t>
            </a:r>
            <a:endParaRPr lang="en-US"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Tg</a:t>
            </a:r>
            <a:r>
              <a:rPr lang="en-US" dirty="0" smtClean="0"/>
              <a:t> and </a:t>
            </a:r>
            <a:r>
              <a:rPr lang="en-US" dirty="0" err="1" smtClean="0"/>
              <a:t>TgAb</a:t>
            </a:r>
            <a:r>
              <a:rPr lang="en-US" dirty="0" smtClean="0"/>
              <a:t> levels should be measured using the same laboratory and assay technique.</a:t>
            </a:r>
          </a:p>
          <a:p>
            <a:r>
              <a:rPr lang="en-US" dirty="0" smtClean="0"/>
              <a:t> </a:t>
            </a:r>
            <a:r>
              <a:rPr lang="en-US" dirty="0" smtClean="0">
                <a:solidFill>
                  <a:srgbClr val="0070C0"/>
                </a:solidFill>
              </a:rPr>
              <a:t>The trend in serial </a:t>
            </a:r>
            <a:r>
              <a:rPr lang="en-US" dirty="0" err="1" smtClean="0">
                <a:solidFill>
                  <a:srgbClr val="0070C0"/>
                </a:solidFill>
              </a:rPr>
              <a:t>Tg</a:t>
            </a:r>
            <a:r>
              <a:rPr lang="en-US" dirty="0" smtClean="0">
                <a:solidFill>
                  <a:srgbClr val="0070C0"/>
                </a:solidFill>
              </a:rPr>
              <a:t> and/or </a:t>
            </a:r>
            <a:r>
              <a:rPr lang="en-US" dirty="0" err="1" smtClean="0">
                <a:solidFill>
                  <a:srgbClr val="0070C0"/>
                </a:solidFill>
              </a:rPr>
              <a:t>TgAb</a:t>
            </a:r>
            <a:r>
              <a:rPr lang="en-US" dirty="0" smtClean="0">
                <a:solidFill>
                  <a:srgbClr val="0070C0"/>
                </a:solidFill>
              </a:rPr>
              <a:t> levels is much more informative in regard to determining disease status than any single measurement.</a:t>
            </a:r>
          </a:p>
          <a:p>
            <a:r>
              <a:rPr lang="en-US" dirty="0" smtClean="0"/>
              <a:t> </a:t>
            </a:r>
            <a:r>
              <a:rPr lang="en-US" b="1" dirty="0" smtClean="0"/>
              <a:t>Recommendation rating: A</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solidFill>
                  <a:srgbClr val="0070C0"/>
                </a:solidFill>
              </a:rPr>
              <a:t>RECOMMENDATION 23(B:</a:t>
            </a:r>
            <a:endParaRPr lang="en-US" dirty="0" smtClean="0"/>
          </a:p>
          <a:p>
            <a:r>
              <a:rPr lang="en-US" dirty="0" smtClean="0"/>
              <a:t> An undetectable TSH-stimulated </a:t>
            </a:r>
            <a:r>
              <a:rPr lang="en-US" dirty="0" err="1" smtClean="0"/>
              <a:t>Tg</a:t>
            </a:r>
            <a:r>
              <a:rPr lang="en-US" dirty="0" smtClean="0"/>
              <a:t> (with negative </a:t>
            </a:r>
            <a:r>
              <a:rPr lang="en-US" dirty="0" err="1" smtClean="0"/>
              <a:t>TgAb</a:t>
            </a:r>
            <a:r>
              <a:rPr lang="en-US" dirty="0" smtClean="0"/>
              <a:t>) identifies patients in remission with a very high probability to remain completely free of disease during follow-up and in whom the intensity of disease surveillance and the magnitude of TSH suppression should be relaxed. Monitoring the TSH-suppressed </a:t>
            </a:r>
            <a:r>
              <a:rPr lang="en-US" dirty="0" err="1" smtClean="0"/>
              <a:t>Tg</a:t>
            </a:r>
            <a:r>
              <a:rPr lang="en-US" dirty="0" smtClean="0"/>
              <a:t> level on LT4 treatment is the recommended approach to long-term follow-up, with the trend of this value being the most reliable indicator of disease activity.</a:t>
            </a:r>
          </a:p>
          <a:p>
            <a:r>
              <a:rPr lang="en-US" dirty="0" smtClean="0">
                <a:solidFill>
                  <a:srgbClr val="00B0F0"/>
                </a:solidFill>
              </a:rPr>
              <a:t> Repeat TSH-stimulated </a:t>
            </a:r>
            <a:r>
              <a:rPr lang="en-US" dirty="0" err="1" smtClean="0">
                <a:solidFill>
                  <a:srgbClr val="00B0F0"/>
                </a:solidFill>
              </a:rPr>
              <a:t>Tg</a:t>
            </a:r>
            <a:r>
              <a:rPr lang="en-US" dirty="0" smtClean="0">
                <a:solidFill>
                  <a:srgbClr val="00B0F0"/>
                </a:solidFill>
              </a:rPr>
              <a:t> levels are not necessary if the TSH-suppressed </a:t>
            </a:r>
            <a:r>
              <a:rPr lang="en-US" dirty="0" err="1" smtClean="0">
                <a:solidFill>
                  <a:srgbClr val="00B0F0"/>
                </a:solidFill>
              </a:rPr>
              <a:t>Tg</a:t>
            </a:r>
            <a:r>
              <a:rPr lang="en-US" dirty="0" smtClean="0">
                <a:solidFill>
                  <a:srgbClr val="00B0F0"/>
                </a:solidFill>
              </a:rPr>
              <a:t> is detectable or if a previous TSH-stimulated </a:t>
            </a:r>
            <a:r>
              <a:rPr lang="en-US" dirty="0" err="1" smtClean="0">
                <a:solidFill>
                  <a:srgbClr val="00B0F0"/>
                </a:solidFill>
              </a:rPr>
              <a:t>Tg</a:t>
            </a:r>
            <a:r>
              <a:rPr lang="en-US" dirty="0" smtClean="0">
                <a:solidFill>
                  <a:srgbClr val="00B0F0"/>
                </a:solidFill>
              </a:rPr>
              <a:t> was undetectable.</a:t>
            </a:r>
          </a:p>
          <a:p>
            <a:r>
              <a:rPr lang="en-US" dirty="0" smtClean="0"/>
              <a:t> </a:t>
            </a:r>
            <a:r>
              <a:rPr lang="en-US" b="1" dirty="0" smtClean="0"/>
              <a:t>Recommendation rating: A</a:t>
            </a:r>
            <a:endParaRPr lang="en-US" b="1"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fontScale="92500" lnSpcReduction="10000"/>
          </a:bodyPr>
          <a:lstStyle/>
          <a:p>
            <a:r>
              <a:rPr lang="en-US" b="1" dirty="0" smtClean="0">
                <a:solidFill>
                  <a:srgbClr val="00B0F0"/>
                </a:solidFill>
              </a:rPr>
              <a:t>RECOMMENDATION 23(C):</a:t>
            </a:r>
          </a:p>
          <a:p>
            <a:r>
              <a:rPr lang="en-US" dirty="0" smtClean="0"/>
              <a:t> Detection of a low-level TSH-stimulated </a:t>
            </a:r>
            <a:r>
              <a:rPr lang="en-US" dirty="0" err="1" smtClean="0"/>
              <a:t>Tg</a:t>
            </a:r>
            <a:r>
              <a:rPr lang="en-US" dirty="0" smtClean="0"/>
              <a:t> (&lt;10 </a:t>
            </a:r>
            <a:r>
              <a:rPr lang="en-US" dirty="0" err="1" smtClean="0"/>
              <a:t>ng</a:t>
            </a:r>
            <a:r>
              <a:rPr lang="en-US" dirty="0" smtClean="0"/>
              <a:t>/ml) in a patient who has undergone surgery and therapeutic 131I may indicate persistent disease. However, this value may decline over time without additional therapy.</a:t>
            </a:r>
          </a:p>
          <a:p>
            <a:r>
              <a:rPr lang="en-US" dirty="0" smtClean="0"/>
              <a:t> Continued follow up with serial TSH-suppressed </a:t>
            </a:r>
            <a:r>
              <a:rPr lang="en-US" dirty="0" err="1" smtClean="0"/>
              <a:t>Tg</a:t>
            </a:r>
            <a:r>
              <a:rPr lang="en-US" dirty="0" smtClean="0"/>
              <a:t> and </a:t>
            </a:r>
            <a:r>
              <a:rPr lang="en-US" dirty="0" err="1" smtClean="0"/>
              <a:t>TgAb</a:t>
            </a:r>
            <a:r>
              <a:rPr lang="en-US" dirty="0" smtClean="0"/>
              <a:t> levels as well as radiologic imaging (neck US) are indicated in this situation.</a:t>
            </a:r>
          </a:p>
          <a:p>
            <a:r>
              <a:rPr lang="en-US" dirty="0" smtClean="0"/>
              <a:t> </a:t>
            </a:r>
            <a:r>
              <a:rPr lang="en-US" b="1" dirty="0" smtClean="0"/>
              <a:t>Recommendation rating: B</a:t>
            </a:r>
            <a:endParaRPr lang="en-US" b="1"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solidFill>
                  <a:srgbClr val="00B0F0"/>
                </a:solidFill>
              </a:rPr>
              <a:t>RECOMMENDATION 23D:</a:t>
            </a:r>
            <a:endParaRPr lang="en-US" dirty="0" smtClean="0"/>
          </a:p>
          <a:p>
            <a:r>
              <a:rPr lang="en-US" dirty="0" smtClean="0"/>
              <a:t>Increasing or frankly elevated levels of TSH-stimulated </a:t>
            </a:r>
            <a:r>
              <a:rPr lang="en-US" dirty="0" err="1" smtClean="0"/>
              <a:t>Tg</a:t>
            </a:r>
            <a:r>
              <a:rPr lang="en-US" dirty="0" smtClean="0"/>
              <a:t> (&gt; 10 </a:t>
            </a:r>
            <a:r>
              <a:rPr lang="en-US" dirty="0" err="1" smtClean="0"/>
              <a:t>ng</a:t>
            </a:r>
            <a:r>
              <a:rPr lang="en-US" dirty="0" smtClean="0"/>
              <a:t>/ml) warrant further evaluation to localize disease and inform the decision as to whether additional surgery and/or 131I therapy would be beneficial or whether one should pursue continued observation</a:t>
            </a:r>
            <a:r>
              <a:rPr lang="en-US" b="1" dirty="0" smtClean="0"/>
              <a:t>.</a:t>
            </a:r>
          </a:p>
          <a:p>
            <a:r>
              <a:rPr lang="en-US" b="1" dirty="0" smtClean="0"/>
              <a:t> Recommendation rating: A</a:t>
            </a:r>
            <a:endParaRPr lang="en-US"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3393</TotalTime>
  <Words>8245</Words>
  <Application>Microsoft Office PowerPoint</Application>
  <PresentationFormat>On-screen Show (4:3)</PresentationFormat>
  <Paragraphs>427</Paragraphs>
  <Slides>139</Slides>
  <Notes>4</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PowerPoint Presentation</vt:lpstr>
      <vt:lpstr>Management Guidelines for Children with Thyroid Nodules and Differentiated Thyroid Cancer</vt:lpstr>
      <vt:lpstr>PowerPoint Presentation</vt:lpstr>
      <vt:lpstr>PowerPoint Presentation</vt:lpstr>
      <vt:lpstr>PowerPoint Presentation</vt:lpstr>
      <vt:lpstr>INTRODUCTION</vt:lpstr>
      <vt:lpstr>PowerPoint Presentation</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WHY DO WE NEED SPECIFIC GUIDELINES FOR CHILDREN WITH THYROID NODULES AND THYROID CANCER?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THYROID NODULE GUIDELINES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High-Risk  Pediatric Thyroid Carcinoma </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High-Risk  Pediatric Thyroid Carcinoma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reza</dc:creator>
  <cp:lastModifiedBy>ghamirzaei</cp:lastModifiedBy>
  <cp:revision>272</cp:revision>
  <dcterms:created xsi:type="dcterms:W3CDTF">2015-06-24T12:30:05Z</dcterms:created>
  <dcterms:modified xsi:type="dcterms:W3CDTF">2015-07-06T01:38:49Z</dcterms:modified>
</cp:coreProperties>
</file>