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30" r:id="rId1"/>
  </p:sldMasterIdLst>
  <p:notesMasterIdLst>
    <p:notesMasterId r:id="rId33"/>
  </p:notesMasterIdLst>
  <p:sldIdLst>
    <p:sldId id="372" r:id="rId2"/>
    <p:sldId id="369" r:id="rId3"/>
    <p:sldId id="370" r:id="rId4"/>
    <p:sldId id="373" r:id="rId5"/>
    <p:sldId id="375" r:id="rId6"/>
    <p:sldId id="376" r:id="rId7"/>
    <p:sldId id="377" r:id="rId8"/>
    <p:sldId id="378" r:id="rId9"/>
    <p:sldId id="379" r:id="rId10"/>
    <p:sldId id="380" r:id="rId11"/>
    <p:sldId id="257" r:id="rId12"/>
    <p:sldId id="259" r:id="rId13"/>
    <p:sldId id="260" r:id="rId14"/>
    <p:sldId id="270" r:id="rId15"/>
    <p:sldId id="263" r:id="rId16"/>
    <p:sldId id="309" r:id="rId17"/>
    <p:sldId id="265" r:id="rId18"/>
    <p:sldId id="279" r:id="rId19"/>
    <p:sldId id="311" r:id="rId20"/>
    <p:sldId id="362" r:id="rId21"/>
    <p:sldId id="280" r:id="rId22"/>
    <p:sldId id="346" r:id="rId23"/>
    <p:sldId id="348" r:id="rId24"/>
    <p:sldId id="349" r:id="rId25"/>
    <p:sldId id="353" r:id="rId26"/>
    <p:sldId id="350" r:id="rId27"/>
    <p:sldId id="363" r:id="rId28"/>
    <p:sldId id="364" r:id="rId29"/>
    <p:sldId id="365" r:id="rId30"/>
    <p:sldId id="366" r:id="rId31"/>
    <p:sldId id="3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FCB472-E06E-904A-8CD2-39B0793E2223}">
          <p14:sldIdLst>
            <p14:sldId id="372"/>
            <p14:sldId id="369"/>
            <p14:sldId id="370"/>
            <p14:sldId id="373"/>
            <p14:sldId id="375"/>
            <p14:sldId id="376"/>
            <p14:sldId id="377"/>
            <p14:sldId id="378"/>
            <p14:sldId id="379"/>
            <p14:sldId id="380"/>
            <p14:sldId id="257"/>
            <p14:sldId id="259"/>
            <p14:sldId id="260"/>
            <p14:sldId id="270"/>
            <p14:sldId id="263"/>
            <p14:sldId id="309"/>
            <p14:sldId id="265"/>
            <p14:sldId id="279"/>
            <p14:sldId id="311"/>
            <p14:sldId id="362"/>
            <p14:sldId id="280"/>
          </p14:sldIdLst>
        </p14:section>
        <p14:section name="Untitled Section" id="{2022C88C-6AF5-C84F-A659-1EF384A42060}">
          <p14:sldIdLst>
            <p14:sldId id="346"/>
            <p14:sldId id="348"/>
            <p14:sldId id="349"/>
            <p14:sldId id="353"/>
            <p14:sldId id="350"/>
            <p14:sldId id="363"/>
            <p14:sldId id="364"/>
            <p14:sldId id="365"/>
            <p14:sldId id="366"/>
            <p14:sldId id="3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599" autoAdjust="0"/>
  </p:normalViewPr>
  <p:slideViewPr>
    <p:cSldViewPr>
      <p:cViewPr>
        <p:scale>
          <a:sx n="66" d="100"/>
          <a:sy n="66" d="100"/>
        </p:scale>
        <p:origin x="-1518" y="-18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E9DDF-E3DB-634B-ADD2-B88D034FB6D8}" type="datetimeFigureOut">
              <a:rPr lang="en-US" smtClean="0"/>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75FAF-EACB-DD4D-9B2E-176B22B00602}" type="slidenum">
              <a:rPr lang="en-US" smtClean="0"/>
              <a:t>‹#›</a:t>
            </a:fld>
            <a:endParaRPr lang="en-US"/>
          </a:p>
        </p:txBody>
      </p:sp>
    </p:spTree>
    <p:extLst>
      <p:ext uri="{BB962C8B-B14F-4D97-AF65-F5344CB8AC3E}">
        <p14:creationId xmlns:p14="http://schemas.microsoft.com/office/powerpoint/2010/main" val="4275469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75FAF-EACB-DD4D-9B2E-176B22B00602}" type="slidenum">
              <a:rPr lang="en-US" smtClean="0"/>
              <a:t>13</a:t>
            </a:fld>
            <a:endParaRPr lang="en-US"/>
          </a:p>
        </p:txBody>
      </p:sp>
    </p:spTree>
    <p:extLst>
      <p:ext uri="{BB962C8B-B14F-4D97-AF65-F5344CB8AC3E}">
        <p14:creationId xmlns:p14="http://schemas.microsoft.com/office/powerpoint/2010/main" val="137627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75FAF-EACB-DD4D-9B2E-176B22B00602}" type="slidenum">
              <a:rPr lang="en-US" smtClean="0"/>
              <a:t>28</a:t>
            </a:fld>
            <a:endParaRPr lang="en-US"/>
          </a:p>
        </p:txBody>
      </p:sp>
    </p:spTree>
    <p:extLst>
      <p:ext uri="{BB962C8B-B14F-4D97-AF65-F5344CB8AC3E}">
        <p14:creationId xmlns:p14="http://schemas.microsoft.com/office/powerpoint/2010/main" val="2849269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6" name="Slide Number Placeholder 5"/>
          <p:cNvSpPr>
            <a:spLocks noGrp="1"/>
          </p:cNvSpPr>
          <p:nvPr>
            <p:ph type="sldNum" sz="quarter" idx="11"/>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D8BD707-D9CF-40AE-B4C6-C98DA3205C09}" type="datetimeFigureOut">
              <a:rPr lang="en-US" smtClean="0"/>
              <a:pPr/>
              <a:t>11/14/2018</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D8BD707-D9CF-40AE-B4C6-C98DA3205C09}" type="datetimeFigureOut">
              <a:rPr lang="en-US" smtClean="0"/>
              <a:pPr/>
              <a:t>11/14/2018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664627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458200" cy="4953000"/>
          </a:xfrm>
        </p:spPr>
        <p:txBody>
          <a:bodyPr>
            <a:normAutofit lnSpcReduction="10000"/>
          </a:bodyPr>
          <a:lstStyle/>
          <a:p>
            <a:pPr marL="18288" indent="0">
              <a:buNone/>
            </a:pPr>
            <a:r>
              <a:rPr lang="en-US" sz="3500" dirty="0" smtClean="0"/>
              <a:t> </a:t>
            </a:r>
            <a:endParaRPr lang="en-US" sz="3500" dirty="0" smtClean="0"/>
          </a:p>
          <a:p>
            <a:pPr marL="18288" indent="0">
              <a:buNone/>
            </a:pPr>
            <a:endParaRPr lang="en-US" sz="3500" dirty="0"/>
          </a:p>
          <a:p>
            <a:pPr marL="18288" indent="0" algn="ctr">
              <a:buNone/>
            </a:pPr>
            <a:r>
              <a:rPr lang="en-US" sz="4000" dirty="0" smtClean="0"/>
              <a:t>The </a:t>
            </a:r>
            <a:r>
              <a:rPr lang="en-US" sz="4000" dirty="0"/>
              <a:t>pathology </a:t>
            </a:r>
            <a:r>
              <a:rPr lang="en-US" sz="4000" dirty="0" smtClean="0"/>
              <a:t>showed </a:t>
            </a:r>
            <a:r>
              <a:rPr lang="en-US" sz="4000" dirty="0"/>
              <a:t>that the </a:t>
            </a:r>
            <a:r>
              <a:rPr lang="en-US" sz="4000" b="1" dirty="0">
                <a:solidFill>
                  <a:srgbClr val="FFC000"/>
                </a:solidFill>
              </a:rPr>
              <a:t>chromogranin A </a:t>
            </a:r>
            <a:r>
              <a:rPr lang="en-US" sz="4000" b="1" dirty="0" smtClean="0">
                <a:solidFill>
                  <a:srgbClr val="FFC000"/>
                </a:solidFill>
              </a:rPr>
              <a:t> </a:t>
            </a:r>
            <a:r>
              <a:rPr lang="en-US" sz="4000" dirty="0"/>
              <a:t>was </a:t>
            </a:r>
            <a:r>
              <a:rPr lang="en-US" sz="4000" dirty="0" smtClean="0"/>
              <a:t>positive.</a:t>
            </a:r>
          </a:p>
          <a:p>
            <a:pPr marL="18288" indent="0" algn="ctr">
              <a:buNone/>
            </a:pPr>
            <a:endParaRPr lang="en-US" sz="4000" dirty="0"/>
          </a:p>
          <a:p>
            <a:pPr marL="18288" indent="0" algn="ctr">
              <a:buNone/>
            </a:pPr>
            <a:endParaRPr lang="en-US" sz="4000" dirty="0" smtClean="0"/>
          </a:p>
          <a:p>
            <a:pPr marL="18288" indent="0" algn="ctr">
              <a:buNone/>
            </a:pPr>
            <a:r>
              <a:rPr lang="en-US" sz="4000" dirty="0"/>
              <a:t>A diagnosis of Neuroendocrine carcinoma  was made at this time. </a:t>
            </a:r>
          </a:p>
          <a:p>
            <a:pPr marL="18288" indent="0">
              <a:buNone/>
            </a:pPr>
            <a:endParaRPr lang="en-US" sz="4000" dirty="0"/>
          </a:p>
          <a:p>
            <a:pPr marL="18288" indent="0">
              <a:buNone/>
            </a:pPr>
            <a:endParaRPr lang="en-US" sz="4000" dirty="0" smtClean="0"/>
          </a:p>
          <a:p>
            <a:pPr marL="18288" indent="0">
              <a:buNone/>
            </a:pPr>
            <a:endParaRPr lang="en-US" dirty="0">
              <a:solidFill>
                <a:srgbClr val="FFC000"/>
              </a:solidFill>
            </a:endParaRPr>
          </a:p>
        </p:txBody>
      </p:sp>
    </p:spTree>
    <p:extLst>
      <p:ext uri="{BB962C8B-B14F-4D97-AF65-F5344CB8AC3E}">
        <p14:creationId xmlns:p14="http://schemas.microsoft.com/office/powerpoint/2010/main" val="1954640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1"/>
            <a:ext cx="7924800" cy="5791199"/>
          </a:xfrm>
        </p:spPr>
        <p:txBody>
          <a:bodyPr anchor="t">
            <a:normAutofit/>
          </a:bodyPr>
          <a:lstStyle/>
          <a:p>
            <a:pPr algn="ctr">
              <a:buNone/>
            </a:pPr>
            <a:endParaRPr lang="en-US" sz="2800" b="1" i="1" dirty="0">
              <a:solidFill>
                <a:srgbClr val="FFFF00"/>
              </a:solidFill>
            </a:endParaRPr>
          </a:p>
          <a:p>
            <a:pPr>
              <a:buNone/>
            </a:pPr>
            <a:r>
              <a:rPr lang="en-US" sz="3200" b="1" dirty="0">
                <a:solidFill>
                  <a:srgbClr val="FFFF00"/>
                </a:solidFill>
              </a:rPr>
              <a:t> </a:t>
            </a:r>
            <a:r>
              <a:rPr lang="en-US" sz="3200" b="1" dirty="0" smtClean="0">
                <a:solidFill>
                  <a:srgbClr val="FFFF00"/>
                </a:solidFill>
              </a:rPr>
              <a:t>  Neuroendocrine tumors are a group of nonhomogeneous malignancies arising from different organs.</a:t>
            </a:r>
            <a:endParaRPr lang="en-US" sz="3200" b="1" i="1" dirty="0" smtClean="0">
              <a:solidFill>
                <a:srgbClr val="FFFF00"/>
              </a:solidFill>
            </a:endParaRPr>
          </a:p>
          <a:p>
            <a:pPr>
              <a:buNone/>
            </a:pPr>
            <a:r>
              <a:rPr lang="en-US" sz="3200" b="1" i="1" dirty="0" smtClean="0"/>
              <a:t>  The tumors secrete wide range of substances</a:t>
            </a:r>
            <a:r>
              <a:rPr lang="en-US" sz="3200" b="1" i="1" dirty="0" smtClean="0">
                <a:solidFill>
                  <a:srgbClr val="FFFF00"/>
                </a:solidFill>
              </a:rPr>
              <a:t>.</a:t>
            </a:r>
          </a:p>
          <a:p>
            <a:pPr>
              <a:buNone/>
            </a:pPr>
            <a:r>
              <a:rPr lang="en-US" sz="3200" b="1" i="1" dirty="0" smtClean="0">
                <a:solidFill>
                  <a:srgbClr val="FFFF00"/>
                </a:solidFill>
              </a:rPr>
              <a:t>  Some </a:t>
            </a:r>
            <a:r>
              <a:rPr lang="en-US" sz="3200" b="1" i="1" dirty="0">
                <a:solidFill>
                  <a:srgbClr val="FFFF00"/>
                </a:solidFill>
              </a:rPr>
              <a:t>of the clinical and pathologic features of these tumors are characteristic of the organ of origin</a:t>
            </a:r>
            <a:r>
              <a:rPr lang="en-US" sz="3200" b="1" i="1" dirty="0"/>
              <a:t>, </a:t>
            </a:r>
            <a:endParaRPr lang="en-US" sz="3200" b="1" i="1" dirty="0" smtClean="0"/>
          </a:p>
          <a:p>
            <a:pPr>
              <a:buNone/>
            </a:pPr>
            <a:r>
              <a:rPr lang="en-US" sz="3200" b="1" i="1" dirty="0"/>
              <a:t> </a:t>
            </a:r>
            <a:r>
              <a:rPr lang="en-US" sz="3200" b="1" i="1"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685801"/>
            <a:ext cx="8001000" cy="5638799"/>
          </a:xfrm>
        </p:spPr>
        <p:txBody>
          <a:bodyPr>
            <a:noAutofit/>
          </a:bodyPr>
          <a:lstStyle/>
          <a:p>
            <a:pPr marL="18288" indent="0" algn="ctr">
              <a:lnSpc>
                <a:spcPct val="200000"/>
              </a:lnSpc>
              <a:buNone/>
            </a:pPr>
            <a:r>
              <a:rPr lang="en-US" sz="2400" b="1" dirty="0" smtClean="0"/>
              <a:t>The term “</a:t>
            </a:r>
            <a:r>
              <a:rPr lang="en-US" sz="2400" b="1" dirty="0" smtClean="0">
                <a:solidFill>
                  <a:srgbClr val="FFC000"/>
                </a:solidFill>
              </a:rPr>
              <a:t>karzinoid</a:t>
            </a:r>
            <a:r>
              <a:rPr lang="en-US" sz="2400" b="1" dirty="0" smtClean="0"/>
              <a:t>” (carcinoma-like) was first described by </a:t>
            </a:r>
            <a:r>
              <a:rPr lang="en-US" sz="2400" b="1" dirty="0" smtClean="0">
                <a:solidFill>
                  <a:srgbClr val="FFC000"/>
                </a:solidFill>
              </a:rPr>
              <a:t>Oberndorfer</a:t>
            </a:r>
            <a:r>
              <a:rPr lang="en-US" sz="2400" b="1" dirty="0" smtClean="0"/>
              <a:t> in </a:t>
            </a:r>
            <a:r>
              <a:rPr lang="en-US" sz="2400" b="1" dirty="0" smtClean="0">
                <a:solidFill>
                  <a:srgbClr val="FFC000"/>
                </a:solidFill>
              </a:rPr>
              <a:t>1907</a:t>
            </a:r>
            <a:r>
              <a:rPr lang="en-US" sz="2400" b="1" dirty="0" smtClean="0"/>
              <a:t>; since then, remarkable advances in understanding and management of these tumors have taken place.</a:t>
            </a:r>
          </a:p>
          <a:p>
            <a:pPr marL="18288" indent="0" algn="ctr">
              <a:lnSpc>
                <a:spcPct val="200000"/>
              </a:lnSpc>
              <a:buNone/>
            </a:pPr>
            <a:r>
              <a:rPr lang="en-US" sz="2400" b="1" dirty="0"/>
              <a:t>By naming (</a:t>
            </a:r>
            <a:r>
              <a:rPr lang="en-US" sz="2400" b="1" dirty="0" err="1"/>
              <a:t>karzinoide</a:t>
            </a:r>
            <a:r>
              <a:rPr lang="en-US" sz="2400" b="1" dirty="0"/>
              <a:t>) or cancer like neoplasm, </a:t>
            </a:r>
            <a:r>
              <a:rPr lang="en-US" sz="2800" b="1" dirty="0">
                <a:solidFill>
                  <a:srgbClr val="FFFF00"/>
                </a:solidFill>
              </a:rPr>
              <a:t>earlier investigators</a:t>
            </a:r>
            <a:r>
              <a:rPr lang="en-US" sz="2400" b="1" dirty="0"/>
              <a:t> believed that the tumors are not real cancers.</a:t>
            </a:r>
            <a:br>
              <a:rPr lang="en-US" sz="2400" b="1" dirty="0"/>
            </a:b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1"/>
            <a:ext cx="7772400" cy="5714999"/>
          </a:xfrm>
        </p:spPr>
        <p:txBody>
          <a:bodyPr>
            <a:normAutofit/>
          </a:bodyPr>
          <a:lstStyle/>
          <a:p>
            <a:pPr algn="ctr">
              <a:lnSpc>
                <a:spcPct val="200000"/>
              </a:lnSpc>
              <a:buNone/>
            </a:pPr>
            <a:r>
              <a:rPr lang="en-US" sz="3200" b="1" dirty="0" smtClean="0"/>
              <a:t>In </a:t>
            </a:r>
            <a:r>
              <a:rPr lang="en-US" sz="3200" b="1" dirty="0" smtClean="0">
                <a:solidFill>
                  <a:srgbClr val="FFFF00"/>
                </a:solidFill>
              </a:rPr>
              <a:t>1963</a:t>
            </a:r>
            <a:r>
              <a:rPr lang="en-US" sz="3200" b="1" dirty="0" smtClean="0"/>
              <a:t>, Williams and Sandler classified the tumors according to their embryologic site of origin as </a:t>
            </a:r>
            <a:r>
              <a:rPr lang="en-US" sz="3200" b="1" dirty="0" smtClean="0">
                <a:solidFill>
                  <a:srgbClr val="FFC000"/>
                </a:solidFill>
              </a:rPr>
              <a:t>foregut</a:t>
            </a:r>
            <a:r>
              <a:rPr lang="en-US" sz="3200" b="1" dirty="0" smtClean="0"/>
              <a:t>, </a:t>
            </a:r>
            <a:r>
              <a:rPr lang="en-US" sz="3200" b="1" dirty="0" smtClean="0">
                <a:solidFill>
                  <a:srgbClr val="FFC000"/>
                </a:solidFill>
              </a:rPr>
              <a:t>midgut</a:t>
            </a:r>
            <a:r>
              <a:rPr lang="en-US" sz="3200" b="1" dirty="0" smtClean="0"/>
              <a:t>, and </a:t>
            </a:r>
            <a:r>
              <a:rPr lang="en-US" sz="3200" b="1" dirty="0" smtClean="0">
                <a:solidFill>
                  <a:srgbClr val="FFC000"/>
                </a:solidFill>
              </a:rPr>
              <a:t>hindgut</a:t>
            </a:r>
            <a:r>
              <a:rPr lang="en-US" sz="3200" b="1" dirty="0" smtClean="0"/>
              <a:t> tumor</a:t>
            </a:r>
            <a:r>
              <a:rPr lang="en-US" sz="2400" b="1" dirty="0" smtClean="0"/>
              <a:t>.</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type="title"/>
          </p:nvPr>
        </p:nvSpPr>
        <p:spPr>
          <a:xfrm>
            <a:off x="777875" y="914400"/>
            <a:ext cx="7543800" cy="5486400"/>
          </a:xfrm>
        </p:spPr>
        <p:txBody>
          <a:bodyPr/>
          <a:lstStyle/>
          <a:p>
            <a:r>
              <a:rPr lang="de-DE" dirty="0"/>
              <a:t>NET </a:t>
            </a:r>
            <a:r>
              <a:rPr lang="de-DE" dirty="0" err="1"/>
              <a:t>distribution.jpg</a:t>
            </a:r>
            <a:endParaRPr lang="en-US" dirty="0"/>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1702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8153400" cy="6117336"/>
          </a:xfrm>
        </p:spPr>
        <p:txBody>
          <a:bodyPr>
            <a:normAutofit fontScale="47500" lnSpcReduction="20000"/>
          </a:bodyPr>
          <a:lstStyle/>
          <a:p>
            <a:pPr marL="18288" indent="0" algn="ctr">
              <a:lnSpc>
                <a:spcPct val="200000"/>
              </a:lnSpc>
              <a:buNone/>
            </a:pPr>
            <a:endParaRPr lang="en-US" b="1" i="1" dirty="0" smtClean="0">
              <a:solidFill>
                <a:srgbClr val="FFFF00"/>
              </a:solidFill>
            </a:endParaRPr>
          </a:p>
          <a:p>
            <a:pPr marL="18288" indent="0" algn="ctr">
              <a:lnSpc>
                <a:spcPct val="200000"/>
              </a:lnSpc>
              <a:buNone/>
            </a:pPr>
            <a:endParaRPr lang="en-US" b="1" i="1" dirty="0">
              <a:solidFill>
                <a:srgbClr val="FFFF00"/>
              </a:solidFill>
            </a:endParaRPr>
          </a:p>
          <a:p>
            <a:pPr marL="18288" indent="0" algn="ctr">
              <a:lnSpc>
                <a:spcPct val="200000"/>
              </a:lnSpc>
              <a:buNone/>
            </a:pPr>
            <a:r>
              <a:rPr lang="en-US" sz="5100" b="1" dirty="0" smtClean="0"/>
              <a:t>According to the 2010 WHO classification, neuroendocrine neoplasms were divided into  G1,  G2, and G3 or neuroendocrine carcinoma based on cell proliferation. </a:t>
            </a:r>
          </a:p>
          <a:p>
            <a:pPr marL="18288" indent="0" algn="ctr">
              <a:lnSpc>
                <a:spcPct val="200000"/>
              </a:lnSpc>
              <a:buNone/>
            </a:pPr>
            <a:r>
              <a:rPr lang="en-US" sz="5900" b="1" dirty="0">
                <a:solidFill>
                  <a:srgbClr val="FFC000"/>
                </a:solidFill>
              </a:rPr>
              <a:t>The traditional term carcinoid is still being used for lung NETs.</a:t>
            </a:r>
            <a:endParaRPr lang="en-US" sz="5900" b="1" dirty="0" smtClean="0">
              <a:solidFill>
                <a:srgbClr val="FFC000"/>
              </a:solidFill>
            </a:endParaRPr>
          </a:p>
          <a:p>
            <a:pPr algn="ctr">
              <a:lnSpc>
                <a:spcPct val="200000"/>
              </a:lnSpc>
              <a:buNone/>
            </a:pPr>
            <a:endParaRPr lang="en-US" sz="4400" b="1" dirty="0" smtClean="0"/>
          </a:p>
          <a:p>
            <a:pPr algn="ctr">
              <a:lnSpc>
                <a:spcPct val="200000"/>
              </a:lnSpc>
              <a:buNone/>
            </a:pPr>
            <a:r>
              <a:rPr lang="en-US" b="1" i="1" dirty="0" smtClean="0">
                <a:solidFill>
                  <a:srgbClr val="FFFF00"/>
                </a:solidFill>
              </a:rPr>
              <a:t>   </a:t>
            </a:r>
          </a:p>
          <a:p>
            <a:pPr algn="just">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685800"/>
            <a:ext cx="7543800" cy="5715000"/>
          </a:xfrm>
        </p:spPr>
        <p:txBody>
          <a:bodyPr anchor="t">
            <a:normAutofit fontScale="90000"/>
          </a:bodyPr>
          <a:lstStyle/>
          <a:p>
            <a:pPr algn="ctr"/>
            <a:r>
              <a:rPr lang="en-US" sz="2000" dirty="0" smtClean="0">
                <a:solidFill>
                  <a:srgbClr val="FFFF00"/>
                </a:solidFill>
              </a:rPr>
              <a:t/>
            </a:r>
            <a:br>
              <a:rPr lang="en-US" sz="2000" dirty="0" smtClean="0">
                <a:solidFill>
                  <a:srgbClr val="FFFF00"/>
                </a:solidFill>
              </a:rPr>
            </a:br>
            <a:r>
              <a:rPr lang="en-US" sz="3100" dirty="0" smtClean="0"/>
              <a:t>Grading of the tumor is determined by counting </a:t>
            </a:r>
            <a:r>
              <a:rPr lang="en-US" sz="3100" dirty="0" smtClean="0">
                <a:solidFill>
                  <a:srgbClr val="FFC000"/>
                </a:solidFill>
              </a:rPr>
              <a:t>mitotic figures </a:t>
            </a:r>
            <a:r>
              <a:rPr lang="en-US" sz="3100" dirty="0" smtClean="0"/>
              <a:t>in 10 high power fields(</a:t>
            </a:r>
            <a:r>
              <a:rPr lang="en-US" sz="3100" dirty="0" smtClean="0">
                <a:solidFill>
                  <a:srgbClr val="FFC000"/>
                </a:solidFill>
              </a:rPr>
              <a:t>HPF</a:t>
            </a:r>
            <a:r>
              <a:rPr lang="en-US" sz="3100" dirty="0" smtClean="0"/>
              <a:t>) in combination </a:t>
            </a:r>
            <a:r>
              <a:rPr lang="en-US" sz="3100" dirty="0" smtClean="0">
                <a:solidFill>
                  <a:srgbClr val="FFFF00"/>
                </a:solidFill>
              </a:rPr>
              <a:t>with presence or absence of necrosis.</a:t>
            </a:r>
            <a:br>
              <a:rPr lang="en-US" sz="3100" dirty="0" smtClean="0">
                <a:solidFill>
                  <a:srgbClr val="FFFF00"/>
                </a:solidFill>
              </a:rPr>
            </a:br>
            <a:r>
              <a:rPr lang="en-US" sz="3100" dirty="0" smtClean="0"/>
              <a:t/>
            </a:r>
            <a:br>
              <a:rPr lang="en-US" sz="3100" dirty="0" smtClean="0"/>
            </a:br>
            <a:r>
              <a:rPr lang="en-US" sz="3100" dirty="0" smtClean="0"/>
              <a:t>Counting mitotic figures is very time consuming and prone to sever inter observer variability, hence </a:t>
            </a:r>
            <a:r>
              <a:rPr lang="en-US" sz="3100" b="1" dirty="0" smtClean="0">
                <a:solidFill>
                  <a:srgbClr val="FFFF00"/>
                </a:solidFill>
              </a:rPr>
              <a:t>Ki67 </a:t>
            </a:r>
            <a:r>
              <a:rPr lang="en-US" sz="3100" b="1" dirty="0" smtClean="0">
                <a:solidFill>
                  <a:srgbClr val="FFFF00"/>
                </a:solidFill>
              </a:rPr>
              <a:t>labeling index </a:t>
            </a:r>
            <a:r>
              <a:rPr lang="en-US" sz="3100" dirty="0" smtClean="0"/>
              <a:t>was proposed as a substitute.</a:t>
            </a:r>
            <a:br>
              <a:rPr lang="en-US" sz="3100" dirty="0" smtClean="0"/>
            </a:br>
            <a:r>
              <a:rPr lang="en-US" sz="3100" dirty="0"/>
              <a:t/>
            </a:r>
            <a:br>
              <a:rPr lang="en-US" sz="3100" dirty="0"/>
            </a:br>
            <a:r>
              <a:rPr lang="en-US" sz="3100" dirty="0" smtClean="0"/>
              <a:t>The classification helped in making estimates on </a:t>
            </a:r>
            <a:r>
              <a:rPr lang="en-US" sz="3100" dirty="0" smtClean="0">
                <a:solidFill>
                  <a:srgbClr val="FFC000"/>
                </a:solidFill>
              </a:rPr>
              <a:t>tumor prognosis and clinical course.</a:t>
            </a:r>
            <a:r>
              <a:rPr lang="en-US" sz="2700" dirty="0" smtClean="0">
                <a:solidFill>
                  <a:srgbClr val="FFC000"/>
                </a:solidFill>
              </a:rPr>
              <a:t/>
            </a:r>
            <a:br>
              <a:rPr lang="en-US" sz="2700" dirty="0" smtClean="0">
                <a:solidFill>
                  <a:srgbClr val="FFC000"/>
                </a:solidFill>
              </a:rPr>
            </a:br>
            <a:r>
              <a:rPr lang="en-US" sz="2700" dirty="0"/>
              <a:t/>
            </a:r>
            <a:br>
              <a:rPr lang="en-US" sz="2700" dirty="0"/>
            </a:br>
            <a:r>
              <a:rPr lang="en-US" sz="2000" dirty="0" smtClean="0">
                <a:solidFill>
                  <a:srgbClr val="FFFF00"/>
                </a:solidFill>
              </a:rPr>
              <a:t> </a:t>
            </a:r>
            <a:endParaRPr lang="en-US" sz="2000" dirty="0">
              <a:solidFill>
                <a:srgbClr val="FFFF00"/>
              </a:solidFill>
            </a:endParaRPr>
          </a:p>
        </p:txBody>
      </p:sp>
    </p:spTree>
    <p:extLst>
      <p:ext uri="{BB962C8B-B14F-4D97-AF65-F5344CB8AC3E}">
        <p14:creationId xmlns:p14="http://schemas.microsoft.com/office/powerpoint/2010/main" val="1132519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normAutofit fontScale="70000" lnSpcReduction="20000"/>
          </a:bodyPr>
          <a:lstStyle/>
          <a:p>
            <a:pPr marL="18288" indent="0" algn="ctr">
              <a:lnSpc>
                <a:spcPct val="200000"/>
              </a:lnSpc>
              <a:buNone/>
            </a:pPr>
            <a:r>
              <a:rPr lang="en-US" sz="3400" b="1" dirty="0" smtClean="0">
                <a:solidFill>
                  <a:srgbClr val="FFC000"/>
                </a:solidFill>
              </a:rPr>
              <a:t>According to the criteria, </a:t>
            </a:r>
            <a:r>
              <a:rPr lang="en-US" sz="4000" b="1" dirty="0" smtClean="0">
                <a:solidFill>
                  <a:srgbClr val="FFFF00"/>
                </a:solidFill>
              </a:rPr>
              <a:t>gastro-enter-pancreatic</a:t>
            </a:r>
            <a:r>
              <a:rPr lang="en-US" sz="3400" b="1" dirty="0" smtClean="0">
                <a:solidFill>
                  <a:srgbClr val="FFC000"/>
                </a:solidFill>
              </a:rPr>
              <a:t> NETs were </a:t>
            </a:r>
            <a:r>
              <a:rPr lang="en-US" sz="2900" b="1" dirty="0" smtClean="0">
                <a:solidFill>
                  <a:srgbClr val="FFC000"/>
                </a:solidFill>
              </a:rPr>
              <a:t>classified as:</a:t>
            </a:r>
          </a:p>
          <a:p>
            <a:pPr marL="18288" indent="0" algn="just">
              <a:lnSpc>
                <a:spcPct val="200000"/>
              </a:lnSpc>
              <a:buNone/>
            </a:pPr>
            <a:r>
              <a:rPr lang="en-US" sz="2600" b="1" dirty="0"/>
              <a:t> </a:t>
            </a:r>
            <a:r>
              <a:rPr lang="en-US" sz="2600" b="1" dirty="0" smtClean="0"/>
              <a:t>                            Grade                      </a:t>
            </a:r>
            <a:r>
              <a:rPr lang="en-US" sz="2600" b="1" dirty="0" smtClean="0"/>
              <a:t>Ki67</a:t>
            </a:r>
            <a:endParaRPr lang="en-US" sz="2600" b="1" dirty="0"/>
          </a:p>
          <a:p>
            <a:pPr marL="18288" indent="0" algn="just">
              <a:lnSpc>
                <a:spcPct val="200000"/>
              </a:lnSpc>
              <a:buNone/>
            </a:pPr>
            <a:r>
              <a:rPr lang="en-US" sz="2600" b="1" dirty="0" smtClean="0"/>
              <a:t>                                G1                         &lt;2%</a:t>
            </a:r>
          </a:p>
          <a:p>
            <a:pPr marL="18288" indent="0" algn="just">
              <a:lnSpc>
                <a:spcPct val="200000"/>
              </a:lnSpc>
              <a:buNone/>
            </a:pPr>
            <a:r>
              <a:rPr lang="en-US" sz="2600" b="1" dirty="0" smtClean="0"/>
              <a:t>                                G2                        3–20% </a:t>
            </a:r>
          </a:p>
          <a:p>
            <a:pPr marL="18288" indent="0" algn="just">
              <a:lnSpc>
                <a:spcPct val="200000"/>
              </a:lnSpc>
              <a:buNone/>
            </a:pPr>
            <a:r>
              <a:rPr lang="en-US" sz="2600" b="1" dirty="0"/>
              <a:t> </a:t>
            </a:r>
            <a:r>
              <a:rPr lang="en-US" sz="2600" b="1" dirty="0" smtClean="0"/>
              <a:t>                                G3                        &gt; 20%. </a:t>
            </a:r>
          </a:p>
          <a:p>
            <a:pPr algn="ctr">
              <a:lnSpc>
                <a:spcPct val="200000"/>
              </a:lnSpc>
            </a:pPr>
            <a:endParaRPr lang="en-US" sz="2600" b="1" dirty="0" smtClean="0"/>
          </a:p>
          <a:p>
            <a:pPr marL="18288" indent="0" algn="ctr">
              <a:lnSpc>
                <a:spcPct val="200000"/>
              </a:lnSpc>
              <a:buNone/>
            </a:pPr>
            <a:r>
              <a:rPr lang="en-US" sz="3800" b="1" dirty="0" smtClean="0">
                <a:solidFill>
                  <a:srgbClr val="FFC000"/>
                </a:solidFill>
              </a:rPr>
              <a:t>The index has emerged as a gold standard and a predictor of prognosis</a:t>
            </a:r>
            <a:r>
              <a:rPr lang="en-US" b="1" i="1" dirty="0" smtClean="0">
                <a:solidFill>
                  <a:srgbClr val="FFFF00"/>
                </a:solidFill>
              </a:rPr>
              <a:t>. </a:t>
            </a:r>
            <a:endParaRPr lang="en-US" b="1" i="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458200" cy="5715000"/>
          </a:xfrm>
        </p:spPr>
        <p:txBody>
          <a:bodyPr vert="horz" anchor="t">
            <a:normAutofit fontScale="90000"/>
          </a:bodyPr>
          <a:lstStyle/>
          <a:p>
            <a:r>
              <a:rPr lang="en-US" sz="3100" b="1" dirty="0" smtClean="0">
                <a:solidFill>
                  <a:srgbClr val="FFC000"/>
                </a:solidFill>
              </a:rPr>
              <a:t>In </a:t>
            </a:r>
            <a:r>
              <a:rPr lang="en-US" sz="3100" b="1" dirty="0" smtClean="0">
                <a:solidFill>
                  <a:srgbClr val="FFFF00"/>
                </a:solidFill>
              </a:rPr>
              <a:t>2015</a:t>
            </a:r>
            <a:r>
              <a:rPr lang="en-US" sz="3100" b="1" dirty="0" smtClean="0">
                <a:solidFill>
                  <a:srgbClr val="FFC000"/>
                </a:solidFill>
              </a:rPr>
              <a:t>, WHO classified </a:t>
            </a:r>
            <a:r>
              <a:rPr lang="en-US" sz="3100" b="1" dirty="0" smtClean="0">
                <a:solidFill>
                  <a:srgbClr val="FFFF00"/>
                </a:solidFill>
              </a:rPr>
              <a:t>lung tumors </a:t>
            </a:r>
            <a:r>
              <a:rPr lang="en-US" sz="3100" b="1" dirty="0">
                <a:solidFill>
                  <a:srgbClr val="FFC000"/>
                </a:solidFill>
              </a:rPr>
              <a:t>as</a:t>
            </a:r>
            <a:r>
              <a:rPr lang="en-US" sz="3100" b="1" dirty="0" smtClean="0">
                <a:solidFill>
                  <a:srgbClr val="FFC000"/>
                </a:solidFill>
              </a:rPr>
              <a:t>:</a:t>
            </a:r>
            <a:br>
              <a:rPr lang="en-US" sz="3100" b="1" dirty="0" smtClean="0">
                <a:solidFill>
                  <a:srgbClr val="FFC000"/>
                </a:solidFill>
              </a:rPr>
            </a:br>
            <a:r>
              <a:rPr lang="en-US" sz="2700" b="1" dirty="0"/>
              <a:t/>
            </a:r>
            <a:br>
              <a:rPr lang="en-US" sz="2700" b="1" dirty="0"/>
            </a:br>
            <a:r>
              <a:rPr lang="en-US" sz="2700" b="1" dirty="0" smtClean="0"/>
              <a:t>                                                      </a:t>
            </a:r>
            <a:r>
              <a:rPr lang="en-US" sz="2700" b="1" dirty="0" smtClean="0"/>
              <a:t>Ki67 </a:t>
            </a:r>
            <a:r>
              <a:rPr lang="en-US" sz="2700" b="1" dirty="0" smtClean="0"/>
              <a:t/>
            </a:r>
            <a:br>
              <a:rPr lang="en-US" sz="2700" b="1" dirty="0" smtClean="0"/>
            </a:br>
            <a:r>
              <a:rPr lang="en-US" sz="2700" b="1" dirty="0"/>
              <a:t> </a:t>
            </a:r>
            <a:r>
              <a:rPr lang="en-US" sz="2700" b="1" dirty="0" smtClean="0"/>
              <a:t> </a:t>
            </a:r>
            <a:br>
              <a:rPr lang="en-US" sz="2700" b="1" dirty="0" smtClean="0"/>
            </a:br>
            <a:r>
              <a:rPr lang="en-US" sz="2700" b="1" dirty="0" smtClean="0"/>
              <a:t>Typical carcinoid                      5%                       (low grade)</a:t>
            </a:r>
            <a:br>
              <a:rPr lang="en-US" sz="2700" b="1" dirty="0" smtClean="0"/>
            </a:br>
            <a:r>
              <a:rPr lang="en-US" sz="2700" b="1" dirty="0"/>
              <a:t/>
            </a:r>
            <a:br>
              <a:rPr lang="en-US" sz="2700" b="1" dirty="0"/>
            </a:br>
            <a:r>
              <a:rPr lang="en-US" sz="2700" b="1" dirty="0" smtClean="0"/>
              <a:t>Atypical carcinoid                    &gt;20%     (intermediate grade)</a:t>
            </a:r>
            <a:br>
              <a:rPr lang="en-US" sz="2700" b="1" dirty="0" smtClean="0"/>
            </a:br>
            <a:r>
              <a:rPr lang="en-US" sz="2700" b="1" dirty="0"/>
              <a:t/>
            </a:r>
            <a:br>
              <a:rPr lang="en-US" sz="2700" b="1" dirty="0"/>
            </a:br>
            <a:r>
              <a:rPr lang="en-US" sz="2700" b="1" dirty="0" smtClean="0"/>
              <a:t>Poorly differ carcinoma          40-100%                 (high grade)</a:t>
            </a:r>
            <a:br>
              <a:rPr lang="en-US" sz="2700" b="1" dirty="0" smtClean="0"/>
            </a:br>
            <a:r>
              <a:rPr lang="en-US" sz="2700" b="1" dirty="0"/>
              <a:t/>
            </a:r>
            <a:br>
              <a:rPr lang="en-US" sz="2700" b="1" dirty="0"/>
            </a:br>
            <a:r>
              <a:rPr lang="en-US" sz="2700" b="1" dirty="0" smtClean="0"/>
              <a:t/>
            </a:r>
            <a:br>
              <a:rPr lang="en-US" sz="2700" b="1" dirty="0" smtClean="0"/>
            </a:br>
            <a:r>
              <a:rPr lang="en-US" sz="2700" b="1" dirty="0" smtClean="0"/>
              <a:t>(</a:t>
            </a:r>
            <a:r>
              <a:rPr lang="en-US" sz="3100" b="1" dirty="0" smtClean="0"/>
              <a:t>Poorly differentiated carcinoma is divided into </a:t>
            </a:r>
            <a:r>
              <a:rPr lang="en-US" sz="3100" b="1" dirty="0" smtClean="0">
                <a:solidFill>
                  <a:srgbClr val="FFC000"/>
                </a:solidFill>
              </a:rPr>
              <a:t>small cell </a:t>
            </a:r>
            <a:r>
              <a:rPr lang="en-US" sz="3100" b="1" dirty="0" smtClean="0"/>
              <a:t>and </a:t>
            </a:r>
            <a:r>
              <a:rPr lang="en-US" sz="3100" b="1" dirty="0" smtClean="0">
                <a:solidFill>
                  <a:srgbClr val="FFC000"/>
                </a:solidFill>
              </a:rPr>
              <a:t>large cell </a:t>
            </a:r>
            <a:r>
              <a:rPr lang="en-US" sz="3100" b="1" dirty="0" smtClean="0"/>
              <a:t>carcinoma</a:t>
            </a:r>
            <a:r>
              <a:rPr lang="en-US" sz="2700" b="1" dirty="0" smtClean="0"/>
              <a:t>)</a:t>
            </a:r>
            <a:endParaRPr lang="en-US" sz="2700" b="1" dirty="0"/>
          </a:p>
        </p:txBody>
      </p:sp>
    </p:spTree>
    <p:extLst>
      <p:ext uri="{BB962C8B-B14F-4D97-AF65-F5344CB8AC3E}">
        <p14:creationId xmlns:p14="http://schemas.microsoft.com/office/powerpoint/2010/main" val="67477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type="title"/>
          </p:nvPr>
        </p:nvSpPr>
        <p:spPr>
          <a:xfrm>
            <a:off x="777875" y="304800"/>
            <a:ext cx="7543800" cy="6172200"/>
          </a:xfrm>
        </p:spPr>
        <p:txBody>
          <a:bodyPr anchor="ctr"/>
          <a:lstStyle/>
          <a:p>
            <a:pPr algn="ctr"/>
            <a:r>
              <a:rPr lang="en-US" sz="4800" b="1" dirty="0" smtClean="0">
                <a:effectLst/>
              </a:rPr>
              <a:t/>
            </a:r>
            <a:br>
              <a:rPr lang="en-US" sz="4800" b="1" dirty="0" smtClean="0">
                <a:effectLst/>
              </a:rPr>
            </a:br>
            <a:r>
              <a:rPr lang="en-US" sz="4800" b="1" dirty="0" smtClean="0">
                <a:effectLst/>
              </a:rPr>
              <a:t>Improved </a:t>
            </a:r>
            <a:r>
              <a:rPr lang="en-US" sz="4800" b="1" dirty="0">
                <a:solidFill>
                  <a:srgbClr val="FFC000"/>
                </a:solidFill>
                <a:effectLst/>
              </a:rPr>
              <a:t>diagnostic tools and </a:t>
            </a:r>
            <a:r>
              <a:rPr lang="en-US" sz="4800" b="1" dirty="0" smtClean="0">
                <a:solidFill>
                  <a:srgbClr val="FFC000"/>
                </a:solidFill>
                <a:effectLst/>
              </a:rPr>
              <a:t>increased knowledge about the tumors </a:t>
            </a:r>
            <a:r>
              <a:rPr lang="en-US" sz="4800" b="1" dirty="0" smtClean="0">
                <a:effectLst/>
              </a:rPr>
              <a:t>has led to </a:t>
            </a:r>
            <a:r>
              <a:rPr lang="en-US" sz="5400" b="1" dirty="0" smtClean="0">
                <a:solidFill>
                  <a:srgbClr val="FFFF00"/>
                </a:solidFill>
                <a:effectLst/>
              </a:rPr>
              <a:t>increased incidence </a:t>
            </a:r>
            <a:r>
              <a:rPr lang="en-US" sz="4800" b="1" dirty="0" smtClean="0">
                <a:effectLst/>
              </a:rPr>
              <a:t>of the neoplasms. </a:t>
            </a:r>
            <a:r>
              <a:rPr lang="en-US" sz="3600" b="1" dirty="0" smtClean="0">
                <a:effectLst/>
              </a:rPr>
              <a:t/>
            </a:r>
            <a:br>
              <a:rPr lang="en-US" sz="3600" b="1" dirty="0" smtClean="0">
                <a:effectLst/>
              </a:rPr>
            </a:br>
            <a:r>
              <a:rPr lang="en-US" sz="3200" dirty="0">
                <a:solidFill>
                  <a:srgbClr val="FFFF00"/>
                </a:solidFill>
                <a:effectLst/>
              </a:rPr>
              <a:t/>
            </a:r>
            <a:br>
              <a:rPr lang="en-US" sz="3200" dirty="0">
                <a:solidFill>
                  <a:srgbClr val="FFFF00"/>
                </a:solidFill>
                <a:effectLst/>
              </a:rPr>
            </a:br>
            <a:r>
              <a:rPr lang="en-US" sz="3600" dirty="0"/>
              <a:t/>
            </a:r>
            <a:br>
              <a:rPr lang="en-US" sz="3600" dirty="0"/>
            </a:br>
            <a:endParaRPr lang="en-US" sz="3600" dirty="0"/>
          </a:p>
        </p:txBody>
      </p:sp>
    </p:spTree>
    <p:extLst>
      <p:ext uri="{BB962C8B-B14F-4D97-AF65-F5344CB8AC3E}">
        <p14:creationId xmlns:p14="http://schemas.microsoft.com/office/powerpoint/2010/main" val="3919578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762000"/>
            <a:ext cx="7391400" cy="5410200"/>
          </a:xfrm>
        </p:spPr>
        <p:txBody>
          <a:bodyPr/>
          <a:lstStyle/>
          <a:p>
            <a:pPr marL="18288" indent="0" algn="ctr">
              <a:buNone/>
            </a:pPr>
            <a:r>
              <a:rPr lang="en-US" sz="2800" dirty="0" smtClean="0"/>
              <a:t>  </a:t>
            </a:r>
            <a:r>
              <a:rPr lang="en-US" sz="3200" dirty="0" smtClean="0"/>
              <a:t>Mohammad </a:t>
            </a:r>
            <a:r>
              <a:rPr lang="en-US" sz="3200" dirty="0" err="1" smtClean="0"/>
              <a:t>Afkhami-Ardekani</a:t>
            </a:r>
            <a:r>
              <a:rPr lang="en-US" sz="3200" dirty="0" smtClean="0"/>
              <a:t> MD</a:t>
            </a:r>
          </a:p>
          <a:p>
            <a:pPr marL="18288" indent="0" algn="ctr">
              <a:buNone/>
            </a:pPr>
            <a:endParaRPr lang="en-US" sz="2400" dirty="0" smtClean="0"/>
          </a:p>
          <a:p>
            <a:pPr marL="18288" indent="0" algn="ctr">
              <a:buNone/>
            </a:pPr>
            <a:r>
              <a:rPr lang="en-US" sz="2400" dirty="0" smtClean="0"/>
              <a:t>Professor of Endocrinology and Metabolism</a:t>
            </a:r>
          </a:p>
          <a:p>
            <a:pPr marL="18288" indent="0" algn="ctr">
              <a:buNone/>
            </a:pPr>
            <a:endParaRPr lang="en-US" sz="2400" dirty="0"/>
          </a:p>
          <a:p>
            <a:pPr marL="18288" indent="0" algn="ctr">
              <a:buNone/>
            </a:pPr>
            <a:endParaRPr lang="en-US" sz="2400" dirty="0" smtClean="0"/>
          </a:p>
          <a:p>
            <a:pPr marL="18288" indent="0" algn="ctr">
              <a:buNone/>
            </a:pPr>
            <a:r>
              <a:rPr lang="en-US" sz="2400" dirty="0" smtClean="0"/>
              <a:t>Shad </a:t>
            </a:r>
            <a:r>
              <a:rPr lang="en-US" sz="2400" dirty="0" err="1" smtClean="0"/>
              <a:t>Sadoughi</a:t>
            </a:r>
            <a:r>
              <a:rPr lang="en-US" sz="2400" dirty="0" smtClean="0"/>
              <a:t> University of Medical </a:t>
            </a:r>
            <a:r>
              <a:rPr lang="en-US" sz="2400" dirty="0" err="1" smtClean="0"/>
              <a:t>Siences</a:t>
            </a:r>
            <a:endParaRPr lang="en-US" sz="2400" dirty="0" smtClean="0"/>
          </a:p>
          <a:p>
            <a:pPr marL="18288" indent="0" algn="ctr">
              <a:buNone/>
            </a:pPr>
            <a:endParaRPr lang="en-US" sz="2400" dirty="0"/>
          </a:p>
          <a:p>
            <a:pPr marL="18288" indent="0" algn="ctr">
              <a:buNone/>
            </a:pPr>
            <a:endParaRPr lang="en-US" sz="2400" dirty="0" smtClean="0"/>
          </a:p>
          <a:p>
            <a:pPr marL="18288" indent="0" algn="ctr">
              <a:buNone/>
            </a:pPr>
            <a:r>
              <a:rPr lang="en-US" sz="2400" dirty="0" smtClean="0"/>
              <a:t>14 NOV 2018</a:t>
            </a:r>
            <a:endParaRPr lang="en-US" sz="2400" dirty="0"/>
          </a:p>
        </p:txBody>
      </p:sp>
    </p:spTree>
    <p:extLst>
      <p:ext uri="{BB962C8B-B14F-4D97-AF65-F5344CB8AC3E}">
        <p14:creationId xmlns:p14="http://schemas.microsoft.com/office/powerpoint/2010/main" val="2882219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153400" cy="6400800"/>
          </a:xfrm>
        </p:spPr>
        <p:txBody>
          <a:bodyPr/>
          <a:lstStyle/>
          <a:p>
            <a:endParaRPr lang="en-US" dirty="0"/>
          </a:p>
        </p:txBody>
      </p:sp>
      <p:pic>
        <p:nvPicPr>
          <p:cNvPr id="4" name="Picture 3"/>
          <p:cNvPicPr>
            <a:picLocks noChangeAspect="1"/>
          </p:cNvPicPr>
          <p:nvPr/>
        </p:nvPicPr>
        <p:blipFill>
          <a:blip r:embed="rId2"/>
          <a:stretch>
            <a:fillRect/>
          </a:stretch>
        </p:blipFill>
        <p:spPr>
          <a:xfrm>
            <a:off x="457200" y="228600"/>
            <a:ext cx="8153400" cy="6400800"/>
          </a:xfrm>
          <a:prstGeom prst="rect">
            <a:avLst/>
          </a:prstGeom>
        </p:spPr>
      </p:pic>
    </p:spTree>
    <p:extLst>
      <p:ext uri="{BB962C8B-B14F-4D97-AF65-F5344CB8AC3E}">
        <p14:creationId xmlns:p14="http://schemas.microsoft.com/office/powerpoint/2010/main" val="892961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5943600"/>
          </a:xfrm>
        </p:spPr>
        <p:txBody>
          <a:bodyPr anchor="t">
            <a:normAutofit fontScale="90000"/>
          </a:bodyPr>
          <a:lstStyle/>
          <a:p>
            <a:pPr algn="ctr"/>
            <a:r>
              <a:rPr lang="en-US" sz="2200" b="1" dirty="0" smtClean="0"/>
              <a:t/>
            </a:r>
            <a:br>
              <a:rPr lang="en-US" sz="2200" b="1" dirty="0" smtClean="0"/>
            </a:br>
            <a:r>
              <a:rPr lang="en-US" sz="2200" b="1" dirty="0" smtClean="0"/>
              <a:t/>
            </a:r>
            <a:br>
              <a:rPr lang="en-US" sz="2200" b="1" dirty="0" smtClean="0"/>
            </a:br>
            <a:r>
              <a:rPr lang="en-US" sz="3600" b="1" dirty="0" smtClean="0">
                <a:solidFill>
                  <a:srgbClr val="FFC000"/>
                </a:solidFill>
              </a:rPr>
              <a:t>The tumors can be either functional or nonfunctional.</a:t>
            </a:r>
            <a:br>
              <a:rPr lang="en-US" sz="3600" b="1" dirty="0" smtClean="0">
                <a:solidFill>
                  <a:srgbClr val="FFC000"/>
                </a:solidFill>
              </a:rPr>
            </a:br>
            <a:r>
              <a:rPr lang="en-US" sz="3100" b="1" dirty="0"/>
              <a:t/>
            </a:r>
            <a:br>
              <a:rPr lang="en-US" sz="3100" b="1" dirty="0"/>
            </a:br>
            <a:r>
              <a:rPr lang="en-US" sz="3100" b="1" dirty="0" smtClean="0"/>
              <a:t>Thirty to 50% of the NETs are functional. </a:t>
            </a:r>
            <a:br>
              <a:rPr lang="en-US" sz="3100" b="1" dirty="0" smtClean="0"/>
            </a:br>
            <a:r>
              <a:rPr lang="en-US" sz="3100" b="1" dirty="0" smtClean="0"/>
              <a:t/>
            </a:r>
            <a:br>
              <a:rPr lang="en-US" sz="3100" b="1" dirty="0" smtClean="0"/>
            </a:br>
            <a:r>
              <a:rPr lang="en-US" sz="3600" b="1" dirty="0">
                <a:solidFill>
                  <a:srgbClr val="FFC000"/>
                </a:solidFill>
              </a:rPr>
              <a:t>Functioning tumors present with symptoms related to the secretion of hormones. </a:t>
            </a:r>
            <a:r>
              <a:rPr lang="en-US" sz="3100" b="1" dirty="0">
                <a:solidFill>
                  <a:srgbClr val="FFC000"/>
                </a:solidFill>
              </a:rPr>
              <a:t/>
            </a:r>
            <a:br>
              <a:rPr lang="en-US" sz="3100" b="1" dirty="0">
                <a:solidFill>
                  <a:srgbClr val="FFC000"/>
                </a:solidFill>
              </a:rPr>
            </a:br>
            <a:r>
              <a:rPr lang="en-US" sz="3100" b="1" dirty="0" smtClean="0"/>
              <a:t/>
            </a:r>
            <a:br>
              <a:rPr lang="en-US" sz="3100" b="1" dirty="0" smtClean="0"/>
            </a:br>
            <a:r>
              <a:rPr lang="en-US" sz="3100" b="1" dirty="0" smtClean="0"/>
              <a:t>Nonfunctional </a:t>
            </a:r>
            <a:r>
              <a:rPr lang="en-US" sz="3100" b="1" dirty="0"/>
              <a:t>tumors may be discovered </a:t>
            </a:r>
            <a:r>
              <a:rPr lang="en-US" sz="3100" b="1" dirty="0">
                <a:solidFill>
                  <a:srgbClr val="FFFF00"/>
                </a:solidFill>
              </a:rPr>
              <a:t>incidentally</a:t>
            </a:r>
            <a:r>
              <a:rPr lang="en-US" sz="3100" b="1" dirty="0"/>
              <a:t>  or because of </a:t>
            </a:r>
            <a:r>
              <a:rPr lang="en-US" sz="3100" b="1" dirty="0">
                <a:solidFill>
                  <a:srgbClr val="FFFF00"/>
                </a:solidFill>
              </a:rPr>
              <a:t>the mass effect</a:t>
            </a:r>
            <a:r>
              <a:rPr lang="en-US" sz="3100" b="1" dirty="0"/>
              <a:t>.</a:t>
            </a:r>
            <a:br>
              <a:rPr lang="en-US" sz="3100" b="1" dirty="0"/>
            </a:br>
            <a:r>
              <a:rPr lang="en-US" sz="2200" b="1" dirty="0"/>
              <a:t/>
            </a:r>
            <a:br>
              <a:rPr lang="en-US" sz="2200" b="1" dirty="0"/>
            </a:br>
            <a:r>
              <a:rPr lang="en-US" sz="2200" b="1" dirty="0" smtClean="0"/>
              <a:t/>
            </a:r>
            <a:br>
              <a:rPr lang="en-US" sz="2200" b="1" dirty="0" smtClean="0"/>
            </a:br>
            <a:r>
              <a:rPr lang="en-US" sz="2200" b="1" dirty="0" smtClean="0"/>
              <a:t/>
            </a:r>
            <a:br>
              <a:rPr lang="en-US" sz="2200" b="1" dirty="0" smtClean="0"/>
            </a:br>
            <a:endParaRPr lang="en-US" sz="2000" b="1" dirty="0"/>
          </a:p>
        </p:txBody>
      </p:sp>
    </p:spTree>
    <p:extLst>
      <p:ext uri="{BB962C8B-B14F-4D97-AF65-F5344CB8AC3E}">
        <p14:creationId xmlns:p14="http://schemas.microsoft.com/office/powerpoint/2010/main" val="3632283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153400" cy="6324600"/>
          </a:xfrm>
        </p:spPr>
        <p:txBody>
          <a:bodyPr anchor="t">
            <a:normAutofit fontScale="90000"/>
          </a:bodyPr>
          <a:lstStyle/>
          <a:p>
            <a:pPr algn="ctr"/>
            <a:r>
              <a:rPr lang="en-US" sz="2000" dirty="0" smtClean="0">
                <a:solidFill>
                  <a:srgbClr val="FFFF00"/>
                </a:solidFill>
              </a:rPr>
              <a:t/>
            </a:r>
            <a:br>
              <a:rPr lang="en-US" sz="2000" dirty="0" smtClean="0">
                <a:solidFill>
                  <a:srgbClr val="FFFF00"/>
                </a:solidFill>
              </a:rPr>
            </a:br>
            <a:r>
              <a:rPr lang="en-US" sz="4000" b="1" i="1" dirty="0" smtClean="0">
                <a:solidFill>
                  <a:srgbClr val="FFFF00"/>
                </a:solidFill>
              </a:rPr>
              <a:t>Diagnosis: </a:t>
            </a:r>
            <a:r>
              <a:rPr lang="en-US" sz="3100" b="1" dirty="0" smtClean="0"/>
              <a:t/>
            </a:r>
            <a:br>
              <a:rPr lang="en-US" sz="3100" b="1" dirty="0" smtClean="0"/>
            </a:br>
            <a:r>
              <a:rPr lang="en-US" sz="3100" b="1" dirty="0" smtClean="0"/>
              <a:t/>
            </a:r>
            <a:br>
              <a:rPr lang="en-US" sz="3100" b="1" dirty="0" smtClean="0"/>
            </a:br>
            <a:r>
              <a:rPr lang="en-US" sz="3100" b="1" dirty="0"/>
              <a:t>T</a:t>
            </a:r>
            <a:r>
              <a:rPr lang="en-US" sz="3100" b="1" dirty="0" smtClean="0"/>
              <a:t>he NET  patients present with protean pictures.</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solidFill>
                  <a:srgbClr val="FFC000"/>
                </a:solidFill>
              </a:rPr>
              <a:t>NET should be kept in mind in clinical scenarios such as: </a:t>
            </a:r>
            <a:r>
              <a:rPr lang="en-US" sz="3100" b="1" dirty="0" smtClean="0">
                <a:solidFill>
                  <a:srgbClr val="FFC000"/>
                </a:solidFill>
              </a:rPr>
              <a:t/>
            </a:r>
            <a:br>
              <a:rPr lang="en-US" sz="3100" b="1" dirty="0" smtClean="0">
                <a:solidFill>
                  <a:srgbClr val="FFC000"/>
                </a:solidFill>
              </a:rPr>
            </a:br>
            <a:r>
              <a:rPr lang="en-US" sz="3100" b="1" dirty="0" smtClean="0">
                <a:solidFill>
                  <a:srgbClr val="FFC000"/>
                </a:solidFill>
              </a:rPr>
              <a:t> </a:t>
            </a:r>
            <a:r>
              <a:rPr lang="en-US" sz="3100" b="1" dirty="0">
                <a:solidFill>
                  <a:srgbClr val="FFFF00"/>
                </a:solidFill>
              </a:rPr>
              <a:t>F</a:t>
            </a:r>
            <a:r>
              <a:rPr lang="en-US" sz="3100" b="1" dirty="0" smtClean="0">
                <a:solidFill>
                  <a:srgbClr val="FFFF00"/>
                </a:solidFill>
              </a:rPr>
              <a:t>lushing</a:t>
            </a:r>
            <a:r>
              <a:rPr lang="en-US" sz="3100" b="1" dirty="0" smtClean="0"/>
              <a:t>, Longstanding GI symptoms, </a:t>
            </a:r>
            <a:r>
              <a:rPr lang="en-US" sz="3100" b="1" dirty="0" smtClean="0">
                <a:solidFill>
                  <a:srgbClr val="FFFF00"/>
                </a:solidFill>
              </a:rPr>
              <a:t>Hemoptysis</a:t>
            </a:r>
            <a:r>
              <a:rPr lang="en-US" sz="3100" b="1" dirty="0" smtClean="0"/>
              <a:t>, Hypercalcemia, </a:t>
            </a:r>
            <a:r>
              <a:rPr lang="en-US" sz="3100" b="1" dirty="0" smtClean="0">
                <a:solidFill>
                  <a:srgbClr val="FFFF00"/>
                </a:solidFill>
              </a:rPr>
              <a:t>Unexplained weight loss</a:t>
            </a:r>
            <a:r>
              <a:rPr lang="en-US" sz="3100" b="1" dirty="0" smtClean="0"/>
              <a:t>, Wheezing, </a:t>
            </a:r>
            <a:r>
              <a:rPr lang="en-US" sz="3100" b="1" dirty="0" smtClean="0">
                <a:solidFill>
                  <a:srgbClr val="FFFF00"/>
                </a:solidFill>
              </a:rPr>
              <a:t>Hypoglycemia</a:t>
            </a:r>
            <a:r>
              <a:rPr lang="en-US" sz="3100" b="1" dirty="0" smtClean="0"/>
              <a:t>, Multiple liver  metastases and </a:t>
            </a:r>
            <a:r>
              <a:rPr lang="en-US" sz="3100" b="1" dirty="0" smtClean="0">
                <a:solidFill>
                  <a:srgbClr val="FFFF00"/>
                </a:solidFill>
              </a:rPr>
              <a:t>Skin disorder</a:t>
            </a:r>
            <a:r>
              <a:rPr lang="en-US" sz="3100" b="1" dirty="0" smtClean="0"/>
              <a:t>.</a:t>
            </a:r>
            <a:br>
              <a:rPr lang="en-US" sz="3100" b="1" dirty="0" smtClean="0"/>
            </a:br>
            <a:r>
              <a:rPr lang="en-US" sz="2000" dirty="0" smtClean="0">
                <a:solidFill>
                  <a:srgbClr val="FFFF00"/>
                </a:solidFill>
              </a:rPr>
              <a:t/>
            </a:r>
            <a:br>
              <a:rPr lang="en-US" sz="2000" dirty="0" smtClean="0">
                <a:solidFill>
                  <a:srgbClr val="FFFF00"/>
                </a:solidFill>
              </a:rPr>
            </a:br>
            <a:endParaRPr lang="en-US" sz="2000" dirty="0">
              <a:solidFill>
                <a:srgbClr val="FFFF00"/>
              </a:solidFill>
            </a:endParaRPr>
          </a:p>
        </p:txBody>
      </p:sp>
    </p:spTree>
    <p:extLst>
      <p:ext uri="{BB962C8B-B14F-4D97-AF65-F5344CB8AC3E}">
        <p14:creationId xmlns:p14="http://schemas.microsoft.com/office/powerpoint/2010/main" val="1590143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type="title"/>
          </p:nvPr>
        </p:nvSpPr>
        <p:spPr>
          <a:xfrm>
            <a:off x="381000" y="304800"/>
            <a:ext cx="8305800" cy="6096000"/>
          </a:xfrm>
        </p:spPr>
        <p:txBody>
          <a:bodyPr anchor="t"/>
          <a:lstStyle/>
          <a:p>
            <a:pPr algn="ctr"/>
            <a:r>
              <a:rPr lang="en-US" sz="2000" dirty="0">
                <a:solidFill>
                  <a:srgbClr val="FFFF00"/>
                </a:solidFill>
              </a:rPr>
              <a:t/>
            </a:r>
            <a:br>
              <a:rPr lang="en-US" sz="2000" dirty="0">
                <a:solidFill>
                  <a:srgbClr val="FFFF00"/>
                </a:solidFill>
              </a:rPr>
            </a:br>
            <a:r>
              <a:rPr lang="en-US" sz="3200" b="1" dirty="0" smtClean="0">
                <a:solidFill>
                  <a:srgbClr val="FFFF00"/>
                </a:solidFill>
              </a:rPr>
              <a:t>Chromogranin A (Cg A) </a:t>
            </a:r>
            <a:r>
              <a:rPr lang="en-US" sz="2800" b="1" dirty="0"/>
              <a:t>is elevated in approximately </a:t>
            </a:r>
            <a:r>
              <a:rPr lang="en-US" sz="3200" b="1" dirty="0">
                <a:solidFill>
                  <a:srgbClr val="FFFF00"/>
                </a:solidFill>
              </a:rPr>
              <a:t>90% of gut NETs </a:t>
            </a:r>
            <a:r>
              <a:rPr lang="en-US" sz="2800" b="1" dirty="0"/>
              <a:t>and correlates with tumor burden and recurrence. </a:t>
            </a:r>
            <a:br>
              <a:rPr lang="en-US" sz="2800" b="1" dirty="0"/>
            </a:br>
            <a:r>
              <a:rPr lang="en-US" sz="2800" b="1" dirty="0" smtClean="0"/>
              <a:t/>
            </a:r>
            <a:br>
              <a:rPr lang="en-US" sz="2800" b="1" dirty="0" smtClean="0"/>
            </a:br>
            <a:r>
              <a:rPr lang="en-US" sz="2800" b="1" dirty="0" smtClean="0">
                <a:solidFill>
                  <a:srgbClr val="FFC000"/>
                </a:solidFill>
              </a:rPr>
              <a:t>CgA </a:t>
            </a:r>
            <a:r>
              <a:rPr lang="en-US" sz="2800" b="1" dirty="0">
                <a:solidFill>
                  <a:srgbClr val="FFC000"/>
                </a:solidFill>
              </a:rPr>
              <a:t>is more frequently elevated in well-differentiated tumors compared to poorly differentiated NETs</a:t>
            </a:r>
            <a:r>
              <a:rPr lang="en-US" sz="2800" b="1" dirty="0" smtClean="0">
                <a:solidFill>
                  <a:srgbClr val="FFC000"/>
                </a:solidFill>
              </a:rPr>
              <a:t>.</a:t>
            </a:r>
            <a:r>
              <a:rPr lang="en-US" sz="2800" b="1" dirty="0" smtClean="0"/>
              <a:t/>
            </a:r>
            <a:br>
              <a:rPr lang="en-US" sz="2800" b="1" dirty="0" smtClean="0"/>
            </a:br>
            <a:r>
              <a:rPr lang="en-US" sz="2800" b="1" dirty="0" smtClean="0"/>
              <a:t> </a:t>
            </a:r>
            <a:br>
              <a:rPr lang="en-US" sz="2800" b="1" dirty="0" smtClean="0"/>
            </a:br>
            <a:r>
              <a:rPr lang="en-US" sz="2800" b="1" dirty="0" smtClean="0"/>
              <a:t>Effective </a:t>
            </a:r>
            <a:r>
              <a:rPr lang="en-US" sz="2800" b="1" dirty="0"/>
              <a:t>treatment is often associated with decrease in CgA levels</a:t>
            </a:r>
            <a:r>
              <a:rPr lang="en-US" sz="2800" b="1" dirty="0" smtClean="0"/>
              <a:t>.</a:t>
            </a:r>
            <a:br>
              <a:rPr lang="en-US" sz="2800" b="1" dirty="0" smtClean="0"/>
            </a:br>
            <a:r>
              <a:rPr lang="en-US" sz="2800" b="1" dirty="0" smtClean="0"/>
              <a:t> </a:t>
            </a:r>
            <a:br>
              <a:rPr lang="en-US" sz="2800" b="1" dirty="0" smtClean="0"/>
            </a:br>
            <a:r>
              <a:rPr lang="en-US" sz="2800" b="1" i="1" dirty="0" smtClean="0">
                <a:solidFill>
                  <a:srgbClr val="FFFF00"/>
                </a:solidFill>
              </a:rPr>
              <a:t>Proton </a:t>
            </a:r>
            <a:r>
              <a:rPr lang="en-US" sz="2800" b="1" i="1" dirty="0">
                <a:solidFill>
                  <a:srgbClr val="FFFF00"/>
                </a:solidFill>
              </a:rPr>
              <a:t>pump inhibitors falsely increase CgA, but levels normalize with therapy cessation.</a:t>
            </a:r>
          </a:p>
        </p:txBody>
      </p:sp>
    </p:spTree>
    <p:extLst>
      <p:ext uri="{BB962C8B-B14F-4D97-AF65-F5344CB8AC3E}">
        <p14:creationId xmlns:p14="http://schemas.microsoft.com/office/powerpoint/2010/main" val="2576350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382000" cy="5943600"/>
          </a:xfrm>
        </p:spPr>
        <p:txBody>
          <a:bodyPr anchor="t"/>
          <a:lstStyle/>
          <a:p>
            <a:pPr algn="ctr"/>
            <a:r>
              <a:rPr lang="en-US" sz="2000" dirty="0" smtClean="0">
                <a:solidFill>
                  <a:srgbClr val="FFFF00"/>
                </a:solidFill>
              </a:rPr>
              <a:t/>
            </a:r>
            <a:br>
              <a:rPr lang="en-US" sz="2000" dirty="0" smtClean="0">
                <a:solidFill>
                  <a:srgbClr val="FFFF00"/>
                </a:solidFill>
              </a:rPr>
            </a:br>
            <a:r>
              <a:rPr lang="en-US" sz="2000" dirty="0">
                <a:solidFill>
                  <a:srgbClr val="FFFF00"/>
                </a:solidFill>
              </a:rPr>
              <a:t/>
            </a:r>
            <a:br>
              <a:rPr lang="en-US" sz="2000" dirty="0">
                <a:solidFill>
                  <a:srgbClr val="FFFF00"/>
                </a:solidFill>
              </a:rPr>
            </a:br>
            <a:r>
              <a:rPr lang="en-US" sz="2800" dirty="0">
                <a:solidFill>
                  <a:srgbClr val="FFFF00"/>
                </a:solidFill>
              </a:rPr>
              <a:t/>
            </a:r>
            <a:br>
              <a:rPr lang="en-US" sz="2800" dirty="0">
                <a:solidFill>
                  <a:srgbClr val="FFFF00"/>
                </a:solidFill>
              </a:rPr>
            </a:br>
            <a:r>
              <a:rPr lang="en-US" sz="4000" b="1" dirty="0" smtClean="0"/>
              <a:t>Selection of the imaging technic is also based on clinical findings.</a:t>
            </a:r>
            <a:br>
              <a:rPr lang="en-US" sz="4000" b="1" dirty="0" smtClean="0"/>
            </a:br>
            <a:r>
              <a:rPr lang="en-US" sz="4000" b="1" dirty="0"/>
              <a:t/>
            </a:r>
            <a:br>
              <a:rPr lang="en-US" sz="4000" b="1" dirty="0"/>
            </a:br>
            <a:r>
              <a:rPr lang="en-US" sz="4000" b="1" dirty="0" smtClean="0"/>
              <a:t> Computerized tomographic scanning (CT) and MRI are </a:t>
            </a:r>
            <a:r>
              <a:rPr lang="en-US" sz="4000" b="1" dirty="0" smtClean="0">
                <a:solidFill>
                  <a:srgbClr val="FFC000"/>
                </a:solidFill>
              </a:rPr>
              <a:t>the most preferred </a:t>
            </a:r>
            <a:r>
              <a:rPr lang="en-US" sz="4000" b="1" dirty="0" smtClean="0"/>
              <a:t>technics. </a:t>
            </a:r>
            <a:r>
              <a:rPr lang="en-US" sz="3200" b="1" dirty="0"/>
              <a:t/>
            </a:r>
            <a:br>
              <a:rPr lang="en-US" sz="3200" b="1" dirty="0"/>
            </a:br>
            <a:endParaRPr lang="en-US" sz="2000" b="1" dirty="0"/>
          </a:p>
        </p:txBody>
      </p:sp>
    </p:spTree>
    <p:extLst>
      <p:ext uri="{BB962C8B-B14F-4D97-AF65-F5344CB8AC3E}">
        <p14:creationId xmlns:p14="http://schemas.microsoft.com/office/powerpoint/2010/main" val="1124270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458200" cy="6858000"/>
          </a:xfrm>
        </p:spPr>
        <p:txBody>
          <a:bodyPr anchor="t"/>
          <a:lstStyle/>
          <a:p>
            <a:pPr algn="ctr"/>
            <a:r>
              <a:rPr lang="en-US" sz="2000" dirty="0" smtClean="0">
                <a:solidFill>
                  <a:srgbClr val="FFFF00"/>
                </a:solidFill>
                <a:effectLst/>
              </a:rPr>
              <a:t/>
            </a:r>
            <a:br>
              <a:rPr lang="en-US" sz="2000" dirty="0" smtClean="0">
                <a:solidFill>
                  <a:srgbClr val="FFFF00"/>
                </a:solidFill>
                <a:effectLst/>
              </a:rPr>
            </a:br>
            <a:r>
              <a:rPr lang="en-US" sz="3200" b="1" dirty="0">
                <a:solidFill>
                  <a:srgbClr val="FFC000"/>
                </a:solidFill>
                <a:effectLst/>
              </a:rPr>
              <a:t>O</a:t>
            </a:r>
            <a:r>
              <a:rPr lang="en-US" sz="3200" b="1" dirty="0" smtClean="0">
                <a:solidFill>
                  <a:srgbClr val="FFC000"/>
                </a:solidFill>
                <a:effectLst/>
              </a:rPr>
              <a:t>verexpression </a:t>
            </a:r>
            <a:r>
              <a:rPr lang="en-US" sz="3200" b="1" dirty="0">
                <a:solidFill>
                  <a:srgbClr val="FFC000"/>
                </a:solidFill>
                <a:effectLst/>
              </a:rPr>
              <a:t>of </a:t>
            </a:r>
            <a:r>
              <a:rPr lang="en-US" sz="3200" b="1" dirty="0" smtClean="0">
                <a:solidFill>
                  <a:srgbClr val="FFC000"/>
                </a:solidFill>
                <a:effectLst/>
              </a:rPr>
              <a:t>somatostatin receptors by the NETs</a:t>
            </a:r>
            <a:r>
              <a:rPr lang="en-US" sz="3200" b="1" dirty="0" smtClean="0">
                <a:effectLst/>
              </a:rPr>
              <a:t> </a:t>
            </a:r>
            <a:r>
              <a:rPr lang="en-US" sz="3200" b="1" dirty="0">
                <a:effectLst/>
              </a:rPr>
              <a:t>has been successfully used to image both the primary tumor and the tumor extent, using primarily </a:t>
            </a:r>
            <a:r>
              <a:rPr lang="en-US" sz="3200" b="1" dirty="0">
                <a:solidFill>
                  <a:srgbClr val="FFC000"/>
                </a:solidFill>
                <a:effectLst/>
              </a:rPr>
              <a:t>111In- labeled-somatostatin analogs </a:t>
            </a:r>
            <a:r>
              <a:rPr lang="en-US" sz="3200" b="1" dirty="0">
                <a:effectLst/>
              </a:rPr>
              <a:t>or </a:t>
            </a:r>
            <a:r>
              <a:rPr lang="en-US" sz="3200" b="1" dirty="0">
                <a:solidFill>
                  <a:srgbClr val="FFC000"/>
                </a:solidFill>
                <a:effectLst/>
              </a:rPr>
              <a:t>68Ga-labeled somatostatin </a:t>
            </a:r>
            <a:r>
              <a:rPr lang="en-US" sz="3200" b="1" dirty="0" smtClean="0">
                <a:solidFill>
                  <a:srgbClr val="FFC000"/>
                </a:solidFill>
                <a:effectLst/>
              </a:rPr>
              <a:t>analogs. </a:t>
            </a:r>
            <a:r>
              <a:rPr lang="en-US" sz="3200" b="1" dirty="0" smtClean="0">
                <a:effectLst/>
              </a:rPr>
              <a:t/>
            </a:r>
            <a:br>
              <a:rPr lang="en-US" sz="3200" b="1" dirty="0" smtClean="0">
                <a:effectLst/>
              </a:rPr>
            </a:br>
            <a:r>
              <a:rPr lang="en-US" sz="3200" b="1" dirty="0">
                <a:effectLst/>
              </a:rPr>
              <a:t/>
            </a:r>
            <a:br>
              <a:rPr lang="en-US" sz="3200" b="1" dirty="0">
                <a:effectLst/>
              </a:rPr>
            </a:br>
            <a:r>
              <a:rPr lang="en-US" sz="3200" b="1" dirty="0" smtClean="0">
                <a:effectLst/>
              </a:rPr>
              <a:t>At present, the </a:t>
            </a:r>
            <a:r>
              <a:rPr lang="en-US" sz="3200" b="1" dirty="0">
                <a:effectLst/>
              </a:rPr>
              <a:t>use of 68Ga-labeled </a:t>
            </a:r>
            <a:r>
              <a:rPr lang="en-US" sz="3200" b="1" dirty="0" smtClean="0">
                <a:effectLst/>
              </a:rPr>
              <a:t>somatostatin </a:t>
            </a:r>
            <a:r>
              <a:rPr lang="en-US" sz="3200" b="1" dirty="0">
                <a:effectLst/>
              </a:rPr>
              <a:t>analogs with positron emission tomography and </a:t>
            </a:r>
            <a:r>
              <a:rPr lang="en-US" sz="3200" b="1" dirty="0" smtClean="0">
                <a:effectLst/>
              </a:rPr>
              <a:t>computed </a:t>
            </a:r>
            <a:r>
              <a:rPr lang="en-US" sz="3200" b="1" dirty="0">
                <a:effectLst/>
              </a:rPr>
              <a:t>tomographic scanning (PET/CT) </a:t>
            </a:r>
            <a:r>
              <a:rPr lang="en-US" sz="3200" b="1" dirty="0">
                <a:solidFill>
                  <a:srgbClr val="FFFF00"/>
                </a:solidFill>
                <a:effectLst/>
              </a:rPr>
              <a:t>is the most sensitive imaging modality </a:t>
            </a:r>
            <a:r>
              <a:rPr lang="en-US" sz="3200" b="1" dirty="0">
                <a:effectLst/>
              </a:rPr>
              <a:t>available for these </a:t>
            </a:r>
            <a:r>
              <a:rPr lang="en-US" sz="3200" b="1" dirty="0" smtClean="0">
                <a:effectLst/>
              </a:rPr>
              <a:t>tumors.</a:t>
            </a:r>
            <a:r>
              <a:rPr lang="en-US" sz="3200" b="1" dirty="0"/>
              <a:t/>
            </a:r>
            <a:br>
              <a:rPr lang="en-US" sz="3200" b="1" dirty="0"/>
            </a:br>
            <a:r>
              <a:rPr lang="en-US" sz="3200" b="1" dirty="0"/>
              <a:t/>
            </a:r>
            <a:br>
              <a:rPr lang="en-US" sz="3200" b="1" dirty="0"/>
            </a:br>
            <a:endParaRPr lang="en-US" sz="2000" b="1" dirty="0"/>
          </a:p>
        </p:txBody>
      </p:sp>
    </p:spTree>
    <p:extLst>
      <p:ext uri="{BB962C8B-B14F-4D97-AF65-F5344CB8AC3E}">
        <p14:creationId xmlns:p14="http://schemas.microsoft.com/office/powerpoint/2010/main" val="1965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458200" cy="6172200"/>
          </a:xfrm>
        </p:spPr>
        <p:txBody>
          <a:bodyPr anchor="t">
            <a:normAutofit fontScale="90000"/>
          </a:bodyPr>
          <a:lstStyle/>
          <a:p>
            <a:pPr algn="ctr"/>
            <a:r>
              <a:rPr lang="en-US" sz="2000" dirty="0" smtClean="0">
                <a:solidFill>
                  <a:srgbClr val="FFFF00"/>
                </a:solidFill>
              </a:rPr>
              <a:t/>
            </a:r>
            <a:br>
              <a:rPr lang="en-US" sz="2000" dirty="0" smtClean="0">
                <a:solidFill>
                  <a:srgbClr val="FFFF00"/>
                </a:solidFill>
              </a:rPr>
            </a:br>
            <a:r>
              <a:rPr lang="en-US" sz="2000" dirty="0">
                <a:solidFill>
                  <a:srgbClr val="FFFF00"/>
                </a:solidFill>
              </a:rPr>
              <a:t/>
            </a:r>
            <a:br>
              <a:rPr lang="en-US" sz="2000" dirty="0">
                <a:solidFill>
                  <a:srgbClr val="FFFF00"/>
                </a:solidFill>
              </a:rPr>
            </a:br>
            <a:r>
              <a:rPr lang="en-US" sz="3100" b="1" dirty="0" smtClean="0">
                <a:solidFill>
                  <a:srgbClr val="FFFF00"/>
                </a:solidFill>
              </a:rPr>
              <a:t>Multi-disciplinary approach is the mainstay in management of neuroendocrine tumors. </a:t>
            </a:r>
            <a:r>
              <a:rPr lang="en-US" sz="3100" b="1" dirty="0" smtClean="0"/>
              <a:t/>
            </a:r>
            <a:br>
              <a:rPr lang="en-US" sz="3100" b="1" dirty="0" smtClean="0"/>
            </a:br>
            <a:r>
              <a:rPr lang="en-US" sz="3100" b="1" dirty="0"/>
              <a:t/>
            </a:r>
            <a:br>
              <a:rPr lang="en-US" sz="3100" b="1" dirty="0"/>
            </a:br>
            <a:r>
              <a:rPr lang="en-US" sz="3100" b="1" dirty="0"/>
              <a:t/>
            </a:r>
            <a:br>
              <a:rPr lang="en-US" sz="3100" b="1" dirty="0"/>
            </a:br>
            <a:r>
              <a:rPr lang="en-US" sz="3100" b="1" dirty="0" smtClean="0"/>
              <a:t>Anytime the tumor is resectable, surgical excision is the treatment of choice(</a:t>
            </a:r>
            <a:r>
              <a:rPr lang="en-US" sz="3100" b="1" dirty="0" err="1" smtClean="0"/>
              <a:t>Debulking</a:t>
            </a:r>
            <a:r>
              <a:rPr lang="en-US" sz="3100" b="1" dirty="0" smtClean="0"/>
              <a:t>) </a:t>
            </a:r>
            <a:r>
              <a:rPr lang="en-US" sz="3100" b="1" dirty="0"/>
              <a:t>.</a:t>
            </a:r>
            <a:r>
              <a:rPr lang="en-US" sz="3100" b="1" dirty="0" smtClean="0">
                <a:effectLst/>
              </a:rPr>
              <a:t> </a:t>
            </a:r>
            <a:r>
              <a:rPr lang="en-US" sz="3100" b="1" dirty="0" smtClean="0">
                <a:solidFill>
                  <a:srgbClr val="FFFF00"/>
                </a:solidFill>
                <a:effectLst/>
              </a:rPr>
              <a:t/>
            </a:r>
            <a:br>
              <a:rPr lang="en-US" sz="3100" b="1" dirty="0" smtClean="0">
                <a:solidFill>
                  <a:srgbClr val="FFFF00"/>
                </a:solidFill>
                <a:effectLst/>
              </a:rPr>
            </a:br>
            <a:r>
              <a:rPr lang="en-US" sz="3100" b="1" dirty="0" smtClean="0">
                <a:solidFill>
                  <a:srgbClr val="FFFF00"/>
                </a:solidFill>
                <a:effectLst/>
              </a:rPr>
              <a:t/>
            </a:r>
            <a:br>
              <a:rPr lang="en-US" sz="3100" b="1" dirty="0" smtClean="0">
                <a:solidFill>
                  <a:srgbClr val="FFFF00"/>
                </a:solidFill>
                <a:effectLst/>
              </a:rPr>
            </a:br>
            <a:r>
              <a:rPr lang="en-US" sz="3100" b="1" dirty="0">
                <a:effectLst/>
              </a:rPr>
              <a:t/>
            </a:r>
            <a:br>
              <a:rPr lang="en-US" sz="3100" b="1" dirty="0">
                <a:effectLst/>
              </a:rPr>
            </a:br>
            <a:r>
              <a:rPr lang="en-US" sz="3100" b="1" dirty="0" smtClean="0">
                <a:solidFill>
                  <a:srgbClr val="FFFF00"/>
                </a:solidFill>
                <a:effectLst/>
              </a:rPr>
              <a:t>Overall survival after surgery depends upon tumor grade.</a:t>
            </a:r>
            <a:r>
              <a:rPr lang="en-US" sz="3100" b="1" dirty="0" smtClean="0">
                <a:effectLst/>
              </a:rPr>
              <a:t/>
            </a:r>
            <a:br>
              <a:rPr lang="en-US" sz="3100" b="1" dirty="0" smtClean="0">
                <a:effectLst/>
              </a:rPr>
            </a:br>
            <a:r>
              <a:rPr lang="en-US" sz="3100" b="1" dirty="0" smtClean="0">
                <a:effectLst/>
              </a:rPr>
              <a:t/>
            </a:r>
            <a:br>
              <a:rPr lang="en-US" sz="3100" b="1" dirty="0" smtClean="0">
                <a:effectLst/>
              </a:rPr>
            </a:br>
            <a:r>
              <a:rPr lang="en-US" sz="2000" dirty="0">
                <a:effectLst/>
              </a:rPr>
              <a:t/>
            </a:r>
            <a:br>
              <a:rPr lang="en-US" sz="2000" dirty="0">
                <a:effectLst/>
              </a:rPr>
            </a:br>
            <a:r>
              <a:rPr lang="en-US" sz="2000" dirty="0"/>
              <a:t/>
            </a:r>
            <a:br>
              <a:rPr lang="en-US" sz="2000" dirty="0"/>
            </a:br>
            <a:r>
              <a:rPr lang="en-US" sz="2000" dirty="0" smtClean="0">
                <a:solidFill>
                  <a:srgbClr val="FFFF00"/>
                </a:solidFill>
              </a:rPr>
              <a:t/>
            </a:r>
            <a:br>
              <a:rPr lang="en-US" sz="2000" dirty="0" smtClean="0">
                <a:solidFill>
                  <a:srgbClr val="FFFF00"/>
                </a:solidFill>
              </a:rPr>
            </a:br>
            <a:r>
              <a:rPr lang="en-US" sz="2000" dirty="0">
                <a:solidFill>
                  <a:srgbClr val="FFFF00"/>
                </a:solidFill>
              </a:rPr>
              <a:t> </a:t>
            </a:r>
            <a:r>
              <a:rPr lang="en-US" sz="2000" dirty="0" smtClean="0">
                <a:solidFill>
                  <a:srgbClr val="FFFF00"/>
                </a:solidFill>
              </a:rPr>
              <a:t/>
            </a:r>
            <a:br>
              <a:rPr lang="en-US" sz="2000" dirty="0" smtClean="0">
                <a:solidFill>
                  <a:srgbClr val="FFFF00"/>
                </a:solidFill>
              </a:rPr>
            </a:br>
            <a:endParaRPr lang="en-US" sz="2000" dirty="0">
              <a:solidFill>
                <a:srgbClr val="FFFF00"/>
              </a:solidFill>
            </a:endParaRPr>
          </a:p>
        </p:txBody>
      </p:sp>
    </p:spTree>
    <p:extLst>
      <p:ext uri="{BB962C8B-B14F-4D97-AF65-F5344CB8AC3E}">
        <p14:creationId xmlns:p14="http://schemas.microsoft.com/office/powerpoint/2010/main" val="2665911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381000"/>
            <a:ext cx="7543800" cy="6096000"/>
          </a:xfrm>
        </p:spPr>
        <p:txBody>
          <a:bodyPr anchor="t">
            <a:normAutofit fontScale="90000"/>
          </a:bodyPr>
          <a:lstStyle/>
          <a:p>
            <a:r>
              <a:rPr lang="en-US" sz="2400" dirty="0" smtClean="0">
                <a:solidFill>
                  <a:srgbClr val="FFFF00"/>
                </a:solidFill>
                <a:latin typeface="Times New Roman"/>
                <a:cs typeface="Times New Roman"/>
              </a:rPr>
              <a:t/>
            </a:r>
            <a:br>
              <a:rPr lang="en-US" sz="2400" dirty="0" smtClean="0">
                <a:solidFill>
                  <a:srgbClr val="FFFF00"/>
                </a:solidFill>
                <a:latin typeface="Times New Roman"/>
                <a:cs typeface="Times New Roman"/>
              </a:rPr>
            </a:br>
            <a:r>
              <a:rPr lang="en-US" sz="2200" b="1" i="1" dirty="0" smtClean="0">
                <a:solidFill>
                  <a:srgbClr val="FFFF00"/>
                </a:solidFill>
                <a:latin typeface="Times New Roman"/>
                <a:cs typeface="Times New Roman"/>
              </a:rPr>
              <a:t> </a:t>
            </a:r>
            <a:r>
              <a:rPr lang="en-US" sz="2700" b="1" i="1" dirty="0" smtClean="0">
                <a:solidFill>
                  <a:srgbClr val="FFFF00"/>
                </a:solidFill>
                <a:latin typeface="Times New Roman"/>
                <a:cs typeface="Times New Roman"/>
              </a:rPr>
              <a:t>Medical management of metastatic or inoperable NETs</a:t>
            </a:r>
            <a:r>
              <a:rPr lang="en-US" sz="2700" b="1" i="1" dirty="0" smtClean="0">
                <a:solidFill>
                  <a:srgbClr val="FFFF00"/>
                </a:solidFill>
                <a:latin typeface="Times New Roman"/>
                <a:cs typeface="Times New Roman"/>
              </a:rPr>
              <a:t>:</a:t>
            </a:r>
            <a:r>
              <a:rPr lang="en-US" sz="2700" b="1" dirty="0">
                <a:latin typeface="Times New Roman"/>
                <a:cs typeface="Times New Roman"/>
              </a:rPr>
              <a:t/>
            </a:r>
            <a:br>
              <a:rPr lang="en-US" sz="2700" b="1" dirty="0">
                <a:latin typeface="Times New Roman"/>
                <a:cs typeface="Times New Roman"/>
              </a:rPr>
            </a:br>
            <a:r>
              <a:rPr lang="en-US" sz="3100" b="1" dirty="0">
                <a:effectLst/>
                <a:latin typeface="Times New Roman"/>
                <a:cs typeface="Times New Roman"/>
              </a:rPr>
              <a:t>Somatostatin analogues, </a:t>
            </a:r>
            <a:r>
              <a:rPr lang="en-US" sz="3100" b="1" i="1" u="sng" dirty="0">
                <a:solidFill>
                  <a:srgbClr val="FFC000"/>
                </a:solidFill>
                <a:effectLst/>
                <a:latin typeface="Times New Roman"/>
                <a:cs typeface="Times New Roman"/>
              </a:rPr>
              <a:t>Octreotide</a:t>
            </a:r>
            <a:r>
              <a:rPr lang="en-US" sz="3100" b="1" dirty="0">
                <a:solidFill>
                  <a:srgbClr val="FFC000"/>
                </a:solidFill>
                <a:effectLst/>
                <a:latin typeface="Times New Roman"/>
                <a:cs typeface="Times New Roman"/>
              </a:rPr>
              <a:t>-LAR</a:t>
            </a:r>
            <a:r>
              <a:rPr lang="en-US" sz="3100" b="1" dirty="0">
                <a:effectLst/>
                <a:latin typeface="Times New Roman"/>
                <a:cs typeface="Times New Roman"/>
              </a:rPr>
              <a:t>, </a:t>
            </a:r>
            <a:r>
              <a:rPr lang="en-US" sz="3100" b="1" i="1" u="sng" dirty="0" err="1" smtClean="0">
                <a:solidFill>
                  <a:srgbClr val="FFC000"/>
                </a:solidFill>
                <a:effectLst/>
                <a:latin typeface="Times New Roman"/>
                <a:cs typeface="Times New Roman"/>
              </a:rPr>
              <a:t>Lanreotide</a:t>
            </a:r>
            <a:r>
              <a:rPr lang="en-US" sz="3100" b="1" i="1" u="sng" dirty="0" smtClean="0">
                <a:solidFill>
                  <a:srgbClr val="FFC000"/>
                </a:solidFill>
                <a:effectLst/>
                <a:latin typeface="Times New Roman"/>
                <a:cs typeface="Times New Roman"/>
              </a:rPr>
              <a:t>.</a:t>
            </a:r>
            <a:br>
              <a:rPr lang="en-US" sz="3100" b="1" i="1" u="sng" dirty="0" smtClean="0">
                <a:solidFill>
                  <a:srgbClr val="FFC000"/>
                </a:solidFill>
                <a:effectLst/>
                <a:latin typeface="Times New Roman"/>
                <a:cs typeface="Times New Roman"/>
              </a:rPr>
            </a:br>
            <a:r>
              <a:rPr lang="en-US" sz="3100" b="1" i="1" u="sng" dirty="0" smtClean="0">
                <a:effectLst/>
                <a:latin typeface="Times New Roman"/>
                <a:cs typeface="Times New Roman"/>
              </a:rPr>
              <a:t/>
            </a:r>
            <a:br>
              <a:rPr lang="en-US" sz="3100" b="1" i="1" u="sng" dirty="0" smtClean="0">
                <a:effectLst/>
                <a:latin typeface="Times New Roman"/>
                <a:cs typeface="Times New Roman"/>
              </a:rPr>
            </a:br>
            <a:r>
              <a:rPr lang="en-US" sz="3100" b="1" dirty="0" smtClean="0">
                <a:effectLst/>
                <a:latin typeface="Times New Roman"/>
                <a:cs typeface="Times New Roman"/>
              </a:rPr>
              <a:t>Serotonin</a:t>
            </a:r>
            <a:r>
              <a:rPr lang="en-US" sz="3100" b="1" dirty="0">
                <a:effectLst/>
                <a:latin typeface="Times New Roman"/>
                <a:cs typeface="Times New Roman"/>
              </a:rPr>
              <a:t>-synthesis </a:t>
            </a:r>
            <a:r>
              <a:rPr lang="en-US" sz="3100" b="1" dirty="0" smtClean="0">
                <a:effectLst/>
                <a:latin typeface="Times New Roman"/>
                <a:cs typeface="Times New Roman"/>
              </a:rPr>
              <a:t>inhibitors,</a:t>
            </a:r>
            <a:r>
              <a:rPr lang="en-US" sz="3100" b="1" u="sng" dirty="0" smtClean="0">
                <a:effectLst/>
                <a:latin typeface="Times New Roman"/>
                <a:cs typeface="Times New Roman"/>
              </a:rPr>
              <a:t> </a:t>
            </a:r>
            <a:r>
              <a:rPr lang="en-US" sz="3100" b="1" i="1" u="sng" dirty="0" smtClean="0">
                <a:solidFill>
                  <a:srgbClr val="FFC000"/>
                </a:solidFill>
                <a:effectLst/>
                <a:latin typeface="Times New Roman"/>
                <a:cs typeface="Times New Roman"/>
              </a:rPr>
              <a:t>Pasireotide</a:t>
            </a:r>
            <a:r>
              <a:rPr lang="en-US" sz="3100" b="1" dirty="0">
                <a:solidFill>
                  <a:srgbClr val="FFC000"/>
                </a:solidFill>
                <a:effectLst/>
                <a:latin typeface="Times New Roman"/>
                <a:cs typeface="Times New Roman"/>
              </a:rPr>
              <a:t>.</a:t>
            </a:r>
            <a:r>
              <a:rPr lang="en-US" sz="3100" b="1" dirty="0" smtClean="0">
                <a:effectLst/>
                <a:latin typeface="Times New Roman"/>
                <a:cs typeface="Times New Roman"/>
              </a:rPr>
              <a:t>  </a:t>
            </a:r>
            <a:r>
              <a:rPr lang="en-US" sz="3100" b="1" dirty="0" smtClean="0">
                <a:effectLst/>
                <a:latin typeface="Times New Roman"/>
                <a:cs typeface="Times New Roman"/>
              </a:rPr>
              <a:t/>
            </a:r>
            <a:br>
              <a:rPr lang="en-US" sz="3100" b="1" dirty="0" smtClean="0">
                <a:effectLst/>
                <a:latin typeface="Times New Roman"/>
                <a:cs typeface="Times New Roman"/>
              </a:rPr>
            </a:br>
            <a:r>
              <a:rPr lang="en-US" sz="3100" b="1" dirty="0" smtClean="0">
                <a:effectLst/>
                <a:latin typeface="Times New Roman"/>
                <a:cs typeface="Times New Roman"/>
              </a:rPr>
              <a:t/>
            </a:r>
            <a:br>
              <a:rPr lang="en-US" sz="3100" b="1" dirty="0" smtClean="0">
                <a:effectLst/>
                <a:latin typeface="Times New Roman"/>
                <a:cs typeface="Times New Roman"/>
              </a:rPr>
            </a:br>
            <a:r>
              <a:rPr lang="en-US" sz="3100" b="1" dirty="0" smtClean="0">
                <a:effectLst/>
                <a:latin typeface="Times New Roman"/>
                <a:cs typeface="Times New Roman"/>
              </a:rPr>
              <a:t>Tyrosine</a:t>
            </a:r>
            <a:r>
              <a:rPr lang="en-US" sz="3100" b="1" dirty="0">
                <a:effectLst/>
                <a:latin typeface="Times New Roman"/>
                <a:cs typeface="Times New Roman"/>
              </a:rPr>
              <a:t>-kinase </a:t>
            </a:r>
            <a:r>
              <a:rPr lang="en-US" sz="3100" b="1" dirty="0" smtClean="0">
                <a:effectLst/>
                <a:latin typeface="Times New Roman"/>
                <a:cs typeface="Times New Roman"/>
              </a:rPr>
              <a:t>inhibitors </a:t>
            </a:r>
            <a:r>
              <a:rPr lang="en-US" sz="3100" b="1" u="sng" dirty="0" smtClean="0">
                <a:solidFill>
                  <a:srgbClr val="FFC000"/>
                </a:solidFill>
                <a:effectLst/>
                <a:latin typeface="Times New Roman"/>
                <a:cs typeface="Times New Roman"/>
              </a:rPr>
              <a:t>S</a:t>
            </a:r>
            <a:r>
              <a:rPr lang="en-US" sz="3100" b="1" i="1" u="sng" dirty="0" smtClean="0">
                <a:solidFill>
                  <a:srgbClr val="FFC000"/>
                </a:solidFill>
                <a:effectLst/>
                <a:latin typeface="Times New Roman"/>
                <a:cs typeface="Times New Roman"/>
              </a:rPr>
              <a:t>unitinib</a:t>
            </a:r>
            <a:r>
              <a:rPr lang="en-US" sz="3100" b="1" u="sng" dirty="0">
                <a:solidFill>
                  <a:srgbClr val="FFC000"/>
                </a:solidFill>
                <a:effectLst/>
                <a:latin typeface="Times New Roman"/>
                <a:cs typeface="Times New Roman"/>
              </a:rPr>
              <a:t>. </a:t>
            </a:r>
            <a:r>
              <a:rPr lang="en-US" sz="3100" b="1" u="sng" dirty="0" smtClean="0">
                <a:solidFill>
                  <a:srgbClr val="FFC000"/>
                </a:solidFill>
                <a:effectLst/>
                <a:latin typeface="Times New Roman"/>
                <a:cs typeface="Times New Roman"/>
              </a:rPr>
              <a:t/>
            </a:r>
            <a:br>
              <a:rPr lang="en-US" sz="3100" b="1" u="sng" dirty="0" smtClean="0">
                <a:solidFill>
                  <a:srgbClr val="FFC000"/>
                </a:solidFill>
                <a:effectLst/>
                <a:latin typeface="Times New Roman"/>
                <a:cs typeface="Times New Roman"/>
              </a:rPr>
            </a:br>
            <a:r>
              <a:rPr lang="en-US" sz="3100" b="1" dirty="0">
                <a:effectLst/>
                <a:latin typeface="Times New Roman"/>
                <a:cs typeface="Times New Roman"/>
              </a:rPr>
              <a:t/>
            </a:r>
            <a:br>
              <a:rPr lang="en-US" sz="3100" b="1" dirty="0">
                <a:effectLst/>
                <a:latin typeface="Times New Roman"/>
                <a:cs typeface="Times New Roman"/>
              </a:rPr>
            </a:br>
            <a:r>
              <a:rPr lang="en-US" sz="3100" b="1" dirty="0" smtClean="0">
                <a:effectLst/>
                <a:latin typeface="Times New Roman"/>
                <a:cs typeface="Times New Roman"/>
              </a:rPr>
              <a:t>Angiogenesis targeting agents </a:t>
            </a:r>
            <a:r>
              <a:rPr lang="en-US" sz="3100" b="1" i="1" u="sng" dirty="0" smtClean="0">
                <a:solidFill>
                  <a:srgbClr val="FFC000"/>
                </a:solidFill>
                <a:effectLst/>
                <a:latin typeface="Times New Roman"/>
                <a:cs typeface="Times New Roman"/>
              </a:rPr>
              <a:t>Bevacizumab.</a:t>
            </a:r>
            <a:r>
              <a:rPr lang="en-US" sz="3100" b="1" dirty="0" smtClean="0">
                <a:solidFill>
                  <a:srgbClr val="FFC000"/>
                </a:solidFill>
                <a:effectLst/>
                <a:latin typeface="Times New Roman"/>
                <a:cs typeface="Times New Roman"/>
              </a:rPr>
              <a:t> </a:t>
            </a:r>
            <a:br>
              <a:rPr lang="en-US" sz="3100" b="1" dirty="0" smtClean="0">
                <a:solidFill>
                  <a:srgbClr val="FFC000"/>
                </a:solidFill>
                <a:effectLst/>
                <a:latin typeface="Times New Roman"/>
                <a:cs typeface="Times New Roman"/>
              </a:rPr>
            </a:br>
            <a:r>
              <a:rPr lang="en-US" sz="3100" b="1" dirty="0" smtClean="0">
                <a:effectLst/>
                <a:latin typeface="Times New Roman"/>
                <a:cs typeface="Times New Roman"/>
              </a:rPr>
              <a:t/>
            </a:r>
            <a:br>
              <a:rPr lang="en-US" sz="3100" b="1" dirty="0" smtClean="0">
                <a:effectLst/>
                <a:latin typeface="Times New Roman"/>
                <a:cs typeface="Times New Roman"/>
              </a:rPr>
            </a:br>
            <a:r>
              <a:rPr lang="en-US" sz="2700" b="1" dirty="0" smtClean="0">
                <a:effectLst/>
                <a:latin typeface="Times New Roman"/>
                <a:cs typeface="Times New Roman"/>
              </a:rPr>
              <a:t>Another treatments: </a:t>
            </a:r>
            <a:r>
              <a:rPr lang="en-US" sz="3100" b="1" i="1" u="sng" dirty="0" smtClean="0">
                <a:effectLst/>
                <a:latin typeface="Times New Roman"/>
                <a:cs typeface="Times New Roman"/>
              </a:rPr>
              <a:t> </a:t>
            </a:r>
            <a:r>
              <a:rPr lang="en-US" sz="3100" b="1" i="1" u="sng" dirty="0" smtClean="0">
                <a:solidFill>
                  <a:srgbClr val="FFFF00"/>
                </a:solidFill>
                <a:effectLst/>
                <a:latin typeface="Times New Roman"/>
                <a:cs typeface="Times New Roman"/>
              </a:rPr>
              <a:t>Chemo-embolization</a:t>
            </a:r>
            <a:r>
              <a:rPr lang="en-US" sz="3100" b="1" i="1" u="sng" dirty="0" smtClean="0">
                <a:solidFill>
                  <a:srgbClr val="FFFF00"/>
                </a:solidFill>
                <a:effectLst/>
                <a:latin typeface="Times New Roman"/>
                <a:cs typeface="Times New Roman"/>
              </a:rPr>
              <a:t>.</a:t>
            </a:r>
            <a:r>
              <a:rPr lang="en-US" sz="2700" b="1" dirty="0" smtClean="0">
                <a:solidFill>
                  <a:srgbClr val="FFFF00"/>
                </a:solidFill>
                <a:effectLst/>
                <a:latin typeface="Times New Roman"/>
                <a:cs typeface="Times New Roman"/>
              </a:rPr>
              <a:t/>
            </a:r>
            <a:br>
              <a:rPr lang="en-US" sz="2700" b="1" dirty="0" smtClean="0">
                <a:solidFill>
                  <a:srgbClr val="FFFF00"/>
                </a:solidFill>
                <a:effectLst/>
                <a:latin typeface="Times New Roman"/>
                <a:cs typeface="Times New Roman"/>
              </a:rPr>
            </a:br>
            <a:r>
              <a:rPr lang="en-US" sz="3100" b="1" i="1" dirty="0" smtClean="0">
                <a:solidFill>
                  <a:srgbClr val="FFFF00"/>
                </a:solidFill>
                <a:effectLst/>
                <a:latin typeface="Times New Roman"/>
                <a:cs typeface="Times New Roman"/>
              </a:rPr>
              <a:t>Peptide </a:t>
            </a:r>
            <a:r>
              <a:rPr lang="en-US" sz="3100" b="1" i="1" dirty="0">
                <a:solidFill>
                  <a:srgbClr val="FFFF00"/>
                </a:solidFill>
                <a:effectLst/>
                <a:latin typeface="Times New Roman"/>
                <a:cs typeface="Times New Roman"/>
              </a:rPr>
              <a:t>radio-receptor-therapy(PRRT) </a:t>
            </a:r>
            <a:r>
              <a:rPr lang="en-US" sz="2700" b="1" dirty="0">
                <a:solidFill>
                  <a:srgbClr val="FFFF00"/>
                </a:solidFill>
                <a:effectLst/>
                <a:latin typeface="Times New Roman"/>
                <a:cs typeface="Times New Roman"/>
              </a:rPr>
              <a:t/>
            </a:r>
            <a:br>
              <a:rPr lang="en-US" sz="2700" b="1" dirty="0">
                <a:solidFill>
                  <a:srgbClr val="FFFF00"/>
                </a:solidFill>
                <a:effectLst/>
                <a:latin typeface="Times New Roman"/>
                <a:cs typeface="Times New Roman"/>
              </a:rPr>
            </a:br>
            <a:r>
              <a:rPr lang="en-US" sz="3100" b="1" i="1" dirty="0" smtClean="0">
                <a:solidFill>
                  <a:srgbClr val="FFFF00"/>
                </a:solidFill>
                <a:effectLst/>
                <a:latin typeface="Times New Roman"/>
                <a:cs typeface="Times New Roman"/>
              </a:rPr>
              <a:t>131I</a:t>
            </a:r>
            <a:r>
              <a:rPr lang="en-US" sz="3100" b="1" i="1" dirty="0">
                <a:solidFill>
                  <a:srgbClr val="FFFF00"/>
                </a:solidFill>
                <a:effectLst/>
                <a:latin typeface="Times New Roman"/>
                <a:cs typeface="Times New Roman"/>
              </a:rPr>
              <a:t>- MIBG, </a:t>
            </a:r>
            <a:r>
              <a:rPr lang="en-US" sz="2700" b="1" dirty="0">
                <a:solidFill>
                  <a:srgbClr val="FFFF00"/>
                </a:solidFill>
                <a:effectLst/>
                <a:latin typeface="Times New Roman"/>
                <a:cs typeface="Times New Roman"/>
              </a:rPr>
              <a:t>ablation </a:t>
            </a:r>
            <a:r>
              <a:rPr lang="en-US" sz="3100" b="1" dirty="0" smtClean="0">
                <a:solidFill>
                  <a:srgbClr val="FFFF00"/>
                </a:solidFill>
                <a:effectLst/>
                <a:latin typeface="Times New Roman"/>
                <a:cs typeface="Times New Roman"/>
              </a:rPr>
              <a:t>.</a:t>
            </a:r>
            <a:r>
              <a:rPr lang="en-US" sz="3100" b="1" dirty="0" smtClean="0">
                <a:effectLst/>
                <a:latin typeface="Times New Roman"/>
                <a:cs typeface="Times New Roman"/>
              </a:rPr>
              <a:t/>
            </a:r>
            <a:br>
              <a:rPr lang="en-US" sz="3100" b="1" dirty="0" smtClean="0">
                <a:effectLst/>
                <a:latin typeface="Times New Roman"/>
                <a:cs typeface="Times New Roman"/>
              </a:rPr>
            </a:br>
            <a:r>
              <a:rPr lang="en-US" sz="2700" b="1" dirty="0">
                <a:effectLst/>
                <a:latin typeface="Times New Roman"/>
                <a:cs typeface="Times New Roman"/>
              </a:rPr>
              <a:t/>
            </a:r>
            <a:br>
              <a:rPr lang="en-US" sz="2700" b="1" dirty="0">
                <a:effectLst/>
                <a:latin typeface="Times New Roman"/>
                <a:cs typeface="Times New Roman"/>
              </a:rPr>
            </a:br>
            <a:r>
              <a:rPr lang="en-US" sz="2400" dirty="0" smtClean="0">
                <a:solidFill>
                  <a:srgbClr val="FFFF00"/>
                </a:solidFill>
                <a:effectLst/>
                <a:latin typeface="Times New Roman"/>
                <a:cs typeface="Times New Roman"/>
              </a:rPr>
              <a:t/>
            </a:r>
            <a:br>
              <a:rPr lang="en-US" sz="2400" dirty="0" smtClean="0">
                <a:solidFill>
                  <a:srgbClr val="FFFF00"/>
                </a:solidFill>
                <a:effectLst/>
                <a:latin typeface="Times New Roman"/>
                <a:cs typeface="Times New Roman"/>
              </a:rPr>
            </a:br>
            <a:r>
              <a:rPr lang="en-US" sz="2400" dirty="0">
                <a:solidFill>
                  <a:srgbClr val="FFFF00"/>
                </a:solidFill>
                <a:effectLst/>
                <a:latin typeface="Times New Roman"/>
                <a:cs typeface="Times New Roman"/>
              </a:rPr>
              <a:t/>
            </a:r>
            <a:br>
              <a:rPr lang="en-US" sz="2400" dirty="0">
                <a:solidFill>
                  <a:srgbClr val="FFFF00"/>
                </a:solidFill>
                <a:effectLst/>
                <a:latin typeface="Times New Roman"/>
                <a:cs typeface="Times New Roman"/>
              </a:rPr>
            </a:br>
            <a:r>
              <a:rPr lang="en-US" sz="2400" dirty="0" smtClean="0">
                <a:solidFill>
                  <a:srgbClr val="FFFF00"/>
                </a:solidFill>
                <a:effectLst/>
                <a:latin typeface="Times New Roman"/>
                <a:cs typeface="Times New Roman"/>
              </a:rPr>
              <a:t>. </a:t>
            </a:r>
            <a:r>
              <a:rPr lang="en-US" sz="2400" dirty="0" smtClean="0">
                <a:effectLst/>
              </a:rPr>
              <a:t/>
            </a:r>
            <a:br>
              <a:rPr lang="en-US" sz="2400" dirty="0" smtClean="0">
                <a:effectLst/>
              </a:rPr>
            </a:br>
            <a:r>
              <a:rPr lang="en-US" sz="2400" dirty="0">
                <a:effectLst/>
              </a:rPr>
              <a:t/>
            </a:r>
            <a:br>
              <a:rPr lang="en-US" sz="2400" dirty="0">
                <a:effectLst/>
              </a:rPr>
            </a:br>
            <a:endParaRPr lang="en-US" sz="2400" dirty="0">
              <a:solidFill>
                <a:srgbClr val="FFFF00"/>
              </a:solidFill>
              <a:latin typeface="Times New Roman"/>
              <a:cs typeface="Times New Roman"/>
            </a:endParaRPr>
          </a:p>
        </p:txBody>
      </p:sp>
    </p:spTree>
    <p:extLst>
      <p:ext uri="{BB962C8B-B14F-4D97-AF65-F5344CB8AC3E}">
        <p14:creationId xmlns:p14="http://schemas.microsoft.com/office/powerpoint/2010/main" val="695342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228600"/>
            <a:ext cx="7543800" cy="6400800"/>
          </a:xfrm>
        </p:spPr>
        <p:txBody>
          <a:bodyPr anchor="t">
            <a:normAutofit fontScale="90000"/>
          </a:bodyPr>
          <a:lstStyle/>
          <a:p>
            <a:pPr algn="ctr"/>
            <a:r>
              <a:rPr lang="en-US" sz="3100" b="1" dirty="0">
                <a:effectLst/>
                <a:latin typeface="Times New Roman"/>
                <a:cs typeface="Times New Roman"/>
              </a:rPr>
              <a:t/>
            </a:r>
            <a:br>
              <a:rPr lang="en-US" sz="3100" b="1" dirty="0">
                <a:effectLst/>
                <a:latin typeface="Times New Roman"/>
                <a:cs typeface="Times New Roman"/>
              </a:rPr>
            </a:br>
            <a:r>
              <a:rPr lang="en-US" sz="4000" b="1" dirty="0" smtClean="0">
                <a:effectLst/>
                <a:latin typeface="Times New Roman"/>
                <a:cs typeface="Times New Roman"/>
              </a:rPr>
              <a:t>The drugs act by interfering with different steps of cellular proliferation and prevent tumor growth. </a:t>
            </a:r>
            <a:br>
              <a:rPr lang="en-US" sz="4000" b="1" dirty="0" smtClean="0">
                <a:effectLst/>
                <a:latin typeface="Times New Roman"/>
                <a:cs typeface="Times New Roman"/>
              </a:rPr>
            </a:br>
            <a:r>
              <a:rPr lang="en-US" sz="4000" b="1" dirty="0">
                <a:effectLst/>
                <a:latin typeface="Times New Roman"/>
                <a:cs typeface="Times New Roman"/>
              </a:rPr>
              <a:t/>
            </a:r>
            <a:br>
              <a:rPr lang="en-US" sz="4000" b="1" dirty="0">
                <a:effectLst/>
                <a:latin typeface="Times New Roman"/>
                <a:cs typeface="Times New Roman"/>
              </a:rPr>
            </a:br>
            <a:r>
              <a:rPr lang="en-US" sz="4000" b="1" dirty="0" smtClean="0">
                <a:effectLst/>
                <a:latin typeface="Times New Roman"/>
                <a:cs typeface="Times New Roman"/>
              </a:rPr>
              <a:t>While NETs are highly vascular  and express high amounts of </a:t>
            </a:r>
            <a:r>
              <a:rPr lang="en-US" sz="4000" b="1" dirty="0" smtClean="0">
                <a:solidFill>
                  <a:srgbClr val="FFFF00"/>
                </a:solidFill>
                <a:effectLst/>
                <a:latin typeface="Times New Roman"/>
                <a:cs typeface="Times New Roman"/>
              </a:rPr>
              <a:t>vascular endothelial growth factor(VEGF), </a:t>
            </a:r>
            <a:r>
              <a:rPr lang="en-US" sz="4000" b="1" dirty="0" smtClean="0">
                <a:effectLst/>
                <a:latin typeface="Times New Roman"/>
                <a:cs typeface="Times New Roman"/>
              </a:rPr>
              <a:t>agents targeting </a:t>
            </a:r>
            <a:r>
              <a:rPr lang="en-US" sz="4000" b="1" dirty="0" smtClean="0">
                <a:solidFill>
                  <a:srgbClr val="FFFF00"/>
                </a:solidFill>
                <a:effectLst/>
                <a:latin typeface="Times New Roman"/>
                <a:cs typeface="Times New Roman"/>
              </a:rPr>
              <a:t>angiogenesis</a:t>
            </a:r>
            <a:r>
              <a:rPr lang="en-US" sz="4000" b="1" dirty="0" smtClean="0">
                <a:effectLst/>
                <a:latin typeface="Times New Roman"/>
                <a:cs typeface="Times New Roman"/>
              </a:rPr>
              <a:t> (</a:t>
            </a:r>
            <a:r>
              <a:rPr lang="en-US" sz="4000" b="1" i="1" u="sng" dirty="0" smtClean="0">
                <a:solidFill>
                  <a:srgbClr val="FFC000"/>
                </a:solidFill>
                <a:effectLst/>
                <a:latin typeface="Times New Roman"/>
                <a:cs typeface="Times New Roman"/>
              </a:rPr>
              <a:t>Bevacizumab</a:t>
            </a:r>
            <a:r>
              <a:rPr lang="en-US" sz="4000" b="1" dirty="0" smtClean="0">
                <a:effectLst/>
                <a:latin typeface="Times New Roman"/>
                <a:cs typeface="Times New Roman"/>
              </a:rPr>
              <a:t>) are also promising.</a:t>
            </a:r>
            <a:br>
              <a:rPr lang="en-US" sz="4000" b="1" dirty="0" smtClean="0">
                <a:effectLst/>
                <a:latin typeface="Times New Roman"/>
                <a:cs typeface="Times New Roman"/>
              </a:rPr>
            </a:br>
            <a:r>
              <a:rPr lang="en-US" sz="3100" dirty="0">
                <a:solidFill>
                  <a:srgbClr val="FFFF00"/>
                </a:solidFill>
                <a:effectLst/>
                <a:latin typeface="Times New Roman"/>
                <a:cs typeface="Times New Roman"/>
              </a:rPr>
              <a:t/>
            </a:r>
            <a:br>
              <a:rPr lang="en-US" sz="3100" dirty="0">
                <a:solidFill>
                  <a:srgbClr val="FFFF00"/>
                </a:solidFill>
                <a:effectLst/>
                <a:latin typeface="Times New Roman"/>
                <a:cs typeface="Times New Roman"/>
              </a:rPr>
            </a:br>
            <a:r>
              <a:rPr lang="en-US" sz="2400" dirty="0" smtClean="0">
                <a:solidFill>
                  <a:srgbClr val="FFFF00"/>
                </a:solidFill>
                <a:effectLst/>
                <a:latin typeface="Times New Roman"/>
                <a:cs typeface="Times New Roman"/>
              </a:rPr>
              <a:t/>
            </a:r>
            <a:br>
              <a:rPr lang="en-US" sz="2400" dirty="0" smtClean="0">
                <a:solidFill>
                  <a:srgbClr val="FFFF00"/>
                </a:solidFill>
                <a:effectLst/>
                <a:latin typeface="Times New Roman"/>
                <a:cs typeface="Times New Roman"/>
              </a:rPr>
            </a:br>
            <a:r>
              <a:rPr lang="en-US" sz="2400" dirty="0">
                <a:solidFill>
                  <a:srgbClr val="FFFF00"/>
                </a:solidFill>
                <a:effectLst/>
                <a:latin typeface="Times New Roman"/>
                <a:cs typeface="Times New Roman"/>
              </a:rPr>
              <a:t/>
            </a:r>
            <a:br>
              <a:rPr lang="en-US" sz="2400" dirty="0">
                <a:solidFill>
                  <a:srgbClr val="FFFF00"/>
                </a:solidFill>
                <a:effectLst/>
                <a:latin typeface="Times New Roman"/>
                <a:cs typeface="Times New Roman"/>
              </a:rPr>
            </a:br>
            <a:r>
              <a:rPr lang="en-US" sz="2400" dirty="0" smtClean="0">
                <a:solidFill>
                  <a:srgbClr val="FFFF00"/>
                </a:solidFill>
                <a:effectLst/>
                <a:latin typeface="Times New Roman"/>
                <a:cs typeface="Times New Roman"/>
              </a:rPr>
              <a:t/>
            </a:r>
            <a:br>
              <a:rPr lang="en-US" sz="2400" dirty="0" smtClean="0">
                <a:solidFill>
                  <a:srgbClr val="FFFF00"/>
                </a:solidFill>
                <a:effectLst/>
                <a:latin typeface="Times New Roman"/>
                <a:cs typeface="Times New Roman"/>
              </a:rPr>
            </a:br>
            <a:r>
              <a:rPr lang="en-US" sz="2400" dirty="0">
                <a:effectLst/>
              </a:rPr>
              <a:t/>
            </a:r>
            <a:br>
              <a:rPr lang="en-US" sz="2400" dirty="0">
                <a:effectLst/>
              </a:rPr>
            </a:br>
            <a:endParaRPr lang="en-US" sz="2400" dirty="0"/>
          </a:p>
        </p:txBody>
      </p:sp>
    </p:spTree>
    <p:extLst>
      <p:ext uri="{BB962C8B-B14F-4D97-AF65-F5344CB8AC3E}">
        <p14:creationId xmlns:p14="http://schemas.microsoft.com/office/powerpoint/2010/main" val="3003563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985760" cy="6324600"/>
          </a:xfrm>
        </p:spPr>
        <p:txBody>
          <a:bodyPr anchor="t"/>
          <a:lstStyle/>
          <a:p>
            <a:pPr algn="ctr"/>
            <a:r>
              <a:rPr lang="en-US" sz="2800" b="1" dirty="0" smtClean="0">
                <a:effectLst/>
                <a:latin typeface="Times New Roman"/>
                <a:cs typeface="Times New Roman"/>
              </a:rPr>
              <a:t/>
            </a:r>
            <a:br>
              <a:rPr lang="en-US" sz="2800" b="1" dirty="0" smtClean="0">
                <a:effectLst/>
                <a:latin typeface="Times New Roman"/>
                <a:cs typeface="Times New Roman"/>
              </a:rPr>
            </a:br>
            <a:r>
              <a:rPr lang="en-US" sz="3600" b="1" dirty="0" smtClean="0">
                <a:effectLst/>
                <a:latin typeface="Times New Roman"/>
                <a:cs typeface="Times New Roman"/>
              </a:rPr>
              <a:t>One of the main problems in decision making is the lack of </a:t>
            </a:r>
            <a:r>
              <a:rPr lang="en-US" sz="3600" b="1" dirty="0" smtClean="0">
                <a:solidFill>
                  <a:srgbClr val="FFC000"/>
                </a:solidFill>
                <a:effectLst/>
                <a:latin typeface="Times New Roman"/>
                <a:cs typeface="Times New Roman"/>
              </a:rPr>
              <a:t>long term control trials </a:t>
            </a:r>
            <a:r>
              <a:rPr lang="en-US" sz="3600" b="1" dirty="0" smtClean="0">
                <a:effectLst/>
                <a:latin typeface="Times New Roman"/>
                <a:cs typeface="Times New Roman"/>
              </a:rPr>
              <a:t>with acceptable </a:t>
            </a:r>
            <a:r>
              <a:rPr lang="en-US" sz="3600" b="1" dirty="0" smtClean="0">
                <a:solidFill>
                  <a:srgbClr val="FFC000"/>
                </a:solidFill>
                <a:effectLst/>
                <a:latin typeface="Times New Roman"/>
                <a:cs typeface="Times New Roman"/>
              </a:rPr>
              <a:t>number of patients. </a:t>
            </a:r>
            <a:r>
              <a:rPr lang="en-US" sz="3600" b="1" dirty="0" smtClean="0">
                <a:effectLst/>
                <a:latin typeface="Times New Roman"/>
                <a:cs typeface="Times New Roman"/>
              </a:rPr>
              <a:t/>
            </a:r>
            <a:br>
              <a:rPr lang="en-US" sz="3600" b="1" dirty="0" smtClean="0">
                <a:effectLst/>
                <a:latin typeface="Times New Roman"/>
                <a:cs typeface="Times New Roman"/>
              </a:rPr>
            </a:br>
            <a:r>
              <a:rPr lang="en-US" sz="3600" b="1" dirty="0" smtClean="0">
                <a:effectLst/>
                <a:latin typeface="Times New Roman"/>
                <a:cs typeface="Times New Roman"/>
              </a:rPr>
              <a:t/>
            </a:r>
            <a:br>
              <a:rPr lang="en-US" sz="3600" b="1" dirty="0" smtClean="0">
                <a:effectLst/>
                <a:latin typeface="Times New Roman"/>
                <a:cs typeface="Times New Roman"/>
              </a:rPr>
            </a:br>
            <a:r>
              <a:rPr lang="en-US" sz="3600" b="1" dirty="0" smtClean="0">
                <a:effectLst/>
                <a:latin typeface="Times New Roman"/>
                <a:cs typeface="Times New Roman"/>
              </a:rPr>
              <a:t>Due to indolent course of some NETs, </a:t>
            </a:r>
            <a:r>
              <a:rPr lang="en-US" sz="3600" b="1" dirty="0" smtClean="0">
                <a:solidFill>
                  <a:srgbClr val="FFC000"/>
                </a:solidFill>
                <a:effectLst/>
                <a:latin typeface="Times New Roman"/>
                <a:cs typeface="Times New Roman"/>
              </a:rPr>
              <a:t>it is not easy to differentiate between effects of drugs and natural course of the disease. </a:t>
            </a:r>
            <a:r>
              <a:rPr lang="en-US" sz="3600" b="1" dirty="0" smtClean="0">
                <a:effectLst/>
                <a:latin typeface="Times New Roman"/>
                <a:cs typeface="Times New Roman"/>
              </a:rPr>
              <a:t/>
            </a:r>
            <a:br>
              <a:rPr lang="en-US" sz="3600" b="1" dirty="0" smtClean="0">
                <a:effectLst/>
                <a:latin typeface="Times New Roman"/>
                <a:cs typeface="Times New Roman"/>
              </a:rPr>
            </a:br>
            <a:r>
              <a:rPr lang="en-US" sz="3200" dirty="0" smtClean="0">
                <a:solidFill>
                  <a:srgbClr val="FFFF00"/>
                </a:solidFill>
                <a:effectLst/>
                <a:latin typeface="Times New Roman"/>
                <a:cs typeface="Times New Roman"/>
              </a:rPr>
              <a:t> </a:t>
            </a:r>
            <a:endParaRPr lang="en-US" sz="3200" dirty="0"/>
          </a:p>
        </p:txBody>
      </p:sp>
    </p:spTree>
    <p:extLst>
      <p:ext uri="{BB962C8B-B14F-4D97-AF65-F5344CB8AC3E}">
        <p14:creationId xmlns:p14="http://schemas.microsoft.com/office/powerpoint/2010/main" val="3286758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676400"/>
            <a:ext cx="6096000" cy="4114799"/>
          </a:xfrm>
        </p:spPr>
        <p:txBody>
          <a:bodyPr>
            <a:normAutofit/>
          </a:bodyPr>
          <a:lstStyle/>
          <a:p>
            <a:pPr marL="18288" indent="0" algn="ctr">
              <a:buNone/>
            </a:pPr>
            <a:r>
              <a:rPr lang="en-US" sz="4000" b="1" dirty="0">
                <a:solidFill>
                  <a:srgbClr val="FFC000"/>
                </a:solidFill>
              </a:rPr>
              <a:t>Neuroendocrine </a:t>
            </a:r>
            <a:r>
              <a:rPr lang="en-US" sz="4000" b="1" dirty="0" smtClean="0">
                <a:solidFill>
                  <a:srgbClr val="FFC000"/>
                </a:solidFill>
              </a:rPr>
              <a:t>Tumors</a:t>
            </a:r>
          </a:p>
          <a:p>
            <a:pPr marL="18288" indent="0" algn="ctr">
              <a:buNone/>
            </a:pPr>
            <a:r>
              <a:rPr lang="en-US" sz="4000" b="1" dirty="0" smtClean="0">
                <a:solidFill>
                  <a:srgbClr val="FFC000"/>
                </a:solidFill>
              </a:rPr>
              <a:t>(NETs) </a:t>
            </a:r>
            <a:endParaRPr lang="en-US" sz="4000" b="1" dirty="0">
              <a:solidFill>
                <a:srgbClr val="FFC000"/>
              </a:solidFill>
            </a:endParaRPr>
          </a:p>
        </p:txBody>
      </p:sp>
    </p:spTree>
    <p:extLst>
      <p:ext uri="{BB962C8B-B14F-4D97-AF65-F5344CB8AC3E}">
        <p14:creationId xmlns:p14="http://schemas.microsoft.com/office/powerpoint/2010/main" val="2045801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7848600" cy="6400800"/>
          </a:xfrm>
        </p:spPr>
        <p:txBody>
          <a:bodyPr anchor="t">
            <a:normAutofit fontScale="90000"/>
          </a:bodyPr>
          <a:lstStyle/>
          <a:p>
            <a:pPr algn="ctr"/>
            <a:r>
              <a:rPr lang="en-US" sz="2400" dirty="0" smtClean="0">
                <a:solidFill>
                  <a:srgbClr val="FFFF00"/>
                </a:solidFill>
                <a:effectLst/>
              </a:rPr>
              <a:t/>
            </a:r>
            <a:br>
              <a:rPr lang="en-US" sz="2400" dirty="0" smtClean="0">
                <a:solidFill>
                  <a:srgbClr val="FFFF00"/>
                </a:solidFill>
                <a:effectLst/>
              </a:rPr>
            </a:br>
            <a:r>
              <a:rPr lang="en-US" sz="4400" b="1" i="1" dirty="0" smtClean="0">
                <a:solidFill>
                  <a:srgbClr val="FFFF00"/>
                </a:solidFill>
                <a:effectLst/>
              </a:rPr>
              <a:t>Directions </a:t>
            </a:r>
            <a:r>
              <a:rPr lang="en-US" sz="4400" b="1" i="1" dirty="0">
                <a:solidFill>
                  <a:srgbClr val="FFFF00"/>
                </a:solidFill>
                <a:effectLst/>
              </a:rPr>
              <a:t>for future </a:t>
            </a:r>
            <a:r>
              <a:rPr lang="en-US" sz="4400" b="1" i="1" dirty="0" smtClean="0">
                <a:solidFill>
                  <a:srgbClr val="FFFF00"/>
                </a:solidFill>
                <a:effectLst/>
              </a:rPr>
              <a:t>research:</a:t>
            </a:r>
            <a:br>
              <a:rPr lang="en-US" sz="4400" b="1" i="1" dirty="0" smtClean="0">
                <a:solidFill>
                  <a:srgbClr val="FFFF00"/>
                </a:solidFill>
                <a:effectLst/>
              </a:rPr>
            </a:br>
            <a:r>
              <a:rPr lang="en-US" sz="3100" b="1" dirty="0">
                <a:effectLst/>
              </a:rPr>
              <a:t/>
            </a:r>
            <a:br>
              <a:rPr lang="en-US" sz="3100" b="1" dirty="0">
                <a:effectLst/>
              </a:rPr>
            </a:br>
            <a:r>
              <a:rPr lang="en-US" sz="3100" b="1" dirty="0" smtClean="0">
                <a:effectLst/>
              </a:rPr>
              <a:t>There are many questions about etiology, pathogenesis and therapeutic strategies of NETs.</a:t>
            </a:r>
            <a:br>
              <a:rPr lang="en-US" sz="3100" b="1" dirty="0" smtClean="0">
                <a:effectLst/>
              </a:rPr>
            </a:br>
            <a:r>
              <a:rPr lang="en-US" sz="3100" b="1" dirty="0">
                <a:effectLst/>
              </a:rPr>
              <a:t/>
            </a:r>
            <a:br>
              <a:rPr lang="en-US" sz="3100" b="1" dirty="0">
                <a:effectLst/>
              </a:rPr>
            </a:br>
            <a:r>
              <a:rPr lang="en-US" sz="3100" b="1" dirty="0" smtClean="0">
                <a:effectLst/>
              </a:rPr>
              <a:t> </a:t>
            </a:r>
            <a:r>
              <a:rPr lang="en-US" sz="3100" b="1" dirty="0">
                <a:effectLst/>
              </a:rPr>
              <a:t>These questions will likely be best answered </a:t>
            </a:r>
            <a:r>
              <a:rPr lang="en-US" sz="3100" b="1" dirty="0" smtClean="0">
                <a:effectLst/>
              </a:rPr>
              <a:t>with </a:t>
            </a:r>
            <a:r>
              <a:rPr lang="en-US" sz="3600" b="1" dirty="0" smtClean="0">
                <a:solidFill>
                  <a:srgbClr val="FFC000"/>
                </a:solidFill>
                <a:effectLst/>
              </a:rPr>
              <a:t>advancing our knowledge in basic science </a:t>
            </a:r>
            <a:r>
              <a:rPr lang="en-US" sz="3100" b="1" dirty="0" smtClean="0">
                <a:effectLst/>
              </a:rPr>
              <a:t>and also in </a:t>
            </a:r>
            <a:r>
              <a:rPr lang="en-US" sz="3100" b="1" dirty="0">
                <a:effectLst/>
              </a:rPr>
              <a:t>the setting of </a:t>
            </a:r>
            <a:r>
              <a:rPr lang="en-US" sz="3600" b="1" dirty="0" smtClean="0">
                <a:solidFill>
                  <a:srgbClr val="FFC000"/>
                </a:solidFill>
                <a:effectLst/>
              </a:rPr>
              <a:t>large randomized clinical trials </a:t>
            </a:r>
            <a:r>
              <a:rPr lang="en-US" sz="3100" b="1" dirty="0" smtClean="0">
                <a:effectLst/>
              </a:rPr>
              <a:t>with participation of acceptable </a:t>
            </a:r>
            <a:r>
              <a:rPr lang="en-US" sz="3100" b="1" dirty="0">
                <a:solidFill>
                  <a:srgbClr val="FFC000"/>
                </a:solidFill>
                <a:effectLst/>
              </a:rPr>
              <a:t>numbers</a:t>
            </a:r>
            <a:r>
              <a:rPr lang="en-US" sz="3100" b="1" dirty="0">
                <a:effectLst/>
              </a:rPr>
              <a:t> of patients</a:t>
            </a:r>
            <a:r>
              <a:rPr lang="en-US" sz="3100" b="1" dirty="0" smtClean="0">
                <a:effectLst/>
              </a:rPr>
              <a:t>.</a:t>
            </a:r>
            <a:r>
              <a:rPr lang="en-US" sz="2700" dirty="0"/>
              <a:t/>
            </a:r>
            <a:br>
              <a:rPr lang="en-US" sz="2700" dirty="0"/>
            </a:br>
            <a:r>
              <a:rPr lang="en-US" sz="3100" dirty="0"/>
              <a:t/>
            </a:r>
            <a:br>
              <a:rPr lang="en-US" sz="3100" dirty="0"/>
            </a:br>
            <a:endParaRPr lang="en-US" sz="2400" dirty="0"/>
          </a:p>
        </p:txBody>
      </p:sp>
    </p:spTree>
    <p:extLst>
      <p:ext uri="{BB962C8B-B14F-4D97-AF65-F5344CB8AC3E}">
        <p14:creationId xmlns:p14="http://schemas.microsoft.com/office/powerpoint/2010/main" val="2798357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type="title"/>
          </p:nvPr>
        </p:nvSpPr>
        <p:spPr>
          <a:xfrm>
            <a:off x="0" y="0"/>
            <a:ext cx="9220200" cy="6705600"/>
          </a:xfrm>
        </p:spPr>
        <p:txBody>
          <a:bodyPr/>
          <a:lstStyle/>
          <a:p>
            <a:endParaRPr lang="en-US" dirty="0"/>
          </a:p>
        </p:txBody>
      </p:sp>
      <p:pic>
        <p:nvPicPr>
          <p:cNvPr id="6" name="Picture 5"/>
          <p:cNvPicPr>
            <a:picLocks noChangeAspect="1"/>
          </p:cNvPicPr>
          <p:nvPr/>
        </p:nvPicPr>
        <p:blipFill>
          <a:blip r:embed="rId2"/>
          <a:stretch>
            <a:fillRect/>
          </a:stretch>
        </p:blipFill>
        <p:spPr>
          <a:xfrm>
            <a:off x="0" y="0"/>
            <a:ext cx="9144000" cy="7010400"/>
          </a:xfrm>
          <a:prstGeom prst="rect">
            <a:avLst/>
          </a:prstGeom>
        </p:spPr>
      </p:pic>
    </p:spTree>
    <p:extLst>
      <p:ext uri="{BB962C8B-B14F-4D97-AF65-F5344CB8AC3E}">
        <p14:creationId xmlns:p14="http://schemas.microsoft.com/office/powerpoint/2010/main" val="267471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457200"/>
            <a:ext cx="7772400" cy="5867399"/>
          </a:xfrm>
        </p:spPr>
        <p:txBody>
          <a:bodyPr>
            <a:noAutofit/>
          </a:bodyPr>
          <a:lstStyle/>
          <a:p>
            <a:pPr marL="18288" indent="0">
              <a:buNone/>
            </a:pPr>
            <a:r>
              <a:rPr lang="en-US" sz="3200" b="1" dirty="0" smtClean="0">
                <a:solidFill>
                  <a:srgbClr val="FFFF00"/>
                </a:solidFill>
              </a:rPr>
              <a:t>Case  report 1</a:t>
            </a:r>
            <a:r>
              <a:rPr lang="en-US" sz="3200" b="1" dirty="0" smtClean="0"/>
              <a:t>:</a:t>
            </a:r>
            <a:endParaRPr lang="fa-IR" sz="3200" b="1" dirty="0" smtClean="0"/>
          </a:p>
          <a:p>
            <a:pPr marL="18288" indent="0">
              <a:buNone/>
            </a:pPr>
            <a:r>
              <a:rPr lang="en-US" sz="2800" dirty="0" smtClean="0"/>
              <a:t>A </a:t>
            </a:r>
            <a:r>
              <a:rPr lang="en-US" sz="2800" dirty="0"/>
              <a:t>47-year-old </a:t>
            </a:r>
            <a:r>
              <a:rPr lang="en-US" sz="2800" dirty="0" smtClean="0"/>
              <a:t>man</a:t>
            </a:r>
            <a:r>
              <a:rPr lang="en-US" sz="2800" dirty="0"/>
              <a:t>, with a past medical history significant for seizure </a:t>
            </a:r>
            <a:r>
              <a:rPr lang="en-US" sz="2800" dirty="0" smtClean="0"/>
              <a:t>disorder. </a:t>
            </a:r>
            <a:r>
              <a:rPr lang="en-US" sz="2800" dirty="0" smtClean="0">
                <a:solidFill>
                  <a:srgbClr val="FFC000"/>
                </a:solidFill>
              </a:rPr>
              <a:t>He </a:t>
            </a:r>
            <a:r>
              <a:rPr lang="en-US" sz="2800" dirty="0">
                <a:solidFill>
                  <a:srgbClr val="FFC000"/>
                </a:solidFill>
              </a:rPr>
              <a:t>denied any epigastric discomfort, weight loss, dysphasia, nausea, emesis, constipation, or </a:t>
            </a:r>
            <a:r>
              <a:rPr lang="en-US" sz="2800" dirty="0" smtClean="0">
                <a:solidFill>
                  <a:srgbClr val="FFC000"/>
                </a:solidFill>
              </a:rPr>
              <a:t>diarrhea</a:t>
            </a:r>
            <a:r>
              <a:rPr lang="en-US" sz="2800" dirty="0" smtClean="0"/>
              <a:t>.</a:t>
            </a:r>
          </a:p>
          <a:p>
            <a:pPr marL="18288" indent="0">
              <a:buNone/>
            </a:pPr>
            <a:r>
              <a:rPr lang="en-US" sz="2800" dirty="0" err="1" smtClean="0"/>
              <a:t>Organomegaly</a:t>
            </a:r>
            <a:r>
              <a:rPr lang="en-US" sz="2800" dirty="0" smtClean="0"/>
              <a:t> </a:t>
            </a:r>
            <a:r>
              <a:rPr lang="en-US" sz="2800" dirty="0"/>
              <a:t>was appreciated with the liver edge to be </a:t>
            </a:r>
            <a:r>
              <a:rPr lang="en-US" sz="2800" b="1" dirty="0"/>
              <a:t>estimated </a:t>
            </a:r>
            <a:r>
              <a:rPr lang="en-US" sz="2800" b="1" dirty="0">
                <a:solidFill>
                  <a:srgbClr val="FFC000"/>
                </a:solidFill>
              </a:rPr>
              <a:t>8-10 cm below </a:t>
            </a:r>
            <a:r>
              <a:rPr lang="en-US" sz="2800" dirty="0">
                <a:solidFill>
                  <a:srgbClr val="FFC000"/>
                </a:solidFill>
              </a:rPr>
              <a:t>the costal margin</a:t>
            </a:r>
            <a:r>
              <a:rPr lang="en-US" sz="2800" dirty="0" smtClean="0">
                <a:solidFill>
                  <a:srgbClr val="FFC000"/>
                </a:solidFill>
              </a:rPr>
              <a:t>. </a:t>
            </a:r>
          </a:p>
          <a:p>
            <a:pPr marL="18288" indent="0">
              <a:buNone/>
            </a:pPr>
            <a:r>
              <a:rPr lang="en-US" sz="2800" dirty="0" smtClean="0"/>
              <a:t>Ultrasound </a:t>
            </a:r>
            <a:r>
              <a:rPr lang="en-US" sz="2800" dirty="0"/>
              <a:t>revealed hepatomegaly with </a:t>
            </a:r>
            <a:r>
              <a:rPr lang="en-US" sz="2800" dirty="0">
                <a:solidFill>
                  <a:srgbClr val="FFC000"/>
                </a:solidFill>
              </a:rPr>
              <a:t>diffusely inhomogeneous echotexture </a:t>
            </a:r>
            <a:r>
              <a:rPr lang="en-US" sz="2800" dirty="0"/>
              <a:t>and </a:t>
            </a:r>
            <a:r>
              <a:rPr lang="en-US" sz="2800" dirty="0">
                <a:solidFill>
                  <a:srgbClr val="FFC000"/>
                </a:solidFill>
              </a:rPr>
              <a:t>splenomegaly</a:t>
            </a:r>
            <a:r>
              <a:rPr lang="en-US" sz="2800" dirty="0"/>
              <a:t>. </a:t>
            </a:r>
            <a:endParaRPr lang="en-US" sz="2800" dirty="0" smtClean="0"/>
          </a:p>
        </p:txBody>
      </p:sp>
    </p:spTree>
    <p:extLst>
      <p:ext uri="{BB962C8B-B14F-4D97-AF65-F5344CB8AC3E}">
        <p14:creationId xmlns:p14="http://schemas.microsoft.com/office/powerpoint/2010/main" val="645413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6095999"/>
          </a:xfrm>
        </p:spPr>
        <p:txBody>
          <a:bodyPr>
            <a:noAutofit/>
          </a:bodyPr>
          <a:lstStyle/>
          <a:p>
            <a:pPr marL="18288" indent="0">
              <a:buNone/>
            </a:pPr>
            <a:r>
              <a:rPr lang="en-US" sz="2800" b="1" dirty="0" smtClean="0"/>
              <a:t>The </a:t>
            </a:r>
            <a:r>
              <a:rPr lang="en-US" sz="2800" b="1" dirty="0"/>
              <a:t>appearance of the liver was </a:t>
            </a:r>
            <a:r>
              <a:rPr lang="en-US" sz="2800" b="1" dirty="0">
                <a:solidFill>
                  <a:srgbClr val="FFC000"/>
                </a:solidFill>
              </a:rPr>
              <a:t>suggestive</a:t>
            </a:r>
            <a:r>
              <a:rPr lang="en-US" sz="2800" b="1" dirty="0"/>
              <a:t> of extensive metastatic disease.  </a:t>
            </a:r>
            <a:endParaRPr lang="en-US" sz="2800" b="1" dirty="0" smtClean="0"/>
          </a:p>
          <a:p>
            <a:pPr marL="18288" indent="0">
              <a:buNone/>
            </a:pPr>
            <a:r>
              <a:rPr lang="en-US" sz="2800" b="1" dirty="0" smtClean="0"/>
              <a:t>There </a:t>
            </a:r>
            <a:r>
              <a:rPr lang="en-US" sz="2800" b="1" dirty="0"/>
              <a:t>was also a large mass extending towards the tail of the pancreas</a:t>
            </a:r>
            <a:r>
              <a:rPr lang="en-US" sz="2800" b="1" dirty="0" smtClean="0"/>
              <a:t>.</a:t>
            </a:r>
          </a:p>
          <a:p>
            <a:pPr marL="18288" indent="0">
              <a:buNone/>
            </a:pPr>
            <a:endParaRPr lang="en-US" sz="2800" b="1" dirty="0"/>
          </a:p>
          <a:p>
            <a:pPr marL="18288" indent="0">
              <a:buNone/>
            </a:pPr>
            <a:r>
              <a:rPr lang="en-US" sz="2800" b="1" dirty="0"/>
              <a:t>A</a:t>
            </a:r>
            <a:r>
              <a:rPr lang="en-US" sz="2800" b="1" dirty="0" smtClean="0"/>
              <a:t> </a:t>
            </a:r>
            <a:r>
              <a:rPr lang="en-US" sz="3200" b="1" dirty="0">
                <a:solidFill>
                  <a:srgbClr val="FFFF00"/>
                </a:solidFill>
              </a:rPr>
              <a:t>core needle biopsy </a:t>
            </a:r>
            <a:r>
              <a:rPr lang="en-US" sz="2800" b="1" dirty="0"/>
              <a:t>of the liver was obtained, </a:t>
            </a:r>
            <a:r>
              <a:rPr lang="en-US" sz="2800" b="1" dirty="0" smtClean="0"/>
              <a:t> Mild </a:t>
            </a:r>
            <a:r>
              <a:rPr lang="en-US" sz="2800" b="1" dirty="0"/>
              <a:t>nuclear </a:t>
            </a:r>
            <a:r>
              <a:rPr lang="en-US" sz="2800" b="1" dirty="0" err="1"/>
              <a:t>pleomorphism</a:t>
            </a:r>
            <a:r>
              <a:rPr lang="en-US" sz="2800" b="1" dirty="0"/>
              <a:t> was present.  </a:t>
            </a:r>
          </a:p>
          <a:p>
            <a:pPr marL="18288" indent="0">
              <a:buNone/>
            </a:pPr>
            <a:endParaRPr lang="en-US" sz="2800" b="1" dirty="0" smtClean="0">
              <a:solidFill>
                <a:srgbClr val="FFC000"/>
              </a:solidFill>
            </a:endParaRPr>
          </a:p>
          <a:p>
            <a:pPr marL="18288" indent="0">
              <a:buNone/>
            </a:pPr>
            <a:r>
              <a:rPr lang="en-US" sz="2800" b="1" dirty="0" smtClean="0"/>
              <a:t>The </a:t>
            </a:r>
            <a:r>
              <a:rPr lang="en-US" sz="2800" b="1" dirty="0"/>
              <a:t>results showed </a:t>
            </a:r>
            <a:r>
              <a:rPr lang="en-US" sz="2800" b="1" dirty="0">
                <a:solidFill>
                  <a:srgbClr val="FFC000"/>
                </a:solidFill>
              </a:rPr>
              <a:t>positivity</a:t>
            </a:r>
            <a:r>
              <a:rPr lang="en-US" sz="2800" b="1" dirty="0"/>
              <a:t> for </a:t>
            </a:r>
            <a:r>
              <a:rPr lang="en-US" sz="2800" b="1" dirty="0" err="1" smtClean="0">
                <a:solidFill>
                  <a:srgbClr val="FFC000"/>
                </a:solidFill>
              </a:rPr>
              <a:t>chromograninA</a:t>
            </a:r>
            <a:r>
              <a:rPr lang="en-US" sz="2800" b="1" dirty="0" smtClean="0">
                <a:solidFill>
                  <a:srgbClr val="FFC000"/>
                </a:solidFill>
              </a:rPr>
              <a:t> </a:t>
            </a:r>
          </a:p>
          <a:p>
            <a:pPr marL="18288" indent="0">
              <a:buNone/>
            </a:pPr>
            <a:endParaRPr lang="en-US" sz="2800" b="1" dirty="0" smtClean="0">
              <a:solidFill>
                <a:srgbClr val="FFC000"/>
              </a:solidFill>
            </a:endParaRPr>
          </a:p>
          <a:p>
            <a:pPr marL="18288" indent="0">
              <a:buNone/>
            </a:pPr>
            <a:r>
              <a:rPr lang="en-US" sz="2800" b="1" dirty="0" smtClean="0"/>
              <a:t>A </a:t>
            </a:r>
            <a:r>
              <a:rPr lang="en-US" sz="2800" b="1" dirty="0"/>
              <a:t>diagnosis of </a:t>
            </a:r>
            <a:r>
              <a:rPr lang="en-US" sz="2800" b="1" dirty="0">
                <a:solidFill>
                  <a:srgbClr val="FFFF00"/>
                </a:solidFill>
              </a:rPr>
              <a:t>N</a:t>
            </a:r>
            <a:r>
              <a:rPr lang="en-US" sz="2800" b="1" dirty="0" smtClean="0">
                <a:solidFill>
                  <a:srgbClr val="FFFF00"/>
                </a:solidFill>
              </a:rPr>
              <a:t>euroendocrine </a:t>
            </a:r>
            <a:r>
              <a:rPr lang="en-US" sz="2800" b="1" dirty="0">
                <a:solidFill>
                  <a:srgbClr val="FFFF00"/>
                </a:solidFill>
              </a:rPr>
              <a:t>carcinoma </a:t>
            </a:r>
            <a:r>
              <a:rPr lang="en-US" sz="2800" b="1" dirty="0" smtClean="0">
                <a:solidFill>
                  <a:srgbClr val="FFFF00"/>
                </a:solidFill>
              </a:rPr>
              <a:t> </a:t>
            </a:r>
            <a:r>
              <a:rPr lang="en-US" sz="2800" b="1" dirty="0"/>
              <a:t>was made at this time. </a:t>
            </a:r>
            <a:endParaRPr lang="en-US" sz="2800" b="1" dirty="0" smtClean="0"/>
          </a:p>
        </p:txBody>
      </p:sp>
    </p:spTree>
    <p:extLst>
      <p:ext uri="{BB962C8B-B14F-4D97-AF65-F5344CB8AC3E}">
        <p14:creationId xmlns:p14="http://schemas.microsoft.com/office/powerpoint/2010/main" val="133029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1"/>
            <a:ext cx="8153400" cy="5638799"/>
          </a:xfrm>
        </p:spPr>
        <p:txBody>
          <a:bodyPr>
            <a:normAutofit/>
          </a:bodyPr>
          <a:lstStyle/>
          <a:p>
            <a:pPr marL="18288" indent="0">
              <a:buNone/>
            </a:pPr>
            <a:r>
              <a:rPr lang="en-US" sz="3200" b="1" dirty="0" smtClean="0">
                <a:solidFill>
                  <a:srgbClr val="FFFF00"/>
                </a:solidFill>
              </a:rPr>
              <a:t>Case report 2:</a:t>
            </a:r>
          </a:p>
          <a:p>
            <a:pPr marL="18288" indent="0">
              <a:buNone/>
            </a:pPr>
            <a:r>
              <a:rPr lang="en-US" sz="2800" dirty="0" smtClean="0"/>
              <a:t>A </a:t>
            </a:r>
            <a:r>
              <a:rPr lang="en-US" sz="2800" dirty="0"/>
              <a:t>70-year-old man complained of left flank </a:t>
            </a:r>
            <a:r>
              <a:rPr lang="en-US" sz="2800" dirty="0" smtClean="0"/>
              <a:t>pain.</a:t>
            </a:r>
          </a:p>
          <a:p>
            <a:pPr marL="18288" indent="0">
              <a:buNone/>
            </a:pPr>
            <a:endParaRPr lang="en-US" sz="2800" dirty="0" smtClean="0"/>
          </a:p>
          <a:p>
            <a:pPr marL="18288" indent="0">
              <a:buNone/>
            </a:pPr>
            <a:r>
              <a:rPr lang="en-US" sz="2800" dirty="0" smtClean="0"/>
              <a:t>Abdominal </a:t>
            </a:r>
            <a:r>
              <a:rPr lang="en-US" sz="2800" dirty="0"/>
              <a:t>computed tomography (CT) </a:t>
            </a:r>
            <a:r>
              <a:rPr lang="en-US" sz="2800" dirty="0" smtClean="0"/>
              <a:t>revealed  </a:t>
            </a:r>
            <a:r>
              <a:rPr lang="en-US" sz="2800" dirty="0"/>
              <a:t>a </a:t>
            </a:r>
            <a:r>
              <a:rPr lang="en-US" sz="2800" b="1" dirty="0">
                <a:solidFill>
                  <a:srgbClr val="FFC000"/>
                </a:solidFill>
              </a:rPr>
              <a:t>6.8-cm</a:t>
            </a:r>
            <a:r>
              <a:rPr lang="en-US" sz="2800" dirty="0"/>
              <a:t> lobulated solid mass in the liver </a:t>
            </a:r>
            <a:r>
              <a:rPr lang="en-US" sz="2800" dirty="0" smtClean="0"/>
              <a:t>dome.</a:t>
            </a:r>
          </a:p>
          <a:p>
            <a:pPr marL="18288" indent="0">
              <a:buNone/>
            </a:pPr>
            <a:endParaRPr lang="en-US" sz="2800" dirty="0" smtClean="0"/>
          </a:p>
          <a:p>
            <a:pPr marL="18288" indent="0">
              <a:buNone/>
            </a:pPr>
            <a:r>
              <a:rPr lang="en-US" sz="2800" dirty="0" smtClean="0"/>
              <a:t> </a:t>
            </a:r>
            <a:r>
              <a:rPr lang="en-US" sz="2800" dirty="0"/>
              <a:t>He </a:t>
            </a:r>
            <a:r>
              <a:rPr lang="en-US" sz="2800" dirty="0">
                <a:solidFill>
                  <a:srgbClr val="FFC000"/>
                </a:solidFill>
              </a:rPr>
              <a:t>did not </a:t>
            </a:r>
            <a:r>
              <a:rPr lang="en-US" sz="2800" dirty="0"/>
              <a:t>have any other symptoms such as jaundice, vomiting, flushing, or diarrhea before </a:t>
            </a:r>
            <a:r>
              <a:rPr lang="en-US" sz="2800" dirty="0" smtClean="0"/>
              <a:t>admission.</a:t>
            </a:r>
          </a:p>
          <a:p>
            <a:pPr marL="18288" indent="0">
              <a:buNone/>
            </a:pPr>
            <a:r>
              <a:rPr lang="en-US" sz="2800" dirty="0" smtClean="0"/>
              <a:t> </a:t>
            </a:r>
            <a:r>
              <a:rPr lang="en-US" sz="2800" dirty="0"/>
              <a:t>Liver magnetic resonance imaging (MRI) revealed a lobulated mass </a:t>
            </a:r>
            <a:r>
              <a:rPr lang="en-US" sz="2800" dirty="0" smtClean="0"/>
              <a:t>with </a:t>
            </a:r>
            <a:r>
              <a:rPr lang="en-US" sz="2800" dirty="0"/>
              <a:t>mild </a:t>
            </a:r>
            <a:r>
              <a:rPr lang="en-US" sz="2800" dirty="0" err="1" smtClean="0"/>
              <a:t>hypervascularity</a:t>
            </a:r>
            <a:r>
              <a:rPr lang="en-US" sz="2800" dirty="0" smtClean="0"/>
              <a:t>.</a:t>
            </a:r>
            <a:endParaRPr lang="en-US" sz="2800" dirty="0"/>
          </a:p>
        </p:txBody>
      </p:sp>
    </p:spTree>
    <p:extLst>
      <p:ext uri="{BB962C8B-B14F-4D97-AF65-F5344CB8AC3E}">
        <p14:creationId xmlns:p14="http://schemas.microsoft.com/office/powerpoint/2010/main" val="3996432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1"/>
            <a:ext cx="8229600" cy="5943600"/>
          </a:xfrm>
        </p:spPr>
        <p:txBody>
          <a:bodyPr>
            <a:normAutofit/>
          </a:bodyPr>
          <a:lstStyle/>
          <a:p>
            <a:pPr marL="18288" indent="0">
              <a:buNone/>
            </a:pPr>
            <a:endParaRPr lang="en-US" sz="3200" dirty="0" smtClean="0"/>
          </a:p>
          <a:p>
            <a:pPr marL="18288" indent="0">
              <a:buNone/>
            </a:pPr>
            <a:r>
              <a:rPr lang="en-US" sz="3200" b="1" dirty="0" smtClean="0"/>
              <a:t>The </a:t>
            </a:r>
            <a:r>
              <a:rPr lang="en-US" sz="3200" b="1" dirty="0"/>
              <a:t>resected specimen revealed a </a:t>
            </a:r>
            <a:r>
              <a:rPr lang="en-US" sz="3200" b="1" dirty="0">
                <a:solidFill>
                  <a:srgbClr val="FFC000"/>
                </a:solidFill>
              </a:rPr>
              <a:t>solid tumor measuring 8.3 cm × 6.5 </a:t>
            </a:r>
            <a:r>
              <a:rPr lang="en-US" sz="3200" b="1" dirty="0" smtClean="0">
                <a:solidFill>
                  <a:srgbClr val="FFC000"/>
                </a:solidFill>
              </a:rPr>
              <a:t>cm</a:t>
            </a:r>
            <a:r>
              <a:rPr lang="en-US" sz="4400" b="1" dirty="0" smtClean="0">
                <a:solidFill>
                  <a:srgbClr val="FFC000"/>
                </a:solidFill>
              </a:rPr>
              <a:t>. </a:t>
            </a:r>
            <a:endParaRPr lang="en-US" sz="3600" b="1" dirty="0" smtClean="0"/>
          </a:p>
          <a:p>
            <a:pPr marL="18288" indent="0">
              <a:buNone/>
            </a:pPr>
            <a:endParaRPr lang="en-US" sz="3600" b="1" dirty="0"/>
          </a:p>
          <a:p>
            <a:pPr marL="18288" indent="0">
              <a:buNone/>
            </a:pPr>
            <a:r>
              <a:rPr lang="en-US" sz="2800" b="1" i="1" dirty="0" smtClean="0"/>
              <a:t>The result </a:t>
            </a:r>
            <a:r>
              <a:rPr lang="en-US" sz="2800" b="1" i="1" dirty="0" smtClean="0"/>
              <a:t>show </a:t>
            </a:r>
            <a:r>
              <a:rPr lang="en-US" sz="2800" b="1" i="1" dirty="0" err="1" smtClean="0">
                <a:solidFill>
                  <a:srgbClr val="FFC000"/>
                </a:solidFill>
              </a:rPr>
              <a:t>postive</a:t>
            </a:r>
            <a:r>
              <a:rPr lang="en-US" sz="2800" b="1" i="1" dirty="0" smtClean="0">
                <a:solidFill>
                  <a:srgbClr val="FFC000"/>
                </a:solidFill>
              </a:rPr>
              <a:t> for </a:t>
            </a:r>
            <a:r>
              <a:rPr lang="en-US" sz="2800" b="1" i="1" dirty="0" smtClean="0">
                <a:solidFill>
                  <a:srgbClr val="FFC000"/>
                </a:solidFill>
              </a:rPr>
              <a:t>Chromogranin A.</a:t>
            </a:r>
          </a:p>
          <a:p>
            <a:pPr marL="18288" indent="0" algn="ctr">
              <a:buNone/>
            </a:pPr>
            <a:endParaRPr lang="en-US" sz="2800" b="1" i="1" dirty="0" smtClean="0"/>
          </a:p>
          <a:p>
            <a:pPr marL="18288" indent="0" algn="ctr">
              <a:buNone/>
            </a:pPr>
            <a:endParaRPr lang="en-US" sz="2800" b="1" i="1" dirty="0" smtClean="0"/>
          </a:p>
          <a:p>
            <a:pPr marL="18288" indent="0" algn="ctr">
              <a:buNone/>
            </a:pPr>
            <a:r>
              <a:rPr lang="en-US" sz="2800" b="1" i="1" dirty="0">
                <a:solidFill>
                  <a:srgbClr val="FFFF00"/>
                </a:solidFill>
              </a:rPr>
              <a:t>A diagnosis of Neuroendocrine carcinoma  was made at this time. </a:t>
            </a:r>
          </a:p>
          <a:p>
            <a:pPr marL="18288" indent="0" algn="ctr">
              <a:buNone/>
            </a:pPr>
            <a:endParaRPr lang="en-US" sz="4000" b="1" i="1" dirty="0" smtClean="0">
              <a:solidFill>
                <a:srgbClr val="FFFF00"/>
              </a:solidFill>
            </a:endParaRPr>
          </a:p>
          <a:p>
            <a:pPr marL="18288" indent="0" algn="ctr">
              <a:buNone/>
            </a:pPr>
            <a:endParaRPr lang="en-US" sz="4800" b="1" i="1" dirty="0">
              <a:solidFill>
                <a:srgbClr val="FFFF00"/>
              </a:solidFill>
            </a:endParaRPr>
          </a:p>
        </p:txBody>
      </p:sp>
    </p:spTree>
    <p:extLst>
      <p:ext uri="{BB962C8B-B14F-4D97-AF65-F5344CB8AC3E}">
        <p14:creationId xmlns:p14="http://schemas.microsoft.com/office/powerpoint/2010/main" val="3564087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7848600" cy="6324600"/>
          </a:xfrm>
        </p:spPr>
        <p:txBody>
          <a:bodyPr>
            <a:normAutofit fontScale="47500" lnSpcReduction="20000"/>
          </a:bodyPr>
          <a:lstStyle/>
          <a:p>
            <a:pPr marL="18288" indent="0">
              <a:buNone/>
            </a:pPr>
            <a:r>
              <a:rPr lang="en-US" sz="6500" b="1" dirty="0">
                <a:solidFill>
                  <a:srgbClr val="FFFF00"/>
                </a:solidFill>
              </a:rPr>
              <a:t>Case </a:t>
            </a:r>
            <a:r>
              <a:rPr lang="en-US" sz="6500" b="1" dirty="0" smtClean="0">
                <a:solidFill>
                  <a:srgbClr val="FFFF00"/>
                </a:solidFill>
              </a:rPr>
              <a:t>report 3:</a:t>
            </a:r>
          </a:p>
          <a:p>
            <a:pPr marL="18288" indent="0">
              <a:buNone/>
            </a:pPr>
            <a:endParaRPr lang="en-US" sz="3200" b="1" dirty="0">
              <a:solidFill>
                <a:srgbClr val="FFFF00"/>
              </a:solidFill>
            </a:endParaRPr>
          </a:p>
          <a:p>
            <a:pPr marL="18288" indent="0">
              <a:buNone/>
            </a:pPr>
            <a:r>
              <a:rPr lang="en-US" sz="5100" dirty="0"/>
              <a:t>A 61-years old man known with hypertension presented for </a:t>
            </a:r>
            <a:r>
              <a:rPr lang="en-US" sz="5100" dirty="0" err="1" smtClean="0"/>
              <a:t>syncopes</a:t>
            </a:r>
            <a:r>
              <a:rPr lang="en-US" sz="5100" dirty="0" smtClean="0"/>
              <a:t> </a:t>
            </a:r>
            <a:r>
              <a:rPr lang="en-US" sz="5100" dirty="0"/>
              <a:t>,</a:t>
            </a:r>
            <a:r>
              <a:rPr lang="en-US" sz="5100" dirty="0" smtClean="0"/>
              <a:t> seizure and abdomen discomfort. </a:t>
            </a:r>
            <a:endParaRPr lang="en-US" sz="5100" dirty="0" smtClean="0"/>
          </a:p>
          <a:p>
            <a:pPr marL="18288" indent="0">
              <a:buNone/>
            </a:pPr>
            <a:endParaRPr lang="en-US" sz="5100" dirty="0" smtClean="0"/>
          </a:p>
          <a:p>
            <a:pPr marL="18288" indent="0">
              <a:buNone/>
            </a:pPr>
            <a:r>
              <a:rPr lang="en-US" sz="5100" dirty="0" smtClean="0"/>
              <a:t>Blood Sugar = </a:t>
            </a:r>
            <a:r>
              <a:rPr lang="en-US" sz="5100" dirty="0"/>
              <a:t>41 mg/dl (hypoglycemia</a:t>
            </a:r>
            <a:r>
              <a:rPr lang="en-US" sz="5100" dirty="0" smtClean="0"/>
              <a:t>).</a:t>
            </a:r>
          </a:p>
          <a:p>
            <a:pPr marL="18288" indent="0">
              <a:buNone/>
            </a:pPr>
            <a:endParaRPr lang="en-US" sz="5100" dirty="0" smtClean="0"/>
          </a:p>
          <a:p>
            <a:pPr marL="18288" indent="0">
              <a:buNone/>
            </a:pPr>
            <a:r>
              <a:rPr lang="en-US" sz="5100" dirty="0" smtClean="0"/>
              <a:t> </a:t>
            </a:r>
            <a:r>
              <a:rPr lang="en-US" sz="5100" dirty="0"/>
              <a:t>The cranial computed tomography (CT) did not reveal any </a:t>
            </a:r>
            <a:r>
              <a:rPr lang="en-US" sz="5100" dirty="0" smtClean="0"/>
              <a:t>damage.</a:t>
            </a:r>
          </a:p>
          <a:p>
            <a:pPr marL="18288" indent="0">
              <a:buNone/>
            </a:pPr>
            <a:endParaRPr lang="en-US" sz="5100" dirty="0" smtClean="0"/>
          </a:p>
          <a:p>
            <a:pPr marL="18288" indent="0">
              <a:buNone/>
            </a:pPr>
            <a:r>
              <a:rPr lang="en-US" sz="5100" dirty="0" smtClean="0"/>
              <a:t>The </a:t>
            </a:r>
            <a:r>
              <a:rPr lang="en-US" sz="5100" dirty="0"/>
              <a:t>abdominal CT revealed no pathological changes in the </a:t>
            </a:r>
            <a:r>
              <a:rPr lang="en-US" sz="5100" dirty="0" smtClean="0"/>
              <a:t>abdomen.</a:t>
            </a:r>
          </a:p>
          <a:p>
            <a:pPr marL="18288" indent="0">
              <a:buNone/>
            </a:pPr>
            <a:endParaRPr lang="en-US" sz="5100" dirty="0" smtClean="0"/>
          </a:p>
          <a:p>
            <a:pPr marL="18288" indent="0">
              <a:buNone/>
            </a:pPr>
            <a:r>
              <a:rPr lang="en-US" sz="5100" dirty="0" smtClean="0">
                <a:solidFill>
                  <a:srgbClr val="FFC000"/>
                </a:solidFill>
              </a:rPr>
              <a:t>During </a:t>
            </a:r>
            <a:r>
              <a:rPr lang="en-US" sz="5100" dirty="0">
                <a:solidFill>
                  <a:srgbClr val="FFC000"/>
                </a:solidFill>
              </a:rPr>
              <a:t>hospitalization </a:t>
            </a:r>
            <a:r>
              <a:rPr lang="en-US" sz="5100" dirty="0"/>
              <a:t>the blood glucose fasting levels were found again between 30 and 50 mg/dl</a:t>
            </a:r>
            <a:r>
              <a:rPr lang="en-US" sz="5100" dirty="0" smtClean="0"/>
              <a:t>.</a:t>
            </a:r>
          </a:p>
          <a:p>
            <a:pPr marL="18288" indent="0">
              <a:buNone/>
            </a:pPr>
            <a:endParaRPr lang="en-US" sz="4500" dirty="0"/>
          </a:p>
          <a:p>
            <a:pPr marL="18288" indent="0">
              <a:buNone/>
            </a:pPr>
            <a:r>
              <a:rPr lang="en-US" sz="3600" dirty="0" smtClean="0"/>
              <a:t> </a:t>
            </a:r>
            <a:endParaRPr lang="en-US" sz="3600" dirty="0"/>
          </a:p>
          <a:p>
            <a:pPr marL="18288" indent="0">
              <a:buNone/>
            </a:pPr>
            <a:endParaRPr lang="en-US" dirty="0"/>
          </a:p>
        </p:txBody>
      </p:sp>
    </p:spTree>
    <p:extLst>
      <p:ext uri="{BB962C8B-B14F-4D97-AF65-F5344CB8AC3E}">
        <p14:creationId xmlns:p14="http://schemas.microsoft.com/office/powerpoint/2010/main" val="2737655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457200"/>
            <a:ext cx="8229600" cy="6172200"/>
          </a:xfrm>
        </p:spPr>
        <p:txBody>
          <a:bodyPr>
            <a:normAutofit lnSpcReduction="10000"/>
          </a:bodyPr>
          <a:lstStyle/>
          <a:p>
            <a:pPr marL="18288" indent="0">
              <a:buNone/>
            </a:pPr>
            <a:r>
              <a:rPr lang="en-US" sz="2800" dirty="0" smtClean="0">
                <a:solidFill>
                  <a:srgbClr val="FFFF00"/>
                </a:solidFill>
              </a:rPr>
              <a:t>The </a:t>
            </a:r>
            <a:r>
              <a:rPr lang="en-US" sz="2800" dirty="0">
                <a:solidFill>
                  <a:srgbClr val="FFFF00"/>
                </a:solidFill>
              </a:rPr>
              <a:t>following were determined: </a:t>
            </a:r>
            <a:endParaRPr lang="en-US" sz="2800" dirty="0" smtClean="0">
              <a:solidFill>
                <a:srgbClr val="FFFF00"/>
              </a:solidFill>
            </a:endParaRPr>
          </a:p>
          <a:p>
            <a:pPr marL="18288" indent="0">
              <a:buNone/>
            </a:pPr>
            <a:r>
              <a:rPr lang="en-US" sz="2800" dirty="0" smtClean="0"/>
              <a:t>the </a:t>
            </a:r>
            <a:r>
              <a:rPr lang="en-US" sz="2800" dirty="0"/>
              <a:t>C peptide, insulin and glycated hemoglobin, which were normal and </a:t>
            </a:r>
            <a:r>
              <a:rPr lang="en-US" sz="2800" dirty="0">
                <a:solidFill>
                  <a:srgbClr val="FFC000"/>
                </a:solidFill>
              </a:rPr>
              <a:t>did not support </a:t>
            </a:r>
            <a:r>
              <a:rPr lang="en-US" sz="2800" dirty="0"/>
              <a:t>the diagnosis of </a:t>
            </a:r>
            <a:r>
              <a:rPr lang="en-US" sz="2800" b="1" dirty="0" err="1">
                <a:solidFill>
                  <a:srgbClr val="FFC000"/>
                </a:solidFill>
              </a:rPr>
              <a:t>insulinoma</a:t>
            </a:r>
            <a:r>
              <a:rPr lang="en-US" sz="2800" b="1" dirty="0" smtClean="0">
                <a:solidFill>
                  <a:srgbClr val="FFC000"/>
                </a:solidFill>
              </a:rPr>
              <a:t>.</a:t>
            </a:r>
          </a:p>
          <a:p>
            <a:pPr marL="18288" indent="0">
              <a:buNone/>
            </a:pPr>
            <a:r>
              <a:rPr lang="en-US" sz="2800" dirty="0" smtClean="0"/>
              <a:t> </a:t>
            </a:r>
            <a:r>
              <a:rPr lang="en-US" sz="2800" dirty="0"/>
              <a:t>After a month the patient </a:t>
            </a:r>
            <a:r>
              <a:rPr lang="en-US" sz="2800" dirty="0">
                <a:solidFill>
                  <a:srgbClr val="FFC000"/>
                </a:solidFill>
              </a:rPr>
              <a:t>came back </a:t>
            </a:r>
            <a:r>
              <a:rPr lang="en-US" sz="2800" dirty="0"/>
              <a:t>for persistent symptoms. </a:t>
            </a:r>
            <a:endParaRPr lang="en-US" sz="2800" dirty="0" smtClean="0"/>
          </a:p>
          <a:p>
            <a:pPr marL="18288" indent="0">
              <a:buNone/>
            </a:pPr>
            <a:r>
              <a:rPr lang="en-US" sz="2800" dirty="0" smtClean="0"/>
              <a:t>Blood </a:t>
            </a:r>
            <a:r>
              <a:rPr lang="en-US" sz="2800" dirty="0"/>
              <a:t>tests showed </a:t>
            </a:r>
            <a:r>
              <a:rPr lang="en-US" sz="2800" dirty="0">
                <a:solidFill>
                  <a:srgbClr val="FFC000"/>
                </a:solidFill>
              </a:rPr>
              <a:t>39 to 59 mg/dl</a:t>
            </a:r>
            <a:r>
              <a:rPr lang="en-US" sz="2800" dirty="0"/>
              <a:t> glucose </a:t>
            </a:r>
            <a:r>
              <a:rPr lang="en-US" sz="2800" dirty="0" smtClean="0"/>
              <a:t>levels.</a:t>
            </a:r>
          </a:p>
          <a:p>
            <a:pPr marL="18288" indent="0">
              <a:buNone/>
            </a:pPr>
            <a:endParaRPr lang="en-US" sz="2800" dirty="0" smtClean="0"/>
          </a:p>
          <a:p>
            <a:pPr marL="18288" indent="0">
              <a:buNone/>
            </a:pPr>
            <a:r>
              <a:rPr lang="en-US" sz="2800" dirty="0" smtClean="0"/>
              <a:t> </a:t>
            </a:r>
            <a:r>
              <a:rPr lang="en-US" sz="2800" dirty="0"/>
              <a:t>decided to </a:t>
            </a:r>
            <a:r>
              <a:rPr lang="en-US" sz="2800" dirty="0" smtClean="0"/>
              <a:t>perform</a:t>
            </a:r>
            <a:r>
              <a:rPr lang="en-US" sz="2800" dirty="0" smtClean="0"/>
              <a:t> </a:t>
            </a:r>
            <a:r>
              <a:rPr lang="en-US" sz="2800" dirty="0"/>
              <a:t>the abdominal magnetic resonance imaging (MRI) with contrast, and </a:t>
            </a:r>
            <a:r>
              <a:rPr lang="en-US" sz="2800" dirty="0" smtClean="0"/>
              <a:t> </a:t>
            </a:r>
            <a:r>
              <a:rPr lang="en-US" sz="2800" dirty="0"/>
              <a:t>discovered a </a:t>
            </a:r>
            <a:r>
              <a:rPr lang="en-US" sz="2800" dirty="0">
                <a:solidFill>
                  <a:srgbClr val="FFC000"/>
                </a:solidFill>
              </a:rPr>
              <a:t>21 mm </a:t>
            </a:r>
            <a:r>
              <a:rPr lang="en-US" sz="2800" dirty="0" err="1">
                <a:solidFill>
                  <a:srgbClr val="FFC000"/>
                </a:solidFill>
              </a:rPr>
              <a:t>hypervascular</a:t>
            </a:r>
            <a:r>
              <a:rPr lang="en-US" sz="2800" dirty="0">
                <a:solidFill>
                  <a:srgbClr val="FFC000"/>
                </a:solidFill>
              </a:rPr>
              <a:t> tumor </a:t>
            </a:r>
            <a:r>
              <a:rPr lang="en-US" sz="2800" dirty="0"/>
              <a:t>of the pancreas. </a:t>
            </a:r>
            <a:endParaRPr lang="en-US" sz="2800" dirty="0" smtClean="0"/>
          </a:p>
          <a:p>
            <a:pPr marL="18288" indent="0">
              <a:buNone/>
            </a:pPr>
            <a:r>
              <a:rPr lang="en-US" sz="2800" dirty="0" smtClean="0"/>
              <a:t> </a:t>
            </a:r>
            <a:r>
              <a:rPr lang="en-US" sz="2800" dirty="0" smtClean="0"/>
              <a:t> </a:t>
            </a:r>
            <a:r>
              <a:rPr lang="en-US" sz="2800" dirty="0"/>
              <a:t>the patient </a:t>
            </a:r>
            <a:r>
              <a:rPr lang="en-US" sz="2800" dirty="0" smtClean="0"/>
              <a:t>to </a:t>
            </a:r>
            <a:r>
              <a:rPr lang="en-US" sz="2800" dirty="0" err="1" smtClean="0"/>
              <a:t>reffered</a:t>
            </a:r>
            <a:r>
              <a:rPr lang="en-US" sz="2800" dirty="0" smtClean="0"/>
              <a:t> </a:t>
            </a:r>
            <a:r>
              <a:rPr lang="en-US" sz="2800" dirty="0"/>
              <a:t>the surgery department,  tumor was </a:t>
            </a:r>
            <a:r>
              <a:rPr lang="en-US" sz="2800" dirty="0" smtClean="0"/>
              <a:t>excised.</a:t>
            </a:r>
            <a:endParaRPr lang="en-US" sz="2800" dirty="0"/>
          </a:p>
          <a:p>
            <a:endParaRPr lang="en-US" sz="2800" b="1" dirty="0"/>
          </a:p>
        </p:txBody>
      </p:sp>
    </p:spTree>
    <p:extLst>
      <p:ext uri="{BB962C8B-B14F-4D97-AF65-F5344CB8AC3E}">
        <p14:creationId xmlns:p14="http://schemas.microsoft.com/office/powerpoint/2010/main" val="2883915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25301</TotalTime>
  <Words>641</Words>
  <Application>Microsoft Office PowerPoint</Application>
  <PresentationFormat>On-screen Show (4:3)</PresentationFormat>
  <Paragraphs>101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 distribution.jpg</vt:lpstr>
      <vt:lpstr>PowerPoint Presentation</vt:lpstr>
      <vt:lpstr> Grading of the tumor is determined by counting mitotic figures in 10 high power fields(HPF) in combination with presence or absence of necrosis.  Counting mitotic figures is very time consuming and prone to sever inter observer variability, hence Ki67 labeling index was proposed as a substitute.  The classification helped in making estimates on tumor prognosis and clinical course.   </vt:lpstr>
      <vt:lpstr>PowerPoint Presentation</vt:lpstr>
      <vt:lpstr>In 2015, WHO classified lung tumors as:                                                        Ki67     Typical carcinoid                      5%                       (low grade)  Atypical carcinoid                    &gt;20%     (intermediate grade)  Poorly differ carcinoma          40-100%                 (high grade)   (Poorly differentiated carcinoma is divided into small cell and large cell carcinoma)</vt:lpstr>
      <vt:lpstr> Improved diagnostic tools and increased knowledge about the tumors has led to increased incidence of the neoplasms.    </vt:lpstr>
      <vt:lpstr>PowerPoint Presentation</vt:lpstr>
      <vt:lpstr>  The tumors can be either functional or nonfunctional.  Thirty to 50% of the NETs are functional.   Functioning tumors present with symptoms related to the secretion of hormones.   Nonfunctional tumors may be discovered incidentally  or because of the mass effect.    </vt:lpstr>
      <vt:lpstr> Diagnosis:   The NET  patients present with protean pictures.    NET should be kept in mind in clinical scenarios such as:   Flushing, Longstanding GI symptoms, Hemoptysis, Hypercalcemia, Unexplained weight loss, Wheezing, Hypoglycemia, Multiple liver  metastases and Skin disorder.  </vt:lpstr>
      <vt:lpstr> Chromogranin A (Cg A) is elevated in approximately 90% of gut NETs and correlates with tumor burden and recurrence.   CgA is more frequently elevated in well-differentiated tumors compared to poorly differentiated NETs.   Effective treatment is often associated with decrease in CgA levels.   Proton pump inhibitors falsely increase CgA, but levels normalize with therapy cessation.</vt:lpstr>
      <vt:lpstr>   Selection of the imaging technic is also based on clinical findings.   Computerized tomographic scanning (CT) and MRI are the most preferred technics.  </vt:lpstr>
      <vt:lpstr> Overexpression of somatostatin receptors by the NETs has been successfully used to image both the primary tumor and the tumor extent, using primarily 111In- labeled-somatostatin analogs or 68Ga-labeled somatostatin analogs.   At present, the use of 68Ga-labeled somatostatin analogs with positron emission tomography and computed tomographic scanning (PET/CT) is the most sensitive imaging modality available for these tumors.  </vt:lpstr>
      <vt:lpstr>  Multi-disciplinary approach is the mainstay in management of neuroendocrine tumors.    Anytime the tumor is resectable, surgical excision is the treatment of choice(Debulking) .    Overall survival after surgery depends upon tumor grade.       </vt:lpstr>
      <vt:lpstr>  Medical management of metastatic or inoperable NETs: Somatostatin analogues, Octreotide-LAR, Lanreotide.  Serotonin-synthesis inhibitors, Pasireotide.    Tyrosine-kinase inhibitors Sunitinib.   Angiogenesis targeting agents Bevacizumab.   Another treatments:  Chemo-embolization. Peptide radio-receptor-therapy(PRRT)  131I- MIBG, ablation .    .   </vt:lpstr>
      <vt:lpstr> The drugs act by interfering with different steps of cellular proliferation and prevent tumor growth.   While NETs are highly vascular  and express high amounts of vascular endothelial growth factor(VEGF), agents targeting angiogenesis (Bevacizumab) are also promising.      </vt:lpstr>
      <vt:lpstr> One of the main problems in decision making is the lack of long term control trials with acceptable number of patients.   Due to indolent course of some NETs, it is not easy to differentiate between effects of drugs and natural course of the disease.   </vt:lpstr>
      <vt:lpstr> Directions for future research:  There are many questions about etiology, pathogenesis and therapeutic strategies of NETs.   These questions will likely be best answered with advancing our knowledge in basic science and also in the setting of large randomized clinical trials with participation of acceptable numbers of patients.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Neuroendocrine tumors, Histopathologic classification and Clinical Behavior</dc:title>
  <dc:creator>acer</dc:creator>
  <cp:lastModifiedBy>Windows User</cp:lastModifiedBy>
  <cp:revision>265</cp:revision>
  <dcterms:created xsi:type="dcterms:W3CDTF">2006-08-16T00:00:00Z</dcterms:created>
  <dcterms:modified xsi:type="dcterms:W3CDTF">2018-11-14T11:10:25Z</dcterms:modified>
</cp:coreProperties>
</file>