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9" r:id="rId2"/>
    <p:sldId id="287" r:id="rId3"/>
    <p:sldId id="416" r:id="rId4"/>
    <p:sldId id="413" r:id="rId5"/>
    <p:sldId id="289" r:id="rId6"/>
    <p:sldId id="423" r:id="rId7"/>
    <p:sldId id="291" r:id="rId8"/>
    <p:sldId id="292" r:id="rId9"/>
    <p:sldId id="293" r:id="rId10"/>
    <p:sldId id="295" r:id="rId11"/>
    <p:sldId id="296" r:id="rId12"/>
    <p:sldId id="297" r:id="rId13"/>
    <p:sldId id="298" r:id="rId14"/>
    <p:sldId id="414" r:id="rId15"/>
    <p:sldId id="300" r:id="rId16"/>
    <p:sldId id="301" r:id="rId17"/>
    <p:sldId id="302" r:id="rId18"/>
    <p:sldId id="394" r:id="rId19"/>
    <p:sldId id="305" r:id="rId20"/>
    <p:sldId id="395" r:id="rId21"/>
    <p:sldId id="307" r:id="rId22"/>
    <p:sldId id="397" r:id="rId23"/>
    <p:sldId id="396" r:id="rId24"/>
    <p:sldId id="398" r:id="rId25"/>
    <p:sldId id="312" r:id="rId26"/>
    <p:sldId id="313" r:id="rId27"/>
    <p:sldId id="314" r:id="rId28"/>
    <p:sldId id="318" r:id="rId29"/>
    <p:sldId id="400" r:id="rId30"/>
    <p:sldId id="319" r:id="rId31"/>
    <p:sldId id="320" r:id="rId32"/>
    <p:sldId id="321" r:id="rId33"/>
    <p:sldId id="401" r:id="rId34"/>
    <p:sldId id="324" r:id="rId35"/>
    <p:sldId id="322" r:id="rId36"/>
    <p:sldId id="327" r:id="rId37"/>
    <p:sldId id="404" r:id="rId38"/>
    <p:sldId id="405" r:id="rId39"/>
    <p:sldId id="406" r:id="rId40"/>
    <p:sldId id="333" r:id="rId41"/>
    <p:sldId id="334" r:id="rId42"/>
    <p:sldId id="336" r:id="rId43"/>
    <p:sldId id="337" r:id="rId44"/>
    <p:sldId id="421" r:id="rId45"/>
    <p:sldId id="338" r:id="rId46"/>
    <p:sldId id="339" r:id="rId47"/>
    <p:sldId id="340" r:id="rId48"/>
    <p:sldId id="341" r:id="rId49"/>
    <p:sldId id="342" r:id="rId50"/>
    <p:sldId id="344" r:id="rId51"/>
    <p:sldId id="345" r:id="rId52"/>
    <p:sldId id="346" r:id="rId53"/>
    <p:sldId id="347" r:id="rId54"/>
    <p:sldId id="417" r:id="rId55"/>
    <p:sldId id="422" r:id="rId56"/>
    <p:sldId id="418" r:id="rId57"/>
    <p:sldId id="410" r:id="rId58"/>
    <p:sldId id="419" r:id="rId59"/>
    <p:sldId id="375" r:id="rId60"/>
    <p:sldId id="351" r:id="rId61"/>
    <p:sldId id="352" r:id="rId62"/>
    <p:sldId id="420" r:id="rId63"/>
    <p:sldId id="353" r:id="rId64"/>
    <p:sldId id="354" r:id="rId65"/>
    <p:sldId id="355" r:id="rId66"/>
    <p:sldId id="425" r:id="rId67"/>
    <p:sldId id="377" r:id="rId68"/>
    <p:sldId id="357" r:id="rId69"/>
    <p:sldId id="358" r:id="rId70"/>
    <p:sldId id="359" r:id="rId71"/>
    <p:sldId id="360" r:id="rId72"/>
    <p:sldId id="361" r:id="rId73"/>
    <p:sldId id="363" r:id="rId74"/>
    <p:sldId id="424" r:id="rId75"/>
    <p:sldId id="274" r:id="rId76"/>
    <p:sldId id="275" r:id="rId77"/>
    <p:sldId id="411" r:id="rId78"/>
    <p:sldId id="268" r:id="rId79"/>
    <p:sldId id="269" r:id="rId80"/>
    <p:sldId id="270" r:id="rId81"/>
    <p:sldId id="271" r:id="rId82"/>
    <p:sldId id="372" r:id="rId83"/>
    <p:sldId id="272" r:id="rId84"/>
    <p:sldId id="277" r:id="rId85"/>
    <p:sldId id="285" r:id="rId86"/>
    <p:sldId id="386" r:id="rId87"/>
    <p:sldId id="387" r:id="rId88"/>
    <p:sldId id="388" r:id="rId89"/>
    <p:sldId id="389" r:id="rId90"/>
    <p:sldId id="390" r:id="rId91"/>
    <p:sldId id="391" r:id="rId92"/>
    <p:sldId id="392" r:id="rId93"/>
    <p:sldId id="393" r:id="rId9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5D2884"/>
    <a:srgbClr val="EB9421"/>
    <a:srgbClr val="006600"/>
    <a:srgbClr val="D8E2F0"/>
    <a:srgbClr val="CCDAEC"/>
    <a:srgbClr val="C7D7EB"/>
    <a:srgbClr val="C4D5EA"/>
    <a:srgbClr val="CAD9E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6953E05-AD21-40F6-AD4C-092820504EED}" type="datetimeFigureOut">
              <a:rPr lang="en-US" smtClean="0"/>
              <a:pPr/>
              <a:t>7/20/2011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3ACDFF8-D1B6-4186-85CF-00AD2B953B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C05B983-5360-4BA0-B4C7-FF1F394DEC8A}" type="datetimeFigureOut">
              <a:rPr lang="en-US" smtClean="0"/>
              <a:pPr/>
              <a:t>7/20/2011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95494F3-69E9-4091-A735-436D9AC46A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4BEAEB6-DF33-421A-9336-9219C7AA33D9}" type="slidenum">
              <a:rPr lang="en-US" smtClean="0"/>
              <a:pPr/>
              <a:t>3</a:t>
            </a:fld>
            <a:endParaRPr lang="en-US" smtClean="0"/>
          </a:p>
        </p:txBody>
      </p:sp>
      <p:sp>
        <p:nvSpPr>
          <p:cNvPr id="70659" name="Rectangle 2"/>
          <p:cNvSpPr>
            <a:spLocks noGrp="1" noRot="1" noChangeAspect="1" noChangeArrowheads="1" noTextEdit="1"/>
          </p:cNvSpPr>
          <p:nvPr>
            <p:ph type="sldImg"/>
          </p:nvPr>
        </p:nvSpPr>
        <p:spPr>
          <a:xfrm>
            <a:off x="1071563" y="687388"/>
            <a:ext cx="4611687" cy="3459162"/>
          </a:xfrm>
          <a:ln/>
        </p:spPr>
      </p:sp>
      <p:sp>
        <p:nvSpPr>
          <p:cNvPr id="70660" name="Rectangle 3"/>
          <p:cNvSpPr>
            <a:spLocks noGrp="1" noChangeArrowheads="1"/>
          </p:cNvSpPr>
          <p:nvPr>
            <p:ph type="body" idx="1"/>
          </p:nvPr>
        </p:nvSpPr>
        <p:spPr>
          <a:xfrm>
            <a:off x="886001" y="4428911"/>
            <a:ext cx="5096923" cy="4205903"/>
          </a:xfrm>
          <a:noFill/>
          <a:ln/>
        </p:spPr>
        <p:txBody>
          <a:bodyPr lIns="88505" tIns="44252" rIns="88505" bIns="4425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EC222A3-2A74-46C9-8C37-850546C68F98}" type="slidenum">
              <a:rPr lang="en-US" smtClean="0"/>
              <a:pPr/>
              <a:t>22</a:t>
            </a:fld>
            <a:endParaRPr lang="en-US" smtClean="0"/>
          </a:p>
        </p:txBody>
      </p:sp>
      <p:sp>
        <p:nvSpPr>
          <p:cNvPr id="46083"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3" tIns="46221" rIns="92443" bIns="46221" anchor="b"/>
          <a:lstStyle/>
          <a:p>
            <a:pPr algn="r" eaLnBrk="0" hangingPunct="0"/>
            <a:fld id="{7FF4CEE1-824F-4376-B924-948A3D160FD3}" type="slidenum">
              <a:rPr lang="en-US" sz="1200">
                <a:latin typeface="Times New Roman" pitchFamily="18" charset="0"/>
              </a:rPr>
              <a:pPr algn="r" eaLnBrk="0" hangingPunct="0"/>
              <a:t>22</a:t>
            </a:fld>
            <a:endParaRPr lang="en-US" sz="1200" dirty="0">
              <a:latin typeface="Times New Roman" pitchFamily="18" charset="0"/>
            </a:endParaRPr>
          </a:p>
        </p:txBody>
      </p:sp>
      <p:sp>
        <p:nvSpPr>
          <p:cNvPr id="46084" name="Rectangle 2"/>
          <p:cNvSpPr>
            <a:spLocks noGrp="1" noRot="1" noChangeAspect="1" noChangeArrowheads="1" noTextEdit="1"/>
          </p:cNvSpPr>
          <p:nvPr>
            <p:ph type="sldImg"/>
          </p:nvPr>
        </p:nvSpPr>
        <p:spPr>
          <a:xfrm>
            <a:off x="1117600" y="696913"/>
            <a:ext cx="4645025" cy="3484562"/>
          </a:xfrm>
          <a:ln/>
        </p:spPr>
      </p:sp>
      <p:sp>
        <p:nvSpPr>
          <p:cNvPr id="46085" name="Rectangle 3"/>
          <p:cNvSpPr>
            <a:spLocks noGrp="1" noChangeArrowheads="1"/>
          </p:cNvSpPr>
          <p:nvPr>
            <p:ph type="body" idx="1"/>
          </p:nvPr>
        </p:nvSpPr>
        <p:spPr>
          <a:xfrm>
            <a:off x="994040" y="4646587"/>
            <a:ext cx="4970198" cy="4183380"/>
          </a:xfrm>
          <a:noFill/>
          <a:ln/>
        </p:spPr>
        <p:txBody>
          <a:bodyPr lIns="92443" tIns="46221" rIns="92443" bIns="46221"/>
          <a:lstStyle/>
          <a:p>
            <a:pPr marL="173336" indent="-173336"/>
            <a:r>
              <a:rPr lang="en-US" dirty="0" smtClean="0"/>
              <a:t>Slide 16</a:t>
            </a:r>
          </a:p>
          <a:p>
            <a:pPr marL="173336" indent="-173336"/>
            <a:r>
              <a:rPr lang="en-US" u="sng" dirty="0" smtClean="0"/>
              <a:t>UKPDS METFORMIN SUBSTUDY</a:t>
            </a:r>
          </a:p>
          <a:p>
            <a:pPr marL="173336" indent="-173336"/>
            <a:r>
              <a:rPr lang="en-US" dirty="0" smtClean="0"/>
              <a:t>Intensive Treatments and A1C</a:t>
            </a:r>
          </a:p>
          <a:p>
            <a:pPr marL="173336" indent="-173336"/>
            <a:r>
              <a:rPr lang="en-US" dirty="0" smtClean="0"/>
              <a:t>The overweight patients in the United Kingdom Prospective Diabetes Study (UKPDS) who were </a:t>
            </a:r>
            <a:r>
              <a:rPr lang="en-US" dirty="0" err="1" smtClean="0"/>
              <a:t>randomised</a:t>
            </a:r>
            <a:r>
              <a:rPr lang="en-US" dirty="0" smtClean="0"/>
              <a:t> to the intensive policy group and treated with a </a:t>
            </a:r>
            <a:r>
              <a:rPr lang="en-US" dirty="0" err="1" smtClean="0"/>
              <a:t>sulphonylurea</a:t>
            </a:r>
            <a:r>
              <a:rPr lang="en-US" dirty="0" smtClean="0"/>
              <a:t> (</a:t>
            </a:r>
            <a:r>
              <a:rPr lang="en-US" dirty="0" err="1" smtClean="0"/>
              <a:t>chlorpropamide</a:t>
            </a:r>
            <a:r>
              <a:rPr lang="en-US" dirty="0" smtClean="0"/>
              <a:t> or </a:t>
            </a:r>
            <a:r>
              <a:rPr lang="en-US" dirty="0" err="1" smtClean="0"/>
              <a:t>glibenclamide</a:t>
            </a:r>
            <a:r>
              <a:rPr lang="en-US" dirty="0" smtClean="0"/>
              <a:t>), insulin, or </a:t>
            </a:r>
            <a:r>
              <a:rPr lang="en-US" dirty="0" err="1" smtClean="0"/>
              <a:t>metformin</a:t>
            </a:r>
            <a:r>
              <a:rPr lang="en-US" dirty="0" smtClean="0"/>
              <a:t> were followed for a median of 10.7 years. All patients in this group experienced an initial decline in median A1C in contrast to patients in the conventional policy group, who experienced a rise in median A1C throughout the study period; no differences in median A1C were observed among patients </a:t>
            </a:r>
            <a:r>
              <a:rPr lang="en-US" dirty="0" err="1" smtClean="0"/>
              <a:t>randomised</a:t>
            </a:r>
            <a:r>
              <a:rPr lang="en-US" dirty="0" smtClean="0"/>
              <a:t> to different treatments (</a:t>
            </a:r>
            <a:r>
              <a:rPr lang="en-US" dirty="0" err="1" smtClean="0"/>
              <a:t>chlorpropamide</a:t>
            </a:r>
            <a:r>
              <a:rPr lang="en-US" dirty="0" smtClean="0"/>
              <a:t>, </a:t>
            </a:r>
            <a:r>
              <a:rPr lang="en-US" dirty="0" err="1" smtClean="0"/>
              <a:t>glibenclamide</a:t>
            </a:r>
            <a:r>
              <a:rPr lang="en-US" dirty="0" smtClean="0"/>
              <a:t>, </a:t>
            </a:r>
            <a:r>
              <a:rPr lang="en-US" dirty="0" err="1" smtClean="0"/>
              <a:t>metformin</a:t>
            </a:r>
            <a:r>
              <a:rPr lang="en-US" dirty="0" smtClean="0"/>
              <a:t>, or insulin). By year 7 of follow-up, the median A1C among all treatment groups in the intensive policy arm was above the study baseline. By year 10, the median A1C of patients in both conventional and intensive treatment policy arms was above 8%</a:t>
            </a:r>
          </a:p>
          <a:p>
            <a:pPr marL="173336" indent="-173336"/>
            <a:r>
              <a:rPr lang="en-US" dirty="0" smtClean="0"/>
              <a:t>UK Prospective Diabetes Study (UKPDS) Group. Effect of intensive blood-glucose control with </a:t>
            </a:r>
            <a:r>
              <a:rPr lang="en-US" dirty="0" err="1" smtClean="0"/>
              <a:t>metformin</a:t>
            </a:r>
            <a:r>
              <a:rPr lang="en-US" dirty="0" smtClean="0"/>
              <a:t> on complications in overweight patients with type 2 diabetes (UKPDS 34). </a:t>
            </a:r>
            <a:r>
              <a:rPr lang="en-US" i="1" dirty="0" smtClean="0"/>
              <a:t>Lancet.</a:t>
            </a:r>
            <a:r>
              <a:rPr lang="en-US" dirty="0" smtClean="0"/>
              <a:t>1998;352:854-865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765293A-9DBC-4CF1-9502-442DC9E19FEE}" type="slidenum">
              <a:rPr lang="en-US" smtClean="0"/>
              <a:pPr/>
              <a:t>33</a:t>
            </a:fld>
            <a:endParaRPr lang="en-US" smtClean="0"/>
          </a:p>
        </p:txBody>
      </p:sp>
      <p:sp>
        <p:nvSpPr>
          <p:cNvPr id="48131"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0" tIns="46219" rIns="92440" bIns="46219" anchor="b"/>
          <a:lstStyle/>
          <a:p>
            <a:pPr algn="r" eaLnBrk="0" hangingPunct="0"/>
            <a:fld id="{07BF18C9-61EC-4741-8E36-E83B748B170A}" type="slidenum">
              <a:rPr lang="en-US" sz="1200">
                <a:latin typeface="Times New Roman" pitchFamily="18" charset="0"/>
              </a:rPr>
              <a:pPr algn="r" eaLnBrk="0" hangingPunct="0"/>
              <a:t>33</a:t>
            </a:fld>
            <a:endParaRPr lang="en-US" sz="1200" dirty="0">
              <a:latin typeface="Times New Roman" pitchFamily="18" charset="0"/>
            </a:endParaRPr>
          </a:p>
        </p:txBody>
      </p:sp>
      <p:sp>
        <p:nvSpPr>
          <p:cNvPr id="48132" name="Text Box 2"/>
          <p:cNvSpPr txBox="1">
            <a:spLocks noChangeArrowheads="1"/>
          </p:cNvSpPr>
          <p:nvPr/>
        </p:nvSpPr>
        <p:spPr bwMode="auto">
          <a:xfrm>
            <a:off x="5015714" y="368041"/>
            <a:ext cx="1001094" cy="337199"/>
          </a:xfrm>
          <a:prstGeom prst="rect">
            <a:avLst/>
          </a:prstGeom>
          <a:noFill/>
          <a:ln w="12700">
            <a:noFill/>
            <a:miter lim="800000"/>
            <a:headEnd/>
            <a:tailEnd/>
          </a:ln>
        </p:spPr>
        <p:txBody>
          <a:bodyPr wrap="none" lIns="90100" tIns="45049" rIns="90100" bIns="45049" anchor="ctr">
            <a:spAutoFit/>
          </a:bodyPr>
          <a:lstStyle/>
          <a:p>
            <a:pPr algn="r" defTabSz="900384" eaLnBrk="0" hangingPunct="0"/>
            <a:r>
              <a:rPr lang="en-US" sz="1600" dirty="0"/>
              <a:t>Slide 1-22</a:t>
            </a:r>
          </a:p>
        </p:txBody>
      </p:sp>
      <p:sp>
        <p:nvSpPr>
          <p:cNvPr id="48133" name="Rectangle 3"/>
          <p:cNvSpPr>
            <a:spLocks noGrp="1" noRot="1" noChangeAspect="1" noChangeArrowheads="1" noTextEdit="1"/>
          </p:cNvSpPr>
          <p:nvPr>
            <p:ph type="sldImg"/>
          </p:nvPr>
        </p:nvSpPr>
        <p:spPr>
          <a:xfrm>
            <a:off x="1117600" y="698500"/>
            <a:ext cx="4645025" cy="3484563"/>
          </a:xfrm>
          <a:ln/>
        </p:spPr>
      </p:sp>
      <p:sp>
        <p:nvSpPr>
          <p:cNvPr id="48134" name="Rectangle 4"/>
          <p:cNvSpPr>
            <a:spLocks noGrp="1" noChangeArrowheads="1"/>
          </p:cNvSpPr>
          <p:nvPr>
            <p:ph type="body" idx="1"/>
          </p:nvPr>
        </p:nvSpPr>
        <p:spPr>
          <a:xfrm>
            <a:off x="791728" y="4415790"/>
            <a:ext cx="5296765" cy="4181767"/>
          </a:xfrm>
          <a:noFill/>
          <a:ln/>
        </p:spPr>
        <p:txBody>
          <a:bodyPr lIns="90100" tIns="45049" rIns="90100" bIns="45049"/>
          <a:lstStyle/>
          <a:p>
            <a:pPr eaLnBrk="1" hangingPunct="1">
              <a:spcBef>
                <a:spcPct val="0"/>
              </a:spcBef>
            </a:pPr>
            <a:endParaRPr lang="en-US" sz="2400" dirty="0" smtClean="0"/>
          </a:p>
          <a:p>
            <a:pPr eaLnBrk="1" hangingPunct="1">
              <a:spcBef>
                <a:spcPct val="0"/>
              </a:spcBef>
              <a:buFontTx/>
              <a:buChar char="•"/>
            </a:pPr>
            <a:endParaRPr lang="en-US" altLang="en-US" sz="2400" dirty="0" smtClean="0"/>
          </a:p>
        </p:txBody>
      </p:sp>
      <p:sp>
        <p:nvSpPr>
          <p:cNvPr id="48135" name="Rectangle 5"/>
          <p:cNvSpPr>
            <a:spLocks noChangeArrowheads="1"/>
          </p:cNvSpPr>
          <p:nvPr/>
        </p:nvSpPr>
        <p:spPr bwMode="auto">
          <a:xfrm>
            <a:off x="919169" y="4415790"/>
            <a:ext cx="5043477" cy="4181767"/>
          </a:xfrm>
          <a:prstGeom prst="rect">
            <a:avLst/>
          </a:prstGeom>
          <a:noFill/>
          <a:ln w="9525">
            <a:noFill/>
            <a:miter lim="800000"/>
            <a:headEnd/>
            <a:tailEnd/>
          </a:ln>
        </p:spPr>
        <p:txBody>
          <a:bodyPr lIns="91594" tIns="45800" rIns="91594" bIns="45800"/>
          <a:lstStyle/>
          <a:p>
            <a:pPr marL="224695" indent="-224695" defTabSz="900384" eaLnBrk="0" hangingPunct="0"/>
            <a:r>
              <a:rPr lang="en-US" sz="2400" dirty="0"/>
              <a:t>24-Hour Plasma Glucose Curve: Normal and</a:t>
            </a:r>
          </a:p>
          <a:p>
            <a:pPr marL="224695" indent="-224695" defTabSz="900384" eaLnBrk="0" hangingPunct="0"/>
            <a:r>
              <a:rPr lang="en-US" sz="2400" dirty="0"/>
              <a:t>Type 2 Diabetic Subjects</a:t>
            </a:r>
          </a:p>
          <a:p>
            <a:pPr marL="224695" indent="-224695" defTabSz="900384" eaLnBrk="0" hangingPunct="0">
              <a:buFontTx/>
              <a:buChar char="•"/>
            </a:pPr>
            <a:r>
              <a:rPr lang="en-US" sz="2400" dirty="0"/>
              <a:t>This study of 16 untreated type 2 diabetic patients versus 14 matched control subjects showed higher plasma glucose levels for diabetic patients both under fasting conditions and in response to meals. </a:t>
            </a:r>
          </a:p>
          <a:p>
            <a:pPr marL="224695" indent="-224695" defTabSz="900384" eaLnBrk="0" hangingPunct="0">
              <a:buFontTx/>
              <a:buChar char="•"/>
            </a:pPr>
            <a:r>
              <a:rPr lang="en-US" sz="2400" dirty="0"/>
              <a:t>Both during fasting and in response to meals, the glucose levels were 2.5-fold to 3-fold higher in the diabetic patients than in the </a:t>
            </a:r>
            <a:r>
              <a:rPr lang="en-US" sz="2400" dirty="0" err="1"/>
              <a:t>nondiabetic</a:t>
            </a:r>
            <a:r>
              <a:rPr lang="en-US" sz="2400" dirty="0"/>
              <a:t> control subjects (</a:t>
            </a:r>
            <a:r>
              <a:rPr lang="en-US" sz="2400" i="1" dirty="0"/>
              <a:t>P</a:t>
            </a:r>
            <a:r>
              <a:rPr lang="en-US" sz="2400" dirty="0"/>
              <a:t>&lt;0.0001). The 24-hour glucose level in the control subjects averaged about 110 mg/</a:t>
            </a:r>
            <a:r>
              <a:rPr lang="en-US" sz="2400" dirty="0" err="1"/>
              <a:t>dL</a:t>
            </a:r>
            <a:r>
              <a:rPr lang="en-US" sz="2400" dirty="0"/>
              <a:t>, compared with 282 mg/</a:t>
            </a:r>
            <a:r>
              <a:rPr lang="en-US" sz="2400" dirty="0" err="1"/>
              <a:t>dL</a:t>
            </a:r>
            <a:r>
              <a:rPr lang="en-US" sz="2400" dirty="0"/>
              <a:t> in patients with diabetes (</a:t>
            </a:r>
            <a:r>
              <a:rPr lang="en-US" sz="2400" i="1" dirty="0"/>
              <a:t>P</a:t>
            </a:r>
            <a:r>
              <a:rPr lang="en-US" sz="2400" dirty="0"/>
              <a:t>&lt;0.0001). While the glucose level was significantly higher in diabetic patients, there was no significant difference between the diabetic patients and control subjects with regard to the basal and mean 24-hour insulin and C-peptide levels, as the next slide shows. In the diabetic patients, the pulses of insulin in response to glucose had significantly smaller amplitude and were less frequently in line with the glucose pulse, resulting in higher levels of plasma glucose.</a:t>
            </a:r>
          </a:p>
          <a:p>
            <a:pPr marL="224695" indent="-224695" defTabSz="900384" eaLnBrk="0" hangingPunct="0">
              <a:buFontTx/>
              <a:buChar char="•"/>
            </a:pPr>
            <a:r>
              <a:rPr lang="en-US" sz="2400" dirty="0"/>
              <a:t>The sluggish and irregular insulin pulse response to glucose in these type 2 diabetic patients suggests that the pathology is primarily a disturbance in the amount and temporal coordination of beta-cell function. </a:t>
            </a:r>
          </a:p>
          <a:p>
            <a:pPr marL="224695" indent="-224695" defTabSz="900384" eaLnBrk="0" hangingPunct="0"/>
            <a:r>
              <a:rPr lang="en-US" sz="2400" dirty="0"/>
              <a:t>(</a:t>
            </a:r>
            <a:r>
              <a:rPr lang="en-US" sz="2400" dirty="0" err="1"/>
              <a:t>Polonsky</a:t>
            </a:r>
            <a:r>
              <a:rPr lang="en-US" sz="2400" dirty="0"/>
              <a:t>, 1988)</a:t>
            </a:r>
            <a:endParaRPr lang="en-US" altLang="en-US" sz="24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8A9F6-AF03-454F-A625-2A84E449A703}" type="datetimeFigureOut">
              <a:rPr lang="en-US" smtClean="0"/>
              <a:pPr/>
              <a:t>7/20/2011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93C2-269C-4A24-AFAD-2E18F0E6981E}" type="slidenum">
              <a:rPr lang="en-US" smtClean="0"/>
              <a:pPr/>
              <a:t>‹#›</a:t>
            </a:fld>
            <a:endParaRPr lang="en-US"/>
          </a:p>
        </p:txBody>
      </p:sp>
      <p:pic>
        <p:nvPicPr>
          <p:cNvPr id="8" name="Picture 7"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9" name="TextBox 8"/>
          <p:cNvSpPr txBox="1"/>
          <p:nvPr userDrawn="1"/>
        </p:nvSpPr>
        <p:spPr>
          <a:xfrm>
            <a:off x="1447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A9F6-AF03-454F-A625-2A84E449A703}" type="datetimeFigureOut">
              <a:rPr lang="en-US" smtClean="0"/>
              <a:pPr/>
              <a:t>7/20/2011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93C2-269C-4A24-AFAD-2E18F0E6981E}" type="slidenum">
              <a:rPr lang="en-US" smtClean="0"/>
              <a:pPr/>
              <a:t>‹#›</a:t>
            </a:fld>
            <a:endParaRPr lang="en-US"/>
          </a:p>
        </p:txBody>
      </p:sp>
      <p:pic>
        <p:nvPicPr>
          <p:cNvPr id="7" name="Picture 6"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8" name="TextBox 7"/>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8A9F6-AF03-454F-A625-2A84E449A703}" type="datetimeFigureOut">
              <a:rPr lang="en-US" smtClean="0"/>
              <a:pPr/>
              <a:t>7/20/2011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93C2-269C-4A24-AFAD-2E18F0E6981E}" type="slidenum">
              <a:rPr lang="en-US" smtClean="0"/>
              <a:pPr/>
              <a:t>‹#›</a:t>
            </a:fld>
            <a:endParaRPr lang="en-US"/>
          </a:p>
        </p:txBody>
      </p:sp>
      <p:pic>
        <p:nvPicPr>
          <p:cNvPr id="7" name="Picture 6"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8" name="TextBox 7"/>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38A9F6-AF03-454F-A625-2A84E449A703}" type="datetimeFigureOut">
              <a:rPr lang="en-US" smtClean="0"/>
              <a:pPr/>
              <a:t>7/20/2011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93C2-269C-4A24-AFAD-2E18F0E6981E}" type="slidenum">
              <a:rPr lang="en-US" smtClean="0"/>
              <a:pPr/>
              <a:t>‹#›</a:t>
            </a:fld>
            <a:endParaRPr lang="en-US"/>
          </a:p>
        </p:txBody>
      </p:sp>
      <p:pic>
        <p:nvPicPr>
          <p:cNvPr id="8" name="Picture 7"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9" name="TextBox 8"/>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8A9F6-AF03-454F-A625-2A84E449A703}" type="datetimeFigureOut">
              <a:rPr lang="en-US" smtClean="0"/>
              <a:pPr/>
              <a:t>7/20/2011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D93C2-269C-4A24-AFAD-2E18F0E6981E}" type="slidenum">
              <a:rPr lang="en-US" smtClean="0"/>
              <a:pPr/>
              <a:t>‹#›</a:t>
            </a:fld>
            <a:endParaRPr lang="en-US"/>
          </a:p>
        </p:txBody>
      </p:sp>
      <p:pic>
        <p:nvPicPr>
          <p:cNvPr id="10" name="Picture 9"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11" name="TextBox 10"/>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pic>
        <p:nvPicPr>
          <p:cNvPr id="6" name="Picture 5"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7" name="TextBox 6"/>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8A9F6-AF03-454F-A625-2A84E449A703}" type="datetimeFigureOut">
              <a:rPr lang="en-US" smtClean="0"/>
              <a:pPr/>
              <a:t>7/20/2011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D93C2-269C-4A24-AFAD-2E18F0E6981E}" type="slidenum">
              <a:rPr lang="en-US" smtClean="0"/>
              <a:pPr/>
              <a:t>‹#›</a:t>
            </a:fld>
            <a:endParaRPr lang="en-US"/>
          </a:p>
        </p:txBody>
      </p:sp>
      <p:pic>
        <p:nvPicPr>
          <p:cNvPr id="5" name="Picture 4"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6" name="TextBox 5"/>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A9F6-AF03-454F-A625-2A84E449A703}" type="datetimeFigureOut">
              <a:rPr lang="en-US" smtClean="0"/>
              <a:pPr/>
              <a:t>7/20/2011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93C2-269C-4A24-AFAD-2E18F0E6981E}" type="slidenum">
              <a:rPr lang="en-US" smtClean="0"/>
              <a:pPr/>
              <a:t>‹#›</a:t>
            </a:fld>
            <a:endParaRPr lang="en-US"/>
          </a:p>
        </p:txBody>
      </p:sp>
      <p:pic>
        <p:nvPicPr>
          <p:cNvPr id="8" name="Picture 7"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9" name="TextBox 8"/>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A9F6-AF03-454F-A625-2A84E449A703}" type="datetimeFigureOut">
              <a:rPr lang="en-US" smtClean="0"/>
              <a:pPr/>
              <a:t>7/20/2011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D93C2-269C-4A24-AFAD-2E18F0E6981E}" type="slidenum">
              <a:rPr lang="en-US" smtClean="0"/>
              <a:pPr/>
              <a:t>‹#›</a:t>
            </a:fld>
            <a:endParaRPr lang="en-US"/>
          </a:p>
        </p:txBody>
      </p:sp>
      <p:pic>
        <p:nvPicPr>
          <p:cNvPr id="8" name="Picture 7"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9" name="TextBox 8"/>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A9F6-AF03-454F-A625-2A84E449A703}" type="datetimeFigureOut">
              <a:rPr lang="en-US" smtClean="0"/>
              <a:pPr/>
              <a:t>7/20/2011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93C2-269C-4A24-AFAD-2E18F0E6981E}" type="slidenum">
              <a:rPr lang="en-US" smtClean="0"/>
              <a:pPr/>
              <a:t>‹#›</a:t>
            </a:fld>
            <a:endParaRPr lang="en-US"/>
          </a:p>
        </p:txBody>
      </p:sp>
      <p:pic>
        <p:nvPicPr>
          <p:cNvPr id="7" name="Picture 6"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8" name="TextBox 7"/>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A9F6-AF03-454F-A625-2A84E449A703}" type="datetimeFigureOut">
              <a:rPr lang="en-US" smtClean="0"/>
              <a:pPr/>
              <a:t>7/20/2011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D93C2-269C-4A24-AFAD-2E18F0E6981E}" type="slidenum">
              <a:rPr lang="en-US" smtClean="0"/>
              <a:pPr/>
              <a:t>‹#›</a:t>
            </a:fld>
            <a:endParaRPr lang="en-US"/>
          </a:p>
        </p:txBody>
      </p:sp>
      <p:pic>
        <p:nvPicPr>
          <p:cNvPr id="7" name="Picture 6" descr="ries.gif"/>
          <p:cNvPicPr>
            <a:picLocks noChangeAspect="1"/>
          </p:cNvPicPr>
          <p:nvPr userDrawn="1"/>
        </p:nvPicPr>
        <p:blipFill>
          <a:blip r:embed="rId2" cstate="print"/>
          <a:stretch>
            <a:fillRect/>
          </a:stretch>
        </p:blipFill>
        <p:spPr>
          <a:xfrm>
            <a:off x="0" y="6021288"/>
            <a:ext cx="648072" cy="648072"/>
          </a:xfrm>
          <a:prstGeom prst="rect">
            <a:avLst/>
          </a:prstGeom>
        </p:spPr>
      </p:pic>
      <p:sp>
        <p:nvSpPr>
          <p:cNvPr id="8" name="TextBox 7"/>
          <p:cNvSpPr txBox="1"/>
          <p:nvPr userDrawn="1"/>
        </p:nvSpPr>
        <p:spPr>
          <a:xfrm>
            <a:off x="35496" y="6581001"/>
            <a:ext cx="590226" cy="246221"/>
          </a:xfrm>
          <a:prstGeom prst="rect">
            <a:avLst/>
          </a:prstGeom>
          <a:noFill/>
        </p:spPr>
        <p:txBody>
          <a:bodyPr wrap="none" rtlCol="0">
            <a:spAutoFit/>
          </a:bodyPr>
          <a:lstStyle/>
          <a:p>
            <a:r>
              <a:rPr lang="en-US" sz="1000" b="1" i="1" dirty="0" err="1" smtClean="0">
                <a:latin typeface="Arial" pitchFamily="34" charset="0"/>
                <a:cs typeface="Arial" pitchFamily="34" charset="0"/>
              </a:rPr>
              <a:t>F.Azizi</a:t>
            </a:r>
            <a:endParaRPr lang="en-US" sz="1000" b="1" i="1" dirty="0">
              <a:latin typeface="Arial" pitchFamily="34" charset="0"/>
              <a:cs typeface="Arial"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3050" y="274638"/>
            <a:ext cx="8620125"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04788" y="1628775"/>
            <a:ext cx="8620125" cy="4276725"/>
          </a:xfrm>
        </p:spPr>
        <p:txBody>
          <a:bodyPr/>
          <a:lstStyle/>
          <a:p>
            <a:pPr lvl="0"/>
            <a:endParaRPr lang="en-US" noProof="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A9F6-AF03-454F-A625-2A84E449A703}" type="datetimeFigureOut">
              <a:rPr lang="en-US" smtClean="0"/>
              <a:pPr/>
              <a:t>7/20/2011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D93C2-269C-4A24-AFAD-2E18F0E698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1">
                <a:lumMod val="20000"/>
                <a:lumOff val="80000"/>
              </a:schemeClr>
            </a:gs>
            <a:gs pos="0">
              <a:schemeClr val="bg1">
                <a:lumMod val="85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8A9F6-AF03-454F-A625-2A84E449A703}" type="datetimeFigureOut">
              <a:rPr lang="en-US" smtClean="0"/>
              <a:pPr/>
              <a:t>7/20/2011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D93C2-269C-4A24-AFAD-2E18F0E6981E}" type="slidenum">
              <a:rPr lang="en-US" smtClean="0"/>
              <a:pPr/>
              <a:t>‹#›</a:t>
            </a:fld>
            <a:endParaRPr lang="en-US"/>
          </a:p>
        </p:txBody>
      </p:sp>
      <p:pic>
        <p:nvPicPr>
          <p:cNvPr id="9" name="Picture 8" descr="ries.gif"/>
          <p:cNvPicPr>
            <a:picLocks noChangeAspect="1"/>
          </p:cNvPicPr>
          <p:nvPr userDrawn="1"/>
        </p:nvPicPr>
        <p:blipFill>
          <a:blip r:embed="rId70" cstate="print"/>
          <a:stretch>
            <a:fillRect/>
          </a:stretch>
        </p:blipFill>
        <p:spPr>
          <a:xfrm>
            <a:off x="0" y="6021288"/>
            <a:ext cx="648072" cy="648072"/>
          </a:xfrm>
          <a:prstGeom prst="rect">
            <a:avLst/>
          </a:prstGeom>
        </p:spPr>
      </p:pic>
      <p:sp>
        <p:nvSpPr>
          <p:cNvPr id="11" name="TextBox 10"/>
          <p:cNvSpPr txBox="1"/>
          <p:nvPr userDrawn="1"/>
        </p:nvSpPr>
        <p:spPr>
          <a:xfrm>
            <a:off x="35496" y="6581001"/>
            <a:ext cx="629275" cy="276999"/>
          </a:xfrm>
          <a:prstGeom prst="rect">
            <a:avLst/>
          </a:prstGeom>
          <a:noFill/>
        </p:spPr>
        <p:txBody>
          <a:bodyPr wrap="none" rtlCol="0">
            <a:spAutoFit/>
          </a:bodyPr>
          <a:lstStyle/>
          <a:p>
            <a:r>
              <a:rPr lang="en-US" sz="1200" dirty="0" err="1" smtClean="0">
                <a:latin typeface="Arial" pitchFamily="34" charset="0"/>
                <a:cs typeface="Arial" pitchFamily="34" charset="0"/>
              </a:rPr>
              <a:t>F.Azizi</a:t>
            </a:r>
            <a:endParaRPr lang="en-US" sz="12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 id="2147483730" r:id="rId46"/>
    <p:sldLayoutId id="2147483731" r:id="rId47"/>
    <p:sldLayoutId id="2147483732" r:id="rId48"/>
    <p:sldLayoutId id="2147483733" r:id="rId49"/>
    <p:sldLayoutId id="2147483734" r:id="rId50"/>
    <p:sldLayoutId id="2147483667" r:id="rId51"/>
    <p:sldLayoutId id="2147483668" r:id="rId52"/>
    <p:sldLayoutId id="2147483669" r:id="rId53"/>
    <p:sldLayoutId id="2147483670" r:id="rId54"/>
    <p:sldLayoutId id="2147483671" r:id="rId55"/>
    <p:sldLayoutId id="2147483672" r:id="rId56"/>
    <p:sldLayoutId id="2147483650" r:id="rId57"/>
    <p:sldLayoutId id="2147483651" r:id="rId58"/>
    <p:sldLayoutId id="2147483652" r:id="rId59"/>
    <p:sldLayoutId id="2147483735" r:id="rId60"/>
    <p:sldLayoutId id="2147483653" r:id="rId61"/>
    <p:sldLayoutId id="2147483654" r:id="rId62"/>
    <p:sldLayoutId id="2147483655" r:id="rId63"/>
    <p:sldLayoutId id="2147483656" r:id="rId64"/>
    <p:sldLayoutId id="2147483657" r:id="rId65"/>
    <p:sldLayoutId id="2147483658" r:id="rId66"/>
    <p:sldLayoutId id="2147483659" r:id="rId67"/>
    <p:sldLayoutId id="2147483736" r:id="rId6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63.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57.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5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57.xml"/><Relationship Id="rId1" Type="http://schemas.openxmlformats.org/officeDocument/2006/relationships/vmlDrawing" Target="../drawings/vmlDrawing4.vml"/></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57.xml"/><Relationship Id="rId1" Type="http://schemas.openxmlformats.org/officeDocument/2006/relationships/vmlDrawing" Target="../drawings/vmlDrawing5.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57.xml"/><Relationship Id="rId1" Type="http://schemas.openxmlformats.org/officeDocument/2006/relationships/vmlDrawing" Target="../drawings/vmlDrawing6.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0" y="0"/>
          <a:ext cx="9296400" cy="6996113"/>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Cont.</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124744"/>
            <a:ext cx="8640960" cy="5472608"/>
          </a:xfrm>
        </p:spPr>
        <p:txBody>
          <a:bodyPr>
            <a:normAutofit fontScale="40000" lnSpcReduction="20000"/>
          </a:bodyPr>
          <a:lstStyle/>
          <a:p>
            <a:pPr algn="just">
              <a:lnSpc>
                <a:spcPct val="170000"/>
              </a:lnSpc>
            </a:pPr>
            <a:r>
              <a:rPr lang="en-US" sz="5000" b="1" dirty="0" smtClean="0">
                <a:solidFill>
                  <a:srgbClr val="7030A0"/>
                </a:solidFill>
                <a:latin typeface="Times New Roman" pitchFamily="18" charset="0"/>
                <a:ea typeface="+mj-ea"/>
                <a:cs typeface="Times New Roman" pitchFamily="18" charset="0"/>
              </a:rPr>
              <a:t>Patients asks “I have a lot of questions, do I really have diabetes? I don’t feel bad. Both my brothers with diabetes feel lousy”.</a:t>
            </a:r>
          </a:p>
          <a:p>
            <a:pPr algn="just">
              <a:lnSpc>
                <a:spcPct val="170000"/>
              </a:lnSpc>
            </a:pPr>
            <a:r>
              <a:rPr lang="en-US" sz="5000" b="1" dirty="0" smtClean="0">
                <a:solidFill>
                  <a:srgbClr val="7030A0"/>
                </a:solidFill>
                <a:latin typeface="Times New Roman" pitchFamily="18" charset="0"/>
                <a:ea typeface="+mj-ea"/>
                <a:cs typeface="Times New Roman" pitchFamily="18" charset="0"/>
              </a:rPr>
              <a:t>“I glanced at the paperwork from your doctor. His screening 2 years ago showed:</a:t>
            </a:r>
          </a:p>
          <a:p>
            <a:pPr lvl="2" algn="just">
              <a:lnSpc>
                <a:spcPct val="170000"/>
              </a:lnSpc>
              <a:buFontTx/>
              <a:buChar char="-"/>
            </a:pPr>
            <a:r>
              <a:rPr lang="en-US" sz="4500" b="1" dirty="0" smtClean="0">
                <a:latin typeface="Times New Roman" pitchFamily="18" charset="0"/>
                <a:cs typeface="Times New Roman" pitchFamily="18" charset="0"/>
              </a:rPr>
              <a:t>FBG- 150 mg/dl</a:t>
            </a:r>
          </a:p>
          <a:p>
            <a:pPr lvl="2" algn="just">
              <a:lnSpc>
                <a:spcPct val="170000"/>
              </a:lnSpc>
              <a:buFontTx/>
              <a:buChar char="-"/>
            </a:pPr>
            <a:r>
              <a:rPr lang="en-US" sz="4500" b="1" dirty="0" smtClean="0">
                <a:latin typeface="Times New Roman" pitchFamily="18" charset="0"/>
                <a:cs typeface="Times New Roman" pitchFamily="18" charset="0"/>
              </a:rPr>
              <a:t>OGT- 2-h blood glucose 247 mg/dl</a:t>
            </a:r>
          </a:p>
          <a:p>
            <a:pPr algn="just">
              <a:lnSpc>
                <a:spcPct val="170000"/>
              </a:lnSpc>
            </a:pPr>
            <a:r>
              <a:rPr lang="en-US" sz="5000" b="1" dirty="0" smtClean="0">
                <a:solidFill>
                  <a:srgbClr val="7030A0"/>
                </a:solidFill>
                <a:latin typeface="Times New Roman" pitchFamily="18" charset="0"/>
                <a:ea typeface="+mj-ea"/>
                <a:cs typeface="Times New Roman" pitchFamily="18" charset="0"/>
              </a:rPr>
              <a:t>Also your A1c has been above 7% for awhile, and my testing today is 7.9%.</a:t>
            </a:r>
          </a:p>
          <a:p>
            <a:pPr algn="just">
              <a:lnSpc>
                <a:spcPct val="170000"/>
              </a:lnSpc>
            </a:pPr>
            <a:r>
              <a:rPr lang="en-US" sz="5000" b="1" dirty="0" smtClean="0">
                <a:solidFill>
                  <a:srgbClr val="7030A0"/>
                </a:solidFill>
                <a:latin typeface="Times New Roman" pitchFamily="18" charset="0"/>
                <a:ea typeface="+mj-ea"/>
                <a:cs typeface="Times New Roman" pitchFamily="18" charset="0"/>
              </a:rPr>
              <a:t>The criteria to diagnose diabetes was changed a couple of year ago, and yes, you do have diabetes”.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384"/>
            <a:ext cx="8748464" cy="994122"/>
          </a:xfrm>
        </p:spPr>
        <p:txBody>
          <a:bodyPr>
            <a:noAutofit/>
          </a:bodyPr>
          <a:lstStyle/>
          <a:p>
            <a:r>
              <a:rPr lang="en-US" sz="4000" b="1" dirty="0" smtClean="0">
                <a:solidFill>
                  <a:srgbClr val="C00000"/>
                </a:solidFill>
                <a:latin typeface="Times New Roman" pitchFamily="18" charset="0"/>
                <a:cs typeface="Times New Roman" pitchFamily="18" charset="0"/>
              </a:rPr>
              <a:t>1997 Diagnosis of Diabetes Mellitus</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08720"/>
            <a:ext cx="8640960" cy="5760640"/>
          </a:xfrm>
        </p:spPr>
        <p:txBody>
          <a:bodyPr>
            <a:normAutofit fontScale="55000" lnSpcReduction="20000"/>
          </a:bodyPr>
          <a:lstStyle/>
          <a:p>
            <a:pPr algn="just">
              <a:lnSpc>
                <a:spcPct val="170000"/>
              </a:lnSpc>
            </a:pPr>
            <a:r>
              <a:rPr lang="en-US" sz="5000" b="1" dirty="0" smtClean="0">
                <a:solidFill>
                  <a:srgbClr val="7030A0"/>
                </a:solidFill>
                <a:latin typeface="Times New Roman" pitchFamily="18" charset="0"/>
                <a:ea typeface="+mj-ea"/>
                <a:cs typeface="Times New Roman" pitchFamily="18" charset="0"/>
              </a:rPr>
              <a:t>FPG≥126 mg/</a:t>
            </a:r>
            <a:r>
              <a:rPr lang="en-US" sz="5000" b="1" dirty="0" err="1" smtClean="0">
                <a:solidFill>
                  <a:srgbClr val="7030A0"/>
                </a:solidFill>
                <a:latin typeface="Times New Roman" pitchFamily="18" charset="0"/>
                <a:ea typeface="+mj-ea"/>
                <a:cs typeface="Times New Roman" pitchFamily="18" charset="0"/>
              </a:rPr>
              <a:t>dL</a:t>
            </a:r>
            <a:r>
              <a:rPr lang="en-US" sz="5000" b="1" dirty="0" smtClean="0">
                <a:solidFill>
                  <a:srgbClr val="7030A0"/>
                </a:solidFill>
                <a:latin typeface="Times New Roman" pitchFamily="18" charset="0"/>
                <a:ea typeface="+mj-ea"/>
                <a:cs typeface="Times New Roman" pitchFamily="18" charset="0"/>
              </a:rPr>
              <a:t> (7 </a:t>
            </a:r>
            <a:r>
              <a:rPr lang="en-US" sz="5000" b="1" dirty="0" err="1" smtClean="0">
                <a:solidFill>
                  <a:srgbClr val="7030A0"/>
                </a:solidFill>
                <a:latin typeface="Times New Roman" pitchFamily="18" charset="0"/>
                <a:ea typeface="+mj-ea"/>
                <a:cs typeface="Times New Roman" pitchFamily="18" charset="0"/>
              </a:rPr>
              <a:t>mmol</a:t>
            </a:r>
            <a:r>
              <a:rPr lang="en-US" sz="5000" b="1" dirty="0" smtClean="0">
                <a:solidFill>
                  <a:srgbClr val="7030A0"/>
                </a:solidFill>
                <a:latin typeface="Times New Roman" pitchFamily="18" charset="0"/>
                <a:ea typeface="+mj-ea"/>
                <a:cs typeface="Times New Roman" pitchFamily="18" charset="0"/>
              </a:rPr>
              <a:t>/L)</a:t>
            </a:r>
          </a:p>
          <a:p>
            <a:pPr algn="ctr">
              <a:lnSpc>
                <a:spcPct val="170000"/>
              </a:lnSpc>
              <a:buNone/>
            </a:pPr>
            <a:r>
              <a:rPr lang="en-US" sz="5000" b="1" dirty="0" smtClean="0">
                <a:latin typeface="Times New Roman" pitchFamily="18" charset="0"/>
                <a:ea typeface="+mj-ea"/>
                <a:cs typeface="Times New Roman" pitchFamily="18" charset="0"/>
              </a:rPr>
              <a:t>OR</a:t>
            </a:r>
          </a:p>
          <a:p>
            <a:pPr algn="just">
              <a:lnSpc>
                <a:spcPct val="170000"/>
              </a:lnSpc>
            </a:pPr>
            <a:r>
              <a:rPr lang="en-US" sz="5000" b="1" dirty="0" smtClean="0">
                <a:solidFill>
                  <a:srgbClr val="7030A0"/>
                </a:solidFill>
                <a:latin typeface="Times New Roman" pitchFamily="18" charset="0"/>
                <a:ea typeface="+mj-ea"/>
                <a:cs typeface="Times New Roman" pitchFamily="18" charset="0"/>
              </a:rPr>
              <a:t>2-h PG 75 g OGTT</a:t>
            </a:r>
            <a:r>
              <a:rPr lang="en-US" sz="5000" b="1" dirty="0" smtClean="0">
                <a:solidFill>
                  <a:srgbClr val="7030A0"/>
                </a:solidFill>
                <a:latin typeface="Times New Roman" pitchFamily="18" charset="0"/>
                <a:cs typeface="Times New Roman" pitchFamily="18" charset="0"/>
              </a:rPr>
              <a:t> ≥ 200 mg/</a:t>
            </a:r>
            <a:r>
              <a:rPr lang="en-US" sz="5000" b="1" dirty="0" err="1" smtClean="0">
                <a:solidFill>
                  <a:srgbClr val="7030A0"/>
                </a:solidFill>
                <a:latin typeface="Times New Roman" pitchFamily="18" charset="0"/>
                <a:cs typeface="Times New Roman" pitchFamily="18" charset="0"/>
              </a:rPr>
              <a:t>dL</a:t>
            </a:r>
            <a:r>
              <a:rPr lang="en-US" sz="5000" b="1" dirty="0" smtClean="0">
                <a:solidFill>
                  <a:srgbClr val="7030A0"/>
                </a:solidFill>
                <a:latin typeface="Times New Roman" pitchFamily="18" charset="0"/>
                <a:cs typeface="Times New Roman" pitchFamily="18" charset="0"/>
              </a:rPr>
              <a:t> (10 </a:t>
            </a:r>
            <a:r>
              <a:rPr lang="en-US" sz="5000" b="1" dirty="0" err="1" smtClean="0">
                <a:solidFill>
                  <a:srgbClr val="7030A0"/>
                </a:solidFill>
                <a:latin typeface="Times New Roman" pitchFamily="18" charset="0"/>
                <a:cs typeface="Times New Roman" pitchFamily="18" charset="0"/>
              </a:rPr>
              <a:t>mmol</a:t>
            </a:r>
            <a:r>
              <a:rPr lang="en-US" sz="5000" b="1" dirty="0" smtClean="0">
                <a:solidFill>
                  <a:srgbClr val="7030A0"/>
                </a:solidFill>
                <a:latin typeface="Times New Roman" pitchFamily="18" charset="0"/>
                <a:cs typeface="Times New Roman" pitchFamily="18" charset="0"/>
              </a:rPr>
              <a:t>/L)</a:t>
            </a:r>
          </a:p>
          <a:p>
            <a:pPr algn="ctr">
              <a:lnSpc>
                <a:spcPct val="170000"/>
              </a:lnSpc>
              <a:buNone/>
            </a:pPr>
            <a:r>
              <a:rPr lang="en-US" sz="5000" b="1" dirty="0" smtClean="0">
                <a:latin typeface="Times New Roman" pitchFamily="18" charset="0"/>
                <a:cs typeface="Times New Roman" pitchFamily="18" charset="0"/>
              </a:rPr>
              <a:t>OR</a:t>
            </a:r>
            <a:endParaRPr lang="en-US" sz="5000" b="1" dirty="0" smtClean="0">
              <a:solidFill>
                <a:srgbClr val="7030A0"/>
              </a:solidFill>
              <a:latin typeface="Times New Roman" pitchFamily="18" charset="0"/>
              <a:cs typeface="Times New Roman" pitchFamily="18" charset="0"/>
            </a:endParaRPr>
          </a:p>
          <a:p>
            <a:pPr algn="just">
              <a:lnSpc>
                <a:spcPct val="170000"/>
              </a:lnSpc>
            </a:pPr>
            <a:r>
              <a:rPr lang="en-US" sz="5000" b="1" dirty="0" smtClean="0">
                <a:solidFill>
                  <a:srgbClr val="7030A0"/>
                </a:solidFill>
                <a:latin typeface="Times New Roman" pitchFamily="18" charset="0"/>
                <a:ea typeface="+mj-ea"/>
                <a:cs typeface="Times New Roman" pitchFamily="18" charset="0"/>
              </a:rPr>
              <a:t>Casual PG</a:t>
            </a:r>
            <a:r>
              <a:rPr lang="en-US" sz="5000" b="1" dirty="0" smtClean="0">
                <a:solidFill>
                  <a:srgbClr val="7030A0"/>
                </a:solidFill>
                <a:latin typeface="Times New Roman" pitchFamily="18" charset="0"/>
                <a:cs typeface="Times New Roman" pitchFamily="18" charset="0"/>
              </a:rPr>
              <a:t> ≥ 200 mg/</a:t>
            </a:r>
            <a:r>
              <a:rPr lang="en-US" sz="5000" b="1" dirty="0" err="1" smtClean="0">
                <a:solidFill>
                  <a:srgbClr val="7030A0"/>
                </a:solidFill>
                <a:latin typeface="Times New Roman" pitchFamily="18" charset="0"/>
                <a:cs typeface="Times New Roman" pitchFamily="18" charset="0"/>
              </a:rPr>
              <a:t>dL</a:t>
            </a:r>
            <a:r>
              <a:rPr lang="en-US" sz="5000" b="1" dirty="0" smtClean="0">
                <a:solidFill>
                  <a:srgbClr val="7030A0"/>
                </a:solidFill>
                <a:latin typeface="Times New Roman" pitchFamily="18" charset="0"/>
                <a:cs typeface="Times New Roman" pitchFamily="18" charset="0"/>
              </a:rPr>
              <a:t> (10 </a:t>
            </a:r>
            <a:r>
              <a:rPr lang="en-US" sz="5000" b="1" dirty="0" err="1" smtClean="0">
                <a:solidFill>
                  <a:srgbClr val="7030A0"/>
                </a:solidFill>
                <a:latin typeface="Times New Roman" pitchFamily="18" charset="0"/>
                <a:cs typeface="Times New Roman" pitchFamily="18" charset="0"/>
              </a:rPr>
              <a:t>mmol</a:t>
            </a:r>
            <a:r>
              <a:rPr lang="en-US" sz="5000" b="1" dirty="0" smtClean="0">
                <a:solidFill>
                  <a:srgbClr val="7030A0"/>
                </a:solidFill>
                <a:latin typeface="Times New Roman" pitchFamily="18" charset="0"/>
                <a:cs typeface="Times New Roman" pitchFamily="18" charset="0"/>
              </a:rPr>
              <a:t>/L) PLUS symptoms of diabetes </a:t>
            </a:r>
            <a:r>
              <a:rPr lang="en-US" sz="4000" b="1" dirty="0" smtClean="0">
                <a:solidFill>
                  <a:srgbClr val="7030A0"/>
                </a:solidFill>
                <a:latin typeface="Times New Roman" pitchFamily="18" charset="0"/>
                <a:cs typeface="Times New Roman" pitchFamily="18" charset="0"/>
              </a:rPr>
              <a:t>(</a:t>
            </a:r>
            <a:r>
              <a:rPr lang="en-US" sz="4000" b="1" dirty="0" err="1" smtClean="0">
                <a:solidFill>
                  <a:srgbClr val="7030A0"/>
                </a:solidFill>
                <a:latin typeface="Times New Roman" pitchFamily="18" charset="0"/>
                <a:cs typeface="Times New Roman" pitchFamily="18" charset="0"/>
              </a:rPr>
              <a:t>polyuria</a:t>
            </a:r>
            <a:r>
              <a:rPr lang="en-US" sz="4000" b="1" dirty="0" smtClean="0">
                <a:solidFill>
                  <a:srgbClr val="7030A0"/>
                </a:solidFill>
                <a:latin typeface="Times New Roman" pitchFamily="18" charset="0"/>
                <a:cs typeface="Times New Roman" pitchFamily="18" charset="0"/>
              </a:rPr>
              <a:t>, </a:t>
            </a:r>
            <a:r>
              <a:rPr lang="en-US" sz="4000" b="1" dirty="0" err="1" smtClean="0">
                <a:solidFill>
                  <a:srgbClr val="7030A0"/>
                </a:solidFill>
                <a:latin typeface="Times New Roman" pitchFamily="18" charset="0"/>
                <a:cs typeface="Times New Roman" pitchFamily="18" charset="0"/>
              </a:rPr>
              <a:t>polydipsia</a:t>
            </a:r>
            <a:r>
              <a:rPr lang="en-US" sz="4000" b="1" dirty="0" smtClean="0">
                <a:solidFill>
                  <a:srgbClr val="7030A0"/>
                </a:solidFill>
                <a:latin typeface="Times New Roman" pitchFamily="18" charset="0"/>
                <a:cs typeface="Times New Roman" pitchFamily="18" charset="0"/>
              </a:rPr>
              <a:t>, unexplained weight loss)</a:t>
            </a:r>
          </a:p>
          <a:p>
            <a:pPr algn="just">
              <a:lnSpc>
                <a:spcPct val="170000"/>
              </a:lnSpc>
            </a:pPr>
            <a:r>
              <a:rPr lang="en-US" sz="5000" b="1" dirty="0" smtClean="0">
                <a:solidFill>
                  <a:srgbClr val="7030A0"/>
                </a:solidFill>
                <a:latin typeface="Times New Roman" pitchFamily="18" charset="0"/>
                <a:ea typeface="+mj-ea"/>
                <a:cs typeface="Times New Roman" pitchFamily="18" charset="0"/>
              </a:rPr>
              <a:t>Confirmation using the same or another criteria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27384"/>
            <a:ext cx="8748464" cy="994122"/>
          </a:xfrm>
        </p:spPr>
        <p:txBody>
          <a:bodyPr>
            <a:noAutofit/>
          </a:bodyPr>
          <a:lstStyle/>
          <a:p>
            <a:r>
              <a:rPr lang="en-US" sz="4000" b="1" dirty="0" smtClean="0">
                <a:solidFill>
                  <a:srgbClr val="C00000"/>
                </a:solidFill>
                <a:latin typeface="Times New Roman" pitchFamily="18" charset="0"/>
                <a:cs typeface="Times New Roman" pitchFamily="18" charset="0"/>
              </a:rPr>
              <a:t>1997 Diagnosis of Diabetes Mellitus</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08720"/>
            <a:ext cx="8640960" cy="5760640"/>
          </a:xfrm>
        </p:spPr>
        <p:txBody>
          <a:bodyPr>
            <a:normAutofit fontScale="40000" lnSpcReduction="20000"/>
          </a:bodyPr>
          <a:lstStyle/>
          <a:p>
            <a:pPr algn="just">
              <a:lnSpc>
                <a:spcPct val="170000"/>
              </a:lnSpc>
            </a:pPr>
            <a:r>
              <a:rPr lang="en-US" sz="5000" b="1" dirty="0" smtClean="0">
                <a:solidFill>
                  <a:srgbClr val="7030A0"/>
                </a:solidFill>
                <a:latin typeface="Times New Roman" pitchFamily="18" charset="0"/>
                <a:ea typeface="+mj-ea"/>
                <a:cs typeface="Times New Roman" pitchFamily="18" charset="0"/>
              </a:rPr>
              <a:t>FPG≥126 mg/</a:t>
            </a:r>
            <a:r>
              <a:rPr lang="en-US" sz="5000" b="1" dirty="0" err="1" smtClean="0">
                <a:solidFill>
                  <a:srgbClr val="7030A0"/>
                </a:solidFill>
                <a:latin typeface="Times New Roman" pitchFamily="18" charset="0"/>
                <a:ea typeface="+mj-ea"/>
                <a:cs typeface="Times New Roman" pitchFamily="18" charset="0"/>
              </a:rPr>
              <a:t>dL</a:t>
            </a:r>
            <a:r>
              <a:rPr lang="en-US" sz="5000" b="1" dirty="0" smtClean="0">
                <a:solidFill>
                  <a:srgbClr val="7030A0"/>
                </a:solidFill>
                <a:latin typeface="Times New Roman" pitchFamily="18" charset="0"/>
                <a:ea typeface="+mj-ea"/>
                <a:cs typeface="Times New Roman" pitchFamily="18" charset="0"/>
              </a:rPr>
              <a:t> (7 </a:t>
            </a:r>
            <a:r>
              <a:rPr lang="en-US" sz="5000" b="1" dirty="0" err="1" smtClean="0">
                <a:solidFill>
                  <a:srgbClr val="7030A0"/>
                </a:solidFill>
                <a:latin typeface="Times New Roman" pitchFamily="18" charset="0"/>
                <a:ea typeface="+mj-ea"/>
                <a:cs typeface="Times New Roman" pitchFamily="18" charset="0"/>
              </a:rPr>
              <a:t>mmol</a:t>
            </a:r>
            <a:r>
              <a:rPr lang="en-US" sz="5000" b="1" dirty="0" smtClean="0">
                <a:solidFill>
                  <a:srgbClr val="7030A0"/>
                </a:solidFill>
                <a:latin typeface="Times New Roman" pitchFamily="18" charset="0"/>
                <a:ea typeface="+mj-ea"/>
                <a:cs typeface="Times New Roman" pitchFamily="18" charset="0"/>
              </a:rPr>
              <a:t>/L)</a:t>
            </a:r>
          </a:p>
          <a:p>
            <a:pPr algn="ctr">
              <a:lnSpc>
                <a:spcPct val="170000"/>
              </a:lnSpc>
              <a:buNone/>
            </a:pPr>
            <a:r>
              <a:rPr lang="en-US" sz="5000" b="1" dirty="0" smtClean="0">
                <a:latin typeface="Times New Roman" pitchFamily="18" charset="0"/>
                <a:ea typeface="+mj-ea"/>
                <a:cs typeface="Times New Roman" pitchFamily="18" charset="0"/>
              </a:rPr>
              <a:t>OR</a:t>
            </a:r>
          </a:p>
          <a:p>
            <a:pPr algn="just">
              <a:lnSpc>
                <a:spcPct val="170000"/>
              </a:lnSpc>
            </a:pPr>
            <a:r>
              <a:rPr lang="en-US" sz="5000" b="1" dirty="0" smtClean="0">
                <a:solidFill>
                  <a:srgbClr val="7030A0"/>
                </a:solidFill>
                <a:latin typeface="Times New Roman" pitchFamily="18" charset="0"/>
                <a:ea typeface="+mj-ea"/>
                <a:cs typeface="Times New Roman" pitchFamily="18" charset="0"/>
              </a:rPr>
              <a:t>2-h PG 75 g OGTT</a:t>
            </a:r>
            <a:r>
              <a:rPr lang="en-US" sz="5000" b="1" dirty="0" smtClean="0">
                <a:solidFill>
                  <a:srgbClr val="7030A0"/>
                </a:solidFill>
                <a:latin typeface="Times New Roman" pitchFamily="18" charset="0"/>
                <a:cs typeface="Times New Roman" pitchFamily="18" charset="0"/>
              </a:rPr>
              <a:t> ≥ 200 mg/</a:t>
            </a:r>
            <a:r>
              <a:rPr lang="en-US" sz="5000" b="1" dirty="0" err="1" smtClean="0">
                <a:solidFill>
                  <a:srgbClr val="7030A0"/>
                </a:solidFill>
                <a:latin typeface="Times New Roman" pitchFamily="18" charset="0"/>
                <a:cs typeface="Times New Roman" pitchFamily="18" charset="0"/>
              </a:rPr>
              <a:t>dL</a:t>
            </a:r>
            <a:r>
              <a:rPr lang="en-US" sz="5000" b="1" dirty="0" smtClean="0">
                <a:solidFill>
                  <a:srgbClr val="7030A0"/>
                </a:solidFill>
                <a:latin typeface="Times New Roman" pitchFamily="18" charset="0"/>
                <a:cs typeface="Times New Roman" pitchFamily="18" charset="0"/>
              </a:rPr>
              <a:t> (10 </a:t>
            </a:r>
            <a:r>
              <a:rPr lang="en-US" sz="5000" b="1" dirty="0" err="1" smtClean="0">
                <a:solidFill>
                  <a:srgbClr val="7030A0"/>
                </a:solidFill>
                <a:latin typeface="Times New Roman" pitchFamily="18" charset="0"/>
                <a:cs typeface="Times New Roman" pitchFamily="18" charset="0"/>
              </a:rPr>
              <a:t>mmol</a:t>
            </a:r>
            <a:r>
              <a:rPr lang="en-US" sz="5000" b="1" dirty="0" smtClean="0">
                <a:solidFill>
                  <a:srgbClr val="7030A0"/>
                </a:solidFill>
                <a:latin typeface="Times New Roman" pitchFamily="18" charset="0"/>
                <a:cs typeface="Times New Roman" pitchFamily="18" charset="0"/>
              </a:rPr>
              <a:t>/L)</a:t>
            </a:r>
          </a:p>
          <a:p>
            <a:pPr algn="ctr">
              <a:lnSpc>
                <a:spcPct val="170000"/>
              </a:lnSpc>
              <a:buNone/>
            </a:pPr>
            <a:r>
              <a:rPr lang="en-US" sz="5000" b="1" dirty="0" smtClean="0">
                <a:latin typeface="Times New Roman" pitchFamily="18" charset="0"/>
                <a:cs typeface="Times New Roman" pitchFamily="18" charset="0"/>
              </a:rPr>
              <a:t>OR</a:t>
            </a:r>
            <a:endParaRPr lang="en-US" sz="5000" b="1" dirty="0" smtClean="0">
              <a:solidFill>
                <a:srgbClr val="7030A0"/>
              </a:solidFill>
              <a:latin typeface="Times New Roman" pitchFamily="18" charset="0"/>
              <a:cs typeface="Times New Roman" pitchFamily="18" charset="0"/>
            </a:endParaRPr>
          </a:p>
          <a:p>
            <a:pPr algn="just">
              <a:lnSpc>
                <a:spcPct val="170000"/>
              </a:lnSpc>
            </a:pPr>
            <a:r>
              <a:rPr lang="en-US" sz="5800" b="1" dirty="0" smtClean="0">
                <a:solidFill>
                  <a:srgbClr val="7030A0"/>
                </a:solidFill>
                <a:latin typeface="Times New Roman" pitchFamily="18" charset="0"/>
                <a:ea typeface="+mj-ea"/>
                <a:cs typeface="Times New Roman" pitchFamily="18" charset="0"/>
              </a:rPr>
              <a:t>Casual PG</a:t>
            </a:r>
            <a:r>
              <a:rPr lang="en-US" sz="5800" b="1" dirty="0" smtClean="0">
                <a:solidFill>
                  <a:srgbClr val="7030A0"/>
                </a:solidFill>
                <a:latin typeface="Times New Roman" pitchFamily="18" charset="0"/>
                <a:cs typeface="Times New Roman" pitchFamily="18" charset="0"/>
              </a:rPr>
              <a:t> ≥ 200 mg/</a:t>
            </a:r>
            <a:r>
              <a:rPr lang="en-US" sz="5800" b="1" dirty="0" err="1" smtClean="0">
                <a:solidFill>
                  <a:srgbClr val="7030A0"/>
                </a:solidFill>
                <a:latin typeface="Times New Roman" pitchFamily="18" charset="0"/>
                <a:cs typeface="Times New Roman" pitchFamily="18" charset="0"/>
              </a:rPr>
              <a:t>dL</a:t>
            </a:r>
            <a:r>
              <a:rPr lang="en-US" sz="5800" b="1" dirty="0" smtClean="0">
                <a:solidFill>
                  <a:srgbClr val="7030A0"/>
                </a:solidFill>
                <a:latin typeface="Times New Roman" pitchFamily="18" charset="0"/>
                <a:cs typeface="Times New Roman" pitchFamily="18" charset="0"/>
              </a:rPr>
              <a:t> (10 </a:t>
            </a:r>
            <a:r>
              <a:rPr lang="en-US" sz="5800" b="1" dirty="0" err="1" smtClean="0">
                <a:solidFill>
                  <a:srgbClr val="7030A0"/>
                </a:solidFill>
                <a:latin typeface="Times New Roman" pitchFamily="18" charset="0"/>
                <a:cs typeface="Times New Roman" pitchFamily="18" charset="0"/>
              </a:rPr>
              <a:t>mmol</a:t>
            </a:r>
            <a:r>
              <a:rPr lang="en-US" sz="5800" b="1" dirty="0" smtClean="0">
                <a:solidFill>
                  <a:srgbClr val="7030A0"/>
                </a:solidFill>
                <a:latin typeface="Times New Roman" pitchFamily="18" charset="0"/>
                <a:cs typeface="Times New Roman" pitchFamily="18" charset="0"/>
              </a:rPr>
              <a:t>/L) PLUS symptoms of diabetes (</a:t>
            </a:r>
            <a:r>
              <a:rPr lang="en-US" sz="5800" b="1" dirty="0" err="1" smtClean="0">
                <a:solidFill>
                  <a:srgbClr val="7030A0"/>
                </a:solidFill>
                <a:latin typeface="Times New Roman" pitchFamily="18" charset="0"/>
                <a:cs typeface="Times New Roman" pitchFamily="18" charset="0"/>
              </a:rPr>
              <a:t>polyuria</a:t>
            </a:r>
            <a:r>
              <a:rPr lang="en-US" sz="5800" b="1" dirty="0" smtClean="0">
                <a:solidFill>
                  <a:srgbClr val="7030A0"/>
                </a:solidFill>
                <a:latin typeface="Times New Roman" pitchFamily="18" charset="0"/>
                <a:cs typeface="Times New Roman" pitchFamily="18" charset="0"/>
              </a:rPr>
              <a:t>, </a:t>
            </a:r>
            <a:r>
              <a:rPr lang="en-US" sz="5800" b="1" dirty="0" err="1" smtClean="0">
                <a:solidFill>
                  <a:srgbClr val="7030A0"/>
                </a:solidFill>
                <a:latin typeface="Times New Roman" pitchFamily="18" charset="0"/>
                <a:cs typeface="Times New Roman" pitchFamily="18" charset="0"/>
              </a:rPr>
              <a:t>polydipsia</a:t>
            </a:r>
            <a:r>
              <a:rPr lang="en-US" sz="5800" b="1" dirty="0" smtClean="0">
                <a:solidFill>
                  <a:srgbClr val="7030A0"/>
                </a:solidFill>
                <a:latin typeface="Times New Roman" pitchFamily="18" charset="0"/>
                <a:cs typeface="Times New Roman" pitchFamily="18" charset="0"/>
              </a:rPr>
              <a:t>, unexplained weight loss)</a:t>
            </a:r>
          </a:p>
          <a:p>
            <a:pPr algn="just">
              <a:lnSpc>
                <a:spcPct val="170000"/>
              </a:lnSpc>
            </a:pPr>
            <a:r>
              <a:rPr lang="en-US" sz="5800" b="1" dirty="0" smtClean="0">
                <a:solidFill>
                  <a:srgbClr val="7030A0"/>
                </a:solidFill>
                <a:latin typeface="Times New Roman" pitchFamily="18" charset="0"/>
                <a:ea typeface="+mj-ea"/>
                <a:cs typeface="Times New Roman" pitchFamily="18" charset="0"/>
              </a:rPr>
              <a:t>Confirmation using the same or another criteria</a:t>
            </a:r>
          </a:p>
          <a:p>
            <a:pPr algn="just">
              <a:lnSpc>
                <a:spcPct val="170000"/>
              </a:lnSpc>
            </a:pPr>
            <a:r>
              <a:rPr lang="en-US" sz="5800" b="1" dirty="0" smtClean="0">
                <a:solidFill>
                  <a:srgbClr val="7030A0"/>
                </a:solidFill>
                <a:latin typeface="Times New Roman" pitchFamily="18" charset="0"/>
                <a:ea typeface="+mj-ea"/>
                <a:cs typeface="Times New Roman" pitchFamily="18" charset="0"/>
              </a:rPr>
              <a:t>Cutoff for FPG and </a:t>
            </a:r>
            <a:r>
              <a:rPr lang="en-US" sz="5800" b="1" dirty="0" err="1" smtClean="0">
                <a:solidFill>
                  <a:srgbClr val="7030A0"/>
                </a:solidFill>
                <a:latin typeface="Times New Roman" pitchFamily="18" charset="0"/>
                <a:ea typeface="+mj-ea"/>
                <a:cs typeface="Times New Roman" pitchFamily="18" charset="0"/>
              </a:rPr>
              <a:t>prediabetes</a:t>
            </a:r>
            <a:r>
              <a:rPr lang="en-US" sz="5800" b="1" dirty="0" smtClean="0">
                <a:solidFill>
                  <a:srgbClr val="7030A0"/>
                </a:solidFill>
                <a:latin typeface="Times New Roman" pitchFamily="18" charset="0"/>
                <a:ea typeface="+mj-ea"/>
                <a:cs typeface="Times New Roman" pitchFamily="18" charset="0"/>
              </a:rPr>
              <a:t> became 100 mg/</a:t>
            </a:r>
            <a:r>
              <a:rPr lang="en-US" sz="5800" b="1" dirty="0" err="1" smtClean="0">
                <a:solidFill>
                  <a:srgbClr val="7030A0"/>
                </a:solidFill>
                <a:latin typeface="Times New Roman" pitchFamily="18" charset="0"/>
                <a:ea typeface="+mj-ea"/>
                <a:cs typeface="Times New Roman" pitchFamily="18" charset="0"/>
              </a:rPr>
              <a:t>dL</a:t>
            </a:r>
            <a:r>
              <a:rPr lang="en-US" sz="5800" b="1" dirty="0" smtClean="0">
                <a:solidFill>
                  <a:srgbClr val="7030A0"/>
                </a:solidFill>
                <a:latin typeface="Times New Roman" pitchFamily="18" charset="0"/>
                <a:ea typeface="+mj-ea"/>
                <a:cs typeface="Times New Roman" pitchFamily="18" charset="0"/>
              </a:rPr>
              <a:t> in 2004)</a:t>
            </a:r>
          </a:p>
          <a:p>
            <a:pPr algn="just">
              <a:lnSpc>
                <a:spcPct val="170000"/>
              </a:lnSpc>
            </a:pPr>
            <a:r>
              <a:rPr lang="en-US" sz="5800" b="1" dirty="0" smtClean="0">
                <a:latin typeface="Times New Roman" pitchFamily="18" charset="0"/>
                <a:ea typeface="+mj-ea"/>
                <a:cs typeface="Times New Roman" pitchFamily="18" charset="0"/>
              </a:rPr>
              <a:t>(A1c testing added in 2010 with 5.7% for </a:t>
            </a:r>
            <a:r>
              <a:rPr lang="en-US" sz="5800" b="1" dirty="0" err="1" smtClean="0">
                <a:latin typeface="Times New Roman" pitchFamily="18" charset="0"/>
                <a:ea typeface="+mj-ea"/>
                <a:cs typeface="Times New Roman" pitchFamily="18" charset="0"/>
              </a:rPr>
              <a:t>prediabetes</a:t>
            </a:r>
            <a:r>
              <a:rPr lang="en-US" sz="5800" b="1" dirty="0" smtClean="0">
                <a:latin typeface="Times New Roman" pitchFamily="18" charset="0"/>
                <a:ea typeface="+mj-ea"/>
                <a:cs typeface="Times New Roman" pitchFamily="18" charset="0"/>
              </a:rPr>
              <a:t> and 6.5 for DM)</a:t>
            </a:r>
          </a:p>
        </p:txBody>
      </p:sp>
      <p:sp>
        <p:nvSpPr>
          <p:cNvPr id="5" name="TextBox 4"/>
          <p:cNvSpPr txBox="1"/>
          <p:nvPr/>
        </p:nvSpPr>
        <p:spPr>
          <a:xfrm>
            <a:off x="5436096" y="1187460"/>
            <a:ext cx="2880320" cy="369332"/>
          </a:xfrm>
          <a:prstGeom prst="rect">
            <a:avLst/>
          </a:prstGeom>
          <a:noFill/>
          <a:ln>
            <a:solidFill>
              <a:schemeClr val="accent1">
                <a:alpha val="92000"/>
              </a:schemeClr>
            </a:solidFill>
          </a:ln>
        </p:spPr>
        <p:txBody>
          <a:bodyPr wrap="square" rtlCol="0">
            <a:spAutoFit/>
          </a:bodyPr>
          <a:lstStyle/>
          <a:p>
            <a:r>
              <a:rPr lang="en-US" dirty="0" err="1" smtClean="0">
                <a:solidFill>
                  <a:srgbClr val="008000"/>
                </a:solidFill>
                <a:latin typeface="Times New Roman" pitchFamily="18" charset="0"/>
                <a:cs typeface="Times New Roman" pitchFamily="18" charset="0"/>
              </a:rPr>
              <a:t>Prediabetes</a:t>
            </a:r>
            <a:r>
              <a:rPr lang="en-US" dirty="0" smtClean="0">
                <a:solidFill>
                  <a:srgbClr val="008000"/>
                </a:solidFill>
                <a:latin typeface="Times New Roman" pitchFamily="18" charset="0"/>
                <a:cs typeface="Times New Roman" pitchFamily="18" charset="0"/>
              </a:rPr>
              <a:t> 110-125 mg/</a:t>
            </a:r>
            <a:r>
              <a:rPr lang="en-US" dirty="0" err="1" smtClean="0">
                <a:solidFill>
                  <a:srgbClr val="008000"/>
                </a:solidFill>
                <a:latin typeface="Times New Roman" pitchFamily="18" charset="0"/>
                <a:cs typeface="Times New Roman" pitchFamily="18" charset="0"/>
              </a:rPr>
              <a:t>dL</a:t>
            </a:r>
            <a:endParaRPr lang="en-US" dirty="0">
              <a:solidFill>
                <a:srgbClr val="008000"/>
              </a:solidFill>
              <a:latin typeface="Times New Roman" pitchFamily="18" charset="0"/>
              <a:cs typeface="Times New Roman" pitchFamily="18" charset="0"/>
            </a:endParaRPr>
          </a:p>
        </p:txBody>
      </p:sp>
      <p:sp>
        <p:nvSpPr>
          <p:cNvPr id="6" name="TextBox 5"/>
          <p:cNvSpPr txBox="1"/>
          <p:nvPr/>
        </p:nvSpPr>
        <p:spPr>
          <a:xfrm>
            <a:off x="5436096" y="2555612"/>
            <a:ext cx="2880320" cy="369332"/>
          </a:xfrm>
          <a:prstGeom prst="rect">
            <a:avLst/>
          </a:prstGeom>
          <a:noFill/>
          <a:ln>
            <a:solidFill>
              <a:schemeClr val="accent1">
                <a:alpha val="92000"/>
              </a:schemeClr>
            </a:solidFill>
          </a:ln>
        </p:spPr>
        <p:txBody>
          <a:bodyPr wrap="square" rtlCol="0">
            <a:spAutoFit/>
          </a:bodyPr>
          <a:lstStyle/>
          <a:p>
            <a:r>
              <a:rPr lang="en-US" dirty="0" err="1" smtClean="0">
                <a:solidFill>
                  <a:srgbClr val="008000"/>
                </a:solidFill>
                <a:latin typeface="Times New Roman" pitchFamily="18" charset="0"/>
                <a:cs typeface="Times New Roman" pitchFamily="18" charset="0"/>
              </a:rPr>
              <a:t>Prediabetes</a:t>
            </a:r>
            <a:r>
              <a:rPr lang="en-US" dirty="0" smtClean="0">
                <a:solidFill>
                  <a:srgbClr val="008000"/>
                </a:solidFill>
                <a:latin typeface="Times New Roman" pitchFamily="18" charset="0"/>
                <a:cs typeface="Times New Roman" pitchFamily="18" charset="0"/>
              </a:rPr>
              <a:t> 140-199 mg/</a:t>
            </a:r>
            <a:r>
              <a:rPr lang="en-US" dirty="0" err="1" smtClean="0">
                <a:solidFill>
                  <a:srgbClr val="008000"/>
                </a:solidFill>
                <a:latin typeface="Times New Roman" pitchFamily="18" charset="0"/>
                <a:cs typeface="Times New Roman" pitchFamily="18" charset="0"/>
              </a:rPr>
              <a:t>dL</a:t>
            </a:r>
            <a:endParaRPr lang="en-US" dirty="0">
              <a:solidFill>
                <a:srgbClr val="008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784976" cy="994122"/>
          </a:xfrm>
        </p:spPr>
        <p:txBody>
          <a:bodyPr>
            <a:noAutofit/>
          </a:bodyPr>
          <a:lstStyle/>
          <a:p>
            <a:r>
              <a:rPr lang="en-US" sz="4000" b="1" dirty="0" smtClean="0">
                <a:solidFill>
                  <a:srgbClr val="C00000"/>
                </a:solidFill>
                <a:latin typeface="Times New Roman" pitchFamily="18" charset="0"/>
                <a:cs typeface="Times New Roman" pitchFamily="18" charset="0"/>
              </a:rPr>
              <a:t>1997 Diagnosis of Diabetes Mellitus</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052736"/>
            <a:ext cx="8640960" cy="5544616"/>
          </a:xfrm>
        </p:spPr>
        <p:txBody>
          <a:bodyPr>
            <a:normAutofit fontScale="92500" lnSpcReduction="20000"/>
          </a:bodyPr>
          <a:lstStyle/>
          <a:p>
            <a:pPr algn="just">
              <a:lnSpc>
                <a:spcPct val="150000"/>
              </a:lnSpc>
            </a:pPr>
            <a:r>
              <a:rPr lang="en-US" b="1" dirty="0" smtClean="0">
                <a:solidFill>
                  <a:srgbClr val="7030A0"/>
                </a:solidFill>
                <a:latin typeface="Times New Roman" pitchFamily="18" charset="0"/>
                <a:ea typeface="+mj-ea"/>
                <a:cs typeface="Times New Roman" pitchFamily="18" charset="0"/>
              </a:rPr>
              <a:t>No major risk factor, FPG every 3 years beginning at age 45 years</a:t>
            </a:r>
          </a:p>
          <a:p>
            <a:pPr algn="just">
              <a:lnSpc>
                <a:spcPct val="150000"/>
              </a:lnSpc>
            </a:pPr>
            <a:r>
              <a:rPr lang="en-US" b="1" dirty="0" smtClean="0">
                <a:solidFill>
                  <a:srgbClr val="7030A0"/>
                </a:solidFill>
                <a:latin typeface="Times New Roman" pitchFamily="18" charset="0"/>
                <a:ea typeface="+mj-ea"/>
                <a:cs typeface="Times New Roman" pitchFamily="18" charset="0"/>
              </a:rPr>
              <a:t>Any risk factor, screen earlier and more often:</a:t>
            </a:r>
            <a:endParaRPr lang="en-US" sz="1500" b="1" dirty="0" smtClean="0">
              <a:latin typeface="Times New Roman" pitchFamily="18" charset="0"/>
              <a:cs typeface="Times New Roman" pitchFamily="18" charset="0"/>
            </a:endParaRPr>
          </a:p>
          <a:p>
            <a:pPr lvl="2" algn="just">
              <a:lnSpc>
                <a:spcPct val="150000"/>
              </a:lnSpc>
              <a:buFontTx/>
              <a:buChar char="-"/>
            </a:pPr>
            <a:r>
              <a:rPr lang="en-US" sz="1800" b="1" dirty="0" smtClean="0">
                <a:latin typeface="Times New Roman" pitchFamily="18" charset="0"/>
                <a:cs typeface="Times New Roman" pitchFamily="18" charset="0"/>
              </a:rPr>
              <a:t>Overweight- BMI ≥ 25 kg/m2</a:t>
            </a:r>
          </a:p>
          <a:p>
            <a:pPr lvl="2" algn="just">
              <a:lnSpc>
                <a:spcPct val="150000"/>
              </a:lnSpc>
              <a:buFontTx/>
              <a:buChar char="-"/>
            </a:pPr>
            <a:r>
              <a:rPr lang="en-US" sz="1800" b="1" dirty="0" smtClean="0">
                <a:latin typeface="Times New Roman" pitchFamily="18" charset="0"/>
                <a:cs typeface="Times New Roman" pitchFamily="18" charset="0"/>
              </a:rPr>
              <a:t>1</a:t>
            </a:r>
            <a:r>
              <a:rPr lang="en-US" sz="1800" b="1" baseline="30000" dirty="0" smtClean="0">
                <a:latin typeface="Times New Roman" pitchFamily="18" charset="0"/>
                <a:cs typeface="Times New Roman" pitchFamily="18" charset="0"/>
              </a:rPr>
              <a:t>st</a:t>
            </a:r>
            <a:r>
              <a:rPr lang="en-US" sz="1800" b="1" dirty="0" smtClean="0">
                <a:latin typeface="Times New Roman" pitchFamily="18" charset="0"/>
                <a:cs typeface="Times New Roman" pitchFamily="18" charset="0"/>
              </a:rPr>
              <a:t> degree relative with DM</a:t>
            </a:r>
          </a:p>
          <a:p>
            <a:pPr lvl="2" algn="just">
              <a:lnSpc>
                <a:spcPct val="150000"/>
              </a:lnSpc>
              <a:buFontTx/>
              <a:buChar char="-"/>
            </a:pPr>
            <a:r>
              <a:rPr lang="en-US" sz="1800" b="1" dirty="0" smtClean="0">
                <a:latin typeface="Times New Roman" pitchFamily="18" charset="0"/>
                <a:cs typeface="Times New Roman" pitchFamily="18" charset="0"/>
              </a:rPr>
              <a:t>High risk ethnic group</a:t>
            </a:r>
          </a:p>
          <a:p>
            <a:pPr lvl="2" algn="just">
              <a:lnSpc>
                <a:spcPct val="150000"/>
              </a:lnSpc>
              <a:buFontTx/>
              <a:buChar char="-"/>
            </a:pPr>
            <a:r>
              <a:rPr lang="en-US" sz="1800" b="1" dirty="0" smtClean="0">
                <a:latin typeface="Times New Roman" pitchFamily="18" charset="0"/>
                <a:cs typeface="Times New Roman" pitchFamily="18" charset="0"/>
              </a:rPr>
              <a:t>Hypertension (≥ 140/90 mm Hg)</a:t>
            </a:r>
          </a:p>
          <a:p>
            <a:pPr lvl="2" algn="just">
              <a:lnSpc>
                <a:spcPct val="150000"/>
              </a:lnSpc>
              <a:buFontTx/>
              <a:buChar char="-"/>
            </a:pPr>
            <a:r>
              <a:rPr lang="en-US" sz="1800" b="1" dirty="0" smtClean="0">
                <a:latin typeface="Times New Roman" pitchFamily="18" charset="0"/>
                <a:cs typeface="Times New Roman" pitchFamily="18" charset="0"/>
              </a:rPr>
              <a:t>HDL  ≤ 35 mg/dl and/or triglycerides ≥ 250 mg/dl</a:t>
            </a:r>
          </a:p>
          <a:p>
            <a:pPr lvl="2" algn="just">
              <a:lnSpc>
                <a:spcPct val="150000"/>
              </a:lnSpc>
              <a:buFontTx/>
              <a:buChar char="-"/>
            </a:pPr>
            <a:r>
              <a:rPr lang="en-US" sz="1800" b="1" dirty="0" smtClean="0">
                <a:latin typeface="Times New Roman" pitchFamily="18" charset="0"/>
                <a:cs typeface="Times New Roman" pitchFamily="18" charset="0"/>
              </a:rPr>
              <a:t>History of </a:t>
            </a:r>
            <a:r>
              <a:rPr lang="en-US" sz="1800" b="1" dirty="0" err="1" smtClean="0">
                <a:latin typeface="Times New Roman" pitchFamily="18" charset="0"/>
                <a:cs typeface="Times New Roman" pitchFamily="18" charset="0"/>
              </a:rPr>
              <a:t>gestaional</a:t>
            </a:r>
            <a:r>
              <a:rPr lang="en-US" sz="1800" b="1" dirty="0" smtClean="0">
                <a:latin typeface="Times New Roman" pitchFamily="18" charset="0"/>
                <a:cs typeface="Times New Roman" pitchFamily="18" charset="0"/>
              </a:rPr>
              <a:t> diabetes or delivered baby &gt; 9 lb</a:t>
            </a:r>
          </a:p>
          <a:p>
            <a:pPr lvl="2" algn="just">
              <a:lnSpc>
                <a:spcPct val="150000"/>
              </a:lnSpc>
              <a:buFontTx/>
              <a:buChar char="-"/>
            </a:pPr>
            <a:r>
              <a:rPr lang="en-US" sz="1800" b="1" dirty="0" smtClean="0">
                <a:latin typeface="Times New Roman" pitchFamily="18" charset="0"/>
                <a:cs typeface="Times New Roman" pitchFamily="18" charset="0"/>
              </a:rPr>
              <a:t>Polycystic ovary syndrome</a:t>
            </a:r>
          </a:p>
          <a:p>
            <a:pPr lvl="2" algn="just">
              <a:lnSpc>
                <a:spcPct val="150000"/>
              </a:lnSpc>
              <a:buFontTx/>
              <a:buChar char="-"/>
            </a:pPr>
            <a:r>
              <a:rPr lang="en-US" sz="1800" b="1" dirty="0" smtClean="0">
                <a:latin typeface="Times New Roman" pitchFamily="18" charset="0"/>
                <a:cs typeface="Times New Roman" pitchFamily="18" charset="0"/>
              </a:rPr>
              <a:t>(History of vascular disease)</a:t>
            </a:r>
          </a:p>
          <a:p>
            <a:pPr lvl="2" algn="just">
              <a:lnSpc>
                <a:spcPct val="150000"/>
              </a:lnSpc>
              <a:buFontTx/>
              <a:buChar char="-"/>
            </a:pPr>
            <a:r>
              <a:rPr lang="en-US" sz="1800" b="1" dirty="0" smtClean="0">
                <a:latin typeface="Times New Roman" pitchFamily="18" charset="0"/>
                <a:cs typeface="Times New Roman" pitchFamily="18" charset="0"/>
              </a:rPr>
              <a:t>(Habitual physical inactivity)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Cont.</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844824"/>
            <a:ext cx="8640960" cy="4032448"/>
          </a:xfrm>
        </p:spPr>
        <p:txBody>
          <a:bodyPr>
            <a:normAutofit/>
          </a:bodyPr>
          <a:lstStyle/>
          <a:p>
            <a:pPr algn="just">
              <a:lnSpc>
                <a:spcPct val="170000"/>
              </a:lnSpc>
              <a:buNone/>
            </a:pPr>
            <a:r>
              <a:rPr lang="en-US" b="1" dirty="0" smtClean="0">
                <a:solidFill>
                  <a:srgbClr val="7030A0"/>
                </a:solidFill>
                <a:latin typeface="Times New Roman" pitchFamily="18" charset="0"/>
                <a:ea typeface="+mj-ea"/>
                <a:cs typeface="Times New Roman" pitchFamily="18" charset="0"/>
              </a:rPr>
              <a:t>    He then asks “OK, but why do I have to be on medicine? I fell well. And I didn’t like the </a:t>
            </a:r>
            <a:r>
              <a:rPr lang="en-US" b="1" dirty="0" err="1" smtClean="0">
                <a:solidFill>
                  <a:srgbClr val="7030A0"/>
                </a:solidFill>
                <a:latin typeface="Times New Roman" pitchFamily="18" charset="0"/>
                <a:ea typeface="+mj-ea"/>
                <a:cs typeface="Times New Roman" pitchFamily="18" charset="0"/>
              </a:rPr>
              <a:t>glibelclamide</a:t>
            </a:r>
            <a:r>
              <a:rPr lang="en-US" b="1" dirty="0" smtClean="0">
                <a:solidFill>
                  <a:srgbClr val="7030A0"/>
                </a:solidFill>
                <a:latin typeface="Times New Roman" pitchFamily="18" charset="0"/>
                <a:ea typeface="+mj-ea"/>
                <a:cs typeface="Times New Roman" pitchFamily="18" charset="0"/>
              </a:rPr>
              <a:t>. Plus he tells me its not working any more. Aren’t there any other </a:t>
            </a:r>
            <a:r>
              <a:rPr lang="en-US" b="1" dirty="0" err="1" smtClean="0">
                <a:solidFill>
                  <a:srgbClr val="7030A0"/>
                </a:solidFill>
                <a:latin typeface="Times New Roman" pitchFamily="18" charset="0"/>
                <a:ea typeface="+mj-ea"/>
                <a:cs typeface="Times New Roman" pitchFamily="18" charset="0"/>
              </a:rPr>
              <a:t>chocies</a:t>
            </a:r>
            <a:r>
              <a:rPr lang="en-US" b="1" dirty="0" smtClean="0">
                <a:solidFill>
                  <a:srgbClr val="7030A0"/>
                </a:solidFill>
                <a:latin typeface="Times New Roman" pitchFamily="18" charset="0"/>
                <a:ea typeface="+mj-ea"/>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What therapy you advise?</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a:bodyPr>
          <a:lstStyle/>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DC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 lifestyle change</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DC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 start </a:t>
            </a:r>
            <a:r>
              <a:rPr lang="en-US" b="1" dirty="0" err="1" smtClean="0">
                <a:solidFill>
                  <a:srgbClr val="7030A0"/>
                </a:solidFill>
                <a:latin typeface="Times New Roman" pitchFamily="18" charset="0"/>
                <a:ea typeface="+mj-ea"/>
                <a:cs typeface="Times New Roman" pitchFamily="18" charset="0"/>
              </a:rPr>
              <a:t>metformin</a:t>
            </a:r>
            <a:endParaRPr lang="en-US" b="1" dirty="0" smtClean="0">
              <a:solidFill>
                <a:srgbClr val="7030A0"/>
              </a:solidFill>
              <a:latin typeface="Times New Roman" pitchFamily="18" charset="0"/>
              <a:ea typeface="+mj-ea"/>
              <a:cs typeface="Times New Roman" pitchFamily="18" charset="0"/>
            </a:endParaRP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DC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 start </a:t>
            </a:r>
            <a:r>
              <a:rPr lang="en-US" b="1" dirty="0" err="1" smtClean="0">
                <a:solidFill>
                  <a:srgbClr val="7030A0"/>
                </a:solidFill>
                <a:latin typeface="Times New Roman" pitchFamily="18" charset="0"/>
                <a:ea typeface="+mj-ea"/>
                <a:cs typeface="Times New Roman" pitchFamily="18" charset="0"/>
              </a:rPr>
              <a:t>glutazone</a:t>
            </a:r>
            <a:endParaRPr lang="en-US" b="1" dirty="0" smtClean="0">
              <a:solidFill>
                <a:srgbClr val="7030A0"/>
              </a:solidFill>
              <a:latin typeface="Times New Roman" pitchFamily="18" charset="0"/>
              <a:ea typeface="+mj-ea"/>
              <a:cs typeface="Times New Roman" pitchFamily="18" charset="0"/>
            </a:endParaRP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Replace </a:t>
            </a:r>
            <a:r>
              <a:rPr lang="en-US" b="1" dirty="0" err="1" smtClean="0">
                <a:solidFill>
                  <a:srgbClr val="7030A0"/>
                </a:solidFill>
                <a:latin typeface="Times New Roman" pitchFamily="18" charset="0"/>
                <a:ea typeface="+mj-ea"/>
                <a:cs typeface="Times New Roman" pitchFamily="18" charset="0"/>
              </a:rPr>
              <a:t>repaglinide</a:t>
            </a:r>
            <a:endParaRPr lang="en-US" b="1" dirty="0" smtClean="0">
              <a:solidFill>
                <a:srgbClr val="7030A0"/>
              </a:solidFill>
              <a:latin typeface="Times New Roman" pitchFamily="18" charset="0"/>
              <a:ea typeface="+mj-ea"/>
              <a:cs typeface="Times New Roman" pitchFamily="18" charset="0"/>
            </a:endParaRP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Add </a:t>
            </a: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or </a:t>
            </a:r>
            <a:r>
              <a:rPr lang="en-US" b="1" dirty="0" err="1" smtClean="0">
                <a:solidFill>
                  <a:srgbClr val="7030A0"/>
                </a:solidFill>
                <a:latin typeface="Times New Roman" pitchFamily="18" charset="0"/>
                <a:ea typeface="+mj-ea"/>
                <a:cs typeface="Times New Roman" pitchFamily="18" charset="0"/>
              </a:rPr>
              <a:t>glutazone</a:t>
            </a:r>
            <a:endParaRPr lang="en-US" b="1" dirty="0" smtClean="0">
              <a:solidFill>
                <a:srgbClr val="7030A0"/>
              </a:solidFill>
              <a:latin typeface="Times New Roman" pitchFamily="18" charset="0"/>
              <a:ea typeface="+mj-ea"/>
              <a:cs typeface="Times New Roman" pitchFamily="18" charset="0"/>
            </a:endParaRPr>
          </a:p>
          <a:p>
            <a:pPr algn="just">
              <a:lnSpc>
                <a:spcPct val="170000"/>
              </a:lnSpc>
            </a:pPr>
            <a:endParaRPr lang="en-US"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UKPDS</a:t>
            </a:r>
            <a:br>
              <a:rPr lang="en-US" sz="3500" b="1" dirty="0" smtClean="0">
                <a:solidFill>
                  <a:srgbClr val="C00000"/>
                </a:solidFill>
                <a:latin typeface="Times New Roman" pitchFamily="18" charset="0"/>
                <a:cs typeface="Times New Roman" pitchFamily="18" charset="0"/>
              </a:rPr>
            </a:br>
            <a:r>
              <a:rPr lang="en-US" sz="3500" b="1" dirty="0" smtClean="0">
                <a:solidFill>
                  <a:srgbClr val="C00000"/>
                </a:solidFill>
                <a:latin typeface="Times New Roman" pitchFamily="18" charset="0"/>
                <a:cs typeface="Times New Roman" pitchFamily="18" charset="0"/>
              </a:rPr>
              <a:t>SU and insulin impact on Complications</a:t>
            </a:r>
            <a:endParaRPr lang="en-US" sz="3500" b="1" dirty="0">
              <a:solidFill>
                <a:srgbClr val="C00000"/>
              </a:solidFill>
              <a:latin typeface="Times New Roman" pitchFamily="18" charset="0"/>
              <a:cs typeface="Times New Roman" pitchFamily="18" charset="0"/>
            </a:endParaRPr>
          </a:p>
        </p:txBody>
      </p:sp>
      <p:graphicFrame>
        <p:nvGraphicFramePr>
          <p:cNvPr id="72707" name="Chart 7"/>
          <p:cNvGraphicFramePr>
            <a:graphicFrameLocks/>
          </p:cNvGraphicFramePr>
          <p:nvPr>
            <p:ph idx="1"/>
          </p:nvPr>
        </p:nvGraphicFramePr>
        <p:xfrm>
          <a:off x="457200" y="1709421"/>
          <a:ext cx="8229600" cy="4307521"/>
        </p:xfrm>
        <a:graphic>
          <a:graphicData uri="http://schemas.openxmlformats.org/presentationml/2006/ole">
            <p:oleObj spid="_x0000_s72707" r:id="rId3" imgW="8303472" imgH="4346825" progId="Excel.Sheet.8">
              <p:embed/>
            </p:oleObj>
          </a:graphicData>
        </a:graphic>
      </p:graphicFrame>
      <p:sp>
        <p:nvSpPr>
          <p:cNvPr id="7" name="Text Box 5"/>
          <p:cNvSpPr txBox="1">
            <a:spLocks noChangeArrowheads="1"/>
          </p:cNvSpPr>
          <p:nvPr/>
        </p:nvSpPr>
        <p:spPr bwMode="auto">
          <a:xfrm>
            <a:off x="611560" y="6093296"/>
            <a:ext cx="4876800" cy="274638"/>
          </a:xfrm>
          <a:prstGeom prst="rect">
            <a:avLst/>
          </a:prstGeom>
          <a:noFill/>
          <a:ln w="9525">
            <a:noFill/>
            <a:miter lim="800000"/>
            <a:headEnd/>
            <a:tailEnd/>
          </a:ln>
        </p:spPr>
        <p:txBody>
          <a:bodyPr>
            <a:spAutoFit/>
          </a:bodyPr>
          <a:lstStyle/>
          <a:p>
            <a:pPr>
              <a:spcBef>
                <a:spcPct val="50000"/>
              </a:spcBef>
            </a:pPr>
            <a:r>
              <a:rPr lang="en-US" sz="1200" b="0" dirty="0"/>
              <a:t>Lancet. 1998;352:837-853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UKPDS</a:t>
            </a:r>
            <a:br>
              <a:rPr lang="en-US" sz="3500" b="1" dirty="0" smtClean="0">
                <a:solidFill>
                  <a:srgbClr val="C00000"/>
                </a:solidFill>
                <a:latin typeface="Times New Roman" pitchFamily="18" charset="0"/>
                <a:cs typeface="Times New Roman" pitchFamily="18" charset="0"/>
              </a:rPr>
            </a:br>
            <a:r>
              <a:rPr lang="en-US" sz="3500" b="1" dirty="0" smtClean="0">
                <a:solidFill>
                  <a:srgbClr val="C00000"/>
                </a:solidFill>
                <a:latin typeface="Times New Roman" pitchFamily="18" charset="0"/>
                <a:cs typeface="Times New Roman" pitchFamily="18" charset="0"/>
              </a:rPr>
              <a:t>Weight Gain and Hypoglycemia</a:t>
            </a:r>
            <a:endParaRPr lang="en-US" sz="3500" b="1" dirty="0">
              <a:solidFill>
                <a:srgbClr val="C00000"/>
              </a:solidFill>
              <a:latin typeface="Times New Roman" pitchFamily="18" charset="0"/>
              <a:cs typeface="Times New Roman" pitchFamily="18" charset="0"/>
            </a:endParaRPr>
          </a:p>
        </p:txBody>
      </p:sp>
      <p:pic>
        <p:nvPicPr>
          <p:cNvPr id="4" name="Picture 17"/>
          <p:cNvPicPr>
            <a:picLocks noGrp="1" noChangeAspect="1" noChangeArrowheads="1"/>
          </p:cNvPicPr>
          <p:nvPr>
            <p:ph idx="1"/>
          </p:nvPr>
        </p:nvPicPr>
        <p:blipFill>
          <a:blip r:embed="rId2" cstate="print"/>
          <a:srcRect l="15128" t="67867" r="10770" b="7895"/>
          <a:stretch>
            <a:fillRect/>
          </a:stretch>
        </p:blipFill>
        <p:spPr bwMode="auto">
          <a:xfrm>
            <a:off x="1259632" y="1628800"/>
            <a:ext cx="6480719" cy="3672408"/>
          </a:xfrm>
          <a:prstGeom prst="rect">
            <a:avLst/>
          </a:prstGeom>
          <a:noFill/>
          <a:ln w="9525">
            <a:noFill/>
            <a:miter lim="800000"/>
            <a:headEnd/>
            <a:tailEnd/>
          </a:ln>
        </p:spPr>
      </p:pic>
      <p:sp>
        <p:nvSpPr>
          <p:cNvPr id="5" name="Text Box 5"/>
          <p:cNvSpPr txBox="1">
            <a:spLocks noChangeArrowheads="1"/>
          </p:cNvSpPr>
          <p:nvPr/>
        </p:nvSpPr>
        <p:spPr bwMode="auto">
          <a:xfrm>
            <a:off x="1135360" y="5517232"/>
            <a:ext cx="4876800" cy="274638"/>
          </a:xfrm>
          <a:prstGeom prst="rect">
            <a:avLst/>
          </a:prstGeom>
          <a:noFill/>
          <a:ln w="9525">
            <a:noFill/>
            <a:miter lim="800000"/>
            <a:headEnd/>
            <a:tailEnd/>
          </a:ln>
        </p:spPr>
        <p:txBody>
          <a:bodyPr>
            <a:spAutoFit/>
          </a:bodyPr>
          <a:lstStyle/>
          <a:p>
            <a:pPr>
              <a:spcBef>
                <a:spcPct val="50000"/>
              </a:spcBef>
            </a:pPr>
            <a:r>
              <a:rPr lang="en-US" sz="1200" b="0" dirty="0"/>
              <a:t>Lancet. 1998;352:837-853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228600" y="0"/>
            <a:ext cx="8915400" cy="1143000"/>
          </a:xfrm>
        </p:spPr>
        <p:txBody>
          <a:bodyPr/>
          <a:lstStyle/>
          <a:p>
            <a:r>
              <a:rPr lang="en-US" sz="3200" b="1" dirty="0" smtClean="0">
                <a:solidFill>
                  <a:srgbClr val="C00000"/>
                </a:solidFill>
                <a:latin typeface="Times New Roman" pitchFamily="18" charset="0"/>
                <a:cs typeface="Times New Roman" pitchFamily="18" charset="0"/>
              </a:rPr>
              <a:t>Therapy for Type 2 Diabetes: Sites of Action</a:t>
            </a:r>
            <a:endParaRPr lang="en-US" sz="3200" b="1" dirty="0" smtClean="0">
              <a:solidFill>
                <a:srgbClr val="003366"/>
              </a:solidFill>
            </a:endParaRPr>
          </a:p>
        </p:txBody>
      </p:sp>
      <p:cxnSp>
        <p:nvCxnSpPr>
          <p:cNvPr id="5" name="Straight Connector 4"/>
          <p:cNvCxnSpPr/>
          <p:nvPr/>
        </p:nvCxnSpPr>
        <p:spPr>
          <a:xfrm rot="5400000">
            <a:off x="2324101" y="4000500"/>
            <a:ext cx="46482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4000500"/>
            <a:ext cx="777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2286000"/>
            <a:ext cx="2743200" cy="338138"/>
          </a:xfrm>
          <a:prstGeom prst="rect">
            <a:avLst/>
          </a:prstGeom>
          <a:noFill/>
        </p:spPr>
        <p:txBody>
          <a:bodyPr>
            <a:spAutoFit/>
          </a:bodyPr>
          <a:lstStyle/>
          <a:p>
            <a:pPr algn="ctr" fontAlgn="auto">
              <a:spcBef>
                <a:spcPts val="0"/>
              </a:spcBef>
              <a:spcAft>
                <a:spcPts val="0"/>
              </a:spcAft>
              <a:defRPr/>
            </a:pPr>
            <a:r>
              <a:rPr lang="en-US" sz="1600" dirty="0">
                <a:solidFill>
                  <a:schemeClr val="tx2">
                    <a:lumMod val="75000"/>
                  </a:schemeClr>
                </a:solidFill>
                <a:latin typeface="+mn-lt"/>
                <a:cs typeface="+mn-cs"/>
              </a:rPr>
              <a:t>Impaired insulin secretion</a:t>
            </a:r>
          </a:p>
        </p:txBody>
      </p:sp>
      <p:sp>
        <p:nvSpPr>
          <p:cNvPr id="9" name="TextBox 8"/>
          <p:cNvSpPr txBox="1"/>
          <p:nvPr/>
        </p:nvSpPr>
        <p:spPr>
          <a:xfrm>
            <a:off x="4419600" y="2286000"/>
            <a:ext cx="3352800" cy="338138"/>
          </a:xfrm>
          <a:prstGeom prst="rect">
            <a:avLst/>
          </a:prstGeom>
          <a:noFill/>
        </p:spPr>
        <p:txBody>
          <a:bodyPr>
            <a:spAutoFit/>
          </a:bodyPr>
          <a:lstStyle/>
          <a:p>
            <a:pPr algn="ctr" fontAlgn="auto">
              <a:spcBef>
                <a:spcPts val="0"/>
              </a:spcBef>
              <a:spcAft>
                <a:spcPts val="0"/>
              </a:spcAft>
              <a:defRPr/>
            </a:pPr>
            <a:r>
              <a:rPr lang="en-US" sz="1600" dirty="0">
                <a:solidFill>
                  <a:schemeClr val="tx2">
                    <a:lumMod val="75000"/>
                  </a:schemeClr>
                </a:solidFill>
                <a:latin typeface="+mn-lt"/>
                <a:cs typeface="+mn-cs"/>
              </a:rPr>
              <a:t>Excess dietary carbohydrate</a:t>
            </a:r>
          </a:p>
        </p:txBody>
      </p:sp>
      <p:sp>
        <p:nvSpPr>
          <p:cNvPr id="10" name="TextBox 9"/>
          <p:cNvSpPr txBox="1"/>
          <p:nvPr/>
        </p:nvSpPr>
        <p:spPr>
          <a:xfrm>
            <a:off x="4495800" y="4724400"/>
            <a:ext cx="2286000" cy="338138"/>
          </a:xfrm>
          <a:prstGeom prst="rect">
            <a:avLst/>
          </a:prstGeom>
          <a:noFill/>
        </p:spPr>
        <p:txBody>
          <a:bodyPr>
            <a:spAutoFit/>
          </a:bodyPr>
          <a:lstStyle/>
          <a:p>
            <a:pPr algn="ctr" fontAlgn="auto">
              <a:spcBef>
                <a:spcPts val="0"/>
              </a:spcBef>
              <a:spcAft>
                <a:spcPts val="0"/>
              </a:spcAft>
              <a:defRPr/>
            </a:pPr>
            <a:r>
              <a:rPr lang="en-US" sz="1600" dirty="0">
                <a:solidFill>
                  <a:schemeClr val="tx2">
                    <a:lumMod val="75000"/>
                  </a:schemeClr>
                </a:solidFill>
                <a:latin typeface="+mn-lt"/>
                <a:cs typeface="+mn-cs"/>
              </a:rPr>
              <a:t>Insulin resistance</a:t>
            </a:r>
          </a:p>
        </p:txBody>
      </p:sp>
      <p:sp>
        <p:nvSpPr>
          <p:cNvPr id="11" name="TextBox 10"/>
          <p:cNvSpPr txBox="1"/>
          <p:nvPr/>
        </p:nvSpPr>
        <p:spPr>
          <a:xfrm>
            <a:off x="2019300" y="4724400"/>
            <a:ext cx="2628900" cy="338138"/>
          </a:xfrm>
          <a:prstGeom prst="rect">
            <a:avLst/>
          </a:prstGeom>
          <a:noFill/>
        </p:spPr>
        <p:txBody>
          <a:bodyPr>
            <a:spAutoFit/>
          </a:bodyPr>
          <a:lstStyle/>
          <a:p>
            <a:pPr algn="ctr" fontAlgn="auto">
              <a:spcBef>
                <a:spcPts val="0"/>
              </a:spcBef>
              <a:spcAft>
                <a:spcPts val="0"/>
              </a:spcAft>
              <a:defRPr/>
            </a:pPr>
            <a:r>
              <a:rPr lang="en-US" sz="1600" dirty="0">
                <a:solidFill>
                  <a:schemeClr val="tx2">
                    <a:lumMod val="75000"/>
                  </a:schemeClr>
                </a:solidFill>
                <a:latin typeface="+mn-lt"/>
                <a:cs typeface="+mn-cs"/>
              </a:rPr>
              <a:t>Excess glucose production</a:t>
            </a:r>
          </a:p>
        </p:txBody>
      </p:sp>
      <p:sp>
        <p:nvSpPr>
          <p:cNvPr id="12" name="TextBox 11"/>
          <p:cNvSpPr txBox="1"/>
          <p:nvPr/>
        </p:nvSpPr>
        <p:spPr>
          <a:xfrm>
            <a:off x="2286000" y="2819400"/>
            <a:ext cx="2133600" cy="954088"/>
          </a:xfrm>
          <a:prstGeom prst="rect">
            <a:avLst/>
          </a:prstGeom>
          <a:noFill/>
        </p:spPr>
        <p:txBody>
          <a:bodyPr>
            <a:spAutoFit/>
          </a:bodyPr>
          <a:lstStyle/>
          <a:p>
            <a:pPr algn="ctr" fontAlgn="auto">
              <a:spcBef>
                <a:spcPts val="0"/>
              </a:spcBef>
              <a:spcAft>
                <a:spcPts val="0"/>
              </a:spcAft>
              <a:defRPr/>
            </a:pPr>
            <a:r>
              <a:rPr lang="en-US" sz="1400" b="0" dirty="0">
                <a:solidFill>
                  <a:schemeClr val="tx2">
                    <a:lumMod val="75000"/>
                  </a:schemeClr>
                </a:solidFill>
                <a:latin typeface="+mn-lt"/>
                <a:cs typeface="+mn-cs"/>
              </a:rPr>
              <a:t>Sulfonylurea</a:t>
            </a:r>
          </a:p>
          <a:p>
            <a:pPr algn="ctr" fontAlgn="auto">
              <a:spcBef>
                <a:spcPts val="0"/>
              </a:spcBef>
              <a:spcAft>
                <a:spcPts val="0"/>
              </a:spcAft>
              <a:defRPr/>
            </a:pPr>
            <a:r>
              <a:rPr lang="en-US" sz="1400" b="0" dirty="0" err="1">
                <a:solidFill>
                  <a:schemeClr val="tx2">
                    <a:lumMod val="75000"/>
                  </a:schemeClr>
                </a:solidFill>
                <a:latin typeface="+mn-lt"/>
                <a:cs typeface="+mn-cs"/>
              </a:rPr>
              <a:t>Repaglinide</a:t>
            </a:r>
            <a:endParaRPr lang="en-US" sz="1400" b="0" dirty="0">
              <a:solidFill>
                <a:schemeClr val="tx2">
                  <a:lumMod val="75000"/>
                </a:schemeClr>
              </a:solidFill>
              <a:latin typeface="+mn-lt"/>
              <a:cs typeface="+mn-cs"/>
            </a:endParaRPr>
          </a:p>
          <a:p>
            <a:pPr algn="ctr" fontAlgn="auto">
              <a:spcBef>
                <a:spcPts val="0"/>
              </a:spcBef>
              <a:spcAft>
                <a:spcPts val="0"/>
              </a:spcAft>
              <a:defRPr/>
            </a:pPr>
            <a:r>
              <a:rPr lang="en-US" sz="1400" b="0" dirty="0" err="1">
                <a:solidFill>
                  <a:schemeClr val="tx2">
                    <a:lumMod val="75000"/>
                  </a:schemeClr>
                </a:solidFill>
                <a:latin typeface="+mn-lt"/>
                <a:cs typeface="+mn-cs"/>
              </a:rPr>
              <a:t>Nateglinide</a:t>
            </a:r>
            <a:endParaRPr lang="en-US" sz="1400" b="0" dirty="0">
              <a:solidFill>
                <a:schemeClr val="tx2">
                  <a:lumMod val="75000"/>
                </a:schemeClr>
              </a:solidFill>
              <a:latin typeface="+mn-lt"/>
              <a:cs typeface="+mn-cs"/>
            </a:endParaRPr>
          </a:p>
          <a:p>
            <a:pPr algn="ctr" fontAlgn="auto">
              <a:spcBef>
                <a:spcPts val="0"/>
              </a:spcBef>
              <a:spcAft>
                <a:spcPts val="0"/>
              </a:spcAft>
              <a:defRPr/>
            </a:pPr>
            <a:r>
              <a:rPr lang="en-US" sz="1400" b="0" dirty="0">
                <a:solidFill>
                  <a:schemeClr val="tx2">
                    <a:lumMod val="75000"/>
                  </a:schemeClr>
                </a:solidFill>
                <a:latin typeface="+mn-lt"/>
                <a:cs typeface="+mn-cs"/>
              </a:rPr>
              <a:t>Exogenous Insulin</a:t>
            </a:r>
          </a:p>
        </p:txBody>
      </p:sp>
      <p:sp>
        <p:nvSpPr>
          <p:cNvPr id="13" name="TextBox 12"/>
          <p:cNvSpPr txBox="1"/>
          <p:nvPr/>
        </p:nvSpPr>
        <p:spPr>
          <a:xfrm>
            <a:off x="4572000" y="2819400"/>
            <a:ext cx="2743200" cy="523875"/>
          </a:xfrm>
          <a:prstGeom prst="rect">
            <a:avLst/>
          </a:prstGeom>
          <a:noFill/>
        </p:spPr>
        <p:txBody>
          <a:bodyPr>
            <a:spAutoFit/>
          </a:bodyPr>
          <a:lstStyle/>
          <a:p>
            <a:pPr algn="ctr" fontAlgn="auto">
              <a:spcBef>
                <a:spcPts val="0"/>
              </a:spcBef>
              <a:spcAft>
                <a:spcPts val="0"/>
              </a:spcAft>
              <a:defRPr/>
            </a:pPr>
            <a:r>
              <a:rPr lang="en-US" sz="1400" b="0" dirty="0" err="1">
                <a:solidFill>
                  <a:schemeClr val="tx2">
                    <a:lumMod val="75000"/>
                  </a:schemeClr>
                </a:solidFill>
                <a:latin typeface="+mn-lt"/>
                <a:cs typeface="+mn-cs"/>
              </a:rPr>
              <a:t>Acarbose</a:t>
            </a:r>
            <a:endParaRPr lang="en-US" sz="1400" b="0" dirty="0">
              <a:solidFill>
                <a:schemeClr val="tx2">
                  <a:lumMod val="75000"/>
                </a:schemeClr>
              </a:solidFill>
              <a:latin typeface="+mn-lt"/>
              <a:cs typeface="+mn-cs"/>
            </a:endParaRPr>
          </a:p>
          <a:p>
            <a:pPr algn="ctr" fontAlgn="auto">
              <a:spcBef>
                <a:spcPts val="0"/>
              </a:spcBef>
              <a:spcAft>
                <a:spcPts val="0"/>
              </a:spcAft>
              <a:defRPr/>
            </a:pPr>
            <a:r>
              <a:rPr lang="en-US" sz="1400" b="0" dirty="0" err="1">
                <a:solidFill>
                  <a:schemeClr val="tx2">
                    <a:lumMod val="75000"/>
                  </a:schemeClr>
                </a:solidFill>
                <a:latin typeface="+mn-lt"/>
                <a:cs typeface="+mn-cs"/>
              </a:rPr>
              <a:t>Miglitol</a:t>
            </a:r>
            <a:endParaRPr lang="en-US" sz="1400" b="0" dirty="0">
              <a:solidFill>
                <a:schemeClr val="tx2">
                  <a:lumMod val="75000"/>
                </a:schemeClr>
              </a:solidFill>
              <a:latin typeface="+mn-lt"/>
              <a:cs typeface="+mn-cs"/>
            </a:endParaRPr>
          </a:p>
        </p:txBody>
      </p:sp>
      <p:sp>
        <p:nvSpPr>
          <p:cNvPr id="14" name="TextBox 13"/>
          <p:cNvSpPr txBox="1"/>
          <p:nvPr/>
        </p:nvSpPr>
        <p:spPr>
          <a:xfrm>
            <a:off x="4572000" y="5334000"/>
            <a:ext cx="2209800" cy="523875"/>
          </a:xfrm>
          <a:prstGeom prst="rect">
            <a:avLst/>
          </a:prstGeom>
          <a:noFill/>
        </p:spPr>
        <p:txBody>
          <a:bodyPr>
            <a:spAutoFit/>
          </a:bodyPr>
          <a:lstStyle/>
          <a:p>
            <a:pPr algn="ctr" fontAlgn="auto">
              <a:spcBef>
                <a:spcPts val="0"/>
              </a:spcBef>
              <a:spcAft>
                <a:spcPts val="0"/>
              </a:spcAft>
              <a:defRPr/>
            </a:pPr>
            <a:r>
              <a:rPr lang="en-US" sz="1400" b="0" dirty="0" err="1">
                <a:solidFill>
                  <a:schemeClr val="tx2">
                    <a:lumMod val="75000"/>
                  </a:schemeClr>
                </a:solidFill>
                <a:latin typeface="+mn-lt"/>
                <a:cs typeface="+mn-cs"/>
              </a:rPr>
              <a:t>Rosiglitazone</a:t>
            </a:r>
            <a:endParaRPr lang="en-US" sz="1400" b="0" dirty="0">
              <a:solidFill>
                <a:schemeClr val="tx2">
                  <a:lumMod val="75000"/>
                </a:schemeClr>
              </a:solidFill>
              <a:latin typeface="+mn-lt"/>
              <a:cs typeface="+mn-cs"/>
            </a:endParaRPr>
          </a:p>
          <a:p>
            <a:pPr algn="ctr" fontAlgn="auto">
              <a:spcBef>
                <a:spcPts val="0"/>
              </a:spcBef>
              <a:spcAft>
                <a:spcPts val="0"/>
              </a:spcAft>
              <a:defRPr/>
            </a:pPr>
            <a:r>
              <a:rPr lang="en-US" sz="1400" b="0" dirty="0" err="1">
                <a:solidFill>
                  <a:schemeClr val="tx2">
                    <a:lumMod val="75000"/>
                  </a:schemeClr>
                </a:solidFill>
                <a:latin typeface="+mn-lt"/>
                <a:cs typeface="+mn-cs"/>
              </a:rPr>
              <a:t>Pioglitazone</a:t>
            </a:r>
            <a:endParaRPr lang="en-US" sz="1400" b="0" dirty="0">
              <a:solidFill>
                <a:schemeClr val="tx2">
                  <a:lumMod val="75000"/>
                </a:schemeClr>
              </a:solidFill>
              <a:latin typeface="+mn-lt"/>
              <a:cs typeface="+mn-cs"/>
            </a:endParaRPr>
          </a:p>
        </p:txBody>
      </p:sp>
      <p:sp>
        <p:nvSpPr>
          <p:cNvPr id="15" name="TextBox 14"/>
          <p:cNvSpPr txBox="1"/>
          <p:nvPr/>
        </p:nvSpPr>
        <p:spPr>
          <a:xfrm>
            <a:off x="2362200" y="5334000"/>
            <a:ext cx="1981200" cy="307975"/>
          </a:xfrm>
          <a:prstGeom prst="rect">
            <a:avLst/>
          </a:prstGeom>
          <a:noFill/>
        </p:spPr>
        <p:txBody>
          <a:bodyPr>
            <a:spAutoFit/>
          </a:bodyPr>
          <a:lstStyle/>
          <a:p>
            <a:pPr algn="ctr" fontAlgn="auto">
              <a:spcBef>
                <a:spcPts val="0"/>
              </a:spcBef>
              <a:spcAft>
                <a:spcPts val="0"/>
              </a:spcAft>
              <a:defRPr/>
            </a:pPr>
            <a:r>
              <a:rPr lang="en-US" sz="1400" b="0" dirty="0" err="1">
                <a:solidFill>
                  <a:schemeClr val="tx2">
                    <a:lumMod val="75000"/>
                  </a:schemeClr>
                </a:solidFill>
                <a:latin typeface="+mn-lt"/>
                <a:cs typeface="+mn-cs"/>
              </a:rPr>
              <a:t>Metformin</a:t>
            </a:r>
            <a:endParaRPr lang="en-US" sz="1400" b="0" dirty="0">
              <a:solidFill>
                <a:schemeClr val="tx2">
                  <a:lumMod val="75000"/>
                </a:schemeClr>
              </a:solidFill>
              <a:latin typeface="+mn-lt"/>
              <a:cs typeface="+mn-cs"/>
            </a:endParaRPr>
          </a:p>
        </p:txBody>
      </p:sp>
      <p:sp>
        <p:nvSpPr>
          <p:cNvPr id="16" name="TextBox 15"/>
          <p:cNvSpPr txBox="1"/>
          <p:nvPr/>
        </p:nvSpPr>
        <p:spPr>
          <a:xfrm>
            <a:off x="6934200" y="1828800"/>
            <a:ext cx="1524000" cy="369888"/>
          </a:xfrm>
          <a:prstGeom prst="rect">
            <a:avLst/>
          </a:prstGeom>
          <a:solidFill>
            <a:srgbClr val="0066FF"/>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800" i="1" dirty="0">
                <a:solidFill>
                  <a:schemeClr val="bg1"/>
                </a:solidFill>
                <a:latin typeface="+mn-lt"/>
                <a:cs typeface="+mn-cs"/>
              </a:rPr>
              <a:t>Gut</a:t>
            </a:r>
          </a:p>
        </p:txBody>
      </p:sp>
      <p:sp>
        <p:nvSpPr>
          <p:cNvPr id="17" name="TextBox 16"/>
          <p:cNvSpPr txBox="1"/>
          <p:nvPr/>
        </p:nvSpPr>
        <p:spPr>
          <a:xfrm>
            <a:off x="762000" y="1828800"/>
            <a:ext cx="1524000" cy="369888"/>
          </a:xfrm>
          <a:prstGeom prst="rect">
            <a:avLst/>
          </a:prstGeom>
          <a:solidFill>
            <a:srgbClr val="FF9900"/>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800" i="1" dirty="0">
                <a:latin typeface="+mn-lt"/>
                <a:cs typeface="+mn-cs"/>
              </a:rPr>
              <a:t>Pancreas</a:t>
            </a:r>
          </a:p>
        </p:txBody>
      </p:sp>
      <p:sp>
        <p:nvSpPr>
          <p:cNvPr id="18" name="TextBox 17"/>
          <p:cNvSpPr txBox="1"/>
          <p:nvPr/>
        </p:nvSpPr>
        <p:spPr>
          <a:xfrm>
            <a:off x="762000" y="4267200"/>
            <a:ext cx="1524000" cy="369888"/>
          </a:xfrm>
          <a:prstGeom prst="rect">
            <a:avLst/>
          </a:prstGeom>
          <a:solidFill>
            <a:srgbClr val="990000"/>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800" i="1" dirty="0">
                <a:solidFill>
                  <a:schemeClr val="bg1"/>
                </a:solidFill>
                <a:latin typeface="+mn-lt"/>
                <a:cs typeface="+mn-cs"/>
              </a:rPr>
              <a:t>Liver</a:t>
            </a:r>
          </a:p>
        </p:txBody>
      </p:sp>
      <p:sp>
        <p:nvSpPr>
          <p:cNvPr id="19" name="TextBox 18"/>
          <p:cNvSpPr txBox="1"/>
          <p:nvPr/>
        </p:nvSpPr>
        <p:spPr>
          <a:xfrm>
            <a:off x="6934200" y="4267200"/>
            <a:ext cx="1524000" cy="369888"/>
          </a:xfrm>
          <a:prstGeom prst="rect">
            <a:avLst/>
          </a:prstGeom>
          <a:solidFill>
            <a:srgbClr val="9966FF"/>
          </a:solid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800" i="1" dirty="0">
                <a:solidFill>
                  <a:schemeClr val="bg1"/>
                </a:solidFill>
                <a:latin typeface="+mn-lt"/>
                <a:cs typeface="+mn-cs"/>
              </a:rPr>
              <a:t>Muscle</a:t>
            </a:r>
          </a:p>
        </p:txBody>
      </p:sp>
      <p:pic>
        <p:nvPicPr>
          <p:cNvPr id="22545" name="Picture 13"/>
          <p:cNvPicPr>
            <a:picLocks noChangeAspect="1" noChangeArrowheads="1"/>
          </p:cNvPicPr>
          <p:nvPr/>
        </p:nvPicPr>
        <p:blipFill>
          <a:blip r:embed="rId2" cstate="print"/>
          <a:srcRect/>
          <a:stretch>
            <a:fillRect/>
          </a:stretch>
        </p:blipFill>
        <p:spPr bwMode="auto">
          <a:xfrm>
            <a:off x="762000" y="4876800"/>
            <a:ext cx="1482725" cy="1085850"/>
          </a:xfrm>
          <a:prstGeom prst="rect">
            <a:avLst/>
          </a:prstGeom>
          <a:noFill/>
          <a:ln w="9525">
            <a:noFill/>
            <a:miter lim="800000"/>
            <a:headEnd/>
            <a:tailEnd/>
          </a:ln>
        </p:spPr>
      </p:pic>
      <p:pic>
        <p:nvPicPr>
          <p:cNvPr id="22546" name="Picture 4" descr="PANCREA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663825"/>
            <a:ext cx="1427163" cy="917575"/>
          </a:xfrm>
          <a:prstGeom prst="rect">
            <a:avLst/>
          </a:prstGeom>
          <a:noFill/>
          <a:ln w="9525">
            <a:noFill/>
            <a:miter lim="800000"/>
            <a:headEnd/>
            <a:tailEnd/>
          </a:ln>
        </p:spPr>
      </p:pic>
      <p:pic>
        <p:nvPicPr>
          <p:cNvPr id="22547" name="Picture 7" descr="DIGESTSY"/>
          <p:cNvPicPr>
            <a:picLocks noChangeAspect="1" noChangeArrowheads="1"/>
          </p:cNvPicPr>
          <p:nvPr/>
        </p:nvPicPr>
        <p:blipFill>
          <a:blip r:embed="rId4" cstate="print">
            <a:clrChange>
              <a:clrFrom>
                <a:srgbClr val="FFFFFF"/>
              </a:clrFrom>
              <a:clrTo>
                <a:srgbClr val="FFFFFF">
                  <a:alpha val="0"/>
                </a:srgbClr>
              </a:clrTo>
            </a:clrChange>
          </a:blip>
          <a:srcRect t="28664"/>
          <a:stretch>
            <a:fillRect/>
          </a:stretch>
        </p:blipFill>
        <p:spPr bwMode="auto">
          <a:xfrm>
            <a:off x="7239000" y="2362200"/>
            <a:ext cx="1011238" cy="1268413"/>
          </a:xfrm>
          <a:prstGeom prst="rect">
            <a:avLst/>
          </a:prstGeom>
          <a:noFill/>
          <a:ln w="9525">
            <a:noFill/>
            <a:miter lim="800000"/>
            <a:headEnd/>
            <a:tailEnd/>
          </a:ln>
        </p:spPr>
      </p:pic>
      <p:grpSp>
        <p:nvGrpSpPr>
          <p:cNvPr id="2" name="Group 14"/>
          <p:cNvGrpSpPr>
            <a:grpSpLocks/>
          </p:cNvGrpSpPr>
          <p:nvPr/>
        </p:nvGrpSpPr>
        <p:grpSpPr bwMode="auto">
          <a:xfrm>
            <a:off x="6934200" y="4724400"/>
            <a:ext cx="1370013" cy="1204913"/>
            <a:chOff x="4107" y="1722"/>
            <a:chExt cx="863" cy="759"/>
          </a:xfrm>
        </p:grpSpPr>
        <p:sp>
          <p:nvSpPr>
            <p:cNvPr id="22549" name="Rectangle 15"/>
            <p:cNvSpPr>
              <a:spLocks noChangeArrowheads="1"/>
            </p:cNvSpPr>
            <p:nvPr/>
          </p:nvSpPr>
          <p:spPr bwMode="auto">
            <a:xfrm rot="2163528">
              <a:off x="4219" y="1722"/>
              <a:ext cx="637" cy="759"/>
            </a:xfrm>
            <a:prstGeom prst="rect">
              <a:avLst/>
            </a:prstGeom>
            <a:noFill/>
            <a:ln w="9525">
              <a:noFill/>
              <a:miter lim="800000"/>
              <a:headEnd/>
              <a:tailEnd/>
            </a:ln>
          </p:spPr>
          <p:txBody>
            <a:bodyPr/>
            <a:lstStyle/>
            <a:p>
              <a:endParaRPr lang="en-US" sz="1800" b="0">
                <a:latin typeface="Garamond" pitchFamily="18" charset="0"/>
              </a:endParaRPr>
            </a:p>
          </p:txBody>
        </p:sp>
        <p:sp>
          <p:nvSpPr>
            <p:cNvPr id="22550" name="Freeform 16"/>
            <p:cNvSpPr>
              <a:spLocks/>
            </p:cNvSpPr>
            <p:nvPr/>
          </p:nvSpPr>
          <p:spPr bwMode="auto">
            <a:xfrm rot="2163528">
              <a:off x="4240" y="1758"/>
              <a:ext cx="605" cy="672"/>
            </a:xfrm>
            <a:custGeom>
              <a:avLst/>
              <a:gdLst>
                <a:gd name="T0" fmla="*/ 0 w 1078"/>
                <a:gd name="T1" fmla="*/ 350 h 1193"/>
                <a:gd name="T2" fmla="*/ 1 w 1078"/>
                <a:gd name="T3" fmla="*/ 342 h 1193"/>
                <a:gd name="T4" fmla="*/ 3 w 1078"/>
                <a:gd name="T5" fmla="*/ 321 h 1193"/>
                <a:gd name="T6" fmla="*/ 11 w 1078"/>
                <a:gd name="T7" fmla="*/ 288 h 1193"/>
                <a:gd name="T8" fmla="*/ 22 w 1078"/>
                <a:gd name="T9" fmla="*/ 248 h 1193"/>
                <a:gd name="T10" fmla="*/ 43 w 1078"/>
                <a:gd name="T11" fmla="*/ 203 h 1193"/>
                <a:gd name="T12" fmla="*/ 71 w 1078"/>
                <a:gd name="T13" fmla="*/ 156 h 1193"/>
                <a:gd name="T14" fmla="*/ 110 w 1078"/>
                <a:gd name="T15" fmla="*/ 109 h 1193"/>
                <a:gd name="T16" fmla="*/ 162 w 1078"/>
                <a:gd name="T17" fmla="*/ 65 h 1193"/>
                <a:gd name="T18" fmla="*/ 227 w 1078"/>
                <a:gd name="T19" fmla="*/ 28 h 1193"/>
                <a:gd name="T20" fmla="*/ 309 w 1078"/>
                <a:gd name="T21" fmla="*/ 0 h 1193"/>
                <a:gd name="T22" fmla="*/ 340 w 1078"/>
                <a:gd name="T23" fmla="*/ 28 h 1193"/>
                <a:gd name="T24" fmla="*/ 338 w 1078"/>
                <a:gd name="T25" fmla="*/ 35 h 1193"/>
                <a:gd name="T26" fmla="*/ 334 w 1078"/>
                <a:gd name="T27" fmla="*/ 55 h 1193"/>
                <a:gd name="T28" fmla="*/ 327 w 1078"/>
                <a:gd name="T29" fmla="*/ 86 h 1193"/>
                <a:gd name="T30" fmla="*/ 313 w 1078"/>
                <a:gd name="T31" fmla="*/ 124 h 1193"/>
                <a:gd name="T32" fmla="*/ 292 w 1078"/>
                <a:gd name="T33" fmla="*/ 167 h 1193"/>
                <a:gd name="T34" fmla="*/ 262 w 1078"/>
                <a:gd name="T35" fmla="*/ 214 h 1193"/>
                <a:gd name="T36" fmla="*/ 223 w 1078"/>
                <a:gd name="T37" fmla="*/ 260 h 1193"/>
                <a:gd name="T38" fmla="*/ 172 w 1078"/>
                <a:gd name="T39" fmla="*/ 305 h 1193"/>
                <a:gd name="T40" fmla="*/ 108 w 1078"/>
                <a:gd name="T41" fmla="*/ 345 h 1193"/>
                <a:gd name="T42" fmla="*/ 30 w 1078"/>
                <a:gd name="T43" fmla="*/ 379 h 1193"/>
                <a:gd name="T44" fmla="*/ 0 w 1078"/>
                <a:gd name="T45" fmla="*/ 350 h 1193"/>
                <a:gd name="T46" fmla="*/ 0 w 1078"/>
                <a:gd name="T47" fmla="*/ 350 h 1193"/>
                <a:gd name="T48" fmla="*/ 0 w 1078"/>
                <a:gd name="T49" fmla="*/ 350 h 1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8"/>
                <a:gd name="T76" fmla="*/ 0 h 1193"/>
                <a:gd name="T77" fmla="*/ 1078 w 1078"/>
                <a:gd name="T78" fmla="*/ 1193 h 1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8" h="1193">
                  <a:moveTo>
                    <a:pt x="0" y="1102"/>
                  </a:moveTo>
                  <a:lnTo>
                    <a:pt x="3" y="1078"/>
                  </a:lnTo>
                  <a:lnTo>
                    <a:pt x="11" y="1010"/>
                  </a:lnTo>
                  <a:lnTo>
                    <a:pt x="33" y="909"/>
                  </a:lnTo>
                  <a:lnTo>
                    <a:pt x="72" y="783"/>
                  </a:lnTo>
                  <a:lnTo>
                    <a:pt x="135" y="641"/>
                  </a:lnTo>
                  <a:lnTo>
                    <a:pt x="226" y="491"/>
                  </a:lnTo>
                  <a:lnTo>
                    <a:pt x="350" y="342"/>
                  </a:lnTo>
                  <a:lnTo>
                    <a:pt x="514" y="205"/>
                  </a:lnTo>
                  <a:lnTo>
                    <a:pt x="721" y="88"/>
                  </a:lnTo>
                  <a:lnTo>
                    <a:pt x="980" y="0"/>
                  </a:lnTo>
                  <a:lnTo>
                    <a:pt x="1078" y="88"/>
                  </a:lnTo>
                  <a:lnTo>
                    <a:pt x="1074" y="110"/>
                  </a:lnTo>
                  <a:lnTo>
                    <a:pt x="1062" y="173"/>
                  </a:lnTo>
                  <a:lnTo>
                    <a:pt x="1037" y="270"/>
                  </a:lnTo>
                  <a:lnTo>
                    <a:pt x="993" y="390"/>
                  </a:lnTo>
                  <a:lnTo>
                    <a:pt x="926" y="528"/>
                  </a:lnTo>
                  <a:lnTo>
                    <a:pt x="833" y="674"/>
                  </a:lnTo>
                  <a:lnTo>
                    <a:pt x="708" y="821"/>
                  </a:lnTo>
                  <a:lnTo>
                    <a:pt x="546" y="963"/>
                  </a:lnTo>
                  <a:lnTo>
                    <a:pt x="344" y="1089"/>
                  </a:lnTo>
                  <a:lnTo>
                    <a:pt x="95" y="1193"/>
                  </a:lnTo>
                  <a:lnTo>
                    <a:pt x="0" y="1103"/>
                  </a:lnTo>
                  <a:lnTo>
                    <a:pt x="0" y="1102"/>
                  </a:lnTo>
                  <a:close/>
                </a:path>
              </a:pathLst>
            </a:custGeom>
            <a:solidFill>
              <a:srgbClr val="FF5E87"/>
            </a:solidFill>
            <a:ln w="9525">
              <a:noFill/>
              <a:round/>
              <a:headEnd/>
              <a:tailEnd/>
            </a:ln>
          </p:spPr>
          <p:txBody>
            <a:bodyPr/>
            <a:lstStyle/>
            <a:p>
              <a:endParaRPr lang="en-US"/>
            </a:p>
          </p:txBody>
        </p:sp>
        <p:sp>
          <p:nvSpPr>
            <p:cNvPr id="22551" name="Freeform 17"/>
            <p:cNvSpPr>
              <a:spLocks/>
            </p:cNvSpPr>
            <p:nvPr/>
          </p:nvSpPr>
          <p:spPr bwMode="auto">
            <a:xfrm rot="2163528">
              <a:off x="4241" y="1759"/>
              <a:ext cx="604" cy="668"/>
            </a:xfrm>
            <a:custGeom>
              <a:avLst/>
              <a:gdLst>
                <a:gd name="T0" fmla="*/ 0 w 1072"/>
                <a:gd name="T1" fmla="*/ 348 h 1186"/>
                <a:gd name="T2" fmla="*/ 1 w 1072"/>
                <a:gd name="T3" fmla="*/ 341 h 1186"/>
                <a:gd name="T4" fmla="*/ 4 w 1072"/>
                <a:gd name="T5" fmla="*/ 319 h 1186"/>
                <a:gd name="T6" fmla="*/ 11 w 1072"/>
                <a:gd name="T7" fmla="*/ 288 h 1186"/>
                <a:gd name="T8" fmla="*/ 23 w 1072"/>
                <a:gd name="T9" fmla="*/ 248 h 1186"/>
                <a:gd name="T10" fmla="*/ 43 w 1072"/>
                <a:gd name="T11" fmla="*/ 203 h 1186"/>
                <a:gd name="T12" fmla="*/ 72 w 1072"/>
                <a:gd name="T13" fmla="*/ 156 h 1186"/>
                <a:gd name="T14" fmla="*/ 111 w 1072"/>
                <a:gd name="T15" fmla="*/ 109 h 1186"/>
                <a:gd name="T16" fmla="*/ 163 w 1072"/>
                <a:gd name="T17" fmla="*/ 66 h 1186"/>
                <a:gd name="T18" fmla="*/ 229 w 1072"/>
                <a:gd name="T19" fmla="*/ 28 h 1186"/>
                <a:gd name="T20" fmla="*/ 310 w 1072"/>
                <a:gd name="T21" fmla="*/ 0 h 1186"/>
                <a:gd name="T22" fmla="*/ 340 w 1072"/>
                <a:gd name="T23" fmla="*/ 27 h 1186"/>
                <a:gd name="T24" fmla="*/ 339 w 1072"/>
                <a:gd name="T25" fmla="*/ 34 h 1186"/>
                <a:gd name="T26" fmla="*/ 335 w 1072"/>
                <a:gd name="T27" fmla="*/ 54 h 1186"/>
                <a:gd name="T28" fmla="*/ 327 w 1072"/>
                <a:gd name="T29" fmla="*/ 84 h 1186"/>
                <a:gd name="T30" fmla="*/ 312 w 1072"/>
                <a:gd name="T31" fmla="*/ 122 h 1186"/>
                <a:gd name="T32" fmla="*/ 291 w 1072"/>
                <a:gd name="T33" fmla="*/ 164 h 1186"/>
                <a:gd name="T34" fmla="*/ 261 w 1072"/>
                <a:gd name="T35" fmla="*/ 210 h 1186"/>
                <a:gd name="T36" fmla="*/ 221 w 1072"/>
                <a:gd name="T37" fmla="*/ 257 h 1186"/>
                <a:gd name="T38" fmla="*/ 170 w 1072"/>
                <a:gd name="T39" fmla="*/ 302 h 1186"/>
                <a:gd name="T40" fmla="*/ 106 w 1072"/>
                <a:gd name="T41" fmla="*/ 342 h 1186"/>
                <a:gd name="T42" fmla="*/ 29 w 1072"/>
                <a:gd name="T43" fmla="*/ 376 h 1186"/>
                <a:gd name="T44" fmla="*/ 1 w 1072"/>
                <a:gd name="T45" fmla="*/ 348 h 1186"/>
                <a:gd name="T46" fmla="*/ 1 w 1072"/>
                <a:gd name="T47" fmla="*/ 348 h 1186"/>
                <a:gd name="T48" fmla="*/ 0 w 1072"/>
                <a:gd name="T49" fmla="*/ 348 h 11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2"/>
                <a:gd name="T76" fmla="*/ 0 h 1186"/>
                <a:gd name="T77" fmla="*/ 1072 w 1072"/>
                <a:gd name="T78" fmla="*/ 1186 h 11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2" h="1186">
                  <a:moveTo>
                    <a:pt x="0" y="1098"/>
                  </a:moveTo>
                  <a:lnTo>
                    <a:pt x="2" y="1075"/>
                  </a:lnTo>
                  <a:lnTo>
                    <a:pt x="12" y="1007"/>
                  </a:lnTo>
                  <a:lnTo>
                    <a:pt x="33" y="907"/>
                  </a:lnTo>
                  <a:lnTo>
                    <a:pt x="72" y="781"/>
                  </a:lnTo>
                  <a:lnTo>
                    <a:pt x="135" y="640"/>
                  </a:lnTo>
                  <a:lnTo>
                    <a:pt x="226" y="491"/>
                  </a:lnTo>
                  <a:lnTo>
                    <a:pt x="350" y="344"/>
                  </a:lnTo>
                  <a:lnTo>
                    <a:pt x="513" y="207"/>
                  </a:lnTo>
                  <a:lnTo>
                    <a:pt x="721" y="89"/>
                  </a:lnTo>
                  <a:lnTo>
                    <a:pt x="977" y="0"/>
                  </a:lnTo>
                  <a:lnTo>
                    <a:pt x="1072" y="86"/>
                  </a:lnTo>
                  <a:lnTo>
                    <a:pt x="1068" y="108"/>
                  </a:lnTo>
                  <a:lnTo>
                    <a:pt x="1055" y="170"/>
                  </a:lnTo>
                  <a:lnTo>
                    <a:pt x="1029" y="265"/>
                  </a:lnTo>
                  <a:lnTo>
                    <a:pt x="984" y="383"/>
                  </a:lnTo>
                  <a:lnTo>
                    <a:pt x="916" y="518"/>
                  </a:lnTo>
                  <a:lnTo>
                    <a:pt x="822" y="663"/>
                  </a:lnTo>
                  <a:lnTo>
                    <a:pt x="695" y="811"/>
                  </a:lnTo>
                  <a:lnTo>
                    <a:pt x="536" y="952"/>
                  </a:lnTo>
                  <a:lnTo>
                    <a:pt x="336" y="1079"/>
                  </a:lnTo>
                  <a:lnTo>
                    <a:pt x="91" y="1186"/>
                  </a:lnTo>
                  <a:lnTo>
                    <a:pt x="1" y="1098"/>
                  </a:lnTo>
                  <a:lnTo>
                    <a:pt x="0" y="1098"/>
                  </a:lnTo>
                  <a:close/>
                </a:path>
              </a:pathLst>
            </a:custGeom>
            <a:solidFill>
              <a:srgbClr val="FF6189"/>
            </a:solidFill>
            <a:ln w="9525">
              <a:noFill/>
              <a:round/>
              <a:headEnd/>
              <a:tailEnd/>
            </a:ln>
          </p:spPr>
          <p:txBody>
            <a:bodyPr/>
            <a:lstStyle/>
            <a:p>
              <a:endParaRPr lang="en-US"/>
            </a:p>
          </p:txBody>
        </p:sp>
        <p:sp>
          <p:nvSpPr>
            <p:cNvPr id="22552" name="Freeform 18"/>
            <p:cNvSpPr>
              <a:spLocks/>
            </p:cNvSpPr>
            <p:nvPr/>
          </p:nvSpPr>
          <p:spPr bwMode="auto">
            <a:xfrm rot="2163528">
              <a:off x="4242" y="1760"/>
              <a:ext cx="601" cy="663"/>
            </a:xfrm>
            <a:custGeom>
              <a:avLst/>
              <a:gdLst>
                <a:gd name="T0" fmla="*/ 0 w 1068"/>
                <a:gd name="T1" fmla="*/ 346 h 1178"/>
                <a:gd name="T2" fmla="*/ 1 w 1068"/>
                <a:gd name="T3" fmla="*/ 339 h 1178"/>
                <a:gd name="T4" fmla="*/ 4 w 1068"/>
                <a:gd name="T5" fmla="*/ 318 h 1178"/>
                <a:gd name="T6" fmla="*/ 11 w 1068"/>
                <a:gd name="T7" fmla="*/ 286 h 1178"/>
                <a:gd name="T8" fmla="*/ 23 w 1068"/>
                <a:gd name="T9" fmla="*/ 247 h 1178"/>
                <a:gd name="T10" fmla="*/ 43 w 1068"/>
                <a:gd name="T11" fmla="*/ 203 h 1178"/>
                <a:gd name="T12" fmla="*/ 71 w 1068"/>
                <a:gd name="T13" fmla="*/ 155 h 1178"/>
                <a:gd name="T14" fmla="*/ 111 w 1068"/>
                <a:gd name="T15" fmla="*/ 109 h 1178"/>
                <a:gd name="T16" fmla="*/ 163 w 1068"/>
                <a:gd name="T17" fmla="*/ 66 h 1178"/>
                <a:gd name="T18" fmla="*/ 228 w 1068"/>
                <a:gd name="T19" fmla="*/ 29 h 1178"/>
                <a:gd name="T20" fmla="*/ 309 w 1068"/>
                <a:gd name="T21" fmla="*/ 0 h 1178"/>
                <a:gd name="T22" fmla="*/ 338 w 1068"/>
                <a:gd name="T23" fmla="*/ 26 h 1178"/>
                <a:gd name="T24" fmla="*/ 337 w 1068"/>
                <a:gd name="T25" fmla="*/ 34 h 1178"/>
                <a:gd name="T26" fmla="*/ 333 w 1068"/>
                <a:gd name="T27" fmla="*/ 53 h 1178"/>
                <a:gd name="T28" fmla="*/ 324 w 1068"/>
                <a:gd name="T29" fmla="*/ 82 h 1178"/>
                <a:gd name="T30" fmla="*/ 308 w 1068"/>
                <a:gd name="T31" fmla="*/ 119 h 1178"/>
                <a:gd name="T32" fmla="*/ 286 w 1068"/>
                <a:gd name="T33" fmla="*/ 161 h 1178"/>
                <a:gd name="T34" fmla="*/ 257 w 1068"/>
                <a:gd name="T35" fmla="*/ 207 h 1178"/>
                <a:gd name="T36" fmla="*/ 217 w 1068"/>
                <a:gd name="T37" fmla="*/ 253 h 1178"/>
                <a:gd name="T38" fmla="*/ 166 w 1068"/>
                <a:gd name="T39" fmla="*/ 298 h 1178"/>
                <a:gd name="T40" fmla="*/ 104 w 1068"/>
                <a:gd name="T41" fmla="*/ 339 h 1178"/>
                <a:gd name="T42" fmla="*/ 28 w 1068"/>
                <a:gd name="T43" fmla="*/ 373 h 1178"/>
                <a:gd name="T44" fmla="*/ 0 w 1068"/>
                <a:gd name="T45" fmla="*/ 347 h 1178"/>
                <a:gd name="T46" fmla="*/ 0 w 1068"/>
                <a:gd name="T47" fmla="*/ 347 h 1178"/>
                <a:gd name="T48" fmla="*/ 0 w 1068"/>
                <a:gd name="T49" fmla="*/ 346 h 1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8"/>
                <a:gd name="T76" fmla="*/ 0 h 1178"/>
                <a:gd name="T77" fmla="*/ 1068 w 1068"/>
                <a:gd name="T78" fmla="*/ 1178 h 1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8" h="1178">
                  <a:moveTo>
                    <a:pt x="0" y="1093"/>
                  </a:moveTo>
                  <a:lnTo>
                    <a:pt x="2" y="1069"/>
                  </a:lnTo>
                  <a:lnTo>
                    <a:pt x="12" y="1004"/>
                  </a:lnTo>
                  <a:lnTo>
                    <a:pt x="33" y="904"/>
                  </a:lnTo>
                  <a:lnTo>
                    <a:pt x="73" y="779"/>
                  </a:lnTo>
                  <a:lnTo>
                    <a:pt x="136" y="639"/>
                  </a:lnTo>
                  <a:lnTo>
                    <a:pt x="226" y="490"/>
                  </a:lnTo>
                  <a:lnTo>
                    <a:pt x="350" y="344"/>
                  </a:lnTo>
                  <a:lnTo>
                    <a:pt x="514" y="207"/>
                  </a:lnTo>
                  <a:lnTo>
                    <a:pt x="720" y="91"/>
                  </a:lnTo>
                  <a:lnTo>
                    <a:pt x="975" y="0"/>
                  </a:lnTo>
                  <a:lnTo>
                    <a:pt x="1068" y="84"/>
                  </a:lnTo>
                  <a:lnTo>
                    <a:pt x="1064" y="106"/>
                  </a:lnTo>
                  <a:lnTo>
                    <a:pt x="1050" y="167"/>
                  </a:lnTo>
                  <a:lnTo>
                    <a:pt x="1021" y="260"/>
                  </a:lnTo>
                  <a:lnTo>
                    <a:pt x="974" y="376"/>
                  </a:lnTo>
                  <a:lnTo>
                    <a:pt x="904" y="509"/>
                  </a:lnTo>
                  <a:lnTo>
                    <a:pt x="810" y="653"/>
                  </a:lnTo>
                  <a:lnTo>
                    <a:pt x="684" y="799"/>
                  </a:lnTo>
                  <a:lnTo>
                    <a:pt x="525" y="941"/>
                  </a:lnTo>
                  <a:lnTo>
                    <a:pt x="328" y="1069"/>
                  </a:lnTo>
                  <a:lnTo>
                    <a:pt x="88" y="1178"/>
                  </a:lnTo>
                  <a:lnTo>
                    <a:pt x="0" y="1094"/>
                  </a:lnTo>
                  <a:lnTo>
                    <a:pt x="0" y="1093"/>
                  </a:lnTo>
                  <a:close/>
                </a:path>
              </a:pathLst>
            </a:custGeom>
            <a:solidFill>
              <a:srgbClr val="FF648A"/>
            </a:solidFill>
            <a:ln w="9525">
              <a:noFill/>
              <a:round/>
              <a:headEnd/>
              <a:tailEnd/>
            </a:ln>
          </p:spPr>
          <p:txBody>
            <a:bodyPr/>
            <a:lstStyle/>
            <a:p>
              <a:endParaRPr lang="en-US"/>
            </a:p>
          </p:txBody>
        </p:sp>
        <p:sp>
          <p:nvSpPr>
            <p:cNvPr id="22553" name="Freeform 19"/>
            <p:cNvSpPr>
              <a:spLocks/>
            </p:cNvSpPr>
            <p:nvPr/>
          </p:nvSpPr>
          <p:spPr bwMode="auto">
            <a:xfrm rot="2163528">
              <a:off x="4244" y="1761"/>
              <a:ext cx="599" cy="659"/>
            </a:xfrm>
            <a:custGeom>
              <a:avLst/>
              <a:gdLst>
                <a:gd name="T0" fmla="*/ 0 w 1063"/>
                <a:gd name="T1" fmla="*/ 344 h 1171"/>
                <a:gd name="T2" fmla="*/ 1 w 1063"/>
                <a:gd name="T3" fmla="*/ 337 h 1171"/>
                <a:gd name="T4" fmla="*/ 4 w 1063"/>
                <a:gd name="T5" fmla="*/ 316 h 1171"/>
                <a:gd name="T6" fmla="*/ 11 w 1063"/>
                <a:gd name="T7" fmla="*/ 284 h 1171"/>
                <a:gd name="T8" fmla="*/ 24 w 1063"/>
                <a:gd name="T9" fmla="*/ 245 h 1171"/>
                <a:gd name="T10" fmla="*/ 43 w 1063"/>
                <a:gd name="T11" fmla="*/ 201 h 1171"/>
                <a:gd name="T12" fmla="*/ 72 w 1063"/>
                <a:gd name="T13" fmla="*/ 155 h 1171"/>
                <a:gd name="T14" fmla="*/ 112 w 1063"/>
                <a:gd name="T15" fmla="*/ 109 h 1171"/>
                <a:gd name="T16" fmla="*/ 163 w 1063"/>
                <a:gd name="T17" fmla="*/ 66 h 1171"/>
                <a:gd name="T18" fmla="*/ 229 w 1063"/>
                <a:gd name="T19" fmla="*/ 29 h 1171"/>
                <a:gd name="T20" fmla="*/ 309 w 1063"/>
                <a:gd name="T21" fmla="*/ 0 h 1171"/>
                <a:gd name="T22" fmla="*/ 338 w 1063"/>
                <a:gd name="T23" fmla="*/ 26 h 1171"/>
                <a:gd name="T24" fmla="*/ 336 w 1063"/>
                <a:gd name="T25" fmla="*/ 32 h 1171"/>
                <a:gd name="T26" fmla="*/ 331 w 1063"/>
                <a:gd name="T27" fmla="*/ 51 h 1171"/>
                <a:gd name="T28" fmla="*/ 322 w 1063"/>
                <a:gd name="T29" fmla="*/ 80 h 1171"/>
                <a:gd name="T30" fmla="*/ 307 w 1063"/>
                <a:gd name="T31" fmla="*/ 116 h 1171"/>
                <a:gd name="T32" fmla="*/ 284 w 1063"/>
                <a:gd name="T33" fmla="*/ 158 h 1171"/>
                <a:gd name="T34" fmla="*/ 254 w 1063"/>
                <a:gd name="T35" fmla="*/ 203 h 1171"/>
                <a:gd name="T36" fmla="*/ 214 w 1063"/>
                <a:gd name="T37" fmla="*/ 249 h 1171"/>
                <a:gd name="T38" fmla="*/ 164 w 1063"/>
                <a:gd name="T39" fmla="*/ 294 h 1171"/>
                <a:gd name="T40" fmla="*/ 102 w 1063"/>
                <a:gd name="T41" fmla="*/ 335 h 1171"/>
                <a:gd name="T42" fmla="*/ 27 w 1063"/>
                <a:gd name="T43" fmla="*/ 371 h 1171"/>
                <a:gd name="T44" fmla="*/ 0 w 1063"/>
                <a:gd name="T45" fmla="*/ 344 h 1171"/>
                <a:gd name="T46" fmla="*/ 0 w 1063"/>
                <a:gd name="T47" fmla="*/ 344 h 1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3"/>
                <a:gd name="T73" fmla="*/ 0 h 1171"/>
                <a:gd name="T74" fmla="*/ 1063 w 1063"/>
                <a:gd name="T75" fmla="*/ 1171 h 1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3" h="1171">
                  <a:moveTo>
                    <a:pt x="0" y="1087"/>
                  </a:moveTo>
                  <a:lnTo>
                    <a:pt x="3" y="1064"/>
                  </a:lnTo>
                  <a:lnTo>
                    <a:pt x="12" y="998"/>
                  </a:lnTo>
                  <a:lnTo>
                    <a:pt x="35" y="898"/>
                  </a:lnTo>
                  <a:lnTo>
                    <a:pt x="74" y="775"/>
                  </a:lnTo>
                  <a:lnTo>
                    <a:pt x="137" y="636"/>
                  </a:lnTo>
                  <a:lnTo>
                    <a:pt x="228" y="488"/>
                  </a:lnTo>
                  <a:lnTo>
                    <a:pt x="352" y="343"/>
                  </a:lnTo>
                  <a:lnTo>
                    <a:pt x="514" y="208"/>
                  </a:lnTo>
                  <a:lnTo>
                    <a:pt x="720" y="90"/>
                  </a:lnTo>
                  <a:lnTo>
                    <a:pt x="974" y="0"/>
                  </a:lnTo>
                  <a:lnTo>
                    <a:pt x="1063" y="81"/>
                  </a:lnTo>
                  <a:lnTo>
                    <a:pt x="1059" y="102"/>
                  </a:lnTo>
                  <a:lnTo>
                    <a:pt x="1044" y="161"/>
                  </a:lnTo>
                  <a:lnTo>
                    <a:pt x="1013" y="253"/>
                  </a:lnTo>
                  <a:lnTo>
                    <a:pt x="965" y="367"/>
                  </a:lnTo>
                  <a:lnTo>
                    <a:pt x="895" y="499"/>
                  </a:lnTo>
                  <a:lnTo>
                    <a:pt x="799" y="642"/>
                  </a:lnTo>
                  <a:lnTo>
                    <a:pt x="673" y="787"/>
                  </a:lnTo>
                  <a:lnTo>
                    <a:pt x="516" y="928"/>
                  </a:lnTo>
                  <a:lnTo>
                    <a:pt x="321" y="1058"/>
                  </a:lnTo>
                  <a:lnTo>
                    <a:pt x="86" y="1171"/>
                  </a:lnTo>
                  <a:lnTo>
                    <a:pt x="0" y="1087"/>
                  </a:lnTo>
                  <a:close/>
                </a:path>
              </a:pathLst>
            </a:custGeom>
            <a:solidFill>
              <a:srgbClr val="FF668B"/>
            </a:solidFill>
            <a:ln w="9525">
              <a:noFill/>
              <a:round/>
              <a:headEnd/>
              <a:tailEnd/>
            </a:ln>
          </p:spPr>
          <p:txBody>
            <a:bodyPr/>
            <a:lstStyle/>
            <a:p>
              <a:endParaRPr lang="en-US"/>
            </a:p>
          </p:txBody>
        </p:sp>
        <p:sp>
          <p:nvSpPr>
            <p:cNvPr id="22554" name="Freeform 20"/>
            <p:cNvSpPr>
              <a:spLocks/>
            </p:cNvSpPr>
            <p:nvPr/>
          </p:nvSpPr>
          <p:spPr bwMode="auto">
            <a:xfrm rot="2163528">
              <a:off x="4246" y="1761"/>
              <a:ext cx="594" cy="655"/>
            </a:xfrm>
            <a:custGeom>
              <a:avLst/>
              <a:gdLst>
                <a:gd name="T0" fmla="*/ 0 w 1060"/>
                <a:gd name="T1" fmla="*/ 343 h 1163"/>
                <a:gd name="T2" fmla="*/ 1 w 1060"/>
                <a:gd name="T3" fmla="*/ 336 h 1163"/>
                <a:gd name="T4" fmla="*/ 4 w 1060"/>
                <a:gd name="T5" fmla="*/ 315 h 1163"/>
                <a:gd name="T6" fmla="*/ 11 w 1060"/>
                <a:gd name="T7" fmla="*/ 284 h 1163"/>
                <a:gd name="T8" fmla="*/ 24 w 1060"/>
                <a:gd name="T9" fmla="*/ 245 h 1163"/>
                <a:gd name="T10" fmla="*/ 44 w 1060"/>
                <a:gd name="T11" fmla="*/ 201 h 1163"/>
                <a:gd name="T12" fmla="*/ 72 w 1060"/>
                <a:gd name="T13" fmla="*/ 155 h 1163"/>
                <a:gd name="T14" fmla="*/ 111 w 1060"/>
                <a:gd name="T15" fmla="*/ 109 h 1163"/>
                <a:gd name="T16" fmla="*/ 162 w 1060"/>
                <a:gd name="T17" fmla="*/ 66 h 1163"/>
                <a:gd name="T18" fmla="*/ 226 w 1060"/>
                <a:gd name="T19" fmla="*/ 29 h 1163"/>
                <a:gd name="T20" fmla="*/ 305 w 1060"/>
                <a:gd name="T21" fmla="*/ 0 h 1163"/>
                <a:gd name="T22" fmla="*/ 333 w 1060"/>
                <a:gd name="T23" fmla="*/ 25 h 1163"/>
                <a:gd name="T24" fmla="*/ 331 w 1060"/>
                <a:gd name="T25" fmla="*/ 32 h 1163"/>
                <a:gd name="T26" fmla="*/ 326 w 1060"/>
                <a:gd name="T27" fmla="*/ 50 h 1163"/>
                <a:gd name="T28" fmla="*/ 316 w 1060"/>
                <a:gd name="T29" fmla="*/ 78 h 1163"/>
                <a:gd name="T30" fmla="*/ 300 w 1060"/>
                <a:gd name="T31" fmla="*/ 114 h 1163"/>
                <a:gd name="T32" fmla="*/ 278 w 1060"/>
                <a:gd name="T33" fmla="*/ 155 h 1163"/>
                <a:gd name="T34" fmla="*/ 248 w 1060"/>
                <a:gd name="T35" fmla="*/ 200 h 1163"/>
                <a:gd name="T36" fmla="*/ 208 w 1060"/>
                <a:gd name="T37" fmla="*/ 246 h 1163"/>
                <a:gd name="T38" fmla="*/ 159 w 1060"/>
                <a:gd name="T39" fmla="*/ 291 h 1163"/>
                <a:gd name="T40" fmla="*/ 99 w 1060"/>
                <a:gd name="T41" fmla="*/ 332 h 1163"/>
                <a:gd name="T42" fmla="*/ 26 w 1060"/>
                <a:gd name="T43" fmla="*/ 369 h 1163"/>
                <a:gd name="T44" fmla="*/ 0 w 1060"/>
                <a:gd name="T45" fmla="*/ 343 h 1163"/>
                <a:gd name="T46" fmla="*/ 0 w 1060"/>
                <a:gd name="T47" fmla="*/ 343 h 11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0"/>
                <a:gd name="T73" fmla="*/ 0 h 1163"/>
                <a:gd name="T74" fmla="*/ 1060 w 1060"/>
                <a:gd name="T75" fmla="*/ 1163 h 11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0" h="1163">
                  <a:moveTo>
                    <a:pt x="0" y="1082"/>
                  </a:moveTo>
                  <a:lnTo>
                    <a:pt x="3" y="1058"/>
                  </a:lnTo>
                  <a:lnTo>
                    <a:pt x="13" y="994"/>
                  </a:lnTo>
                  <a:lnTo>
                    <a:pt x="36" y="895"/>
                  </a:lnTo>
                  <a:lnTo>
                    <a:pt x="75" y="773"/>
                  </a:lnTo>
                  <a:lnTo>
                    <a:pt x="139" y="634"/>
                  </a:lnTo>
                  <a:lnTo>
                    <a:pt x="230" y="488"/>
                  </a:lnTo>
                  <a:lnTo>
                    <a:pt x="354" y="344"/>
                  </a:lnTo>
                  <a:lnTo>
                    <a:pt x="515" y="208"/>
                  </a:lnTo>
                  <a:lnTo>
                    <a:pt x="720" y="90"/>
                  </a:lnTo>
                  <a:lnTo>
                    <a:pt x="972" y="0"/>
                  </a:lnTo>
                  <a:lnTo>
                    <a:pt x="1060" y="79"/>
                  </a:lnTo>
                  <a:lnTo>
                    <a:pt x="1055" y="100"/>
                  </a:lnTo>
                  <a:lnTo>
                    <a:pt x="1038" y="158"/>
                  </a:lnTo>
                  <a:lnTo>
                    <a:pt x="1006" y="247"/>
                  </a:lnTo>
                  <a:lnTo>
                    <a:pt x="956" y="360"/>
                  </a:lnTo>
                  <a:lnTo>
                    <a:pt x="885" y="490"/>
                  </a:lnTo>
                  <a:lnTo>
                    <a:pt x="788" y="630"/>
                  </a:lnTo>
                  <a:lnTo>
                    <a:pt x="663" y="775"/>
                  </a:lnTo>
                  <a:lnTo>
                    <a:pt x="507" y="917"/>
                  </a:lnTo>
                  <a:lnTo>
                    <a:pt x="315" y="1047"/>
                  </a:lnTo>
                  <a:lnTo>
                    <a:pt x="84" y="1163"/>
                  </a:lnTo>
                  <a:lnTo>
                    <a:pt x="0" y="1082"/>
                  </a:lnTo>
                  <a:close/>
                </a:path>
              </a:pathLst>
            </a:custGeom>
            <a:solidFill>
              <a:srgbClr val="FF698D"/>
            </a:solidFill>
            <a:ln w="9525">
              <a:noFill/>
              <a:round/>
              <a:headEnd/>
              <a:tailEnd/>
            </a:ln>
          </p:spPr>
          <p:txBody>
            <a:bodyPr/>
            <a:lstStyle/>
            <a:p>
              <a:endParaRPr lang="en-US"/>
            </a:p>
          </p:txBody>
        </p:sp>
        <p:sp>
          <p:nvSpPr>
            <p:cNvPr id="22555" name="Freeform 21"/>
            <p:cNvSpPr>
              <a:spLocks/>
            </p:cNvSpPr>
            <p:nvPr/>
          </p:nvSpPr>
          <p:spPr bwMode="auto">
            <a:xfrm rot="2163528">
              <a:off x="4247" y="1764"/>
              <a:ext cx="592" cy="646"/>
            </a:xfrm>
            <a:custGeom>
              <a:avLst/>
              <a:gdLst>
                <a:gd name="T0" fmla="*/ 0 w 1049"/>
                <a:gd name="T1" fmla="*/ 340 h 1147"/>
                <a:gd name="T2" fmla="*/ 1 w 1049"/>
                <a:gd name="T3" fmla="*/ 332 h 1147"/>
                <a:gd name="T4" fmla="*/ 4 w 1049"/>
                <a:gd name="T5" fmla="*/ 312 h 1147"/>
                <a:gd name="T6" fmla="*/ 11 w 1049"/>
                <a:gd name="T7" fmla="*/ 282 h 1147"/>
                <a:gd name="T8" fmla="*/ 24 w 1049"/>
                <a:gd name="T9" fmla="*/ 243 h 1147"/>
                <a:gd name="T10" fmla="*/ 45 w 1049"/>
                <a:gd name="T11" fmla="*/ 200 h 1147"/>
                <a:gd name="T12" fmla="*/ 73 w 1049"/>
                <a:gd name="T13" fmla="*/ 154 h 1147"/>
                <a:gd name="T14" fmla="*/ 113 w 1049"/>
                <a:gd name="T15" fmla="*/ 109 h 1147"/>
                <a:gd name="T16" fmla="*/ 164 w 1049"/>
                <a:gd name="T17" fmla="*/ 66 h 1147"/>
                <a:gd name="T18" fmla="*/ 229 w 1049"/>
                <a:gd name="T19" fmla="*/ 29 h 1147"/>
                <a:gd name="T20" fmla="*/ 308 w 1049"/>
                <a:gd name="T21" fmla="*/ 0 h 1147"/>
                <a:gd name="T22" fmla="*/ 334 w 1049"/>
                <a:gd name="T23" fmla="*/ 24 h 1147"/>
                <a:gd name="T24" fmla="*/ 332 w 1049"/>
                <a:gd name="T25" fmla="*/ 29 h 1147"/>
                <a:gd name="T26" fmla="*/ 326 w 1049"/>
                <a:gd name="T27" fmla="*/ 47 h 1147"/>
                <a:gd name="T28" fmla="*/ 315 w 1049"/>
                <a:gd name="T29" fmla="*/ 74 h 1147"/>
                <a:gd name="T30" fmla="*/ 299 w 1049"/>
                <a:gd name="T31" fmla="*/ 109 h 1147"/>
                <a:gd name="T32" fmla="*/ 275 w 1049"/>
                <a:gd name="T33" fmla="*/ 149 h 1147"/>
                <a:gd name="T34" fmla="*/ 244 w 1049"/>
                <a:gd name="T35" fmla="*/ 193 h 1147"/>
                <a:gd name="T36" fmla="*/ 204 w 1049"/>
                <a:gd name="T37" fmla="*/ 238 h 1147"/>
                <a:gd name="T38" fmla="*/ 155 w 1049"/>
                <a:gd name="T39" fmla="*/ 283 h 1147"/>
                <a:gd name="T40" fmla="*/ 95 w 1049"/>
                <a:gd name="T41" fmla="*/ 326 h 1147"/>
                <a:gd name="T42" fmla="*/ 24 w 1049"/>
                <a:gd name="T43" fmla="*/ 364 h 1147"/>
                <a:gd name="T44" fmla="*/ 0 w 1049"/>
                <a:gd name="T45" fmla="*/ 340 h 1147"/>
                <a:gd name="T46" fmla="*/ 0 w 1049"/>
                <a:gd name="T47" fmla="*/ 340 h 11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9"/>
                <a:gd name="T73" fmla="*/ 0 h 1147"/>
                <a:gd name="T74" fmla="*/ 1049 w 1049"/>
                <a:gd name="T75" fmla="*/ 1147 h 11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9" h="1147">
                  <a:moveTo>
                    <a:pt x="0" y="1071"/>
                  </a:moveTo>
                  <a:lnTo>
                    <a:pt x="2" y="1048"/>
                  </a:lnTo>
                  <a:lnTo>
                    <a:pt x="13" y="984"/>
                  </a:lnTo>
                  <a:lnTo>
                    <a:pt x="36" y="888"/>
                  </a:lnTo>
                  <a:lnTo>
                    <a:pt x="77" y="767"/>
                  </a:lnTo>
                  <a:lnTo>
                    <a:pt x="141" y="630"/>
                  </a:lnTo>
                  <a:lnTo>
                    <a:pt x="231" y="486"/>
                  </a:lnTo>
                  <a:lnTo>
                    <a:pt x="355" y="342"/>
                  </a:lnTo>
                  <a:lnTo>
                    <a:pt x="515" y="208"/>
                  </a:lnTo>
                  <a:lnTo>
                    <a:pt x="717" y="91"/>
                  </a:lnTo>
                  <a:lnTo>
                    <a:pt x="968" y="0"/>
                  </a:lnTo>
                  <a:lnTo>
                    <a:pt x="1049" y="74"/>
                  </a:lnTo>
                  <a:lnTo>
                    <a:pt x="1044" y="93"/>
                  </a:lnTo>
                  <a:lnTo>
                    <a:pt x="1025" y="148"/>
                  </a:lnTo>
                  <a:lnTo>
                    <a:pt x="990" y="234"/>
                  </a:lnTo>
                  <a:lnTo>
                    <a:pt x="938" y="343"/>
                  </a:lnTo>
                  <a:lnTo>
                    <a:pt x="863" y="471"/>
                  </a:lnTo>
                  <a:lnTo>
                    <a:pt x="765" y="609"/>
                  </a:lnTo>
                  <a:lnTo>
                    <a:pt x="640" y="751"/>
                  </a:lnTo>
                  <a:lnTo>
                    <a:pt x="486" y="893"/>
                  </a:lnTo>
                  <a:lnTo>
                    <a:pt x="299" y="1026"/>
                  </a:lnTo>
                  <a:lnTo>
                    <a:pt x="77" y="1147"/>
                  </a:lnTo>
                  <a:lnTo>
                    <a:pt x="0" y="1071"/>
                  </a:lnTo>
                  <a:close/>
                </a:path>
              </a:pathLst>
            </a:custGeom>
            <a:solidFill>
              <a:srgbClr val="FF6F90"/>
            </a:solidFill>
            <a:ln w="9525">
              <a:noFill/>
              <a:round/>
              <a:headEnd/>
              <a:tailEnd/>
            </a:ln>
          </p:spPr>
          <p:txBody>
            <a:bodyPr/>
            <a:lstStyle/>
            <a:p>
              <a:endParaRPr lang="en-US"/>
            </a:p>
          </p:txBody>
        </p:sp>
        <p:sp>
          <p:nvSpPr>
            <p:cNvPr id="22556" name="Freeform 22"/>
            <p:cNvSpPr>
              <a:spLocks/>
            </p:cNvSpPr>
            <p:nvPr/>
          </p:nvSpPr>
          <p:spPr bwMode="auto">
            <a:xfrm rot="2163528">
              <a:off x="4248" y="1766"/>
              <a:ext cx="590" cy="641"/>
            </a:xfrm>
            <a:custGeom>
              <a:avLst/>
              <a:gdLst>
                <a:gd name="T0" fmla="*/ 0 w 1045"/>
                <a:gd name="T1" fmla="*/ 337 h 1139"/>
                <a:gd name="T2" fmla="*/ 1 w 1045"/>
                <a:gd name="T3" fmla="*/ 330 h 1139"/>
                <a:gd name="T4" fmla="*/ 4 w 1045"/>
                <a:gd name="T5" fmla="*/ 311 h 1139"/>
                <a:gd name="T6" fmla="*/ 12 w 1045"/>
                <a:gd name="T7" fmla="*/ 280 h 1139"/>
                <a:gd name="T8" fmla="*/ 25 w 1045"/>
                <a:gd name="T9" fmla="*/ 243 h 1139"/>
                <a:gd name="T10" fmla="*/ 45 w 1045"/>
                <a:gd name="T11" fmla="*/ 199 h 1139"/>
                <a:gd name="T12" fmla="*/ 74 w 1045"/>
                <a:gd name="T13" fmla="*/ 154 h 1139"/>
                <a:gd name="T14" fmla="*/ 113 w 1045"/>
                <a:gd name="T15" fmla="*/ 109 h 1139"/>
                <a:gd name="T16" fmla="*/ 164 w 1045"/>
                <a:gd name="T17" fmla="*/ 66 h 1139"/>
                <a:gd name="T18" fmla="*/ 229 w 1045"/>
                <a:gd name="T19" fmla="*/ 29 h 1139"/>
                <a:gd name="T20" fmla="*/ 308 w 1045"/>
                <a:gd name="T21" fmla="*/ 0 h 1139"/>
                <a:gd name="T22" fmla="*/ 333 w 1045"/>
                <a:gd name="T23" fmla="*/ 22 h 1139"/>
                <a:gd name="T24" fmla="*/ 331 w 1045"/>
                <a:gd name="T25" fmla="*/ 29 h 1139"/>
                <a:gd name="T26" fmla="*/ 325 w 1045"/>
                <a:gd name="T27" fmla="*/ 46 h 1139"/>
                <a:gd name="T28" fmla="*/ 313 w 1045"/>
                <a:gd name="T29" fmla="*/ 72 h 1139"/>
                <a:gd name="T30" fmla="*/ 296 w 1045"/>
                <a:gd name="T31" fmla="*/ 107 h 1139"/>
                <a:gd name="T32" fmla="*/ 272 w 1045"/>
                <a:gd name="T33" fmla="*/ 146 h 1139"/>
                <a:gd name="T34" fmla="*/ 241 w 1045"/>
                <a:gd name="T35" fmla="*/ 189 h 1139"/>
                <a:gd name="T36" fmla="*/ 200 w 1045"/>
                <a:gd name="T37" fmla="*/ 234 h 1139"/>
                <a:gd name="T38" fmla="*/ 152 w 1045"/>
                <a:gd name="T39" fmla="*/ 279 h 1139"/>
                <a:gd name="T40" fmla="*/ 93 w 1045"/>
                <a:gd name="T41" fmla="*/ 322 h 1139"/>
                <a:gd name="T42" fmla="*/ 24 w 1045"/>
                <a:gd name="T43" fmla="*/ 361 h 1139"/>
                <a:gd name="T44" fmla="*/ 0 w 1045"/>
                <a:gd name="T45" fmla="*/ 338 h 1139"/>
                <a:gd name="T46" fmla="*/ 0 w 1045"/>
                <a:gd name="T47" fmla="*/ 338 h 1139"/>
                <a:gd name="T48" fmla="*/ 0 w 1045"/>
                <a:gd name="T49" fmla="*/ 337 h 1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45"/>
                <a:gd name="T76" fmla="*/ 0 h 1139"/>
                <a:gd name="T77" fmla="*/ 1045 w 1045"/>
                <a:gd name="T78" fmla="*/ 1139 h 1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45" h="1139">
                  <a:moveTo>
                    <a:pt x="0" y="1065"/>
                  </a:moveTo>
                  <a:lnTo>
                    <a:pt x="3" y="1043"/>
                  </a:lnTo>
                  <a:lnTo>
                    <a:pt x="13" y="980"/>
                  </a:lnTo>
                  <a:lnTo>
                    <a:pt x="37" y="883"/>
                  </a:lnTo>
                  <a:lnTo>
                    <a:pt x="79" y="765"/>
                  </a:lnTo>
                  <a:lnTo>
                    <a:pt x="142" y="628"/>
                  </a:lnTo>
                  <a:lnTo>
                    <a:pt x="232" y="485"/>
                  </a:lnTo>
                  <a:lnTo>
                    <a:pt x="356" y="343"/>
                  </a:lnTo>
                  <a:lnTo>
                    <a:pt x="516" y="208"/>
                  </a:lnTo>
                  <a:lnTo>
                    <a:pt x="717" y="92"/>
                  </a:lnTo>
                  <a:lnTo>
                    <a:pt x="965" y="0"/>
                  </a:lnTo>
                  <a:lnTo>
                    <a:pt x="1045" y="70"/>
                  </a:lnTo>
                  <a:lnTo>
                    <a:pt x="1039" y="91"/>
                  </a:lnTo>
                  <a:lnTo>
                    <a:pt x="1019" y="145"/>
                  </a:lnTo>
                  <a:lnTo>
                    <a:pt x="983" y="228"/>
                  </a:lnTo>
                  <a:lnTo>
                    <a:pt x="928" y="337"/>
                  </a:lnTo>
                  <a:lnTo>
                    <a:pt x="853" y="461"/>
                  </a:lnTo>
                  <a:lnTo>
                    <a:pt x="754" y="597"/>
                  </a:lnTo>
                  <a:lnTo>
                    <a:pt x="629" y="738"/>
                  </a:lnTo>
                  <a:lnTo>
                    <a:pt x="477" y="881"/>
                  </a:lnTo>
                  <a:lnTo>
                    <a:pt x="292" y="1017"/>
                  </a:lnTo>
                  <a:lnTo>
                    <a:pt x="75" y="1139"/>
                  </a:lnTo>
                  <a:lnTo>
                    <a:pt x="0" y="1067"/>
                  </a:lnTo>
                  <a:lnTo>
                    <a:pt x="0" y="1065"/>
                  </a:lnTo>
                  <a:close/>
                </a:path>
              </a:pathLst>
            </a:custGeom>
            <a:solidFill>
              <a:srgbClr val="FF7191"/>
            </a:solidFill>
            <a:ln w="9525">
              <a:noFill/>
              <a:round/>
              <a:headEnd/>
              <a:tailEnd/>
            </a:ln>
          </p:spPr>
          <p:txBody>
            <a:bodyPr/>
            <a:lstStyle/>
            <a:p>
              <a:endParaRPr lang="en-US"/>
            </a:p>
          </p:txBody>
        </p:sp>
        <p:sp>
          <p:nvSpPr>
            <p:cNvPr id="22557" name="Freeform 23"/>
            <p:cNvSpPr>
              <a:spLocks/>
            </p:cNvSpPr>
            <p:nvPr/>
          </p:nvSpPr>
          <p:spPr bwMode="auto">
            <a:xfrm rot="2163528">
              <a:off x="4251" y="1768"/>
              <a:ext cx="585" cy="637"/>
            </a:xfrm>
            <a:custGeom>
              <a:avLst/>
              <a:gdLst>
                <a:gd name="T0" fmla="*/ 0 w 1041"/>
                <a:gd name="T1" fmla="*/ 336 h 1131"/>
                <a:gd name="T2" fmla="*/ 1 w 1041"/>
                <a:gd name="T3" fmla="*/ 329 h 1131"/>
                <a:gd name="T4" fmla="*/ 4 w 1041"/>
                <a:gd name="T5" fmla="*/ 309 h 1131"/>
                <a:gd name="T6" fmla="*/ 12 w 1041"/>
                <a:gd name="T7" fmla="*/ 279 h 1131"/>
                <a:gd name="T8" fmla="*/ 25 w 1041"/>
                <a:gd name="T9" fmla="*/ 241 h 1131"/>
                <a:gd name="T10" fmla="*/ 45 w 1041"/>
                <a:gd name="T11" fmla="*/ 199 h 1131"/>
                <a:gd name="T12" fmla="*/ 74 w 1041"/>
                <a:gd name="T13" fmla="*/ 153 h 1131"/>
                <a:gd name="T14" fmla="*/ 113 w 1041"/>
                <a:gd name="T15" fmla="*/ 109 h 1131"/>
                <a:gd name="T16" fmla="*/ 164 w 1041"/>
                <a:gd name="T17" fmla="*/ 66 h 1131"/>
                <a:gd name="T18" fmla="*/ 226 w 1041"/>
                <a:gd name="T19" fmla="*/ 29 h 1131"/>
                <a:gd name="T20" fmla="*/ 305 w 1041"/>
                <a:gd name="T21" fmla="*/ 0 h 1131"/>
                <a:gd name="T22" fmla="*/ 329 w 1041"/>
                <a:gd name="T23" fmla="*/ 21 h 1131"/>
                <a:gd name="T24" fmla="*/ 327 w 1041"/>
                <a:gd name="T25" fmla="*/ 27 h 1131"/>
                <a:gd name="T26" fmla="*/ 320 w 1041"/>
                <a:gd name="T27" fmla="*/ 44 h 1131"/>
                <a:gd name="T28" fmla="*/ 308 w 1041"/>
                <a:gd name="T29" fmla="*/ 70 h 1131"/>
                <a:gd name="T30" fmla="*/ 291 w 1041"/>
                <a:gd name="T31" fmla="*/ 104 h 1131"/>
                <a:gd name="T32" fmla="*/ 266 w 1041"/>
                <a:gd name="T33" fmla="*/ 142 h 1131"/>
                <a:gd name="T34" fmla="*/ 235 w 1041"/>
                <a:gd name="T35" fmla="*/ 186 h 1131"/>
                <a:gd name="T36" fmla="*/ 196 w 1041"/>
                <a:gd name="T37" fmla="*/ 230 h 1131"/>
                <a:gd name="T38" fmla="*/ 147 w 1041"/>
                <a:gd name="T39" fmla="*/ 275 h 1131"/>
                <a:gd name="T40" fmla="*/ 90 w 1041"/>
                <a:gd name="T41" fmla="*/ 319 h 1131"/>
                <a:gd name="T42" fmla="*/ 23 w 1041"/>
                <a:gd name="T43" fmla="*/ 359 h 1131"/>
                <a:gd name="T44" fmla="*/ 0 w 1041"/>
                <a:gd name="T45" fmla="*/ 336 h 1131"/>
                <a:gd name="T46" fmla="*/ 0 w 1041"/>
                <a:gd name="T47" fmla="*/ 336 h 1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41"/>
                <a:gd name="T73" fmla="*/ 0 h 1131"/>
                <a:gd name="T74" fmla="*/ 1041 w 1041"/>
                <a:gd name="T75" fmla="*/ 1131 h 1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41" h="1131">
                  <a:moveTo>
                    <a:pt x="0" y="1060"/>
                  </a:moveTo>
                  <a:lnTo>
                    <a:pt x="4" y="1037"/>
                  </a:lnTo>
                  <a:lnTo>
                    <a:pt x="15" y="974"/>
                  </a:lnTo>
                  <a:lnTo>
                    <a:pt x="38" y="879"/>
                  </a:lnTo>
                  <a:lnTo>
                    <a:pt x="80" y="760"/>
                  </a:lnTo>
                  <a:lnTo>
                    <a:pt x="143" y="626"/>
                  </a:lnTo>
                  <a:lnTo>
                    <a:pt x="235" y="483"/>
                  </a:lnTo>
                  <a:lnTo>
                    <a:pt x="358" y="342"/>
                  </a:lnTo>
                  <a:lnTo>
                    <a:pt x="517" y="208"/>
                  </a:lnTo>
                  <a:lnTo>
                    <a:pt x="718" y="91"/>
                  </a:lnTo>
                  <a:lnTo>
                    <a:pt x="964" y="0"/>
                  </a:lnTo>
                  <a:lnTo>
                    <a:pt x="1041" y="67"/>
                  </a:lnTo>
                  <a:lnTo>
                    <a:pt x="1035" y="86"/>
                  </a:lnTo>
                  <a:lnTo>
                    <a:pt x="1013" y="140"/>
                  </a:lnTo>
                  <a:lnTo>
                    <a:pt x="976" y="222"/>
                  </a:lnTo>
                  <a:lnTo>
                    <a:pt x="920" y="328"/>
                  </a:lnTo>
                  <a:lnTo>
                    <a:pt x="843" y="450"/>
                  </a:lnTo>
                  <a:lnTo>
                    <a:pt x="744" y="586"/>
                  </a:lnTo>
                  <a:lnTo>
                    <a:pt x="619" y="726"/>
                  </a:lnTo>
                  <a:lnTo>
                    <a:pt x="467" y="869"/>
                  </a:lnTo>
                  <a:lnTo>
                    <a:pt x="286" y="1005"/>
                  </a:lnTo>
                  <a:lnTo>
                    <a:pt x="73" y="1131"/>
                  </a:lnTo>
                  <a:lnTo>
                    <a:pt x="0" y="1060"/>
                  </a:lnTo>
                  <a:close/>
                </a:path>
              </a:pathLst>
            </a:custGeom>
            <a:solidFill>
              <a:srgbClr val="FF7492"/>
            </a:solidFill>
            <a:ln w="9525">
              <a:noFill/>
              <a:round/>
              <a:headEnd/>
              <a:tailEnd/>
            </a:ln>
          </p:spPr>
          <p:txBody>
            <a:bodyPr/>
            <a:lstStyle/>
            <a:p>
              <a:endParaRPr lang="en-US"/>
            </a:p>
          </p:txBody>
        </p:sp>
        <p:sp>
          <p:nvSpPr>
            <p:cNvPr id="22558" name="Freeform 24"/>
            <p:cNvSpPr>
              <a:spLocks/>
            </p:cNvSpPr>
            <p:nvPr/>
          </p:nvSpPr>
          <p:spPr bwMode="auto">
            <a:xfrm rot="2163528">
              <a:off x="4252" y="1768"/>
              <a:ext cx="582" cy="633"/>
            </a:xfrm>
            <a:custGeom>
              <a:avLst/>
              <a:gdLst>
                <a:gd name="T0" fmla="*/ 0 w 1036"/>
                <a:gd name="T1" fmla="*/ 335 h 1123"/>
                <a:gd name="T2" fmla="*/ 1 w 1036"/>
                <a:gd name="T3" fmla="*/ 328 h 1123"/>
                <a:gd name="T4" fmla="*/ 4 w 1036"/>
                <a:gd name="T5" fmla="*/ 308 h 1123"/>
                <a:gd name="T6" fmla="*/ 12 w 1036"/>
                <a:gd name="T7" fmla="*/ 278 h 1123"/>
                <a:gd name="T8" fmla="*/ 26 w 1036"/>
                <a:gd name="T9" fmla="*/ 241 h 1123"/>
                <a:gd name="T10" fmla="*/ 46 w 1036"/>
                <a:gd name="T11" fmla="*/ 198 h 1123"/>
                <a:gd name="T12" fmla="*/ 74 w 1036"/>
                <a:gd name="T13" fmla="*/ 153 h 1123"/>
                <a:gd name="T14" fmla="*/ 113 w 1036"/>
                <a:gd name="T15" fmla="*/ 109 h 1123"/>
                <a:gd name="T16" fmla="*/ 163 w 1036"/>
                <a:gd name="T17" fmla="*/ 67 h 1123"/>
                <a:gd name="T18" fmla="*/ 226 w 1036"/>
                <a:gd name="T19" fmla="*/ 29 h 1123"/>
                <a:gd name="T20" fmla="*/ 303 w 1036"/>
                <a:gd name="T21" fmla="*/ 0 h 1123"/>
                <a:gd name="T22" fmla="*/ 327 w 1036"/>
                <a:gd name="T23" fmla="*/ 21 h 1123"/>
                <a:gd name="T24" fmla="*/ 325 w 1036"/>
                <a:gd name="T25" fmla="*/ 26 h 1123"/>
                <a:gd name="T26" fmla="*/ 317 w 1036"/>
                <a:gd name="T27" fmla="*/ 43 h 1123"/>
                <a:gd name="T28" fmla="*/ 306 w 1036"/>
                <a:gd name="T29" fmla="*/ 69 h 1123"/>
                <a:gd name="T30" fmla="*/ 287 w 1036"/>
                <a:gd name="T31" fmla="*/ 101 h 1123"/>
                <a:gd name="T32" fmla="*/ 262 w 1036"/>
                <a:gd name="T33" fmla="*/ 140 h 1123"/>
                <a:gd name="T34" fmla="*/ 231 w 1036"/>
                <a:gd name="T35" fmla="*/ 183 h 1123"/>
                <a:gd name="T36" fmla="*/ 192 w 1036"/>
                <a:gd name="T37" fmla="*/ 227 h 1123"/>
                <a:gd name="T38" fmla="*/ 144 w 1036"/>
                <a:gd name="T39" fmla="*/ 272 h 1123"/>
                <a:gd name="T40" fmla="*/ 88 w 1036"/>
                <a:gd name="T41" fmla="*/ 316 h 1123"/>
                <a:gd name="T42" fmla="*/ 22 w 1036"/>
                <a:gd name="T43" fmla="*/ 357 h 1123"/>
                <a:gd name="T44" fmla="*/ 1 w 1036"/>
                <a:gd name="T45" fmla="*/ 335 h 1123"/>
                <a:gd name="T46" fmla="*/ 1 w 1036"/>
                <a:gd name="T47" fmla="*/ 335 h 1123"/>
                <a:gd name="T48" fmla="*/ 0 w 1036"/>
                <a:gd name="T49" fmla="*/ 335 h 1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6"/>
                <a:gd name="T76" fmla="*/ 0 h 1123"/>
                <a:gd name="T77" fmla="*/ 1036 w 1036"/>
                <a:gd name="T78" fmla="*/ 1123 h 1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6" h="1123">
                  <a:moveTo>
                    <a:pt x="0" y="1054"/>
                  </a:moveTo>
                  <a:lnTo>
                    <a:pt x="3" y="1032"/>
                  </a:lnTo>
                  <a:lnTo>
                    <a:pt x="14" y="970"/>
                  </a:lnTo>
                  <a:lnTo>
                    <a:pt x="38" y="876"/>
                  </a:lnTo>
                  <a:lnTo>
                    <a:pt x="81" y="758"/>
                  </a:lnTo>
                  <a:lnTo>
                    <a:pt x="144" y="624"/>
                  </a:lnTo>
                  <a:lnTo>
                    <a:pt x="235" y="483"/>
                  </a:lnTo>
                  <a:lnTo>
                    <a:pt x="358" y="342"/>
                  </a:lnTo>
                  <a:lnTo>
                    <a:pt x="517" y="209"/>
                  </a:lnTo>
                  <a:lnTo>
                    <a:pt x="717" y="92"/>
                  </a:lnTo>
                  <a:lnTo>
                    <a:pt x="962" y="0"/>
                  </a:lnTo>
                  <a:lnTo>
                    <a:pt x="1036" y="65"/>
                  </a:lnTo>
                  <a:lnTo>
                    <a:pt x="1029" y="84"/>
                  </a:lnTo>
                  <a:lnTo>
                    <a:pt x="1006" y="137"/>
                  </a:lnTo>
                  <a:lnTo>
                    <a:pt x="968" y="216"/>
                  </a:lnTo>
                  <a:lnTo>
                    <a:pt x="910" y="320"/>
                  </a:lnTo>
                  <a:lnTo>
                    <a:pt x="832" y="441"/>
                  </a:lnTo>
                  <a:lnTo>
                    <a:pt x="731" y="574"/>
                  </a:lnTo>
                  <a:lnTo>
                    <a:pt x="607" y="714"/>
                  </a:lnTo>
                  <a:lnTo>
                    <a:pt x="457" y="857"/>
                  </a:lnTo>
                  <a:lnTo>
                    <a:pt x="278" y="995"/>
                  </a:lnTo>
                  <a:lnTo>
                    <a:pt x="71" y="1123"/>
                  </a:lnTo>
                  <a:lnTo>
                    <a:pt x="1" y="1054"/>
                  </a:lnTo>
                  <a:lnTo>
                    <a:pt x="0" y="1054"/>
                  </a:lnTo>
                  <a:close/>
                </a:path>
              </a:pathLst>
            </a:custGeom>
            <a:solidFill>
              <a:srgbClr val="FF7794"/>
            </a:solidFill>
            <a:ln w="9525">
              <a:noFill/>
              <a:round/>
              <a:headEnd/>
              <a:tailEnd/>
            </a:ln>
          </p:spPr>
          <p:txBody>
            <a:bodyPr/>
            <a:lstStyle/>
            <a:p>
              <a:endParaRPr lang="en-US"/>
            </a:p>
          </p:txBody>
        </p:sp>
        <p:sp>
          <p:nvSpPr>
            <p:cNvPr id="22559" name="Freeform 25"/>
            <p:cNvSpPr>
              <a:spLocks/>
            </p:cNvSpPr>
            <p:nvPr/>
          </p:nvSpPr>
          <p:spPr bwMode="auto">
            <a:xfrm rot="2163528">
              <a:off x="4254" y="1769"/>
              <a:ext cx="580" cy="629"/>
            </a:xfrm>
            <a:custGeom>
              <a:avLst/>
              <a:gdLst>
                <a:gd name="T0" fmla="*/ 0 w 1031"/>
                <a:gd name="T1" fmla="*/ 334 h 1115"/>
                <a:gd name="T2" fmla="*/ 1 w 1031"/>
                <a:gd name="T3" fmla="*/ 327 h 1115"/>
                <a:gd name="T4" fmla="*/ 5 w 1031"/>
                <a:gd name="T5" fmla="*/ 307 h 1115"/>
                <a:gd name="T6" fmla="*/ 12 w 1031"/>
                <a:gd name="T7" fmla="*/ 278 h 1115"/>
                <a:gd name="T8" fmla="*/ 26 w 1031"/>
                <a:gd name="T9" fmla="*/ 240 h 1115"/>
                <a:gd name="T10" fmla="*/ 46 w 1031"/>
                <a:gd name="T11" fmla="*/ 198 h 1115"/>
                <a:gd name="T12" fmla="*/ 75 w 1031"/>
                <a:gd name="T13" fmla="*/ 153 h 1115"/>
                <a:gd name="T14" fmla="*/ 114 w 1031"/>
                <a:gd name="T15" fmla="*/ 109 h 1115"/>
                <a:gd name="T16" fmla="*/ 164 w 1031"/>
                <a:gd name="T17" fmla="*/ 67 h 1115"/>
                <a:gd name="T18" fmla="*/ 227 w 1031"/>
                <a:gd name="T19" fmla="*/ 29 h 1115"/>
                <a:gd name="T20" fmla="*/ 303 w 1031"/>
                <a:gd name="T21" fmla="*/ 0 h 1115"/>
                <a:gd name="T22" fmla="*/ 326 w 1031"/>
                <a:gd name="T23" fmla="*/ 20 h 1115"/>
                <a:gd name="T24" fmla="*/ 323 w 1031"/>
                <a:gd name="T25" fmla="*/ 26 h 1115"/>
                <a:gd name="T26" fmla="*/ 317 w 1031"/>
                <a:gd name="T27" fmla="*/ 42 h 1115"/>
                <a:gd name="T28" fmla="*/ 304 w 1031"/>
                <a:gd name="T29" fmla="*/ 67 h 1115"/>
                <a:gd name="T30" fmla="*/ 285 w 1031"/>
                <a:gd name="T31" fmla="*/ 100 h 1115"/>
                <a:gd name="T32" fmla="*/ 260 w 1031"/>
                <a:gd name="T33" fmla="*/ 138 h 1115"/>
                <a:gd name="T34" fmla="*/ 228 w 1031"/>
                <a:gd name="T35" fmla="*/ 179 h 1115"/>
                <a:gd name="T36" fmla="*/ 188 w 1031"/>
                <a:gd name="T37" fmla="*/ 224 h 1115"/>
                <a:gd name="T38" fmla="*/ 141 w 1031"/>
                <a:gd name="T39" fmla="*/ 269 h 1115"/>
                <a:gd name="T40" fmla="*/ 86 w 1031"/>
                <a:gd name="T41" fmla="*/ 314 h 1115"/>
                <a:gd name="T42" fmla="*/ 21 w 1031"/>
                <a:gd name="T43" fmla="*/ 355 h 1115"/>
                <a:gd name="T44" fmla="*/ 0 w 1031"/>
                <a:gd name="T45" fmla="*/ 334 h 1115"/>
                <a:gd name="T46" fmla="*/ 0 w 1031"/>
                <a:gd name="T47" fmla="*/ 334 h 1115"/>
                <a:gd name="T48" fmla="*/ 0 w 1031"/>
                <a:gd name="T49" fmla="*/ 334 h 1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1"/>
                <a:gd name="T76" fmla="*/ 0 h 1115"/>
                <a:gd name="T77" fmla="*/ 1031 w 1031"/>
                <a:gd name="T78" fmla="*/ 1115 h 1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1" h="1115">
                  <a:moveTo>
                    <a:pt x="0" y="1049"/>
                  </a:moveTo>
                  <a:lnTo>
                    <a:pt x="2" y="1027"/>
                  </a:lnTo>
                  <a:lnTo>
                    <a:pt x="14" y="966"/>
                  </a:lnTo>
                  <a:lnTo>
                    <a:pt x="38" y="873"/>
                  </a:lnTo>
                  <a:lnTo>
                    <a:pt x="81" y="755"/>
                  </a:lnTo>
                  <a:lnTo>
                    <a:pt x="145" y="623"/>
                  </a:lnTo>
                  <a:lnTo>
                    <a:pt x="236" y="482"/>
                  </a:lnTo>
                  <a:lnTo>
                    <a:pt x="359" y="342"/>
                  </a:lnTo>
                  <a:lnTo>
                    <a:pt x="517" y="210"/>
                  </a:lnTo>
                  <a:lnTo>
                    <a:pt x="716" y="93"/>
                  </a:lnTo>
                  <a:lnTo>
                    <a:pt x="959" y="0"/>
                  </a:lnTo>
                  <a:lnTo>
                    <a:pt x="1031" y="63"/>
                  </a:lnTo>
                  <a:lnTo>
                    <a:pt x="1023" y="81"/>
                  </a:lnTo>
                  <a:lnTo>
                    <a:pt x="1001" y="132"/>
                  </a:lnTo>
                  <a:lnTo>
                    <a:pt x="960" y="211"/>
                  </a:lnTo>
                  <a:lnTo>
                    <a:pt x="901" y="313"/>
                  </a:lnTo>
                  <a:lnTo>
                    <a:pt x="821" y="432"/>
                  </a:lnTo>
                  <a:lnTo>
                    <a:pt x="720" y="564"/>
                  </a:lnTo>
                  <a:lnTo>
                    <a:pt x="596" y="703"/>
                  </a:lnTo>
                  <a:lnTo>
                    <a:pt x="446" y="846"/>
                  </a:lnTo>
                  <a:lnTo>
                    <a:pt x="270" y="985"/>
                  </a:lnTo>
                  <a:lnTo>
                    <a:pt x="68" y="1115"/>
                  </a:lnTo>
                  <a:lnTo>
                    <a:pt x="0" y="1050"/>
                  </a:lnTo>
                  <a:lnTo>
                    <a:pt x="0" y="1049"/>
                  </a:lnTo>
                  <a:close/>
                </a:path>
              </a:pathLst>
            </a:custGeom>
            <a:solidFill>
              <a:srgbClr val="FF7A95"/>
            </a:solidFill>
            <a:ln w="9525">
              <a:noFill/>
              <a:round/>
              <a:headEnd/>
              <a:tailEnd/>
            </a:ln>
          </p:spPr>
          <p:txBody>
            <a:bodyPr/>
            <a:lstStyle/>
            <a:p>
              <a:endParaRPr lang="en-US"/>
            </a:p>
          </p:txBody>
        </p:sp>
        <p:sp>
          <p:nvSpPr>
            <p:cNvPr id="22560" name="Freeform 26"/>
            <p:cNvSpPr>
              <a:spLocks/>
            </p:cNvSpPr>
            <p:nvPr/>
          </p:nvSpPr>
          <p:spPr bwMode="auto">
            <a:xfrm rot="2163528">
              <a:off x="4256" y="1770"/>
              <a:ext cx="578" cy="624"/>
            </a:xfrm>
            <a:custGeom>
              <a:avLst/>
              <a:gdLst>
                <a:gd name="T0" fmla="*/ 0 w 1027"/>
                <a:gd name="T1" fmla="*/ 330 h 1109"/>
                <a:gd name="T2" fmla="*/ 1 w 1027"/>
                <a:gd name="T3" fmla="*/ 324 h 1109"/>
                <a:gd name="T4" fmla="*/ 5 w 1027"/>
                <a:gd name="T5" fmla="*/ 304 h 1109"/>
                <a:gd name="T6" fmla="*/ 12 w 1027"/>
                <a:gd name="T7" fmla="*/ 275 h 1109"/>
                <a:gd name="T8" fmla="*/ 26 w 1027"/>
                <a:gd name="T9" fmla="*/ 239 h 1109"/>
                <a:gd name="T10" fmla="*/ 47 w 1027"/>
                <a:gd name="T11" fmla="*/ 196 h 1109"/>
                <a:gd name="T12" fmla="*/ 75 w 1027"/>
                <a:gd name="T13" fmla="*/ 152 h 1109"/>
                <a:gd name="T14" fmla="*/ 114 w 1027"/>
                <a:gd name="T15" fmla="*/ 108 h 1109"/>
                <a:gd name="T16" fmla="*/ 164 w 1027"/>
                <a:gd name="T17" fmla="*/ 66 h 1109"/>
                <a:gd name="T18" fmla="*/ 226 w 1027"/>
                <a:gd name="T19" fmla="*/ 29 h 1109"/>
                <a:gd name="T20" fmla="*/ 303 w 1027"/>
                <a:gd name="T21" fmla="*/ 0 h 1109"/>
                <a:gd name="T22" fmla="*/ 325 w 1027"/>
                <a:gd name="T23" fmla="*/ 19 h 1109"/>
                <a:gd name="T24" fmla="*/ 322 w 1027"/>
                <a:gd name="T25" fmla="*/ 25 h 1109"/>
                <a:gd name="T26" fmla="*/ 315 w 1027"/>
                <a:gd name="T27" fmla="*/ 41 h 1109"/>
                <a:gd name="T28" fmla="*/ 302 w 1027"/>
                <a:gd name="T29" fmla="*/ 65 h 1109"/>
                <a:gd name="T30" fmla="*/ 283 w 1027"/>
                <a:gd name="T31" fmla="*/ 97 h 1109"/>
                <a:gd name="T32" fmla="*/ 257 w 1027"/>
                <a:gd name="T33" fmla="*/ 134 h 1109"/>
                <a:gd name="T34" fmla="*/ 225 w 1027"/>
                <a:gd name="T35" fmla="*/ 176 h 1109"/>
                <a:gd name="T36" fmla="*/ 185 w 1027"/>
                <a:gd name="T37" fmla="*/ 219 h 1109"/>
                <a:gd name="T38" fmla="*/ 138 w 1027"/>
                <a:gd name="T39" fmla="*/ 264 h 1109"/>
                <a:gd name="T40" fmla="*/ 83 w 1027"/>
                <a:gd name="T41" fmla="*/ 308 h 1109"/>
                <a:gd name="T42" fmla="*/ 21 w 1027"/>
                <a:gd name="T43" fmla="*/ 351 h 1109"/>
                <a:gd name="T44" fmla="*/ 0 w 1027"/>
                <a:gd name="T45" fmla="*/ 330 h 1109"/>
                <a:gd name="T46" fmla="*/ 0 w 1027"/>
                <a:gd name="T47" fmla="*/ 330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7"/>
                <a:gd name="T73" fmla="*/ 0 h 1109"/>
                <a:gd name="T74" fmla="*/ 1027 w 1027"/>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7" h="1109">
                  <a:moveTo>
                    <a:pt x="0" y="1044"/>
                  </a:moveTo>
                  <a:lnTo>
                    <a:pt x="4" y="1023"/>
                  </a:lnTo>
                  <a:lnTo>
                    <a:pt x="14" y="961"/>
                  </a:lnTo>
                  <a:lnTo>
                    <a:pt x="39" y="869"/>
                  </a:lnTo>
                  <a:lnTo>
                    <a:pt x="82" y="753"/>
                  </a:lnTo>
                  <a:lnTo>
                    <a:pt x="147" y="621"/>
                  </a:lnTo>
                  <a:lnTo>
                    <a:pt x="237" y="482"/>
                  </a:lnTo>
                  <a:lnTo>
                    <a:pt x="360" y="342"/>
                  </a:lnTo>
                  <a:lnTo>
                    <a:pt x="517" y="210"/>
                  </a:lnTo>
                  <a:lnTo>
                    <a:pt x="715" y="93"/>
                  </a:lnTo>
                  <a:lnTo>
                    <a:pt x="958" y="0"/>
                  </a:lnTo>
                  <a:lnTo>
                    <a:pt x="1027" y="61"/>
                  </a:lnTo>
                  <a:lnTo>
                    <a:pt x="1019" y="79"/>
                  </a:lnTo>
                  <a:lnTo>
                    <a:pt x="995" y="129"/>
                  </a:lnTo>
                  <a:lnTo>
                    <a:pt x="953" y="205"/>
                  </a:lnTo>
                  <a:lnTo>
                    <a:pt x="893" y="305"/>
                  </a:lnTo>
                  <a:lnTo>
                    <a:pt x="812" y="423"/>
                  </a:lnTo>
                  <a:lnTo>
                    <a:pt x="709" y="554"/>
                  </a:lnTo>
                  <a:lnTo>
                    <a:pt x="585" y="691"/>
                  </a:lnTo>
                  <a:lnTo>
                    <a:pt x="436" y="834"/>
                  </a:lnTo>
                  <a:lnTo>
                    <a:pt x="263" y="974"/>
                  </a:lnTo>
                  <a:lnTo>
                    <a:pt x="66" y="1109"/>
                  </a:lnTo>
                  <a:lnTo>
                    <a:pt x="0" y="1044"/>
                  </a:lnTo>
                  <a:close/>
                </a:path>
              </a:pathLst>
            </a:custGeom>
            <a:solidFill>
              <a:srgbClr val="FF7C97"/>
            </a:solidFill>
            <a:ln w="9525">
              <a:noFill/>
              <a:round/>
              <a:headEnd/>
              <a:tailEnd/>
            </a:ln>
          </p:spPr>
          <p:txBody>
            <a:bodyPr/>
            <a:lstStyle/>
            <a:p>
              <a:endParaRPr lang="en-US"/>
            </a:p>
          </p:txBody>
        </p:sp>
        <p:sp>
          <p:nvSpPr>
            <p:cNvPr id="22561" name="Freeform 27"/>
            <p:cNvSpPr>
              <a:spLocks/>
            </p:cNvSpPr>
            <p:nvPr/>
          </p:nvSpPr>
          <p:spPr bwMode="auto">
            <a:xfrm rot="2163528">
              <a:off x="4257" y="1772"/>
              <a:ext cx="575" cy="619"/>
            </a:xfrm>
            <a:custGeom>
              <a:avLst/>
              <a:gdLst>
                <a:gd name="T0" fmla="*/ 0 w 1023"/>
                <a:gd name="T1" fmla="*/ 328 h 1101"/>
                <a:gd name="T2" fmla="*/ 1 w 1023"/>
                <a:gd name="T3" fmla="*/ 322 h 1101"/>
                <a:gd name="T4" fmla="*/ 5 w 1023"/>
                <a:gd name="T5" fmla="*/ 302 h 1101"/>
                <a:gd name="T6" fmla="*/ 13 w 1023"/>
                <a:gd name="T7" fmla="*/ 273 h 1101"/>
                <a:gd name="T8" fmla="*/ 26 w 1023"/>
                <a:gd name="T9" fmla="*/ 237 h 1101"/>
                <a:gd name="T10" fmla="*/ 47 w 1023"/>
                <a:gd name="T11" fmla="*/ 196 h 1101"/>
                <a:gd name="T12" fmla="*/ 76 w 1023"/>
                <a:gd name="T13" fmla="*/ 152 h 1101"/>
                <a:gd name="T14" fmla="*/ 114 w 1023"/>
                <a:gd name="T15" fmla="*/ 108 h 1101"/>
                <a:gd name="T16" fmla="*/ 164 w 1023"/>
                <a:gd name="T17" fmla="*/ 66 h 1101"/>
                <a:gd name="T18" fmla="*/ 226 w 1023"/>
                <a:gd name="T19" fmla="*/ 30 h 1101"/>
                <a:gd name="T20" fmla="*/ 302 w 1023"/>
                <a:gd name="T21" fmla="*/ 0 h 1101"/>
                <a:gd name="T22" fmla="*/ 323 w 1023"/>
                <a:gd name="T23" fmla="*/ 19 h 1101"/>
                <a:gd name="T24" fmla="*/ 320 w 1023"/>
                <a:gd name="T25" fmla="*/ 24 h 1101"/>
                <a:gd name="T26" fmla="*/ 313 w 1023"/>
                <a:gd name="T27" fmla="*/ 39 h 1101"/>
                <a:gd name="T28" fmla="*/ 298 w 1023"/>
                <a:gd name="T29" fmla="*/ 63 h 1101"/>
                <a:gd name="T30" fmla="*/ 279 w 1023"/>
                <a:gd name="T31" fmla="*/ 94 h 1101"/>
                <a:gd name="T32" fmla="*/ 253 w 1023"/>
                <a:gd name="T33" fmla="*/ 131 h 1101"/>
                <a:gd name="T34" fmla="*/ 221 w 1023"/>
                <a:gd name="T35" fmla="*/ 171 h 1101"/>
                <a:gd name="T36" fmla="*/ 182 w 1023"/>
                <a:gd name="T37" fmla="*/ 215 h 1101"/>
                <a:gd name="T38" fmla="*/ 135 w 1023"/>
                <a:gd name="T39" fmla="*/ 260 h 1101"/>
                <a:gd name="T40" fmla="*/ 82 w 1023"/>
                <a:gd name="T41" fmla="*/ 305 h 1101"/>
                <a:gd name="T42" fmla="*/ 20 w 1023"/>
                <a:gd name="T43" fmla="*/ 348 h 1101"/>
                <a:gd name="T44" fmla="*/ 0 w 1023"/>
                <a:gd name="T45" fmla="*/ 329 h 1101"/>
                <a:gd name="T46" fmla="*/ 0 w 1023"/>
                <a:gd name="T47" fmla="*/ 329 h 1101"/>
                <a:gd name="T48" fmla="*/ 0 w 1023"/>
                <a:gd name="T49" fmla="*/ 328 h 11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3"/>
                <a:gd name="T76" fmla="*/ 0 h 1101"/>
                <a:gd name="T77" fmla="*/ 1023 w 1023"/>
                <a:gd name="T78" fmla="*/ 1101 h 11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3" h="1101">
                  <a:moveTo>
                    <a:pt x="0" y="1039"/>
                  </a:moveTo>
                  <a:lnTo>
                    <a:pt x="4" y="1018"/>
                  </a:lnTo>
                  <a:lnTo>
                    <a:pt x="16" y="957"/>
                  </a:lnTo>
                  <a:lnTo>
                    <a:pt x="41" y="865"/>
                  </a:lnTo>
                  <a:lnTo>
                    <a:pt x="84" y="750"/>
                  </a:lnTo>
                  <a:lnTo>
                    <a:pt x="148" y="619"/>
                  </a:lnTo>
                  <a:lnTo>
                    <a:pt x="240" y="481"/>
                  </a:lnTo>
                  <a:lnTo>
                    <a:pt x="361" y="342"/>
                  </a:lnTo>
                  <a:lnTo>
                    <a:pt x="519" y="210"/>
                  </a:lnTo>
                  <a:lnTo>
                    <a:pt x="715" y="94"/>
                  </a:lnTo>
                  <a:lnTo>
                    <a:pt x="957" y="0"/>
                  </a:lnTo>
                  <a:lnTo>
                    <a:pt x="1023" y="59"/>
                  </a:lnTo>
                  <a:lnTo>
                    <a:pt x="1014" y="76"/>
                  </a:lnTo>
                  <a:lnTo>
                    <a:pt x="989" y="125"/>
                  </a:lnTo>
                  <a:lnTo>
                    <a:pt x="945" y="200"/>
                  </a:lnTo>
                  <a:lnTo>
                    <a:pt x="883" y="298"/>
                  </a:lnTo>
                  <a:lnTo>
                    <a:pt x="801" y="414"/>
                  </a:lnTo>
                  <a:lnTo>
                    <a:pt x="699" y="542"/>
                  </a:lnTo>
                  <a:lnTo>
                    <a:pt x="575" y="680"/>
                  </a:lnTo>
                  <a:lnTo>
                    <a:pt x="427" y="823"/>
                  </a:lnTo>
                  <a:lnTo>
                    <a:pt x="258" y="964"/>
                  </a:lnTo>
                  <a:lnTo>
                    <a:pt x="63" y="1101"/>
                  </a:lnTo>
                  <a:lnTo>
                    <a:pt x="0" y="1040"/>
                  </a:lnTo>
                  <a:lnTo>
                    <a:pt x="0" y="1039"/>
                  </a:lnTo>
                  <a:close/>
                </a:path>
              </a:pathLst>
            </a:custGeom>
            <a:solidFill>
              <a:srgbClr val="FF7F98"/>
            </a:solidFill>
            <a:ln w="9525">
              <a:noFill/>
              <a:round/>
              <a:headEnd/>
              <a:tailEnd/>
            </a:ln>
          </p:spPr>
          <p:txBody>
            <a:bodyPr/>
            <a:lstStyle/>
            <a:p>
              <a:endParaRPr lang="en-US"/>
            </a:p>
          </p:txBody>
        </p:sp>
        <p:sp>
          <p:nvSpPr>
            <p:cNvPr id="22562" name="Freeform 28"/>
            <p:cNvSpPr>
              <a:spLocks/>
            </p:cNvSpPr>
            <p:nvPr/>
          </p:nvSpPr>
          <p:spPr bwMode="auto">
            <a:xfrm rot="2163528">
              <a:off x="4258" y="1773"/>
              <a:ext cx="574" cy="616"/>
            </a:xfrm>
            <a:custGeom>
              <a:avLst/>
              <a:gdLst>
                <a:gd name="T0" fmla="*/ 0 w 1019"/>
                <a:gd name="T1" fmla="*/ 328 h 1094"/>
                <a:gd name="T2" fmla="*/ 1 w 1019"/>
                <a:gd name="T3" fmla="*/ 321 h 1094"/>
                <a:gd name="T4" fmla="*/ 5 w 1019"/>
                <a:gd name="T5" fmla="*/ 302 h 1094"/>
                <a:gd name="T6" fmla="*/ 14 w 1019"/>
                <a:gd name="T7" fmla="*/ 273 h 1094"/>
                <a:gd name="T8" fmla="*/ 27 w 1019"/>
                <a:gd name="T9" fmla="*/ 237 h 1094"/>
                <a:gd name="T10" fmla="*/ 47 w 1019"/>
                <a:gd name="T11" fmla="*/ 196 h 1094"/>
                <a:gd name="T12" fmla="*/ 77 w 1019"/>
                <a:gd name="T13" fmla="*/ 153 h 1094"/>
                <a:gd name="T14" fmla="*/ 115 w 1019"/>
                <a:gd name="T15" fmla="*/ 109 h 1094"/>
                <a:gd name="T16" fmla="*/ 165 w 1019"/>
                <a:gd name="T17" fmla="*/ 67 h 1094"/>
                <a:gd name="T18" fmla="*/ 227 w 1019"/>
                <a:gd name="T19" fmla="*/ 30 h 1094"/>
                <a:gd name="T20" fmla="*/ 303 w 1019"/>
                <a:gd name="T21" fmla="*/ 0 h 1094"/>
                <a:gd name="T22" fmla="*/ 323 w 1019"/>
                <a:gd name="T23" fmla="*/ 18 h 1094"/>
                <a:gd name="T24" fmla="*/ 321 w 1019"/>
                <a:gd name="T25" fmla="*/ 24 h 1094"/>
                <a:gd name="T26" fmla="*/ 312 w 1019"/>
                <a:gd name="T27" fmla="*/ 38 h 1094"/>
                <a:gd name="T28" fmla="*/ 297 w 1019"/>
                <a:gd name="T29" fmla="*/ 61 h 1094"/>
                <a:gd name="T30" fmla="*/ 278 w 1019"/>
                <a:gd name="T31" fmla="*/ 92 h 1094"/>
                <a:gd name="T32" fmla="*/ 251 w 1019"/>
                <a:gd name="T33" fmla="*/ 128 h 1094"/>
                <a:gd name="T34" fmla="*/ 219 w 1019"/>
                <a:gd name="T35" fmla="*/ 169 h 1094"/>
                <a:gd name="T36" fmla="*/ 179 w 1019"/>
                <a:gd name="T37" fmla="*/ 212 h 1094"/>
                <a:gd name="T38" fmla="*/ 132 w 1019"/>
                <a:gd name="T39" fmla="*/ 257 h 1094"/>
                <a:gd name="T40" fmla="*/ 79 w 1019"/>
                <a:gd name="T41" fmla="*/ 302 h 1094"/>
                <a:gd name="T42" fmla="*/ 19 w 1019"/>
                <a:gd name="T43" fmla="*/ 347 h 1094"/>
                <a:gd name="T44" fmla="*/ 1 w 1019"/>
                <a:gd name="T45" fmla="*/ 328 h 1094"/>
                <a:gd name="T46" fmla="*/ 1 w 1019"/>
                <a:gd name="T47" fmla="*/ 328 h 1094"/>
                <a:gd name="T48" fmla="*/ 0 w 1019"/>
                <a:gd name="T49" fmla="*/ 328 h 10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9"/>
                <a:gd name="T76" fmla="*/ 0 h 1094"/>
                <a:gd name="T77" fmla="*/ 1019 w 1019"/>
                <a:gd name="T78" fmla="*/ 1094 h 10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9" h="1094">
                  <a:moveTo>
                    <a:pt x="0" y="1035"/>
                  </a:moveTo>
                  <a:lnTo>
                    <a:pt x="4" y="1013"/>
                  </a:lnTo>
                  <a:lnTo>
                    <a:pt x="16" y="953"/>
                  </a:lnTo>
                  <a:lnTo>
                    <a:pt x="42" y="862"/>
                  </a:lnTo>
                  <a:lnTo>
                    <a:pt x="85" y="748"/>
                  </a:lnTo>
                  <a:lnTo>
                    <a:pt x="149" y="618"/>
                  </a:lnTo>
                  <a:lnTo>
                    <a:pt x="241" y="481"/>
                  </a:lnTo>
                  <a:lnTo>
                    <a:pt x="363" y="343"/>
                  </a:lnTo>
                  <a:lnTo>
                    <a:pt x="520" y="211"/>
                  </a:lnTo>
                  <a:lnTo>
                    <a:pt x="715" y="94"/>
                  </a:lnTo>
                  <a:lnTo>
                    <a:pt x="955" y="0"/>
                  </a:lnTo>
                  <a:lnTo>
                    <a:pt x="1019" y="57"/>
                  </a:lnTo>
                  <a:lnTo>
                    <a:pt x="1010" y="74"/>
                  </a:lnTo>
                  <a:lnTo>
                    <a:pt x="984" y="120"/>
                  </a:lnTo>
                  <a:lnTo>
                    <a:pt x="938" y="194"/>
                  </a:lnTo>
                  <a:lnTo>
                    <a:pt x="875" y="290"/>
                  </a:lnTo>
                  <a:lnTo>
                    <a:pt x="792" y="405"/>
                  </a:lnTo>
                  <a:lnTo>
                    <a:pt x="688" y="532"/>
                  </a:lnTo>
                  <a:lnTo>
                    <a:pt x="564" y="668"/>
                  </a:lnTo>
                  <a:lnTo>
                    <a:pt x="418" y="811"/>
                  </a:lnTo>
                  <a:lnTo>
                    <a:pt x="251" y="954"/>
                  </a:lnTo>
                  <a:lnTo>
                    <a:pt x="61" y="1094"/>
                  </a:lnTo>
                  <a:lnTo>
                    <a:pt x="2" y="1035"/>
                  </a:lnTo>
                  <a:lnTo>
                    <a:pt x="0" y="1035"/>
                  </a:lnTo>
                  <a:close/>
                </a:path>
              </a:pathLst>
            </a:custGeom>
            <a:solidFill>
              <a:srgbClr val="FF8299"/>
            </a:solidFill>
            <a:ln w="9525">
              <a:noFill/>
              <a:round/>
              <a:headEnd/>
              <a:tailEnd/>
            </a:ln>
          </p:spPr>
          <p:txBody>
            <a:bodyPr/>
            <a:lstStyle/>
            <a:p>
              <a:endParaRPr lang="en-US"/>
            </a:p>
          </p:txBody>
        </p:sp>
        <p:sp>
          <p:nvSpPr>
            <p:cNvPr id="22563" name="Freeform 29"/>
            <p:cNvSpPr>
              <a:spLocks/>
            </p:cNvSpPr>
            <p:nvPr/>
          </p:nvSpPr>
          <p:spPr bwMode="auto">
            <a:xfrm rot="2163528">
              <a:off x="4260" y="1774"/>
              <a:ext cx="569" cy="611"/>
            </a:xfrm>
            <a:custGeom>
              <a:avLst/>
              <a:gdLst>
                <a:gd name="T0" fmla="*/ 0 w 1014"/>
                <a:gd name="T1" fmla="*/ 326 h 1085"/>
                <a:gd name="T2" fmla="*/ 1 w 1014"/>
                <a:gd name="T3" fmla="*/ 319 h 1085"/>
                <a:gd name="T4" fmla="*/ 5 w 1014"/>
                <a:gd name="T5" fmla="*/ 300 h 1085"/>
                <a:gd name="T6" fmla="*/ 13 w 1014"/>
                <a:gd name="T7" fmla="*/ 272 h 1085"/>
                <a:gd name="T8" fmla="*/ 27 w 1014"/>
                <a:gd name="T9" fmla="*/ 237 h 1085"/>
                <a:gd name="T10" fmla="*/ 47 w 1014"/>
                <a:gd name="T11" fmla="*/ 195 h 1085"/>
                <a:gd name="T12" fmla="*/ 76 w 1014"/>
                <a:gd name="T13" fmla="*/ 152 h 1085"/>
                <a:gd name="T14" fmla="*/ 114 w 1014"/>
                <a:gd name="T15" fmla="*/ 108 h 1085"/>
                <a:gd name="T16" fmla="*/ 163 w 1014"/>
                <a:gd name="T17" fmla="*/ 67 h 1085"/>
                <a:gd name="T18" fmla="*/ 225 w 1014"/>
                <a:gd name="T19" fmla="*/ 30 h 1085"/>
                <a:gd name="T20" fmla="*/ 300 w 1014"/>
                <a:gd name="T21" fmla="*/ 0 h 1085"/>
                <a:gd name="T22" fmla="*/ 319 w 1014"/>
                <a:gd name="T23" fmla="*/ 17 h 1085"/>
                <a:gd name="T24" fmla="*/ 316 w 1014"/>
                <a:gd name="T25" fmla="*/ 22 h 1085"/>
                <a:gd name="T26" fmla="*/ 308 w 1014"/>
                <a:gd name="T27" fmla="*/ 37 h 1085"/>
                <a:gd name="T28" fmla="*/ 293 w 1014"/>
                <a:gd name="T29" fmla="*/ 60 h 1085"/>
                <a:gd name="T30" fmla="*/ 272 w 1014"/>
                <a:gd name="T31" fmla="*/ 89 h 1085"/>
                <a:gd name="T32" fmla="*/ 246 w 1014"/>
                <a:gd name="T33" fmla="*/ 125 h 1085"/>
                <a:gd name="T34" fmla="*/ 213 w 1014"/>
                <a:gd name="T35" fmla="*/ 164 h 1085"/>
                <a:gd name="T36" fmla="*/ 173 w 1014"/>
                <a:gd name="T37" fmla="*/ 208 h 1085"/>
                <a:gd name="T38" fmla="*/ 128 w 1014"/>
                <a:gd name="T39" fmla="*/ 253 h 1085"/>
                <a:gd name="T40" fmla="*/ 76 w 1014"/>
                <a:gd name="T41" fmla="*/ 298 h 1085"/>
                <a:gd name="T42" fmla="*/ 19 w 1014"/>
                <a:gd name="T43" fmla="*/ 344 h 1085"/>
                <a:gd name="T44" fmla="*/ 1 w 1014"/>
                <a:gd name="T45" fmla="*/ 326 h 1085"/>
                <a:gd name="T46" fmla="*/ 1 w 1014"/>
                <a:gd name="T47" fmla="*/ 326 h 1085"/>
                <a:gd name="T48" fmla="*/ 0 w 1014"/>
                <a:gd name="T49" fmla="*/ 326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4"/>
                <a:gd name="T76" fmla="*/ 0 h 1085"/>
                <a:gd name="T77" fmla="*/ 1014 w 1014"/>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4" h="1085">
                  <a:moveTo>
                    <a:pt x="0" y="1028"/>
                  </a:moveTo>
                  <a:lnTo>
                    <a:pt x="4" y="1007"/>
                  </a:lnTo>
                  <a:lnTo>
                    <a:pt x="16" y="947"/>
                  </a:lnTo>
                  <a:lnTo>
                    <a:pt x="41" y="858"/>
                  </a:lnTo>
                  <a:lnTo>
                    <a:pt x="85" y="745"/>
                  </a:lnTo>
                  <a:lnTo>
                    <a:pt x="150" y="615"/>
                  </a:lnTo>
                  <a:lnTo>
                    <a:pt x="242" y="479"/>
                  </a:lnTo>
                  <a:lnTo>
                    <a:pt x="363" y="341"/>
                  </a:lnTo>
                  <a:lnTo>
                    <a:pt x="519" y="211"/>
                  </a:lnTo>
                  <a:lnTo>
                    <a:pt x="715" y="95"/>
                  </a:lnTo>
                  <a:lnTo>
                    <a:pt x="953" y="0"/>
                  </a:lnTo>
                  <a:lnTo>
                    <a:pt x="1014" y="53"/>
                  </a:lnTo>
                  <a:lnTo>
                    <a:pt x="1004" y="70"/>
                  </a:lnTo>
                  <a:lnTo>
                    <a:pt x="977" y="116"/>
                  </a:lnTo>
                  <a:lnTo>
                    <a:pt x="930" y="188"/>
                  </a:lnTo>
                  <a:lnTo>
                    <a:pt x="865" y="281"/>
                  </a:lnTo>
                  <a:lnTo>
                    <a:pt x="780" y="394"/>
                  </a:lnTo>
                  <a:lnTo>
                    <a:pt x="676" y="519"/>
                  </a:lnTo>
                  <a:lnTo>
                    <a:pt x="551" y="656"/>
                  </a:lnTo>
                  <a:lnTo>
                    <a:pt x="407" y="799"/>
                  </a:lnTo>
                  <a:lnTo>
                    <a:pt x="243" y="942"/>
                  </a:lnTo>
                  <a:lnTo>
                    <a:pt x="58" y="1085"/>
                  </a:lnTo>
                  <a:lnTo>
                    <a:pt x="1" y="1029"/>
                  </a:lnTo>
                  <a:lnTo>
                    <a:pt x="0" y="1028"/>
                  </a:lnTo>
                  <a:close/>
                </a:path>
              </a:pathLst>
            </a:custGeom>
            <a:solidFill>
              <a:srgbClr val="FF849B"/>
            </a:solidFill>
            <a:ln w="9525">
              <a:noFill/>
              <a:round/>
              <a:headEnd/>
              <a:tailEnd/>
            </a:ln>
          </p:spPr>
          <p:txBody>
            <a:bodyPr/>
            <a:lstStyle/>
            <a:p>
              <a:endParaRPr lang="en-US"/>
            </a:p>
          </p:txBody>
        </p:sp>
        <p:sp>
          <p:nvSpPr>
            <p:cNvPr id="22564" name="Freeform 30"/>
            <p:cNvSpPr>
              <a:spLocks/>
            </p:cNvSpPr>
            <p:nvPr/>
          </p:nvSpPr>
          <p:spPr bwMode="auto">
            <a:xfrm rot="2163528">
              <a:off x="4261" y="1776"/>
              <a:ext cx="567" cy="606"/>
            </a:xfrm>
            <a:custGeom>
              <a:avLst/>
              <a:gdLst>
                <a:gd name="T0" fmla="*/ 0 w 1008"/>
                <a:gd name="T1" fmla="*/ 324 h 1077"/>
                <a:gd name="T2" fmla="*/ 1 w 1008"/>
                <a:gd name="T3" fmla="*/ 317 h 1077"/>
                <a:gd name="T4" fmla="*/ 5 w 1008"/>
                <a:gd name="T5" fmla="*/ 299 h 1077"/>
                <a:gd name="T6" fmla="*/ 14 w 1008"/>
                <a:gd name="T7" fmla="*/ 271 h 1077"/>
                <a:gd name="T8" fmla="*/ 27 w 1008"/>
                <a:gd name="T9" fmla="*/ 235 h 1077"/>
                <a:gd name="T10" fmla="*/ 48 w 1008"/>
                <a:gd name="T11" fmla="*/ 195 h 1077"/>
                <a:gd name="T12" fmla="*/ 77 w 1008"/>
                <a:gd name="T13" fmla="*/ 151 h 1077"/>
                <a:gd name="T14" fmla="*/ 115 w 1008"/>
                <a:gd name="T15" fmla="*/ 108 h 1077"/>
                <a:gd name="T16" fmla="*/ 165 w 1008"/>
                <a:gd name="T17" fmla="*/ 67 h 1077"/>
                <a:gd name="T18" fmla="*/ 226 w 1008"/>
                <a:gd name="T19" fmla="*/ 30 h 1077"/>
                <a:gd name="T20" fmla="*/ 301 w 1008"/>
                <a:gd name="T21" fmla="*/ 0 h 1077"/>
                <a:gd name="T22" fmla="*/ 319 w 1008"/>
                <a:gd name="T23" fmla="*/ 16 h 1077"/>
                <a:gd name="T24" fmla="*/ 316 w 1008"/>
                <a:gd name="T25" fmla="*/ 21 h 1077"/>
                <a:gd name="T26" fmla="*/ 307 w 1008"/>
                <a:gd name="T27" fmla="*/ 35 h 1077"/>
                <a:gd name="T28" fmla="*/ 292 w 1008"/>
                <a:gd name="T29" fmla="*/ 57 h 1077"/>
                <a:gd name="T30" fmla="*/ 271 w 1008"/>
                <a:gd name="T31" fmla="*/ 87 h 1077"/>
                <a:gd name="T32" fmla="*/ 244 w 1008"/>
                <a:gd name="T33" fmla="*/ 122 h 1077"/>
                <a:gd name="T34" fmla="*/ 210 w 1008"/>
                <a:gd name="T35" fmla="*/ 161 h 1077"/>
                <a:gd name="T36" fmla="*/ 171 w 1008"/>
                <a:gd name="T37" fmla="*/ 204 h 1077"/>
                <a:gd name="T38" fmla="*/ 125 w 1008"/>
                <a:gd name="T39" fmla="*/ 249 h 1077"/>
                <a:gd name="T40" fmla="*/ 75 w 1008"/>
                <a:gd name="T41" fmla="*/ 295 h 1077"/>
                <a:gd name="T42" fmla="*/ 17 w 1008"/>
                <a:gd name="T43" fmla="*/ 341 h 1077"/>
                <a:gd name="T44" fmla="*/ 0 w 1008"/>
                <a:gd name="T45" fmla="*/ 324 h 1077"/>
                <a:gd name="T46" fmla="*/ 0 w 1008"/>
                <a:gd name="T47" fmla="*/ 324 h 10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8"/>
                <a:gd name="T73" fmla="*/ 0 h 1077"/>
                <a:gd name="T74" fmla="*/ 1008 w 1008"/>
                <a:gd name="T75" fmla="*/ 1077 h 10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8" h="1077">
                  <a:moveTo>
                    <a:pt x="0" y="1024"/>
                  </a:moveTo>
                  <a:lnTo>
                    <a:pt x="4" y="1002"/>
                  </a:lnTo>
                  <a:lnTo>
                    <a:pt x="16" y="943"/>
                  </a:lnTo>
                  <a:lnTo>
                    <a:pt x="42" y="854"/>
                  </a:lnTo>
                  <a:lnTo>
                    <a:pt x="86" y="742"/>
                  </a:lnTo>
                  <a:lnTo>
                    <a:pt x="151" y="615"/>
                  </a:lnTo>
                  <a:lnTo>
                    <a:pt x="242" y="478"/>
                  </a:lnTo>
                  <a:lnTo>
                    <a:pt x="363" y="341"/>
                  </a:lnTo>
                  <a:lnTo>
                    <a:pt x="520" y="212"/>
                  </a:lnTo>
                  <a:lnTo>
                    <a:pt x="714" y="95"/>
                  </a:lnTo>
                  <a:lnTo>
                    <a:pt x="951" y="0"/>
                  </a:lnTo>
                  <a:lnTo>
                    <a:pt x="1008" y="51"/>
                  </a:lnTo>
                  <a:lnTo>
                    <a:pt x="999" y="67"/>
                  </a:lnTo>
                  <a:lnTo>
                    <a:pt x="970" y="112"/>
                  </a:lnTo>
                  <a:lnTo>
                    <a:pt x="922" y="182"/>
                  </a:lnTo>
                  <a:lnTo>
                    <a:pt x="856" y="275"/>
                  </a:lnTo>
                  <a:lnTo>
                    <a:pt x="770" y="384"/>
                  </a:lnTo>
                  <a:lnTo>
                    <a:pt x="664" y="509"/>
                  </a:lnTo>
                  <a:lnTo>
                    <a:pt x="540" y="644"/>
                  </a:lnTo>
                  <a:lnTo>
                    <a:pt x="397" y="787"/>
                  </a:lnTo>
                  <a:lnTo>
                    <a:pt x="236" y="932"/>
                  </a:lnTo>
                  <a:lnTo>
                    <a:pt x="55" y="1077"/>
                  </a:lnTo>
                  <a:lnTo>
                    <a:pt x="0" y="1024"/>
                  </a:lnTo>
                  <a:close/>
                </a:path>
              </a:pathLst>
            </a:custGeom>
            <a:solidFill>
              <a:srgbClr val="FF879C"/>
            </a:solidFill>
            <a:ln w="9525">
              <a:noFill/>
              <a:round/>
              <a:headEnd/>
              <a:tailEnd/>
            </a:ln>
          </p:spPr>
          <p:txBody>
            <a:bodyPr/>
            <a:lstStyle/>
            <a:p>
              <a:endParaRPr lang="en-US"/>
            </a:p>
          </p:txBody>
        </p:sp>
        <p:sp>
          <p:nvSpPr>
            <p:cNvPr id="22565" name="Freeform 31"/>
            <p:cNvSpPr>
              <a:spLocks/>
            </p:cNvSpPr>
            <p:nvPr/>
          </p:nvSpPr>
          <p:spPr bwMode="auto">
            <a:xfrm rot="2163528">
              <a:off x="4262" y="1776"/>
              <a:ext cx="566" cy="603"/>
            </a:xfrm>
            <a:custGeom>
              <a:avLst/>
              <a:gdLst>
                <a:gd name="T0" fmla="*/ 0 w 1005"/>
                <a:gd name="T1" fmla="*/ 323 h 1070"/>
                <a:gd name="T2" fmla="*/ 1 w 1005"/>
                <a:gd name="T3" fmla="*/ 317 h 1070"/>
                <a:gd name="T4" fmla="*/ 6 w 1005"/>
                <a:gd name="T5" fmla="*/ 299 h 1070"/>
                <a:gd name="T6" fmla="*/ 14 w 1005"/>
                <a:gd name="T7" fmla="*/ 270 h 1070"/>
                <a:gd name="T8" fmla="*/ 28 w 1005"/>
                <a:gd name="T9" fmla="*/ 235 h 1070"/>
                <a:gd name="T10" fmla="*/ 48 w 1005"/>
                <a:gd name="T11" fmla="*/ 194 h 1070"/>
                <a:gd name="T12" fmla="*/ 78 w 1005"/>
                <a:gd name="T13" fmla="*/ 152 h 1070"/>
                <a:gd name="T14" fmla="*/ 116 w 1005"/>
                <a:gd name="T15" fmla="*/ 109 h 1070"/>
                <a:gd name="T16" fmla="*/ 165 w 1005"/>
                <a:gd name="T17" fmla="*/ 67 h 1070"/>
                <a:gd name="T18" fmla="*/ 226 w 1005"/>
                <a:gd name="T19" fmla="*/ 30 h 1070"/>
                <a:gd name="T20" fmla="*/ 301 w 1005"/>
                <a:gd name="T21" fmla="*/ 0 h 1070"/>
                <a:gd name="T22" fmla="*/ 319 w 1005"/>
                <a:gd name="T23" fmla="*/ 16 h 1070"/>
                <a:gd name="T24" fmla="*/ 315 w 1005"/>
                <a:gd name="T25" fmla="*/ 21 h 1070"/>
                <a:gd name="T26" fmla="*/ 306 w 1005"/>
                <a:gd name="T27" fmla="*/ 34 h 1070"/>
                <a:gd name="T28" fmla="*/ 290 w 1005"/>
                <a:gd name="T29" fmla="*/ 56 h 1070"/>
                <a:gd name="T30" fmla="*/ 268 w 1005"/>
                <a:gd name="T31" fmla="*/ 85 h 1070"/>
                <a:gd name="T32" fmla="*/ 240 w 1005"/>
                <a:gd name="T33" fmla="*/ 119 h 1070"/>
                <a:gd name="T34" fmla="*/ 207 w 1005"/>
                <a:gd name="T35" fmla="*/ 158 h 1070"/>
                <a:gd name="T36" fmla="*/ 168 w 1005"/>
                <a:gd name="T37" fmla="*/ 201 h 1070"/>
                <a:gd name="T38" fmla="*/ 123 w 1005"/>
                <a:gd name="T39" fmla="*/ 246 h 1070"/>
                <a:gd name="T40" fmla="*/ 73 w 1005"/>
                <a:gd name="T41" fmla="*/ 293 h 1070"/>
                <a:gd name="T42" fmla="*/ 17 w 1005"/>
                <a:gd name="T43" fmla="*/ 340 h 1070"/>
                <a:gd name="T44" fmla="*/ 0 w 1005"/>
                <a:gd name="T45" fmla="*/ 323 h 1070"/>
                <a:gd name="T46" fmla="*/ 0 w 1005"/>
                <a:gd name="T47" fmla="*/ 323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5"/>
                <a:gd name="T73" fmla="*/ 0 h 1070"/>
                <a:gd name="T74" fmla="*/ 1005 w 1005"/>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5" h="1070">
                  <a:moveTo>
                    <a:pt x="0" y="1018"/>
                  </a:moveTo>
                  <a:lnTo>
                    <a:pt x="4" y="998"/>
                  </a:lnTo>
                  <a:lnTo>
                    <a:pt x="17" y="940"/>
                  </a:lnTo>
                  <a:lnTo>
                    <a:pt x="43" y="850"/>
                  </a:lnTo>
                  <a:lnTo>
                    <a:pt x="87" y="740"/>
                  </a:lnTo>
                  <a:lnTo>
                    <a:pt x="153" y="613"/>
                  </a:lnTo>
                  <a:lnTo>
                    <a:pt x="245" y="477"/>
                  </a:lnTo>
                  <a:lnTo>
                    <a:pt x="365" y="342"/>
                  </a:lnTo>
                  <a:lnTo>
                    <a:pt x="521" y="212"/>
                  </a:lnTo>
                  <a:lnTo>
                    <a:pt x="714" y="96"/>
                  </a:lnTo>
                  <a:lnTo>
                    <a:pt x="949" y="0"/>
                  </a:lnTo>
                  <a:lnTo>
                    <a:pt x="1005" y="49"/>
                  </a:lnTo>
                  <a:lnTo>
                    <a:pt x="994" y="65"/>
                  </a:lnTo>
                  <a:lnTo>
                    <a:pt x="964" y="109"/>
                  </a:lnTo>
                  <a:lnTo>
                    <a:pt x="915" y="176"/>
                  </a:lnTo>
                  <a:lnTo>
                    <a:pt x="846" y="267"/>
                  </a:lnTo>
                  <a:lnTo>
                    <a:pt x="759" y="375"/>
                  </a:lnTo>
                  <a:lnTo>
                    <a:pt x="653" y="499"/>
                  </a:lnTo>
                  <a:lnTo>
                    <a:pt x="529" y="633"/>
                  </a:lnTo>
                  <a:lnTo>
                    <a:pt x="388" y="776"/>
                  </a:lnTo>
                  <a:lnTo>
                    <a:pt x="229" y="922"/>
                  </a:lnTo>
                  <a:lnTo>
                    <a:pt x="53" y="1070"/>
                  </a:lnTo>
                  <a:lnTo>
                    <a:pt x="0" y="1018"/>
                  </a:lnTo>
                  <a:close/>
                </a:path>
              </a:pathLst>
            </a:custGeom>
            <a:solidFill>
              <a:srgbClr val="FF8A9E"/>
            </a:solidFill>
            <a:ln w="9525">
              <a:noFill/>
              <a:round/>
              <a:headEnd/>
              <a:tailEnd/>
            </a:ln>
          </p:spPr>
          <p:txBody>
            <a:bodyPr/>
            <a:lstStyle/>
            <a:p>
              <a:endParaRPr lang="en-US"/>
            </a:p>
          </p:txBody>
        </p:sp>
        <p:sp>
          <p:nvSpPr>
            <p:cNvPr id="22566" name="Freeform 32"/>
            <p:cNvSpPr>
              <a:spLocks/>
            </p:cNvSpPr>
            <p:nvPr/>
          </p:nvSpPr>
          <p:spPr bwMode="auto">
            <a:xfrm rot="2163528">
              <a:off x="4263" y="1777"/>
              <a:ext cx="564" cy="598"/>
            </a:xfrm>
            <a:custGeom>
              <a:avLst/>
              <a:gdLst>
                <a:gd name="T0" fmla="*/ 0 w 1000"/>
                <a:gd name="T1" fmla="*/ 321 h 1061"/>
                <a:gd name="T2" fmla="*/ 1 w 1000"/>
                <a:gd name="T3" fmla="*/ 315 h 1061"/>
                <a:gd name="T4" fmla="*/ 6 w 1000"/>
                <a:gd name="T5" fmla="*/ 296 h 1061"/>
                <a:gd name="T6" fmla="*/ 14 w 1000"/>
                <a:gd name="T7" fmla="*/ 269 h 1061"/>
                <a:gd name="T8" fmla="*/ 28 w 1000"/>
                <a:gd name="T9" fmla="*/ 234 h 1061"/>
                <a:gd name="T10" fmla="*/ 49 w 1000"/>
                <a:gd name="T11" fmla="*/ 194 h 1061"/>
                <a:gd name="T12" fmla="*/ 78 w 1000"/>
                <a:gd name="T13" fmla="*/ 152 h 1061"/>
                <a:gd name="T14" fmla="*/ 116 w 1000"/>
                <a:gd name="T15" fmla="*/ 108 h 1061"/>
                <a:gd name="T16" fmla="*/ 166 w 1000"/>
                <a:gd name="T17" fmla="*/ 67 h 1061"/>
                <a:gd name="T18" fmla="*/ 227 w 1000"/>
                <a:gd name="T19" fmla="*/ 30 h 1061"/>
                <a:gd name="T20" fmla="*/ 302 w 1000"/>
                <a:gd name="T21" fmla="*/ 0 h 1061"/>
                <a:gd name="T22" fmla="*/ 318 w 1000"/>
                <a:gd name="T23" fmla="*/ 15 h 1061"/>
                <a:gd name="T24" fmla="*/ 315 w 1000"/>
                <a:gd name="T25" fmla="*/ 19 h 1061"/>
                <a:gd name="T26" fmla="*/ 305 w 1000"/>
                <a:gd name="T27" fmla="*/ 33 h 1061"/>
                <a:gd name="T28" fmla="*/ 289 w 1000"/>
                <a:gd name="T29" fmla="*/ 54 h 1061"/>
                <a:gd name="T30" fmla="*/ 267 w 1000"/>
                <a:gd name="T31" fmla="*/ 82 h 1061"/>
                <a:gd name="T32" fmla="*/ 239 w 1000"/>
                <a:gd name="T33" fmla="*/ 116 h 1061"/>
                <a:gd name="T34" fmla="*/ 205 w 1000"/>
                <a:gd name="T35" fmla="*/ 154 h 1061"/>
                <a:gd name="T36" fmla="*/ 165 w 1000"/>
                <a:gd name="T37" fmla="*/ 197 h 1061"/>
                <a:gd name="T38" fmla="*/ 120 w 1000"/>
                <a:gd name="T39" fmla="*/ 242 h 1061"/>
                <a:gd name="T40" fmla="*/ 71 w 1000"/>
                <a:gd name="T41" fmla="*/ 289 h 1061"/>
                <a:gd name="T42" fmla="*/ 16 w 1000"/>
                <a:gd name="T43" fmla="*/ 337 h 1061"/>
                <a:gd name="T44" fmla="*/ 1 w 1000"/>
                <a:gd name="T45" fmla="*/ 322 h 1061"/>
                <a:gd name="T46" fmla="*/ 1 w 1000"/>
                <a:gd name="T47" fmla="*/ 322 h 1061"/>
                <a:gd name="T48" fmla="*/ 0 w 1000"/>
                <a:gd name="T49" fmla="*/ 321 h 10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00"/>
                <a:gd name="T76" fmla="*/ 0 h 1061"/>
                <a:gd name="T77" fmla="*/ 1000 w 1000"/>
                <a:gd name="T78" fmla="*/ 1061 h 10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00" h="1061">
                  <a:moveTo>
                    <a:pt x="0" y="1011"/>
                  </a:moveTo>
                  <a:lnTo>
                    <a:pt x="4" y="991"/>
                  </a:lnTo>
                  <a:lnTo>
                    <a:pt x="17" y="934"/>
                  </a:lnTo>
                  <a:lnTo>
                    <a:pt x="45" y="846"/>
                  </a:lnTo>
                  <a:lnTo>
                    <a:pt x="89" y="736"/>
                  </a:lnTo>
                  <a:lnTo>
                    <a:pt x="154" y="610"/>
                  </a:lnTo>
                  <a:lnTo>
                    <a:pt x="246" y="477"/>
                  </a:lnTo>
                  <a:lnTo>
                    <a:pt x="366" y="341"/>
                  </a:lnTo>
                  <a:lnTo>
                    <a:pt x="521" y="211"/>
                  </a:lnTo>
                  <a:lnTo>
                    <a:pt x="714" y="95"/>
                  </a:lnTo>
                  <a:lnTo>
                    <a:pt x="948" y="0"/>
                  </a:lnTo>
                  <a:lnTo>
                    <a:pt x="1000" y="46"/>
                  </a:lnTo>
                  <a:lnTo>
                    <a:pt x="989" y="60"/>
                  </a:lnTo>
                  <a:lnTo>
                    <a:pt x="958" y="103"/>
                  </a:lnTo>
                  <a:lnTo>
                    <a:pt x="908" y="170"/>
                  </a:lnTo>
                  <a:lnTo>
                    <a:pt x="838" y="259"/>
                  </a:lnTo>
                  <a:lnTo>
                    <a:pt x="750" y="365"/>
                  </a:lnTo>
                  <a:lnTo>
                    <a:pt x="643" y="486"/>
                  </a:lnTo>
                  <a:lnTo>
                    <a:pt x="519" y="620"/>
                  </a:lnTo>
                  <a:lnTo>
                    <a:pt x="378" y="763"/>
                  </a:lnTo>
                  <a:lnTo>
                    <a:pt x="222" y="910"/>
                  </a:lnTo>
                  <a:lnTo>
                    <a:pt x="50" y="1061"/>
                  </a:lnTo>
                  <a:lnTo>
                    <a:pt x="2" y="1013"/>
                  </a:lnTo>
                  <a:lnTo>
                    <a:pt x="0" y="1011"/>
                  </a:lnTo>
                  <a:close/>
                </a:path>
              </a:pathLst>
            </a:custGeom>
            <a:solidFill>
              <a:srgbClr val="FF8D9F"/>
            </a:solidFill>
            <a:ln w="9525">
              <a:noFill/>
              <a:round/>
              <a:headEnd/>
              <a:tailEnd/>
            </a:ln>
          </p:spPr>
          <p:txBody>
            <a:bodyPr/>
            <a:lstStyle/>
            <a:p>
              <a:endParaRPr lang="en-US"/>
            </a:p>
          </p:txBody>
        </p:sp>
        <p:sp>
          <p:nvSpPr>
            <p:cNvPr id="22567" name="Freeform 33"/>
            <p:cNvSpPr>
              <a:spLocks/>
            </p:cNvSpPr>
            <p:nvPr/>
          </p:nvSpPr>
          <p:spPr bwMode="auto">
            <a:xfrm rot="2163528">
              <a:off x="4265" y="1778"/>
              <a:ext cx="562" cy="594"/>
            </a:xfrm>
            <a:custGeom>
              <a:avLst/>
              <a:gdLst>
                <a:gd name="T0" fmla="*/ 0 w 996"/>
                <a:gd name="T1" fmla="*/ 320 h 1053"/>
                <a:gd name="T2" fmla="*/ 1 w 996"/>
                <a:gd name="T3" fmla="*/ 314 h 1053"/>
                <a:gd name="T4" fmla="*/ 6 w 996"/>
                <a:gd name="T5" fmla="*/ 296 h 1053"/>
                <a:gd name="T6" fmla="*/ 14 w 996"/>
                <a:gd name="T7" fmla="*/ 269 h 1053"/>
                <a:gd name="T8" fmla="*/ 28 w 996"/>
                <a:gd name="T9" fmla="*/ 234 h 1053"/>
                <a:gd name="T10" fmla="*/ 49 w 996"/>
                <a:gd name="T11" fmla="*/ 194 h 1053"/>
                <a:gd name="T12" fmla="*/ 78 w 996"/>
                <a:gd name="T13" fmla="*/ 152 h 1053"/>
                <a:gd name="T14" fmla="*/ 117 w 996"/>
                <a:gd name="T15" fmla="*/ 108 h 1053"/>
                <a:gd name="T16" fmla="*/ 166 w 996"/>
                <a:gd name="T17" fmla="*/ 68 h 1053"/>
                <a:gd name="T18" fmla="*/ 227 w 996"/>
                <a:gd name="T19" fmla="*/ 31 h 1053"/>
                <a:gd name="T20" fmla="*/ 301 w 996"/>
                <a:gd name="T21" fmla="*/ 0 h 1053"/>
                <a:gd name="T22" fmla="*/ 317 w 996"/>
                <a:gd name="T23" fmla="*/ 14 h 1053"/>
                <a:gd name="T24" fmla="*/ 314 w 996"/>
                <a:gd name="T25" fmla="*/ 19 h 1053"/>
                <a:gd name="T26" fmla="*/ 304 w 996"/>
                <a:gd name="T27" fmla="*/ 32 h 1053"/>
                <a:gd name="T28" fmla="*/ 287 w 996"/>
                <a:gd name="T29" fmla="*/ 52 h 1053"/>
                <a:gd name="T30" fmla="*/ 264 w 996"/>
                <a:gd name="T31" fmla="*/ 80 h 1053"/>
                <a:gd name="T32" fmla="*/ 235 w 996"/>
                <a:gd name="T33" fmla="*/ 113 h 1053"/>
                <a:gd name="T34" fmla="*/ 201 w 996"/>
                <a:gd name="T35" fmla="*/ 152 h 1053"/>
                <a:gd name="T36" fmla="*/ 161 w 996"/>
                <a:gd name="T37" fmla="*/ 194 h 1053"/>
                <a:gd name="T38" fmla="*/ 117 w 996"/>
                <a:gd name="T39" fmla="*/ 239 h 1053"/>
                <a:gd name="T40" fmla="*/ 68 w 996"/>
                <a:gd name="T41" fmla="*/ 287 h 1053"/>
                <a:gd name="T42" fmla="*/ 15 w 996"/>
                <a:gd name="T43" fmla="*/ 335 h 1053"/>
                <a:gd name="T44" fmla="*/ 1 w 996"/>
                <a:gd name="T45" fmla="*/ 320 h 1053"/>
                <a:gd name="T46" fmla="*/ 1 w 996"/>
                <a:gd name="T47" fmla="*/ 320 h 1053"/>
                <a:gd name="T48" fmla="*/ 0 w 996"/>
                <a:gd name="T49" fmla="*/ 320 h 10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6"/>
                <a:gd name="T76" fmla="*/ 0 h 1053"/>
                <a:gd name="T77" fmla="*/ 996 w 996"/>
                <a:gd name="T78" fmla="*/ 1053 h 10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6" h="1053">
                  <a:moveTo>
                    <a:pt x="0" y="1007"/>
                  </a:moveTo>
                  <a:lnTo>
                    <a:pt x="4" y="987"/>
                  </a:lnTo>
                  <a:lnTo>
                    <a:pt x="17" y="930"/>
                  </a:lnTo>
                  <a:lnTo>
                    <a:pt x="45" y="843"/>
                  </a:lnTo>
                  <a:lnTo>
                    <a:pt x="89" y="734"/>
                  </a:lnTo>
                  <a:lnTo>
                    <a:pt x="155" y="609"/>
                  </a:lnTo>
                  <a:lnTo>
                    <a:pt x="246" y="476"/>
                  </a:lnTo>
                  <a:lnTo>
                    <a:pt x="367" y="341"/>
                  </a:lnTo>
                  <a:lnTo>
                    <a:pt x="522" y="212"/>
                  </a:lnTo>
                  <a:lnTo>
                    <a:pt x="712" y="97"/>
                  </a:lnTo>
                  <a:lnTo>
                    <a:pt x="946" y="0"/>
                  </a:lnTo>
                  <a:lnTo>
                    <a:pt x="996" y="44"/>
                  </a:lnTo>
                  <a:lnTo>
                    <a:pt x="985" y="58"/>
                  </a:lnTo>
                  <a:lnTo>
                    <a:pt x="953" y="99"/>
                  </a:lnTo>
                  <a:lnTo>
                    <a:pt x="900" y="164"/>
                  </a:lnTo>
                  <a:lnTo>
                    <a:pt x="829" y="251"/>
                  </a:lnTo>
                  <a:lnTo>
                    <a:pt x="738" y="356"/>
                  </a:lnTo>
                  <a:lnTo>
                    <a:pt x="631" y="476"/>
                  </a:lnTo>
                  <a:lnTo>
                    <a:pt x="507" y="609"/>
                  </a:lnTo>
                  <a:lnTo>
                    <a:pt x="368" y="751"/>
                  </a:lnTo>
                  <a:lnTo>
                    <a:pt x="214" y="900"/>
                  </a:lnTo>
                  <a:lnTo>
                    <a:pt x="47" y="1053"/>
                  </a:lnTo>
                  <a:lnTo>
                    <a:pt x="1" y="1007"/>
                  </a:lnTo>
                  <a:lnTo>
                    <a:pt x="0" y="1007"/>
                  </a:lnTo>
                  <a:close/>
                </a:path>
              </a:pathLst>
            </a:custGeom>
            <a:solidFill>
              <a:srgbClr val="FF8FA0"/>
            </a:solidFill>
            <a:ln w="9525">
              <a:noFill/>
              <a:round/>
              <a:headEnd/>
              <a:tailEnd/>
            </a:ln>
          </p:spPr>
          <p:txBody>
            <a:bodyPr/>
            <a:lstStyle/>
            <a:p>
              <a:endParaRPr lang="en-US"/>
            </a:p>
          </p:txBody>
        </p:sp>
        <p:sp>
          <p:nvSpPr>
            <p:cNvPr id="22568" name="Freeform 34"/>
            <p:cNvSpPr>
              <a:spLocks/>
            </p:cNvSpPr>
            <p:nvPr/>
          </p:nvSpPr>
          <p:spPr bwMode="auto">
            <a:xfrm rot="2163528">
              <a:off x="4268" y="1780"/>
              <a:ext cx="555" cy="589"/>
            </a:xfrm>
            <a:custGeom>
              <a:avLst/>
              <a:gdLst>
                <a:gd name="T0" fmla="*/ 0 w 990"/>
                <a:gd name="T1" fmla="*/ 318 h 1046"/>
                <a:gd name="T2" fmla="*/ 1 w 990"/>
                <a:gd name="T3" fmla="*/ 311 h 1046"/>
                <a:gd name="T4" fmla="*/ 6 w 990"/>
                <a:gd name="T5" fmla="*/ 293 h 1046"/>
                <a:gd name="T6" fmla="*/ 14 w 990"/>
                <a:gd name="T7" fmla="*/ 266 h 1046"/>
                <a:gd name="T8" fmla="*/ 28 w 990"/>
                <a:gd name="T9" fmla="*/ 231 h 1046"/>
                <a:gd name="T10" fmla="*/ 49 w 990"/>
                <a:gd name="T11" fmla="*/ 192 h 1046"/>
                <a:gd name="T12" fmla="*/ 77 w 990"/>
                <a:gd name="T13" fmla="*/ 150 h 1046"/>
                <a:gd name="T14" fmla="*/ 115 w 990"/>
                <a:gd name="T15" fmla="*/ 108 h 1046"/>
                <a:gd name="T16" fmla="*/ 164 w 990"/>
                <a:gd name="T17" fmla="*/ 67 h 1046"/>
                <a:gd name="T18" fmla="*/ 224 w 990"/>
                <a:gd name="T19" fmla="*/ 30 h 1046"/>
                <a:gd name="T20" fmla="*/ 297 w 990"/>
                <a:gd name="T21" fmla="*/ 0 h 1046"/>
                <a:gd name="T22" fmla="*/ 311 w 990"/>
                <a:gd name="T23" fmla="*/ 13 h 1046"/>
                <a:gd name="T24" fmla="*/ 308 w 990"/>
                <a:gd name="T25" fmla="*/ 17 h 1046"/>
                <a:gd name="T26" fmla="*/ 297 w 990"/>
                <a:gd name="T27" fmla="*/ 30 h 1046"/>
                <a:gd name="T28" fmla="*/ 280 w 990"/>
                <a:gd name="T29" fmla="*/ 50 h 1046"/>
                <a:gd name="T30" fmla="*/ 257 w 990"/>
                <a:gd name="T31" fmla="*/ 77 h 1046"/>
                <a:gd name="T32" fmla="*/ 229 w 990"/>
                <a:gd name="T33" fmla="*/ 110 h 1046"/>
                <a:gd name="T34" fmla="*/ 195 w 990"/>
                <a:gd name="T35" fmla="*/ 147 h 1046"/>
                <a:gd name="T36" fmla="*/ 156 w 990"/>
                <a:gd name="T37" fmla="*/ 189 h 1046"/>
                <a:gd name="T38" fmla="*/ 112 w 990"/>
                <a:gd name="T39" fmla="*/ 234 h 1046"/>
                <a:gd name="T40" fmla="*/ 65 w 990"/>
                <a:gd name="T41" fmla="*/ 282 h 1046"/>
                <a:gd name="T42" fmla="*/ 14 w 990"/>
                <a:gd name="T43" fmla="*/ 332 h 1046"/>
                <a:gd name="T44" fmla="*/ 0 w 990"/>
                <a:gd name="T45" fmla="*/ 318 h 1046"/>
                <a:gd name="T46" fmla="*/ 0 w 990"/>
                <a:gd name="T47" fmla="*/ 318 h 1046"/>
                <a:gd name="T48" fmla="*/ 0 w 990"/>
                <a:gd name="T49" fmla="*/ 318 h 10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0"/>
                <a:gd name="T76" fmla="*/ 0 h 1046"/>
                <a:gd name="T77" fmla="*/ 990 w 990"/>
                <a:gd name="T78" fmla="*/ 1046 h 10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0" h="1046">
                  <a:moveTo>
                    <a:pt x="0" y="1001"/>
                  </a:moveTo>
                  <a:lnTo>
                    <a:pt x="4" y="980"/>
                  </a:lnTo>
                  <a:lnTo>
                    <a:pt x="17" y="924"/>
                  </a:lnTo>
                  <a:lnTo>
                    <a:pt x="44" y="838"/>
                  </a:lnTo>
                  <a:lnTo>
                    <a:pt x="89" y="729"/>
                  </a:lnTo>
                  <a:lnTo>
                    <a:pt x="155" y="606"/>
                  </a:lnTo>
                  <a:lnTo>
                    <a:pt x="247" y="474"/>
                  </a:lnTo>
                  <a:lnTo>
                    <a:pt x="367" y="340"/>
                  </a:lnTo>
                  <a:lnTo>
                    <a:pt x="521" y="211"/>
                  </a:lnTo>
                  <a:lnTo>
                    <a:pt x="711" y="96"/>
                  </a:lnTo>
                  <a:lnTo>
                    <a:pt x="943" y="0"/>
                  </a:lnTo>
                  <a:lnTo>
                    <a:pt x="990" y="41"/>
                  </a:lnTo>
                  <a:lnTo>
                    <a:pt x="979" y="54"/>
                  </a:lnTo>
                  <a:lnTo>
                    <a:pt x="946" y="95"/>
                  </a:lnTo>
                  <a:lnTo>
                    <a:pt x="892" y="158"/>
                  </a:lnTo>
                  <a:lnTo>
                    <a:pt x="819" y="242"/>
                  </a:lnTo>
                  <a:lnTo>
                    <a:pt x="728" y="346"/>
                  </a:lnTo>
                  <a:lnTo>
                    <a:pt x="620" y="464"/>
                  </a:lnTo>
                  <a:lnTo>
                    <a:pt x="496" y="596"/>
                  </a:lnTo>
                  <a:lnTo>
                    <a:pt x="357" y="739"/>
                  </a:lnTo>
                  <a:lnTo>
                    <a:pt x="207" y="889"/>
                  </a:lnTo>
                  <a:lnTo>
                    <a:pt x="44" y="1046"/>
                  </a:lnTo>
                  <a:lnTo>
                    <a:pt x="0" y="1002"/>
                  </a:lnTo>
                  <a:lnTo>
                    <a:pt x="0" y="1001"/>
                  </a:lnTo>
                  <a:close/>
                </a:path>
              </a:pathLst>
            </a:custGeom>
            <a:solidFill>
              <a:srgbClr val="FF92A2"/>
            </a:solidFill>
            <a:ln w="9525">
              <a:noFill/>
              <a:round/>
              <a:headEnd/>
              <a:tailEnd/>
            </a:ln>
          </p:spPr>
          <p:txBody>
            <a:bodyPr/>
            <a:lstStyle/>
            <a:p>
              <a:endParaRPr lang="en-US"/>
            </a:p>
          </p:txBody>
        </p:sp>
        <p:sp>
          <p:nvSpPr>
            <p:cNvPr id="22569" name="Freeform 35"/>
            <p:cNvSpPr>
              <a:spLocks/>
            </p:cNvSpPr>
            <p:nvPr/>
          </p:nvSpPr>
          <p:spPr bwMode="auto">
            <a:xfrm rot="2163528">
              <a:off x="4270" y="1782"/>
              <a:ext cx="553" cy="584"/>
            </a:xfrm>
            <a:custGeom>
              <a:avLst/>
              <a:gdLst>
                <a:gd name="T0" fmla="*/ 0 w 987"/>
                <a:gd name="T1" fmla="*/ 315 h 1039"/>
                <a:gd name="T2" fmla="*/ 1 w 987"/>
                <a:gd name="T3" fmla="*/ 309 h 1039"/>
                <a:gd name="T4" fmla="*/ 6 w 987"/>
                <a:gd name="T5" fmla="*/ 291 h 1039"/>
                <a:gd name="T6" fmla="*/ 14 w 987"/>
                <a:gd name="T7" fmla="*/ 264 h 1039"/>
                <a:gd name="T8" fmla="*/ 29 w 987"/>
                <a:gd name="T9" fmla="*/ 230 h 1039"/>
                <a:gd name="T10" fmla="*/ 49 w 987"/>
                <a:gd name="T11" fmla="*/ 192 h 1039"/>
                <a:gd name="T12" fmla="*/ 78 w 987"/>
                <a:gd name="T13" fmla="*/ 150 h 1039"/>
                <a:gd name="T14" fmla="*/ 116 w 987"/>
                <a:gd name="T15" fmla="*/ 108 h 1039"/>
                <a:gd name="T16" fmla="*/ 164 w 987"/>
                <a:gd name="T17" fmla="*/ 67 h 1039"/>
                <a:gd name="T18" fmla="*/ 224 w 987"/>
                <a:gd name="T19" fmla="*/ 31 h 1039"/>
                <a:gd name="T20" fmla="*/ 296 w 987"/>
                <a:gd name="T21" fmla="*/ 0 h 1039"/>
                <a:gd name="T22" fmla="*/ 310 w 987"/>
                <a:gd name="T23" fmla="*/ 12 h 1039"/>
                <a:gd name="T24" fmla="*/ 306 w 987"/>
                <a:gd name="T25" fmla="*/ 17 h 1039"/>
                <a:gd name="T26" fmla="*/ 295 w 987"/>
                <a:gd name="T27" fmla="*/ 29 h 1039"/>
                <a:gd name="T28" fmla="*/ 277 w 987"/>
                <a:gd name="T29" fmla="*/ 48 h 1039"/>
                <a:gd name="T30" fmla="*/ 254 w 987"/>
                <a:gd name="T31" fmla="*/ 75 h 1039"/>
                <a:gd name="T32" fmla="*/ 225 w 987"/>
                <a:gd name="T33" fmla="*/ 106 h 1039"/>
                <a:gd name="T34" fmla="*/ 191 w 987"/>
                <a:gd name="T35" fmla="*/ 143 h 1039"/>
                <a:gd name="T36" fmla="*/ 152 w 987"/>
                <a:gd name="T37" fmla="*/ 185 h 1039"/>
                <a:gd name="T38" fmla="*/ 109 w 987"/>
                <a:gd name="T39" fmla="*/ 230 h 1039"/>
                <a:gd name="T40" fmla="*/ 63 w 987"/>
                <a:gd name="T41" fmla="*/ 278 h 1039"/>
                <a:gd name="T42" fmla="*/ 13 w 987"/>
                <a:gd name="T43" fmla="*/ 328 h 1039"/>
                <a:gd name="T44" fmla="*/ 0 w 987"/>
                <a:gd name="T45" fmla="*/ 315 h 1039"/>
                <a:gd name="T46" fmla="*/ 0 w 987"/>
                <a:gd name="T47" fmla="*/ 315 h 10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7"/>
                <a:gd name="T73" fmla="*/ 0 h 1039"/>
                <a:gd name="T74" fmla="*/ 987 w 987"/>
                <a:gd name="T75" fmla="*/ 1039 h 10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7" h="1039">
                  <a:moveTo>
                    <a:pt x="0" y="997"/>
                  </a:moveTo>
                  <a:lnTo>
                    <a:pt x="4" y="977"/>
                  </a:lnTo>
                  <a:lnTo>
                    <a:pt x="18" y="921"/>
                  </a:lnTo>
                  <a:lnTo>
                    <a:pt x="45" y="835"/>
                  </a:lnTo>
                  <a:lnTo>
                    <a:pt x="91" y="728"/>
                  </a:lnTo>
                  <a:lnTo>
                    <a:pt x="157" y="606"/>
                  </a:lnTo>
                  <a:lnTo>
                    <a:pt x="248" y="474"/>
                  </a:lnTo>
                  <a:lnTo>
                    <a:pt x="370" y="341"/>
                  </a:lnTo>
                  <a:lnTo>
                    <a:pt x="522" y="214"/>
                  </a:lnTo>
                  <a:lnTo>
                    <a:pt x="712" y="97"/>
                  </a:lnTo>
                  <a:lnTo>
                    <a:pt x="942" y="0"/>
                  </a:lnTo>
                  <a:lnTo>
                    <a:pt x="987" y="39"/>
                  </a:lnTo>
                  <a:lnTo>
                    <a:pt x="975" y="53"/>
                  </a:lnTo>
                  <a:lnTo>
                    <a:pt x="940" y="91"/>
                  </a:lnTo>
                  <a:lnTo>
                    <a:pt x="884" y="153"/>
                  </a:lnTo>
                  <a:lnTo>
                    <a:pt x="810" y="236"/>
                  </a:lnTo>
                  <a:lnTo>
                    <a:pt x="718" y="337"/>
                  </a:lnTo>
                  <a:lnTo>
                    <a:pt x="609" y="454"/>
                  </a:lnTo>
                  <a:lnTo>
                    <a:pt x="485" y="585"/>
                  </a:lnTo>
                  <a:lnTo>
                    <a:pt x="348" y="728"/>
                  </a:lnTo>
                  <a:lnTo>
                    <a:pt x="200" y="879"/>
                  </a:lnTo>
                  <a:lnTo>
                    <a:pt x="42" y="1039"/>
                  </a:lnTo>
                  <a:lnTo>
                    <a:pt x="0" y="997"/>
                  </a:lnTo>
                  <a:close/>
                </a:path>
              </a:pathLst>
            </a:custGeom>
            <a:solidFill>
              <a:srgbClr val="FF95A3"/>
            </a:solidFill>
            <a:ln w="9525">
              <a:noFill/>
              <a:round/>
              <a:headEnd/>
              <a:tailEnd/>
            </a:ln>
          </p:spPr>
          <p:txBody>
            <a:bodyPr/>
            <a:lstStyle/>
            <a:p>
              <a:endParaRPr lang="en-US"/>
            </a:p>
          </p:txBody>
        </p:sp>
        <p:sp>
          <p:nvSpPr>
            <p:cNvPr id="22570" name="Freeform 36"/>
            <p:cNvSpPr>
              <a:spLocks/>
            </p:cNvSpPr>
            <p:nvPr/>
          </p:nvSpPr>
          <p:spPr bwMode="auto">
            <a:xfrm rot="2163528">
              <a:off x="4270" y="1782"/>
              <a:ext cx="552" cy="581"/>
            </a:xfrm>
            <a:custGeom>
              <a:avLst/>
              <a:gdLst>
                <a:gd name="T0" fmla="*/ 0 w 982"/>
                <a:gd name="T1" fmla="*/ 314 h 1032"/>
                <a:gd name="T2" fmla="*/ 2 w 982"/>
                <a:gd name="T3" fmla="*/ 309 h 1032"/>
                <a:gd name="T4" fmla="*/ 6 w 982"/>
                <a:gd name="T5" fmla="*/ 291 h 1032"/>
                <a:gd name="T6" fmla="*/ 15 w 982"/>
                <a:gd name="T7" fmla="*/ 263 h 1032"/>
                <a:gd name="T8" fmla="*/ 29 w 982"/>
                <a:gd name="T9" fmla="*/ 230 h 1032"/>
                <a:gd name="T10" fmla="*/ 50 w 982"/>
                <a:gd name="T11" fmla="*/ 191 h 1032"/>
                <a:gd name="T12" fmla="*/ 79 w 982"/>
                <a:gd name="T13" fmla="*/ 150 h 1032"/>
                <a:gd name="T14" fmla="*/ 117 w 982"/>
                <a:gd name="T15" fmla="*/ 108 h 1032"/>
                <a:gd name="T16" fmla="*/ 165 w 982"/>
                <a:gd name="T17" fmla="*/ 68 h 1032"/>
                <a:gd name="T18" fmla="*/ 225 w 982"/>
                <a:gd name="T19" fmla="*/ 31 h 1032"/>
                <a:gd name="T20" fmla="*/ 297 w 982"/>
                <a:gd name="T21" fmla="*/ 0 h 1032"/>
                <a:gd name="T22" fmla="*/ 310 w 982"/>
                <a:gd name="T23" fmla="*/ 12 h 1032"/>
                <a:gd name="T24" fmla="*/ 306 w 982"/>
                <a:gd name="T25" fmla="*/ 16 h 1032"/>
                <a:gd name="T26" fmla="*/ 296 w 982"/>
                <a:gd name="T27" fmla="*/ 28 h 1032"/>
                <a:gd name="T28" fmla="*/ 277 w 982"/>
                <a:gd name="T29" fmla="*/ 47 h 1032"/>
                <a:gd name="T30" fmla="*/ 253 w 982"/>
                <a:gd name="T31" fmla="*/ 72 h 1032"/>
                <a:gd name="T32" fmla="*/ 224 w 982"/>
                <a:gd name="T33" fmla="*/ 104 h 1032"/>
                <a:gd name="T34" fmla="*/ 189 w 982"/>
                <a:gd name="T35" fmla="*/ 141 h 1032"/>
                <a:gd name="T36" fmla="*/ 150 w 982"/>
                <a:gd name="T37" fmla="*/ 182 h 1032"/>
                <a:gd name="T38" fmla="*/ 107 w 982"/>
                <a:gd name="T39" fmla="*/ 227 h 1032"/>
                <a:gd name="T40" fmla="*/ 61 w 982"/>
                <a:gd name="T41" fmla="*/ 275 h 1032"/>
                <a:gd name="T42" fmla="*/ 12 w 982"/>
                <a:gd name="T43" fmla="*/ 327 h 1032"/>
                <a:gd name="T44" fmla="*/ 1 w 982"/>
                <a:gd name="T45" fmla="*/ 315 h 1032"/>
                <a:gd name="T46" fmla="*/ 1 w 982"/>
                <a:gd name="T47" fmla="*/ 315 h 1032"/>
                <a:gd name="T48" fmla="*/ 0 w 982"/>
                <a:gd name="T49" fmla="*/ 314 h 1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2"/>
                <a:gd name="T76" fmla="*/ 0 h 1032"/>
                <a:gd name="T77" fmla="*/ 982 w 982"/>
                <a:gd name="T78" fmla="*/ 1032 h 10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2" h="1032">
                  <a:moveTo>
                    <a:pt x="0" y="992"/>
                  </a:moveTo>
                  <a:lnTo>
                    <a:pt x="5" y="973"/>
                  </a:lnTo>
                  <a:lnTo>
                    <a:pt x="19" y="917"/>
                  </a:lnTo>
                  <a:lnTo>
                    <a:pt x="47" y="832"/>
                  </a:lnTo>
                  <a:lnTo>
                    <a:pt x="92" y="725"/>
                  </a:lnTo>
                  <a:lnTo>
                    <a:pt x="159" y="604"/>
                  </a:lnTo>
                  <a:lnTo>
                    <a:pt x="251" y="473"/>
                  </a:lnTo>
                  <a:lnTo>
                    <a:pt x="371" y="341"/>
                  </a:lnTo>
                  <a:lnTo>
                    <a:pt x="523" y="214"/>
                  </a:lnTo>
                  <a:lnTo>
                    <a:pt x="712" y="98"/>
                  </a:lnTo>
                  <a:lnTo>
                    <a:pt x="941" y="0"/>
                  </a:lnTo>
                  <a:lnTo>
                    <a:pt x="982" y="37"/>
                  </a:lnTo>
                  <a:lnTo>
                    <a:pt x="970" y="50"/>
                  </a:lnTo>
                  <a:lnTo>
                    <a:pt x="935" y="88"/>
                  </a:lnTo>
                  <a:lnTo>
                    <a:pt x="877" y="148"/>
                  </a:lnTo>
                  <a:lnTo>
                    <a:pt x="801" y="228"/>
                  </a:lnTo>
                  <a:lnTo>
                    <a:pt x="708" y="327"/>
                  </a:lnTo>
                  <a:lnTo>
                    <a:pt x="599" y="444"/>
                  </a:lnTo>
                  <a:lnTo>
                    <a:pt x="475" y="573"/>
                  </a:lnTo>
                  <a:lnTo>
                    <a:pt x="339" y="717"/>
                  </a:lnTo>
                  <a:lnTo>
                    <a:pt x="193" y="869"/>
                  </a:lnTo>
                  <a:lnTo>
                    <a:pt x="40" y="1032"/>
                  </a:lnTo>
                  <a:lnTo>
                    <a:pt x="2" y="993"/>
                  </a:lnTo>
                  <a:lnTo>
                    <a:pt x="0" y="992"/>
                  </a:lnTo>
                  <a:close/>
                </a:path>
              </a:pathLst>
            </a:custGeom>
            <a:solidFill>
              <a:srgbClr val="FF97A5"/>
            </a:solidFill>
            <a:ln w="9525">
              <a:noFill/>
              <a:round/>
              <a:headEnd/>
              <a:tailEnd/>
            </a:ln>
          </p:spPr>
          <p:txBody>
            <a:bodyPr/>
            <a:lstStyle/>
            <a:p>
              <a:endParaRPr lang="en-US"/>
            </a:p>
          </p:txBody>
        </p:sp>
        <p:sp>
          <p:nvSpPr>
            <p:cNvPr id="22571" name="Freeform 37"/>
            <p:cNvSpPr>
              <a:spLocks/>
            </p:cNvSpPr>
            <p:nvPr/>
          </p:nvSpPr>
          <p:spPr bwMode="auto">
            <a:xfrm rot="2163528">
              <a:off x="4271" y="1783"/>
              <a:ext cx="549" cy="577"/>
            </a:xfrm>
            <a:custGeom>
              <a:avLst/>
              <a:gdLst>
                <a:gd name="T0" fmla="*/ 0 w 977"/>
                <a:gd name="T1" fmla="*/ 314 h 1023"/>
                <a:gd name="T2" fmla="*/ 1 w 977"/>
                <a:gd name="T3" fmla="*/ 307 h 1023"/>
                <a:gd name="T4" fmla="*/ 6 w 977"/>
                <a:gd name="T5" fmla="*/ 290 h 1023"/>
                <a:gd name="T6" fmla="*/ 15 w 977"/>
                <a:gd name="T7" fmla="*/ 263 h 1023"/>
                <a:gd name="T8" fmla="*/ 29 w 977"/>
                <a:gd name="T9" fmla="*/ 230 h 1023"/>
                <a:gd name="T10" fmla="*/ 50 w 977"/>
                <a:gd name="T11" fmla="*/ 191 h 1023"/>
                <a:gd name="T12" fmla="*/ 79 w 977"/>
                <a:gd name="T13" fmla="*/ 150 h 1023"/>
                <a:gd name="T14" fmla="*/ 117 w 977"/>
                <a:gd name="T15" fmla="*/ 108 h 1023"/>
                <a:gd name="T16" fmla="*/ 165 w 977"/>
                <a:gd name="T17" fmla="*/ 68 h 1023"/>
                <a:gd name="T18" fmla="*/ 225 w 977"/>
                <a:gd name="T19" fmla="*/ 31 h 1023"/>
                <a:gd name="T20" fmla="*/ 296 w 977"/>
                <a:gd name="T21" fmla="*/ 0 h 1023"/>
                <a:gd name="T22" fmla="*/ 308 w 977"/>
                <a:gd name="T23" fmla="*/ 11 h 1023"/>
                <a:gd name="T24" fmla="*/ 305 w 977"/>
                <a:gd name="T25" fmla="*/ 15 h 1023"/>
                <a:gd name="T26" fmla="*/ 293 w 977"/>
                <a:gd name="T27" fmla="*/ 27 h 1023"/>
                <a:gd name="T28" fmla="*/ 274 w 977"/>
                <a:gd name="T29" fmla="*/ 45 h 1023"/>
                <a:gd name="T30" fmla="*/ 250 w 977"/>
                <a:gd name="T31" fmla="*/ 70 h 1023"/>
                <a:gd name="T32" fmla="*/ 220 w 977"/>
                <a:gd name="T33" fmla="*/ 101 h 1023"/>
                <a:gd name="T34" fmla="*/ 185 w 977"/>
                <a:gd name="T35" fmla="*/ 137 h 1023"/>
                <a:gd name="T36" fmla="*/ 146 w 977"/>
                <a:gd name="T37" fmla="*/ 178 h 1023"/>
                <a:gd name="T38" fmla="*/ 103 w 977"/>
                <a:gd name="T39" fmla="*/ 224 h 1023"/>
                <a:gd name="T40" fmla="*/ 58 w 977"/>
                <a:gd name="T41" fmla="*/ 273 h 1023"/>
                <a:gd name="T42" fmla="*/ 12 w 977"/>
                <a:gd name="T43" fmla="*/ 325 h 1023"/>
                <a:gd name="T44" fmla="*/ 1 w 977"/>
                <a:gd name="T45" fmla="*/ 314 h 1023"/>
                <a:gd name="T46" fmla="*/ 1 w 977"/>
                <a:gd name="T47" fmla="*/ 314 h 1023"/>
                <a:gd name="T48" fmla="*/ 0 w 977"/>
                <a:gd name="T49" fmla="*/ 314 h 10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7"/>
                <a:gd name="T76" fmla="*/ 0 h 1023"/>
                <a:gd name="T77" fmla="*/ 977 w 977"/>
                <a:gd name="T78" fmla="*/ 1023 h 10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7" h="1023">
                  <a:moveTo>
                    <a:pt x="0" y="986"/>
                  </a:moveTo>
                  <a:lnTo>
                    <a:pt x="4" y="966"/>
                  </a:lnTo>
                  <a:lnTo>
                    <a:pt x="19" y="911"/>
                  </a:lnTo>
                  <a:lnTo>
                    <a:pt x="47" y="828"/>
                  </a:lnTo>
                  <a:lnTo>
                    <a:pt x="93" y="722"/>
                  </a:lnTo>
                  <a:lnTo>
                    <a:pt x="159" y="601"/>
                  </a:lnTo>
                  <a:lnTo>
                    <a:pt x="251" y="471"/>
                  </a:lnTo>
                  <a:lnTo>
                    <a:pt x="371" y="341"/>
                  </a:lnTo>
                  <a:lnTo>
                    <a:pt x="523" y="214"/>
                  </a:lnTo>
                  <a:lnTo>
                    <a:pt x="711" y="98"/>
                  </a:lnTo>
                  <a:lnTo>
                    <a:pt x="937" y="0"/>
                  </a:lnTo>
                  <a:lnTo>
                    <a:pt x="977" y="34"/>
                  </a:lnTo>
                  <a:lnTo>
                    <a:pt x="965" y="47"/>
                  </a:lnTo>
                  <a:lnTo>
                    <a:pt x="928" y="83"/>
                  </a:lnTo>
                  <a:lnTo>
                    <a:pt x="869" y="141"/>
                  </a:lnTo>
                  <a:lnTo>
                    <a:pt x="792" y="219"/>
                  </a:lnTo>
                  <a:lnTo>
                    <a:pt x="697" y="317"/>
                  </a:lnTo>
                  <a:lnTo>
                    <a:pt x="586" y="431"/>
                  </a:lnTo>
                  <a:lnTo>
                    <a:pt x="463" y="561"/>
                  </a:lnTo>
                  <a:lnTo>
                    <a:pt x="328" y="704"/>
                  </a:lnTo>
                  <a:lnTo>
                    <a:pt x="185" y="859"/>
                  </a:lnTo>
                  <a:lnTo>
                    <a:pt x="37" y="1023"/>
                  </a:lnTo>
                  <a:lnTo>
                    <a:pt x="1" y="986"/>
                  </a:lnTo>
                  <a:lnTo>
                    <a:pt x="0" y="986"/>
                  </a:lnTo>
                  <a:close/>
                </a:path>
              </a:pathLst>
            </a:custGeom>
            <a:solidFill>
              <a:srgbClr val="FF9AA6"/>
            </a:solidFill>
            <a:ln w="9525">
              <a:noFill/>
              <a:round/>
              <a:headEnd/>
              <a:tailEnd/>
            </a:ln>
          </p:spPr>
          <p:txBody>
            <a:bodyPr/>
            <a:lstStyle/>
            <a:p>
              <a:endParaRPr lang="en-US"/>
            </a:p>
          </p:txBody>
        </p:sp>
        <p:sp>
          <p:nvSpPr>
            <p:cNvPr id="22572" name="Freeform 38"/>
            <p:cNvSpPr>
              <a:spLocks/>
            </p:cNvSpPr>
            <p:nvPr/>
          </p:nvSpPr>
          <p:spPr bwMode="auto">
            <a:xfrm rot="2163528">
              <a:off x="4274" y="1785"/>
              <a:ext cx="547" cy="572"/>
            </a:xfrm>
            <a:custGeom>
              <a:avLst/>
              <a:gdLst>
                <a:gd name="T0" fmla="*/ 0 w 972"/>
                <a:gd name="T1" fmla="*/ 312 h 1015"/>
                <a:gd name="T2" fmla="*/ 1 w 972"/>
                <a:gd name="T3" fmla="*/ 305 h 1015"/>
                <a:gd name="T4" fmla="*/ 6 w 972"/>
                <a:gd name="T5" fmla="*/ 288 h 1015"/>
                <a:gd name="T6" fmla="*/ 15 w 972"/>
                <a:gd name="T7" fmla="*/ 261 h 1015"/>
                <a:gd name="T8" fmla="*/ 29 w 972"/>
                <a:gd name="T9" fmla="*/ 229 h 1015"/>
                <a:gd name="T10" fmla="*/ 51 w 972"/>
                <a:gd name="T11" fmla="*/ 190 h 1015"/>
                <a:gd name="T12" fmla="*/ 79 w 972"/>
                <a:gd name="T13" fmla="*/ 150 h 1015"/>
                <a:gd name="T14" fmla="*/ 118 w 972"/>
                <a:gd name="T15" fmla="*/ 108 h 1015"/>
                <a:gd name="T16" fmla="*/ 165 w 972"/>
                <a:gd name="T17" fmla="*/ 68 h 1015"/>
                <a:gd name="T18" fmla="*/ 225 w 972"/>
                <a:gd name="T19" fmla="*/ 32 h 1015"/>
                <a:gd name="T20" fmla="*/ 296 w 972"/>
                <a:gd name="T21" fmla="*/ 0 h 1015"/>
                <a:gd name="T22" fmla="*/ 308 w 972"/>
                <a:gd name="T23" fmla="*/ 10 h 1015"/>
                <a:gd name="T24" fmla="*/ 304 w 972"/>
                <a:gd name="T25" fmla="*/ 14 h 1015"/>
                <a:gd name="T26" fmla="*/ 292 w 972"/>
                <a:gd name="T27" fmla="*/ 25 h 1015"/>
                <a:gd name="T28" fmla="*/ 273 w 972"/>
                <a:gd name="T29" fmla="*/ 43 h 1015"/>
                <a:gd name="T30" fmla="*/ 248 w 972"/>
                <a:gd name="T31" fmla="*/ 68 h 1015"/>
                <a:gd name="T32" fmla="*/ 217 w 972"/>
                <a:gd name="T33" fmla="*/ 98 h 1015"/>
                <a:gd name="T34" fmla="*/ 182 w 972"/>
                <a:gd name="T35" fmla="*/ 134 h 1015"/>
                <a:gd name="T36" fmla="*/ 143 w 972"/>
                <a:gd name="T37" fmla="*/ 174 h 1015"/>
                <a:gd name="T38" fmla="*/ 101 w 972"/>
                <a:gd name="T39" fmla="*/ 220 h 1015"/>
                <a:gd name="T40" fmla="*/ 57 w 972"/>
                <a:gd name="T41" fmla="*/ 269 h 1015"/>
                <a:gd name="T42" fmla="*/ 11 w 972"/>
                <a:gd name="T43" fmla="*/ 322 h 1015"/>
                <a:gd name="T44" fmla="*/ 0 w 972"/>
                <a:gd name="T45" fmla="*/ 312 h 1015"/>
                <a:gd name="T46" fmla="*/ 0 w 972"/>
                <a:gd name="T47" fmla="*/ 312 h 10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2"/>
                <a:gd name="T73" fmla="*/ 0 h 1015"/>
                <a:gd name="T74" fmla="*/ 972 w 972"/>
                <a:gd name="T75" fmla="*/ 1015 h 10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2" h="1015">
                  <a:moveTo>
                    <a:pt x="0" y="981"/>
                  </a:moveTo>
                  <a:lnTo>
                    <a:pt x="4" y="962"/>
                  </a:lnTo>
                  <a:lnTo>
                    <a:pt x="19" y="907"/>
                  </a:lnTo>
                  <a:lnTo>
                    <a:pt x="46" y="824"/>
                  </a:lnTo>
                  <a:lnTo>
                    <a:pt x="93" y="720"/>
                  </a:lnTo>
                  <a:lnTo>
                    <a:pt x="160" y="600"/>
                  </a:lnTo>
                  <a:lnTo>
                    <a:pt x="251" y="472"/>
                  </a:lnTo>
                  <a:lnTo>
                    <a:pt x="372" y="341"/>
                  </a:lnTo>
                  <a:lnTo>
                    <a:pt x="523" y="214"/>
                  </a:lnTo>
                  <a:lnTo>
                    <a:pt x="710" y="99"/>
                  </a:lnTo>
                  <a:lnTo>
                    <a:pt x="935" y="0"/>
                  </a:lnTo>
                  <a:lnTo>
                    <a:pt x="972" y="32"/>
                  </a:lnTo>
                  <a:lnTo>
                    <a:pt x="959" y="44"/>
                  </a:lnTo>
                  <a:lnTo>
                    <a:pt x="921" y="80"/>
                  </a:lnTo>
                  <a:lnTo>
                    <a:pt x="861" y="135"/>
                  </a:lnTo>
                  <a:lnTo>
                    <a:pt x="782" y="213"/>
                  </a:lnTo>
                  <a:lnTo>
                    <a:pt x="685" y="308"/>
                  </a:lnTo>
                  <a:lnTo>
                    <a:pt x="574" y="421"/>
                  </a:lnTo>
                  <a:lnTo>
                    <a:pt x="452" y="549"/>
                  </a:lnTo>
                  <a:lnTo>
                    <a:pt x="318" y="693"/>
                  </a:lnTo>
                  <a:lnTo>
                    <a:pt x="179" y="849"/>
                  </a:lnTo>
                  <a:lnTo>
                    <a:pt x="33" y="1015"/>
                  </a:lnTo>
                  <a:lnTo>
                    <a:pt x="0" y="981"/>
                  </a:lnTo>
                  <a:close/>
                </a:path>
              </a:pathLst>
            </a:custGeom>
            <a:solidFill>
              <a:srgbClr val="FF9DA7"/>
            </a:solidFill>
            <a:ln w="9525">
              <a:noFill/>
              <a:round/>
              <a:headEnd/>
              <a:tailEnd/>
            </a:ln>
          </p:spPr>
          <p:txBody>
            <a:bodyPr/>
            <a:lstStyle/>
            <a:p>
              <a:endParaRPr lang="en-US"/>
            </a:p>
          </p:txBody>
        </p:sp>
        <p:sp>
          <p:nvSpPr>
            <p:cNvPr id="22573" name="Freeform 39"/>
            <p:cNvSpPr>
              <a:spLocks/>
            </p:cNvSpPr>
            <p:nvPr/>
          </p:nvSpPr>
          <p:spPr bwMode="auto">
            <a:xfrm rot="2163528">
              <a:off x="4275" y="1785"/>
              <a:ext cx="542" cy="568"/>
            </a:xfrm>
            <a:custGeom>
              <a:avLst/>
              <a:gdLst>
                <a:gd name="T0" fmla="*/ 0 w 968"/>
                <a:gd name="T1" fmla="*/ 309 h 1008"/>
                <a:gd name="T2" fmla="*/ 2 w 968"/>
                <a:gd name="T3" fmla="*/ 304 h 1008"/>
                <a:gd name="T4" fmla="*/ 6 w 968"/>
                <a:gd name="T5" fmla="*/ 287 h 1008"/>
                <a:gd name="T6" fmla="*/ 15 w 968"/>
                <a:gd name="T7" fmla="*/ 261 h 1008"/>
                <a:gd name="T8" fmla="*/ 30 w 968"/>
                <a:gd name="T9" fmla="*/ 228 h 1008"/>
                <a:gd name="T10" fmla="*/ 50 w 968"/>
                <a:gd name="T11" fmla="*/ 190 h 1008"/>
                <a:gd name="T12" fmla="*/ 80 w 968"/>
                <a:gd name="T13" fmla="*/ 149 h 1008"/>
                <a:gd name="T14" fmla="*/ 117 w 968"/>
                <a:gd name="T15" fmla="*/ 108 h 1008"/>
                <a:gd name="T16" fmla="*/ 164 w 968"/>
                <a:gd name="T17" fmla="*/ 68 h 1008"/>
                <a:gd name="T18" fmla="*/ 222 w 968"/>
                <a:gd name="T19" fmla="*/ 32 h 1008"/>
                <a:gd name="T20" fmla="*/ 293 w 968"/>
                <a:gd name="T21" fmla="*/ 0 h 1008"/>
                <a:gd name="T22" fmla="*/ 303 w 968"/>
                <a:gd name="T23" fmla="*/ 10 h 1008"/>
                <a:gd name="T24" fmla="*/ 300 w 968"/>
                <a:gd name="T25" fmla="*/ 13 h 1008"/>
                <a:gd name="T26" fmla="*/ 287 w 968"/>
                <a:gd name="T27" fmla="*/ 24 h 1008"/>
                <a:gd name="T28" fmla="*/ 268 w 968"/>
                <a:gd name="T29" fmla="*/ 41 h 1008"/>
                <a:gd name="T30" fmla="*/ 242 w 968"/>
                <a:gd name="T31" fmla="*/ 65 h 1008"/>
                <a:gd name="T32" fmla="*/ 212 w 968"/>
                <a:gd name="T33" fmla="*/ 95 h 1008"/>
                <a:gd name="T34" fmla="*/ 177 w 968"/>
                <a:gd name="T35" fmla="*/ 130 h 1008"/>
                <a:gd name="T36" fmla="*/ 138 w 968"/>
                <a:gd name="T37" fmla="*/ 171 h 1008"/>
                <a:gd name="T38" fmla="*/ 97 w 968"/>
                <a:gd name="T39" fmla="*/ 216 h 1008"/>
                <a:gd name="T40" fmla="*/ 54 w 968"/>
                <a:gd name="T41" fmla="*/ 266 h 1008"/>
                <a:gd name="T42" fmla="*/ 10 w 968"/>
                <a:gd name="T43" fmla="*/ 320 h 1008"/>
                <a:gd name="T44" fmla="*/ 0 w 968"/>
                <a:gd name="T45" fmla="*/ 310 h 1008"/>
                <a:gd name="T46" fmla="*/ 0 w 968"/>
                <a:gd name="T47" fmla="*/ 310 h 1008"/>
                <a:gd name="T48" fmla="*/ 0 w 968"/>
                <a:gd name="T49" fmla="*/ 309 h 10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8"/>
                <a:gd name="T76" fmla="*/ 0 h 1008"/>
                <a:gd name="T77" fmla="*/ 968 w 968"/>
                <a:gd name="T78" fmla="*/ 1008 h 10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8" h="1008">
                  <a:moveTo>
                    <a:pt x="0" y="975"/>
                  </a:moveTo>
                  <a:lnTo>
                    <a:pt x="5" y="956"/>
                  </a:lnTo>
                  <a:lnTo>
                    <a:pt x="19" y="903"/>
                  </a:lnTo>
                  <a:lnTo>
                    <a:pt x="48" y="821"/>
                  </a:lnTo>
                  <a:lnTo>
                    <a:pt x="94" y="717"/>
                  </a:lnTo>
                  <a:lnTo>
                    <a:pt x="161" y="598"/>
                  </a:lnTo>
                  <a:lnTo>
                    <a:pt x="253" y="471"/>
                  </a:lnTo>
                  <a:lnTo>
                    <a:pt x="373" y="340"/>
                  </a:lnTo>
                  <a:lnTo>
                    <a:pt x="523" y="214"/>
                  </a:lnTo>
                  <a:lnTo>
                    <a:pt x="709" y="99"/>
                  </a:lnTo>
                  <a:lnTo>
                    <a:pt x="934" y="0"/>
                  </a:lnTo>
                  <a:lnTo>
                    <a:pt x="968" y="30"/>
                  </a:lnTo>
                  <a:lnTo>
                    <a:pt x="955" y="41"/>
                  </a:lnTo>
                  <a:lnTo>
                    <a:pt x="915" y="75"/>
                  </a:lnTo>
                  <a:lnTo>
                    <a:pt x="855" y="130"/>
                  </a:lnTo>
                  <a:lnTo>
                    <a:pt x="773" y="205"/>
                  </a:lnTo>
                  <a:lnTo>
                    <a:pt x="676" y="299"/>
                  </a:lnTo>
                  <a:lnTo>
                    <a:pt x="564" y="410"/>
                  </a:lnTo>
                  <a:lnTo>
                    <a:pt x="441" y="538"/>
                  </a:lnTo>
                  <a:lnTo>
                    <a:pt x="309" y="681"/>
                  </a:lnTo>
                  <a:lnTo>
                    <a:pt x="172" y="838"/>
                  </a:lnTo>
                  <a:lnTo>
                    <a:pt x="31" y="1008"/>
                  </a:lnTo>
                  <a:lnTo>
                    <a:pt x="0" y="976"/>
                  </a:lnTo>
                  <a:lnTo>
                    <a:pt x="0" y="975"/>
                  </a:lnTo>
                  <a:close/>
                </a:path>
              </a:pathLst>
            </a:custGeom>
            <a:solidFill>
              <a:srgbClr val="FFA0A9"/>
            </a:solidFill>
            <a:ln w="9525">
              <a:noFill/>
              <a:round/>
              <a:headEnd/>
              <a:tailEnd/>
            </a:ln>
          </p:spPr>
          <p:txBody>
            <a:bodyPr/>
            <a:lstStyle/>
            <a:p>
              <a:endParaRPr lang="en-US"/>
            </a:p>
          </p:txBody>
        </p:sp>
        <p:sp>
          <p:nvSpPr>
            <p:cNvPr id="22574" name="Freeform 40"/>
            <p:cNvSpPr>
              <a:spLocks/>
            </p:cNvSpPr>
            <p:nvPr/>
          </p:nvSpPr>
          <p:spPr bwMode="auto">
            <a:xfrm rot="2163528">
              <a:off x="4276" y="1787"/>
              <a:ext cx="541" cy="563"/>
            </a:xfrm>
            <a:custGeom>
              <a:avLst/>
              <a:gdLst>
                <a:gd name="T0" fmla="*/ 0 w 964"/>
                <a:gd name="T1" fmla="*/ 308 h 999"/>
                <a:gd name="T2" fmla="*/ 2 w 964"/>
                <a:gd name="T3" fmla="*/ 302 h 999"/>
                <a:gd name="T4" fmla="*/ 7 w 964"/>
                <a:gd name="T5" fmla="*/ 285 h 999"/>
                <a:gd name="T6" fmla="*/ 15 w 964"/>
                <a:gd name="T7" fmla="*/ 259 h 999"/>
                <a:gd name="T8" fmla="*/ 30 w 964"/>
                <a:gd name="T9" fmla="*/ 227 h 999"/>
                <a:gd name="T10" fmla="*/ 52 w 964"/>
                <a:gd name="T11" fmla="*/ 189 h 999"/>
                <a:gd name="T12" fmla="*/ 80 w 964"/>
                <a:gd name="T13" fmla="*/ 149 h 999"/>
                <a:gd name="T14" fmla="*/ 118 w 964"/>
                <a:gd name="T15" fmla="*/ 108 h 999"/>
                <a:gd name="T16" fmla="*/ 166 w 964"/>
                <a:gd name="T17" fmla="*/ 68 h 999"/>
                <a:gd name="T18" fmla="*/ 223 w 964"/>
                <a:gd name="T19" fmla="*/ 31 h 999"/>
                <a:gd name="T20" fmla="*/ 294 w 964"/>
                <a:gd name="T21" fmla="*/ 0 h 999"/>
                <a:gd name="T22" fmla="*/ 304 w 964"/>
                <a:gd name="T23" fmla="*/ 8 h 999"/>
                <a:gd name="T24" fmla="*/ 299 w 964"/>
                <a:gd name="T25" fmla="*/ 12 h 999"/>
                <a:gd name="T26" fmla="*/ 287 w 964"/>
                <a:gd name="T27" fmla="*/ 22 h 999"/>
                <a:gd name="T28" fmla="*/ 267 w 964"/>
                <a:gd name="T29" fmla="*/ 39 h 999"/>
                <a:gd name="T30" fmla="*/ 241 w 964"/>
                <a:gd name="T31" fmla="*/ 63 h 999"/>
                <a:gd name="T32" fmla="*/ 209 w 964"/>
                <a:gd name="T33" fmla="*/ 92 h 999"/>
                <a:gd name="T34" fmla="*/ 174 w 964"/>
                <a:gd name="T35" fmla="*/ 126 h 999"/>
                <a:gd name="T36" fmla="*/ 136 w 964"/>
                <a:gd name="T37" fmla="*/ 167 h 999"/>
                <a:gd name="T38" fmla="*/ 94 w 964"/>
                <a:gd name="T39" fmla="*/ 212 h 999"/>
                <a:gd name="T40" fmla="*/ 52 w 964"/>
                <a:gd name="T41" fmla="*/ 263 h 999"/>
                <a:gd name="T42" fmla="*/ 9 w 964"/>
                <a:gd name="T43" fmla="*/ 317 h 999"/>
                <a:gd name="T44" fmla="*/ 1 w 964"/>
                <a:gd name="T45" fmla="*/ 308 h 999"/>
                <a:gd name="T46" fmla="*/ 1 w 964"/>
                <a:gd name="T47" fmla="*/ 308 h 999"/>
                <a:gd name="T48" fmla="*/ 0 w 964"/>
                <a:gd name="T49" fmla="*/ 308 h 9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4"/>
                <a:gd name="T76" fmla="*/ 0 h 999"/>
                <a:gd name="T77" fmla="*/ 964 w 964"/>
                <a:gd name="T78" fmla="*/ 999 h 9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4" h="999">
                  <a:moveTo>
                    <a:pt x="0" y="970"/>
                  </a:moveTo>
                  <a:lnTo>
                    <a:pt x="5" y="951"/>
                  </a:lnTo>
                  <a:lnTo>
                    <a:pt x="21" y="897"/>
                  </a:lnTo>
                  <a:lnTo>
                    <a:pt x="49" y="816"/>
                  </a:lnTo>
                  <a:lnTo>
                    <a:pt x="96" y="714"/>
                  </a:lnTo>
                  <a:lnTo>
                    <a:pt x="164" y="596"/>
                  </a:lnTo>
                  <a:lnTo>
                    <a:pt x="255" y="469"/>
                  </a:lnTo>
                  <a:lnTo>
                    <a:pt x="375" y="340"/>
                  </a:lnTo>
                  <a:lnTo>
                    <a:pt x="525" y="215"/>
                  </a:lnTo>
                  <a:lnTo>
                    <a:pt x="709" y="98"/>
                  </a:lnTo>
                  <a:lnTo>
                    <a:pt x="932" y="0"/>
                  </a:lnTo>
                  <a:lnTo>
                    <a:pt x="964" y="27"/>
                  </a:lnTo>
                  <a:lnTo>
                    <a:pt x="950" y="38"/>
                  </a:lnTo>
                  <a:lnTo>
                    <a:pt x="910" y="70"/>
                  </a:lnTo>
                  <a:lnTo>
                    <a:pt x="848" y="123"/>
                  </a:lnTo>
                  <a:lnTo>
                    <a:pt x="765" y="197"/>
                  </a:lnTo>
                  <a:lnTo>
                    <a:pt x="665" y="289"/>
                  </a:lnTo>
                  <a:lnTo>
                    <a:pt x="553" y="398"/>
                  </a:lnTo>
                  <a:lnTo>
                    <a:pt x="431" y="525"/>
                  </a:lnTo>
                  <a:lnTo>
                    <a:pt x="299" y="668"/>
                  </a:lnTo>
                  <a:lnTo>
                    <a:pt x="165" y="827"/>
                  </a:lnTo>
                  <a:lnTo>
                    <a:pt x="29" y="999"/>
                  </a:lnTo>
                  <a:lnTo>
                    <a:pt x="2" y="970"/>
                  </a:lnTo>
                  <a:lnTo>
                    <a:pt x="0" y="970"/>
                  </a:lnTo>
                  <a:close/>
                </a:path>
              </a:pathLst>
            </a:custGeom>
            <a:solidFill>
              <a:srgbClr val="FFA2AA"/>
            </a:solidFill>
            <a:ln w="9525">
              <a:noFill/>
              <a:round/>
              <a:headEnd/>
              <a:tailEnd/>
            </a:ln>
          </p:spPr>
          <p:txBody>
            <a:bodyPr/>
            <a:lstStyle/>
            <a:p>
              <a:endParaRPr lang="en-US"/>
            </a:p>
          </p:txBody>
        </p:sp>
        <p:sp>
          <p:nvSpPr>
            <p:cNvPr id="22575" name="Freeform 41"/>
            <p:cNvSpPr>
              <a:spLocks/>
            </p:cNvSpPr>
            <p:nvPr/>
          </p:nvSpPr>
          <p:spPr bwMode="auto">
            <a:xfrm rot="2163528">
              <a:off x="4277" y="1789"/>
              <a:ext cx="539" cy="558"/>
            </a:xfrm>
            <a:custGeom>
              <a:avLst/>
              <a:gdLst>
                <a:gd name="T0" fmla="*/ 0 w 959"/>
                <a:gd name="T1" fmla="*/ 306 h 991"/>
                <a:gd name="T2" fmla="*/ 1 w 959"/>
                <a:gd name="T3" fmla="*/ 300 h 991"/>
                <a:gd name="T4" fmla="*/ 6 w 959"/>
                <a:gd name="T5" fmla="*/ 283 h 991"/>
                <a:gd name="T6" fmla="*/ 16 w 959"/>
                <a:gd name="T7" fmla="*/ 258 h 991"/>
                <a:gd name="T8" fmla="*/ 30 w 959"/>
                <a:gd name="T9" fmla="*/ 225 h 991"/>
                <a:gd name="T10" fmla="*/ 52 w 959"/>
                <a:gd name="T11" fmla="*/ 188 h 991"/>
                <a:gd name="T12" fmla="*/ 81 w 959"/>
                <a:gd name="T13" fmla="*/ 149 h 991"/>
                <a:gd name="T14" fmla="*/ 119 w 959"/>
                <a:gd name="T15" fmla="*/ 108 h 991"/>
                <a:gd name="T16" fmla="*/ 166 w 959"/>
                <a:gd name="T17" fmla="*/ 68 h 991"/>
                <a:gd name="T18" fmla="*/ 224 w 959"/>
                <a:gd name="T19" fmla="*/ 32 h 991"/>
                <a:gd name="T20" fmla="*/ 294 w 959"/>
                <a:gd name="T21" fmla="*/ 0 h 991"/>
                <a:gd name="T22" fmla="*/ 303 w 959"/>
                <a:gd name="T23" fmla="*/ 8 h 991"/>
                <a:gd name="T24" fmla="*/ 298 w 959"/>
                <a:gd name="T25" fmla="*/ 11 h 991"/>
                <a:gd name="T26" fmla="*/ 286 w 959"/>
                <a:gd name="T27" fmla="*/ 21 h 991"/>
                <a:gd name="T28" fmla="*/ 265 w 959"/>
                <a:gd name="T29" fmla="*/ 37 h 991"/>
                <a:gd name="T30" fmla="*/ 238 w 959"/>
                <a:gd name="T31" fmla="*/ 60 h 991"/>
                <a:gd name="T32" fmla="*/ 207 w 959"/>
                <a:gd name="T33" fmla="*/ 88 h 991"/>
                <a:gd name="T34" fmla="*/ 171 w 959"/>
                <a:gd name="T35" fmla="*/ 123 h 991"/>
                <a:gd name="T36" fmla="*/ 132 w 959"/>
                <a:gd name="T37" fmla="*/ 163 h 991"/>
                <a:gd name="T38" fmla="*/ 91 w 959"/>
                <a:gd name="T39" fmla="*/ 208 h 991"/>
                <a:gd name="T40" fmla="*/ 49 w 959"/>
                <a:gd name="T41" fmla="*/ 259 h 991"/>
                <a:gd name="T42" fmla="*/ 8 w 959"/>
                <a:gd name="T43" fmla="*/ 314 h 991"/>
                <a:gd name="T44" fmla="*/ 1 w 959"/>
                <a:gd name="T45" fmla="*/ 306 h 991"/>
                <a:gd name="T46" fmla="*/ 1 w 959"/>
                <a:gd name="T47" fmla="*/ 306 h 991"/>
                <a:gd name="T48" fmla="*/ 0 w 959"/>
                <a:gd name="T49" fmla="*/ 306 h 9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9"/>
                <a:gd name="T76" fmla="*/ 0 h 991"/>
                <a:gd name="T77" fmla="*/ 959 w 959"/>
                <a:gd name="T78" fmla="*/ 991 h 9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9" h="991">
                  <a:moveTo>
                    <a:pt x="0" y="964"/>
                  </a:moveTo>
                  <a:lnTo>
                    <a:pt x="4" y="946"/>
                  </a:lnTo>
                  <a:lnTo>
                    <a:pt x="20" y="893"/>
                  </a:lnTo>
                  <a:lnTo>
                    <a:pt x="50" y="813"/>
                  </a:lnTo>
                  <a:lnTo>
                    <a:pt x="96" y="711"/>
                  </a:lnTo>
                  <a:lnTo>
                    <a:pt x="164" y="594"/>
                  </a:lnTo>
                  <a:lnTo>
                    <a:pt x="256" y="468"/>
                  </a:lnTo>
                  <a:lnTo>
                    <a:pt x="375" y="340"/>
                  </a:lnTo>
                  <a:lnTo>
                    <a:pt x="525" y="215"/>
                  </a:lnTo>
                  <a:lnTo>
                    <a:pt x="709" y="100"/>
                  </a:lnTo>
                  <a:lnTo>
                    <a:pt x="930" y="0"/>
                  </a:lnTo>
                  <a:lnTo>
                    <a:pt x="959" y="24"/>
                  </a:lnTo>
                  <a:lnTo>
                    <a:pt x="944" y="35"/>
                  </a:lnTo>
                  <a:lnTo>
                    <a:pt x="904" y="67"/>
                  </a:lnTo>
                  <a:lnTo>
                    <a:pt x="840" y="118"/>
                  </a:lnTo>
                  <a:lnTo>
                    <a:pt x="755" y="189"/>
                  </a:lnTo>
                  <a:lnTo>
                    <a:pt x="655" y="279"/>
                  </a:lnTo>
                  <a:lnTo>
                    <a:pt x="542" y="388"/>
                  </a:lnTo>
                  <a:lnTo>
                    <a:pt x="419" y="514"/>
                  </a:lnTo>
                  <a:lnTo>
                    <a:pt x="289" y="656"/>
                  </a:lnTo>
                  <a:lnTo>
                    <a:pt x="157" y="817"/>
                  </a:lnTo>
                  <a:lnTo>
                    <a:pt x="26" y="991"/>
                  </a:lnTo>
                  <a:lnTo>
                    <a:pt x="1" y="965"/>
                  </a:lnTo>
                  <a:lnTo>
                    <a:pt x="0" y="964"/>
                  </a:lnTo>
                  <a:close/>
                </a:path>
              </a:pathLst>
            </a:custGeom>
            <a:solidFill>
              <a:srgbClr val="FFA5AC"/>
            </a:solidFill>
            <a:ln w="9525">
              <a:noFill/>
              <a:round/>
              <a:headEnd/>
              <a:tailEnd/>
            </a:ln>
          </p:spPr>
          <p:txBody>
            <a:bodyPr/>
            <a:lstStyle/>
            <a:p>
              <a:endParaRPr lang="en-US"/>
            </a:p>
          </p:txBody>
        </p:sp>
        <p:sp>
          <p:nvSpPr>
            <p:cNvPr id="22576" name="Freeform 42"/>
            <p:cNvSpPr>
              <a:spLocks/>
            </p:cNvSpPr>
            <p:nvPr/>
          </p:nvSpPr>
          <p:spPr bwMode="auto">
            <a:xfrm rot="2163528">
              <a:off x="4278" y="1789"/>
              <a:ext cx="538" cy="554"/>
            </a:xfrm>
            <a:custGeom>
              <a:avLst/>
              <a:gdLst>
                <a:gd name="T0" fmla="*/ 0 w 954"/>
                <a:gd name="T1" fmla="*/ 304 h 985"/>
                <a:gd name="T2" fmla="*/ 2 w 954"/>
                <a:gd name="T3" fmla="*/ 298 h 985"/>
                <a:gd name="T4" fmla="*/ 6 w 954"/>
                <a:gd name="T5" fmla="*/ 281 h 985"/>
                <a:gd name="T6" fmla="*/ 16 w 954"/>
                <a:gd name="T7" fmla="*/ 256 h 985"/>
                <a:gd name="T8" fmla="*/ 30 w 954"/>
                <a:gd name="T9" fmla="*/ 224 h 985"/>
                <a:gd name="T10" fmla="*/ 52 w 954"/>
                <a:gd name="T11" fmla="*/ 187 h 985"/>
                <a:gd name="T12" fmla="*/ 81 w 954"/>
                <a:gd name="T13" fmla="*/ 148 h 985"/>
                <a:gd name="T14" fmla="*/ 119 w 954"/>
                <a:gd name="T15" fmla="*/ 107 h 985"/>
                <a:gd name="T16" fmla="*/ 167 w 954"/>
                <a:gd name="T17" fmla="*/ 68 h 985"/>
                <a:gd name="T18" fmla="*/ 225 w 954"/>
                <a:gd name="T19" fmla="*/ 31 h 985"/>
                <a:gd name="T20" fmla="*/ 295 w 954"/>
                <a:gd name="T21" fmla="*/ 0 h 985"/>
                <a:gd name="T22" fmla="*/ 303 w 954"/>
                <a:gd name="T23" fmla="*/ 7 h 985"/>
                <a:gd name="T24" fmla="*/ 299 w 954"/>
                <a:gd name="T25" fmla="*/ 11 h 985"/>
                <a:gd name="T26" fmla="*/ 285 w 954"/>
                <a:gd name="T27" fmla="*/ 20 h 985"/>
                <a:gd name="T28" fmla="*/ 264 w 954"/>
                <a:gd name="T29" fmla="*/ 35 h 985"/>
                <a:gd name="T30" fmla="*/ 237 w 954"/>
                <a:gd name="T31" fmla="*/ 57 h 985"/>
                <a:gd name="T32" fmla="*/ 205 w 954"/>
                <a:gd name="T33" fmla="*/ 85 h 985"/>
                <a:gd name="T34" fmla="*/ 169 w 954"/>
                <a:gd name="T35" fmla="*/ 119 h 985"/>
                <a:gd name="T36" fmla="*/ 129 w 954"/>
                <a:gd name="T37" fmla="*/ 159 h 985"/>
                <a:gd name="T38" fmla="*/ 89 w 954"/>
                <a:gd name="T39" fmla="*/ 204 h 985"/>
                <a:gd name="T40" fmla="*/ 48 w 954"/>
                <a:gd name="T41" fmla="*/ 255 h 985"/>
                <a:gd name="T42" fmla="*/ 7 w 954"/>
                <a:gd name="T43" fmla="*/ 312 h 985"/>
                <a:gd name="T44" fmla="*/ 0 w 954"/>
                <a:gd name="T45" fmla="*/ 304 h 985"/>
                <a:gd name="T46" fmla="*/ 0 w 954"/>
                <a:gd name="T47" fmla="*/ 304 h 9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4"/>
                <a:gd name="T73" fmla="*/ 0 h 985"/>
                <a:gd name="T74" fmla="*/ 954 w 954"/>
                <a:gd name="T75" fmla="*/ 985 h 9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4" h="985">
                  <a:moveTo>
                    <a:pt x="0" y="960"/>
                  </a:moveTo>
                  <a:lnTo>
                    <a:pt x="5" y="941"/>
                  </a:lnTo>
                  <a:lnTo>
                    <a:pt x="20" y="888"/>
                  </a:lnTo>
                  <a:lnTo>
                    <a:pt x="50" y="810"/>
                  </a:lnTo>
                  <a:lnTo>
                    <a:pt x="96" y="709"/>
                  </a:lnTo>
                  <a:lnTo>
                    <a:pt x="164" y="592"/>
                  </a:lnTo>
                  <a:lnTo>
                    <a:pt x="256" y="468"/>
                  </a:lnTo>
                  <a:lnTo>
                    <a:pt x="375" y="340"/>
                  </a:lnTo>
                  <a:lnTo>
                    <a:pt x="524" y="216"/>
                  </a:lnTo>
                  <a:lnTo>
                    <a:pt x="708" y="100"/>
                  </a:lnTo>
                  <a:lnTo>
                    <a:pt x="928" y="0"/>
                  </a:lnTo>
                  <a:lnTo>
                    <a:pt x="954" y="22"/>
                  </a:lnTo>
                  <a:lnTo>
                    <a:pt x="939" y="33"/>
                  </a:lnTo>
                  <a:lnTo>
                    <a:pt x="897" y="62"/>
                  </a:lnTo>
                  <a:lnTo>
                    <a:pt x="832" y="112"/>
                  </a:lnTo>
                  <a:lnTo>
                    <a:pt x="746" y="181"/>
                  </a:lnTo>
                  <a:lnTo>
                    <a:pt x="643" y="270"/>
                  </a:lnTo>
                  <a:lnTo>
                    <a:pt x="530" y="377"/>
                  </a:lnTo>
                  <a:lnTo>
                    <a:pt x="406" y="502"/>
                  </a:lnTo>
                  <a:lnTo>
                    <a:pt x="279" y="645"/>
                  </a:lnTo>
                  <a:lnTo>
                    <a:pt x="150" y="806"/>
                  </a:lnTo>
                  <a:lnTo>
                    <a:pt x="23" y="985"/>
                  </a:lnTo>
                  <a:lnTo>
                    <a:pt x="0" y="960"/>
                  </a:lnTo>
                  <a:close/>
                </a:path>
              </a:pathLst>
            </a:custGeom>
            <a:solidFill>
              <a:srgbClr val="FFA8AD"/>
            </a:solidFill>
            <a:ln w="9525">
              <a:noFill/>
              <a:round/>
              <a:headEnd/>
              <a:tailEnd/>
            </a:ln>
          </p:spPr>
          <p:txBody>
            <a:bodyPr/>
            <a:lstStyle/>
            <a:p>
              <a:endParaRPr lang="en-US"/>
            </a:p>
          </p:txBody>
        </p:sp>
        <p:sp>
          <p:nvSpPr>
            <p:cNvPr id="22577" name="Freeform 43"/>
            <p:cNvSpPr>
              <a:spLocks/>
            </p:cNvSpPr>
            <p:nvPr/>
          </p:nvSpPr>
          <p:spPr bwMode="auto">
            <a:xfrm rot="2163528">
              <a:off x="4280" y="1791"/>
              <a:ext cx="535" cy="549"/>
            </a:xfrm>
            <a:custGeom>
              <a:avLst/>
              <a:gdLst>
                <a:gd name="T0" fmla="*/ 0 w 950"/>
                <a:gd name="T1" fmla="*/ 302 h 976"/>
                <a:gd name="T2" fmla="*/ 2 w 950"/>
                <a:gd name="T3" fmla="*/ 296 h 976"/>
                <a:gd name="T4" fmla="*/ 6 w 950"/>
                <a:gd name="T5" fmla="*/ 280 h 976"/>
                <a:gd name="T6" fmla="*/ 16 w 950"/>
                <a:gd name="T7" fmla="*/ 255 h 976"/>
                <a:gd name="T8" fmla="*/ 31 w 950"/>
                <a:gd name="T9" fmla="*/ 223 h 976"/>
                <a:gd name="T10" fmla="*/ 52 w 950"/>
                <a:gd name="T11" fmla="*/ 187 h 976"/>
                <a:gd name="T12" fmla="*/ 82 w 950"/>
                <a:gd name="T13" fmla="*/ 147 h 976"/>
                <a:gd name="T14" fmla="*/ 119 w 950"/>
                <a:gd name="T15" fmla="*/ 107 h 976"/>
                <a:gd name="T16" fmla="*/ 167 w 950"/>
                <a:gd name="T17" fmla="*/ 68 h 976"/>
                <a:gd name="T18" fmla="*/ 225 w 950"/>
                <a:gd name="T19" fmla="*/ 32 h 976"/>
                <a:gd name="T20" fmla="*/ 293 w 950"/>
                <a:gd name="T21" fmla="*/ 0 h 976"/>
                <a:gd name="T22" fmla="*/ 301 w 950"/>
                <a:gd name="T23" fmla="*/ 6 h 976"/>
                <a:gd name="T24" fmla="*/ 296 w 950"/>
                <a:gd name="T25" fmla="*/ 9 h 976"/>
                <a:gd name="T26" fmla="*/ 283 w 950"/>
                <a:gd name="T27" fmla="*/ 19 h 976"/>
                <a:gd name="T28" fmla="*/ 261 w 950"/>
                <a:gd name="T29" fmla="*/ 34 h 976"/>
                <a:gd name="T30" fmla="*/ 234 w 950"/>
                <a:gd name="T31" fmla="*/ 55 h 976"/>
                <a:gd name="T32" fmla="*/ 201 w 950"/>
                <a:gd name="T33" fmla="*/ 82 h 976"/>
                <a:gd name="T34" fmla="*/ 164 w 950"/>
                <a:gd name="T35" fmla="*/ 115 h 976"/>
                <a:gd name="T36" fmla="*/ 126 w 950"/>
                <a:gd name="T37" fmla="*/ 155 h 976"/>
                <a:gd name="T38" fmla="*/ 85 w 950"/>
                <a:gd name="T39" fmla="*/ 200 h 976"/>
                <a:gd name="T40" fmla="*/ 46 w 950"/>
                <a:gd name="T41" fmla="*/ 251 h 976"/>
                <a:gd name="T42" fmla="*/ 6 w 950"/>
                <a:gd name="T43" fmla="*/ 309 h 976"/>
                <a:gd name="T44" fmla="*/ 0 w 950"/>
                <a:gd name="T45" fmla="*/ 302 h 976"/>
                <a:gd name="T46" fmla="*/ 0 w 950"/>
                <a:gd name="T47" fmla="*/ 302 h 9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0"/>
                <a:gd name="T73" fmla="*/ 0 h 976"/>
                <a:gd name="T74" fmla="*/ 950 w 950"/>
                <a:gd name="T75" fmla="*/ 976 h 9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0" h="976">
                  <a:moveTo>
                    <a:pt x="0" y="953"/>
                  </a:moveTo>
                  <a:lnTo>
                    <a:pt x="5" y="935"/>
                  </a:lnTo>
                  <a:lnTo>
                    <a:pt x="20" y="883"/>
                  </a:lnTo>
                  <a:lnTo>
                    <a:pt x="50" y="805"/>
                  </a:lnTo>
                  <a:lnTo>
                    <a:pt x="98" y="705"/>
                  </a:lnTo>
                  <a:lnTo>
                    <a:pt x="166" y="591"/>
                  </a:lnTo>
                  <a:lnTo>
                    <a:pt x="257" y="466"/>
                  </a:lnTo>
                  <a:lnTo>
                    <a:pt x="377" y="340"/>
                  </a:lnTo>
                  <a:lnTo>
                    <a:pt x="526" y="215"/>
                  </a:lnTo>
                  <a:lnTo>
                    <a:pt x="708" y="100"/>
                  </a:lnTo>
                  <a:lnTo>
                    <a:pt x="926" y="0"/>
                  </a:lnTo>
                  <a:lnTo>
                    <a:pt x="950" y="19"/>
                  </a:lnTo>
                  <a:lnTo>
                    <a:pt x="934" y="28"/>
                  </a:lnTo>
                  <a:lnTo>
                    <a:pt x="891" y="58"/>
                  </a:lnTo>
                  <a:lnTo>
                    <a:pt x="823" y="106"/>
                  </a:lnTo>
                  <a:lnTo>
                    <a:pt x="737" y="173"/>
                  </a:lnTo>
                  <a:lnTo>
                    <a:pt x="634" y="259"/>
                  </a:lnTo>
                  <a:lnTo>
                    <a:pt x="518" y="365"/>
                  </a:lnTo>
                  <a:lnTo>
                    <a:pt x="396" y="490"/>
                  </a:lnTo>
                  <a:lnTo>
                    <a:pt x="269" y="632"/>
                  </a:lnTo>
                  <a:lnTo>
                    <a:pt x="143" y="795"/>
                  </a:lnTo>
                  <a:lnTo>
                    <a:pt x="20" y="976"/>
                  </a:lnTo>
                  <a:lnTo>
                    <a:pt x="0" y="953"/>
                  </a:lnTo>
                  <a:close/>
                </a:path>
              </a:pathLst>
            </a:custGeom>
            <a:solidFill>
              <a:srgbClr val="FFAAAE"/>
            </a:solidFill>
            <a:ln w="9525">
              <a:noFill/>
              <a:round/>
              <a:headEnd/>
              <a:tailEnd/>
            </a:ln>
          </p:spPr>
          <p:txBody>
            <a:bodyPr/>
            <a:lstStyle/>
            <a:p>
              <a:endParaRPr lang="en-US"/>
            </a:p>
          </p:txBody>
        </p:sp>
        <p:sp>
          <p:nvSpPr>
            <p:cNvPr id="22578" name="Freeform 44"/>
            <p:cNvSpPr>
              <a:spLocks/>
            </p:cNvSpPr>
            <p:nvPr/>
          </p:nvSpPr>
          <p:spPr bwMode="auto">
            <a:xfrm rot="2163528">
              <a:off x="4280" y="1792"/>
              <a:ext cx="534" cy="545"/>
            </a:xfrm>
            <a:custGeom>
              <a:avLst/>
              <a:gdLst>
                <a:gd name="T0" fmla="*/ 0 w 945"/>
                <a:gd name="T1" fmla="*/ 300 h 969"/>
                <a:gd name="T2" fmla="*/ 2 w 945"/>
                <a:gd name="T3" fmla="*/ 294 h 969"/>
                <a:gd name="T4" fmla="*/ 7 w 945"/>
                <a:gd name="T5" fmla="*/ 278 h 969"/>
                <a:gd name="T6" fmla="*/ 16 w 945"/>
                <a:gd name="T7" fmla="*/ 254 h 969"/>
                <a:gd name="T8" fmla="*/ 32 w 945"/>
                <a:gd name="T9" fmla="*/ 222 h 969"/>
                <a:gd name="T10" fmla="*/ 53 w 945"/>
                <a:gd name="T11" fmla="*/ 186 h 969"/>
                <a:gd name="T12" fmla="*/ 83 w 945"/>
                <a:gd name="T13" fmla="*/ 147 h 969"/>
                <a:gd name="T14" fmla="*/ 121 w 945"/>
                <a:gd name="T15" fmla="*/ 107 h 969"/>
                <a:gd name="T16" fmla="*/ 168 w 945"/>
                <a:gd name="T17" fmla="*/ 68 h 969"/>
                <a:gd name="T18" fmla="*/ 226 w 945"/>
                <a:gd name="T19" fmla="*/ 31 h 969"/>
                <a:gd name="T20" fmla="*/ 296 w 945"/>
                <a:gd name="T21" fmla="*/ 0 h 969"/>
                <a:gd name="T22" fmla="*/ 302 w 945"/>
                <a:gd name="T23" fmla="*/ 6 h 969"/>
                <a:gd name="T24" fmla="*/ 297 w 945"/>
                <a:gd name="T25" fmla="*/ 8 h 969"/>
                <a:gd name="T26" fmla="*/ 283 w 945"/>
                <a:gd name="T27" fmla="*/ 17 h 969"/>
                <a:gd name="T28" fmla="*/ 261 w 945"/>
                <a:gd name="T29" fmla="*/ 31 h 969"/>
                <a:gd name="T30" fmla="*/ 232 w 945"/>
                <a:gd name="T31" fmla="*/ 52 h 969"/>
                <a:gd name="T32" fmla="*/ 199 w 945"/>
                <a:gd name="T33" fmla="*/ 79 h 969"/>
                <a:gd name="T34" fmla="*/ 162 w 945"/>
                <a:gd name="T35" fmla="*/ 112 h 969"/>
                <a:gd name="T36" fmla="*/ 123 w 945"/>
                <a:gd name="T37" fmla="*/ 151 h 969"/>
                <a:gd name="T38" fmla="*/ 83 w 945"/>
                <a:gd name="T39" fmla="*/ 196 h 969"/>
                <a:gd name="T40" fmla="*/ 44 w 945"/>
                <a:gd name="T41" fmla="*/ 249 h 969"/>
                <a:gd name="T42" fmla="*/ 6 w 945"/>
                <a:gd name="T43" fmla="*/ 307 h 969"/>
                <a:gd name="T44" fmla="*/ 1 w 945"/>
                <a:gd name="T45" fmla="*/ 300 h 969"/>
                <a:gd name="T46" fmla="*/ 1 w 945"/>
                <a:gd name="T47" fmla="*/ 300 h 969"/>
                <a:gd name="T48" fmla="*/ 0 w 945"/>
                <a:gd name="T49" fmla="*/ 300 h 9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5"/>
                <a:gd name="T76" fmla="*/ 0 h 969"/>
                <a:gd name="T77" fmla="*/ 945 w 945"/>
                <a:gd name="T78" fmla="*/ 969 h 9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5" h="969">
                  <a:moveTo>
                    <a:pt x="0" y="948"/>
                  </a:moveTo>
                  <a:lnTo>
                    <a:pt x="5" y="930"/>
                  </a:lnTo>
                  <a:lnTo>
                    <a:pt x="22" y="880"/>
                  </a:lnTo>
                  <a:lnTo>
                    <a:pt x="52" y="801"/>
                  </a:lnTo>
                  <a:lnTo>
                    <a:pt x="99" y="703"/>
                  </a:lnTo>
                  <a:lnTo>
                    <a:pt x="167" y="589"/>
                  </a:lnTo>
                  <a:lnTo>
                    <a:pt x="260" y="466"/>
                  </a:lnTo>
                  <a:lnTo>
                    <a:pt x="378" y="339"/>
                  </a:lnTo>
                  <a:lnTo>
                    <a:pt x="527" y="215"/>
                  </a:lnTo>
                  <a:lnTo>
                    <a:pt x="708" y="100"/>
                  </a:lnTo>
                  <a:lnTo>
                    <a:pt x="925" y="0"/>
                  </a:lnTo>
                  <a:lnTo>
                    <a:pt x="945" y="17"/>
                  </a:lnTo>
                  <a:lnTo>
                    <a:pt x="930" y="26"/>
                  </a:lnTo>
                  <a:lnTo>
                    <a:pt x="886" y="54"/>
                  </a:lnTo>
                  <a:lnTo>
                    <a:pt x="817" y="100"/>
                  </a:lnTo>
                  <a:lnTo>
                    <a:pt x="728" y="165"/>
                  </a:lnTo>
                  <a:lnTo>
                    <a:pt x="623" y="250"/>
                  </a:lnTo>
                  <a:lnTo>
                    <a:pt x="508" y="354"/>
                  </a:lnTo>
                  <a:lnTo>
                    <a:pt x="385" y="478"/>
                  </a:lnTo>
                  <a:lnTo>
                    <a:pt x="260" y="621"/>
                  </a:lnTo>
                  <a:lnTo>
                    <a:pt x="136" y="785"/>
                  </a:lnTo>
                  <a:lnTo>
                    <a:pt x="18" y="969"/>
                  </a:lnTo>
                  <a:lnTo>
                    <a:pt x="1" y="949"/>
                  </a:lnTo>
                  <a:lnTo>
                    <a:pt x="0" y="948"/>
                  </a:lnTo>
                  <a:close/>
                </a:path>
              </a:pathLst>
            </a:custGeom>
            <a:solidFill>
              <a:srgbClr val="FFADB0"/>
            </a:solidFill>
            <a:ln w="9525">
              <a:noFill/>
              <a:round/>
              <a:headEnd/>
              <a:tailEnd/>
            </a:ln>
          </p:spPr>
          <p:txBody>
            <a:bodyPr/>
            <a:lstStyle/>
            <a:p>
              <a:endParaRPr lang="en-US"/>
            </a:p>
          </p:txBody>
        </p:sp>
        <p:sp>
          <p:nvSpPr>
            <p:cNvPr id="22579" name="Freeform 45"/>
            <p:cNvSpPr>
              <a:spLocks/>
            </p:cNvSpPr>
            <p:nvPr/>
          </p:nvSpPr>
          <p:spPr bwMode="auto">
            <a:xfrm rot="2163528">
              <a:off x="4284" y="1792"/>
              <a:ext cx="527" cy="542"/>
            </a:xfrm>
            <a:custGeom>
              <a:avLst/>
              <a:gdLst>
                <a:gd name="T0" fmla="*/ 0 w 942"/>
                <a:gd name="T1" fmla="*/ 300 h 962"/>
                <a:gd name="T2" fmla="*/ 2 w 942"/>
                <a:gd name="T3" fmla="*/ 294 h 962"/>
                <a:gd name="T4" fmla="*/ 7 w 942"/>
                <a:gd name="T5" fmla="*/ 278 h 962"/>
                <a:gd name="T6" fmla="*/ 17 w 942"/>
                <a:gd name="T7" fmla="*/ 254 h 962"/>
                <a:gd name="T8" fmla="*/ 32 w 942"/>
                <a:gd name="T9" fmla="*/ 223 h 962"/>
                <a:gd name="T10" fmla="*/ 53 w 942"/>
                <a:gd name="T11" fmla="*/ 187 h 962"/>
                <a:gd name="T12" fmla="*/ 82 w 942"/>
                <a:gd name="T13" fmla="*/ 148 h 962"/>
                <a:gd name="T14" fmla="*/ 119 w 942"/>
                <a:gd name="T15" fmla="*/ 108 h 962"/>
                <a:gd name="T16" fmla="*/ 165 w 942"/>
                <a:gd name="T17" fmla="*/ 69 h 962"/>
                <a:gd name="T18" fmla="*/ 222 w 942"/>
                <a:gd name="T19" fmla="*/ 33 h 962"/>
                <a:gd name="T20" fmla="*/ 289 w 942"/>
                <a:gd name="T21" fmla="*/ 0 h 962"/>
                <a:gd name="T22" fmla="*/ 295 w 942"/>
                <a:gd name="T23" fmla="*/ 5 h 962"/>
                <a:gd name="T24" fmla="*/ 289 w 942"/>
                <a:gd name="T25" fmla="*/ 8 h 962"/>
                <a:gd name="T26" fmla="*/ 275 w 942"/>
                <a:gd name="T27" fmla="*/ 16 h 962"/>
                <a:gd name="T28" fmla="*/ 253 w 942"/>
                <a:gd name="T29" fmla="*/ 30 h 962"/>
                <a:gd name="T30" fmla="*/ 225 w 942"/>
                <a:gd name="T31" fmla="*/ 51 h 962"/>
                <a:gd name="T32" fmla="*/ 192 w 942"/>
                <a:gd name="T33" fmla="*/ 77 h 962"/>
                <a:gd name="T34" fmla="*/ 156 w 942"/>
                <a:gd name="T35" fmla="*/ 109 h 962"/>
                <a:gd name="T36" fmla="*/ 117 w 942"/>
                <a:gd name="T37" fmla="*/ 149 h 962"/>
                <a:gd name="T38" fmla="*/ 78 w 942"/>
                <a:gd name="T39" fmla="*/ 194 h 962"/>
                <a:gd name="T40" fmla="*/ 40 w 942"/>
                <a:gd name="T41" fmla="*/ 246 h 962"/>
                <a:gd name="T42" fmla="*/ 5 w 942"/>
                <a:gd name="T43" fmla="*/ 305 h 962"/>
                <a:gd name="T44" fmla="*/ 1 w 942"/>
                <a:gd name="T45" fmla="*/ 300 h 962"/>
                <a:gd name="T46" fmla="*/ 1 w 942"/>
                <a:gd name="T47" fmla="*/ 300 h 962"/>
                <a:gd name="T48" fmla="*/ 0 w 942"/>
                <a:gd name="T49" fmla="*/ 300 h 9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2"/>
                <a:gd name="T76" fmla="*/ 0 h 962"/>
                <a:gd name="T77" fmla="*/ 942 w 942"/>
                <a:gd name="T78" fmla="*/ 962 h 9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2" h="962">
                  <a:moveTo>
                    <a:pt x="0" y="944"/>
                  </a:moveTo>
                  <a:lnTo>
                    <a:pt x="6" y="926"/>
                  </a:lnTo>
                  <a:lnTo>
                    <a:pt x="22" y="876"/>
                  </a:lnTo>
                  <a:lnTo>
                    <a:pt x="53" y="799"/>
                  </a:lnTo>
                  <a:lnTo>
                    <a:pt x="101" y="701"/>
                  </a:lnTo>
                  <a:lnTo>
                    <a:pt x="170" y="589"/>
                  </a:lnTo>
                  <a:lnTo>
                    <a:pt x="261" y="466"/>
                  </a:lnTo>
                  <a:lnTo>
                    <a:pt x="379" y="340"/>
                  </a:lnTo>
                  <a:lnTo>
                    <a:pt x="527" y="217"/>
                  </a:lnTo>
                  <a:lnTo>
                    <a:pt x="708" y="103"/>
                  </a:lnTo>
                  <a:lnTo>
                    <a:pt x="924" y="0"/>
                  </a:lnTo>
                  <a:lnTo>
                    <a:pt x="942" y="16"/>
                  </a:lnTo>
                  <a:lnTo>
                    <a:pt x="925" y="24"/>
                  </a:lnTo>
                  <a:lnTo>
                    <a:pt x="880" y="50"/>
                  </a:lnTo>
                  <a:lnTo>
                    <a:pt x="810" y="95"/>
                  </a:lnTo>
                  <a:lnTo>
                    <a:pt x="719" y="160"/>
                  </a:lnTo>
                  <a:lnTo>
                    <a:pt x="614" y="242"/>
                  </a:lnTo>
                  <a:lnTo>
                    <a:pt x="497" y="344"/>
                  </a:lnTo>
                  <a:lnTo>
                    <a:pt x="375" y="468"/>
                  </a:lnTo>
                  <a:lnTo>
                    <a:pt x="251" y="610"/>
                  </a:lnTo>
                  <a:lnTo>
                    <a:pt x="129" y="775"/>
                  </a:lnTo>
                  <a:lnTo>
                    <a:pt x="16" y="962"/>
                  </a:lnTo>
                  <a:lnTo>
                    <a:pt x="2" y="944"/>
                  </a:lnTo>
                  <a:lnTo>
                    <a:pt x="0" y="944"/>
                  </a:lnTo>
                  <a:close/>
                </a:path>
              </a:pathLst>
            </a:custGeom>
            <a:solidFill>
              <a:srgbClr val="FFB0B1"/>
            </a:solidFill>
            <a:ln w="9525">
              <a:noFill/>
              <a:round/>
              <a:headEnd/>
              <a:tailEnd/>
            </a:ln>
          </p:spPr>
          <p:txBody>
            <a:bodyPr/>
            <a:lstStyle/>
            <a:p>
              <a:endParaRPr lang="en-US"/>
            </a:p>
          </p:txBody>
        </p:sp>
        <p:sp>
          <p:nvSpPr>
            <p:cNvPr id="22580" name="Freeform 46"/>
            <p:cNvSpPr>
              <a:spLocks/>
            </p:cNvSpPr>
            <p:nvPr/>
          </p:nvSpPr>
          <p:spPr bwMode="auto">
            <a:xfrm rot="2163528">
              <a:off x="4286" y="1794"/>
              <a:ext cx="526" cy="537"/>
            </a:xfrm>
            <a:custGeom>
              <a:avLst/>
              <a:gdLst>
                <a:gd name="T0" fmla="*/ 0 w 935"/>
                <a:gd name="T1" fmla="*/ 298 h 953"/>
                <a:gd name="T2" fmla="*/ 2 w 935"/>
                <a:gd name="T3" fmla="*/ 292 h 953"/>
                <a:gd name="T4" fmla="*/ 7 w 935"/>
                <a:gd name="T5" fmla="*/ 277 h 953"/>
                <a:gd name="T6" fmla="*/ 16 w 935"/>
                <a:gd name="T7" fmla="*/ 252 h 953"/>
                <a:gd name="T8" fmla="*/ 32 w 935"/>
                <a:gd name="T9" fmla="*/ 221 h 953"/>
                <a:gd name="T10" fmla="*/ 53 w 935"/>
                <a:gd name="T11" fmla="*/ 186 h 953"/>
                <a:gd name="T12" fmla="*/ 83 w 935"/>
                <a:gd name="T13" fmla="*/ 148 h 953"/>
                <a:gd name="T14" fmla="*/ 120 w 935"/>
                <a:gd name="T15" fmla="*/ 108 h 953"/>
                <a:gd name="T16" fmla="*/ 167 w 935"/>
                <a:gd name="T17" fmla="*/ 69 h 953"/>
                <a:gd name="T18" fmla="*/ 223 w 935"/>
                <a:gd name="T19" fmla="*/ 32 h 953"/>
                <a:gd name="T20" fmla="*/ 291 w 935"/>
                <a:gd name="T21" fmla="*/ 0 h 953"/>
                <a:gd name="T22" fmla="*/ 296 w 935"/>
                <a:gd name="T23" fmla="*/ 4 h 953"/>
                <a:gd name="T24" fmla="*/ 291 w 935"/>
                <a:gd name="T25" fmla="*/ 7 h 953"/>
                <a:gd name="T26" fmla="*/ 276 w 935"/>
                <a:gd name="T27" fmla="*/ 15 h 953"/>
                <a:gd name="T28" fmla="*/ 254 w 935"/>
                <a:gd name="T29" fmla="*/ 28 h 953"/>
                <a:gd name="T30" fmla="*/ 224 w 935"/>
                <a:gd name="T31" fmla="*/ 48 h 953"/>
                <a:gd name="T32" fmla="*/ 191 w 935"/>
                <a:gd name="T33" fmla="*/ 74 h 953"/>
                <a:gd name="T34" fmla="*/ 154 w 935"/>
                <a:gd name="T35" fmla="*/ 106 h 953"/>
                <a:gd name="T36" fmla="*/ 115 w 935"/>
                <a:gd name="T37" fmla="*/ 144 h 953"/>
                <a:gd name="T38" fmla="*/ 75 w 935"/>
                <a:gd name="T39" fmla="*/ 190 h 953"/>
                <a:gd name="T40" fmla="*/ 38 w 935"/>
                <a:gd name="T41" fmla="*/ 243 h 953"/>
                <a:gd name="T42" fmla="*/ 4 w 935"/>
                <a:gd name="T43" fmla="*/ 303 h 953"/>
                <a:gd name="T44" fmla="*/ 0 w 935"/>
                <a:gd name="T45" fmla="*/ 298 h 953"/>
                <a:gd name="T46" fmla="*/ 0 w 935"/>
                <a:gd name="T47" fmla="*/ 298 h 953"/>
                <a:gd name="T48" fmla="*/ 0 w 935"/>
                <a:gd name="T49" fmla="*/ 298 h 9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3"/>
                <a:gd name="T77" fmla="*/ 935 w 935"/>
                <a:gd name="T78" fmla="*/ 953 h 9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3">
                  <a:moveTo>
                    <a:pt x="0" y="938"/>
                  </a:moveTo>
                  <a:lnTo>
                    <a:pt x="5" y="921"/>
                  </a:lnTo>
                  <a:lnTo>
                    <a:pt x="21" y="871"/>
                  </a:lnTo>
                  <a:lnTo>
                    <a:pt x="52" y="795"/>
                  </a:lnTo>
                  <a:lnTo>
                    <a:pt x="100" y="698"/>
                  </a:lnTo>
                  <a:lnTo>
                    <a:pt x="169" y="586"/>
                  </a:lnTo>
                  <a:lnTo>
                    <a:pt x="261" y="465"/>
                  </a:lnTo>
                  <a:lnTo>
                    <a:pt x="379" y="340"/>
                  </a:lnTo>
                  <a:lnTo>
                    <a:pt x="527" y="217"/>
                  </a:lnTo>
                  <a:lnTo>
                    <a:pt x="705" y="102"/>
                  </a:lnTo>
                  <a:lnTo>
                    <a:pt x="920" y="0"/>
                  </a:lnTo>
                  <a:lnTo>
                    <a:pt x="935" y="13"/>
                  </a:lnTo>
                  <a:lnTo>
                    <a:pt x="919" y="21"/>
                  </a:lnTo>
                  <a:lnTo>
                    <a:pt x="872" y="46"/>
                  </a:lnTo>
                  <a:lnTo>
                    <a:pt x="801" y="89"/>
                  </a:lnTo>
                  <a:lnTo>
                    <a:pt x="709" y="151"/>
                  </a:lnTo>
                  <a:lnTo>
                    <a:pt x="602" y="232"/>
                  </a:lnTo>
                  <a:lnTo>
                    <a:pt x="485" y="333"/>
                  </a:lnTo>
                  <a:lnTo>
                    <a:pt x="362" y="455"/>
                  </a:lnTo>
                  <a:lnTo>
                    <a:pt x="239" y="598"/>
                  </a:lnTo>
                  <a:lnTo>
                    <a:pt x="121" y="764"/>
                  </a:lnTo>
                  <a:lnTo>
                    <a:pt x="12" y="953"/>
                  </a:lnTo>
                  <a:lnTo>
                    <a:pt x="0" y="939"/>
                  </a:lnTo>
                  <a:lnTo>
                    <a:pt x="0" y="938"/>
                  </a:lnTo>
                  <a:close/>
                </a:path>
              </a:pathLst>
            </a:custGeom>
            <a:solidFill>
              <a:srgbClr val="FFB3B3"/>
            </a:solidFill>
            <a:ln w="9525">
              <a:noFill/>
              <a:round/>
              <a:headEnd/>
              <a:tailEnd/>
            </a:ln>
          </p:spPr>
          <p:txBody>
            <a:bodyPr/>
            <a:lstStyle/>
            <a:p>
              <a:endParaRPr lang="en-US"/>
            </a:p>
          </p:txBody>
        </p:sp>
        <p:sp>
          <p:nvSpPr>
            <p:cNvPr id="22581" name="Freeform 47"/>
            <p:cNvSpPr>
              <a:spLocks/>
            </p:cNvSpPr>
            <p:nvPr/>
          </p:nvSpPr>
          <p:spPr bwMode="auto">
            <a:xfrm rot="2163528">
              <a:off x="4445" y="1813"/>
              <a:ext cx="443" cy="305"/>
            </a:xfrm>
            <a:custGeom>
              <a:avLst/>
              <a:gdLst>
                <a:gd name="T0" fmla="*/ 249 w 789"/>
                <a:gd name="T1" fmla="*/ 0 h 542"/>
                <a:gd name="T2" fmla="*/ 243 w 789"/>
                <a:gd name="T3" fmla="*/ 2 h 542"/>
                <a:gd name="T4" fmla="*/ 229 w 789"/>
                <a:gd name="T5" fmla="*/ 7 h 542"/>
                <a:gd name="T6" fmla="*/ 208 w 789"/>
                <a:gd name="T7" fmla="*/ 16 h 542"/>
                <a:gd name="T8" fmla="*/ 180 w 789"/>
                <a:gd name="T9" fmla="*/ 28 h 542"/>
                <a:gd name="T10" fmla="*/ 149 w 789"/>
                <a:gd name="T11" fmla="*/ 44 h 542"/>
                <a:gd name="T12" fmla="*/ 116 w 789"/>
                <a:gd name="T13" fmla="*/ 62 h 542"/>
                <a:gd name="T14" fmla="*/ 83 w 789"/>
                <a:gd name="T15" fmla="*/ 85 h 542"/>
                <a:gd name="T16" fmla="*/ 52 w 789"/>
                <a:gd name="T17" fmla="*/ 111 h 542"/>
                <a:gd name="T18" fmla="*/ 24 w 789"/>
                <a:gd name="T19" fmla="*/ 140 h 542"/>
                <a:gd name="T20" fmla="*/ 0 w 789"/>
                <a:gd name="T21" fmla="*/ 172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9"/>
                <a:gd name="T34" fmla="*/ 0 h 542"/>
                <a:gd name="T35" fmla="*/ 789 w 789"/>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9" h="542">
                  <a:moveTo>
                    <a:pt x="789" y="0"/>
                  </a:moveTo>
                  <a:lnTo>
                    <a:pt x="772" y="5"/>
                  </a:lnTo>
                  <a:lnTo>
                    <a:pt x="727" y="22"/>
                  </a:lnTo>
                  <a:lnTo>
                    <a:pt x="659" y="49"/>
                  </a:lnTo>
                  <a:lnTo>
                    <a:pt x="572" y="89"/>
                  </a:lnTo>
                  <a:lnTo>
                    <a:pt x="474" y="139"/>
                  </a:lnTo>
                  <a:lnTo>
                    <a:pt x="369" y="198"/>
                  </a:lnTo>
                  <a:lnTo>
                    <a:pt x="263" y="269"/>
                  </a:lnTo>
                  <a:lnTo>
                    <a:pt x="163" y="350"/>
                  </a:lnTo>
                  <a:lnTo>
                    <a:pt x="74" y="441"/>
                  </a:lnTo>
                  <a:lnTo>
                    <a:pt x="0" y="542"/>
                  </a:lnTo>
                </a:path>
              </a:pathLst>
            </a:custGeom>
            <a:noFill/>
            <a:ln w="1588">
              <a:solidFill>
                <a:srgbClr val="C46289"/>
              </a:solidFill>
              <a:round/>
              <a:headEnd/>
              <a:tailEnd/>
            </a:ln>
          </p:spPr>
          <p:txBody>
            <a:bodyPr/>
            <a:lstStyle/>
            <a:p>
              <a:endParaRPr lang="en-US"/>
            </a:p>
          </p:txBody>
        </p:sp>
        <p:sp>
          <p:nvSpPr>
            <p:cNvPr id="22582" name="Freeform 48"/>
            <p:cNvSpPr>
              <a:spLocks/>
            </p:cNvSpPr>
            <p:nvPr/>
          </p:nvSpPr>
          <p:spPr bwMode="auto">
            <a:xfrm rot="2163528">
              <a:off x="4444" y="1816"/>
              <a:ext cx="443" cy="306"/>
            </a:xfrm>
            <a:custGeom>
              <a:avLst/>
              <a:gdLst>
                <a:gd name="T0" fmla="*/ 249 w 788"/>
                <a:gd name="T1" fmla="*/ 0 h 544"/>
                <a:gd name="T2" fmla="*/ 244 w 788"/>
                <a:gd name="T3" fmla="*/ 2 h 544"/>
                <a:gd name="T4" fmla="*/ 230 w 788"/>
                <a:gd name="T5" fmla="*/ 7 h 544"/>
                <a:gd name="T6" fmla="*/ 208 w 788"/>
                <a:gd name="T7" fmla="*/ 16 h 544"/>
                <a:gd name="T8" fmla="*/ 181 w 788"/>
                <a:gd name="T9" fmla="*/ 29 h 544"/>
                <a:gd name="T10" fmla="*/ 150 w 788"/>
                <a:gd name="T11" fmla="*/ 44 h 544"/>
                <a:gd name="T12" fmla="*/ 116 w 788"/>
                <a:gd name="T13" fmla="*/ 63 h 544"/>
                <a:gd name="T14" fmla="*/ 83 w 788"/>
                <a:gd name="T15" fmla="*/ 85 h 544"/>
                <a:gd name="T16" fmla="*/ 52 w 788"/>
                <a:gd name="T17" fmla="*/ 111 h 544"/>
                <a:gd name="T18" fmla="*/ 23 w 788"/>
                <a:gd name="T19" fmla="*/ 140 h 544"/>
                <a:gd name="T20" fmla="*/ 0 w 788"/>
                <a:gd name="T21" fmla="*/ 172 h 5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544"/>
                <a:gd name="T35" fmla="*/ 788 w 788"/>
                <a:gd name="T36" fmla="*/ 544 h 5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544">
                  <a:moveTo>
                    <a:pt x="788" y="0"/>
                  </a:moveTo>
                  <a:lnTo>
                    <a:pt x="772" y="6"/>
                  </a:lnTo>
                  <a:lnTo>
                    <a:pt x="727" y="23"/>
                  </a:lnTo>
                  <a:lnTo>
                    <a:pt x="658" y="52"/>
                  </a:lnTo>
                  <a:lnTo>
                    <a:pt x="572" y="90"/>
                  </a:lnTo>
                  <a:lnTo>
                    <a:pt x="473" y="140"/>
                  </a:lnTo>
                  <a:lnTo>
                    <a:pt x="368" y="200"/>
                  </a:lnTo>
                  <a:lnTo>
                    <a:pt x="263" y="270"/>
                  </a:lnTo>
                  <a:lnTo>
                    <a:pt x="163" y="351"/>
                  </a:lnTo>
                  <a:lnTo>
                    <a:pt x="73" y="443"/>
                  </a:lnTo>
                  <a:lnTo>
                    <a:pt x="0" y="544"/>
                  </a:lnTo>
                </a:path>
              </a:pathLst>
            </a:custGeom>
            <a:noFill/>
            <a:ln w="1588">
              <a:solidFill>
                <a:srgbClr val="C46289"/>
              </a:solidFill>
              <a:round/>
              <a:headEnd/>
              <a:tailEnd/>
            </a:ln>
          </p:spPr>
          <p:txBody>
            <a:bodyPr/>
            <a:lstStyle/>
            <a:p>
              <a:endParaRPr lang="en-US"/>
            </a:p>
          </p:txBody>
        </p:sp>
        <p:sp>
          <p:nvSpPr>
            <p:cNvPr id="22583" name="Freeform 49"/>
            <p:cNvSpPr>
              <a:spLocks/>
            </p:cNvSpPr>
            <p:nvPr/>
          </p:nvSpPr>
          <p:spPr bwMode="auto">
            <a:xfrm rot="2163528">
              <a:off x="4433" y="1818"/>
              <a:ext cx="461" cy="309"/>
            </a:xfrm>
            <a:custGeom>
              <a:avLst/>
              <a:gdLst>
                <a:gd name="T0" fmla="*/ 0 w 819"/>
                <a:gd name="T1" fmla="*/ 174 h 548"/>
                <a:gd name="T2" fmla="*/ 3 w 819"/>
                <a:gd name="T3" fmla="*/ 171 h 548"/>
                <a:gd name="T4" fmla="*/ 13 w 819"/>
                <a:gd name="T5" fmla="*/ 161 h 548"/>
                <a:gd name="T6" fmla="*/ 28 w 819"/>
                <a:gd name="T7" fmla="*/ 146 h 548"/>
                <a:gd name="T8" fmla="*/ 48 w 819"/>
                <a:gd name="T9" fmla="*/ 127 h 548"/>
                <a:gd name="T10" fmla="*/ 73 w 819"/>
                <a:gd name="T11" fmla="*/ 106 h 548"/>
                <a:gd name="T12" fmla="*/ 103 w 819"/>
                <a:gd name="T13" fmla="*/ 83 h 548"/>
                <a:gd name="T14" fmla="*/ 137 w 819"/>
                <a:gd name="T15" fmla="*/ 59 h 548"/>
                <a:gd name="T16" fmla="*/ 174 w 819"/>
                <a:gd name="T17" fmla="*/ 37 h 548"/>
                <a:gd name="T18" fmla="*/ 216 w 819"/>
                <a:gd name="T19" fmla="*/ 17 h 548"/>
                <a:gd name="T20" fmla="*/ 259 w 819"/>
                <a:gd name="T21" fmla="*/ 0 h 5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9"/>
                <a:gd name="T34" fmla="*/ 0 h 548"/>
                <a:gd name="T35" fmla="*/ 819 w 819"/>
                <a:gd name="T36" fmla="*/ 548 h 5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9" h="548">
                  <a:moveTo>
                    <a:pt x="0" y="548"/>
                  </a:moveTo>
                  <a:lnTo>
                    <a:pt x="11" y="538"/>
                  </a:lnTo>
                  <a:lnTo>
                    <a:pt x="40" y="507"/>
                  </a:lnTo>
                  <a:lnTo>
                    <a:pt x="87" y="459"/>
                  </a:lnTo>
                  <a:lnTo>
                    <a:pt x="151" y="400"/>
                  </a:lnTo>
                  <a:lnTo>
                    <a:pt x="231" y="333"/>
                  </a:lnTo>
                  <a:lnTo>
                    <a:pt x="325" y="261"/>
                  </a:lnTo>
                  <a:lnTo>
                    <a:pt x="431" y="187"/>
                  </a:lnTo>
                  <a:lnTo>
                    <a:pt x="550" y="117"/>
                  </a:lnTo>
                  <a:lnTo>
                    <a:pt x="680" y="54"/>
                  </a:lnTo>
                  <a:lnTo>
                    <a:pt x="819" y="0"/>
                  </a:lnTo>
                </a:path>
              </a:pathLst>
            </a:custGeom>
            <a:noFill/>
            <a:ln w="1588">
              <a:solidFill>
                <a:srgbClr val="C46289"/>
              </a:solidFill>
              <a:round/>
              <a:headEnd/>
              <a:tailEnd/>
            </a:ln>
          </p:spPr>
          <p:txBody>
            <a:bodyPr/>
            <a:lstStyle/>
            <a:p>
              <a:endParaRPr lang="en-US"/>
            </a:p>
          </p:txBody>
        </p:sp>
        <p:sp>
          <p:nvSpPr>
            <p:cNvPr id="22584" name="Freeform 50"/>
            <p:cNvSpPr>
              <a:spLocks/>
            </p:cNvSpPr>
            <p:nvPr/>
          </p:nvSpPr>
          <p:spPr bwMode="auto">
            <a:xfrm rot="2163528">
              <a:off x="4410" y="1817"/>
              <a:ext cx="482" cy="331"/>
            </a:xfrm>
            <a:custGeom>
              <a:avLst/>
              <a:gdLst>
                <a:gd name="T0" fmla="*/ 0 w 854"/>
                <a:gd name="T1" fmla="*/ 186 h 589"/>
                <a:gd name="T2" fmla="*/ 4 w 854"/>
                <a:gd name="T3" fmla="*/ 182 h 589"/>
                <a:gd name="T4" fmla="*/ 14 w 854"/>
                <a:gd name="T5" fmla="*/ 171 h 589"/>
                <a:gd name="T6" fmla="*/ 30 w 854"/>
                <a:gd name="T7" fmla="*/ 155 h 589"/>
                <a:gd name="T8" fmla="*/ 52 w 854"/>
                <a:gd name="T9" fmla="*/ 134 h 589"/>
                <a:gd name="T10" fmla="*/ 80 w 854"/>
                <a:gd name="T11" fmla="*/ 111 h 589"/>
                <a:gd name="T12" fmla="*/ 111 w 854"/>
                <a:gd name="T13" fmla="*/ 87 h 589"/>
                <a:gd name="T14" fmla="*/ 147 w 854"/>
                <a:gd name="T15" fmla="*/ 62 h 589"/>
                <a:gd name="T16" fmla="*/ 185 w 854"/>
                <a:gd name="T17" fmla="*/ 38 h 589"/>
                <a:gd name="T18" fmla="*/ 228 w 854"/>
                <a:gd name="T19" fmla="*/ 17 h 589"/>
                <a:gd name="T20" fmla="*/ 272 w 854"/>
                <a:gd name="T21" fmla="*/ 0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4"/>
                <a:gd name="T34" fmla="*/ 0 h 589"/>
                <a:gd name="T35" fmla="*/ 854 w 854"/>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4" h="589">
                  <a:moveTo>
                    <a:pt x="0" y="589"/>
                  </a:moveTo>
                  <a:lnTo>
                    <a:pt x="12" y="577"/>
                  </a:lnTo>
                  <a:lnTo>
                    <a:pt x="44" y="542"/>
                  </a:lnTo>
                  <a:lnTo>
                    <a:pt x="95" y="491"/>
                  </a:lnTo>
                  <a:lnTo>
                    <a:pt x="164" y="426"/>
                  </a:lnTo>
                  <a:lnTo>
                    <a:pt x="249" y="353"/>
                  </a:lnTo>
                  <a:lnTo>
                    <a:pt x="348" y="275"/>
                  </a:lnTo>
                  <a:lnTo>
                    <a:pt x="460" y="196"/>
                  </a:lnTo>
                  <a:lnTo>
                    <a:pt x="582" y="121"/>
                  </a:lnTo>
                  <a:lnTo>
                    <a:pt x="715" y="55"/>
                  </a:lnTo>
                  <a:lnTo>
                    <a:pt x="854" y="0"/>
                  </a:lnTo>
                </a:path>
              </a:pathLst>
            </a:custGeom>
            <a:noFill/>
            <a:ln w="1588">
              <a:solidFill>
                <a:srgbClr val="C46289"/>
              </a:solidFill>
              <a:round/>
              <a:headEnd/>
              <a:tailEnd/>
            </a:ln>
          </p:spPr>
          <p:txBody>
            <a:bodyPr/>
            <a:lstStyle/>
            <a:p>
              <a:endParaRPr lang="en-US"/>
            </a:p>
          </p:txBody>
        </p:sp>
        <p:sp>
          <p:nvSpPr>
            <p:cNvPr id="22585" name="Freeform 51"/>
            <p:cNvSpPr>
              <a:spLocks/>
            </p:cNvSpPr>
            <p:nvPr/>
          </p:nvSpPr>
          <p:spPr bwMode="auto">
            <a:xfrm rot="2163528">
              <a:off x="4368" y="1808"/>
              <a:ext cx="510" cy="381"/>
            </a:xfrm>
            <a:custGeom>
              <a:avLst/>
              <a:gdLst>
                <a:gd name="T0" fmla="*/ 0 w 907"/>
                <a:gd name="T1" fmla="*/ 215 h 676"/>
                <a:gd name="T2" fmla="*/ 3 w 907"/>
                <a:gd name="T3" fmla="*/ 211 h 676"/>
                <a:gd name="T4" fmla="*/ 12 w 907"/>
                <a:gd name="T5" fmla="*/ 198 h 676"/>
                <a:gd name="T6" fmla="*/ 29 w 907"/>
                <a:gd name="T7" fmla="*/ 180 h 676"/>
                <a:gd name="T8" fmla="*/ 50 w 907"/>
                <a:gd name="T9" fmla="*/ 157 h 676"/>
                <a:gd name="T10" fmla="*/ 77 w 907"/>
                <a:gd name="T11" fmla="*/ 130 h 676"/>
                <a:gd name="T12" fmla="*/ 109 w 907"/>
                <a:gd name="T13" fmla="*/ 102 h 676"/>
                <a:gd name="T14" fmla="*/ 147 w 907"/>
                <a:gd name="T15" fmla="*/ 73 h 676"/>
                <a:gd name="T16" fmla="*/ 189 w 907"/>
                <a:gd name="T17" fmla="*/ 46 h 676"/>
                <a:gd name="T18" fmla="*/ 236 w 907"/>
                <a:gd name="T19" fmla="*/ 21 h 676"/>
                <a:gd name="T20" fmla="*/ 287 w 907"/>
                <a:gd name="T21" fmla="*/ 0 h 6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7"/>
                <a:gd name="T34" fmla="*/ 0 h 676"/>
                <a:gd name="T35" fmla="*/ 907 w 907"/>
                <a:gd name="T36" fmla="*/ 676 h 6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7" h="676">
                  <a:moveTo>
                    <a:pt x="0" y="676"/>
                  </a:moveTo>
                  <a:lnTo>
                    <a:pt x="11" y="663"/>
                  </a:lnTo>
                  <a:lnTo>
                    <a:pt x="40" y="625"/>
                  </a:lnTo>
                  <a:lnTo>
                    <a:pt x="90" y="567"/>
                  </a:lnTo>
                  <a:lnTo>
                    <a:pt x="158" y="493"/>
                  </a:lnTo>
                  <a:lnTo>
                    <a:pt x="243" y="410"/>
                  </a:lnTo>
                  <a:lnTo>
                    <a:pt x="345" y="321"/>
                  </a:lnTo>
                  <a:lnTo>
                    <a:pt x="465" y="230"/>
                  </a:lnTo>
                  <a:lnTo>
                    <a:pt x="598" y="144"/>
                  </a:lnTo>
                  <a:lnTo>
                    <a:pt x="746" y="65"/>
                  </a:lnTo>
                  <a:lnTo>
                    <a:pt x="907" y="0"/>
                  </a:lnTo>
                </a:path>
              </a:pathLst>
            </a:custGeom>
            <a:noFill/>
            <a:ln w="1588">
              <a:solidFill>
                <a:srgbClr val="C46289"/>
              </a:solidFill>
              <a:round/>
              <a:headEnd/>
              <a:tailEnd/>
            </a:ln>
          </p:spPr>
          <p:txBody>
            <a:bodyPr/>
            <a:lstStyle/>
            <a:p>
              <a:endParaRPr lang="en-US"/>
            </a:p>
          </p:txBody>
        </p:sp>
        <p:sp>
          <p:nvSpPr>
            <p:cNvPr id="22586" name="Freeform 52"/>
            <p:cNvSpPr>
              <a:spLocks/>
            </p:cNvSpPr>
            <p:nvPr/>
          </p:nvSpPr>
          <p:spPr bwMode="auto">
            <a:xfrm rot="2163528">
              <a:off x="4330" y="1807"/>
              <a:ext cx="544" cy="426"/>
            </a:xfrm>
            <a:custGeom>
              <a:avLst/>
              <a:gdLst>
                <a:gd name="T0" fmla="*/ 0 w 970"/>
                <a:gd name="T1" fmla="*/ 240 h 756"/>
                <a:gd name="T2" fmla="*/ 4 w 970"/>
                <a:gd name="T3" fmla="*/ 234 h 756"/>
                <a:gd name="T4" fmla="*/ 16 w 970"/>
                <a:gd name="T5" fmla="*/ 220 h 756"/>
                <a:gd name="T6" fmla="*/ 35 w 970"/>
                <a:gd name="T7" fmla="*/ 199 h 756"/>
                <a:gd name="T8" fmla="*/ 61 w 970"/>
                <a:gd name="T9" fmla="*/ 172 h 756"/>
                <a:gd name="T10" fmla="*/ 91 w 970"/>
                <a:gd name="T11" fmla="*/ 141 h 756"/>
                <a:gd name="T12" fmla="*/ 127 w 970"/>
                <a:gd name="T13" fmla="*/ 109 h 756"/>
                <a:gd name="T14" fmla="*/ 167 w 970"/>
                <a:gd name="T15" fmla="*/ 76 h 756"/>
                <a:gd name="T16" fmla="*/ 210 w 970"/>
                <a:gd name="T17" fmla="*/ 46 h 756"/>
                <a:gd name="T18" fmla="*/ 257 w 970"/>
                <a:gd name="T19" fmla="*/ 20 h 756"/>
                <a:gd name="T20" fmla="*/ 305 w 970"/>
                <a:gd name="T21" fmla="*/ 0 h 7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0"/>
                <a:gd name="T34" fmla="*/ 0 h 756"/>
                <a:gd name="T35" fmla="*/ 970 w 970"/>
                <a:gd name="T36" fmla="*/ 756 h 7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0" h="756">
                  <a:moveTo>
                    <a:pt x="0" y="756"/>
                  </a:moveTo>
                  <a:lnTo>
                    <a:pt x="15" y="739"/>
                  </a:lnTo>
                  <a:lnTo>
                    <a:pt x="52" y="694"/>
                  </a:lnTo>
                  <a:lnTo>
                    <a:pt x="111" y="626"/>
                  </a:lnTo>
                  <a:lnTo>
                    <a:pt x="192" y="541"/>
                  </a:lnTo>
                  <a:lnTo>
                    <a:pt x="290" y="443"/>
                  </a:lnTo>
                  <a:lnTo>
                    <a:pt x="403" y="342"/>
                  </a:lnTo>
                  <a:lnTo>
                    <a:pt x="531" y="240"/>
                  </a:lnTo>
                  <a:lnTo>
                    <a:pt x="669" y="146"/>
                  </a:lnTo>
                  <a:lnTo>
                    <a:pt x="817" y="64"/>
                  </a:lnTo>
                  <a:lnTo>
                    <a:pt x="970" y="0"/>
                  </a:lnTo>
                </a:path>
              </a:pathLst>
            </a:custGeom>
            <a:noFill/>
            <a:ln w="1588">
              <a:solidFill>
                <a:srgbClr val="C46289"/>
              </a:solidFill>
              <a:round/>
              <a:headEnd/>
              <a:tailEnd/>
            </a:ln>
          </p:spPr>
          <p:txBody>
            <a:bodyPr/>
            <a:lstStyle/>
            <a:p>
              <a:endParaRPr lang="en-US"/>
            </a:p>
          </p:txBody>
        </p:sp>
        <p:sp>
          <p:nvSpPr>
            <p:cNvPr id="22587" name="Freeform 53"/>
            <p:cNvSpPr>
              <a:spLocks/>
            </p:cNvSpPr>
            <p:nvPr/>
          </p:nvSpPr>
          <p:spPr bwMode="auto">
            <a:xfrm rot="2163528">
              <a:off x="4275" y="1800"/>
              <a:ext cx="577" cy="516"/>
            </a:xfrm>
            <a:custGeom>
              <a:avLst/>
              <a:gdLst>
                <a:gd name="T0" fmla="*/ 324 w 1026"/>
                <a:gd name="T1" fmla="*/ 0 h 915"/>
                <a:gd name="T2" fmla="*/ 269 w 1026"/>
                <a:gd name="T3" fmla="*/ 26 h 915"/>
                <a:gd name="T4" fmla="*/ 218 w 1026"/>
                <a:gd name="T5" fmla="*/ 58 h 915"/>
                <a:gd name="T6" fmla="*/ 171 w 1026"/>
                <a:gd name="T7" fmla="*/ 94 h 915"/>
                <a:gd name="T8" fmla="*/ 129 w 1026"/>
                <a:gd name="T9" fmla="*/ 134 h 915"/>
                <a:gd name="T10" fmla="*/ 92 w 1026"/>
                <a:gd name="T11" fmla="*/ 173 h 915"/>
                <a:gd name="T12" fmla="*/ 60 w 1026"/>
                <a:gd name="T13" fmla="*/ 209 h 915"/>
                <a:gd name="T14" fmla="*/ 34 w 1026"/>
                <a:gd name="T15" fmla="*/ 242 h 915"/>
                <a:gd name="T16" fmla="*/ 16 w 1026"/>
                <a:gd name="T17" fmla="*/ 268 h 915"/>
                <a:gd name="T18" fmla="*/ 4 w 1026"/>
                <a:gd name="T19" fmla="*/ 285 h 915"/>
                <a:gd name="T20" fmla="*/ 0 w 1026"/>
                <a:gd name="T21" fmla="*/ 291 h 9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6"/>
                <a:gd name="T34" fmla="*/ 0 h 915"/>
                <a:gd name="T35" fmla="*/ 1026 w 1026"/>
                <a:gd name="T36" fmla="*/ 915 h 9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6" h="915">
                  <a:moveTo>
                    <a:pt x="1026" y="0"/>
                  </a:moveTo>
                  <a:lnTo>
                    <a:pt x="852" y="81"/>
                  </a:lnTo>
                  <a:lnTo>
                    <a:pt x="690" y="182"/>
                  </a:lnTo>
                  <a:lnTo>
                    <a:pt x="541" y="297"/>
                  </a:lnTo>
                  <a:lnTo>
                    <a:pt x="407" y="420"/>
                  </a:lnTo>
                  <a:lnTo>
                    <a:pt x="289" y="542"/>
                  </a:lnTo>
                  <a:lnTo>
                    <a:pt x="190" y="657"/>
                  </a:lnTo>
                  <a:lnTo>
                    <a:pt x="109" y="760"/>
                  </a:lnTo>
                  <a:lnTo>
                    <a:pt x="51" y="842"/>
                  </a:lnTo>
                  <a:lnTo>
                    <a:pt x="14" y="895"/>
                  </a:lnTo>
                  <a:lnTo>
                    <a:pt x="0" y="915"/>
                  </a:lnTo>
                </a:path>
              </a:pathLst>
            </a:custGeom>
            <a:noFill/>
            <a:ln w="1588">
              <a:solidFill>
                <a:srgbClr val="C46289"/>
              </a:solidFill>
              <a:round/>
              <a:headEnd/>
              <a:tailEnd/>
            </a:ln>
          </p:spPr>
          <p:txBody>
            <a:bodyPr/>
            <a:lstStyle/>
            <a:p>
              <a:endParaRPr lang="en-US"/>
            </a:p>
          </p:txBody>
        </p:sp>
        <p:sp>
          <p:nvSpPr>
            <p:cNvPr id="22588" name="Freeform 54"/>
            <p:cNvSpPr>
              <a:spLocks/>
            </p:cNvSpPr>
            <p:nvPr/>
          </p:nvSpPr>
          <p:spPr bwMode="auto">
            <a:xfrm rot="2163528">
              <a:off x="4261" y="1800"/>
              <a:ext cx="591" cy="536"/>
            </a:xfrm>
            <a:custGeom>
              <a:avLst/>
              <a:gdLst>
                <a:gd name="T0" fmla="*/ 0 w 1046"/>
                <a:gd name="T1" fmla="*/ 301 h 953"/>
                <a:gd name="T2" fmla="*/ 5 w 1046"/>
                <a:gd name="T3" fmla="*/ 295 h 953"/>
                <a:gd name="T4" fmla="*/ 19 w 1046"/>
                <a:gd name="T5" fmla="*/ 276 h 953"/>
                <a:gd name="T6" fmla="*/ 42 w 1046"/>
                <a:gd name="T7" fmla="*/ 247 h 953"/>
                <a:gd name="T8" fmla="*/ 72 w 1046"/>
                <a:gd name="T9" fmla="*/ 211 h 953"/>
                <a:gd name="T10" fmla="*/ 107 w 1046"/>
                <a:gd name="T11" fmla="*/ 171 h 953"/>
                <a:gd name="T12" fmla="*/ 148 w 1046"/>
                <a:gd name="T13" fmla="*/ 130 h 953"/>
                <a:gd name="T14" fmla="*/ 192 w 1046"/>
                <a:gd name="T15" fmla="*/ 89 h 953"/>
                <a:gd name="T16" fmla="*/ 238 w 1046"/>
                <a:gd name="T17" fmla="*/ 52 h 953"/>
                <a:gd name="T18" fmla="*/ 286 w 1046"/>
                <a:gd name="T19" fmla="*/ 22 h 953"/>
                <a:gd name="T20" fmla="*/ 334 w 1046"/>
                <a:gd name="T21" fmla="*/ 0 h 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6"/>
                <a:gd name="T34" fmla="*/ 0 h 953"/>
                <a:gd name="T35" fmla="*/ 1046 w 1046"/>
                <a:gd name="T36" fmla="*/ 953 h 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6" h="953">
                  <a:moveTo>
                    <a:pt x="0" y="953"/>
                  </a:moveTo>
                  <a:lnTo>
                    <a:pt x="15" y="932"/>
                  </a:lnTo>
                  <a:lnTo>
                    <a:pt x="61" y="871"/>
                  </a:lnTo>
                  <a:lnTo>
                    <a:pt x="132" y="781"/>
                  </a:lnTo>
                  <a:lnTo>
                    <a:pt x="225" y="668"/>
                  </a:lnTo>
                  <a:lnTo>
                    <a:pt x="337" y="540"/>
                  </a:lnTo>
                  <a:lnTo>
                    <a:pt x="463" y="410"/>
                  </a:lnTo>
                  <a:lnTo>
                    <a:pt x="602" y="281"/>
                  </a:lnTo>
                  <a:lnTo>
                    <a:pt x="747" y="165"/>
                  </a:lnTo>
                  <a:lnTo>
                    <a:pt x="896" y="69"/>
                  </a:lnTo>
                  <a:lnTo>
                    <a:pt x="1046" y="0"/>
                  </a:lnTo>
                </a:path>
              </a:pathLst>
            </a:custGeom>
            <a:noFill/>
            <a:ln w="1588">
              <a:solidFill>
                <a:srgbClr val="C46289"/>
              </a:solidFill>
              <a:round/>
              <a:headEnd/>
              <a:tailEnd/>
            </a:ln>
          </p:spPr>
          <p:txBody>
            <a:bodyPr/>
            <a:lstStyle/>
            <a:p>
              <a:endParaRPr lang="en-US"/>
            </a:p>
          </p:txBody>
        </p:sp>
        <p:sp>
          <p:nvSpPr>
            <p:cNvPr id="22589" name="Freeform 55"/>
            <p:cNvSpPr>
              <a:spLocks/>
            </p:cNvSpPr>
            <p:nvPr/>
          </p:nvSpPr>
          <p:spPr bwMode="auto">
            <a:xfrm rot="2163528">
              <a:off x="4206" y="1967"/>
              <a:ext cx="157" cy="286"/>
            </a:xfrm>
            <a:custGeom>
              <a:avLst/>
              <a:gdLst>
                <a:gd name="T0" fmla="*/ 0 w 279"/>
                <a:gd name="T1" fmla="*/ 161 h 507"/>
                <a:gd name="T2" fmla="*/ 1 w 279"/>
                <a:gd name="T3" fmla="*/ 160 h 507"/>
                <a:gd name="T4" fmla="*/ 2 w 279"/>
                <a:gd name="T5" fmla="*/ 153 h 507"/>
                <a:gd name="T6" fmla="*/ 5 w 279"/>
                <a:gd name="T7" fmla="*/ 143 h 507"/>
                <a:gd name="T8" fmla="*/ 10 w 279"/>
                <a:gd name="T9" fmla="*/ 130 h 507"/>
                <a:gd name="T10" fmla="*/ 16 w 279"/>
                <a:gd name="T11" fmla="*/ 114 h 507"/>
                <a:gd name="T12" fmla="*/ 25 w 279"/>
                <a:gd name="T13" fmla="*/ 95 h 507"/>
                <a:gd name="T14" fmla="*/ 37 w 279"/>
                <a:gd name="T15" fmla="*/ 74 h 507"/>
                <a:gd name="T16" fmla="*/ 50 w 279"/>
                <a:gd name="T17" fmla="*/ 51 h 507"/>
                <a:gd name="T18" fmla="*/ 68 w 279"/>
                <a:gd name="T19" fmla="*/ 26 h 507"/>
                <a:gd name="T20" fmla="*/ 88 w 279"/>
                <a:gd name="T21" fmla="*/ 0 h 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507"/>
                <a:gd name="T35" fmla="*/ 279 w 279"/>
                <a:gd name="T36" fmla="*/ 507 h 5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507">
                  <a:moveTo>
                    <a:pt x="0" y="507"/>
                  </a:moveTo>
                  <a:lnTo>
                    <a:pt x="2" y="501"/>
                  </a:lnTo>
                  <a:lnTo>
                    <a:pt x="7" y="481"/>
                  </a:lnTo>
                  <a:lnTo>
                    <a:pt x="16" y="450"/>
                  </a:lnTo>
                  <a:lnTo>
                    <a:pt x="31" y="409"/>
                  </a:lnTo>
                  <a:lnTo>
                    <a:pt x="51" y="358"/>
                  </a:lnTo>
                  <a:lnTo>
                    <a:pt x="80" y="298"/>
                  </a:lnTo>
                  <a:lnTo>
                    <a:pt x="115" y="232"/>
                  </a:lnTo>
                  <a:lnTo>
                    <a:pt x="159" y="159"/>
                  </a:lnTo>
                  <a:lnTo>
                    <a:pt x="214" y="81"/>
                  </a:lnTo>
                  <a:lnTo>
                    <a:pt x="279" y="0"/>
                  </a:lnTo>
                </a:path>
              </a:pathLst>
            </a:custGeom>
            <a:noFill/>
            <a:ln w="1588">
              <a:solidFill>
                <a:srgbClr val="C46289"/>
              </a:solidFill>
              <a:round/>
              <a:headEnd/>
              <a:tailEnd/>
            </a:ln>
          </p:spPr>
          <p:txBody>
            <a:bodyPr/>
            <a:lstStyle/>
            <a:p>
              <a:endParaRPr lang="en-US"/>
            </a:p>
          </p:txBody>
        </p:sp>
        <p:sp>
          <p:nvSpPr>
            <p:cNvPr id="22590" name="Freeform 56"/>
            <p:cNvSpPr>
              <a:spLocks/>
            </p:cNvSpPr>
            <p:nvPr/>
          </p:nvSpPr>
          <p:spPr bwMode="auto">
            <a:xfrm rot="2163528">
              <a:off x="4240" y="1890"/>
              <a:ext cx="266" cy="428"/>
            </a:xfrm>
            <a:custGeom>
              <a:avLst/>
              <a:gdLst>
                <a:gd name="T0" fmla="*/ 0 w 470"/>
                <a:gd name="T1" fmla="*/ 241 h 759"/>
                <a:gd name="T2" fmla="*/ 2 w 470"/>
                <a:gd name="T3" fmla="*/ 237 h 759"/>
                <a:gd name="T4" fmla="*/ 9 w 470"/>
                <a:gd name="T5" fmla="*/ 223 h 759"/>
                <a:gd name="T6" fmla="*/ 20 w 470"/>
                <a:gd name="T7" fmla="*/ 202 h 759"/>
                <a:gd name="T8" fmla="*/ 33 w 470"/>
                <a:gd name="T9" fmla="*/ 175 h 759"/>
                <a:gd name="T10" fmla="*/ 50 w 470"/>
                <a:gd name="T11" fmla="*/ 145 h 759"/>
                <a:gd name="T12" fmla="*/ 68 w 470"/>
                <a:gd name="T13" fmla="*/ 113 h 759"/>
                <a:gd name="T14" fmla="*/ 88 w 470"/>
                <a:gd name="T15" fmla="*/ 81 h 759"/>
                <a:gd name="T16" fmla="*/ 109 w 470"/>
                <a:gd name="T17" fmla="*/ 51 h 759"/>
                <a:gd name="T18" fmla="*/ 130 w 470"/>
                <a:gd name="T19" fmla="*/ 23 h 759"/>
                <a:gd name="T20" fmla="*/ 151 w 470"/>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0"/>
                <a:gd name="T34" fmla="*/ 0 h 759"/>
                <a:gd name="T35" fmla="*/ 470 w 470"/>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0" h="759">
                  <a:moveTo>
                    <a:pt x="0" y="759"/>
                  </a:moveTo>
                  <a:lnTo>
                    <a:pt x="7" y="744"/>
                  </a:lnTo>
                  <a:lnTo>
                    <a:pt x="29" y="700"/>
                  </a:lnTo>
                  <a:lnTo>
                    <a:pt x="62" y="634"/>
                  </a:lnTo>
                  <a:lnTo>
                    <a:pt x="105" y="551"/>
                  </a:lnTo>
                  <a:lnTo>
                    <a:pt x="155" y="457"/>
                  </a:lnTo>
                  <a:lnTo>
                    <a:pt x="213" y="357"/>
                  </a:lnTo>
                  <a:lnTo>
                    <a:pt x="275" y="255"/>
                  </a:lnTo>
                  <a:lnTo>
                    <a:pt x="340" y="159"/>
                  </a:lnTo>
                  <a:lnTo>
                    <a:pt x="405" y="71"/>
                  </a:lnTo>
                  <a:lnTo>
                    <a:pt x="470" y="0"/>
                  </a:lnTo>
                </a:path>
              </a:pathLst>
            </a:custGeom>
            <a:noFill/>
            <a:ln w="1588">
              <a:solidFill>
                <a:srgbClr val="C46289"/>
              </a:solidFill>
              <a:round/>
              <a:headEnd/>
              <a:tailEnd/>
            </a:ln>
          </p:spPr>
          <p:txBody>
            <a:bodyPr/>
            <a:lstStyle/>
            <a:p>
              <a:endParaRPr lang="en-US"/>
            </a:p>
          </p:txBody>
        </p:sp>
        <p:sp>
          <p:nvSpPr>
            <p:cNvPr id="22591" name="Freeform 57"/>
            <p:cNvSpPr>
              <a:spLocks/>
            </p:cNvSpPr>
            <p:nvPr/>
          </p:nvSpPr>
          <p:spPr bwMode="auto">
            <a:xfrm rot="2163528">
              <a:off x="4298" y="1904"/>
              <a:ext cx="216" cy="427"/>
            </a:xfrm>
            <a:custGeom>
              <a:avLst/>
              <a:gdLst>
                <a:gd name="T0" fmla="*/ 0 w 383"/>
                <a:gd name="T1" fmla="*/ 240 h 759"/>
                <a:gd name="T2" fmla="*/ 2 w 383"/>
                <a:gd name="T3" fmla="*/ 236 h 759"/>
                <a:gd name="T4" fmla="*/ 7 w 383"/>
                <a:gd name="T5" fmla="*/ 222 h 759"/>
                <a:gd name="T6" fmla="*/ 15 w 383"/>
                <a:gd name="T7" fmla="*/ 201 h 759"/>
                <a:gd name="T8" fmla="*/ 25 w 383"/>
                <a:gd name="T9" fmla="*/ 176 h 759"/>
                <a:gd name="T10" fmla="*/ 38 w 383"/>
                <a:gd name="T11" fmla="*/ 146 h 759"/>
                <a:gd name="T12" fmla="*/ 52 w 383"/>
                <a:gd name="T13" fmla="*/ 115 h 759"/>
                <a:gd name="T14" fmla="*/ 68 w 383"/>
                <a:gd name="T15" fmla="*/ 83 h 759"/>
                <a:gd name="T16" fmla="*/ 86 w 383"/>
                <a:gd name="T17" fmla="*/ 52 h 759"/>
                <a:gd name="T18" fmla="*/ 103 w 383"/>
                <a:gd name="T19" fmla="*/ 24 h 759"/>
                <a:gd name="T20" fmla="*/ 122 w 383"/>
                <a:gd name="T21" fmla="*/ 0 h 7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759"/>
                <a:gd name="T35" fmla="*/ 383 w 383"/>
                <a:gd name="T36" fmla="*/ 759 h 7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759">
                  <a:moveTo>
                    <a:pt x="0" y="759"/>
                  </a:moveTo>
                  <a:lnTo>
                    <a:pt x="6" y="745"/>
                  </a:lnTo>
                  <a:lnTo>
                    <a:pt x="21" y="702"/>
                  </a:lnTo>
                  <a:lnTo>
                    <a:pt x="46" y="636"/>
                  </a:lnTo>
                  <a:lnTo>
                    <a:pt x="78" y="556"/>
                  </a:lnTo>
                  <a:lnTo>
                    <a:pt x="119" y="462"/>
                  </a:lnTo>
                  <a:lnTo>
                    <a:pt x="164" y="362"/>
                  </a:lnTo>
                  <a:lnTo>
                    <a:pt x="214" y="261"/>
                  </a:lnTo>
                  <a:lnTo>
                    <a:pt x="269" y="163"/>
                  </a:lnTo>
                  <a:lnTo>
                    <a:pt x="325" y="74"/>
                  </a:lnTo>
                  <a:lnTo>
                    <a:pt x="383" y="0"/>
                  </a:lnTo>
                </a:path>
              </a:pathLst>
            </a:custGeom>
            <a:noFill/>
            <a:ln w="1588">
              <a:solidFill>
                <a:srgbClr val="C46289"/>
              </a:solidFill>
              <a:round/>
              <a:headEnd/>
              <a:tailEnd/>
            </a:ln>
          </p:spPr>
          <p:txBody>
            <a:bodyPr/>
            <a:lstStyle/>
            <a:p>
              <a:endParaRPr lang="en-US"/>
            </a:p>
          </p:txBody>
        </p:sp>
        <p:sp>
          <p:nvSpPr>
            <p:cNvPr id="22592" name="Freeform 58"/>
            <p:cNvSpPr>
              <a:spLocks/>
            </p:cNvSpPr>
            <p:nvPr/>
          </p:nvSpPr>
          <p:spPr bwMode="auto">
            <a:xfrm rot="2163528">
              <a:off x="4374" y="1916"/>
              <a:ext cx="173" cy="422"/>
            </a:xfrm>
            <a:custGeom>
              <a:avLst/>
              <a:gdLst>
                <a:gd name="T0" fmla="*/ 0 w 308"/>
                <a:gd name="T1" fmla="*/ 238 h 749"/>
                <a:gd name="T2" fmla="*/ 1 w 308"/>
                <a:gd name="T3" fmla="*/ 233 h 749"/>
                <a:gd name="T4" fmla="*/ 4 w 308"/>
                <a:gd name="T5" fmla="*/ 221 h 749"/>
                <a:gd name="T6" fmla="*/ 8 w 308"/>
                <a:gd name="T7" fmla="*/ 202 h 749"/>
                <a:gd name="T8" fmla="*/ 15 w 308"/>
                <a:gd name="T9" fmla="*/ 177 h 749"/>
                <a:gd name="T10" fmla="*/ 24 w 308"/>
                <a:gd name="T11" fmla="*/ 149 h 749"/>
                <a:gd name="T12" fmla="*/ 34 w 308"/>
                <a:gd name="T13" fmla="*/ 118 h 749"/>
                <a:gd name="T14" fmla="*/ 47 w 308"/>
                <a:gd name="T15" fmla="*/ 86 h 749"/>
                <a:gd name="T16" fmla="*/ 62 w 308"/>
                <a:gd name="T17" fmla="*/ 55 h 749"/>
                <a:gd name="T18" fmla="*/ 78 w 308"/>
                <a:gd name="T19" fmla="*/ 26 h 749"/>
                <a:gd name="T20" fmla="*/ 97 w 308"/>
                <a:gd name="T21" fmla="*/ 0 h 7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
                <a:gd name="T34" fmla="*/ 0 h 749"/>
                <a:gd name="T35" fmla="*/ 308 w 308"/>
                <a:gd name="T36" fmla="*/ 749 h 7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 h="749">
                  <a:moveTo>
                    <a:pt x="0" y="749"/>
                  </a:moveTo>
                  <a:lnTo>
                    <a:pt x="3" y="735"/>
                  </a:lnTo>
                  <a:lnTo>
                    <a:pt x="12" y="696"/>
                  </a:lnTo>
                  <a:lnTo>
                    <a:pt x="27" y="635"/>
                  </a:lnTo>
                  <a:lnTo>
                    <a:pt x="47" y="558"/>
                  </a:lnTo>
                  <a:lnTo>
                    <a:pt x="75" y="469"/>
                  </a:lnTo>
                  <a:lnTo>
                    <a:pt x="108" y="372"/>
                  </a:lnTo>
                  <a:lnTo>
                    <a:pt x="149" y="272"/>
                  </a:lnTo>
                  <a:lnTo>
                    <a:pt x="195" y="174"/>
                  </a:lnTo>
                  <a:lnTo>
                    <a:pt x="248" y="82"/>
                  </a:lnTo>
                  <a:lnTo>
                    <a:pt x="308" y="0"/>
                  </a:lnTo>
                </a:path>
              </a:pathLst>
            </a:custGeom>
            <a:noFill/>
            <a:ln w="1588">
              <a:solidFill>
                <a:srgbClr val="C46289"/>
              </a:solidFill>
              <a:round/>
              <a:headEnd/>
              <a:tailEnd/>
            </a:ln>
          </p:spPr>
          <p:txBody>
            <a:bodyPr/>
            <a:lstStyle/>
            <a:p>
              <a:endParaRPr lang="en-US"/>
            </a:p>
          </p:txBody>
        </p:sp>
        <p:sp>
          <p:nvSpPr>
            <p:cNvPr id="22593" name="Freeform 59"/>
            <p:cNvSpPr>
              <a:spLocks/>
            </p:cNvSpPr>
            <p:nvPr/>
          </p:nvSpPr>
          <p:spPr bwMode="auto">
            <a:xfrm rot="2163528">
              <a:off x="4430" y="1893"/>
              <a:ext cx="212" cy="463"/>
            </a:xfrm>
            <a:custGeom>
              <a:avLst/>
              <a:gdLst>
                <a:gd name="T0" fmla="*/ 0 w 374"/>
                <a:gd name="T1" fmla="*/ 261 h 822"/>
                <a:gd name="T2" fmla="*/ 1 w 374"/>
                <a:gd name="T3" fmla="*/ 255 h 822"/>
                <a:gd name="T4" fmla="*/ 4 w 374"/>
                <a:gd name="T5" fmla="*/ 241 h 822"/>
                <a:gd name="T6" fmla="*/ 10 w 374"/>
                <a:gd name="T7" fmla="*/ 219 h 822"/>
                <a:gd name="T8" fmla="*/ 18 w 374"/>
                <a:gd name="T9" fmla="*/ 191 h 822"/>
                <a:gd name="T10" fmla="*/ 27 w 374"/>
                <a:gd name="T11" fmla="*/ 158 h 822"/>
                <a:gd name="T12" fmla="*/ 40 w 374"/>
                <a:gd name="T13" fmla="*/ 124 h 822"/>
                <a:gd name="T14" fmla="*/ 56 w 374"/>
                <a:gd name="T15" fmla="*/ 89 h 822"/>
                <a:gd name="T16" fmla="*/ 74 w 374"/>
                <a:gd name="T17" fmla="*/ 56 h 822"/>
                <a:gd name="T18" fmla="*/ 96 w 374"/>
                <a:gd name="T19" fmla="*/ 25 h 822"/>
                <a:gd name="T20" fmla="*/ 120 w 374"/>
                <a:gd name="T21" fmla="*/ 0 h 8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4"/>
                <a:gd name="T34" fmla="*/ 0 h 822"/>
                <a:gd name="T35" fmla="*/ 374 w 374"/>
                <a:gd name="T36" fmla="*/ 822 h 8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4" h="822">
                  <a:moveTo>
                    <a:pt x="0" y="822"/>
                  </a:moveTo>
                  <a:lnTo>
                    <a:pt x="4" y="805"/>
                  </a:lnTo>
                  <a:lnTo>
                    <a:pt x="13" y="759"/>
                  </a:lnTo>
                  <a:lnTo>
                    <a:pt x="30" y="689"/>
                  </a:lnTo>
                  <a:lnTo>
                    <a:pt x="54" y="601"/>
                  </a:lnTo>
                  <a:lnTo>
                    <a:pt x="85" y="498"/>
                  </a:lnTo>
                  <a:lnTo>
                    <a:pt x="124" y="390"/>
                  </a:lnTo>
                  <a:lnTo>
                    <a:pt x="173" y="281"/>
                  </a:lnTo>
                  <a:lnTo>
                    <a:pt x="230" y="175"/>
                  </a:lnTo>
                  <a:lnTo>
                    <a:pt x="298" y="80"/>
                  </a:lnTo>
                  <a:lnTo>
                    <a:pt x="374" y="0"/>
                  </a:lnTo>
                </a:path>
              </a:pathLst>
            </a:custGeom>
            <a:noFill/>
            <a:ln w="1588">
              <a:solidFill>
                <a:srgbClr val="C46289"/>
              </a:solidFill>
              <a:round/>
              <a:headEnd/>
              <a:tailEnd/>
            </a:ln>
          </p:spPr>
          <p:txBody>
            <a:bodyPr/>
            <a:lstStyle/>
            <a:p>
              <a:endParaRPr lang="en-US"/>
            </a:p>
          </p:txBody>
        </p:sp>
        <p:sp>
          <p:nvSpPr>
            <p:cNvPr id="22594" name="Freeform 60"/>
            <p:cNvSpPr>
              <a:spLocks/>
            </p:cNvSpPr>
            <p:nvPr/>
          </p:nvSpPr>
          <p:spPr bwMode="auto">
            <a:xfrm rot="2163528">
              <a:off x="4472" y="1880"/>
              <a:ext cx="359" cy="531"/>
            </a:xfrm>
            <a:custGeom>
              <a:avLst/>
              <a:gdLst>
                <a:gd name="T0" fmla="*/ 202 w 637"/>
                <a:gd name="T1" fmla="*/ 0 h 941"/>
                <a:gd name="T2" fmla="*/ 198 w 637"/>
                <a:gd name="T3" fmla="*/ 1 h 941"/>
                <a:gd name="T4" fmla="*/ 187 w 637"/>
                <a:gd name="T5" fmla="*/ 5 h 941"/>
                <a:gd name="T6" fmla="*/ 169 w 637"/>
                <a:gd name="T7" fmla="*/ 12 h 941"/>
                <a:gd name="T8" fmla="*/ 146 w 637"/>
                <a:gd name="T9" fmla="*/ 25 h 941"/>
                <a:gd name="T10" fmla="*/ 121 w 637"/>
                <a:gd name="T11" fmla="*/ 46 h 941"/>
                <a:gd name="T12" fmla="*/ 94 w 637"/>
                <a:gd name="T13" fmla="*/ 74 h 941"/>
                <a:gd name="T14" fmla="*/ 67 w 637"/>
                <a:gd name="T15" fmla="*/ 113 h 941"/>
                <a:gd name="T16" fmla="*/ 41 w 637"/>
                <a:gd name="T17" fmla="*/ 162 h 941"/>
                <a:gd name="T18" fmla="*/ 18 w 637"/>
                <a:gd name="T19" fmla="*/ 224 h 941"/>
                <a:gd name="T20" fmla="*/ 0 w 637"/>
                <a:gd name="T21" fmla="*/ 300 h 9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7"/>
                <a:gd name="T34" fmla="*/ 0 h 941"/>
                <a:gd name="T35" fmla="*/ 637 w 637"/>
                <a:gd name="T36" fmla="*/ 941 h 9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7" h="941">
                  <a:moveTo>
                    <a:pt x="637" y="0"/>
                  </a:moveTo>
                  <a:lnTo>
                    <a:pt x="624" y="2"/>
                  </a:lnTo>
                  <a:lnTo>
                    <a:pt x="587" y="14"/>
                  </a:lnTo>
                  <a:lnTo>
                    <a:pt x="530" y="39"/>
                  </a:lnTo>
                  <a:lnTo>
                    <a:pt x="460" y="80"/>
                  </a:lnTo>
                  <a:lnTo>
                    <a:pt x="380" y="143"/>
                  </a:lnTo>
                  <a:lnTo>
                    <a:pt x="294" y="234"/>
                  </a:lnTo>
                  <a:lnTo>
                    <a:pt x="209" y="354"/>
                  </a:lnTo>
                  <a:lnTo>
                    <a:pt x="128" y="508"/>
                  </a:lnTo>
                  <a:lnTo>
                    <a:pt x="57" y="703"/>
                  </a:lnTo>
                  <a:lnTo>
                    <a:pt x="0" y="941"/>
                  </a:lnTo>
                </a:path>
              </a:pathLst>
            </a:custGeom>
            <a:noFill/>
            <a:ln w="1588">
              <a:solidFill>
                <a:srgbClr val="C46289"/>
              </a:solidFill>
              <a:round/>
              <a:headEnd/>
              <a:tailEnd/>
            </a:ln>
          </p:spPr>
          <p:txBody>
            <a:bodyPr/>
            <a:lstStyle/>
            <a:p>
              <a:endParaRPr lang="en-US"/>
            </a:p>
          </p:txBody>
        </p:sp>
        <p:sp>
          <p:nvSpPr>
            <p:cNvPr id="22595" name="Freeform 61"/>
            <p:cNvSpPr>
              <a:spLocks/>
            </p:cNvSpPr>
            <p:nvPr/>
          </p:nvSpPr>
          <p:spPr bwMode="auto">
            <a:xfrm rot="2163528">
              <a:off x="4494" y="1911"/>
              <a:ext cx="325" cy="493"/>
            </a:xfrm>
            <a:custGeom>
              <a:avLst/>
              <a:gdLst>
                <a:gd name="T0" fmla="*/ 183 w 578"/>
                <a:gd name="T1" fmla="*/ 0 h 876"/>
                <a:gd name="T2" fmla="*/ 178 w 578"/>
                <a:gd name="T3" fmla="*/ 3 h 876"/>
                <a:gd name="T4" fmla="*/ 167 w 578"/>
                <a:gd name="T5" fmla="*/ 12 h 876"/>
                <a:gd name="T6" fmla="*/ 150 w 578"/>
                <a:gd name="T7" fmla="*/ 26 h 876"/>
                <a:gd name="T8" fmla="*/ 128 w 578"/>
                <a:gd name="T9" fmla="*/ 46 h 876"/>
                <a:gd name="T10" fmla="*/ 103 w 578"/>
                <a:gd name="T11" fmla="*/ 71 h 876"/>
                <a:gd name="T12" fmla="*/ 79 w 578"/>
                <a:gd name="T13" fmla="*/ 102 h 876"/>
                <a:gd name="T14" fmla="*/ 54 w 578"/>
                <a:gd name="T15" fmla="*/ 138 h 876"/>
                <a:gd name="T16" fmla="*/ 31 w 578"/>
                <a:gd name="T17" fmla="*/ 180 h 876"/>
                <a:gd name="T18" fmla="*/ 13 w 578"/>
                <a:gd name="T19" fmla="*/ 226 h 876"/>
                <a:gd name="T20" fmla="*/ 0 w 578"/>
                <a:gd name="T21" fmla="*/ 27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876"/>
                <a:gd name="T35" fmla="*/ 578 w 57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876">
                  <a:moveTo>
                    <a:pt x="578" y="0"/>
                  </a:moveTo>
                  <a:lnTo>
                    <a:pt x="564" y="10"/>
                  </a:lnTo>
                  <a:lnTo>
                    <a:pt x="529" y="37"/>
                  </a:lnTo>
                  <a:lnTo>
                    <a:pt x="474" y="82"/>
                  </a:lnTo>
                  <a:lnTo>
                    <a:pt x="405" y="145"/>
                  </a:lnTo>
                  <a:lnTo>
                    <a:pt x="328" y="225"/>
                  </a:lnTo>
                  <a:lnTo>
                    <a:pt x="249" y="323"/>
                  </a:lnTo>
                  <a:lnTo>
                    <a:pt x="171" y="437"/>
                  </a:lnTo>
                  <a:lnTo>
                    <a:pt x="100" y="567"/>
                  </a:lnTo>
                  <a:lnTo>
                    <a:pt x="41" y="714"/>
                  </a:lnTo>
                  <a:lnTo>
                    <a:pt x="0" y="876"/>
                  </a:lnTo>
                </a:path>
              </a:pathLst>
            </a:custGeom>
            <a:noFill/>
            <a:ln w="1588">
              <a:solidFill>
                <a:srgbClr val="C46289"/>
              </a:solidFill>
              <a:round/>
              <a:headEnd/>
              <a:tailEnd/>
            </a:ln>
          </p:spPr>
          <p:txBody>
            <a:bodyPr/>
            <a:lstStyle/>
            <a:p>
              <a:endParaRPr lang="en-US"/>
            </a:p>
          </p:txBody>
        </p:sp>
        <p:sp>
          <p:nvSpPr>
            <p:cNvPr id="22596" name="Freeform 62"/>
            <p:cNvSpPr>
              <a:spLocks/>
            </p:cNvSpPr>
            <p:nvPr/>
          </p:nvSpPr>
          <p:spPr bwMode="auto">
            <a:xfrm rot="2163528">
              <a:off x="4107" y="2072"/>
              <a:ext cx="296" cy="261"/>
            </a:xfrm>
            <a:custGeom>
              <a:avLst/>
              <a:gdLst>
                <a:gd name="T0" fmla="*/ 24 w 525"/>
                <a:gd name="T1" fmla="*/ 0 h 464"/>
                <a:gd name="T2" fmla="*/ 17 w 525"/>
                <a:gd name="T3" fmla="*/ 25 h 464"/>
                <a:gd name="T4" fmla="*/ 17 w 525"/>
                <a:gd name="T5" fmla="*/ 44 h 464"/>
                <a:gd name="T6" fmla="*/ 19 w 525"/>
                <a:gd name="T7" fmla="*/ 60 h 464"/>
                <a:gd name="T8" fmla="*/ 23 w 525"/>
                <a:gd name="T9" fmla="*/ 68 h 464"/>
                <a:gd name="T10" fmla="*/ 24 w 525"/>
                <a:gd name="T11" fmla="*/ 71 h 464"/>
                <a:gd name="T12" fmla="*/ 32 w 525"/>
                <a:gd name="T13" fmla="*/ 64 h 464"/>
                <a:gd name="T14" fmla="*/ 37 w 525"/>
                <a:gd name="T15" fmla="*/ 51 h 464"/>
                <a:gd name="T16" fmla="*/ 41 w 525"/>
                <a:gd name="T17" fmla="*/ 36 h 464"/>
                <a:gd name="T18" fmla="*/ 43 w 525"/>
                <a:gd name="T19" fmla="*/ 24 h 464"/>
                <a:gd name="T20" fmla="*/ 43 w 525"/>
                <a:gd name="T21" fmla="*/ 19 h 464"/>
                <a:gd name="T22" fmla="*/ 38 w 525"/>
                <a:gd name="T23" fmla="*/ 50 h 464"/>
                <a:gd name="T24" fmla="*/ 40 w 525"/>
                <a:gd name="T25" fmla="*/ 67 h 464"/>
                <a:gd name="T26" fmla="*/ 45 w 525"/>
                <a:gd name="T27" fmla="*/ 74 h 464"/>
                <a:gd name="T28" fmla="*/ 50 w 525"/>
                <a:gd name="T29" fmla="*/ 75 h 464"/>
                <a:gd name="T30" fmla="*/ 52 w 525"/>
                <a:gd name="T31" fmla="*/ 75 h 464"/>
                <a:gd name="T32" fmla="*/ 60 w 525"/>
                <a:gd name="T33" fmla="*/ 69 h 464"/>
                <a:gd name="T34" fmla="*/ 69 w 525"/>
                <a:gd name="T35" fmla="*/ 58 h 464"/>
                <a:gd name="T36" fmla="*/ 76 w 525"/>
                <a:gd name="T37" fmla="*/ 46 h 464"/>
                <a:gd name="T38" fmla="*/ 81 w 525"/>
                <a:gd name="T39" fmla="*/ 35 h 464"/>
                <a:gd name="T40" fmla="*/ 83 w 525"/>
                <a:gd name="T41" fmla="*/ 32 h 464"/>
                <a:gd name="T42" fmla="*/ 67 w 525"/>
                <a:gd name="T43" fmla="*/ 69 h 464"/>
                <a:gd name="T44" fmla="*/ 67 w 525"/>
                <a:gd name="T45" fmla="*/ 78 h 464"/>
                <a:gd name="T46" fmla="*/ 73 w 525"/>
                <a:gd name="T47" fmla="*/ 82 h 464"/>
                <a:gd name="T48" fmla="*/ 80 w 525"/>
                <a:gd name="T49" fmla="*/ 80 h 464"/>
                <a:gd name="T50" fmla="*/ 86 w 525"/>
                <a:gd name="T51" fmla="*/ 78 h 464"/>
                <a:gd name="T52" fmla="*/ 167 w 525"/>
                <a:gd name="T53" fmla="*/ 14 h 464"/>
                <a:gd name="T54" fmla="*/ 91 w 525"/>
                <a:gd name="T55" fmla="*/ 88 h 464"/>
                <a:gd name="T56" fmla="*/ 101 w 525"/>
                <a:gd name="T57" fmla="*/ 90 h 464"/>
                <a:gd name="T58" fmla="*/ 118 w 525"/>
                <a:gd name="T59" fmla="*/ 84 h 464"/>
                <a:gd name="T60" fmla="*/ 136 w 525"/>
                <a:gd name="T61" fmla="*/ 74 h 464"/>
                <a:gd name="T62" fmla="*/ 148 w 525"/>
                <a:gd name="T63" fmla="*/ 67 h 464"/>
                <a:gd name="T64" fmla="*/ 38 w 525"/>
                <a:gd name="T65" fmla="*/ 143 h 464"/>
                <a:gd name="T66" fmla="*/ 36 w 525"/>
                <a:gd name="T67" fmla="*/ 145 h 464"/>
                <a:gd name="T68" fmla="*/ 29 w 525"/>
                <a:gd name="T69" fmla="*/ 146 h 464"/>
                <a:gd name="T70" fmla="*/ 22 w 525"/>
                <a:gd name="T71" fmla="*/ 146 h 464"/>
                <a:gd name="T72" fmla="*/ 16 w 525"/>
                <a:gd name="T73" fmla="*/ 143 h 464"/>
                <a:gd name="T74" fmla="*/ 13 w 525"/>
                <a:gd name="T75" fmla="*/ 133 h 464"/>
                <a:gd name="T76" fmla="*/ 13 w 525"/>
                <a:gd name="T77" fmla="*/ 131 h 464"/>
                <a:gd name="T78" fmla="*/ 12 w 525"/>
                <a:gd name="T79" fmla="*/ 126 h 464"/>
                <a:gd name="T80" fmla="*/ 11 w 525"/>
                <a:gd name="T81" fmla="*/ 120 h 464"/>
                <a:gd name="T82" fmla="*/ 7 w 525"/>
                <a:gd name="T83" fmla="*/ 115 h 464"/>
                <a:gd name="T84" fmla="*/ 0 w 525"/>
                <a:gd name="T85" fmla="*/ 112 h 464"/>
                <a:gd name="T86" fmla="*/ 0 w 525"/>
                <a:gd name="T87" fmla="*/ 111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5"/>
                <a:gd name="T133" fmla="*/ 0 h 464"/>
                <a:gd name="T134" fmla="*/ 525 w 525"/>
                <a:gd name="T135" fmla="*/ 464 h 4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5" h="464">
                  <a:moveTo>
                    <a:pt x="0" y="352"/>
                  </a:moveTo>
                  <a:lnTo>
                    <a:pt x="74" y="0"/>
                  </a:lnTo>
                  <a:lnTo>
                    <a:pt x="62" y="42"/>
                  </a:lnTo>
                  <a:lnTo>
                    <a:pt x="55" y="80"/>
                  </a:lnTo>
                  <a:lnTo>
                    <a:pt x="52" y="113"/>
                  </a:lnTo>
                  <a:lnTo>
                    <a:pt x="54" y="141"/>
                  </a:lnTo>
                  <a:lnTo>
                    <a:pt x="56" y="166"/>
                  </a:lnTo>
                  <a:lnTo>
                    <a:pt x="61" y="188"/>
                  </a:lnTo>
                  <a:lnTo>
                    <a:pt x="67" y="203"/>
                  </a:lnTo>
                  <a:lnTo>
                    <a:pt x="71" y="215"/>
                  </a:lnTo>
                  <a:lnTo>
                    <a:pt x="75" y="222"/>
                  </a:lnTo>
                  <a:lnTo>
                    <a:pt x="77" y="225"/>
                  </a:lnTo>
                  <a:lnTo>
                    <a:pt x="88" y="216"/>
                  </a:lnTo>
                  <a:lnTo>
                    <a:pt x="99" y="203"/>
                  </a:lnTo>
                  <a:lnTo>
                    <a:pt x="107" y="183"/>
                  </a:lnTo>
                  <a:lnTo>
                    <a:pt x="116" y="162"/>
                  </a:lnTo>
                  <a:lnTo>
                    <a:pt x="121" y="138"/>
                  </a:lnTo>
                  <a:lnTo>
                    <a:pt x="127" y="114"/>
                  </a:lnTo>
                  <a:lnTo>
                    <a:pt x="131" y="94"/>
                  </a:lnTo>
                  <a:lnTo>
                    <a:pt x="135" y="76"/>
                  </a:lnTo>
                  <a:lnTo>
                    <a:pt x="136" y="64"/>
                  </a:lnTo>
                  <a:lnTo>
                    <a:pt x="137" y="61"/>
                  </a:lnTo>
                  <a:lnTo>
                    <a:pt x="126" y="117"/>
                  </a:lnTo>
                  <a:lnTo>
                    <a:pt x="121" y="159"/>
                  </a:lnTo>
                  <a:lnTo>
                    <a:pt x="123" y="190"/>
                  </a:lnTo>
                  <a:lnTo>
                    <a:pt x="126" y="213"/>
                  </a:lnTo>
                  <a:lnTo>
                    <a:pt x="132" y="227"/>
                  </a:lnTo>
                  <a:lnTo>
                    <a:pt x="141" y="235"/>
                  </a:lnTo>
                  <a:lnTo>
                    <a:pt x="149" y="238"/>
                  </a:lnTo>
                  <a:lnTo>
                    <a:pt x="156" y="239"/>
                  </a:lnTo>
                  <a:lnTo>
                    <a:pt x="161" y="238"/>
                  </a:lnTo>
                  <a:lnTo>
                    <a:pt x="163" y="237"/>
                  </a:lnTo>
                  <a:lnTo>
                    <a:pt x="175" y="231"/>
                  </a:lnTo>
                  <a:lnTo>
                    <a:pt x="188" y="218"/>
                  </a:lnTo>
                  <a:lnTo>
                    <a:pt x="203" y="202"/>
                  </a:lnTo>
                  <a:lnTo>
                    <a:pt x="216" y="183"/>
                  </a:lnTo>
                  <a:lnTo>
                    <a:pt x="228" y="163"/>
                  </a:lnTo>
                  <a:lnTo>
                    <a:pt x="238" y="144"/>
                  </a:lnTo>
                  <a:lnTo>
                    <a:pt x="248" y="126"/>
                  </a:lnTo>
                  <a:lnTo>
                    <a:pt x="255" y="112"/>
                  </a:lnTo>
                  <a:lnTo>
                    <a:pt x="260" y="102"/>
                  </a:lnTo>
                  <a:lnTo>
                    <a:pt x="261" y="99"/>
                  </a:lnTo>
                  <a:lnTo>
                    <a:pt x="222" y="190"/>
                  </a:lnTo>
                  <a:lnTo>
                    <a:pt x="211" y="216"/>
                  </a:lnTo>
                  <a:lnTo>
                    <a:pt x="207" y="234"/>
                  </a:lnTo>
                  <a:lnTo>
                    <a:pt x="210" y="247"/>
                  </a:lnTo>
                  <a:lnTo>
                    <a:pt x="217" y="253"/>
                  </a:lnTo>
                  <a:lnTo>
                    <a:pt x="228" y="257"/>
                  </a:lnTo>
                  <a:lnTo>
                    <a:pt x="239" y="257"/>
                  </a:lnTo>
                  <a:lnTo>
                    <a:pt x="251" y="254"/>
                  </a:lnTo>
                  <a:lnTo>
                    <a:pt x="262" y="251"/>
                  </a:lnTo>
                  <a:lnTo>
                    <a:pt x="269" y="248"/>
                  </a:lnTo>
                  <a:lnTo>
                    <a:pt x="272" y="247"/>
                  </a:lnTo>
                  <a:lnTo>
                    <a:pt x="525" y="44"/>
                  </a:lnTo>
                  <a:lnTo>
                    <a:pt x="282" y="263"/>
                  </a:lnTo>
                  <a:lnTo>
                    <a:pt x="285" y="279"/>
                  </a:lnTo>
                  <a:lnTo>
                    <a:pt x="298" y="285"/>
                  </a:lnTo>
                  <a:lnTo>
                    <a:pt x="319" y="284"/>
                  </a:lnTo>
                  <a:lnTo>
                    <a:pt x="344" y="276"/>
                  </a:lnTo>
                  <a:lnTo>
                    <a:pt x="373" y="264"/>
                  </a:lnTo>
                  <a:lnTo>
                    <a:pt x="402" y="250"/>
                  </a:lnTo>
                  <a:lnTo>
                    <a:pt x="429" y="235"/>
                  </a:lnTo>
                  <a:lnTo>
                    <a:pt x="450" y="224"/>
                  </a:lnTo>
                  <a:lnTo>
                    <a:pt x="465" y="214"/>
                  </a:lnTo>
                  <a:lnTo>
                    <a:pt x="471" y="210"/>
                  </a:lnTo>
                  <a:lnTo>
                    <a:pt x="118" y="454"/>
                  </a:lnTo>
                  <a:lnTo>
                    <a:pt x="117" y="455"/>
                  </a:lnTo>
                  <a:lnTo>
                    <a:pt x="111" y="458"/>
                  </a:lnTo>
                  <a:lnTo>
                    <a:pt x="102" y="460"/>
                  </a:lnTo>
                  <a:lnTo>
                    <a:pt x="92" y="462"/>
                  </a:lnTo>
                  <a:lnTo>
                    <a:pt x="81" y="464"/>
                  </a:lnTo>
                  <a:lnTo>
                    <a:pt x="69" y="462"/>
                  </a:lnTo>
                  <a:lnTo>
                    <a:pt x="58" y="459"/>
                  </a:lnTo>
                  <a:lnTo>
                    <a:pt x="50" y="451"/>
                  </a:lnTo>
                  <a:lnTo>
                    <a:pt x="44" y="437"/>
                  </a:lnTo>
                  <a:lnTo>
                    <a:pt x="40" y="420"/>
                  </a:lnTo>
                  <a:lnTo>
                    <a:pt x="40" y="418"/>
                  </a:lnTo>
                  <a:lnTo>
                    <a:pt x="40" y="414"/>
                  </a:lnTo>
                  <a:lnTo>
                    <a:pt x="40" y="407"/>
                  </a:lnTo>
                  <a:lnTo>
                    <a:pt x="39" y="398"/>
                  </a:lnTo>
                  <a:lnTo>
                    <a:pt x="37" y="390"/>
                  </a:lnTo>
                  <a:lnTo>
                    <a:pt x="33" y="380"/>
                  </a:lnTo>
                  <a:lnTo>
                    <a:pt x="29" y="371"/>
                  </a:lnTo>
                  <a:lnTo>
                    <a:pt x="21" y="363"/>
                  </a:lnTo>
                  <a:lnTo>
                    <a:pt x="12" y="357"/>
                  </a:lnTo>
                  <a:lnTo>
                    <a:pt x="0" y="353"/>
                  </a:lnTo>
                  <a:lnTo>
                    <a:pt x="0" y="352"/>
                  </a:lnTo>
                  <a:close/>
                </a:path>
              </a:pathLst>
            </a:custGeom>
            <a:solidFill>
              <a:srgbClr val="FFC2D9"/>
            </a:solidFill>
            <a:ln w="9525">
              <a:noFill/>
              <a:round/>
              <a:headEnd/>
              <a:tailEnd/>
            </a:ln>
          </p:spPr>
          <p:txBody>
            <a:bodyPr/>
            <a:lstStyle/>
            <a:p>
              <a:endParaRPr lang="en-US"/>
            </a:p>
          </p:txBody>
        </p:sp>
        <p:sp>
          <p:nvSpPr>
            <p:cNvPr id="22597" name="Freeform 63"/>
            <p:cNvSpPr>
              <a:spLocks/>
            </p:cNvSpPr>
            <p:nvPr/>
          </p:nvSpPr>
          <p:spPr bwMode="auto">
            <a:xfrm rot="2163528">
              <a:off x="4110" y="2074"/>
              <a:ext cx="292" cy="258"/>
            </a:xfrm>
            <a:custGeom>
              <a:avLst/>
              <a:gdLst>
                <a:gd name="T0" fmla="*/ 23 w 521"/>
                <a:gd name="T1" fmla="*/ 0 h 458"/>
                <a:gd name="T2" fmla="*/ 17 w 521"/>
                <a:gd name="T3" fmla="*/ 25 h 458"/>
                <a:gd name="T4" fmla="*/ 17 w 521"/>
                <a:gd name="T5" fmla="*/ 45 h 458"/>
                <a:gd name="T6" fmla="*/ 19 w 521"/>
                <a:gd name="T7" fmla="*/ 59 h 458"/>
                <a:gd name="T8" fmla="*/ 22 w 521"/>
                <a:gd name="T9" fmla="*/ 68 h 458"/>
                <a:gd name="T10" fmla="*/ 24 w 521"/>
                <a:gd name="T11" fmla="*/ 70 h 458"/>
                <a:gd name="T12" fmla="*/ 31 w 521"/>
                <a:gd name="T13" fmla="*/ 64 h 458"/>
                <a:gd name="T14" fmla="*/ 36 w 521"/>
                <a:gd name="T15" fmla="*/ 51 h 458"/>
                <a:gd name="T16" fmla="*/ 39 w 521"/>
                <a:gd name="T17" fmla="*/ 36 h 458"/>
                <a:gd name="T18" fmla="*/ 41 w 521"/>
                <a:gd name="T19" fmla="*/ 24 h 458"/>
                <a:gd name="T20" fmla="*/ 43 w 521"/>
                <a:gd name="T21" fmla="*/ 19 h 458"/>
                <a:gd name="T22" fmla="*/ 38 w 521"/>
                <a:gd name="T23" fmla="*/ 50 h 458"/>
                <a:gd name="T24" fmla="*/ 39 w 521"/>
                <a:gd name="T25" fmla="*/ 67 h 458"/>
                <a:gd name="T26" fmla="*/ 44 w 521"/>
                <a:gd name="T27" fmla="*/ 74 h 458"/>
                <a:gd name="T28" fmla="*/ 48 w 521"/>
                <a:gd name="T29" fmla="*/ 75 h 458"/>
                <a:gd name="T30" fmla="*/ 50 w 521"/>
                <a:gd name="T31" fmla="*/ 74 h 458"/>
                <a:gd name="T32" fmla="*/ 59 w 521"/>
                <a:gd name="T33" fmla="*/ 69 h 458"/>
                <a:gd name="T34" fmla="*/ 67 w 521"/>
                <a:gd name="T35" fmla="*/ 57 h 458"/>
                <a:gd name="T36" fmla="*/ 74 w 521"/>
                <a:gd name="T37" fmla="*/ 45 h 458"/>
                <a:gd name="T38" fmla="*/ 80 w 521"/>
                <a:gd name="T39" fmla="*/ 35 h 458"/>
                <a:gd name="T40" fmla="*/ 81 w 521"/>
                <a:gd name="T41" fmla="*/ 31 h 458"/>
                <a:gd name="T42" fmla="*/ 66 w 521"/>
                <a:gd name="T43" fmla="*/ 68 h 458"/>
                <a:gd name="T44" fmla="*/ 65 w 521"/>
                <a:gd name="T45" fmla="*/ 77 h 458"/>
                <a:gd name="T46" fmla="*/ 71 w 521"/>
                <a:gd name="T47" fmla="*/ 81 h 458"/>
                <a:gd name="T48" fmla="*/ 78 w 521"/>
                <a:gd name="T49" fmla="*/ 80 h 458"/>
                <a:gd name="T50" fmla="*/ 84 w 521"/>
                <a:gd name="T51" fmla="*/ 78 h 458"/>
                <a:gd name="T52" fmla="*/ 164 w 521"/>
                <a:gd name="T53" fmla="*/ 14 h 458"/>
                <a:gd name="T54" fmla="*/ 89 w 521"/>
                <a:gd name="T55" fmla="*/ 88 h 458"/>
                <a:gd name="T56" fmla="*/ 99 w 521"/>
                <a:gd name="T57" fmla="*/ 89 h 458"/>
                <a:gd name="T58" fmla="*/ 116 w 521"/>
                <a:gd name="T59" fmla="*/ 83 h 458"/>
                <a:gd name="T60" fmla="*/ 133 w 521"/>
                <a:gd name="T61" fmla="*/ 74 h 458"/>
                <a:gd name="T62" fmla="*/ 145 w 521"/>
                <a:gd name="T63" fmla="*/ 67 h 458"/>
                <a:gd name="T64" fmla="*/ 37 w 521"/>
                <a:gd name="T65" fmla="*/ 143 h 458"/>
                <a:gd name="T66" fmla="*/ 35 w 521"/>
                <a:gd name="T67" fmla="*/ 144 h 458"/>
                <a:gd name="T68" fmla="*/ 29 w 521"/>
                <a:gd name="T69" fmla="*/ 145 h 458"/>
                <a:gd name="T70" fmla="*/ 22 w 521"/>
                <a:gd name="T71" fmla="*/ 145 h 458"/>
                <a:gd name="T72" fmla="*/ 16 w 521"/>
                <a:gd name="T73" fmla="*/ 141 h 458"/>
                <a:gd name="T74" fmla="*/ 13 w 521"/>
                <a:gd name="T75" fmla="*/ 131 h 458"/>
                <a:gd name="T76" fmla="*/ 13 w 521"/>
                <a:gd name="T77" fmla="*/ 130 h 458"/>
                <a:gd name="T78" fmla="*/ 12 w 521"/>
                <a:gd name="T79" fmla="*/ 125 h 458"/>
                <a:gd name="T80" fmla="*/ 11 w 521"/>
                <a:gd name="T81" fmla="*/ 119 h 458"/>
                <a:gd name="T82" fmla="*/ 7 w 521"/>
                <a:gd name="T83" fmla="*/ 114 h 458"/>
                <a:gd name="T84" fmla="*/ 0 w 521"/>
                <a:gd name="T85" fmla="*/ 110 h 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458"/>
                <a:gd name="T131" fmla="*/ 521 w 521"/>
                <a:gd name="T132" fmla="*/ 458 h 4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458">
                  <a:moveTo>
                    <a:pt x="0" y="348"/>
                  </a:moveTo>
                  <a:lnTo>
                    <a:pt x="73" y="0"/>
                  </a:lnTo>
                  <a:lnTo>
                    <a:pt x="61" y="41"/>
                  </a:lnTo>
                  <a:lnTo>
                    <a:pt x="54" y="78"/>
                  </a:lnTo>
                  <a:lnTo>
                    <a:pt x="51" y="111"/>
                  </a:lnTo>
                  <a:lnTo>
                    <a:pt x="53" y="141"/>
                  </a:lnTo>
                  <a:lnTo>
                    <a:pt x="55" y="165"/>
                  </a:lnTo>
                  <a:lnTo>
                    <a:pt x="60" y="186"/>
                  </a:lnTo>
                  <a:lnTo>
                    <a:pt x="66" y="202"/>
                  </a:lnTo>
                  <a:lnTo>
                    <a:pt x="70" y="214"/>
                  </a:lnTo>
                  <a:lnTo>
                    <a:pt x="74" y="220"/>
                  </a:lnTo>
                  <a:lnTo>
                    <a:pt x="75" y="222"/>
                  </a:lnTo>
                  <a:lnTo>
                    <a:pt x="87" y="215"/>
                  </a:lnTo>
                  <a:lnTo>
                    <a:pt x="98" y="200"/>
                  </a:lnTo>
                  <a:lnTo>
                    <a:pt x="106" y="181"/>
                  </a:lnTo>
                  <a:lnTo>
                    <a:pt x="115" y="160"/>
                  </a:lnTo>
                  <a:lnTo>
                    <a:pt x="120" y="136"/>
                  </a:lnTo>
                  <a:lnTo>
                    <a:pt x="125" y="114"/>
                  </a:lnTo>
                  <a:lnTo>
                    <a:pt x="130" y="92"/>
                  </a:lnTo>
                  <a:lnTo>
                    <a:pt x="132" y="76"/>
                  </a:lnTo>
                  <a:lnTo>
                    <a:pt x="135" y="64"/>
                  </a:lnTo>
                  <a:lnTo>
                    <a:pt x="135" y="59"/>
                  </a:lnTo>
                  <a:lnTo>
                    <a:pt x="125" y="115"/>
                  </a:lnTo>
                  <a:lnTo>
                    <a:pt x="120" y="158"/>
                  </a:lnTo>
                  <a:lnTo>
                    <a:pt x="120" y="189"/>
                  </a:lnTo>
                  <a:lnTo>
                    <a:pt x="125" y="211"/>
                  </a:lnTo>
                  <a:lnTo>
                    <a:pt x="131" y="225"/>
                  </a:lnTo>
                  <a:lnTo>
                    <a:pt x="140" y="233"/>
                  </a:lnTo>
                  <a:lnTo>
                    <a:pt x="147" y="236"/>
                  </a:lnTo>
                  <a:lnTo>
                    <a:pt x="154" y="236"/>
                  </a:lnTo>
                  <a:lnTo>
                    <a:pt x="160" y="236"/>
                  </a:lnTo>
                  <a:lnTo>
                    <a:pt x="161" y="235"/>
                  </a:lnTo>
                  <a:lnTo>
                    <a:pt x="174" y="228"/>
                  </a:lnTo>
                  <a:lnTo>
                    <a:pt x="187" y="216"/>
                  </a:lnTo>
                  <a:lnTo>
                    <a:pt x="200" y="200"/>
                  </a:lnTo>
                  <a:lnTo>
                    <a:pt x="212" y="181"/>
                  </a:lnTo>
                  <a:lnTo>
                    <a:pt x="225" y="161"/>
                  </a:lnTo>
                  <a:lnTo>
                    <a:pt x="236" y="142"/>
                  </a:lnTo>
                  <a:lnTo>
                    <a:pt x="246" y="124"/>
                  </a:lnTo>
                  <a:lnTo>
                    <a:pt x="253" y="110"/>
                  </a:lnTo>
                  <a:lnTo>
                    <a:pt x="258" y="101"/>
                  </a:lnTo>
                  <a:lnTo>
                    <a:pt x="259" y="97"/>
                  </a:lnTo>
                  <a:lnTo>
                    <a:pt x="219" y="189"/>
                  </a:lnTo>
                  <a:lnTo>
                    <a:pt x="209" y="214"/>
                  </a:lnTo>
                  <a:lnTo>
                    <a:pt x="205" y="233"/>
                  </a:lnTo>
                  <a:lnTo>
                    <a:pt x="207" y="244"/>
                  </a:lnTo>
                  <a:lnTo>
                    <a:pt x="215" y="252"/>
                  </a:lnTo>
                  <a:lnTo>
                    <a:pt x="225" y="254"/>
                  </a:lnTo>
                  <a:lnTo>
                    <a:pt x="237" y="254"/>
                  </a:lnTo>
                  <a:lnTo>
                    <a:pt x="249" y="252"/>
                  </a:lnTo>
                  <a:lnTo>
                    <a:pt x="259" y="249"/>
                  </a:lnTo>
                  <a:lnTo>
                    <a:pt x="266" y="247"/>
                  </a:lnTo>
                  <a:lnTo>
                    <a:pt x="269" y="246"/>
                  </a:lnTo>
                  <a:lnTo>
                    <a:pt x="521" y="44"/>
                  </a:lnTo>
                  <a:lnTo>
                    <a:pt x="279" y="261"/>
                  </a:lnTo>
                  <a:lnTo>
                    <a:pt x="283" y="277"/>
                  </a:lnTo>
                  <a:lnTo>
                    <a:pt x="296" y="283"/>
                  </a:lnTo>
                  <a:lnTo>
                    <a:pt x="316" y="281"/>
                  </a:lnTo>
                  <a:lnTo>
                    <a:pt x="341" y="273"/>
                  </a:lnTo>
                  <a:lnTo>
                    <a:pt x="370" y="261"/>
                  </a:lnTo>
                  <a:lnTo>
                    <a:pt x="398" y="248"/>
                  </a:lnTo>
                  <a:lnTo>
                    <a:pt x="424" y="234"/>
                  </a:lnTo>
                  <a:lnTo>
                    <a:pt x="446" y="221"/>
                  </a:lnTo>
                  <a:lnTo>
                    <a:pt x="460" y="212"/>
                  </a:lnTo>
                  <a:lnTo>
                    <a:pt x="466" y="209"/>
                  </a:lnTo>
                  <a:lnTo>
                    <a:pt x="117" y="449"/>
                  </a:lnTo>
                  <a:lnTo>
                    <a:pt x="116" y="450"/>
                  </a:lnTo>
                  <a:lnTo>
                    <a:pt x="110" y="452"/>
                  </a:lnTo>
                  <a:lnTo>
                    <a:pt x="101" y="455"/>
                  </a:lnTo>
                  <a:lnTo>
                    <a:pt x="91" y="457"/>
                  </a:lnTo>
                  <a:lnTo>
                    <a:pt x="80" y="458"/>
                  </a:lnTo>
                  <a:lnTo>
                    <a:pt x="69" y="457"/>
                  </a:lnTo>
                  <a:lnTo>
                    <a:pt x="59" y="454"/>
                  </a:lnTo>
                  <a:lnTo>
                    <a:pt x="50" y="445"/>
                  </a:lnTo>
                  <a:lnTo>
                    <a:pt x="44" y="433"/>
                  </a:lnTo>
                  <a:lnTo>
                    <a:pt x="41" y="414"/>
                  </a:lnTo>
                  <a:lnTo>
                    <a:pt x="41" y="413"/>
                  </a:lnTo>
                  <a:lnTo>
                    <a:pt x="41" y="409"/>
                  </a:lnTo>
                  <a:lnTo>
                    <a:pt x="41" y="403"/>
                  </a:lnTo>
                  <a:lnTo>
                    <a:pt x="39" y="394"/>
                  </a:lnTo>
                  <a:lnTo>
                    <a:pt x="37" y="385"/>
                  </a:lnTo>
                  <a:lnTo>
                    <a:pt x="34" y="375"/>
                  </a:lnTo>
                  <a:lnTo>
                    <a:pt x="29" y="366"/>
                  </a:lnTo>
                  <a:lnTo>
                    <a:pt x="22" y="359"/>
                  </a:lnTo>
                  <a:lnTo>
                    <a:pt x="12" y="351"/>
                  </a:lnTo>
                  <a:lnTo>
                    <a:pt x="0" y="348"/>
                  </a:lnTo>
                  <a:close/>
                </a:path>
              </a:pathLst>
            </a:custGeom>
            <a:solidFill>
              <a:srgbClr val="FFC5DB"/>
            </a:solidFill>
            <a:ln w="9525">
              <a:noFill/>
              <a:round/>
              <a:headEnd/>
              <a:tailEnd/>
            </a:ln>
          </p:spPr>
          <p:txBody>
            <a:bodyPr/>
            <a:lstStyle/>
            <a:p>
              <a:endParaRPr lang="en-US"/>
            </a:p>
          </p:txBody>
        </p:sp>
        <p:sp>
          <p:nvSpPr>
            <p:cNvPr id="22598" name="Freeform 64"/>
            <p:cNvSpPr>
              <a:spLocks/>
            </p:cNvSpPr>
            <p:nvPr/>
          </p:nvSpPr>
          <p:spPr bwMode="auto">
            <a:xfrm rot="2163528">
              <a:off x="4109" y="2075"/>
              <a:ext cx="290" cy="256"/>
            </a:xfrm>
            <a:custGeom>
              <a:avLst/>
              <a:gdLst>
                <a:gd name="T0" fmla="*/ 23 w 515"/>
                <a:gd name="T1" fmla="*/ 0 h 454"/>
                <a:gd name="T2" fmla="*/ 17 w 515"/>
                <a:gd name="T3" fmla="*/ 25 h 454"/>
                <a:gd name="T4" fmla="*/ 16 w 515"/>
                <a:gd name="T5" fmla="*/ 45 h 454"/>
                <a:gd name="T6" fmla="*/ 19 w 515"/>
                <a:gd name="T7" fmla="*/ 59 h 454"/>
                <a:gd name="T8" fmla="*/ 22 w 515"/>
                <a:gd name="T9" fmla="*/ 68 h 454"/>
                <a:gd name="T10" fmla="*/ 24 w 515"/>
                <a:gd name="T11" fmla="*/ 70 h 454"/>
                <a:gd name="T12" fmla="*/ 30 w 515"/>
                <a:gd name="T13" fmla="*/ 64 h 454"/>
                <a:gd name="T14" fmla="*/ 35 w 515"/>
                <a:gd name="T15" fmla="*/ 51 h 454"/>
                <a:gd name="T16" fmla="*/ 39 w 515"/>
                <a:gd name="T17" fmla="*/ 36 h 454"/>
                <a:gd name="T18" fmla="*/ 42 w 515"/>
                <a:gd name="T19" fmla="*/ 24 h 454"/>
                <a:gd name="T20" fmla="*/ 42 w 515"/>
                <a:gd name="T21" fmla="*/ 19 h 454"/>
                <a:gd name="T22" fmla="*/ 38 w 515"/>
                <a:gd name="T23" fmla="*/ 50 h 454"/>
                <a:gd name="T24" fmla="*/ 39 w 515"/>
                <a:gd name="T25" fmla="*/ 67 h 454"/>
                <a:gd name="T26" fmla="*/ 43 w 515"/>
                <a:gd name="T27" fmla="*/ 74 h 454"/>
                <a:gd name="T28" fmla="*/ 48 w 515"/>
                <a:gd name="T29" fmla="*/ 75 h 454"/>
                <a:gd name="T30" fmla="*/ 51 w 515"/>
                <a:gd name="T31" fmla="*/ 74 h 454"/>
                <a:gd name="T32" fmla="*/ 59 w 515"/>
                <a:gd name="T33" fmla="*/ 68 h 454"/>
                <a:gd name="T34" fmla="*/ 66 w 515"/>
                <a:gd name="T35" fmla="*/ 58 h 454"/>
                <a:gd name="T36" fmla="*/ 74 w 515"/>
                <a:gd name="T37" fmla="*/ 45 h 454"/>
                <a:gd name="T38" fmla="*/ 79 w 515"/>
                <a:gd name="T39" fmla="*/ 36 h 454"/>
                <a:gd name="T40" fmla="*/ 82 w 515"/>
                <a:gd name="T41" fmla="*/ 31 h 454"/>
                <a:gd name="T42" fmla="*/ 65 w 515"/>
                <a:gd name="T43" fmla="*/ 68 h 454"/>
                <a:gd name="T44" fmla="*/ 65 w 515"/>
                <a:gd name="T45" fmla="*/ 77 h 454"/>
                <a:gd name="T46" fmla="*/ 71 w 515"/>
                <a:gd name="T47" fmla="*/ 81 h 454"/>
                <a:gd name="T48" fmla="*/ 78 w 515"/>
                <a:gd name="T49" fmla="*/ 80 h 454"/>
                <a:gd name="T50" fmla="*/ 84 w 515"/>
                <a:gd name="T51" fmla="*/ 78 h 454"/>
                <a:gd name="T52" fmla="*/ 163 w 515"/>
                <a:gd name="T53" fmla="*/ 14 h 454"/>
                <a:gd name="T54" fmla="*/ 88 w 515"/>
                <a:gd name="T55" fmla="*/ 87 h 454"/>
                <a:gd name="T56" fmla="*/ 99 w 515"/>
                <a:gd name="T57" fmla="*/ 89 h 454"/>
                <a:gd name="T58" fmla="*/ 116 w 515"/>
                <a:gd name="T59" fmla="*/ 83 h 454"/>
                <a:gd name="T60" fmla="*/ 133 w 515"/>
                <a:gd name="T61" fmla="*/ 74 h 454"/>
                <a:gd name="T62" fmla="*/ 145 w 515"/>
                <a:gd name="T63" fmla="*/ 68 h 454"/>
                <a:gd name="T64" fmla="*/ 37 w 515"/>
                <a:gd name="T65" fmla="*/ 142 h 454"/>
                <a:gd name="T66" fmla="*/ 34 w 515"/>
                <a:gd name="T67" fmla="*/ 143 h 454"/>
                <a:gd name="T68" fmla="*/ 29 w 515"/>
                <a:gd name="T69" fmla="*/ 144 h 454"/>
                <a:gd name="T70" fmla="*/ 22 w 515"/>
                <a:gd name="T71" fmla="*/ 144 h 454"/>
                <a:gd name="T72" fmla="*/ 16 w 515"/>
                <a:gd name="T73" fmla="*/ 140 h 454"/>
                <a:gd name="T74" fmla="*/ 14 w 515"/>
                <a:gd name="T75" fmla="*/ 131 h 454"/>
                <a:gd name="T76" fmla="*/ 13 w 515"/>
                <a:gd name="T77" fmla="*/ 129 h 454"/>
                <a:gd name="T78" fmla="*/ 13 w 515"/>
                <a:gd name="T79" fmla="*/ 124 h 454"/>
                <a:gd name="T80" fmla="*/ 11 w 515"/>
                <a:gd name="T81" fmla="*/ 118 h 454"/>
                <a:gd name="T82" fmla="*/ 7 w 515"/>
                <a:gd name="T83" fmla="*/ 113 h 454"/>
                <a:gd name="T84" fmla="*/ 0 w 515"/>
                <a:gd name="T85" fmla="*/ 110 h 454"/>
                <a:gd name="T86" fmla="*/ 0 w 515"/>
                <a:gd name="T87" fmla="*/ 109 h 4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5"/>
                <a:gd name="T133" fmla="*/ 0 h 454"/>
                <a:gd name="T134" fmla="*/ 515 w 515"/>
                <a:gd name="T135" fmla="*/ 454 h 4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5" h="454">
                  <a:moveTo>
                    <a:pt x="0" y="344"/>
                  </a:moveTo>
                  <a:lnTo>
                    <a:pt x="72" y="0"/>
                  </a:lnTo>
                  <a:lnTo>
                    <a:pt x="60" y="42"/>
                  </a:lnTo>
                  <a:lnTo>
                    <a:pt x="53" y="79"/>
                  </a:lnTo>
                  <a:lnTo>
                    <a:pt x="50" y="112"/>
                  </a:lnTo>
                  <a:lnTo>
                    <a:pt x="52" y="140"/>
                  </a:lnTo>
                  <a:lnTo>
                    <a:pt x="54" y="165"/>
                  </a:lnTo>
                  <a:lnTo>
                    <a:pt x="59" y="186"/>
                  </a:lnTo>
                  <a:lnTo>
                    <a:pt x="65" y="201"/>
                  </a:lnTo>
                  <a:lnTo>
                    <a:pt x="69" y="212"/>
                  </a:lnTo>
                  <a:lnTo>
                    <a:pt x="73" y="219"/>
                  </a:lnTo>
                  <a:lnTo>
                    <a:pt x="74" y="221"/>
                  </a:lnTo>
                  <a:lnTo>
                    <a:pt x="86" y="214"/>
                  </a:lnTo>
                  <a:lnTo>
                    <a:pt x="96" y="200"/>
                  </a:lnTo>
                  <a:lnTo>
                    <a:pt x="105" y="181"/>
                  </a:lnTo>
                  <a:lnTo>
                    <a:pt x="112" y="159"/>
                  </a:lnTo>
                  <a:lnTo>
                    <a:pt x="119" y="136"/>
                  </a:lnTo>
                  <a:lnTo>
                    <a:pt x="124" y="113"/>
                  </a:lnTo>
                  <a:lnTo>
                    <a:pt x="128" y="93"/>
                  </a:lnTo>
                  <a:lnTo>
                    <a:pt x="131" y="75"/>
                  </a:lnTo>
                  <a:lnTo>
                    <a:pt x="133" y="64"/>
                  </a:lnTo>
                  <a:lnTo>
                    <a:pt x="134" y="60"/>
                  </a:lnTo>
                  <a:lnTo>
                    <a:pt x="123" y="114"/>
                  </a:lnTo>
                  <a:lnTo>
                    <a:pt x="119" y="157"/>
                  </a:lnTo>
                  <a:lnTo>
                    <a:pt x="119" y="188"/>
                  </a:lnTo>
                  <a:lnTo>
                    <a:pt x="123" y="209"/>
                  </a:lnTo>
                  <a:lnTo>
                    <a:pt x="129" y="224"/>
                  </a:lnTo>
                  <a:lnTo>
                    <a:pt x="137" y="232"/>
                  </a:lnTo>
                  <a:lnTo>
                    <a:pt x="146" y="236"/>
                  </a:lnTo>
                  <a:lnTo>
                    <a:pt x="153" y="236"/>
                  </a:lnTo>
                  <a:lnTo>
                    <a:pt x="158" y="234"/>
                  </a:lnTo>
                  <a:lnTo>
                    <a:pt x="159" y="234"/>
                  </a:lnTo>
                  <a:lnTo>
                    <a:pt x="172" y="227"/>
                  </a:lnTo>
                  <a:lnTo>
                    <a:pt x="185" y="215"/>
                  </a:lnTo>
                  <a:lnTo>
                    <a:pt x="198" y="199"/>
                  </a:lnTo>
                  <a:lnTo>
                    <a:pt x="210" y="181"/>
                  </a:lnTo>
                  <a:lnTo>
                    <a:pt x="222" y="161"/>
                  </a:lnTo>
                  <a:lnTo>
                    <a:pt x="234" y="142"/>
                  </a:lnTo>
                  <a:lnTo>
                    <a:pt x="242" y="125"/>
                  </a:lnTo>
                  <a:lnTo>
                    <a:pt x="249" y="111"/>
                  </a:lnTo>
                  <a:lnTo>
                    <a:pt x="254" y="101"/>
                  </a:lnTo>
                  <a:lnTo>
                    <a:pt x="257" y="98"/>
                  </a:lnTo>
                  <a:lnTo>
                    <a:pt x="216" y="187"/>
                  </a:lnTo>
                  <a:lnTo>
                    <a:pt x="206" y="213"/>
                  </a:lnTo>
                  <a:lnTo>
                    <a:pt x="203" y="231"/>
                  </a:lnTo>
                  <a:lnTo>
                    <a:pt x="205" y="243"/>
                  </a:lnTo>
                  <a:lnTo>
                    <a:pt x="212" y="250"/>
                  </a:lnTo>
                  <a:lnTo>
                    <a:pt x="223" y="253"/>
                  </a:lnTo>
                  <a:lnTo>
                    <a:pt x="235" y="252"/>
                  </a:lnTo>
                  <a:lnTo>
                    <a:pt x="246" y="251"/>
                  </a:lnTo>
                  <a:lnTo>
                    <a:pt x="257" y="247"/>
                  </a:lnTo>
                  <a:lnTo>
                    <a:pt x="264" y="245"/>
                  </a:lnTo>
                  <a:lnTo>
                    <a:pt x="266" y="244"/>
                  </a:lnTo>
                  <a:lnTo>
                    <a:pt x="515" y="44"/>
                  </a:lnTo>
                  <a:lnTo>
                    <a:pt x="277" y="259"/>
                  </a:lnTo>
                  <a:lnTo>
                    <a:pt x="279" y="275"/>
                  </a:lnTo>
                  <a:lnTo>
                    <a:pt x="292" y="281"/>
                  </a:lnTo>
                  <a:lnTo>
                    <a:pt x="313" y="280"/>
                  </a:lnTo>
                  <a:lnTo>
                    <a:pt x="338" y="272"/>
                  </a:lnTo>
                  <a:lnTo>
                    <a:pt x="366" y="260"/>
                  </a:lnTo>
                  <a:lnTo>
                    <a:pt x="394" y="246"/>
                  </a:lnTo>
                  <a:lnTo>
                    <a:pt x="420" y="232"/>
                  </a:lnTo>
                  <a:lnTo>
                    <a:pt x="441" y="220"/>
                  </a:lnTo>
                  <a:lnTo>
                    <a:pt x="456" y="212"/>
                  </a:lnTo>
                  <a:lnTo>
                    <a:pt x="461" y="208"/>
                  </a:lnTo>
                  <a:lnTo>
                    <a:pt x="116" y="445"/>
                  </a:lnTo>
                  <a:lnTo>
                    <a:pt x="114" y="446"/>
                  </a:lnTo>
                  <a:lnTo>
                    <a:pt x="109" y="448"/>
                  </a:lnTo>
                  <a:lnTo>
                    <a:pt x="100" y="451"/>
                  </a:lnTo>
                  <a:lnTo>
                    <a:pt x="91" y="453"/>
                  </a:lnTo>
                  <a:lnTo>
                    <a:pt x="80" y="454"/>
                  </a:lnTo>
                  <a:lnTo>
                    <a:pt x="69" y="453"/>
                  </a:lnTo>
                  <a:lnTo>
                    <a:pt x="59" y="449"/>
                  </a:lnTo>
                  <a:lnTo>
                    <a:pt x="50" y="441"/>
                  </a:lnTo>
                  <a:lnTo>
                    <a:pt x="44" y="429"/>
                  </a:lnTo>
                  <a:lnTo>
                    <a:pt x="42" y="411"/>
                  </a:lnTo>
                  <a:lnTo>
                    <a:pt x="42" y="409"/>
                  </a:lnTo>
                  <a:lnTo>
                    <a:pt x="41" y="406"/>
                  </a:lnTo>
                  <a:lnTo>
                    <a:pt x="41" y="398"/>
                  </a:lnTo>
                  <a:lnTo>
                    <a:pt x="40" y="390"/>
                  </a:lnTo>
                  <a:lnTo>
                    <a:pt x="37" y="381"/>
                  </a:lnTo>
                  <a:lnTo>
                    <a:pt x="34" y="371"/>
                  </a:lnTo>
                  <a:lnTo>
                    <a:pt x="29" y="363"/>
                  </a:lnTo>
                  <a:lnTo>
                    <a:pt x="22" y="354"/>
                  </a:lnTo>
                  <a:lnTo>
                    <a:pt x="12" y="348"/>
                  </a:lnTo>
                  <a:lnTo>
                    <a:pt x="0" y="345"/>
                  </a:lnTo>
                  <a:lnTo>
                    <a:pt x="0" y="344"/>
                  </a:lnTo>
                  <a:close/>
                </a:path>
              </a:pathLst>
            </a:custGeom>
            <a:solidFill>
              <a:srgbClr val="FFC8DC"/>
            </a:solidFill>
            <a:ln w="9525">
              <a:noFill/>
              <a:round/>
              <a:headEnd/>
              <a:tailEnd/>
            </a:ln>
          </p:spPr>
          <p:txBody>
            <a:bodyPr/>
            <a:lstStyle/>
            <a:p>
              <a:endParaRPr lang="en-US"/>
            </a:p>
          </p:txBody>
        </p:sp>
        <p:sp>
          <p:nvSpPr>
            <p:cNvPr id="22599" name="Freeform 65"/>
            <p:cNvSpPr>
              <a:spLocks/>
            </p:cNvSpPr>
            <p:nvPr/>
          </p:nvSpPr>
          <p:spPr bwMode="auto">
            <a:xfrm rot="2163528">
              <a:off x="4110" y="2076"/>
              <a:ext cx="287" cy="254"/>
            </a:xfrm>
            <a:custGeom>
              <a:avLst/>
              <a:gdLst>
                <a:gd name="T0" fmla="*/ 22 w 510"/>
                <a:gd name="T1" fmla="*/ 0 h 449"/>
                <a:gd name="T2" fmla="*/ 16 w 510"/>
                <a:gd name="T3" fmla="*/ 25 h 449"/>
                <a:gd name="T4" fmla="*/ 16 w 510"/>
                <a:gd name="T5" fmla="*/ 45 h 449"/>
                <a:gd name="T6" fmla="*/ 18 w 510"/>
                <a:gd name="T7" fmla="*/ 59 h 449"/>
                <a:gd name="T8" fmla="*/ 21 w 510"/>
                <a:gd name="T9" fmla="*/ 67 h 449"/>
                <a:gd name="T10" fmla="*/ 23 w 510"/>
                <a:gd name="T11" fmla="*/ 70 h 449"/>
                <a:gd name="T12" fmla="*/ 30 w 510"/>
                <a:gd name="T13" fmla="*/ 63 h 449"/>
                <a:gd name="T14" fmla="*/ 35 w 510"/>
                <a:gd name="T15" fmla="*/ 50 h 449"/>
                <a:gd name="T16" fmla="*/ 39 w 510"/>
                <a:gd name="T17" fmla="*/ 36 h 449"/>
                <a:gd name="T18" fmla="*/ 41 w 510"/>
                <a:gd name="T19" fmla="*/ 24 h 449"/>
                <a:gd name="T20" fmla="*/ 42 w 510"/>
                <a:gd name="T21" fmla="*/ 19 h 449"/>
                <a:gd name="T22" fmla="*/ 37 w 510"/>
                <a:gd name="T23" fmla="*/ 50 h 449"/>
                <a:gd name="T24" fmla="*/ 38 w 510"/>
                <a:gd name="T25" fmla="*/ 67 h 449"/>
                <a:gd name="T26" fmla="*/ 42 w 510"/>
                <a:gd name="T27" fmla="*/ 74 h 449"/>
                <a:gd name="T28" fmla="*/ 47 w 510"/>
                <a:gd name="T29" fmla="*/ 75 h 449"/>
                <a:gd name="T30" fmla="*/ 50 w 510"/>
                <a:gd name="T31" fmla="*/ 74 h 449"/>
                <a:gd name="T32" fmla="*/ 57 w 510"/>
                <a:gd name="T33" fmla="*/ 68 h 449"/>
                <a:gd name="T34" fmla="*/ 65 w 510"/>
                <a:gd name="T35" fmla="*/ 57 h 449"/>
                <a:gd name="T36" fmla="*/ 73 w 510"/>
                <a:gd name="T37" fmla="*/ 45 h 449"/>
                <a:gd name="T38" fmla="*/ 78 w 510"/>
                <a:gd name="T39" fmla="*/ 35 h 449"/>
                <a:gd name="T40" fmla="*/ 80 w 510"/>
                <a:gd name="T41" fmla="*/ 31 h 449"/>
                <a:gd name="T42" fmla="*/ 64 w 510"/>
                <a:gd name="T43" fmla="*/ 67 h 449"/>
                <a:gd name="T44" fmla="*/ 64 w 510"/>
                <a:gd name="T45" fmla="*/ 77 h 449"/>
                <a:gd name="T46" fmla="*/ 70 w 510"/>
                <a:gd name="T47" fmla="*/ 80 h 449"/>
                <a:gd name="T48" fmla="*/ 77 w 510"/>
                <a:gd name="T49" fmla="*/ 79 h 449"/>
                <a:gd name="T50" fmla="*/ 82 w 510"/>
                <a:gd name="T51" fmla="*/ 78 h 449"/>
                <a:gd name="T52" fmla="*/ 162 w 510"/>
                <a:gd name="T53" fmla="*/ 14 h 449"/>
                <a:gd name="T54" fmla="*/ 87 w 510"/>
                <a:gd name="T55" fmla="*/ 87 h 449"/>
                <a:gd name="T56" fmla="*/ 97 w 510"/>
                <a:gd name="T57" fmla="*/ 89 h 449"/>
                <a:gd name="T58" fmla="*/ 114 w 510"/>
                <a:gd name="T59" fmla="*/ 83 h 449"/>
                <a:gd name="T60" fmla="*/ 131 w 510"/>
                <a:gd name="T61" fmla="*/ 74 h 449"/>
                <a:gd name="T62" fmla="*/ 142 w 510"/>
                <a:gd name="T63" fmla="*/ 67 h 449"/>
                <a:gd name="T64" fmla="*/ 36 w 510"/>
                <a:gd name="T65" fmla="*/ 141 h 449"/>
                <a:gd name="T66" fmla="*/ 34 w 510"/>
                <a:gd name="T67" fmla="*/ 142 h 449"/>
                <a:gd name="T68" fmla="*/ 28 w 510"/>
                <a:gd name="T69" fmla="*/ 143 h 449"/>
                <a:gd name="T70" fmla="*/ 21 w 510"/>
                <a:gd name="T71" fmla="*/ 143 h 449"/>
                <a:gd name="T72" fmla="*/ 16 w 510"/>
                <a:gd name="T73" fmla="*/ 140 h 449"/>
                <a:gd name="T74" fmla="*/ 13 w 510"/>
                <a:gd name="T75" fmla="*/ 130 h 449"/>
                <a:gd name="T76" fmla="*/ 13 w 510"/>
                <a:gd name="T77" fmla="*/ 128 h 449"/>
                <a:gd name="T78" fmla="*/ 12 w 510"/>
                <a:gd name="T79" fmla="*/ 123 h 449"/>
                <a:gd name="T80" fmla="*/ 11 w 510"/>
                <a:gd name="T81" fmla="*/ 118 h 449"/>
                <a:gd name="T82" fmla="*/ 7 w 510"/>
                <a:gd name="T83" fmla="*/ 112 h 449"/>
                <a:gd name="T84" fmla="*/ 0 w 510"/>
                <a:gd name="T85" fmla="*/ 109 h 4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449"/>
                <a:gd name="T131" fmla="*/ 510 w 510"/>
                <a:gd name="T132" fmla="*/ 449 h 4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449">
                  <a:moveTo>
                    <a:pt x="0" y="340"/>
                  </a:moveTo>
                  <a:lnTo>
                    <a:pt x="70" y="0"/>
                  </a:lnTo>
                  <a:lnTo>
                    <a:pt x="58" y="41"/>
                  </a:lnTo>
                  <a:lnTo>
                    <a:pt x="51" y="78"/>
                  </a:lnTo>
                  <a:lnTo>
                    <a:pt x="48" y="110"/>
                  </a:lnTo>
                  <a:lnTo>
                    <a:pt x="50" y="139"/>
                  </a:lnTo>
                  <a:lnTo>
                    <a:pt x="52" y="164"/>
                  </a:lnTo>
                  <a:lnTo>
                    <a:pt x="57" y="183"/>
                  </a:lnTo>
                  <a:lnTo>
                    <a:pt x="63" y="199"/>
                  </a:lnTo>
                  <a:lnTo>
                    <a:pt x="67" y="210"/>
                  </a:lnTo>
                  <a:lnTo>
                    <a:pt x="71" y="217"/>
                  </a:lnTo>
                  <a:lnTo>
                    <a:pt x="72" y="220"/>
                  </a:lnTo>
                  <a:lnTo>
                    <a:pt x="84" y="211"/>
                  </a:lnTo>
                  <a:lnTo>
                    <a:pt x="94" y="198"/>
                  </a:lnTo>
                  <a:lnTo>
                    <a:pt x="102" y="179"/>
                  </a:lnTo>
                  <a:lnTo>
                    <a:pt x="110" y="158"/>
                  </a:lnTo>
                  <a:lnTo>
                    <a:pt x="116" y="135"/>
                  </a:lnTo>
                  <a:lnTo>
                    <a:pt x="122" y="113"/>
                  </a:lnTo>
                  <a:lnTo>
                    <a:pt x="126" y="91"/>
                  </a:lnTo>
                  <a:lnTo>
                    <a:pt x="128" y="75"/>
                  </a:lnTo>
                  <a:lnTo>
                    <a:pt x="131" y="63"/>
                  </a:lnTo>
                  <a:lnTo>
                    <a:pt x="131" y="59"/>
                  </a:lnTo>
                  <a:lnTo>
                    <a:pt x="121" y="114"/>
                  </a:lnTo>
                  <a:lnTo>
                    <a:pt x="116" y="155"/>
                  </a:lnTo>
                  <a:lnTo>
                    <a:pt x="116" y="186"/>
                  </a:lnTo>
                  <a:lnTo>
                    <a:pt x="121" y="208"/>
                  </a:lnTo>
                  <a:lnTo>
                    <a:pt x="127" y="222"/>
                  </a:lnTo>
                  <a:lnTo>
                    <a:pt x="134" y="229"/>
                  </a:lnTo>
                  <a:lnTo>
                    <a:pt x="143" y="233"/>
                  </a:lnTo>
                  <a:lnTo>
                    <a:pt x="150" y="233"/>
                  </a:lnTo>
                  <a:lnTo>
                    <a:pt x="154" y="233"/>
                  </a:lnTo>
                  <a:lnTo>
                    <a:pt x="157" y="232"/>
                  </a:lnTo>
                  <a:lnTo>
                    <a:pt x="169" y="224"/>
                  </a:lnTo>
                  <a:lnTo>
                    <a:pt x="182" y="213"/>
                  </a:lnTo>
                  <a:lnTo>
                    <a:pt x="195" y="197"/>
                  </a:lnTo>
                  <a:lnTo>
                    <a:pt x="207" y="179"/>
                  </a:lnTo>
                  <a:lnTo>
                    <a:pt x="219" y="159"/>
                  </a:lnTo>
                  <a:lnTo>
                    <a:pt x="230" y="140"/>
                  </a:lnTo>
                  <a:lnTo>
                    <a:pt x="239" y="123"/>
                  </a:lnTo>
                  <a:lnTo>
                    <a:pt x="246" y="109"/>
                  </a:lnTo>
                  <a:lnTo>
                    <a:pt x="251" y="100"/>
                  </a:lnTo>
                  <a:lnTo>
                    <a:pt x="252" y="96"/>
                  </a:lnTo>
                  <a:lnTo>
                    <a:pt x="213" y="185"/>
                  </a:lnTo>
                  <a:lnTo>
                    <a:pt x="203" y="211"/>
                  </a:lnTo>
                  <a:lnTo>
                    <a:pt x="200" y="229"/>
                  </a:lnTo>
                  <a:lnTo>
                    <a:pt x="202" y="241"/>
                  </a:lnTo>
                  <a:lnTo>
                    <a:pt x="209" y="248"/>
                  </a:lnTo>
                  <a:lnTo>
                    <a:pt x="220" y="251"/>
                  </a:lnTo>
                  <a:lnTo>
                    <a:pt x="231" y="251"/>
                  </a:lnTo>
                  <a:lnTo>
                    <a:pt x="243" y="248"/>
                  </a:lnTo>
                  <a:lnTo>
                    <a:pt x="253" y="246"/>
                  </a:lnTo>
                  <a:lnTo>
                    <a:pt x="260" y="243"/>
                  </a:lnTo>
                  <a:lnTo>
                    <a:pt x="263" y="242"/>
                  </a:lnTo>
                  <a:lnTo>
                    <a:pt x="510" y="44"/>
                  </a:lnTo>
                  <a:lnTo>
                    <a:pt x="272" y="258"/>
                  </a:lnTo>
                  <a:lnTo>
                    <a:pt x="276" y="273"/>
                  </a:lnTo>
                  <a:lnTo>
                    <a:pt x="288" y="279"/>
                  </a:lnTo>
                  <a:lnTo>
                    <a:pt x="308" y="277"/>
                  </a:lnTo>
                  <a:lnTo>
                    <a:pt x="333" y="270"/>
                  </a:lnTo>
                  <a:lnTo>
                    <a:pt x="361" y="258"/>
                  </a:lnTo>
                  <a:lnTo>
                    <a:pt x="389" y="245"/>
                  </a:lnTo>
                  <a:lnTo>
                    <a:pt x="414" y="230"/>
                  </a:lnTo>
                  <a:lnTo>
                    <a:pt x="436" y="218"/>
                  </a:lnTo>
                  <a:lnTo>
                    <a:pt x="450" y="209"/>
                  </a:lnTo>
                  <a:lnTo>
                    <a:pt x="456" y="205"/>
                  </a:lnTo>
                  <a:lnTo>
                    <a:pt x="114" y="440"/>
                  </a:lnTo>
                  <a:lnTo>
                    <a:pt x="112" y="441"/>
                  </a:lnTo>
                  <a:lnTo>
                    <a:pt x="107" y="443"/>
                  </a:lnTo>
                  <a:lnTo>
                    <a:pt x="98" y="445"/>
                  </a:lnTo>
                  <a:lnTo>
                    <a:pt x="89" y="448"/>
                  </a:lnTo>
                  <a:lnTo>
                    <a:pt x="78" y="449"/>
                  </a:lnTo>
                  <a:lnTo>
                    <a:pt x="67" y="448"/>
                  </a:lnTo>
                  <a:lnTo>
                    <a:pt x="58" y="444"/>
                  </a:lnTo>
                  <a:lnTo>
                    <a:pt x="50" y="436"/>
                  </a:lnTo>
                  <a:lnTo>
                    <a:pt x="44" y="424"/>
                  </a:lnTo>
                  <a:lnTo>
                    <a:pt x="41" y="406"/>
                  </a:lnTo>
                  <a:lnTo>
                    <a:pt x="41" y="405"/>
                  </a:lnTo>
                  <a:lnTo>
                    <a:pt x="41" y="400"/>
                  </a:lnTo>
                  <a:lnTo>
                    <a:pt x="40" y="393"/>
                  </a:lnTo>
                  <a:lnTo>
                    <a:pt x="39" y="385"/>
                  </a:lnTo>
                  <a:lnTo>
                    <a:pt x="36" y="377"/>
                  </a:lnTo>
                  <a:lnTo>
                    <a:pt x="33" y="367"/>
                  </a:lnTo>
                  <a:lnTo>
                    <a:pt x="27" y="358"/>
                  </a:lnTo>
                  <a:lnTo>
                    <a:pt x="21" y="350"/>
                  </a:lnTo>
                  <a:lnTo>
                    <a:pt x="11" y="343"/>
                  </a:lnTo>
                  <a:lnTo>
                    <a:pt x="0" y="340"/>
                  </a:lnTo>
                  <a:close/>
                </a:path>
              </a:pathLst>
            </a:custGeom>
            <a:solidFill>
              <a:srgbClr val="FFCBDE"/>
            </a:solidFill>
            <a:ln w="9525">
              <a:noFill/>
              <a:round/>
              <a:headEnd/>
              <a:tailEnd/>
            </a:ln>
          </p:spPr>
          <p:txBody>
            <a:bodyPr/>
            <a:lstStyle/>
            <a:p>
              <a:endParaRPr lang="en-US"/>
            </a:p>
          </p:txBody>
        </p:sp>
        <p:sp>
          <p:nvSpPr>
            <p:cNvPr id="22600" name="Freeform 66"/>
            <p:cNvSpPr>
              <a:spLocks/>
            </p:cNvSpPr>
            <p:nvPr/>
          </p:nvSpPr>
          <p:spPr bwMode="auto">
            <a:xfrm rot="2163528">
              <a:off x="4111" y="2077"/>
              <a:ext cx="283" cy="250"/>
            </a:xfrm>
            <a:custGeom>
              <a:avLst/>
              <a:gdLst>
                <a:gd name="T0" fmla="*/ 22 w 505"/>
                <a:gd name="T1" fmla="*/ 0 h 445"/>
                <a:gd name="T2" fmla="*/ 16 w 505"/>
                <a:gd name="T3" fmla="*/ 25 h 445"/>
                <a:gd name="T4" fmla="*/ 15 w 505"/>
                <a:gd name="T5" fmla="*/ 44 h 445"/>
                <a:gd name="T6" fmla="*/ 17 w 505"/>
                <a:gd name="T7" fmla="*/ 57 h 445"/>
                <a:gd name="T8" fmla="*/ 21 w 505"/>
                <a:gd name="T9" fmla="*/ 66 h 445"/>
                <a:gd name="T10" fmla="*/ 22 w 505"/>
                <a:gd name="T11" fmla="*/ 69 h 445"/>
                <a:gd name="T12" fmla="*/ 29 w 505"/>
                <a:gd name="T13" fmla="*/ 62 h 445"/>
                <a:gd name="T14" fmla="*/ 34 w 505"/>
                <a:gd name="T15" fmla="*/ 49 h 445"/>
                <a:gd name="T16" fmla="*/ 38 w 505"/>
                <a:gd name="T17" fmla="*/ 35 h 445"/>
                <a:gd name="T18" fmla="*/ 40 w 505"/>
                <a:gd name="T19" fmla="*/ 24 h 445"/>
                <a:gd name="T20" fmla="*/ 41 w 505"/>
                <a:gd name="T21" fmla="*/ 19 h 445"/>
                <a:gd name="T22" fmla="*/ 36 w 505"/>
                <a:gd name="T23" fmla="*/ 49 h 445"/>
                <a:gd name="T24" fmla="*/ 38 w 505"/>
                <a:gd name="T25" fmla="*/ 65 h 445"/>
                <a:gd name="T26" fmla="*/ 42 w 505"/>
                <a:gd name="T27" fmla="*/ 72 h 445"/>
                <a:gd name="T28" fmla="*/ 46 w 505"/>
                <a:gd name="T29" fmla="*/ 73 h 445"/>
                <a:gd name="T30" fmla="*/ 49 w 505"/>
                <a:gd name="T31" fmla="*/ 73 h 445"/>
                <a:gd name="T32" fmla="*/ 57 w 505"/>
                <a:gd name="T33" fmla="*/ 67 h 445"/>
                <a:gd name="T34" fmla="*/ 64 w 505"/>
                <a:gd name="T35" fmla="*/ 57 h 445"/>
                <a:gd name="T36" fmla="*/ 71 w 505"/>
                <a:gd name="T37" fmla="*/ 44 h 445"/>
                <a:gd name="T38" fmla="*/ 77 w 505"/>
                <a:gd name="T39" fmla="*/ 35 h 445"/>
                <a:gd name="T40" fmla="*/ 78 w 505"/>
                <a:gd name="T41" fmla="*/ 30 h 445"/>
                <a:gd name="T42" fmla="*/ 63 w 505"/>
                <a:gd name="T43" fmla="*/ 66 h 445"/>
                <a:gd name="T44" fmla="*/ 63 w 505"/>
                <a:gd name="T45" fmla="*/ 75 h 445"/>
                <a:gd name="T46" fmla="*/ 68 w 505"/>
                <a:gd name="T47" fmla="*/ 79 h 445"/>
                <a:gd name="T48" fmla="*/ 75 w 505"/>
                <a:gd name="T49" fmla="*/ 78 h 445"/>
                <a:gd name="T50" fmla="*/ 81 w 505"/>
                <a:gd name="T51" fmla="*/ 76 h 445"/>
                <a:gd name="T52" fmla="*/ 159 w 505"/>
                <a:gd name="T53" fmla="*/ 14 h 445"/>
                <a:gd name="T54" fmla="*/ 86 w 505"/>
                <a:gd name="T55" fmla="*/ 85 h 445"/>
                <a:gd name="T56" fmla="*/ 96 w 505"/>
                <a:gd name="T57" fmla="*/ 87 h 445"/>
                <a:gd name="T58" fmla="*/ 112 w 505"/>
                <a:gd name="T59" fmla="*/ 81 h 445"/>
                <a:gd name="T60" fmla="*/ 129 w 505"/>
                <a:gd name="T61" fmla="*/ 72 h 445"/>
                <a:gd name="T62" fmla="*/ 140 w 505"/>
                <a:gd name="T63" fmla="*/ 66 h 445"/>
                <a:gd name="T64" fmla="*/ 35 w 505"/>
                <a:gd name="T65" fmla="*/ 138 h 445"/>
                <a:gd name="T66" fmla="*/ 33 w 505"/>
                <a:gd name="T67" fmla="*/ 139 h 445"/>
                <a:gd name="T68" fmla="*/ 27 w 505"/>
                <a:gd name="T69" fmla="*/ 140 h 445"/>
                <a:gd name="T70" fmla="*/ 21 w 505"/>
                <a:gd name="T71" fmla="*/ 140 h 445"/>
                <a:gd name="T72" fmla="*/ 16 w 505"/>
                <a:gd name="T73" fmla="*/ 137 h 445"/>
                <a:gd name="T74" fmla="*/ 13 w 505"/>
                <a:gd name="T75" fmla="*/ 127 h 445"/>
                <a:gd name="T76" fmla="*/ 13 w 505"/>
                <a:gd name="T77" fmla="*/ 125 h 445"/>
                <a:gd name="T78" fmla="*/ 12 w 505"/>
                <a:gd name="T79" fmla="*/ 121 h 445"/>
                <a:gd name="T80" fmla="*/ 10 w 505"/>
                <a:gd name="T81" fmla="*/ 115 h 445"/>
                <a:gd name="T82" fmla="*/ 7 w 505"/>
                <a:gd name="T83" fmla="*/ 109 h 445"/>
                <a:gd name="T84" fmla="*/ 1 w 505"/>
                <a:gd name="T85" fmla="*/ 106 h 445"/>
                <a:gd name="T86" fmla="*/ 0 w 505"/>
                <a:gd name="T87" fmla="*/ 106 h 4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5"/>
                <a:gd name="T133" fmla="*/ 0 h 445"/>
                <a:gd name="T134" fmla="*/ 505 w 505"/>
                <a:gd name="T135" fmla="*/ 445 h 4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5" h="445">
                  <a:moveTo>
                    <a:pt x="0" y="336"/>
                  </a:moveTo>
                  <a:lnTo>
                    <a:pt x="69" y="0"/>
                  </a:lnTo>
                  <a:lnTo>
                    <a:pt x="57" y="41"/>
                  </a:lnTo>
                  <a:lnTo>
                    <a:pt x="50" y="78"/>
                  </a:lnTo>
                  <a:lnTo>
                    <a:pt x="47" y="110"/>
                  </a:lnTo>
                  <a:lnTo>
                    <a:pt x="49" y="138"/>
                  </a:lnTo>
                  <a:lnTo>
                    <a:pt x="52" y="163"/>
                  </a:lnTo>
                  <a:lnTo>
                    <a:pt x="56" y="182"/>
                  </a:lnTo>
                  <a:lnTo>
                    <a:pt x="62" y="198"/>
                  </a:lnTo>
                  <a:lnTo>
                    <a:pt x="66" y="210"/>
                  </a:lnTo>
                  <a:lnTo>
                    <a:pt x="70" y="215"/>
                  </a:lnTo>
                  <a:lnTo>
                    <a:pt x="71" y="218"/>
                  </a:lnTo>
                  <a:lnTo>
                    <a:pt x="82" y="211"/>
                  </a:lnTo>
                  <a:lnTo>
                    <a:pt x="93" y="198"/>
                  </a:lnTo>
                  <a:lnTo>
                    <a:pt x="101" y="179"/>
                  </a:lnTo>
                  <a:lnTo>
                    <a:pt x="108" y="157"/>
                  </a:lnTo>
                  <a:lnTo>
                    <a:pt x="115" y="135"/>
                  </a:lnTo>
                  <a:lnTo>
                    <a:pt x="120" y="112"/>
                  </a:lnTo>
                  <a:lnTo>
                    <a:pt x="124" y="92"/>
                  </a:lnTo>
                  <a:lnTo>
                    <a:pt x="127" y="75"/>
                  </a:lnTo>
                  <a:lnTo>
                    <a:pt x="128" y="63"/>
                  </a:lnTo>
                  <a:lnTo>
                    <a:pt x="130" y="60"/>
                  </a:lnTo>
                  <a:lnTo>
                    <a:pt x="119" y="113"/>
                  </a:lnTo>
                  <a:lnTo>
                    <a:pt x="115" y="155"/>
                  </a:lnTo>
                  <a:lnTo>
                    <a:pt x="115" y="186"/>
                  </a:lnTo>
                  <a:lnTo>
                    <a:pt x="119" y="207"/>
                  </a:lnTo>
                  <a:lnTo>
                    <a:pt x="125" y="220"/>
                  </a:lnTo>
                  <a:lnTo>
                    <a:pt x="133" y="229"/>
                  </a:lnTo>
                  <a:lnTo>
                    <a:pt x="140" y="232"/>
                  </a:lnTo>
                  <a:lnTo>
                    <a:pt x="147" y="232"/>
                  </a:lnTo>
                  <a:lnTo>
                    <a:pt x="152" y="231"/>
                  </a:lnTo>
                  <a:lnTo>
                    <a:pt x="155" y="231"/>
                  </a:lnTo>
                  <a:lnTo>
                    <a:pt x="167" y="224"/>
                  </a:lnTo>
                  <a:lnTo>
                    <a:pt x="180" y="212"/>
                  </a:lnTo>
                  <a:lnTo>
                    <a:pt x="193" y="196"/>
                  </a:lnTo>
                  <a:lnTo>
                    <a:pt x="205" y="179"/>
                  </a:lnTo>
                  <a:lnTo>
                    <a:pt x="217" y="158"/>
                  </a:lnTo>
                  <a:lnTo>
                    <a:pt x="227" y="141"/>
                  </a:lnTo>
                  <a:lnTo>
                    <a:pt x="237" y="123"/>
                  </a:lnTo>
                  <a:lnTo>
                    <a:pt x="244" y="110"/>
                  </a:lnTo>
                  <a:lnTo>
                    <a:pt x="248" y="100"/>
                  </a:lnTo>
                  <a:lnTo>
                    <a:pt x="250" y="97"/>
                  </a:lnTo>
                  <a:lnTo>
                    <a:pt x="211" y="185"/>
                  </a:lnTo>
                  <a:lnTo>
                    <a:pt x="200" y="210"/>
                  </a:lnTo>
                  <a:lnTo>
                    <a:pt x="198" y="229"/>
                  </a:lnTo>
                  <a:lnTo>
                    <a:pt x="200" y="239"/>
                  </a:lnTo>
                  <a:lnTo>
                    <a:pt x="207" y="246"/>
                  </a:lnTo>
                  <a:lnTo>
                    <a:pt x="217" y="249"/>
                  </a:lnTo>
                  <a:lnTo>
                    <a:pt x="229" y="249"/>
                  </a:lnTo>
                  <a:lnTo>
                    <a:pt x="240" y="246"/>
                  </a:lnTo>
                  <a:lnTo>
                    <a:pt x="250" y="244"/>
                  </a:lnTo>
                  <a:lnTo>
                    <a:pt x="257" y="242"/>
                  </a:lnTo>
                  <a:lnTo>
                    <a:pt x="259" y="240"/>
                  </a:lnTo>
                  <a:lnTo>
                    <a:pt x="505" y="44"/>
                  </a:lnTo>
                  <a:lnTo>
                    <a:pt x="269" y="256"/>
                  </a:lnTo>
                  <a:lnTo>
                    <a:pt x="273" y="271"/>
                  </a:lnTo>
                  <a:lnTo>
                    <a:pt x="286" y="277"/>
                  </a:lnTo>
                  <a:lnTo>
                    <a:pt x="305" y="275"/>
                  </a:lnTo>
                  <a:lnTo>
                    <a:pt x="330" y="268"/>
                  </a:lnTo>
                  <a:lnTo>
                    <a:pt x="357" y="256"/>
                  </a:lnTo>
                  <a:lnTo>
                    <a:pt x="385" y="243"/>
                  </a:lnTo>
                  <a:lnTo>
                    <a:pt x="411" y="229"/>
                  </a:lnTo>
                  <a:lnTo>
                    <a:pt x="431" y="217"/>
                  </a:lnTo>
                  <a:lnTo>
                    <a:pt x="445" y="208"/>
                  </a:lnTo>
                  <a:lnTo>
                    <a:pt x="451" y="205"/>
                  </a:lnTo>
                  <a:lnTo>
                    <a:pt x="113" y="437"/>
                  </a:lnTo>
                  <a:lnTo>
                    <a:pt x="111" y="437"/>
                  </a:lnTo>
                  <a:lnTo>
                    <a:pt x="106" y="439"/>
                  </a:lnTo>
                  <a:lnTo>
                    <a:pt x="97" y="441"/>
                  </a:lnTo>
                  <a:lnTo>
                    <a:pt x="88" y="444"/>
                  </a:lnTo>
                  <a:lnTo>
                    <a:pt x="78" y="445"/>
                  </a:lnTo>
                  <a:lnTo>
                    <a:pt x="68" y="444"/>
                  </a:lnTo>
                  <a:lnTo>
                    <a:pt x="58" y="440"/>
                  </a:lnTo>
                  <a:lnTo>
                    <a:pt x="50" y="432"/>
                  </a:lnTo>
                  <a:lnTo>
                    <a:pt x="44" y="420"/>
                  </a:lnTo>
                  <a:lnTo>
                    <a:pt x="41" y="402"/>
                  </a:lnTo>
                  <a:lnTo>
                    <a:pt x="41" y="401"/>
                  </a:lnTo>
                  <a:lnTo>
                    <a:pt x="41" y="396"/>
                  </a:lnTo>
                  <a:lnTo>
                    <a:pt x="40" y="390"/>
                  </a:lnTo>
                  <a:lnTo>
                    <a:pt x="39" y="382"/>
                  </a:lnTo>
                  <a:lnTo>
                    <a:pt x="37" y="372"/>
                  </a:lnTo>
                  <a:lnTo>
                    <a:pt x="33" y="363"/>
                  </a:lnTo>
                  <a:lnTo>
                    <a:pt x="27" y="355"/>
                  </a:lnTo>
                  <a:lnTo>
                    <a:pt x="21" y="346"/>
                  </a:lnTo>
                  <a:lnTo>
                    <a:pt x="12" y="340"/>
                  </a:lnTo>
                  <a:lnTo>
                    <a:pt x="1" y="337"/>
                  </a:lnTo>
                  <a:lnTo>
                    <a:pt x="0" y="336"/>
                  </a:lnTo>
                  <a:close/>
                </a:path>
              </a:pathLst>
            </a:custGeom>
            <a:solidFill>
              <a:srgbClr val="FFCDE0"/>
            </a:solidFill>
            <a:ln w="9525">
              <a:noFill/>
              <a:round/>
              <a:headEnd/>
              <a:tailEnd/>
            </a:ln>
          </p:spPr>
          <p:txBody>
            <a:bodyPr/>
            <a:lstStyle/>
            <a:p>
              <a:endParaRPr lang="en-US"/>
            </a:p>
          </p:txBody>
        </p:sp>
        <p:sp>
          <p:nvSpPr>
            <p:cNvPr id="22601" name="Freeform 67"/>
            <p:cNvSpPr>
              <a:spLocks/>
            </p:cNvSpPr>
            <p:nvPr/>
          </p:nvSpPr>
          <p:spPr bwMode="auto">
            <a:xfrm rot="2163528">
              <a:off x="4111" y="2081"/>
              <a:ext cx="281" cy="246"/>
            </a:xfrm>
            <a:custGeom>
              <a:avLst/>
              <a:gdLst>
                <a:gd name="T0" fmla="*/ 21 w 500"/>
                <a:gd name="T1" fmla="*/ 0 h 439"/>
                <a:gd name="T2" fmla="*/ 16 w 500"/>
                <a:gd name="T3" fmla="*/ 24 h 439"/>
                <a:gd name="T4" fmla="*/ 15 w 500"/>
                <a:gd name="T5" fmla="*/ 43 h 439"/>
                <a:gd name="T6" fmla="*/ 17 w 500"/>
                <a:gd name="T7" fmla="*/ 57 h 439"/>
                <a:gd name="T8" fmla="*/ 21 w 500"/>
                <a:gd name="T9" fmla="*/ 64 h 439"/>
                <a:gd name="T10" fmla="*/ 22 w 500"/>
                <a:gd name="T11" fmla="*/ 67 h 439"/>
                <a:gd name="T12" fmla="*/ 29 w 500"/>
                <a:gd name="T13" fmla="*/ 61 h 439"/>
                <a:gd name="T14" fmla="*/ 34 w 500"/>
                <a:gd name="T15" fmla="*/ 49 h 439"/>
                <a:gd name="T16" fmla="*/ 38 w 500"/>
                <a:gd name="T17" fmla="*/ 34 h 439"/>
                <a:gd name="T18" fmla="*/ 39 w 500"/>
                <a:gd name="T19" fmla="*/ 23 h 439"/>
                <a:gd name="T20" fmla="*/ 40 w 500"/>
                <a:gd name="T21" fmla="*/ 18 h 439"/>
                <a:gd name="T22" fmla="*/ 36 w 500"/>
                <a:gd name="T23" fmla="*/ 48 h 439"/>
                <a:gd name="T24" fmla="*/ 37 w 500"/>
                <a:gd name="T25" fmla="*/ 64 h 439"/>
                <a:gd name="T26" fmla="*/ 42 w 500"/>
                <a:gd name="T27" fmla="*/ 71 h 439"/>
                <a:gd name="T28" fmla="*/ 46 w 500"/>
                <a:gd name="T29" fmla="*/ 72 h 439"/>
                <a:gd name="T30" fmla="*/ 48 w 500"/>
                <a:gd name="T31" fmla="*/ 71 h 439"/>
                <a:gd name="T32" fmla="*/ 56 w 500"/>
                <a:gd name="T33" fmla="*/ 66 h 439"/>
                <a:gd name="T34" fmla="*/ 64 w 500"/>
                <a:gd name="T35" fmla="*/ 55 h 439"/>
                <a:gd name="T36" fmla="*/ 71 w 500"/>
                <a:gd name="T37" fmla="*/ 43 h 439"/>
                <a:gd name="T38" fmla="*/ 76 w 500"/>
                <a:gd name="T39" fmla="*/ 34 h 439"/>
                <a:gd name="T40" fmla="*/ 78 w 500"/>
                <a:gd name="T41" fmla="*/ 30 h 439"/>
                <a:gd name="T42" fmla="*/ 62 w 500"/>
                <a:gd name="T43" fmla="*/ 65 h 439"/>
                <a:gd name="T44" fmla="*/ 62 w 500"/>
                <a:gd name="T45" fmla="*/ 75 h 439"/>
                <a:gd name="T46" fmla="*/ 67 w 500"/>
                <a:gd name="T47" fmla="*/ 77 h 439"/>
                <a:gd name="T48" fmla="*/ 75 w 500"/>
                <a:gd name="T49" fmla="*/ 77 h 439"/>
                <a:gd name="T50" fmla="*/ 80 w 500"/>
                <a:gd name="T51" fmla="*/ 75 h 439"/>
                <a:gd name="T52" fmla="*/ 158 w 500"/>
                <a:gd name="T53" fmla="*/ 13 h 439"/>
                <a:gd name="T54" fmla="*/ 85 w 500"/>
                <a:gd name="T55" fmla="*/ 84 h 439"/>
                <a:gd name="T56" fmla="*/ 95 w 500"/>
                <a:gd name="T57" fmla="*/ 85 h 439"/>
                <a:gd name="T58" fmla="*/ 112 w 500"/>
                <a:gd name="T59" fmla="*/ 80 h 439"/>
                <a:gd name="T60" fmla="*/ 128 w 500"/>
                <a:gd name="T61" fmla="*/ 71 h 439"/>
                <a:gd name="T62" fmla="*/ 139 w 500"/>
                <a:gd name="T63" fmla="*/ 64 h 439"/>
                <a:gd name="T64" fmla="*/ 35 w 500"/>
                <a:gd name="T65" fmla="*/ 135 h 439"/>
                <a:gd name="T66" fmla="*/ 33 w 500"/>
                <a:gd name="T67" fmla="*/ 136 h 439"/>
                <a:gd name="T68" fmla="*/ 28 w 500"/>
                <a:gd name="T69" fmla="*/ 137 h 439"/>
                <a:gd name="T70" fmla="*/ 21 w 500"/>
                <a:gd name="T71" fmla="*/ 137 h 439"/>
                <a:gd name="T72" fmla="*/ 16 w 500"/>
                <a:gd name="T73" fmla="*/ 134 h 439"/>
                <a:gd name="T74" fmla="*/ 13 w 500"/>
                <a:gd name="T75" fmla="*/ 124 h 439"/>
                <a:gd name="T76" fmla="*/ 13 w 500"/>
                <a:gd name="T77" fmla="*/ 123 h 439"/>
                <a:gd name="T78" fmla="*/ 12 w 500"/>
                <a:gd name="T79" fmla="*/ 118 h 439"/>
                <a:gd name="T80" fmla="*/ 11 w 500"/>
                <a:gd name="T81" fmla="*/ 113 h 439"/>
                <a:gd name="T82" fmla="*/ 7 w 500"/>
                <a:gd name="T83" fmla="*/ 107 h 439"/>
                <a:gd name="T84" fmla="*/ 1 w 500"/>
                <a:gd name="T85" fmla="*/ 104 h 439"/>
                <a:gd name="T86" fmla="*/ 0 w 500"/>
                <a:gd name="T87" fmla="*/ 104 h 4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0"/>
                <a:gd name="T133" fmla="*/ 0 h 439"/>
                <a:gd name="T134" fmla="*/ 500 w 500"/>
                <a:gd name="T135" fmla="*/ 439 h 4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0" h="439">
                  <a:moveTo>
                    <a:pt x="0" y="331"/>
                  </a:moveTo>
                  <a:lnTo>
                    <a:pt x="68" y="0"/>
                  </a:lnTo>
                  <a:lnTo>
                    <a:pt x="56" y="39"/>
                  </a:lnTo>
                  <a:lnTo>
                    <a:pt x="49" y="76"/>
                  </a:lnTo>
                  <a:lnTo>
                    <a:pt x="46" y="108"/>
                  </a:lnTo>
                  <a:lnTo>
                    <a:pt x="48" y="136"/>
                  </a:lnTo>
                  <a:lnTo>
                    <a:pt x="51" y="161"/>
                  </a:lnTo>
                  <a:lnTo>
                    <a:pt x="55" y="180"/>
                  </a:lnTo>
                  <a:lnTo>
                    <a:pt x="61" y="195"/>
                  </a:lnTo>
                  <a:lnTo>
                    <a:pt x="65" y="206"/>
                  </a:lnTo>
                  <a:lnTo>
                    <a:pt x="69" y="213"/>
                  </a:lnTo>
                  <a:lnTo>
                    <a:pt x="70" y="215"/>
                  </a:lnTo>
                  <a:lnTo>
                    <a:pt x="81" y="208"/>
                  </a:lnTo>
                  <a:lnTo>
                    <a:pt x="90" y="194"/>
                  </a:lnTo>
                  <a:lnTo>
                    <a:pt x="100" y="176"/>
                  </a:lnTo>
                  <a:lnTo>
                    <a:pt x="107" y="155"/>
                  </a:lnTo>
                  <a:lnTo>
                    <a:pt x="113" y="132"/>
                  </a:lnTo>
                  <a:lnTo>
                    <a:pt x="119" y="109"/>
                  </a:lnTo>
                  <a:lnTo>
                    <a:pt x="123" y="89"/>
                  </a:lnTo>
                  <a:lnTo>
                    <a:pt x="125" y="73"/>
                  </a:lnTo>
                  <a:lnTo>
                    <a:pt x="127" y="62"/>
                  </a:lnTo>
                  <a:lnTo>
                    <a:pt x="127" y="58"/>
                  </a:lnTo>
                  <a:lnTo>
                    <a:pt x="118" y="111"/>
                  </a:lnTo>
                  <a:lnTo>
                    <a:pt x="113" y="152"/>
                  </a:lnTo>
                  <a:lnTo>
                    <a:pt x="114" y="183"/>
                  </a:lnTo>
                  <a:lnTo>
                    <a:pt x="118" y="203"/>
                  </a:lnTo>
                  <a:lnTo>
                    <a:pt x="124" y="218"/>
                  </a:lnTo>
                  <a:lnTo>
                    <a:pt x="131" y="225"/>
                  </a:lnTo>
                  <a:lnTo>
                    <a:pt x="139" y="228"/>
                  </a:lnTo>
                  <a:lnTo>
                    <a:pt x="146" y="228"/>
                  </a:lnTo>
                  <a:lnTo>
                    <a:pt x="151" y="228"/>
                  </a:lnTo>
                  <a:lnTo>
                    <a:pt x="152" y="227"/>
                  </a:lnTo>
                  <a:lnTo>
                    <a:pt x="164" y="221"/>
                  </a:lnTo>
                  <a:lnTo>
                    <a:pt x="177" y="209"/>
                  </a:lnTo>
                  <a:lnTo>
                    <a:pt x="191" y="194"/>
                  </a:lnTo>
                  <a:lnTo>
                    <a:pt x="202" y="176"/>
                  </a:lnTo>
                  <a:lnTo>
                    <a:pt x="214" y="157"/>
                  </a:lnTo>
                  <a:lnTo>
                    <a:pt x="225" y="138"/>
                  </a:lnTo>
                  <a:lnTo>
                    <a:pt x="233" y="121"/>
                  </a:lnTo>
                  <a:lnTo>
                    <a:pt x="241" y="107"/>
                  </a:lnTo>
                  <a:lnTo>
                    <a:pt x="245" y="98"/>
                  </a:lnTo>
                  <a:lnTo>
                    <a:pt x="247" y="94"/>
                  </a:lnTo>
                  <a:lnTo>
                    <a:pt x="208" y="182"/>
                  </a:lnTo>
                  <a:lnTo>
                    <a:pt x="198" y="207"/>
                  </a:lnTo>
                  <a:lnTo>
                    <a:pt x="195" y="225"/>
                  </a:lnTo>
                  <a:lnTo>
                    <a:pt x="198" y="237"/>
                  </a:lnTo>
                  <a:lnTo>
                    <a:pt x="205" y="244"/>
                  </a:lnTo>
                  <a:lnTo>
                    <a:pt x="214" y="246"/>
                  </a:lnTo>
                  <a:lnTo>
                    <a:pt x="226" y="246"/>
                  </a:lnTo>
                  <a:lnTo>
                    <a:pt x="237" y="244"/>
                  </a:lnTo>
                  <a:lnTo>
                    <a:pt x="248" y="241"/>
                  </a:lnTo>
                  <a:lnTo>
                    <a:pt x="255" y="238"/>
                  </a:lnTo>
                  <a:lnTo>
                    <a:pt x="257" y="238"/>
                  </a:lnTo>
                  <a:lnTo>
                    <a:pt x="500" y="42"/>
                  </a:lnTo>
                  <a:lnTo>
                    <a:pt x="267" y="252"/>
                  </a:lnTo>
                  <a:lnTo>
                    <a:pt x="269" y="268"/>
                  </a:lnTo>
                  <a:lnTo>
                    <a:pt x="282" y="273"/>
                  </a:lnTo>
                  <a:lnTo>
                    <a:pt x="301" y="272"/>
                  </a:lnTo>
                  <a:lnTo>
                    <a:pt x="326" y="264"/>
                  </a:lnTo>
                  <a:lnTo>
                    <a:pt x="354" y="253"/>
                  </a:lnTo>
                  <a:lnTo>
                    <a:pt x="381" y="239"/>
                  </a:lnTo>
                  <a:lnTo>
                    <a:pt x="406" y="226"/>
                  </a:lnTo>
                  <a:lnTo>
                    <a:pt x="427" y="214"/>
                  </a:lnTo>
                  <a:lnTo>
                    <a:pt x="441" y="206"/>
                  </a:lnTo>
                  <a:lnTo>
                    <a:pt x="447" y="202"/>
                  </a:lnTo>
                  <a:lnTo>
                    <a:pt x="112" y="430"/>
                  </a:lnTo>
                  <a:lnTo>
                    <a:pt x="110" y="430"/>
                  </a:lnTo>
                  <a:lnTo>
                    <a:pt x="105" y="433"/>
                  </a:lnTo>
                  <a:lnTo>
                    <a:pt x="96" y="435"/>
                  </a:lnTo>
                  <a:lnTo>
                    <a:pt x="88" y="437"/>
                  </a:lnTo>
                  <a:lnTo>
                    <a:pt x="77" y="439"/>
                  </a:lnTo>
                  <a:lnTo>
                    <a:pt x="68" y="437"/>
                  </a:lnTo>
                  <a:lnTo>
                    <a:pt x="58" y="434"/>
                  </a:lnTo>
                  <a:lnTo>
                    <a:pt x="50" y="427"/>
                  </a:lnTo>
                  <a:lnTo>
                    <a:pt x="44" y="414"/>
                  </a:lnTo>
                  <a:lnTo>
                    <a:pt x="42" y="397"/>
                  </a:lnTo>
                  <a:lnTo>
                    <a:pt x="42" y="395"/>
                  </a:lnTo>
                  <a:lnTo>
                    <a:pt x="42" y="391"/>
                  </a:lnTo>
                  <a:lnTo>
                    <a:pt x="40" y="384"/>
                  </a:lnTo>
                  <a:lnTo>
                    <a:pt x="39" y="376"/>
                  </a:lnTo>
                  <a:lnTo>
                    <a:pt x="37" y="367"/>
                  </a:lnTo>
                  <a:lnTo>
                    <a:pt x="33" y="358"/>
                  </a:lnTo>
                  <a:lnTo>
                    <a:pt x="27" y="348"/>
                  </a:lnTo>
                  <a:lnTo>
                    <a:pt x="21" y="341"/>
                  </a:lnTo>
                  <a:lnTo>
                    <a:pt x="12" y="334"/>
                  </a:lnTo>
                  <a:lnTo>
                    <a:pt x="1" y="331"/>
                  </a:lnTo>
                  <a:lnTo>
                    <a:pt x="0" y="331"/>
                  </a:lnTo>
                  <a:close/>
                </a:path>
              </a:pathLst>
            </a:custGeom>
            <a:solidFill>
              <a:srgbClr val="FFD0E2"/>
            </a:solidFill>
            <a:ln w="9525">
              <a:noFill/>
              <a:round/>
              <a:headEnd/>
              <a:tailEnd/>
            </a:ln>
          </p:spPr>
          <p:txBody>
            <a:bodyPr/>
            <a:lstStyle/>
            <a:p>
              <a:endParaRPr lang="en-US"/>
            </a:p>
          </p:txBody>
        </p:sp>
        <p:sp>
          <p:nvSpPr>
            <p:cNvPr id="22602" name="Freeform 68"/>
            <p:cNvSpPr>
              <a:spLocks/>
            </p:cNvSpPr>
            <p:nvPr/>
          </p:nvSpPr>
          <p:spPr bwMode="auto">
            <a:xfrm rot="2163528">
              <a:off x="4112" y="2081"/>
              <a:ext cx="278" cy="244"/>
            </a:xfrm>
            <a:custGeom>
              <a:avLst/>
              <a:gdLst>
                <a:gd name="T0" fmla="*/ 21 w 496"/>
                <a:gd name="T1" fmla="*/ 0 h 433"/>
                <a:gd name="T2" fmla="*/ 15 w 496"/>
                <a:gd name="T3" fmla="*/ 24 h 433"/>
                <a:gd name="T4" fmla="*/ 15 w 496"/>
                <a:gd name="T5" fmla="*/ 43 h 433"/>
                <a:gd name="T6" fmla="*/ 17 w 496"/>
                <a:gd name="T7" fmla="*/ 56 h 433"/>
                <a:gd name="T8" fmla="*/ 20 w 496"/>
                <a:gd name="T9" fmla="*/ 65 h 433"/>
                <a:gd name="T10" fmla="*/ 22 w 496"/>
                <a:gd name="T11" fmla="*/ 68 h 433"/>
                <a:gd name="T12" fmla="*/ 28 w 496"/>
                <a:gd name="T13" fmla="*/ 61 h 433"/>
                <a:gd name="T14" fmla="*/ 33 w 496"/>
                <a:gd name="T15" fmla="*/ 48 h 433"/>
                <a:gd name="T16" fmla="*/ 37 w 496"/>
                <a:gd name="T17" fmla="*/ 34 h 433"/>
                <a:gd name="T18" fmla="*/ 39 w 496"/>
                <a:gd name="T19" fmla="*/ 23 h 433"/>
                <a:gd name="T20" fmla="*/ 40 w 496"/>
                <a:gd name="T21" fmla="*/ 18 h 433"/>
                <a:gd name="T22" fmla="*/ 35 w 496"/>
                <a:gd name="T23" fmla="*/ 48 h 433"/>
                <a:gd name="T24" fmla="*/ 36 w 496"/>
                <a:gd name="T25" fmla="*/ 64 h 433"/>
                <a:gd name="T26" fmla="*/ 41 w 496"/>
                <a:gd name="T27" fmla="*/ 71 h 433"/>
                <a:gd name="T28" fmla="*/ 45 w 496"/>
                <a:gd name="T29" fmla="*/ 72 h 433"/>
                <a:gd name="T30" fmla="*/ 48 w 496"/>
                <a:gd name="T31" fmla="*/ 72 h 433"/>
                <a:gd name="T32" fmla="*/ 55 w 496"/>
                <a:gd name="T33" fmla="*/ 65 h 433"/>
                <a:gd name="T34" fmla="*/ 63 w 496"/>
                <a:gd name="T35" fmla="*/ 55 h 433"/>
                <a:gd name="T36" fmla="*/ 70 w 496"/>
                <a:gd name="T37" fmla="*/ 43 h 433"/>
                <a:gd name="T38" fmla="*/ 75 w 496"/>
                <a:gd name="T39" fmla="*/ 33 h 433"/>
                <a:gd name="T40" fmla="*/ 77 w 496"/>
                <a:gd name="T41" fmla="*/ 30 h 433"/>
                <a:gd name="T42" fmla="*/ 62 w 496"/>
                <a:gd name="T43" fmla="*/ 65 h 433"/>
                <a:gd name="T44" fmla="*/ 62 w 496"/>
                <a:gd name="T45" fmla="*/ 74 h 433"/>
                <a:gd name="T46" fmla="*/ 67 w 496"/>
                <a:gd name="T47" fmla="*/ 77 h 433"/>
                <a:gd name="T48" fmla="*/ 74 w 496"/>
                <a:gd name="T49" fmla="*/ 77 h 433"/>
                <a:gd name="T50" fmla="*/ 79 w 496"/>
                <a:gd name="T51" fmla="*/ 75 h 433"/>
                <a:gd name="T52" fmla="*/ 156 w 496"/>
                <a:gd name="T53" fmla="*/ 13 h 433"/>
                <a:gd name="T54" fmla="*/ 84 w 496"/>
                <a:gd name="T55" fmla="*/ 84 h 433"/>
                <a:gd name="T56" fmla="*/ 94 w 496"/>
                <a:gd name="T57" fmla="*/ 86 h 433"/>
                <a:gd name="T58" fmla="*/ 110 w 496"/>
                <a:gd name="T59" fmla="*/ 79 h 433"/>
                <a:gd name="T60" fmla="*/ 126 w 496"/>
                <a:gd name="T61" fmla="*/ 71 h 433"/>
                <a:gd name="T62" fmla="*/ 137 w 496"/>
                <a:gd name="T63" fmla="*/ 64 h 433"/>
                <a:gd name="T64" fmla="*/ 35 w 496"/>
                <a:gd name="T65" fmla="*/ 135 h 433"/>
                <a:gd name="T66" fmla="*/ 33 w 496"/>
                <a:gd name="T67" fmla="*/ 136 h 433"/>
                <a:gd name="T68" fmla="*/ 27 w 496"/>
                <a:gd name="T69" fmla="*/ 137 h 433"/>
                <a:gd name="T70" fmla="*/ 21 w 496"/>
                <a:gd name="T71" fmla="*/ 137 h 433"/>
                <a:gd name="T72" fmla="*/ 16 w 496"/>
                <a:gd name="T73" fmla="*/ 134 h 433"/>
                <a:gd name="T74" fmla="*/ 13 w 496"/>
                <a:gd name="T75" fmla="*/ 125 h 433"/>
                <a:gd name="T76" fmla="*/ 13 w 496"/>
                <a:gd name="T77" fmla="*/ 123 h 433"/>
                <a:gd name="T78" fmla="*/ 12 w 496"/>
                <a:gd name="T79" fmla="*/ 118 h 433"/>
                <a:gd name="T80" fmla="*/ 10 w 496"/>
                <a:gd name="T81" fmla="*/ 112 h 433"/>
                <a:gd name="T82" fmla="*/ 7 w 496"/>
                <a:gd name="T83" fmla="*/ 107 h 433"/>
                <a:gd name="T84" fmla="*/ 1 w 496"/>
                <a:gd name="T85" fmla="*/ 104 h 433"/>
                <a:gd name="T86" fmla="*/ 0 w 496"/>
                <a:gd name="T87" fmla="*/ 103 h 4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33"/>
                <a:gd name="T134" fmla="*/ 496 w 496"/>
                <a:gd name="T135" fmla="*/ 433 h 4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33">
                  <a:moveTo>
                    <a:pt x="0" y="325"/>
                  </a:moveTo>
                  <a:lnTo>
                    <a:pt x="67" y="0"/>
                  </a:lnTo>
                  <a:lnTo>
                    <a:pt x="55" y="39"/>
                  </a:lnTo>
                  <a:lnTo>
                    <a:pt x="48" y="74"/>
                  </a:lnTo>
                  <a:lnTo>
                    <a:pt x="45" y="107"/>
                  </a:lnTo>
                  <a:lnTo>
                    <a:pt x="47" y="135"/>
                  </a:lnTo>
                  <a:lnTo>
                    <a:pt x="50" y="159"/>
                  </a:lnTo>
                  <a:lnTo>
                    <a:pt x="54" y="178"/>
                  </a:lnTo>
                  <a:lnTo>
                    <a:pt x="60" y="193"/>
                  </a:lnTo>
                  <a:lnTo>
                    <a:pt x="64" y="204"/>
                  </a:lnTo>
                  <a:lnTo>
                    <a:pt x="68" y="211"/>
                  </a:lnTo>
                  <a:lnTo>
                    <a:pt x="69" y="214"/>
                  </a:lnTo>
                  <a:lnTo>
                    <a:pt x="80" y="206"/>
                  </a:lnTo>
                  <a:lnTo>
                    <a:pt x="89" y="192"/>
                  </a:lnTo>
                  <a:lnTo>
                    <a:pt x="98" y="174"/>
                  </a:lnTo>
                  <a:lnTo>
                    <a:pt x="106" y="153"/>
                  </a:lnTo>
                  <a:lnTo>
                    <a:pt x="112" y="130"/>
                  </a:lnTo>
                  <a:lnTo>
                    <a:pt x="117" y="109"/>
                  </a:lnTo>
                  <a:lnTo>
                    <a:pt x="122" y="89"/>
                  </a:lnTo>
                  <a:lnTo>
                    <a:pt x="124" y="72"/>
                  </a:lnTo>
                  <a:lnTo>
                    <a:pt x="125" y="61"/>
                  </a:lnTo>
                  <a:lnTo>
                    <a:pt x="126" y="57"/>
                  </a:lnTo>
                  <a:lnTo>
                    <a:pt x="116" y="110"/>
                  </a:lnTo>
                  <a:lnTo>
                    <a:pt x="112" y="151"/>
                  </a:lnTo>
                  <a:lnTo>
                    <a:pt x="112" y="180"/>
                  </a:lnTo>
                  <a:lnTo>
                    <a:pt x="116" y="202"/>
                  </a:lnTo>
                  <a:lnTo>
                    <a:pt x="122" y="216"/>
                  </a:lnTo>
                  <a:lnTo>
                    <a:pt x="130" y="223"/>
                  </a:lnTo>
                  <a:lnTo>
                    <a:pt x="137" y="227"/>
                  </a:lnTo>
                  <a:lnTo>
                    <a:pt x="144" y="227"/>
                  </a:lnTo>
                  <a:lnTo>
                    <a:pt x="149" y="225"/>
                  </a:lnTo>
                  <a:lnTo>
                    <a:pt x="151" y="225"/>
                  </a:lnTo>
                  <a:lnTo>
                    <a:pt x="163" y="218"/>
                  </a:lnTo>
                  <a:lnTo>
                    <a:pt x="175" y="206"/>
                  </a:lnTo>
                  <a:lnTo>
                    <a:pt x="188" y="191"/>
                  </a:lnTo>
                  <a:lnTo>
                    <a:pt x="200" y="173"/>
                  </a:lnTo>
                  <a:lnTo>
                    <a:pt x="212" y="155"/>
                  </a:lnTo>
                  <a:lnTo>
                    <a:pt x="223" y="136"/>
                  </a:lnTo>
                  <a:lnTo>
                    <a:pt x="231" y="120"/>
                  </a:lnTo>
                  <a:lnTo>
                    <a:pt x="238" y="105"/>
                  </a:lnTo>
                  <a:lnTo>
                    <a:pt x="243" y="97"/>
                  </a:lnTo>
                  <a:lnTo>
                    <a:pt x="244" y="94"/>
                  </a:lnTo>
                  <a:lnTo>
                    <a:pt x="206" y="180"/>
                  </a:lnTo>
                  <a:lnTo>
                    <a:pt x="196" y="205"/>
                  </a:lnTo>
                  <a:lnTo>
                    <a:pt x="193" y="223"/>
                  </a:lnTo>
                  <a:lnTo>
                    <a:pt x="196" y="234"/>
                  </a:lnTo>
                  <a:lnTo>
                    <a:pt x="203" y="241"/>
                  </a:lnTo>
                  <a:lnTo>
                    <a:pt x="212" y="243"/>
                  </a:lnTo>
                  <a:lnTo>
                    <a:pt x="224" y="243"/>
                  </a:lnTo>
                  <a:lnTo>
                    <a:pt x="235" y="241"/>
                  </a:lnTo>
                  <a:lnTo>
                    <a:pt x="244" y="239"/>
                  </a:lnTo>
                  <a:lnTo>
                    <a:pt x="252" y="236"/>
                  </a:lnTo>
                  <a:lnTo>
                    <a:pt x="254" y="235"/>
                  </a:lnTo>
                  <a:lnTo>
                    <a:pt x="496" y="41"/>
                  </a:lnTo>
                  <a:lnTo>
                    <a:pt x="263" y="250"/>
                  </a:lnTo>
                  <a:lnTo>
                    <a:pt x="267" y="265"/>
                  </a:lnTo>
                  <a:lnTo>
                    <a:pt x="279" y="271"/>
                  </a:lnTo>
                  <a:lnTo>
                    <a:pt x="299" y="269"/>
                  </a:lnTo>
                  <a:lnTo>
                    <a:pt x="323" y="262"/>
                  </a:lnTo>
                  <a:lnTo>
                    <a:pt x="349" y="250"/>
                  </a:lnTo>
                  <a:lnTo>
                    <a:pt x="377" y="237"/>
                  </a:lnTo>
                  <a:lnTo>
                    <a:pt x="402" y="224"/>
                  </a:lnTo>
                  <a:lnTo>
                    <a:pt x="423" y="211"/>
                  </a:lnTo>
                  <a:lnTo>
                    <a:pt x="436" y="203"/>
                  </a:lnTo>
                  <a:lnTo>
                    <a:pt x="442" y="201"/>
                  </a:lnTo>
                  <a:lnTo>
                    <a:pt x="110" y="425"/>
                  </a:lnTo>
                  <a:lnTo>
                    <a:pt x="109" y="426"/>
                  </a:lnTo>
                  <a:lnTo>
                    <a:pt x="104" y="428"/>
                  </a:lnTo>
                  <a:lnTo>
                    <a:pt x="95" y="431"/>
                  </a:lnTo>
                  <a:lnTo>
                    <a:pt x="87" y="432"/>
                  </a:lnTo>
                  <a:lnTo>
                    <a:pt x="78" y="433"/>
                  </a:lnTo>
                  <a:lnTo>
                    <a:pt x="67" y="432"/>
                  </a:lnTo>
                  <a:lnTo>
                    <a:pt x="58" y="429"/>
                  </a:lnTo>
                  <a:lnTo>
                    <a:pt x="50" y="422"/>
                  </a:lnTo>
                  <a:lnTo>
                    <a:pt x="45" y="410"/>
                  </a:lnTo>
                  <a:lnTo>
                    <a:pt x="42" y="392"/>
                  </a:lnTo>
                  <a:lnTo>
                    <a:pt x="42" y="391"/>
                  </a:lnTo>
                  <a:lnTo>
                    <a:pt x="42" y="386"/>
                  </a:lnTo>
                  <a:lnTo>
                    <a:pt x="41" y="379"/>
                  </a:lnTo>
                  <a:lnTo>
                    <a:pt x="39" y="372"/>
                  </a:lnTo>
                  <a:lnTo>
                    <a:pt x="37" y="362"/>
                  </a:lnTo>
                  <a:lnTo>
                    <a:pt x="33" y="353"/>
                  </a:lnTo>
                  <a:lnTo>
                    <a:pt x="28" y="344"/>
                  </a:lnTo>
                  <a:lnTo>
                    <a:pt x="22" y="336"/>
                  </a:lnTo>
                  <a:lnTo>
                    <a:pt x="12" y="330"/>
                  </a:lnTo>
                  <a:lnTo>
                    <a:pt x="1" y="327"/>
                  </a:lnTo>
                  <a:lnTo>
                    <a:pt x="0" y="325"/>
                  </a:lnTo>
                  <a:close/>
                </a:path>
              </a:pathLst>
            </a:custGeom>
            <a:solidFill>
              <a:srgbClr val="FFD3E4"/>
            </a:solidFill>
            <a:ln w="9525">
              <a:noFill/>
              <a:round/>
              <a:headEnd/>
              <a:tailEnd/>
            </a:ln>
          </p:spPr>
          <p:txBody>
            <a:bodyPr/>
            <a:lstStyle/>
            <a:p>
              <a:endParaRPr lang="en-US"/>
            </a:p>
          </p:txBody>
        </p:sp>
        <p:sp>
          <p:nvSpPr>
            <p:cNvPr id="22603" name="Freeform 69"/>
            <p:cNvSpPr>
              <a:spLocks/>
            </p:cNvSpPr>
            <p:nvPr/>
          </p:nvSpPr>
          <p:spPr bwMode="auto">
            <a:xfrm rot="2163528">
              <a:off x="4111" y="2082"/>
              <a:ext cx="276" cy="242"/>
            </a:xfrm>
            <a:custGeom>
              <a:avLst/>
              <a:gdLst>
                <a:gd name="T0" fmla="*/ 21 w 490"/>
                <a:gd name="T1" fmla="*/ 0 h 429"/>
                <a:gd name="T2" fmla="*/ 15 w 490"/>
                <a:gd name="T3" fmla="*/ 24 h 429"/>
                <a:gd name="T4" fmla="*/ 15 w 490"/>
                <a:gd name="T5" fmla="*/ 43 h 429"/>
                <a:gd name="T6" fmla="*/ 17 w 490"/>
                <a:gd name="T7" fmla="*/ 56 h 429"/>
                <a:gd name="T8" fmla="*/ 20 w 490"/>
                <a:gd name="T9" fmla="*/ 65 h 429"/>
                <a:gd name="T10" fmla="*/ 21 w 490"/>
                <a:gd name="T11" fmla="*/ 68 h 429"/>
                <a:gd name="T12" fmla="*/ 28 w 490"/>
                <a:gd name="T13" fmla="*/ 61 h 429"/>
                <a:gd name="T14" fmla="*/ 33 w 490"/>
                <a:gd name="T15" fmla="*/ 49 h 429"/>
                <a:gd name="T16" fmla="*/ 37 w 490"/>
                <a:gd name="T17" fmla="*/ 34 h 429"/>
                <a:gd name="T18" fmla="*/ 39 w 490"/>
                <a:gd name="T19" fmla="*/ 23 h 429"/>
                <a:gd name="T20" fmla="*/ 39 w 490"/>
                <a:gd name="T21" fmla="*/ 18 h 429"/>
                <a:gd name="T22" fmla="*/ 35 w 490"/>
                <a:gd name="T23" fmla="*/ 48 h 429"/>
                <a:gd name="T24" fmla="*/ 37 w 490"/>
                <a:gd name="T25" fmla="*/ 64 h 429"/>
                <a:gd name="T26" fmla="*/ 41 w 490"/>
                <a:gd name="T27" fmla="*/ 71 h 429"/>
                <a:gd name="T28" fmla="*/ 45 w 490"/>
                <a:gd name="T29" fmla="*/ 72 h 429"/>
                <a:gd name="T30" fmla="*/ 47 w 490"/>
                <a:gd name="T31" fmla="*/ 71 h 429"/>
                <a:gd name="T32" fmla="*/ 55 w 490"/>
                <a:gd name="T33" fmla="*/ 65 h 429"/>
                <a:gd name="T34" fmla="*/ 63 w 490"/>
                <a:gd name="T35" fmla="*/ 55 h 429"/>
                <a:gd name="T36" fmla="*/ 70 w 490"/>
                <a:gd name="T37" fmla="*/ 43 h 429"/>
                <a:gd name="T38" fmla="*/ 75 w 490"/>
                <a:gd name="T39" fmla="*/ 34 h 429"/>
                <a:gd name="T40" fmla="*/ 77 w 490"/>
                <a:gd name="T41" fmla="*/ 29 h 429"/>
                <a:gd name="T42" fmla="*/ 61 w 490"/>
                <a:gd name="T43" fmla="*/ 65 h 429"/>
                <a:gd name="T44" fmla="*/ 61 w 490"/>
                <a:gd name="T45" fmla="*/ 74 h 429"/>
                <a:gd name="T46" fmla="*/ 66 w 490"/>
                <a:gd name="T47" fmla="*/ 77 h 429"/>
                <a:gd name="T48" fmla="*/ 74 w 490"/>
                <a:gd name="T49" fmla="*/ 76 h 429"/>
                <a:gd name="T50" fmla="*/ 79 w 490"/>
                <a:gd name="T51" fmla="*/ 74 h 429"/>
                <a:gd name="T52" fmla="*/ 155 w 490"/>
                <a:gd name="T53" fmla="*/ 14 h 429"/>
                <a:gd name="T54" fmla="*/ 84 w 490"/>
                <a:gd name="T55" fmla="*/ 84 h 429"/>
                <a:gd name="T56" fmla="*/ 94 w 490"/>
                <a:gd name="T57" fmla="*/ 85 h 429"/>
                <a:gd name="T58" fmla="*/ 110 w 490"/>
                <a:gd name="T59" fmla="*/ 79 h 429"/>
                <a:gd name="T60" fmla="*/ 126 w 490"/>
                <a:gd name="T61" fmla="*/ 71 h 429"/>
                <a:gd name="T62" fmla="*/ 137 w 490"/>
                <a:gd name="T63" fmla="*/ 64 h 429"/>
                <a:gd name="T64" fmla="*/ 34 w 490"/>
                <a:gd name="T65" fmla="*/ 134 h 429"/>
                <a:gd name="T66" fmla="*/ 33 w 490"/>
                <a:gd name="T67" fmla="*/ 135 h 429"/>
                <a:gd name="T68" fmla="*/ 27 w 490"/>
                <a:gd name="T69" fmla="*/ 136 h 429"/>
                <a:gd name="T70" fmla="*/ 21 w 490"/>
                <a:gd name="T71" fmla="*/ 136 h 429"/>
                <a:gd name="T72" fmla="*/ 16 w 490"/>
                <a:gd name="T73" fmla="*/ 133 h 429"/>
                <a:gd name="T74" fmla="*/ 14 w 490"/>
                <a:gd name="T75" fmla="*/ 124 h 429"/>
                <a:gd name="T76" fmla="*/ 14 w 490"/>
                <a:gd name="T77" fmla="*/ 121 h 429"/>
                <a:gd name="T78" fmla="*/ 13 w 490"/>
                <a:gd name="T79" fmla="*/ 117 h 429"/>
                <a:gd name="T80" fmla="*/ 11 w 490"/>
                <a:gd name="T81" fmla="*/ 111 h 429"/>
                <a:gd name="T82" fmla="*/ 7 w 490"/>
                <a:gd name="T83" fmla="*/ 106 h 429"/>
                <a:gd name="T84" fmla="*/ 1 w 490"/>
                <a:gd name="T85" fmla="*/ 103 h 429"/>
                <a:gd name="T86" fmla="*/ 0 w 490"/>
                <a:gd name="T87" fmla="*/ 103 h 4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0"/>
                <a:gd name="T133" fmla="*/ 0 h 429"/>
                <a:gd name="T134" fmla="*/ 490 w 490"/>
                <a:gd name="T135" fmla="*/ 429 h 4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0" h="429">
                  <a:moveTo>
                    <a:pt x="0" y="322"/>
                  </a:moveTo>
                  <a:lnTo>
                    <a:pt x="66" y="0"/>
                  </a:lnTo>
                  <a:lnTo>
                    <a:pt x="54" y="39"/>
                  </a:lnTo>
                  <a:lnTo>
                    <a:pt x="47" y="75"/>
                  </a:lnTo>
                  <a:lnTo>
                    <a:pt x="44" y="107"/>
                  </a:lnTo>
                  <a:lnTo>
                    <a:pt x="46" y="135"/>
                  </a:lnTo>
                  <a:lnTo>
                    <a:pt x="49" y="158"/>
                  </a:lnTo>
                  <a:lnTo>
                    <a:pt x="53" y="177"/>
                  </a:lnTo>
                  <a:lnTo>
                    <a:pt x="59" y="193"/>
                  </a:lnTo>
                  <a:lnTo>
                    <a:pt x="63" y="203"/>
                  </a:lnTo>
                  <a:lnTo>
                    <a:pt x="67" y="209"/>
                  </a:lnTo>
                  <a:lnTo>
                    <a:pt x="68" y="212"/>
                  </a:lnTo>
                  <a:lnTo>
                    <a:pt x="79" y="205"/>
                  </a:lnTo>
                  <a:lnTo>
                    <a:pt x="88" y="192"/>
                  </a:lnTo>
                  <a:lnTo>
                    <a:pt x="97" y="174"/>
                  </a:lnTo>
                  <a:lnTo>
                    <a:pt x="104" y="152"/>
                  </a:lnTo>
                  <a:lnTo>
                    <a:pt x="110" y="131"/>
                  </a:lnTo>
                  <a:lnTo>
                    <a:pt x="116" y="108"/>
                  </a:lnTo>
                  <a:lnTo>
                    <a:pt x="119" y="88"/>
                  </a:lnTo>
                  <a:lnTo>
                    <a:pt x="122" y="73"/>
                  </a:lnTo>
                  <a:lnTo>
                    <a:pt x="124" y="61"/>
                  </a:lnTo>
                  <a:lnTo>
                    <a:pt x="124" y="57"/>
                  </a:lnTo>
                  <a:lnTo>
                    <a:pt x="115" y="110"/>
                  </a:lnTo>
                  <a:lnTo>
                    <a:pt x="110" y="150"/>
                  </a:lnTo>
                  <a:lnTo>
                    <a:pt x="111" y="180"/>
                  </a:lnTo>
                  <a:lnTo>
                    <a:pt x="115" y="201"/>
                  </a:lnTo>
                  <a:lnTo>
                    <a:pt x="121" y="214"/>
                  </a:lnTo>
                  <a:lnTo>
                    <a:pt x="128" y="222"/>
                  </a:lnTo>
                  <a:lnTo>
                    <a:pt x="136" y="225"/>
                  </a:lnTo>
                  <a:lnTo>
                    <a:pt x="142" y="226"/>
                  </a:lnTo>
                  <a:lnTo>
                    <a:pt x="147" y="225"/>
                  </a:lnTo>
                  <a:lnTo>
                    <a:pt x="149" y="224"/>
                  </a:lnTo>
                  <a:lnTo>
                    <a:pt x="161" y="218"/>
                  </a:lnTo>
                  <a:lnTo>
                    <a:pt x="173" y="206"/>
                  </a:lnTo>
                  <a:lnTo>
                    <a:pt x="186" y="190"/>
                  </a:lnTo>
                  <a:lnTo>
                    <a:pt x="198" y="173"/>
                  </a:lnTo>
                  <a:lnTo>
                    <a:pt x="210" y="155"/>
                  </a:lnTo>
                  <a:lnTo>
                    <a:pt x="220" y="136"/>
                  </a:lnTo>
                  <a:lnTo>
                    <a:pt x="229" y="119"/>
                  </a:lnTo>
                  <a:lnTo>
                    <a:pt x="236" y="106"/>
                  </a:lnTo>
                  <a:lnTo>
                    <a:pt x="240" y="96"/>
                  </a:lnTo>
                  <a:lnTo>
                    <a:pt x="242" y="93"/>
                  </a:lnTo>
                  <a:lnTo>
                    <a:pt x="204" y="180"/>
                  </a:lnTo>
                  <a:lnTo>
                    <a:pt x="193" y="203"/>
                  </a:lnTo>
                  <a:lnTo>
                    <a:pt x="191" y="221"/>
                  </a:lnTo>
                  <a:lnTo>
                    <a:pt x="193" y="233"/>
                  </a:lnTo>
                  <a:lnTo>
                    <a:pt x="200" y="239"/>
                  </a:lnTo>
                  <a:lnTo>
                    <a:pt x="210" y="243"/>
                  </a:lnTo>
                  <a:lnTo>
                    <a:pt x="221" y="241"/>
                  </a:lnTo>
                  <a:lnTo>
                    <a:pt x="233" y="240"/>
                  </a:lnTo>
                  <a:lnTo>
                    <a:pt x="242" y="237"/>
                  </a:lnTo>
                  <a:lnTo>
                    <a:pt x="249" y="234"/>
                  </a:lnTo>
                  <a:lnTo>
                    <a:pt x="252" y="234"/>
                  </a:lnTo>
                  <a:lnTo>
                    <a:pt x="490" y="42"/>
                  </a:lnTo>
                  <a:lnTo>
                    <a:pt x="261" y="249"/>
                  </a:lnTo>
                  <a:lnTo>
                    <a:pt x="264" y="264"/>
                  </a:lnTo>
                  <a:lnTo>
                    <a:pt x="277" y="269"/>
                  </a:lnTo>
                  <a:lnTo>
                    <a:pt x="296" y="268"/>
                  </a:lnTo>
                  <a:lnTo>
                    <a:pt x="320" y="261"/>
                  </a:lnTo>
                  <a:lnTo>
                    <a:pt x="346" y="249"/>
                  </a:lnTo>
                  <a:lnTo>
                    <a:pt x="373" y="236"/>
                  </a:lnTo>
                  <a:lnTo>
                    <a:pt x="397" y="222"/>
                  </a:lnTo>
                  <a:lnTo>
                    <a:pt x="419" y="211"/>
                  </a:lnTo>
                  <a:lnTo>
                    <a:pt x="432" y="202"/>
                  </a:lnTo>
                  <a:lnTo>
                    <a:pt x="438" y="199"/>
                  </a:lnTo>
                  <a:lnTo>
                    <a:pt x="109" y="421"/>
                  </a:lnTo>
                  <a:lnTo>
                    <a:pt x="108" y="422"/>
                  </a:lnTo>
                  <a:lnTo>
                    <a:pt x="103" y="425"/>
                  </a:lnTo>
                  <a:lnTo>
                    <a:pt x="96" y="427"/>
                  </a:lnTo>
                  <a:lnTo>
                    <a:pt x="86" y="428"/>
                  </a:lnTo>
                  <a:lnTo>
                    <a:pt x="77" y="429"/>
                  </a:lnTo>
                  <a:lnTo>
                    <a:pt x="67" y="428"/>
                  </a:lnTo>
                  <a:lnTo>
                    <a:pt x="59" y="425"/>
                  </a:lnTo>
                  <a:lnTo>
                    <a:pt x="50" y="417"/>
                  </a:lnTo>
                  <a:lnTo>
                    <a:pt x="46" y="406"/>
                  </a:lnTo>
                  <a:lnTo>
                    <a:pt x="43" y="388"/>
                  </a:lnTo>
                  <a:lnTo>
                    <a:pt x="43" y="387"/>
                  </a:lnTo>
                  <a:lnTo>
                    <a:pt x="42" y="382"/>
                  </a:lnTo>
                  <a:lnTo>
                    <a:pt x="42" y="376"/>
                  </a:lnTo>
                  <a:lnTo>
                    <a:pt x="40" y="367"/>
                  </a:lnTo>
                  <a:lnTo>
                    <a:pt x="37" y="358"/>
                  </a:lnTo>
                  <a:lnTo>
                    <a:pt x="34" y="350"/>
                  </a:lnTo>
                  <a:lnTo>
                    <a:pt x="28" y="340"/>
                  </a:lnTo>
                  <a:lnTo>
                    <a:pt x="22" y="333"/>
                  </a:lnTo>
                  <a:lnTo>
                    <a:pt x="12" y="326"/>
                  </a:lnTo>
                  <a:lnTo>
                    <a:pt x="1" y="322"/>
                  </a:lnTo>
                  <a:lnTo>
                    <a:pt x="0" y="322"/>
                  </a:lnTo>
                  <a:close/>
                </a:path>
              </a:pathLst>
            </a:custGeom>
            <a:solidFill>
              <a:srgbClr val="FFD6E6"/>
            </a:solidFill>
            <a:ln w="9525">
              <a:noFill/>
              <a:round/>
              <a:headEnd/>
              <a:tailEnd/>
            </a:ln>
          </p:spPr>
          <p:txBody>
            <a:bodyPr/>
            <a:lstStyle/>
            <a:p>
              <a:endParaRPr lang="en-US"/>
            </a:p>
          </p:txBody>
        </p:sp>
        <p:sp>
          <p:nvSpPr>
            <p:cNvPr id="22604" name="Freeform 70"/>
            <p:cNvSpPr>
              <a:spLocks/>
            </p:cNvSpPr>
            <p:nvPr/>
          </p:nvSpPr>
          <p:spPr bwMode="auto">
            <a:xfrm rot="2163528">
              <a:off x="4112" y="2085"/>
              <a:ext cx="271" cy="238"/>
            </a:xfrm>
            <a:custGeom>
              <a:avLst/>
              <a:gdLst>
                <a:gd name="T0" fmla="*/ 20 w 483"/>
                <a:gd name="T1" fmla="*/ 0 h 424"/>
                <a:gd name="T2" fmla="*/ 14 w 483"/>
                <a:gd name="T3" fmla="*/ 24 h 424"/>
                <a:gd name="T4" fmla="*/ 13 w 483"/>
                <a:gd name="T5" fmla="*/ 42 h 424"/>
                <a:gd name="T6" fmla="*/ 16 w 483"/>
                <a:gd name="T7" fmla="*/ 56 h 424"/>
                <a:gd name="T8" fmla="*/ 19 w 483"/>
                <a:gd name="T9" fmla="*/ 63 h 424"/>
                <a:gd name="T10" fmla="*/ 20 w 483"/>
                <a:gd name="T11" fmla="*/ 66 h 424"/>
                <a:gd name="T12" fmla="*/ 27 w 483"/>
                <a:gd name="T13" fmla="*/ 60 h 424"/>
                <a:gd name="T14" fmla="*/ 32 w 483"/>
                <a:gd name="T15" fmla="*/ 48 h 424"/>
                <a:gd name="T16" fmla="*/ 35 w 483"/>
                <a:gd name="T17" fmla="*/ 34 h 424"/>
                <a:gd name="T18" fmla="*/ 38 w 483"/>
                <a:gd name="T19" fmla="*/ 22 h 424"/>
                <a:gd name="T20" fmla="*/ 38 w 483"/>
                <a:gd name="T21" fmla="*/ 18 h 424"/>
                <a:gd name="T22" fmla="*/ 34 w 483"/>
                <a:gd name="T23" fmla="*/ 47 h 424"/>
                <a:gd name="T24" fmla="*/ 35 w 483"/>
                <a:gd name="T25" fmla="*/ 63 h 424"/>
                <a:gd name="T26" fmla="*/ 39 w 483"/>
                <a:gd name="T27" fmla="*/ 69 h 424"/>
                <a:gd name="T28" fmla="*/ 44 w 483"/>
                <a:gd name="T29" fmla="*/ 70 h 424"/>
                <a:gd name="T30" fmla="*/ 45 w 483"/>
                <a:gd name="T31" fmla="*/ 70 h 424"/>
                <a:gd name="T32" fmla="*/ 53 w 483"/>
                <a:gd name="T33" fmla="*/ 65 h 424"/>
                <a:gd name="T34" fmla="*/ 61 w 483"/>
                <a:gd name="T35" fmla="*/ 54 h 424"/>
                <a:gd name="T36" fmla="*/ 68 w 483"/>
                <a:gd name="T37" fmla="*/ 42 h 424"/>
                <a:gd name="T38" fmla="*/ 73 w 483"/>
                <a:gd name="T39" fmla="*/ 33 h 424"/>
                <a:gd name="T40" fmla="*/ 75 w 483"/>
                <a:gd name="T41" fmla="*/ 29 h 424"/>
                <a:gd name="T42" fmla="*/ 59 w 483"/>
                <a:gd name="T43" fmla="*/ 63 h 424"/>
                <a:gd name="T44" fmla="*/ 59 w 483"/>
                <a:gd name="T45" fmla="*/ 72 h 424"/>
                <a:gd name="T46" fmla="*/ 65 w 483"/>
                <a:gd name="T47" fmla="*/ 76 h 424"/>
                <a:gd name="T48" fmla="*/ 71 w 483"/>
                <a:gd name="T49" fmla="*/ 75 h 424"/>
                <a:gd name="T50" fmla="*/ 77 w 483"/>
                <a:gd name="T51" fmla="*/ 74 h 424"/>
                <a:gd name="T52" fmla="*/ 152 w 483"/>
                <a:gd name="T53" fmla="*/ 13 h 424"/>
                <a:gd name="T54" fmla="*/ 81 w 483"/>
                <a:gd name="T55" fmla="*/ 83 h 424"/>
                <a:gd name="T56" fmla="*/ 91 w 483"/>
                <a:gd name="T57" fmla="*/ 84 h 424"/>
                <a:gd name="T58" fmla="*/ 107 w 483"/>
                <a:gd name="T59" fmla="*/ 78 h 424"/>
                <a:gd name="T60" fmla="*/ 123 w 483"/>
                <a:gd name="T61" fmla="*/ 70 h 424"/>
                <a:gd name="T62" fmla="*/ 134 w 483"/>
                <a:gd name="T63" fmla="*/ 63 h 424"/>
                <a:gd name="T64" fmla="*/ 33 w 483"/>
                <a:gd name="T65" fmla="*/ 131 h 424"/>
                <a:gd name="T66" fmla="*/ 31 w 483"/>
                <a:gd name="T67" fmla="*/ 132 h 424"/>
                <a:gd name="T68" fmla="*/ 26 w 483"/>
                <a:gd name="T69" fmla="*/ 133 h 424"/>
                <a:gd name="T70" fmla="*/ 20 w 483"/>
                <a:gd name="T71" fmla="*/ 133 h 424"/>
                <a:gd name="T72" fmla="*/ 15 w 483"/>
                <a:gd name="T73" fmla="*/ 130 h 424"/>
                <a:gd name="T74" fmla="*/ 13 w 483"/>
                <a:gd name="T75" fmla="*/ 121 h 424"/>
                <a:gd name="T76" fmla="*/ 12 w 483"/>
                <a:gd name="T77" fmla="*/ 119 h 424"/>
                <a:gd name="T78" fmla="*/ 12 w 483"/>
                <a:gd name="T79" fmla="*/ 114 h 424"/>
                <a:gd name="T80" fmla="*/ 10 w 483"/>
                <a:gd name="T81" fmla="*/ 108 h 424"/>
                <a:gd name="T82" fmla="*/ 6 w 483"/>
                <a:gd name="T83" fmla="*/ 103 h 424"/>
                <a:gd name="T84" fmla="*/ 0 w 483"/>
                <a:gd name="T85" fmla="*/ 100 h 424"/>
                <a:gd name="T86" fmla="*/ 0 w 483"/>
                <a:gd name="T87" fmla="*/ 100 h 4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3"/>
                <a:gd name="T133" fmla="*/ 0 h 424"/>
                <a:gd name="T134" fmla="*/ 483 w 483"/>
                <a:gd name="T135" fmla="*/ 424 h 4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3" h="424">
                  <a:moveTo>
                    <a:pt x="0" y="317"/>
                  </a:moveTo>
                  <a:lnTo>
                    <a:pt x="63" y="0"/>
                  </a:lnTo>
                  <a:lnTo>
                    <a:pt x="51" y="39"/>
                  </a:lnTo>
                  <a:lnTo>
                    <a:pt x="44" y="75"/>
                  </a:lnTo>
                  <a:lnTo>
                    <a:pt x="41" y="106"/>
                  </a:lnTo>
                  <a:lnTo>
                    <a:pt x="43" y="133"/>
                  </a:lnTo>
                  <a:lnTo>
                    <a:pt x="46" y="157"/>
                  </a:lnTo>
                  <a:lnTo>
                    <a:pt x="50" y="176"/>
                  </a:lnTo>
                  <a:lnTo>
                    <a:pt x="56" y="190"/>
                  </a:lnTo>
                  <a:lnTo>
                    <a:pt x="60" y="202"/>
                  </a:lnTo>
                  <a:lnTo>
                    <a:pt x="64" y="208"/>
                  </a:lnTo>
                  <a:lnTo>
                    <a:pt x="65" y="210"/>
                  </a:lnTo>
                  <a:lnTo>
                    <a:pt x="76" y="203"/>
                  </a:lnTo>
                  <a:lnTo>
                    <a:pt x="85" y="190"/>
                  </a:lnTo>
                  <a:lnTo>
                    <a:pt x="94" y="172"/>
                  </a:lnTo>
                  <a:lnTo>
                    <a:pt x="101" y="151"/>
                  </a:lnTo>
                  <a:lnTo>
                    <a:pt x="107" y="129"/>
                  </a:lnTo>
                  <a:lnTo>
                    <a:pt x="112" y="107"/>
                  </a:lnTo>
                  <a:lnTo>
                    <a:pt x="116" y="88"/>
                  </a:lnTo>
                  <a:lnTo>
                    <a:pt x="119" y="71"/>
                  </a:lnTo>
                  <a:lnTo>
                    <a:pt x="120" y="60"/>
                  </a:lnTo>
                  <a:lnTo>
                    <a:pt x="121" y="57"/>
                  </a:lnTo>
                  <a:lnTo>
                    <a:pt x="112" y="109"/>
                  </a:lnTo>
                  <a:lnTo>
                    <a:pt x="107" y="148"/>
                  </a:lnTo>
                  <a:lnTo>
                    <a:pt x="107" y="178"/>
                  </a:lnTo>
                  <a:lnTo>
                    <a:pt x="110" y="199"/>
                  </a:lnTo>
                  <a:lnTo>
                    <a:pt x="116" y="213"/>
                  </a:lnTo>
                  <a:lnTo>
                    <a:pt x="125" y="220"/>
                  </a:lnTo>
                  <a:lnTo>
                    <a:pt x="132" y="223"/>
                  </a:lnTo>
                  <a:lnTo>
                    <a:pt x="139" y="223"/>
                  </a:lnTo>
                  <a:lnTo>
                    <a:pt x="144" y="222"/>
                  </a:lnTo>
                  <a:lnTo>
                    <a:pt x="145" y="222"/>
                  </a:lnTo>
                  <a:lnTo>
                    <a:pt x="157" y="215"/>
                  </a:lnTo>
                  <a:lnTo>
                    <a:pt x="169" y="204"/>
                  </a:lnTo>
                  <a:lnTo>
                    <a:pt x="182" y="189"/>
                  </a:lnTo>
                  <a:lnTo>
                    <a:pt x="194" y="171"/>
                  </a:lnTo>
                  <a:lnTo>
                    <a:pt x="206" y="153"/>
                  </a:lnTo>
                  <a:lnTo>
                    <a:pt x="215" y="134"/>
                  </a:lnTo>
                  <a:lnTo>
                    <a:pt x="225" y="119"/>
                  </a:lnTo>
                  <a:lnTo>
                    <a:pt x="231" y="104"/>
                  </a:lnTo>
                  <a:lnTo>
                    <a:pt x="236" y="96"/>
                  </a:lnTo>
                  <a:lnTo>
                    <a:pt x="237" y="92"/>
                  </a:lnTo>
                  <a:lnTo>
                    <a:pt x="200" y="178"/>
                  </a:lnTo>
                  <a:lnTo>
                    <a:pt x="189" y="202"/>
                  </a:lnTo>
                  <a:lnTo>
                    <a:pt x="187" y="220"/>
                  </a:lnTo>
                  <a:lnTo>
                    <a:pt x="189" y="230"/>
                  </a:lnTo>
                  <a:lnTo>
                    <a:pt x="196" y="237"/>
                  </a:lnTo>
                  <a:lnTo>
                    <a:pt x="206" y="240"/>
                  </a:lnTo>
                  <a:lnTo>
                    <a:pt x="217" y="240"/>
                  </a:lnTo>
                  <a:lnTo>
                    <a:pt x="227" y="237"/>
                  </a:lnTo>
                  <a:lnTo>
                    <a:pt x="238" y="235"/>
                  </a:lnTo>
                  <a:lnTo>
                    <a:pt x="244" y="233"/>
                  </a:lnTo>
                  <a:lnTo>
                    <a:pt x="246" y="232"/>
                  </a:lnTo>
                  <a:lnTo>
                    <a:pt x="483" y="41"/>
                  </a:lnTo>
                  <a:lnTo>
                    <a:pt x="256" y="246"/>
                  </a:lnTo>
                  <a:lnTo>
                    <a:pt x="259" y="261"/>
                  </a:lnTo>
                  <a:lnTo>
                    <a:pt x="271" y="267"/>
                  </a:lnTo>
                  <a:lnTo>
                    <a:pt x="290" y="265"/>
                  </a:lnTo>
                  <a:lnTo>
                    <a:pt x="314" y="258"/>
                  </a:lnTo>
                  <a:lnTo>
                    <a:pt x="340" y="247"/>
                  </a:lnTo>
                  <a:lnTo>
                    <a:pt x="367" y="234"/>
                  </a:lnTo>
                  <a:lnTo>
                    <a:pt x="392" y="221"/>
                  </a:lnTo>
                  <a:lnTo>
                    <a:pt x="412" y="209"/>
                  </a:lnTo>
                  <a:lnTo>
                    <a:pt x="425" y="201"/>
                  </a:lnTo>
                  <a:lnTo>
                    <a:pt x="431" y="197"/>
                  </a:lnTo>
                  <a:lnTo>
                    <a:pt x="106" y="416"/>
                  </a:lnTo>
                  <a:lnTo>
                    <a:pt x="105" y="417"/>
                  </a:lnTo>
                  <a:lnTo>
                    <a:pt x="100" y="419"/>
                  </a:lnTo>
                  <a:lnTo>
                    <a:pt x="93" y="422"/>
                  </a:lnTo>
                  <a:lnTo>
                    <a:pt x="84" y="423"/>
                  </a:lnTo>
                  <a:lnTo>
                    <a:pt x="75" y="424"/>
                  </a:lnTo>
                  <a:lnTo>
                    <a:pt x="65" y="423"/>
                  </a:lnTo>
                  <a:lnTo>
                    <a:pt x="56" y="419"/>
                  </a:lnTo>
                  <a:lnTo>
                    <a:pt x="49" y="412"/>
                  </a:lnTo>
                  <a:lnTo>
                    <a:pt x="44" y="400"/>
                  </a:lnTo>
                  <a:lnTo>
                    <a:pt x="41" y="384"/>
                  </a:lnTo>
                  <a:lnTo>
                    <a:pt x="41" y="381"/>
                  </a:lnTo>
                  <a:lnTo>
                    <a:pt x="40" y="378"/>
                  </a:lnTo>
                  <a:lnTo>
                    <a:pt x="40" y="371"/>
                  </a:lnTo>
                  <a:lnTo>
                    <a:pt x="38" y="362"/>
                  </a:lnTo>
                  <a:lnTo>
                    <a:pt x="35" y="354"/>
                  </a:lnTo>
                  <a:lnTo>
                    <a:pt x="32" y="344"/>
                  </a:lnTo>
                  <a:lnTo>
                    <a:pt x="26" y="336"/>
                  </a:lnTo>
                  <a:lnTo>
                    <a:pt x="20" y="328"/>
                  </a:lnTo>
                  <a:lnTo>
                    <a:pt x="10" y="322"/>
                  </a:lnTo>
                  <a:lnTo>
                    <a:pt x="0" y="318"/>
                  </a:lnTo>
                  <a:lnTo>
                    <a:pt x="0" y="317"/>
                  </a:lnTo>
                  <a:close/>
                </a:path>
              </a:pathLst>
            </a:custGeom>
            <a:solidFill>
              <a:srgbClr val="FFD9E7"/>
            </a:solidFill>
            <a:ln w="9525">
              <a:noFill/>
              <a:round/>
              <a:headEnd/>
              <a:tailEnd/>
            </a:ln>
          </p:spPr>
          <p:txBody>
            <a:bodyPr/>
            <a:lstStyle/>
            <a:p>
              <a:endParaRPr lang="en-US"/>
            </a:p>
          </p:txBody>
        </p:sp>
        <p:sp>
          <p:nvSpPr>
            <p:cNvPr id="22605" name="Freeform 71"/>
            <p:cNvSpPr>
              <a:spLocks/>
            </p:cNvSpPr>
            <p:nvPr/>
          </p:nvSpPr>
          <p:spPr bwMode="auto">
            <a:xfrm rot="2163528">
              <a:off x="4112" y="2086"/>
              <a:ext cx="269" cy="235"/>
            </a:xfrm>
            <a:custGeom>
              <a:avLst/>
              <a:gdLst>
                <a:gd name="T0" fmla="*/ 20 w 479"/>
                <a:gd name="T1" fmla="*/ 0 h 420"/>
                <a:gd name="T2" fmla="*/ 13 w 479"/>
                <a:gd name="T3" fmla="*/ 23 h 420"/>
                <a:gd name="T4" fmla="*/ 13 w 479"/>
                <a:gd name="T5" fmla="*/ 41 h 420"/>
                <a:gd name="T6" fmla="*/ 16 w 479"/>
                <a:gd name="T7" fmla="*/ 55 h 420"/>
                <a:gd name="T8" fmla="*/ 19 w 479"/>
                <a:gd name="T9" fmla="*/ 63 h 420"/>
                <a:gd name="T10" fmla="*/ 20 w 479"/>
                <a:gd name="T11" fmla="*/ 65 h 420"/>
                <a:gd name="T12" fmla="*/ 26 w 479"/>
                <a:gd name="T13" fmla="*/ 59 h 420"/>
                <a:gd name="T14" fmla="*/ 31 w 479"/>
                <a:gd name="T15" fmla="*/ 47 h 420"/>
                <a:gd name="T16" fmla="*/ 35 w 479"/>
                <a:gd name="T17" fmla="*/ 34 h 420"/>
                <a:gd name="T18" fmla="*/ 37 w 479"/>
                <a:gd name="T19" fmla="*/ 22 h 420"/>
                <a:gd name="T20" fmla="*/ 38 w 479"/>
                <a:gd name="T21" fmla="*/ 18 h 420"/>
                <a:gd name="T22" fmla="*/ 34 w 479"/>
                <a:gd name="T23" fmla="*/ 46 h 420"/>
                <a:gd name="T24" fmla="*/ 34 w 479"/>
                <a:gd name="T25" fmla="*/ 62 h 420"/>
                <a:gd name="T26" fmla="*/ 39 w 479"/>
                <a:gd name="T27" fmla="*/ 69 h 420"/>
                <a:gd name="T28" fmla="*/ 43 w 479"/>
                <a:gd name="T29" fmla="*/ 70 h 420"/>
                <a:gd name="T30" fmla="*/ 45 w 479"/>
                <a:gd name="T31" fmla="*/ 69 h 420"/>
                <a:gd name="T32" fmla="*/ 53 w 479"/>
                <a:gd name="T33" fmla="*/ 63 h 420"/>
                <a:gd name="T34" fmla="*/ 61 w 479"/>
                <a:gd name="T35" fmla="*/ 53 h 420"/>
                <a:gd name="T36" fmla="*/ 67 w 479"/>
                <a:gd name="T37" fmla="*/ 43 h 420"/>
                <a:gd name="T38" fmla="*/ 72 w 479"/>
                <a:gd name="T39" fmla="*/ 33 h 420"/>
                <a:gd name="T40" fmla="*/ 74 w 479"/>
                <a:gd name="T41" fmla="*/ 29 h 420"/>
                <a:gd name="T42" fmla="*/ 59 w 479"/>
                <a:gd name="T43" fmla="*/ 63 h 420"/>
                <a:gd name="T44" fmla="*/ 59 w 479"/>
                <a:gd name="T45" fmla="*/ 72 h 420"/>
                <a:gd name="T46" fmla="*/ 65 w 479"/>
                <a:gd name="T47" fmla="*/ 74 h 420"/>
                <a:gd name="T48" fmla="*/ 71 w 479"/>
                <a:gd name="T49" fmla="*/ 74 h 420"/>
                <a:gd name="T50" fmla="*/ 76 w 479"/>
                <a:gd name="T51" fmla="*/ 72 h 420"/>
                <a:gd name="T52" fmla="*/ 151 w 479"/>
                <a:gd name="T53" fmla="*/ 13 h 420"/>
                <a:gd name="T54" fmla="*/ 81 w 479"/>
                <a:gd name="T55" fmla="*/ 81 h 420"/>
                <a:gd name="T56" fmla="*/ 90 w 479"/>
                <a:gd name="T57" fmla="*/ 82 h 420"/>
                <a:gd name="T58" fmla="*/ 106 w 479"/>
                <a:gd name="T59" fmla="*/ 77 h 420"/>
                <a:gd name="T60" fmla="*/ 122 w 479"/>
                <a:gd name="T61" fmla="*/ 69 h 420"/>
                <a:gd name="T62" fmla="*/ 133 w 479"/>
                <a:gd name="T63" fmla="*/ 62 h 420"/>
                <a:gd name="T64" fmla="*/ 33 w 479"/>
                <a:gd name="T65" fmla="*/ 129 h 420"/>
                <a:gd name="T66" fmla="*/ 31 w 479"/>
                <a:gd name="T67" fmla="*/ 130 h 420"/>
                <a:gd name="T68" fmla="*/ 26 w 479"/>
                <a:gd name="T69" fmla="*/ 131 h 420"/>
                <a:gd name="T70" fmla="*/ 21 w 479"/>
                <a:gd name="T71" fmla="*/ 131 h 420"/>
                <a:gd name="T72" fmla="*/ 16 w 479"/>
                <a:gd name="T73" fmla="*/ 128 h 420"/>
                <a:gd name="T74" fmla="*/ 13 w 479"/>
                <a:gd name="T75" fmla="*/ 119 h 420"/>
                <a:gd name="T76" fmla="*/ 13 w 479"/>
                <a:gd name="T77" fmla="*/ 117 h 420"/>
                <a:gd name="T78" fmla="*/ 12 w 479"/>
                <a:gd name="T79" fmla="*/ 112 h 420"/>
                <a:gd name="T80" fmla="*/ 10 w 479"/>
                <a:gd name="T81" fmla="*/ 106 h 420"/>
                <a:gd name="T82" fmla="*/ 6 w 479"/>
                <a:gd name="T83" fmla="*/ 101 h 420"/>
                <a:gd name="T84" fmla="*/ 0 w 479"/>
                <a:gd name="T85" fmla="*/ 98 h 4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420"/>
                <a:gd name="T131" fmla="*/ 479 w 479"/>
                <a:gd name="T132" fmla="*/ 420 h 4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420">
                  <a:moveTo>
                    <a:pt x="0" y="314"/>
                  </a:moveTo>
                  <a:lnTo>
                    <a:pt x="62" y="0"/>
                  </a:lnTo>
                  <a:lnTo>
                    <a:pt x="50" y="40"/>
                  </a:lnTo>
                  <a:lnTo>
                    <a:pt x="43" y="74"/>
                  </a:lnTo>
                  <a:lnTo>
                    <a:pt x="40" y="106"/>
                  </a:lnTo>
                  <a:lnTo>
                    <a:pt x="42" y="132"/>
                  </a:lnTo>
                  <a:lnTo>
                    <a:pt x="45" y="156"/>
                  </a:lnTo>
                  <a:lnTo>
                    <a:pt x="49" y="175"/>
                  </a:lnTo>
                  <a:lnTo>
                    <a:pt x="55" y="189"/>
                  </a:lnTo>
                  <a:lnTo>
                    <a:pt x="59" y="200"/>
                  </a:lnTo>
                  <a:lnTo>
                    <a:pt x="62" y="207"/>
                  </a:lnTo>
                  <a:lnTo>
                    <a:pt x="64" y="208"/>
                  </a:lnTo>
                  <a:lnTo>
                    <a:pt x="74" y="202"/>
                  </a:lnTo>
                  <a:lnTo>
                    <a:pt x="83" y="189"/>
                  </a:lnTo>
                  <a:lnTo>
                    <a:pt x="92" y="171"/>
                  </a:lnTo>
                  <a:lnTo>
                    <a:pt x="100" y="150"/>
                  </a:lnTo>
                  <a:lnTo>
                    <a:pt x="106" y="129"/>
                  </a:lnTo>
                  <a:lnTo>
                    <a:pt x="111" y="107"/>
                  </a:lnTo>
                  <a:lnTo>
                    <a:pt x="114" y="87"/>
                  </a:lnTo>
                  <a:lnTo>
                    <a:pt x="117" y="72"/>
                  </a:lnTo>
                  <a:lnTo>
                    <a:pt x="119" y="61"/>
                  </a:lnTo>
                  <a:lnTo>
                    <a:pt x="119" y="57"/>
                  </a:lnTo>
                  <a:lnTo>
                    <a:pt x="109" y="108"/>
                  </a:lnTo>
                  <a:lnTo>
                    <a:pt x="106" y="148"/>
                  </a:lnTo>
                  <a:lnTo>
                    <a:pt x="106" y="177"/>
                  </a:lnTo>
                  <a:lnTo>
                    <a:pt x="109" y="198"/>
                  </a:lnTo>
                  <a:lnTo>
                    <a:pt x="115" y="211"/>
                  </a:lnTo>
                  <a:lnTo>
                    <a:pt x="123" y="219"/>
                  </a:lnTo>
                  <a:lnTo>
                    <a:pt x="130" y="221"/>
                  </a:lnTo>
                  <a:lnTo>
                    <a:pt x="137" y="223"/>
                  </a:lnTo>
                  <a:lnTo>
                    <a:pt x="142" y="221"/>
                  </a:lnTo>
                  <a:lnTo>
                    <a:pt x="143" y="220"/>
                  </a:lnTo>
                  <a:lnTo>
                    <a:pt x="155" y="214"/>
                  </a:lnTo>
                  <a:lnTo>
                    <a:pt x="167" y="202"/>
                  </a:lnTo>
                  <a:lnTo>
                    <a:pt x="180" y="188"/>
                  </a:lnTo>
                  <a:lnTo>
                    <a:pt x="192" y="170"/>
                  </a:lnTo>
                  <a:lnTo>
                    <a:pt x="202" y="152"/>
                  </a:lnTo>
                  <a:lnTo>
                    <a:pt x="213" y="135"/>
                  </a:lnTo>
                  <a:lnTo>
                    <a:pt x="222" y="118"/>
                  </a:lnTo>
                  <a:lnTo>
                    <a:pt x="229" y="105"/>
                  </a:lnTo>
                  <a:lnTo>
                    <a:pt x="233" y="95"/>
                  </a:lnTo>
                  <a:lnTo>
                    <a:pt x="235" y="92"/>
                  </a:lnTo>
                  <a:lnTo>
                    <a:pt x="198" y="177"/>
                  </a:lnTo>
                  <a:lnTo>
                    <a:pt x="187" y="201"/>
                  </a:lnTo>
                  <a:lnTo>
                    <a:pt x="185" y="218"/>
                  </a:lnTo>
                  <a:lnTo>
                    <a:pt x="187" y="230"/>
                  </a:lnTo>
                  <a:lnTo>
                    <a:pt x="194" y="236"/>
                  </a:lnTo>
                  <a:lnTo>
                    <a:pt x="204" y="238"/>
                  </a:lnTo>
                  <a:lnTo>
                    <a:pt x="214" y="238"/>
                  </a:lnTo>
                  <a:lnTo>
                    <a:pt x="225" y="237"/>
                  </a:lnTo>
                  <a:lnTo>
                    <a:pt x="235" y="233"/>
                  </a:lnTo>
                  <a:lnTo>
                    <a:pt x="242" y="231"/>
                  </a:lnTo>
                  <a:lnTo>
                    <a:pt x="244" y="230"/>
                  </a:lnTo>
                  <a:lnTo>
                    <a:pt x="479" y="42"/>
                  </a:lnTo>
                  <a:lnTo>
                    <a:pt x="254" y="245"/>
                  </a:lnTo>
                  <a:lnTo>
                    <a:pt x="256" y="259"/>
                  </a:lnTo>
                  <a:lnTo>
                    <a:pt x="268" y="265"/>
                  </a:lnTo>
                  <a:lnTo>
                    <a:pt x="287" y="263"/>
                  </a:lnTo>
                  <a:lnTo>
                    <a:pt x="311" y="256"/>
                  </a:lnTo>
                  <a:lnTo>
                    <a:pt x="337" y="245"/>
                  </a:lnTo>
                  <a:lnTo>
                    <a:pt x="363" y="232"/>
                  </a:lnTo>
                  <a:lnTo>
                    <a:pt x="387" y="219"/>
                  </a:lnTo>
                  <a:lnTo>
                    <a:pt x="407" y="207"/>
                  </a:lnTo>
                  <a:lnTo>
                    <a:pt x="421" y="199"/>
                  </a:lnTo>
                  <a:lnTo>
                    <a:pt x="425" y="196"/>
                  </a:lnTo>
                  <a:lnTo>
                    <a:pt x="105" y="412"/>
                  </a:lnTo>
                  <a:lnTo>
                    <a:pt x="102" y="413"/>
                  </a:lnTo>
                  <a:lnTo>
                    <a:pt x="99" y="415"/>
                  </a:lnTo>
                  <a:lnTo>
                    <a:pt x="92" y="418"/>
                  </a:lnTo>
                  <a:lnTo>
                    <a:pt x="83" y="420"/>
                  </a:lnTo>
                  <a:lnTo>
                    <a:pt x="74" y="420"/>
                  </a:lnTo>
                  <a:lnTo>
                    <a:pt x="65" y="419"/>
                  </a:lnTo>
                  <a:lnTo>
                    <a:pt x="56" y="415"/>
                  </a:lnTo>
                  <a:lnTo>
                    <a:pt x="49" y="408"/>
                  </a:lnTo>
                  <a:lnTo>
                    <a:pt x="44" y="396"/>
                  </a:lnTo>
                  <a:lnTo>
                    <a:pt x="42" y="380"/>
                  </a:lnTo>
                  <a:lnTo>
                    <a:pt x="42" y="378"/>
                  </a:lnTo>
                  <a:lnTo>
                    <a:pt x="42" y="374"/>
                  </a:lnTo>
                  <a:lnTo>
                    <a:pt x="40" y="368"/>
                  </a:lnTo>
                  <a:lnTo>
                    <a:pt x="38" y="359"/>
                  </a:lnTo>
                  <a:lnTo>
                    <a:pt x="36" y="350"/>
                  </a:lnTo>
                  <a:lnTo>
                    <a:pt x="32" y="340"/>
                  </a:lnTo>
                  <a:lnTo>
                    <a:pt x="26" y="332"/>
                  </a:lnTo>
                  <a:lnTo>
                    <a:pt x="20" y="324"/>
                  </a:lnTo>
                  <a:lnTo>
                    <a:pt x="11" y="318"/>
                  </a:lnTo>
                  <a:lnTo>
                    <a:pt x="0" y="314"/>
                  </a:lnTo>
                  <a:close/>
                </a:path>
              </a:pathLst>
            </a:custGeom>
            <a:solidFill>
              <a:srgbClr val="FFDCE9"/>
            </a:solidFill>
            <a:ln w="9525">
              <a:noFill/>
              <a:round/>
              <a:headEnd/>
              <a:tailEnd/>
            </a:ln>
          </p:spPr>
          <p:txBody>
            <a:bodyPr/>
            <a:lstStyle/>
            <a:p>
              <a:endParaRPr lang="en-US"/>
            </a:p>
          </p:txBody>
        </p:sp>
        <p:sp>
          <p:nvSpPr>
            <p:cNvPr id="22606" name="Freeform 72"/>
            <p:cNvSpPr>
              <a:spLocks/>
            </p:cNvSpPr>
            <p:nvPr/>
          </p:nvSpPr>
          <p:spPr bwMode="auto">
            <a:xfrm rot="2163528">
              <a:off x="4113" y="2087"/>
              <a:ext cx="268" cy="234"/>
            </a:xfrm>
            <a:custGeom>
              <a:avLst/>
              <a:gdLst>
                <a:gd name="T0" fmla="*/ 19 w 474"/>
                <a:gd name="T1" fmla="*/ 0 h 415"/>
                <a:gd name="T2" fmla="*/ 14 w 474"/>
                <a:gd name="T3" fmla="*/ 24 h 415"/>
                <a:gd name="T4" fmla="*/ 13 w 474"/>
                <a:gd name="T5" fmla="*/ 42 h 415"/>
                <a:gd name="T6" fmla="*/ 15 w 474"/>
                <a:gd name="T7" fmla="*/ 55 h 415"/>
                <a:gd name="T8" fmla="*/ 18 w 474"/>
                <a:gd name="T9" fmla="*/ 63 h 415"/>
                <a:gd name="T10" fmla="*/ 20 w 474"/>
                <a:gd name="T11" fmla="*/ 66 h 415"/>
                <a:gd name="T12" fmla="*/ 26 w 474"/>
                <a:gd name="T13" fmla="*/ 59 h 415"/>
                <a:gd name="T14" fmla="*/ 31 w 474"/>
                <a:gd name="T15" fmla="*/ 47 h 415"/>
                <a:gd name="T16" fmla="*/ 34 w 474"/>
                <a:gd name="T17" fmla="*/ 34 h 415"/>
                <a:gd name="T18" fmla="*/ 37 w 474"/>
                <a:gd name="T19" fmla="*/ 23 h 415"/>
                <a:gd name="T20" fmla="*/ 38 w 474"/>
                <a:gd name="T21" fmla="*/ 18 h 415"/>
                <a:gd name="T22" fmla="*/ 33 w 474"/>
                <a:gd name="T23" fmla="*/ 46 h 415"/>
                <a:gd name="T24" fmla="*/ 34 w 474"/>
                <a:gd name="T25" fmla="*/ 63 h 415"/>
                <a:gd name="T26" fmla="*/ 39 w 474"/>
                <a:gd name="T27" fmla="*/ 69 h 415"/>
                <a:gd name="T28" fmla="*/ 43 w 474"/>
                <a:gd name="T29" fmla="*/ 70 h 415"/>
                <a:gd name="T30" fmla="*/ 45 w 474"/>
                <a:gd name="T31" fmla="*/ 69 h 415"/>
                <a:gd name="T32" fmla="*/ 53 w 474"/>
                <a:gd name="T33" fmla="*/ 64 h 415"/>
                <a:gd name="T34" fmla="*/ 60 w 474"/>
                <a:gd name="T35" fmla="*/ 54 h 415"/>
                <a:gd name="T36" fmla="*/ 67 w 474"/>
                <a:gd name="T37" fmla="*/ 42 h 415"/>
                <a:gd name="T38" fmla="*/ 72 w 474"/>
                <a:gd name="T39" fmla="*/ 33 h 415"/>
                <a:gd name="T40" fmla="*/ 74 w 474"/>
                <a:gd name="T41" fmla="*/ 29 h 415"/>
                <a:gd name="T42" fmla="*/ 59 w 474"/>
                <a:gd name="T43" fmla="*/ 64 h 415"/>
                <a:gd name="T44" fmla="*/ 59 w 474"/>
                <a:gd name="T45" fmla="*/ 72 h 415"/>
                <a:gd name="T46" fmla="*/ 64 w 474"/>
                <a:gd name="T47" fmla="*/ 75 h 415"/>
                <a:gd name="T48" fmla="*/ 71 w 474"/>
                <a:gd name="T49" fmla="*/ 74 h 415"/>
                <a:gd name="T50" fmla="*/ 76 w 474"/>
                <a:gd name="T51" fmla="*/ 73 h 415"/>
                <a:gd name="T52" fmla="*/ 152 w 474"/>
                <a:gd name="T53" fmla="*/ 13 h 415"/>
                <a:gd name="T54" fmla="*/ 81 w 474"/>
                <a:gd name="T55" fmla="*/ 82 h 415"/>
                <a:gd name="T56" fmla="*/ 91 w 474"/>
                <a:gd name="T57" fmla="*/ 83 h 415"/>
                <a:gd name="T58" fmla="*/ 106 w 474"/>
                <a:gd name="T59" fmla="*/ 78 h 415"/>
                <a:gd name="T60" fmla="*/ 123 w 474"/>
                <a:gd name="T61" fmla="*/ 69 h 415"/>
                <a:gd name="T62" fmla="*/ 133 w 474"/>
                <a:gd name="T63" fmla="*/ 63 h 415"/>
                <a:gd name="T64" fmla="*/ 33 w 474"/>
                <a:gd name="T65" fmla="*/ 129 h 415"/>
                <a:gd name="T66" fmla="*/ 31 w 474"/>
                <a:gd name="T67" fmla="*/ 130 h 415"/>
                <a:gd name="T68" fmla="*/ 26 w 474"/>
                <a:gd name="T69" fmla="*/ 132 h 415"/>
                <a:gd name="T70" fmla="*/ 20 w 474"/>
                <a:gd name="T71" fmla="*/ 132 h 415"/>
                <a:gd name="T72" fmla="*/ 16 w 474"/>
                <a:gd name="T73" fmla="*/ 128 h 415"/>
                <a:gd name="T74" fmla="*/ 14 w 474"/>
                <a:gd name="T75" fmla="*/ 119 h 415"/>
                <a:gd name="T76" fmla="*/ 14 w 474"/>
                <a:gd name="T77" fmla="*/ 117 h 415"/>
                <a:gd name="T78" fmla="*/ 12 w 474"/>
                <a:gd name="T79" fmla="*/ 113 h 415"/>
                <a:gd name="T80" fmla="*/ 10 w 474"/>
                <a:gd name="T81" fmla="*/ 107 h 415"/>
                <a:gd name="T82" fmla="*/ 6 w 474"/>
                <a:gd name="T83" fmla="*/ 101 h 415"/>
                <a:gd name="T84" fmla="*/ 0 w 474"/>
                <a:gd name="T85" fmla="*/ 99 h 415"/>
                <a:gd name="T86" fmla="*/ 0 w 474"/>
                <a:gd name="T87" fmla="*/ 98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415"/>
                <a:gd name="T134" fmla="*/ 474 w 474"/>
                <a:gd name="T135" fmla="*/ 415 h 4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415">
                  <a:moveTo>
                    <a:pt x="0" y="309"/>
                  </a:moveTo>
                  <a:lnTo>
                    <a:pt x="60" y="0"/>
                  </a:lnTo>
                  <a:lnTo>
                    <a:pt x="49" y="39"/>
                  </a:lnTo>
                  <a:lnTo>
                    <a:pt x="43" y="74"/>
                  </a:lnTo>
                  <a:lnTo>
                    <a:pt x="41" y="104"/>
                  </a:lnTo>
                  <a:lnTo>
                    <a:pt x="41" y="131"/>
                  </a:lnTo>
                  <a:lnTo>
                    <a:pt x="44" y="154"/>
                  </a:lnTo>
                  <a:lnTo>
                    <a:pt x="48" y="173"/>
                  </a:lnTo>
                  <a:lnTo>
                    <a:pt x="54" y="188"/>
                  </a:lnTo>
                  <a:lnTo>
                    <a:pt x="57" y="198"/>
                  </a:lnTo>
                  <a:lnTo>
                    <a:pt x="61" y="204"/>
                  </a:lnTo>
                  <a:lnTo>
                    <a:pt x="62" y="207"/>
                  </a:lnTo>
                  <a:lnTo>
                    <a:pt x="73" y="200"/>
                  </a:lnTo>
                  <a:lnTo>
                    <a:pt x="82" y="187"/>
                  </a:lnTo>
                  <a:lnTo>
                    <a:pt x="91" y="170"/>
                  </a:lnTo>
                  <a:lnTo>
                    <a:pt x="98" y="148"/>
                  </a:lnTo>
                  <a:lnTo>
                    <a:pt x="104" y="127"/>
                  </a:lnTo>
                  <a:lnTo>
                    <a:pt x="108" y="106"/>
                  </a:lnTo>
                  <a:lnTo>
                    <a:pt x="113" y="87"/>
                  </a:lnTo>
                  <a:lnTo>
                    <a:pt x="116" y="71"/>
                  </a:lnTo>
                  <a:lnTo>
                    <a:pt x="117" y="60"/>
                  </a:lnTo>
                  <a:lnTo>
                    <a:pt x="118" y="56"/>
                  </a:lnTo>
                  <a:lnTo>
                    <a:pt x="108" y="107"/>
                  </a:lnTo>
                  <a:lnTo>
                    <a:pt x="104" y="146"/>
                  </a:lnTo>
                  <a:lnTo>
                    <a:pt x="104" y="176"/>
                  </a:lnTo>
                  <a:lnTo>
                    <a:pt x="108" y="196"/>
                  </a:lnTo>
                  <a:lnTo>
                    <a:pt x="113" y="209"/>
                  </a:lnTo>
                  <a:lnTo>
                    <a:pt x="122" y="216"/>
                  </a:lnTo>
                  <a:lnTo>
                    <a:pt x="129" y="220"/>
                  </a:lnTo>
                  <a:lnTo>
                    <a:pt x="135" y="220"/>
                  </a:lnTo>
                  <a:lnTo>
                    <a:pt x="139" y="219"/>
                  </a:lnTo>
                  <a:lnTo>
                    <a:pt x="142" y="219"/>
                  </a:lnTo>
                  <a:lnTo>
                    <a:pt x="153" y="213"/>
                  </a:lnTo>
                  <a:lnTo>
                    <a:pt x="166" y="201"/>
                  </a:lnTo>
                  <a:lnTo>
                    <a:pt x="178" y="187"/>
                  </a:lnTo>
                  <a:lnTo>
                    <a:pt x="190" y="169"/>
                  </a:lnTo>
                  <a:lnTo>
                    <a:pt x="200" y="151"/>
                  </a:lnTo>
                  <a:lnTo>
                    <a:pt x="211" y="133"/>
                  </a:lnTo>
                  <a:lnTo>
                    <a:pt x="219" y="116"/>
                  </a:lnTo>
                  <a:lnTo>
                    <a:pt x="226" y="103"/>
                  </a:lnTo>
                  <a:lnTo>
                    <a:pt x="230" y="95"/>
                  </a:lnTo>
                  <a:lnTo>
                    <a:pt x="231" y="91"/>
                  </a:lnTo>
                  <a:lnTo>
                    <a:pt x="195" y="175"/>
                  </a:lnTo>
                  <a:lnTo>
                    <a:pt x="185" y="200"/>
                  </a:lnTo>
                  <a:lnTo>
                    <a:pt x="182" y="216"/>
                  </a:lnTo>
                  <a:lnTo>
                    <a:pt x="185" y="227"/>
                  </a:lnTo>
                  <a:lnTo>
                    <a:pt x="192" y="234"/>
                  </a:lnTo>
                  <a:lnTo>
                    <a:pt x="201" y="236"/>
                  </a:lnTo>
                  <a:lnTo>
                    <a:pt x="212" y="236"/>
                  </a:lnTo>
                  <a:lnTo>
                    <a:pt x="223" y="234"/>
                  </a:lnTo>
                  <a:lnTo>
                    <a:pt x="232" y="232"/>
                  </a:lnTo>
                  <a:lnTo>
                    <a:pt x="238" y="229"/>
                  </a:lnTo>
                  <a:lnTo>
                    <a:pt x="242" y="228"/>
                  </a:lnTo>
                  <a:lnTo>
                    <a:pt x="474" y="41"/>
                  </a:lnTo>
                  <a:lnTo>
                    <a:pt x="250" y="242"/>
                  </a:lnTo>
                  <a:lnTo>
                    <a:pt x="254" y="257"/>
                  </a:lnTo>
                  <a:lnTo>
                    <a:pt x="266" y="263"/>
                  </a:lnTo>
                  <a:lnTo>
                    <a:pt x="284" y="261"/>
                  </a:lnTo>
                  <a:lnTo>
                    <a:pt x="307" y="254"/>
                  </a:lnTo>
                  <a:lnTo>
                    <a:pt x="333" y="244"/>
                  </a:lnTo>
                  <a:lnTo>
                    <a:pt x="359" y="230"/>
                  </a:lnTo>
                  <a:lnTo>
                    <a:pt x="383" y="217"/>
                  </a:lnTo>
                  <a:lnTo>
                    <a:pt x="403" y="206"/>
                  </a:lnTo>
                  <a:lnTo>
                    <a:pt x="416" y="197"/>
                  </a:lnTo>
                  <a:lnTo>
                    <a:pt x="421" y="194"/>
                  </a:lnTo>
                  <a:lnTo>
                    <a:pt x="104" y="406"/>
                  </a:lnTo>
                  <a:lnTo>
                    <a:pt x="101" y="408"/>
                  </a:lnTo>
                  <a:lnTo>
                    <a:pt x="97" y="410"/>
                  </a:lnTo>
                  <a:lnTo>
                    <a:pt x="91" y="412"/>
                  </a:lnTo>
                  <a:lnTo>
                    <a:pt x="82" y="415"/>
                  </a:lnTo>
                  <a:lnTo>
                    <a:pt x="74" y="415"/>
                  </a:lnTo>
                  <a:lnTo>
                    <a:pt x="64" y="415"/>
                  </a:lnTo>
                  <a:lnTo>
                    <a:pt x="56" y="410"/>
                  </a:lnTo>
                  <a:lnTo>
                    <a:pt x="49" y="403"/>
                  </a:lnTo>
                  <a:lnTo>
                    <a:pt x="44" y="391"/>
                  </a:lnTo>
                  <a:lnTo>
                    <a:pt x="42" y="374"/>
                  </a:lnTo>
                  <a:lnTo>
                    <a:pt x="42" y="373"/>
                  </a:lnTo>
                  <a:lnTo>
                    <a:pt x="42" y="368"/>
                  </a:lnTo>
                  <a:lnTo>
                    <a:pt x="41" y="362"/>
                  </a:lnTo>
                  <a:lnTo>
                    <a:pt x="38" y="354"/>
                  </a:lnTo>
                  <a:lnTo>
                    <a:pt x="36" y="346"/>
                  </a:lnTo>
                  <a:lnTo>
                    <a:pt x="32" y="336"/>
                  </a:lnTo>
                  <a:lnTo>
                    <a:pt x="26" y="327"/>
                  </a:lnTo>
                  <a:lnTo>
                    <a:pt x="20" y="320"/>
                  </a:lnTo>
                  <a:lnTo>
                    <a:pt x="11" y="314"/>
                  </a:lnTo>
                  <a:lnTo>
                    <a:pt x="0" y="310"/>
                  </a:lnTo>
                  <a:lnTo>
                    <a:pt x="0" y="309"/>
                  </a:lnTo>
                  <a:close/>
                </a:path>
              </a:pathLst>
            </a:custGeom>
            <a:solidFill>
              <a:srgbClr val="FFDFEB"/>
            </a:solidFill>
            <a:ln w="9525">
              <a:noFill/>
              <a:round/>
              <a:headEnd/>
              <a:tailEnd/>
            </a:ln>
          </p:spPr>
          <p:txBody>
            <a:bodyPr/>
            <a:lstStyle/>
            <a:p>
              <a:endParaRPr lang="en-US"/>
            </a:p>
          </p:txBody>
        </p:sp>
        <p:sp>
          <p:nvSpPr>
            <p:cNvPr id="22607" name="Freeform 73"/>
            <p:cNvSpPr>
              <a:spLocks/>
            </p:cNvSpPr>
            <p:nvPr/>
          </p:nvSpPr>
          <p:spPr bwMode="auto">
            <a:xfrm rot="2163528">
              <a:off x="4112" y="2089"/>
              <a:ext cx="265" cy="230"/>
            </a:xfrm>
            <a:custGeom>
              <a:avLst/>
              <a:gdLst>
                <a:gd name="T0" fmla="*/ 19 w 469"/>
                <a:gd name="T1" fmla="*/ 0 h 409"/>
                <a:gd name="T2" fmla="*/ 14 w 469"/>
                <a:gd name="T3" fmla="*/ 22 h 409"/>
                <a:gd name="T4" fmla="*/ 13 w 469"/>
                <a:gd name="T5" fmla="*/ 41 h 409"/>
                <a:gd name="T6" fmla="*/ 15 w 469"/>
                <a:gd name="T7" fmla="*/ 54 h 409"/>
                <a:gd name="T8" fmla="*/ 18 w 469"/>
                <a:gd name="T9" fmla="*/ 62 h 409"/>
                <a:gd name="T10" fmla="*/ 19 w 469"/>
                <a:gd name="T11" fmla="*/ 65 h 409"/>
                <a:gd name="T12" fmla="*/ 26 w 469"/>
                <a:gd name="T13" fmla="*/ 58 h 409"/>
                <a:gd name="T14" fmla="*/ 31 w 469"/>
                <a:gd name="T15" fmla="*/ 46 h 409"/>
                <a:gd name="T16" fmla="*/ 34 w 469"/>
                <a:gd name="T17" fmla="*/ 33 h 409"/>
                <a:gd name="T18" fmla="*/ 36 w 469"/>
                <a:gd name="T19" fmla="*/ 22 h 409"/>
                <a:gd name="T20" fmla="*/ 37 w 469"/>
                <a:gd name="T21" fmla="*/ 17 h 409"/>
                <a:gd name="T22" fmla="*/ 33 w 469"/>
                <a:gd name="T23" fmla="*/ 46 h 409"/>
                <a:gd name="T24" fmla="*/ 34 w 469"/>
                <a:gd name="T25" fmla="*/ 61 h 409"/>
                <a:gd name="T26" fmla="*/ 38 w 469"/>
                <a:gd name="T27" fmla="*/ 67 h 409"/>
                <a:gd name="T28" fmla="*/ 43 w 469"/>
                <a:gd name="T29" fmla="*/ 69 h 409"/>
                <a:gd name="T30" fmla="*/ 45 w 469"/>
                <a:gd name="T31" fmla="*/ 68 h 409"/>
                <a:gd name="T32" fmla="*/ 53 w 469"/>
                <a:gd name="T33" fmla="*/ 62 h 409"/>
                <a:gd name="T34" fmla="*/ 60 w 469"/>
                <a:gd name="T35" fmla="*/ 52 h 409"/>
                <a:gd name="T36" fmla="*/ 67 w 469"/>
                <a:gd name="T37" fmla="*/ 41 h 409"/>
                <a:gd name="T38" fmla="*/ 71 w 469"/>
                <a:gd name="T39" fmla="*/ 32 h 409"/>
                <a:gd name="T40" fmla="*/ 73 w 469"/>
                <a:gd name="T41" fmla="*/ 28 h 409"/>
                <a:gd name="T42" fmla="*/ 58 w 469"/>
                <a:gd name="T43" fmla="*/ 62 h 409"/>
                <a:gd name="T44" fmla="*/ 58 w 469"/>
                <a:gd name="T45" fmla="*/ 71 h 409"/>
                <a:gd name="T46" fmla="*/ 63 w 469"/>
                <a:gd name="T47" fmla="*/ 74 h 409"/>
                <a:gd name="T48" fmla="*/ 71 w 469"/>
                <a:gd name="T49" fmla="*/ 73 h 409"/>
                <a:gd name="T50" fmla="*/ 75 w 469"/>
                <a:gd name="T51" fmla="*/ 71 h 409"/>
                <a:gd name="T52" fmla="*/ 150 w 469"/>
                <a:gd name="T53" fmla="*/ 12 h 409"/>
                <a:gd name="T54" fmla="*/ 80 w 469"/>
                <a:gd name="T55" fmla="*/ 80 h 409"/>
                <a:gd name="T56" fmla="*/ 89 w 469"/>
                <a:gd name="T57" fmla="*/ 82 h 409"/>
                <a:gd name="T58" fmla="*/ 105 w 469"/>
                <a:gd name="T59" fmla="*/ 76 h 409"/>
                <a:gd name="T60" fmla="*/ 121 w 469"/>
                <a:gd name="T61" fmla="*/ 67 h 409"/>
                <a:gd name="T62" fmla="*/ 131 w 469"/>
                <a:gd name="T63" fmla="*/ 62 h 409"/>
                <a:gd name="T64" fmla="*/ 33 w 469"/>
                <a:gd name="T65" fmla="*/ 127 h 409"/>
                <a:gd name="T66" fmla="*/ 31 w 469"/>
                <a:gd name="T67" fmla="*/ 128 h 409"/>
                <a:gd name="T68" fmla="*/ 26 w 469"/>
                <a:gd name="T69" fmla="*/ 129 h 409"/>
                <a:gd name="T70" fmla="*/ 21 w 469"/>
                <a:gd name="T71" fmla="*/ 129 h 409"/>
                <a:gd name="T72" fmla="*/ 16 w 469"/>
                <a:gd name="T73" fmla="*/ 125 h 409"/>
                <a:gd name="T74" fmla="*/ 14 w 469"/>
                <a:gd name="T75" fmla="*/ 117 h 409"/>
                <a:gd name="T76" fmla="*/ 14 w 469"/>
                <a:gd name="T77" fmla="*/ 115 h 409"/>
                <a:gd name="T78" fmla="*/ 13 w 469"/>
                <a:gd name="T79" fmla="*/ 110 h 409"/>
                <a:gd name="T80" fmla="*/ 10 w 469"/>
                <a:gd name="T81" fmla="*/ 105 h 409"/>
                <a:gd name="T82" fmla="*/ 7 w 469"/>
                <a:gd name="T83" fmla="*/ 99 h 409"/>
                <a:gd name="T84" fmla="*/ 0 w 469"/>
                <a:gd name="T85" fmla="*/ 96 h 4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9"/>
                <a:gd name="T130" fmla="*/ 0 h 409"/>
                <a:gd name="T131" fmla="*/ 469 w 469"/>
                <a:gd name="T132" fmla="*/ 409 h 4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9" h="409">
                  <a:moveTo>
                    <a:pt x="0" y="304"/>
                  </a:moveTo>
                  <a:lnTo>
                    <a:pt x="59" y="0"/>
                  </a:lnTo>
                  <a:lnTo>
                    <a:pt x="48" y="38"/>
                  </a:lnTo>
                  <a:lnTo>
                    <a:pt x="42" y="72"/>
                  </a:lnTo>
                  <a:lnTo>
                    <a:pt x="40" y="102"/>
                  </a:lnTo>
                  <a:lnTo>
                    <a:pt x="40" y="129"/>
                  </a:lnTo>
                  <a:lnTo>
                    <a:pt x="43" y="152"/>
                  </a:lnTo>
                  <a:lnTo>
                    <a:pt x="47" y="170"/>
                  </a:lnTo>
                  <a:lnTo>
                    <a:pt x="53" y="185"/>
                  </a:lnTo>
                  <a:lnTo>
                    <a:pt x="56" y="196"/>
                  </a:lnTo>
                  <a:lnTo>
                    <a:pt x="60" y="202"/>
                  </a:lnTo>
                  <a:lnTo>
                    <a:pt x="61" y="204"/>
                  </a:lnTo>
                  <a:lnTo>
                    <a:pt x="72" y="197"/>
                  </a:lnTo>
                  <a:lnTo>
                    <a:pt x="81" y="184"/>
                  </a:lnTo>
                  <a:lnTo>
                    <a:pt x="90" y="166"/>
                  </a:lnTo>
                  <a:lnTo>
                    <a:pt x="97" y="146"/>
                  </a:lnTo>
                  <a:lnTo>
                    <a:pt x="103" y="124"/>
                  </a:lnTo>
                  <a:lnTo>
                    <a:pt x="107" y="104"/>
                  </a:lnTo>
                  <a:lnTo>
                    <a:pt x="111" y="85"/>
                  </a:lnTo>
                  <a:lnTo>
                    <a:pt x="113" y="69"/>
                  </a:lnTo>
                  <a:lnTo>
                    <a:pt x="116" y="58"/>
                  </a:lnTo>
                  <a:lnTo>
                    <a:pt x="116" y="54"/>
                  </a:lnTo>
                  <a:lnTo>
                    <a:pt x="106" y="105"/>
                  </a:lnTo>
                  <a:lnTo>
                    <a:pt x="103" y="145"/>
                  </a:lnTo>
                  <a:lnTo>
                    <a:pt x="103" y="173"/>
                  </a:lnTo>
                  <a:lnTo>
                    <a:pt x="106" y="193"/>
                  </a:lnTo>
                  <a:lnTo>
                    <a:pt x="112" y="206"/>
                  </a:lnTo>
                  <a:lnTo>
                    <a:pt x="119" y="214"/>
                  </a:lnTo>
                  <a:lnTo>
                    <a:pt x="127" y="216"/>
                  </a:lnTo>
                  <a:lnTo>
                    <a:pt x="134" y="217"/>
                  </a:lnTo>
                  <a:lnTo>
                    <a:pt x="138" y="216"/>
                  </a:lnTo>
                  <a:lnTo>
                    <a:pt x="140" y="215"/>
                  </a:lnTo>
                  <a:lnTo>
                    <a:pt x="152" y="209"/>
                  </a:lnTo>
                  <a:lnTo>
                    <a:pt x="164" y="198"/>
                  </a:lnTo>
                  <a:lnTo>
                    <a:pt x="175" y="183"/>
                  </a:lnTo>
                  <a:lnTo>
                    <a:pt x="187" y="166"/>
                  </a:lnTo>
                  <a:lnTo>
                    <a:pt x="198" y="148"/>
                  </a:lnTo>
                  <a:lnTo>
                    <a:pt x="209" y="130"/>
                  </a:lnTo>
                  <a:lnTo>
                    <a:pt x="217" y="114"/>
                  </a:lnTo>
                  <a:lnTo>
                    <a:pt x="223" y="101"/>
                  </a:lnTo>
                  <a:lnTo>
                    <a:pt x="228" y="92"/>
                  </a:lnTo>
                  <a:lnTo>
                    <a:pt x="229" y="89"/>
                  </a:lnTo>
                  <a:lnTo>
                    <a:pt x="192" y="172"/>
                  </a:lnTo>
                  <a:lnTo>
                    <a:pt x="183" y="196"/>
                  </a:lnTo>
                  <a:lnTo>
                    <a:pt x="180" y="212"/>
                  </a:lnTo>
                  <a:lnTo>
                    <a:pt x="183" y="224"/>
                  </a:lnTo>
                  <a:lnTo>
                    <a:pt x="189" y="230"/>
                  </a:lnTo>
                  <a:lnTo>
                    <a:pt x="198" y="233"/>
                  </a:lnTo>
                  <a:lnTo>
                    <a:pt x="209" y="233"/>
                  </a:lnTo>
                  <a:lnTo>
                    <a:pt x="221" y="230"/>
                  </a:lnTo>
                  <a:lnTo>
                    <a:pt x="229" y="228"/>
                  </a:lnTo>
                  <a:lnTo>
                    <a:pt x="236" y="225"/>
                  </a:lnTo>
                  <a:lnTo>
                    <a:pt x="239" y="224"/>
                  </a:lnTo>
                  <a:lnTo>
                    <a:pt x="469" y="40"/>
                  </a:lnTo>
                  <a:lnTo>
                    <a:pt x="248" y="239"/>
                  </a:lnTo>
                  <a:lnTo>
                    <a:pt x="250" y="254"/>
                  </a:lnTo>
                  <a:lnTo>
                    <a:pt x="262" y="259"/>
                  </a:lnTo>
                  <a:lnTo>
                    <a:pt x="280" y="258"/>
                  </a:lnTo>
                  <a:lnTo>
                    <a:pt x="304" y="250"/>
                  </a:lnTo>
                  <a:lnTo>
                    <a:pt x="329" y="240"/>
                  </a:lnTo>
                  <a:lnTo>
                    <a:pt x="355" y="227"/>
                  </a:lnTo>
                  <a:lnTo>
                    <a:pt x="379" y="214"/>
                  </a:lnTo>
                  <a:lnTo>
                    <a:pt x="398" y="203"/>
                  </a:lnTo>
                  <a:lnTo>
                    <a:pt x="411" y="195"/>
                  </a:lnTo>
                  <a:lnTo>
                    <a:pt x="416" y="191"/>
                  </a:lnTo>
                  <a:lnTo>
                    <a:pt x="102" y="401"/>
                  </a:lnTo>
                  <a:lnTo>
                    <a:pt x="100" y="401"/>
                  </a:lnTo>
                  <a:lnTo>
                    <a:pt x="96" y="404"/>
                  </a:lnTo>
                  <a:lnTo>
                    <a:pt x="90" y="406"/>
                  </a:lnTo>
                  <a:lnTo>
                    <a:pt x="81" y="409"/>
                  </a:lnTo>
                  <a:lnTo>
                    <a:pt x="73" y="409"/>
                  </a:lnTo>
                  <a:lnTo>
                    <a:pt x="65" y="409"/>
                  </a:lnTo>
                  <a:lnTo>
                    <a:pt x="56" y="404"/>
                  </a:lnTo>
                  <a:lnTo>
                    <a:pt x="49" y="397"/>
                  </a:lnTo>
                  <a:lnTo>
                    <a:pt x="44" y="386"/>
                  </a:lnTo>
                  <a:lnTo>
                    <a:pt x="42" y="369"/>
                  </a:lnTo>
                  <a:lnTo>
                    <a:pt x="42" y="367"/>
                  </a:lnTo>
                  <a:lnTo>
                    <a:pt x="42" y="363"/>
                  </a:lnTo>
                  <a:lnTo>
                    <a:pt x="41" y="356"/>
                  </a:lnTo>
                  <a:lnTo>
                    <a:pt x="40" y="348"/>
                  </a:lnTo>
                  <a:lnTo>
                    <a:pt x="36" y="340"/>
                  </a:lnTo>
                  <a:lnTo>
                    <a:pt x="32" y="330"/>
                  </a:lnTo>
                  <a:lnTo>
                    <a:pt x="26" y="322"/>
                  </a:lnTo>
                  <a:lnTo>
                    <a:pt x="21" y="313"/>
                  </a:lnTo>
                  <a:lnTo>
                    <a:pt x="11" y="308"/>
                  </a:lnTo>
                  <a:lnTo>
                    <a:pt x="0" y="304"/>
                  </a:lnTo>
                  <a:close/>
                </a:path>
              </a:pathLst>
            </a:custGeom>
            <a:solidFill>
              <a:srgbClr val="FFE2ED"/>
            </a:solidFill>
            <a:ln w="9525">
              <a:noFill/>
              <a:round/>
              <a:headEnd/>
              <a:tailEnd/>
            </a:ln>
          </p:spPr>
          <p:txBody>
            <a:bodyPr/>
            <a:lstStyle/>
            <a:p>
              <a:endParaRPr lang="en-US"/>
            </a:p>
          </p:txBody>
        </p:sp>
        <p:sp>
          <p:nvSpPr>
            <p:cNvPr id="22608" name="Freeform 74"/>
            <p:cNvSpPr>
              <a:spLocks/>
            </p:cNvSpPr>
            <p:nvPr/>
          </p:nvSpPr>
          <p:spPr bwMode="auto">
            <a:xfrm rot="2163528">
              <a:off x="4112" y="2090"/>
              <a:ext cx="260" cy="227"/>
            </a:xfrm>
            <a:custGeom>
              <a:avLst/>
              <a:gdLst>
                <a:gd name="T0" fmla="*/ 18 w 464"/>
                <a:gd name="T1" fmla="*/ 0 h 406"/>
                <a:gd name="T2" fmla="*/ 13 w 464"/>
                <a:gd name="T3" fmla="*/ 22 h 406"/>
                <a:gd name="T4" fmla="*/ 12 w 464"/>
                <a:gd name="T5" fmla="*/ 40 h 406"/>
                <a:gd name="T6" fmla="*/ 15 w 464"/>
                <a:gd name="T7" fmla="*/ 53 h 406"/>
                <a:gd name="T8" fmla="*/ 17 w 464"/>
                <a:gd name="T9" fmla="*/ 60 h 406"/>
                <a:gd name="T10" fmla="*/ 19 w 464"/>
                <a:gd name="T11" fmla="*/ 63 h 406"/>
                <a:gd name="T12" fmla="*/ 25 w 464"/>
                <a:gd name="T13" fmla="*/ 57 h 406"/>
                <a:gd name="T14" fmla="*/ 30 w 464"/>
                <a:gd name="T15" fmla="*/ 46 h 406"/>
                <a:gd name="T16" fmla="*/ 33 w 464"/>
                <a:gd name="T17" fmla="*/ 32 h 406"/>
                <a:gd name="T18" fmla="*/ 35 w 464"/>
                <a:gd name="T19" fmla="*/ 22 h 406"/>
                <a:gd name="T20" fmla="*/ 36 w 464"/>
                <a:gd name="T21" fmla="*/ 17 h 406"/>
                <a:gd name="T22" fmla="*/ 32 w 464"/>
                <a:gd name="T23" fmla="*/ 45 h 406"/>
                <a:gd name="T24" fmla="*/ 33 w 464"/>
                <a:gd name="T25" fmla="*/ 60 h 406"/>
                <a:gd name="T26" fmla="*/ 37 w 464"/>
                <a:gd name="T27" fmla="*/ 67 h 406"/>
                <a:gd name="T28" fmla="*/ 41 w 464"/>
                <a:gd name="T29" fmla="*/ 67 h 406"/>
                <a:gd name="T30" fmla="*/ 43 w 464"/>
                <a:gd name="T31" fmla="*/ 67 h 406"/>
                <a:gd name="T32" fmla="*/ 50 w 464"/>
                <a:gd name="T33" fmla="*/ 62 h 406"/>
                <a:gd name="T34" fmla="*/ 58 w 464"/>
                <a:gd name="T35" fmla="*/ 51 h 406"/>
                <a:gd name="T36" fmla="*/ 64 w 464"/>
                <a:gd name="T37" fmla="*/ 41 h 406"/>
                <a:gd name="T38" fmla="*/ 69 w 464"/>
                <a:gd name="T39" fmla="*/ 31 h 406"/>
                <a:gd name="T40" fmla="*/ 71 w 464"/>
                <a:gd name="T41" fmla="*/ 28 h 406"/>
                <a:gd name="T42" fmla="*/ 57 w 464"/>
                <a:gd name="T43" fmla="*/ 61 h 406"/>
                <a:gd name="T44" fmla="*/ 57 w 464"/>
                <a:gd name="T45" fmla="*/ 69 h 406"/>
                <a:gd name="T46" fmla="*/ 62 w 464"/>
                <a:gd name="T47" fmla="*/ 73 h 406"/>
                <a:gd name="T48" fmla="*/ 68 w 464"/>
                <a:gd name="T49" fmla="*/ 72 h 406"/>
                <a:gd name="T50" fmla="*/ 73 w 464"/>
                <a:gd name="T51" fmla="*/ 70 h 406"/>
                <a:gd name="T52" fmla="*/ 146 w 464"/>
                <a:gd name="T53" fmla="*/ 13 h 406"/>
                <a:gd name="T54" fmla="*/ 78 w 464"/>
                <a:gd name="T55" fmla="*/ 79 h 406"/>
                <a:gd name="T56" fmla="*/ 87 w 464"/>
                <a:gd name="T57" fmla="*/ 80 h 406"/>
                <a:gd name="T58" fmla="*/ 103 w 464"/>
                <a:gd name="T59" fmla="*/ 74 h 406"/>
                <a:gd name="T60" fmla="*/ 118 w 464"/>
                <a:gd name="T61" fmla="*/ 67 h 406"/>
                <a:gd name="T62" fmla="*/ 128 w 464"/>
                <a:gd name="T63" fmla="*/ 60 h 406"/>
                <a:gd name="T64" fmla="*/ 32 w 464"/>
                <a:gd name="T65" fmla="*/ 124 h 406"/>
                <a:gd name="T66" fmla="*/ 30 w 464"/>
                <a:gd name="T67" fmla="*/ 125 h 406"/>
                <a:gd name="T68" fmla="*/ 25 w 464"/>
                <a:gd name="T69" fmla="*/ 126 h 406"/>
                <a:gd name="T70" fmla="*/ 20 w 464"/>
                <a:gd name="T71" fmla="*/ 126 h 406"/>
                <a:gd name="T72" fmla="*/ 15 w 464"/>
                <a:gd name="T73" fmla="*/ 122 h 406"/>
                <a:gd name="T74" fmla="*/ 13 w 464"/>
                <a:gd name="T75" fmla="*/ 114 h 406"/>
                <a:gd name="T76" fmla="*/ 13 w 464"/>
                <a:gd name="T77" fmla="*/ 112 h 406"/>
                <a:gd name="T78" fmla="*/ 12 w 464"/>
                <a:gd name="T79" fmla="*/ 108 h 406"/>
                <a:gd name="T80" fmla="*/ 10 w 464"/>
                <a:gd name="T81" fmla="*/ 102 h 406"/>
                <a:gd name="T82" fmla="*/ 7 w 464"/>
                <a:gd name="T83" fmla="*/ 97 h 406"/>
                <a:gd name="T84" fmla="*/ 0 w 464"/>
                <a:gd name="T85" fmla="*/ 94 h 406"/>
                <a:gd name="T86" fmla="*/ 0 w 464"/>
                <a:gd name="T87" fmla="*/ 94 h 4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4"/>
                <a:gd name="T133" fmla="*/ 0 h 406"/>
                <a:gd name="T134" fmla="*/ 464 w 464"/>
                <a:gd name="T135" fmla="*/ 406 h 4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4" h="406">
                  <a:moveTo>
                    <a:pt x="0" y="300"/>
                  </a:moveTo>
                  <a:lnTo>
                    <a:pt x="58" y="0"/>
                  </a:lnTo>
                  <a:lnTo>
                    <a:pt x="47" y="38"/>
                  </a:lnTo>
                  <a:lnTo>
                    <a:pt x="41" y="72"/>
                  </a:lnTo>
                  <a:lnTo>
                    <a:pt x="39" y="102"/>
                  </a:lnTo>
                  <a:lnTo>
                    <a:pt x="39" y="129"/>
                  </a:lnTo>
                  <a:lnTo>
                    <a:pt x="42" y="151"/>
                  </a:lnTo>
                  <a:lnTo>
                    <a:pt x="46" y="169"/>
                  </a:lnTo>
                  <a:lnTo>
                    <a:pt x="50" y="184"/>
                  </a:lnTo>
                  <a:lnTo>
                    <a:pt x="55" y="194"/>
                  </a:lnTo>
                  <a:lnTo>
                    <a:pt x="59" y="201"/>
                  </a:lnTo>
                  <a:lnTo>
                    <a:pt x="60" y="202"/>
                  </a:lnTo>
                  <a:lnTo>
                    <a:pt x="71" y="196"/>
                  </a:lnTo>
                  <a:lnTo>
                    <a:pt x="80" y="183"/>
                  </a:lnTo>
                  <a:lnTo>
                    <a:pt x="87" y="165"/>
                  </a:lnTo>
                  <a:lnTo>
                    <a:pt x="95" y="146"/>
                  </a:lnTo>
                  <a:lnTo>
                    <a:pt x="101" y="125"/>
                  </a:lnTo>
                  <a:lnTo>
                    <a:pt x="105" y="104"/>
                  </a:lnTo>
                  <a:lnTo>
                    <a:pt x="110" y="85"/>
                  </a:lnTo>
                  <a:lnTo>
                    <a:pt x="112" y="69"/>
                  </a:lnTo>
                  <a:lnTo>
                    <a:pt x="114" y="58"/>
                  </a:lnTo>
                  <a:lnTo>
                    <a:pt x="115" y="55"/>
                  </a:lnTo>
                  <a:lnTo>
                    <a:pt x="105" y="105"/>
                  </a:lnTo>
                  <a:lnTo>
                    <a:pt x="101" y="144"/>
                  </a:lnTo>
                  <a:lnTo>
                    <a:pt x="102" y="173"/>
                  </a:lnTo>
                  <a:lnTo>
                    <a:pt x="105" y="192"/>
                  </a:lnTo>
                  <a:lnTo>
                    <a:pt x="110" y="205"/>
                  </a:lnTo>
                  <a:lnTo>
                    <a:pt x="117" y="212"/>
                  </a:lnTo>
                  <a:lnTo>
                    <a:pt x="126" y="215"/>
                  </a:lnTo>
                  <a:lnTo>
                    <a:pt x="132" y="215"/>
                  </a:lnTo>
                  <a:lnTo>
                    <a:pt x="136" y="214"/>
                  </a:lnTo>
                  <a:lnTo>
                    <a:pt x="137" y="214"/>
                  </a:lnTo>
                  <a:lnTo>
                    <a:pt x="149" y="208"/>
                  </a:lnTo>
                  <a:lnTo>
                    <a:pt x="161" y="196"/>
                  </a:lnTo>
                  <a:lnTo>
                    <a:pt x="173" y="182"/>
                  </a:lnTo>
                  <a:lnTo>
                    <a:pt x="185" y="165"/>
                  </a:lnTo>
                  <a:lnTo>
                    <a:pt x="196" y="148"/>
                  </a:lnTo>
                  <a:lnTo>
                    <a:pt x="205" y="130"/>
                  </a:lnTo>
                  <a:lnTo>
                    <a:pt x="214" y="114"/>
                  </a:lnTo>
                  <a:lnTo>
                    <a:pt x="221" y="101"/>
                  </a:lnTo>
                  <a:lnTo>
                    <a:pt x="224" y="93"/>
                  </a:lnTo>
                  <a:lnTo>
                    <a:pt x="227" y="89"/>
                  </a:lnTo>
                  <a:lnTo>
                    <a:pt x="190" y="171"/>
                  </a:lnTo>
                  <a:lnTo>
                    <a:pt x="180" y="195"/>
                  </a:lnTo>
                  <a:lnTo>
                    <a:pt x="178" y="212"/>
                  </a:lnTo>
                  <a:lnTo>
                    <a:pt x="180" y="222"/>
                  </a:lnTo>
                  <a:lnTo>
                    <a:pt x="186" y="228"/>
                  </a:lnTo>
                  <a:lnTo>
                    <a:pt x="196" y="232"/>
                  </a:lnTo>
                  <a:lnTo>
                    <a:pt x="207" y="231"/>
                  </a:lnTo>
                  <a:lnTo>
                    <a:pt x="217" y="230"/>
                  </a:lnTo>
                  <a:lnTo>
                    <a:pt x="227" y="227"/>
                  </a:lnTo>
                  <a:lnTo>
                    <a:pt x="234" y="225"/>
                  </a:lnTo>
                  <a:lnTo>
                    <a:pt x="236" y="224"/>
                  </a:lnTo>
                  <a:lnTo>
                    <a:pt x="464" y="41"/>
                  </a:lnTo>
                  <a:lnTo>
                    <a:pt x="245" y="238"/>
                  </a:lnTo>
                  <a:lnTo>
                    <a:pt x="248" y="252"/>
                  </a:lnTo>
                  <a:lnTo>
                    <a:pt x="259" y="258"/>
                  </a:lnTo>
                  <a:lnTo>
                    <a:pt x="278" y="256"/>
                  </a:lnTo>
                  <a:lnTo>
                    <a:pt x="301" y="249"/>
                  </a:lnTo>
                  <a:lnTo>
                    <a:pt x="326" y="238"/>
                  </a:lnTo>
                  <a:lnTo>
                    <a:pt x="351" y="226"/>
                  </a:lnTo>
                  <a:lnTo>
                    <a:pt x="375" y="213"/>
                  </a:lnTo>
                  <a:lnTo>
                    <a:pt x="394" y="201"/>
                  </a:lnTo>
                  <a:lnTo>
                    <a:pt x="407" y="193"/>
                  </a:lnTo>
                  <a:lnTo>
                    <a:pt x="412" y="190"/>
                  </a:lnTo>
                  <a:lnTo>
                    <a:pt x="101" y="397"/>
                  </a:lnTo>
                  <a:lnTo>
                    <a:pt x="99" y="397"/>
                  </a:lnTo>
                  <a:lnTo>
                    <a:pt x="95" y="400"/>
                  </a:lnTo>
                  <a:lnTo>
                    <a:pt x="89" y="402"/>
                  </a:lnTo>
                  <a:lnTo>
                    <a:pt x="81" y="404"/>
                  </a:lnTo>
                  <a:lnTo>
                    <a:pt x="73" y="406"/>
                  </a:lnTo>
                  <a:lnTo>
                    <a:pt x="65" y="404"/>
                  </a:lnTo>
                  <a:lnTo>
                    <a:pt x="56" y="400"/>
                  </a:lnTo>
                  <a:lnTo>
                    <a:pt x="49" y="392"/>
                  </a:lnTo>
                  <a:lnTo>
                    <a:pt x="45" y="382"/>
                  </a:lnTo>
                  <a:lnTo>
                    <a:pt x="43" y="365"/>
                  </a:lnTo>
                  <a:lnTo>
                    <a:pt x="43" y="364"/>
                  </a:lnTo>
                  <a:lnTo>
                    <a:pt x="42" y="359"/>
                  </a:lnTo>
                  <a:lnTo>
                    <a:pt x="41" y="353"/>
                  </a:lnTo>
                  <a:lnTo>
                    <a:pt x="40" y="345"/>
                  </a:lnTo>
                  <a:lnTo>
                    <a:pt x="36" y="335"/>
                  </a:lnTo>
                  <a:lnTo>
                    <a:pt x="33" y="327"/>
                  </a:lnTo>
                  <a:lnTo>
                    <a:pt x="27" y="318"/>
                  </a:lnTo>
                  <a:lnTo>
                    <a:pt x="21" y="310"/>
                  </a:lnTo>
                  <a:lnTo>
                    <a:pt x="11" y="305"/>
                  </a:lnTo>
                  <a:lnTo>
                    <a:pt x="0" y="301"/>
                  </a:lnTo>
                  <a:lnTo>
                    <a:pt x="0" y="300"/>
                  </a:lnTo>
                  <a:close/>
                </a:path>
              </a:pathLst>
            </a:custGeom>
            <a:solidFill>
              <a:srgbClr val="FFE5EF"/>
            </a:solidFill>
            <a:ln w="9525">
              <a:noFill/>
              <a:round/>
              <a:headEnd/>
              <a:tailEnd/>
            </a:ln>
          </p:spPr>
          <p:txBody>
            <a:bodyPr/>
            <a:lstStyle/>
            <a:p>
              <a:endParaRPr lang="en-US"/>
            </a:p>
          </p:txBody>
        </p:sp>
        <p:sp>
          <p:nvSpPr>
            <p:cNvPr id="22609" name="Freeform 75"/>
            <p:cNvSpPr>
              <a:spLocks/>
            </p:cNvSpPr>
            <p:nvPr/>
          </p:nvSpPr>
          <p:spPr bwMode="auto">
            <a:xfrm rot="2163528">
              <a:off x="4112" y="2091"/>
              <a:ext cx="260" cy="226"/>
            </a:xfrm>
            <a:custGeom>
              <a:avLst/>
              <a:gdLst>
                <a:gd name="T0" fmla="*/ 18 w 458"/>
                <a:gd name="T1" fmla="*/ 0 h 400"/>
                <a:gd name="T2" fmla="*/ 12 w 458"/>
                <a:gd name="T3" fmla="*/ 23 h 400"/>
                <a:gd name="T4" fmla="*/ 12 w 458"/>
                <a:gd name="T5" fmla="*/ 41 h 400"/>
                <a:gd name="T6" fmla="*/ 14 w 458"/>
                <a:gd name="T7" fmla="*/ 53 h 400"/>
                <a:gd name="T8" fmla="*/ 17 w 458"/>
                <a:gd name="T9" fmla="*/ 61 h 400"/>
                <a:gd name="T10" fmla="*/ 19 w 458"/>
                <a:gd name="T11" fmla="*/ 64 h 400"/>
                <a:gd name="T12" fmla="*/ 25 w 458"/>
                <a:gd name="T13" fmla="*/ 58 h 400"/>
                <a:gd name="T14" fmla="*/ 30 w 458"/>
                <a:gd name="T15" fmla="*/ 46 h 400"/>
                <a:gd name="T16" fmla="*/ 33 w 458"/>
                <a:gd name="T17" fmla="*/ 33 h 400"/>
                <a:gd name="T18" fmla="*/ 35 w 458"/>
                <a:gd name="T19" fmla="*/ 22 h 400"/>
                <a:gd name="T20" fmla="*/ 36 w 458"/>
                <a:gd name="T21" fmla="*/ 18 h 400"/>
                <a:gd name="T22" fmla="*/ 32 w 458"/>
                <a:gd name="T23" fmla="*/ 45 h 400"/>
                <a:gd name="T24" fmla="*/ 33 w 458"/>
                <a:gd name="T25" fmla="*/ 60 h 400"/>
                <a:gd name="T26" fmla="*/ 37 w 458"/>
                <a:gd name="T27" fmla="*/ 67 h 400"/>
                <a:gd name="T28" fmla="*/ 41 w 458"/>
                <a:gd name="T29" fmla="*/ 68 h 400"/>
                <a:gd name="T30" fmla="*/ 44 w 458"/>
                <a:gd name="T31" fmla="*/ 67 h 400"/>
                <a:gd name="T32" fmla="*/ 51 w 458"/>
                <a:gd name="T33" fmla="*/ 62 h 400"/>
                <a:gd name="T34" fmla="*/ 58 w 458"/>
                <a:gd name="T35" fmla="*/ 53 h 400"/>
                <a:gd name="T36" fmla="*/ 65 w 458"/>
                <a:gd name="T37" fmla="*/ 41 h 400"/>
                <a:gd name="T38" fmla="*/ 70 w 458"/>
                <a:gd name="T39" fmla="*/ 32 h 400"/>
                <a:gd name="T40" fmla="*/ 72 w 458"/>
                <a:gd name="T41" fmla="*/ 28 h 400"/>
                <a:gd name="T42" fmla="*/ 57 w 458"/>
                <a:gd name="T43" fmla="*/ 62 h 400"/>
                <a:gd name="T44" fmla="*/ 57 w 458"/>
                <a:gd name="T45" fmla="*/ 71 h 400"/>
                <a:gd name="T46" fmla="*/ 62 w 458"/>
                <a:gd name="T47" fmla="*/ 73 h 400"/>
                <a:gd name="T48" fmla="*/ 69 w 458"/>
                <a:gd name="T49" fmla="*/ 72 h 400"/>
                <a:gd name="T50" fmla="*/ 74 w 458"/>
                <a:gd name="T51" fmla="*/ 71 h 400"/>
                <a:gd name="T52" fmla="*/ 148 w 458"/>
                <a:gd name="T53" fmla="*/ 13 h 400"/>
                <a:gd name="T54" fmla="*/ 79 w 458"/>
                <a:gd name="T55" fmla="*/ 80 h 400"/>
                <a:gd name="T56" fmla="*/ 89 w 458"/>
                <a:gd name="T57" fmla="*/ 81 h 400"/>
                <a:gd name="T58" fmla="*/ 103 w 458"/>
                <a:gd name="T59" fmla="*/ 75 h 400"/>
                <a:gd name="T60" fmla="*/ 119 w 458"/>
                <a:gd name="T61" fmla="*/ 67 h 400"/>
                <a:gd name="T62" fmla="*/ 129 w 458"/>
                <a:gd name="T63" fmla="*/ 61 h 400"/>
                <a:gd name="T64" fmla="*/ 32 w 458"/>
                <a:gd name="T65" fmla="*/ 125 h 400"/>
                <a:gd name="T66" fmla="*/ 30 w 458"/>
                <a:gd name="T67" fmla="*/ 126 h 400"/>
                <a:gd name="T68" fmla="*/ 26 w 458"/>
                <a:gd name="T69" fmla="*/ 127 h 400"/>
                <a:gd name="T70" fmla="*/ 20 w 458"/>
                <a:gd name="T71" fmla="*/ 127 h 400"/>
                <a:gd name="T72" fmla="*/ 16 w 458"/>
                <a:gd name="T73" fmla="*/ 124 h 400"/>
                <a:gd name="T74" fmla="*/ 14 w 458"/>
                <a:gd name="T75" fmla="*/ 115 h 400"/>
                <a:gd name="T76" fmla="*/ 13 w 458"/>
                <a:gd name="T77" fmla="*/ 113 h 400"/>
                <a:gd name="T78" fmla="*/ 12 w 458"/>
                <a:gd name="T79" fmla="*/ 108 h 400"/>
                <a:gd name="T80" fmla="*/ 10 w 458"/>
                <a:gd name="T81" fmla="*/ 103 h 400"/>
                <a:gd name="T82" fmla="*/ 6 w 458"/>
                <a:gd name="T83" fmla="*/ 97 h 400"/>
                <a:gd name="T84" fmla="*/ 1 w 458"/>
                <a:gd name="T85" fmla="*/ 94 h 400"/>
                <a:gd name="T86" fmla="*/ 0 w 458"/>
                <a:gd name="T87" fmla="*/ 94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8"/>
                <a:gd name="T133" fmla="*/ 0 h 400"/>
                <a:gd name="T134" fmla="*/ 458 w 458"/>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8" h="400">
                  <a:moveTo>
                    <a:pt x="0" y="296"/>
                  </a:moveTo>
                  <a:lnTo>
                    <a:pt x="56" y="0"/>
                  </a:lnTo>
                  <a:lnTo>
                    <a:pt x="45" y="38"/>
                  </a:lnTo>
                  <a:lnTo>
                    <a:pt x="39" y="71"/>
                  </a:lnTo>
                  <a:lnTo>
                    <a:pt x="37" y="101"/>
                  </a:lnTo>
                  <a:lnTo>
                    <a:pt x="37" y="127"/>
                  </a:lnTo>
                  <a:lnTo>
                    <a:pt x="40" y="150"/>
                  </a:lnTo>
                  <a:lnTo>
                    <a:pt x="44" y="167"/>
                  </a:lnTo>
                  <a:lnTo>
                    <a:pt x="48" y="182"/>
                  </a:lnTo>
                  <a:lnTo>
                    <a:pt x="53" y="192"/>
                  </a:lnTo>
                  <a:lnTo>
                    <a:pt x="57" y="198"/>
                  </a:lnTo>
                  <a:lnTo>
                    <a:pt x="58" y="201"/>
                  </a:lnTo>
                  <a:lnTo>
                    <a:pt x="69" y="194"/>
                  </a:lnTo>
                  <a:lnTo>
                    <a:pt x="77" y="182"/>
                  </a:lnTo>
                  <a:lnTo>
                    <a:pt x="85" y="164"/>
                  </a:lnTo>
                  <a:lnTo>
                    <a:pt x="93" y="145"/>
                  </a:lnTo>
                  <a:lnTo>
                    <a:pt x="99" y="123"/>
                  </a:lnTo>
                  <a:lnTo>
                    <a:pt x="103" y="102"/>
                  </a:lnTo>
                  <a:lnTo>
                    <a:pt x="107" y="84"/>
                  </a:lnTo>
                  <a:lnTo>
                    <a:pt x="109" y="69"/>
                  </a:lnTo>
                  <a:lnTo>
                    <a:pt x="112" y="58"/>
                  </a:lnTo>
                  <a:lnTo>
                    <a:pt x="112" y="54"/>
                  </a:lnTo>
                  <a:lnTo>
                    <a:pt x="102" y="103"/>
                  </a:lnTo>
                  <a:lnTo>
                    <a:pt x="99" y="142"/>
                  </a:lnTo>
                  <a:lnTo>
                    <a:pt x="99" y="170"/>
                  </a:lnTo>
                  <a:lnTo>
                    <a:pt x="102" y="190"/>
                  </a:lnTo>
                  <a:lnTo>
                    <a:pt x="108" y="203"/>
                  </a:lnTo>
                  <a:lnTo>
                    <a:pt x="115" y="210"/>
                  </a:lnTo>
                  <a:lnTo>
                    <a:pt x="122" y="213"/>
                  </a:lnTo>
                  <a:lnTo>
                    <a:pt x="128" y="214"/>
                  </a:lnTo>
                  <a:lnTo>
                    <a:pt x="133" y="213"/>
                  </a:lnTo>
                  <a:lnTo>
                    <a:pt x="135" y="211"/>
                  </a:lnTo>
                  <a:lnTo>
                    <a:pt x="146" y="205"/>
                  </a:lnTo>
                  <a:lnTo>
                    <a:pt x="158" y="195"/>
                  </a:lnTo>
                  <a:lnTo>
                    <a:pt x="170" y="180"/>
                  </a:lnTo>
                  <a:lnTo>
                    <a:pt x="182" y="164"/>
                  </a:lnTo>
                  <a:lnTo>
                    <a:pt x="193" y="146"/>
                  </a:lnTo>
                  <a:lnTo>
                    <a:pt x="202" y="128"/>
                  </a:lnTo>
                  <a:lnTo>
                    <a:pt x="211" y="113"/>
                  </a:lnTo>
                  <a:lnTo>
                    <a:pt x="218" y="100"/>
                  </a:lnTo>
                  <a:lnTo>
                    <a:pt x="221" y="91"/>
                  </a:lnTo>
                  <a:lnTo>
                    <a:pt x="222" y="88"/>
                  </a:lnTo>
                  <a:lnTo>
                    <a:pt x="187" y="170"/>
                  </a:lnTo>
                  <a:lnTo>
                    <a:pt x="177" y="194"/>
                  </a:lnTo>
                  <a:lnTo>
                    <a:pt x="175" y="210"/>
                  </a:lnTo>
                  <a:lnTo>
                    <a:pt x="177" y="221"/>
                  </a:lnTo>
                  <a:lnTo>
                    <a:pt x="183" y="227"/>
                  </a:lnTo>
                  <a:lnTo>
                    <a:pt x="193" y="229"/>
                  </a:lnTo>
                  <a:lnTo>
                    <a:pt x="203" y="229"/>
                  </a:lnTo>
                  <a:lnTo>
                    <a:pt x="214" y="227"/>
                  </a:lnTo>
                  <a:lnTo>
                    <a:pt x="224" y="224"/>
                  </a:lnTo>
                  <a:lnTo>
                    <a:pt x="230" y="222"/>
                  </a:lnTo>
                  <a:lnTo>
                    <a:pt x="232" y="221"/>
                  </a:lnTo>
                  <a:lnTo>
                    <a:pt x="458" y="40"/>
                  </a:lnTo>
                  <a:lnTo>
                    <a:pt x="242" y="235"/>
                  </a:lnTo>
                  <a:lnTo>
                    <a:pt x="244" y="249"/>
                  </a:lnTo>
                  <a:lnTo>
                    <a:pt x="256" y="255"/>
                  </a:lnTo>
                  <a:lnTo>
                    <a:pt x="274" y="253"/>
                  </a:lnTo>
                  <a:lnTo>
                    <a:pt x="296" y="246"/>
                  </a:lnTo>
                  <a:lnTo>
                    <a:pt x="321" y="236"/>
                  </a:lnTo>
                  <a:lnTo>
                    <a:pt x="346" y="223"/>
                  </a:lnTo>
                  <a:lnTo>
                    <a:pt x="369" y="210"/>
                  </a:lnTo>
                  <a:lnTo>
                    <a:pt x="388" y="199"/>
                  </a:lnTo>
                  <a:lnTo>
                    <a:pt x="401" y="191"/>
                  </a:lnTo>
                  <a:lnTo>
                    <a:pt x="406" y="189"/>
                  </a:lnTo>
                  <a:lnTo>
                    <a:pt x="99" y="392"/>
                  </a:lnTo>
                  <a:lnTo>
                    <a:pt x="97" y="393"/>
                  </a:lnTo>
                  <a:lnTo>
                    <a:pt x="93" y="394"/>
                  </a:lnTo>
                  <a:lnTo>
                    <a:pt x="87" y="397"/>
                  </a:lnTo>
                  <a:lnTo>
                    <a:pt x="79" y="399"/>
                  </a:lnTo>
                  <a:lnTo>
                    <a:pt x="71" y="400"/>
                  </a:lnTo>
                  <a:lnTo>
                    <a:pt x="63" y="399"/>
                  </a:lnTo>
                  <a:lnTo>
                    <a:pt x="56" y="396"/>
                  </a:lnTo>
                  <a:lnTo>
                    <a:pt x="50" y="388"/>
                  </a:lnTo>
                  <a:lnTo>
                    <a:pt x="45" y="377"/>
                  </a:lnTo>
                  <a:lnTo>
                    <a:pt x="43" y="360"/>
                  </a:lnTo>
                  <a:lnTo>
                    <a:pt x="43" y="359"/>
                  </a:lnTo>
                  <a:lnTo>
                    <a:pt x="41" y="354"/>
                  </a:lnTo>
                  <a:lnTo>
                    <a:pt x="40" y="348"/>
                  </a:lnTo>
                  <a:lnTo>
                    <a:pt x="39" y="340"/>
                  </a:lnTo>
                  <a:lnTo>
                    <a:pt x="35" y="331"/>
                  </a:lnTo>
                  <a:lnTo>
                    <a:pt x="32" y="322"/>
                  </a:lnTo>
                  <a:lnTo>
                    <a:pt x="26" y="314"/>
                  </a:lnTo>
                  <a:lnTo>
                    <a:pt x="20" y="305"/>
                  </a:lnTo>
                  <a:lnTo>
                    <a:pt x="10" y="299"/>
                  </a:lnTo>
                  <a:lnTo>
                    <a:pt x="1" y="296"/>
                  </a:lnTo>
                  <a:lnTo>
                    <a:pt x="0" y="296"/>
                  </a:lnTo>
                  <a:close/>
                </a:path>
              </a:pathLst>
            </a:custGeom>
            <a:solidFill>
              <a:srgbClr val="FFE8F0"/>
            </a:solidFill>
            <a:ln w="9525">
              <a:noFill/>
              <a:round/>
              <a:headEnd/>
              <a:tailEnd/>
            </a:ln>
          </p:spPr>
          <p:txBody>
            <a:bodyPr/>
            <a:lstStyle/>
            <a:p>
              <a:endParaRPr lang="en-US"/>
            </a:p>
          </p:txBody>
        </p:sp>
        <p:sp>
          <p:nvSpPr>
            <p:cNvPr id="22610" name="Freeform 76"/>
            <p:cNvSpPr>
              <a:spLocks/>
            </p:cNvSpPr>
            <p:nvPr/>
          </p:nvSpPr>
          <p:spPr bwMode="auto">
            <a:xfrm rot="2163528">
              <a:off x="4115" y="2094"/>
              <a:ext cx="255" cy="223"/>
            </a:xfrm>
            <a:custGeom>
              <a:avLst/>
              <a:gdLst>
                <a:gd name="T0" fmla="*/ 17 w 454"/>
                <a:gd name="T1" fmla="*/ 0 h 396"/>
                <a:gd name="T2" fmla="*/ 12 w 454"/>
                <a:gd name="T3" fmla="*/ 23 h 396"/>
                <a:gd name="T4" fmla="*/ 11 w 454"/>
                <a:gd name="T5" fmla="*/ 40 h 396"/>
                <a:gd name="T6" fmla="*/ 13 w 454"/>
                <a:gd name="T7" fmla="*/ 53 h 396"/>
                <a:gd name="T8" fmla="*/ 16 w 454"/>
                <a:gd name="T9" fmla="*/ 61 h 396"/>
                <a:gd name="T10" fmla="*/ 18 w 454"/>
                <a:gd name="T11" fmla="*/ 64 h 396"/>
                <a:gd name="T12" fmla="*/ 24 w 454"/>
                <a:gd name="T13" fmla="*/ 57 h 396"/>
                <a:gd name="T14" fmla="*/ 29 w 454"/>
                <a:gd name="T15" fmla="*/ 46 h 396"/>
                <a:gd name="T16" fmla="*/ 32 w 454"/>
                <a:gd name="T17" fmla="*/ 33 h 396"/>
                <a:gd name="T18" fmla="*/ 34 w 454"/>
                <a:gd name="T19" fmla="*/ 21 h 396"/>
                <a:gd name="T20" fmla="*/ 35 w 454"/>
                <a:gd name="T21" fmla="*/ 17 h 396"/>
                <a:gd name="T22" fmla="*/ 31 w 454"/>
                <a:gd name="T23" fmla="*/ 45 h 396"/>
                <a:gd name="T24" fmla="*/ 32 w 454"/>
                <a:gd name="T25" fmla="*/ 60 h 396"/>
                <a:gd name="T26" fmla="*/ 35 w 454"/>
                <a:gd name="T27" fmla="*/ 66 h 396"/>
                <a:gd name="T28" fmla="*/ 40 w 454"/>
                <a:gd name="T29" fmla="*/ 67 h 396"/>
                <a:gd name="T30" fmla="*/ 42 w 454"/>
                <a:gd name="T31" fmla="*/ 67 h 396"/>
                <a:gd name="T32" fmla="*/ 49 w 454"/>
                <a:gd name="T33" fmla="*/ 61 h 396"/>
                <a:gd name="T34" fmla="*/ 57 w 454"/>
                <a:gd name="T35" fmla="*/ 52 h 396"/>
                <a:gd name="T36" fmla="*/ 63 w 454"/>
                <a:gd name="T37" fmla="*/ 41 h 396"/>
                <a:gd name="T38" fmla="*/ 67 w 454"/>
                <a:gd name="T39" fmla="*/ 32 h 396"/>
                <a:gd name="T40" fmla="*/ 70 w 454"/>
                <a:gd name="T41" fmla="*/ 28 h 396"/>
                <a:gd name="T42" fmla="*/ 55 w 454"/>
                <a:gd name="T43" fmla="*/ 61 h 396"/>
                <a:gd name="T44" fmla="*/ 55 w 454"/>
                <a:gd name="T45" fmla="*/ 69 h 396"/>
                <a:gd name="T46" fmla="*/ 60 w 454"/>
                <a:gd name="T47" fmla="*/ 72 h 396"/>
                <a:gd name="T48" fmla="*/ 67 w 454"/>
                <a:gd name="T49" fmla="*/ 72 h 396"/>
                <a:gd name="T50" fmla="*/ 72 w 454"/>
                <a:gd name="T51" fmla="*/ 70 h 396"/>
                <a:gd name="T52" fmla="*/ 143 w 454"/>
                <a:gd name="T53" fmla="*/ 13 h 396"/>
                <a:gd name="T54" fmla="*/ 76 w 454"/>
                <a:gd name="T55" fmla="*/ 79 h 396"/>
                <a:gd name="T56" fmla="*/ 85 w 454"/>
                <a:gd name="T57" fmla="*/ 80 h 396"/>
                <a:gd name="T58" fmla="*/ 100 w 454"/>
                <a:gd name="T59" fmla="*/ 74 h 396"/>
                <a:gd name="T60" fmla="*/ 115 w 454"/>
                <a:gd name="T61" fmla="*/ 66 h 396"/>
                <a:gd name="T62" fmla="*/ 125 w 454"/>
                <a:gd name="T63" fmla="*/ 61 h 396"/>
                <a:gd name="T64" fmla="*/ 31 w 454"/>
                <a:gd name="T65" fmla="*/ 123 h 396"/>
                <a:gd name="T66" fmla="*/ 29 w 454"/>
                <a:gd name="T67" fmla="*/ 124 h 396"/>
                <a:gd name="T68" fmla="*/ 25 w 454"/>
                <a:gd name="T69" fmla="*/ 125 h 396"/>
                <a:gd name="T70" fmla="*/ 20 w 454"/>
                <a:gd name="T71" fmla="*/ 125 h 396"/>
                <a:gd name="T72" fmla="*/ 16 w 454"/>
                <a:gd name="T73" fmla="*/ 122 h 396"/>
                <a:gd name="T74" fmla="*/ 13 w 454"/>
                <a:gd name="T75" fmla="*/ 113 h 396"/>
                <a:gd name="T76" fmla="*/ 13 w 454"/>
                <a:gd name="T77" fmla="*/ 112 h 396"/>
                <a:gd name="T78" fmla="*/ 12 w 454"/>
                <a:gd name="T79" fmla="*/ 107 h 396"/>
                <a:gd name="T80" fmla="*/ 10 w 454"/>
                <a:gd name="T81" fmla="*/ 101 h 396"/>
                <a:gd name="T82" fmla="*/ 6 w 454"/>
                <a:gd name="T83" fmla="*/ 96 h 396"/>
                <a:gd name="T84" fmla="*/ 1 w 454"/>
                <a:gd name="T85" fmla="*/ 93 h 396"/>
                <a:gd name="T86" fmla="*/ 0 w 454"/>
                <a:gd name="T87" fmla="*/ 92 h 3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396"/>
                <a:gd name="T134" fmla="*/ 454 w 454"/>
                <a:gd name="T135" fmla="*/ 396 h 39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396">
                  <a:moveTo>
                    <a:pt x="0" y="292"/>
                  </a:moveTo>
                  <a:lnTo>
                    <a:pt x="55" y="0"/>
                  </a:lnTo>
                  <a:lnTo>
                    <a:pt x="44" y="37"/>
                  </a:lnTo>
                  <a:lnTo>
                    <a:pt x="38" y="72"/>
                  </a:lnTo>
                  <a:lnTo>
                    <a:pt x="36" y="101"/>
                  </a:lnTo>
                  <a:lnTo>
                    <a:pt x="36" y="126"/>
                  </a:lnTo>
                  <a:lnTo>
                    <a:pt x="39" y="149"/>
                  </a:lnTo>
                  <a:lnTo>
                    <a:pt x="43" y="167"/>
                  </a:lnTo>
                  <a:lnTo>
                    <a:pt x="47" y="181"/>
                  </a:lnTo>
                  <a:lnTo>
                    <a:pt x="52" y="192"/>
                  </a:lnTo>
                  <a:lnTo>
                    <a:pt x="56" y="198"/>
                  </a:lnTo>
                  <a:lnTo>
                    <a:pt x="57" y="200"/>
                  </a:lnTo>
                  <a:lnTo>
                    <a:pt x="68" y="193"/>
                  </a:lnTo>
                  <a:lnTo>
                    <a:pt x="76" y="180"/>
                  </a:lnTo>
                  <a:lnTo>
                    <a:pt x="84" y="163"/>
                  </a:lnTo>
                  <a:lnTo>
                    <a:pt x="92" y="144"/>
                  </a:lnTo>
                  <a:lnTo>
                    <a:pt x="96" y="123"/>
                  </a:lnTo>
                  <a:lnTo>
                    <a:pt x="101" y="103"/>
                  </a:lnTo>
                  <a:lnTo>
                    <a:pt x="106" y="84"/>
                  </a:lnTo>
                  <a:lnTo>
                    <a:pt x="108" y="68"/>
                  </a:lnTo>
                  <a:lnTo>
                    <a:pt x="109" y="59"/>
                  </a:lnTo>
                  <a:lnTo>
                    <a:pt x="111" y="54"/>
                  </a:lnTo>
                  <a:lnTo>
                    <a:pt x="101" y="104"/>
                  </a:lnTo>
                  <a:lnTo>
                    <a:pt x="98" y="142"/>
                  </a:lnTo>
                  <a:lnTo>
                    <a:pt x="98" y="169"/>
                  </a:lnTo>
                  <a:lnTo>
                    <a:pt x="101" y="189"/>
                  </a:lnTo>
                  <a:lnTo>
                    <a:pt x="106" y="201"/>
                  </a:lnTo>
                  <a:lnTo>
                    <a:pt x="113" y="208"/>
                  </a:lnTo>
                  <a:lnTo>
                    <a:pt x="120" y="212"/>
                  </a:lnTo>
                  <a:lnTo>
                    <a:pt x="127" y="212"/>
                  </a:lnTo>
                  <a:lnTo>
                    <a:pt x="131" y="212"/>
                  </a:lnTo>
                  <a:lnTo>
                    <a:pt x="133" y="211"/>
                  </a:lnTo>
                  <a:lnTo>
                    <a:pt x="144" y="205"/>
                  </a:lnTo>
                  <a:lnTo>
                    <a:pt x="156" y="194"/>
                  </a:lnTo>
                  <a:lnTo>
                    <a:pt x="168" y="180"/>
                  </a:lnTo>
                  <a:lnTo>
                    <a:pt x="180" y="163"/>
                  </a:lnTo>
                  <a:lnTo>
                    <a:pt x="190" y="145"/>
                  </a:lnTo>
                  <a:lnTo>
                    <a:pt x="200" y="129"/>
                  </a:lnTo>
                  <a:lnTo>
                    <a:pt x="208" y="112"/>
                  </a:lnTo>
                  <a:lnTo>
                    <a:pt x="214" y="100"/>
                  </a:lnTo>
                  <a:lnTo>
                    <a:pt x="219" y="92"/>
                  </a:lnTo>
                  <a:lnTo>
                    <a:pt x="220" y="88"/>
                  </a:lnTo>
                  <a:lnTo>
                    <a:pt x="185" y="169"/>
                  </a:lnTo>
                  <a:lnTo>
                    <a:pt x="175" y="192"/>
                  </a:lnTo>
                  <a:lnTo>
                    <a:pt x="173" y="208"/>
                  </a:lnTo>
                  <a:lnTo>
                    <a:pt x="175" y="219"/>
                  </a:lnTo>
                  <a:lnTo>
                    <a:pt x="181" y="225"/>
                  </a:lnTo>
                  <a:lnTo>
                    <a:pt x="190" y="227"/>
                  </a:lnTo>
                  <a:lnTo>
                    <a:pt x="201" y="227"/>
                  </a:lnTo>
                  <a:lnTo>
                    <a:pt x="212" y="226"/>
                  </a:lnTo>
                  <a:lnTo>
                    <a:pt x="220" y="224"/>
                  </a:lnTo>
                  <a:lnTo>
                    <a:pt x="227" y="221"/>
                  </a:lnTo>
                  <a:lnTo>
                    <a:pt x="230" y="220"/>
                  </a:lnTo>
                  <a:lnTo>
                    <a:pt x="454" y="40"/>
                  </a:lnTo>
                  <a:lnTo>
                    <a:pt x="238" y="235"/>
                  </a:lnTo>
                  <a:lnTo>
                    <a:pt x="241" y="248"/>
                  </a:lnTo>
                  <a:lnTo>
                    <a:pt x="252" y="254"/>
                  </a:lnTo>
                  <a:lnTo>
                    <a:pt x="270" y="252"/>
                  </a:lnTo>
                  <a:lnTo>
                    <a:pt x="293" y="245"/>
                  </a:lnTo>
                  <a:lnTo>
                    <a:pt x="317" y="235"/>
                  </a:lnTo>
                  <a:lnTo>
                    <a:pt x="342" y="221"/>
                  </a:lnTo>
                  <a:lnTo>
                    <a:pt x="364" y="210"/>
                  </a:lnTo>
                  <a:lnTo>
                    <a:pt x="384" y="198"/>
                  </a:lnTo>
                  <a:lnTo>
                    <a:pt x="397" y="191"/>
                  </a:lnTo>
                  <a:lnTo>
                    <a:pt x="401" y="187"/>
                  </a:lnTo>
                  <a:lnTo>
                    <a:pt x="98" y="388"/>
                  </a:lnTo>
                  <a:lnTo>
                    <a:pt x="96" y="389"/>
                  </a:lnTo>
                  <a:lnTo>
                    <a:pt x="92" y="390"/>
                  </a:lnTo>
                  <a:lnTo>
                    <a:pt x="86" y="393"/>
                  </a:lnTo>
                  <a:lnTo>
                    <a:pt x="78" y="395"/>
                  </a:lnTo>
                  <a:lnTo>
                    <a:pt x="71" y="396"/>
                  </a:lnTo>
                  <a:lnTo>
                    <a:pt x="63" y="395"/>
                  </a:lnTo>
                  <a:lnTo>
                    <a:pt x="56" y="391"/>
                  </a:lnTo>
                  <a:lnTo>
                    <a:pt x="50" y="384"/>
                  </a:lnTo>
                  <a:lnTo>
                    <a:pt x="45" y="372"/>
                  </a:lnTo>
                  <a:lnTo>
                    <a:pt x="43" y="357"/>
                  </a:lnTo>
                  <a:lnTo>
                    <a:pt x="43" y="355"/>
                  </a:lnTo>
                  <a:lnTo>
                    <a:pt x="42" y="351"/>
                  </a:lnTo>
                  <a:lnTo>
                    <a:pt x="40" y="344"/>
                  </a:lnTo>
                  <a:lnTo>
                    <a:pt x="39" y="337"/>
                  </a:lnTo>
                  <a:lnTo>
                    <a:pt x="36" y="327"/>
                  </a:lnTo>
                  <a:lnTo>
                    <a:pt x="32" y="319"/>
                  </a:lnTo>
                  <a:lnTo>
                    <a:pt x="26" y="309"/>
                  </a:lnTo>
                  <a:lnTo>
                    <a:pt x="20" y="302"/>
                  </a:lnTo>
                  <a:lnTo>
                    <a:pt x="11" y="296"/>
                  </a:lnTo>
                  <a:lnTo>
                    <a:pt x="1" y="293"/>
                  </a:lnTo>
                  <a:lnTo>
                    <a:pt x="0" y="292"/>
                  </a:lnTo>
                  <a:close/>
                </a:path>
              </a:pathLst>
            </a:custGeom>
            <a:solidFill>
              <a:srgbClr val="FFEBF2"/>
            </a:solidFill>
            <a:ln w="9525">
              <a:noFill/>
              <a:round/>
              <a:headEnd/>
              <a:tailEnd/>
            </a:ln>
          </p:spPr>
          <p:txBody>
            <a:bodyPr/>
            <a:lstStyle/>
            <a:p>
              <a:endParaRPr lang="en-US"/>
            </a:p>
          </p:txBody>
        </p:sp>
        <p:sp>
          <p:nvSpPr>
            <p:cNvPr id="22611" name="Freeform 77"/>
            <p:cNvSpPr>
              <a:spLocks/>
            </p:cNvSpPr>
            <p:nvPr/>
          </p:nvSpPr>
          <p:spPr bwMode="auto">
            <a:xfrm rot="2163528">
              <a:off x="4116" y="2095"/>
              <a:ext cx="252" cy="220"/>
            </a:xfrm>
            <a:custGeom>
              <a:avLst/>
              <a:gdLst>
                <a:gd name="T0" fmla="*/ 17 w 449"/>
                <a:gd name="T1" fmla="*/ 0 h 391"/>
                <a:gd name="T2" fmla="*/ 12 w 449"/>
                <a:gd name="T3" fmla="*/ 22 h 391"/>
                <a:gd name="T4" fmla="*/ 11 w 449"/>
                <a:gd name="T5" fmla="*/ 40 h 391"/>
                <a:gd name="T6" fmla="*/ 13 w 449"/>
                <a:gd name="T7" fmla="*/ 52 h 391"/>
                <a:gd name="T8" fmla="*/ 16 w 449"/>
                <a:gd name="T9" fmla="*/ 60 h 391"/>
                <a:gd name="T10" fmla="*/ 17 w 449"/>
                <a:gd name="T11" fmla="*/ 62 h 391"/>
                <a:gd name="T12" fmla="*/ 24 w 449"/>
                <a:gd name="T13" fmla="*/ 56 h 391"/>
                <a:gd name="T14" fmla="*/ 28 w 449"/>
                <a:gd name="T15" fmla="*/ 45 h 391"/>
                <a:gd name="T16" fmla="*/ 31 w 449"/>
                <a:gd name="T17" fmla="*/ 32 h 391"/>
                <a:gd name="T18" fmla="*/ 33 w 449"/>
                <a:gd name="T19" fmla="*/ 21 h 391"/>
                <a:gd name="T20" fmla="*/ 34 w 449"/>
                <a:gd name="T21" fmla="*/ 17 h 391"/>
                <a:gd name="T22" fmla="*/ 30 w 449"/>
                <a:gd name="T23" fmla="*/ 44 h 391"/>
                <a:gd name="T24" fmla="*/ 31 w 449"/>
                <a:gd name="T25" fmla="*/ 60 h 391"/>
                <a:gd name="T26" fmla="*/ 35 w 449"/>
                <a:gd name="T27" fmla="*/ 65 h 391"/>
                <a:gd name="T28" fmla="*/ 39 w 449"/>
                <a:gd name="T29" fmla="*/ 66 h 391"/>
                <a:gd name="T30" fmla="*/ 42 w 449"/>
                <a:gd name="T31" fmla="*/ 66 h 391"/>
                <a:gd name="T32" fmla="*/ 48 w 449"/>
                <a:gd name="T33" fmla="*/ 60 h 391"/>
                <a:gd name="T34" fmla="*/ 56 w 449"/>
                <a:gd name="T35" fmla="*/ 51 h 391"/>
                <a:gd name="T36" fmla="*/ 62 w 449"/>
                <a:gd name="T37" fmla="*/ 40 h 391"/>
                <a:gd name="T38" fmla="*/ 67 w 449"/>
                <a:gd name="T39" fmla="*/ 32 h 391"/>
                <a:gd name="T40" fmla="*/ 68 w 449"/>
                <a:gd name="T41" fmla="*/ 28 h 391"/>
                <a:gd name="T42" fmla="*/ 54 w 449"/>
                <a:gd name="T43" fmla="*/ 60 h 391"/>
                <a:gd name="T44" fmla="*/ 54 w 449"/>
                <a:gd name="T45" fmla="*/ 69 h 391"/>
                <a:gd name="T46" fmla="*/ 59 w 449"/>
                <a:gd name="T47" fmla="*/ 71 h 391"/>
                <a:gd name="T48" fmla="*/ 66 w 449"/>
                <a:gd name="T49" fmla="*/ 70 h 391"/>
                <a:gd name="T50" fmla="*/ 71 w 449"/>
                <a:gd name="T51" fmla="*/ 69 h 391"/>
                <a:gd name="T52" fmla="*/ 141 w 449"/>
                <a:gd name="T53" fmla="*/ 12 h 391"/>
                <a:gd name="T54" fmla="*/ 75 w 449"/>
                <a:gd name="T55" fmla="*/ 78 h 391"/>
                <a:gd name="T56" fmla="*/ 84 w 449"/>
                <a:gd name="T57" fmla="*/ 79 h 391"/>
                <a:gd name="T58" fmla="*/ 99 w 449"/>
                <a:gd name="T59" fmla="*/ 74 h 391"/>
                <a:gd name="T60" fmla="*/ 114 w 449"/>
                <a:gd name="T61" fmla="*/ 65 h 391"/>
                <a:gd name="T62" fmla="*/ 123 w 449"/>
                <a:gd name="T63" fmla="*/ 60 h 391"/>
                <a:gd name="T64" fmla="*/ 30 w 449"/>
                <a:gd name="T65" fmla="*/ 121 h 391"/>
                <a:gd name="T66" fmla="*/ 29 w 449"/>
                <a:gd name="T67" fmla="*/ 122 h 391"/>
                <a:gd name="T68" fmla="*/ 25 w 449"/>
                <a:gd name="T69" fmla="*/ 123 h 391"/>
                <a:gd name="T70" fmla="*/ 20 w 449"/>
                <a:gd name="T71" fmla="*/ 123 h 391"/>
                <a:gd name="T72" fmla="*/ 16 w 449"/>
                <a:gd name="T73" fmla="*/ 120 h 391"/>
                <a:gd name="T74" fmla="*/ 13 w 449"/>
                <a:gd name="T75" fmla="*/ 111 h 391"/>
                <a:gd name="T76" fmla="*/ 13 w 449"/>
                <a:gd name="T77" fmla="*/ 110 h 391"/>
                <a:gd name="T78" fmla="*/ 12 w 449"/>
                <a:gd name="T79" fmla="*/ 105 h 391"/>
                <a:gd name="T80" fmla="*/ 10 w 449"/>
                <a:gd name="T81" fmla="*/ 100 h 391"/>
                <a:gd name="T82" fmla="*/ 6 w 449"/>
                <a:gd name="T83" fmla="*/ 94 h 391"/>
                <a:gd name="T84" fmla="*/ 1 w 449"/>
                <a:gd name="T85" fmla="*/ 91 h 391"/>
                <a:gd name="T86" fmla="*/ 0 w 449"/>
                <a:gd name="T87" fmla="*/ 91 h 3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9"/>
                <a:gd name="T133" fmla="*/ 0 h 391"/>
                <a:gd name="T134" fmla="*/ 449 w 449"/>
                <a:gd name="T135" fmla="*/ 391 h 3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9" h="391">
                  <a:moveTo>
                    <a:pt x="0" y="288"/>
                  </a:moveTo>
                  <a:lnTo>
                    <a:pt x="54" y="0"/>
                  </a:lnTo>
                  <a:lnTo>
                    <a:pt x="43" y="37"/>
                  </a:lnTo>
                  <a:lnTo>
                    <a:pt x="37" y="70"/>
                  </a:lnTo>
                  <a:lnTo>
                    <a:pt x="35" y="100"/>
                  </a:lnTo>
                  <a:lnTo>
                    <a:pt x="35" y="126"/>
                  </a:lnTo>
                  <a:lnTo>
                    <a:pt x="38" y="147"/>
                  </a:lnTo>
                  <a:lnTo>
                    <a:pt x="42" y="165"/>
                  </a:lnTo>
                  <a:lnTo>
                    <a:pt x="46" y="179"/>
                  </a:lnTo>
                  <a:lnTo>
                    <a:pt x="51" y="189"/>
                  </a:lnTo>
                  <a:lnTo>
                    <a:pt x="55" y="196"/>
                  </a:lnTo>
                  <a:lnTo>
                    <a:pt x="56" y="197"/>
                  </a:lnTo>
                  <a:lnTo>
                    <a:pt x="66" y="191"/>
                  </a:lnTo>
                  <a:lnTo>
                    <a:pt x="75" y="178"/>
                  </a:lnTo>
                  <a:lnTo>
                    <a:pt x="82" y="162"/>
                  </a:lnTo>
                  <a:lnTo>
                    <a:pt x="89" y="143"/>
                  </a:lnTo>
                  <a:lnTo>
                    <a:pt x="95" y="121"/>
                  </a:lnTo>
                  <a:lnTo>
                    <a:pt x="100" y="101"/>
                  </a:lnTo>
                  <a:lnTo>
                    <a:pt x="104" y="83"/>
                  </a:lnTo>
                  <a:lnTo>
                    <a:pt x="106" y="68"/>
                  </a:lnTo>
                  <a:lnTo>
                    <a:pt x="108" y="57"/>
                  </a:lnTo>
                  <a:lnTo>
                    <a:pt x="108" y="53"/>
                  </a:lnTo>
                  <a:lnTo>
                    <a:pt x="99" y="102"/>
                  </a:lnTo>
                  <a:lnTo>
                    <a:pt x="95" y="140"/>
                  </a:lnTo>
                  <a:lnTo>
                    <a:pt x="95" y="168"/>
                  </a:lnTo>
                  <a:lnTo>
                    <a:pt x="99" y="188"/>
                  </a:lnTo>
                  <a:lnTo>
                    <a:pt x="105" y="200"/>
                  </a:lnTo>
                  <a:lnTo>
                    <a:pt x="112" y="207"/>
                  </a:lnTo>
                  <a:lnTo>
                    <a:pt x="119" y="209"/>
                  </a:lnTo>
                  <a:lnTo>
                    <a:pt x="125" y="210"/>
                  </a:lnTo>
                  <a:lnTo>
                    <a:pt x="130" y="209"/>
                  </a:lnTo>
                  <a:lnTo>
                    <a:pt x="131" y="209"/>
                  </a:lnTo>
                  <a:lnTo>
                    <a:pt x="142" y="203"/>
                  </a:lnTo>
                  <a:lnTo>
                    <a:pt x="154" y="191"/>
                  </a:lnTo>
                  <a:lnTo>
                    <a:pt x="166" y="178"/>
                  </a:lnTo>
                  <a:lnTo>
                    <a:pt x="176" y="162"/>
                  </a:lnTo>
                  <a:lnTo>
                    <a:pt x="187" y="144"/>
                  </a:lnTo>
                  <a:lnTo>
                    <a:pt x="198" y="127"/>
                  </a:lnTo>
                  <a:lnTo>
                    <a:pt x="205" y="112"/>
                  </a:lnTo>
                  <a:lnTo>
                    <a:pt x="212" y="99"/>
                  </a:lnTo>
                  <a:lnTo>
                    <a:pt x="216" y="90"/>
                  </a:lnTo>
                  <a:lnTo>
                    <a:pt x="217" y="87"/>
                  </a:lnTo>
                  <a:lnTo>
                    <a:pt x="182" y="168"/>
                  </a:lnTo>
                  <a:lnTo>
                    <a:pt x="173" y="190"/>
                  </a:lnTo>
                  <a:lnTo>
                    <a:pt x="170" y="207"/>
                  </a:lnTo>
                  <a:lnTo>
                    <a:pt x="173" y="217"/>
                  </a:lnTo>
                  <a:lnTo>
                    <a:pt x="179" y="223"/>
                  </a:lnTo>
                  <a:lnTo>
                    <a:pt x="188" y="226"/>
                  </a:lnTo>
                  <a:lnTo>
                    <a:pt x="198" y="226"/>
                  </a:lnTo>
                  <a:lnTo>
                    <a:pt x="209" y="223"/>
                  </a:lnTo>
                  <a:lnTo>
                    <a:pt x="218" y="221"/>
                  </a:lnTo>
                  <a:lnTo>
                    <a:pt x="224" y="219"/>
                  </a:lnTo>
                  <a:lnTo>
                    <a:pt x="226" y="217"/>
                  </a:lnTo>
                  <a:lnTo>
                    <a:pt x="449" y="39"/>
                  </a:lnTo>
                  <a:lnTo>
                    <a:pt x="236" y="232"/>
                  </a:lnTo>
                  <a:lnTo>
                    <a:pt x="238" y="246"/>
                  </a:lnTo>
                  <a:lnTo>
                    <a:pt x="249" y="251"/>
                  </a:lnTo>
                  <a:lnTo>
                    <a:pt x="267" y="250"/>
                  </a:lnTo>
                  <a:lnTo>
                    <a:pt x="290" y="242"/>
                  </a:lnTo>
                  <a:lnTo>
                    <a:pt x="313" y="232"/>
                  </a:lnTo>
                  <a:lnTo>
                    <a:pt x="338" y="220"/>
                  </a:lnTo>
                  <a:lnTo>
                    <a:pt x="361" y="207"/>
                  </a:lnTo>
                  <a:lnTo>
                    <a:pt x="379" y="196"/>
                  </a:lnTo>
                  <a:lnTo>
                    <a:pt x="392" y="189"/>
                  </a:lnTo>
                  <a:lnTo>
                    <a:pt x="397" y="185"/>
                  </a:lnTo>
                  <a:lnTo>
                    <a:pt x="97" y="383"/>
                  </a:lnTo>
                  <a:lnTo>
                    <a:pt x="95" y="384"/>
                  </a:lnTo>
                  <a:lnTo>
                    <a:pt x="91" y="386"/>
                  </a:lnTo>
                  <a:lnTo>
                    <a:pt x="85" y="387"/>
                  </a:lnTo>
                  <a:lnTo>
                    <a:pt x="79" y="390"/>
                  </a:lnTo>
                  <a:lnTo>
                    <a:pt x="70" y="391"/>
                  </a:lnTo>
                  <a:lnTo>
                    <a:pt x="63" y="390"/>
                  </a:lnTo>
                  <a:lnTo>
                    <a:pt x="56" y="386"/>
                  </a:lnTo>
                  <a:lnTo>
                    <a:pt x="50" y="379"/>
                  </a:lnTo>
                  <a:lnTo>
                    <a:pt x="45" y="368"/>
                  </a:lnTo>
                  <a:lnTo>
                    <a:pt x="43" y="352"/>
                  </a:lnTo>
                  <a:lnTo>
                    <a:pt x="43" y="351"/>
                  </a:lnTo>
                  <a:lnTo>
                    <a:pt x="43" y="346"/>
                  </a:lnTo>
                  <a:lnTo>
                    <a:pt x="42" y="340"/>
                  </a:lnTo>
                  <a:lnTo>
                    <a:pt x="39" y="332"/>
                  </a:lnTo>
                  <a:lnTo>
                    <a:pt x="36" y="323"/>
                  </a:lnTo>
                  <a:lnTo>
                    <a:pt x="32" y="314"/>
                  </a:lnTo>
                  <a:lnTo>
                    <a:pt x="26" y="305"/>
                  </a:lnTo>
                  <a:lnTo>
                    <a:pt x="20" y="297"/>
                  </a:lnTo>
                  <a:lnTo>
                    <a:pt x="11" y="291"/>
                  </a:lnTo>
                  <a:lnTo>
                    <a:pt x="1" y="288"/>
                  </a:lnTo>
                  <a:lnTo>
                    <a:pt x="0" y="288"/>
                  </a:lnTo>
                  <a:close/>
                </a:path>
              </a:pathLst>
            </a:custGeom>
            <a:solidFill>
              <a:srgbClr val="FFEEF4"/>
            </a:solidFill>
            <a:ln w="9525">
              <a:noFill/>
              <a:round/>
              <a:headEnd/>
              <a:tailEnd/>
            </a:ln>
          </p:spPr>
          <p:txBody>
            <a:bodyPr/>
            <a:lstStyle/>
            <a:p>
              <a:endParaRPr lang="en-US"/>
            </a:p>
          </p:txBody>
        </p:sp>
        <p:sp>
          <p:nvSpPr>
            <p:cNvPr id="22612" name="Freeform 78"/>
            <p:cNvSpPr>
              <a:spLocks/>
            </p:cNvSpPr>
            <p:nvPr/>
          </p:nvSpPr>
          <p:spPr bwMode="auto">
            <a:xfrm rot="2163528">
              <a:off x="4116" y="2096"/>
              <a:ext cx="248" cy="218"/>
            </a:xfrm>
            <a:custGeom>
              <a:avLst/>
              <a:gdLst>
                <a:gd name="T0" fmla="*/ 17 w 443"/>
                <a:gd name="T1" fmla="*/ 0 h 385"/>
                <a:gd name="T2" fmla="*/ 11 w 443"/>
                <a:gd name="T3" fmla="*/ 22 h 385"/>
                <a:gd name="T4" fmla="*/ 11 w 443"/>
                <a:gd name="T5" fmla="*/ 40 h 385"/>
                <a:gd name="T6" fmla="*/ 13 w 443"/>
                <a:gd name="T7" fmla="*/ 52 h 385"/>
                <a:gd name="T8" fmla="*/ 16 w 443"/>
                <a:gd name="T9" fmla="*/ 59 h 385"/>
                <a:gd name="T10" fmla="*/ 17 w 443"/>
                <a:gd name="T11" fmla="*/ 62 h 385"/>
                <a:gd name="T12" fmla="*/ 23 w 443"/>
                <a:gd name="T13" fmla="*/ 57 h 385"/>
                <a:gd name="T14" fmla="*/ 27 w 443"/>
                <a:gd name="T15" fmla="*/ 45 h 385"/>
                <a:gd name="T16" fmla="*/ 31 w 443"/>
                <a:gd name="T17" fmla="*/ 32 h 385"/>
                <a:gd name="T18" fmla="*/ 33 w 443"/>
                <a:gd name="T19" fmla="*/ 21 h 385"/>
                <a:gd name="T20" fmla="*/ 33 w 443"/>
                <a:gd name="T21" fmla="*/ 16 h 385"/>
                <a:gd name="T22" fmla="*/ 30 w 443"/>
                <a:gd name="T23" fmla="*/ 44 h 385"/>
                <a:gd name="T24" fmla="*/ 31 w 443"/>
                <a:gd name="T25" fmla="*/ 59 h 385"/>
                <a:gd name="T26" fmla="*/ 35 w 443"/>
                <a:gd name="T27" fmla="*/ 66 h 385"/>
                <a:gd name="T28" fmla="*/ 39 w 443"/>
                <a:gd name="T29" fmla="*/ 66 h 385"/>
                <a:gd name="T30" fmla="*/ 41 w 443"/>
                <a:gd name="T31" fmla="*/ 66 h 385"/>
                <a:gd name="T32" fmla="*/ 48 w 443"/>
                <a:gd name="T33" fmla="*/ 61 h 385"/>
                <a:gd name="T34" fmla="*/ 54 w 443"/>
                <a:gd name="T35" fmla="*/ 51 h 385"/>
                <a:gd name="T36" fmla="*/ 61 w 443"/>
                <a:gd name="T37" fmla="*/ 40 h 385"/>
                <a:gd name="T38" fmla="*/ 65 w 443"/>
                <a:gd name="T39" fmla="*/ 31 h 385"/>
                <a:gd name="T40" fmla="*/ 67 w 443"/>
                <a:gd name="T41" fmla="*/ 27 h 385"/>
                <a:gd name="T42" fmla="*/ 54 w 443"/>
                <a:gd name="T43" fmla="*/ 60 h 385"/>
                <a:gd name="T44" fmla="*/ 54 w 443"/>
                <a:gd name="T45" fmla="*/ 69 h 385"/>
                <a:gd name="T46" fmla="*/ 58 w 443"/>
                <a:gd name="T47" fmla="*/ 71 h 385"/>
                <a:gd name="T48" fmla="*/ 64 w 443"/>
                <a:gd name="T49" fmla="*/ 71 h 385"/>
                <a:gd name="T50" fmla="*/ 69 w 443"/>
                <a:gd name="T51" fmla="*/ 69 h 385"/>
                <a:gd name="T52" fmla="*/ 139 w 443"/>
                <a:gd name="T53" fmla="*/ 12 h 385"/>
                <a:gd name="T54" fmla="*/ 74 w 443"/>
                <a:gd name="T55" fmla="*/ 78 h 385"/>
                <a:gd name="T56" fmla="*/ 83 w 443"/>
                <a:gd name="T57" fmla="*/ 79 h 385"/>
                <a:gd name="T58" fmla="*/ 97 w 443"/>
                <a:gd name="T59" fmla="*/ 74 h 385"/>
                <a:gd name="T60" fmla="*/ 111 w 443"/>
                <a:gd name="T61" fmla="*/ 66 h 385"/>
                <a:gd name="T62" fmla="*/ 121 w 443"/>
                <a:gd name="T63" fmla="*/ 59 h 385"/>
                <a:gd name="T64" fmla="*/ 30 w 443"/>
                <a:gd name="T65" fmla="*/ 121 h 385"/>
                <a:gd name="T66" fmla="*/ 28 w 443"/>
                <a:gd name="T67" fmla="*/ 122 h 385"/>
                <a:gd name="T68" fmla="*/ 25 w 443"/>
                <a:gd name="T69" fmla="*/ 123 h 385"/>
                <a:gd name="T70" fmla="*/ 20 w 443"/>
                <a:gd name="T71" fmla="*/ 123 h 385"/>
                <a:gd name="T72" fmla="*/ 16 w 443"/>
                <a:gd name="T73" fmla="*/ 119 h 385"/>
                <a:gd name="T74" fmla="*/ 13 w 443"/>
                <a:gd name="T75" fmla="*/ 111 h 385"/>
                <a:gd name="T76" fmla="*/ 13 w 443"/>
                <a:gd name="T77" fmla="*/ 109 h 385"/>
                <a:gd name="T78" fmla="*/ 12 w 443"/>
                <a:gd name="T79" fmla="*/ 104 h 385"/>
                <a:gd name="T80" fmla="*/ 10 w 443"/>
                <a:gd name="T81" fmla="*/ 99 h 385"/>
                <a:gd name="T82" fmla="*/ 6 w 443"/>
                <a:gd name="T83" fmla="*/ 93 h 385"/>
                <a:gd name="T84" fmla="*/ 1 w 443"/>
                <a:gd name="T85" fmla="*/ 91 h 385"/>
                <a:gd name="T86" fmla="*/ 0 w 443"/>
                <a:gd name="T87" fmla="*/ 90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3"/>
                <a:gd name="T133" fmla="*/ 0 h 385"/>
                <a:gd name="T134" fmla="*/ 443 w 443"/>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3" h="385">
                  <a:moveTo>
                    <a:pt x="0" y="281"/>
                  </a:moveTo>
                  <a:lnTo>
                    <a:pt x="53" y="0"/>
                  </a:lnTo>
                  <a:lnTo>
                    <a:pt x="42" y="35"/>
                  </a:lnTo>
                  <a:lnTo>
                    <a:pt x="36" y="69"/>
                  </a:lnTo>
                  <a:lnTo>
                    <a:pt x="34" y="97"/>
                  </a:lnTo>
                  <a:lnTo>
                    <a:pt x="34" y="123"/>
                  </a:lnTo>
                  <a:lnTo>
                    <a:pt x="37" y="145"/>
                  </a:lnTo>
                  <a:lnTo>
                    <a:pt x="41" y="163"/>
                  </a:lnTo>
                  <a:lnTo>
                    <a:pt x="45" y="177"/>
                  </a:lnTo>
                  <a:lnTo>
                    <a:pt x="50" y="186"/>
                  </a:lnTo>
                  <a:lnTo>
                    <a:pt x="54" y="192"/>
                  </a:lnTo>
                  <a:lnTo>
                    <a:pt x="55" y="195"/>
                  </a:lnTo>
                  <a:lnTo>
                    <a:pt x="65" y="187"/>
                  </a:lnTo>
                  <a:lnTo>
                    <a:pt x="74" y="176"/>
                  </a:lnTo>
                  <a:lnTo>
                    <a:pt x="81" y="159"/>
                  </a:lnTo>
                  <a:lnTo>
                    <a:pt x="88" y="140"/>
                  </a:lnTo>
                  <a:lnTo>
                    <a:pt x="94" y="120"/>
                  </a:lnTo>
                  <a:lnTo>
                    <a:pt x="99" y="100"/>
                  </a:lnTo>
                  <a:lnTo>
                    <a:pt x="103" y="80"/>
                  </a:lnTo>
                  <a:lnTo>
                    <a:pt x="105" y="66"/>
                  </a:lnTo>
                  <a:lnTo>
                    <a:pt x="106" y="56"/>
                  </a:lnTo>
                  <a:lnTo>
                    <a:pt x="106" y="52"/>
                  </a:lnTo>
                  <a:lnTo>
                    <a:pt x="98" y="101"/>
                  </a:lnTo>
                  <a:lnTo>
                    <a:pt x="94" y="138"/>
                  </a:lnTo>
                  <a:lnTo>
                    <a:pt x="94" y="165"/>
                  </a:lnTo>
                  <a:lnTo>
                    <a:pt x="98" y="184"/>
                  </a:lnTo>
                  <a:lnTo>
                    <a:pt x="103" y="197"/>
                  </a:lnTo>
                  <a:lnTo>
                    <a:pt x="110" y="204"/>
                  </a:lnTo>
                  <a:lnTo>
                    <a:pt x="117" y="206"/>
                  </a:lnTo>
                  <a:lnTo>
                    <a:pt x="123" y="206"/>
                  </a:lnTo>
                  <a:lnTo>
                    <a:pt x="128" y="206"/>
                  </a:lnTo>
                  <a:lnTo>
                    <a:pt x="130" y="205"/>
                  </a:lnTo>
                  <a:lnTo>
                    <a:pt x="141" y="199"/>
                  </a:lnTo>
                  <a:lnTo>
                    <a:pt x="152" y="189"/>
                  </a:lnTo>
                  <a:lnTo>
                    <a:pt x="163" y="174"/>
                  </a:lnTo>
                  <a:lnTo>
                    <a:pt x="174" y="159"/>
                  </a:lnTo>
                  <a:lnTo>
                    <a:pt x="185" y="141"/>
                  </a:lnTo>
                  <a:lnTo>
                    <a:pt x="194" y="124"/>
                  </a:lnTo>
                  <a:lnTo>
                    <a:pt x="203" y="109"/>
                  </a:lnTo>
                  <a:lnTo>
                    <a:pt x="209" y="97"/>
                  </a:lnTo>
                  <a:lnTo>
                    <a:pt x="214" y="88"/>
                  </a:lnTo>
                  <a:lnTo>
                    <a:pt x="215" y="85"/>
                  </a:lnTo>
                  <a:lnTo>
                    <a:pt x="180" y="165"/>
                  </a:lnTo>
                  <a:lnTo>
                    <a:pt x="171" y="187"/>
                  </a:lnTo>
                  <a:lnTo>
                    <a:pt x="168" y="203"/>
                  </a:lnTo>
                  <a:lnTo>
                    <a:pt x="171" y="214"/>
                  </a:lnTo>
                  <a:lnTo>
                    <a:pt x="177" y="220"/>
                  </a:lnTo>
                  <a:lnTo>
                    <a:pt x="186" y="222"/>
                  </a:lnTo>
                  <a:lnTo>
                    <a:pt x="196" y="222"/>
                  </a:lnTo>
                  <a:lnTo>
                    <a:pt x="206" y="221"/>
                  </a:lnTo>
                  <a:lnTo>
                    <a:pt x="215" y="217"/>
                  </a:lnTo>
                  <a:lnTo>
                    <a:pt x="222" y="216"/>
                  </a:lnTo>
                  <a:lnTo>
                    <a:pt x="224" y="215"/>
                  </a:lnTo>
                  <a:lnTo>
                    <a:pt x="443" y="38"/>
                  </a:lnTo>
                  <a:lnTo>
                    <a:pt x="233" y="228"/>
                  </a:lnTo>
                  <a:lnTo>
                    <a:pt x="235" y="242"/>
                  </a:lnTo>
                  <a:lnTo>
                    <a:pt x="247" y="247"/>
                  </a:lnTo>
                  <a:lnTo>
                    <a:pt x="264" y="246"/>
                  </a:lnTo>
                  <a:lnTo>
                    <a:pt x="286" y="239"/>
                  </a:lnTo>
                  <a:lnTo>
                    <a:pt x="310" y="229"/>
                  </a:lnTo>
                  <a:lnTo>
                    <a:pt x="334" y="216"/>
                  </a:lnTo>
                  <a:lnTo>
                    <a:pt x="356" y="204"/>
                  </a:lnTo>
                  <a:lnTo>
                    <a:pt x="374" y="193"/>
                  </a:lnTo>
                  <a:lnTo>
                    <a:pt x="387" y="185"/>
                  </a:lnTo>
                  <a:lnTo>
                    <a:pt x="392" y="183"/>
                  </a:lnTo>
                  <a:lnTo>
                    <a:pt x="96" y="376"/>
                  </a:lnTo>
                  <a:lnTo>
                    <a:pt x="93" y="378"/>
                  </a:lnTo>
                  <a:lnTo>
                    <a:pt x="90" y="380"/>
                  </a:lnTo>
                  <a:lnTo>
                    <a:pt x="85" y="382"/>
                  </a:lnTo>
                  <a:lnTo>
                    <a:pt x="78" y="384"/>
                  </a:lnTo>
                  <a:lnTo>
                    <a:pt x="71" y="385"/>
                  </a:lnTo>
                  <a:lnTo>
                    <a:pt x="62" y="384"/>
                  </a:lnTo>
                  <a:lnTo>
                    <a:pt x="56" y="380"/>
                  </a:lnTo>
                  <a:lnTo>
                    <a:pt x="50" y="373"/>
                  </a:lnTo>
                  <a:lnTo>
                    <a:pt x="45" y="362"/>
                  </a:lnTo>
                  <a:lnTo>
                    <a:pt x="43" y="346"/>
                  </a:lnTo>
                  <a:lnTo>
                    <a:pt x="43" y="344"/>
                  </a:lnTo>
                  <a:lnTo>
                    <a:pt x="43" y="340"/>
                  </a:lnTo>
                  <a:lnTo>
                    <a:pt x="42" y="334"/>
                  </a:lnTo>
                  <a:lnTo>
                    <a:pt x="40" y="325"/>
                  </a:lnTo>
                  <a:lnTo>
                    <a:pt x="36" y="317"/>
                  </a:lnTo>
                  <a:lnTo>
                    <a:pt x="32" y="308"/>
                  </a:lnTo>
                  <a:lnTo>
                    <a:pt x="26" y="299"/>
                  </a:lnTo>
                  <a:lnTo>
                    <a:pt x="20" y="292"/>
                  </a:lnTo>
                  <a:lnTo>
                    <a:pt x="12" y="286"/>
                  </a:lnTo>
                  <a:lnTo>
                    <a:pt x="1" y="283"/>
                  </a:lnTo>
                  <a:lnTo>
                    <a:pt x="0" y="281"/>
                  </a:lnTo>
                  <a:close/>
                </a:path>
              </a:pathLst>
            </a:custGeom>
            <a:solidFill>
              <a:srgbClr val="FFF0F6"/>
            </a:solidFill>
            <a:ln w="9525">
              <a:noFill/>
              <a:round/>
              <a:headEnd/>
              <a:tailEnd/>
            </a:ln>
          </p:spPr>
          <p:txBody>
            <a:bodyPr/>
            <a:lstStyle/>
            <a:p>
              <a:endParaRPr lang="en-US"/>
            </a:p>
          </p:txBody>
        </p:sp>
        <p:sp>
          <p:nvSpPr>
            <p:cNvPr id="22613" name="Freeform 79"/>
            <p:cNvSpPr>
              <a:spLocks/>
            </p:cNvSpPr>
            <p:nvPr/>
          </p:nvSpPr>
          <p:spPr bwMode="auto">
            <a:xfrm rot="2163528">
              <a:off x="4116" y="2099"/>
              <a:ext cx="246" cy="214"/>
            </a:xfrm>
            <a:custGeom>
              <a:avLst/>
              <a:gdLst>
                <a:gd name="T0" fmla="*/ 16 w 437"/>
                <a:gd name="T1" fmla="*/ 0 h 381"/>
                <a:gd name="T2" fmla="*/ 11 w 437"/>
                <a:gd name="T3" fmla="*/ 21 h 381"/>
                <a:gd name="T4" fmla="*/ 10 w 437"/>
                <a:gd name="T5" fmla="*/ 39 h 381"/>
                <a:gd name="T6" fmla="*/ 12 w 437"/>
                <a:gd name="T7" fmla="*/ 51 h 381"/>
                <a:gd name="T8" fmla="*/ 15 w 437"/>
                <a:gd name="T9" fmla="*/ 58 h 381"/>
                <a:gd name="T10" fmla="*/ 16 w 437"/>
                <a:gd name="T11" fmla="*/ 61 h 381"/>
                <a:gd name="T12" fmla="*/ 22 w 437"/>
                <a:gd name="T13" fmla="*/ 55 h 381"/>
                <a:gd name="T14" fmla="*/ 26 w 437"/>
                <a:gd name="T15" fmla="*/ 44 h 381"/>
                <a:gd name="T16" fmla="*/ 30 w 437"/>
                <a:gd name="T17" fmla="*/ 31 h 381"/>
                <a:gd name="T18" fmla="*/ 32 w 437"/>
                <a:gd name="T19" fmla="*/ 21 h 381"/>
                <a:gd name="T20" fmla="*/ 33 w 437"/>
                <a:gd name="T21" fmla="*/ 17 h 381"/>
                <a:gd name="T22" fmla="*/ 29 w 437"/>
                <a:gd name="T23" fmla="*/ 43 h 381"/>
                <a:gd name="T24" fmla="*/ 30 w 437"/>
                <a:gd name="T25" fmla="*/ 58 h 381"/>
                <a:gd name="T26" fmla="*/ 34 w 437"/>
                <a:gd name="T27" fmla="*/ 63 h 381"/>
                <a:gd name="T28" fmla="*/ 38 w 437"/>
                <a:gd name="T29" fmla="*/ 65 h 381"/>
                <a:gd name="T30" fmla="*/ 40 w 437"/>
                <a:gd name="T31" fmla="*/ 65 h 381"/>
                <a:gd name="T32" fmla="*/ 47 w 437"/>
                <a:gd name="T33" fmla="*/ 60 h 381"/>
                <a:gd name="T34" fmla="*/ 54 w 437"/>
                <a:gd name="T35" fmla="*/ 50 h 381"/>
                <a:gd name="T36" fmla="*/ 60 w 437"/>
                <a:gd name="T37" fmla="*/ 39 h 381"/>
                <a:gd name="T38" fmla="*/ 65 w 437"/>
                <a:gd name="T39" fmla="*/ 30 h 381"/>
                <a:gd name="T40" fmla="*/ 67 w 437"/>
                <a:gd name="T41" fmla="*/ 27 h 381"/>
                <a:gd name="T42" fmla="*/ 52 w 437"/>
                <a:gd name="T43" fmla="*/ 58 h 381"/>
                <a:gd name="T44" fmla="*/ 52 w 437"/>
                <a:gd name="T45" fmla="*/ 67 h 381"/>
                <a:gd name="T46" fmla="*/ 57 w 437"/>
                <a:gd name="T47" fmla="*/ 70 h 381"/>
                <a:gd name="T48" fmla="*/ 64 w 437"/>
                <a:gd name="T49" fmla="*/ 69 h 381"/>
                <a:gd name="T50" fmla="*/ 69 w 437"/>
                <a:gd name="T51" fmla="*/ 67 h 381"/>
                <a:gd name="T52" fmla="*/ 138 w 437"/>
                <a:gd name="T53" fmla="*/ 12 h 381"/>
                <a:gd name="T54" fmla="*/ 73 w 437"/>
                <a:gd name="T55" fmla="*/ 76 h 381"/>
                <a:gd name="T56" fmla="*/ 82 w 437"/>
                <a:gd name="T57" fmla="*/ 77 h 381"/>
                <a:gd name="T58" fmla="*/ 96 w 437"/>
                <a:gd name="T59" fmla="*/ 72 h 381"/>
                <a:gd name="T60" fmla="*/ 111 w 437"/>
                <a:gd name="T61" fmla="*/ 63 h 381"/>
                <a:gd name="T62" fmla="*/ 120 w 437"/>
                <a:gd name="T63" fmla="*/ 58 h 381"/>
                <a:gd name="T64" fmla="*/ 29 w 437"/>
                <a:gd name="T65" fmla="*/ 118 h 381"/>
                <a:gd name="T66" fmla="*/ 28 w 437"/>
                <a:gd name="T67" fmla="*/ 119 h 381"/>
                <a:gd name="T68" fmla="*/ 24 w 437"/>
                <a:gd name="T69" fmla="*/ 120 h 381"/>
                <a:gd name="T70" fmla="*/ 19 w 437"/>
                <a:gd name="T71" fmla="*/ 120 h 381"/>
                <a:gd name="T72" fmla="*/ 15 w 437"/>
                <a:gd name="T73" fmla="*/ 116 h 381"/>
                <a:gd name="T74" fmla="*/ 14 w 437"/>
                <a:gd name="T75" fmla="*/ 108 h 381"/>
                <a:gd name="T76" fmla="*/ 13 w 437"/>
                <a:gd name="T77" fmla="*/ 106 h 381"/>
                <a:gd name="T78" fmla="*/ 12 w 437"/>
                <a:gd name="T79" fmla="*/ 102 h 381"/>
                <a:gd name="T80" fmla="*/ 10 w 437"/>
                <a:gd name="T81" fmla="*/ 96 h 381"/>
                <a:gd name="T82" fmla="*/ 6 w 437"/>
                <a:gd name="T83" fmla="*/ 91 h 381"/>
                <a:gd name="T84" fmla="*/ 0 w 437"/>
                <a:gd name="T85" fmla="*/ 88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381"/>
                <a:gd name="T131" fmla="*/ 437 w 43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381">
                  <a:moveTo>
                    <a:pt x="0" y="278"/>
                  </a:moveTo>
                  <a:lnTo>
                    <a:pt x="50" y="0"/>
                  </a:lnTo>
                  <a:lnTo>
                    <a:pt x="39" y="36"/>
                  </a:lnTo>
                  <a:lnTo>
                    <a:pt x="33" y="68"/>
                  </a:lnTo>
                  <a:lnTo>
                    <a:pt x="31" y="98"/>
                  </a:lnTo>
                  <a:lnTo>
                    <a:pt x="32" y="123"/>
                  </a:lnTo>
                  <a:lnTo>
                    <a:pt x="34" y="144"/>
                  </a:lnTo>
                  <a:lnTo>
                    <a:pt x="38" y="162"/>
                  </a:lnTo>
                  <a:lnTo>
                    <a:pt x="42" y="175"/>
                  </a:lnTo>
                  <a:lnTo>
                    <a:pt x="47" y="186"/>
                  </a:lnTo>
                  <a:lnTo>
                    <a:pt x="51" y="192"/>
                  </a:lnTo>
                  <a:lnTo>
                    <a:pt x="52" y="194"/>
                  </a:lnTo>
                  <a:lnTo>
                    <a:pt x="62" y="187"/>
                  </a:lnTo>
                  <a:lnTo>
                    <a:pt x="70" y="175"/>
                  </a:lnTo>
                  <a:lnTo>
                    <a:pt x="78" y="158"/>
                  </a:lnTo>
                  <a:lnTo>
                    <a:pt x="84" y="139"/>
                  </a:lnTo>
                  <a:lnTo>
                    <a:pt x="90" y="119"/>
                  </a:lnTo>
                  <a:lnTo>
                    <a:pt x="95" y="99"/>
                  </a:lnTo>
                  <a:lnTo>
                    <a:pt x="98" y="81"/>
                  </a:lnTo>
                  <a:lnTo>
                    <a:pt x="101" y="66"/>
                  </a:lnTo>
                  <a:lnTo>
                    <a:pt x="103" y="56"/>
                  </a:lnTo>
                  <a:lnTo>
                    <a:pt x="103" y="53"/>
                  </a:lnTo>
                  <a:lnTo>
                    <a:pt x="94" y="100"/>
                  </a:lnTo>
                  <a:lnTo>
                    <a:pt x="90" y="137"/>
                  </a:lnTo>
                  <a:lnTo>
                    <a:pt x="90" y="164"/>
                  </a:lnTo>
                  <a:lnTo>
                    <a:pt x="94" y="183"/>
                  </a:lnTo>
                  <a:lnTo>
                    <a:pt x="100" y="195"/>
                  </a:lnTo>
                  <a:lnTo>
                    <a:pt x="107" y="202"/>
                  </a:lnTo>
                  <a:lnTo>
                    <a:pt x="113" y="206"/>
                  </a:lnTo>
                  <a:lnTo>
                    <a:pt x="120" y="206"/>
                  </a:lnTo>
                  <a:lnTo>
                    <a:pt x="124" y="205"/>
                  </a:lnTo>
                  <a:lnTo>
                    <a:pt x="126" y="205"/>
                  </a:lnTo>
                  <a:lnTo>
                    <a:pt x="137" y="199"/>
                  </a:lnTo>
                  <a:lnTo>
                    <a:pt x="147" y="188"/>
                  </a:lnTo>
                  <a:lnTo>
                    <a:pt x="159" y="174"/>
                  </a:lnTo>
                  <a:lnTo>
                    <a:pt x="170" y="158"/>
                  </a:lnTo>
                  <a:lnTo>
                    <a:pt x="181" y="140"/>
                  </a:lnTo>
                  <a:lnTo>
                    <a:pt x="190" y="124"/>
                  </a:lnTo>
                  <a:lnTo>
                    <a:pt x="199" y="108"/>
                  </a:lnTo>
                  <a:lnTo>
                    <a:pt x="205" y="97"/>
                  </a:lnTo>
                  <a:lnTo>
                    <a:pt x="209" y="88"/>
                  </a:lnTo>
                  <a:lnTo>
                    <a:pt x="211" y="85"/>
                  </a:lnTo>
                  <a:lnTo>
                    <a:pt x="176" y="163"/>
                  </a:lnTo>
                  <a:lnTo>
                    <a:pt x="166" y="186"/>
                  </a:lnTo>
                  <a:lnTo>
                    <a:pt x="164" y="202"/>
                  </a:lnTo>
                  <a:lnTo>
                    <a:pt x="166" y="213"/>
                  </a:lnTo>
                  <a:lnTo>
                    <a:pt x="172" y="219"/>
                  </a:lnTo>
                  <a:lnTo>
                    <a:pt x="181" y="221"/>
                  </a:lnTo>
                  <a:lnTo>
                    <a:pt x="191" y="220"/>
                  </a:lnTo>
                  <a:lnTo>
                    <a:pt x="202" y="219"/>
                  </a:lnTo>
                  <a:lnTo>
                    <a:pt x="211" y="217"/>
                  </a:lnTo>
                  <a:lnTo>
                    <a:pt x="216" y="214"/>
                  </a:lnTo>
                  <a:lnTo>
                    <a:pt x="219" y="213"/>
                  </a:lnTo>
                  <a:lnTo>
                    <a:pt x="437" y="38"/>
                  </a:lnTo>
                  <a:lnTo>
                    <a:pt x="228" y="227"/>
                  </a:lnTo>
                  <a:lnTo>
                    <a:pt x="231" y="240"/>
                  </a:lnTo>
                  <a:lnTo>
                    <a:pt x="241" y="246"/>
                  </a:lnTo>
                  <a:lnTo>
                    <a:pt x="258" y="244"/>
                  </a:lnTo>
                  <a:lnTo>
                    <a:pt x="280" y="238"/>
                  </a:lnTo>
                  <a:lnTo>
                    <a:pt x="303" y="227"/>
                  </a:lnTo>
                  <a:lnTo>
                    <a:pt x="328" y="215"/>
                  </a:lnTo>
                  <a:lnTo>
                    <a:pt x="350" y="202"/>
                  </a:lnTo>
                  <a:lnTo>
                    <a:pt x="369" y="192"/>
                  </a:lnTo>
                  <a:lnTo>
                    <a:pt x="381" y="184"/>
                  </a:lnTo>
                  <a:lnTo>
                    <a:pt x="386" y="181"/>
                  </a:lnTo>
                  <a:lnTo>
                    <a:pt x="91" y="373"/>
                  </a:lnTo>
                  <a:lnTo>
                    <a:pt x="90" y="373"/>
                  </a:lnTo>
                  <a:lnTo>
                    <a:pt x="87" y="376"/>
                  </a:lnTo>
                  <a:lnTo>
                    <a:pt x="82" y="378"/>
                  </a:lnTo>
                  <a:lnTo>
                    <a:pt x="75" y="379"/>
                  </a:lnTo>
                  <a:lnTo>
                    <a:pt x="68" y="381"/>
                  </a:lnTo>
                  <a:lnTo>
                    <a:pt x="60" y="379"/>
                  </a:lnTo>
                  <a:lnTo>
                    <a:pt x="54" y="376"/>
                  </a:lnTo>
                  <a:lnTo>
                    <a:pt x="48" y="369"/>
                  </a:lnTo>
                  <a:lnTo>
                    <a:pt x="44" y="358"/>
                  </a:lnTo>
                  <a:lnTo>
                    <a:pt x="42" y="343"/>
                  </a:lnTo>
                  <a:lnTo>
                    <a:pt x="42" y="340"/>
                  </a:lnTo>
                  <a:lnTo>
                    <a:pt x="41" y="337"/>
                  </a:lnTo>
                  <a:lnTo>
                    <a:pt x="40" y="329"/>
                  </a:lnTo>
                  <a:lnTo>
                    <a:pt x="38" y="322"/>
                  </a:lnTo>
                  <a:lnTo>
                    <a:pt x="35" y="313"/>
                  </a:lnTo>
                  <a:lnTo>
                    <a:pt x="31" y="305"/>
                  </a:lnTo>
                  <a:lnTo>
                    <a:pt x="25" y="296"/>
                  </a:lnTo>
                  <a:lnTo>
                    <a:pt x="19" y="288"/>
                  </a:lnTo>
                  <a:lnTo>
                    <a:pt x="10" y="282"/>
                  </a:lnTo>
                  <a:lnTo>
                    <a:pt x="0" y="278"/>
                  </a:lnTo>
                  <a:close/>
                </a:path>
              </a:pathLst>
            </a:custGeom>
            <a:solidFill>
              <a:srgbClr val="FFF3F8"/>
            </a:solidFill>
            <a:ln w="9525">
              <a:noFill/>
              <a:round/>
              <a:headEnd/>
              <a:tailEnd/>
            </a:ln>
          </p:spPr>
          <p:txBody>
            <a:bodyPr/>
            <a:lstStyle/>
            <a:p>
              <a:endParaRPr lang="en-US"/>
            </a:p>
          </p:txBody>
        </p:sp>
        <p:sp>
          <p:nvSpPr>
            <p:cNvPr id="22614" name="Freeform 80"/>
            <p:cNvSpPr>
              <a:spLocks/>
            </p:cNvSpPr>
            <p:nvPr/>
          </p:nvSpPr>
          <p:spPr bwMode="auto">
            <a:xfrm rot="2163528">
              <a:off x="4116" y="2101"/>
              <a:ext cx="243" cy="212"/>
            </a:xfrm>
            <a:custGeom>
              <a:avLst/>
              <a:gdLst>
                <a:gd name="T0" fmla="*/ 16 w 432"/>
                <a:gd name="T1" fmla="*/ 0 h 375"/>
                <a:gd name="T2" fmla="*/ 10 w 432"/>
                <a:gd name="T3" fmla="*/ 21 h 375"/>
                <a:gd name="T4" fmla="*/ 10 w 432"/>
                <a:gd name="T5" fmla="*/ 38 h 375"/>
                <a:gd name="T6" fmla="*/ 12 w 432"/>
                <a:gd name="T7" fmla="*/ 51 h 375"/>
                <a:gd name="T8" fmla="*/ 15 w 432"/>
                <a:gd name="T9" fmla="*/ 58 h 375"/>
                <a:gd name="T10" fmla="*/ 16 w 432"/>
                <a:gd name="T11" fmla="*/ 61 h 375"/>
                <a:gd name="T12" fmla="*/ 22 w 432"/>
                <a:gd name="T13" fmla="*/ 55 h 375"/>
                <a:gd name="T14" fmla="*/ 26 w 432"/>
                <a:gd name="T15" fmla="*/ 44 h 375"/>
                <a:gd name="T16" fmla="*/ 30 w 432"/>
                <a:gd name="T17" fmla="*/ 31 h 375"/>
                <a:gd name="T18" fmla="*/ 31 w 432"/>
                <a:gd name="T19" fmla="*/ 21 h 375"/>
                <a:gd name="T20" fmla="*/ 32 w 432"/>
                <a:gd name="T21" fmla="*/ 16 h 375"/>
                <a:gd name="T22" fmla="*/ 28 w 432"/>
                <a:gd name="T23" fmla="*/ 43 h 375"/>
                <a:gd name="T24" fmla="*/ 29 w 432"/>
                <a:gd name="T25" fmla="*/ 58 h 375"/>
                <a:gd name="T26" fmla="*/ 33 w 432"/>
                <a:gd name="T27" fmla="*/ 64 h 375"/>
                <a:gd name="T28" fmla="*/ 37 w 432"/>
                <a:gd name="T29" fmla="*/ 65 h 375"/>
                <a:gd name="T30" fmla="*/ 39 w 432"/>
                <a:gd name="T31" fmla="*/ 64 h 375"/>
                <a:gd name="T32" fmla="*/ 46 w 432"/>
                <a:gd name="T33" fmla="*/ 59 h 375"/>
                <a:gd name="T34" fmla="*/ 53 w 432"/>
                <a:gd name="T35" fmla="*/ 50 h 375"/>
                <a:gd name="T36" fmla="*/ 60 w 432"/>
                <a:gd name="T37" fmla="*/ 39 h 375"/>
                <a:gd name="T38" fmla="*/ 64 w 432"/>
                <a:gd name="T39" fmla="*/ 31 h 375"/>
                <a:gd name="T40" fmla="*/ 65 w 432"/>
                <a:gd name="T41" fmla="*/ 27 h 375"/>
                <a:gd name="T42" fmla="*/ 52 w 432"/>
                <a:gd name="T43" fmla="*/ 59 h 375"/>
                <a:gd name="T44" fmla="*/ 52 w 432"/>
                <a:gd name="T45" fmla="*/ 67 h 375"/>
                <a:gd name="T46" fmla="*/ 57 w 432"/>
                <a:gd name="T47" fmla="*/ 70 h 375"/>
                <a:gd name="T48" fmla="*/ 63 w 432"/>
                <a:gd name="T49" fmla="*/ 69 h 375"/>
                <a:gd name="T50" fmla="*/ 67 w 432"/>
                <a:gd name="T51" fmla="*/ 67 h 375"/>
                <a:gd name="T52" fmla="*/ 137 w 432"/>
                <a:gd name="T53" fmla="*/ 12 h 375"/>
                <a:gd name="T54" fmla="*/ 72 w 432"/>
                <a:gd name="T55" fmla="*/ 76 h 375"/>
                <a:gd name="T56" fmla="*/ 81 w 432"/>
                <a:gd name="T57" fmla="*/ 77 h 375"/>
                <a:gd name="T58" fmla="*/ 95 w 432"/>
                <a:gd name="T59" fmla="*/ 72 h 375"/>
                <a:gd name="T60" fmla="*/ 109 w 432"/>
                <a:gd name="T61" fmla="*/ 64 h 375"/>
                <a:gd name="T62" fmla="*/ 119 w 432"/>
                <a:gd name="T63" fmla="*/ 58 h 375"/>
                <a:gd name="T64" fmla="*/ 29 w 432"/>
                <a:gd name="T65" fmla="*/ 118 h 375"/>
                <a:gd name="T66" fmla="*/ 27 w 432"/>
                <a:gd name="T67" fmla="*/ 119 h 375"/>
                <a:gd name="T68" fmla="*/ 24 w 432"/>
                <a:gd name="T69" fmla="*/ 119 h 375"/>
                <a:gd name="T70" fmla="*/ 19 w 432"/>
                <a:gd name="T71" fmla="*/ 119 h 375"/>
                <a:gd name="T72" fmla="*/ 16 w 432"/>
                <a:gd name="T73" fmla="*/ 116 h 375"/>
                <a:gd name="T74" fmla="*/ 14 w 432"/>
                <a:gd name="T75" fmla="*/ 108 h 375"/>
                <a:gd name="T76" fmla="*/ 13 w 432"/>
                <a:gd name="T77" fmla="*/ 106 h 375"/>
                <a:gd name="T78" fmla="*/ 12 w 432"/>
                <a:gd name="T79" fmla="*/ 101 h 375"/>
                <a:gd name="T80" fmla="*/ 10 w 432"/>
                <a:gd name="T81" fmla="*/ 96 h 375"/>
                <a:gd name="T82" fmla="*/ 6 w 432"/>
                <a:gd name="T83" fmla="*/ 91 h 375"/>
                <a:gd name="T84" fmla="*/ 0 w 432"/>
                <a:gd name="T85" fmla="*/ 88 h 375"/>
                <a:gd name="T86" fmla="*/ 0 w 432"/>
                <a:gd name="T87" fmla="*/ 87 h 3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375"/>
                <a:gd name="T134" fmla="*/ 432 w 432"/>
                <a:gd name="T135" fmla="*/ 375 h 3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375">
                  <a:moveTo>
                    <a:pt x="0" y="273"/>
                  </a:moveTo>
                  <a:lnTo>
                    <a:pt x="49" y="0"/>
                  </a:lnTo>
                  <a:lnTo>
                    <a:pt x="38" y="35"/>
                  </a:lnTo>
                  <a:lnTo>
                    <a:pt x="32" y="68"/>
                  </a:lnTo>
                  <a:lnTo>
                    <a:pt x="30" y="96"/>
                  </a:lnTo>
                  <a:lnTo>
                    <a:pt x="31" y="121"/>
                  </a:lnTo>
                  <a:lnTo>
                    <a:pt x="33" y="142"/>
                  </a:lnTo>
                  <a:lnTo>
                    <a:pt x="37" y="160"/>
                  </a:lnTo>
                  <a:lnTo>
                    <a:pt x="41" y="173"/>
                  </a:lnTo>
                  <a:lnTo>
                    <a:pt x="46" y="183"/>
                  </a:lnTo>
                  <a:lnTo>
                    <a:pt x="49" y="189"/>
                  </a:lnTo>
                  <a:lnTo>
                    <a:pt x="51" y="191"/>
                  </a:lnTo>
                  <a:lnTo>
                    <a:pt x="61" y="185"/>
                  </a:lnTo>
                  <a:lnTo>
                    <a:pt x="69" y="173"/>
                  </a:lnTo>
                  <a:lnTo>
                    <a:pt x="77" y="157"/>
                  </a:lnTo>
                  <a:lnTo>
                    <a:pt x="83" y="138"/>
                  </a:lnTo>
                  <a:lnTo>
                    <a:pt x="89" y="117"/>
                  </a:lnTo>
                  <a:lnTo>
                    <a:pt x="94" y="97"/>
                  </a:lnTo>
                  <a:lnTo>
                    <a:pt x="97" y="79"/>
                  </a:lnTo>
                  <a:lnTo>
                    <a:pt x="100" y="65"/>
                  </a:lnTo>
                  <a:lnTo>
                    <a:pt x="101" y="56"/>
                  </a:lnTo>
                  <a:lnTo>
                    <a:pt x="101" y="52"/>
                  </a:lnTo>
                  <a:lnTo>
                    <a:pt x="93" y="98"/>
                  </a:lnTo>
                  <a:lnTo>
                    <a:pt x="89" y="135"/>
                  </a:lnTo>
                  <a:lnTo>
                    <a:pt x="89" y="163"/>
                  </a:lnTo>
                  <a:lnTo>
                    <a:pt x="93" y="182"/>
                  </a:lnTo>
                  <a:lnTo>
                    <a:pt x="97" y="194"/>
                  </a:lnTo>
                  <a:lnTo>
                    <a:pt x="105" y="201"/>
                  </a:lnTo>
                  <a:lnTo>
                    <a:pt x="112" y="203"/>
                  </a:lnTo>
                  <a:lnTo>
                    <a:pt x="118" y="203"/>
                  </a:lnTo>
                  <a:lnTo>
                    <a:pt x="123" y="203"/>
                  </a:lnTo>
                  <a:lnTo>
                    <a:pt x="124" y="202"/>
                  </a:lnTo>
                  <a:lnTo>
                    <a:pt x="134" y="196"/>
                  </a:lnTo>
                  <a:lnTo>
                    <a:pt x="145" y="186"/>
                  </a:lnTo>
                  <a:lnTo>
                    <a:pt x="157" y="172"/>
                  </a:lnTo>
                  <a:lnTo>
                    <a:pt x="168" y="156"/>
                  </a:lnTo>
                  <a:lnTo>
                    <a:pt x="179" y="139"/>
                  </a:lnTo>
                  <a:lnTo>
                    <a:pt x="188" y="122"/>
                  </a:lnTo>
                  <a:lnTo>
                    <a:pt x="196" y="108"/>
                  </a:lnTo>
                  <a:lnTo>
                    <a:pt x="202" y="95"/>
                  </a:lnTo>
                  <a:lnTo>
                    <a:pt x="206" y="87"/>
                  </a:lnTo>
                  <a:lnTo>
                    <a:pt x="207" y="84"/>
                  </a:lnTo>
                  <a:lnTo>
                    <a:pt x="174" y="161"/>
                  </a:lnTo>
                  <a:lnTo>
                    <a:pt x="164" y="184"/>
                  </a:lnTo>
                  <a:lnTo>
                    <a:pt x="162" y="199"/>
                  </a:lnTo>
                  <a:lnTo>
                    <a:pt x="164" y="210"/>
                  </a:lnTo>
                  <a:lnTo>
                    <a:pt x="170" y="216"/>
                  </a:lnTo>
                  <a:lnTo>
                    <a:pt x="179" y="219"/>
                  </a:lnTo>
                  <a:lnTo>
                    <a:pt x="189" y="219"/>
                  </a:lnTo>
                  <a:lnTo>
                    <a:pt x="199" y="216"/>
                  </a:lnTo>
                  <a:lnTo>
                    <a:pt x="208" y="214"/>
                  </a:lnTo>
                  <a:lnTo>
                    <a:pt x="214" y="211"/>
                  </a:lnTo>
                  <a:lnTo>
                    <a:pt x="217" y="211"/>
                  </a:lnTo>
                  <a:lnTo>
                    <a:pt x="432" y="38"/>
                  </a:lnTo>
                  <a:lnTo>
                    <a:pt x="225" y="224"/>
                  </a:lnTo>
                  <a:lnTo>
                    <a:pt x="227" y="238"/>
                  </a:lnTo>
                  <a:lnTo>
                    <a:pt x="238" y="243"/>
                  </a:lnTo>
                  <a:lnTo>
                    <a:pt x="256" y="241"/>
                  </a:lnTo>
                  <a:lnTo>
                    <a:pt x="276" y="235"/>
                  </a:lnTo>
                  <a:lnTo>
                    <a:pt x="300" y="224"/>
                  </a:lnTo>
                  <a:lnTo>
                    <a:pt x="324" y="213"/>
                  </a:lnTo>
                  <a:lnTo>
                    <a:pt x="345" y="201"/>
                  </a:lnTo>
                  <a:lnTo>
                    <a:pt x="364" y="190"/>
                  </a:lnTo>
                  <a:lnTo>
                    <a:pt x="376" y="183"/>
                  </a:lnTo>
                  <a:lnTo>
                    <a:pt x="381" y="179"/>
                  </a:lnTo>
                  <a:lnTo>
                    <a:pt x="90" y="368"/>
                  </a:lnTo>
                  <a:lnTo>
                    <a:pt x="89" y="368"/>
                  </a:lnTo>
                  <a:lnTo>
                    <a:pt x="86" y="371"/>
                  </a:lnTo>
                  <a:lnTo>
                    <a:pt x="81" y="373"/>
                  </a:lnTo>
                  <a:lnTo>
                    <a:pt x="75" y="374"/>
                  </a:lnTo>
                  <a:lnTo>
                    <a:pt x="68" y="375"/>
                  </a:lnTo>
                  <a:lnTo>
                    <a:pt x="61" y="374"/>
                  </a:lnTo>
                  <a:lnTo>
                    <a:pt x="53" y="371"/>
                  </a:lnTo>
                  <a:lnTo>
                    <a:pt x="49" y="364"/>
                  </a:lnTo>
                  <a:lnTo>
                    <a:pt x="44" y="353"/>
                  </a:lnTo>
                  <a:lnTo>
                    <a:pt x="43" y="337"/>
                  </a:lnTo>
                  <a:lnTo>
                    <a:pt x="43" y="336"/>
                  </a:lnTo>
                  <a:lnTo>
                    <a:pt x="41" y="331"/>
                  </a:lnTo>
                  <a:lnTo>
                    <a:pt x="40" y="325"/>
                  </a:lnTo>
                  <a:lnTo>
                    <a:pt x="38" y="317"/>
                  </a:lnTo>
                  <a:lnTo>
                    <a:pt x="36" y="309"/>
                  </a:lnTo>
                  <a:lnTo>
                    <a:pt x="31" y="299"/>
                  </a:lnTo>
                  <a:lnTo>
                    <a:pt x="25" y="291"/>
                  </a:lnTo>
                  <a:lnTo>
                    <a:pt x="19" y="284"/>
                  </a:lnTo>
                  <a:lnTo>
                    <a:pt x="11" y="278"/>
                  </a:lnTo>
                  <a:lnTo>
                    <a:pt x="0" y="274"/>
                  </a:lnTo>
                  <a:lnTo>
                    <a:pt x="0" y="273"/>
                  </a:lnTo>
                  <a:close/>
                </a:path>
              </a:pathLst>
            </a:custGeom>
            <a:solidFill>
              <a:srgbClr val="FFF6FA"/>
            </a:solidFill>
            <a:ln w="9525">
              <a:noFill/>
              <a:round/>
              <a:headEnd/>
              <a:tailEnd/>
            </a:ln>
          </p:spPr>
          <p:txBody>
            <a:bodyPr/>
            <a:lstStyle/>
            <a:p>
              <a:endParaRPr lang="en-US"/>
            </a:p>
          </p:txBody>
        </p:sp>
        <p:sp>
          <p:nvSpPr>
            <p:cNvPr id="22615" name="Freeform 81"/>
            <p:cNvSpPr>
              <a:spLocks/>
            </p:cNvSpPr>
            <p:nvPr/>
          </p:nvSpPr>
          <p:spPr bwMode="auto">
            <a:xfrm rot="2163528">
              <a:off x="4117" y="2102"/>
              <a:ext cx="241" cy="208"/>
            </a:xfrm>
            <a:custGeom>
              <a:avLst/>
              <a:gdLst>
                <a:gd name="T0" fmla="*/ 15 w 428"/>
                <a:gd name="T1" fmla="*/ 0 h 371"/>
                <a:gd name="T2" fmla="*/ 10 w 428"/>
                <a:gd name="T3" fmla="*/ 21 h 371"/>
                <a:gd name="T4" fmla="*/ 10 w 428"/>
                <a:gd name="T5" fmla="*/ 38 h 371"/>
                <a:gd name="T6" fmla="*/ 11 w 428"/>
                <a:gd name="T7" fmla="*/ 50 h 371"/>
                <a:gd name="T8" fmla="*/ 14 w 428"/>
                <a:gd name="T9" fmla="*/ 57 h 371"/>
                <a:gd name="T10" fmla="*/ 16 w 428"/>
                <a:gd name="T11" fmla="*/ 60 h 371"/>
                <a:gd name="T12" fmla="*/ 21 w 428"/>
                <a:gd name="T13" fmla="*/ 54 h 371"/>
                <a:gd name="T14" fmla="*/ 26 w 428"/>
                <a:gd name="T15" fmla="*/ 43 h 371"/>
                <a:gd name="T16" fmla="*/ 29 w 428"/>
                <a:gd name="T17" fmla="*/ 31 h 371"/>
                <a:gd name="T18" fmla="*/ 31 w 428"/>
                <a:gd name="T19" fmla="*/ 21 h 371"/>
                <a:gd name="T20" fmla="*/ 32 w 428"/>
                <a:gd name="T21" fmla="*/ 16 h 371"/>
                <a:gd name="T22" fmla="*/ 28 w 428"/>
                <a:gd name="T23" fmla="*/ 43 h 371"/>
                <a:gd name="T24" fmla="*/ 29 w 428"/>
                <a:gd name="T25" fmla="*/ 57 h 371"/>
                <a:gd name="T26" fmla="*/ 33 w 428"/>
                <a:gd name="T27" fmla="*/ 63 h 371"/>
                <a:gd name="T28" fmla="*/ 37 w 428"/>
                <a:gd name="T29" fmla="*/ 63 h 371"/>
                <a:gd name="T30" fmla="*/ 39 w 428"/>
                <a:gd name="T31" fmla="*/ 63 h 371"/>
                <a:gd name="T32" fmla="*/ 46 w 428"/>
                <a:gd name="T33" fmla="*/ 58 h 371"/>
                <a:gd name="T34" fmla="*/ 52 w 428"/>
                <a:gd name="T35" fmla="*/ 49 h 371"/>
                <a:gd name="T36" fmla="*/ 59 w 428"/>
                <a:gd name="T37" fmla="*/ 39 h 371"/>
                <a:gd name="T38" fmla="*/ 63 w 428"/>
                <a:gd name="T39" fmla="*/ 30 h 371"/>
                <a:gd name="T40" fmla="*/ 65 w 428"/>
                <a:gd name="T41" fmla="*/ 26 h 371"/>
                <a:gd name="T42" fmla="*/ 51 w 428"/>
                <a:gd name="T43" fmla="*/ 58 h 371"/>
                <a:gd name="T44" fmla="*/ 51 w 428"/>
                <a:gd name="T45" fmla="*/ 66 h 371"/>
                <a:gd name="T46" fmla="*/ 56 w 428"/>
                <a:gd name="T47" fmla="*/ 68 h 371"/>
                <a:gd name="T48" fmla="*/ 63 w 428"/>
                <a:gd name="T49" fmla="*/ 68 h 371"/>
                <a:gd name="T50" fmla="*/ 67 w 428"/>
                <a:gd name="T51" fmla="*/ 66 h 371"/>
                <a:gd name="T52" fmla="*/ 136 w 428"/>
                <a:gd name="T53" fmla="*/ 12 h 371"/>
                <a:gd name="T54" fmla="*/ 72 w 428"/>
                <a:gd name="T55" fmla="*/ 75 h 371"/>
                <a:gd name="T56" fmla="*/ 80 w 428"/>
                <a:gd name="T57" fmla="*/ 76 h 371"/>
                <a:gd name="T58" fmla="*/ 94 w 428"/>
                <a:gd name="T59" fmla="*/ 71 h 371"/>
                <a:gd name="T60" fmla="*/ 109 w 428"/>
                <a:gd name="T61" fmla="*/ 63 h 371"/>
                <a:gd name="T62" fmla="*/ 118 w 428"/>
                <a:gd name="T63" fmla="*/ 57 h 371"/>
                <a:gd name="T64" fmla="*/ 28 w 428"/>
                <a:gd name="T65" fmla="*/ 114 h 371"/>
                <a:gd name="T66" fmla="*/ 27 w 428"/>
                <a:gd name="T67" fmla="*/ 115 h 371"/>
                <a:gd name="T68" fmla="*/ 24 w 428"/>
                <a:gd name="T69" fmla="*/ 116 h 371"/>
                <a:gd name="T70" fmla="*/ 19 w 428"/>
                <a:gd name="T71" fmla="*/ 116 h 371"/>
                <a:gd name="T72" fmla="*/ 16 w 428"/>
                <a:gd name="T73" fmla="*/ 113 h 371"/>
                <a:gd name="T74" fmla="*/ 14 w 428"/>
                <a:gd name="T75" fmla="*/ 105 h 371"/>
                <a:gd name="T76" fmla="*/ 14 w 428"/>
                <a:gd name="T77" fmla="*/ 103 h 371"/>
                <a:gd name="T78" fmla="*/ 12 w 428"/>
                <a:gd name="T79" fmla="*/ 98 h 371"/>
                <a:gd name="T80" fmla="*/ 10 w 428"/>
                <a:gd name="T81" fmla="*/ 93 h 371"/>
                <a:gd name="T82" fmla="*/ 6 w 428"/>
                <a:gd name="T83" fmla="*/ 88 h 371"/>
                <a:gd name="T84" fmla="*/ 0 w 428"/>
                <a:gd name="T85" fmla="*/ 85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8"/>
                <a:gd name="T130" fmla="*/ 0 h 371"/>
                <a:gd name="T131" fmla="*/ 428 w 428"/>
                <a:gd name="T132" fmla="*/ 371 h 3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8" h="371">
                  <a:moveTo>
                    <a:pt x="0" y="270"/>
                  </a:moveTo>
                  <a:lnTo>
                    <a:pt x="48" y="0"/>
                  </a:lnTo>
                  <a:lnTo>
                    <a:pt x="37" y="36"/>
                  </a:lnTo>
                  <a:lnTo>
                    <a:pt x="31" y="68"/>
                  </a:lnTo>
                  <a:lnTo>
                    <a:pt x="29" y="97"/>
                  </a:lnTo>
                  <a:lnTo>
                    <a:pt x="30" y="120"/>
                  </a:lnTo>
                  <a:lnTo>
                    <a:pt x="32" y="142"/>
                  </a:lnTo>
                  <a:lnTo>
                    <a:pt x="36" y="160"/>
                  </a:lnTo>
                  <a:lnTo>
                    <a:pt x="40" y="173"/>
                  </a:lnTo>
                  <a:lnTo>
                    <a:pt x="45" y="182"/>
                  </a:lnTo>
                  <a:lnTo>
                    <a:pt x="48" y="188"/>
                  </a:lnTo>
                  <a:lnTo>
                    <a:pt x="49" y="191"/>
                  </a:lnTo>
                  <a:lnTo>
                    <a:pt x="60" y="183"/>
                  </a:lnTo>
                  <a:lnTo>
                    <a:pt x="68" y="172"/>
                  </a:lnTo>
                  <a:lnTo>
                    <a:pt x="75" y="156"/>
                  </a:lnTo>
                  <a:lnTo>
                    <a:pt x="82" y="137"/>
                  </a:lnTo>
                  <a:lnTo>
                    <a:pt x="87" y="117"/>
                  </a:lnTo>
                  <a:lnTo>
                    <a:pt x="92" y="98"/>
                  </a:lnTo>
                  <a:lnTo>
                    <a:pt x="95" y="80"/>
                  </a:lnTo>
                  <a:lnTo>
                    <a:pt x="98" y="66"/>
                  </a:lnTo>
                  <a:lnTo>
                    <a:pt x="99" y="55"/>
                  </a:lnTo>
                  <a:lnTo>
                    <a:pt x="100" y="51"/>
                  </a:lnTo>
                  <a:lnTo>
                    <a:pt x="92" y="99"/>
                  </a:lnTo>
                  <a:lnTo>
                    <a:pt x="87" y="135"/>
                  </a:lnTo>
                  <a:lnTo>
                    <a:pt x="88" y="162"/>
                  </a:lnTo>
                  <a:lnTo>
                    <a:pt x="91" y="180"/>
                  </a:lnTo>
                  <a:lnTo>
                    <a:pt x="96" y="193"/>
                  </a:lnTo>
                  <a:lnTo>
                    <a:pt x="104" y="199"/>
                  </a:lnTo>
                  <a:lnTo>
                    <a:pt x="110" y="202"/>
                  </a:lnTo>
                  <a:lnTo>
                    <a:pt x="116" y="202"/>
                  </a:lnTo>
                  <a:lnTo>
                    <a:pt x="120" y="201"/>
                  </a:lnTo>
                  <a:lnTo>
                    <a:pt x="122" y="201"/>
                  </a:lnTo>
                  <a:lnTo>
                    <a:pt x="132" y="195"/>
                  </a:lnTo>
                  <a:lnTo>
                    <a:pt x="144" y="185"/>
                  </a:lnTo>
                  <a:lnTo>
                    <a:pt x="155" y="172"/>
                  </a:lnTo>
                  <a:lnTo>
                    <a:pt x="166" y="155"/>
                  </a:lnTo>
                  <a:lnTo>
                    <a:pt x="176" y="138"/>
                  </a:lnTo>
                  <a:lnTo>
                    <a:pt x="186" y="123"/>
                  </a:lnTo>
                  <a:lnTo>
                    <a:pt x="193" y="107"/>
                  </a:lnTo>
                  <a:lnTo>
                    <a:pt x="199" y="95"/>
                  </a:lnTo>
                  <a:lnTo>
                    <a:pt x="204" y="87"/>
                  </a:lnTo>
                  <a:lnTo>
                    <a:pt x="205" y="84"/>
                  </a:lnTo>
                  <a:lnTo>
                    <a:pt x="172" y="161"/>
                  </a:lnTo>
                  <a:lnTo>
                    <a:pt x="162" y="183"/>
                  </a:lnTo>
                  <a:lnTo>
                    <a:pt x="160" y="199"/>
                  </a:lnTo>
                  <a:lnTo>
                    <a:pt x="162" y="210"/>
                  </a:lnTo>
                  <a:lnTo>
                    <a:pt x="168" y="214"/>
                  </a:lnTo>
                  <a:lnTo>
                    <a:pt x="176" y="217"/>
                  </a:lnTo>
                  <a:lnTo>
                    <a:pt x="187" y="217"/>
                  </a:lnTo>
                  <a:lnTo>
                    <a:pt x="197" y="216"/>
                  </a:lnTo>
                  <a:lnTo>
                    <a:pt x="205" y="213"/>
                  </a:lnTo>
                  <a:lnTo>
                    <a:pt x="211" y="211"/>
                  </a:lnTo>
                  <a:lnTo>
                    <a:pt x="213" y="210"/>
                  </a:lnTo>
                  <a:lnTo>
                    <a:pt x="428" y="38"/>
                  </a:lnTo>
                  <a:lnTo>
                    <a:pt x="222" y="223"/>
                  </a:lnTo>
                  <a:lnTo>
                    <a:pt x="225" y="237"/>
                  </a:lnTo>
                  <a:lnTo>
                    <a:pt x="236" y="242"/>
                  </a:lnTo>
                  <a:lnTo>
                    <a:pt x="253" y="240"/>
                  </a:lnTo>
                  <a:lnTo>
                    <a:pt x="273" y="233"/>
                  </a:lnTo>
                  <a:lnTo>
                    <a:pt x="297" y="224"/>
                  </a:lnTo>
                  <a:lnTo>
                    <a:pt x="319" y="212"/>
                  </a:lnTo>
                  <a:lnTo>
                    <a:pt x="342" y="200"/>
                  </a:lnTo>
                  <a:lnTo>
                    <a:pt x="360" y="189"/>
                  </a:lnTo>
                  <a:lnTo>
                    <a:pt x="372" y="181"/>
                  </a:lnTo>
                  <a:lnTo>
                    <a:pt x="377" y="179"/>
                  </a:lnTo>
                  <a:lnTo>
                    <a:pt x="89" y="364"/>
                  </a:lnTo>
                  <a:lnTo>
                    <a:pt x="88" y="364"/>
                  </a:lnTo>
                  <a:lnTo>
                    <a:pt x="85" y="366"/>
                  </a:lnTo>
                  <a:lnTo>
                    <a:pt x="80" y="369"/>
                  </a:lnTo>
                  <a:lnTo>
                    <a:pt x="74" y="370"/>
                  </a:lnTo>
                  <a:lnTo>
                    <a:pt x="67" y="371"/>
                  </a:lnTo>
                  <a:lnTo>
                    <a:pt x="61" y="370"/>
                  </a:lnTo>
                  <a:lnTo>
                    <a:pt x="54" y="366"/>
                  </a:lnTo>
                  <a:lnTo>
                    <a:pt x="49" y="359"/>
                  </a:lnTo>
                  <a:lnTo>
                    <a:pt x="45" y="349"/>
                  </a:lnTo>
                  <a:lnTo>
                    <a:pt x="43" y="333"/>
                  </a:lnTo>
                  <a:lnTo>
                    <a:pt x="43" y="332"/>
                  </a:lnTo>
                  <a:lnTo>
                    <a:pt x="42" y="328"/>
                  </a:lnTo>
                  <a:lnTo>
                    <a:pt x="40" y="321"/>
                  </a:lnTo>
                  <a:lnTo>
                    <a:pt x="38" y="313"/>
                  </a:lnTo>
                  <a:lnTo>
                    <a:pt x="36" y="305"/>
                  </a:lnTo>
                  <a:lnTo>
                    <a:pt x="31" y="296"/>
                  </a:lnTo>
                  <a:lnTo>
                    <a:pt x="25" y="287"/>
                  </a:lnTo>
                  <a:lnTo>
                    <a:pt x="19" y="280"/>
                  </a:lnTo>
                  <a:lnTo>
                    <a:pt x="11" y="274"/>
                  </a:lnTo>
                  <a:lnTo>
                    <a:pt x="0" y="270"/>
                  </a:lnTo>
                  <a:close/>
                </a:path>
              </a:pathLst>
            </a:custGeom>
            <a:solidFill>
              <a:srgbClr val="FFF9FB"/>
            </a:solidFill>
            <a:ln w="9525">
              <a:noFill/>
              <a:round/>
              <a:headEnd/>
              <a:tailEnd/>
            </a:ln>
          </p:spPr>
          <p:txBody>
            <a:bodyPr/>
            <a:lstStyle/>
            <a:p>
              <a:endParaRPr lang="en-US"/>
            </a:p>
          </p:txBody>
        </p:sp>
        <p:sp>
          <p:nvSpPr>
            <p:cNvPr id="22616" name="Freeform 82"/>
            <p:cNvSpPr>
              <a:spLocks/>
            </p:cNvSpPr>
            <p:nvPr/>
          </p:nvSpPr>
          <p:spPr bwMode="auto">
            <a:xfrm rot="2163528">
              <a:off x="4117" y="2103"/>
              <a:ext cx="239" cy="207"/>
            </a:xfrm>
            <a:custGeom>
              <a:avLst/>
              <a:gdLst>
                <a:gd name="T0" fmla="*/ 14 w 423"/>
                <a:gd name="T1" fmla="*/ 0 h 366"/>
                <a:gd name="T2" fmla="*/ 10 w 423"/>
                <a:gd name="T3" fmla="*/ 21 h 366"/>
                <a:gd name="T4" fmla="*/ 9 w 423"/>
                <a:gd name="T5" fmla="*/ 38 h 366"/>
                <a:gd name="T6" fmla="*/ 11 w 423"/>
                <a:gd name="T7" fmla="*/ 50 h 366"/>
                <a:gd name="T8" fmla="*/ 14 w 423"/>
                <a:gd name="T9" fmla="*/ 58 h 366"/>
                <a:gd name="T10" fmla="*/ 15 w 423"/>
                <a:gd name="T11" fmla="*/ 60 h 366"/>
                <a:gd name="T12" fmla="*/ 21 w 423"/>
                <a:gd name="T13" fmla="*/ 54 h 366"/>
                <a:gd name="T14" fmla="*/ 25 w 423"/>
                <a:gd name="T15" fmla="*/ 43 h 366"/>
                <a:gd name="T16" fmla="*/ 29 w 423"/>
                <a:gd name="T17" fmla="*/ 31 h 366"/>
                <a:gd name="T18" fmla="*/ 31 w 423"/>
                <a:gd name="T19" fmla="*/ 20 h 366"/>
                <a:gd name="T20" fmla="*/ 31 w 423"/>
                <a:gd name="T21" fmla="*/ 16 h 366"/>
                <a:gd name="T22" fmla="*/ 28 w 423"/>
                <a:gd name="T23" fmla="*/ 42 h 366"/>
                <a:gd name="T24" fmla="*/ 29 w 423"/>
                <a:gd name="T25" fmla="*/ 57 h 366"/>
                <a:gd name="T26" fmla="*/ 32 w 423"/>
                <a:gd name="T27" fmla="*/ 63 h 366"/>
                <a:gd name="T28" fmla="*/ 37 w 423"/>
                <a:gd name="T29" fmla="*/ 64 h 366"/>
                <a:gd name="T30" fmla="*/ 38 w 423"/>
                <a:gd name="T31" fmla="*/ 63 h 366"/>
                <a:gd name="T32" fmla="*/ 45 w 423"/>
                <a:gd name="T33" fmla="*/ 59 h 366"/>
                <a:gd name="T34" fmla="*/ 52 w 423"/>
                <a:gd name="T35" fmla="*/ 49 h 366"/>
                <a:gd name="T36" fmla="*/ 58 w 423"/>
                <a:gd name="T37" fmla="*/ 38 h 366"/>
                <a:gd name="T38" fmla="*/ 63 w 423"/>
                <a:gd name="T39" fmla="*/ 30 h 366"/>
                <a:gd name="T40" fmla="*/ 65 w 423"/>
                <a:gd name="T41" fmla="*/ 27 h 366"/>
                <a:gd name="T42" fmla="*/ 51 w 423"/>
                <a:gd name="T43" fmla="*/ 58 h 366"/>
                <a:gd name="T44" fmla="*/ 51 w 423"/>
                <a:gd name="T45" fmla="*/ 66 h 366"/>
                <a:gd name="T46" fmla="*/ 55 w 423"/>
                <a:gd name="T47" fmla="*/ 69 h 366"/>
                <a:gd name="T48" fmla="*/ 62 w 423"/>
                <a:gd name="T49" fmla="*/ 68 h 366"/>
                <a:gd name="T50" fmla="*/ 67 w 423"/>
                <a:gd name="T51" fmla="*/ 67 h 366"/>
                <a:gd name="T52" fmla="*/ 135 w 423"/>
                <a:gd name="T53" fmla="*/ 12 h 366"/>
                <a:gd name="T54" fmla="*/ 71 w 423"/>
                <a:gd name="T55" fmla="*/ 75 h 366"/>
                <a:gd name="T56" fmla="*/ 80 w 423"/>
                <a:gd name="T57" fmla="*/ 76 h 366"/>
                <a:gd name="T58" fmla="*/ 94 w 423"/>
                <a:gd name="T59" fmla="*/ 71 h 366"/>
                <a:gd name="T60" fmla="*/ 107 w 423"/>
                <a:gd name="T61" fmla="*/ 63 h 366"/>
                <a:gd name="T62" fmla="*/ 117 w 423"/>
                <a:gd name="T63" fmla="*/ 57 h 366"/>
                <a:gd name="T64" fmla="*/ 28 w 423"/>
                <a:gd name="T65" fmla="*/ 115 h 366"/>
                <a:gd name="T66" fmla="*/ 27 w 423"/>
                <a:gd name="T67" fmla="*/ 115 h 366"/>
                <a:gd name="T68" fmla="*/ 23 w 423"/>
                <a:gd name="T69" fmla="*/ 117 h 366"/>
                <a:gd name="T70" fmla="*/ 19 w 423"/>
                <a:gd name="T71" fmla="*/ 117 h 366"/>
                <a:gd name="T72" fmla="*/ 16 w 423"/>
                <a:gd name="T73" fmla="*/ 113 h 366"/>
                <a:gd name="T74" fmla="*/ 14 w 423"/>
                <a:gd name="T75" fmla="*/ 105 h 366"/>
                <a:gd name="T76" fmla="*/ 14 w 423"/>
                <a:gd name="T77" fmla="*/ 104 h 366"/>
                <a:gd name="T78" fmla="*/ 12 w 423"/>
                <a:gd name="T79" fmla="*/ 99 h 366"/>
                <a:gd name="T80" fmla="*/ 10 w 423"/>
                <a:gd name="T81" fmla="*/ 93 h 366"/>
                <a:gd name="T82" fmla="*/ 6 w 423"/>
                <a:gd name="T83" fmla="*/ 88 h 366"/>
                <a:gd name="T84" fmla="*/ 0 w 423"/>
                <a:gd name="T85" fmla="*/ 85 h 366"/>
                <a:gd name="T86" fmla="*/ 0 w 423"/>
                <a:gd name="T87" fmla="*/ 85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
                <a:gd name="T133" fmla="*/ 0 h 366"/>
                <a:gd name="T134" fmla="*/ 423 w 423"/>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 h="366">
                  <a:moveTo>
                    <a:pt x="0" y="265"/>
                  </a:moveTo>
                  <a:lnTo>
                    <a:pt x="45" y="0"/>
                  </a:lnTo>
                  <a:lnTo>
                    <a:pt x="36" y="36"/>
                  </a:lnTo>
                  <a:lnTo>
                    <a:pt x="30" y="66"/>
                  </a:lnTo>
                  <a:lnTo>
                    <a:pt x="28" y="95"/>
                  </a:lnTo>
                  <a:lnTo>
                    <a:pt x="29" y="120"/>
                  </a:lnTo>
                  <a:lnTo>
                    <a:pt x="31" y="140"/>
                  </a:lnTo>
                  <a:lnTo>
                    <a:pt x="35" y="157"/>
                  </a:lnTo>
                  <a:lnTo>
                    <a:pt x="39" y="171"/>
                  </a:lnTo>
                  <a:lnTo>
                    <a:pt x="44" y="181"/>
                  </a:lnTo>
                  <a:lnTo>
                    <a:pt x="47" y="187"/>
                  </a:lnTo>
                  <a:lnTo>
                    <a:pt x="48" y="188"/>
                  </a:lnTo>
                  <a:lnTo>
                    <a:pt x="57" y="182"/>
                  </a:lnTo>
                  <a:lnTo>
                    <a:pt x="67" y="170"/>
                  </a:lnTo>
                  <a:lnTo>
                    <a:pt x="74" y="154"/>
                  </a:lnTo>
                  <a:lnTo>
                    <a:pt x="80" y="135"/>
                  </a:lnTo>
                  <a:lnTo>
                    <a:pt x="86" y="116"/>
                  </a:lnTo>
                  <a:lnTo>
                    <a:pt x="91" y="96"/>
                  </a:lnTo>
                  <a:lnTo>
                    <a:pt x="94" y="78"/>
                  </a:lnTo>
                  <a:lnTo>
                    <a:pt x="97" y="64"/>
                  </a:lnTo>
                  <a:lnTo>
                    <a:pt x="98" y="55"/>
                  </a:lnTo>
                  <a:lnTo>
                    <a:pt x="98" y="51"/>
                  </a:lnTo>
                  <a:lnTo>
                    <a:pt x="90" y="97"/>
                  </a:lnTo>
                  <a:lnTo>
                    <a:pt x="86" y="133"/>
                  </a:lnTo>
                  <a:lnTo>
                    <a:pt x="86" y="160"/>
                  </a:lnTo>
                  <a:lnTo>
                    <a:pt x="90" y="178"/>
                  </a:lnTo>
                  <a:lnTo>
                    <a:pt x="94" y="190"/>
                  </a:lnTo>
                  <a:lnTo>
                    <a:pt x="101" y="197"/>
                  </a:lnTo>
                  <a:lnTo>
                    <a:pt x="109" y="200"/>
                  </a:lnTo>
                  <a:lnTo>
                    <a:pt x="115" y="200"/>
                  </a:lnTo>
                  <a:lnTo>
                    <a:pt x="118" y="200"/>
                  </a:lnTo>
                  <a:lnTo>
                    <a:pt x="121" y="198"/>
                  </a:lnTo>
                  <a:lnTo>
                    <a:pt x="130" y="192"/>
                  </a:lnTo>
                  <a:lnTo>
                    <a:pt x="142" y="183"/>
                  </a:lnTo>
                  <a:lnTo>
                    <a:pt x="153" y="169"/>
                  </a:lnTo>
                  <a:lnTo>
                    <a:pt x="163" y="153"/>
                  </a:lnTo>
                  <a:lnTo>
                    <a:pt x="174" y="137"/>
                  </a:lnTo>
                  <a:lnTo>
                    <a:pt x="182" y="121"/>
                  </a:lnTo>
                  <a:lnTo>
                    <a:pt x="191" y="106"/>
                  </a:lnTo>
                  <a:lnTo>
                    <a:pt x="197" y="94"/>
                  </a:lnTo>
                  <a:lnTo>
                    <a:pt x="200" y="86"/>
                  </a:lnTo>
                  <a:lnTo>
                    <a:pt x="203" y="83"/>
                  </a:lnTo>
                  <a:lnTo>
                    <a:pt x="168" y="159"/>
                  </a:lnTo>
                  <a:lnTo>
                    <a:pt x="160" y="181"/>
                  </a:lnTo>
                  <a:lnTo>
                    <a:pt x="157" y="196"/>
                  </a:lnTo>
                  <a:lnTo>
                    <a:pt x="160" y="207"/>
                  </a:lnTo>
                  <a:lnTo>
                    <a:pt x="166" y="213"/>
                  </a:lnTo>
                  <a:lnTo>
                    <a:pt x="174" y="215"/>
                  </a:lnTo>
                  <a:lnTo>
                    <a:pt x="184" y="215"/>
                  </a:lnTo>
                  <a:lnTo>
                    <a:pt x="194" y="213"/>
                  </a:lnTo>
                  <a:lnTo>
                    <a:pt x="203" y="210"/>
                  </a:lnTo>
                  <a:lnTo>
                    <a:pt x="209" y="208"/>
                  </a:lnTo>
                  <a:lnTo>
                    <a:pt x="211" y="208"/>
                  </a:lnTo>
                  <a:lnTo>
                    <a:pt x="423" y="38"/>
                  </a:lnTo>
                  <a:lnTo>
                    <a:pt x="219" y="221"/>
                  </a:lnTo>
                  <a:lnTo>
                    <a:pt x="222" y="234"/>
                  </a:lnTo>
                  <a:lnTo>
                    <a:pt x="233" y="239"/>
                  </a:lnTo>
                  <a:lnTo>
                    <a:pt x="249" y="238"/>
                  </a:lnTo>
                  <a:lnTo>
                    <a:pt x="269" y="231"/>
                  </a:lnTo>
                  <a:lnTo>
                    <a:pt x="293" y="221"/>
                  </a:lnTo>
                  <a:lnTo>
                    <a:pt x="316" y="209"/>
                  </a:lnTo>
                  <a:lnTo>
                    <a:pt x="337" y="197"/>
                  </a:lnTo>
                  <a:lnTo>
                    <a:pt x="355" y="187"/>
                  </a:lnTo>
                  <a:lnTo>
                    <a:pt x="367" y="179"/>
                  </a:lnTo>
                  <a:lnTo>
                    <a:pt x="372" y="177"/>
                  </a:lnTo>
                  <a:lnTo>
                    <a:pt x="88" y="359"/>
                  </a:lnTo>
                  <a:lnTo>
                    <a:pt x="87" y="360"/>
                  </a:lnTo>
                  <a:lnTo>
                    <a:pt x="84" y="361"/>
                  </a:lnTo>
                  <a:lnTo>
                    <a:pt x="79" y="364"/>
                  </a:lnTo>
                  <a:lnTo>
                    <a:pt x="73" y="365"/>
                  </a:lnTo>
                  <a:lnTo>
                    <a:pt x="67" y="366"/>
                  </a:lnTo>
                  <a:lnTo>
                    <a:pt x="60" y="365"/>
                  </a:lnTo>
                  <a:lnTo>
                    <a:pt x="54" y="361"/>
                  </a:lnTo>
                  <a:lnTo>
                    <a:pt x="49" y="354"/>
                  </a:lnTo>
                  <a:lnTo>
                    <a:pt x="45" y="345"/>
                  </a:lnTo>
                  <a:lnTo>
                    <a:pt x="43" y="329"/>
                  </a:lnTo>
                  <a:lnTo>
                    <a:pt x="43" y="327"/>
                  </a:lnTo>
                  <a:lnTo>
                    <a:pt x="42" y="323"/>
                  </a:lnTo>
                  <a:lnTo>
                    <a:pt x="41" y="316"/>
                  </a:lnTo>
                  <a:lnTo>
                    <a:pt x="38" y="309"/>
                  </a:lnTo>
                  <a:lnTo>
                    <a:pt x="36" y="301"/>
                  </a:lnTo>
                  <a:lnTo>
                    <a:pt x="31" y="291"/>
                  </a:lnTo>
                  <a:lnTo>
                    <a:pt x="25" y="283"/>
                  </a:lnTo>
                  <a:lnTo>
                    <a:pt x="19" y="276"/>
                  </a:lnTo>
                  <a:lnTo>
                    <a:pt x="11" y="270"/>
                  </a:lnTo>
                  <a:lnTo>
                    <a:pt x="0" y="266"/>
                  </a:lnTo>
                  <a:lnTo>
                    <a:pt x="0" y="265"/>
                  </a:lnTo>
                  <a:close/>
                </a:path>
              </a:pathLst>
            </a:custGeom>
            <a:solidFill>
              <a:srgbClr val="FFFCFD"/>
            </a:solidFill>
            <a:ln w="9525">
              <a:noFill/>
              <a:round/>
              <a:headEnd/>
              <a:tailEnd/>
            </a:ln>
          </p:spPr>
          <p:txBody>
            <a:bodyPr/>
            <a:lstStyle/>
            <a:p>
              <a:endParaRPr lang="en-US"/>
            </a:p>
          </p:txBody>
        </p:sp>
        <p:sp>
          <p:nvSpPr>
            <p:cNvPr id="22617" name="Freeform 83"/>
            <p:cNvSpPr>
              <a:spLocks/>
            </p:cNvSpPr>
            <p:nvPr/>
          </p:nvSpPr>
          <p:spPr bwMode="auto">
            <a:xfrm rot="2163528">
              <a:off x="4118" y="2105"/>
              <a:ext cx="234" cy="202"/>
            </a:xfrm>
            <a:custGeom>
              <a:avLst/>
              <a:gdLst>
                <a:gd name="T0" fmla="*/ 14 w 417"/>
                <a:gd name="T1" fmla="*/ 0 h 360"/>
                <a:gd name="T2" fmla="*/ 9 w 417"/>
                <a:gd name="T3" fmla="*/ 20 h 360"/>
                <a:gd name="T4" fmla="*/ 9 w 417"/>
                <a:gd name="T5" fmla="*/ 37 h 360"/>
                <a:gd name="T6" fmla="*/ 11 w 417"/>
                <a:gd name="T7" fmla="*/ 48 h 360"/>
                <a:gd name="T8" fmla="*/ 13 w 417"/>
                <a:gd name="T9" fmla="*/ 56 h 360"/>
                <a:gd name="T10" fmla="*/ 15 w 417"/>
                <a:gd name="T11" fmla="*/ 58 h 360"/>
                <a:gd name="T12" fmla="*/ 20 w 417"/>
                <a:gd name="T13" fmla="*/ 53 h 360"/>
                <a:gd name="T14" fmla="*/ 25 w 417"/>
                <a:gd name="T15" fmla="*/ 42 h 360"/>
                <a:gd name="T16" fmla="*/ 28 w 417"/>
                <a:gd name="T17" fmla="*/ 30 h 360"/>
                <a:gd name="T18" fmla="*/ 30 w 417"/>
                <a:gd name="T19" fmla="*/ 20 h 360"/>
                <a:gd name="T20" fmla="*/ 30 w 417"/>
                <a:gd name="T21" fmla="*/ 16 h 360"/>
                <a:gd name="T22" fmla="*/ 27 w 417"/>
                <a:gd name="T23" fmla="*/ 41 h 360"/>
                <a:gd name="T24" fmla="*/ 27 w 417"/>
                <a:gd name="T25" fmla="*/ 56 h 360"/>
                <a:gd name="T26" fmla="*/ 31 w 417"/>
                <a:gd name="T27" fmla="*/ 61 h 360"/>
                <a:gd name="T28" fmla="*/ 35 w 417"/>
                <a:gd name="T29" fmla="*/ 62 h 360"/>
                <a:gd name="T30" fmla="*/ 37 w 417"/>
                <a:gd name="T31" fmla="*/ 62 h 360"/>
                <a:gd name="T32" fmla="*/ 44 w 417"/>
                <a:gd name="T33" fmla="*/ 57 h 360"/>
                <a:gd name="T34" fmla="*/ 51 w 417"/>
                <a:gd name="T35" fmla="*/ 48 h 360"/>
                <a:gd name="T36" fmla="*/ 57 w 417"/>
                <a:gd name="T37" fmla="*/ 38 h 360"/>
                <a:gd name="T38" fmla="*/ 61 w 417"/>
                <a:gd name="T39" fmla="*/ 29 h 360"/>
                <a:gd name="T40" fmla="*/ 63 w 417"/>
                <a:gd name="T41" fmla="*/ 25 h 360"/>
                <a:gd name="T42" fmla="*/ 50 w 417"/>
                <a:gd name="T43" fmla="*/ 56 h 360"/>
                <a:gd name="T44" fmla="*/ 50 w 417"/>
                <a:gd name="T45" fmla="*/ 64 h 360"/>
                <a:gd name="T46" fmla="*/ 54 w 417"/>
                <a:gd name="T47" fmla="*/ 66 h 360"/>
                <a:gd name="T48" fmla="*/ 60 w 417"/>
                <a:gd name="T49" fmla="*/ 66 h 360"/>
                <a:gd name="T50" fmla="*/ 65 w 417"/>
                <a:gd name="T51" fmla="*/ 65 h 360"/>
                <a:gd name="T52" fmla="*/ 131 w 417"/>
                <a:gd name="T53" fmla="*/ 12 h 360"/>
                <a:gd name="T54" fmla="*/ 68 w 417"/>
                <a:gd name="T55" fmla="*/ 72 h 360"/>
                <a:gd name="T56" fmla="*/ 77 w 417"/>
                <a:gd name="T57" fmla="*/ 74 h 360"/>
                <a:gd name="T58" fmla="*/ 91 w 417"/>
                <a:gd name="T59" fmla="*/ 68 h 360"/>
                <a:gd name="T60" fmla="*/ 105 w 417"/>
                <a:gd name="T61" fmla="*/ 61 h 360"/>
                <a:gd name="T62" fmla="*/ 114 w 417"/>
                <a:gd name="T63" fmla="*/ 56 h 360"/>
                <a:gd name="T64" fmla="*/ 27 w 417"/>
                <a:gd name="T65" fmla="*/ 111 h 360"/>
                <a:gd name="T66" fmla="*/ 26 w 417"/>
                <a:gd name="T67" fmla="*/ 112 h 360"/>
                <a:gd name="T68" fmla="*/ 22 w 417"/>
                <a:gd name="T69" fmla="*/ 113 h 360"/>
                <a:gd name="T70" fmla="*/ 19 w 417"/>
                <a:gd name="T71" fmla="*/ 113 h 360"/>
                <a:gd name="T72" fmla="*/ 15 w 417"/>
                <a:gd name="T73" fmla="*/ 110 h 360"/>
                <a:gd name="T74" fmla="*/ 13 w 417"/>
                <a:gd name="T75" fmla="*/ 102 h 360"/>
                <a:gd name="T76" fmla="*/ 13 w 417"/>
                <a:gd name="T77" fmla="*/ 100 h 360"/>
                <a:gd name="T78" fmla="*/ 12 w 417"/>
                <a:gd name="T79" fmla="*/ 95 h 360"/>
                <a:gd name="T80" fmla="*/ 10 w 417"/>
                <a:gd name="T81" fmla="*/ 90 h 360"/>
                <a:gd name="T82" fmla="*/ 6 w 417"/>
                <a:gd name="T83" fmla="*/ 85 h 360"/>
                <a:gd name="T84" fmla="*/ 0 w 417"/>
                <a:gd name="T85" fmla="*/ 82 h 3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360"/>
                <a:gd name="T131" fmla="*/ 417 w 417"/>
                <a:gd name="T132" fmla="*/ 360 h 3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360">
                  <a:moveTo>
                    <a:pt x="0" y="260"/>
                  </a:moveTo>
                  <a:lnTo>
                    <a:pt x="44" y="0"/>
                  </a:lnTo>
                  <a:lnTo>
                    <a:pt x="35" y="34"/>
                  </a:lnTo>
                  <a:lnTo>
                    <a:pt x="29" y="65"/>
                  </a:lnTo>
                  <a:lnTo>
                    <a:pt x="27" y="92"/>
                  </a:lnTo>
                  <a:lnTo>
                    <a:pt x="28" y="117"/>
                  </a:lnTo>
                  <a:lnTo>
                    <a:pt x="30" y="138"/>
                  </a:lnTo>
                  <a:lnTo>
                    <a:pt x="34" y="154"/>
                  </a:lnTo>
                  <a:lnTo>
                    <a:pt x="38" y="168"/>
                  </a:lnTo>
                  <a:lnTo>
                    <a:pt x="43" y="178"/>
                  </a:lnTo>
                  <a:lnTo>
                    <a:pt x="46" y="183"/>
                  </a:lnTo>
                  <a:lnTo>
                    <a:pt x="47" y="185"/>
                  </a:lnTo>
                  <a:lnTo>
                    <a:pt x="56" y="179"/>
                  </a:lnTo>
                  <a:lnTo>
                    <a:pt x="65" y="167"/>
                  </a:lnTo>
                  <a:lnTo>
                    <a:pt x="73" y="152"/>
                  </a:lnTo>
                  <a:lnTo>
                    <a:pt x="79" y="133"/>
                  </a:lnTo>
                  <a:lnTo>
                    <a:pt x="85" y="114"/>
                  </a:lnTo>
                  <a:lnTo>
                    <a:pt x="89" y="95"/>
                  </a:lnTo>
                  <a:lnTo>
                    <a:pt x="92" y="77"/>
                  </a:lnTo>
                  <a:lnTo>
                    <a:pt x="94" y="63"/>
                  </a:lnTo>
                  <a:lnTo>
                    <a:pt x="96" y="53"/>
                  </a:lnTo>
                  <a:lnTo>
                    <a:pt x="97" y="50"/>
                  </a:lnTo>
                  <a:lnTo>
                    <a:pt x="89" y="96"/>
                  </a:lnTo>
                  <a:lnTo>
                    <a:pt x="85" y="130"/>
                  </a:lnTo>
                  <a:lnTo>
                    <a:pt x="85" y="157"/>
                  </a:lnTo>
                  <a:lnTo>
                    <a:pt x="87" y="176"/>
                  </a:lnTo>
                  <a:lnTo>
                    <a:pt x="93" y="187"/>
                  </a:lnTo>
                  <a:lnTo>
                    <a:pt x="99" y="193"/>
                  </a:lnTo>
                  <a:lnTo>
                    <a:pt x="106" y="197"/>
                  </a:lnTo>
                  <a:lnTo>
                    <a:pt x="112" y="197"/>
                  </a:lnTo>
                  <a:lnTo>
                    <a:pt x="117" y="196"/>
                  </a:lnTo>
                  <a:lnTo>
                    <a:pt x="118" y="196"/>
                  </a:lnTo>
                  <a:lnTo>
                    <a:pt x="129" y="190"/>
                  </a:lnTo>
                  <a:lnTo>
                    <a:pt x="140" y="180"/>
                  </a:lnTo>
                  <a:lnTo>
                    <a:pt x="151" y="166"/>
                  </a:lnTo>
                  <a:lnTo>
                    <a:pt x="161" y="151"/>
                  </a:lnTo>
                  <a:lnTo>
                    <a:pt x="172" y="134"/>
                  </a:lnTo>
                  <a:lnTo>
                    <a:pt x="180" y="119"/>
                  </a:lnTo>
                  <a:lnTo>
                    <a:pt x="189" y="104"/>
                  </a:lnTo>
                  <a:lnTo>
                    <a:pt x="195" y="92"/>
                  </a:lnTo>
                  <a:lnTo>
                    <a:pt x="198" y="84"/>
                  </a:lnTo>
                  <a:lnTo>
                    <a:pt x="199" y="81"/>
                  </a:lnTo>
                  <a:lnTo>
                    <a:pt x="166" y="157"/>
                  </a:lnTo>
                  <a:lnTo>
                    <a:pt x="158" y="178"/>
                  </a:lnTo>
                  <a:lnTo>
                    <a:pt x="155" y="193"/>
                  </a:lnTo>
                  <a:lnTo>
                    <a:pt x="158" y="204"/>
                  </a:lnTo>
                  <a:lnTo>
                    <a:pt x="164" y="209"/>
                  </a:lnTo>
                  <a:lnTo>
                    <a:pt x="172" y="211"/>
                  </a:lnTo>
                  <a:lnTo>
                    <a:pt x="181" y="211"/>
                  </a:lnTo>
                  <a:lnTo>
                    <a:pt x="191" y="210"/>
                  </a:lnTo>
                  <a:lnTo>
                    <a:pt x="199" y="208"/>
                  </a:lnTo>
                  <a:lnTo>
                    <a:pt x="207" y="205"/>
                  </a:lnTo>
                  <a:lnTo>
                    <a:pt x="208" y="204"/>
                  </a:lnTo>
                  <a:lnTo>
                    <a:pt x="417" y="37"/>
                  </a:lnTo>
                  <a:lnTo>
                    <a:pt x="216" y="217"/>
                  </a:lnTo>
                  <a:lnTo>
                    <a:pt x="218" y="230"/>
                  </a:lnTo>
                  <a:lnTo>
                    <a:pt x="229" y="235"/>
                  </a:lnTo>
                  <a:lnTo>
                    <a:pt x="246" y="234"/>
                  </a:lnTo>
                  <a:lnTo>
                    <a:pt x="266" y="228"/>
                  </a:lnTo>
                  <a:lnTo>
                    <a:pt x="289" y="217"/>
                  </a:lnTo>
                  <a:lnTo>
                    <a:pt x="311" y="207"/>
                  </a:lnTo>
                  <a:lnTo>
                    <a:pt x="333" y="195"/>
                  </a:lnTo>
                  <a:lnTo>
                    <a:pt x="351" y="184"/>
                  </a:lnTo>
                  <a:lnTo>
                    <a:pt x="363" y="177"/>
                  </a:lnTo>
                  <a:lnTo>
                    <a:pt x="367" y="173"/>
                  </a:lnTo>
                  <a:lnTo>
                    <a:pt x="87" y="353"/>
                  </a:lnTo>
                  <a:lnTo>
                    <a:pt x="86" y="354"/>
                  </a:lnTo>
                  <a:lnTo>
                    <a:pt x="83" y="355"/>
                  </a:lnTo>
                  <a:lnTo>
                    <a:pt x="78" y="357"/>
                  </a:lnTo>
                  <a:lnTo>
                    <a:pt x="72" y="359"/>
                  </a:lnTo>
                  <a:lnTo>
                    <a:pt x="66" y="360"/>
                  </a:lnTo>
                  <a:lnTo>
                    <a:pt x="60" y="359"/>
                  </a:lnTo>
                  <a:lnTo>
                    <a:pt x="54" y="355"/>
                  </a:lnTo>
                  <a:lnTo>
                    <a:pt x="49" y="349"/>
                  </a:lnTo>
                  <a:lnTo>
                    <a:pt x="46" y="338"/>
                  </a:lnTo>
                  <a:lnTo>
                    <a:pt x="43" y="323"/>
                  </a:lnTo>
                  <a:lnTo>
                    <a:pt x="43" y="322"/>
                  </a:lnTo>
                  <a:lnTo>
                    <a:pt x="43" y="317"/>
                  </a:lnTo>
                  <a:lnTo>
                    <a:pt x="41" y="311"/>
                  </a:lnTo>
                  <a:lnTo>
                    <a:pt x="38" y="303"/>
                  </a:lnTo>
                  <a:lnTo>
                    <a:pt x="36" y="294"/>
                  </a:lnTo>
                  <a:lnTo>
                    <a:pt x="31" y="285"/>
                  </a:lnTo>
                  <a:lnTo>
                    <a:pt x="25" y="277"/>
                  </a:lnTo>
                  <a:lnTo>
                    <a:pt x="19" y="270"/>
                  </a:lnTo>
                  <a:lnTo>
                    <a:pt x="11" y="264"/>
                  </a:lnTo>
                  <a:lnTo>
                    <a:pt x="0" y="260"/>
                  </a:lnTo>
                  <a:close/>
                </a:path>
              </a:pathLst>
            </a:custGeom>
            <a:solidFill>
              <a:srgbClr val="FFFFFF"/>
            </a:solidFill>
            <a:ln w="9525">
              <a:noFill/>
              <a:round/>
              <a:headEnd/>
              <a:tailEnd/>
            </a:ln>
          </p:spPr>
          <p:txBody>
            <a:bodyPr/>
            <a:lstStyle/>
            <a:p>
              <a:endParaRPr lang="en-US"/>
            </a:p>
          </p:txBody>
        </p:sp>
        <p:sp>
          <p:nvSpPr>
            <p:cNvPr id="22618" name="Freeform 84"/>
            <p:cNvSpPr>
              <a:spLocks/>
            </p:cNvSpPr>
            <p:nvPr/>
          </p:nvSpPr>
          <p:spPr bwMode="auto">
            <a:xfrm rot="2163528">
              <a:off x="4656" y="1863"/>
              <a:ext cx="314" cy="260"/>
            </a:xfrm>
            <a:custGeom>
              <a:avLst/>
              <a:gdLst>
                <a:gd name="T0" fmla="*/ 141 w 557"/>
                <a:gd name="T1" fmla="*/ 146 h 462"/>
                <a:gd name="T2" fmla="*/ 150 w 557"/>
                <a:gd name="T3" fmla="*/ 122 h 462"/>
                <a:gd name="T4" fmla="*/ 153 w 557"/>
                <a:gd name="T5" fmla="*/ 102 h 462"/>
                <a:gd name="T6" fmla="*/ 152 w 557"/>
                <a:gd name="T7" fmla="*/ 88 h 462"/>
                <a:gd name="T8" fmla="*/ 149 w 557"/>
                <a:gd name="T9" fmla="*/ 79 h 462"/>
                <a:gd name="T10" fmla="*/ 148 w 557"/>
                <a:gd name="T11" fmla="*/ 76 h 462"/>
                <a:gd name="T12" fmla="*/ 140 w 557"/>
                <a:gd name="T13" fmla="*/ 82 h 462"/>
                <a:gd name="T14" fmla="*/ 134 w 557"/>
                <a:gd name="T15" fmla="*/ 94 h 462"/>
                <a:gd name="T16" fmla="*/ 129 w 557"/>
                <a:gd name="T17" fmla="*/ 108 h 462"/>
                <a:gd name="T18" fmla="*/ 125 w 557"/>
                <a:gd name="T19" fmla="*/ 120 h 462"/>
                <a:gd name="T20" fmla="*/ 123 w 557"/>
                <a:gd name="T21" fmla="*/ 125 h 462"/>
                <a:gd name="T22" fmla="*/ 131 w 557"/>
                <a:gd name="T23" fmla="*/ 95 h 462"/>
                <a:gd name="T24" fmla="*/ 132 w 557"/>
                <a:gd name="T25" fmla="*/ 78 h 462"/>
                <a:gd name="T26" fmla="*/ 129 w 557"/>
                <a:gd name="T27" fmla="*/ 70 h 462"/>
                <a:gd name="T28" fmla="*/ 123 w 557"/>
                <a:gd name="T29" fmla="*/ 68 h 462"/>
                <a:gd name="T30" fmla="*/ 121 w 557"/>
                <a:gd name="T31" fmla="*/ 69 h 462"/>
                <a:gd name="T32" fmla="*/ 113 w 557"/>
                <a:gd name="T33" fmla="*/ 74 h 462"/>
                <a:gd name="T34" fmla="*/ 103 w 557"/>
                <a:gd name="T35" fmla="*/ 84 h 462"/>
                <a:gd name="T36" fmla="*/ 94 w 557"/>
                <a:gd name="T37" fmla="*/ 95 h 462"/>
                <a:gd name="T38" fmla="*/ 88 w 557"/>
                <a:gd name="T39" fmla="*/ 105 h 462"/>
                <a:gd name="T40" fmla="*/ 86 w 557"/>
                <a:gd name="T41" fmla="*/ 108 h 462"/>
                <a:gd name="T42" fmla="*/ 105 w 557"/>
                <a:gd name="T43" fmla="*/ 74 h 462"/>
                <a:gd name="T44" fmla="*/ 107 w 557"/>
                <a:gd name="T45" fmla="*/ 64 h 462"/>
                <a:gd name="T46" fmla="*/ 101 w 557"/>
                <a:gd name="T47" fmla="*/ 60 h 462"/>
                <a:gd name="T48" fmla="*/ 94 w 557"/>
                <a:gd name="T49" fmla="*/ 60 h 462"/>
                <a:gd name="T50" fmla="*/ 89 w 557"/>
                <a:gd name="T51" fmla="*/ 61 h 462"/>
                <a:gd name="T52" fmla="*/ 0 w 557"/>
                <a:gd name="T53" fmla="*/ 116 h 462"/>
                <a:gd name="T54" fmla="*/ 84 w 557"/>
                <a:gd name="T55" fmla="*/ 51 h 462"/>
                <a:gd name="T56" fmla="*/ 74 w 557"/>
                <a:gd name="T57" fmla="*/ 48 h 462"/>
                <a:gd name="T58" fmla="*/ 56 w 557"/>
                <a:gd name="T59" fmla="*/ 52 h 462"/>
                <a:gd name="T60" fmla="*/ 38 w 557"/>
                <a:gd name="T61" fmla="*/ 60 h 462"/>
                <a:gd name="T62" fmla="*/ 25 w 557"/>
                <a:gd name="T63" fmla="*/ 65 h 462"/>
                <a:gd name="T64" fmla="*/ 143 w 557"/>
                <a:gd name="T65" fmla="*/ 2 h 462"/>
                <a:gd name="T66" fmla="*/ 146 w 557"/>
                <a:gd name="T67" fmla="*/ 1 h 462"/>
                <a:gd name="T68" fmla="*/ 152 w 557"/>
                <a:gd name="T69" fmla="*/ 0 h 462"/>
                <a:gd name="T70" fmla="*/ 159 w 557"/>
                <a:gd name="T71" fmla="*/ 1 h 462"/>
                <a:gd name="T72" fmla="*/ 165 w 557"/>
                <a:gd name="T73" fmla="*/ 6 h 462"/>
                <a:gd name="T74" fmla="*/ 167 w 557"/>
                <a:gd name="T75" fmla="*/ 16 h 462"/>
                <a:gd name="T76" fmla="*/ 166 w 557"/>
                <a:gd name="T77" fmla="*/ 17 h 462"/>
                <a:gd name="T78" fmla="*/ 166 w 557"/>
                <a:gd name="T79" fmla="*/ 22 h 462"/>
                <a:gd name="T80" fmla="*/ 168 w 557"/>
                <a:gd name="T81" fmla="*/ 28 h 462"/>
                <a:gd name="T82" fmla="*/ 171 w 557"/>
                <a:gd name="T83" fmla="*/ 34 h 462"/>
                <a:gd name="T84" fmla="*/ 177 w 557"/>
                <a:gd name="T85" fmla="*/ 38 h 462"/>
                <a:gd name="T86" fmla="*/ 176 w 557"/>
                <a:gd name="T87" fmla="*/ 38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7"/>
                <a:gd name="T133" fmla="*/ 0 h 462"/>
                <a:gd name="T134" fmla="*/ 557 w 557"/>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7" h="462">
                  <a:moveTo>
                    <a:pt x="556" y="119"/>
                  </a:moveTo>
                  <a:lnTo>
                    <a:pt x="443" y="462"/>
                  </a:lnTo>
                  <a:lnTo>
                    <a:pt x="460" y="422"/>
                  </a:lnTo>
                  <a:lnTo>
                    <a:pt x="472" y="385"/>
                  </a:lnTo>
                  <a:lnTo>
                    <a:pt x="478" y="352"/>
                  </a:lnTo>
                  <a:lnTo>
                    <a:pt x="480" y="323"/>
                  </a:lnTo>
                  <a:lnTo>
                    <a:pt x="480" y="298"/>
                  </a:lnTo>
                  <a:lnTo>
                    <a:pt x="478" y="277"/>
                  </a:lnTo>
                  <a:lnTo>
                    <a:pt x="474" y="260"/>
                  </a:lnTo>
                  <a:lnTo>
                    <a:pt x="470" y="248"/>
                  </a:lnTo>
                  <a:lnTo>
                    <a:pt x="467" y="241"/>
                  </a:lnTo>
                  <a:lnTo>
                    <a:pt x="466" y="239"/>
                  </a:lnTo>
                  <a:lnTo>
                    <a:pt x="454" y="245"/>
                  </a:lnTo>
                  <a:lnTo>
                    <a:pt x="442" y="258"/>
                  </a:lnTo>
                  <a:lnTo>
                    <a:pt x="431" y="276"/>
                  </a:lnTo>
                  <a:lnTo>
                    <a:pt x="420" y="297"/>
                  </a:lnTo>
                  <a:lnTo>
                    <a:pt x="411" y="320"/>
                  </a:lnTo>
                  <a:lnTo>
                    <a:pt x="404" y="342"/>
                  </a:lnTo>
                  <a:lnTo>
                    <a:pt x="397" y="363"/>
                  </a:lnTo>
                  <a:lnTo>
                    <a:pt x="392" y="379"/>
                  </a:lnTo>
                  <a:lnTo>
                    <a:pt x="389" y="391"/>
                  </a:lnTo>
                  <a:lnTo>
                    <a:pt x="388" y="395"/>
                  </a:lnTo>
                  <a:lnTo>
                    <a:pt x="405" y="341"/>
                  </a:lnTo>
                  <a:lnTo>
                    <a:pt x="414" y="298"/>
                  </a:lnTo>
                  <a:lnTo>
                    <a:pt x="417" y="267"/>
                  </a:lnTo>
                  <a:lnTo>
                    <a:pt x="416" y="245"/>
                  </a:lnTo>
                  <a:lnTo>
                    <a:pt x="411" y="229"/>
                  </a:lnTo>
                  <a:lnTo>
                    <a:pt x="404" y="221"/>
                  </a:lnTo>
                  <a:lnTo>
                    <a:pt x="397" y="216"/>
                  </a:lnTo>
                  <a:lnTo>
                    <a:pt x="389" y="215"/>
                  </a:lnTo>
                  <a:lnTo>
                    <a:pt x="385" y="215"/>
                  </a:lnTo>
                  <a:lnTo>
                    <a:pt x="382" y="216"/>
                  </a:lnTo>
                  <a:lnTo>
                    <a:pt x="369" y="221"/>
                  </a:lnTo>
                  <a:lnTo>
                    <a:pt x="355" y="232"/>
                  </a:lnTo>
                  <a:lnTo>
                    <a:pt x="339" y="247"/>
                  </a:lnTo>
                  <a:lnTo>
                    <a:pt x="324" y="264"/>
                  </a:lnTo>
                  <a:lnTo>
                    <a:pt x="310" y="282"/>
                  </a:lnTo>
                  <a:lnTo>
                    <a:pt x="296" y="301"/>
                  </a:lnTo>
                  <a:lnTo>
                    <a:pt x="286" y="316"/>
                  </a:lnTo>
                  <a:lnTo>
                    <a:pt x="276" y="330"/>
                  </a:lnTo>
                  <a:lnTo>
                    <a:pt x="270" y="339"/>
                  </a:lnTo>
                  <a:lnTo>
                    <a:pt x="269" y="342"/>
                  </a:lnTo>
                  <a:lnTo>
                    <a:pt x="319" y="257"/>
                  </a:lnTo>
                  <a:lnTo>
                    <a:pt x="332" y="232"/>
                  </a:lnTo>
                  <a:lnTo>
                    <a:pt x="338" y="214"/>
                  </a:lnTo>
                  <a:lnTo>
                    <a:pt x="337" y="201"/>
                  </a:lnTo>
                  <a:lnTo>
                    <a:pt x="330" y="194"/>
                  </a:lnTo>
                  <a:lnTo>
                    <a:pt x="320" y="189"/>
                  </a:lnTo>
                  <a:lnTo>
                    <a:pt x="308" y="188"/>
                  </a:lnTo>
                  <a:lnTo>
                    <a:pt x="296" y="189"/>
                  </a:lnTo>
                  <a:lnTo>
                    <a:pt x="286" y="191"/>
                  </a:lnTo>
                  <a:lnTo>
                    <a:pt x="279" y="193"/>
                  </a:lnTo>
                  <a:lnTo>
                    <a:pt x="275" y="194"/>
                  </a:lnTo>
                  <a:lnTo>
                    <a:pt x="0" y="366"/>
                  </a:lnTo>
                  <a:lnTo>
                    <a:pt x="267" y="177"/>
                  </a:lnTo>
                  <a:lnTo>
                    <a:pt x="265" y="160"/>
                  </a:lnTo>
                  <a:lnTo>
                    <a:pt x="254" y="153"/>
                  </a:lnTo>
                  <a:lnTo>
                    <a:pt x="232" y="152"/>
                  </a:lnTo>
                  <a:lnTo>
                    <a:pt x="206" y="157"/>
                  </a:lnTo>
                  <a:lnTo>
                    <a:pt x="176" y="165"/>
                  </a:lnTo>
                  <a:lnTo>
                    <a:pt x="146" y="176"/>
                  </a:lnTo>
                  <a:lnTo>
                    <a:pt x="119" y="188"/>
                  </a:lnTo>
                  <a:lnTo>
                    <a:pt x="95" y="197"/>
                  </a:lnTo>
                  <a:lnTo>
                    <a:pt x="80" y="204"/>
                  </a:lnTo>
                  <a:lnTo>
                    <a:pt x="74" y="207"/>
                  </a:lnTo>
                  <a:lnTo>
                    <a:pt x="451" y="6"/>
                  </a:lnTo>
                  <a:lnTo>
                    <a:pt x="454" y="5"/>
                  </a:lnTo>
                  <a:lnTo>
                    <a:pt x="460" y="4"/>
                  </a:lnTo>
                  <a:lnTo>
                    <a:pt x="468" y="1"/>
                  </a:lnTo>
                  <a:lnTo>
                    <a:pt x="479" y="0"/>
                  </a:lnTo>
                  <a:lnTo>
                    <a:pt x="490" y="1"/>
                  </a:lnTo>
                  <a:lnTo>
                    <a:pt x="501" y="4"/>
                  </a:lnTo>
                  <a:lnTo>
                    <a:pt x="511" y="8"/>
                  </a:lnTo>
                  <a:lnTo>
                    <a:pt x="519" y="17"/>
                  </a:lnTo>
                  <a:lnTo>
                    <a:pt x="524" y="31"/>
                  </a:lnTo>
                  <a:lnTo>
                    <a:pt x="525" y="49"/>
                  </a:lnTo>
                  <a:lnTo>
                    <a:pt x="524" y="50"/>
                  </a:lnTo>
                  <a:lnTo>
                    <a:pt x="524" y="55"/>
                  </a:lnTo>
                  <a:lnTo>
                    <a:pt x="524" y="62"/>
                  </a:lnTo>
                  <a:lnTo>
                    <a:pt x="524" y="70"/>
                  </a:lnTo>
                  <a:lnTo>
                    <a:pt x="525" y="80"/>
                  </a:lnTo>
                  <a:lnTo>
                    <a:pt x="528" y="89"/>
                  </a:lnTo>
                  <a:lnTo>
                    <a:pt x="531" y="99"/>
                  </a:lnTo>
                  <a:lnTo>
                    <a:pt x="537" y="107"/>
                  </a:lnTo>
                  <a:lnTo>
                    <a:pt x="547" y="114"/>
                  </a:lnTo>
                  <a:lnTo>
                    <a:pt x="557" y="120"/>
                  </a:lnTo>
                  <a:lnTo>
                    <a:pt x="556" y="119"/>
                  </a:lnTo>
                  <a:close/>
                </a:path>
              </a:pathLst>
            </a:custGeom>
            <a:solidFill>
              <a:srgbClr val="FFC2D9"/>
            </a:solidFill>
            <a:ln w="9525">
              <a:noFill/>
              <a:round/>
              <a:headEnd/>
              <a:tailEnd/>
            </a:ln>
          </p:spPr>
          <p:txBody>
            <a:bodyPr/>
            <a:lstStyle/>
            <a:p>
              <a:endParaRPr lang="en-US"/>
            </a:p>
          </p:txBody>
        </p:sp>
        <p:sp>
          <p:nvSpPr>
            <p:cNvPr id="22619" name="Freeform 85"/>
            <p:cNvSpPr>
              <a:spLocks/>
            </p:cNvSpPr>
            <p:nvPr/>
          </p:nvSpPr>
          <p:spPr bwMode="auto">
            <a:xfrm rot="2163528">
              <a:off x="4659" y="1865"/>
              <a:ext cx="311" cy="257"/>
            </a:xfrm>
            <a:custGeom>
              <a:avLst/>
              <a:gdLst>
                <a:gd name="T0" fmla="*/ 139 w 551"/>
                <a:gd name="T1" fmla="*/ 144 h 458"/>
                <a:gd name="T2" fmla="*/ 149 w 551"/>
                <a:gd name="T3" fmla="*/ 120 h 458"/>
                <a:gd name="T4" fmla="*/ 152 w 551"/>
                <a:gd name="T5" fmla="*/ 101 h 458"/>
                <a:gd name="T6" fmla="*/ 151 w 551"/>
                <a:gd name="T7" fmla="*/ 86 h 458"/>
                <a:gd name="T8" fmla="*/ 148 w 551"/>
                <a:gd name="T9" fmla="*/ 77 h 458"/>
                <a:gd name="T10" fmla="*/ 147 w 551"/>
                <a:gd name="T11" fmla="*/ 74 h 458"/>
                <a:gd name="T12" fmla="*/ 139 w 551"/>
                <a:gd name="T13" fmla="*/ 80 h 458"/>
                <a:gd name="T14" fmla="*/ 133 w 551"/>
                <a:gd name="T15" fmla="*/ 93 h 458"/>
                <a:gd name="T16" fmla="*/ 128 w 551"/>
                <a:gd name="T17" fmla="*/ 107 h 458"/>
                <a:gd name="T18" fmla="*/ 124 w 551"/>
                <a:gd name="T19" fmla="*/ 118 h 458"/>
                <a:gd name="T20" fmla="*/ 122 w 551"/>
                <a:gd name="T21" fmla="*/ 123 h 458"/>
                <a:gd name="T22" fmla="*/ 130 w 551"/>
                <a:gd name="T23" fmla="*/ 93 h 458"/>
                <a:gd name="T24" fmla="*/ 132 w 551"/>
                <a:gd name="T25" fmla="*/ 76 h 458"/>
                <a:gd name="T26" fmla="*/ 128 w 551"/>
                <a:gd name="T27" fmla="*/ 68 h 458"/>
                <a:gd name="T28" fmla="*/ 123 w 551"/>
                <a:gd name="T29" fmla="*/ 67 h 458"/>
                <a:gd name="T30" fmla="*/ 120 w 551"/>
                <a:gd name="T31" fmla="*/ 67 h 458"/>
                <a:gd name="T32" fmla="*/ 112 w 551"/>
                <a:gd name="T33" fmla="*/ 72 h 458"/>
                <a:gd name="T34" fmla="*/ 102 w 551"/>
                <a:gd name="T35" fmla="*/ 82 h 458"/>
                <a:gd name="T36" fmla="*/ 94 w 551"/>
                <a:gd name="T37" fmla="*/ 94 h 458"/>
                <a:gd name="T38" fmla="*/ 87 w 551"/>
                <a:gd name="T39" fmla="*/ 103 h 458"/>
                <a:gd name="T40" fmla="*/ 85 w 551"/>
                <a:gd name="T41" fmla="*/ 107 h 458"/>
                <a:gd name="T42" fmla="*/ 105 w 551"/>
                <a:gd name="T43" fmla="*/ 72 h 458"/>
                <a:gd name="T44" fmla="*/ 106 w 551"/>
                <a:gd name="T45" fmla="*/ 63 h 458"/>
                <a:gd name="T46" fmla="*/ 100 w 551"/>
                <a:gd name="T47" fmla="*/ 59 h 458"/>
                <a:gd name="T48" fmla="*/ 93 w 551"/>
                <a:gd name="T49" fmla="*/ 59 h 458"/>
                <a:gd name="T50" fmla="*/ 87 w 551"/>
                <a:gd name="T51" fmla="*/ 60 h 458"/>
                <a:gd name="T52" fmla="*/ 0 w 551"/>
                <a:gd name="T53" fmla="*/ 114 h 458"/>
                <a:gd name="T54" fmla="*/ 84 w 551"/>
                <a:gd name="T55" fmla="*/ 50 h 458"/>
                <a:gd name="T56" fmla="*/ 73 w 551"/>
                <a:gd name="T57" fmla="*/ 47 h 458"/>
                <a:gd name="T58" fmla="*/ 56 w 551"/>
                <a:gd name="T59" fmla="*/ 51 h 458"/>
                <a:gd name="T60" fmla="*/ 37 w 551"/>
                <a:gd name="T61" fmla="*/ 58 h 458"/>
                <a:gd name="T62" fmla="*/ 25 w 551"/>
                <a:gd name="T63" fmla="*/ 63 h 458"/>
                <a:gd name="T64" fmla="*/ 142 w 551"/>
                <a:gd name="T65" fmla="*/ 2 h 458"/>
                <a:gd name="T66" fmla="*/ 145 w 551"/>
                <a:gd name="T67" fmla="*/ 1 h 458"/>
                <a:gd name="T68" fmla="*/ 151 w 551"/>
                <a:gd name="T69" fmla="*/ 0 h 458"/>
                <a:gd name="T70" fmla="*/ 157 w 551"/>
                <a:gd name="T71" fmla="*/ 1 h 458"/>
                <a:gd name="T72" fmla="*/ 164 w 551"/>
                <a:gd name="T73" fmla="*/ 6 h 458"/>
                <a:gd name="T74" fmla="*/ 165 w 551"/>
                <a:gd name="T75" fmla="*/ 15 h 458"/>
                <a:gd name="T76" fmla="*/ 165 w 551"/>
                <a:gd name="T77" fmla="*/ 17 h 458"/>
                <a:gd name="T78" fmla="*/ 165 w 551"/>
                <a:gd name="T79" fmla="*/ 22 h 458"/>
                <a:gd name="T80" fmla="*/ 166 w 551"/>
                <a:gd name="T81" fmla="*/ 27 h 458"/>
                <a:gd name="T82" fmla="*/ 169 w 551"/>
                <a:gd name="T83" fmla="*/ 34 h 458"/>
                <a:gd name="T84" fmla="*/ 176 w 551"/>
                <a:gd name="T85" fmla="*/ 38 h 458"/>
                <a:gd name="T86" fmla="*/ 175 w 551"/>
                <a:gd name="T87" fmla="*/ 38 h 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1"/>
                <a:gd name="T133" fmla="*/ 0 h 458"/>
                <a:gd name="T134" fmla="*/ 551 w 551"/>
                <a:gd name="T135" fmla="*/ 458 h 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1" h="458">
                  <a:moveTo>
                    <a:pt x="550" y="119"/>
                  </a:moveTo>
                  <a:lnTo>
                    <a:pt x="438" y="458"/>
                  </a:lnTo>
                  <a:lnTo>
                    <a:pt x="456" y="417"/>
                  </a:lnTo>
                  <a:lnTo>
                    <a:pt x="467" y="382"/>
                  </a:lnTo>
                  <a:lnTo>
                    <a:pt x="473" y="348"/>
                  </a:lnTo>
                  <a:lnTo>
                    <a:pt x="476" y="320"/>
                  </a:lnTo>
                  <a:lnTo>
                    <a:pt x="475" y="295"/>
                  </a:lnTo>
                  <a:lnTo>
                    <a:pt x="473" y="274"/>
                  </a:lnTo>
                  <a:lnTo>
                    <a:pt x="469" y="257"/>
                  </a:lnTo>
                  <a:lnTo>
                    <a:pt x="465" y="245"/>
                  </a:lnTo>
                  <a:lnTo>
                    <a:pt x="463" y="238"/>
                  </a:lnTo>
                  <a:lnTo>
                    <a:pt x="462" y="236"/>
                  </a:lnTo>
                  <a:lnTo>
                    <a:pt x="450" y="241"/>
                  </a:lnTo>
                  <a:lnTo>
                    <a:pt x="438" y="255"/>
                  </a:lnTo>
                  <a:lnTo>
                    <a:pt x="426" y="272"/>
                  </a:lnTo>
                  <a:lnTo>
                    <a:pt x="417" y="294"/>
                  </a:lnTo>
                  <a:lnTo>
                    <a:pt x="407" y="316"/>
                  </a:lnTo>
                  <a:lnTo>
                    <a:pt x="400" y="338"/>
                  </a:lnTo>
                  <a:lnTo>
                    <a:pt x="393" y="358"/>
                  </a:lnTo>
                  <a:lnTo>
                    <a:pt x="388" y="375"/>
                  </a:lnTo>
                  <a:lnTo>
                    <a:pt x="384" y="387"/>
                  </a:lnTo>
                  <a:lnTo>
                    <a:pt x="383" y="390"/>
                  </a:lnTo>
                  <a:lnTo>
                    <a:pt x="400" y="337"/>
                  </a:lnTo>
                  <a:lnTo>
                    <a:pt x="409" y="295"/>
                  </a:lnTo>
                  <a:lnTo>
                    <a:pt x="413" y="264"/>
                  </a:lnTo>
                  <a:lnTo>
                    <a:pt x="412" y="241"/>
                  </a:lnTo>
                  <a:lnTo>
                    <a:pt x="407" y="227"/>
                  </a:lnTo>
                  <a:lnTo>
                    <a:pt x="400" y="218"/>
                  </a:lnTo>
                  <a:lnTo>
                    <a:pt x="393" y="214"/>
                  </a:lnTo>
                  <a:lnTo>
                    <a:pt x="386" y="213"/>
                  </a:lnTo>
                  <a:lnTo>
                    <a:pt x="380" y="213"/>
                  </a:lnTo>
                  <a:lnTo>
                    <a:pt x="378" y="213"/>
                  </a:lnTo>
                  <a:lnTo>
                    <a:pt x="365" y="219"/>
                  </a:lnTo>
                  <a:lnTo>
                    <a:pt x="351" y="230"/>
                  </a:lnTo>
                  <a:lnTo>
                    <a:pt x="336" y="244"/>
                  </a:lnTo>
                  <a:lnTo>
                    <a:pt x="321" y="261"/>
                  </a:lnTo>
                  <a:lnTo>
                    <a:pt x="307" y="280"/>
                  </a:lnTo>
                  <a:lnTo>
                    <a:pt x="294" y="297"/>
                  </a:lnTo>
                  <a:lnTo>
                    <a:pt x="282" y="313"/>
                  </a:lnTo>
                  <a:lnTo>
                    <a:pt x="274" y="327"/>
                  </a:lnTo>
                  <a:lnTo>
                    <a:pt x="268" y="335"/>
                  </a:lnTo>
                  <a:lnTo>
                    <a:pt x="265" y="339"/>
                  </a:lnTo>
                  <a:lnTo>
                    <a:pt x="315" y="253"/>
                  </a:lnTo>
                  <a:lnTo>
                    <a:pt x="330" y="228"/>
                  </a:lnTo>
                  <a:lnTo>
                    <a:pt x="334" y="211"/>
                  </a:lnTo>
                  <a:lnTo>
                    <a:pt x="333" y="199"/>
                  </a:lnTo>
                  <a:lnTo>
                    <a:pt x="326" y="190"/>
                  </a:lnTo>
                  <a:lnTo>
                    <a:pt x="316" y="187"/>
                  </a:lnTo>
                  <a:lnTo>
                    <a:pt x="305" y="186"/>
                  </a:lnTo>
                  <a:lnTo>
                    <a:pt x="293" y="187"/>
                  </a:lnTo>
                  <a:lnTo>
                    <a:pt x="282" y="188"/>
                  </a:lnTo>
                  <a:lnTo>
                    <a:pt x="275" y="190"/>
                  </a:lnTo>
                  <a:lnTo>
                    <a:pt x="272" y="190"/>
                  </a:lnTo>
                  <a:lnTo>
                    <a:pt x="0" y="363"/>
                  </a:lnTo>
                  <a:lnTo>
                    <a:pt x="264" y="174"/>
                  </a:lnTo>
                  <a:lnTo>
                    <a:pt x="263" y="158"/>
                  </a:lnTo>
                  <a:lnTo>
                    <a:pt x="251" y="151"/>
                  </a:lnTo>
                  <a:lnTo>
                    <a:pt x="230" y="150"/>
                  </a:lnTo>
                  <a:lnTo>
                    <a:pt x="203" y="155"/>
                  </a:lnTo>
                  <a:lnTo>
                    <a:pt x="175" y="163"/>
                  </a:lnTo>
                  <a:lnTo>
                    <a:pt x="145" y="174"/>
                  </a:lnTo>
                  <a:lnTo>
                    <a:pt x="116" y="184"/>
                  </a:lnTo>
                  <a:lnTo>
                    <a:pt x="94" y="195"/>
                  </a:lnTo>
                  <a:lnTo>
                    <a:pt x="78" y="202"/>
                  </a:lnTo>
                  <a:lnTo>
                    <a:pt x="72" y="205"/>
                  </a:lnTo>
                  <a:lnTo>
                    <a:pt x="446" y="6"/>
                  </a:lnTo>
                  <a:lnTo>
                    <a:pt x="449" y="5"/>
                  </a:lnTo>
                  <a:lnTo>
                    <a:pt x="455" y="4"/>
                  </a:lnTo>
                  <a:lnTo>
                    <a:pt x="463" y="1"/>
                  </a:lnTo>
                  <a:lnTo>
                    <a:pt x="473" y="0"/>
                  </a:lnTo>
                  <a:lnTo>
                    <a:pt x="485" y="1"/>
                  </a:lnTo>
                  <a:lnTo>
                    <a:pt x="495" y="3"/>
                  </a:lnTo>
                  <a:lnTo>
                    <a:pt x="505" y="9"/>
                  </a:lnTo>
                  <a:lnTo>
                    <a:pt x="513" y="17"/>
                  </a:lnTo>
                  <a:lnTo>
                    <a:pt x="518" y="30"/>
                  </a:lnTo>
                  <a:lnTo>
                    <a:pt x="518" y="48"/>
                  </a:lnTo>
                  <a:lnTo>
                    <a:pt x="518" y="50"/>
                  </a:lnTo>
                  <a:lnTo>
                    <a:pt x="518" y="55"/>
                  </a:lnTo>
                  <a:lnTo>
                    <a:pt x="518" y="61"/>
                  </a:lnTo>
                  <a:lnTo>
                    <a:pt x="518" y="69"/>
                  </a:lnTo>
                  <a:lnTo>
                    <a:pt x="519" y="79"/>
                  </a:lnTo>
                  <a:lnTo>
                    <a:pt x="521" y="88"/>
                  </a:lnTo>
                  <a:lnTo>
                    <a:pt x="525" y="98"/>
                  </a:lnTo>
                  <a:lnTo>
                    <a:pt x="531" y="107"/>
                  </a:lnTo>
                  <a:lnTo>
                    <a:pt x="539" y="114"/>
                  </a:lnTo>
                  <a:lnTo>
                    <a:pt x="551" y="119"/>
                  </a:lnTo>
                  <a:lnTo>
                    <a:pt x="550" y="119"/>
                  </a:lnTo>
                  <a:close/>
                </a:path>
              </a:pathLst>
            </a:custGeom>
            <a:solidFill>
              <a:srgbClr val="FFC5DB"/>
            </a:solidFill>
            <a:ln w="9525">
              <a:noFill/>
              <a:round/>
              <a:headEnd/>
              <a:tailEnd/>
            </a:ln>
          </p:spPr>
          <p:txBody>
            <a:bodyPr/>
            <a:lstStyle/>
            <a:p>
              <a:endParaRPr lang="en-US"/>
            </a:p>
          </p:txBody>
        </p:sp>
        <p:sp>
          <p:nvSpPr>
            <p:cNvPr id="22620" name="Freeform 86"/>
            <p:cNvSpPr>
              <a:spLocks/>
            </p:cNvSpPr>
            <p:nvPr/>
          </p:nvSpPr>
          <p:spPr bwMode="auto">
            <a:xfrm rot="2163528">
              <a:off x="4661" y="1865"/>
              <a:ext cx="307" cy="256"/>
            </a:xfrm>
            <a:custGeom>
              <a:avLst/>
              <a:gdLst>
                <a:gd name="T0" fmla="*/ 138 w 547"/>
                <a:gd name="T1" fmla="*/ 145 h 453"/>
                <a:gd name="T2" fmla="*/ 146 w 547"/>
                <a:gd name="T3" fmla="*/ 120 h 453"/>
                <a:gd name="T4" fmla="*/ 149 w 547"/>
                <a:gd name="T5" fmla="*/ 101 h 453"/>
                <a:gd name="T6" fmla="*/ 148 w 547"/>
                <a:gd name="T7" fmla="*/ 86 h 453"/>
                <a:gd name="T8" fmla="*/ 145 w 547"/>
                <a:gd name="T9" fmla="*/ 77 h 453"/>
                <a:gd name="T10" fmla="*/ 145 w 547"/>
                <a:gd name="T11" fmla="*/ 74 h 453"/>
                <a:gd name="T12" fmla="*/ 137 w 547"/>
                <a:gd name="T13" fmla="*/ 80 h 453"/>
                <a:gd name="T14" fmla="*/ 130 w 547"/>
                <a:gd name="T15" fmla="*/ 93 h 453"/>
                <a:gd name="T16" fmla="*/ 125 w 547"/>
                <a:gd name="T17" fmla="*/ 107 h 453"/>
                <a:gd name="T18" fmla="*/ 122 w 547"/>
                <a:gd name="T19" fmla="*/ 119 h 453"/>
                <a:gd name="T20" fmla="*/ 120 w 547"/>
                <a:gd name="T21" fmla="*/ 124 h 453"/>
                <a:gd name="T22" fmla="*/ 129 w 547"/>
                <a:gd name="T23" fmla="*/ 93 h 453"/>
                <a:gd name="T24" fmla="*/ 129 w 547"/>
                <a:gd name="T25" fmla="*/ 76 h 453"/>
                <a:gd name="T26" fmla="*/ 125 w 547"/>
                <a:gd name="T27" fmla="*/ 69 h 453"/>
                <a:gd name="T28" fmla="*/ 121 w 547"/>
                <a:gd name="T29" fmla="*/ 67 h 453"/>
                <a:gd name="T30" fmla="*/ 119 w 547"/>
                <a:gd name="T31" fmla="*/ 67 h 453"/>
                <a:gd name="T32" fmla="*/ 110 w 547"/>
                <a:gd name="T33" fmla="*/ 72 h 453"/>
                <a:gd name="T34" fmla="*/ 100 w 547"/>
                <a:gd name="T35" fmla="*/ 82 h 453"/>
                <a:gd name="T36" fmla="*/ 92 w 547"/>
                <a:gd name="T37" fmla="*/ 94 h 453"/>
                <a:gd name="T38" fmla="*/ 86 w 547"/>
                <a:gd name="T39" fmla="*/ 103 h 453"/>
                <a:gd name="T40" fmla="*/ 84 w 547"/>
                <a:gd name="T41" fmla="*/ 107 h 453"/>
                <a:gd name="T42" fmla="*/ 103 w 547"/>
                <a:gd name="T43" fmla="*/ 72 h 453"/>
                <a:gd name="T44" fmla="*/ 104 w 547"/>
                <a:gd name="T45" fmla="*/ 63 h 453"/>
                <a:gd name="T46" fmla="*/ 99 w 547"/>
                <a:gd name="T47" fmla="*/ 59 h 453"/>
                <a:gd name="T48" fmla="*/ 92 w 547"/>
                <a:gd name="T49" fmla="*/ 59 h 453"/>
                <a:gd name="T50" fmla="*/ 86 w 547"/>
                <a:gd name="T51" fmla="*/ 60 h 453"/>
                <a:gd name="T52" fmla="*/ 0 w 547"/>
                <a:gd name="T53" fmla="*/ 114 h 453"/>
                <a:gd name="T54" fmla="*/ 83 w 547"/>
                <a:gd name="T55" fmla="*/ 50 h 453"/>
                <a:gd name="T56" fmla="*/ 72 w 547"/>
                <a:gd name="T57" fmla="*/ 47 h 453"/>
                <a:gd name="T58" fmla="*/ 55 w 547"/>
                <a:gd name="T59" fmla="*/ 51 h 453"/>
                <a:gd name="T60" fmla="*/ 37 w 547"/>
                <a:gd name="T61" fmla="*/ 58 h 453"/>
                <a:gd name="T62" fmla="*/ 25 w 547"/>
                <a:gd name="T63" fmla="*/ 63 h 453"/>
                <a:gd name="T64" fmla="*/ 140 w 547"/>
                <a:gd name="T65" fmla="*/ 2 h 453"/>
                <a:gd name="T66" fmla="*/ 143 w 547"/>
                <a:gd name="T67" fmla="*/ 1 h 453"/>
                <a:gd name="T68" fmla="*/ 148 w 547"/>
                <a:gd name="T69" fmla="*/ 0 h 453"/>
                <a:gd name="T70" fmla="*/ 155 w 547"/>
                <a:gd name="T71" fmla="*/ 1 h 453"/>
                <a:gd name="T72" fmla="*/ 161 w 547"/>
                <a:gd name="T73" fmla="*/ 6 h 453"/>
                <a:gd name="T74" fmla="*/ 162 w 547"/>
                <a:gd name="T75" fmla="*/ 15 h 453"/>
                <a:gd name="T76" fmla="*/ 161 w 547"/>
                <a:gd name="T77" fmla="*/ 18 h 453"/>
                <a:gd name="T78" fmla="*/ 162 w 547"/>
                <a:gd name="T79" fmla="*/ 22 h 453"/>
                <a:gd name="T80" fmla="*/ 163 w 547"/>
                <a:gd name="T81" fmla="*/ 28 h 453"/>
                <a:gd name="T82" fmla="*/ 166 w 547"/>
                <a:gd name="T83" fmla="*/ 34 h 453"/>
                <a:gd name="T84" fmla="*/ 172 w 547"/>
                <a:gd name="T85" fmla="*/ 38 h 453"/>
                <a:gd name="T86" fmla="*/ 172 w 547"/>
                <a:gd name="T87" fmla="*/ 38 h 4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7"/>
                <a:gd name="T133" fmla="*/ 0 h 453"/>
                <a:gd name="T134" fmla="*/ 547 w 547"/>
                <a:gd name="T135" fmla="*/ 453 h 4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7" h="453">
                  <a:moveTo>
                    <a:pt x="546" y="118"/>
                  </a:moveTo>
                  <a:lnTo>
                    <a:pt x="436" y="453"/>
                  </a:lnTo>
                  <a:lnTo>
                    <a:pt x="453" y="413"/>
                  </a:lnTo>
                  <a:lnTo>
                    <a:pt x="464" y="377"/>
                  </a:lnTo>
                  <a:lnTo>
                    <a:pt x="471" y="345"/>
                  </a:lnTo>
                  <a:lnTo>
                    <a:pt x="473" y="315"/>
                  </a:lnTo>
                  <a:lnTo>
                    <a:pt x="472" y="292"/>
                  </a:lnTo>
                  <a:lnTo>
                    <a:pt x="470" y="270"/>
                  </a:lnTo>
                  <a:lnTo>
                    <a:pt x="466" y="255"/>
                  </a:lnTo>
                  <a:lnTo>
                    <a:pt x="462" y="243"/>
                  </a:lnTo>
                  <a:lnTo>
                    <a:pt x="460" y="236"/>
                  </a:lnTo>
                  <a:lnTo>
                    <a:pt x="459" y="232"/>
                  </a:lnTo>
                  <a:lnTo>
                    <a:pt x="447" y="239"/>
                  </a:lnTo>
                  <a:lnTo>
                    <a:pt x="435" y="251"/>
                  </a:lnTo>
                  <a:lnTo>
                    <a:pt x="424" y="269"/>
                  </a:lnTo>
                  <a:lnTo>
                    <a:pt x="414" y="290"/>
                  </a:lnTo>
                  <a:lnTo>
                    <a:pt x="405" y="312"/>
                  </a:lnTo>
                  <a:lnTo>
                    <a:pt x="397" y="334"/>
                  </a:lnTo>
                  <a:lnTo>
                    <a:pt x="391" y="355"/>
                  </a:lnTo>
                  <a:lnTo>
                    <a:pt x="386" y="371"/>
                  </a:lnTo>
                  <a:lnTo>
                    <a:pt x="383" y="382"/>
                  </a:lnTo>
                  <a:lnTo>
                    <a:pt x="381" y="387"/>
                  </a:lnTo>
                  <a:lnTo>
                    <a:pt x="398" y="333"/>
                  </a:lnTo>
                  <a:lnTo>
                    <a:pt x="408" y="292"/>
                  </a:lnTo>
                  <a:lnTo>
                    <a:pt x="411" y="261"/>
                  </a:lnTo>
                  <a:lnTo>
                    <a:pt x="409" y="238"/>
                  </a:lnTo>
                  <a:lnTo>
                    <a:pt x="404" y="224"/>
                  </a:lnTo>
                  <a:lnTo>
                    <a:pt x="398" y="216"/>
                  </a:lnTo>
                  <a:lnTo>
                    <a:pt x="390" y="211"/>
                  </a:lnTo>
                  <a:lnTo>
                    <a:pt x="384" y="210"/>
                  </a:lnTo>
                  <a:lnTo>
                    <a:pt x="378" y="211"/>
                  </a:lnTo>
                  <a:lnTo>
                    <a:pt x="377" y="211"/>
                  </a:lnTo>
                  <a:lnTo>
                    <a:pt x="364" y="216"/>
                  </a:lnTo>
                  <a:lnTo>
                    <a:pt x="349" y="226"/>
                  </a:lnTo>
                  <a:lnTo>
                    <a:pt x="334" y="240"/>
                  </a:lnTo>
                  <a:lnTo>
                    <a:pt x="319" y="257"/>
                  </a:lnTo>
                  <a:lnTo>
                    <a:pt x="305" y="276"/>
                  </a:lnTo>
                  <a:lnTo>
                    <a:pt x="292" y="294"/>
                  </a:lnTo>
                  <a:lnTo>
                    <a:pt x="281" y="309"/>
                  </a:lnTo>
                  <a:lnTo>
                    <a:pt x="272" y="323"/>
                  </a:lnTo>
                  <a:lnTo>
                    <a:pt x="267" y="332"/>
                  </a:lnTo>
                  <a:lnTo>
                    <a:pt x="265" y="336"/>
                  </a:lnTo>
                  <a:lnTo>
                    <a:pt x="313" y="250"/>
                  </a:lnTo>
                  <a:lnTo>
                    <a:pt x="328" y="226"/>
                  </a:lnTo>
                  <a:lnTo>
                    <a:pt x="333" y="208"/>
                  </a:lnTo>
                  <a:lnTo>
                    <a:pt x="331" y="197"/>
                  </a:lnTo>
                  <a:lnTo>
                    <a:pt x="325" y="188"/>
                  </a:lnTo>
                  <a:lnTo>
                    <a:pt x="315" y="185"/>
                  </a:lnTo>
                  <a:lnTo>
                    <a:pt x="304" y="183"/>
                  </a:lnTo>
                  <a:lnTo>
                    <a:pt x="292" y="185"/>
                  </a:lnTo>
                  <a:lnTo>
                    <a:pt x="281" y="186"/>
                  </a:lnTo>
                  <a:lnTo>
                    <a:pt x="274" y="187"/>
                  </a:lnTo>
                  <a:lnTo>
                    <a:pt x="271" y="188"/>
                  </a:lnTo>
                  <a:lnTo>
                    <a:pt x="0" y="358"/>
                  </a:lnTo>
                  <a:lnTo>
                    <a:pt x="263" y="172"/>
                  </a:lnTo>
                  <a:lnTo>
                    <a:pt x="262" y="156"/>
                  </a:lnTo>
                  <a:lnTo>
                    <a:pt x="249" y="149"/>
                  </a:lnTo>
                  <a:lnTo>
                    <a:pt x="229" y="148"/>
                  </a:lnTo>
                  <a:lnTo>
                    <a:pt x="204" y="153"/>
                  </a:lnTo>
                  <a:lnTo>
                    <a:pt x="174" y="161"/>
                  </a:lnTo>
                  <a:lnTo>
                    <a:pt x="144" y="172"/>
                  </a:lnTo>
                  <a:lnTo>
                    <a:pt x="117" y="182"/>
                  </a:lnTo>
                  <a:lnTo>
                    <a:pt x="94" y="192"/>
                  </a:lnTo>
                  <a:lnTo>
                    <a:pt x="79" y="199"/>
                  </a:lnTo>
                  <a:lnTo>
                    <a:pt x="73" y="202"/>
                  </a:lnTo>
                  <a:lnTo>
                    <a:pt x="443" y="6"/>
                  </a:lnTo>
                  <a:lnTo>
                    <a:pt x="446" y="5"/>
                  </a:lnTo>
                  <a:lnTo>
                    <a:pt x="452" y="4"/>
                  </a:lnTo>
                  <a:lnTo>
                    <a:pt x="460" y="2"/>
                  </a:lnTo>
                  <a:lnTo>
                    <a:pt x="470" y="0"/>
                  </a:lnTo>
                  <a:lnTo>
                    <a:pt x="480" y="0"/>
                  </a:lnTo>
                  <a:lnTo>
                    <a:pt x="491" y="3"/>
                  </a:lnTo>
                  <a:lnTo>
                    <a:pt x="501" y="9"/>
                  </a:lnTo>
                  <a:lnTo>
                    <a:pt x="509" y="17"/>
                  </a:lnTo>
                  <a:lnTo>
                    <a:pt x="512" y="30"/>
                  </a:lnTo>
                  <a:lnTo>
                    <a:pt x="514" y="48"/>
                  </a:lnTo>
                  <a:lnTo>
                    <a:pt x="514" y="49"/>
                  </a:lnTo>
                  <a:lnTo>
                    <a:pt x="512" y="54"/>
                  </a:lnTo>
                  <a:lnTo>
                    <a:pt x="512" y="61"/>
                  </a:lnTo>
                  <a:lnTo>
                    <a:pt x="514" y="69"/>
                  </a:lnTo>
                  <a:lnTo>
                    <a:pt x="515" y="79"/>
                  </a:lnTo>
                  <a:lnTo>
                    <a:pt x="517" y="88"/>
                  </a:lnTo>
                  <a:lnTo>
                    <a:pt x="521" y="98"/>
                  </a:lnTo>
                  <a:lnTo>
                    <a:pt x="527" y="106"/>
                  </a:lnTo>
                  <a:lnTo>
                    <a:pt x="535" y="113"/>
                  </a:lnTo>
                  <a:lnTo>
                    <a:pt x="547" y="119"/>
                  </a:lnTo>
                  <a:lnTo>
                    <a:pt x="546" y="118"/>
                  </a:lnTo>
                  <a:close/>
                </a:path>
              </a:pathLst>
            </a:custGeom>
            <a:solidFill>
              <a:srgbClr val="FFC8DC"/>
            </a:solidFill>
            <a:ln w="9525">
              <a:noFill/>
              <a:round/>
              <a:headEnd/>
              <a:tailEnd/>
            </a:ln>
          </p:spPr>
          <p:txBody>
            <a:bodyPr/>
            <a:lstStyle/>
            <a:p>
              <a:endParaRPr lang="en-US"/>
            </a:p>
          </p:txBody>
        </p:sp>
        <p:sp>
          <p:nvSpPr>
            <p:cNvPr id="22621" name="Freeform 87"/>
            <p:cNvSpPr>
              <a:spLocks/>
            </p:cNvSpPr>
            <p:nvPr/>
          </p:nvSpPr>
          <p:spPr bwMode="auto">
            <a:xfrm rot="2163528">
              <a:off x="4665" y="1867"/>
              <a:ext cx="302" cy="251"/>
            </a:xfrm>
            <a:custGeom>
              <a:avLst/>
              <a:gdLst>
                <a:gd name="T0" fmla="*/ 135 w 540"/>
                <a:gd name="T1" fmla="*/ 141 h 447"/>
                <a:gd name="T2" fmla="*/ 144 w 540"/>
                <a:gd name="T3" fmla="*/ 117 h 447"/>
                <a:gd name="T4" fmla="*/ 147 w 540"/>
                <a:gd name="T5" fmla="*/ 98 h 447"/>
                <a:gd name="T6" fmla="*/ 146 w 540"/>
                <a:gd name="T7" fmla="*/ 84 h 447"/>
                <a:gd name="T8" fmla="*/ 144 w 540"/>
                <a:gd name="T9" fmla="*/ 75 h 447"/>
                <a:gd name="T10" fmla="*/ 142 w 540"/>
                <a:gd name="T11" fmla="*/ 72 h 447"/>
                <a:gd name="T12" fmla="*/ 135 w 540"/>
                <a:gd name="T13" fmla="*/ 78 h 447"/>
                <a:gd name="T14" fmla="*/ 128 w 540"/>
                <a:gd name="T15" fmla="*/ 90 h 447"/>
                <a:gd name="T16" fmla="*/ 123 w 540"/>
                <a:gd name="T17" fmla="*/ 104 h 447"/>
                <a:gd name="T18" fmla="*/ 120 w 540"/>
                <a:gd name="T19" fmla="*/ 116 h 447"/>
                <a:gd name="T20" fmla="*/ 118 w 540"/>
                <a:gd name="T21" fmla="*/ 120 h 447"/>
                <a:gd name="T22" fmla="*/ 126 w 540"/>
                <a:gd name="T23" fmla="*/ 90 h 447"/>
                <a:gd name="T24" fmla="*/ 126 w 540"/>
                <a:gd name="T25" fmla="*/ 74 h 447"/>
                <a:gd name="T26" fmla="*/ 123 w 540"/>
                <a:gd name="T27" fmla="*/ 66 h 447"/>
                <a:gd name="T28" fmla="*/ 119 w 540"/>
                <a:gd name="T29" fmla="*/ 65 h 447"/>
                <a:gd name="T30" fmla="*/ 117 w 540"/>
                <a:gd name="T31" fmla="*/ 65 h 447"/>
                <a:gd name="T32" fmla="*/ 108 w 540"/>
                <a:gd name="T33" fmla="*/ 70 h 447"/>
                <a:gd name="T34" fmla="*/ 99 w 540"/>
                <a:gd name="T35" fmla="*/ 80 h 447"/>
                <a:gd name="T36" fmla="*/ 91 w 540"/>
                <a:gd name="T37" fmla="*/ 92 h 447"/>
                <a:gd name="T38" fmla="*/ 84 w 540"/>
                <a:gd name="T39" fmla="*/ 101 h 447"/>
                <a:gd name="T40" fmla="*/ 82 w 540"/>
                <a:gd name="T41" fmla="*/ 104 h 447"/>
                <a:gd name="T42" fmla="*/ 101 w 540"/>
                <a:gd name="T43" fmla="*/ 70 h 447"/>
                <a:gd name="T44" fmla="*/ 102 w 540"/>
                <a:gd name="T45" fmla="*/ 61 h 447"/>
                <a:gd name="T46" fmla="*/ 97 w 540"/>
                <a:gd name="T47" fmla="*/ 57 h 447"/>
                <a:gd name="T48" fmla="*/ 90 w 540"/>
                <a:gd name="T49" fmla="*/ 57 h 447"/>
                <a:gd name="T50" fmla="*/ 84 w 540"/>
                <a:gd name="T51" fmla="*/ 58 h 447"/>
                <a:gd name="T52" fmla="*/ 0 w 540"/>
                <a:gd name="T53" fmla="*/ 112 h 447"/>
                <a:gd name="T54" fmla="*/ 81 w 540"/>
                <a:gd name="T55" fmla="*/ 48 h 447"/>
                <a:gd name="T56" fmla="*/ 70 w 540"/>
                <a:gd name="T57" fmla="*/ 45 h 447"/>
                <a:gd name="T58" fmla="*/ 54 w 540"/>
                <a:gd name="T59" fmla="*/ 50 h 447"/>
                <a:gd name="T60" fmla="*/ 36 w 540"/>
                <a:gd name="T61" fmla="*/ 57 h 447"/>
                <a:gd name="T62" fmla="*/ 24 w 540"/>
                <a:gd name="T63" fmla="*/ 62 h 447"/>
                <a:gd name="T64" fmla="*/ 137 w 540"/>
                <a:gd name="T65" fmla="*/ 1 h 447"/>
                <a:gd name="T66" fmla="*/ 140 w 540"/>
                <a:gd name="T67" fmla="*/ 1 h 447"/>
                <a:gd name="T68" fmla="*/ 145 w 540"/>
                <a:gd name="T69" fmla="*/ 0 h 447"/>
                <a:gd name="T70" fmla="*/ 152 w 540"/>
                <a:gd name="T71" fmla="*/ 1 h 447"/>
                <a:gd name="T72" fmla="*/ 157 w 540"/>
                <a:gd name="T73" fmla="*/ 5 h 447"/>
                <a:gd name="T74" fmla="*/ 159 w 540"/>
                <a:gd name="T75" fmla="*/ 15 h 447"/>
                <a:gd name="T76" fmla="*/ 158 w 540"/>
                <a:gd name="T77" fmla="*/ 17 h 447"/>
                <a:gd name="T78" fmla="*/ 159 w 540"/>
                <a:gd name="T79" fmla="*/ 21 h 447"/>
                <a:gd name="T80" fmla="*/ 160 w 540"/>
                <a:gd name="T81" fmla="*/ 27 h 447"/>
                <a:gd name="T82" fmla="*/ 163 w 540"/>
                <a:gd name="T83" fmla="*/ 33 h 447"/>
                <a:gd name="T84" fmla="*/ 169 w 540"/>
                <a:gd name="T85" fmla="*/ 37 h 4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0"/>
                <a:gd name="T130" fmla="*/ 0 h 447"/>
                <a:gd name="T131" fmla="*/ 540 w 540"/>
                <a:gd name="T132" fmla="*/ 447 h 4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0" h="447">
                  <a:moveTo>
                    <a:pt x="540" y="117"/>
                  </a:moveTo>
                  <a:lnTo>
                    <a:pt x="431" y="447"/>
                  </a:lnTo>
                  <a:lnTo>
                    <a:pt x="448" y="407"/>
                  </a:lnTo>
                  <a:lnTo>
                    <a:pt x="460" y="372"/>
                  </a:lnTo>
                  <a:lnTo>
                    <a:pt x="466" y="340"/>
                  </a:lnTo>
                  <a:lnTo>
                    <a:pt x="468" y="311"/>
                  </a:lnTo>
                  <a:lnTo>
                    <a:pt x="468" y="287"/>
                  </a:lnTo>
                  <a:lnTo>
                    <a:pt x="466" y="266"/>
                  </a:lnTo>
                  <a:lnTo>
                    <a:pt x="462" y="250"/>
                  </a:lnTo>
                  <a:lnTo>
                    <a:pt x="459" y="238"/>
                  </a:lnTo>
                  <a:lnTo>
                    <a:pt x="455" y="231"/>
                  </a:lnTo>
                  <a:lnTo>
                    <a:pt x="454" y="229"/>
                  </a:lnTo>
                  <a:lnTo>
                    <a:pt x="442" y="235"/>
                  </a:lnTo>
                  <a:lnTo>
                    <a:pt x="431" y="248"/>
                  </a:lnTo>
                  <a:lnTo>
                    <a:pt x="421" y="265"/>
                  </a:lnTo>
                  <a:lnTo>
                    <a:pt x="410" y="286"/>
                  </a:lnTo>
                  <a:lnTo>
                    <a:pt x="401" y="307"/>
                  </a:lnTo>
                  <a:lnTo>
                    <a:pt x="393" y="330"/>
                  </a:lnTo>
                  <a:lnTo>
                    <a:pt x="387" y="350"/>
                  </a:lnTo>
                  <a:lnTo>
                    <a:pt x="382" y="366"/>
                  </a:lnTo>
                  <a:lnTo>
                    <a:pt x="379" y="378"/>
                  </a:lnTo>
                  <a:lnTo>
                    <a:pt x="378" y="381"/>
                  </a:lnTo>
                  <a:lnTo>
                    <a:pt x="394" y="329"/>
                  </a:lnTo>
                  <a:lnTo>
                    <a:pt x="403" y="287"/>
                  </a:lnTo>
                  <a:lnTo>
                    <a:pt x="406" y="256"/>
                  </a:lnTo>
                  <a:lnTo>
                    <a:pt x="405" y="235"/>
                  </a:lnTo>
                  <a:lnTo>
                    <a:pt x="400" y="221"/>
                  </a:lnTo>
                  <a:lnTo>
                    <a:pt x="394" y="211"/>
                  </a:lnTo>
                  <a:lnTo>
                    <a:pt x="386" y="208"/>
                  </a:lnTo>
                  <a:lnTo>
                    <a:pt x="379" y="206"/>
                  </a:lnTo>
                  <a:lnTo>
                    <a:pt x="374" y="206"/>
                  </a:lnTo>
                  <a:lnTo>
                    <a:pt x="373" y="206"/>
                  </a:lnTo>
                  <a:lnTo>
                    <a:pt x="360" y="212"/>
                  </a:lnTo>
                  <a:lnTo>
                    <a:pt x="345" y="223"/>
                  </a:lnTo>
                  <a:lnTo>
                    <a:pt x="330" y="237"/>
                  </a:lnTo>
                  <a:lnTo>
                    <a:pt x="316" y="254"/>
                  </a:lnTo>
                  <a:lnTo>
                    <a:pt x="301" y="272"/>
                  </a:lnTo>
                  <a:lnTo>
                    <a:pt x="289" y="290"/>
                  </a:lnTo>
                  <a:lnTo>
                    <a:pt x="278" y="305"/>
                  </a:lnTo>
                  <a:lnTo>
                    <a:pt x="269" y="318"/>
                  </a:lnTo>
                  <a:lnTo>
                    <a:pt x="263" y="328"/>
                  </a:lnTo>
                  <a:lnTo>
                    <a:pt x="262" y="330"/>
                  </a:lnTo>
                  <a:lnTo>
                    <a:pt x="311" y="247"/>
                  </a:lnTo>
                  <a:lnTo>
                    <a:pt x="324" y="222"/>
                  </a:lnTo>
                  <a:lnTo>
                    <a:pt x="329" y="204"/>
                  </a:lnTo>
                  <a:lnTo>
                    <a:pt x="328" y="192"/>
                  </a:lnTo>
                  <a:lnTo>
                    <a:pt x="322" y="185"/>
                  </a:lnTo>
                  <a:lnTo>
                    <a:pt x="312" y="181"/>
                  </a:lnTo>
                  <a:lnTo>
                    <a:pt x="300" y="180"/>
                  </a:lnTo>
                  <a:lnTo>
                    <a:pt x="288" y="180"/>
                  </a:lnTo>
                  <a:lnTo>
                    <a:pt x="279" y="183"/>
                  </a:lnTo>
                  <a:lnTo>
                    <a:pt x="270" y="184"/>
                  </a:lnTo>
                  <a:lnTo>
                    <a:pt x="268" y="185"/>
                  </a:lnTo>
                  <a:lnTo>
                    <a:pt x="0" y="354"/>
                  </a:lnTo>
                  <a:lnTo>
                    <a:pt x="260" y="168"/>
                  </a:lnTo>
                  <a:lnTo>
                    <a:pt x="258" y="153"/>
                  </a:lnTo>
                  <a:lnTo>
                    <a:pt x="247" y="145"/>
                  </a:lnTo>
                  <a:lnTo>
                    <a:pt x="226" y="145"/>
                  </a:lnTo>
                  <a:lnTo>
                    <a:pt x="201" y="149"/>
                  </a:lnTo>
                  <a:lnTo>
                    <a:pt x="173" y="158"/>
                  </a:lnTo>
                  <a:lnTo>
                    <a:pt x="143" y="168"/>
                  </a:lnTo>
                  <a:lnTo>
                    <a:pt x="115" y="179"/>
                  </a:lnTo>
                  <a:lnTo>
                    <a:pt x="93" y="189"/>
                  </a:lnTo>
                  <a:lnTo>
                    <a:pt x="77" y="196"/>
                  </a:lnTo>
                  <a:lnTo>
                    <a:pt x="73" y="198"/>
                  </a:lnTo>
                  <a:lnTo>
                    <a:pt x="438" y="4"/>
                  </a:lnTo>
                  <a:lnTo>
                    <a:pt x="441" y="4"/>
                  </a:lnTo>
                  <a:lnTo>
                    <a:pt x="447" y="3"/>
                  </a:lnTo>
                  <a:lnTo>
                    <a:pt x="454" y="1"/>
                  </a:lnTo>
                  <a:lnTo>
                    <a:pt x="465" y="0"/>
                  </a:lnTo>
                  <a:lnTo>
                    <a:pt x="475" y="0"/>
                  </a:lnTo>
                  <a:lnTo>
                    <a:pt x="485" y="2"/>
                  </a:lnTo>
                  <a:lnTo>
                    <a:pt x="494" y="7"/>
                  </a:lnTo>
                  <a:lnTo>
                    <a:pt x="502" y="16"/>
                  </a:lnTo>
                  <a:lnTo>
                    <a:pt x="506" y="28"/>
                  </a:lnTo>
                  <a:lnTo>
                    <a:pt x="507" y="47"/>
                  </a:lnTo>
                  <a:lnTo>
                    <a:pt x="507" y="48"/>
                  </a:lnTo>
                  <a:lnTo>
                    <a:pt x="506" y="53"/>
                  </a:lnTo>
                  <a:lnTo>
                    <a:pt x="506" y="59"/>
                  </a:lnTo>
                  <a:lnTo>
                    <a:pt x="507" y="67"/>
                  </a:lnTo>
                  <a:lnTo>
                    <a:pt x="509" y="77"/>
                  </a:lnTo>
                  <a:lnTo>
                    <a:pt x="511" y="86"/>
                  </a:lnTo>
                  <a:lnTo>
                    <a:pt x="515" y="96"/>
                  </a:lnTo>
                  <a:lnTo>
                    <a:pt x="521" y="105"/>
                  </a:lnTo>
                  <a:lnTo>
                    <a:pt x="529" y="112"/>
                  </a:lnTo>
                  <a:lnTo>
                    <a:pt x="540" y="117"/>
                  </a:lnTo>
                  <a:close/>
                </a:path>
              </a:pathLst>
            </a:custGeom>
            <a:solidFill>
              <a:srgbClr val="FFCBDE"/>
            </a:solidFill>
            <a:ln w="9525">
              <a:noFill/>
              <a:round/>
              <a:headEnd/>
              <a:tailEnd/>
            </a:ln>
          </p:spPr>
          <p:txBody>
            <a:bodyPr/>
            <a:lstStyle/>
            <a:p>
              <a:endParaRPr lang="en-US"/>
            </a:p>
          </p:txBody>
        </p:sp>
        <p:sp>
          <p:nvSpPr>
            <p:cNvPr id="22622" name="Freeform 88"/>
            <p:cNvSpPr>
              <a:spLocks/>
            </p:cNvSpPr>
            <p:nvPr/>
          </p:nvSpPr>
          <p:spPr bwMode="auto">
            <a:xfrm rot="2163528">
              <a:off x="4667" y="1867"/>
              <a:ext cx="300" cy="249"/>
            </a:xfrm>
            <a:custGeom>
              <a:avLst/>
              <a:gdLst>
                <a:gd name="T0" fmla="*/ 135 w 535"/>
                <a:gd name="T1" fmla="*/ 140 h 442"/>
                <a:gd name="T2" fmla="*/ 144 w 535"/>
                <a:gd name="T3" fmla="*/ 117 h 442"/>
                <a:gd name="T4" fmla="*/ 146 w 535"/>
                <a:gd name="T5" fmla="*/ 98 h 442"/>
                <a:gd name="T6" fmla="*/ 146 w 535"/>
                <a:gd name="T7" fmla="*/ 84 h 442"/>
                <a:gd name="T8" fmla="*/ 144 w 535"/>
                <a:gd name="T9" fmla="*/ 74 h 442"/>
                <a:gd name="T10" fmla="*/ 142 w 535"/>
                <a:gd name="T11" fmla="*/ 72 h 442"/>
                <a:gd name="T12" fmla="*/ 135 w 535"/>
                <a:gd name="T13" fmla="*/ 78 h 442"/>
                <a:gd name="T14" fmla="*/ 128 w 535"/>
                <a:gd name="T15" fmla="*/ 90 h 442"/>
                <a:gd name="T16" fmla="*/ 123 w 535"/>
                <a:gd name="T17" fmla="*/ 103 h 442"/>
                <a:gd name="T18" fmla="*/ 119 w 535"/>
                <a:gd name="T19" fmla="*/ 115 h 442"/>
                <a:gd name="T20" fmla="*/ 118 w 535"/>
                <a:gd name="T21" fmla="*/ 119 h 442"/>
                <a:gd name="T22" fmla="*/ 126 w 535"/>
                <a:gd name="T23" fmla="*/ 90 h 442"/>
                <a:gd name="T24" fmla="*/ 127 w 535"/>
                <a:gd name="T25" fmla="*/ 74 h 442"/>
                <a:gd name="T26" fmla="*/ 123 w 535"/>
                <a:gd name="T27" fmla="*/ 66 h 442"/>
                <a:gd name="T28" fmla="*/ 118 w 535"/>
                <a:gd name="T29" fmla="*/ 64 h 442"/>
                <a:gd name="T30" fmla="*/ 116 w 535"/>
                <a:gd name="T31" fmla="*/ 65 h 442"/>
                <a:gd name="T32" fmla="*/ 108 w 535"/>
                <a:gd name="T33" fmla="*/ 70 h 442"/>
                <a:gd name="T34" fmla="*/ 99 w 535"/>
                <a:gd name="T35" fmla="*/ 79 h 442"/>
                <a:gd name="T36" fmla="*/ 90 w 535"/>
                <a:gd name="T37" fmla="*/ 91 h 442"/>
                <a:gd name="T38" fmla="*/ 85 w 535"/>
                <a:gd name="T39" fmla="*/ 100 h 442"/>
                <a:gd name="T40" fmla="*/ 82 w 535"/>
                <a:gd name="T41" fmla="*/ 104 h 442"/>
                <a:gd name="T42" fmla="*/ 101 w 535"/>
                <a:gd name="T43" fmla="*/ 70 h 442"/>
                <a:gd name="T44" fmla="*/ 103 w 535"/>
                <a:gd name="T45" fmla="*/ 60 h 442"/>
                <a:gd name="T46" fmla="*/ 98 w 535"/>
                <a:gd name="T47" fmla="*/ 56 h 442"/>
                <a:gd name="T48" fmla="*/ 90 w 535"/>
                <a:gd name="T49" fmla="*/ 56 h 442"/>
                <a:gd name="T50" fmla="*/ 85 w 535"/>
                <a:gd name="T51" fmla="*/ 58 h 442"/>
                <a:gd name="T52" fmla="*/ 0 w 535"/>
                <a:gd name="T53" fmla="*/ 111 h 442"/>
                <a:gd name="T54" fmla="*/ 81 w 535"/>
                <a:gd name="T55" fmla="*/ 48 h 442"/>
                <a:gd name="T56" fmla="*/ 71 w 535"/>
                <a:gd name="T57" fmla="*/ 45 h 442"/>
                <a:gd name="T58" fmla="*/ 54 w 535"/>
                <a:gd name="T59" fmla="*/ 49 h 442"/>
                <a:gd name="T60" fmla="*/ 36 w 535"/>
                <a:gd name="T61" fmla="*/ 56 h 442"/>
                <a:gd name="T62" fmla="*/ 25 w 535"/>
                <a:gd name="T63" fmla="*/ 61 h 442"/>
                <a:gd name="T64" fmla="*/ 137 w 535"/>
                <a:gd name="T65" fmla="*/ 2 h 442"/>
                <a:gd name="T66" fmla="*/ 139 w 535"/>
                <a:gd name="T67" fmla="*/ 1 h 442"/>
                <a:gd name="T68" fmla="*/ 145 w 535"/>
                <a:gd name="T69" fmla="*/ 0 h 442"/>
                <a:gd name="T70" fmla="*/ 151 w 535"/>
                <a:gd name="T71" fmla="*/ 1 h 442"/>
                <a:gd name="T72" fmla="*/ 156 w 535"/>
                <a:gd name="T73" fmla="*/ 5 h 442"/>
                <a:gd name="T74" fmla="*/ 158 w 535"/>
                <a:gd name="T75" fmla="*/ 15 h 442"/>
                <a:gd name="T76" fmla="*/ 158 w 535"/>
                <a:gd name="T77" fmla="*/ 16 h 442"/>
                <a:gd name="T78" fmla="*/ 158 w 535"/>
                <a:gd name="T79" fmla="*/ 21 h 442"/>
                <a:gd name="T80" fmla="*/ 159 w 535"/>
                <a:gd name="T81" fmla="*/ 28 h 442"/>
                <a:gd name="T82" fmla="*/ 162 w 535"/>
                <a:gd name="T83" fmla="*/ 33 h 442"/>
                <a:gd name="T84" fmla="*/ 168 w 535"/>
                <a:gd name="T85" fmla="*/ 37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5"/>
                <a:gd name="T130" fmla="*/ 0 h 442"/>
                <a:gd name="T131" fmla="*/ 535 w 535"/>
                <a:gd name="T132" fmla="*/ 442 h 4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5" h="442">
                  <a:moveTo>
                    <a:pt x="535" y="116"/>
                  </a:moveTo>
                  <a:lnTo>
                    <a:pt x="429" y="442"/>
                  </a:lnTo>
                  <a:lnTo>
                    <a:pt x="446" y="404"/>
                  </a:lnTo>
                  <a:lnTo>
                    <a:pt x="457" y="368"/>
                  </a:lnTo>
                  <a:lnTo>
                    <a:pt x="463" y="336"/>
                  </a:lnTo>
                  <a:lnTo>
                    <a:pt x="465" y="308"/>
                  </a:lnTo>
                  <a:lnTo>
                    <a:pt x="465" y="284"/>
                  </a:lnTo>
                  <a:lnTo>
                    <a:pt x="463" y="264"/>
                  </a:lnTo>
                  <a:lnTo>
                    <a:pt x="459" y="247"/>
                  </a:lnTo>
                  <a:lnTo>
                    <a:pt x="456" y="235"/>
                  </a:lnTo>
                  <a:lnTo>
                    <a:pt x="453" y="228"/>
                  </a:lnTo>
                  <a:lnTo>
                    <a:pt x="452" y="226"/>
                  </a:lnTo>
                  <a:lnTo>
                    <a:pt x="440" y="232"/>
                  </a:lnTo>
                  <a:lnTo>
                    <a:pt x="428" y="245"/>
                  </a:lnTo>
                  <a:lnTo>
                    <a:pt x="418" y="261"/>
                  </a:lnTo>
                  <a:lnTo>
                    <a:pt x="408" y="283"/>
                  </a:lnTo>
                  <a:lnTo>
                    <a:pt x="398" y="304"/>
                  </a:lnTo>
                  <a:lnTo>
                    <a:pt x="391" y="325"/>
                  </a:lnTo>
                  <a:lnTo>
                    <a:pt x="384" y="346"/>
                  </a:lnTo>
                  <a:lnTo>
                    <a:pt x="379" y="362"/>
                  </a:lnTo>
                  <a:lnTo>
                    <a:pt x="377" y="373"/>
                  </a:lnTo>
                  <a:lnTo>
                    <a:pt x="376" y="377"/>
                  </a:lnTo>
                  <a:lnTo>
                    <a:pt x="392" y="324"/>
                  </a:lnTo>
                  <a:lnTo>
                    <a:pt x="401" y="284"/>
                  </a:lnTo>
                  <a:lnTo>
                    <a:pt x="404" y="253"/>
                  </a:lnTo>
                  <a:lnTo>
                    <a:pt x="403" y="232"/>
                  </a:lnTo>
                  <a:lnTo>
                    <a:pt x="398" y="217"/>
                  </a:lnTo>
                  <a:lnTo>
                    <a:pt x="391" y="209"/>
                  </a:lnTo>
                  <a:lnTo>
                    <a:pt x="384" y="204"/>
                  </a:lnTo>
                  <a:lnTo>
                    <a:pt x="377" y="203"/>
                  </a:lnTo>
                  <a:lnTo>
                    <a:pt x="372" y="204"/>
                  </a:lnTo>
                  <a:lnTo>
                    <a:pt x="370" y="204"/>
                  </a:lnTo>
                  <a:lnTo>
                    <a:pt x="358" y="209"/>
                  </a:lnTo>
                  <a:lnTo>
                    <a:pt x="344" y="220"/>
                  </a:lnTo>
                  <a:lnTo>
                    <a:pt x="329" y="234"/>
                  </a:lnTo>
                  <a:lnTo>
                    <a:pt x="314" y="251"/>
                  </a:lnTo>
                  <a:lnTo>
                    <a:pt x="301" y="268"/>
                  </a:lnTo>
                  <a:lnTo>
                    <a:pt x="288" y="285"/>
                  </a:lnTo>
                  <a:lnTo>
                    <a:pt x="277" y="302"/>
                  </a:lnTo>
                  <a:lnTo>
                    <a:pt x="269" y="315"/>
                  </a:lnTo>
                  <a:lnTo>
                    <a:pt x="263" y="323"/>
                  </a:lnTo>
                  <a:lnTo>
                    <a:pt x="260" y="327"/>
                  </a:lnTo>
                  <a:lnTo>
                    <a:pt x="309" y="243"/>
                  </a:lnTo>
                  <a:lnTo>
                    <a:pt x="322" y="220"/>
                  </a:lnTo>
                  <a:lnTo>
                    <a:pt x="328" y="202"/>
                  </a:lnTo>
                  <a:lnTo>
                    <a:pt x="326" y="190"/>
                  </a:lnTo>
                  <a:lnTo>
                    <a:pt x="320" y="183"/>
                  </a:lnTo>
                  <a:lnTo>
                    <a:pt x="310" y="178"/>
                  </a:lnTo>
                  <a:lnTo>
                    <a:pt x="298" y="177"/>
                  </a:lnTo>
                  <a:lnTo>
                    <a:pt x="288" y="178"/>
                  </a:lnTo>
                  <a:lnTo>
                    <a:pt x="277" y="179"/>
                  </a:lnTo>
                  <a:lnTo>
                    <a:pt x="270" y="182"/>
                  </a:lnTo>
                  <a:lnTo>
                    <a:pt x="267" y="182"/>
                  </a:lnTo>
                  <a:lnTo>
                    <a:pt x="0" y="349"/>
                  </a:lnTo>
                  <a:lnTo>
                    <a:pt x="259" y="166"/>
                  </a:lnTo>
                  <a:lnTo>
                    <a:pt x="258" y="151"/>
                  </a:lnTo>
                  <a:lnTo>
                    <a:pt x="246" y="142"/>
                  </a:lnTo>
                  <a:lnTo>
                    <a:pt x="226" y="142"/>
                  </a:lnTo>
                  <a:lnTo>
                    <a:pt x="201" y="147"/>
                  </a:lnTo>
                  <a:lnTo>
                    <a:pt x="172" y="155"/>
                  </a:lnTo>
                  <a:lnTo>
                    <a:pt x="143" y="166"/>
                  </a:lnTo>
                  <a:lnTo>
                    <a:pt x="116" y="177"/>
                  </a:lnTo>
                  <a:lnTo>
                    <a:pt x="93" y="186"/>
                  </a:lnTo>
                  <a:lnTo>
                    <a:pt x="79" y="194"/>
                  </a:lnTo>
                  <a:lnTo>
                    <a:pt x="73" y="196"/>
                  </a:lnTo>
                  <a:lnTo>
                    <a:pt x="435" y="5"/>
                  </a:lnTo>
                  <a:lnTo>
                    <a:pt x="438" y="5"/>
                  </a:lnTo>
                  <a:lnTo>
                    <a:pt x="443" y="2"/>
                  </a:lnTo>
                  <a:lnTo>
                    <a:pt x="451" y="1"/>
                  </a:lnTo>
                  <a:lnTo>
                    <a:pt x="460" y="0"/>
                  </a:lnTo>
                  <a:lnTo>
                    <a:pt x="471" y="0"/>
                  </a:lnTo>
                  <a:lnTo>
                    <a:pt x="482" y="2"/>
                  </a:lnTo>
                  <a:lnTo>
                    <a:pt x="490" y="7"/>
                  </a:lnTo>
                  <a:lnTo>
                    <a:pt x="497" y="15"/>
                  </a:lnTo>
                  <a:lnTo>
                    <a:pt x="502" y="28"/>
                  </a:lnTo>
                  <a:lnTo>
                    <a:pt x="502" y="46"/>
                  </a:lnTo>
                  <a:lnTo>
                    <a:pt x="502" y="47"/>
                  </a:lnTo>
                  <a:lnTo>
                    <a:pt x="502" y="52"/>
                  </a:lnTo>
                  <a:lnTo>
                    <a:pt x="502" y="59"/>
                  </a:lnTo>
                  <a:lnTo>
                    <a:pt x="502" y="68"/>
                  </a:lnTo>
                  <a:lnTo>
                    <a:pt x="503" y="77"/>
                  </a:lnTo>
                  <a:lnTo>
                    <a:pt x="507" y="87"/>
                  </a:lnTo>
                  <a:lnTo>
                    <a:pt x="510" y="96"/>
                  </a:lnTo>
                  <a:lnTo>
                    <a:pt x="516" y="104"/>
                  </a:lnTo>
                  <a:lnTo>
                    <a:pt x="525" y="111"/>
                  </a:lnTo>
                  <a:lnTo>
                    <a:pt x="535" y="116"/>
                  </a:lnTo>
                  <a:close/>
                </a:path>
              </a:pathLst>
            </a:custGeom>
            <a:solidFill>
              <a:srgbClr val="FFCDE0"/>
            </a:solidFill>
            <a:ln w="9525">
              <a:noFill/>
              <a:round/>
              <a:headEnd/>
              <a:tailEnd/>
            </a:ln>
          </p:spPr>
          <p:txBody>
            <a:bodyPr/>
            <a:lstStyle/>
            <a:p>
              <a:endParaRPr lang="en-US"/>
            </a:p>
          </p:txBody>
        </p:sp>
        <p:sp>
          <p:nvSpPr>
            <p:cNvPr id="22623" name="Freeform 89"/>
            <p:cNvSpPr>
              <a:spLocks/>
            </p:cNvSpPr>
            <p:nvPr/>
          </p:nvSpPr>
          <p:spPr bwMode="auto">
            <a:xfrm rot="2163528">
              <a:off x="4669" y="1869"/>
              <a:ext cx="298" cy="247"/>
            </a:xfrm>
            <a:custGeom>
              <a:avLst/>
              <a:gdLst>
                <a:gd name="T0" fmla="*/ 135 w 529"/>
                <a:gd name="T1" fmla="*/ 140 h 437"/>
                <a:gd name="T2" fmla="*/ 144 w 529"/>
                <a:gd name="T3" fmla="*/ 116 h 437"/>
                <a:gd name="T4" fmla="*/ 146 w 529"/>
                <a:gd name="T5" fmla="*/ 97 h 437"/>
                <a:gd name="T6" fmla="*/ 145 w 529"/>
                <a:gd name="T7" fmla="*/ 83 h 437"/>
                <a:gd name="T8" fmla="*/ 143 w 529"/>
                <a:gd name="T9" fmla="*/ 75 h 437"/>
                <a:gd name="T10" fmla="*/ 142 w 529"/>
                <a:gd name="T11" fmla="*/ 71 h 437"/>
                <a:gd name="T12" fmla="*/ 135 w 529"/>
                <a:gd name="T13" fmla="*/ 77 h 437"/>
                <a:gd name="T14" fmla="*/ 128 w 529"/>
                <a:gd name="T15" fmla="*/ 89 h 437"/>
                <a:gd name="T16" fmla="*/ 122 w 529"/>
                <a:gd name="T17" fmla="*/ 103 h 437"/>
                <a:gd name="T18" fmla="*/ 119 w 529"/>
                <a:gd name="T19" fmla="*/ 114 h 437"/>
                <a:gd name="T20" fmla="*/ 118 w 529"/>
                <a:gd name="T21" fmla="*/ 119 h 437"/>
                <a:gd name="T22" fmla="*/ 126 w 529"/>
                <a:gd name="T23" fmla="*/ 89 h 437"/>
                <a:gd name="T24" fmla="*/ 126 w 529"/>
                <a:gd name="T25" fmla="*/ 73 h 437"/>
                <a:gd name="T26" fmla="*/ 123 w 529"/>
                <a:gd name="T27" fmla="*/ 66 h 437"/>
                <a:gd name="T28" fmla="*/ 118 w 529"/>
                <a:gd name="T29" fmla="*/ 64 h 437"/>
                <a:gd name="T30" fmla="*/ 116 w 529"/>
                <a:gd name="T31" fmla="*/ 64 h 437"/>
                <a:gd name="T32" fmla="*/ 108 w 529"/>
                <a:gd name="T33" fmla="*/ 70 h 437"/>
                <a:gd name="T34" fmla="*/ 99 w 529"/>
                <a:gd name="T35" fmla="*/ 79 h 437"/>
                <a:gd name="T36" fmla="*/ 90 w 529"/>
                <a:gd name="T37" fmla="*/ 90 h 437"/>
                <a:gd name="T38" fmla="*/ 84 w 529"/>
                <a:gd name="T39" fmla="*/ 99 h 437"/>
                <a:gd name="T40" fmla="*/ 82 w 529"/>
                <a:gd name="T41" fmla="*/ 103 h 437"/>
                <a:gd name="T42" fmla="*/ 101 w 529"/>
                <a:gd name="T43" fmla="*/ 69 h 437"/>
                <a:gd name="T44" fmla="*/ 103 w 529"/>
                <a:gd name="T45" fmla="*/ 60 h 437"/>
                <a:gd name="T46" fmla="*/ 97 w 529"/>
                <a:gd name="T47" fmla="*/ 56 h 437"/>
                <a:gd name="T48" fmla="*/ 90 w 529"/>
                <a:gd name="T49" fmla="*/ 56 h 437"/>
                <a:gd name="T50" fmla="*/ 84 w 529"/>
                <a:gd name="T51" fmla="*/ 57 h 437"/>
                <a:gd name="T52" fmla="*/ 0 w 529"/>
                <a:gd name="T53" fmla="*/ 111 h 437"/>
                <a:gd name="T54" fmla="*/ 81 w 529"/>
                <a:gd name="T55" fmla="*/ 47 h 437"/>
                <a:gd name="T56" fmla="*/ 71 w 529"/>
                <a:gd name="T57" fmla="*/ 45 h 437"/>
                <a:gd name="T58" fmla="*/ 54 w 529"/>
                <a:gd name="T59" fmla="*/ 49 h 437"/>
                <a:gd name="T60" fmla="*/ 37 w 529"/>
                <a:gd name="T61" fmla="*/ 55 h 437"/>
                <a:gd name="T62" fmla="*/ 25 w 529"/>
                <a:gd name="T63" fmla="*/ 60 h 437"/>
                <a:gd name="T64" fmla="*/ 136 w 529"/>
                <a:gd name="T65" fmla="*/ 2 h 437"/>
                <a:gd name="T66" fmla="*/ 139 w 529"/>
                <a:gd name="T67" fmla="*/ 1 h 437"/>
                <a:gd name="T68" fmla="*/ 144 w 529"/>
                <a:gd name="T69" fmla="*/ 0 h 437"/>
                <a:gd name="T70" fmla="*/ 151 w 529"/>
                <a:gd name="T71" fmla="*/ 1 h 437"/>
                <a:gd name="T72" fmla="*/ 156 w 529"/>
                <a:gd name="T73" fmla="*/ 5 h 437"/>
                <a:gd name="T74" fmla="*/ 157 w 529"/>
                <a:gd name="T75" fmla="*/ 15 h 437"/>
                <a:gd name="T76" fmla="*/ 157 w 529"/>
                <a:gd name="T77" fmla="*/ 16 h 437"/>
                <a:gd name="T78" fmla="*/ 157 w 529"/>
                <a:gd name="T79" fmla="*/ 21 h 437"/>
                <a:gd name="T80" fmla="*/ 159 w 529"/>
                <a:gd name="T81" fmla="*/ 28 h 437"/>
                <a:gd name="T82" fmla="*/ 162 w 529"/>
                <a:gd name="T83" fmla="*/ 33 h 437"/>
                <a:gd name="T84" fmla="*/ 168 w 529"/>
                <a:gd name="T85" fmla="*/ 37 h 437"/>
                <a:gd name="T86" fmla="*/ 168 w 529"/>
                <a:gd name="T87" fmla="*/ 37 h 4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9"/>
                <a:gd name="T133" fmla="*/ 0 h 437"/>
                <a:gd name="T134" fmla="*/ 529 w 529"/>
                <a:gd name="T135" fmla="*/ 437 h 4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9" h="437">
                  <a:moveTo>
                    <a:pt x="529" y="115"/>
                  </a:moveTo>
                  <a:lnTo>
                    <a:pt x="424" y="437"/>
                  </a:lnTo>
                  <a:lnTo>
                    <a:pt x="441" y="399"/>
                  </a:lnTo>
                  <a:lnTo>
                    <a:pt x="452" y="364"/>
                  </a:lnTo>
                  <a:lnTo>
                    <a:pt x="458" y="332"/>
                  </a:lnTo>
                  <a:lnTo>
                    <a:pt x="460" y="304"/>
                  </a:lnTo>
                  <a:lnTo>
                    <a:pt x="460" y="280"/>
                  </a:lnTo>
                  <a:lnTo>
                    <a:pt x="458" y="260"/>
                  </a:lnTo>
                  <a:lnTo>
                    <a:pt x="454" y="244"/>
                  </a:lnTo>
                  <a:lnTo>
                    <a:pt x="451" y="233"/>
                  </a:lnTo>
                  <a:lnTo>
                    <a:pt x="448" y="226"/>
                  </a:lnTo>
                  <a:lnTo>
                    <a:pt x="447" y="223"/>
                  </a:lnTo>
                  <a:lnTo>
                    <a:pt x="435" y="229"/>
                  </a:lnTo>
                  <a:lnTo>
                    <a:pt x="424" y="241"/>
                  </a:lnTo>
                  <a:lnTo>
                    <a:pt x="414" y="259"/>
                  </a:lnTo>
                  <a:lnTo>
                    <a:pt x="403" y="279"/>
                  </a:lnTo>
                  <a:lnTo>
                    <a:pt x="395" y="301"/>
                  </a:lnTo>
                  <a:lnTo>
                    <a:pt x="386" y="322"/>
                  </a:lnTo>
                  <a:lnTo>
                    <a:pt x="380" y="342"/>
                  </a:lnTo>
                  <a:lnTo>
                    <a:pt x="376" y="358"/>
                  </a:lnTo>
                  <a:lnTo>
                    <a:pt x="373" y="368"/>
                  </a:lnTo>
                  <a:lnTo>
                    <a:pt x="372" y="373"/>
                  </a:lnTo>
                  <a:lnTo>
                    <a:pt x="387" y="321"/>
                  </a:lnTo>
                  <a:lnTo>
                    <a:pt x="397" y="280"/>
                  </a:lnTo>
                  <a:lnTo>
                    <a:pt x="399" y="251"/>
                  </a:lnTo>
                  <a:lnTo>
                    <a:pt x="398" y="229"/>
                  </a:lnTo>
                  <a:lnTo>
                    <a:pt x="393" y="215"/>
                  </a:lnTo>
                  <a:lnTo>
                    <a:pt x="387" y="206"/>
                  </a:lnTo>
                  <a:lnTo>
                    <a:pt x="380" y="202"/>
                  </a:lnTo>
                  <a:lnTo>
                    <a:pt x="373" y="201"/>
                  </a:lnTo>
                  <a:lnTo>
                    <a:pt x="368" y="201"/>
                  </a:lnTo>
                  <a:lnTo>
                    <a:pt x="366" y="202"/>
                  </a:lnTo>
                  <a:lnTo>
                    <a:pt x="354" y="207"/>
                  </a:lnTo>
                  <a:lnTo>
                    <a:pt x="340" y="217"/>
                  </a:lnTo>
                  <a:lnTo>
                    <a:pt x="326" y="231"/>
                  </a:lnTo>
                  <a:lnTo>
                    <a:pt x="311" y="247"/>
                  </a:lnTo>
                  <a:lnTo>
                    <a:pt x="297" y="265"/>
                  </a:lnTo>
                  <a:lnTo>
                    <a:pt x="284" y="282"/>
                  </a:lnTo>
                  <a:lnTo>
                    <a:pt x="273" y="298"/>
                  </a:lnTo>
                  <a:lnTo>
                    <a:pt x="265" y="311"/>
                  </a:lnTo>
                  <a:lnTo>
                    <a:pt x="260" y="320"/>
                  </a:lnTo>
                  <a:lnTo>
                    <a:pt x="258" y="323"/>
                  </a:lnTo>
                  <a:lnTo>
                    <a:pt x="305" y="240"/>
                  </a:lnTo>
                  <a:lnTo>
                    <a:pt x="318" y="216"/>
                  </a:lnTo>
                  <a:lnTo>
                    <a:pt x="324" y="200"/>
                  </a:lnTo>
                  <a:lnTo>
                    <a:pt x="323" y="188"/>
                  </a:lnTo>
                  <a:lnTo>
                    <a:pt x="316" y="179"/>
                  </a:lnTo>
                  <a:lnTo>
                    <a:pt x="306" y="176"/>
                  </a:lnTo>
                  <a:lnTo>
                    <a:pt x="296" y="175"/>
                  </a:lnTo>
                  <a:lnTo>
                    <a:pt x="284" y="176"/>
                  </a:lnTo>
                  <a:lnTo>
                    <a:pt x="274" y="177"/>
                  </a:lnTo>
                  <a:lnTo>
                    <a:pt x="267" y="179"/>
                  </a:lnTo>
                  <a:lnTo>
                    <a:pt x="264" y="179"/>
                  </a:lnTo>
                  <a:lnTo>
                    <a:pt x="0" y="346"/>
                  </a:lnTo>
                  <a:lnTo>
                    <a:pt x="256" y="164"/>
                  </a:lnTo>
                  <a:lnTo>
                    <a:pt x="255" y="149"/>
                  </a:lnTo>
                  <a:lnTo>
                    <a:pt x="243" y="140"/>
                  </a:lnTo>
                  <a:lnTo>
                    <a:pt x="223" y="140"/>
                  </a:lnTo>
                  <a:lnTo>
                    <a:pt x="198" y="145"/>
                  </a:lnTo>
                  <a:lnTo>
                    <a:pt x="169" y="153"/>
                  </a:lnTo>
                  <a:lnTo>
                    <a:pt x="141" y="163"/>
                  </a:lnTo>
                  <a:lnTo>
                    <a:pt x="115" y="173"/>
                  </a:lnTo>
                  <a:lnTo>
                    <a:pt x="92" y="183"/>
                  </a:lnTo>
                  <a:lnTo>
                    <a:pt x="78" y="190"/>
                  </a:lnTo>
                  <a:lnTo>
                    <a:pt x="72" y="194"/>
                  </a:lnTo>
                  <a:lnTo>
                    <a:pt x="430" y="5"/>
                  </a:lnTo>
                  <a:lnTo>
                    <a:pt x="433" y="5"/>
                  </a:lnTo>
                  <a:lnTo>
                    <a:pt x="438" y="2"/>
                  </a:lnTo>
                  <a:lnTo>
                    <a:pt x="446" y="1"/>
                  </a:lnTo>
                  <a:lnTo>
                    <a:pt x="455" y="0"/>
                  </a:lnTo>
                  <a:lnTo>
                    <a:pt x="465" y="0"/>
                  </a:lnTo>
                  <a:lnTo>
                    <a:pt x="476" y="2"/>
                  </a:lnTo>
                  <a:lnTo>
                    <a:pt x="484" y="7"/>
                  </a:lnTo>
                  <a:lnTo>
                    <a:pt x="491" y="15"/>
                  </a:lnTo>
                  <a:lnTo>
                    <a:pt x="496" y="28"/>
                  </a:lnTo>
                  <a:lnTo>
                    <a:pt x="496" y="46"/>
                  </a:lnTo>
                  <a:lnTo>
                    <a:pt x="496" y="47"/>
                  </a:lnTo>
                  <a:lnTo>
                    <a:pt x="496" y="52"/>
                  </a:lnTo>
                  <a:lnTo>
                    <a:pt x="496" y="58"/>
                  </a:lnTo>
                  <a:lnTo>
                    <a:pt x="496" y="67"/>
                  </a:lnTo>
                  <a:lnTo>
                    <a:pt x="497" y="76"/>
                  </a:lnTo>
                  <a:lnTo>
                    <a:pt x="501" y="86"/>
                  </a:lnTo>
                  <a:lnTo>
                    <a:pt x="504" y="95"/>
                  </a:lnTo>
                  <a:lnTo>
                    <a:pt x="510" y="103"/>
                  </a:lnTo>
                  <a:lnTo>
                    <a:pt x="519" y="110"/>
                  </a:lnTo>
                  <a:lnTo>
                    <a:pt x="529" y="116"/>
                  </a:lnTo>
                  <a:lnTo>
                    <a:pt x="529" y="115"/>
                  </a:lnTo>
                  <a:close/>
                </a:path>
              </a:pathLst>
            </a:custGeom>
            <a:solidFill>
              <a:srgbClr val="FFD0E2"/>
            </a:solidFill>
            <a:ln w="9525">
              <a:noFill/>
              <a:round/>
              <a:headEnd/>
              <a:tailEnd/>
            </a:ln>
          </p:spPr>
          <p:txBody>
            <a:bodyPr/>
            <a:lstStyle/>
            <a:p>
              <a:endParaRPr lang="en-US"/>
            </a:p>
          </p:txBody>
        </p:sp>
        <p:sp>
          <p:nvSpPr>
            <p:cNvPr id="22624" name="Freeform 90"/>
            <p:cNvSpPr>
              <a:spLocks/>
            </p:cNvSpPr>
            <p:nvPr/>
          </p:nvSpPr>
          <p:spPr bwMode="auto">
            <a:xfrm rot="2163528">
              <a:off x="4670" y="1871"/>
              <a:ext cx="296" cy="243"/>
            </a:xfrm>
            <a:custGeom>
              <a:avLst/>
              <a:gdLst>
                <a:gd name="T0" fmla="*/ 134 w 524"/>
                <a:gd name="T1" fmla="*/ 136 h 433"/>
                <a:gd name="T2" fmla="*/ 143 w 524"/>
                <a:gd name="T3" fmla="*/ 113 h 433"/>
                <a:gd name="T4" fmla="*/ 146 w 524"/>
                <a:gd name="T5" fmla="*/ 95 h 433"/>
                <a:gd name="T6" fmla="*/ 145 w 524"/>
                <a:gd name="T7" fmla="*/ 81 h 433"/>
                <a:gd name="T8" fmla="*/ 143 w 524"/>
                <a:gd name="T9" fmla="*/ 72 h 433"/>
                <a:gd name="T10" fmla="*/ 141 w 524"/>
                <a:gd name="T11" fmla="*/ 69 h 433"/>
                <a:gd name="T12" fmla="*/ 134 w 524"/>
                <a:gd name="T13" fmla="*/ 75 h 433"/>
                <a:gd name="T14" fmla="*/ 128 w 524"/>
                <a:gd name="T15" fmla="*/ 87 h 433"/>
                <a:gd name="T16" fmla="*/ 122 w 524"/>
                <a:gd name="T17" fmla="*/ 100 h 433"/>
                <a:gd name="T18" fmla="*/ 119 w 524"/>
                <a:gd name="T19" fmla="*/ 112 h 433"/>
                <a:gd name="T20" fmla="*/ 117 w 524"/>
                <a:gd name="T21" fmla="*/ 116 h 433"/>
                <a:gd name="T22" fmla="*/ 125 w 524"/>
                <a:gd name="T23" fmla="*/ 87 h 433"/>
                <a:gd name="T24" fmla="*/ 126 w 524"/>
                <a:gd name="T25" fmla="*/ 71 h 433"/>
                <a:gd name="T26" fmla="*/ 123 w 524"/>
                <a:gd name="T27" fmla="*/ 64 h 433"/>
                <a:gd name="T28" fmla="*/ 118 w 524"/>
                <a:gd name="T29" fmla="*/ 62 h 433"/>
                <a:gd name="T30" fmla="*/ 116 w 524"/>
                <a:gd name="T31" fmla="*/ 63 h 433"/>
                <a:gd name="T32" fmla="*/ 107 w 524"/>
                <a:gd name="T33" fmla="*/ 67 h 433"/>
                <a:gd name="T34" fmla="*/ 98 w 524"/>
                <a:gd name="T35" fmla="*/ 77 h 433"/>
                <a:gd name="T36" fmla="*/ 90 w 524"/>
                <a:gd name="T37" fmla="*/ 88 h 433"/>
                <a:gd name="T38" fmla="*/ 84 w 524"/>
                <a:gd name="T39" fmla="*/ 97 h 433"/>
                <a:gd name="T40" fmla="*/ 82 w 524"/>
                <a:gd name="T41" fmla="*/ 100 h 433"/>
                <a:gd name="T42" fmla="*/ 101 w 524"/>
                <a:gd name="T43" fmla="*/ 67 h 433"/>
                <a:gd name="T44" fmla="*/ 102 w 524"/>
                <a:gd name="T45" fmla="*/ 58 h 433"/>
                <a:gd name="T46" fmla="*/ 97 w 524"/>
                <a:gd name="T47" fmla="*/ 55 h 433"/>
                <a:gd name="T48" fmla="*/ 90 w 524"/>
                <a:gd name="T49" fmla="*/ 55 h 433"/>
                <a:gd name="T50" fmla="*/ 84 w 524"/>
                <a:gd name="T51" fmla="*/ 56 h 433"/>
                <a:gd name="T52" fmla="*/ 0 w 524"/>
                <a:gd name="T53" fmla="*/ 107 h 433"/>
                <a:gd name="T54" fmla="*/ 80 w 524"/>
                <a:gd name="T55" fmla="*/ 46 h 433"/>
                <a:gd name="T56" fmla="*/ 71 w 524"/>
                <a:gd name="T57" fmla="*/ 43 h 433"/>
                <a:gd name="T58" fmla="*/ 54 w 524"/>
                <a:gd name="T59" fmla="*/ 48 h 433"/>
                <a:gd name="T60" fmla="*/ 36 w 524"/>
                <a:gd name="T61" fmla="*/ 54 h 433"/>
                <a:gd name="T62" fmla="*/ 24 w 524"/>
                <a:gd name="T63" fmla="*/ 59 h 433"/>
                <a:gd name="T64" fmla="*/ 136 w 524"/>
                <a:gd name="T65" fmla="*/ 2 h 433"/>
                <a:gd name="T66" fmla="*/ 138 w 524"/>
                <a:gd name="T67" fmla="*/ 1 h 433"/>
                <a:gd name="T68" fmla="*/ 143 w 524"/>
                <a:gd name="T69" fmla="*/ 0 h 433"/>
                <a:gd name="T70" fmla="*/ 150 w 524"/>
                <a:gd name="T71" fmla="*/ 1 h 433"/>
                <a:gd name="T72" fmla="*/ 155 w 524"/>
                <a:gd name="T73" fmla="*/ 5 h 433"/>
                <a:gd name="T74" fmla="*/ 156 w 524"/>
                <a:gd name="T75" fmla="*/ 14 h 433"/>
                <a:gd name="T76" fmla="*/ 156 w 524"/>
                <a:gd name="T77" fmla="*/ 16 h 433"/>
                <a:gd name="T78" fmla="*/ 156 w 524"/>
                <a:gd name="T79" fmla="*/ 21 h 433"/>
                <a:gd name="T80" fmla="*/ 158 w 524"/>
                <a:gd name="T81" fmla="*/ 27 h 433"/>
                <a:gd name="T82" fmla="*/ 161 w 524"/>
                <a:gd name="T83" fmla="*/ 33 h 433"/>
                <a:gd name="T84" fmla="*/ 167 w 524"/>
                <a:gd name="T85" fmla="*/ 36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433"/>
                <a:gd name="T131" fmla="*/ 524 w 524"/>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433">
                  <a:moveTo>
                    <a:pt x="524" y="115"/>
                  </a:moveTo>
                  <a:lnTo>
                    <a:pt x="422" y="433"/>
                  </a:lnTo>
                  <a:lnTo>
                    <a:pt x="437" y="395"/>
                  </a:lnTo>
                  <a:lnTo>
                    <a:pt x="448" y="359"/>
                  </a:lnTo>
                  <a:lnTo>
                    <a:pt x="455" y="328"/>
                  </a:lnTo>
                  <a:lnTo>
                    <a:pt x="457" y="301"/>
                  </a:lnTo>
                  <a:lnTo>
                    <a:pt x="456" y="277"/>
                  </a:lnTo>
                  <a:lnTo>
                    <a:pt x="454" y="257"/>
                  </a:lnTo>
                  <a:lnTo>
                    <a:pt x="450" y="241"/>
                  </a:lnTo>
                  <a:lnTo>
                    <a:pt x="448" y="230"/>
                  </a:lnTo>
                  <a:lnTo>
                    <a:pt x="444" y="222"/>
                  </a:lnTo>
                  <a:lnTo>
                    <a:pt x="443" y="220"/>
                  </a:lnTo>
                  <a:lnTo>
                    <a:pt x="431" y="226"/>
                  </a:lnTo>
                  <a:lnTo>
                    <a:pt x="420" y="238"/>
                  </a:lnTo>
                  <a:lnTo>
                    <a:pt x="410" y="256"/>
                  </a:lnTo>
                  <a:lnTo>
                    <a:pt x="400" y="276"/>
                  </a:lnTo>
                  <a:lnTo>
                    <a:pt x="392" y="297"/>
                  </a:lnTo>
                  <a:lnTo>
                    <a:pt x="383" y="319"/>
                  </a:lnTo>
                  <a:lnTo>
                    <a:pt x="378" y="338"/>
                  </a:lnTo>
                  <a:lnTo>
                    <a:pt x="373" y="354"/>
                  </a:lnTo>
                  <a:lnTo>
                    <a:pt x="370" y="365"/>
                  </a:lnTo>
                  <a:lnTo>
                    <a:pt x="369" y="369"/>
                  </a:lnTo>
                  <a:lnTo>
                    <a:pt x="385" y="318"/>
                  </a:lnTo>
                  <a:lnTo>
                    <a:pt x="393" y="277"/>
                  </a:lnTo>
                  <a:lnTo>
                    <a:pt x="397" y="247"/>
                  </a:lnTo>
                  <a:lnTo>
                    <a:pt x="395" y="226"/>
                  </a:lnTo>
                  <a:lnTo>
                    <a:pt x="391" y="212"/>
                  </a:lnTo>
                  <a:lnTo>
                    <a:pt x="385" y="203"/>
                  </a:lnTo>
                  <a:lnTo>
                    <a:pt x="378" y="199"/>
                  </a:lnTo>
                  <a:lnTo>
                    <a:pt x="370" y="197"/>
                  </a:lnTo>
                  <a:lnTo>
                    <a:pt x="366" y="199"/>
                  </a:lnTo>
                  <a:lnTo>
                    <a:pt x="363" y="199"/>
                  </a:lnTo>
                  <a:lnTo>
                    <a:pt x="351" y="203"/>
                  </a:lnTo>
                  <a:lnTo>
                    <a:pt x="337" y="214"/>
                  </a:lnTo>
                  <a:lnTo>
                    <a:pt x="323" y="228"/>
                  </a:lnTo>
                  <a:lnTo>
                    <a:pt x="308" y="244"/>
                  </a:lnTo>
                  <a:lnTo>
                    <a:pt x="294" y="262"/>
                  </a:lnTo>
                  <a:lnTo>
                    <a:pt x="282" y="278"/>
                  </a:lnTo>
                  <a:lnTo>
                    <a:pt x="271" y="295"/>
                  </a:lnTo>
                  <a:lnTo>
                    <a:pt x="263" y="307"/>
                  </a:lnTo>
                  <a:lnTo>
                    <a:pt x="257" y="316"/>
                  </a:lnTo>
                  <a:lnTo>
                    <a:pt x="256" y="319"/>
                  </a:lnTo>
                  <a:lnTo>
                    <a:pt x="304" y="237"/>
                  </a:lnTo>
                  <a:lnTo>
                    <a:pt x="317" y="214"/>
                  </a:lnTo>
                  <a:lnTo>
                    <a:pt x="322" y="196"/>
                  </a:lnTo>
                  <a:lnTo>
                    <a:pt x="320" y="184"/>
                  </a:lnTo>
                  <a:lnTo>
                    <a:pt x="314" y="177"/>
                  </a:lnTo>
                  <a:lnTo>
                    <a:pt x="305" y="174"/>
                  </a:lnTo>
                  <a:lnTo>
                    <a:pt x="293" y="172"/>
                  </a:lnTo>
                  <a:lnTo>
                    <a:pt x="282" y="174"/>
                  </a:lnTo>
                  <a:lnTo>
                    <a:pt x="271" y="175"/>
                  </a:lnTo>
                  <a:lnTo>
                    <a:pt x="264" y="176"/>
                  </a:lnTo>
                  <a:lnTo>
                    <a:pt x="262" y="177"/>
                  </a:lnTo>
                  <a:lnTo>
                    <a:pt x="0" y="341"/>
                  </a:lnTo>
                  <a:lnTo>
                    <a:pt x="254" y="161"/>
                  </a:lnTo>
                  <a:lnTo>
                    <a:pt x="252" y="146"/>
                  </a:lnTo>
                  <a:lnTo>
                    <a:pt x="242" y="138"/>
                  </a:lnTo>
                  <a:lnTo>
                    <a:pt x="221" y="138"/>
                  </a:lnTo>
                  <a:lnTo>
                    <a:pt x="196" y="143"/>
                  </a:lnTo>
                  <a:lnTo>
                    <a:pt x="169" y="151"/>
                  </a:lnTo>
                  <a:lnTo>
                    <a:pt x="140" y="161"/>
                  </a:lnTo>
                  <a:lnTo>
                    <a:pt x="114" y="171"/>
                  </a:lnTo>
                  <a:lnTo>
                    <a:pt x="92" y="181"/>
                  </a:lnTo>
                  <a:lnTo>
                    <a:pt x="77" y="188"/>
                  </a:lnTo>
                  <a:lnTo>
                    <a:pt x="71" y="190"/>
                  </a:lnTo>
                  <a:lnTo>
                    <a:pt x="426" y="5"/>
                  </a:lnTo>
                  <a:lnTo>
                    <a:pt x="429" y="4"/>
                  </a:lnTo>
                  <a:lnTo>
                    <a:pt x="434" y="3"/>
                  </a:lnTo>
                  <a:lnTo>
                    <a:pt x="442" y="1"/>
                  </a:lnTo>
                  <a:lnTo>
                    <a:pt x="450" y="0"/>
                  </a:lnTo>
                  <a:lnTo>
                    <a:pt x="461" y="0"/>
                  </a:lnTo>
                  <a:lnTo>
                    <a:pt x="470" y="3"/>
                  </a:lnTo>
                  <a:lnTo>
                    <a:pt x="479" y="7"/>
                  </a:lnTo>
                  <a:lnTo>
                    <a:pt x="486" y="16"/>
                  </a:lnTo>
                  <a:lnTo>
                    <a:pt x="490" y="27"/>
                  </a:lnTo>
                  <a:lnTo>
                    <a:pt x="491" y="45"/>
                  </a:lnTo>
                  <a:lnTo>
                    <a:pt x="491" y="46"/>
                  </a:lnTo>
                  <a:lnTo>
                    <a:pt x="491" y="51"/>
                  </a:lnTo>
                  <a:lnTo>
                    <a:pt x="491" y="58"/>
                  </a:lnTo>
                  <a:lnTo>
                    <a:pt x="491" y="67"/>
                  </a:lnTo>
                  <a:lnTo>
                    <a:pt x="492" y="76"/>
                  </a:lnTo>
                  <a:lnTo>
                    <a:pt x="495" y="86"/>
                  </a:lnTo>
                  <a:lnTo>
                    <a:pt x="499" y="95"/>
                  </a:lnTo>
                  <a:lnTo>
                    <a:pt x="505" y="104"/>
                  </a:lnTo>
                  <a:lnTo>
                    <a:pt x="513" y="111"/>
                  </a:lnTo>
                  <a:lnTo>
                    <a:pt x="524" y="115"/>
                  </a:lnTo>
                  <a:close/>
                </a:path>
              </a:pathLst>
            </a:custGeom>
            <a:solidFill>
              <a:srgbClr val="FFD3E4"/>
            </a:solidFill>
            <a:ln w="9525">
              <a:noFill/>
              <a:round/>
              <a:headEnd/>
              <a:tailEnd/>
            </a:ln>
          </p:spPr>
          <p:txBody>
            <a:bodyPr/>
            <a:lstStyle/>
            <a:p>
              <a:endParaRPr lang="en-US"/>
            </a:p>
          </p:txBody>
        </p:sp>
        <p:sp>
          <p:nvSpPr>
            <p:cNvPr id="22625" name="Freeform 91"/>
            <p:cNvSpPr>
              <a:spLocks/>
            </p:cNvSpPr>
            <p:nvPr/>
          </p:nvSpPr>
          <p:spPr bwMode="auto">
            <a:xfrm rot="2163528">
              <a:off x="4675" y="1872"/>
              <a:ext cx="291" cy="240"/>
            </a:xfrm>
            <a:custGeom>
              <a:avLst/>
              <a:gdLst>
                <a:gd name="T0" fmla="*/ 131 w 518"/>
                <a:gd name="T1" fmla="*/ 135 h 428"/>
                <a:gd name="T2" fmla="*/ 140 w 518"/>
                <a:gd name="T3" fmla="*/ 112 h 428"/>
                <a:gd name="T4" fmla="*/ 143 w 518"/>
                <a:gd name="T5" fmla="*/ 93 h 428"/>
                <a:gd name="T6" fmla="*/ 142 w 518"/>
                <a:gd name="T7" fmla="*/ 80 h 428"/>
                <a:gd name="T8" fmla="*/ 140 w 518"/>
                <a:gd name="T9" fmla="*/ 71 h 428"/>
                <a:gd name="T10" fmla="*/ 139 w 518"/>
                <a:gd name="T11" fmla="*/ 68 h 428"/>
                <a:gd name="T12" fmla="*/ 131 w 518"/>
                <a:gd name="T13" fmla="*/ 74 h 428"/>
                <a:gd name="T14" fmla="*/ 125 w 518"/>
                <a:gd name="T15" fmla="*/ 86 h 428"/>
                <a:gd name="T16" fmla="*/ 120 w 518"/>
                <a:gd name="T17" fmla="*/ 99 h 428"/>
                <a:gd name="T18" fmla="*/ 116 w 518"/>
                <a:gd name="T19" fmla="*/ 110 h 428"/>
                <a:gd name="T20" fmla="*/ 115 w 518"/>
                <a:gd name="T21" fmla="*/ 114 h 428"/>
                <a:gd name="T22" fmla="*/ 123 w 518"/>
                <a:gd name="T23" fmla="*/ 86 h 428"/>
                <a:gd name="T24" fmla="*/ 124 w 518"/>
                <a:gd name="T25" fmla="*/ 70 h 428"/>
                <a:gd name="T26" fmla="*/ 120 w 518"/>
                <a:gd name="T27" fmla="*/ 63 h 428"/>
                <a:gd name="T28" fmla="*/ 116 w 518"/>
                <a:gd name="T29" fmla="*/ 61 h 428"/>
                <a:gd name="T30" fmla="*/ 113 w 518"/>
                <a:gd name="T31" fmla="*/ 62 h 428"/>
                <a:gd name="T32" fmla="*/ 105 w 518"/>
                <a:gd name="T33" fmla="*/ 66 h 428"/>
                <a:gd name="T34" fmla="*/ 96 w 518"/>
                <a:gd name="T35" fmla="*/ 76 h 428"/>
                <a:gd name="T36" fmla="*/ 88 w 518"/>
                <a:gd name="T37" fmla="*/ 86 h 428"/>
                <a:gd name="T38" fmla="*/ 82 w 518"/>
                <a:gd name="T39" fmla="*/ 95 h 428"/>
                <a:gd name="T40" fmla="*/ 80 w 518"/>
                <a:gd name="T41" fmla="*/ 99 h 428"/>
                <a:gd name="T42" fmla="*/ 99 w 518"/>
                <a:gd name="T43" fmla="*/ 66 h 428"/>
                <a:gd name="T44" fmla="*/ 100 w 518"/>
                <a:gd name="T45" fmla="*/ 57 h 428"/>
                <a:gd name="T46" fmla="*/ 95 w 518"/>
                <a:gd name="T47" fmla="*/ 54 h 428"/>
                <a:gd name="T48" fmla="*/ 88 w 518"/>
                <a:gd name="T49" fmla="*/ 53 h 428"/>
                <a:gd name="T50" fmla="*/ 83 w 518"/>
                <a:gd name="T51" fmla="*/ 55 h 428"/>
                <a:gd name="T52" fmla="*/ 0 w 518"/>
                <a:gd name="T53" fmla="*/ 107 h 428"/>
                <a:gd name="T54" fmla="*/ 79 w 518"/>
                <a:gd name="T55" fmla="*/ 45 h 428"/>
                <a:gd name="T56" fmla="*/ 69 w 518"/>
                <a:gd name="T57" fmla="*/ 43 h 428"/>
                <a:gd name="T58" fmla="*/ 52 w 518"/>
                <a:gd name="T59" fmla="*/ 47 h 428"/>
                <a:gd name="T60" fmla="*/ 35 w 518"/>
                <a:gd name="T61" fmla="*/ 53 h 428"/>
                <a:gd name="T62" fmla="*/ 24 w 518"/>
                <a:gd name="T63" fmla="*/ 58 h 428"/>
                <a:gd name="T64" fmla="*/ 134 w 518"/>
                <a:gd name="T65" fmla="*/ 2 h 428"/>
                <a:gd name="T66" fmla="*/ 135 w 518"/>
                <a:gd name="T67" fmla="*/ 1 h 428"/>
                <a:gd name="T68" fmla="*/ 140 w 518"/>
                <a:gd name="T69" fmla="*/ 0 h 428"/>
                <a:gd name="T70" fmla="*/ 147 w 518"/>
                <a:gd name="T71" fmla="*/ 1 h 428"/>
                <a:gd name="T72" fmla="*/ 152 w 518"/>
                <a:gd name="T73" fmla="*/ 5 h 428"/>
                <a:gd name="T74" fmla="*/ 153 w 518"/>
                <a:gd name="T75" fmla="*/ 14 h 428"/>
                <a:gd name="T76" fmla="*/ 152 w 518"/>
                <a:gd name="T77" fmla="*/ 16 h 428"/>
                <a:gd name="T78" fmla="*/ 153 w 518"/>
                <a:gd name="T79" fmla="*/ 21 h 428"/>
                <a:gd name="T80" fmla="*/ 154 w 518"/>
                <a:gd name="T81" fmla="*/ 27 h 428"/>
                <a:gd name="T82" fmla="*/ 157 w 518"/>
                <a:gd name="T83" fmla="*/ 33 h 428"/>
                <a:gd name="T84" fmla="*/ 163 w 518"/>
                <a:gd name="T85" fmla="*/ 36 h 428"/>
                <a:gd name="T86" fmla="*/ 163 w 518"/>
                <a:gd name="T87" fmla="*/ 36 h 4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8"/>
                <a:gd name="T133" fmla="*/ 0 h 428"/>
                <a:gd name="T134" fmla="*/ 518 w 518"/>
                <a:gd name="T135" fmla="*/ 428 h 4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8" h="428">
                  <a:moveTo>
                    <a:pt x="517" y="114"/>
                  </a:moveTo>
                  <a:lnTo>
                    <a:pt x="417" y="428"/>
                  </a:lnTo>
                  <a:lnTo>
                    <a:pt x="433" y="390"/>
                  </a:lnTo>
                  <a:lnTo>
                    <a:pt x="444" y="356"/>
                  </a:lnTo>
                  <a:lnTo>
                    <a:pt x="450" y="325"/>
                  </a:lnTo>
                  <a:lnTo>
                    <a:pt x="452" y="296"/>
                  </a:lnTo>
                  <a:lnTo>
                    <a:pt x="451" y="274"/>
                  </a:lnTo>
                  <a:lnTo>
                    <a:pt x="449" y="254"/>
                  </a:lnTo>
                  <a:lnTo>
                    <a:pt x="446" y="238"/>
                  </a:lnTo>
                  <a:lnTo>
                    <a:pt x="443" y="226"/>
                  </a:lnTo>
                  <a:lnTo>
                    <a:pt x="439" y="219"/>
                  </a:lnTo>
                  <a:lnTo>
                    <a:pt x="439" y="217"/>
                  </a:lnTo>
                  <a:lnTo>
                    <a:pt x="427" y="223"/>
                  </a:lnTo>
                  <a:lnTo>
                    <a:pt x="417" y="236"/>
                  </a:lnTo>
                  <a:lnTo>
                    <a:pt x="406" y="252"/>
                  </a:lnTo>
                  <a:lnTo>
                    <a:pt x="396" y="273"/>
                  </a:lnTo>
                  <a:lnTo>
                    <a:pt x="387" y="294"/>
                  </a:lnTo>
                  <a:lnTo>
                    <a:pt x="380" y="314"/>
                  </a:lnTo>
                  <a:lnTo>
                    <a:pt x="374" y="334"/>
                  </a:lnTo>
                  <a:lnTo>
                    <a:pt x="369" y="350"/>
                  </a:lnTo>
                  <a:lnTo>
                    <a:pt x="365" y="361"/>
                  </a:lnTo>
                  <a:lnTo>
                    <a:pt x="365" y="364"/>
                  </a:lnTo>
                  <a:lnTo>
                    <a:pt x="381" y="313"/>
                  </a:lnTo>
                  <a:lnTo>
                    <a:pt x="389" y="274"/>
                  </a:lnTo>
                  <a:lnTo>
                    <a:pt x="393" y="244"/>
                  </a:lnTo>
                  <a:lnTo>
                    <a:pt x="392" y="223"/>
                  </a:lnTo>
                  <a:lnTo>
                    <a:pt x="387" y="208"/>
                  </a:lnTo>
                  <a:lnTo>
                    <a:pt x="380" y="200"/>
                  </a:lnTo>
                  <a:lnTo>
                    <a:pt x="373" y="196"/>
                  </a:lnTo>
                  <a:lnTo>
                    <a:pt x="367" y="195"/>
                  </a:lnTo>
                  <a:lnTo>
                    <a:pt x="362" y="195"/>
                  </a:lnTo>
                  <a:lnTo>
                    <a:pt x="359" y="196"/>
                  </a:lnTo>
                  <a:lnTo>
                    <a:pt x="347" y="201"/>
                  </a:lnTo>
                  <a:lnTo>
                    <a:pt x="333" y="211"/>
                  </a:lnTo>
                  <a:lnTo>
                    <a:pt x="319" y="225"/>
                  </a:lnTo>
                  <a:lnTo>
                    <a:pt x="305" y="242"/>
                  </a:lnTo>
                  <a:lnTo>
                    <a:pt x="291" y="258"/>
                  </a:lnTo>
                  <a:lnTo>
                    <a:pt x="278" y="275"/>
                  </a:lnTo>
                  <a:lnTo>
                    <a:pt x="268" y="290"/>
                  </a:lnTo>
                  <a:lnTo>
                    <a:pt x="259" y="303"/>
                  </a:lnTo>
                  <a:lnTo>
                    <a:pt x="255" y="312"/>
                  </a:lnTo>
                  <a:lnTo>
                    <a:pt x="252" y="315"/>
                  </a:lnTo>
                  <a:lnTo>
                    <a:pt x="300" y="234"/>
                  </a:lnTo>
                  <a:lnTo>
                    <a:pt x="313" y="211"/>
                  </a:lnTo>
                  <a:lnTo>
                    <a:pt x="318" y="194"/>
                  </a:lnTo>
                  <a:lnTo>
                    <a:pt x="317" y="182"/>
                  </a:lnTo>
                  <a:lnTo>
                    <a:pt x="311" y="175"/>
                  </a:lnTo>
                  <a:lnTo>
                    <a:pt x="301" y="171"/>
                  </a:lnTo>
                  <a:lnTo>
                    <a:pt x="290" y="170"/>
                  </a:lnTo>
                  <a:lnTo>
                    <a:pt x="278" y="170"/>
                  </a:lnTo>
                  <a:lnTo>
                    <a:pt x="269" y="173"/>
                  </a:lnTo>
                  <a:lnTo>
                    <a:pt x="262" y="174"/>
                  </a:lnTo>
                  <a:lnTo>
                    <a:pt x="258" y="175"/>
                  </a:lnTo>
                  <a:lnTo>
                    <a:pt x="0" y="338"/>
                  </a:lnTo>
                  <a:lnTo>
                    <a:pt x="251" y="158"/>
                  </a:lnTo>
                  <a:lnTo>
                    <a:pt x="250" y="143"/>
                  </a:lnTo>
                  <a:lnTo>
                    <a:pt x="238" y="136"/>
                  </a:lnTo>
                  <a:lnTo>
                    <a:pt x="219" y="136"/>
                  </a:lnTo>
                  <a:lnTo>
                    <a:pt x="194" y="141"/>
                  </a:lnTo>
                  <a:lnTo>
                    <a:pt x="166" y="149"/>
                  </a:lnTo>
                  <a:lnTo>
                    <a:pt x="139" y="158"/>
                  </a:lnTo>
                  <a:lnTo>
                    <a:pt x="113" y="169"/>
                  </a:lnTo>
                  <a:lnTo>
                    <a:pt x="91" y="179"/>
                  </a:lnTo>
                  <a:lnTo>
                    <a:pt x="76" y="186"/>
                  </a:lnTo>
                  <a:lnTo>
                    <a:pt x="71" y="188"/>
                  </a:lnTo>
                  <a:lnTo>
                    <a:pt x="423" y="5"/>
                  </a:lnTo>
                  <a:lnTo>
                    <a:pt x="424" y="4"/>
                  </a:lnTo>
                  <a:lnTo>
                    <a:pt x="429" y="3"/>
                  </a:lnTo>
                  <a:lnTo>
                    <a:pt x="437" y="2"/>
                  </a:lnTo>
                  <a:lnTo>
                    <a:pt x="445" y="0"/>
                  </a:lnTo>
                  <a:lnTo>
                    <a:pt x="455" y="0"/>
                  </a:lnTo>
                  <a:lnTo>
                    <a:pt x="464" y="3"/>
                  </a:lnTo>
                  <a:lnTo>
                    <a:pt x="473" y="7"/>
                  </a:lnTo>
                  <a:lnTo>
                    <a:pt x="480" y="16"/>
                  </a:lnTo>
                  <a:lnTo>
                    <a:pt x="483" y="28"/>
                  </a:lnTo>
                  <a:lnTo>
                    <a:pt x="485" y="45"/>
                  </a:lnTo>
                  <a:lnTo>
                    <a:pt x="483" y="47"/>
                  </a:lnTo>
                  <a:lnTo>
                    <a:pt x="483" y="51"/>
                  </a:lnTo>
                  <a:lnTo>
                    <a:pt x="483" y="57"/>
                  </a:lnTo>
                  <a:lnTo>
                    <a:pt x="485" y="66"/>
                  </a:lnTo>
                  <a:lnTo>
                    <a:pt x="486" y="75"/>
                  </a:lnTo>
                  <a:lnTo>
                    <a:pt x="488" y="85"/>
                  </a:lnTo>
                  <a:lnTo>
                    <a:pt x="493" y="94"/>
                  </a:lnTo>
                  <a:lnTo>
                    <a:pt x="499" y="103"/>
                  </a:lnTo>
                  <a:lnTo>
                    <a:pt x="507" y="110"/>
                  </a:lnTo>
                  <a:lnTo>
                    <a:pt x="518" y="114"/>
                  </a:lnTo>
                  <a:lnTo>
                    <a:pt x="517" y="114"/>
                  </a:lnTo>
                  <a:close/>
                </a:path>
              </a:pathLst>
            </a:custGeom>
            <a:solidFill>
              <a:srgbClr val="FFD6E6"/>
            </a:solidFill>
            <a:ln w="9525">
              <a:noFill/>
              <a:round/>
              <a:headEnd/>
              <a:tailEnd/>
            </a:ln>
          </p:spPr>
          <p:txBody>
            <a:bodyPr/>
            <a:lstStyle/>
            <a:p>
              <a:endParaRPr lang="en-US"/>
            </a:p>
          </p:txBody>
        </p:sp>
        <p:sp>
          <p:nvSpPr>
            <p:cNvPr id="22626" name="Freeform 92"/>
            <p:cNvSpPr>
              <a:spLocks/>
            </p:cNvSpPr>
            <p:nvPr/>
          </p:nvSpPr>
          <p:spPr bwMode="auto">
            <a:xfrm rot="2163528">
              <a:off x="4677" y="1874"/>
              <a:ext cx="289" cy="237"/>
            </a:xfrm>
            <a:custGeom>
              <a:avLst/>
              <a:gdLst>
                <a:gd name="T0" fmla="*/ 131 w 514"/>
                <a:gd name="T1" fmla="*/ 133 h 423"/>
                <a:gd name="T2" fmla="*/ 139 w 514"/>
                <a:gd name="T3" fmla="*/ 110 h 423"/>
                <a:gd name="T4" fmla="*/ 142 w 514"/>
                <a:gd name="T5" fmla="*/ 92 h 423"/>
                <a:gd name="T6" fmla="*/ 141 w 514"/>
                <a:gd name="T7" fmla="*/ 78 h 423"/>
                <a:gd name="T8" fmla="*/ 139 w 514"/>
                <a:gd name="T9" fmla="*/ 70 h 423"/>
                <a:gd name="T10" fmla="*/ 138 w 514"/>
                <a:gd name="T11" fmla="*/ 67 h 423"/>
                <a:gd name="T12" fmla="*/ 131 w 514"/>
                <a:gd name="T13" fmla="*/ 72 h 423"/>
                <a:gd name="T14" fmla="*/ 124 w 514"/>
                <a:gd name="T15" fmla="*/ 84 h 423"/>
                <a:gd name="T16" fmla="*/ 120 w 514"/>
                <a:gd name="T17" fmla="*/ 97 h 423"/>
                <a:gd name="T18" fmla="*/ 116 w 514"/>
                <a:gd name="T19" fmla="*/ 108 h 423"/>
                <a:gd name="T20" fmla="*/ 115 w 514"/>
                <a:gd name="T21" fmla="*/ 113 h 423"/>
                <a:gd name="T22" fmla="*/ 123 w 514"/>
                <a:gd name="T23" fmla="*/ 85 h 423"/>
                <a:gd name="T24" fmla="*/ 123 w 514"/>
                <a:gd name="T25" fmla="*/ 69 h 423"/>
                <a:gd name="T26" fmla="*/ 120 w 514"/>
                <a:gd name="T27" fmla="*/ 62 h 423"/>
                <a:gd name="T28" fmla="*/ 115 w 514"/>
                <a:gd name="T29" fmla="*/ 61 h 423"/>
                <a:gd name="T30" fmla="*/ 113 w 514"/>
                <a:gd name="T31" fmla="*/ 61 h 423"/>
                <a:gd name="T32" fmla="*/ 105 w 514"/>
                <a:gd name="T33" fmla="*/ 66 h 423"/>
                <a:gd name="T34" fmla="*/ 96 w 514"/>
                <a:gd name="T35" fmla="*/ 75 h 423"/>
                <a:gd name="T36" fmla="*/ 88 w 514"/>
                <a:gd name="T37" fmla="*/ 85 h 423"/>
                <a:gd name="T38" fmla="*/ 82 w 514"/>
                <a:gd name="T39" fmla="*/ 94 h 423"/>
                <a:gd name="T40" fmla="*/ 80 w 514"/>
                <a:gd name="T41" fmla="*/ 97 h 423"/>
                <a:gd name="T42" fmla="*/ 98 w 514"/>
                <a:gd name="T43" fmla="*/ 66 h 423"/>
                <a:gd name="T44" fmla="*/ 100 w 514"/>
                <a:gd name="T45" fmla="*/ 56 h 423"/>
                <a:gd name="T46" fmla="*/ 94 w 514"/>
                <a:gd name="T47" fmla="*/ 53 h 423"/>
                <a:gd name="T48" fmla="*/ 88 w 514"/>
                <a:gd name="T49" fmla="*/ 53 h 423"/>
                <a:gd name="T50" fmla="*/ 82 w 514"/>
                <a:gd name="T51" fmla="*/ 54 h 423"/>
                <a:gd name="T52" fmla="*/ 0 w 514"/>
                <a:gd name="T53" fmla="*/ 104 h 423"/>
                <a:gd name="T54" fmla="*/ 79 w 514"/>
                <a:gd name="T55" fmla="*/ 44 h 423"/>
                <a:gd name="T56" fmla="*/ 69 w 514"/>
                <a:gd name="T57" fmla="*/ 42 h 423"/>
                <a:gd name="T58" fmla="*/ 53 w 514"/>
                <a:gd name="T59" fmla="*/ 46 h 423"/>
                <a:gd name="T60" fmla="*/ 36 w 514"/>
                <a:gd name="T61" fmla="*/ 52 h 423"/>
                <a:gd name="T62" fmla="*/ 24 w 514"/>
                <a:gd name="T63" fmla="*/ 57 h 423"/>
                <a:gd name="T64" fmla="*/ 133 w 514"/>
                <a:gd name="T65" fmla="*/ 1 h 423"/>
                <a:gd name="T66" fmla="*/ 135 w 514"/>
                <a:gd name="T67" fmla="*/ 1 h 423"/>
                <a:gd name="T68" fmla="*/ 140 w 514"/>
                <a:gd name="T69" fmla="*/ 0 h 423"/>
                <a:gd name="T70" fmla="*/ 146 w 514"/>
                <a:gd name="T71" fmla="*/ 1 h 423"/>
                <a:gd name="T72" fmla="*/ 151 w 514"/>
                <a:gd name="T73" fmla="*/ 4 h 423"/>
                <a:gd name="T74" fmla="*/ 151 w 514"/>
                <a:gd name="T75" fmla="*/ 13 h 423"/>
                <a:gd name="T76" fmla="*/ 151 w 514"/>
                <a:gd name="T77" fmla="*/ 15 h 423"/>
                <a:gd name="T78" fmla="*/ 152 w 514"/>
                <a:gd name="T79" fmla="*/ 20 h 423"/>
                <a:gd name="T80" fmla="*/ 153 w 514"/>
                <a:gd name="T81" fmla="*/ 26 h 423"/>
                <a:gd name="T82" fmla="*/ 156 w 514"/>
                <a:gd name="T83" fmla="*/ 32 h 423"/>
                <a:gd name="T84" fmla="*/ 162 w 514"/>
                <a:gd name="T85" fmla="*/ 36 h 423"/>
                <a:gd name="T86" fmla="*/ 162 w 514"/>
                <a:gd name="T87" fmla="*/ 35 h 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4"/>
                <a:gd name="T133" fmla="*/ 0 h 423"/>
                <a:gd name="T134" fmla="*/ 514 w 514"/>
                <a:gd name="T135" fmla="*/ 423 h 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4" h="423">
                  <a:moveTo>
                    <a:pt x="513" y="112"/>
                  </a:moveTo>
                  <a:lnTo>
                    <a:pt x="415" y="423"/>
                  </a:lnTo>
                  <a:lnTo>
                    <a:pt x="430" y="385"/>
                  </a:lnTo>
                  <a:lnTo>
                    <a:pt x="441" y="350"/>
                  </a:lnTo>
                  <a:lnTo>
                    <a:pt x="447" y="319"/>
                  </a:lnTo>
                  <a:lnTo>
                    <a:pt x="449" y="292"/>
                  </a:lnTo>
                  <a:lnTo>
                    <a:pt x="449" y="269"/>
                  </a:lnTo>
                  <a:lnTo>
                    <a:pt x="447" y="249"/>
                  </a:lnTo>
                  <a:lnTo>
                    <a:pt x="443" y="234"/>
                  </a:lnTo>
                  <a:lnTo>
                    <a:pt x="440" y="223"/>
                  </a:lnTo>
                  <a:lnTo>
                    <a:pt x="437" y="216"/>
                  </a:lnTo>
                  <a:lnTo>
                    <a:pt x="436" y="213"/>
                  </a:lnTo>
                  <a:lnTo>
                    <a:pt x="424" y="219"/>
                  </a:lnTo>
                  <a:lnTo>
                    <a:pt x="414" y="231"/>
                  </a:lnTo>
                  <a:lnTo>
                    <a:pt x="403" y="248"/>
                  </a:lnTo>
                  <a:lnTo>
                    <a:pt x="393" y="268"/>
                  </a:lnTo>
                  <a:lnTo>
                    <a:pt x="385" y="288"/>
                  </a:lnTo>
                  <a:lnTo>
                    <a:pt x="378" y="310"/>
                  </a:lnTo>
                  <a:lnTo>
                    <a:pt x="372" y="329"/>
                  </a:lnTo>
                  <a:lnTo>
                    <a:pt x="367" y="344"/>
                  </a:lnTo>
                  <a:lnTo>
                    <a:pt x="364" y="355"/>
                  </a:lnTo>
                  <a:lnTo>
                    <a:pt x="362" y="360"/>
                  </a:lnTo>
                  <a:lnTo>
                    <a:pt x="378" y="309"/>
                  </a:lnTo>
                  <a:lnTo>
                    <a:pt x="387" y="269"/>
                  </a:lnTo>
                  <a:lnTo>
                    <a:pt x="390" y="240"/>
                  </a:lnTo>
                  <a:lnTo>
                    <a:pt x="389" y="219"/>
                  </a:lnTo>
                  <a:lnTo>
                    <a:pt x="385" y="205"/>
                  </a:lnTo>
                  <a:lnTo>
                    <a:pt x="378" y="197"/>
                  </a:lnTo>
                  <a:lnTo>
                    <a:pt x="371" y="193"/>
                  </a:lnTo>
                  <a:lnTo>
                    <a:pt x="365" y="192"/>
                  </a:lnTo>
                  <a:lnTo>
                    <a:pt x="360" y="192"/>
                  </a:lnTo>
                  <a:lnTo>
                    <a:pt x="358" y="192"/>
                  </a:lnTo>
                  <a:lnTo>
                    <a:pt x="346" y="197"/>
                  </a:lnTo>
                  <a:lnTo>
                    <a:pt x="331" y="208"/>
                  </a:lnTo>
                  <a:lnTo>
                    <a:pt x="317" y="221"/>
                  </a:lnTo>
                  <a:lnTo>
                    <a:pt x="304" y="237"/>
                  </a:lnTo>
                  <a:lnTo>
                    <a:pt x="290" y="254"/>
                  </a:lnTo>
                  <a:lnTo>
                    <a:pt x="278" y="271"/>
                  </a:lnTo>
                  <a:lnTo>
                    <a:pt x="267" y="286"/>
                  </a:lnTo>
                  <a:lnTo>
                    <a:pt x="259" y="299"/>
                  </a:lnTo>
                  <a:lnTo>
                    <a:pt x="254" y="307"/>
                  </a:lnTo>
                  <a:lnTo>
                    <a:pt x="252" y="311"/>
                  </a:lnTo>
                  <a:lnTo>
                    <a:pt x="298" y="230"/>
                  </a:lnTo>
                  <a:lnTo>
                    <a:pt x="311" y="208"/>
                  </a:lnTo>
                  <a:lnTo>
                    <a:pt x="316" y="190"/>
                  </a:lnTo>
                  <a:lnTo>
                    <a:pt x="315" y="179"/>
                  </a:lnTo>
                  <a:lnTo>
                    <a:pt x="309" y="171"/>
                  </a:lnTo>
                  <a:lnTo>
                    <a:pt x="299" y="167"/>
                  </a:lnTo>
                  <a:lnTo>
                    <a:pt x="288" y="166"/>
                  </a:lnTo>
                  <a:lnTo>
                    <a:pt x="278" y="167"/>
                  </a:lnTo>
                  <a:lnTo>
                    <a:pt x="267" y="168"/>
                  </a:lnTo>
                  <a:lnTo>
                    <a:pt x="260" y="171"/>
                  </a:lnTo>
                  <a:lnTo>
                    <a:pt x="258" y="171"/>
                  </a:lnTo>
                  <a:lnTo>
                    <a:pt x="0" y="332"/>
                  </a:lnTo>
                  <a:lnTo>
                    <a:pt x="250" y="155"/>
                  </a:lnTo>
                  <a:lnTo>
                    <a:pt x="249" y="140"/>
                  </a:lnTo>
                  <a:lnTo>
                    <a:pt x="237" y="133"/>
                  </a:lnTo>
                  <a:lnTo>
                    <a:pt x="218" y="133"/>
                  </a:lnTo>
                  <a:lnTo>
                    <a:pt x="194" y="137"/>
                  </a:lnTo>
                  <a:lnTo>
                    <a:pt x="167" y="146"/>
                  </a:lnTo>
                  <a:lnTo>
                    <a:pt x="138" y="155"/>
                  </a:lnTo>
                  <a:lnTo>
                    <a:pt x="113" y="166"/>
                  </a:lnTo>
                  <a:lnTo>
                    <a:pt x="92" y="175"/>
                  </a:lnTo>
                  <a:lnTo>
                    <a:pt x="76" y="181"/>
                  </a:lnTo>
                  <a:lnTo>
                    <a:pt x="72" y="184"/>
                  </a:lnTo>
                  <a:lnTo>
                    <a:pt x="420" y="4"/>
                  </a:lnTo>
                  <a:lnTo>
                    <a:pt x="421" y="3"/>
                  </a:lnTo>
                  <a:lnTo>
                    <a:pt x="426" y="2"/>
                  </a:lnTo>
                  <a:lnTo>
                    <a:pt x="433" y="0"/>
                  </a:lnTo>
                  <a:lnTo>
                    <a:pt x="442" y="0"/>
                  </a:lnTo>
                  <a:lnTo>
                    <a:pt x="452" y="0"/>
                  </a:lnTo>
                  <a:lnTo>
                    <a:pt x="460" y="1"/>
                  </a:lnTo>
                  <a:lnTo>
                    <a:pt x="468" y="7"/>
                  </a:lnTo>
                  <a:lnTo>
                    <a:pt x="476" y="14"/>
                  </a:lnTo>
                  <a:lnTo>
                    <a:pt x="479" y="27"/>
                  </a:lnTo>
                  <a:lnTo>
                    <a:pt x="479" y="43"/>
                  </a:lnTo>
                  <a:lnTo>
                    <a:pt x="479" y="45"/>
                  </a:lnTo>
                  <a:lnTo>
                    <a:pt x="479" y="49"/>
                  </a:lnTo>
                  <a:lnTo>
                    <a:pt x="479" y="57"/>
                  </a:lnTo>
                  <a:lnTo>
                    <a:pt x="480" y="65"/>
                  </a:lnTo>
                  <a:lnTo>
                    <a:pt x="482" y="74"/>
                  </a:lnTo>
                  <a:lnTo>
                    <a:pt x="484" y="84"/>
                  </a:lnTo>
                  <a:lnTo>
                    <a:pt x="489" y="93"/>
                  </a:lnTo>
                  <a:lnTo>
                    <a:pt x="495" y="102"/>
                  </a:lnTo>
                  <a:lnTo>
                    <a:pt x="503" y="109"/>
                  </a:lnTo>
                  <a:lnTo>
                    <a:pt x="514" y="114"/>
                  </a:lnTo>
                  <a:lnTo>
                    <a:pt x="513" y="112"/>
                  </a:lnTo>
                  <a:close/>
                </a:path>
              </a:pathLst>
            </a:custGeom>
            <a:solidFill>
              <a:srgbClr val="FFD9E7"/>
            </a:solidFill>
            <a:ln w="9525">
              <a:noFill/>
              <a:round/>
              <a:headEnd/>
              <a:tailEnd/>
            </a:ln>
          </p:spPr>
          <p:txBody>
            <a:bodyPr/>
            <a:lstStyle/>
            <a:p>
              <a:endParaRPr lang="en-US"/>
            </a:p>
          </p:txBody>
        </p:sp>
        <p:sp>
          <p:nvSpPr>
            <p:cNvPr id="22627" name="Freeform 93"/>
            <p:cNvSpPr>
              <a:spLocks/>
            </p:cNvSpPr>
            <p:nvPr/>
          </p:nvSpPr>
          <p:spPr bwMode="auto">
            <a:xfrm rot="2163528">
              <a:off x="4679" y="1874"/>
              <a:ext cx="286" cy="235"/>
            </a:xfrm>
            <a:custGeom>
              <a:avLst/>
              <a:gdLst>
                <a:gd name="T0" fmla="*/ 131 w 506"/>
                <a:gd name="T1" fmla="*/ 132 h 418"/>
                <a:gd name="T2" fmla="*/ 139 w 506"/>
                <a:gd name="T3" fmla="*/ 110 h 418"/>
                <a:gd name="T4" fmla="*/ 142 w 506"/>
                <a:gd name="T5" fmla="*/ 92 h 418"/>
                <a:gd name="T6" fmla="*/ 141 w 506"/>
                <a:gd name="T7" fmla="*/ 78 h 418"/>
                <a:gd name="T8" fmla="*/ 139 w 506"/>
                <a:gd name="T9" fmla="*/ 70 h 418"/>
                <a:gd name="T10" fmla="*/ 138 w 506"/>
                <a:gd name="T11" fmla="*/ 67 h 418"/>
                <a:gd name="T12" fmla="*/ 131 w 506"/>
                <a:gd name="T13" fmla="*/ 73 h 418"/>
                <a:gd name="T14" fmla="*/ 124 w 506"/>
                <a:gd name="T15" fmla="*/ 84 h 418"/>
                <a:gd name="T16" fmla="*/ 119 w 506"/>
                <a:gd name="T17" fmla="*/ 97 h 418"/>
                <a:gd name="T18" fmla="*/ 116 w 506"/>
                <a:gd name="T19" fmla="*/ 108 h 418"/>
                <a:gd name="T20" fmla="*/ 115 w 506"/>
                <a:gd name="T21" fmla="*/ 112 h 418"/>
                <a:gd name="T22" fmla="*/ 122 w 506"/>
                <a:gd name="T23" fmla="*/ 84 h 418"/>
                <a:gd name="T24" fmla="*/ 123 w 506"/>
                <a:gd name="T25" fmla="*/ 69 h 418"/>
                <a:gd name="T26" fmla="*/ 119 w 506"/>
                <a:gd name="T27" fmla="*/ 61 h 418"/>
                <a:gd name="T28" fmla="*/ 115 w 506"/>
                <a:gd name="T29" fmla="*/ 60 h 418"/>
                <a:gd name="T30" fmla="*/ 113 w 506"/>
                <a:gd name="T31" fmla="*/ 60 h 418"/>
                <a:gd name="T32" fmla="*/ 105 w 506"/>
                <a:gd name="T33" fmla="*/ 65 h 418"/>
                <a:gd name="T34" fmla="*/ 96 w 506"/>
                <a:gd name="T35" fmla="*/ 74 h 418"/>
                <a:gd name="T36" fmla="*/ 88 w 506"/>
                <a:gd name="T37" fmla="*/ 85 h 418"/>
                <a:gd name="T38" fmla="*/ 82 w 506"/>
                <a:gd name="T39" fmla="*/ 94 h 418"/>
                <a:gd name="T40" fmla="*/ 80 w 506"/>
                <a:gd name="T41" fmla="*/ 97 h 418"/>
                <a:gd name="T42" fmla="*/ 98 w 506"/>
                <a:gd name="T43" fmla="*/ 65 h 418"/>
                <a:gd name="T44" fmla="*/ 99 w 506"/>
                <a:gd name="T45" fmla="*/ 56 h 418"/>
                <a:gd name="T46" fmla="*/ 95 w 506"/>
                <a:gd name="T47" fmla="*/ 52 h 418"/>
                <a:gd name="T48" fmla="*/ 88 w 506"/>
                <a:gd name="T49" fmla="*/ 52 h 418"/>
                <a:gd name="T50" fmla="*/ 82 w 506"/>
                <a:gd name="T51" fmla="*/ 53 h 418"/>
                <a:gd name="T52" fmla="*/ 0 w 506"/>
                <a:gd name="T53" fmla="*/ 105 h 418"/>
                <a:gd name="T54" fmla="*/ 78 w 506"/>
                <a:gd name="T55" fmla="*/ 44 h 418"/>
                <a:gd name="T56" fmla="*/ 69 w 506"/>
                <a:gd name="T57" fmla="*/ 42 h 418"/>
                <a:gd name="T58" fmla="*/ 53 w 506"/>
                <a:gd name="T59" fmla="*/ 46 h 418"/>
                <a:gd name="T60" fmla="*/ 36 w 506"/>
                <a:gd name="T61" fmla="*/ 52 h 418"/>
                <a:gd name="T62" fmla="*/ 24 w 506"/>
                <a:gd name="T63" fmla="*/ 57 h 418"/>
                <a:gd name="T64" fmla="*/ 133 w 506"/>
                <a:gd name="T65" fmla="*/ 2 h 418"/>
                <a:gd name="T66" fmla="*/ 135 w 506"/>
                <a:gd name="T67" fmla="*/ 1 h 418"/>
                <a:gd name="T68" fmla="*/ 139 w 506"/>
                <a:gd name="T69" fmla="*/ 0 h 418"/>
                <a:gd name="T70" fmla="*/ 145 w 506"/>
                <a:gd name="T71" fmla="*/ 1 h 418"/>
                <a:gd name="T72" fmla="*/ 150 w 506"/>
                <a:gd name="T73" fmla="*/ 4 h 418"/>
                <a:gd name="T74" fmla="*/ 151 w 506"/>
                <a:gd name="T75" fmla="*/ 14 h 418"/>
                <a:gd name="T76" fmla="*/ 151 w 506"/>
                <a:gd name="T77" fmla="*/ 16 h 418"/>
                <a:gd name="T78" fmla="*/ 151 w 506"/>
                <a:gd name="T79" fmla="*/ 21 h 418"/>
                <a:gd name="T80" fmla="*/ 153 w 506"/>
                <a:gd name="T81" fmla="*/ 26 h 418"/>
                <a:gd name="T82" fmla="*/ 156 w 506"/>
                <a:gd name="T83" fmla="*/ 32 h 418"/>
                <a:gd name="T84" fmla="*/ 162 w 506"/>
                <a:gd name="T85" fmla="*/ 36 h 4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6"/>
                <a:gd name="T130" fmla="*/ 0 h 418"/>
                <a:gd name="T131" fmla="*/ 506 w 506"/>
                <a:gd name="T132" fmla="*/ 418 h 4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6" h="418">
                  <a:moveTo>
                    <a:pt x="506" y="114"/>
                  </a:moveTo>
                  <a:lnTo>
                    <a:pt x="410" y="418"/>
                  </a:lnTo>
                  <a:lnTo>
                    <a:pt x="425" y="381"/>
                  </a:lnTo>
                  <a:lnTo>
                    <a:pt x="436" y="348"/>
                  </a:lnTo>
                  <a:lnTo>
                    <a:pt x="442" y="317"/>
                  </a:lnTo>
                  <a:lnTo>
                    <a:pt x="444" y="290"/>
                  </a:lnTo>
                  <a:lnTo>
                    <a:pt x="444" y="267"/>
                  </a:lnTo>
                  <a:lnTo>
                    <a:pt x="442" y="247"/>
                  </a:lnTo>
                  <a:lnTo>
                    <a:pt x="438" y="231"/>
                  </a:lnTo>
                  <a:lnTo>
                    <a:pt x="435" y="221"/>
                  </a:lnTo>
                  <a:lnTo>
                    <a:pt x="432" y="213"/>
                  </a:lnTo>
                  <a:lnTo>
                    <a:pt x="431" y="211"/>
                  </a:lnTo>
                  <a:lnTo>
                    <a:pt x="421" y="217"/>
                  </a:lnTo>
                  <a:lnTo>
                    <a:pt x="409" y="229"/>
                  </a:lnTo>
                  <a:lnTo>
                    <a:pt x="399" y="246"/>
                  </a:lnTo>
                  <a:lnTo>
                    <a:pt x="390" y="266"/>
                  </a:lnTo>
                  <a:lnTo>
                    <a:pt x="381" y="286"/>
                  </a:lnTo>
                  <a:lnTo>
                    <a:pt x="373" y="307"/>
                  </a:lnTo>
                  <a:lnTo>
                    <a:pt x="367" y="326"/>
                  </a:lnTo>
                  <a:lnTo>
                    <a:pt x="362" y="342"/>
                  </a:lnTo>
                  <a:lnTo>
                    <a:pt x="360" y="353"/>
                  </a:lnTo>
                  <a:lnTo>
                    <a:pt x="359" y="356"/>
                  </a:lnTo>
                  <a:lnTo>
                    <a:pt x="374" y="306"/>
                  </a:lnTo>
                  <a:lnTo>
                    <a:pt x="382" y="267"/>
                  </a:lnTo>
                  <a:lnTo>
                    <a:pt x="386" y="237"/>
                  </a:lnTo>
                  <a:lnTo>
                    <a:pt x="385" y="217"/>
                  </a:lnTo>
                  <a:lnTo>
                    <a:pt x="380" y="203"/>
                  </a:lnTo>
                  <a:lnTo>
                    <a:pt x="374" y="194"/>
                  </a:lnTo>
                  <a:lnTo>
                    <a:pt x="367" y="191"/>
                  </a:lnTo>
                  <a:lnTo>
                    <a:pt x="360" y="190"/>
                  </a:lnTo>
                  <a:lnTo>
                    <a:pt x="355" y="190"/>
                  </a:lnTo>
                  <a:lnTo>
                    <a:pt x="354" y="191"/>
                  </a:lnTo>
                  <a:lnTo>
                    <a:pt x="341" y="196"/>
                  </a:lnTo>
                  <a:lnTo>
                    <a:pt x="328" y="205"/>
                  </a:lnTo>
                  <a:lnTo>
                    <a:pt x="314" y="219"/>
                  </a:lnTo>
                  <a:lnTo>
                    <a:pt x="300" y="235"/>
                  </a:lnTo>
                  <a:lnTo>
                    <a:pt x="287" y="252"/>
                  </a:lnTo>
                  <a:lnTo>
                    <a:pt x="274" y="268"/>
                  </a:lnTo>
                  <a:lnTo>
                    <a:pt x="264" y="284"/>
                  </a:lnTo>
                  <a:lnTo>
                    <a:pt x="256" y="297"/>
                  </a:lnTo>
                  <a:lnTo>
                    <a:pt x="250" y="305"/>
                  </a:lnTo>
                  <a:lnTo>
                    <a:pt x="249" y="307"/>
                  </a:lnTo>
                  <a:lnTo>
                    <a:pt x="295" y="228"/>
                  </a:lnTo>
                  <a:lnTo>
                    <a:pt x="307" y="205"/>
                  </a:lnTo>
                  <a:lnTo>
                    <a:pt x="313" y="189"/>
                  </a:lnTo>
                  <a:lnTo>
                    <a:pt x="311" y="177"/>
                  </a:lnTo>
                  <a:lnTo>
                    <a:pt x="305" y="169"/>
                  </a:lnTo>
                  <a:lnTo>
                    <a:pt x="297" y="166"/>
                  </a:lnTo>
                  <a:lnTo>
                    <a:pt x="285" y="165"/>
                  </a:lnTo>
                  <a:lnTo>
                    <a:pt x="274" y="166"/>
                  </a:lnTo>
                  <a:lnTo>
                    <a:pt x="264" y="167"/>
                  </a:lnTo>
                  <a:lnTo>
                    <a:pt x="257" y="168"/>
                  </a:lnTo>
                  <a:lnTo>
                    <a:pt x="255" y="169"/>
                  </a:lnTo>
                  <a:lnTo>
                    <a:pt x="0" y="330"/>
                  </a:lnTo>
                  <a:lnTo>
                    <a:pt x="247" y="154"/>
                  </a:lnTo>
                  <a:lnTo>
                    <a:pt x="245" y="139"/>
                  </a:lnTo>
                  <a:lnTo>
                    <a:pt x="235" y="131"/>
                  </a:lnTo>
                  <a:lnTo>
                    <a:pt x="216" y="131"/>
                  </a:lnTo>
                  <a:lnTo>
                    <a:pt x="192" y="136"/>
                  </a:lnTo>
                  <a:lnTo>
                    <a:pt x="164" y="145"/>
                  </a:lnTo>
                  <a:lnTo>
                    <a:pt x="137" y="154"/>
                  </a:lnTo>
                  <a:lnTo>
                    <a:pt x="112" y="165"/>
                  </a:lnTo>
                  <a:lnTo>
                    <a:pt x="90" y="173"/>
                  </a:lnTo>
                  <a:lnTo>
                    <a:pt x="76" y="180"/>
                  </a:lnTo>
                  <a:lnTo>
                    <a:pt x="70" y="183"/>
                  </a:lnTo>
                  <a:lnTo>
                    <a:pt x="415" y="5"/>
                  </a:lnTo>
                  <a:lnTo>
                    <a:pt x="416" y="4"/>
                  </a:lnTo>
                  <a:lnTo>
                    <a:pt x="421" y="3"/>
                  </a:lnTo>
                  <a:lnTo>
                    <a:pt x="428" y="1"/>
                  </a:lnTo>
                  <a:lnTo>
                    <a:pt x="436" y="0"/>
                  </a:lnTo>
                  <a:lnTo>
                    <a:pt x="446" y="1"/>
                  </a:lnTo>
                  <a:lnTo>
                    <a:pt x="454" y="2"/>
                  </a:lnTo>
                  <a:lnTo>
                    <a:pt x="462" y="7"/>
                  </a:lnTo>
                  <a:lnTo>
                    <a:pt x="468" y="15"/>
                  </a:lnTo>
                  <a:lnTo>
                    <a:pt x="473" y="27"/>
                  </a:lnTo>
                  <a:lnTo>
                    <a:pt x="473" y="45"/>
                  </a:lnTo>
                  <a:lnTo>
                    <a:pt x="473" y="46"/>
                  </a:lnTo>
                  <a:lnTo>
                    <a:pt x="473" y="51"/>
                  </a:lnTo>
                  <a:lnTo>
                    <a:pt x="473" y="57"/>
                  </a:lnTo>
                  <a:lnTo>
                    <a:pt x="474" y="65"/>
                  </a:lnTo>
                  <a:lnTo>
                    <a:pt x="475" y="74"/>
                  </a:lnTo>
                  <a:lnTo>
                    <a:pt x="478" y="84"/>
                  </a:lnTo>
                  <a:lnTo>
                    <a:pt x="482" y="93"/>
                  </a:lnTo>
                  <a:lnTo>
                    <a:pt x="488" y="102"/>
                  </a:lnTo>
                  <a:lnTo>
                    <a:pt x="497" y="109"/>
                  </a:lnTo>
                  <a:lnTo>
                    <a:pt x="506" y="114"/>
                  </a:lnTo>
                  <a:close/>
                </a:path>
              </a:pathLst>
            </a:custGeom>
            <a:solidFill>
              <a:srgbClr val="FFDCE9"/>
            </a:solidFill>
            <a:ln w="9525">
              <a:noFill/>
              <a:round/>
              <a:headEnd/>
              <a:tailEnd/>
            </a:ln>
          </p:spPr>
          <p:txBody>
            <a:bodyPr/>
            <a:lstStyle/>
            <a:p>
              <a:endParaRPr lang="en-US"/>
            </a:p>
          </p:txBody>
        </p:sp>
        <p:sp>
          <p:nvSpPr>
            <p:cNvPr id="22628" name="Freeform 94"/>
            <p:cNvSpPr>
              <a:spLocks/>
            </p:cNvSpPr>
            <p:nvPr/>
          </p:nvSpPr>
          <p:spPr bwMode="auto">
            <a:xfrm rot="2163528">
              <a:off x="4682" y="1875"/>
              <a:ext cx="283" cy="233"/>
            </a:xfrm>
            <a:custGeom>
              <a:avLst/>
              <a:gdLst>
                <a:gd name="T0" fmla="*/ 130 w 500"/>
                <a:gd name="T1" fmla="*/ 131 h 413"/>
                <a:gd name="T2" fmla="*/ 138 w 500"/>
                <a:gd name="T3" fmla="*/ 109 h 413"/>
                <a:gd name="T4" fmla="*/ 140 w 500"/>
                <a:gd name="T5" fmla="*/ 91 h 413"/>
                <a:gd name="T6" fmla="*/ 140 w 500"/>
                <a:gd name="T7" fmla="*/ 77 h 413"/>
                <a:gd name="T8" fmla="*/ 138 w 500"/>
                <a:gd name="T9" fmla="*/ 69 h 413"/>
                <a:gd name="T10" fmla="*/ 136 w 500"/>
                <a:gd name="T11" fmla="*/ 67 h 413"/>
                <a:gd name="T12" fmla="*/ 130 w 500"/>
                <a:gd name="T13" fmla="*/ 72 h 413"/>
                <a:gd name="T14" fmla="*/ 123 w 500"/>
                <a:gd name="T15" fmla="*/ 83 h 413"/>
                <a:gd name="T16" fmla="*/ 118 w 500"/>
                <a:gd name="T17" fmla="*/ 96 h 413"/>
                <a:gd name="T18" fmla="*/ 115 w 500"/>
                <a:gd name="T19" fmla="*/ 107 h 413"/>
                <a:gd name="T20" fmla="*/ 114 w 500"/>
                <a:gd name="T21" fmla="*/ 112 h 413"/>
                <a:gd name="T22" fmla="*/ 122 w 500"/>
                <a:gd name="T23" fmla="*/ 84 h 413"/>
                <a:gd name="T24" fmla="*/ 122 w 500"/>
                <a:gd name="T25" fmla="*/ 68 h 413"/>
                <a:gd name="T26" fmla="*/ 118 w 500"/>
                <a:gd name="T27" fmla="*/ 61 h 413"/>
                <a:gd name="T28" fmla="*/ 114 w 500"/>
                <a:gd name="T29" fmla="*/ 60 h 413"/>
                <a:gd name="T30" fmla="*/ 112 w 500"/>
                <a:gd name="T31" fmla="*/ 60 h 413"/>
                <a:gd name="T32" fmla="*/ 104 w 500"/>
                <a:gd name="T33" fmla="*/ 65 h 413"/>
                <a:gd name="T34" fmla="*/ 95 w 500"/>
                <a:gd name="T35" fmla="*/ 73 h 413"/>
                <a:gd name="T36" fmla="*/ 87 w 500"/>
                <a:gd name="T37" fmla="*/ 85 h 413"/>
                <a:gd name="T38" fmla="*/ 81 w 500"/>
                <a:gd name="T39" fmla="*/ 93 h 413"/>
                <a:gd name="T40" fmla="*/ 79 w 500"/>
                <a:gd name="T41" fmla="*/ 97 h 413"/>
                <a:gd name="T42" fmla="*/ 98 w 500"/>
                <a:gd name="T43" fmla="*/ 64 h 413"/>
                <a:gd name="T44" fmla="*/ 98 w 500"/>
                <a:gd name="T45" fmla="*/ 55 h 413"/>
                <a:gd name="T46" fmla="*/ 94 w 500"/>
                <a:gd name="T47" fmla="*/ 52 h 413"/>
                <a:gd name="T48" fmla="*/ 87 w 500"/>
                <a:gd name="T49" fmla="*/ 52 h 413"/>
                <a:gd name="T50" fmla="*/ 82 w 500"/>
                <a:gd name="T51" fmla="*/ 53 h 413"/>
                <a:gd name="T52" fmla="*/ 0 w 500"/>
                <a:gd name="T53" fmla="*/ 103 h 413"/>
                <a:gd name="T54" fmla="*/ 78 w 500"/>
                <a:gd name="T55" fmla="*/ 43 h 413"/>
                <a:gd name="T56" fmla="*/ 68 w 500"/>
                <a:gd name="T57" fmla="*/ 41 h 413"/>
                <a:gd name="T58" fmla="*/ 52 w 500"/>
                <a:gd name="T59" fmla="*/ 45 h 413"/>
                <a:gd name="T60" fmla="*/ 35 w 500"/>
                <a:gd name="T61" fmla="*/ 51 h 413"/>
                <a:gd name="T62" fmla="*/ 24 w 500"/>
                <a:gd name="T63" fmla="*/ 56 h 413"/>
                <a:gd name="T64" fmla="*/ 131 w 500"/>
                <a:gd name="T65" fmla="*/ 1 h 413"/>
                <a:gd name="T66" fmla="*/ 133 w 500"/>
                <a:gd name="T67" fmla="*/ 1 h 413"/>
                <a:gd name="T68" fmla="*/ 138 w 500"/>
                <a:gd name="T69" fmla="*/ 0 h 413"/>
                <a:gd name="T70" fmla="*/ 144 w 500"/>
                <a:gd name="T71" fmla="*/ 1 h 413"/>
                <a:gd name="T72" fmla="*/ 148 w 500"/>
                <a:gd name="T73" fmla="*/ 5 h 413"/>
                <a:gd name="T74" fmla="*/ 149 w 500"/>
                <a:gd name="T75" fmla="*/ 14 h 413"/>
                <a:gd name="T76" fmla="*/ 149 w 500"/>
                <a:gd name="T77" fmla="*/ 16 h 413"/>
                <a:gd name="T78" fmla="*/ 149 w 500"/>
                <a:gd name="T79" fmla="*/ 21 h 413"/>
                <a:gd name="T80" fmla="*/ 151 w 500"/>
                <a:gd name="T81" fmla="*/ 27 h 413"/>
                <a:gd name="T82" fmla="*/ 155 w 500"/>
                <a:gd name="T83" fmla="*/ 32 h 413"/>
                <a:gd name="T84" fmla="*/ 160 w 500"/>
                <a:gd name="T85" fmla="*/ 36 h 4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0"/>
                <a:gd name="T130" fmla="*/ 0 h 413"/>
                <a:gd name="T131" fmla="*/ 500 w 500"/>
                <a:gd name="T132" fmla="*/ 413 h 4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0" h="413">
                  <a:moveTo>
                    <a:pt x="500" y="113"/>
                  </a:moveTo>
                  <a:lnTo>
                    <a:pt x="406" y="413"/>
                  </a:lnTo>
                  <a:lnTo>
                    <a:pt x="421" y="377"/>
                  </a:lnTo>
                  <a:lnTo>
                    <a:pt x="431" y="343"/>
                  </a:lnTo>
                  <a:lnTo>
                    <a:pt x="437" y="312"/>
                  </a:lnTo>
                  <a:lnTo>
                    <a:pt x="439" y="286"/>
                  </a:lnTo>
                  <a:lnTo>
                    <a:pt x="439" y="262"/>
                  </a:lnTo>
                  <a:lnTo>
                    <a:pt x="437" y="243"/>
                  </a:lnTo>
                  <a:lnTo>
                    <a:pt x="433" y="229"/>
                  </a:lnTo>
                  <a:lnTo>
                    <a:pt x="431" y="217"/>
                  </a:lnTo>
                  <a:lnTo>
                    <a:pt x="427" y="211"/>
                  </a:lnTo>
                  <a:lnTo>
                    <a:pt x="426" y="209"/>
                  </a:lnTo>
                  <a:lnTo>
                    <a:pt x="416" y="214"/>
                  </a:lnTo>
                  <a:lnTo>
                    <a:pt x="405" y="226"/>
                  </a:lnTo>
                  <a:lnTo>
                    <a:pt x="394" y="242"/>
                  </a:lnTo>
                  <a:lnTo>
                    <a:pt x="385" y="262"/>
                  </a:lnTo>
                  <a:lnTo>
                    <a:pt x="376" y="283"/>
                  </a:lnTo>
                  <a:lnTo>
                    <a:pt x="369" y="303"/>
                  </a:lnTo>
                  <a:lnTo>
                    <a:pt x="363" y="322"/>
                  </a:lnTo>
                  <a:lnTo>
                    <a:pt x="358" y="337"/>
                  </a:lnTo>
                  <a:lnTo>
                    <a:pt x="356" y="348"/>
                  </a:lnTo>
                  <a:lnTo>
                    <a:pt x="355" y="352"/>
                  </a:lnTo>
                  <a:lnTo>
                    <a:pt x="370" y="302"/>
                  </a:lnTo>
                  <a:lnTo>
                    <a:pt x="379" y="264"/>
                  </a:lnTo>
                  <a:lnTo>
                    <a:pt x="382" y="235"/>
                  </a:lnTo>
                  <a:lnTo>
                    <a:pt x="381" y="214"/>
                  </a:lnTo>
                  <a:lnTo>
                    <a:pt x="376" y="201"/>
                  </a:lnTo>
                  <a:lnTo>
                    <a:pt x="370" y="192"/>
                  </a:lnTo>
                  <a:lnTo>
                    <a:pt x="363" y="189"/>
                  </a:lnTo>
                  <a:lnTo>
                    <a:pt x="356" y="188"/>
                  </a:lnTo>
                  <a:lnTo>
                    <a:pt x="351" y="188"/>
                  </a:lnTo>
                  <a:lnTo>
                    <a:pt x="350" y="188"/>
                  </a:lnTo>
                  <a:lnTo>
                    <a:pt x="337" y="192"/>
                  </a:lnTo>
                  <a:lnTo>
                    <a:pt x="324" y="203"/>
                  </a:lnTo>
                  <a:lnTo>
                    <a:pt x="311" y="216"/>
                  </a:lnTo>
                  <a:lnTo>
                    <a:pt x="296" y="231"/>
                  </a:lnTo>
                  <a:lnTo>
                    <a:pt x="283" y="248"/>
                  </a:lnTo>
                  <a:lnTo>
                    <a:pt x="271" y="265"/>
                  </a:lnTo>
                  <a:lnTo>
                    <a:pt x="261" y="280"/>
                  </a:lnTo>
                  <a:lnTo>
                    <a:pt x="252" y="292"/>
                  </a:lnTo>
                  <a:lnTo>
                    <a:pt x="248" y="300"/>
                  </a:lnTo>
                  <a:lnTo>
                    <a:pt x="245" y="304"/>
                  </a:lnTo>
                  <a:lnTo>
                    <a:pt x="292" y="224"/>
                  </a:lnTo>
                  <a:lnTo>
                    <a:pt x="305" y="202"/>
                  </a:lnTo>
                  <a:lnTo>
                    <a:pt x="309" y="185"/>
                  </a:lnTo>
                  <a:lnTo>
                    <a:pt x="308" y="174"/>
                  </a:lnTo>
                  <a:lnTo>
                    <a:pt x="302" y="167"/>
                  </a:lnTo>
                  <a:lnTo>
                    <a:pt x="293" y="164"/>
                  </a:lnTo>
                  <a:lnTo>
                    <a:pt x="282" y="163"/>
                  </a:lnTo>
                  <a:lnTo>
                    <a:pt x="271" y="163"/>
                  </a:lnTo>
                  <a:lnTo>
                    <a:pt x="261" y="165"/>
                  </a:lnTo>
                  <a:lnTo>
                    <a:pt x="255" y="166"/>
                  </a:lnTo>
                  <a:lnTo>
                    <a:pt x="251" y="167"/>
                  </a:lnTo>
                  <a:lnTo>
                    <a:pt x="0" y="325"/>
                  </a:lnTo>
                  <a:lnTo>
                    <a:pt x="244" y="152"/>
                  </a:lnTo>
                  <a:lnTo>
                    <a:pt x="243" y="136"/>
                  </a:lnTo>
                  <a:lnTo>
                    <a:pt x="232" y="129"/>
                  </a:lnTo>
                  <a:lnTo>
                    <a:pt x="213" y="129"/>
                  </a:lnTo>
                  <a:lnTo>
                    <a:pt x="189" y="134"/>
                  </a:lnTo>
                  <a:lnTo>
                    <a:pt x="163" y="141"/>
                  </a:lnTo>
                  <a:lnTo>
                    <a:pt x="136" y="152"/>
                  </a:lnTo>
                  <a:lnTo>
                    <a:pt x="109" y="161"/>
                  </a:lnTo>
                  <a:lnTo>
                    <a:pt x="89" y="171"/>
                  </a:lnTo>
                  <a:lnTo>
                    <a:pt x="75" y="178"/>
                  </a:lnTo>
                  <a:lnTo>
                    <a:pt x="69" y="180"/>
                  </a:lnTo>
                  <a:lnTo>
                    <a:pt x="410" y="4"/>
                  </a:lnTo>
                  <a:lnTo>
                    <a:pt x="411" y="4"/>
                  </a:lnTo>
                  <a:lnTo>
                    <a:pt x="416" y="3"/>
                  </a:lnTo>
                  <a:lnTo>
                    <a:pt x="423" y="1"/>
                  </a:lnTo>
                  <a:lnTo>
                    <a:pt x="431" y="0"/>
                  </a:lnTo>
                  <a:lnTo>
                    <a:pt x="439" y="0"/>
                  </a:lnTo>
                  <a:lnTo>
                    <a:pt x="449" y="2"/>
                  </a:lnTo>
                  <a:lnTo>
                    <a:pt x="456" y="7"/>
                  </a:lnTo>
                  <a:lnTo>
                    <a:pt x="462" y="15"/>
                  </a:lnTo>
                  <a:lnTo>
                    <a:pt x="466" y="27"/>
                  </a:lnTo>
                  <a:lnTo>
                    <a:pt x="467" y="44"/>
                  </a:lnTo>
                  <a:lnTo>
                    <a:pt x="467" y="46"/>
                  </a:lnTo>
                  <a:lnTo>
                    <a:pt x="467" y="50"/>
                  </a:lnTo>
                  <a:lnTo>
                    <a:pt x="467" y="57"/>
                  </a:lnTo>
                  <a:lnTo>
                    <a:pt x="467" y="65"/>
                  </a:lnTo>
                  <a:lnTo>
                    <a:pt x="469" y="73"/>
                  </a:lnTo>
                  <a:lnTo>
                    <a:pt x="472" y="84"/>
                  </a:lnTo>
                  <a:lnTo>
                    <a:pt x="476" y="92"/>
                  </a:lnTo>
                  <a:lnTo>
                    <a:pt x="482" y="101"/>
                  </a:lnTo>
                  <a:lnTo>
                    <a:pt x="491" y="108"/>
                  </a:lnTo>
                  <a:lnTo>
                    <a:pt x="500" y="113"/>
                  </a:lnTo>
                  <a:close/>
                </a:path>
              </a:pathLst>
            </a:custGeom>
            <a:solidFill>
              <a:srgbClr val="FFDFEB"/>
            </a:solidFill>
            <a:ln w="9525">
              <a:noFill/>
              <a:round/>
              <a:headEnd/>
              <a:tailEnd/>
            </a:ln>
          </p:spPr>
          <p:txBody>
            <a:bodyPr/>
            <a:lstStyle/>
            <a:p>
              <a:endParaRPr lang="en-US"/>
            </a:p>
          </p:txBody>
        </p:sp>
        <p:sp>
          <p:nvSpPr>
            <p:cNvPr id="22629" name="Freeform 95"/>
            <p:cNvSpPr>
              <a:spLocks/>
            </p:cNvSpPr>
            <p:nvPr/>
          </p:nvSpPr>
          <p:spPr bwMode="auto">
            <a:xfrm rot="2163528">
              <a:off x="4686" y="1877"/>
              <a:ext cx="278" cy="229"/>
            </a:xfrm>
            <a:custGeom>
              <a:avLst/>
              <a:gdLst>
                <a:gd name="T0" fmla="*/ 127 w 496"/>
                <a:gd name="T1" fmla="*/ 128 h 409"/>
                <a:gd name="T2" fmla="*/ 135 w 496"/>
                <a:gd name="T3" fmla="*/ 106 h 409"/>
                <a:gd name="T4" fmla="*/ 137 w 496"/>
                <a:gd name="T5" fmla="*/ 88 h 409"/>
                <a:gd name="T6" fmla="*/ 136 w 496"/>
                <a:gd name="T7" fmla="*/ 75 h 409"/>
                <a:gd name="T8" fmla="*/ 135 w 496"/>
                <a:gd name="T9" fmla="*/ 67 h 409"/>
                <a:gd name="T10" fmla="*/ 133 w 496"/>
                <a:gd name="T11" fmla="*/ 64 h 409"/>
                <a:gd name="T12" fmla="*/ 126 w 496"/>
                <a:gd name="T13" fmla="*/ 70 h 409"/>
                <a:gd name="T14" fmla="*/ 121 w 496"/>
                <a:gd name="T15" fmla="*/ 81 h 409"/>
                <a:gd name="T16" fmla="*/ 115 w 496"/>
                <a:gd name="T17" fmla="*/ 94 h 409"/>
                <a:gd name="T18" fmla="*/ 112 w 496"/>
                <a:gd name="T19" fmla="*/ 105 h 409"/>
                <a:gd name="T20" fmla="*/ 111 w 496"/>
                <a:gd name="T21" fmla="*/ 109 h 409"/>
                <a:gd name="T22" fmla="*/ 118 w 496"/>
                <a:gd name="T23" fmla="*/ 82 h 409"/>
                <a:gd name="T24" fmla="*/ 119 w 496"/>
                <a:gd name="T25" fmla="*/ 66 h 409"/>
                <a:gd name="T26" fmla="*/ 115 w 496"/>
                <a:gd name="T27" fmla="*/ 59 h 409"/>
                <a:gd name="T28" fmla="*/ 111 w 496"/>
                <a:gd name="T29" fmla="*/ 58 h 409"/>
                <a:gd name="T30" fmla="*/ 109 w 496"/>
                <a:gd name="T31" fmla="*/ 58 h 409"/>
                <a:gd name="T32" fmla="*/ 101 w 496"/>
                <a:gd name="T33" fmla="*/ 63 h 409"/>
                <a:gd name="T34" fmla="*/ 92 w 496"/>
                <a:gd name="T35" fmla="*/ 72 h 409"/>
                <a:gd name="T36" fmla="*/ 85 w 496"/>
                <a:gd name="T37" fmla="*/ 82 h 409"/>
                <a:gd name="T38" fmla="*/ 79 w 496"/>
                <a:gd name="T39" fmla="*/ 91 h 409"/>
                <a:gd name="T40" fmla="*/ 77 w 496"/>
                <a:gd name="T41" fmla="*/ 95 h 409"/>
                <a:gd name="T42" fmla="*/ 95 w 496"/>
                <a:gd name="T43" fmla="*/ 63 h 409"/>
                <a:gd name="T44" fmla="*/ 96 w 496"/>
                <a:gd name="T45" fmla="*/ 54 h 409"/>
                <a:gd name="T46" fmla="*/ 91 w 496"/>
                <a:gd name="T47" fmla="*/ 51 h 409"/>
                <a:gd name="T48" fmla="*/ 85 w 496"/>
                <a:gd name="T49" fmla="*/ 50 h 409"/>
                <a:gd name="T50" fmla="*/ 80 w 496"/>
                <a:gd name="T51" fmla="*/ 52 h 409"/>
                <a:gd name="T52" fmla="*/ 0 w 496"/>
                <a:gd name="T53" fmla="*/ 101 h 409"/>
                <a:gd name="T54" fmla="*/ 76 w 496"/>
                <a:gd name="T55" fmla="*/ 42 h 409"/>
                <a:gd name="T56" fmla="*/ 67 w 496"/>
                <a:gd name="T57" fmla="*/ 40 h 409"/>
                <a:gd name="T58" fmla="*/ 51 w 496"/>
                <a:gd name="T59" fmla="*/ 44 h 409"/>
                <a:gd name="T60" fmla="*/ 35 w 496"/>
                <a:gd name="T61" fmla="*/ 50 h 409"/>
                <a:gd name="T62" fmla="*/ 24 w 496"/>
                <a:gd name="T63" fmla="*/ 55 h 409"/>
                <a:gd name="T64" fmla="*/ 128 w 496"/>
                <a:gd name="T65" fmla="*/ 2 h 409"/>
                <a:gd name="T66" fmla="*/ 129 w 496"/>
                <a:gd name="T67" fmla="*/ 1 h 409"/>
                <a:gd name="T68" fmla="*/ 134 w 496"/>
                <a:gd name="T69" fmla="*/ 0 h 409"/>
                <a:gd name="T70" fmla="*/ 140 w 496"/>
                <a:gd name="T71" fmla="*/ 1 h 409"/>
                <a:gd name="T72" fmla="*/ 144 w 496"/>
                <a:gd name="T73" fmla="*/ 4 h 409"/>
                <a:gd name="T74" fmla="*/ 145 w 496"/>
                <a:gd name="T75" fmla="*/ 14 h 409"/>
                <a:gd name="T76" fmla="*/ 145 w 496"/>
                <a:gd name="T77" fmla="*/ 16 h 409"/>
                <a:gd name="T78" fmla="*/ 146 w 496"/>
                <a:gd name="T79" fmla="*/ 20 h 409"/>
                <a:gd name="T80" fmla="*/ 147 w 496"/>
                <a:gd name="T81" fmla="*/ 26 h 409"/>
                <a:gd name="T82" fmla="*/ 150 w 496"/>
                <a:gd name="T83" fmla="*/ 32 h 409"/>
                <a:gd name="T84" fmla="*/ 156 w 496"/>
                <a:gd name="T85" fmla="*/ 35 h 409"/>
                <a:gd name="T86" fmla="*/ 156 w 496"/>
                <a:gd name="T87" fmla="*/ 35 h 4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6"/>
                <a:gd name="T133" fmla="*/ 0 h 409"/>
                <a:gd name="T134" fmla="*/ 496 w 496"/>
                <a:gd name="T135" fmla="*/ 409 h 4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6" h="409">
                  <a:moveTo>
                    <a:pt x="496" y="112"/>
                  </a:moveTo>
                  <a:lnTo>
                    <a:pt x="403" y="409"/>
                  </a:lnTo>
                  <a:lnTo>
                    <a:pt x="418" y="372"/>
                  </a:lnTo>
                  <a:lnTo>
                    <a:pt x="429" y="339"/>
                  </a:lnTo>
                  <a:lnTo>
                    <a:pt x="435" y="309"/>
                  </a:lnTo>
                  <a:lnTo>
                    <a:pt x="438" y="283"/>
                  </a:lnTo>
                  <a:lnTo>
                    <a:pt x="436" y="259"/>
                  </a:lnTo>
                  <a:lnTo>
                    <a:pt x="434" y="240"/>
                  </a:lnTo>
                  <a:lnTo>
                    <a:pt x="432" y="226"/>
                  </a:lnTo>
                  <a:lnTo>
                    <a:pt x="428" y="215"/>
                  </a:lnTo>
                  <a:lnTo>
                    <a:pt x="426" y="208"/>
                  </a:lnTo>
                  <a:lnTo>
                    <a:pt x="424" y="206"/>
                  </a:lnTo>
                  <a:lnTo>
                    <a:pt x="413" y="211"/>
                  </a:lnTo>
                  <a:lnTo>
                    <a:pt x="402" y="223"/>
                  </a:lnTo>
                  <a:lnTo>
                    <a:pt x="392" y="239"/>
                  </a:lnTo>
                  <a:lnTo>
                    <a:pt x="383" y="259"/>
                  </a:lnTo>
                  <a:lnTo>
                    <a:pt x="374" y="279"/>
                  </a:lnTo>
                  <a:lnTo>
                    <a:pt x="367" y="299"/>
                  </a:lnTo>
                  <a:lnTo>
                    <a:pt x="361" y="318"/>
                  </a:lnTo>
                  <a:lnTo>
                    <a:pt x="357" y="334"/>
                  </a:lnTo>
                  <a:lnTo>
                    <a:pt x="354" y="343"/>
                  </a:lnTo>
                  <a:lnTo>
                    <a:pt x="353" y="348"/>
                  </a:lnTo>
                  <a:lnTo>
                    <a:pt x="368" y="298"/>
                  </a:lnTo>
                  <a:lnTo>
                    <a:pt x="377" y="260"/>
                  </a:lnTo>
                  <a:lnTo>
                    <a:pt x="379" y="232"/>
                  </a:lnTo>
                  <a:lnTo>
                    <a:pt x="378" y="211"/>
                  </a:lnTo>
                  <a:lnTo>
                    <a:pt x="374" y="197"/>
                  </a:lnTo>
                  <a:lnTo>
                    <a:pt x="367" y="189"/>
                  </a:lnTo>
                  <a:lnTo>
                    <a:pt x="361" y="185"/>
                  </a:lnTo>
                  <a:lnTo>
                    <a:pt x="354" y="184"/>
                  </a:lnTo>
                  <a:lnTo>
                    <a:pt x="349" y="185"/>
                  </a:lnTo>
                  <a:lnTo>
                    <a:pt x="348" y="185"/>
                  </a:lnTo>
                  <a:lnTo>
                    <a:pt x="335" y="190"/>
                  </a:lnTo>
                  <a:lnTo>
                    <a:pt x="322" y="200"/>
                  </a:lnTo>
                  <a:lnTo>
                    <a:pt x="309" y="213"/>
                  </a:lnTo>
                  <a:lnTo>
                    <a:pt x="295" y="228"/>
                  </a:lnTo>
                  <a:lnTo>
                    <a:pt x="281" y="245"/>
                  </a:lnTo>
                  <a:lnTo>
                    <a:pt x="270" y="261"/>
                  </a:lnTo>
                  <a:lnTo>
                    <a:pt x="260" y="277"/>
                  </a:lnTo>
                  <a:lnTo>
                    <a:pt x="252" y="289"/>
                  </a:lnTo>
                  <a:lnTo>
                    <a:pt x="246" y="297"/>
                  </a:lnTo>
                  <a:lnTo>
                    <a:pt x="245" y="301"/>
                  </a:lnTo>
                  <a:lnTo>
                    <a:pt x="290" y="222"/>
                  </a:lnTo>
                  <a:lnTo>
                    <a:pt x="303" y="200"/>
                  </a:lnTo>
                  <a:lnTo>
                    <a:pt x="308" y="183"/>
                  </a:lnTo>
                  <a:lnTo>
                    <a:pt x="306" y="171"/>
                  </a:lnTo>
                  <a:lnTo>
                    <a:pt x="301" y="165"/>
                  </a:lnTo>
                  <a:lnTo>
                    <a:pt x="291" y="162"/>
                  </a:lnTo>
                  <a:lnTo>
                    <a:pt x="280" y="160"/>
                  </a:lnTo>
                  <a:lnTo>
                    <a:pt x="270" y="160"/>
                  </a:lnTo>
                  <a:lnTo>
                    <a:pt x="260" y="163"/>
                  </a:lnTo>
                  <a:lnTo>
                    <a:pt x="253" y="164"/>
                  </a:lnTo>
                  <a:lnTo>
                    <a:pt x="250" y="164"/>
                  </a:lnTo>
                  <a:lnTo>
                    <a:pt x="0" y="322"/>
                  </a:lnTo>
                  <a:lnTo>
                    <a:pt x="243" y="150"/>
                  </a:lnTo>
                  <a:lnTo>
                    <a:pt x="242" y="134"/>
                  </a:lnTo>
                  <a:lnTo>
                    <a:pt x="231" y="127"/>
                  </a:lnTo>
                  <a:lnTo>
                    <a:pt x="212" y="127"/>
                  </a:lnTo>
                  <a:lnTo>
                    <a:pt x="189" y="132"/>
                  </a:lnTo>
                  <a:lnTo>
                    <a:pt x="162" y="139"/>
                  </a:lnTo>
                  <a:lnTo>
                    <a:pt x="135" y="150"/>
                  </a:lnTo>
                  <a:lnTo>
                    <a:pt x="110" y="159"/>
                  </a:lnTo>
                  <a:lnTo>
                    <a:pt x="90" y="169"/>
                  </a:lnTo>
                  <a:lnTo>
                    <a:pt x="75" y="175"/>
                  </a:lnTo>
                  <a:lnTo>
                    <a:pt x="71" y="177"/>
                  </a:lnTo>
                  <a:lnTo>
                    <a:pt x="407" y="5"/>
                  </a:lnTo>
                  <a:lnTo>
                    <a:pt x="408" y="5"/>
                  </a:lnTo>
                  <a:lnTo>
                    <a:pt x="413" y="3"/>
                  </a:lnTo>
                  <a:lnTo>
                    <a:pt x="420" y="1"/>
                  </a:lnTo>
                  <a:lnTo>
                    <a:pt x="427" y="0"/>
                  </a:lnTo>
                  <a:lnTo>
                    <a:pt x="436" y="0"/>
                  </a:lnTo>
                  <a:lnTo>
                    <a:pt x="445" y="2"/>
                  </a:lnTo>
                  <a:lnTo>
                    <a:pt x="452" y="7"/>
                  </a:lnTo>
                  <a:lnTo>
                    <a:pt x="458" y="15"/>
                  </a:lnTo>
                  <a:lnTo>
                    <a:pt x="461" y="27"/>
                  </a:lnTo>
                  <a:lnTo>
                    <a:pt x="461" y="44"/>
                  </a:lnTo>
                  <a:lnTo>
                    <a:pt x="461" y="45"/>
                  </a:lnTo>
                  <a:lnTo>
                    <a:pt x="461" y="50"/>
                  </a:lnTo>
                  <a:lnTo>
                    <a:pt x="463" y="56"/>
                  </a:lnTo>
                  <a:lnTo>
                    <a:pt x="463" y="64"/>
                  </a:lnTo>
                  <a:lnTo>
                    <a:pt x="465" y="74"/>
                  </a:lnTo>
                  <a:lnTo>
                    <a:pt x="467" y="83"/>
                  </a:lnTo>
                  <a:lnTo>
                    <a:pt x="472" y="93"/>
                  </a:lnTo>
                  <a:lnTo>
                    <a:pt x="478" y="101"/>
                  </a:lnTo>
                  <a:lnTo>
                    <a:pt x="486" y="108"/>
                  </a:lnTo>
                  <a:lnTo>
                    <a:pt x="496" y="113"/>
                  </a:lnTo>
                  <a:lnTo>
                    <a:pt x="496" y="112"/>
                  </a:lnTo>
                  <a:close/>
                </a:path>
              </a:pathLst>
            </a:custGeom>
            <a:solidFill>
              <a:srgbClr val="FFE2ED"/>
            </a:solidFill>
            <a:ln w="9525">
              <a:noFill/>
              <a:round/>
              <a:headEnd/>
              <a:tailEnd/>
            </a:ln>
          </p:spPr>
          <p:txBody>
            <a:bodyPr/>
            <a:lstStyle/>
            <a:p>
              <a:endParaRPr lang="en-US"/>
            </a:p>
          </p:txBody>
        </p:sp>
        <p:sp>
          <p:nvSpPr>
            <p:cNvPr id="22630" name="Freeform 96"/>
            <p:cNvSpPr>
              <a:spLocks/>
            </p:cNvSpPr>
            <p:nvPr/>
          </p:nvSpPr>
          <p:spPr bwMode="auto">
            <a:xfrm rot="2163528">
              <a:off x="4688" y="1878"/>
              <a:ext cx="276" cy="227"/>
            </a:xfrm>
            <a:custGeom>
              <a:avLst/>
              <a:gdLst>
                <a:gd name="T0" fmla="*/ 126 w 490"/>
                <a:gd name="T1" fmla="*/ 128 h 404"/>
                <a:gd name="T2" fmla="*/ 135 w 490"/>
                <a:gd name="T3" fmla="*/ 106 h 404"/>
                <a:gd name="T4" fmla="*/ 137 w 490"/>
                <a:gd name="T5" fmla="*/ 88 h 404"/>
                <a:gd name="T6" fmla="*/ 136 w 490"/>
                <a:gd name="T7" fmla="*/ 75 h 404"/>
                <a:gd name="T8" fmla="*/ 134 w 490"/>
                <a:gd name="T9" fmla="*/ 67 h 404"/>
                <a:gd name="T10" fmla="*/ 133 w 490"/>
                <a:gd name="T11" fmla="*/ 64 h 404"/>
                <a:gd name="T12" fmla="*/ 126 w 490"/>
                <a:gd name="T13" fmla="*/ 70 h 404"/>
                <a:gd name="T14" fmla="*/ 120 w 490"/>
                <a:gd name="T15" fmla="*/ 81 h 404"/>
                <a:gd name="T16" fmla="*/ 115 w 490"/>
                <a:gd name="T17" fmla="*/ 93 h 404"/>
                <a:gd name="T18" fmla="*/ 112 w 490"/>
                <a:gd name="T19" fmla="*/ 104 h 404"/>
                <a:gd name="T20" fmla="*/ 111 w 490"/>
                <a:gd name="T21" fmla="*/ 108 h 404"/>
                <a:gd name="T22" fmla="*/ 118 w 490"/>
                <a:gd name="T23" fmla="*/ 81 h 404"/>
                <a:gd name="T24" fmla="*/ 119 w 490"/>
                <a:gd name="T25" fmla="*/ 66 h 404"/>
                <a:gd name="T26" fmla="*/ 115 w 490"/>
                <a:gd name="T27" fmla="*/ 59 h 404"/>
                <a:gd name="T28" fmla="*/ 111 w 490"/>
                <a:gd name="T29" fmla="*/ 57 h 404"/>
                <a:gd name="T30" fmla="*/ 109 w 490"/>
                <a:gd name="T31" fmla="*/ 57 h 404"/>
                <a:gd name="T32" fmla="*/ 101 w 490"/>
                <a:gd name="T33" fmla="*/ 62 h 404"/>
                <a:gd name="T34" fmla="*/ 92 w 490"/>
                <a:gd name="T35" fmla="*/ 71 h 404"/>
                <a:gd name="T36" fmla="*/ 84 w 490"/>
                <a:gd name="T37" fmla="*/ 81 h 404"/>
                <a:gd name="T38" fmla="*/ 79 w 490"/>
                <a:gd name="T39" fmla="*/ 90 h 404"/>
                <a:gd name="T40" fmla="*/ 77 w 490"/>
                <a:gd name="T41" fmla="*/ 93 h 404"/>
                <a:gd name="T42" fmla="*/ 95 w 490"/>
                <a:gd name="T43" fmla="*/ 62 h 404"/>
                <a:gd name="T44" fmla="*/ 96 w 490"/>
                <a:gd name="T45" fmla="*/ 53 h 404"/>
                <a:gd name="T46" fmla="*/ 91 w 490"/>
                <a:gd name="T47" fmla="*/ 50 h 404"/>
                <a:gd name="T48" fmla="*/ 84 w 490"/>
                <a:gd name="T49" fmla="*/ 50 h 404"/>
                <a:gd name="T50" fmla="*/ 79 w 490"/>
                <a:gd name="T51" fmla="*/ 51 h 404"/>
                <a:gd name="T52" fmla="*/ 0 w 490"/>
                <a:gd name="T53" fmla="*/ 100 h 404"/>
                <a:gd name="T54" fmla="*/ 76 w 490"/>
                <a:gd name="T55" fmla="*/ 42 h 404"/>
                <a:gd name="T56" fmla="*/ 66 w 490"/>
                <a:gd name="T57" fmla="*/ 39 h 404"/>
                <a:gd name="T58" fmla="*/ 51 w 490"/>
                <a:gd name="T59" fmla="*/ 43 h 404"/>
                <a:gd name="T60" fmla="*/ 34 w 490"/>
                <a:gd name="T61" fmla="*/ 49 h 404"/>
                <a:gd name="T62" fmla="*/ 24 w 490"/>
                <a:gd name="T63" fmla="*/ 55 h 404"/>
                <a:gd name="T64" fmla="*/ 127 w 490"/>
                <a:gd name="T65" fmla="*/ 2 h 404"/>
                <a:gd name="T66" fmla="*/ 130 w 490"/>
                <a:gd name="T67" fmla="*/ 1 h 404"/>
                <a:gd name="T68" fmla="*/ 134 w 490"/>
                <a:gd name="T69" fmla="*/ 0 h 404"/>
                <a:gd name="T70" fmla="*/ 139 w 490"/>
                <a:gd name="T71" fmla="*/ 1 h 404"/>
                <a:gd name="T72" fmla="*/ 144 w 490"/>
                <a:gd name="T73" fmla="*/ 4 h 404"/>
                <a:gd name="T74" fmla="*/ 144 w 490"/>
                <a:gd name="T75" fmla="*/ 13 h 404"/>
                <a:gd name="T76" fmla="*/ 144 w 490"/>
                <a:gd name="T77" fmla="*/ 16 h 404"/>
                <a:gd name="T78" fmla="*/ 145 w 490"/>
                <a:gd name="T79" fmla="*/ 20 h 404"/>
                <a:gd name="T80" fmla="*/ 146 w 490"/>
                <a:gd name="T81" fmla="*/ 26 h 404"/>
                <a:gd name="T82" fmla="*/ 150 w 490"/>
                <a:gd name="T83" fmla="*/ 31 h 404"/>
                <a:gd name="T84" fmla="*/ 155 w 490"/>
                <a:gd name="T85" fmla="*/ 35 h 4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0"/>
                <a:gd name="T130" fmla="*/ 0 h 404"/>
                <a:gd name="T131" fmla="*/ 490 w 490"/>
                <a:gd name="T132" fmla="*/ 404 h 4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0" h="404">
                  <a:moveTo>
                    <a:pt x="490" y="112"/>
                  </a:moveTo>
                  <a:lnTo>
                    <a:pt x="398" y="404"/>
                  </a:lnTo>
                  <a:lnTo>
                    <a:pt x="413" y="369"/>
                  </a:lnTo>
                  <a:lnTo>
                    <a:pt x="424" y="335"/>
                  </a:lnTo>
                  <a:lnTo>
                    <a:pt x="430" y="306"/>
                  </a:lnTo>
                  <a:lnTo>
                    <a:pt x="433" y="279"/>
                  </a:lnTo>
                  <a:lnTo>
                    <a:pt x="431" y="256"/>
                  </a:lnTo>
                  <a:lnTo>
                    <a:pt x="430" y="238"/>
                  </a:lnTo>
                  <a:lnTo>
                    <a:pt x="427" y="222"/>
                  </a:lnTo>
                  <a:lnTo>
                    <a:pt x="423" y="212"/>
                  </a:lnTo>
                  <a:lnTo>
                    <a:pt x="421" y="205"/>
                  </a:lnTo>
                  <a:lnTo>
                    <a:pt x="419" y="202"/>
                  </a:lnTo>
                  <a:lnTo>
                    <a:pt x="409" y="208"/>
                  </a:lnTo>
                  <a:lnTo>
                    <a:pt x="398" y="220"/>
                  </a:lnTo>
                  <a:lnTo>
                    <a:pt x="387" y="237"/>
                  </a:lnTo>
                  <a:lnTo>
                    <a:pt x="379" y="256"/>
                  </a:lnTo>
                  <a:lnTo>
                    <a:pt x="371" y="276"/>
                  </a:lnTo>
                  <a:lnTo>
                    <a:pt x="363" y="296"/>
                  </a:lnTo>
                  <a:lnTo>
                    <a:pt x="357" y="314"/>
                  </a:lnTo>
                  <a:lnTo>
                    <a:pt x="353" y="329"/>
                  </a:lnTo>
                  <a:lnTo>
                    <a:pt x="350" y="340"/>
                  </a:lnTo>
                  <a:lnTo>
                    <a:pt x="349" y="344"/>
                  </a:lnTo>
                  <a:lnTo>
                    <a:pt x="363" y="295"/>
                  </a:lnTo>
                  <a:lnTo>
                    <a:pt x="372" y="257"/>
                  </a:lnTo>
                  <a:lnTo>
                    <a:pt x="375" y="228"/>
                  </a:lnTo>
                  <a:lnTo>
                    <a:pt x="374" y="208"/>
                  </a:lnTo>
                  <a:lnTo>
                    <a:pt x="369" y="195"/>
                  </a:lnTo>
                  <a:lnTo>
                    <a:pt x="363" y="187"/>
                  </a:lnTo>
                  <a:lnTo>
                    <a:pt x="356" y="183"/>
                  </a:lnTo>
                  <a:lnTo>
                    <a:pt x="350" y="182"/>
                  </a:lnTo>
                  <a:lnTo>
                    <a:pt x="346" y="182"/>
                  </a:lnTo>
                  <a:lnTo>
                    <a:pt x="343" y="182"/>
                  </a:lnTo>
                  <a:lnTo>
                    <a:pt x="331" y="188"/>
                  </a:lnTo>
                  <a:lnTo>
                    <a:pt x="318" y="197"/>
                  </a:lnTo>
                  <a:lnTo>
                    <a:pt x="305" y="210"/>
                  </a:lnTo>
                  <a:lnTo>
                    <a:pt x="292" y="226"/>
                  </a:lnTo>
                  <a:lnTo>
                    <a:pt x="279" y="243"/>
                  </a:lnTo>
                  <a:lnTo>
                    <a:pt x="267" y="258"/>
                  </a:lnTo>
                  <a:lnTo>
                    <a:pt x="256" y="273"/>
                  </a:lnTo>
                  <a:lnTo>
                    <a:pt x="249" y="285"/>
                  </a:lnTo>
                  <a:lnTo>
                    <a:pt x="243" y="294"/>
                  </a:lnTo>
                  <a:lnTo>
                    <a:pt x="242" y="296"/>
                  </a:lnTo>
                  <a:lnTo>
                    <a:pt x="287" y="219"/>
                  </a:lnTo>
                  <a:lnTo>
                    <a:pt x="299" y="196"/>
                  </a:lnTo>
                  <a:lnTo>
                    <a:pt x="304" y="181"/>
                  </a:lnTo>
                  <a:lnTo>
                    <a:pt x="303" y="169"/>
                  </a:lnTo>
                  <a:lnTo>
                    <a:pt x="297" y="162"/>
                  </a:lnTo>
                  <a:lnTo>
                    <a:pt x="288" y="158"/>
                  </a:lnTo>
                  <a:lnTo>
                    <a:pt x="278" y="157"/>
                  </a:lnTo>
                  <a:lnTo>
                    <a:pt x="267" y="158"/>
                  </a:lnTo>
                  <a:lnTo>
                    <a:pt x="257" y="159"/>
                  </a:lnTo>
                  <a:lnTo>
                    <a:pt x="250" y="162"/>
                  </a:lnTo>
                  <a:lnTo>
                    <a:pt x="248" y="162"/>
                  </a:lnTo>
                  <a:lnTo>
                    <a:pt x="0" y="317"/>
                  </a:lnTo>
                  <a:lnTo>
                    <a:pt x="240" y="146"/>
                  </a:lnTo>
                  <a:lnTo>
                    <a:pt x="240" y="132"/>
                  </a:lnTo>
                  <a:lnTo>
                    <a:pt x="228" y="125"/>
                  </a:lnTo>
                  <a:lnTo>
                    <a:pt x="210" y="125"/>
                  </a:lnTo>
                  <a:lnTo>
                    <a:pt x="186" y="130"/>
                  </a:lnTo>
                  <a:lnTo>
                    <a:pt x="160" y="137"/>
                  </a:lnTo>
                  <a:lnTo>
                    <a:pt x="133" y="146"/>
                  </a:lnTo>
                  <a:lnTo>
                    <a:pt x="108" y="157"/>
                  </a:lnTo>
                  <a:lnTo>
                    <a:pt x="88" y="166"/>
                  </a:lnTo>
                  <a:lnTo>
                    <a:pt x="74" y="172"/>
                  </a:lnTo>
                  <a:lnTo>
                    <a:pt x="69" y="175"/>
                  </a:lnTo>
                  <a:lnTo>
                    <a:pt x="402" y="5"/>
                  </a:lnTo>
                  <a:lnTo>
                    <a:pt x="403" y="5"/>
                  </a:lnTo>
                  <a:lnTo>
                    <a:pt x="408" y="2"/>
                  </a:lnTo>
                  <a:lnTo>
                    <a:pt x="413" y="1"/>
                  </a:lnTo>
                  <a:lnTo>
                    <a:pt x="422" y="0"/>
                  </a:lnTo>
                  <a:lnTo>
                    <a:pt x="430" y="0"/>
                  </a:lnTo>
                  <a:lnTo>
                    <a:pt x="439" y="2"/>
                  </a:lnTo>
                  <a:lnTo>
                    <a:pt x="446" y="7"/>
                  </a:lnTo>
                  <a:lnTo>
                    <a:pt x="452" y="14"/>
                  </a:lnTo>
                  <a:lnTo>
                    <a:pt x="455" y="26"/>
                  </a:lnTo>
                  <a:lnTo>
                    <a:pt x="455" y="43"/>
                  </a:lnTo>
                  <a:lnTo>
                    <a:pt x="455" y="45"/>
                  </a:lnTo>
                  <a:lnTo>
                    <a:pt x="455" y="49"/>
                  </a:lnTo>
                  <a:lnTo>
                    <a:pt x="455" y="56"/>
                  </a:lnTo>
                  <a:lnTo>
                    <a:pt x="456" y="64"/>
                  </a:lnTo>
                  <a:lnTo>
                    <a:pt x="459" y="73"/>
                  </a:lnTo>
                  <a:lnTo>
                    <a:pt x="461" y="82"/>
                  </a:lnTo>
                  <a:lnTo>
                    <a:pt x="466" y="92"/>
                  </a:lnTo>
                  <a:lnTo>
                    <a:pt x="472" y="100"/>
                  </a:lnTo>
                  <a:lnTo>
                    <a:pt x="479" y="107"/>
                  </a:lnTo>
                  <a:lnTo>
                    <a:pt x="490" y="112"/>
                  </a:lnTo>
                  <a:close/>
                </a:path>
              </a:pathLst>
            </a:custGeom>
            <a:solidFill>
              <a:srgbClr val="FFE5EF"/>
            </a:solidFill>
            <a:ln w="9525">
              <a:noFill/>
              <a:round/>
              <a:headEnd/>
              <a:tailEnd/>
            </a:ln>
          </p:spPr>
          <p:txBody>
            <a:bodyPr/>
            <a:lstStyle/>
            <a:p>
              <a:endParaRPr lang="en-US"/>
            </a:p>
          </p:txBody>
        </p:sp>
        <p:sp>
          <p:nvSpPr>
            <p:cNvPr id="22631" name="Freeform 97"/>
            <p:cNvSpPr>
              <a:spLocks/>
            </p:cNvSpPr>
            <p:nvPr/>
          </p:nvSpPr>
          <p:spPr bwMode="auto">
            <a:xfrm rot="2163528">
              <a:off x="4691" y="1879"/>
              <a:ext cx="271" cy="225"/>
            </a:xfrm>
            <a:custGeom>
              <a:avLst/>
              <a:gdLst>
                <a:gd name="T0" fmla="*/ 123 w 485"/>
                <a:gd name="T1" fmla="*/ 127 h 400"/>
                <a:gd name="T2" fmla="*/ 131 w 485"/>
                <a:gd name="T3" fmla="*/ 105 h 400"/>
                <a:gd name="T4" fmla="*/ 134 w 485"/>
                <a:gd name="T5" fmla="*/ 87 h 400"/>
                <a:gd name="T6" fmla="*/ 133 w 485"/>
                <a:gd name="T7" fmla="*/ 74 h 400"/>
                <a:gd name="T8" fmla="*/ 131 w 485"/>
                <a:gd name="T9" fmla="*/ 66 h 400"/>
                <a:gd name="T10" fmla="*/ 130 w 485"/>
                <a:gd name="T11" fmla="*/ 64 h 400"/>
                <a:gd name="T12" fmla="*/ 123 w 485"/>
                <a:gd name="T13" fmla="*/ 69 h 400"/>
                <a:gd name="T14" fmla="*/ 117 w 485"/>
                <a:gd name="T15" fmla="*/ 80 h 400"/>
                <a:gd name="T16" fmla="*/ 112 w 485"/>
                <a:gd name="T17" fmla="*/ 92 h 400"/>
                <a:gd name="T18" fmla="*/ 110 w 485"/>
                <a:gd name="T19" fmla="*/ 103 h 400"/>
                <a:gd name="T20" fmla="*/ 108 w 485"/>
                <a:gd name="T21" fmla="*/ 107 h 400"/>
                <a:gd name="T22" fmla="*/ 115 w 485"/>
                <a:gd name="T23" fmla="*/ 80 h 400"/>
                <a:gd name="T24" fmla="*/ 116 w 485"/>
                <a:gd name="T25" fmla="*/ 65 h 400"/>
                <a:gd name="T26" fmla="*/ 113 w 485"/>
                <a:gd name="T27" fmla="*/ 58 h 400"/>
                <a:gd name="T28" fmla="*/ 108 w 485"/>
                <a:gd name="T29" fmla="*/ 57 h 400"/>
                <a:gd name="T30" fmla="*/ 106 w 485"/>
                <a:gd name="T31" fmla="*/ 57 h 400"/>
                <a:gd name="T32" fmla="*/ 99 w 485"/>
                <a:gd name="T33" fmla="*/ 61 h 400"/>
                <a:gd name="T34" fmla="*/ 90 w 485"/>
                <a:gd name="T35" fmla="*/ 70 h 400"/>
                <a:gd name="T36" fmla="*/ 83 w 485"/>
                <a:gd name="T37" fmla="*/ 80 h 400"/>
                <a:gd name="T38" fmla="*/ 77 w 485"/>
                <a:gd name="T39" fmla="*/ 89 h 400"/>
                <a:gd name="T40" fmla="*/ 75 w 485"/>
                <a:gd name="T41" fmla="*/ 93 h 400"/>
                <a:gd name="T42" fmla="*/ 92 w 485"/>
                <a:gd name="T43" fmla="*/ 61 h 400"/>
                <a:gd name="T44" fmla="*/ 94 w 485"/>
                <a:gd name="T45" fmla="*/ 53 h 400"/>
                <a:gd name="T46" fmla="*/ 89 w 485"/>
                <a:gd name="T47" fmla="*/ 50 h 400"/>
                <a:gd name="T48" fmla="*/ 83 w 485"/>
                <a:gd name="T49" fmla="*/ 50 h 400"/>
                <a:gd name="T50" fmla="*/ 77 w 485"/>
                <a:gd name="T51" fmla="*/ 50 h 400"/>
                <a:gd name="T52" fmla="*/ 0 w 485"/>
                <a:gd name="T53" fmla="*/ 100 h 400"/>
                <a:gd name="T54" fmla="*/ 74 w 485"/>
                <a:gd name="T55" fmla="*/ 41 h 400"/>
                <a:gd name="T56" fmla="*/ 65 w 485"/>
                <a:gd name="T57" fmla="*/ 39 h 400"/>
                <a:gd name="T58" fmla="*/ 50 w 485"/>
                <a:gd name="T59" fmla="*/ 43 h 400"/>
                <a:gd name="T60" fmla="*/ 34 w 485"/>
                <a:gd name="T61" fmla="*/ 49 h 400"/>
                <a:gd name="T62" fmla="*/ 23 w 485"/>
                <a:gd name="T63" fmla="*/ 54 h 400"/>
                <a:gd name="T64" fmla="*/ 124 w 485"/>
                <a:gd name="T65" fmla="*/ 2 h 400"/>
                <a:gd name="T66" fmla="*/ 126 w 485"/>
                <a:gd name="T67" fmla="*/ 1 h 400"/>
                <a:gd name="T68" fmla="*/ 131 w 485"/>
                <a:gd name="T69" fmla="*/ 0 h 400"/>
                <a:gd name="T70" fmla="*/ 135 w 485"/>
                <a:gd name="T71" fmla="*/ 1 h 400"/>
                <a:gd name="T72" fmla="*/ 139 w 485"/>
                <a:gd name="T73" fmla="*/ 5 h 400"/>
                <a:gd name="T74" fmla="*/ 140 w 485"/>
                <a:gd name="T75" fmla="*/ 14 h 400"/>
                <a:gd name="T76" fmla="*/ 140 w 485"/>
                <a:gd name="T77" fmla="*/ 16 h 400"/>
                <a:gd name="T78" fmla="*/ 141 w 485"/>
                <a:gd name="T79" fmla="*/ 20 h 400"/>
                <a:gd name="T80" fmla="*/ 142 w 485"/>
                <a:gd name="T81" fmla="*/ 26 h 400"/>
                <a:gd name="T82" fmla="*/ 146 w 485"/>
                <a:gd name="T83" fmla="*/ 31 h 400"/>
                <a:gd name="T84" fmla="*/ 151 w 485"/>
                <a:gd name="T85" fmla="*/ 35 h 400"/>
                <a:gd name="T86" fmla="*/ 151 w 485"/>
                <a:gd name="T87" fmla="*/ 35 h 4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5"/>
                <a:gd name="T133" fmla="*/ 0 h 400"/>
                <a:gd name="T134" fmla="*/ 485 w 485"/>
                <a:gd name="T135" fmla="*/ 400 h 4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5" h="400">
                  <a:moveTo>
                    <a:pt x="483" y="111"/>
                  </a:moveTo>
                  <a:lnTo>
                    <a:pt x="395" y="400"/>
                  </a:lnTo>
                  <a:lnTo>
                    <a:pt x="411" y="364"/>
                  </a:lnTo>
                  <a:lnTo>
                    <a:pt x="420" y="331"/>
                  </a:lnTo>
                  <a:lnTo>
                    <a:pt x="426" y="301"/>
                  </a:lnTo>
                  <a:lnTo>
                    <a:pt x="429" y="275"/>
                  </a:lnTo>
                  <a:lnTo>
                    <a:pt x="429" y="252"/>
                  </a:lnTo>
                  <a:lnTo>
                    <a:pt x="426" y="234"/>
                  </a:lnTo>
                  <a:lnTo>
                    <a:pt x="423" y="219"/>
                  </a:lnTo>
                  <a:lnTo>
                    <a:pt x="419" y="208"/>
                  </a:lnTo>
                  <a:lnTo>
                    <a:pt x="417" y="202"/>
                  </a:lnTo>
                  <a:lnTo>
                    <a:pt x="415" y="200"/>
                  </a:lnTo>
                  <a:lnTo>
                    <a:pt x="405" y="205"/>
                  </a:lnTo>
                  <a:lnTo>
                    <a:pt x="394" y="217"/>
                  </a:lnTo>
                  <a:lnTo>
                    <a:pt x="384" y="233"/>
                  </a:lnTo>
                  <a:lnTo>
                    <a:pt x="375" y="252"/>
                  </a:lnTo>
                  <a:lnTo>
                    <a:pt x="367" y="272"/>
                  </a:lnTo>
                  <a:lnTo>
                    <a:pt x="359" y="291"/>
                  </a:lnTo>
                  <a:lnTo>
                    <a:pt x="353" y="311"/>
                  </a:lnTo>
                  <a:lnTo>
                    <a:pt x="350" y="325"/>
                  </a:lnTo>
                  <a:lnTo>
                    <a:pt x="346" y="335"/>
                  </a:lnTo>
                  <a:lnTo>
                    <a:pt x="346" y="339"/>
                  </a:lnTo>
                  <a:lnTo>
                    <a:pt x="361" y="291"/>
                  </a:lnTo>
                  <a:lnTo>
                    <a:pt x="369" y="253"/>
                  </a:lnTo>
                  <a:lnTo>
                    <a:pt x="373" y="225"/>
                  </a:lnTo>
                  <a:lnTo>
                    <a:pt x="371" y="205"/>
                  </a:lnTo>
                  <a:lnTo>
                    <a:pt x="367" y="192"/>
                  </a:lnTo>
                  <a:lnTo>
                    <a:pt x="361" y="185"/>
                  </a:lnTo>
                  <a:lnTo>
                    <a:pt x="353" y="180"/>
                  </a:lnTo>
                  <a:lnTo>
                    <a:pt x="348" y="179"/>
                  </a:lnTo>
                  <a:lnTo>
                    <a:pt x="343" y="180"/>
                  </a:lnTo>
                  <a:lnTo>
                    <a:pt x="340" y="180"/>
                  </a:lnTo>
                  <a:lnTo>
                    <a:pt x="328" y="185"/>
                  </a:lnTo>
                  <a:lnTo>
                    <a:pt x="317" y="194"/>
                  </a:lnTo>
                  <a:lnTo>
                    <a:pt x="302" y="207"/>
                  </a:lnTo>
                  <a:lnTo>
                    <a:pt x="289" y="223"/>
                  </a:lnTo>
                  <a:lnTo>
                    <a:pt x="276" y="239"/>
                  </a:lnTo>
                  <a:lnTo>
                    <a:pt x="264" y="255"/>
                  </a:lnTo>
                  <a:lnTo>
                    <a:pt x="255" y="270"/>
                  </a:lnTo>
                  <a:lnTo>
                    <a:pt x="246" y="282"/>
                  </a:lnTo>
                  <a:lnTo>
                    <a:pt x="241" y="289"/>
                  </a:lnTo>
                  <a:lnTo>
                    <a:pt x="239" y="293"/>
                  </a:lnTo>
                  <a:lnTo>
                    <a:pt x="284" y="215"/>
                  </a:lnTo>
                  <a:lnTo>
                    <a:pt x="296" y="194"/>
                  </a:lnTo>
                  <a:lnTo>
                    <a:pt x="301" y="177"/>
                  </a:lnTo>
                  <a:lnTo>
                    <a:pt x="300" y="167"/>
                  </a:lnTo>
                  <a:lnTo>
                    <a:pt x="294" y="160"/>
                  </a:lnTo>
                  <a:lnTo>
                    <a:pt x="286" y="156"/>
                  </a:lnTo>
                  <a:lnTo>
                    <a:pt x="275" y="155"/>
                  </a:lnTo>
                  <a:lnTo>
                    <a:pt x="264" y="156"/>
                  </a:lnTo>
                  <a:lnTo>
                    <a:pt x="255" y="157"/>
                  </a:lnTo>
                  <a:lnTo>
                    <a:pt x="247" y="158"/>
                  </a:lnTo>
                  <a:lnTo>
                    <a:pt x="245" y="160"/>
                  </a:lnTo>
                  <a:lnTo>
                    <a:pt x="0" y="314"/>
                  </a:lnTo>
                  <a:lnTo>
                    <a:pt x="238" y="144"/>
                  </a:lnTo>
                  <a:lnTo>
                    <a:pt x="237" y="130"/>
                  </a:lnTo>
                  <a:lnTo>
                    <a:pt x="226" y="123"/>
                  </a:lnTo>
                  <a:lnTo>
                    <a:pt x="208" y="123"/>
                  </a:lnTo>
                  <a:lnTo>
                    <a:pt x="185" y="127"/>
                  </a:lnTo>
                  <a:lnTo>
                    <a:pt x="159" y="135"/>
                  </a:lnTo>
                  <a:lnTo>
                    <a:pt x="133" y="144"/>
                  </a:lnTo>
                  <a:lnTo>
                    <a:pt x="108" y="155"/>
                  </a:lnTo>
                  <a:lnTo>
                    <a:pt x="88" y="163"/>
                  </a:lnTo>
                  <a:lnTo>
                    <a:pt x="73" y="170"/>
                  </a:lnTo>
                  <a:lnTo>
                    <a:pt x="69" y="173"/>
                  </a:lnTo>
                  <a:lnTo>
                    <a:pt x="398" y="5"/>
                  </a:lnTo>
                  <a:lnTo>
                    <a:pt x="399" y="5"/>
                  </a:lnTo>
                  <a:lnTo>
                    <a:pt x="404" y="3"/>
                  </a:lnTo>
                  <a:lnTo>
                    <a:pt x="409" y="1"/>
                  </a:lnTo>
                  <a:lnTo>
                    <a:pt x="418" y="0"/>
                  </a:lnTo>
                  <a:lnTo>
                    <a:pt x="425" y="0"/>
                  </a:lnTo>
                  <a:lnTo>
                    <a:pt x="433" y="3"/>
                  </a:lnTo>
                  <a:lnTo>
                    <a:pt x="440" y="7"/>
                  </a:lnTo>
                  <a:lnTo>
                    <a:pt x="446" y="15"/>
                  </a:lnTo>
                  <a:lnTo>
                    <a:pt x="450" y="26"/>
                  </a:lnTo>
                  <a:lnTo>
                    <a:pt x="450" y="43"/>
                  </a:lnTo>
                  <a:lnTo>
                    <a:pt x="450" y="44"/>
                  </a:lnTo>
                  <a:lnTo>
                    <a:pt x="450" y="49"/>
                  </a:lnTo>
                  <a:lnTo>
                    <a:pt x="450" y="55"/>
                  </a:lnTo>
                  <a:lnTo>
                    <a:pt x="451" y="63"/>
                  </a:lnTo>
                  <a:lnTo>
                    <a:pt x="454" y="73"/>
                  </a:lnTo>
                  <a:lnTo>
                    <a:pt x="456" y="82"/>
                  </a:lnTo>
                  <a:lnTo>
                    <a:pt x="461" y="92"/>
                  </a:lnTo>
                  <a:lnTo>
                    <a:pt x="467" y="100"/>
                  </a:lnTo>
                  <a:lnTo>
                    <a:pt x="474" y="107"/>
                  </a:lnTo>
                  <a:lnTo>
                    <a:pt x="485" y="112"/>
                  </a:lnTo>
                  <a:lnTo>
                    <a:pt x="483" y="111"/>
                  </a:lnTo>
                  <a:close/>
                </a:path>
              </a:pathLst>
            </a:custGeom>
            <a:solidFill>
              <a:srgbClr val="FFE8F0"/>
            </a:solidFill>
            <a:ln w="9525">
              <a:noFill/>
              <a:round/>
              <a:headEnd/>
              <a:tailEnd/>
            </a:ln>
          </p:spPr>
          <p:txBody>
            <a:bodyPr/>
            <a:lstStyle/>
            <a:p>
              <a:endParaRPr lang="en-US"/>
            </a:p>
          </p:txBody>
        </p:sp>
        <p:sp>
          <p:nvSpPr>
            <p:cNvPr id="22632" name="Freeform 98"/>
            <p:cNvSpPr>
              <a:spLocks/>
            </p:cNvSpPr>
            <p:nvPr/>
          </p:nvSpPr>
          <p:spPr bwMode="auto">
            <a:xfrm rot="2163528">
              <a:off x="4692" y="1880"/>
              <a:ext cx="270" cy="222"/>
            </a:xfrm>
            <a:custGeom>
              <a:avLst/>
              <a:gdLst>
                <a:gd name="T0" fmla="*/ 124 w 479"/>
                <a:gd name="T1" fmla="*/ 125 h 395"/>
                <a:gd name="T2" fmla="*/ 132 w 479"/>
                <a:gd name="T3" fmla="*/ 103 h 395"/>
                <a:gd name="T4" fmla="*/ 135 w 479"/>
                <a:gd name="T5" fmla="*/ 85 h 395"/>
                <a:gd name="T6" fmla="*/ 134 w 479"/>
                <a:gd name="T7" fmla="*/ 73 h 395"/>
                <a:gd name="T8" fmla="*/ 132 w 479"/>
                <a:gd name="T9" fmla="*/ 65 h 395"/>
                <a:gd name="T10" fmla="*/ 131 w 479"/>
                <a:gd name="T11" fmla="*/ 62 h 395"/>
                <a:gd name="T12" fmla="*/ 124 w 479"/>
                <a:gd name="T13" fmla="*/ 67 h 395"/>
                <a:gd name="T14" fmla="*/ 118 w 479"/>
                <a:gd name="T15" fmla="*/ 79 h 395"/>
                <a:gd name="T16" fmla="*/ 113 w 479"/>
                <a:gd name="T17" fmla="*/ 91 h 395"/>
                <a:gd name="T18" fmla="*/ 110 w 479"/>
                <a:gd name="T19" fmla="*/ 101 h 395"/>
                <a:gd name="T20" fmla="*/ 109 w 479"/>
                <a:gd name="T21" fmla="*/ 106 h 395"/>
                <a:gd name="T22" fmla="*/ 116 w 479"/>
                <a:gd name="T23" fmla="*/ 79 h 395"/>
                <a:gd name="T24" fmla="*/ 117 w 479"/>
                <a:gd name="T25" fmla="*/ 64 h 395"/>
                <a:gd name="T26" fmla="*/ 114 w 479"/>
                <a:gd name="T27" fmla="*/ 57 h 395"/>
                <a:gd name="T28" fmla="*/ 109 w 479"/>
                <a:gd name="T29" fmla="*/ 56 h 395"/>
                <a:gd name="T30" fmla="*/ 108 w 479"/>
                <a:gd name="T31" fmla="*/ 56 h 395"/>
                <a:gd name="T32" fmla="*/ 100 w 479"/>
                <a:gd name="T33" fmla="*/ 60 h 395"/>
                <a:gd name="T34" fmla="*/ 91 w 479"/>
                <a:gd name="T35" fmla="*/ 69 h 395"/>
                <a:gd name="T36" fmla="*/ 83 w 479"/>
                <a:gd name="T37" fmla="*/ 79 h 395"/>
                <a:gd name="T38" fmla="*/ 78 w 479"/>
                <a:gd name="T39" fmla="*/ 88 h 395"/>
                <a:gd name="T40" fmla="*/ 76 w 479"/>
                <a:gd name="T41" fmla="*/ 91 h 395"/>
                <a:gd name="T42" fmla="*/ 93 w 479"/>
                <a:gd name="T43" fmla="*/ 60 h 395"/>
                <a:gd name="T44" fmla="*/ 94 w 479"/>
                <a:gd name="T45" fmla="*/ 52 h 395"/>
                <a:gd name="T46" fmla="*/ 90 w 479"/>
                <a:gd name="T47" fmla="*/ 49 h 395"/>
                <a:gd name="T48" fmla="*/ 83 w 479"/>
                <a:gd name="T49" fmla="*/ 48 h 395"/>
                <a:gd name="T50" fmla="*/ 78 w 479"/>
                <a:gd name="T51" fmla="*/ 49 h 395"/>
                <a:gd name="T52" fmla="*/ 0 w 479"/>
                <a:gd name="T53" fmla="*/ 98 h 395"/>
                <a:gd name="T54" fmla="*/ 74 w 479"/>
                <a:gd name="T55" fmla="*/ 40 h 395"/>
                <a:gd name="T56" fmla="*/ 65 w 479"/>
                <a:gd name="T57" fmla="*/ 38 h 395"/>
                <a:gd name="T58" fmla="*/ 50 w 479"/>
                <a:gd name="T59" fmla="*/ 42 h 395"/>
                <a:gd name="T60" fmla="*/ 34 w 479"/>
                <a:gd name="T61" fmla="*/ 48 h 395"/>
                <a:gd name="T62" fmla="*/ 24 w 479"/>
                <a:gd name="T63" fmla="*/ 53 h 395"/>
                <a:gd name="T64" fmla="*/ 125 w 479"/>
                <a:gd name="T65" fmla="*/ 2 h 395"/>
                <a:gd name="T66" fmla="*/ 127 w 479"/>
                <a:gd name="T67" fmla="*/ 1 h 395"/>
                <a:gd name="T68" fmla="*/ 131 w 479"/>
                <a:gd name="T69" fmla="*/ 0 h 395"/>
                <a:gd name="T70" fmla="*/ 136 w 479"/>
                <a:gd name="T71" fmla="*/ 1 h 395"/>
                <a:gd name="T72" fmla="*/ 140 w 479"/>
                <a:gd name="T73" fmla="*/ 4 h 395"/>
                <a:gd name="T74" fmla="*/ 141 w 479"/>
                <a:gd name="T75" fmla="*/ 13 h 395"/>
                <a:gd name="T76" fmla="*/ 141 w 479"/>
                <a:gd name="T77" fmla="*/ 15 h 395"/>
                <a:gd name="T78" fmla="*/ 141 w 479"/>
                <a:gd name="T79" fmla="*/ 20 h 395"/>
                <a:gd name="T80" fmla="*/ 143 w 479"/>
                <a:gd name="T81" fmla="*/ 26 h 395"/>
                <a:gd name="T82" fmla="*/ 147 w 479"/>
                <a:gd name="T83" fmla="*/ 31 h 395"/>
                <a:gd name="T84" fmla="*/ 152 w 479"/>
                <a:gd name="T85" fmla="*/ 35 h 395"/>
                <a:gd name="T86" fmla="*/ 152 w 479"/>
                <a:gd name="T87" fmla="*/ 35 h 3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9"/>
                <a:gd name="T133" fmla="*/ 0 h 395"/>
                <a:gd name="T134" fmla="*/ 479 w 479"/>
                <a:gd name="T135" fmla="*/ 395 h 3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9" h="395">
                  <a:moveTo>
                    <a:pt x="478" y="111"/>
                  </a:moveTo>
                  <a:lnTo>
                    <a:pt x="391" y="395"/>
                  </a:lnTo>
                  <a:lnTo>
                    <a:pt x="407" y="359"/>
                  </a:lnTo>
                  <a:lnTo>
                    <a:pt x="416" y="326"/>
                  </a:lnTo>
                  <a:lnTo>
                    <a:pt x="422" y="298"/>
                  </a:lnTo>
                  <a:lnTo>
                    <a:pt x="425" y="271"/>
                  </a:lnTo>
                  <a:lnTo>
                    <a:pt x="425" y="249"/>
                  </a:lnTo>
                  <a:lnTo>
                    <a:pt x="422" y="231"/>
                  </a:lnTo>
                  <a:lnTo>
                    <a:pt x="419" y="217"/>
                  </a:lnTo>
                  <a:lnTo>
                    <a:pt x="416" y="206"/>
                  </a:lnTo>
                  <a:lnTo>
                    <a:pt x="414" y="199"/>
                  </a:lnTo>
                  <a:lnTo>
                    <a:pt x="413" y="197"/>
                  </a:lnTo>
                  <a:lnTo>
                    <a:pt x="402" y="203"/>
                  </a:lnTo>
                  <a:lnTo>
                    <a:pt x="391" y="213"/>
                  </a:lnTo>
                  <a:lnTo>
                    <a:pt x="380" y="230"/>
                  </a:lnTo>
                  <a:lnTo>
                    <a:pt x="372" y="249"/>
                  </a:lnTo>
                  <a:lnTo>
                    <a:pt x="364" y="268"/>
                  </a:lnTo>
                  <a:lnTo>
                    <a:pt x="357" y="288"/>
                  </a:lnTo>
                  <a:lnTo>
                    <a:pt x="351" y="306"/>
                  </a:lnTo>
                  <a:lnTo>
                    <a:pt x="347" y="321"/>
                  </a:lnTo>
                  <a:lnTo>
                    <a:pt x="344" y="331"/>
                  </a:lnTo>
                  <a:lnTo>
                    <a:pt x="342" y="334"/>
                  </a:lnTo>
                  <a:lnTo>
                    <a:pt x="358" y="287"/>
                  </a:lnTo>
                  <a:lnTo>
                    <a:pt x="366" y="250"/>
                  </a:lnTo>
                  <a:lnTo>
                    <a:pt x="369" y="222"/>
                  </a:lnTo>
                  <a:lnTo>
                    <a:pt x="367" y="203"/>
                  </a:lnTo>
                  <a:lnTo>
                    <a:pt x="364" y="189"/>
                  </a:lnTo>
                  <a:lnTo>
                    <a:pt x="358" y="181"/>
                  </a:lnTo>
                  <a:lnTo>
                    <a:pt x="351" y="178"/>
                  </a:lnTo>
                  <a:lnTo>
                    <a:pt x="345" y="176"/>
                  </a:lnTo>
                  <a:lnTo>
                    <a:pt x="340" y="176"/>
                  </a:lnTo>
                  <a:lnTo>
                    <a:pt x="338" y="178"/>
                  </a:lnTo>
                  <a:lnTo>
                    <a:pt x="326" y="182"/>
                  </a:lnTo>
                  <a:lnTo>
                    <a:pt x="314" y="191"/>
                  </a:lnTo>
                  <a:lnTo>
                    <a:pt x="299" y="204"/>
                  </a:lnTo>
                  <a:lnTo>
                    <a:pt x="286" y="219"/>
                  </a:lnTo>
                  <a:lnTo>
                    <a:pt x="274" y="236"/>
                  </a:lnTo>
                  <a:lnTo>
                    <a:pt x="262" y="251"/>
                  </a:lnTo>
                  <a:lnTo>
                    <a:pt x="252" y="266"/>
                  </a:lnTo>
                  <a:lnTo>
                    <a:pt x="245" y="277"/>
                  </a:lnTo>
                  <a:lnTo>
                    <a:pt x="239" y="286"/>
                  </a:lnTo>
                  <a:lnTo>
                    <a:pt x="237" y="289"/>
                  </a:lnTo>
                  <a:lnTo>
                    <a:pt x="282" y="213"/>
                  </a:lnTo>
                  <a:lnTo>
                    <a:pt x="293" y="191"/>
                  </a:lnTo>
                  <a:lnTo>
                    <a:pt x="298" y="175"/>
                  </a:lnTo>
                  <a:lnTo>
                    <a:pt x="297" y="163"/>
                  </a:lnTo>
                  <a:lnTo>
                    <a:pt x="292" y="157"/>
                  </a:lnTo>
                  <a:lnTo>
                    <a:pt x="283" y="154"/>
                  </a:lnTo>
                  <a:lnTo>
                    <a:pt x="272" y="153"/>
                  </a:lnTo>
                  <a:lnTo>
                    <a:pt x="261" y="153"/>
                  </a:lnTo>
                  <a:lnTo>
                    <a:pt x="253" y="155"/>
                  </a:lnTo>
                  <a:lnTo>
                    <a:pt x="246" y="156"/>
                  </a:lnTo>
                  <a:lnTo>
                    <a:pt x="243" y="157"/>
                  </a:lnTo>
                  <a:lnTo>
                    <a:pt x="0" y="310"/>
                  </a:lnTo>
                  <a:lnTo>
                    <a:pt x="236" y="142"/>
                  </a:lnTo>
                  <a:lnTo>
                    <a:pt x="235" y="128"/>
                  </a:lnTo>
                  <a:lnTo>
                    <a:pt x="224" y="121"/>
                  </a:lnTo>
                  <a:lnTo>
                    <a:pt x="206" y="121"/>
                  </a:lnTo>
                  <a:lnTo>
                    <a:pt x="184" y="125"/>
                  </a:lnTo>
                  <a:lnTo>
                    <a:pt x="158" y="132"/>
                  </a:lnTo>
                  <a:lnTo>
                    <a:pt x="131" y="142"/>
                  </a:lnTo>
                  <a:lnTo>
                    <a:pt x="108" y="151"/>
                  </a:lnTo>
                  <a:lnTo>
                    <a:pt x="87" y="161"/>
                  </a:lnTo>
                  <a:lnTo>
                    <a:pt x="74" y="167"/>
                  </a:lnTo>
                  <a:lnTo>
                    <a:pt x="68" y="169"/>
                  </a:lnTo>
                  <a:lnTo>
                    <a:pt x="394" y="5"/>
                  </a:lnTo>
                  <a:lnTo>
                    <a:pt x="395" y="4"/>
                  </a:lnTo>
                  <a:lnTo>
                    <a:pt x="400" y="3"/>
                  </a:lnTo>
                  <a:lnTo>
                    <a:pt x="405" y="2"/>
                  </a:lnTo>
                  <a:lnTo>
                    <a:pt x="413" y="0"/>
                  </a:lnTo>
                  <a:lnTo>
                    <a:pt x="421" y="0"/>
                  </a:lnTo>
                  <a:lnTo>
                    <a:pt x="428" y="3"/>
                  </a:lnTo>
                  <a:lnTo>
                    <a:pt x="435" y="6"/>
                  </a:lnTo>
                  <a:lnTo>
                    <a:pt x="441" y="15"/>
                  </a:lnTo>
                  <a:lnTo>
                    <a:pt x="444" y="27"/>
                  </a:lnTo>
                  <a:lnTo>
                    <a:pt x="445" y="42"/>
                  </a:lnTo>
                  <a:lnTo>
                    <a:pt x="445" y="44"/>
                  </a:lnTo>
                  <a:lnTo>
                    <a:pt x="445" y="48"/>
                  </a:lnTo>
                  <a:lnTo>
                    <a:pt x="445" y="55"/>
                  </a:lnTo>
                  <a:lnTo>
                    <a:pt x="446" y="63"/>
                  </a:lnTo>
                  <a:lnTo>
                    <a:pt x="447" y="72"/>
                  </a:lnTo>
                  <a:lnTo>
                    <a:pt x="451" y="81"/>
                  </a:lnTo>
                  <a:lnTo>
                    <a:pt x="456" y="91"/>
                  </a:lnTo>
                  <a:lnTo>
                    <a:pt x="461" y="99"/>
                  </a:lnTo>
                  <a:lnTo>
                    <a:pt x="469" y="106"/>
                  </a:lnTo>
                  <a:lnTo>
                    <a:pt x="479" y="111"/>
                  </a:lnTo>
                  <a:lnTo>
                    <a:pt x="478" y="111"/>
                  </a:lnTo>
                  <a:close/>
                </a:path>
              </a:pathLst>
            </a:custGeom>
            <a:solidFill>
              <a:srgbClr val="FFEBF2"/>
            </a:solidFill>
            <a:ln w="9525">
              <a:noFill/>
              <a:round/>
              <a:headEnd/>
              <a:tailEnd/>
            </a:ln>
          </p:spPr>
          <p:txBody>
            <a:bodyPr/>
            <a:lstStyle/>
            <a:p>
              <a:endParaRPr lang="en-US"/>
            </a:p>
          </p:txBody>
        </p:sp>
        <p:sp>
          <p:nvSpPr>
            <p:cNvPr id="22633" name="Freeform 99"/>
            <p:cNvSpPr>
              <a:spLocks/>
            </p:cNvSpPr>
            <p:nvPr/>
          </p:nvSpPr>
          <p:spPr bwMode="auto">
            <a:xfrm rot="2163528">
              <a:off x="4696" y="1881"/>
              <a:ext cx="265" cy="220"/>
            </a:xfrm>
            <a:custGeom>
              <a:avLst/>
              <a:gdLst>
                <a:gd name="T0" fmla="*/ 121 w 474"/>
                <a:gd name="T1" fmla="*/ 124 h 390"/>
                <a:gd name="T2" fmla="*/ 129 w 474"/>
                <a:gd name="T3" fmla="*/ 103 h 390"/>
                <a:gd name="T4" fmla="*/ 131 w 474"/>
                <a:gd name="T5" fmla="*/ 85 h 390"/>
                <a:gd name="T6" fmla="*/ 131 w 474"/>
                <a:gd name="T7" fmla="*/ 72 h 390"/>
                <a:gd name="T8" fmla="*/ 129 w 474"/>
                <a:gd name="T9" fmla="*/ 64 h 390"/>
                <a:gd name="T10" fmla="*/ 128 w 474"/>
                <a:gd name="T11" fmla="*/ 61 h 390"/>
                <a:gd name="T12" fmla="*/ 121 w 474"/>
                <a:gd name="T13" fmla="*/ 67 h 390"/>
                <a:gd name="T14" fmla="*/ 115 w 474"/>
                <a:gd name="T15" fmla="*/ 78 h 390"/>
                <a:gd name="T16" fmla="*/ 111 w 474"/>
                <a:gd name="T17" fmla="*/ 90 h 390"/>
                <a:gd name="T18" fmla="*/ 107 w 474"/>
                <a:gd name="T19" fmla="*/ 100 h 390"/>
                <a:gd name="T20" fmla="*/ 106 w 474"/>
                <a:gd name="T21" fmla="*/ 105 h 390"/>
                <a:gd name="T22" fmla="*/ 113 w 474"/>
                <a:gd name="T23" fmla="*/ 78 h 390"/>
                <a:gd name="T24" fmla="*/ 114 w 474"/>
                <a:gd name="T25" fmla="*/ 63 h 390"/>
                <a:gd name="T26" fmla="*/ 111 w 474"/>
                <a:gd name="T27" fmla="*/ 56 h 390"/>
                <a:gd name="T28" fmla="*/ 107 w 474"/>
                <a:gd name="T29" fmla="*/ 55 h 390"/>
                <a:gd name="T30" fmla="*/ 105 w 474"/>
                <a:gd name="T31" fmla="*/ 55 h 390"/>
                <a:gd name="T32" fmla="*/ 97 w 474"/>
                <a:gd name="T33" fmla="*/ 59 h 390"/>
                <a:gd name="T34" fmla="*/ 89 w 474"/>
                <a:gd name="T35" fmla="*/ 68 h 390"/>
                <a:gd name="T36" fmla="*/ 81 w 474"/>
                <a:gd name="T37" fmla="*/ 78 h 390"/>
                <a:gd name="T38" fmla="*/ 75 w 474"/>
                <a:gd name="T39" fmla="*/ 87 h 390"/>
                <a:gd name="T40" fmla="*/ 74 w 474"/>
                <a:gd name="T41" fmla="*/ 90 h 390"/>
                <a:gd name="T42" fmla="*/ 91 w 474"/>
                <a:gd name="T43" fmla="*/ 59 h 390"/>
                <a:gd name="T44" fmla="*/ 92 w 474"/>
                <a:gd name="T45" fmla="*/ 51 h 390"/>
                <a:gd name="T46" fmla="*/ 88 w 474"/>
                <a:gd name="T47" fmla="*/ 47 h 390"/>
                <a:gd name="T48" fmla="*/ 81 w 474"/>
                <a:gd name="T49" fmla="*/ 47 h 390"/>
                <a:gd name="T50" fmla="*/ 76 w 474"/>
                <a:gd name="T51" fmla="*/ 49 h 390"/>
                <a:gd name="T52" fmla="*/ 0 w 474"/>
                <a:gd name="T53" fmla="*/ 97 h 390"/>
                <a:gd name="T54" fmla="*/ 73 w 474"/>
                <a:gd name="T55" fmla="*/ 39 h 390"/>
                <a:gd name="T56" fmla="*/ 64 w 474"/>
                <a:gd name="T57" fmla="*/ 37 h 390"/>
                <a:gd name="T58" fmla="*/ 49 w 474"/>
                <a:gd name="T59" fmla="*/ 41 h 390"/>
                <a:gd name="T60" fmla="*/ 34 w 474"/>
                <a:gd name="T61" fmla="*/ 47 h 390"/>
                <a:gd name="T62" fmla="*/ 23 w 474"/>
                <a:gd name="T63" fmla="*/ 52 h 390"/>
                <a:gd name="T64" fmla="*/ 122 w 474"/>
                <a:gd name="T65" fmla="*/ 1 h 390"/>
                <a:gd name="T66" fmla="*/ 124 w 474"/>
                <a:gd name="T67" fmla="*/ 1 h 390"/>
                <a:gd name="T68" fmla="*/ 128 w 474"/>
                <a:gd name="T69" fmla="*/ 0 h 390"/>
                <a:gd name="T70" fmla="*/ 133 w 474"/>
                <a:gd name="T71" fmla="*/ 1 h 390"/>
                <a:gd name="T72" fmla="*/ 136 w 474"/>
                <a:gd name="T73" fmla="*/ 5 h 390"/>
                <a:gd name="T74" fmla="*/ 137 w 474"/>
                <a:gd name="T75" fmla="*/ 13 h 390"/>
                <a:gd name="T76" fmla="*/ 137 w 474"/>
                <a:gd name="T77" fmla="*/ 15 h 390"/>
                <a:gd name="T78" fmla="*/ 138 w 474"/>
                <a:gd name="T79" fmla="*/ 19 h 390"/>
                <a:gd name="T80" fmla="*/ 139 w 474"/>
                <a:gd name="T81" fmla="*/ 25 h 390"/>
                <a:gd name="T82" fmla="*/ 143 w 474"/>
                <a:gd name="T83" fmla="*/ 31 h 390"/>
                <a:gd name="T84" fmla="*/ 148 w 474"/>
                <a:gd name="T85" fmla="*/ 34 h 390"/>
                <a:gd name="T86" fmla="*/ 148 w 474"/>
                <a:gd name="T87" fmla="*/ 34 h 3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390"/>
                <a:gd name="T134" fmla="*/ 474 w 474"/>
                <a:gd name="T135" fmla="*/ 390 h 3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390">
                  <a:moveTo>
                    <a:pt x="473" y="109"/>
                  </a:moveTo>
                  <a:lnTo>
                    <a:pt x="388" y="390"/>
                  </a:lnTo>
                  <a:lnTo>
                    <a:pt x="403" y="354"/>
                  </a:lnTo>
                  <a:lnTo>
                    <a:pt x="413" y="322"/>
                  </a:lnTo>
                  <a:lnTo>
                    <a:pt x="418" y="292"/>
                  </a:lnTo>
                  <a:lnTo>
                    <a:pt x="421" y="267"/>
                  </a:lnTo>
                  <a:lnTo>
                    <a:pt x="421" y="245"/>
                  </a:lnTo>
                  <a:lnTo>
                    <a:pt x="418" y="227"/>
                  </a:lnTo>
                  <a:lnTo>
                    <a:pt x="416" y="212"/>
                  </a:lnTo>
                  <a:lnTo>
                    <a:pt x="412" y="202"/>
                  </a:lnTo>
                  <a:lnTo>
                    <a:pt x="410" y="195"/>
                  </a:lnTo>
                  <a:lnTo>
                    <a:pt x="409" y="193"/>
                  </a:lnTo>
                  <a:lnTo>
                    <a:pt x="398" y="198"/>
                  </a:lnTo>
                  <a:lnTo>
                    <a:pt x="387" y="210"/>
                  </a:lnTo>
                  <a:lnTo>
                    <a:pt x="378" y="225"/>
                  </a:lnTo>
                  <a:lnTo>
                    <a:pt x="368" y="245"/>
                  </a:lnTo>
                  <a:lnTo>
                    <a:pt x="361" y="264"/>
                  </a:lnTo>
                  <a:lnTo>
                    <a:pt x="354" y="284"/>
                  </a:lnTo>
                  <a:lnTo>
                    <a:pt x="348" y="302"/>
                  </a:lnTo>
                  <a:lnTo>
                    <a:pt x="343" y="316"/>
                  </a:lnTo>
                  <a:lnTo>
                    <a:pt x="341" y="327"/>
                  </a:lnTo>
                  <a:lnTo>
                    <a:pt x="340" y="330"/>
                  </a:lnTo>
                  <a:lnTo>
                    <a:pt x="355" y="283"/>
                  </a:lnTo>
                  <a:lnTo>
                    <a:pt x="362" y="246"/>
                  </a:lnTo>
                  <a:lnTo>
                    <a:pt x="366" y="218"/>
                  </a:lnTo>
                  <a:lnTo>
                    <a:pt x="365" y="198"/>
                  </a:lnTo>
                  <a:lnTo>
                    <a:pt x="360" y="185"/>
                  </a:lnTo>
                  <a:lnTo>
                    <a:pt x="354" y="178"/>
                  </a:lnTo>
                  <a:lnTo>
                    <a:pt x="348" y="173"/>
                  </a:lnTo>
                  <a:lnTo>
                    <a:pt x="341" y="172"/>
                  </a:lnTo>
                  <a:lnTo>
                    <a:pt x="337" y="173"/>
                  </a:lnTo>
                  <a:lnTo>
                    <a:pt x="335" y="173"/>
                  </a:lnTo>
                  <a:lnTo>
                    <a:pt x="323" y="178"/>
                  </a:lnTo>
                  <a:lnTo>
                    <a:pt x="311" y="187"/>
                  </a:lnTo>
                  <a:lnTo>
                    <a:pt x="298" y="201"/>
                  </a:lnTo>
                  <a:lnTo>
                    <a:pt x="285" y="215"/>
                  </a:lnTo>
                  <a:lnTo>
                    <a:pt x="272" y="231"/>
                  </a:lnTo>
                  <a:lnTo>
                    <a:pt x="260" y="247"/>
                  </a:lnTo>
                  <a:lnTo>
                    <a:pt x="250" y="261"/>
                  </a:lnTo>
                  <a:lnTo>
                    <a:pt x="242" y="273"/>
                  </a:lnTo>
                  <a:lnTo>
                    <a:pt x="237" y="281"/>
                  </a:lnTo>
                  <a:lnTo>
                    <a:pt x="236" y="284"/>
                  </a:lnTo>
                  <a:lnTo>
                    <a:pt x="280" y="209"/>
                  </a:lnTo>
                  <a:lnTo>
                    <a:pt x="292" y="187"/>
                  </a:lnTo>
                  <a:lnTo>
                    <a:pt x="297" y="171"/>
                  </a:lnTo>
                  <a:lnTo>
                    <a:pt x="295" y="160"/>
                  </a:lnTo>
                  <a:lnTo>
                    <a:pt x="289" y="153"/>
                  </a:lnTo>
                  <a:lnTo>
                    <a:pt x="280" y="149"/>
                  </a:lnTo>
                  <a:lnTo>
                    <a:pt x="270" y="149"/>
                  </a:lnTo>
                  <a:lnTo>
                    <a:pt x="260" y="149"/>
                  </a:lnTo>
                  <a:lnTo>
                    <a:pt x="250" y="151"/>
                  </a:lnTo>
                  <a:lnTo>
                    <a:pt x="244" y="153"/>
                  </a:lnTo>
                  <a:lnTo>
                    <a:pt x="241" y="153"/>
                  </a:lnTo>
                  <a:lnTo>
                    <a:pt x="0" y="305"/>
                  </a:lnTo>
                  <a:lnTo>
                    <a:pt x="233" y="139"/>
                  </a:lnTo>
                  <a:lnTo>
                    <a:pt x="233" y="124"/>
                  </a:lnTo>
                  <a:lnTo>
                    <a:pt x="223" y="117"/>
                  </a:lnTo>
                  <a:lnTo>
                    <a:pt x="205" y="117"/>
                  </a:lnTo>
                  <a:lnTo>
                    <a:pt x="182" y="122"/>
                  </a:lnTo>
                  <a:lnTo>
                    <a:pt x="157" y="129"/>
                  </a:lnTo>
                  <a:lnTo>
                    <a:pt x="131" y="139"/>
                  </a:lnTo>
                  <a:lnTo>
                    <a:pt x="107" y="148"/>
                  </a:lnTo>
                  <a:lnTo>
                    <a:pt x="87" y="158"/>
                  </a:lnTo>
                  <a:lnTo>
                    <a:pt x="74" y="164"/>
                  </a:lnTo>
                  <a:lnTo>
                    <a:pt x="68" y="166"/>
                  </a:lnTo>
                  <a:lnTo>
                    <a:pt x="390" y="4"/>
                  </a:lnTo>
                  <a:lnTo>
                    <a:pt x="391" y="3"/>
                  </a:lnTo>
                  <a:lnTo>
                    <a:pt x="396" y="2"/>
                  </a:lnTo>
                  <a:lnTo>
                    <a:pt x="401" y="1"/>
                  </a:lnTo>
                  <a:lnTo>
                    <a:pt x="409" y="0"/>
                  </a:lnTo>
                  <a:lnTo>
                    <a:pt x="416" y="0"/>
                  </a:lnTo>
                  <a:lnTo>
                    <a:pt x="424" y="1"/>
                  </a:lnTo>
                  <a:lnTo>
                    <a:pt x="430" y="6"/>
                  </a:lnTo>
                  <a:lnTo>
                    <a:pt x="436" y="14"/>
                  </a:lnTo>
                  <a:lnTo>
                    <a:pt x="438" y="25"/>
                  </a:lnTo>
                  <a:lnTo>
                    <a:pt x="438" y="41"/>
                  </a:lnTo>
                  <a:lnTo>
                    <a:pt x="438" y="42"/>
                  </a:lnTo>
                  <a:lnTo>
                    <a:pt x="438" y="47"/>
                  </a:lnTo>
                  <a:lnTo>
                    <a:pt x="440" y="53"/>
                  </a:lnTo>
                  <a:lnTo>
                    <a:pt x="441" y="61"/>
                  </a:lnTo>
                  <a:lnTo>
                    <a:pt x="442" y="71"/>
                  </a:lnTo>
                  <a:lnTo>
                    <a:pt x="446" y="80"/>
                  </a:lnTo>
                  <a:lnTo>
                    <a:pt x="450" y="90"/>
                  </a:lnTo>
                  <a:lnTo>
                    <a:pt x="456" y="98"/>
                  </a:lnTo>
                  <a:lnTo>
                    <a:pt x="463" y="104"/>
                  </a:lnTo>
                  <a:lnTo>
                    <a:pt x="474" y="109"/>
                  </a:lnTo>
                  <a:lnTo>
                    <a:pt x="473" y="109"/>
                  </a:lnTo>
                  <a:close/>
                </a:path>
              </a:pathLst>
            </a:custGeom>
            <a:solidFill>
              <a:srgbClr val="FFEEF4"/>
            </a:solidFill>
            <a:ln w="9525">
              <a:noFill/>
              <a:round/>
              <a:headEnd/>
              <a:tailEnd/>
            </a:ln>
          </p:spPr>
          <p:txBody>
            <a:bodyPr/>
            <a:lstStyle/>
            <a:p>
              <a:endParaRPr lang="en-US"/>
            </a:p>
          </p:txBody>
        </p:sp>
        <p:sp>
          <p:nvSpPr>
            <p:cNvPr id="22634" name="Freeform 100"/>
            <p:cNvSpPr>
              <a:spLocks/>
            </p:cNvSpPr>
            <p:nvPr/>
          </p:nvSpPr>
          <p:spPr bwMode="auto">
            <a:xfrm rot="2163528">
              <a:off x="4699" y="1883"/>
              <a:ext cx="263" cy="216"/>
            </a:xfrm>
            <a:custGeom>
              <a:avLst/>
              <a:gdLst>
                <a:gd name="T0" fmla="*/ 122 w 467"/>
                <a:gd name="T1" fmla="*/ 121 h 384"/>
                <a:gd name="T2" fmla="*/ 130 w 467"/>
                <a:gd name="T3" fmla="*/ 100 h 384"/>
                <a:gd name="T4" fmla="*/ 132 w 467"/>
                <a:gd name="T5" fmla="*/ 84 h 384"/>
                <a:gd name="T6" fmla="*/ 131 w 467"/>
                <a:gd name="T7" fmla="*/ 70 h 384"/>
                <a:gd name="T8" fmla="*/ 129 w 467"/>
                <a:gd name="T9" fmla="*/ 62 h 384"/>
                <a:gd name="T10" fmla="*/ 128 w 467"/>
                <a:gd name="T11" fmla="*/ 60 h 384"/>
                <a:gd name="T12" fmla="*/ 122 w 467"/>
                <a:gd name="T13" fmla="*/ 65 h 384"/>
                <a:gd name="T14" fmla="*/ 115 w 467"/>
                <a:gd name="T15" fmla="*/ 77 h 384"/>
                <a:gd name="T16" fmla="*/ 111 w 467"/>
                <a:gd name="T17" fmla="*/ 89 h 384"/>
                <a:gd name="T18" fmla="*/ 108 w 467"/>
                <a:gd name="T19" fmla="*/ 99 h 384"/>
                <a:gd name="T20" fmla="*/ 106 w 467"/>
                <a:gd name="T21" fmla="*/ 103 h 384"/>
                <a:gd name="T22" fmla="*/ 114 w 467"/>
                <a:gd name="T23" fmla="*/ 77 h 384"/>
                <a:gd name="T24" fmla="*/ 114 w 467"/>
                <a:gd name="T25" fmla="*/ 62 h 384"/>
                <a:gd name="T26" fmla="*/ 111 w 467"/>
                <a:gd name="T27" fmla="*/ 55 h 384"/>
                <a:gd name="T28" fmla="*/ 107 w 467"/>
                <a:gd name="T29" fmla="*/ 54 h 384"/>
                <a:gd name="T30" fmla="*/ 105 w 467"/>
                <a:gd name="T31" fmla="*/ 54 h 384"/>
                <a:gd name="T32" fmla="*/ 97 w 467"/>
                <a:gd name="T33" fmla="*/ 58 h 384"/>
                <a:gd name="T34" fmla="*/ 89 w 467"/>
                <a:gd name="T35" fmla="*/ 67 h 384"/>
                <a:gd name="T36" fmla="*/ 82 w 467"/>
                <a:gd name="T37" fmla="*/ 77 h 384"/>
                <a:gd name="T38" fmla="*/ 76 w 467"/>
                <a:gd name="T39" fmla="*/ 86 h 384"/>
                <a:gd name="T40" fmla="*/ 74 w 467"/>
                <a:gd name="T41" fmla="*/ 89 h 384"/>
                <a:gd name="T42" fmla="*/ 91 w 467"/>
                <a:gd name="T43" fmla="*/ 58 h 384"/>
                <a:gd name="T44" fmla="*/ 92 w 467"/>
                <a:gd name="T45" fmla="*/ 50 h 384"/>
                <a:gd name="T46" fmla="*/ 88 w 467"/>
                <a:gd name="T47" fmla="*/ 47 h 384"/>
                <a:gd name="T48" fmla="*/ 81 w 467"/>
                <a:gd name="T49" fmla="*/ 47 h 384"/>
                <a:gd name="T50" fmla="*/ 76 w 467"/>
                <a:gd name="T51" fmla="*/ 47 h 384"/>
                <a:gd name="T52" fmla="*/ 0 w 467"/>
                <a:gd name="T53" fmla="*/ 95 h 384"/>
                <a:gd name="T54" fmla="*/ 73 w 467"/>
                <a:gd name="T55" fmla="*/ 39 h 384"/>
                <a:gd name="T56" fmla="*/ 64 w 467"/>
                <a:gd name="T57" fmla="*/ 37 h 384"/>
                <a:gd name="T58" fmla="*/ 49 w 467"/>
                <a:gd name="T59" fmla="*/ 40 h 384"/>
                <a:gd name="T60" fmla="*/ 34 w 467"/>
                <a:gd name="T61" fmla="*/ 46 h 384"/>
                <a:gd name="T62" fmla="*/ 23 w 467"/>
                <a:gd name="T63" fmla="*/ 51 h 384"/>
                <a:gd name="T64" fmla="*/ 122 w 467"/>
                <a:gd name="T65" fmla="*/ 2 h 384"/>
                <a:gd name="T66" fmla="*/ 124 w 467"/>
                <a:gd name="T67" fmla="*/ 1 h 384"/>
                <a:gd name="T68" fmla="*/ 127 w 467"/>
                <a:gd name="T69" fmla="*/ 0 h 384"/>
                <a:gd name="T70" fmla="*/ 132 w 467"/>
                <a:gd name="T71" fmla="*/ 1 h 384"/>
                <a:gd name="T72" fmla="*/ 136 w 467"/>
                <a:gd name="T73" fmla="*/ 4 h 384"/>
                <a:gd name="T74" fmla="*/ 137 w 467"/>
                <a:gd name="T75" fmla="*/ 13 h 384"/>
                <a:gd name="T76" fmla="*/ 137 w 467"/>
                <a:gd name="T77" fmla="*/ 15 h 384"/>
                <a:gd name="T78" fmla="*/ 138 w 467"/>
                <a:gd name="T79" fmla="*/ 20 h 384"/>
                <a:gd name="T80" fmla="*/ 139 w 467"/>
                <a:gd name="T81" fmla="*/ 25 h 384"/>
                <a:gd name="T82" fmla="*/ 142 w 467"/>
                <a:gd name="T83" fmla="*/ 31 h 384"/>
                <a:gd name="T84" fmla="*/ 148 w 467"/>
                <a:gd name="T85" fmla="*/ 34 h 384"/>
                <a:gd name="T86" fmla="*/ 148 w 467"/>
                <a:gd name="T87" fmla="*/ 34 h 3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7"/>
                <a:gd name="T133" fmla="*/ 0 h 384"/>
                <a:gd name="T134" fmla="*/ 467 w 467"/>
                <a:gd name="T135" fmla="*/ 384 h 3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7" h="384">
                  <a:moveTo>
                    <a:pt x="467" y="108"/>
                  </a:moveTo>
                  <a:lnTo>
                    <a:pt x="383" y="384"/>
                  </a:lnTo>
                  <a:lnTo>
                    <a:pt x="399" y="349"/>
                  </a:lnTo>
                  <a:lnTo>
                    <a:pt x="408" y="317"/>
                  </a:lnTo>
                  <a:lnTo>
                    <a:pt x="414" y="289"/>
                  </a:lnTo>
                  <a:lnTo>
                    <a:pt x="417" y="264"/>
                  </a:lnTo>
                  <a:lnTo>
                    <a:pt x="416" y="241"/>
                  </a:lnTo>
                  <a:lnTo>
                    <a:pt x="413" y="223"/>
                  </a:lnTo>
                  <a:lnTo>
                    <a:pt x="411" y="209"/>
                  </a:lnTo>
                  <a:lnTo>
                    <a:pt x="407" y="198"/>
                  </a:lnTo>
                  <a:lnTo>
                    <a:pt x="405" y="192"/>
                  </a:lnTo>
                  <a:lnTo>
                    <a:pt x="404" y="190"/>
                  </a:lnTo>
                  <a:lnTo>
                    <a:pt x="393" y="196"/>
                  </a:lnTo>
                  <a:lnTo>
                    <a:pt x="383" y="207"/>
                  </a:lnTo>
                  <a:lnTo>
                    <a:pt x="374" y="222"/>
                  </a:lnTo>
                  <a:lnTo>
                    <a:pt x="364" y="241"/>
                  </a:lnTo>
                  <a:lnTo>
                    <a:pt x="356" y="260"/>
                  </a:lnTo>
                  <a:lnTo>
                    <a:pt x="350" y="280"/>
                  </a:lnTo>
                  <a:lnTo>
                    <a:pt x="344" y="297"/>
                  </a:lnTo>
                  <a:lnTo>
                    <a:pt x="339" y="312"/>
                  </a:lnTo>
                  <a:lnTo>
                    <a:pt x="337" y="322"/>
                  </a:lnTo>
                  <a:lnTo>
                    <a:pt x="336" y="326"/>
                  </a:lnTo>
                  <a:lnTo>
                    <a:pt x="350" y="279"/>
                  </a:lnTo>
                  <a:lnTo>
                    <a:pt x="358" y="242"/>
                  </a:lnTo>
                  <a:lnTo>
                    <a:pt x="362" y="215"/>
                  </a:lnTo>
                  <a:lnTo>
                    <a:pt x="360" y="195"/>
                  </a:lnTo>
                  <a:lnTo>
                    <a:pt x="356" y="183"/>
                  </a:lnTo>
                  <a:lnTo>
                    <a:pt x="350" y="175"/>
                  </a:lnTo>
                  <a:lnTo>
                    <a:pt x="343" y="171"/>
                  </a:lnTo>
                  <a:lnTo>
                    <a:pt x="337" y="170"/>
                  </a:lnTo>
                  <a:lnTo>
                    <a:pt x="332" y="170"/>
                  </a:lnTo>
                  <a:lnTo>
                    <a:pt x="331" y="171"/>
                  </a:lnTo>
                  <a:lnTo>
                    <a:pt x="319" y="176"/>
                  </a:lnTo>
                  <a:lnTo>
                    <a:pt x="307" y="184"/>
                  </a:lnTo>
                  <a:lnTo>
                    <a:pt x="294" y="197"/>
                  </a:lnTo>
                  <a:lnTo>
                    <a:pt x="281" y="213"/>
                  </a:lnTo>
                  <a:lnTo>
                    <a:pt x="268" y="228"/>
                  </a:lnTo>
                  <a:lnTo>
                    <a:pt x="257" y="244"/>
                  </a:lnTo>
                  <a:lnTo>
                    <a:pt x="246" y="258"/>
                  </a:lnTo>
                  <a:lnTo>
                    <a:pt x="239" y="270"/>
                  </a:lnTo>
                  <a:lnTo>
                    <a:pt x="234" y="278"/>
                  </a:lnTo>
                  <a:lnTo>
                    <a:pt x="232" y="280"/>
                  </a:lnTo>
                  <a:lnTo>
                    <a:pt x="276" y="205"/>
                  </a:lnTo>
                  <a:lnTo>
                    <a:pt x="288" y="184"/>
                  </a:lnTo>
                  <a:lnTo>
                    <a:pt x="293" y="169"/>
                  </a:lnTo>
                  <a:lnTo>
                    <a:pt x="292" y="158"/>
                  </a:lnTo>
                  <a:lnTo>
                    <a:pt x="286" y="151"/>
                  </a:lnTo>
                  <a:lnTo>
                    <a:pt x="277" y="147"/>
                  </a:lnTo>
                  <a:lnTo>
                    <a:pt x="267" y="146"/>
                  </a:lnTo>
                  <a:lnTo>
                    <a:pt x="256" y="147"/>
                  </a:lnTo>
                  <a:lnTo>
                    <a:pt x="248" y="148"/>
                  </a:lnTo>
                  <a:lnTo>
                    <a:pt x="240" y="150"/>
                  </a:lnTo>
                  <a:lnTo>
                    <a:pt x="238" y="151"/>
                  </a:lnTo>
                  <a:lnTo>
                    <a:pt x="0" y="301"/>
                  </a:lnTo>
                  <a:lnTo>
                    <a:pt x="231" y="137"/>
                  </a:lnTo>
                  <a:lnTo>
                    <a:pt x="230" y="122"/>
                  </a:lnTo>
                  <a:lnTo>
                    <a:pt x="220" y="115"/>
                  </a:lnTo>
                  <a:lnTo>
                    <a:pt x="202" y="115"/>
                  </a:lnTo>
                  <a:lnTo>
                    <a:pt x="180" y="120"/>
                  </a:lnTo>
                  <a:lnTo>
                    <a:pt x="155" y="127"/>
                  </a:lnTo>
                  <a:lnTo>
                    <a:pt x="130" y="137"/>
                  </a:lnTo>
                  <a:lnTo>
                    <a:pt x="106" y="146"/>
                  </a:lnTo>
                  <a:lnTo>
                    <a:pt x="85" y="154"/>
                  </a:lnTo>
                  <a:lnTo>
                    <a:pt x="72" y="161"/>
                  </a:lnTo>
                  <a:lnTo>
                    <a:pt x="68" y="164"/>
                  </a:lnTo>
                  <a:lnTo>
                    <a:pt x="385" y="5"/>
                  </a:lnTo>
                  <a:lnTo>
                    <a:pt x="387" y="3"/>
                  </a:lnTo>
                  <a:lnTo>
                    <a:pt x="391" y="2"/>
                  </a:lnTo>
                  <a:lnTo>
                    <a:pt x="396" y="1"/>
                  </a:lnTo>
                  <a:lnTo>
                    <a:pt x="402" y="0"/>
                  </a:lnTo>
                  <a:lnTo>
                    <a:pt x="411" y="0"/>
                  </a:lnTo>
                  <a:lnTo>
                    <a:pt x="418" y="1"/>
                  </a:lnTo>
                  <a:lnTo>
                    <a:pt x="424" y="6"/>
                  </a:lnTo>
                  <a:lnTo>
                    <a:pt x="429" y="13"/>
                  </a:lnTo>
                  <a:lnTo>
                    <a:pt x="432" y="25"/>
                  </a:lnTo>
                  <a:lnTo>
                    <a:pt x="432" y="40"/>
                  </a:lnTo>
                  <a:lnTo>
                    <a:pt x="432" y="43"/>
                  </a:lnTo>
                  <a:lnTo>
                    <a:pt x="432" y="46"/>
                  </a:lnTo>
                  <a:lnTo>
                    <a:pt x="433" y="53"/>
                  </a:lnTo>
                  <a:lnTo>
                    <a:pt x="435" y="62"/>
                  </a:lnTo>
                  <a:lnTo>
                    <a:pt x="436" y="70"/>
                  </a:lnTo>
                  <a:lnTo>
                    <a:pt x="439" y="79"/>
                  </a:lnTo>
                  <a:lnTo>
                    <a:pt x="443" y="89"/>
                  </a:lnTo>
                  <a:lnTo>
                    <a:pt x="450" y="97"/>
                  </a:lnTo>
                  <a:lnTo>
                    <a:pt x="457" y="104"/>
                  </a:lnTo>
                  <a:lnTo>
                    <a:pt x="467" y="109"/>
                  </a:lnTo>
                  <a:lnTo>
                    <a:pt x="467" y="108"/>
                  </a:lnTo>
                  <a:close/>
                </a:path>
              </a:pathLst>
            </a:custGeom>
            <a:solidFill>
              <a:srgbClr val="FFF0F6"/>
            </a:solidFill>
            <a:ln w="9525">
              <a:noFill/>
              <a:round/>
              <a:headEnd/>
              <a:tailEnd/>
            </a:ln>
          </p:spPr>
          <p:txBody>
            <a:bodyPr/>
            <a:lstStyle/>
            <a:p>
              <a:endParaRPr lang="en-US"/>
            </a:p>
          </p:txBody>
        </p:sp>
        <p:sp>
          <p:nvSpPr>
            <p:cNvPr id="22635" name="Freeform 101"/>
            <p:cNvSpPr>
              <a:spLocks/>
            </p:cNvSpPr>
            <p:nvPr/>
          </p:nvSpPr>
          <p:spPr bwMode="auto">
            <a:xfrm rot="2163528">
              <a:off x="4701" y="1883"/>
              <a:ext cx="260" cy="214"/>
            </a:xfrm>
            <a:custGeom>
              <a:avLst/>
              <a:gdLst>
                <a:gd name="T0" fmla="*/ 121 w 463"/>
                <a:gd name="T1" fmla="*/ 121 h 380"/>
                <a:gd name="T2" fmla="*/ 127 w 463"/>
                <a:gd name="T3" fmla="*/ 100 h 380"/>
                <a:gd name="T4" fmla="*/ 130 w 463"/>
                <a:gd name="T5" fmla="*/ 83 h 380"/>
                <a:gd name="T6" fmla="*/ 130 w 463"/>
                <a:gd name="T7" fmla="*/ 70 h 380"/>
                <a:gd name="T8" fmla="*/ 127 w 463"/>
                <a:gd name="T9" fmla="*/ 63 h 380"/>
                <a:gd name="T10" fmla="*/ 127 w 463"/>
                <a:gd name="T11" fmla="*/ 60 h 380"/>
                <a:gd name="T12" fmla="*/ 120 w 463"/>
                <a:gd name="T13" fmla="*/ 65 h 380"/>
                <a:gd name="T14" fmla="*/ 115 w 463"/>
                <a:gd name="T15" fmla="*/ 76 h 380"/>
                <a:gd name="T16" fmla="*/ 110 w 463"/>
                <a:gd name="T17" fmla="*/ 88 h 380"/>
                <a:gd name="T18" fmla="*/ 106 w 463"/>
                <a:gd name="T19" fmla="*/ 98 h 380"/>
                <a:gd name="T20" fmla="*/ 106 w 463"/>
                <a:gd name="T21" fmla="*/ 102 h 380"/>
                <a:gd name="T22" fmla="*/ 112 w 463"/>
                <a:gd name="T23" fmla="*/ 76 h 380"/>
                <a:gd name="T24" fmla="*/ 113 w 463"/>
                <a:gd name="T25" fmla="*/ 61 h 380"/>
                <a:gd name="T26" fmla="*/ 110 w 463"/>
                <a:gd name="T27" fmla="*/ 55 h 380"/>
                <a:gd name="T28" fmla="*/ 106 w 463"/>
                <a:gd name="T29" fmla="*/ 54 h 380"/>
                <a:gd name="T30" fmla="*/ 104 w 463"/>
                <a:gd name="T31" fmla="*/ 54 h 380"/>
                <a:gd name="T32" fmla="*/ 96 w 463"/>
                <a:gd name="T33" fmla="*/ 58 h 380"/>
                <a:gd name="T34" fmla="*/ 88 w 463"/>
                <a:gd name="T35" fmla="*/ 66 h 380"/>
                <a:gd name="T36" fmla="*/ 80 w 463"/>
                <a:gd name="T37" fmla="*/ 77 h 380"/>
                <a:gd name="T38" fmla="*/ 75 w 463"/>
                <a:gd name="T39" fmla="*/ 84 h 380"/>
                <a:gd name="T40" fmla="*/ 73 w 463"/>
                <a:gd name="T41" fmla="*/ 88 h 380"/>
                <a:gd name="T42" fmla="*/ 90 w 463"/>
                <a:gd name="T43" fmla="*/ 57 h 380"/>
                <a:gd name="T44" fmla="*/ 92 w 463"/>
                <a:gd name="T45" fmla="*/ 50 h 380"/>
                <a:gd name="T46" fmla="*/ 87 w 463"/>
                <a:gd name="T47" fmla="*/ 46 h 380"/>
                <a:gd name="T48" fmla="*/ 80 w 463"/>
                <a:gd name="T49" fmla="*/ 46 h 380"/>
                <a:gd name="T50" fmla="*/ 76 w 463"/>
                <a:gd name="T51" fmla="*/ 47 h 380"/>
                <a:gd name="T52" fmla="*/ 0 w 463"/>
                <a:gd name="T53" fmla="*/ 95 h 380"/>
                <a:gd name="T54" fmla="*/ 72 w 463"/>
                <a:gd name="T55" fmla="*/ 38 h 380"/>
                <a:gd name="T56" fmla="*/ 63 w 463"/>
                <a:gd name="T57" fmla="*/ 36 h 380"/>
                <a:gd name="T58" fmla="*/ 48 w 463"/>
                <a:gd name="T59" fmla="*/ 40 h 380"/>
                <a:gd name="T60" fmla="*/ 34 w 463"/>
                <a:gd name="T61" fmla="*/ 46 h 380"/>
                <a:gd name="T62" fmla="*/ 23 w 463"/>
                <a:gd name="T63" fmla="*/ 51 h 380"/>
                <a:gd name="T64" fmla="*/ 121 w 463"/>
                <a:gd name="T65" fmla="*/ 2 h 380"/>
                <a:gd name="T66" fmla="*/ 122 w 463"/>
                <a:gd name="T67" fmla="*/ 1 h 380"/>
                <a:gd name="T68" fmla="*/ 126 w 463"/>
                <a:gd name="T69" fmla="*/ 0 h 380"/>
                <a:gd name="T70" fmla="*/ 130 w 463"/>
                <a:gd name="T71" fmla="*/ 1 h 380"/>
                <a:gd name="T72" fmla="*/ 134 w 463"/>
                <a:gd name="T73" fmla="*/ 5 h 380"/>
                <a:gd name="T74" fmla="*/ 135 w 463"/>
                <a:gd name="T75" fmla="*/ 13 h 380"/>
                <a:gd name="T76" fmla="*/ 135 w 463"/>
                <a:gd name="T77" fmla="*/ 15 h 380"/>
                <a:gd name="T78" fmla="*/ 135 w 463"/>
                <a:gd name="T79" fmla="*/ 20 h 380"/>
                <a:gd name="T80" fmla="*/ 137 w 463"/>
                <a:gd name="T81" fmla="*/ 26 h 380"/>
                <a:gd name="T82" fmla="*/ 140 w 463"/>
                <a:gd name="T83" fmla="*/ 31 h 380"/>
                <a:gd name="T84" fmla="*/ 146 w 463"/>
                <a:gd name="T85" fmla="*/ 34 h 3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63"/>
                <a:gd name="T130" fmla="*/ 0 h 380"/>
                <a:gd name="T131" fmla="*/ 463 w 463"/>
                <a:gd name="T132" fmla="*/ 380 h 3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63" h="380">
                  <a:moveTo>
                    <a:pt x="463" y="109"/>
                  </a:moveTo>
                  <a:lnTo>
                    <a:pt x="382" y="380"/>
                  </a:lnTo>
                  <a:lnTo>
                    <a:pt x="396" y="346"/>
                  </a:lnTo>
                  <a:lnTo>
                    <a:pt x="405" y="315"/>
                  </a:lnTo>
                  <a:lnTo>
                    <a:pt x="411" y="286"/>
                  </a:lnTo>
                  <a:lnTo>
                    <a:pt x="414" y="261"/>
                  </a:lnTo>
                  <a:lnTo>
                    <a:pt x="413" y="239"/>
                  </a:lnTo>
                  <a:lnTo>
                    <a:pt x="411" y="221"/>
                  </a:lnTo>
                  <a:lnTo>
                    <a:pt x="408" y="207"/>
                  </a:lnTo>
                  <a:lnTo>
                    <a:pt x="404" y="197"/>
                  </a:lnTo>
                  <a:lnTo>
                    <a:pt x="402" y="190"/>
                  </a:lnTo>
                  <a:lnTo>
                    <a:pt x="402" y="188"/>
                  </a:lnTo>
                  <a:lnTo>
                    <a:pt x="391" y="194"/>
                  </a:lnTo>
                  <a:lnTo>
                    <a:pt x="380" y="204"/>
                  </a:lnTo>
                  <a:lnTo>
                    <a:pt x="371" y="220"/>
                  </a:lnTo>
                  <a:lnTo>
                    <a:pt x="363" y="239"/>
                  </a:lnTo>
                  <a:lnTo>
                    <a:pt x="354" y="258"/>
                  </a:lnTo>
                  <a:lnTo>
                    <a:pt x="347" y="277"/>
                  </a:lnTo>
                  <a:lnTo>
                    <a:pt x="342" y="295"/>
                  </a:lnTo>
                  <a:lnTo>
                    <a:pt x="337" y="309"/>
                  </a:lnTo>
                  <a:lnTo>
                    <a:pt x="335" y="318"/>
                  </a:lnTo>
                  <a:lnTo>
                    <a:pt x="334" y="322"/>
                  </a:lnTo>
                  <a:lnTo>
                    <a:pt x="348" y="276"/>
                  </a:lnTo>
                  <a:lnTo>
                    <a:pt x="357" y="240"/>
                  </a:lnTo>
                  <a:lnTo>
                    <a:pt x="359" y="213"/>
                  </a:lnTo>
                  <a:lnTo>
                    <a:pt x="358" y="194"/>
                  </a:lnTo>
                  <a:lnTo>
                    <a:pt x="354" y="181"/>
                  </a:lnTo>
                  <a:lnTo>
                    <a:pt x="348" y="173"/>
                  </a:lnTo>
                  <a:lnTo>
                    <a:pt x="341" y="169"/>
                  </a:lnTo>
                  <a:lnTo>
                    <a:pt x="335" y="169"/>
                  </a:lnTo>
                  <a:lnTo>
                    <a:pt x="330" y="169"/>
                  </a:lnTo>
                  <a:lnTo>
                    <a:pt x="329" y="169"/>
                  </a:lnTo>
                  <a:lnTo>
                    <a:pt x="317" y="173"/>
                  </a:lnTo>
                  <a:lnTo>
                    <a:pt x="305" y="183"/>
                  </a:lnTo>
                  <a:lnTo>
                    <a:pt x="292" y="195"/>
                  </a:lnTo>
                  <a:lnTo>
                    <a:pt x="279" y="210"/>
                  </a:lnTo>
                  <a:lnTo>
                    <a:pt x="267" y="226"/>
                  </a:lnTo>
                  <a:lnTo>
                    <a:pt x="255" y="241"/>
                  </a:lnTo>
                  <a:lnTo>
                    <a:pt x="246" y="255"/>
                  </a:lnTo>
                  <a:lnTo>
                    <a:pt x="239" y="267"/>
                  </a:lnTo>
                  <a:lnTo>
                    <a:pt x="233" y="274"/>
                  </a:lnTo>
                  <a:lnTo>
                    <a:pt x="231" y="278"/>
                  </a:lnTo>
                  <a:lnTo>
                    <a:pt x="274" y="203"/>
                  </a:lnTo>
                  <a:lnTo>
                    <a:pt x="286" y="182"/>
                  </a:lnTo>
                  <a:lnTo>
                    <a:pt x="291" y="166"/>
                  </a:lnTo>
                  <a:lnTo>
                    <a:pt x="290" y="156"/>
                  </a:lnTo>
                  <a:lnTo>
                    <a:pt x="284" y="150"/>
                  </a:lnTo>
                  <a:lnTo>
                    <a:pt x="276" y="146"/>
                  </a:lnTo>
                  <a:lnTo>
                    <a:pt x="266" y="145"/>
                  </a:lnTo>
                  <a:lnTo>
                    <a:pt x="255" y="146"/>
                  </a:lnTo>
                  <a:lnTo>
                    <a:pt x="246" y="147"/>
                  </a:lnTo>
                  <a:lnTo>
                    <a:pt x="240" y="148"/>
                  </a:lnTo>
                  <a:lnTo>
                    <a:pt x="237" y="150"/>
                  </a:lnTo>
                  <a:lnTo>
                    <a:pt x="0" y="298"/>
                  </a:lnTo>
                  <a:lnTo>
                    <a:pt x="230" y="135"/>
                  </a:lnTo>
                  <a:lnTo>
                    <a:pt x="229" y="121"/>
                  </a:lnTo>
                  <a:lnTo>
                    <a:pt x="218" y="114"/>
                  </a:lnTo>
                  <a:lnTo>
                    <a:pt x="202" y="114"/>
                  </a:lnTo>
                  <a:lnTo>
                    <a:pt x="179" y="119"/>
                  </a:lnTo>
                  <a:lnTo>
                    <a:pt x="154" y="126"/>
                  </a:lnTo>
                  <a:lnTo>
                    <a:pt x="129" y="135"/>
                  </a:lnTo>
                  <a:lnTo>
                    <a:pt x="106" y="145"/>
                  </a:lnTo>
                  <a:lnTo>
                    <a:pt x="86" y="153"/>
                  </a:lnTo>
                  <a:lnTo>
                    <a:pt x="73" y="159"/>
                  </a:lnTo>
                  <a:lnTo>
                    <a:pt x="68" y="161"/>
                  </a:lnTo>
                  <a:lnTo>
                    <a:pt x="382" y="5"/>
                  </a:lnTo>
                  <a:lnTo>
                    <a:pt x="384" y="5"/>
                  </a:lnTo>
                  <a:lnTo>
                    <a:pt x="388" y="3"/>
                  </a:lnTo>
                  <a:lnTo>
                    <a:pt x="392" y="1"/>
                  </a:lnTo>
                  <a:lnTo>
                    <a:pt x="399" y="0"/>
                  </a:lnTo>
                  <a:lnTo>
                    <a:pt x="407" y="1"/>
                  </a:lnTo>
                  <a:lnTo>
                    <a:pt x="414" y="2"/>
                  </a:lnTo>
                  <a:lnTo>
                    <a:pt x="420" y="7"/>
                  </a:lnTo>
                  <a:lnTo>
                    <a:pt x="424" y="14"/>
                  </a:lnTo>
                  <a:lnTo>
                    <a:pt x="428" y="26"/>
                  </a:lnTo>
                  <a:lnTo>
                    <a:pt x="428" y="41"/>
                  </a:lnTo>
                  <a:lnTo>
                    <a:pt x="428" y="43"/>
                  </a:lnTo>
                  <a:lnTo>
                    <a:pt x="428" y="47"/>
                  </a:lnTo>
                  <a:lnTo>
                    <a:pt x="428" y="53"/>
                  </a:lnTo>
                  <a:lnTo>
                    <a:pt x="429" y="62"/>
                  </a:lnTo>
                  <a:lnTo>
                    <a:pt x="432" y="71"/>
                  </a:lnTo>
                  <a:lnTo>
                    <a:pt x="435" y="81"/>
                  </a:lnTo>
                  <a:lnTo>
                    <a:pt x="439" y="89"/>
                  </a:lnTo>
                  <a:lnTo>
                    <a:pt x="445" y="97"/>
                  </a:lnTo>
                  <a:lnTo>
                    <a:pt x="453" y="104"/>
                  </a:lnTo>
                  <a:lnTo>
                    <a:pt x="463" y="109"/>
                  </a:lnTo>
                  <a:close/>
                </a:path>
              </a:pathLst>
            </a:custGeom>
            <a:solidFill>
              <a:srgbClr val="FFF3F8"/>
            </a:solidFill>
            <a:ln w="9525">
              <a:noFill/>
              <a:round/>
              <a:headEnd/>
              <a:tailEnd/>
            </a:ln>
          </p:spPr>
          <p:txBody>
            <a:bodyPr/>
            <a:lstStyle/>
            <a:p>
              <a:endParaRPr lang="en-US"/>
            </a:p>
          </p:txBody>
        </p:sp>
        <p:sp>
          <p:nvSpPr>
            <p:cNvPr id="22636" name="Freeform 102"/>
            <p:cNvSpPr>
              <a:spLocks/>
            </p:cNvSpPr>
            <p:nvPr/>
          </p:nvSpPr>
          <p:spPr bwMode="auto">
            <a:xfrm rot="2163528">
              <a:off x="4705" y="1885"/>
              <a:ext cx="256" cy="211"/>
            </a:xfrm>
            <a:custGeom>
              <a:avLst/>
              <a:gdLst>
                <a:gd name="T0" fmla="*/ 119 w 456"/>
                <a:gd name="T1" fmla="*/ 118 h 376"/>
                <a:gd name="T2" fmla="*/ 127 w 456"/>
                <a:gd name="T3" fmla="*/ 98 h 376"/>
                <a:gd name="T4" fmla="*/ 129 w 456"/>
                <a:gd name="T5" fmla="*/ 81 h 376"/>
                <a:gd name="T6" fmla="*/ 128 w 456"/>
                <a:gd name="T7" fmla="*/ 68 h 376"/>
                <a:gd name="T8" fmla="*/ 126 w 456"/>
                <a:gd name="T9" fmla="*/ 61 h 376"/>
                <a:gd name="T10" fmla="*/ 125 w 456"/>
                <a:gd name="T11" fmla="*/ 58 h 376"/>
                <a:gd name="T12" fmla="*/ 119 w 456"/>
                <a:gd name="T13" fmla="*/ 63 h 376"/>
                <a:gd name="T14" fmla="*/ 113 w 456"/>
                <a:gd name="T15" fmla="*/ 74 h 376"/>
                <a:gd name="T16" fmla="*/ 108 w 456"/>
                <a:gd name="T17" fmla="*/ 86 h 376"/>
                <a:gd name="T18" fmla="*/ 106 w 456"/>
                <a:gd name="T19" fmla="*/ 97 h 376"/>
                <a:gd name="T20" fmla="*/ 104 w 456"/>
                <a:gd name="T21" fmla="*/ 100 h 376"/>
                <a:gd name="T22" fmla="*/ 111 w 456"/>
                <a:gd name="T23" fmla="*/ 75 h 376"/>
                <a:gd name="T24" fmla="*/ 112 w 456"/>
                <a:gd name="T25" fmla="*/ 60 h 376"/>
                <a:gd name="T26" fmla="*/ 108 w 456"/>
                <a:gd name="T27" fmla="*/ 53 h 376"/>
                <a:gd name="T28" fmla="*/ 104 w 456"/>
                <a:gd name="T29" fmla="*/ 52 h 376"/>
                <a:gd name="T30" fmla="*/ 102 w 456"/>
                <a:gd name="T31" fmla="*/ 52 h 376"/>
                <a:gd name="T32" fmla="*/ 95 w 456"/>
                <a:gd name="T33" fmla="*/ 57 h 376"/>
                <a:gd name="T34" fmla="*/ 86 w 456"/>
                <a:gd name="T35" fmla="*/ 65 h 376"/>
                <a:gd name="T36" fmla="*/ 80 w 456"/>
                <a:gd name="T37" fmla="*/ 75 h 376"/>
                <a:gd name="T38" fmla="*/ 74 w 456"/>
                <a:gd name="T39" fmla="*/ 83 h 376"/>
                <a:gd name="T40" fmla="*/ 72 w 456"/>
                <a:gd name="T41" fmla="*/ 86 h 376"/>
                <a:gd name="T42" fmla="*/ 89 w 456"/>
                <a:gd name="T43" fmla="*/ 57 h 376"/>
                <a:gd name="T44" fmla="*/ 90 w 456"/>
                <a:gd name="T45" fmla="*/ 48 h 376"/>
                <a:gd name="T46" fmla="*/ 86 w 456"/>
                <a:gd name="T47" fmla="*/ 45 h 376"/>
                <a:gd name="T48" fmla="*/ 79 w 456"/>
                <a:gd name="T49" fmla="*/ 45 h 376"/>
                <a:gd name="T50" fmla="*/ 74 w 456"/>
                <a:gd name="T51" fmla="*/ 46 h 376"/>
                <a:gd name="T52" fmla="*/ 0 w 456"/>
                <a:gd name="T53" fmla="*/ 93 h 376"/>
                <a:gd name="T54" fmla="*/ 71 w 456"/>
                <a:gd name="T55" fmla="*/ 38 h 376"/>
                <a:gd name="T56" fmla="*/ 63 w 456"/>
                <a:gd name="T57" fmla="*/ 35 h 376"/>
                <a:gd name="T58" fmla="*/ 48 w 456"/>
                <a:gd name="T59" fmla="*/ 39 h 376"/>
                <a:gd name="T60" fmla="*/ 33 w 456"/>
                <a:gd name="T61" fmla="*/ 45 h 376"/>
                <a:gd name="T62" fmla="*/ 22 w 456"/>
                <a:gd name="T63" fmla="*/ 49 h 376"/>
                <a:gd name="T64" fmla="*/ 119 w 456"/>
                <a:gd name="T65" fmla="*/ 2 h 376"/>
                <a:gd name="T66" fmla="*/ 121 w 456"/>
                <a:gd name="T67" fmla="*/ 1 h 376"/>
                <a:gd name="T68" fmla="*/ 124 w 456"/>
                <a:gd name="T69" fmla="*/ 0 h 376"/>
                <a:gd name="T70" fmla="*/ 129 w 456"/>
                <a:gd name="T71" fmla="*/ 1 h 376"/>
                <a:gd name="T72" fmla="*/ 132 w 456"/>
                <a:gd name="T73" fmla="*/ 4 h 376"/>
                <a:gd name="T74" fmla="*/ 133 w 456"/>
                <a:gd name="T75" fmla="*/ 12 h 376"/>
                <a:gd name="T76" fmla="*/ 133 w 456"/>
                <a:gd name="T77" fmla="*/ 15 h 376"/>
                <a:gd name="T78" fmla="*/ 133 w 456"/>
                <a:gd name="T79" fmla="*/ 20 h 376"/>
                <a:gd name="T80" fmla="*/ 135 w 456"/>
                <a:gd name="T81" fmla="*/ 25 h 376"/>
                <a:gd name="T82" fmla="*/ 138 w 456"/>
                <a:gd name="T83" fmla="*/ 30 h 376"/>
                <a:gd name="T84" fmla="*/ 144 w 456"/>
                <a:gd name="T85" fmla="*/ 34 h 37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6"/>
                <a:gd name="T130" fmla="*/ 0 h 376"/>
                <a:gd name="T131" fmla="*/ 456 w 456"/>
                <a:gd name="T132" fmla="*/ 376 h 37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6" h="376">
                  <a:moveTo>
                    <a:pt x="456" y="108"/>
                  </a:moveTo>
                  <a:lnTo>
                    <a:pt x="377" y="376"/>
                  </a:lnTo>
                  <a:lnTo>
                    <a:pt x="391" y="341"/>
                  </a:lnTo>
                  <a:lnTo>
                    <a:pt x="402" y="310"/>
                  </a:lnTo>
                  <a:lnTo>
                    <a:pt x="406" y="282"/>
                  </a:lnTo>
                  <a:lnTo>
                    <a:pt x="409" y="257"/>
                  </a:lnTo>
                  <a:lnTo>
                    <a:pt x="409" y="235"/>
                  </a:lnTo>
                  <a:lnTo>
                    <a:pt x="406" y="218"/>
                  </a:lnTo>
                  <a:lnTo>
                    <a:pt x="403" y="203"/>
                  </a:lnTo>
                  <a:lnTo>
                    <a:pt x="400" y="194"/>
                  </a:lnTo>
                  <a:lnTo>
                    <a:pt x="398" y="188"/>
                  </a:lnTo>
                  <a:lnTo>
                    <a:pt x="397" y="185"/>
                  </a:lnTo>
                  <a:lnTo>
                    <a:pt x="386" y="190"/>
                  </a:lnTo>
                  <a:lnTo>
                    <a:pt x="377" y="201"/>
                  </a:lnTo>
                  <a:lnTo>
                    <a:pt x="367" y="216"/>
                  </a:lnTo>
                  <a:lnTo>
                    <a:pt x="358" y="235"/>
                  </a:lnTo>
                  <a:lnTo>
                    <a:pt x="350" y="254"/>
                  </a:lnTo>
                  <a:lnTo>
                    <a:pt x="343" y="273"/>
                  </a:lnTo>
                  <a:lnTo>
                    <a:pt x="337" y="291"/>
                  </a:lnTo>
                  <a:lnTo>
                    <a:pt x="334" y="306"/>
                  </a:lnTo>
                  <a:lnTo>
                    <a:pt x="331" y="315"/>
                  </a:lnTo>
                  <a:lnTo>
                    <a:pt x="330" y="319"/>
                  </a:lnTo>
                  <a:lnTo>
                    <a:pt x="344" y="272"/>
                  </a:lnTo>
                  <a:lnTo>
                    <a:pt x="352" y="237"/>
                  </a:lnTo>
                  <a:lnTo>
                    <a:pt x="355" y="209"/>
                  </a:lnTo>
                  <a:lnTo>
                    <a:pt x="354" y="190"/>
                  </a:lnTo>
                  <a:lnTo>
                    <a:pt x="349" y="177"/>
                  </a:lnTo>
                  <a:lnTo>
                    <a:pt x="343" y="170"/>
                  </a:lnTo>
                  <a:lnTo>
                    <a:pt x="337" y="166"/>
                  </a:lnTo>
                  <a:lnTo>
                    <a:pt x="331" y="165"/>
                  </a:lnTo>
                  <a:lnTo>
                    <a:pt x="327" y="165"/>
                  </a:lnTo>
                  <a:lnTo>
                    <a:pt x="325" y="166"/>
                  </a:lnTo>
                  <a:lnTo>
                    <a:pt x="313" y="171"/>
                  </a:lnTo>
                  <a:lnTo>
                    <a:pt x="301" y="180"/>
                  </a:lnTo>
                  <a:lnTo>
                    <a:pt x="288" y="193"/>
                  </a:lnTo>
                  <a:lnTo>
                    <a:pt x="275" y="207"/>
                  </a:lnTo>
                  <a:lnTo>
                    <a:pt x="263" y="222"/>
                  </a:lnTo>
                  <a:lnTo>
                    <a:pt x="253" y="238"/>
                  </a:lnTo>
                  <a:lnTo>
                    <a:pt x="243" y="252"/>
                  </a:lnTo>
                  <a:lnTo>
                    <a:pt x="235" y="263"/>
                  </a:lnTo>
                  <a:lnTo>
                    <a:pt x="230" y="271"/>
                  </a:lnTo>
                  <a:lnTo>
                    <a:pt x="229" y="273"/>
                  </a:lnTo>
                  <a:lnTo>
                    <a:pt x="272" y="201"/>
                  </a:lnTo>
                  <a:lnTo>
                    <a:pt x="282" y="180"/>
                  </a:lnTo>
                  <a:lnTo>
                    <a:pt x="287" y="164"/>
                  </a:lnTo>
                  <a:lnTo>
                    <a:pt x="286" y="153"/>
                  </a:lnTo>
                  <a:lnTo>
                    <a:pt x="281" y="147"/>
                  </a:lnTo>
                  <a:lnTo>
                    <a:pt x="272" y="144"/>
                  </a:lnTo>
                  <a:lnTo>
                    <a:pt x="262" y="143"/>
                  </a:lnTo>
                  <a:lnTo>
                    <a:pt x="251" y="143"/>
                  </a:lnTo>
                  <a:lnTo>
                    <a:pt x="243" y="145"/>
                  </a:lnTo>
                  <a:lnTo>
                    <a:pt x="236" y="146"/>
                  </a:lnTo>
                  <a:lnTo>
                    <a:pt x="234" y="146"/>
                  </a:lnTo>
                  <a:lnTo>
                    <a:pt x="0" y="294"/>
                  </a:lnTo>
                  <a:lnTo>
                    <a:pt x="228" y="132"/>
                  </a:lnTo>
                  <a:lnTo>
                    <a:pt x="226" y="119"/>
                  </a:lnTo>
                  <a:lnTo>
                    <a:pt x="216" y="112"/>
                  </a:lnTo>
                  <a:lnTo>
                    <a:pt x="199" y="112"/>
                  </a:lnTo>
                  <a:lnTo>
                    <a:pt x="176" y="117"/>
                  </a:lnTo>
                  <a:lnTo>
                    <a:pt x="153" y="124"/>
                  </a:lnTo>
                  <a:lnTo>
                    <a:pt x="128" y="133"/>
                  </a:lnTo>
                  <a:lnTo>
                    <a:pt x="105" y="143"/>
                  </a:lnTo>
                  <a:lnTo>
                    <a:pt x="85" y="151"/>
                  </a:lnTo>
                  <a:lnTo>
                    <a:pt x="72" y="157"/>
                  </a:lnTo>
                  <a:lnTo>
                    <a:pt x="67" y="159"/>
                  </a:lnTo>
                  <a:lnTo>
                    <a:pt x="377" y="5"/>
                  </a:lnTo>
                  <a:lnTo>
                    <a:pt x="379" y="5"/>
                  </a:lnTo>
                  <a:lnTo>
                    <a:pt x="383" y="4"/>
                  </a:lnTo>
                  <a:lnTo>
                    <a:pt x="387" y="1"/>
                  </a:lnTo>
                  <a:lnTo>
                    <a:pt x="394" y="0"/>
                  </a:lnTo>
                  <a:lnTo>
                    <a:pt x="400" y="0"/>
                  </a:lnTo>
                  <a:lnTo>
                    <a:pt x="408" y="2"/>
                  </a:lnTo>
                  <a:lnTo>
                    <a:pt x="414" y="7"/>
                  </a:lnTo>
                  <a:lnTo>
                    <a:pt x="418" y="14"/>
                  </a:lnTo>
                  <a:lnTo>
                    <a:pt x="421" y="25"/>
                  </a:lnTo>
                  <a:lnTo>
                    <a:pt x="422" y="40"/>
                  </a:lnTo>
                  <a:lnTo>
                    <a:pt x="422" y="43"/>
                  </a:lnTo>
                  <a:lnTo>
                    <a:pt x="422" y="46"/>
                  </a:lnTo>
                  <a:lnTo>
                    <a:pt x="422" y="54"/>
                  </a:lnTo>
                  <a:lnTo>
                    <a:pt x="423" y="62"/>
                  </a:lnTo>
                  <a:lnTo>
                    <a:pt x="425" y="70"/>
                  </a:lnTo>
                  <a:lnTo>
                    <a:pt x="429" y="80"/>
                  </a:lnTo>
                  <a:lnTo>
                    <a:pt x="433" y="89"/>
                  </a:lnTo>
                  <a:lnTo>
                    <a:pt x="439" y="97"/>
                  </a:lnTo>
                  <a:lnTo>
                    <a:pt x="447" y="103"/>
                  </a:lnTo>
                  <a:lnTo>
                    <a:pt x="456" y="108"/>
                  </a:lnTo>
                  <a:close/>
                </a:path>
              </a:pathLst>
            </a:custGeom>
            <a:solidFill>
              <a:srgbClr val="FFF6FA"/>
            </a:solidFill>
            <a:ln w="9525">
              <a:noFill/>
              <a:round/>
              <a:headEnd/>
              <a:tailEnd/>
            </a:ln>
          </p:spPr>
          <p:txBody>
            <a:bodyPr/>
            <a:lstStyle/>
            <a:p>
              <a:endParaRPr lang="en-US"/>
            </a:p>
          </p:txBody>
        </p:sp>
        <p:sp>
          <p:nvSpPr>
            <p:cNvPr id="22637" name="Freeform 103"/>
            <p:cNvSpPr>
              <a:spLocks/>
            </p:cNvSpPr>
            <p:nvPr/>
          </p:nvSpPr>
          <p:spPr bwMode="auto">
            <a:xfrm rot="2163528">
              <a:off x="4707" y="1885"/>
              <a:ext cx="254" cy="210"/>
            </a:xfrm>
            <a:custGeom>
              <a:avLst/>
              <a:gdLst>
                <a:gd name="T0" fmla="*/ 119 w 451"/>
                <a:gd name="T1" fmla="*/ 119 h 371"/>
                <a:gd name="T2" fmla="*/ 126 w 451"/>
                <a:gd name="T3" fmla="*/ 98 h 371"/>
                <a:gd name="T4" fmla="*/ 128 w 451"/>
                <a:gd name="T5" fmla="*/ 81 h 371"/>
                <a:gd name="T6" fmla="*/ 127 w 451"/>
                <a:gd name="T7" fmla="*/ 68 h 371"/>
                <a:gd name="T8" fmla="*/ 126 w 451"/>
                <a:gd name="T9" fmla="*/ 61 h 371"/>
                <a:gd name="T10" fmla="*/ 124 w 451"/>
                <a:gd name="T11" fmla="*/ 58 h 371"/>
                <a:gd name="T12" fmla="*/ 118 w 451"/>
                <a:gd name="T13" fmla="*/ 64 h 371"/>
                <a:gd name="T14" fmla="*/ 113 w 451"/>
                <a:gd name="T15" fmla="*/ 74 h 371"/>
                <a:gd name="T16" fmla="*/ 108 w 451"/>
                <a:gd name="T17" fmla="*/ 87 h 371"/>
                <a:gd name="T18" fmla="*/ 105 w 451"/>
                <a:gd name="T19" fmla="*/ 96 h 371"/>
                <a:gd name="T20" fmla="*/ 104 w 451"/>
                <a:gd name="T21" fmla="*/ 101 h 371"/>
                <a:gd name="T22" fmla="*/ 111 w 451"/>
                <a:gd name="T23" fmla="*/ 75 h 371"/>
                <a:gd name="T24" fmla="*/ 111 w 451"/>
                <a:gd name="T25" fmla="*/ 60 h 371"/>
                <a:gd name="T26" fmla="*/ 108 w 451"/>
                <a:gd name="T27" fmla="*/ 54 h 371"/>
                <a:gd name="T28" fmla="*/ 104 w 451"/>
                <a:gd name="T29" fmla="*/ 52 h 371"/>
                <a:gd name="T30" fmla="*/ 103 w 451"/>
                <a:gd name="T31" fmla="*/ 52 h 371"/>
                <a:gd name="T32" fmla="*/ 95 w 451"/>
                <a:gd name="T33" fmla="*/ 57 h 371"/>
                <a:gd name="T34" fmla="*/ 87 w 451"/>
                <a:gd name="T35" fmla="*/ 65 h 371"/>
                <a:gd name="T36" fmla="*/ 79 w 451"/>
                <a:gd name="T37" fmla="*/ 75 h 371"/>
                <a:gd name="T38" fmla="*/ 74 w 451"/>
                <a:gd name="T39" fmla="*/ 83 h 371"/>
                <a:gd name="T40" fmla="*/ 72 w 451"/>
                <a:gd name="T41" fmla="*/ 87 h 371"/>
                <a:gd name="T42" fmla="*/ 89 w 451"/>
                <a:gd name="T43" fmla="*/ 57 h 371"/>
                <a:gd name="T44" fmla="*/ 90 w 451"/>
                <a:gd name="T45" fmla="*/ 48 h 371"/>
                <a:gd name="T46" fmla="*/ 86 w 451"/>
                <a:gd name="T47" fmla="*/ 45 h 371"/>
                <a:gd name="T48" fmla="*/ 79 w 451"/>
                <a:gd name="T49" fmla="*/ 45 h 371"/>
                <a:gd name="T50" fmla="*/ 74 w 451"/>
                <a:gd name="T51" fmla="*/ 46 h 371"/>
                <a:gd name="T52" fmla="*/ 0 w 451"/>
                <a:gd name="T53" fmla="*/ 93 h 371"/>
                <a:gd name="T54" fmla="*/ 71 w 451"/>
                <a:gd name="T55" fmla="*/ 37 h 371"/>
                <a:gd name="T56" fmla="*/ 63 w 451"/>
                <a:gd name="T57" fmla="*/ 35 h 371"/>
                <a:gd name="T58" fmla="*/ 48 w 451"/>
                <a:gd name="T59" fmla="*/ 38 h 371"/>
                <a:gd name="T60" fmla="*/ 33 w 451"/>
                <a:gd name="T61" fmla="*/ 45 h 371"/>
                <a:gd name="T62" fmla="*/ 23 w 451"/>
                <a:gd name="T63" fmla="*/ 50 h 371"/>
                <a:gd name="T64" fmla="*/ 119 w 451"/>
                <a:gd name="T65" fmla="*/ 2 h 371"/>
                <a:gd name="T66" fmla="*/ 120 w 451"/>
                <a:gd name="T67" fmla="*/ 1 h 371"/>
                <a:gd name="T68" fmla="*/ 123 w 451"/>
                <a:gd name="T69" fmla="*/ 0 h 371"/>
                <a:gd name="T70" fmla="*/ 127 w 451"/>
                <a:gd name="T71" fmla="*/ 1 h 371"/>
                <a:gd name="T72" fmla="*/ 131 w 451"/>
                <a:gd name="T73" fmla="*/ 5 h 371"/>
                <a:gd name="T74" fmla="*/ 132 w 451"/>
                <a:gd name="T75" fmla="*/ 13 h 371"/>
                <a:gd name="T76" fmla="*/ 132 w 451"/>
                <a:gd name="T77" fmla="*/ 15 h 371"/>
                <a:gd name="T78" fmla="*/ 132 w 451"/>
                <a:gd name="T79" fmla="*/ 20 h 371"/>
                <a:gd name="T80" fmla="*/ 135 w 451"/>
                <a:gd name="T81" fmla="*/ 25 h 371"/>
                <a:gd name="T82" fmla="*/ 137 w 451"/>
                <a:gd name="T83" fmla="*/ 31 h 371"/>
                <a:gd name="T84" fmla="*/ 143 w 451"/>
                <a:gd name="T85" fmla="*/ 35 h 371"/>
                <a:gd name="T86" fmla="*/ 142 w 451"/>
                <a:gd name="T87" fmla="*/ 35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1"/>
                <a:gd name="T133" fmla="*/ 0 h 371"/>
                <a:gd name="T134" fmla="*/ 451 w 451"/>
                <a:gd name="T135" fmla="*/ 371 h 3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1" h="371">
                  <a:moveTo>
                    <a:pt x="450" y="107"/>
                  </a:moveTo>
                  <a:lnTo>
                    <a:pt x="374" y="371"/>
                  </a:lnTo>
                  <a:lnTo>
                    <a:pt x="388" y="337"/>
                  </a:lnTo>
                  <a:lnTo>
                    <a:pt x="398" y="306"/>
                  </a:lnTo>
                  <a:lnTo>
                    <a:pt x="402" y="278"/>
                  </a:lnTo>
                  <a:lnTo>
                    <a:pt x="405" y="253"/>
                  </a:lnTo>
                  <a:lnTo>
                    <a:pt x="405" y="232"/>
                  </a:lnTo>
                  <a:lnTo>
                    <a:pt x="402" y="214"/>
                  </a:lnTo>
                  <a:lnTo>
                    <a:pt x="400" y="201"/>
                  </a:lnTo>
                  <a:lnTo>
                    <a:pt x="396" y="190"/>
                  </a:lnTo>
                  <a:lnTo>
                    <a:pt x="394" y="184"/>
                  </a:lnTo>
                  <a:lnTo>
                    <a:pt x="393" y="182"/>
                  </a:lnTo>
                  <a:lnTo>
                    <a:pt x="382" y="188"/>
                  </a:lnTo>
                  <a:lnTo>
                    <a:pt x="373" y="199"/>
                  </a:lnTo>
                  <a:lnTo>
                    <a:pt x="363" y="213"/>
                  </a:lnTo>
                  <a:lnTo>
                    <a:pt x="355" y="231"/>
                  </a:lnTo>
                  <a:lnTo>
                    <a:pt x="346" y="251"/>
                  </a:lnTo>
                  <a:lnTo>
                    <a:pt x="340" y="270"/>
                  </a:lnTo>
                  <a:lnTo>
                    <a:pt x="334" y="287"/>
                  </a:lnTo>
                  <a:lnTo>
                    <a:pt x="331" y="301"/>
                  </a:lnTo>
                  <a:lnTo>
                    <a:pt x="327" y="310"/>
                  </a:lnTo>
                  <a:lnTo>
                    <a:pt x="327" y="314"/>
                  </a:lnTo>
                  <a:lnTo>
                    <a:pt x="340" y="269"/>
                  </a:lnTo>
                  <a:lnTo>
                    <a:pt x="349" y="233"/>
                  </a:lnTo>
                  <a:lnTo>
                    <a:pt x="351" y="206"/>
                  </a:lnTo>
                  <a:lnTo>
                    <a:pt x="350" y="187"/>
                  </a:lnTo>
                  <a:lnTo>
                    <a:pt x="346" y="175"/>
                  </a:lnTo>
                  <a:lnTo>
                    <a:pt x="340" y="168"/>
                  </a:lnTo>
                  <a:lnTo>
                    <a:pt x="334" y="164"/>
                  </a:lnTo>
                  <a:lnTo>
                    <a:pt x="328" y="163"/>
                  </a:lnTo>
                  <a:lnTo>
                    <a:pt x="324" y="163"/>
                  </a:lnTo>
                  <a:lnTo>
                    <a:pt x="323" y="163"/>
                  </a:lnTo>
                  <a:lnTo>
                    <a:pt x="311" y="168"/>
                  </a:lnTo>
                  <a:lnTo>
                    <a:pt x="299" y="177"/>
                  </a:lnTo>
                  <a:lnTo>
                    <a:pt x="286" y="189"/>
                  </a:lnTo>
                  <a:lnTo>
                    <a:pt x="274" y="203"/>
                  </a:lnTo>
                  <a:lnTo>
                    <a:pt x="261" y="219"/>
                  </a:lnTo>
                  <a:lnTo>
                    <a:pt x="250" y="234"/>
                  </a:lnTo>
                  <a:lnTo>
                    <a:pt x="240" y="249"/>
                  </a:lnTo>
                  <a:lnTo>
                    <a:pt x="233" y="259"/>
                  </a:lnTo>
                  <a:lnTo>
                    <a:pt x="228" y="268"/>
                  </a:lnTo>
                  <a:lnTo>
                    <a:pt x="226" y="270"/>
                  </a:lnTo>
                  <a:lnTo>
                    <a:pt x="269" y="198"/>
                  </a:lnTo>
                  <a:lnTo>
                    <a:pt x="281" y="176"/>
                  </a:lnTo>
                  <a:lnTo>
                    <a:pt x="284" y="162"/>
                  </a:lnTo>
                  <a:lnTo>
                    <a:pt x="283" y="151"/>
                  </a:lnTo>
                  <a:lnTo>
                    <a:pt x="278" y="144"/>
                  </a:lnTo>
                  <a:lnTo>
                    <a:pt x="270" y="140"/>
                  </a:lnTo>
                  <a:lnTo>
                    <a:pt x="259" y="140"/>
                  </a:lnTo>
                  <a:lnTo>
                    <a:pt x="250" y="140"/>
                  </a:lnTo>
                  <a:lnTo>
                    <a:pt x="240" y="142"/>
                  </a:lnTo>
                  <a:lnTo>
                    <a:pt x="234" y="144"/>
                  </a:lnTo>
                  <a:lnTo>
                    <a:pt x="232" y="144"/>
                  </a:lnTo>
                  <a:lnTo>
                    <a:pt x="0" y="290"/>
                  </a:lnTo>
                  <a:lnTo>
                    <a:pt x="225" y="130"/>
                  </a:lnTo>
                  <a:lnTo>
                    <a:pt x="224" y="117"/>
                  </a:lnTo>
                  <a:lnTo>
                    <a:pt x="214" y="110"/>
                  </a:lnTo>
                  <a:lnTo>
                    <a:pt x="197" y="110"/>
                  </a:lnTo>
                  <a:lnTo>
                    <a:pt x="176" y="114"/>
                  </a:lnTo>
                  <a:lnTo>
                    <a:pt x="151" y="121"/>
                  </a:lnTo>
                  <a:lnTo>
                    <a:pt x="127" y="130"/>
                  </a:lnTo>
                  <a:lnTo>
                    <a:pt x="103" y="139"/>
                  </a:lnTo>
                  <a:lnTo>
                    <a:pt x="84" y="149"/>
                  </a:lnTo>
                  <a:lnTo>
                    <a:pt x="72" y="155"/>
                  </a:lnTo>
                  <a:lnTo>
                    <a:pt x="66" y="157"/>
                  </a:lnTo>
                  <a:lnTo>
                    <a:pt x="374" y="5"/>
                  </a:lnTo>
                  <a:lnTo>
                    <a:pt x="375" y="5"/>
                  </a:lnTo>
                  <a:lnTo>
                    <a:pt x="379" y="4"/>
                  </a:lnTo>
                  <a:lnTo>
                    <a:pt x="383" y="1"/>
                  </a:lnTo>
                  <a:lnTo>
                    <a:pt x="389" y="0"/>
                  </a:lnTo>
                  <a:lnTo>
                    <a:pt x="396" y="0"/>
                  </a:lnTo>
                  <a:lnTo>
                    <a:pt x="402" y="3"/>
                  </a:lnTo>
                  <a:lnTo>
                    <a:pt x="408" y="6"/>
                  </a:lnTo>
                  <a:lnTo>
                    <a:pt x="413" y="14"/>
                  </a:lnTo>
                  <a:lnTo>
                    <a:pt x="415" y="25"/>
                  </a:lnTo>
                  <a:lnTo>
                    <a:pt x="415" y="41"/>
                  </a:lnTo>
                  <a:lnTo>
                    <a:pt x="415" y="42"/>
                  </a:lnTo>
                  <a:lnTo>
                    <a:pt x="415" y="47"/>
                  </a:lnTo>
                  <a:lnTo>
                    <a:pt x="417" y="53"/>
                  </a:lnTo>
                  <a:lnTo>
                    <a:pt x="418" y="61"/>
                  </a:lnTo>
                  <a:lnTo>
                    <a:pt x="420" y="70"/>
                  </a:lnTo>
                  <a:lnTo>
                    <a:pt x="424" y="80"/>
                  </a:lnTo>
                  <a:lnTo>
                    <a:pt x="427" y="88"/>
                  </a:lnTo>
                  <a:lnTo>
                    <a:pt x="433" y="96"/>
                  </a:lnTo>
                  <a:lnTo>
                    <a:pt x="442" y="104"/>
                  </a:lnTo>
                  <a:lnTo>
                    <a:pt x="451" y="108"/>
                  </a:lnTo>
                  <a:lnTo>
                    <a:pt x="450" y="107"/>
                  </a:lnTo>
                  <a:close/>
                </a:path>
              </a:pathLst>
            </a:custGeom>
            <a:solidFill>
              <a:srgbClr val="FFF9FB"/>
            </a:solidFill>
            <a:ln w="9525">
              <a:noFill/>
              <a:round/>
              <a:headEnd/>
              <a:tailEnd/>
            </a:ln>
          </p:spPr>
          <p:txBody>
            <a:bodyPr/>
            <a:lstStyle/>
            <a:p>
              <a:endParaRPr lang="en-US"/>
            </a:p>
          </p:txBody>
        </p:sp>
        <p:sp>
          <p:nvSpPr>
            <p:cNvPr id="22638" name="Freeform 104"/>
            <p:cNvSpPr>
              <a:spLocks/>
            </p:cNvSpPr>
            <p:nvPr/>
          </p:nvSpPr>
          <p:spPr bwMode="auto">
            <a:xfrm rot="2163528">
              <a:off x="4710" y="1888"/>
              <a:ext cx="251" cy="206"/>
            </a:xfrm>
            <a:custGeom>
              <a:avLst/>
              <a:gdLst>
                <a:gd name="T0" fmla="*/ 117 w 446"/>
                <a:gd name="T1" fmla="*/ 116 h 367"/>
                <a:gd name="T2" fmla="*/ 125 w 446"/>
                <a:gd name="T3" fmla="*/ 95 h 367"/>
                <a:gd name="T4" fmla="*/ 127 w 446"/>
                <a:gd name="T5" fmla="*/ 79 h 367"/>
                <a:gd name="T6" fmla="*/ 126 w 446"/>
                <a:gd name="T7" fmla="*/ 67 h 367"/>
                <a:gd name="T8" fmla="*/ 124 w 446"/>
                <a:gd name="T9" fmla="*/ 59 h 367"/>
                <a:gd name="T10" fmla="*/ 123 w 446"/>
                <a:gd name="T11" fmla="*/ 57 h 367"/>
                <a:gd name="T12" fmla="*/ 117 w 446"/>
                <a:gd name="T13" fmla="*/ 61 h 367"/>
                <a:gd name="T14" fmla="*/ 111 w 446"/>
                <a:gd name="T15" fmla="*/ 71 h 367"/>
                <a:gd name="T16" fmla="*/ 106 w 446"/>
                <a:gd name="T17" fmla="*/ 84 h 367"/>
                <a:gd name="T18" fmla="*/ 104 w 446"/>
                <a:gd name="T19" fmla="*/ 93 h 367"/>
                <a:gd name="T20" fmla="*/ 102 w 446"/>
                <a:gd name="T21" fmla="*/ 97 h 367"/>
                <a:gd name="T22" fmla="*/ 110 w 446"/>
                <a:gd name="T23" fmla="*/ 72 h 367"/>
                <a:gd name="T24" fmla="*/ 110 w 446"/>
                <a:gd name="T25" fmla="*/ 58 h 367"/>
                <a:gd name="T26" fmla="*/ 107 w 446"/>
                <a:gd name="T27" fmla="*/ 52 h 367"/>
                <a:gd name="T28" fmla="*/ 103 w 446"/>
                <a:gd name="T29" fmla="*/ 51 h 367"/>
                <a:gd name="T30" fmla="*/ 101 w 446"/>
                <a:gd name="T31" fmla="*/ 51 h 367"/>
                <a:gd name="T32" fmla="*/ 94 w 446"/>
                <a:gd name="T33" fmla="*/ 55 h 367"/>
                <a:gd name="T34" fmla="*/ 86 w 446"/>
                <a:gd name="T35" fmla="*/ 63 h 367"/>
                <a:gd name="T36" fmla="*/ 79 w 446"/>
                <a:gd name="T37" fmla="*/ 73 h 367"/>
                <a:gd name="T38" fmla="*/ 73 w 446"/>
                <a:gd name="T39" fmla="*/ 81 h 367"/>
                <a:gd name="T40" fmla="*/ 71 w 446"/>
                <a:gd name="T41" fmla="*/ 84 h 367"/>
                <a:gd name="T42" fmla="*/ 88 w 446"/>
                <a:gd name="T43" fmla="*/ 55 h 367"/>
                <a:gd name="T44" fmla="*/ 89 w 446"/>
                <a:gd name="T45" fmla="*/ 47 h 367"/>
                <a:gd name="T46" fmla="*/ 84 w 446"/>
                <a:gd name="T47" fmla="*/ 43 h 367"/>
                <a:gd name="T48" fmla="*/ 78 w 446"/>
                <a:gd name="T49" fmla="*/ 43 h 367"/>
                <a:gd name="T50" fmla="*/ 74 w 446"/>
                <a:gd name="T51" fmla="*/ 44 h 367"/>
                <a:gd name="T52" fmla="*/ 0 w 446"/>
                <a:gd name="T53" fmla="*/ 90 h 367"/>
                <a:gd name="T54" fmla="*/ 70 w 446"/>
                <a:gd name="T55" fmla="*/ 36 h 367"/>
                <a:gd name="T56" fmla="*/ 62 w 446"/>
                <a:gd name="T57" fmla="*/ 34 h 367"/>
                <a:gd name="T58" fmla="*/ 48 w 446"/>
                <a:gd name="T59" fmla="*/ 38 h 367"/>
                <a:gd name="T60" fmla="*/ 33 w 446"/>
                <a:gd name="T61" fmla="*/ 43 h 367"/>
                <a:gd name="T62" fmla="*/ 23 w 446"/>
                <a:gd name="T63" fmla="*/ 48 h 367"/>
                <a:gd name="T64" fmla="*/ 117 w 446"/>
                <a:gd name="T65" fmla="*/ 2 h 367"/>
                <a:gd name="T66" fmla="*/ 119 w 446"/>
                <a:gd name="T67" fmla="*/ 1 h 367"/>
                <a:gd name="T68" fmla="*/ 122 w 446"/>
                <a:gd name="T69" fmla="*/ 0 h 367"/>
                <a:gd name="T70" fmla="*/ 126 w 446"/>
                <a:gd name="T71" fmla="*/ 1 h 367"/>
                <a:gd name="T72" fmla="*/ 129 w 446"/>
                <a:gd name="T73" fmla="*/ 4 h 367"/>
                <a:gd name="T74" fmla="*/ 130 w 446"/>
                <a:gd name="T75" fmla="*/ 12 h 367"/>
                <a:gd name="T76" fmla="*/ 130 w 446"/>
                <a:gd name="T77" fmla="*/ 15 h 367"/>
                <a:gd name="T78" fmla="*/ 131 w 446"/>
                <a:gd name="T79" fmla="*/ 19 h 367"/>
                <a:gd name="T80" fmla="*/ 133 w 446"/>
                <a:gd name="T81" fmla="*/ 25 h 367"/>
                <a:gd name="T82" fmla="*/ 136 w 446"/>
                <a:gd name="T83" fmla="*/ 30 h 367"/>
                <a:gd name="T84" fmla="*/ 141 w 446"/>
                <a:gd name="T85" fmla="*/ 34 h 367"/>
                <a:gd name="T86" fmla="*/ 141 w 446"/>
                <a:gd name="T87" fmla="*/ 34 h 3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6"/>
                <a:gd name="T133" fmla="*/ 0 h 367"/>
                <a:gd name="T134" fmla="*/ 446 w 446"/>
                <a:gd name="T135" fmla="*/ 367 h 3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6" h="367">
                  <a:moveTo>
                    <a:pt x="445" y="107"/>
                  </a:moveTo>
                  <a:lnTo>
                    <a:pt x="370" y="367"/>
                  </a:lnTo>
                  <a:lnTo>
                    <a:pt x="384" y="332"/>
                  </a:lnTo>
                  <a:lnTo>
                    <a:pt x="394" y="302"/>
                  </a:lnTo>
                  <a:lnTo>
                    <a:pt x="400" y="274"/>
                  </a:lnTo>
                  <a:lnTo>
                    <a:pt x="401" y="250"/>
                  </a:lnTo>
                  <a:lnTo>
                    <a:pt x="401" y="229"/>
                  </a:lnTo>
                  <a:lnTo>
                    <a:pt x="398" y="212"/>
                  </a:lnTo>
                  <a:lnTo>
                    <a:pt x="396" y="198"/>
                  </a:lnTo>
                  <a:lnTo>
                    <a:pt x="392" y="187"/>
                  </a:lnTo>
                  <a:lnTo>
                    <a:pt x="390" y="181"/>
                  </a:lnTo>
                  <a:lnTo>
                    <a:pt x="389" y="180"/>
                  </a:lnTo>
                  <a:lnTo>
                    <a:pt x="379" y="185"/>
                  </a:lnTo>
                  <a:lnTo>
                    <a:pt x="370" y="195"/>
                  </a:lnTo>
                  <a:lnTo>
                    <a:pt x="360" y="211"/>
                  </a:lnTo>
                  <a:lnTo>
                    <a:pt x="352" y="227"/>
                  </a:lnTo>
                  <a:lnTo>
                    <a:pt x="344" y="246"/>
                  </a:lnTo>
                  <a:lnTo>
                    <a:pt x="336" y="265"/>
                  </a:lnTo>
                  <a:lnTo>
                    <a:pt x="332" y="283"/>
                  </a:lnTo>
                  <a:lnTo>
                    <a:pt x="327" y="296"/>
                  </a:lnTo>
                  <a:lnTo>
                    <a:pt x="324" y="306"/>
                  </a:lnTo>
                  <a:lnTo>
                    <a:pt x="323" y="309"/>
                  </a:lnTo>
                  <a:lnTo>
                    <a:pt x="338" y="264"/>
                  </a:lnTo>
                  <a:lnTo>
                    <a:pt x="346" y="230"/>
                  </a:lnTo>
                  <a:lnTo>
                    <a:pt x="348" y="204"/>
                  </a:lnTo>
                  <a:lnTo>
                    <a:pt x="347" y="185"/>
                  </a:lnTo>
                  <a:lnTo>
                    <a:pt x="344" y="172"/>
                  </a:lnTo>
                  <a:lnTo>
                    <a:pt x="338" y="164"/>
                  </a:lnTo>
                  <a:lnTo>
                    <a:pt x="332" y="161"/>
                  </a:lnTo>
                  <a:lnTo>
                    <a:pt x="326" y="160"/>
                  </a:lnTo>
                  <a:lnTo>
                    <a:pt x="321" y="161"/>
                  </a:lnTo>
                  <a:lnTo>
                    <a:pt x="319" y="161"/>
                  </a:lnTo>
                  <a:lnTo>
                    <a:pt x="308" y="166"/>
                  </a:lnTo>
                  <a:lnTo>
                    <a:pt x="296" y="174"/>
                  </a:lnTo>
                  <a:lnTo>
                    <a:pt x="283" y="186"/>
                  </a:lnTo>
                  <a:lnTo>
                    <a:pt x="271" y="200"/>
                  </a:lnTo>
                  <a:lnTo>
                    <a:pt x="259" y="216"/>
                  </a:lnTo>
                  <a:lnTo>
                    <a:pt x="248" y="231"/>
                  </a:lnTo>
                  <a:lnTo>
                    <a:pt x="239" y="245"/>
                  </a:lnTo>
                  <a:lnTo>
                    <a:pt x="230" y="256"/>
                  </a:lnTo>
                  <a:lnTo>
                    <a:pt x="226" y="263"/>
                  </a:lnTo>
                  <a:lnTo>
                    <a:pt x="224" y="267"/>
                  </a:lnTo>
                  <a:lnTo>
                    <a:pt x="266" y="194"/>
                  </a:lnTo>
                  <a:lnTo>
                    <a:pt x="278" y="174"/>
                  </a:lnTo>
                  <a:lnTo>
                    <a:pt x="283" y="158"/>
                  </a:lnTo>
                  <a:lnTo>
                    <a:pt x="282" y="148"/>
                  </a:lnTo>
                  <a:lnTo>
                    <a:pt x="276" y="142"/>
                  </a:lnTo>
                  <a:lnTo>
                    <a:pt x="267" y="138"/>
                  </a:lnTo>
                  <a:lnTo>
                    <a:pt x="258" y="137"/>
                  </a:lnTo>
                  <a:lnTo>
                    <a:pt x="247" y="138"/>
                  </a:lnTo>
                  <a:lnTo>
                    <a:pt x="239" y="139"/>
                  </a:lnTo>
                  <a:lnTo>
                    <a:pt x="233" y="141"/>
                  </a:lnTo>
                  <a:lnTo>
                    <a:pt x="230" y="142"/>
                  </a:lnTo>
                  <a:lnTo>
                    <a:pt x="0" y="286"/>
                  </a:lnTo>
                  <a:lnTo>
                    <a:pt x="223" y="128"/>
                  </a:lnTo>
                  <a:lnTo>
                    <a:pt x="222" y="115"/>
                  </a:lnTo>
                  <a:lnTo>
                    <a:pt x="212" y="107"/>
                  </a:lnTo>
                  <a:lnTo>
                    <a:pt x="196" y="107"/>
                  </a:lnTo>
                  <a:lnTo>
                    <a:pt x="174" y="112"/>
                  </a:lnTo>
                  <a:lnTo>
                    <a:pt x="151" y="119"/>
                  </a:lnTo>
                  <a:lnTo>
                    <a:pt x="125" y="128"/>
                  </a:lnTo>
                  <a:lnTo>
                    <a:pt x="103" y="137"/>
                  </a:lnTo>
                  <a:lnTo>
                    <a:pt x="85" y="145"/>
                  </a:lnTo>
                  <a:lnTo>
                    <a:pt x="72" y="151"/>
                  </a:lnTo>
                  <a:lnTo>
                    <a:pt x="67" y="154"/>
                  </a:lnTo>
                  <a:lnTo>
                    <a:pt x="370" y="5"/>
                  </a:lnTo>
                  <a:lnTo>
                    <a:pt x="371" y="5"/>
                  </a:lnTo>
                  <a:lnTo>
                    <a:pt x="375" y="3"/>
                  </a:lnTo>
                  <a:lnTo>
                    <a:pt x="379" y="2"/>
                  </a:lnTo>
                  <a:lnTo>
                    <a:pt x="385" y="0"/>
                  </a:lnTo>
                  <a:lnTo>
                    <a:pt x="391" y="0"/>
                  </a:lnTo>
                  <a:lnTo>
                    <a:pt x="398" y="3"/>
                  </a:lnTo>
                  <a:lnTo>
                    <a:pt x="403" y="6"/>
                  </a:lnTo>
                  <a:lnTo>
                    <a:pt x="408" y="13"/>
                  </a:lnTo>
                  <a:lnTo>
                    <a:pt x="410" y="25"/>
                  </a:lnTo>
                  <a:lnTo>
                    <a:pt x="410" y="40"/>
                  </a:lnTo>
                  <a:lnTo>
                    <a:pt x="410" y="42"/>
                  </a:lnTo>
                  <a:lnTo>
                    <a:pt x="410" y="46"/>
                  </a:lnTo>
                  <a:lnTo>
                    <a:pt x="411" y="53"/>
                  </a:lnTo>
                  <a:lnTo>
                    <a:pt x="413" y="61"/>
                  </a:lnTo>
                  <a:lnTo>
                    <a:pt x="415" y="69"/>
                  </a:lnTo>
                  <a:lnTo>
                    <a:pt x="419" y="79"/>
                  </a:lnTo>
                  <a:lnTo>
                    <a:pt x="422" y="88"/>
                  </a:lnTo>
                  <a:lnTo>
                    <a:pt x="428" y="97"/>
                  </a:lnTo>
                  <a:lnTo>
                    <a:pt x="436" y="103"/>
                  </a:lnTo>
                  <a:lnTo>
                    <a:pt x="446" y="107"/>
                  </a:lnTo>
                  <a:lnTo>
                    <a:pt x="445" y="107"/>
                  </a:lnTo>
                  <a:close/>
                </a:path>
              </a:pathLst>
            </a:custGeom>
            <a:solidFill>
              <a:srgbClr val="FFFCFD"/>
            </a:solidFill>
            <a:ln w="9525">
              <a:noFill/>
              <a:round/>
              <a:headEnd/>
              <a:tailEnd/>
            </a:ln>
          </p:spPr>
          <p:txBody>
            <a:bodyPr/>
            <a:lstStyle/>
            <a:p>
              <a:endParaRPr lang="en-US"/>
            </a:p>
          </p:txBody>
        </p:sp>
        <p:sp>
          <p:nvSpPr>
            <p:cNvPr id="22639" name="Freeform 105"/>
            <p:cNvSpPr>
              <a:spLocks/>
            </p:cNvSpPr>
            <p:nvPr/>
          </p:nvSpPr>
          <p:spPr bwMode="auto">
            <a:xfrm rot="2163528">
              <a:off x="4711" y="1888"/>
              <a:ext cx="249" cy="204"/>
            </a:xfrm>
            <a:custGeom>
              <a:avLst/>
              <a:gdLst>
                <a:gd name="T0" fmla="*/ 117 w 441"/>
                <a:gd name="T1" fmla="*/ 115 h 361"/>
                <a:gd name="T2" fmla="*/ 124 w 441"/>
                <a:gd name="T3" fmla="*/ 95 h 361"/>
                <a:gd name="T4" fmla="*/ 127 w 441"/>
                <a:gd name="T5" fmla="*/ 79 h 361"/>
                <a:gd name="T6" fmla="*/ 126 w 441"/>
                <a:gd name="T7" fmla="*/ 67 h 361"/>
                <a:gd name="T8" fmla="*/ 124 w 441"/>
                <a:gd name="T9" fmla="*/ 59 h 361"/>
                <a:gd name="T10" fmla="*/ 123 w 441"/>
                <a:gd name="T11" fmla="*/ 56 h 361"/>
                <a:gd name="T12" fmla="*/ 117 w 441"/>
                <a:gd name="T13" fmla="*/ 61 h 361"/>
                <a:gd name="T14" fmla="*/ 111 w 441"/>
                <a:gd name="T15" fmla="*/ 71 h 361"/>
                <a:gd name="T16" fmla="*/ 107 w 441"/>
                <a:gd name="T17" fmla="*/ 83 h 361"/>
                <a:gd name="T18" fmla="*/ 103 w 441"/>
                <a:gd name="T19" fmla="*/ 93 h 361"/>
                <a:gd name="T20" fmla="*/ 102 w 441"/>
                <a:gd name="T21" fmla="*/ 97 h 361"/>
                <a:gd name="T22" fmla="*/ 109 w 441"/>
                <a:gd name="T23" fmla="*/ 72 h 361"/>
                <a:gd name="T24" fmla="*/ 110 w 441"/>
                <a:gd name="T25" fmla="*/ 58 h 361"/>
                <a:gd name="T26" fmla="*/ 107 w 441"/>
                <a:gd name="T27" fmla="*/ 51 h 361"/>
                <a:gd name="T28" fmla="*/ 103 w 441"/>
                <a:gd name="T29" fmla="*/ 50 h 361"/>
                <a:gd name="T30" fmla="*/ 101 w 441"/>
                <a:gd name="T31" fmla="*/ 50 h 361"/>
                <a:gd name="T32" fmla="*/ 93 w 441"/>
                <a:gd name="T33" fmla="*/ 55 h 361"/>
                <a:gd name="T34" fmla="*/ 85 w 441"/>
                <a:gd name="T35" fmla="*/ 63 h 361"/>
                <a:gd name="T36" fmla="*/ 78 w 441"/>
                <a:gd name="T37" fmla="*/ 72 h 361"/>
                <a:gd name="T38" fmla="*/ 73 w 441"/>
                <a:gd name="T39" fmla="*/ 80 h 361"/>
                <a:gd name="T40" fmla="*/ 71 w 441"/>
                <a:gd name="T41" fmla="*/ 83 h 361"/>
                <a:gd name="T42" fmla="*/ 88 w 441"/>
                <a:gd name="T43" fmla="*/ 54 h 361"/>
                <a:gd name="T44" fmla="*/ 89 w 441"/>
                <a:gd name="T45" fmla="*/ 46 h 361"/>
                <a:gd name="T46" fmla="*/ 84 w 441"/>
                <a:gd name="T47" fmla="*/ 43 h 361"/>
                <a:gd name="T48" fmla="*/ 78 w 441"/>
                <a:gd name="T49" fmla="*/ 43 h 361"/>
                <a:gd name="T50" fmla="*/ 73 w 441"/>
                <a:gd name="T51" fmla="*/ 44 h 361"/>
                <a:gd name="T52" fmla="*/ 0 w 441"/>
                <a:gd name="T53" fmla="*/ 90 h 361"/>
                <a:gd name="T54" fmla="*/ 70 w 441"/>
                <a:gd name="T55" fmla="*/ 36 h 361"/>
                <a:gd name="T56" fmla="*/ 62 w 441"/>
                <a:gd name="T57" fmla="*/ 33 h 361"/>
                <a:gd name="T58" fmla="*/ 47 w 441"/>
                <a:gd name="T59" fmla="*/ 37 h 361"/>
                <a:gd name="T60" fmla="*/ 33 w 441"/>
                <a:gd name="T61" fmla="*/ 43 h 361"/>
                <a:gd name="T62" fmla="*/ 23 w 441"/>
                <a:gd name="T63" fmla="*/ 47 h 361"/>
                <a:gd name="T64" fmla="*/ 117 w 441"/>
                <a:gd name="T65" fmla="*/ 1 h 361"/>
                <a:gd name="T66" fmla="*/ 118 w 441"/>
                <a:gd name="T67" fmla="*/ 1 h 361"/>
                <a:gd name="T68" fmla="*/ 121 w 441"/>
                <a:gd name="T69" fmla="*/ 0 h 361"/>
                <a:gd name="T70" fmla="*/ 125 w 441"/>
                <a:gd name="T71" fmla="*/ 1 h 361"/>
                <a:gd name="T72" fmla="*/ 129 w 441"/>
                <a:gd name="T73" fmla="*/ 4 h 361"/>
                <a:gd name="T74" fmla="*/ 129 w 441"/>
                <a:gd name="T75" fmla="*/ 12 h 361"/>
                <a:gd name="T76" fmla="*/ 129 w 441"/>
                <a:gd name="T77" fmla="*/ 14 h 361"/>
                <a:gd name="T78" fmla="*/ 130 w 441"/>
                <a:gd name="T79" fmla="*/ 19 h 361"/>
                <a:gd name="T80" fmla="*/ 132 w 441"/>
                <a:gd name="T81" fmla="*/ 25 h 361"/>
                <a:gd name="T82" fmla="*/ 135 w 441"/>
                <a:gd name="T83" fmla="*/ 31 h 361"/>
                <a:gd name="T84" fmla="*/ 141 w 441"/>
                <a:gd name="T85" fmla="*/ 33 h 361"/>
                <a:gd name="T86" fmla="*/ 140 w 441"/>
                <a:gd name="T87" fmla="*/ 33 h 3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
                <a:gd name="T133" fmla="*/ 0 h 361"/>
                <a:gd name="T134" fmla="*/ 441 w 441"/>
                <a:gd name="T135" fmla="*/ 361 h 3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 h="361">
                  <a:moveTo>
                    <a:pt x="440" y="105"/>
                  </a:moveTo>
                  <a:lnTo>
                    <a:pt x="367" y="361"/>
                  </a:lnTo>
                  <a:lnTo>
                    <a:pt x="380" y="328"/>
                  </a:lnTo>
                  <a:lnTo>
                    <a:pt x="390" y="297"/>
                  </a:lnTo>
                  <a:lnTo>
                    <a:pt x="396" y="269"/>
                  </a:lnTo>
                  <a:lnTo>
                    <a:pt x="398" y="246"/>
                  </a:lnTo>
                  <a:lnTo>
                    <a:pt x="397" y="224"/>
                  </a:lnTo>
                  <a:lnTo>
                    <a:pt x="396" y="208"/>
                  </a:lnTo>
                  <a:lnTo>
                    <a:pt x="392" y="193"/>
                  </a:lnTo>
                  <a:lnTo>
                    <a:pt x="390" y="184"/>
                  </a:lnTo>
                  <a:lnTo>
                    <a:pt x="387" y="178"/>
                  </a:lnTo>
                  <a:lnTo>
                    <a:pt x="386" y="176"/>
                  </a:lnTo>
                  <a:lnTo>
                    <a:pt x="375" y="180"/>
                  </a:lnTo>
                  <a:lnTo>
                    <a:pt x="366" y="191"/>
                  </a:lnTo>
                  <a:lnTo>
                    <a:pt x="356" y="206"/>
                  </a:lnTo>
                  <a:lnTo>
                    <a:pt x="348" y="223"/>
                  </a:lnTo>
                  <a:lnTo>
                    <a:pt x="341" y="242"/>
                  </a:lnTo>
                  <a:lnTo>
                    <a:pt x="334" y="261"/>
                  </a:lnTo>
                  <a:lnTo>
                    <a:pt x="329" y="278"/>
                  </a:lnTo>
                  <a:lnTo>
                    <a:pt x="324" y="292"/>
                  </a:lnTo>
                  <a:lnTo>
                    <a:pt x="322" y="302"/>
                  </a:lnTo>
                  <a:lnTo>
                    <a:pt x="320" y="305"/>
                  </a:lnTo>
                  <a:lnTo>
                    <a:pt x="335" y="260"/>
                  </a:lnTo>
                  <a:lnTo>
                    <a:pt x="342" y="225"/>
                  </a:lnTo>
                  <a:lnTo>
                    <a:pt x="346" y="199"/>
                  </a:lnTo>
                  <a:lnTo>
                    <a:pt x="344" y="180"/>
                  </a:lnTo>
                  <a:lnTo>
                    <a:pt x="340" y="168"/>
                  </a:lnTo>
                  <a:lnTo>
                    <a:pt x="335" y="161"/>
                  </a:lnTo>
                  <a:lnTo>
                    <a:pt x="328" y="158"/>
                  </a:lnTo>
                  <a:lnTo>
                    <a:pt x="322" y="156"/>
                  </a:lnTo>
                  <a:lnTo>
                    <a:pt x="318" y="156"/>
                  </a:lnTo>
                  <a:lnTo>
                    <a:pt x="316" y="156"/>
                  </a:lnTo>
                  <a:lnTo>
                    <a:pt x="305" y="161"/>
                  </a:lnTo>
                  <a:lnTo>
                    <a:pt x="293" y="171"/>
                  </a:lnTo>
                  <a:lnTo>
                    <a:pt x="281" y="183"/>
                  </a:lnTo>
                  <a:lnTo>
                    <a:pt x="268" y="197"/>
                  </a:lnTo>
                  <a:lnTo>
                    <a:pt x="256" y="211"/>
                  </a:lnTo>
                  <a:lnTo>
                    <a:pt x="245" y="227"/>
                  </a:lnTo>
                  <a:lnTo>
                    <a:pt x="236" y="240"/>
                  </a:lnTo>
                  <a:lnTo>
                    <a:pt x="229" y="252"/>
                  </a:lnTo>
                  <a:lnTo>
                    <a:pt x="224" y="259"/>
                  </a:lnTo>
                  <a:lnTo>
                    <a:pt x="223" y="261"/>
                  </a:lnTo>
                  <a:lnTo>
                    <a:pt x="264" y="190"/>
                  </a:lnTo>
                  <a:lnTo>
                    <a:pt x="275" y="170"/>
                  </a:lnTo>
                  <a:lnTo>
                    <a:pt x="280" y="155"/>
                  </a:lnTo>
                  <a:lnTo>
                    <a:pt x="279" y="145"/>
                  </a:lnTo>
                  <a:lnTo>
                    <a:pt x="273" y="139"/>
                  </a:lnTo>
                  <a:lnTo>
                    <a:pt x="264" y="135"/>
                  </a:lnTo>
                  <a:lnTo>
                    <a:pt x="255" y="134"/>
                  </a:lnTo>
                  <a:lnTo>
                    <a:pt x="245" y="135"/>
                  </a:lnTo>
                  <a:lnTo>
                    <a:pt x="236" y="136"/>
                  </a:lnTo>
                  <a:lnTo>
                    <a:pt x="230" y="137"/>
                  </a:lnTo>
                  <a:lnTo>
                    <a:pt x="228" y="139"/>
                  </a:lnTo>
                  <a:lnTo>
                    <a:pt x="0" y="281"/>
                  </a:lnTo>
                  <a:lnTo>
                    <a:pt x="222" y="124"/>
                  </a:lnTo>
                  <a:lnTo>
                    <a:pt x="220" y="111"/>
                  </a:lnTo>
                  <a:lnTo>
                    <a:pt x="211" y="104"/>
                  </a:lnTo>
                  <a:lnTo>
                    <a:pt x="194" y="104"/>
                  </a:lnTo>
                  <a:lnTo>
                    <a:pt x="173" y="109"/>
                  </a:lnTo>
                  <a:lnTo>
                    <a:pt x="149" y="116"/>
                  </a:lnTo>
                  <a:lnTo>
                    <a:pt x="125" y="124"/>
                  </a:lnTo>
                  <a:lnTo>
                    <a:pt x="102" y="134"/>
                  </a:lnTo>
                  <a:lnTo>
                    <a:pt x="85" y="142"/>
                  </a:lnTo>
                  <a:lnTo>
                    <a:pt x="71" y="148"/>
                  </a:lnTo>
                  <a:lnTo>
                    <a:pt x="67" y="151"/>
                  </a:lnTo>
                  <a:lnTo>
                    <a:pt x="366" y="4"/>
                  </a:lnTo>
                  <a:lnTo>
                    <a:pt x="367" y="3"/>
                  </a:lnTo>
                  <a:lnTo>
                    <a:pt x="371" y="2"/>
                  </a:lnTo>
                  <a:lnTo>
                    <a:pt x="375" y="1"/>
                  </a:lnTo>
                  <a:lnTo>
                    <a:pt x="380" y="0"/>
                  </a:lnTo>
                  <a:lnTo>
                    <a:pt x="387" y="0"/>
                  </a:lnTo>
                  <a:lnTo>
                    <a:pt x="393" y="2"/>
                  </a:lnTo>
                  <a:lnTo>
                    <a:pt x="398" y="6"/>
                  </a:lnTo>
                  <a:lnTo>
                    <a:pt x="403" y="13"/>
                  </a:lnTo>
                  <a:lnTo>
                    <a:pt x="405" y="23"/>
                  </a:lnTo>
                  <a:lnTo>
                    <a:pt x="405" y="39"/>
                  </a:lnTo>
                  <a:lnTo>
                    <a:pt x="405" y="40"/>
                  </a:lnTo>
                  <a:lnTo>
                    <a:pt x="405" y="45"/>
                  </a:lnTo>
                  <a:lnTo>
                    <a:pt x="406" y="51"/>
                  </a:lnTo>
                  <a:lnTo>
                    <a:pt x="407" y="59"/>
                  </a:lnTo>
                  <a:lnTo>
                    <a:pt x="410" y="69"/>
                  </a:lnTo>
                  <a:lnTo>
                    <a:pt x="412" y="78"/>
                  </a:lnTo>
                  <a:lnTo>
                    <a:pt x="417" y="86"/>
                  </a:lnTo>
                  <a:lnTo>
                    <a:pt x="423" y="95"/>
                  </a:lnTo>
                  <a:lnTo>
                    <a:pt x="431" y="102"/>
                  </a:lnTo>
                  <a:lnTo>
                    <a:pt x="441" y="105"/>
                  </a:lnTo>
                  <a:lnTo>
                    <a:pt x="440" y="105"/>
                  </a:lnTo>
                  <a:close/>
                </a:path>
              </a:pathLst>
            </a:custGeom>
            <a:solidFill>
              <a:srgbClr val="FFF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864096"/>
          </a:xfrm>
        </p:spPr>
        <p:txBody>
          <a:bodyPr>
            <a:noAutofit/>
          </a:bodyPr>
          <a:lstStyle/>
          <a:p>
            <a:r>
              <a:rPr lang="en-US" sz="3500" b="1" dirty="0" err="1" smtClean="0">
                <a:solidFill>
                  <a:srgbClr val="C00000"/>
                </a:solidFill>
                <a:latin typeface="Times New Roman" pitchFamily="18" charset="0"/>
                <a:cs typeface="Times New Roman" pitchFamily="18" charset="0"/>
              </a:rPr>
              <a:t>Metformin</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fontScale="700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Works through an unknown mechanism to lower hepatic glucose production</a:t>
            </a:r>
          </a:p>
          <a:p>
            <a:pPr algn="just">
              <a:lnSpc>
                <a:spcPct val="170000"/>
              </a:lnSpc>
            </a:pPr>
            <a:r>
              <a:rPr lang="en-US" b="1" dirty="0" smtClean="0">
                <a:solidFill>
                  <a:srgbClr val="7030A0"/>
                </a:solidFill>
                <a:latin typeface="Times New Roman" pitchFamily="18" charset="0"/>
                <a:ea typeface="+mj-ea"/>
                <a:cs typeface="Times New Roman" pitchFamily="18" charset="0"/>
              </a:rPr>
              <a:t>Contraindications:</a:t>
            </a:r>
          </a:p>
          <a:p>
            <a:pPr marL="1257300" lvl="4" indent="-342900" algn="just">
              <a:lnSpc>
                <a:spcPct val="120000"/>
              </a:lnSpc>
              <a:buFontTx/>
              <a:buChar char="-"/>
            </a:pPr>
            <a:r>
              <a:rPr lang="en-US" sz="2600" b="1" dirty="0" smtClean="0">
                <a:latin typeface="Times New Roman" pitchFamily="18" charset="0"/>
                <a:cs typeface="Times New Roman" pitchFamily="18" charset="0"/>
              </a:rPr>
              <a:t>Renal: Cr ≥ 1.4 female; ≥ 1.5 male</a:t>
            </a:r>
          </a:p>
          <a:p>
            <a:pPr marL="1257300" lvl="4" indent="-342900" algn="just">
              <a:lnSpc>
                <a:spcPct val="120000"/>
              </a:lnSpc>
              <a:buFontTx/>
              <a:buChar char="-"/>
            </a:pPr>
            <a:r>
              <a:rPr lang="en-US" sz="2600" b="1" dirty="0" smtClean="0">
                <a:latin typeface="Times New Roman" pitchFamily="18" charset="0"/>
                <a:cs typeface="Times New Roman" pitchFamily="18" charset="0"/>
              </a:rPr>
              <a:t>High lactate production: CHF, COPD</a:t>
            </a:r>
          </a:p>
          <a:p>
            <a:pPr marL="1257300" lvl="4" indent="-342900" algn="just">
              <a:lnSpc>
                <a:spcPct val="120000"/>
              </a:lnSpc>
              <a:buFontTx/>
              <a:buChar char="-"/>
            </a:pPr>
            <a:r>
              <a:rPr lang="en-US" sz="2600" b="1" dirty="0" smtClean="0">
                <a:latin typeface="Times New Roman" pitchFamily="18" charset="0"/>
                <a:cs typeface="Times New Roman" pitchFamily="18" charset="0"/>
              </a:rPr>
              <a:t>Reduced lactate clearance: liver disease, chronic alcohol use</a:t>
            </a:r>
          </a:p>
          <a:p>
            <a:pPr algn="just">
              <a:lnSpc>
                <a:spcPct val="170000"/>
              </a:lnSpc>
            </a:pPr>
            <a:r>
              <a:rPr lang="en-US" b="1" dirty="0" smtClean="0">
                <a:solidFill>
                  <a:srgbClr val="7030A0"/>
                </a:solidFill>
                <a:latin typeface="Times New Roman" pitchFamily="18" charset="0"/>
                <a:ea typeface="+mj-ea"/>
                <a:cs typeface="Times New Roman" pitchFamily="18" charset="0"/>
              </a:rPr>
              <a:t>Positives:</a:t>
            </a:r>
          </a:p>
          <a:p>
            <a:pPr lvl="2" algn="just">
              <a:lnSpc>
                <a:spcPct val="120000"/>
              </a:lnSpc>
              <a:buFontTx/>
              <a:buChar char="-"/>
            </a:pPr>
            <a:r>
              <a:rPr lang="en-US" sz="2300" b="1" dirty="0" smtClean="0">
                <a:latin typeface="Times New Roman" pitchFamily="18" charset="0"/>
                <a:cs typeface="Times New Roman" pitchFamily="18" charset="0"/>
              </a:rPr>
              <a:t>Typically weight-neutral</a:t>
            </a:r>
          </a:p>
          <a:p>
            <a:pPr lvl="2" algn="just">
              <a:lnSpc>
                <a:spcPct val="120000"/>
              </a:lnSpc>
              <a:buFontTx/>
              <a:buChar char="-"/>
            </a:pPr>
            <a:r>
              <a:rPr lang="en-US" sz="2300" b="1" dirty="0" smtClean="0">
                <a:latin typeface="Times New Roman" pitchFamily="18" charset="0"/>
                <a:cs typeface="Times New Roman" pitchFamily="18" charset="0"/>
              </a:rPr>
              <a:t>Improve metabolic lipid abnormalities</a:t>
            </a:r>
          </a:p>
          <a:p>
            <a:pPr lvl="2" algn="just">
              <a:lnSpc>
                <a:spcPct val="120000"/>
              </a:lnSpc>
              <a:buFontTx/>
              <a:buChar char="-"/>
            </a:pPr>
            <a:r>
              <a:rPr lang="en-US" sz="2300" b="1" dirty="0" smtClean="0">
                <a:latin typeface="Times New Roman" pitchFamily="18" charset="0"/>
                <a:cs typeface="Times New Roman" pitchFamily="18" charset="0"/>
              </a:rPr>
              <a:t>No hypoglycemia</a:t>
            </a:r>
          </a:p>
          <a:p>
            <a:pPr algn="just">
              <a:lnSpc>
                <a:spcPct val="170000"/>
              </a:lnSpc>
            </a:pPr>
            <a:r>
              <a:rPr lang="en-US" b="1" dirty="0" smtClean="0">
                <a:solidFill>
                  <a:srgbClr val="7030A0"/>
                </a:solidFill>
                <a:latin typeface="Times New Roman" pitchFamily="18" charset="0"/>
                <a:ea typeface="+mj-ea"/>
                <a:cs typeface="Times New Roman" pitchFamily="18" charset="0"/>
              </a:rPr>
              <a:t>Side effects:</a:t>
            </a:r>
          </a:p>
          <a:p>
            <a:pPr lvl="2" algn="just">
              <a:lnSpc>
                <a:spcPct val="120000"/>
              </a:lnSpc>
              <a:buFontTx/>
              <a:buChar char="-"/>
            </a:pPr>
            <a:r>
              <a:rPr lang="en-US" sz="2300" b="1" dirty="0" smtClean="0">
                <a:latin typeface="Times New Roman" pitchFamily="18" charset="0"/>
                <a:cs typeface="Times New Roman" pitchFamily="18" charset="0"/>
              </a:rPr>
              <a:t>Gastrointestinal- dose dependent</a:t>
            </a:r>
          </a:p>
          <a:p>
            <a:pPr lvl="2" algn="just">
              <a:lnSpc>
                <a:spcPct val="120000"/>
              </a:lnSpc>
              <a:buFontTx/>
              <a:buChar char="-"/>
            </a:pPr>
            <a:r>
              <a:rPr lang="en-US" sz="2300" b="1" dirty="0" smtClean="0">
                <a:latin typeface="Times New Roman" pitchFamily="18" charset="0"/>
                <a:cs typeface="Times New Roman" pitchFamily="18" charset="0"/>
              </a:rPr>
              <a:t>Lactic acidosis- rare if used appropriately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85800" y="476672"/>
            <a:ext cx="7772400" cy="6119813"/>
          </a:xfrm>
        </p:spPr>
        <p:txBody>
          <a:bodyPr>
            <a:normAutofit fontScale="92500" lnSpcReduction="10000"/>
          </a:bodyPr>
          <a:lstStyle/>
          <a:p>
            <a:pPr algn="ctr" rtl="1">
              <a:buFontTx/>
              <a:buNone/>
            </a:pPr>
            <a:r>
              <a:rPr lang="fa-IR" sz="4000" dirty="0" smtClean="0">
                <a:solidFill>
                  <a:srgbClr val="C00000"/>
                </a:solidFill>
                <a:cs typeface="Titr Mazar" pitchFamily="2" charset="-78"/>
              </a:rPr>
              <a:t>روش هاي درماني جديد</a:t>
            </a:r>
          </a:p>
          <a:p>
            <a:pPr algn="ctr" rtl="1">
              <a:buFontTx/>
              <a:buNone/>
            </a:pPr>
            <a:r>
              <a:rPr lang="fa-IR" sz="4000" dirty="0" smtClean="0">
                <a:solidFill>
                  <a:srgbClr val="C00000"/>
                </a:solidFill>
                <a:cs typeface="Titr Mazar" pitchFamily="2" charset="-78"/>
              </a:rPr>
              <a:t>در ديابت</a:t>
            </a:r>
          </a:p>
          <a:p>
            <a:pPr algn="ctr" rtl="1">
              <a:buFontTx/>
              <a:buNone/>
            </a:pPr>
            <a:endParaRPr lang="en-US" dirty="0" smtClean="0">
              <a:cs typeface="Mitra Bold Mazar" pitchFamily="2" charset="-78"/>
            </a:endParaRPr>
          </a:p>
          <a:p>
            <a:pPr algn="ctr" rtl="1">
              <a:buNone/>
            </a:pPr>
            <a:r>
              <a:rPr lang="en-US" sz="2200" i="1" dirty="0" smtClean="0">
                <a:solidFill>
                  <a:srgbClr val="008000"/>
                </a:solidFill>
              </a:rPr>
              <a:t>Highlights from ADA Annual Meeting 2011</a:t>
            </a:r>
          </a:p>
          <a:p>
            <a:pPr algn="ctr" rtl="1">
              <a:buFontTx/>
              <a:buNone/>
            </a:pPr>
            <a:endParaRPr lang="fa-IR" dirty="0" smtClean="0">
              <a:cs typeface="Mitra Bold Mazar" pitchFamily="2" charset="-78"/>
            </a:endParaRPr>
          </a:p>
          <a:p>
            <a:pPr algn="ctr" rtl="1">
              <a:buFontTx/>
              <a:buNone/>
            </a:pPr>
            <a:r>
              <a:rPr lang="fa-IR" dirty="0" smtClean="0">
                <a:cs typeface="Mitra Bold Mazar" pitchFamily="2" charset="-78"/>
              </a:rPr>
              <a:t>دكتر فريدون عزيزي</a:t>
            </a:r>
            <a:endParaRPr lang="en-US" dirty="0" smtClean="0">
              <a:cs typeface="Mitra Bold Mazar" pitchFamily="2" charset="-78"/>
            </a:endParaRPr>
          </a:p>
          <a:p>
            <a:pPr algn="ctr" rtl="1">
              <a:buFontTx/>
              <a:buNone/>
            </a:pPr>
            <a:endParaRPr lang="fa-IR" dirty="0" smtClean="0">
              <a:cs typeface="Mitra Bold Mazar" pitchFamily="2" charset="-78"/>
            </a:endParaRPr>
          </a:p>
          <a:p>
            <a:pPr algn="ctr" rtl="1">
              <a:buFontTx/>
              <a:buNone/>
            </a:pPr>
            <a:r>
              <a:rPr lang="fa-IR" dirty="0" smtClean="0">
                <a:cs typeface="Mitra Bold Mazar" pitchFamily="2" charset="-78"/>
              </a:rPr>
              <a:t>پژوهشكده علوم غدد درون ريز و متابوليسم </a:t>
            </a:r>
          </a:p>
          <a:p>
            <a:pPr algn="ctr" rtl="1">
              <a:buFontTx/>
              <a:buNone/>
            </a:pPr>
            <a:r>
              <a:rPr lang="fa-IR" dirty="0" smtClean="0">
                <a:cs typeface="Mitra Bold Mazar" pitchFamily="2" charset="-78"/>
              </a:rPr>
              <a:t>دانشگاه علوم پزشكي شهيد بهشتي</a:t>
            </a:r>
          </a:p>
          <a:p>
            <a:pPr algn="ctr" rtl="1">
              <a:buFontTx/>
              <a:buNone/>
            </a:pPr>
            <a:endParaRPr lang="fa-IR" sz="1200" dirty="0" smtClean="0">
              <a:cs typeface="Mitra Bold Mazar" pitchFamily="2" charset="-78"/>
            </a:endParaRPr>
          </a:p>
          <a:p>
            <a:pPr algn="ctr" rtl="1">
              <a:buFontTx/>
              <a:buNone/>
            </a:pPr>
            <a:endParaRPr lang="fa-IR" dirty="0" smtClean="0">
              <a:solidFill>
                <a:srgbClr val="00B050"/>
              </a:solidFill>
              <a:cs typeface="Mitra Bold Mazar" pitchFamily="2" charset="-78"/>
            </a:endParaRPr>
          </a:p>
          <a:p>
            <a:pPr algn="ctr" rtl="1">
              <a:buFontTx/>
              <a:buNone/>
            </a:pPr>
            <a:r>
              <a:rPr lang="fa-IR" dirty="0" smtClean="0">
                <a:solidFill>
                  <a:srgbClr val="00B050"/>
                </a:solidFill>
                <a:cs typeface="Mitra Bold Mazar" pitchFamily="2" charset="-78"/>
              </a:rPr>
              <a:t>تابستان 1390</a:t>
            </a:r>
            <a:endParaRPr lang="en-US" dirty="0" smtClean="0">
              <a:solidFill>
                <a:srgbClr val="00B050"/>
              </a:solidFill>
              <a:cs typeface="Mitra Bold Mazar"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sz="3000" b="1" dirty="0" err="1" smtClean="0">
                <a:solidFill>
                  <a:srgbClr val="C00000"/>
                </a:solidFill>
                <a:latin typeface="Times New Roman" pitchFamily="18" charset="0"/>
                <a:cs typeface="Times New Roman" pitchFamily="18" charset="0"/>
              </a:rPr>
              <a:t>Metformin</a:t>
            </a:r>
            <a:r>
              <a:rPr lang="en-US" sz="3000" b="1" dirty="0" smtClean="0">
                <a:solidFill>
                  <a:srgbClr val="C00000"/>
                </a:solidFill>
                <a:latin typeface="Times New Roman" pitchFamily="18" charset="0"/>
                <a:cs typeface="Times New Roman" pitchFamily="18" charset="0"/>
              </a:rPr>
              <a:t> as </a:t>
            </a:r>
            <a:r>
              <a:rPr lang="en-US" sz="3000" b="1" dirty="0" err="1" smtClean="0">
                <a:solidFill>
                  <a:srgbClr val="C00000"/>
                </a:solidFill>
                <a:latin typeface="Times New Roman" pitchFamily="18" charset="0"/>
                <a:cs typeface="Times New Roman" pitchFamily="18" charset="0"/>
              </a:rPr>
              <a:t>Monotherapy</a:t>
            </a:r>
            <a:endParaRPr lang="en-US" sz="3000" b="1" dirty="0" smtClean="0">
              <a:solidFill>
                <a:srgbClr val="C00000"/>
              </a:solidFill>
              <a:latin typeface="Times New Roman" pitchFamily="18" charset="0"/>
              <a:cs typeface="Times New Roman" pitchFamily="18" charset="0"/>
            </a:endParaRPr>
          </a:p>
        </p:txBody>
      </p:sp>
      <p:graphicFrame>
        <p:nvGraphicFramePr>
          <p:cNvPr id="122952" name="Group 72"/>
          <p:cNvGraphicFramePr>
            <a:graphicFrameLocks noGrp="1"/>
          </p:cNvGraphicFramePr>
          <p:nvPr>
            <p:ph type="body" idx="1"/>
          </p:nvPr>
        </p:nvGraphicFramePr>
        <p:xfrm>
          <a:off x="457200" y="1600200"/>
          <a:ext cx="8229600" cy="2834640"/>
        </p:xfrm>
        <a:graphic>
          <a:graphicData uri="http://schemas.openxmlformats.org/drawingml/2006/table">
            <a:tbl>
              <a:tblPr/>
              <a:tblGrid>
                <a:gridCol w="2743200"/>
                <a:gridCol w="2743200"/>
                <a:gridCol w="2743200"/>
              </a:tblGrid>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Metformin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(n=143)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(n=146)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HbA1c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8.4 → 7.0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8.2 → 8.6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FPG (mg/dL)</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241→ 189</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238 → 244</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Postprandial PG (mg/dL)</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347 → 275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337 → 337</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Weight (Kg)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- 0.6 Kg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- 1.1 Kg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LDL (mg/dL)</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136 → 123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138 → 135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TG (mg/dL)</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209 → 193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185 → 191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23589" name="TextBox 4"/>
          <p:cNvSpPr txBox="1">
            <a:spLocks noChangeArrowheads="1"/>
          </p:cNvSpPr>
          <p:nvPr/>
        </p:nvSpPr>
        <p:spPr bwMode="auto">
          <a:xfrm>
            <a:off x="609600" y="4724400"/>
            <a:ext cx="7848600" cy="369888"/>
          </a:xfrm>
          <a:prstGeom prst="rect">
            <a:avLst/>
          </a:prstGeom>
          <a:noFill/>
          <a:ln w="9525">
            <a:noFill/>
            <a:miter lim="800000"/>
            <a:headEnd/>
            <a:tailEnd/>
          </a:ln>
        </p:spPr>
        <p:txBody>
          <a:bodyPr>
            <a:spAutoFit/>
          </a:bodyPr>
          <a:lstStyle/>
          <a:p>
            <a:pPr algn="ctr"/>
            <a:r>
              <a:rPr lang="en-US" sz="1800">
                <a:solidFill>
                  <a:srgbClr val="1F497D"/>
                </a:solidFill>
                <a:latin typeface="Calibri" pitchFamily="34" charset="0"/>
              </a:rPr>
              <a:t>850 mg three times daily for 24 weeks in newly treated patients.</a:t>
            </a:r>
          </a:p>
        </p:txBody>
      </p:sp>
      <p:sp>
        <p:nvSpPr>
          <p:cNvPr id="23590" name="TextBox 5"/>
          <p:cNvSpPr txBox="1">
            <a:spLocks noChangeArrowheads="1"/>
          </p:cNvSpPr>
          <p:nvPr/>
        </p:nvSpPr>
        <p:spPr bwMode="auto">
          <a:xfrm>
            <a:off x="323528" y="5517232"/>
            <a:ext cx="7848600" cy="276225"/>
          </a:xfrm>
          <a:prstGeom prst="rect">
            <a:avLst/>
          </a:prstGeom>
          <a:noFill/>
          <a:ln w="9525">
            <a:noFill/>
            <a:miter lim="800000"/>
            <a:headEnd/>
            <a:tailEnd/>
          </a:ln>
        </p:spPr>
        <p:txBody>
          <a:bodyPr>
            <a:spAutoFit/>
          </a:bodyPr>
          <a:lstStyle/>
          <a:p>
            <a:r>
              <a:rPr lang="en-US" sz="1200" b="0" dirty="0" err="1">
                <a:latin typeface="Calibri" pitchFamily="34" charset="0"/>
              </a:rPr>
              <a:t>DeFronzo</a:t>
            </a:r>
            <a:r>
              <a:rPr lang="en-US" sz="1200" b="0" dirty="0">
                <a:latin typeface="Calibri" pitchFamily="34" charset="0"/>
              </a:rPr>
              <a:t> RA, Goodman AM</a:t>
            </a:r>
            <a:r>
              <a:rPr lang="en-US" sz="1200" b="0" i="1" dirty="0">
                <a:latin typeface="Calibri" pitchFamily="34" charset="0"/>
              </a:rPr>
              <a:t>. N </a:t>
            </a:r>
            <a:r>
              <a:rPr lang="en-US" sz="1200" b="0" i="1" dirty="0" err="1">
                <a:latin typeface="Calibri" pitchFamily="34" charset="0"/>
              </a:rPr>
              <a:t>Engl</a:t>
            </a:r>
            <a:r>
              <a:rPr lang="en-US" sz="1200" b="0" i="1" dirty="0">
                <a:latin typeface="Calibri" pitchFamily="34" charset="0"/>
              </a:rPr>
              <a:t> J Med</a:t>
            </a:r>
            <a:r>
              <a:rPr lang="en-US" sz="1200" b="0" dirty="0">
                <a:latin typeface="Calibri" pitchFamily="34" charset="0"/>
              </a:rPr>
              <a:t>. 1995;333:541-549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UKPDS</a:t>
            </a:r>
            <a:br>
              <a:rPr lang="en-US" sz="3500" b="1" dirty="0" smtClean="0">
                <a:solidFill>
                  <a:srgbClr val="C00000"/>
                </a:solidFill>
                <a:latin typeface="Times New Roman" pitchFamily="18" charset="0"/>
                <a:cs typeface="Times New Roman" pitchFamily="18" charset="0"/>
              </a:rPr>
            </a:br>
            <a:r>
              <a:rPr lang="en-US" sz="3500" b="1" dirty="0" err="1" smtClean="0">
                <a:solidFill>
                  <a:srgbClr val="C00000"/>
                </a:solidFill>
                <a:latin typeface="Times New Roman" pitchFamily="18" charset="0"/>
                <a:cs typeface="Times New Roman" pitchFamily="18" charset="0"/>
              </a:rPr>
              <a:t>Metformin</a:t>
            </a:r>
            <a:r>
              <a:rPr lang="en-US" sz="3500" b="1" dirty="0" smtClean="0">
                <a:solidFill>
                  <a:srgbClr val="C00000"/>
                </a:solidFill>
                <a:latin typeface="Times New Roman" pitchFamily="18" charset="0"/>
                <a:cs typeface="Times New Roman" pitchFamily="18" charset="0"/>
              </a:rPr>
              <a:t> Impact on Complications</a:t>
            </a:r>
            <a:endParaRPr lang="en-US" sz="3500" b="1" dirty="0">
              <a:solidFill>
                <a:srgbClr val="C00000"/>
              </a:solidFill>
              <a:latin typeface="Times New Roman" pitchFamily="18" charset="0"/>
              <a:cs typeface="Times New Roman" pitchFamily="18" charset="0"/>
            </a:endParaRPr>
          </a:p>
        </p:txBody>
      </p:sp>
      <p:graphicFrame>
        <p:nvGraphicFramePr>
          <p:cNvPr id="74754" name="Chart 5"/>
          <p:cNvGraphicFramePr>
            <a:graphicFrameLocks/>
          </p:cNvGraphicFramePr>
          <p:nvPr>
            <p:ph idx="1"/>
          </p:nvPr>
        </p:nvGraphicFramePr>
        <p:xfrm>
          <a:off x="611981" y="1637506"/>
          <a:ext cx="7920038" cy="4187825"/>
        </p:xfrm>
        <a:graphic>
          <a:graphicData uri="http://schemas.openxmlformats.org/presentationml/2006/ole">
            <p:oleObj spid="_x0000_s74754" r:id="rId3" imgW="7919390" imgH="4188315" progId="Excel.Sheet.8">
              <p:embed/>
            </p:oleObj>
          </a:graphicData>
        </a:graphic>
      </p:graphicFrame>
      <p:sp>
        <p:nvSpPr>
          <p:cNvPr id="5" name="Text Box 5"/>
          <p:cNvSpPr txBox="1">
            <a:spLocks noChangeArrowheads="1"/>
          </p:cNvSpPr>
          <p:nvPr/>
        </p:nvSpPr>
        <p:spPr bwMode="auto">
          <a:xfrm>
            <a:off x="683568" y="5949280"/>
            <a:ext cx="4876800" cy="274638"/>
          </a:xfrm>
          <a:prstGeom prst="rect">
            <a:avLst/>
          </a:prstGeom>
          <a:noFill/>
          <a:ln w="9525">
            <a:noFill/>
            <a:miter lim="800000"/>
            <a:headEnd/>
            <a:tailEnd/>
          </a:ln>
        </p:spPr>
        <p:txBody>
          <a:bodyPr>
            <a:spAutoFit/>
          </a:bodyPr>
          <a:lstStyle/>
          <a:p>
            <a:pPr>
              <a:spcBef>
                <a:spcPct val="50000"/>
              </a:spcBef>
            </a:pPr>
            <a:r>
              <a:rPr lang="en-US" sz="1200" b="0" dirty="0"/>
              <a:t>Lancet. 1998;352:837-853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lIns="88319" tIns="44159" rIns="88319" bIns="44159"/>
          <a:lstStyle/>
          <a:p>
            <a:r>
              <a:rPr lang="en-US" sz="3200" b="1" dirty="0" smtClean="0">
                <a:solidFill>
                  <a:srgbClr val="C00000"/>
                </a:solidFill>
                <a:latin typeface="Times New Roman" pitchFamily="18" charset="0"/>
                <a:cs typeface="Times New Roman" pitchFamily="18" charset="0"/>
              </a:rPr>
              <a:t>UKPDS</a:t>
            </a:r>
            <a:br>
              <a:rPr lang="en-US" sz="3200" b="1" dirty="0" smtClean="0">
                <a:solidFill>
                  <a:srgbClr val="C00000"/>
                </a:solidFill>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Progressive Failure of </a:t>
            </a:r>
            <a:r>
              <a:rPr lang="en-US" sz="3200" b="1" dirty="0" err="1" smtClean="0">
                <a:solidFill>
                  <a:srgbClr val="C00000"/>
                </a:solidFill>
                <a:latin typeface="Times New Roman" pitchFamily="18" charset="0"/>
                <a:cs typeface="Times New Roman" pitchFamily="18" charset="0"/>
              </a:rPr>
              <a:t>Monotherapy</a:t>
            </a:r>
            <a:endParaRPr lang="en-US" sz="3200" i="0" dirty="0" smtClean="0"/>
          </a:p>
        </p:txBody>
      </p:sp>
      <p:sp>
        <p:nvSpPr>
          <p:cNvPr id="21507" name="Text Box 3"/>
          <p:cNvSpPr txBox="1">
            <a:spLocks noChangeArrowheads="1"/>
          </p:cNvSpPr>
          <p:nvPr/>
        </p:nvSpPr>
        <p:spPr bwMode="auto">
          <a:xfrm>
            <a:off x="683568" y="6093296"/>
            <a:ext cx="4431118" cy="258452"/>
          </a:xfrm>
          <a:prstGeom prst="rect">
            <a:avLst/>
          </a:prstGeom>
          <a:noFill/>
          <a:ln w="9525">
            <a:noFill/>
            <a:miter lim="800000"/>
            <a:headEnd/>
            <a:tailEnd/>
          </a:ln>
        </p:spPr>
        <p:txBody>
          <a:bodyPr wrap="none" lIns="88313" tIns="44156" rIns="88313" bIns="44156">
            <a:spAutoFit/>
          </a:bodyPr>
          <a:lstStyle/>
          <a:p>
            <a:pPr eaLnBrk="0" hangingPunct="0"/>
            <a:r>
              <a:rPr lang="en-US" sz="1100" b="0" dirty="0"/>
              <a:t>UK Prospective Diabetes Study (UKPDS) Group. </a:t>
            </a:r>
            <a:r>
              <a:rPr lang="en-US" sz="1100" b="0" i="1" dirty="0"/>
              <a:t>Lancet.</a:t>
            </a:r>
            <a:r>
              <a:rPr lang="en-US" sz="1100" b="0" dirty="0"/>
              <a:t> 1998;352:854-865.</a:t>
            </a:r>
          </a:p>
        </p:txBody>
      </p:sp>
      <p:sp>
        <p:nvSpPr>
          <p:cNvPr id="21508" name="Text Box 4"/>
          <p:cNvSpPr txBox="1">
            <a:spLocks noChangeAspect="1" noChangeArrowheads="1"/>
          </p:cNvSpPr>
          <p:nvPr/>
        </p:nvSpPr>
        <p:spPr bwMode="auto">
          <a:xfrm rot="-5400000">
            <a:off x="-175829" y="3399901"/>
            <a:ext cx="1683571" cy="366173"/>
          </a:xfrm>
          <a:prstGeom prst="rect">
            <a:avLst/>
          </a:prstGeom>
          <a:noFill/>
          <a:ln w="9525">
            <a:noFill/>
            <a:miter lim="800000"/>
            <a:headEnd/>
            <a:tailEnd/>
          </a:ln>
        </p:spPr>
        <p:txBody>
          <a:bodyPr wrap="none" lIns="88313" tIns="44156" rIns="88313" bIns="44156">
            <a:spAutoFit/>
          </a:bodyPr>
          <a:lstStyle/>
          <a:p>
            <a:pPr algn="ctr" eaLnBrk="0" hangingPunct="0"/>
            <a:r>
              <a:rPr lang="en-US" sz="1800" dirty="0"/>
              <a:t>Median A1C (%)</a:t>
            </a:r>
          </a:p>
        </p:txBody>
      </p:sp>
      <p:grpSp>
        <p:nvGrpSpPr>
          <p:cNvPr id="2" name="Group 5"/>
          <p:cNvGrpSpPr>
            <a:grpSpLocks/>
          </p:cNvGrpSpPr>
          <p:nvPr/>
        </p:nvGrpSpPr>
        <p:grpSpPr bwMode="auto">
          <a:xfrm>
            <a:off x="6900863" y="3048000"/>
            <a:ext cx="1425575" cy="915985"/>
            <a:chOff x="4225" y="779"/>
            <a:chExt cx="898" cy="576"/>
          </a:xfrm>
        </p:grpSpPr>
        <p:sp>
          <p:nvSpPr>
            <p:cNvPr id="21549" name="Rectangle 6"/>
            <p:cNvSpPr>
              <a:spLocks noChangeArrowheads="1"/>
            </p:cNvSpPr>
            <p:nvPr/>
          </p:nvSpPr>
          <p:spPr bwMode="auto">
            <a:xfrm>
              <a:off x="4437" y="779"/>
              <a:ext cx="608" cy="135"/>
            </a:xfrm>
            <a:prstGeom prst="rect">
              <a:avLst/>
            </a:prstGeom>
            <a:noFill/>
            <a:ln w="9525">
              <a:noFill/>
              <a:miter lim="800000"/>
              <a:headEnd/>
              <a:tailEnd/>
            </a:ln>
          </p:spPr>
          <p:txBody>
            <a:bodyPr wrap="none" lIns="0" tIns="0" rIns="0" bIns="0">
              <a:spAutoFit/>
            </a:bodyPr>
            <a:lstStyle/>
            <a:p>
              <a:pPr eaLnBrk="0" hangingPunct="0"/>
              <a:r>
                <a:rPr lang="en-US" sz="1400"/>
                <a:t>Conventional</a:t>
              </a:r>
              <a:endParaRPr lang="en-US" sz="2000" b="0"/>
            </a:p>
          </p:txBody>
        </p:sp>
        <p:sp>
          <p:nvSpPr>
            <p:cNvPr id="21550" name="Rectangle 8"/>
            <p:cNvSpPr>
              <a:spLocks noChangeArrowheads="1"/>
            </p:cNvSpPr>
            <p:nvPr/>
          </p:nvSpPr>
          <p:spPr bwMode="auto">
            <a:xfrm>
              <a:off x="4437" y="993"/>
              <a:ext cx="686" cy="135"/>
            </a:xfrm>
            <a:prstGeom prst="rect">
              <a:avLst/>
            </a:prstGeom>
            <a:noFill/>
            <a:ln w="9525">
              <a:noFill/>
              <a:miter lim="800000"/>
              <a:headEnd/>
              <a:tailEnd/>
            </a:ln>
          </p:spPr>
          <p:txBody>
            <a:bodyPr wrap="none" lIns="0" tIns="0" rIns="0" bIns="0">
              <a:spAutoFit/>
            </a:bodyPr>
            <a:lstStyle/>
            <a:p>
              <a:pPr eaLnBrk="0" hangingPunct="0"/>
              <a:r>
                <a:rPr lang="en-US" sz="1400" dirty="0" err="1"/>
                <a:t>Glibenclamide</a:t>
              </a:r>
              <a:r>
                <a:rPr lang="en-US" sz="1400" dirty="0"/>
                <a:t> </a:t>
              </a:r>
              <a:endParaRPr lang="en-US" sz="2000" b="0" dirty="0"/>
            </a:p>
          </p:txBody>
        </p:sp>
        <p:sp>
          <p:nvSpPr>
            <p:cNvPr id="21551" name="Rectangle 9"/>
            <p:cNvSpPr>
              <a:spLocks noChangeArrowheads="1"/>
            </p:cNvSpPr>
            <p:nvPr/>
          </p:nvSpPr>
          <p:spPr bwMode="auto">
            <a:xfrm>
              <a:off x="4437" y="1220"/>
              <a:ext cx="523" cy="135"/>
            </a:xfrm>
            <a:prstGeom prst="rect">
              <a:avLst/>
            </a:prstGeom>
            <a:noFill/>
            <a:ln w="9525">
              <a:noFill/>
              <a:miter lim="800000"/>
              <a:headEnd/>
              <a:tailEnd/>
            </a:ln>
          </p:spPr>
          <p:txBody>
            <a:bodyPr wrap="none" lIns="0" tIns="0" rIns="0" bIns="0">
              <a:spAutoFit/>
            </a:bodyPr>
            <a:lstStyle/>
            <a:p>
              <a:pPr eaLnBrk="0" hangingPunct="0"/>
              <a:r>
                <a:rPr lang="en-US" sz="1400"/>
                <a:t>Metformin </a:t>
              </a:r>
              <a:endParaRPr lang="en-US" sz="2000" b="0"/>
            </a:p>
          </p:txBody>
        </p:sp>
        <p:sp>
          <p:nvSpPr>
            <p:cNvPr id="21552" name="Line 10"/>
            <p:cNvSpPr>
              <a:spLocks noChangeShapeType="1"/>
            </p:cNvSpPr>
            <p:nvPr/>
          </p:nvSpPr>
          <p:spPr bwMode="auto">
            <a:xfrm>
              <a:off x="4225" y="866"/>
              <a:ext cx="170" cy="1"/>
            </a:xfrm>
            <a:prstGeom prst="line">
              <a:avLst/>
            </a:prstGeom>
            <a:noFill/>
            <a:ln w="38100">
              <a:solidFill>
                <a:srgbClr val="FFFFFF"/>
              </a:solidFill>
              <a:round/>
              <a:headEnd/>
              <a:tailEnd/>
            </a:ln>
          </p:spPr>
          <p:txBody>
            <a:bodyPr/>
            <a:lstStyle/>
            <a:p>
              <a:endParaRPr lang="en-US"/>
            </a:p>
          </p:txBody>
        </p:sp>
        <p:sp>
          <p:nvSpPr>
            <p:cNvPr id="21553" name="Line 12"/>
            <p:cNvSpPr>
              <a:spLocks noChangeShapeType="1"/>
            </p:cNvSpPr>
            <p:nvPr/>
          </p:nvSpPr>
          <p:spPr bwMode="auto">
            <a:xfrm>
              <a:off x="4225" y="1080"/>
              <a:ext cx="170" cy="1"/>
            </a:xfrm>
            <a:prstGeom prst="line">
              <a:avLst/>
            </a:prstGeom>
            <a:noFill/>
            <a:ln w="30163">
              <a:solidFill>
                <a:schemeClr val="accent1"/>
              </a:solidFill>
              <a:round/>
              <a:headEnd/>
              <a:tailEnd/>
            </a:ln>
          </p:spPr>
          <p:txBody>
            <a:bodyPr/>
            <a:lstStyle/>
            <a:p>
              <a:endParaRPr lang="en-US"/>
            </a:p>
          </p:txBody>
        </p:sp>
        <p:sp>
          <p:nvSpPr>
            <p:cNvPr id="21554" name="Line 13"/>
            <p:cNvSpPr>
              <a:spLocks noChangeShapeType="1"/>
            </p:cNvSpPr>
            <p:nvPr/>
          </p:nvSpPr>
          <p:spPr bwMode="auto">
            <a:xfrm>
              <a:off x="4225" y="1307"/>
              <a:ext cx="170" cy="1"/>
            </a:xfrm>
            <a:prstGeom prst="line">
              <a:avLst/>
            </a:prstGeom>
            <a:noFill/>
            <a:ln w="30163">
              <a:solidFill>
                <a:srgbClr val="FF0000"/>
              </a:solidFill>
              <a:round/>
              <a:headEnd/>
              <a:tailEnd/>
            </a:ln>
          </p:spPr>
          <p:txBody>
            <a:bodyPr/>
            <a:lstStyle/>
            <a:p>
              <a:endParaRPr lang="en-US"/>
            </a:p>
          </p:txBody>
        </p:sp>
      </p:grpSp>
      <p:sp>
        <p:nvSpPr>
          <p:cNvPr id="21510" name="Rectangle 14"/>
          <p:cNvSpPr>
            <a:spLocks noChangeArrowheads="1"/>
          </p:cNvSpPr>
          <p:nvPr/>
        </p:nvSpPr>
        <p:spPr bwMode="auto">
          <a:xfrm>
            <a:off x="1325563" y="5438775"/>
            <a:ext cx="98425" cy="258763"/>
          </a:xfrm>
          <a:prstGeom prst="rect">
            <a:avLst/>
          </a:prstGeom>
          <a:noFill/>
          <a:ln w="9525">
            <a:noFill/>
            <a:miter lim="800000"/>
            <a:headEnd/>
            <a:tailEnd/>
          </a:ln>
        </p:spPr>
        <p:txBody>
          <a:bodyPr wrap="none" lIns="0" tIns="0" rIns="0" bIns="0">
            <a:spAutoFit/>
          </a:bodyPr>
          <a:lstStyle/>
          <a:p>
            <a:pPr eaLnBrk="0" hangingPunct="0"/>
            <a:r>
              <a:rPr lang="en-US" sz="1700" dirty="0">
                <a:solidFill>
                  <a:srgbClr val="FEFEFE"/>
                </a:solidFill>
                <a:latin typeface="Arial Narrow" pitchFamily="34" charset="0"/>
              </a:rPr>
              <a:t>0</a:t>
            </a:r>
            <a:endParaRPr lang="en-US" sz="2400" b="0" dirty="0">
              <a:latin typeface="Arial Narrow" pitchFamily="34" charset="0"/>
            </a:endParaRPr>
          </a:p>
        </p:txBody>
      </p:sp>
      <p:sp>
        <p:nvSpPr>
          <p:cNvPr id="21511" name="Rectangle 15"/>
          <p:cNvSpPr>
            <a:spLocks noChangeArrowheads="1"/>
          </p:cNvSpPr>
          <p:nvPr/>
        </p:nvSpPr>
        <p:spPr bwMode="auto">
          <a:xfrm>
            <a:off x="2349500" y="5438775"/>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2</a:t>
            </a:r>
            <a:endParaRPr lang="en-US" sz="2400" b="0">
              <a:latin typeface="Arial Narrow" pitchFamily="34" charset="0"/>
            </a:endParaRPr>
          </a:p>
        </p:txBody>
      </p:sp>
      <p:sp>
        <p:nvSpPr>
          <p:cNvPr id="21512" name="Rectangle 16"/>
          <p:cNvSpPr>
            <a:spLocks noChangeArrowheads="1"/>
          </p:cNvSpPr>
          <p:nvPr/>
        </p:nvSpPr>
        <p:spPr bwMode="auto">
          <a:xfrm>
            <a:off x="3373438" y="5438775"/>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4</a:t>
            </a:r>
            <a:endParaRPr lang="en-US" sz="2400" b="0">
              <a:latin typeface="Arial Narrow" pitchFamily="34" charset="0"/>
            </a:endParaRPr>
          </a:p>
        </p:txBody>
      </p:sp>
      <p:sp>
        <p:nvSpPr>
          <p:cNvPr id="21513" name="Rectangle 17"/>
          <p:cNvSpPr>
            <a:spLocks noChangeArrowheads="1"/>
          </p:cNvSpPr>
          <p:nvPr/>
        </p:nvSpPr>
        <p:spPr bwMode="auto">
          <a:xfrm>
            <a:off x="931863" y="5194300"/>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0</a:t>
            </a:r>
            <a:endParaRPr lang="en-US" sz="2400" b="0">
              <a:latin typeface="Arial Narrow" pitchFamily="34" charset="0"/>
            </a:endParaRPr>
          </a:p>
        </p:txBody>
      </p:sp>
      <p:sp>
        <p:nvSpPr>
          <p:cNvPr id="21514" name="Rectangle 18"/>
          <p:cNvSpPr>
            <a:spLocks noChangeArrowheads="1"/>
          </p:cNvSpPr>
          <p:nvPr/>
        </p:nvSpPr>
        <p:spPr bwMode="auto">
          <a:xfrm>
            <a:off x="931863" y="4940300"/>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6</a:t>
            </a:r>
            <a:endParaRPr lang="en-US" sz="2400" b="0">
              <a:latin typeface="Arial Narrow" pitchFamily="34" charset="0"/>
            </a:endParaRPr>
          </a:p>
        </p:txBody>
      </p:sp>
      <p:sp>
        <p:nvSpPr>
          <p:cNvPr id="21515" name="Rectangle 19"/>
          <p:cNvSpPr>
            <a:spLocks noChangeArrowheads="1"/>
          </p:cNvSpPr>
          <p:nvPr/>
        </p:nvSpPr>
        <p:spPr bwMode="auto">
          <a:xfrm>
            <a:off x="931863" y="3959225"/>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7</a:t>
            </a:r>
            <a:endParaRPr lang="en-US" sz="2400" b="0">
              <a:latin typeface="Arial Narrow" pitchFamily="34" charset="0"/>
            </a:endParaRPr>
          </a:p>
        </p:txBody>
      </p:sp>
      <p:sp>
        <p:nvSpPr>
          <p:cNvPr id="21516" name="Rectangle 20"/>
          <p:cNvSpPr>
            <a:spLocks noChangeArrowheads="1"/>
          </p:cNvSpPr>
          <p:nvPr/>
        </p:nvSpPr>
        <p:spPr bwMode="auto">
          <a:xfrm>
            <a:off x="931863" y="2916238"/>
            <a:ext cx="98425" cy="258762"/>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8</a:t>
            </a:r>
            <a:endParaRPr lang="en-US" sz="2400" b="0">
              <a:latin typeface="Arial Narrow" pitchFamily="34" charset="0"/>
            </a:endParaRPr>
          </a:p>
        </p:txBody>
      </p:sp>
      <p:sp>
        <p:nvSpPr>
          <p:cNvPr id="21517" name="Rectangle 21"/>
          <p:cNvSpPr>
            <a:spLocks noChangeArrowheads="1"/>
          </p:cNvSpPr>
          <p:nvPr/>
        </p:nvSpPr>
        <p:spPr bwMode="auto">
          <a:xfrm>
            <a:off x="931863" y="1873250"/>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9</a:t>
            </a:r>
            <a:endParaRPr lang="en-US" sz="2400" b="0">
              <a:latin typeface="Arial Narrow" pitchFamily="34" charset="0"/>
            </a:endParaRPr>
          </a:p>
        </p:txBody>
      </p:sp>
      <p:sp>
        <p:nvSpPr>
          <p:cNvPr id="21518" name="Rectangle 22"/>
          <p:cNvSpPr>
            <a:spLocks noChangeArrowheads="1"/>
          </p:cNvSpPr>
          <p:nvPr/>
        </p:nvSpPr>
        <p:spPr bwMode="auto">
          <a:xfrm>
            <a:off x="4397375" y="5438775"/>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6</a:t>
            </a:r>
            <a:endParaRPr lang="en-US" sz="2400" b="0">
              <a:latin typeface="Arial Narrow" pitchFamily="34" charset="0"/>
            </a:endParaRPr>
          </a:p>
        </p:txBody>
      </p:sp>
      <p:sp>
        <p:nvSpPr>
          <p:cNvPr id="21519" name="Rectangle 23"/>
          <p:cNvSpPr>
            <a:spLocks noChangeArrowheads="1"/>
          </p:cNvSpPr>
          <p:nvPr/>
        </p:nvSpPr>
        <p:spPr bwMode="auto">
          <a:xfrm>
            <a:off x="5419725" y="5438775"/>
            <a:ext cx="98425"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8</a:t>
            </a:r>
            <a:endParaRPr lang="en-US" sz="2400" b="0">
              <a:latin typeface="Arial Narrow" pitchFamily="34" charset="0"/>
            </a:endParaRPr>
          </a:p>
        </p:txBody>
      </p:sp>
      <p:sp>
        <p:nvSpPr>
          <p:cNvPr id="21520" name="Rectangle 24"/>
          <p:cNvSpPr>
            <a:spLocks noChangeArrowheads="1"/>
          </p:cNvSpPr>
          <p:nvPr/>
        </p:nvSpPr>
        <p:spPr bwMode="auto">
          <a:xfrm>
            <a:off x="6397625" y="5438775"/>
            <a:ext cx="196850" cy="258763"/>
          </a:xfrm>
          <a:prstGeom prst="rect">
            <a:avLst/>
          </a:prstGeom>
          <a:noFill/>
          <a:ln w="9525">
            <a:noFill/>
            <a:miter lim="800000"/>
            <a:headEnd/>
            <a:tailEnd/>
          </a:ln>
        </p:spPr>
        <p:txBody>
          <a:bodyPr wrap="none" lIns="0" tIns="0" rIns="0" bIns="0">
            <a:spAutoFit/>
          </a:bodyPr>
          <a:lstStyle/>
          <a:p>
            <a:pPr eaLnBrk="0" hangingPunct="0"/>
            <a:r>
              <a:rPr lang="en-US" sz="1700">
                <a:solidFill>
                  <a:srgbClr val="FEFEFE"/>
                </a:solidFill>
                <a:latin typeface="Arial Narrow" pitchFamily="34" charset="0"/>
              </a:rPr>
              <a:t>10</a:t>
            </a:r>
            <a:endParaRPr lang="en-US" sz="2400" b="0">
              <a:latin typeface="Arial Narrow" pitchFamily="34" charset="0"/>
            </a:endParaRPr>
          </a:p>
        </p:txBody>
      </p:sp>
      <p:sp>
        <p:nvSpPr>
          <p:cNvPr id="21521" name="Line 25"/>
          <p:cNvSpPr>
            <a:spLocks noChangeShapeType="1"/>
          </p:cNvSpPr>
          <p:nvPr/>
        </p:nvSpPr>
        <p:spPr bwMode="auto">
          <a:xfrm>
            <a:off x="1176338" y="1992313"/>
            <a:ext cx="1587" cy="3146425"/>
          </a:xfrm>
          <a:prstGeom prst="line">
            <a:avLst/>
          </a:prstGeom>
          <a:noFill/>
          <a:ln w="14288">
            <a:solidFill>
              <a:srgbClr val="FEFEFE"/>
            </a:solidFill>
            <a:round/>
            <a:headEnd/>
            <a:tailEnd/>
          </a:ln>
        </p:spPr>
        <p:txBody>
          <a:bodyPr/>
          <a:lstStyle/>
          <a:p>
            <a:endParaRPr lang="en-US"/>
          </a:p>
        </p:txBody>
      </p:sp>
      <p:sp>
        <p:nvSpPr>
          <p:cNvPr id="21522" name="Line 26"/>
          <p:cNvSpPr>
            <a:spLocks noChangeShapeType="1"/>
          </p:cNvSpPr>
          <p:nvPr/>
        </p:nvSpPr>
        <p:spPr bwMode="auto">
          <a:xfrm>
            <a:off x="1176338" y="5202238"/>
            <a:ext cx="1587" cy="125412"/>
          </a:xfrm>
          <a:prstGeom prst="line">
            <a:avLst/>
          </a:prstGeom>
          <a:noFill/>
          <a:ln w="14288">
            <a:solidFill>
              <a:srgbClr val="FEFEFE"/>
            </a:solidFill>
            <a:round/>
            <a:headEnd/>
            <a:tailEnd/>
          </a:ln>
        </p:spPr>
        <p:txBody>
          <a:bodyPr/>
          <a:lstStyle/>
          <a:p>
            <a:endParaRPr lang="en-US"/>
          </a:p>
        </p:txBody>
      </p:sp>
      <p:sp>
        <p:nvSpPr>
          <p:cNvPr id="21523" name="Line 27"/>
          <p:cNvSpPr>
            <a:spLocks noChangeShapeType="1"/>
          </p:cNvSpPr>
          <p:nvPr/>
        </p:nvSpPr>
        <p:spPr bwMode="auto">
          <a:xfrm>
            <a:off x="1176338" y="5327650"/>
            <a:ext cx="5338762" cy="3175"/>
          </a:xfrm>
          <a:prstGeom prst="line">
            <a:avLst/>
          </a:prstGeom>
          <a:noFill/>
          <a:ln w="14288">
            <a:solidFill>
              <a:srgbClr val="FEFEFE"/>
            </a:solidFill>
            <a:round/>
            <a:headEnd/>
            <a:tailEnd/>
          </a:ln>
        </p:spPr>
        <p:txBody>
          <a:bodyPr/>
          <a:lstStyle/>
          <a:p>
            <a:endParaRPr lang="en-US"/>
          </a:p>
        </p:txBody>
      </p:sp>
      <p:sp>
        <p:nvSpPr>
          <p:cNvPr id="21524" name="Rectangle 28"/>
          <p:cNvSpPr>
            <a:spLocks noChangeArrowheads="1"/>
          </p:cNvSpPr>
          <p:nvPr/>
        </p:nvSpPr>
        <p:spPr bwMode="auto">
          <a:xfrm>
            <a:off x="2571750" y="5699125"/>
            <a:ext cx="2456763" cy="276999"/>
          </a:xfrm>
          <a:prstGeom prst="rect">
            <a:avLst/>
          </a:prstGeom>
          <a:noFill/>
          <a:ln w="9525">
            <a:noFill/>
            <a:miter lim="800000"/>
            <a:headEnd/>
            <a:tailEnd/>
          </a:ln>
        </p:spPr>
        <p:txBody>
          <a:bodyPr wrap="none" lIns="0" tIns="0" rIns="0" bIns="0">
            <a:spAutoFit/>
          </a:bodyPr>
          <a:lstStyle/>
          <a:p>
            <a:pPr eaLnBrk="0" hangingPunct="0"/>
            <a:r>
              <a:rPr lang="en-US" sz="1800" dirty="0"/>
              <a:t>Years from </a:t>
            </a:r>
            <a:r>
              <a:rPr lang="en-US" sz="1800" dirty="0" err="1"/>
              <a:t>randomisation</a:t>
            </a:r>
            <a:r>
              <a:rPr lang="en-US" sz="1700" dirty="0">
                <a:latin typeface="Arial Narrow" pitchFamily="34" charset="0"/>
              </a:rPr>
              <a:t> </a:t>
            </a:r>
            <a:endParaRPr lang="en-US" sz="1700" b="0" dirty="0">
              <a:latin typeface="Arial Narrow" pitchFamily="34" charset="0"/>
            </a:endParaRPr>
          </a:p>
        </p:txBody>
      </p:sp>
      <p:sp>
        <p:nvSpPr>
          <p:cNvPr id="21525" name="Line 29"/>
          <p:cNvSpPr>
            <a:spLocks noChangeShapeType="1"/>
          </p:cNvSpPr>
          <p:nvPr/>
        </p:nvSpPr>
        <p:spPr bwMode="auto">
          <a:xfrm flipH="1">
            <a:off x="1144588" y="5106988"/>
            <a:ext cx="63500" cy="65087"/>
          </a:xfrm>
          <a:prstGeom prst="line">
            <a:avLst/>
          </a:prstGeom>
          <a:noFill/>
          <a:ln w="14288">
            <a:solidFill>
              <a:srgbClr val="FEFEFE"/>
            </a:solidFill>
            <a:round/>
            <a:headEnd/>
            <a:tailEnd/>
          </a:ln>
        </p:spPr>
        <p:txBody>
          <a:bodyPr/>
          <a:lstStyle/>
          <a:p>
            <a:endParaRPr lang="en-US"/>
          </a:p>
        </p:txBody>
      </p:sp>
      <p:sp>
        <p:nvSpPr>
          <p:cNvPr id="21526" name="Line 30"/>
          <p:cNvSpPr>
            <a:spLocks noChangeShapeType="1"/>
          </p:cNvSpPr>
          <p:nvPr/>
        </p:nvSpPr>
        <p:spPr bwMode="auto">
          <a:xfrm flipH="1">
            <a:off x="1144588" y="5172075"/>
            <a:ext cx="63500" cy="61913"/>
          </a:xfrm>
          <a:prstGeom prst="line">
            <a:avLst/>
          </a:prstGeom>
          <a:noFill/>
          <a:ln w="14288">
            <a:solidFill>
              <a:srgbClr val="FEFEFE"/>
            </a:solidFill>
            <a:round/>
            <a:headEnd/>
            <a:tailEnd/>
          </a:ln>
        </p:spPr>
        <p:txBody>
          <a:bodyPr/>
          <a:lstStyle/>
          <a:p>
            <a:endParaRPr lang="en-US"/>
          </a:p>
        </p:txBody>
      </p:sp>
      <p:sp>
        <p:nvSpPr>
          <p:cNvPr id="21527" name="Line 31"/>
          <p:cNvSpPr>
            <a:spLocks noChangeShapeType="1"/>
          </p:cNvSpPr>
          <p:nvPr/>
        </p:nvSpPr>
        <p:spPr bwMode="auto">
          <a:xfrm>
            <a:off x="1176338" y="4900613"/>
            <a:ext cx="5451475" cy="1587"/>
          </a:xfrm>
          <a:prstGeom prst="line">
            <a:avLst/>
          </a:prstGeom>
          <a:noFill/>
          <a:ln w="14288">
            <a:solidFill>
              <a:srgbClr val="EAEAEA"/>
            </a:solidFill>
            <a:prstDash val="lgDash"/>
            <a:round/>
            <a:headEnd/>
            <a:tailEnd/>
          </a:ln>
        </p:spPr>
        <p:txBody>
          <a:bodyPr/>
          <a:lstStyle/>
          <a:p>
            <a:endParaRPr lang="en-US"/>
          </a:p>
        </p:txBody>
      </p:sp>
      <p:sp>
        <p:nvSpPr>
          <p:cNvPr id="21528" name="Line 32"/>
          <p:cNvSpPr>
            <a:spLocks noChangeShapeType="1"/>
          </p:cNvSpPr>
          <p:nvPr/>
        </p:nvSpPr>
        <p:spPr bwMode="auto">
          <a:xfrm>
            <a:off x="1176338" y="4078288"/>
            <a:ext cx="5451475" cy="1587"/>
          </a:xfrm>
          <a:prstGeom prst="line">
            <a:avLst/>
          </a:prstGeom>
          <a:noFill/>
          <a:ln w="14288">
            <a:solidFill>
              <a:srgbClr val="EAEAEA"/>
            </a:solidFill>
            <a:prstDash val="lgDash"/>
            <a:round/>
            <a:headEnd/>
            <a:tailEnd/>
          </a:ln>
        </p:spPr>
        <p:txBody>
          <a:bodyPr/>
          <a:lstStyle/>
          <a:p>
            <a:endParaRPr lang="en-US"/>
          </a:p>
        </p:txBody>
      </p:sp>
      <p:sp>
        <p:nvSpPr>
          <p:cNvPr id="21529" name="Rectangle 33"/>
          <p:cNvSpPr>
            <a:spLocks noChangeArrowheads="1"/>
          </p:cNvSpPr>
          <p:nvPr/>
        </p:nvSpPr>
        <p:spPr bwMode="auto">
          <a:xfrm>
            <a:off x="4251977" y="4940300"/>
            <a:ext cx="2394886" cy="261610"/>
          </a:xfrm>
          <a:prstGeom prst="rect">
            <a:avLst/>
          </a:prstGeom>
          <a:noFill/>
          <a:ln w="9525">
            <a:noFill/>
            <a:miter lim="800000"/>
            <a:headEnd/>
            <a:tailEnd/>
          </a:ln>
        </p:spPr>
        <p:txBody>
          <a:bodyPr wrap="none" lIns="0" tIns="0" rIns="0" bIns="0">
            <a:spAutoFit/>
          </a:bodyPr>
          <a:lstStyle/>
          <a:p>
            <a:pPr algn="r" eaLnBrk="0" hangingPunct="0"/>
            <a:r>
              <a:rPr lang="en-US" sz="1700" dirty="0"/>
              <a:t>Upper limit of normal 6.2%</a:t>
            </a:r>
            <a:endParaRPr lang="en-US" sz="2400" b="0" dirty="0"/>
          </a:p>
        </p:txBody>
      </p:sp>
      <p:sp>
        <p:nvSpPr>
          <p:cNvPr id="21530" name="Rectangle 34"/>
          <p:cNvSpPr>
            <a:spLocks noChangeArrowheads="1"/>
          </p:cNvSpPr>
          <p:nvPr/>
        </p:nvSpPr>
        <p:spPr bwMode="auto">
          <a:xfrm>
            <a:off x="5481786" y="4111625"/>
            <a:ext cx="1120627" cy="261610"/>
          </a:xfrm>
          <a:prstGeom prst="rect">
            <a:avLst/>
          </a:prstGeom>
          <a:noFill/>
          <a:ln w="9525">
            <a:noFill/>
            <a:miter lim="800000"/>
            <a:headEnd/>
            <a:tailEnd/>
          </a:ln>
        </p:spPr>
        <p:txBody>
          <a:bodyPr wrap="none" lIns="0" tIns="0" rIns="0" bIns="0">
            <a:spAutoFit/>
          </a:bodyPr>
          <a:lstStyle/>
          <a:p>
            <a:pPr algn="r" eaLnBrk="0" hangingPunct="0"/>
            <a:r>
              <a:rPr lang="en-US" sz="1700" dirty="0"/>
              <a:t>ADA goal 7%</a:t>
            </a:r>
            <a:endParaRPr lang="en-US" sz="2400" b="0" dirty="0"/>
          </a:p>
        </p:txBody>
      </p:sp>
      <p:sp>
        <p:nvSpPr>
          <p:cNvPr id="21531" name="Line 35"/>
          <p:cNvSpPr>
            <a:spLocks noChangeShapeType="1"/>
          </p:cNvSpPr>
          <p:nvPr/>
        </p:nvSpPr>
        <p:spPr bwMode="auto">
          <a:xfrm>
            <a:off x="1082675" y="3052763"/>
            <a:ext cx="93663" cy="0"/>
          </a:xfrm>
          <a:prstGeom prst="line">
            <a:avLst/>
          </a:prstGeom>
          <a:noFill/>
          <a:ln w="14288">
            <a:solidFill>
              <a:srgbClr val="FEFEFE"/>
            </a:solidFill>
            <a:round/>
            <a:headEnd/>
            <a:tailEnd/>
          </a:ln>
        </p:spPr>
        <p:txBody>
          <a:bodyPr/>
          <a:lstStyle/>
          <a:p>
            <a:endParaRPr lang="en-US"/>
          </a:p>
        </p:txBody>
      </p:sp>
      <p:sp>
        <p:nvSpPr>
          <p:cNvPr id="21532" name="Line 36"/>
          <p:cNvSpPr>
            <a:spLocks noChangeShapeType="1"/>
          </p:cNvSpPr>
          <p:nvPr/>
        </p:nvSpPr>
        <p:spPr bwMode="auto">
          <a:xfrm>
            <a:off x="1082675" y="5327650"/>
            <a:ext cx="93663" cy="1588"/>
          </a:xfrm>
          <a:prstGeom prst="line">
            <a:avLst/>
          </a:prstGeom>
          <a:noFill/>
          <a:ln w="14288">
            <a:solidFill>
              <a:srgbClr val="FEFEFE"/>
            </a:solidFill>
            <a:round/>
            <a:headEnd/>
            <a:tailEnd/>
          </a:ln>
        </p:spPr>
        <p:txBody>
          <a:bodyPr/>
          <a:lstStyle/>
          <a:p>
            <a:endParaRPr lang="en-US"/>
          </a:p>
        </p:txBody>
      </p:sp>
      <p:sp>
        <p:nvSpPr>
          <p:cNvPr id="21533" name="Freeform 37"/>
          <p:cNvSpPr>
            <a:spLocks/>
          </p:cNvSpPr>
          <p:nvPr/>
        </p:nvSpPr>
        <p:spPr bwMode="auto">
          <a:xfrm>
            <a:off x="1366838" y="2419350"/>
            <a:ext cx="5135562" cy="1739900"/>
          </a:xfrm>
          <a:custGeom>
            <a:avLst/>
            <a:gdLst>
              <a:gd name="T0" fmla="*/ 2147483647 w 3078"/>
              <a:gd name="T1" fmla="*/ 78519884 h 1039"/>
              <a:gd name="T2" fmla="*/ 2147483647 w 3078"/>
              <a:gd name="T3" fmla="*/ 0 h 1039"/>
              <a:gd name="T4" fmla="*/ 2147483647 w 3078"/>
              <a:gd name="T5" fmla="*/ 159843033 h 1039"/>
              <a:gd name="T6" fmla="*/ 2147483647 w 3078"/>
              <a:gd name="T7" fmla="*/ 636565518 h 1039"/>
              <a:gd name="T8" fmla="*/ 2147483647 w 3078"/>
              <a:gd name="T9" fmla="*/ 872123419 h 1039"/>
              <a:gd name="T10" fmla="*/ 2147483647 w 3078"/>
              <a:gd name="T11" fmla="*/ 1348845956 h 1039"/>
              <a:gd name="T12" fmla="*/ 2147483647 w 3078"/>
              <a:gd name="T13" fmla="*/ 1483451188 h 1039"/>
              <a:gd name="T14" fmla="*/ 2147483647 w 3078"/>
              <a:gd name="T15" fmla="*/ 1825570378 h 1039"/>
              <a:gd name="T16" fmla="*/ 1709256061 w 3078"/>
              <a:gd name="T17" fmla="*/ 2147483647 h 1039"/>
              <a:gd name="T18" fmla="*/ 0 w 3078"/>
              <a:gd name="T19" fmla="*/ 2147483647 h 10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8"/>
              <a:gd name="T31" fmla="*/ 0 h 1039"/>
              <a:gd name="T32" fmla="*/ 3078 w 3078"/>
              <a:gd name="T33" fmla="*/ 1039 h 10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8" h="1039">
                <a:moveTo>
                  <a:pt x="3078" y="28"/>
                </a:moveTo>
                <a:lnTo>
                  <a:pt x="2757" y="0"/>
                </a:lnTo>
                <a:lnTo>
                  <a:pt x="2455" y="57"/>
                </a:lnTo>
                <a:lnTo>
                  <a:pt x="2153" y="227"/>
                </a:lnTo>
                <a:lnTo>
                  <a:pt x="1841" y="311"/>
                </a:lnTo>
                <a:lnTo>
                  <a:pt x="1539" y="481"/>
                </a:lnTo>
                <a:lnTo>
                  <a:pt x="1237" y="529"/>
                </a:lnTo>
                <a:lnTo>
                  <a:pt x="925" y="651"/>
                </a:lnTo>
                <a:lnTo>
                  <a:pt x="614" y="916"/>
                </a:lnTo>
                <a:lnTo>
                  <a:pt x="0" y="1039"/>
                </a:lnTo>
              </a:path>
            </a:pathLst>
          </a:custGeom>
          <a:noFill/>
          <a:ln w="38100">
            <a:solidFill>
              <a:srgbClr val="FFFFFF"/>
            </a:solidFill>
            <a:round/>
            <a:headEnd/>
            <a:tailEnd/>
          </a:ln>
        </p:spPr>
        <p:txBody>
          <a:bodyPr lIns="114340" tIns="57153" rIns="114340" bIns="57153"/>
          <a:lstStyle/>
          <a:p>
            <a:endParaRPr lang="en-US"/>
          </a:p>
        </p:txBody>
      </p:sp>
      <p:sp>
        <p:nvSpPr>
          <p:cNvPr id="21534" name="Freeform 38"/>
          <p:cNvSpPr>
            <a:spLocks/>
          </p:cNvSpPr>
          <p:nvPr/>
        </p:nvSpPr>
        <p:spPr bwMode="auto">
          <a:xfrm>
            <a:off x="1398588" y="2673350"/>
            <a:ext cx="5103812" cy="2417763"/>
          </a:xfrm>
          <a:custGeom>
            <a:avLst/>
            <a:gdLst>
              <a:gd name="T0" fmla="*/ 0 w 3059"/>
              <a:gd name="T1" fmla="*/ 2147483647 h 1445"/>
              <a:gd name="T2" fmla="*/ 812855839 w 3059"/>
              <a:gd name="T3" fmla="*/ 2147483647 h 1445"/>
              <a:gd name="T4" fmla="*/ 1681386425 w 3059"/>
              <a:gd name="T5" fmla="*/ 2147483647 h 1445"/>
              <a:gd name="T6" fmla="*/ 2147483647 w 3059"/>
              <a:gd name="T7" fmla="*/ 2147483647 h 1445"/>
              <a:gd name="T8" fmla="*/ 2147483647 w 3059"/>
              <a:gd name="T9" fmla="*/ 2035289774 h 1445"/>
              <a:gd name="T10" fmla="*/ 2147483647 w 3059"/>
              <a:gd name="T11" fmla="*/ 1772130164 h 1445"/>
              <a:gd name="T12" fmla="*/ 2147483647 w 3059"/>
              <a:gd name="T13" fmla="*/ 1772130164 h 1445"/>
              <a:gd name="T14" fmla="*/ 2147483647 w 3059"/>
              <a:gd name="T15" fmla="*/ 397538769 h 1445"/>
              <a:gd name="T16" fmla="*/ 2147483647 w 3059"/>
              <a:gd name="T17" fmla="*/ 792278288 h 1445"/>
              <a:gd name="T18" fmla="*/ 2147483647 w 3059"/>
              <a:gd name="T19" fmla="*/ 0 h 1445"/>
              <a:gd name="T20" fmla="*/ 2147483647 w 3059"/>
              <a:gd name="T21" fmla="*/ 0 h 1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59"/>
              <a:gd name="T34" fmla="*/ 0 h 1445"/>
              <a:gd name="T35" fmla="*/ 3059 w 3059"/>
              <a:gd name="T36" fmla="*/ 1445 h 1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59" h="1445">
                <a:moveTo>
                  <a:pt x="0" y="916"/>
                </a:moveTo>
                <a:lnTo>
                  <a:pt x="292" y="1445"/>
                </a:lnTo>
                <a:lnTo>
                  <a:pt x="604" y="1142"/>
                </a:lnTo>
                <a:lnTo>
                  <a:pt x="878" y="1010"/>
                </a:lnTo>
                <a:lnTo>
                  <a:pt x="1303" y="727"/>
                </a:lnTo>
                <a:lnTo>
                  <a:pt x="1501" y="633"/>
                </a:lnTo>
                <a:lnTo>
                  <a:pt x="1822" y="633"/>
                </a:lnTo>
                <a:lnTo>
                  <a:pt x="2125" y="142"/>
                </a:lnTo>
                <a:lnTo>
                  <a:pt x="2436" y="283"/>
                </a:lnTo>
                <a:lnTo>
                  <a:pt x="2738" y="0"/>
                </a:lnTo>
                <a:lnTo>
                  <a:pt x="3059" y="0"/>
                </a:lnTo>
              </a:path>
            </a:pathLst>
          </a:custGeom>
          <a:noFill/>
          <a:ln w="38100">
            <a:solidFill>
              <a:schemeClr val="accent1"/>
            </a:solidFill>
            <a:round/>
            <a:headEnd/>
            <a:tailEnd/>
          </a:ln>
        </p:spPr>
        <p:txBody>
          <a:bodyPr lIns="114340" tIns="57153" rIns="114340" bIns="57153"/>
          <a:lstStyle/>
          <a:p>
            <a:endParaRPr lang="en-US"/>
          </a:p>
        </p:txBody>
      </p:sp>
      <p:sp>
        <p:nvSpPr>
          <p:cNvPr id="21535" name="Freeform 39"/>
          <p:cNvSpPr>
            <a:spLocks/>
          </p:cNvSpPr>
          <p:nvPr/>
        </p:nvSpPr>
        <p:spPr bwMode="auto">
          <a:xfrm>
            <a:off x="1382713" y="2719388"/>
            <a:ext cx="5102225" cy="1865312"/>
          </a:xfrm>
          <a:custGeom>
            <a:avLst/>
            <a:gdLst>
              <a:gd name="T0" fmla="*/ 0 w 3060"/>
              <a:gd name="T1" fmla="*/ 2147483647 h 1114"/>
              <a:gd name="T2" fmla="*/ 839621086 w 3060"/>
              <a:gd name="T3" fmla="*/ 2147483647 h 1114"/>
              <a:gd name="T4" fmla="*/ 2147483647 w 3060"/>
              <a:gd name="T5" fmla="*/ 2147483647 h 1114"/>
              <a:gd name="T6" fmla="*/ 2147483647 w 3060"/>
              <a:gd name="T7" fmla="*/ 2147483647 h 1114"/>
              <a:gd name="T8" fmla="*/ 2147483647 w 3060"/>
              <a:gd name="T9" fmla="*/ 2147483647 h 1114"/>
              <a:gd name="T10" fmla="*/ 2147483647 w 3060"/>
              <a:gd name="T11" fmla="*/ 1536430784 h 1114"/>
              <a:gd name="T12" fmla="*/ 2147483647 w 3060"/>
              <a:gd name="T13" fmla="*/ 1376620164 h 1114"/>
              <a:gd name="T14" fmla="*/ 2147483647 w 3060"/>
              <a:gd name="T15" fmla="*/ 1006530035 h 1114"/>
              <a:gd name="T16" fmla="*/ 2147483647 w 3060"/>
              <a:gd name="T17" fmla="*/ 0 h 1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114"/>
              <a:gd name="T29" fmla="*/ 3060 w 3060"/>
              <a:gd name="T30" fmla="*/ 1114 h 1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114">
                <a:moveTo>
                  <a:pt x="0" y="869"/>
                </a:moveTo>
                <a:lnTo>
                  <a:pt x="302" y="1114"/>
                </a:lnTo>
                <a:lnTo>
                  <a:pt x="926" y="1114"/>
                </a:lnTo>
                <a:lnTo>
                  <a:pt x="1228" y="793"/>
                </a:lnTo>
                <a:lnTo>
                  <a:pt x="1530" y="793"/>
                </a:lnTo>
                <a:lnTo>
                  <a:pt x="1823" y="548"/>
                </a:lnTo>
                <a:lnTo>
                  <a:pt x="2135" y="491"/>
                </a:lnTo>
                <a:lnTo>
                  <a:pt x="2456" y="359"/>
                </a:lnTo>
                <a:lnTo>
                  <a:pt x="3060" y="0"/>
                </a:lnTo>
              </a:path>
            </a:pathLst>
          </a:custGeom>
          <a:noFill/>
          <a:ln w="38100">
            <a:solidFill>
              <a:srgbClr val="FF0000"/>
            </a:solidFill>
            <a:round/>
            <a:headEnd/>
            <a:tailEnd/>
          </a:ln>
        </p:spPr>
        <p:txBody>
          <a:bodyPr lIns="114340" tIns="57153" rIns="114340" bIns="57153"/>
          <a:lstStyle/>
          <a:p>
            <a:endParaRPr lang="en-US"/>
          </a:p>
        </p:txBody>
      </p:sp>
      <p:sp>
        <p:nvSpPr>
          <p:cNvPr id="21536" name="Line 41"/>
          <p:cNvSpPr>
            <a:spLocks noChangeShapeType="1"/>
          </p:cNvSpPr>
          <p:nvPr/>
        </p:nvSpPr>
        <p:spPr bwMode="auto">
          <a:xfrm flipH="1">
            <a:off x="1082675" y="1992313"/>
            <a:ext cx="112713" cy="1587"/>
          </a:xfrm>
          <a:prstGeom prst="line">
            <a:avLst/>
          </a:prstGeom>
          <a:noFill/>
          <a:ln w="14288">
            <a:solidFill>
              <a:srgbClr val="FEFEFE"/>
            </a:solidFill>
            <a:round/>
            <a:headEnd/>
            <a:tailEnd/>
          </a:ln>
        </p:spPr>
        <p:txBody>
          <a:bodyPr/>
          <a:lstStyle/>
          <a:p>
            <a:endParaRPr lang="en-US"/>
          </a:p>
        </p:txBody>
      </p:sp>
      <p:sp>
        <p:nvSpPr>
          <p:cNvPr id="21537" name="Line 42"/>
          <p:cNvSpPr>
            <a:spLocks noChangeShapeType="1"/>
          </p:cNvSpPr>
          <p:nvPr/>
        </p:nvSpPr>
        <p:spPr bwMode="auto">
          <a:xfrm flipV="1">
            <a:off x="2408238" y="5335588"/>
            <a:ext cx="0" cy="93662"/>
          </a:xfrm>
          <a:prstGeom prst="line">
            <a:avLst/>
          </a:prstGeom>
          <a:noFill/>
          <a:ln w="14288">
            <a:solidFill>
              <a:srgbClr val="FEFEFE"/>
            </a:solidFill>
            <a:round/>
            <a:headEnd/>
            <a:tailEnd/>
          </a:ln>
        </p:spPr>
        <p:txBody>
          <a:bodyPr/>
          <a:lstStyle/>
          <a:p>
            <a:endParaRPr lang="en-US"/>
          </a:p>
        </p:txBody>
      </p:sp>
      <p:sp>
        <p:nvSpPr>
          <p:cNvPr id="21538" name="Line 43"/>
          <p:cNvSpPr>
            <a:spLocks noChangeShapeType="1"/>
          </p:cNvSpPr>
          <p:nvPr/>
        </p:nvSpPr>
        <p:spPr bwMode="auto">
          <a:xfrm flipV="1">
            <a:off x="1382713" y="5335588"/>
            <a:ext cx="1587" cy="93662"/>
          </a:xfrm>
          <a:prstGeom prst="line">
            <a:avLst/>
          </a:prstGeom>
          <a:noFill/>
          <a:ln w="14288">
            <a:solidFill>
              <a:srgbClr val="FEFEFE"/>
            </a:solidFill>
            <a:round/>
            <a:headEnd/>
            <a:tailEnd/>
          </a:ln>
        </p:spPr>
        <p:txBody>
          <a:bodyPr/>
          <a:lstStyle/>
          <a:p>
            <a:endParaRPr lang="en-US"/>
          </a:p>
        </p:txBody>
      </p:sp>
      <p:sp>
        <p:nvSpPr>
          <p:cNvPr id="21539" name="Line 44"/>
          <p:cNvSpPr>
            <a:spLocks noChangeShapeType="1"/>
          </p:cNvSpPr>
          <p:nvPr/>
        </p:nvSpPr>
        <p:spPr bwMode="auto">
          <a:xfrm flipV="1">
            <a:off x="3413125" y="5335588"/>
            <a:ext cx="0" cy="93662"/>
          </a:xfrm>
          <a:prstGeom prst="line">
            <a:avLst/>
          </a:prstGeom>
          <a:noFill/>
          <a:ln w="14288">
            <a:solidFill>
              <a:srgbClr val="FEFEFE"/>
            </a:solidFill>
            <a:round/>
            <a:headEnd/>
            <a:tailEnd/>
          </a:ln>
        </p:spPr>
        <p:txBody>
          <a:bodyPr/>
          <a:lstStyle/>
          <a:p>
            <a:endParaRPr lang="en-US"/>
          </a:p>
        </p:txBody>
      </p:sp>
      <p:sp>
        <p:nvSpPr>
          <p:cNvPr id="21540" name="Line 45"/>
          <p:cNvSpPr>
            <a:spLocks noChangeShapeType="1"/>
          </p:cNvSpPr>
          <p:nvPr/>
        </p:nvSpPr>
        <p:spPr bwMode="auto">
          <a:xfrm flipV="1">
            <a:off x="4437063" y="5335588"/>
            <a:ext cx="1587" cy="93662"/>
          </a:xfrm>
          <a:prstGeom prst="line">
            <a:avLst/>
          </a:prstGeom>
          <a:noFill/>
          <a:ln w="14288">
            <a:solidFill>
              <a:srgbClr val="FEFEFE"/>
            </a:solidFill>
            <a:round/>
            <a:headEnd/>
            <a:tailEnd/>
          </a:ln>
        </p:spPr>
        <p:txBody>
          <a:bodyPr/>
          <a:lstStyle/>
          <a:p>
            <a:endParaRPr lang="en-US"/>
          </a:p>
        </p:txBody>
      </p:sp>
      <p:sp>
        <p:nvSpPr>
          <p:cNvPr id="21541" name="Line 46"/>
          <p:cNvSpPr>
            <a:spLocks noChangeShapeType="1"/>
          </p:cNvSpPr>
          <p:nvPr/>
        </p:nvSpPr>
        <p:spPr bwMode="auto">
          <a:xfrm flipV="1">
            <a:off x="5461000" y="5335588"/>
            <a:ext cx="1588" cy="93662"/>
          </a:xfrm>
          <a:prstGeom prst="line">
            <a:avLst/>
          </a:prstGeom>
          <a:noFill/>
          <a:ln w="14288">
            <a:solidFill>
              <a:srgbClr val="FEFEFE"/>
            </a:solidFill>
            <a:round/>
            <a:headEnd/>
            <a:tailEnd/>
          </a:ln>
        </p:spPr>
        <p:txBody>
          <a:bodyPr/>
          <a:lstStyle/>
          <a:p>
            <a:endParaRPr lang="en-US"/>
          </a:p>
        </p:txBody>
      </p:sp>
      <p:sp>
        <p:nvSpPr>
          <p:cNvPr id="21542" name="Line 47"/>
          <p:cNvSpPr>
            <a:spLocks noChangeShapeType="1"/>
          </p:cNvSpPr>
          <p:nvPr/>
        </p:nvSpPr>
        <p:spPr bwMode="auto">
          <a:xfrm flipV="1">
            <a:off x="6497638" y="5335588"/>
            <a:ext cx="1587" cy="93662"/>
          </a:xfrm>
          <a:prstGeom prst="line">
            <a:avLst/>
          </a:prstGeom>
          <a:noFill/>
          <a:ln w="14288">
            <a:solidFill>
              <a:srgbClr val="FEFEFE"/>
            </a:solidFill>
            <a:round/>
            <a:headEnd/>
            <a:tailEnd/>
          </a:ln>
        </p:spPr>
        <p:txBody>
          <a:bodyPr/>
          <a:lstStyle/>
          <a:p>
            <a:endParaRPr lang="en-US"/>
          </a:p>
        </p:txBody>
      </p:sp>
      <p:sp>
        <p:nvSpPr>
          <p:cNvPr id="92" name="Text Box 48"/>
          <p:cNvSpPr txBox="1">
            <a:spLocks noChangeArrowheads="1"/>
          </p:cNvSpPr>
          <p:nvPr/>
        </p:nvSpPr>
        <p:spPr bwMode="auto">
          <a:xfrm>
            <a:off x="1168400" y="1800225"/>
            <a:ext cx="7573963" cy="917575"/>
          </a:xfrm>
          <a:prstGeom prst="rect">
            <a:avLst/>
          </a:prstGeom>
          <a:noFill/>
          <a:ln w="12700">
            <a:noFill/>
            <a:miter lim="800000"/>
            <a:headEnd/>
            <a:tailEnd/>
          </a:ln>
        </p:spPr>
        <p:txBody>
          <a:bodyPr lIns="88313" tIns="44156" rIns="88313" bIns="44156"/>
          <a:lstStyle/>
          <a:p>
            <a:pPr algn="ctr" eaLnBrk="0" hangingPunct="0">
              <a:defRPr/>
            </a:pPr>
            <a:r>
              <a:rPr lang="en-US" sz="2000">
                <a:effectLst>
                  <a:outerShdw blurRad="38100" dist="38100" dir="2700000" algn="tl">
                    <a:srgbClr val="000000"/>
                  </a:outerShdw>
                </a:effectLst>
              </a:rPr>
              <a:t>Overweight patients in the UKPDS – year 1975…</a:t>
            </a:r>
          </a:p>
        </p:txBody>
      </p:sp>
      <p:sp>
        <p:nvSpPr>
          <p:cNvPr id="21544" name="Line 49"/>
          <p:cNvSpPr>
            <a:spLocks noChangeShapeType="1"/>
          </p:cNvSpPr>
          <p:nvPr/>
        </p:nvSpPr>
        <p:spPr bwMode="auto">
          <a:xfrm>
            <a:off x="1082675" y="4071938"/>
            <a:ext cx="93663" cy="1587"/>
          </a:xfrm>
          <a:prstGeom prst="line">
            <a:avLst/>
          </a:prstGeom>
          <a:noFill/>
          <a:ln w="14288">
            <a:solidFill>
              <a:srgbClr val="FEFEFE"/>
            </a:solidFill>
            <a:round/>
            <a:headEnd/>
            <a:tailEnd/>
          </a:ln>
        </p:spPr>
        <p:txBody>
          <a:bodyPr/>
          <a:lstStyle/>
          <a:p>
            <a:endParaRPr lang="en-US"/>
          </a:p>
        </p:txBody>
      </p:sp>
      <p:sp>
        <p:nvSpPr>
          <p:cNvPr id="21545" name="Line 50"/>
          <p:cNvSpPr>
            <a:spLocks noChangeShapeType="1"/>
          </p:cNvSpPr>
          <p:nvPr/>
        </p:nvSpPr>
        <p:spPr bwMode="auto">
          <a:xfrm>
            <a:off x="1082675" y="4892675"/>
            <a:ext cx="93663" cy="1588"/>
          </a:xfrm>
          <a:prstGeom prst="line">
            <a:avLst/>
          </a:prstGeom>
          <a:noFill/>
          <a:ln w="14288">
            <a:solidFill>
              <a:srgbClr val="FEFEFE"/>
            </a:solidFill>
            <a:round/>
            <a:headEnd/>
            <a:tailEnd/>
          </a:ln>
        </p:spPr>
        <p:txBody>
          <a:bodyPr/>
          <a:lstStyle/>
          <a:p>
            <a:endParaRPr lang="en-US"/>
          </a:p>
        </p:txBody>
      </p:sp>
      <p:sp>
        <p:nvSpPr>
          <p:cNvPr id="21546" name="Freeform 39"/>
          <p:cNvSpPr>
            <a:spLocks/>
          </p:cNvSpPr>
          <p:nvPr/>
        </p:nvSpPr>
        <p:spPr bwMode="auto">
          <a:xfrm>
            <a:off x="1371600" y="2554288"/>
            <a:ext cx="5102225" cy="2017712"/>
          </a:xfrm>
          <a:custGeom>
            <a:avLst/>
            <a:gdLst>
              <a:gd name="T0" fmla="*/ 0 w 3060"/>
              <a:gd name="T1" fmla="*/ 2147483647 h 1205"/>
              <a:gd name="T2" fmla="*/ 839621086 w 3060"/>
              <a:gd name="T3" fmla="*/ 2147483647 h 1205"/>
              <a:gd name="T4" fmla="*/ 1937801927 w 3060"/>
              <a:gd name="T5" fmla="*/ 2147483647 h 1205"/>
              <a:gd name="T6" fmla="*/ 2147483647 w 3060"/>
              <a:gd name="T7" fmla="*/ 2147483647 h 1205"/>
              <a:gd name="T8" fmla="*/ 2147483647 w 3060"/>
              <a:gd name="T9" fmla="*/ 2094396766 h 1205"/>
              <a:gd name="T10" fmla="*/ 2147483647 w 3060"/>
              <a:gd name="T11" fmla="*/ 2094396766 h 1205"/>
              <a:gd name="T12" fmla="*/ 2147483647 w 3060"/>
              <a:gd name="T13" fmla="*/ 1791592737 h 1205"/>
              <a:gd name="T14" fmla="*/ 2147483647 w 3060"/>
              <a:gd name="T15" fmla="*/ 1376638711 h 1205"/>
              <a:gd name="T16" fmla="*/ 2147483647 w 3060"/>
              <a:gd name="T17" fmla="*/ 1006543596 h 1205"/>
              <a:gd name="T18" fmla="*/ 2147483647 w 3060"/>
              <a:gd name="T19" fmla="*/ 0 h 1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0"/>
              <a:gd name="T31" fmla="*/ 0 h 1205"/>
              <a:gd name="T32" fmla="*/ 3060 w 3060"/>
              <a:gd name="T33" fmla="*/ 1205 h 1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0" h="1205">
                <a:moveTo>
                  <a:pt x="0" y="960"/>
                </a:moveTo>
                <a:lnTo>
                  <a:pt x="302" y="1205"/>
                </a:lnTo>
                <a:lnTo>
                  <a:pt x="697" y="1068"/>
                </a:lnTo>
                <a:lnTo>
                  <a:pt x="941" y="977"/>
                </a:lnTo>
                <a:lnTo>
                  <a:pt x="1228" y="747"/>
                </a:lnTo>
                <a:lnTo>
                  <a:pt x="1530" y="747"/>
                </a:lnTo>
                <a:lnTo>
                  <a:pt x="1823" y="639"/>
                </a:lnTo>
                <a:lnTo>
                  <a:pt x="2135" y="491"/>
                </a:lnTo>
                <a:lnTo>
                  <a:pt x="2456" y="359"/>
                </a:lnTo>
                <a:lnTo>
                  <a:pt x="3060" y="0"/>
                </a:lnTo>
              </a:path>
            </a:pathLst>
          </a:custGeom>
          <a:noFill/>
          <a:ln w="38100">
            <a:solidFill>
              <a:srgbClr val="9999FF"/>
            </a:solidFill>
            <a:round/>
            <a:headEnd/>
            <a:tailEnd/>
          </a:ln>
        </p:spPr>
        <p:txBody>
          <a:bodyPr lIns="114340" tIns="57153" rIns="114340" bIns="57153"/>
          <a:lstStyle/>
          <a:p>
            <a:endParaRPr lang="en-US"/>
          </a:p>
        </p:txBody>
      </p:sp>
      <p:sp>
        <p:nvSpPr>
          <p:cNvPr id="21547" name="Rectangle 9"/>
          <p:cNvSpPr>
            <a:spLocks noChangeArrowheads="1"/>
          </p:cNvSpPr>
          <p:nvPr/>
        </p:nvSpPr>
        <p:spPr bwMode="auto">
          <a:xfrm>
            <a:off x="7237413" y="4114800"/>
            <a:ext cx="482504" cy="215444"/>
          </a:xfrm>
          <a:prstGeom prst="rect">
            <a:avLst/>
          </a:prstGeom>
          <a:noFill/>
          <a:ln w="9525">
            <a:noFill/>
            <a:miter lim="800000"/>
            <a:headEnd/>
            <a:tailEnd/>
          </a:ln>
        </p:spPr>
        <p:txBody>
          <a:bodyPr wrap="none" lIns="0" tIns="0" rIns="0" bIns="0">
            <a:spAutoFit/>
          </a:bodyPr>
          <a:lstStyle/>
          <a:p>
            <a:pPr eaLnBrk="0" hangingPunct="0"/>
            <a:r>
              <a:rPr lang="en-US" sz="1400" dirty="0"/>
              <a:t>Insulin</a:t>
            </a:r>
            <a:endParaRPr lang="en-US" sz="2000" b="0" dirty="0"/>
          </a:p>
        </p:txBody>
      </p:sp>
      <p:sp>
        <p:nvSpPr>
          <p:cNvPr id="21548" name="Line 13"/>
          <p:cNvSpPr>
            <a:spLocks noChangeShapeType="1"/>
          </p:cNvSpPr>
          <p:nvPr/>
        </p:nvSpPr>
        <p:spPr bwMode="auto">
          <a:xfrm>
            <a:off x="6900863" y="4252913"/>
            <a:ext cx="269875" cy="1587"/>
          </a:xfrm>
          <a:prstGeom prst="line">
            <a:avLst/>
          </a:prstGeom>
          <a:noFill/>
          <a:ln w="30163">
            <a:solidFill>
              <a:srgbClr val="9999FF"/>
            </a:solidFill>
            <a:round/>
            <a:headEnd/>
            <a:tailEnd/>
          </a:ln>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01650" y="76200"/>
            <a:ext cx="8726488" cy="838200"/>
          </a:xfrm>
          <a:prstGeom prst="rect">
            <a:avLst/>
          </a:prstGeom>
          <a:noFill/>
          <a:ln w="9525">
            <a:noFill/>
            <a:miter lim="800000"/>
            <a:headEnd/>
            <a:tailEnd/>
          </a:ln>
        </p:spPr>
        <p:txBody>
          <a:bodyPr lIns="92064" tIns="46033" rIns="92064" bIns="46033" anchor="ctr"/>
          <a:lstStyle/>
          <a:p>
            <a:pPr algn="ctr" defTabSz="912813" eaLnBrk="0" hangingPunct="0"/>
            <a:r>
              <a:rPr lang="en-US" sz="2800" b="1" dirty="0" smtClean="0">
                <a:solidFill>
                  <a:srgbClr val="C00000"/>
                </a:solidFill>
                <a:latin typeface="Times New Roman" pitchFamily="18" charset="0"/>
                <a:ea typeface="+mj-ea"/>
                <a:cs typeface="Times New Roman" pitchFamily="18" charset="0"/>
              </a:rPr>
              <a:t>Progressive Loss of </a:t>
            </a:r>
            <a:r>
              <a:rPr lang="en-US" sz="2800" b="1" dirty="0" smtClean="0">
                <a:solidFill>
                  <a:srgbClr val="C00000"/>
                </a:solidFill>
                <a:latin typeface="Times New Roman" pitchFamily="18" charset="0"/>
                <a:ea typeface="+mj-ea"/>
                <a:cs typeface="Times New Roman" pitchFamily="18" charset="0"/>
                <a:sym typeface="Symbol" pitchFamily="18" charset="2"/>
              </a:rPr>
              <a:t></a:t>
            </a:r>
            <a:r>
              <a:rPr lang="en-US" sz="2800" b="1" dirty="0" smtClean="0">
                <a:solidFill>
                  <a:srgbClr val="C00000"/>
                </a:solidFill>
                <a:latin typeface="Times New Roman" pitchFamily="18" charset="0"/>
                <a:ea typeface="+mj-ea"/>
                <a:cs typeface="Times New Roman" pitchFamily="18" charset="0"/>
              </a:rPr>
              <a:t>-Cell Function in Type 2 Diabetes</a:t>
            </a:r>
          </a:p>
        </p:txBody>
      </p:sp>
      <p:sp>
        <p:nvSpPr>
          <p:cNvPr id="24579" name="Line 3"/>
          <p:cNvSpPr>
            <a:spLocks noChangeShapeType="1"/>
          </p:cNvSpPr>
          <p:nvPr/>
        </p:nvSpPr>
        <p:spPr bwMode="auto">
          <a:xfrm>
            <a:off x="1360488" y="1436688"/>
            <a:ext cx="1587" cy="4095750"/>
          </a:xfrm>
          <a:prstGeom prst="line">
            <a:avLst/>
          </a:prstGeom>
          <a:noFill/>
          <a:ln w="12700">
            <a:solidFill>
              <a:srgbClr val="FFFFFF"/>
            </a:solidFill>
            <a:round/>
            <a:headEnd/>
            <a:tailEnd/>
          </a:ln>
        </p:spPr>
        <p:txBody>
          <a:bodyPr/>
          <a:lstStyle/>
          <a:p>
            <a:endParaRPr lang="en-US"/>
          </a:p>
        </p:txBody>
      </p:sp>
      <p:sp>
        <p:nvSpPr>
          <p:cNvPr id="24580" name="Line 4"/>
          <p:cNvSpPr>
            <a:spLocks noChangeShapeType="1"/>
          </p:cNvSpPr>
          <p:nvPr/>
        </p:nvSpPr>
        <p:spPr bwMode="auto">
          <a:xfrm>
            <a:off x="1316038" y="5532438"/>
            <a:ext cx="44450" cy="1587"/>
          </a:xfrm>
          <a:prstGeom prst="line">
            <a:avLst/>
          </a:prstGeom>
          <a:noFill/>
          <a:ln w="12700">
            <a:solidFill>
              <a:srgbClr val="FFFFFF"/>
            </a:solidFill>
            <a:round/>
            <a:headEnd/>
            <a:tailEnd/>
          </a:ln>
        </p:spPr>
        <p:txBody>
          <a:bodyPr/>
          <a:lstStyle/>
          <a:p>
            <a:endParaRPr lang="en-US"/>
          </a:p>
        </p:txBody>
      </p:sp>
      <p:sp>
        <p:nvSpPr>
          <p:cNvPr id="24581" name="Line 5"/>
          <p:cNvSpPr>
            <a:spLocks noChangeShapeType="1"/>
          </p:cNvSpPr>
          <p:nvPr/>
        </p:nvSpPr>
        <p:spPr bwMode="auto">
          <a:xfrm>
            <a:off x="1316038" y="4711700"/>
            <a:ext cx="44450" cy="1588"/>
          </a:xfrm>
          <a:prstGeom prst="line">
            <a:avLst/>
          </a:prstGeom>
          <a:noFill/>
          <a:ln w="12700">
            <a:solidFill>
              <a:srgbClr val="FFFFFF"/>
            </a:solidFill>
            <a:round/>
            <a:headEnd/>
            <a:tailEnd/>
          </a:ln>
        </p:spPr>
        <p:txBody>
          <a:bodyPr/>
          <a:lstStyle/>
          <a:p>
            <a:endParaRPr lang="en-US"/>
          </a:p>
        </p:txBody>
      </p:sp>
      <p:sp>
        <p:nvSpPr>
          <p:cNvPr id="24582" name="Line 6"/>
          <p:cNvSpPr>
            <a:spLocks noChangeShapeType="1"/>
          </p:cNvSpPr>
          <p:nvPr/>
        </p:nvSpPr>
        <p:spPr bwMode="auto">
          <a:xfrm>
            <a:off x="1316038" y="3889375"/>
            <a:ext cx="44450" cy="1588"/>
          </a:xfrm>
          <a:prstGeom prst="line">
            <a:avLst/>
          </a:prstGeom>
          <a:noFill/>
          <a:ln w="12700">
            <a:solidFill>
              <a:srgbClr val="FFFFFF"/>
            </a:solidFill>
            <a:round/>
            <a:headEnd/>
            <a:tailEnd/>
          </a:ln>
        </p:spPr>
        <p:txBody>
          <a:bodyPr/>
          <a:lstStyle/>
          <a:p>
            <a:endParaRPr lang="en-US"/>
          </a:p>
        </p:txBody>
      </p:sp>
      <p:sp>
        <p:nvSpPr>
          <p:cNvPr id="24583" name="Line 7"/>
          <p:cNvSpPr>
            <a:spLocks noChangeShapeType="1"/>
          </p:cNvSpPr>
          <p:nvPr/>
        </p:nvSpPr>
        <p:spPr bwMode="auto">
          <a:xfrm>
            <a:off x="1316038" y="3079750"/>
            <a:ext cx="44450" cy="1588"/>
          </a:xfrm>
          <a:prstGeom prst="line">
            <a:avLst/>
          </a:prstGeom>
          <a:noFill/>
          <a:ln w="12700">
            <a:solidFill>
              <a:srgbClr val="FFFFFF"/>
            </a:solidFill>
            <a:round/>
            <a:headEnd/>
            <a:tailEnd/>
          </a:ln>
        </p:spPr>
        <p:txBody>
          <a:bodyPr/>
          <a:lstStyle/>
          <a:p>
            <a:endParaRPr lang="en-US"/>
          </a:p>
        </p:txBody>
      </p:sp>
      <p:sp>
        <p:nvSpPr>
          <p:cNvPr id="24584" name="Line 8"/>
          <p:cNvSpPr>
            <a:spLocks noChangeShapeType="1"/>
          </p:cNvSpPr>
          <p:nvPr/>
        </p:nvSpPr>
        <p:spPr bwMode="auto">
          <a:xfrm>
            <a:off x="1316038" y="2259013"/>
            <a:ext cx="44450" cy="1587"/>
          </a:xfrm>
          <a:prstGeom prst="line">
            <a:avLst/>
          </a:prstGeom>
          <a:noFill/>
          <a:ln w="12700">
            <a:solidFill>
              <a:srgbClr val="FFFFFF"/>
            </a:solidFill>
            <a:round/>
            <a:headEnd/>
            <a:tailEnd/>
          </a:ln>
        </p:spPr>
        <p:txBody>
          <a:bodyPr/>
          <a:lstStyle/>
          <a:p>
            <a:endParaRPr lang="en-US"/>
          </a:p>
        </p:txBody>
      </p:sp>
      <p:sp>
        <p:nvSpPr>
          <p:cNvPr id="24585" name="Line 9"/>
          <p:cNvSpPr>
            <a:spLocks noChangeShapeType="1"/>
          </p:cNvSpPr>
          <p:nvPr/>
        </p:nvSpPr>
        <p:spPr bwMode="auto">
          <a:xfrm>
            <a:off x="1316038" y="1436688"/>
            <a:ext cx="44450" cy="1587"/>
          </a:xfrm>
          <a:prstGeom prst="line">
            <a:avLst/>
          </a:prstGeom>
          <a:noFill/>
          <a:ln w="12700">
            <a:solidFill>
              <a:srgbClr val="FFFFFF"/>
            </a:solidFill>
            <a:round/>
            <a:headEnd/>
            <a:tailEnd/>
          </a:ln>
        </p:spPr>
        <p:txBody>
          <a:bodyPr/>
          <a:lstStyle/>
          <a:p>
            <a:endParaRPr lang="en-US"/>
          </a:p>
        </p:txBody>
      </p:sp>
      <p:sp>
        <p:nvSpPr>
          <p:cNvPr id="24586" name="Line 10"/>
          <p:cNvSpPr>
            <a:spLocks noChangeShapeType="1"/>
          </p:cNvSpPr>
          <p:nvPr/>
        </p:nvSpPr>
        <p:spPr bwMode="auto">
          <a:xfrm>
            <a:off x="1360488" y="5532438"/>
            <a:ext cx="6910387" cy="1587"/>
          </a:xfrm>
          <a:prstGeom prst="line">
            <a:avLst/>
          </a:prstGeom>
          <a:noFill/>
          <a:ln w="12700">
            <a:solidFill>
              <a:srgbClr val="FFFFFF"/>
            </a:solidFill>
            <a:round/>
            <a:headEnd/>
            <a:tailEnd/>
          </a:ln>
        </p:spPr>
        <p:txBody>
          <a:bodyPr/>
          <a:lstStyle/>
          <a:p>
            <a:endParaRPr lang="en-US"/>
          </a:p>
        </p:txBody>
      </p:sp>
      <p:sp>
        <p:nvSpPr>
          <p:cNvPr id="24587" name="Line 11"/>
          <p:cNvSpPr>
            <a:spLocks noChangeShapeType="1"/>
          </p:cNvSpPr>
          <p:nvPr/>
        </p:nvSpPr>
        <p:spPr bwMode="auto">
          <a:xfrm flipV="1">
            <a:off x="1360488" y="5532438"/>
            <a:ext cx="1587" cy="49212"/>
          </a:xfrm>
          <a:prstGeom prst="line">
            <a:avLst/>
          </a:prstGeom>
          <a:noFill/>
          <a:ln w="12700">
            <a:solidFill>
              <a:srgbClr val="FFFFFF"/>
            </a:solidFill>
            <a:round/>
            <a:headEnd/>
            <a:tailEnd/>
          </a:ln>
        </p:spPr>
        <p:txBody>
          <a:bodyPr/>
          <a:lstStyle/>
          <a:p>
            <a:endParaRPr lang="en-US"/>
          </a:p>
        </p:txBody>
      </p:sp>
      <p:sp>
        <p:nvSpPr>
          <p:cNvPr id="24588" name="Line 12"/>
          <p:cNvSpPr>
            <a:spLocks noChangeShapeType="1"/>
          </p:cNvSpPr>
          <p:nvPr/>
        </p:nvSpPr>
        <p:spPr bwMode="auto">
          <a:xfrm flipV="1">
            <a:off x="1797050" y="5532438"/>
            <a:ext cx="0" cy="49212"/>
          </a:xfrm>
          <a:prstGeom prst="line">
            <a:avLst/>
          </a:prstGeom>
          <a:noFill/>
          <a:ln w="12700">
            <a:solidFill>
              <a:srgbClr val="FFFFFF"/>
            </a:solidFill>
            <a:round/>
            <a:headEnd/>
            <a:tailEnd/>
          </a:ln>
        </p:spPr>
        <p:txBody>
          <a:bodyPr/>
          <a:lstStyle/>
          <a:p>
            <a:endParaRPr lang="en-US"/>
          </a:p>
        </p:txBody>
      </p:sp>
      <p:sp>
        <p:nvSpPr>
          <p:cNvPr id="24589" name="Line 13"/>
          <p:cNvSpPr>
            <a:spLocks noChangeShapeType="1"/>
          </p:cNvSpPr>
          <p:nvPr/>
        </p:nvSpPr>
        <p:spPr bwMode="auto">
          <a:xfrm flipV="1">
            <a:off x="2220913" y="5532438"/>
            <a:ext cx="1587" cy="49212"/>
          </a:xfrm>
          <a:prstGeom prst="line">
            <a:avLst/>
          </a:prstGeom>
          <a:noFill/>
          <a:ln w="12700">
            <a:solidFill>
              <a:srgbClr val="FFFFFF"/>
            </a:solidFill>
            <a:round/>
            <a:headEnd/>
            <a:tailEnd/>
          </a:ln>
        </p:spPr>
        <p:txBody>
          <a:bodyPr/>
          <a:lstStyle/>
          <a:p>
            <a:endParaRPr lang="en-US"/>
          </a:p>
        </p:txBody>
      </p:sp>
      <p:sp>
        <p:nvSpPr>
          <p:cNvPr id="24590" name="Line 14"/>
          <p:cNvSpPr>
            <a:spLocks noChangeShapeType="1"/>
          </p:cNvSpPr>
          <p:nvPr/>
        </p:nvSpPr>
        <p:spPr bwMode="auto">
          <a:xfrm flipV="1">
            <a:off x="2657475" y="5532438"/>
            <a:ext cx="1588" cy="49212"/>
          </a:xfrm>
          <a:prstGeom prst="line">
            <a:avLst/>
          </a:prstGeom>
          <a:noFill/>
          <a:ln w="12700">
            <a:solidFill>
              <a:srgbClr val="FFFFFF"/>
            </a:solidFill>
            <a:round/>
            <a:headEnd/>
            <a:tailEnd/>
          </a:ln>
        </p:spPr>
        <p:txBody>
          <a:bodyPr/>
          <a:lstStyle/>
          <a:p>
            <a:endParaRPr lang="en-US"/>
          </a:p>
        </p:txBody>
      </p:sp>
      <p:sp>
        <p:nvSpPr>
          <p:cNvPr id="24591" name="Line 15"/>
          <p:cNvSpPr>
            <a:spLocks noChangeShapeType="1"/>
          </p:cNvSpPr>
          <p:nvPr/>
        </p:nvSpPr>
        <p:spPr bwMode="auto">
          <a:xfrm flipV="1">
            <a:off x="3092450" y="5532438"/>
            <a:ext cx="1588" cy="49212"/>
          </a:xfrm>
          <a:prstGeom prst="line">
            <a:avLst/>
          </a:prstGeom>
          <a:noFill/>
          <a:ln w="12700">
            <a:solidFill>
              <a:srgbClr val="FFFFFF"/>
            </a:solidFill>
            <a:round/>
            <a:headEnd/>
            <a:tailEnd/>
          </a:ln>
        </p:spPr>
        <p:txBody>
          <a:bodyPr/>
          <a:lstStyle/>
          <a:p>
            <a:endParaRPr lang="en-US"/>
          </a:p>
        </p:txBody>
      </p:sp>
      <p:sp>
        <p:nvSpPr>
          <p:cNvPr id="24592" name="Line 16"/>
          <p:cNvSpPr>
            <a:spLocks noChangeShapeType="1"/>
          </p:cNvSpPr>
          <p:nvPr/>
        </p:nvSpPr>
        <p:spPr bwMode="auto">
          <a:xfrm flipV="1">
            <a:off x="3517900" y="5532438"/>
            <a:ext cx="1588" cy="49212"/>
          </a:xfrm>
          <a:prstGeom prst="line">
            <a:avLst/>
          </a:prstGeom>
          <a:noFill/>
          <a:ln w="12700">
            <a:solidFill>
              <a:srgbClr val="FFFFFF"/>
            </a:solidFill>
            <a:round/>
            <a:headEnd/>
            <a:tailEnd/>
          </a:ln>
        </p:spPr>
        <p:txBody>
          <a:bodyPr/>
          <a:lstStyle/>
          <a:p>
            <a:endParaRPr lang="en-US"/>
          </a:p>
        </p:txBody>
      </p:sp>
      <p:sp>
        <p:nvSpPr>
          <p:cNvPr id="24593" name="Line 17"/>
          <p:cNvSpPr>
            <a:spLocks noChangeShapeType="1"/>
          </p:cNvSpPr>
          <p:nvPr/>
        </p:nvSpPr>
        <p:spPr bwMode="auto">
          <a:xfrm flipV="1">
            <a:off x="3954463" y="5532438"/>
            <a:ext cx="1587" cy="49212"/>
          </a:xfrm>
          <a:prstGeom prst="line">
            <a:avLst/>
          </a:prstGeom>
          <a:noFill/>
          <a:ln w="12700">
            <a:solidFill>
              <a:srgbClr val="FFFFFF"/>
            </a:solidFill>
            <a:round/>
            <a:headEnd/>
            <a:tailEnd/>
          </a:ln>
        </p:spPr>
        <p:txBody>
          <a:bodyPr/>
          <a:lstStyle/>
          <a:p>
            <a:endParaRPr lang="en-US"/>
          </a:p>
        </p:txBody>
      </p:sp>
      <p:sp>
        <p:nvSpPr>
          <p:cNvPr id="24594" name="Line 18"/>
          <p:cNvSpPr>
            <a:spLocks noChangeShapeType="1"/>
          </p:cNvSpPr>
          <p:nvPr/>
        </p:nvSpPr>
        <p:spPr bwMode="auto">
          <a:xfrm flipV="1">
            <a:off x="4378325" y="5532438"/>
            <a:ext cx="1588" cy="49212"/>
          </a:xfrm>
          <a:prstGeom prst="line">
            <a:avLst/>
          </a:prstGeom>
          <a:noFill/>
          <a:ln w="12700">
            <a:solidFill>
              <a:srgbClr val="FFFFFF"/>
            </a:solidFill>
            <a:round/>
            <a:headEnd/>
            <a:tailEnd/>
          </a:ln>
        </p:spPr>
        <p:txBody>
          <a:bodyPr/>
          <a:lstStyle/>
          <a:p>
            <a:endParaRPr lang="en-US"/>
          </a:p>
        </p:txBody>
      </p:sp>
      <p:sp>
        <p:nvSpPr>
          <p:cNvPr id="24595" name="Line 19"/>
          <p:cNvSpPr>
            <a:spLocks noChangeShapeType="1"/>
          </p:cNvSpPr>
          <p:nvPr/>
        </p:nvSpPr>
        <p:spPr bwMode="auto">
          <a:xfrm flipV="1">
            <a:off x="4814888" y="5532438"/>
            <a:ext cx="1587" cy="49212"/>
          </a:xfrm>
          <a:prstGeom prst="line">
            <a:avLst/>
          </a:prstGeom>
          <a:noFill/>
          <a:ln w="12700">
            <a:solidFill>
              <a:srgbClr val="FFFFFF"/>
            </a:solidFill>
            <a:round/>
            <a:headEnd/>
            <a:tailEnd/>
          </a:ln>
        </p:spPr>
        <p:txBody>
          <a:bodyPr/>
          <a:lstStyle/>
          <a:p>
            <a:endParaRPr lang="en-US"/>
          </a:p>
        </p:txBody>
      </p:sp>
      <p:sp>
        <p:nvSpPr>
          <p:cNvPr id="24596" name="Line 20"/>
          <p:cNvSpPr>
            <a:spLocks noChangeShapeType="1"/>
          </p:cNvSpPr>
          <p:nvPr/>
        </p:nvSpPr>
        <p:spPr bwMode="auto">
          <a:xfrm flipV="1">
            <a:off x="5251450" y="5532438"/>
            <a:ext cx="0" cy="49212"/>
          </a:xfrm>
          <a:prstGeom prst="line">
            <a:avLst/>
          </a:prstGeom>
          <a:noFill/>
          <a:ln w="12700">
            <a:solidFill>
              <a:srgbClr val="FFFFFF"/>
            </a:solidFill>
            <a:round/>
            <a:headEnd/>
            <a:tailEnd/>
          </a:ln>
        </p:spPr>
        <p:txBody>
          <a:bodyPr/>
          <a:lstStyle/>
          <a:p>
            <a:endParaRPr lang="en-US"/>
          </a:p>
        </p:txBody>
      </p:sp>
      <p:sp>
        <p:nvSpPr>
          <p:cNvPr id="24597" name="Line 21"/>
          <p:cNvSpPr>
            <a:spLocks noChangeShapeType="1"/>
          </p:cNvSpPr>
          <p:nvPr/>
        </p:nvSpPr>
        <p:spPr bwMode="auto">
          <a:xfrm flipV="1">
            <a:off x="5675313" y="5532438"/>
            <a:ext cx="1587" cy="49212"/>
          </a:xfrm>
          <a:prstGeom prst="line">
            <a:avLst/>
          </a:prstGeom>
          <a:noFill/>
          <a:ln w="12700">
            <a:solidFill>
              <a:srgbClr val="FFFFFF"/>
            </a:solidFill>
            <a:round/>
            <a:headEnd/>
            <a:tailEnd/>
          </a:ln>
        </p:spPr>
        <p:txBody>
          <a:bodyPr/>
          <a:lstStyle/>
          <a:p>
            <a:endParaRPr lang="en-US"/>
          </a:p>
        </p:txBody>
      </p:sp>
      <p:sp>
        <p:nvSpPr>
          <p:cNvPr id="24598" name="Line 22"/>
          <p:cNvSpPr>
            <a:spLocks noChangeShapeType="1"/>
          </p:cNvSpPr>
          <p:nvPr/>
        </p:nvSpPr>
        <p:spPr bwMode="auto">
          <a:xfrm flipV="1">
            <a:off x="6111875" y="5532438"/>
            <a:ext cx="1588" cy="49212"/>
          </a:xfrm>
          <a:prstGeom prst="line">
            <a:avLst/>
          </a:prstGeom>
          <a:noFill/>
          <a:ln w="12700">
            <a:solidFill>
              <a:srgbClr val="FFFFFF"/>
            </a:solidFill>
            <a:round/>
            <a:headEnd/>
            <a:tailEnd/>
          </a:ln>
        </p:spPr>
        <p:txBody>
          <a:bodyPr/>
          <a:lstStyle/>
          <a:p>
            <a:endParaRPr lang="en-US"/>
          </a:p>
        </p:txBody>
      </p:sp>
      <p:sp>
        <p:nvSpPr>
          <p:cNvPr id="24599" name="Line 23"/>
          <p:cNvSpPr>
            <a:spLocks noChangeShapeType="1"/>
          </p:cNvSpPr>
          <p:nvPr/>
        </p:nvSpPr>
        <p:spPr bwMode="auto">
          <a:xfrm flipV="1">
            <a:off x="6546850" y="5532438"/>
            <a:ext cx="1588" cy="49212"/>
          </a:xfrm>
          <a:prstGeom prst="line">
            <a:avLst/>
          </a:prstGeom>
          <a:noFill/>
          <a:ln w="12700">
            <a:solidFill>
              <a:srgbClr val="FFFFFF"/>
            </a:solidFill>
            <a:round/>
            <a:headEnd/>
            <a:tailEnd/>
          </a:ln>
        </p:spPr>
        <p:txBody>
          <a:bodyPr/>
          <a:lstStyle/>
          <a:p>
            <a:endParaRPr lang="en-US"/>
          </a:p>
        </p:txBody>
      </p:sp>
      <p:sp>
        <p:nvSpPr>
          <p:cNvPr id="24600" name="Line 24"/>
          <p:cNvSpPr>
            <a:spLocks noChangeShapeType="1"/>
          </p:cNvSpPr>
          <p:nvPr/>
        </p:nvSpPr>
        <p:spPr bwMode="auto">
          <a:xfrm flipV="1">
            <a:off x="6972300" y="5532438"/>
            <a:ext cx="1588" cy="49212"/>
          </a:xfrm>
          <a:prstGeom prst="line">
            <a:avLst/>
          </a:prstGeom>
          <a:noFill/>
          <a:ln w="12700">
            <a:solidFill>
              <a:srgbClr val="FFFFFF"/>
            </a:solidFill>
            <a:round/>
            <a:headEnd/>
            <a:tailEnd/>
          </a:ln>
        </p:spPr>
        <p:txBody>
          <a:bodyPr/>
          <a:lstStyle/>
          <a:p>
            <a:endParaRPr lang="en-US"/>
          </a:p>
        </p:txBody>
      </p:sp>
      <p:sp>
        <p:nvSpPr>
          <p:cNvPr id="24601" name="Line 25"/>
          <p:cNvSpPr>
            <a:spLocks noChangeShapeType="1"/>
          </p:cNvSpPr>
          <p:nvPr/>
        </p:nvSpPr>
        <p:spPr bwMode="auto">
          <a:xfrm flipV="1">
            <a:off x="7408863" y="5532438"/>
            <a:ext cx="1587" cy="49212"/>
          </a:xfrm>
          <a:prstGeom prst="line">
            <a:avLst/>
          </a:prstGeom>
          <a:noFill/>
          <a:ln w="12700">
            <a:solidFill>
              <a:srgbClr val="FFFFFF"/>
            </a:solidFill>
            <a:round/>
            <a:headEnd/>
            <a:tailEnd/>
          </a:ln>
        </p:spPr>
        <p:txBody>
          <a:bodyPr/>
          <a:lstStyle/>
          <a:p>
            <a:endParaRPr lang="en-US"/>
          </a:p>
        </p:txBody>
      </p:sp>
      <p:sp>
        <p:nvSpPr>
          <p:cNvPr id="24602" name="Line 26"/>
          <p:cNvSpPr>
            <a:spLocks noChangeShapeType="1"/>
          </p:cNvSpPr>
          <p:nvPr/>
        </p:nvSpPr>
        <p:spPr bwMode="auto">
          <a:xfrm flipV="1">
            <a:off x="7834313" y="5532438"/>
            <a:ext cx="1587" cy="49212"/>
          </a:xfrm>
          <a:prstGeom prst="line">
            <a:avLst/>
          </a:prstGeom>
          <a:noFill/>
          <a:ln w="12700">
            <a:solidFill>
              <a:srgbClr val="FFFFFF"/>
            </a:solidFill>
            <a:round/>
            <a:headEnd/>
            <a:tailEnd/>
          </a:ln>
        </p:spPr>
        <p:txBody>
          <a:bodyPr/>
          <a:lstStyle/>
          <a:p>
            <a:endParaRPr lang="en-US"/>
          </a:p>
        </p:txBody>
      </p:sp>
      <p:sp>
        <p:nvSpPr>
          <p:cNvPr id="24603" name="Line 27"/>
          <p:cNvSpPr>
            <a:spLocks noChangeShapeType="1"/>
          </p:cNvSpPr>
          <p:nvPr/>
        </p:nvSpPr>
        <p:spPr bwMode="auto">
          <a:xfrm flipV="1">
            <a:off x="8270875" y="5532438"/>
            <a:ext cx="1588" cy="49212"/>
          </a:xfrm>
          <a:prstGeom prst="line">
            <a:avLst/>
          </a:prstGeom>
          <a:noFill/>
          <a:ln w="12700">
            <a:solidFill>
              <a:srgbClr val="FFFFFF"/>
            </a:solidFill>
            <a:round/>
            <a:headEnd/>
            <a:tailEnd/>
          </a:ln>
        </p:spPr>
        <p:txBody>
          <a:bodyPr/>
          <a:lstStyle/>
          <a:p>
            <a:endParaRPr lang="en-US"/>
          </a:p>
        </p:txBody>
      </p:sp>
      <p:sp>
        <p:nvSpPr>
          <p:cNvPr id="24604" name="Rectangle 28"/>
          <p:cNvSpPr>
            <a:spLocks noChangeArrowheads="1"/>
          </p:cNvSpPr>
          <p:nvPr/>
        </p:nvSpPr>
        <p:spPr bwMode="auto">
          <a:xfrm>
            <a:off x="1168400" y="5427663"/>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0</a:t>
            </a:r>
            <a:endParaRPr lang="en-US" sz="2400">
              <a:solidFill>
                <a:srgbClr val="FFCC00"/>
              </a:solidFill>
              <a:latin typeface="Times New Roman" pitchFamily="18" charset="0"/>
            </a:endParaRPr>
          </a:p>
        </p:txBody>
      </p:sp>
      <p:sp>
        <p:nvSpPr>
          <p:cNvPr id="24605" name="Rectangle 29"/>
          <p:cNvSpPr>
            <a:spLocks noChangeArrowheads="1"/>
          </p:cNvSpPr>
          <p:nvPr/>
        </p:nvSpPr>
        <p:spPr bwMode="auto">
          <a:xfrm>
            <a:off x="1081088" y="4606925"/>
            <a:ext cx="2032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20</a:t>
            </a:r>
            <a:endParaRPr lang="en-US" sz="2400">
              <a:solidFill>
                <a:srgbClr val="FFCC00"/>
              </a:solidFill>
              <a:latin typeface="Times New Roman" pitchFamily="18" charset="0"/>
            </a:endParaRPr>
          </a:p>
        </p:txBody>
      </p:sp>
      <p:sp>
        <p:nvSpPr>
          <p:cNvPr id="24606" name="Rectangle 30"/>
          <p:cNvSpPr>
            <a:spLocks noChangeArrowheads="1"/>
          </p:cNvSpPr>
          <p:nvPr/>
        </p:nvSpPr>
        <p:spPr bwMode="auto">
          <a:xfrm>
            <a:off x="1081088" y="3784600"/>
            <a:ext cx="2032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40</a:t>
            </a:r>
            <a:endParaRPr lang="en-US" sz="2400">
              <a:solidFill>
                <a:srgbClr val="FFCC00"/>
              </a:solidFill>
              <a:latin typeface="Times New Roman" pitchFamily="18" charset="0"/>
            </a:endParaRPr>
          </a:p>
        </p:txBody>
      </p:sp>
      <p:sp>
        <p:nvSpPr>
          <p:cNvPr id="24607" name="Rectangle 31"/>
          <p:cNvSpPr>
            <a:spLocks noChangeArrowheads="1"/>
          </p:cNvSpPr>
          <p:nvPr/>
        </p:nvSpPr>
        <p:spPr bwMode="auto">
          <a:xfrm>
            <a:off x="1081088" y="2974975"/>
            <a:ext cx="2032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60</a:t>
            </a:r>
            <a:endParaRPr lang="en-US" sz="2400">
              <a:solidFill>
                <a:srgbClr val="FFCC00"/>
              </a:solidFill>
              <a:latin typeface="Times New Roman" pitchFamily="18" charset="0"/>
            </a:endParaRPr>
          </a:p>
        </p:txBody>
      </p:sp>
      <p:sp>
        <p:nvSpPr>
          <p:cNvPr id="24608" name="Rectangle 32"/>
          <p:cNvSpPr>
            <a:spLocks noChangeArrowheads="1"/>
          </p:cNvSpPr>
          <p:nvPr/>
        </p:nvSpPr>
        <p:spPr bwMode="auto">
          <a:xfrm>
            <a:off x="1081088" y="2154238"/>
            <a:ext cx="2032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80</a:t>
            </a:r>
            <a:endParaRPr lang="en-US" sz="2400">
              <a:solidFill>
                <a:srgbClr val="FFCC00"/>
              </a:solidFill>
              <a:latin typeface="Times New Roman" pitchFamily="18" charset="0"/>
            </a:endParaRPr>
          </a:p>
        </p:txBody>
      </p:sp>
      <p:sp>
        <p:nvSpPr>
          <p:cNvPr id="24609" name="Rectangle 33"/>
          <p:cNvSpPr>
            <a:spLocks noChangeArrowheads="1"/>
          </p:cNvSpPr>
          <p:nvPr/>
        </p:nvSpPr>
        <p:spPr bwMode="auto">
          <a:xfrm>
            <a:off x="993775" y="1331913"/>
            <a:ext cx="3048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100</a:t>
            </a:r>
            <a:endParaRPr lang="en-US" sz="2400">
              <a:solidFill>
                <a:srgbClr val="FFCC00"/>
              </a:solidFill>
              <a:latin typeface="Times New Roman" pitchFamily="18" charset="0"/>
            </a:endParaRPr>
          </a:p>
        </p:txBody>
      </p:sp>
      <p:sp>
        <p:nvSpPr>
          <p:cNvPr id="24610" name="Rectangle 34"/>
          <p:cNvSpPr>
            <a:spLocks noChangeArrowheads="1"/>
          </p:cNvSpPr>
          <p:nvPr/>
        </p:nvSpPr>
        <p:spPr bwMode="auto">
          <a:xfrm>
            <a:off x="1255713" y="5673725"/>
            <a:ext cx="3143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10</a:t>
            </a:r>
            <a:endParaRPr lang="en-US" sz="2400">
              <a:solidFill>
                <a:srgbClr val="FFCC00"/>
              </a:solidFill>
              <a:latin typeface="Times New Roman" pitchFamily="18" charset="0"/>
            </a:endParaRPr>
          </a:p>
        </p:txBody>
      </p:sp>
      <p:sp>
        <p:nvSpPr>
          <p:cNvPr id="24611" name="Rectangle 35"/>
          <p:cNvSpPr>
            <a:spLocks noChangeArrowheads="1"/>
          </p:cNvSpPr>
          <p:nvPr/>
        </p:nvSpPr>
        <p:spPr bwMode="auto">
          <a:xfrm>
            <a:off x="1735138"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9</a:t>
            </a:r>
          </a:p>
        </p:txBody>
      </p:sp>
      <p:sp>
        <p:nvSpPr>
          <p:cNvPr id="24612" name="Rectangle 36"/>
          <p:cNvSpPr>
            <a:spLocks noChangeArrowheads="1"/>
          </p:cNvSpPr>
          <p:nvPr/>
        </p:nvSpPr>
        <p:spPr bwMode="auto">
          <a:xfrm>
            <a:off x="2160588"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8</a:t>
            </a:r>
          </a:p>
        </p:txBody>
      </p:sp>
      <p:sp>
        <p:nvSpPr>
          <p:cNvPr id="24613" name="Rectangle 37"/>
          <p:cNvSpPr>
            <a:spLocks noChangeArrowheads="1"/>
          </p:cNvSpPr>
          <p:nvPr/>
        </p:nvSpPr>
        <p:spPr bwMode="auto">
          <a:xfrm>
            <a:off x="2597150"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7</a:t>
            </a:r>
          </a:p>
        </p:txBody>
      </p:sp>
      <p:sp>
        <p:nvSpPr>
          <p:cNvPr id="24614" name="Rectangle 38"/>
          <p:cNvSpPr>
            <a:spLocks noChangeArrowheads="1"/>
          </p:cNvSpPr>
          <p:nvPr/>
        </p:nvSpPr>
        <p:spPr bwMode="auto">
          <a:xfrm>
            <a:off x="3032125"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6</a:t>
            </a:r>
          </a:p>
        </p:txBody>
      </p:sp>
      <p:sp>
        <p:nvSpPr>
          <p:cNvPr id="24615" name="Rectangle 39"/>
          <p:cNvSpPr>
            <a:spLocks noChangeArrowheads="1"/>
          </p:cNvSpPr>
          <p:nvPr/>
        </p:nvSpPr>
        <p:spPr bwMode="auto">
          <a:xfrm>
            <a:off x="3457575"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5</a:t>
            </a:r>
          </a:p>
        </p:txBody>
      </p:sp>
      <p:sp>
        <p:nvSpPr>
          <p:cNvPr id="24616" name="Rectangle 40"/>
          <p:cNvSpPr>
            <a:spLocks noChangeArrowheads="1"/>
          </p:cNvSpPr>
          <p:nvPr/>
        </p:nvSpPr>
        <p:spPr bwMode="auto">
          <a:xfrm>
            <a:off x="3892550"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4</a:t>
            </a:r>
          </a:p>
        </p:txBody>
      </p:sp>
      <p:sp>
        <p:nvSpPr>
          <p:cNvPr id="24617" name="Rectangle 41"/>
          <p:cNvSpPr>
            <a:spLocks noChangeArrowheads="1"/>
          </p:cNvSpPr>
          <p:nvPr/>
        </p:nvSpPr>
        <p:spPr bwMode="auto">
          <a:xfrm>
            <a:off x="4318000"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3</a:t>
            </a:r>
          </a:p>
        </p:txBody>
      </p:sp>
      <p:sp>
        <p:nvSpPr>
          <p:cNvPr id="24618" name="Rectangle 42"/>
          <p:cNvSpPr>
            <a:spLocks noChangeArrowheads="1"/>
          </p:cNvSpPr>
          <p:nvPr/>
        </p:nvSpPr>
        <p:spPr bwMode="auto">
          <a:xfrm>
            <a:off x="4754563"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2</a:t>
            </a:r>
          </a:p>
        </p:txBody>
      </p:sp>
      <p:sp>
        <p:nvSpPr>
          <p:cNvPr id="24619" name="Rectangle 43"/>
          <p:cNvSpPr>
            <a:spLocks noChangeArrowheads="1"/>
          </p:cNvSpPr>
          <p:nvPr/>
        </p:nvSpPr>
        <p:spPr bwMode="auto">
          <a:xfrm>
            <a:off x="5189538" y="5673725"/>
            <a:ext cx="212725"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sym typeface="Symbol" pitchFamily="18" charset="2"/>
              </a:rPr>
              <a:t></a:t>
            </a:r>
            <a:r>
              <a:rPr lang="en-US" sz="1600">
                <a:solidFill>
                  <a:srgbClr val="FFFFFF"/>
                </a:solidFill>
                <a:latin typeface="Times New Roman" pitchFamily="18" charset="0"/>
              </a:rPr>
              <a:t>1</a:t>
            </a:r>
          </a:p>
        </p:txBody>
      </p:sp>
      <p:sp>
        <p:nvSpPr>
          <p:cNvPr id="24620" name="Rectangle 44"/>
          <p:cNvSpPr>
            <a:spLocks noChangeArrowheads="1"/>
          </p:cNvSpPr>
          <p:nvPr/>
        </p:nvSpPr>
        <p:spPr bwMode="auto">
          <a:xfrm>
            <a:off x="5637213"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0</a:t>
            </a:r>
            <a:endParaRPr lang="en-US" sz="2400">
              <a:solidFill>
                <a:srgbClr val="FFCC00"/>
              </a:solidFill>
              <a:latin typeface="Times New Roman" pitchFamily="18" charset="0"/>
            </a:endParaRPr>
          </a:p>
        </p:txBody>
      </p:sp>
      <p:sp>
        <p:nvSpPr>
          <p:cNvPr id="24621" name="Rectangle 45"/>
          <p:cNvSpPr>
            <a:spLocks noChangeArrowheads="1"/>
          </p:cNvSpPr>
          <p:nvPr/>
        </p:nvSpPr>
        <p:spPr bwMode="auto">
          <a:xfrm>
            <a:off x="6073775"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1</a:t>
            </a:r>
            <a:endParaRPr lang="en-US" sz="2400">
              <a:solidFill>
                <a:srgbClr val="FFCC00"/>
              </a:solidFill>
              <a:latin typeface="Times New Roman" pitchFamily="18" charset="0"/>
            </a:endParaRPr>
          </a:p>
        </p:txBody>
      </p:sp>
      <p:sp>
        <p:nvSpPr>
          <p:cNvPr id="24622" name="Rectangle 46"/>
          <p:cNvSpPr>
            <a:spLocks noChangeArrowheads="1"/>
          </p:cNvSpPr>
          <p:nvPr/>
        </p:nvSpPr>
        <p:spPr bwMode="auto">
          <a:xfrm>
            <a:off x="6508750"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2</a:t>
            </a:r>
            <a:endParaRPr lang="en-US" sz="2400">
              <a:solidFill>
                <a:srgbClr val="FFCC00"/>
              </a:solidFill>
              <a:latin typeface="Times New Roman" pitchFamily="18" charset="0"/>
            </a:endParaRPr>
          </a:p>
        </p:txBody>
      </p:sp>
      <p:sp>
        <p:nvSpPr>
          <p:cNvPr id="24623" name="Rectangle 47"/>
          <p:cNvSpPr>
            <a:spLocks noChangeArrowheads="1"/>
          </p:cNvSpPr>
          <p:nvPr/>
        </p:nvSpPr>
        <p:spPr bwMode="auto">
          <a:xfrm>
            <a:off x="6934200"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3</a:t>
            </a:r>
            <a:endParaRPr lang="en-US" sz="2400">
              <a:solidFill>
                <a:srgbClr val="FFCC00"/>
              </a:solidFill>
              <a:latin typeface="Times New Roman" pitchFamily="18" charset="0"/>
            </a:endParaRPr>
          </a:p>
        </p:txBody>
      </p:sp>
      <p:sp>
        <p:nvSpPr>
          <p:cNvPr id="24624" name="Rectangle 48"/>
          <p:cNvSpPr>
            <a:spLocks noChangeArrowheads="1"/>
          </p:cNvSpPr>
          <p:nvPr/>
        </p:nvSpPr>
        <p:spPr bwMode="auto">
          <a:xfrm>
            <a:off x="7370763"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4</a:t>
            </a:r>
            <a:endParaRPr lang="en-US" sz="2400">
              <a:solidFill>
                <a:srgbClr val="FFCC00"/>
              </a:solidFill>
              <a:latin typeface="Times New Roman" pitchFamily="18" charset="0"/>
            </a:endParaRPr>
          </a:p>
        </p:txBody>
      </p:sp>
      <p:sp>
        <p:nvSpPr>
          <p:cNvPr id="24625" name="Rectangle 49"/>
          <p:cNvSpPr>
            <a:spLocks noChangeArrowheads="1"/>
          </p:cNvSpPr>
          <p:nvPr/>
        </p:nvSpPr>
        <p:spPr bwMode="auto">
          <a:xfrm>
            <a:off x="7794625"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5</a:t>
            </a:r>
            <a:endParaRPr lang="en-US" sz="2400">
              <a:solidFill>
                <a:srgbClr val="FFCC00"/>
              </a:solidFill>
              <a:latin typeface="Times New Roman" pitchFamily="18" charset="0"/>
            </a:endParaRPr>
          </a:p>
        </p:txBody>
      </p:sp>
      <p:sp>
        <p:nvSpPr>
          <p:cNvPr id="24626" name="Rectangle 50"/>
          <p:cNvSpPr>
            <a:spLocks noChangeArrowheads="1"/>
          </p:cNvSpPr>
          <p:nvPr/>
        </p:nvSpPr>
        <p:spPr bwMode="auto">
          <a:xfrm>
            <a:off x="8231188" y="5673725"/>
            <a:ext cx="101600" cy="244475"/>
          </a:xfrm>
          <a:prstGeom prst="rect">
            <a:avLst/>
          </a:prstGeom>
          <a:noFill/>
          <a:ln w="9525">
            <a:noFill/>
            <a:miter lim="800000"/>
            <a:headEnd/>
            <a:tailEnd/>
          </a:ln>
        </p:spPr>
        <p:txBody>
          <a:bodyPr wrap="none" lIns="0" tIns="0" rIns="0" bIns="0">
            <a:spAutoFit/>
          </a:bodyPr>
          <a:lstStyle/>
          <a:p>
            <a:pPr eaLnBrk="0" hangingPunct="0"/>
            <a:r>
              <a:rPr lang="en-US" sz="1600">
                <a:solidFill>
                  <a:srgbClr val="FFFFFF"/>
                </a:solidFill>
                <a:latin typeface="Times New Roman" pitchFamily="18" charset="0"/>
              </a:rPr>
              <a:t>6</a:t>
            </a:r>
            <a:endParaRPr lang="en-US" sz="2400">
              <a:solidFill>
                <a:srgbClr val="FFCC00"/>
              </a:solidFill>
              <a:latin typeface="Times New Roman" pitchFamily="18" charset="0"/>
            </a:endParaRPr>
          </a:p>
        </p:txBody>
      </p:sp>
      <p:sp>
        <p:nvSpPr>
          <p:cNvPr id="24627" name="Text Box 51"/>
          <p:cNvSpPr txBox="1">
            <a:spLocks noChangeArrowheads="1"/>
          </p:cNvSpPr>
          <p:nvPr/>
        </p:nvSpPr>
        <p:spPr bwMode="auto">
          <a:xfrm>
            <a:off x="4500563" y="5862638"/>
            <a:ext cx="692150" cy="336550"/>
          </a:xfrm>
          <a:prstGeom prst="rect">
            <a:avLst/>
          </a:prstGeom>
          <a:noFill/>
          <a:ln w="9525">
            <a:noFill/>
            <a:miter lim="800000"/>
            <a:headEnd/>
            <a:tailEnd/>
          </a:ln>
        </p:spPr>
        <p:txBody>
          <a:bodyPr wrap="none" lIns="91430" tIns="45714" rIns="91430" bIns="45714">
            <a:spAutoFit/>
          </a:bodyPr>
          <a:lstStyle/>
          <a:p>
            <a:pPr algn="ctr" eaLnBrk="0" hangingPunct="0"/>
            <a:r>
              <a:rPr lang="en-US" sz="1600">
                <a:solidFill>
                  <a:srgbClr val="FFFFFF"/>
                </a:solidFill>
                <a:latin typeface="Times New Roman" pitchFamily="18" charset="0"/>
              </a:rPr>
              <a:t>Years</a:t>
            </a:r>
          </a:p>
        </p:txBody>
      </p:sp>
      <p:sp>
        <p:nvSpPr>
          <p:cNvPr id="24628" name="Text Box 52"/>
          <p:cNvSpPr txBox="1">
            <a:spLocks noChangeArrowheads="1"/>
          </p:cNvSpPr>
          <p:nvPr/>
        </p:nvSpPr>
        <p:spPr bwMode="auto">
          <a:xfrm rot="-5400000">
            <a:off x="-137688" y="3249411"/>
            <a:ext cx="2015275" cy="338542"/>
          </a:xfrm>
          <a:prstGeom prst="rect">
            <a:avLst/>
          </a:prstGeom>
          <a:noFill/>
          <a:ln w="9525">
            <a:noFill/>
            <a:miter lim="800000"/>
            <a:headEnd/>
            <a:tailEnd/>
          </a:ln>
        </p:spPr>
        <p:txBody>
          <a:bodyPr wrap="none" lIns="91430" tIns="45714" rIns="91430" bIns="45714">
            <a:spAutoFit/>
          </a:bodyPr>
          <a:lstStyle/>
          <a:p>
            <a:pPr algn="ctr" eaLnBrk="0" hangingPunct="0"/>
            <a:r>
              <a:rPr lang="en-US" sz="1600" dirty="0">
                <a:latin typeface="Times New Roman" pitchFamily="18" charset="0"/>
                <a:sym typeface="Symbol" pitchFamily="18" charset="2"/>
              </a:rPr>
              <a:t></a:t>
            </a:r>
            <a:r>
              <a:rPr lang="en-US" sz="1600" dirty="0">
                <a:latin typeface="Times New Roman" pitchFamily="18" charset="0"/>
              </a:rPr>
              <a:t>-Cell Function (% </a:t>
            </a:r>
            <a:r>
              <a:rPr lang="en-US" sz="1600" dirty="0">
                <a:latin typeface="Times New Roman" pitchFamily="18" charset="0"/>
                <a:sym typeface="Symbol" pitchFamily="18" charset="2"/>
              </a:rPr>
              <a:t></a:t>
            </a:r>
            <a:r>
              <a:rPr lang="en-US" sz="1600" dirty="0">
                <a:latin typeface="Times New Roman" pitchFamily="18" charset="0"/>
              </a:rPr>
              <a:t>)</a:t>
            </a:r>
          </a:p>
        </p:txBody>
      </p:sp>
      <p:sp>
        <p:nvSpPr>
          <p:cNvPr id="24629" name="Rectangle 53"/>
          <p:cNvSpPr>
            <a:spLocks noChangeArrowheads="1"/>
          </p:cNvSpPr>
          <p:nvPr/>
        </p:nvSpPr>
        <p:spPr bwMode="auto">
          <a:xfrm>
            <a:off x="487363" y="6188075"/>
            <a:ext cx="5451475" cy="260350"/>
          </a:xfrm>
          <a:prstGeom prst="rect">
            <a:avLst/>
          </a:prstGeom>
          <a:noFill/>
          <a:ln w="9525">
            <a:noFill/>
            <a:miter lim="800000"/>
            <a:headEnd/>
            <a:tailEnd/>
          </a:ln>
        </p:spPr>
        <p:txBody>
          <a:bodyPr wrap="none" lIns="91430" tIns="45714" rIns="91430" bIns="45714">
            <a:spAutoFit/>
          </a:bodyPr>
          <a:lstStyle/>
          <a:p>
            <a:pPr eaLnBrk="0" hangingPunct="0"/>
            <a:r>
              <a:rPr lang="en-US" sz="1100">
                <a:latin typeface="Times New Roman" pitchFamily="18" charset="0"/>
              </a:rPr>
              <a:t>Adapted from UK Prospective Diabetes Study (UKPDS) Group. </a:t>
            </a:r>
            <a:r>
              <a:rPr lang="en-US" sz="1100" i="1">
                <a:latin typeface="Times New Roman" pitchFamily="18" charset="0"/>
              </a:rPr>
              <a:t>Diabetes</a:t>
            </a:r>
            <a:r>
              <a:rPr lang="en-US" sz="1100">
                <a:latin typeface="Times New Roman" pitchFamily="18" charset="0"/>
              </a:rPr>
              <a:t>. 1995; 44:1249.</a:t>
            </a:r>
          </a:p>
        </p:txBody>
      </p:sp>
      <p:sp>
        <p:nvSpPr>
          <p:cNvPr id="24630" name="Text Box 54"/>
          <p:cNvSpPr txBox="1">
            <a:spLocks noChangeArrowheads="1"/>
          </p:cNvSpPr>
          <p:nvPr/>
        </p:nvSpPr>
        <p:spPr bwMode="auto">
          <a:xfrm>
            <a:off x="4659313" y="2955925"/>
            <a:ext cx="163512" cy="457200"/>
          </a:xfrm>
          <a:prstGeom prst="rect">
            <a:avLst/>
          </a:prstGeom>
          <a:noFill/>
          <a:ln w="9525">
            <a:noFill/>
            <a:miter lim="800000"/>
            <a:headEnd/>
            <a:tailEnd/>
          </a:ln>
        </p:spPr>
        <p:txBody>
          <a:bodyPr wrap="none">
            <a:spAutoFit/>
          </a:bodyPr>
          <a:lstStyle/>
          <a:p>
            <a:pPr eaLnBrk="0" hangingPunct="0"/>
            <a:endParaRPr lang="it-IT" sz="2400">
              <a:solidFill>
                <a:srgbClr val="FFCC00"/>
              </a:solidFill>
              <a:latin typeface="Times New Roman" pitchFamily="18" charset="0"/>
            </a:endParaRPr>
          </a:p>
        </p:txBody>
      </p:sp>
      <p:grpSp>
        <p:nvGrpSpPr>
          <p:cNvPr id="2" name="Group 55"/>
          <p:cNvGrpSpPr>
            <a:grpSpLocks/>
          </p:cNvGrpSpPr>
          <p:nvPr/>
        </p:nvGrpSpPr>
        <p:grpSpPr bwMode="auto">
          <a:xfrm>
            <a:off x="5567363" y="3240088"/>
            <a:ext cx="2811462" cy="1563687"/>
            <a:chOff x="3507" y="2041"/>
            <a:chExt cx="1771" cy="985"/>
          </a:xfrm>
        </p:grpSpPr>
        <p:grpSp>
          <p:nvGrpSpPr>
            <p:cNvPr id="3" name="Group 56"/>
            <p:cNvGrpSpPr>
              <a:grpSpLocks/>
            </p:cNvGrpSpPr>
            <p:nvPr/>
          </p:nvGrpSpPr>
          <p:grpSpPr bwMode="auto">
            <a:xfrm>
              <a:off x="3569" y="2041"/>
              <a:ext cx="1709" cy="795"/>
              <a:chOff x="3569" y="2041"/>
              <a:chExt cx="1709" cy="795"/>
            </a:xfrm>
          </p:grpSpPr>
          <p:sp>
            <p:nvSpPr>
              <p:cNvPr id="24658" name="Freeform 57"/>
              <p:cNvSpPr>
                <a:spLocks/>
              </p:cNvSpPr>
              <p:nvPr/>
            </p:nvSpPr>
            <p:spPr bwMode="auto">
              <a:xfrm>
                <a:off x="3569" y="2110"/>
                <a:ext cx="1633" cy="641"/>
              </a:xfrm>
              <a:custGeom>
                <a:avLst/>
                <a:gdLst>
                  <a:gd name="T0" fmla="*/ 0 w 1838"/>
                  <a:gd name="T1" fmla="*/ 54 h 641"/>
                  <a:gd name="T2" fmla="*/ 275 w 1838"/>
                  <a:gd name="T3" fmla="*/ 0 h 641"/>
                  <a:gd name="T4" fmla="*/ 549 w 1838"/>
                  <a:gd name="T5" fmla="*/ 286 h 641"/>
                  <a:gd name="T6" fmla="*/ 817 w 1838"/>
                  <a:gd name="T7" fmla="*/ 363 h 641"/>
                  <a:gd name="T8" fmla="*/ 1091 w 1838"/>
                  <a:gd name="T9" fmla="*/ 464 h 641"/>
                  <a:gd name="T10" fmla="*/ 1358 w 1838"/>
                  <a:gd name="T11" fmla="*/ 595 h 641"/>
                  <a:gd name="T12" fmla="*/ 1633 w 1838"/>
                  <a:gd name="T13" fmla="*/ 641 h 641"/>
                  <a:gd name="T14" fmla="*/ 0 60000 65536"/>
                  <a:gd name="T15" fmla="*/ 0 60000 65536"/>
                  <a:gd name="T16" fmla="*/ 0 60000 65536"/>
                  <a:gd name="T17" fmla="*/ 0 60000 65536"/>
                  <a:gd name="T18" fmla="*/ 0 60000 65536"/>
                  <a:gd name="T19" fmla="*/ 0 60000 65536"/>
                  <a:gd name="T20" fmla="*/ 0 60000 65536"/>
                  <a:gd name="T21" fmla="*/ 0 w 1838"/>
                  <a:gd name="T22" fmla="*/ 0 h 641"/>
                  <a:gd name="T23" fmla="*/ 1838 w 1838"/>
                  <a:gd name="T24" fmla="*/ 641 h 6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8" h="641">
                    <a:moveTo>
                      <a:pt x="0" y="54"/>
                    </a:moveTo>
                    <a:lnTo>
                      <a:pt x="309" y="0"/>
                    </a:lnTo>
                    <a:lnTo>
                      <a:pt x="618" y="286"/>
                    </a:lnTo>
                    <a:lnTo>
                      <a:pt x="919" y="363"/>
                    </a:lnTo>
                    <a:lnTo>
                      <a:pt x="1228" y="464"/>
                    </a:lnTo>
                    <a:lnTo>
                      <a:pt x="1529" y="595"/>
                    </a:lnTo>
                    <a:lnTo>
                      <a:pt x="1838" y="641"/>
                    </a:lnTo>
                  </a:path>
                </a:pathLst>
              </a:custGeom>
              <a:noFill/>
              <a:ln w="36513">
                <a:solidFill>
                  <a:srgbClr val="00FFFF"/>
                </a:solidFill>
                <a:round/>
                <a:headEnd/>
                <a:tailEnd/>
              </a:ln>
            </p:spPr>
            <p:txBody>
              <a:bodyPr/>
              <a:lstStyle/>
              <a:p>
                <a:endParaRPr lang="en-US"/>
              </a:p>
            </p:txBody>
          </p:sp>
          <p:sp>
            <p:nvSpPr>
              <p:cNvPr id="24659" name="Oval 58"/>
              <p:cNvSpPr>
                <a:spLocks noChangeArrowheads="1"/>
              </p:cNvSpPr>
              <p:nvPr/>
            </p:nvSpPr>
            <p:spPr bwMode="auto">
              <a:xfrm>
                <a:off x="3782" y="2041"/>
                <a:ext cx="137" cy="154"/>
              </a:xfrm>
              <a:prstGeom prst="ellipse">
                <a:avLst/>
              </a:prstGeom>
              <a:solidFill>
                <a:srgbClr val="00FFFF"/>
              </a:solidFill>
              <a:ln w="12700">
                <a:solidFill>
                  <a:srgbClr val="00FFFF"/>
                </a:solidFill>
                <a:round/>
                <a:headEnd/>
                <a:tailEnd/>
              </a:ln>
            </p:spPr>
            <p:txBody>
              <a:bodyPr/>
              <a:lstStyle/>
              <a:p>
                <a:endParaRPr lang="en-US"/>
              </a:p>
            </p:txBody>
          </p:sp>
          <p:sp>
            <p:nvSpPr>
              <p:cNvPr id="24660" name="Oval 59"/>
              <p:cNvSpPr>
                <a:spLocks noChangeArrowheads="1"/>
              </p:cNvSpPr>
              <p:nvPr/>
            </p:nvSpPr>
            <p:spPr bwMode="auto">
              <a:xfrm>
                <a:off x="4056" y="2327"/>
                <a:ext cx="138" cy="154"/>
              </a:xfrm>
              <a:prstGeom prst="ellipse">
                <a:avLst/>
              </a:prstGeom>
              <a:solidFill>
                <a:srgbClr val="00FFFF"/>
              </a:solidFill>
              <a:ln w="12700">
                <a:solidFill>
                  <a:srgbClr val="00FFFF"/>
                </a:solidFill>
                <a:round/>
                <a:headEnd/>
                <a:tailEnd/>
              </a:ln>
            </p:spPr>
            <p:txBody>
              <a:bodyPr/>
              <a:lstStyle/>
              <a:p>
                <a:endParaRPr lang="en-US"/>
              </a:p>
            </p:txBody>
          </p:sp>
          <p:sp>
            <p:nvSpPr>
              <p:cNvPr id="24661" name="Oval 60"/>
              <p:cNvSpPr>
                <a:spLocks noChangeArrowheads="1"/>
              </p:cNvSpPr>
              <p:nvPr/>
            </p:nvSpPr>
            <p:spPr bwMode="auto">
              <a:xfrm>
                <a:off x="4324" y="2404"/>
                <a:ext cx="137" cy="154"/>
              </a:xfrm>
              <a:prstGeom prst="ellipse">
                <a:avLst/>
              </a:prstGeom>
              <a:solidFill>
                <a:srgbClr val="00FFFF"/>
              </a:solidFill>
              <a:ln w="12700">
                <a:solidFill>
                  <a:srgbClr val="00FFFF"/>
                </a:solidFill>
                <a:round/>
                <a:headEnd/>
                <a:tailEnd/>
              </a:ln>
            </p:spPr>
            <p:txBody>
              <a:bodyPr/>
              <a:lstStyle/>
              <a:p>
                <a:endParaRPr lang="en-US"/>
              </a:p>
            </p:txBody>
          </p:sp>
          <p:sp>
            <p:nvSpPr>
              <p:cNvPr id="24662" name="Oval 61"/>
              <p:cNvSpPr>
                <a:spLocks noChangeArrowheads="1"/>
              </p:cNvSpPr>
              <p:nvPr/>
            </p:nvSpPr>
            <p:spPr bwMode="auto">
              <a:xfrm>
                <a:off x="4598" y="2504"/>
                <a:ext cx="138" cy="155"/>
              </a:xfrm>
              <a:prstGeom prst="ellipse">
                <a:avLst/>
              </a:prstGeom>
              <a:solidFill>
                <a:srgbClr val="00FFFF"/>
              </a:solidFill>
              <a:ln w="12700">
                <a:solidFill>
                  <a:srgbClr val="00FFFF"/>
                </a:solidFill>
                <a:round/>
                <a:headEnd/>
                <a:tailEnd/>
              </a:ln>
            </p:spPr>
            <p:txBody>
              <a:bodyPr/>
              <a:lstStyle/>
              <a:p>
                <a:endParaRPr lang="en-US"/>
              </a:p>
            </p:txBody>
          </p:sp>
          <p:sp>
            <p:nvSpPr>
              <p:cNvPr id="24663" name="Oval 62"/>
              <p:cNvSpPr>
                <a:spLocks noChangeArrowheads="1"/>
              </p:cNvSpPr>
              <p:nvPr/>
            </p:nvSpPr>
            <p:spPr bwMode="auto">
              <a:xfrm>
                <a:off x="4866" y="2636"/>
                <a:ext cx="137" cy="154"/>
              </a:xfrm>
              <a:prstGeom prst="ellipse">
                <a:avLst/>
              </a:prstGeom>
              <a:solidFill>
                <a:srgbClr val="00FFFF"/>
              </a:solidFill>
              <a:ln w="12700">
                <a:solidFill>
                  <a:srgbClr val="00FFFF"/>
                </a:solidFill>
                <a:round/>
                <a:headEnd/>
                <a:tailEnd/>
              </a:ln>
            </p:spPr>
            <p:txBody>
              <a:bodyPr/>
              <a:lstStyle/>
              <a:p>
                <a:endParaRPr lang="en-US"/>
              </a:p>
            </p:txBody>
          </p:sp>
          <p:sp>
            <p:nvSpPr>
              <p:cNvPr id="24664" name="Oval 63"/>
              <p:cNvSpPr>
                <a:spLocks noChangeArrowheads="1"/>
              </p:cNvSpPr>
              <p:nvPr/>
            </p:nvSpPr>
            <p:spPr bwMode="auto">
              <a:xfrm>
                <a:off x="5140" y="2682"/>
                <a:ext cx="138" cy="154"/>
              </a:xfrm>
              <a:prstGeom prst="ellipse">
                <a:avLst/>
              </a:prstGeom>
              <a:solidFill>
                <a:srgbClr val="00FFFF"/>
              </a:solidFill>
              <a:ln w="12700">
                <a:solidFill>
                  <a:srgbClr val="00FFFF"/>
                </a:solidFill>
                <a:round/>
                <a:headEnd/>
                <a:tailEnd/>
              </a:ln>
            </p:spPr>
            <p:txBody>
              <a:bodyPr/>
              <a:lstStyle/>
              <a:p>
                <a:endParaRPr lang="en-US"/>
              </a:p>
            </p:txBody>
          </p:sp>
        </p:grpSp>
        <p:sp>
          <p:nvSpPr>
            <p:cNvPr id="24657" name="Line 64"/>
            <p:cNvSpPr>
              <a:spLocks noChangeShapeType="1"/>
            </p:cNvSpPr>
            <p:nvPr/>
          </p:nvSpPr>
          <p:spPr bwMode="auto">
            <a:xfrm>
              <a:off x="3507" y="2276"/>
              <a:ext cx="1704" cy="750"/>
            </a:xfrm>
            <a:prstGeom prst="line">
              <a:avLst/>
            </a:prstGeom>
            <a:noFill/>
            <a:ln w="57150">
              <a:solidFill>
                <a:srgbClr val="99CCFF"/>
              </a:solidFill>
              <a:prstDash val="sysDot"/>
              <a:round/>
              <a:headEnd/>
              <a:tailEnd/>
            </a:ln>
          </p:spPr>
          <p:txBody>
            <a:bodyPr wrap="none" anchor="ctr"/>
            <a:lstStyle/>
            <a:p>
              <a:endParaRPr lang="en-US"/>
            </a:p>
          </p:txBody>
        </p:sp>
      </p:grpSp>
      <p:grpSp>
        <p:nvGrpSpPr>
          <p:cNvPr id="4" name="Group 65"/>
          <p:cNvGrpSpPr>
            <a:grpSpLocks/>
          </p:cNvGrpSpPr>
          <p:nvPr/>
        </p:nvGrpSpPr>
        <p:grpSpPr bwMode="auto">
          <a:xfrm>
            <a:off x="1668463" y="1498600"/>
            <a:ext cx="3898900" cy="2185988"/>
            <a:chOff x="1182" y="944"/>
            <a:chExt cx="2763" cy="1377"/>
          </a:xfrm>
        </p:grpSpPr>
        <p:grpSp>
          <p:nvGrpSpPr>
            <p:cNvPr id="5" name="Group 66"/>
            <p:cNvGrpSpPr>
              <a:grpSpLocks/>
            </p:cNvGrpSpPr>
            <p:nvPr/>
          </p:nvGrpSpPr>
          <p:grpSpPr bwMode="auto">
            <a:xfrm>
              <a:off x="1182" y="944"/>
              <a:ext cx="2763" cy="1332"/>
              <a:chOff x="1051" y="944"/>
              <a:chExt cx="2456" cy="1332"/>
            </a:xfrm>
          </p:grpSpPr>
          <p:sp>
            <p:nvSpPr>
              <p:cNvPr id="24654" name="Line 67"/>
              <p:cNvSpPr>
                <a:spLocks noChangeShapeType="1"/>
              </p:cNvSpPr>
              <p:nvPr/>
            </p:nvSpPr>
            <p:spPr bwMode="auto">
              <a:xfrm>
                <a:off x="1051" y="1168"/>
                <a:ext cx="2456" cy="1108"/>
              </a:xfrm>
              <a:prstGeom prst="line">
                <a:avLst/>
              </a:prstGeom>
              <a:noFill/>
              <a:ln w="57150">
                <a:solidFill>
                  <a:srgbClr val="99CCFF"/>
                </a:solidFill>
                <a:prstDash val="sysDot"/>
                <a:round/>
                <a:headEnd/>
                <a:tailEnd/>
              </a:ln>
            </p:spPr>
            <p:txBody>
              <a:bodyPr wrap="none" anchor="ctr"/>
              <a:lstStyle/>
              <a:p>
                <a:endParaRPr lang="en-US"/>
              </a:p>
            </p:txBody>
          </p:sp>
          <p:sp>
            <p:nvSpPr>
              <p:cNvPr id="24655" name="Text Box 68"/>
              <p:cNvSpPr txBox="1">
                <a:spLocks noChangeArrowheads="1"/>
              </p:cNvSpPr>
              <p:nvPr/>
            </p:nvSpPr>
            <p:spPr bwMode="auto">
              <a:xfrm>
                <a:off x="1178" y="944"/>
                <a:ext cx="103" cy="288"/>
              </a:xfrm>
              <a:prstGeom prst="rect">
                <a:avLst/>
              </a:prstGeom>
              <a:noFill/>
              <a:ln w="9525">
                <a:noFill/>
                <a:miter lim="800000"/>
                <a:headEnd/>
                <a:tailEnd/>
              </a:ln>
            </p:spPr>
            <p:txBody>
              <a:bodyPr wrap="none">
                <a:spAutoFit/>
              </a:bodyPr>
              <a:lstStyle/>
              <a:p>
                <a:pPr eaLnBrk="0" hangingPunct="0"/>
                <a:endParaRPr lang="it-IT" sz="2400">
                  <a:solidFill>
                    <a:schemeClr val="accent1"/>
                  </a:solidFill>
                  <a:latin typeface="Comic Sans MS" pitchFamily="66" charset="0"/>
                </a:endParaRPr>
              </a:p>
            </p:txBody>
          </p:sp>
        </p:grpSp>
        <p:sp>
          <p:nvSpPr>
            <p:cNvPr id="59461" name="Text Box 69"/>
            <p:cNvSpPr txBox="1">
              <a:spLocks noChangeArrowheads="1"/>
            </p:cNvSpPr>
            <p:nvPr/>
          </p:nvSpPr>
          <p:spPr bwMode="auto">
            <a:xfrm>
              <a:off x="2018" y="1253"/>
              <a:ext cx="253" cy="288"/>
            </a:xfrm>
            <a:prstGeom prst="rect">
              <a:avLst/>
            </a:prstGeom>
            <a:noFill/>
            <a:ln w="9525">
              <a:noFill/>
              <a:miter lim="800000"/>
              <a:headEnd/>
              <a:tailEnd/>
            </a:ln>
            <a:effectLst/>
          </p:spPr>
          <p:txBody>
            <a:bodyPr wrap="none">
              <a:spAutoFit/>
            </a:bodyPr>
            <a:lstStyle/>
            <a:p>
              <a:pPr eaLnBrk="0" hangingPunct="0">
                <a:defRPr/>
              </a:pPr>
              <a:r>
                <a:rPr lang="en-US" sz="2400">
                  <a:solidFill>
                    <a:srgbClr val="FFCC00"/>
                  </a:solidFill>
                  <a:effectLst>
                    <a:outerShdw blurRad="38100" dist="38100" dir="2700000" algn="tl">
                      <a:srgbClr val="000000"/>
                    </a:outerShdw>
                  </a:effectLst>
                  <a:latin typeface="Comic Sans MS" pitchFamily="66" charset="0"/>
                </a:rPr>
                <a:t>?</a:t>
              </a:r>
            </a:p>
          </p:txBody>
        </p:sp>
        <p:sp>
          <p:nvSpPr>
            <p:cNvPr id="59462" name="Text Box 70"/>
            <p:cNvSpPr txBox="1">
              <a:spLocks noChangeArrowheads="1"/>
            </p:cNvSpPr>
            <p:nvPr/>
          </p:nvSpPr>
          <p:spPr bwMode="auto">
            <a:xfrm>
              <a:off x="2558" y="1457"/>
              <a:ext cx="253" cy="288"/>
            </a:xfrm>
            <a:prstGeom prst="rect">
              <a:avLst/>
            </a:prstGeom>
            <a:noFill/>
            <a:ln w="9525">
              <a:noFill/>
              <a:miter lim="800000"/>
              <a:headEnd/>
              <a:tailEnd/>
            </a:ln>
            <a:effectLst/>
          </p:spPr>
          <p:txBody>
            <a:bodyPr wrap="none">
              <a:spAutoFit/>
            </a:bodyPr>
            <a:lstStyle/>
            <a:p>
              <a:pPr eaLnBrk="0" hangingPunct="0">
                <a:defRPr/>
              </a:pPr>
              <a:r>
                <a:rPr lang="en-US" sz="2400">
                  <a:solidFill>
                    <a:srgbClr val="FFCC00"/>
                  </a:solidFill>
                  <a:effectLst>
                    <a:outerShdw blurRad="38100" dist="38100" dir="2700000" algn="tl">
                      <a:srgbClr val="000000"/>
                    </a:outerShdw>
                  </a:effectLst>
                  <a:latin typeface="Comic Sans MS" pitchFamily="66" charset="0"/>
                </a:rPr>
                <a:t>?</a:t>
              </a:r>
            </a:p>
          </p:txBody>
        </p:sp>
        <p:sp>
          <p:nvSpPr>
            <p:cNvPr id="59463" name="Text Box 71"/>
            <p:cNvSpPr txBox="1">
              <a:spLocks noChangeArrowheads="1"/>
            </p:cNvSpPr>
            <p:nvPr/>
          </p:nvSpPr>
          <p:spPr bwMode="auto">
            <a:xfrm>
              <a:off x="3013" y="1649"/>
              <a:ext cx="252" cy="480"/>
            </a:xfrm>
            <a:prstGeom prst="rect">
              <a:avLst/>
            </a:prstGeom>
            <a:noFill/>
            <a:ln w="9525">
              <a:noFill/>
              <a:miter lim="800000"/>
              <a:headEnd/>
              <a:tailEnd/>
            </a:ln>
            <a:effectLst/>
          </p:spPr>
          <p:txBody>
            <a:bodyPr wrap="none">
              <a:spAutoFit/>
            </a:bodyPr>
            <a:lstStyle/>
            <a:p>
              <a:pPr eaLnBrk="0" hangingPunct="0">
                <a:defRPr/>
              </a:pPr>
              <a:r>
                <a:rPr lang="en-US" sz="2400">
                  <a:solidFill>
                    <a:srgbClr val="FFCC00"/>
                  </a:solidFill>
                  <a:effectLst>
                    <a:outerShdw blurRad="38100" dist="38100" dir="2700000" algn="tl">
                      <a:srgbClr val="000000"/>
                    </a:outerShdw>
                  </a:effectLst>
                  <a:latin typeface="Comic Sans MS" pitchFamily="66" charset="0"/>
                </a:rPr>
                <a:t>?</a:t>
              </a:r>
            </a:p>
            <a:p>
              <a:pPr eaLnBrk="0" hangingPunct="0">
                <a:defRPr/>
              </a:pPr>
              <a:endParaRPr lang="en-US" sz="2000" b="0">
                <a:solidFill>
                  <a:srgbClr val="FFCC00"/>
                </a:solidFill>
                <a:effectLst>
                  <a:outerShdw blurRad="38100" dist="38100" dir="2700000" algn="tl">
                    <a:srgbClr val="000000"/>
                  </a:outerShdw>
                </a:effectLst>
                <a:latin typeface="Comic Sans MS" pitchFamily="66" charset="0"/>
              </a:endParaRPr>
            </a:p>
          </p:txBody>
        </p:sp>
        <p:sp>
          <p:nvSpPr>
            <p:cNvPr id="59464" name="Text Box 72"/>
            <p:cNvSpPr txBox="1">
              <a:spLocks noChangeArrowheads="1"/>
            </p:cNvSpPr>
            <p:nvPr/>
          </p:nvSpPr>
          <p:spPr bwMode="auto">
            <a:xfrm>
              <a:off x="3458" y="1841"/>
              <a:ext cx="253" cy="480"/>
            </a:xfrm>
            <a:prstGeom prst="rect">
              <a:avLst/>
            </a:prstGeom>
            <a:noFill/>
            <a:ln w="9525">
              <a:noFill/>
              <a:miter lim="800000"/>
              <a:headEnd/>
              <a:tailEnd/>
            </a:ln>
            <a:effectLst/>
          </p:spPr>
          <p:txBody>
            <a:bodyPr wrap="none">
              <a:spAutoFit/>
            </a:bodyPr>
            <a:lstStyle/>
            <a:p>
              <a:pPr eaLnBrk="0" hangingPunct="0">
                <a:defRPr/>
              </a:pPr>
              <a:r>
                <a:rPr lang="en-US" sz="2400">
                  <a:solidFill>
                    <a:srgbClr val="FFCC00"/>
                  </a:solidFill>
                  <a:effectLst>
                    <a:outerShdw blurRad="38100" dist="38100" dir="2700000" algn="tl">
                      <a:srgbClr val="000000"/>
                    </a:outerShdw>
                  </a:effectLst>
                  <a:latin typeface="Comic Sans MS" pitchFamily="66" charset="0"/>
                </a:rPr>
                <a:t>?</a:t>
              </a:r>
            </a:p>
            <a:p>
              <a:pPr eaLnBrk="0" hangingPunct="0">
                <a:defRPr/>
              </a:pPr>
              <a:endParaRPr lang="en-US" sz="2000" b="0">
                <a:solidFill>
                  <a:srgbClr val="FFCC00"/>
                </a:solidFill>
                <a:effectLst>
                  <a:outerShdw blurRad="38100" dist="38100" dir="2700000" algn="tl">
                    <a:srgbClr val="000000"/>
                  </a:outerShdw>
                </a:effectLst>
                <a:latin typeface="Comic Sans MS" pitchFamily="66" charset="0"/>
              </a:endParaRPr>
            </a:p>
          </p:txBody>
        </p:sp>
        <p:sp>
          <p:nvSpPr>
            <p:cNvPr id="59465" name="Text Box 73"/>
            <p:cNvSpPr txBox="1">
              <a:spLocks noChangeArrowheads="1"/>
            </p:cNvSpPr>
            <p:nvPr/>
          </p:nvSpPr>
          <p:spPr bwMode="auto">
            <a:xfrm>
              <a:off x="1550" y="1061"/>
              <a:ext cx="253" cy="480"/>
            </a:xfrm>
            <a:prstGeom prst="rect">
              <a:avLst/>
            </a:prstGeom>
            <a:noFill/>
            <a:ln w="9525">
              <a:noFill/>
              <a:miter lim="800000"/>
              <a:headEnd/>
              <a:tailEnd/>
            </a:ln>
            <a:effectLst/>
          </p:spPr>
          <p:txBody>
            <a:bodyPr wrap="none">
              <a:spAutoFit/>
            </a:bodyPr>
            <a:lstStyle/>
            <a:p>
              <a:pPr eaLnBrk="0" hangingPunct="0">
                <a:defRPr/>
              </a:pPr>
              <a:r>
                <a:rPr lang="en-US" sz="2400">
                  <a:solidFill>
                    <a:srgbClr val="FFCC00"/>
                  </a:solidFill>
                  <a:effectLst>
                    <a:outerShdw blurRad="38100" dist="38100" dir="2700000" algn="tl">
                      <a:srgbClr val="000000"/>
                    </a:outerShdw>
                  </a:effectLst>
                  <a:latin typeface="Comic Sans MS" pitchFamily="66" charset="0"/>
                </a:rPr>
                <a:t>?</a:t>
              </a:r>
            </a:p>
            <a:p>
              <a:pPr eaLnBrk="0" hangingPunct="0">
                <a:defRPr/>
              </a:pPr>
              <a:endParaRPr lang="en-US" sz="2000" b="0">
                <a:solidFill>
                  <a:srgbClr val="FFCC00"/>
                </a:solidFill>
                <a:effectLst>
                  <a:outerShdw blurRad="38100" dist="38100" dir="2700000" algn="tl">
                    <a:srgbClr val="000000"/>
                  </a:outerShdw>
                </a:effectLst>
                <a:latin typeface="Comic Sans MS" pitchFamily="66" charset="0"/>
              </a:endParaRPr>
            </a:p>
          </p:txBody>
        </p:sp>
      </p:grpSp>
      <p:sp>
        <p:nvSpPr>
          <p:cNvPr id="24633" name="Text Box 74"/>
          <p:cNvSpPr txBox="1">
            <a:spLocks noChangeArrowheads="1"/>
          </p:cNvSpPr>
          <p:nvPr/>
        </p:nvSpPr>
        <p:spPr bwMode="auto">
          <a:xfrm>
            <a:off x="4997450" y="1489075"/>
            <a:ext cx="165100" cy="457200"/>
          </a:xfrm>
          <a:prstGeom prst="rect">
            <a:avLst/>
          </a:prstGeom>
          <a:noFill/>
          <a:ln w="9525">
            <a:noFill/>
            <a:miter lim="800000"/>
            <a:headEnd/>
            <a:tailEnd/>
          </a:ln>
        </p:spPr>
        <p:txBody>
          <a:bodyPr wrap="none">
            <a:spAutoFit/>
          </a:bodyPr>
          <a:lstStyle/>
          <a:p>
            <a:pPr eaLnBrk="0" hangingPunct="0"/>
            <a:endParaRPr lang="it-IT" sz="2400">
              <a:solidFill>
                <a:srgbClr val="FFCC00"/>
              </a:solidFill>
              <a:latin typeface="Times New Roman" pitchFamily="18" charset="0"/>
            </a:endParaRPr>
          </a:p>
        </p:txBody>
      </p:sp>
      <p:grpSp>
        <p:nvGrpSpPr>
          <p:cNvPr id="6" name="Group 75"/>
          <p:cNvGrpSpPr>
            <a:grpSpLocks/>
          </p:cNvGrpSpPr>
          <p:nvPr/>
        </p:nvGrpSpPr>
        <p:grpSpPr bwMode="auto">
          <a:xfrm>
            <a:off x="4775200" y="1416050"/>
            <a:ext cx="2366963" cy="4111625"/>
            <a:chOff x="3384" y="892"/>
            <a:chExt cx="1678" cy="2590"/>
          </a:xfrm>
        </p:grpSpPr>
        <p:sp>
          <p:nvSpPr>
            <p:cNvPr id="24643" name="Line 76"/>
            <p:cNvSpPr>
              <a:spLocks noChangeShapeType="1"/>
            </p:cNvSpPr>
            <p:nvPr/>
          </p:nvSpPr>
          <p:spPr bwMode="auto">
            <a:xfrm>
              <a:off x="4013" y="1306"/>
              <a:ext cx="12" cy="2176"/>
            </a:xfrm>
            <a:prstGeom prst="line">
              <a:avLst/>
            </a:prstGeom>
            <a:noFill/>
            <a:ln w="19050">
              <a:solidFill>
                <a:schemeClr val="bg1"/>
              </a:solidFill>
              <a:prstDash val="sysDot"/>
              <a:round/>
              <a:headEnd/>
              <a:tailEnd/>
            </a:ln>
          </p:spPr>
          <p:txBody>
            <a:bodyPr wrap="none" anchor="ctr"/>
            <a:lstStyle/>
            <a:p>
              <a:endParaRPr lang="en-US"/>
            </a:p>
          </p:txBody>
        </p:sp>
        <p:sp>
          <p:nvSpPr>
            <p:cNvPr id="24644" name="Text Box 77"/>
            <p:cNvSpPr txBox="1">
              <a:spLocks noChangeArrowheads="1"/>
            </p:cNvSpPr>
            <p:nvPr/>
          </p:nvSpPr>
          <p:spPr bwMode="auto">
            <a:xfrm>
              <a:off x="3384" y="892"/>
              <a:ext cx="1678" cy="250"/>
            </a:xfrm>
            <a:prstGeom prst="rect">
              <a:avLst/>
            </a:prstGeom>
            <a:noFill/>
            <a:ln w="57150">
              <a:noFill/>
              <a:prstDash val="sysDot"/>
              <a:miter lim="800000"/>
              <a:headEnd/>
              <a:tailEnd/>
            </a:ln>
          </p:spPr>
          <p:txBody>
            <a:bodyPr wrap="none">
              <a:spAutoFit/>
            </a:bodyPr>
            <a:lstStyle/>
            <a:p>
              <a:r>
                <a:rPr lang="en-US" sz="2000">
                  <a:latin typeface="Comic Sans MS" pitchFamily="66" charset="0"/>
                </a:rPr>
                <a:t>Time of Diagnosis</a:t>
              </a:r>
            </a:p>
          </p:txBody>
        </p:sp>
        <p:grpSp>
          <p:nvGrpSpPr>
            <p:cNvPr id="7" name="Group 78"/>
            <p:cNvGrpSpPr>
              <a:grpSpLocks/>
            </p:cNvGrpSpPr>
            <p:nvPr/>
          </p:nvGrpSpPr>
          <p:grpSpPr bwMode="auto">
            <a:xfrm>
              <a:off x="3936" y="1324"/>
              <a:ext cx="156" cy="946"/>
              <a:chOff x="3507" y="1362"/>
              <a:chExt cx="138" cy="887"/>
            </a:xfrm>
          </p:grpSpPr>
          <p:sp>
            <p:nvSpPr>
              <p:cNvPr id="24646" name="Oval 79"/>
              <p:cNvSpPr>
                <a:spLocks noChangeArrowheads="1"/>
              </p:cNvSpPr>
              <p:nvPr/>
            </p:nvSpPr>
            <p:spPr bwMode="auto">
              <a:xfrm>
                <a:off x="3507" y="2095"/>
                <a:ext cx="138" cy="154"/>
              </a:xfrm>
              <a:prstGeom prst="ellipse">
                <a:avLst/>
              </a:prstGeom>
              <a:solidFill>
                <a:srgbClr val="00FFFF"/>
              </a:solidFill>
              <a:ln w="12700">
                <a:solidFill>
                  <a:srgbClr val="FFCC00"/>
                </a:solidFill>
                <a:round/>
                <a:headEnd/>
                <a:tailEnd/>
              </a:ln>
            </p:spPr>
            <p:txBody>
              <a:bodyPr/>
              <a:lstStyle/>
              <a:p>
                <a:endParaRPr lang="en-US"/>
              </a:p>
            </p:txBody>
          </p:sp>
          <p:sp>
            <p:nvSpPr>
              <p:cNvPr id="24647" name="Line 80"/>
              <p:cNvSpPr>
                <a:spLocks noChangeShapeType="1"/>
              </p:cNvSpPr>
              <p:nvPr/>
            </p:nvSpPr>
            <p:spPr bwMode="auto">
              <a:xfrm>
                <a:off x="3568" y="1362"/>
                <a:ext cx="0" cy="694"/>
              </a:xfrm>
              <a:prstGeom prst="line">
                <a:avLst/>
              </a:prstGeom>
              <a:noFill/>
              <a:ln w="50800">
                <a:solidFill>
                  <a:srgbClr val="FFCC00"/>
                </a:solidFill>
                <a:round/>
                <a:headEnd/>
                <a:tailEnd type="triangle" w="med" len="med"/>
              </a:ln>
            </p:spPr>
            <p:txBody>
              <a:bodyPr wrap="none" anchor="ctr"/>
              <a:lstStyle/>
              <a:p>
                <a:endParaRPr lang="en-US"/>
              </a:p>
            </p:txBody>
          </p:sp>
        </p:grpSp>
      </p:grpSp>
      <p:sp>
        <p:nvSpPr>
          <p:cNvPr id="24635" name="Text Box 81"/>
          <p:cNvSpPr txBox="1">
            <a:spLocks noChangeArrowheads="1"/>
          </p:cNvSpPr>
          <p:nvPr/>
        </p:nvSpPr>
        <p:spPr bwMode="auto">
          <a:xfrm>
            <a:off x="1898650" y="3698875"/>
            <a:ext cx="165100" cy="457200"/>
          </a:xfrm>
          <a:prstGeom prst="rect">
            <a:avLst/>
          </a:prstGeom>
          <a:noFill/>
          <a:ln w="9525">
            <a:noFill/>
            <a:miter lim="800000"/>
            <a:headEnd/>
            <a:tailEnd/>
          </a:ln>
        </p:spPr>
        <p:txBody>
          <a:bodyPr wrap="none">
            <a:spAutoFit/>
          </a:bodyPr>
          <a:lstStyle/>
          <a:p>
            <a:pPr eaLnBrk="0" hangingPunct="0"/>
            <a:endParaRPr lang="it-IT" sz="2400">
              <a:solidFill>
                <a:srgbClr val="FFCC00"/>
              </a:solidFill>
              <a:latin typeface="Times New Roman" pitchFamily="18" charset="0"/>
            </a:endParaRPr>
          </a:p>
        </p:txBody>
      </p:sp>
      <p:grpSp>
        <p:nvGrpSpPr>
          <p:cNvPr id="8" name="Group 82"/>
          <p:cNvGrpSpPr>
            <a:grpSpLocks/>
          </p:cNvGrpSpPr>
          <p:nvPr/>
        </p:nvGrpSpPr>
        <p:grpSpPr bwMode="auto">
          <a:xfrm>
            <a:off x="1289050" y="3127375"/>
            <a:ext cx="3338513" cy="1519238"/>
            <a:chOff x="914" y="1970"/>
            <a:chExt cx="2365" cy="957"/>
          </a:xfrm>
        </p:grpSpPr>
        <p:grpSp>
          <p:nvGrpSpPr>
            <p:cNvPr id="9" name="Group 83"/>
            <p:cNvGrpSpPr>
              <a:grpSpLocks/>
            </p:cNvGrpSpPr>
            <p:nvPr/>
          </p:nvGrpSpPr>
          <p:grpSpPr bwMode="auto">
            <a:xfrm>
              <a:off x="914" y="1970"/>
              <a:ext cx="2365" cy="957"/>
              <a:chOff x="914" y="1970"/>
              <a:chExt cx="2365" cy="957"/>
            </a:xfrm>
          </p:grpSpPr>
          <p:sp>
            <p:nvSpPr>
              <p:cNvPr id="24641" name="Text Box 84"/>
              <p:cNvSpPr txBox="1">
                <a:spLocks noChangeArrowheads="1"/>
              </p:cNvSpPr>
              <p:nvPr/>
            </p:nvSpPr>
            <p:spPr bwMode="auto">
              <a:xfrm>
                <a:off x="914" y="1970"/>
                <a:ext cx="311" cy="288"/>
              </a:xfrm>
              <a:prstGeom prst="rect">
                <a:avLst/>
              </a:prstGeom>
              <a:noFill/>
              <a:ln w="9525">
                <a:noFill/>
                <a:miter lim="800000"/>
                <a:headEnd/>
                <a:tailEnd/>
              </a:ln>
            </p:spPr>
            <p:txBody>
              <a:bodyPr wrap="none"/>
              <a:lstStyle/>
              <a:p>
                <a:pPr eaLnBrk="0" hangingPunct="0"/>
                <a:r>
                  <a:rPr lang="en-US" sz="2400">
                    <a:solidFill>
                      <a:srgbClr val="FFCC00"/>
                    </a:solidFill>
                    <a:latin typeface="Times New Roman" pitchFamily="18" charset="0"/>
                  </a:rPr>
                  <a:t>_______________________________</a:t>
                </a:r>
              </a:p>
            </p:txBody>
          </p:sp>
          <p:sp>
            <p:nvSpPr>
              <p:cNvPr id="24642" name="Text Box 85"/>
              <p:cNvSpPr txBox="1">
                <a:spLocks noChangeArrowheads="1"/>
              </p:cNvSpPr>
              <p:nvPr/>
            </p:nvSpPr>
            <p:spPr bwMode="auto">
              <a:xfrm>
                <a:off x="1402" y="2255"/>
                <a:ext cx="1877" cy="672"/>
              </a:xfrm>
              <a:prstGeom prst="rect">
                <a:avLst/>
              </a:prstGeom>
              <a:noFill/>
              <a:ln w="9525">
                <a:noFill/>
                <a:miter lim="800000"/>
                <a:headEnd/>
                <a:tailEnd/>
              </a:ln>
            </p:spPr>
            <p:txBody>
              <a:bodyPr wrap="none">
                <a:spAutoFit/>
              </a:bodyPr>
              <a:lstStyle/>
              <a:p>
                <a:pPr algn="ctr"/>
                <a:r>
                  <a:rPr lang="en-US" sz="2000" dirty="0">
                    <a:latin typeface="Comic Sans MS" pitchFamily="66" charset="0"/>
                  </a:rPr>
                  <a:t> Pancreatic function</a:t>
                </a:r>
              </a:p>
              <a:p>
                <a:pPr algn="ctr"/>
                <a:r>
                  <a:rPr lang="en-US" sz="2000" dirty="0">
                    <a:latin typeface="Comic Sans MS" pitchFamily="66" charset="0"/>
                  </a:rPr>
                  <a:t>~ 50% of normal</a:t>
                </a:r>
              </a:p>
              <a:p>
                <a:pPr algn="ctr" eaLnBrk="0" hangingPunct="0"/>
                <a:endParaRPr lang="en-US" sz="2400" dirty="0">
                  <a:latin typeface="Times New Roman" pitchFamily="18" charset="0"/>
                </a:endParaRPr>
              </a:p>
            </p:txBody>
          </p:sp>
        </p:grpSp>
        <p:sp>
          <p:nvSpPr>
            <p:cNvPr id="24640" name="Line 86"/>
            <p:cNvSpPr>
              <a:spLocks noChangeShapeType="1"/>
            </p:cNvSpPr>
            <p:nvPr/>
          </p:nvSpPr>
          <p:spPr bwMode="auto">
            <a:xfrm>
              <a:off x="1497" y="2305"/>
              <a:ext cx="0" cy="334"/>
            </a:xfrm>
            <a:prstGeom prst="line">
              <a:avLst/>
            </a:prstGeom>
            <a:noFill/>
            <a:ln w="50800">
              <a:solidFill>
                <a:srgbClr val="FFCC00"/>
              </a:solidFill>
              <a:round/>
              <a:headEnd/>
              <a:tailEnd type="triangle" w="med" len="med"/>
            </a:ln>
          </p:spPr>
          <p:txBody>
            <a:bodyPr wrap="none" anchor="ctr"/>
            <a:lstStyle/>
            <a:p>
              <a:endParaRPr lang="en-US"/>
            </a:p>
          </p:txBody>
        </p:sp>
      </p:grpSp>
      <p:sp>
        <p:nvSpPr>
          <p:cNvPr id="24637" name="Text Box 87"/>
          <p:cNvSpPr txBox="1">
            <a:spLocks noChangeArrowheads="1"/>
          </p:cNvSpPr>
          <p:nvPr/>
        </p:nvSpPr>
        <p:spPr bwMode="auto">
          <a:xfrm>
            <a:off x="5895975" y="3127375"/>
            <a:ext cx="163513" cy="457200"/>
          </a:xfrm>
          <a:prstGeom prst="rect">
            <a:avLst/>
          </a:prstGeom>
          <a:noFill/>
          <a:ln w="9525">
            <a:noFill/>
            <a:miter lim="800000"/>
            <a:headEnd/>
            <a:tailEnd/>
          </a:ln>
        </p:spPr>
        <p:txBody>
          <a:bodyPr wrap="none">
            <a:spAutoFit/>
          </a:bodyPr>
          <a:lstStyle/>
          <a:p>
            <a:pPr eaLnBrk="0" hangingPunct="0"/>
            <a:endParaRPr lang="it-IT" sz="2400">
              <a:solidFill>
                <a:srgbClr val="FFCC00"/>
              </a:solidFill>
              <a:latin typeface="Times New Roman" pitchFamily="18" charset="0"/>
            </a:endParaRPr>
          </a:p>
        </p:txBody>
      </p:sp>
      <p:sp>
        <p:nvSpPr>
          <p:cNvPr id="24638" name="Text Box 90"/>
          <p:cNvSpPr txBox="1">
            <a:spLocks noChangeArrowheads="1"/>
          </p:cNvSpPr>
          <p:nvPr/>
        </p:nvSpPr>
        <p:spPr bwMode="auto">
          <a:xfrm>
            <a:off x="609600" y="838200"/>
            <a:ext cx="8229600" cy="336550"/>
          </a:xfrm>
          <a:prstGeom prst="rect">
            <a:avLst/>
          </a:prstGeom>
          <a:noFill/>
          <a:ln w="9525">
            <a:noFill/>
            <a:miter lim="800000"/>
            <a:headEnd/>
            <a:tailEnd/>
          </a:ln>
        </p:spPr>
        <p:txBody>
          <a:bodyPr>
            <a:spAutoFit/>
          </a:bodyPr>
          <a:lstStyle/>
          <a:p>
            <a:pPr>
              <a:spcBef>
                <a:spcPct val="50000"/>
              </a:spcBef>
            </a:pPr>
            <a:r>
              <a:rPr lang="en-US" sz="1600"/>
              <a:t>At diagnosis patient with T2DM has half the </a:t>
            </a:r>
            <a:r>
              <a:rPr lang="en-US" sz="1600">
                <a:sym typeface="Symbol" pitchFamily="18" charset="2"/>
              </a:rPr>
              <a:t></a:t>
            </a:r>
            <a:r>
              <a:rPr lang="en-US" sz="1600"/>
              <a:t>-Cells as a person without T2DM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normAutofit/>
          </a:bodyPr>
          <a:lstStyle/>
          <a:p>
            <a:pPr eaLnBrk="1" hangingPunct="1"/>
            <a:r>
              <a:rPr lang="en-US" sz="3000" b="1" dirty="0" err="1" smtClean="0">
                <a:solidFill>
                  <a:srgbClr val="C00000"/>
                </a:solidFill>
                <a:latin typeface="Times New Roman" pitchFamily="18" charset="0"/>
                <a:cs typeface="Times New Roman" pitchFamily="18" charset="0"/>
              </a:rPr>
              <a:t>Rosiglitazone</a:t>
            </a:r>
            <a:r>
              <a:rPr lang="en-US" sz="3000" b="1" dirty="0" smtClean="0">
                <a:solidFill>
                  <a:srgbClr val="C00000"/>
                </a:solidFill>
                <a:latin typeface="Times New Roman" pitchFamily="18" charset="0"/>
                <a:cs typeface="Times New Roman" pitchFamily="18" charset="0"/>
              </a:rPr>
              <a:t> as </a:t>
            </a:r>
            <a:r>
              <a:rPr lang="en-US" sz="3000" b="1" dirty="0" err="1" smtClean="0">
                <a:solidFill>
                  <a:srgbClr val="C00000"/>
                </a:solidFill>
                <a:latin typeface="Times New Roman" pitchFamily="18" charset="0"/>
                <a:cs typeface="Times New Roman" pitchFamily="18" charset="0"/>
              </a:rPr>
              <a:t>Monotherapy</a:t>
            </a:r>
            <a:endParaRPr lang="en-US" sz="3000" b="1" dirty="0" smtClean="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4294967295"/>
          </p:nvPr>
        </p:nvGraphicFramePr>
        <p:xfrm>
          <a:off x="457200" y="1600200"/>
          <a:ext cx="8229600" cy="2497455"/>
        </p:xfrm>
        <a:graphic>
          <a:graphicData uri="http://schemas.openxmlformats.org/drawingml/2006/table">
            <a:tbl>
              <a:tblPr/>
              <a:tblGrid>
                <a:gridCol w="2743200"/>
                <a:gridCol w="2743200"/>
                <a:gridCol w="2743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Rosiglitazone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(n=169)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cs typeface="Arial" charset="0"/>
                        </a:rPr>
                        <a:t>(n=158)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HbA1c &lt;7 %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FPG (mg/dL)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220→ 166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229 → 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Weight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+ 3.5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- 1.0 Kg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LDL (mg/dL)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124 → 147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121 → 123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TG (mg/dL)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45 → 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Arial" charset="0"/>
                        </a:rPr>
                        <a:t>43 → 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6657" name="TextBox 4"/>
          <p:cNvSpPr txBox="1">
            <a:spLocks noChangeArrowheads="1"/>
          </p:cNvSpPr>
          <p:nvPr/>
        </p:nvSpPr>
        <p:spPr bwMode="auto">
          <a:xfrm>
            <a:off x="609600" y="4724400"/>
            <a:ext cx="7848600" cy="369888"/>
          </a:xfrm>
          <a:prstGeom prst="rect">
            <a:avLst/>
          </a:prstGeom>
          <a:noFill/>
          <a:ln w="9525">
            <a:noFill/>
            <a:miter lim="800000"/>
            <a:headEnd/>
            <a:tailEnd/>
          </a:ln>
        </p:spPr>
        <p:txBody>
          <a:bodyPr>
            <a:spAutoFit/>
          </a:bodyPr>
          <a:lstStyle/>
          <a:p>
            <a:pPr algn="ctr"/>
            <a:r>
              <a:rPr lang="en-US" sz="1800">
                <a:solidFill>
                  <a:schemeClr val="tx2"/>
                </a:solidFill>
                <a:latin typeface="Calibri" pitchFamily="34" charset="0"/>
              </a:rPr>
              <a:t>26 weeks 4 mg twice daily vs. placebo</a:t>
            </a:r>
          </a:p>
        </p:txBody>
      </p:sp>
      <p:sp>
        <p:nvSpPr>
          <p:cNvPr id="26658" name="TextBox 5"/>
          <p:cNvSpPr txBox="1">
            <a:spLocks noChangeArrowheads="1"/>
          </p:cNvSpPr>
          <p:nvPr/>
        </p:nvSpPr>
        <p:spPr bwMode="auto">
          <a:xfrm>
            <a:off x="323528" y="5589240"/>
            <a:ext cx="7848600" cy="276225"/>
          </a:xfrm>
          <a:prstGeom prst="rect">
            <a:avLst/>
          </a:prstGeom>
          <a:noFill/>
          <a:ln w="9525">
            <a:noFill/>
            <a:miter lim="800000"/>
            <a:headEnd/>
            <a:tailEnd/>
          </a:ln>
        </p:spPr>
        <p:txBody>
          <a:bodyPr>
            <a:spAutoFit/>
          </a:bodyPr>
          <a:lstStyle/>
          <a:p>
            <a:r>
              <a:rPr lang="en-US" sz="1200" b="0" dirty="0" err="1">
                <a:latin typeface="Calibri" pitchFamily="34" charset="0"/>
              </a:rPr>
              <a:t>Lebovitz</a:t>
            </a:r>
            <a:r>
              <a:rPr lang="en-US" sz="1200" b="0" dirty="0">
                <a:latin typeface="Calibri" pitchFamily="34" charset="0"/>
              </a:rPr>
              <a:t> HE, et al</a:t>
            </a:r>
            <a:r>
              <a:rPr lang="en-US" sz="1200" b="0" i="1" dirty="0">
                <a:latin typeface="Calibri" pitchFamily="34" charset="0"/>
              </a:rPr>
              <a:t>. J </a:t>
            </a:r>
            <a:r>
              <a:rPr lang="en-US" sz="1200" b="0" i="1" dirty="0" err="1">
                <a:latin typeface="Calibri" pitchFamily="34" charset="0"/>
              </a:rPr>
              <a:t>Clin</a:t>
            </a:r>
            <a:r>
              <a:rPr lang="en-US" sz="1200" b="0" i="1" dirty="0">
                <a:latin typeface="Calibri" pitchFamily="34" charset="0"/>
              </a:rPr>
              <a:t> </a:t>
            </a:r>
            <a:r>
              <a:rPr lang="en-US" sz="1200" b="0" i="1" dirty="0" err="1">
                <a:latin typeface="Calibri" pitchFamily="34" charset="0"/>
              </a:rPr>
              <a:t>Endocrinol</a:t>
            </a:r>
            <a:r>
              <a:rPr lang="en-US" sz="1200" b="0" i="1" dirty="0">
                <a:latin typeface="Calibri" pitchFamily="34" charset="0"/>
              </a:rPr>
              <a:t> </a:t>
            </a:r>
            <a:r>
              <a:rPr lang="en-US" sz="1200" b="0" i="1" dirty="0" err="1">
                <a:latin typeface="Calibri" pitchFamily="34" charset="0"/>
              </a:rPr>
              <a:t>Metab</a:t>
            </a:r>
            <a:r>
              <a:rPr lang="en-US" sz="1200" b="0" dirty="0">
                <a:latin typeface="Calibri" pitchFamily="34" charset="0"/>
              </a:rPr>
              <a:t>. 2001;86:280-288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Cont</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5184576"/>
          </a:xfrm>
        </p:spPr>
        <p:txBody>
          <a:bodyPr>
            <a:normAutofit lnSpcReduction="10000"/>
          </a:bodyPr>
          <a:lstStyle/>
          <a:p>
            <a:pPr algn="just">
              <a:lnSpc>
                <a:spcPct val="170000"/>
              </a:lnSpc>
            </a:pPr>
            <a:r>
              <a:rPr lang="en-US" sz="2000" b="1" dirty="0" smtClean="0">
                <a:solidFill>
                  <a:srgbClr val="7030A0"/>
                </a:solidFill>
                <a:latin typeface="Times New Roman" pitchFamily="18" charset="0"/>
                <a:ea typeface="+mj-ea"/>
                <a:cs typeface="Times New Roman" pitchFamily="18" charset="0"/>
              </a:rPr>
              <a:t>”So it’s not time to stop your medication, or even switch to something else. My best advice is to add </a:t>
            </a:r>
            <a:r>
              <a:rPr lang="en-US" sz="2000" b="1" dirty="0" err="1" smtClean="0">
                <a:solidFill>
                  <a:srgbClr val="7030A0"/>
                </a:solidFill>
                <a:latin typeface="Times New Roman" pitchFamily="18" charset="0"/>
                <a:ea typeface="+mj-ea"/>
                <a:cs typeface="Times New Roman" pitchFamily="18" charset="0"/>
              </a:rPr>
              <a:t>metformin</a:t>
            </a:r>
            <a:r>
              <a:rPr lang="en-US" sz="2000" b="1" dirty="0" smtClean="0">
                <a:solidFill>
                  <a:srgbClr val="7030A0"/>
                </a:solidFill>
                <a:latin typeface="Times New Roman" pitchFamily="18" charset="0"/>
                <a:ea typeface="+mj-ea"/>
                <a:cs typeface="Times New Roman" pitchFamily="18" charset="0"/>
              </a:rPr>
              <a:t> or one of the TZDs.”</a:t>
            </a:r>
          </a:p>
          <a:p>
            <a:pPr algn="just">
              <a:lnSpc>
                <a:spcPct val="170000"/>
              </a:lnSpc>
            </a:pPr>
            <a:r>
              <a:rPr lang="en-US" sz="2000" b="1" dirty="0" smtClean="0">
                <a:solidFill>
                  <a:srgbClr val="7030A0"/>
                </a:solidFill>
                <a:latin typeface="Times New Roman" pitchFamily="18" charset="0"/>
                <a:ea typeface="+mj-ea"/>
                <a:cs typeface="Times New Roman" pitchFamily="18" charset="0"/>
              </a:rPr>
              <a:t>He says “OK. But I hope this is the end of it. I’m tired of worrying about this diabetes stuff.”</a:t>
            </a:r>
          </a:p>
          <a:p>
            <a:pPr algn="just">
              <a:lnSpc>
                <a:spcPct val="170000"/>
              </a:lnSpc>
            </a:pPr>
            <a:r>
              <a:rPr lang="en-US" sz="2000" b="1" dirty="0" smtClean="0">
                <a:solidFill>
                  <a:srgbClr val="7030A0"/>
                </a:solidFill>
                <a:latin typeface="Times New Roman" pitchFamily="18" charset="0"/>
                <a:ea typeface="+mj-ea"/>
                <a:cs typeface="Times New Roman" pitchFamily="18" charset="0"/>
              </a:rPr>
              <a:t>“Unfortunately no. So far we’re only talking about protecting you against the </a:t>
            </a:r>
            <a:r>
              <a:rPr lang="en-US" sz="2000" b="1" dirty="0" err="1" smtClean="0">
                <a:solidFill>
                  <a:srgbClr val="7030A0"/>
                </a:solidFill>
                <a:latin typeface="Times New Roman" pitchFamily="18" charset="0"/>
                <a:ea typeface="+mj-ea"/>
                <a:cs typeface="Times New Roman" pitchFamily="18" charset="0"/>
              </a:rPr>
              <a:t>microvascular</a:t>
            </a:r>
            <a:r>
              <a:rPr lang="en-US" sz="2000" b="1" dirty="0" smtClean="0">
                <a:solidFill>
                  <a:srgbClr val="7030A0"/>
                </a:solidFill>
                <a:latin typeface="Times New Roman" pitchFamily="18" charset="0"/>
                <a:ea typeface="+mj-ea"/>
                <a:cs typeface="Times New Roman" pitchFamily="18" charset="0"/>
              </a:rPr>
              <a:t> problems. There’s a lot of talk going on about Syndrome X- some people call it the metabolic syndrome. There’s more and more evidence that we need to also work on weight reduction, exercise, your blood pressure and cholesterol to protect you against heart attacks and strokes.”</a:t>
            </a:r>
          </a:p>
          <a:p>
            <a:pPr algn="just">
              <a:lnSpc>
                <a:spcPct val="170000"/>
              </a:lnSpc>
            </a:pPr>
            <a:endParaRPr lang="en-US" sz="2000"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Summary- in 1999 (1378), We ….</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836712"/>
            <a:ext cx="8640960" cy="5877272"/>
          </a:xfrm>
        </p:spPr>
        <p:txBody>
          <a:bodyPr>
            <a:normAutofit fontScale="625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Had recently redefined how to diagnose and screen for </a:t>
            </a:r>
            <a:r>
              <a:rPr lang="en-US" b="1" dirty="0" err="1" smtClean="0">
                <a:solidFill>
                  <a:srgbClr val="7030A0"/>
                </a:solidFill>
                <a:latin typeface="Times New Roman" pitchFamily="18" charset="0"/>
                <a:ea typeface="+mj-ea"/>
                <a:cs typeface="Times New Roman" pitchFamily="18" charset="0"/>
              </a:rPr>
              <a:t>prediabetes</a:t>
            </a:r>
            <a:r>
              <a:rPr lang="en-US" b="1" dirty="0" smtClean="0">
                <a:solidFill>
                  <a:srgbClr val="7030A0"/>
                </a:solidFill>
                <a:latin typeface="Times New Roman" pitchFamily="18" charset="0"/>
                <a:ea typeface="+mj-ea"/>
                <a:cs typeface="Times New Roman" pitchFamily="18" charset="0"/>
              </a:rPr>
              <a:t> and diabetes</a:t>
            </a:r>
          </a:p>
          <a:p>
            <a:pPr algn="just">
              <a:lnSpc>
                <a:spcPct val="170000"/>
              </a:lnSpc>
            </a:pPr>
            <a:r>
              <a:rPr lang="en-US" b="1" dirty="0" smtClean="0">
                <a:solidFill>
                  <a:srgbClr val="7030A0"/>
                </a:solidFill>
                <a:latin typeface="Times New Roman" pitchFamily="18" charset="0"/>
                <a:ea typeface="+mj-ea"/>
                <a:cs typeface="Times New Roman" pitchFamily="18" charset="0"/>
              </a:rPr>
              <a:t>Learned from the UKPDS that:</a:t>
            </a:r>
          </a:p>
          <a:p>
            <a:pPr marL="1257300" lvl="4" indent="-342900" algn="just">
              <a:lnSpc>
                <a:spcPct val="170000"/>
              </a:lnSpc>
              <a:buFontTx/>
              <a:buChar char="-"/>
            </a:pPr>
            <a:r>
              <a:rPr lang="en-US" sz="2600" b="1" dirty="0" smtClean="0">
                <a:latin typeface="Times New Roman" pitchFamily="18" charset="0"/>
                <a:cs typeface="Times New Roman" pitchFamily="18" charset="0"/>
              </a:rPr>
              <a:t>Drug therapy typically fails, and the reason is the </a:t>
            </a:r>
            <a:r>
              <a:rPr lang="en-US" sz="2600" b="1" dirty="0" err="1" smtClean="0">
                <a:latin typeface="Times New Roman" pitchFamily="18" charset="0"/>
                <a:cs typeface="Times New Roman" pitchFamily="18" charset="0"/>
              </a:rPr>
              <a:t>pathophysiology</a:t>
            </a:r>
            <a:r>
              <a:rPr lang="en-US" sz="2600" b="1" dirty="0" smtClean="0">
                <a:latin typeface="Times New Roman" pitchFamily="18" charset="0"/>
                <a:cs typeface="Times New Roman" pitchFamily="18" charset="0"/>
              </a:rPr>
              <a:t> of the disease- </a:t>
            </a:r>
            <a:r>
              <a:rPr lang="el-GR" sz="2600" b="1" dirty="0" smtClean="0">
                <a:latin typeface="Times New Roman" pitchFamily="18" charset="0"/>
                <a:cs typeface="Times New Roman" pitchFamily="18" charset="0"/>
              </a:rPr>
              <a:t>β</a:t>
            </a:r>
            <a:r>
              <a:rPr lang="en-US" sz="2600" b="1" dirty="0" smtClean="0">
                <a:latin typeface="Times New Roman" pitchFamily="18" charset="0"/>
                <a:cs typeface="Times New Roman" pitchFamily="18" charset="0"/>
              </a:rPr>
              <a:t>- cell failure</a:t>
            </a:r>
          </a:p>
          <a:p>
            <a:pPr marL="1257300" lvl="4" indent="-342900" algn="just">
              <a:lnSpc>
                <a:spcPct val="170000"/>
              </a:lnSpc>
              <a:buFontTx/>
              <a:buChar char="-"/>
            </a:pPr>
            <a:r>
              <a:rPr lang="en-US" sz="2600" b="1" dirty="0" smtClean="0">
                <a:latin typeface="Times New Roman" pitchFamily="18" charset="0"/>
                <a:cs typeface="Times New Roman" pitchFamily="18" charset="0"/>
              </a:rPr>
              <a:t>There is no perfect drug</a:t>
            </a:r>
          </a:p>
          <a:p>
            <a:pPr marL="1257300" lvl="4" indent="-342900" algn="just">
              <a:lnSpc>
                <a:spcPct val="170000"/>
              </a:lnSpc>
              <a:buFontTx/>
              <a:buChar char="-"/>
            </a:pPr>
            <a:r>
              <a:rPr lang="en-US" sz="2600" b="1" dirty="0" smtClean="0">
                <a:latin typeface="Times New Roman" pitchFamily="18" charset="0"/>
                <a:cs typeface="Times New Roman" pitchFamily="18" charset="0"/>
              </a:rPr>
              <a:t>BP control is powerful to protect against micro and </a:t>
            </a:r>
            <a:r>
              <a:rPr lang="en-US" sz="2600" b="1" dirty="0" err="1" smtClean="0">
                <a:latin typeface="Times New Roman" pitchFamily="18" charset="0"/>
                <a:cs typeface="Times New Roman" pitchFamily="18" charset="0"/>
              </a:rPr>
              <a:t>macrovascular</a:t>
            </a:r>
            <a:r>
              <a:rPr lang="en-US" sz="2600" b="1" dirty="0" smtClean="0">
                <a:latin typeface="Times New Roman" pitchFamily="18" charset="0"/>
                <a:cs typeface="Times New Roman" pitchFamily="18" charset="0"/>
              </a:rPr>
              <a:t> complications</a:t>
            </a:r>
          </a:p>
          <a:p>
            <a:pPr marL="1257300" lvl="4" indent="-342900" algn="just">
              <a:lnSpc>
                <a:spcPct val="170000"/>
              </a:lnSpc>
              <a:buFontTx/>
              <a:buChar char="-"/>
            </a:pPr>
            <a:r>
              <a:rPr lang="en-US" sz="2600" b="1" dirty="0" smtClean="0">
                <a:latin typeface="Times New Roman" pitchFamily="18" charset="0"/>
                <a:cs typeface="Times New Roman" pitchFamily="18" charset="0"/>
              </a:rPr>
              <a:t>DM control mostly for </a:t>
            </a:r>
            <a:r>
              <a:rPr lang="en-US" sz="2600" b="1" dirty="0" err="1" smtClean="0">
                <a:latin typeface="Times New Roman" pitchFamily="18" charset="0"/>
                <a:cs typeface="Times New Roman" pitchFamily="18" charset="0"/>
              </a:rPr>
              <a:t>microvascular</a:t>
            </a:r>
            <a:r>
              <a:rPr lang="en-US" sz="2600" b="1" dirty="0" smtClean="0">
                <a:latin typeface="Times New Roman" pitchFamily="18" charset="0"/>
                <a:cs typeface="Times New Roman" pitchFamily="18" charset="0"/>
              </a:rPr>
              <a:t> complications- A1c goal 7%</a:t>
            </a:r>
          </a:p>
          <a:p>
            <a:pPr algn="just">
              <a:lnSpc>
                <a:spcPct val="170000"/>
              </a:lnSpc>
            </a:pPr>
            <a:r>
              <a:rPr lang="en-US" b="1" dirty="0" smtClean="0">
                <a:solidFill>
                  <a:srgbClr val="7030A0"/>
                </a:solidFill>
                <a:latin typeface="Times New Roman" pitchFamily="18" charset="0"/>
                <a:ea typeface="+mj-ea"/>
                <a:cs typeface="Times New Roman" pitchFamily="18" charset="0"/>
              </a:rPr>
              <a:t>We had SUs and lots of new drugs:</a:t>
            </a:r>
          </a:p>
          <a:p>
            <a:pPr lvl="2" algn="just">
              <a:lnSpc>
                <a:spcPct val="170000"/>
              </a:lnSpc>
              <a:buFontTx/>
              <a:buChar char="-"/>
            </a:pPr>
            <a:r>
              <a:rPr lang="en-US" sz="2600" b="1" dirty="0" smtClean="0">
                <a:latin typeface="Times New Roman" pitchFamily="18" charset="0"/>
                <a:cs typeface="Times New Roman" pitchFamily="18" charset="0"/>
              </a:rPr>
              <a:t>All with modest effectiveness and troubling side effects</a:t>
            </a:r>
          </a:p>
          <a:p>
            <a:pPr lvl="2" algn="just">
              <a:lnSpc>
                <a:spcPct val="170000"/>
              </a:lnSpc>
              <a:buFontTx/>
              <a:buChar char="-"/>
            </a:pPr>
            <a:r>
              <a:rPr lang="en-US" sz="2600" b="1" dirty="0" smtClean="0">
                <a:latin typeface="Times New Roman" pitchFamily="18" charset="0"/>
                <a:cs typeface="Times New Roman" pitchFamily="18" charset="0"/>
              </a:rPr>
              <a:t>Diverse sites of action allowed combination drug therapy</a:t>
            </a:r>
          </a:p>
          <a:p>
            <a:pPr algn="just">
              <a:lnSpc>
                <a:spcPct val="170000"/>
              </a:lnSpc>
            </a:pPr>
            <a:r>
              <a:rPr lang="en-US" b="1" dirty="0" smtClean="0">
                <a:solidFill>
                  <a:srgbClr val="7030A0"/>
                </a:solidFill>
                <a:latin typeface="Times New Roman" pitchFamily="18" charset="0"/>
                <a:ea typeface="+mj-ea"/>
                <a:cs typeface="Times New Roman" pitchFamily="18" charset="0"/>
              </a:rPr>
              <a:t>Starting to think about the metabolic syndrome and </a:t>
            </a:r>
            <a:r>
              <a:rPr lang="en-US" b="1" dirty="0" err="1" smtClean="0">
                <a:solidFill>
                  <a:srgbClr val="7030A0"/>
                </a:solidFill>
                <a:latin typeface="Times New Roman" pitchFamily="18" charset="0"/>
                <a:ea typeface="+mj-ea"/>
                <a:cs typeface="Times New Roman" pitchFamily="18" charset="0"/>
              </a:rPr>
              <a:t>multifactorial</a:t>
            </a:r>
            <a:r>
              <a:rPr lang="en-US" b="1" dirty="0" smtClean="0">
                <a:solidFill>
                  <a:srgbClr val="7030A0"/>
                </a:solidFill>
                <a:latin typeface="Times New Roman" pitchFamily="18" charset="0"/>
                <a:ea typeface="+mj-ea"/>
                <a:cs typeface="Times New Roman" pitchFamily="18" charset="0"/>
              </a:rPr>
              <a:t> </a:t>
            </a:r>
            <a:r>
              <a:rPr lang="en-US" b="1" dirty="0" err="1" smtClean="0">
                <a:solidFill>
                  <a:srgbClr val="7030A0"/>
                </a:solidFill>
                <a:latin typeface="Times New Roman" pitchFamily="18" charset="0"/>
                <a:ea typeface="+mj-ea"/>
                <a:cs typeface="Times New Roman" pitchFamily="18" charset="0"/>
              </a:rPr>
              <a:t>theaopy</a:t>
            </a:r>
            <a:r>
              <a:rPr lang="en-US" b="1" dirty="0" smtClean="0">
                <a:solidFill>
                  <a:srgbClr val="7030A0"/>
                </a:solidFill>
                <a:latin typeface="Times New Roman" pitchFamily="18" charset="0"/>
                <a:ea typeface="+mj-ea"/>
                <a:cs typeface="Times New Roman" pitchFamily="18" charset="0"/>
              </a:rPr>
              <a:t>-total protection against DM complications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584176"/>
          </a:xfrm>
        </p:spPr>
        <p:txBody>
          <a:bodyPr>
            <a:noAutofit/>
          </a:bodyPr>
          <a:lstStyle/>
          <a:p>
            <a:pPr>
              <a:lnSpc>
                <a:spcPct val="150000"/>
              </a:lnSpc>
            </a:pPr>
            <a:r>
              <a:rPr lang="en-US" sz="2800" b="1" dirty="0" smtClean="0">
                <a:solidFill>
                  <a:srgbClr val="C00000"/>
                </a:solidFill>
                <a:latin typeface="Times New Roman" pitchFamily="18" charset="0"/>
                <a:cs typeface="Times New Roman" pitchFamily="18" charset="0"/>
              </a:rPr>
              <a:t>What would we do in the year 1383 (2004) </a:t>
            </a:r>
            <a:r>
              <a:rPr lang="en-US" sz="3500" b="1" dirty="0" smtClean="0">
                <a:solidFill>
                  <a:srgbClr val="C00000"/>
                </a:solidFill>
                <a:latin typeface="Times New Roman" pitchFamily="18" charset="0"/>
                <a:cs typeface="Times New Roman" pitchFamily="18" charset="0"/>
              </a:rPr>
              <a:t/>
            </a:r>
            <a:br>
              <a:rPr lang="en-US" sz="3500" b="1" dirty="0" smtClean="0">
                <a:solidFill>
                  <a:srgbClr val="C00000"/>
                </a:solidFill>
                <a:latin typeface="Times New Roman" pitchFamily="18" charset="0"/>
                <a:cs typeface="Times New Roman" pitchFamily="18" charset="0"/>
              </a:rPr>
            </a:br>
            <a:r>
              <a:rPr lang="en-US" sz="2000" b="1" dirty="0" smtClean="0">
                <a:latin typeface="Times New Roman" pitchFamily="18" charset="0"/>
                <a:cs typeface="Times New Roman" pitchFamily="18" charset="0"/>
              </a:rPr>
              <a:t>What was new as compared to 1999 (1378)</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Major advances …</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1916832"/>
            <a:ext cx="8640960" cy="4536504"/>
          </a:xfrm>
        </p:spPr>
        <p:txBody>
          <a:bodyPr>
            <a:normAutofit fontScale="925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The long-acting insulin analog </a:t>
            </a:r>
            <a:r>
              <a:rPr lang="en-US" b="1" dirty="0" err="1" smtClean="0">
                <a:solidFill>
                  <a:srgbClr val="7030A0"/>
                </a:solidFill>
                <a:latin typeface="Times New Roman" pitchFamily="18" charset="0"/>
                <a:ea typeface="+mj-ea"/>
                <a:cs typeface="Times New Roman" pitchFamily="18" charset="0"/>
              </a:rPr>
              <a:t>glargine</a:t>
            </a:r>
            <a:r>
              <a:rPr lang="en-US" b="1" dirty="0" smtClean="0">
                <a:solidFill>
                  <a:srgbClr val="7030A0"/>
                </a:solidFill>
                <a:latin typeface="Times New Roman" pitchFamily="18" charset="0"/>
                <a:ea typeface="+mj-ea"/>
                <a:cs typeface="Times New Roman" pitchFamily="18" charset="0"/>
              </a:rPr>
              <a:t> was introduced to the market in 2000</a:t>
            </a:r>
          </a:p>
          <a:p>
            <a:pPr algn="just">
              <a:lnSpc>
                <a:spcPct val="170000"/>
              </a:lnSpc>
            </a:pPr>
            <a:r>
              <a:rPr lang="en-US" b="1" dirty="0" smtClean="0">
                <a:solidFill>
                  <a:srgbClr val="7030A0"/>
                </a:solidFill>
                <a:latin typeface="Times New Roman" pitchFamily="18" charset="0"/>
                <a:ea typeface="+mj-ea"/>
                <a:cs typeface="Times New Roman" pitchFamily="18" charset="0"/>
              </a:rPr>
              <a:t>The treat-to-Target study in 2003 provided evidence for the efficacy of basal insulin replacement provided carful titration was made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Inappropriate Pharmacokinetics of  NPH</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a:bodyPr>
          <a:lstStyle/>
          <a:p>
            <a:pPr marL="342900" lvl="4" indent="-342900" algn="just">
              <a:lnSpc>
                <a:spcPct val="170000"/>
              </a:lnSpc>
              <a:buFont typeface="Arial" pitchFamily="34" charset="0"/>
              <a:buChar char="•"/>
            </a:pPr>
            <a:r>
              <a:rPr lang="en-US" sz="3200" b="1" dirty="0" smtClean="0">
                <a:solidFill>
                  <a:srgbClr val="7030A0"/>
                </a:solidFill>
                <a:latin typeface="Times New Roman" pitchFamily="18" charset="0"/>
                <a:ea typeface="+mj-ea"/>
                <a:cs typeface="Times New Roman" pitchFamily="18" charset="0"/>
              </a:rPr>
              <a:t>Peak effect </a:t>
            </a:r>
          </a:p>
          <a:p>
            <a:pPr marL="342900" lvl="4" indent="-342900" algn="just">
              <a:lnSpc>
                <a:spcPct val="170000"/>
              </a:lnSpc>
              <a:buFont typeface="Arial" pitchFamily="34" charset="0"/>
              <a:buChar char="•"/>
            </a:pPr>
            <a:r>
              <a:rPr lang="en-US" sz="3200" b="1" dirty="0" smtClean="0">
                <a:solidFill>
                  <a:srgbClr val="7030A0"/>
                </a:solidFill>
                <a:latin typeface="Times New Roman" pitchFamily="18" charset="0"/>
                <a:ea typeface="+mj-ea"/>
                <a:cs typeface="Times New Roman" pitchFamily="18" charset="0"/>
              </a:rPr>
              <a:t>Relatively short duration </a:t>
            </a:r>
          </a:p>
          <a:p>
            <a:pPr marL="2171700" lvl="6" indent="-342900" algn="just">
              <a:lnSpc>
                <a:spcPct val="170000"/>
              </a:lnSpc>
              <a:buNone/>
            </a:pPr>
            <a:r>
              <a:rPr lang="en-US" sz="2200" b="1" dirty="0" smtClean="0">
                <a:latin typeface="Times New Roman" pitchFamily="18" charset="0"/>
                <a:cs typeface="Times New Roman" pitchFamily="18" charset="0"/>
              </a:rPr>
              <a:t>Nocturnal </a:t>
            </a:r>
            <a:r>
              <a:rPr lang="en-US" sz="2200" b="1" dirty="0" err="1" smtClean="0">
                <a:latin typeface="Times New Roman" pitchFamily="18" charset="0"/>
                <a:cs typeface="Times New Roman" pitchFamily="18" charset="0"/>
              </a:rPr>
              <a:t>hypoglycaemia</a:t>
            </a:r>
            <a:endParaRPr lang="en-US" sz="2200" b="1" dirty="0" smtClean="0">
              <a:latin typeface="Times New Roman" pitchFamily="18" charset="0"/>
              <a:cs typeface="Times New Roman" pitchFamily="18" charset="0"/>
            </a:endParaRPr>
          </a:p>
          <a:p>
            <a:pPr marL="2171700" lvl="6" indent="-342900" algn="just">
              <a:lnSpc>
                <a:spcPct val="170000"/>
              </a:lnSpc>
              <a:buNone/>
            </a:pPr>
            <a:r>
              <a:rPr lang="en-US" sz="2200" b="1" dirty="0" smtClean="0">
                <a:latin typeface="Times New Roman" pitchFamily="18" charset="0"/>
                <a:cs typeface="Times New Roman" pitchFamily="18" charset="0"/>
              </a:rPr>
              <a:t>Fasting </a:t>
            </a:r>
            <a:r>
              <a:rPr lang="en-US" sz="2200" b="1" dirty="0" err="1" smtClean="0">
                <a:latin typeface="Times New Roman" pitchFamily="18" charset="0"/>
                <a:cs typeface="Times New Roman" pitchFamily="18" charset="0"/>
              </a:rPr>
              <a:t>hyperglycamia</a:t>
            </a:r>
            <a:endParaRPr lang="en-US" sz="2200" b="1" dirty="0" smtClean="0">
              <a:latin typeface="Times New Roman" pitchFamily="18" charset="0"/>
              <a:cs typeface="Times New Roman" pitchFamily="18" charset="0"/>
            </a:endParaRPr>
          </a:p>
          <a:p>
            <a:pPr algn="just">
              <a:lnSpc>
                <a:spcPct val="170000"/>
              </a:lnSpc>
            </a:pPr>
            <a:r>
              <a:rPr lang="en-US" b="1" dirty="0" smtClean="0">
                <a:solidFill>
                  <a:srgbClr val="7030A0"/>
                </a:solidFill>
                <a:latin typeface="Times New Roman" pitchFamily="18" charset="0"/>
                <a:ea typeface="+mj-ea"/>
                <a:cs typeface="Times New Roman" pitchFamily="18" charset="0"/>
              </a:rPr>
              <a:t>High variability in SC absorption</a:t>
            </a:r>
          </a:p>
          <a:p>
            <a:pPr lvl="2" algn="just">
              <a:lnSpc>
                <a:spcPct val="170000"/>
              </a:lnSpc>
              <a:buFontTx/>
              <a:buChar char="-"/>
            </a:pPr>
            <a:r>
              <a:rPr lang="en-US" sz="2200" b="1" dirty="0" smtClean="0">
                <a:latin typeface="Times New Roman" pitchFamily="18" charset="0"/>
                <a:cs typeface="Times New Roman" pitchFamily="18" charset="0"/>
              </a:rPr>
              <a:t>Wide blood glucose fluctuations from day-to-day</a:t>
            </a:r>
          </a:p>
        </p:txBody>
      </p:sp>
      <p:cxnSp>
        <p:nvCxnSpPr>
          <p:cNvPr id="5" name="Straight Arrow Connector 4"/>
          <p:cNvCxnSpPr/>
          <p:nvPr/>
        </p:nvCxnSpPr>
        <p:spPr>
          <a:xfrm flipV="1">
            <a:off x="1619672" y="3212976"/>
            <a:ext cx="432048" cy="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19672" y="3831458"/>
            <a:ext cx="432048" cy="5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ShowBG"/>
          <p:cNvPicPr>
            <a:picLocks noChangeAspect="1" noChangeArrowheads="1"/>
          </p:cNvPicPr>
          <p:nvPr/>
        </p:nvPicPr>
        <p:blipFill>
          <a:blip r:embed="rId2" cstate="print"/>
          <a:srcRect/>
          <a:stretch>
            <a:fillRect/>
          </a:stretch>
        </p:blipFill>
        <p:spPr bwMode="white">
          <a:xfrm>
            <a:off x="0" y="0"/>
            <a:ext cx="9144000" cy="6858000"/>
          </a:xfrm>
          <a:prstGeom prst="rect">
            <a:avLst/>
          </a:prstGeom>
          <a:noFill/>
          <a:ln w="9525">
            <a:noFill/>
            <a:miter lim="800000"/>
            <a:headEnd/>
            <a:tailEnd/>
          </a:ln>
        </p:spPr>
      </p:pic>
      <p:sp>
        <p:nvSpPr>
          <p:cNvPr id="28675" name="Rectangle 3"/>
          <p:cNvSpPr>
            <a:spLocks noChangeArrowheads="1"/>
          </p:cNvSpPr>
          <p:nvPr/>
        </p:nvSpPr>
        <p:spPr bwMode="auto">
          <a:xfrm>
            <a:off x="762000" y="1144588"/>
            <a:ext cx="7620000" cy="5256212"/>
          </a:xfrm>
          <a:prstGeom prst="rect">
            <a:avLst/>
          </a:prstGeom>
          <a:solidFill>
            <a:schemeClr val="bg1"/>
          </a:solidFill>
          <a:ln w="28575">
            <a:solidFill>
              <a:schemeClr val="bg2"/>
            </a:solidFill>
            <a:miter lim="800000"/>
            <a:headEnd/>
            <a:tailEnd/>
          </a:ln>
        </p:spPr>
        <p:txBody>
          <a:bodyPr wrap="none" lIns="113622" tIns="56767" rIns="113622" bIns="56767" anchor="ctr"/>
          <a:lstStyle/>
          <a:p>
            <a:pPr algn="ctr" defTabSz="1166813" eaLnBrk="0" hangingPunct="0">
              <a:lnSpc>
                <a:spcPct val="90000"/>
              </a:lnSpc>
            </a:pPr>
            <a:endParaRPr lang="pl-PL" sz="900" b="0"/>
          </a:p>
        </p:txBody>
      </p:sp>
      <p:grpSp>
        <p:nvGrpSpPr>
          <p:cNvPr id="2" name="Group 4"/>
          <p:cNvGrpSpPr>
            <a:grpSpLocks/>
          </p:cNvGrpSpPr>
          <p:nvPr/>
        </p:nvGrpSpPr>
        <p:grpSpPr bwMode="auto">
          <a:xfrm>
            <a:off x="2384425" y="4265613"/>
            <a:ext cx="4368800" cy="919162"/>
            <a:chOff x="1658" y="2772"/>
            <a:chExt cx="2751" cy="578"/>
          </a:xfrm>
        </p:grpSpPr>
        <p:grpSp>
          <p:nvGrpSpPr>
            <p:cNvPr id="3" name="Group 5"/>
            <p:cNvGrpSpPr>
              <a:grpSpLocks/>
            </p:cNvGrpSpPr>
            <p:nvPr/>
          </p:nvGrpSpPr>
          <p:grpSpPr bwMode="auto">
            <a:xfrm>
              <a:off x="1658" y="2799"/>
              <a:ext cx="2740" cy="551"/>
              <a:chOff x="1658" y="2799"/>
              <a:chExt cx="2740" cy="551"/>
            </a:xfrm>
          </p:grpSpPr>
          <p:sp>
            <p:nvSpPr>
              <p:cNvPr id="28790" name="Line 6"/>
              <p:cNvSpPr>
                <a:spLocks noChangeShapeType="1"/>
              </p:cNvSpPr>
              <p:nvPr/>
            </p:nvSpPr>
            <p:spPr bwMode="auto">
              <a:xfrm>
                <a:off x="1658" y="3329"/>
                <a:ext cx="102" cy="1"/>
              </a:xfrm>
              <a:prstGeom prst="line">
                <a:avLst/>
              </a:prstGeom>
              <a:noFill/>
              <a:ln w="28575">
                <a:solidFill>
                  <a:schemeClr val="hlink"/>
                </a:solidFill>
                <a:round/>
                <a:headEnd/>
                <a:tailEnd/>
              </a:ln>
            </p:spPr>
            <p:txBody>
              <a:bodyPr/>
              <a:lstStyle/>
              <a:p>
                <a:endParaRPr lang="en-US"/>
              </a:p>
            </p:txBody>
          </p:sp>
          <p:sp>
            <p:nvSpPr>
              <p:cNvPr id="28791" name="Line 7"/>
              <p:cNvSpPr>
                <a:spLocks noChangeShapeType="1"/>
              </p:cNvSpPr>
              <p:nvPr/>
            </p:nvSpPr>
            <p:spPr bwMode="auto">
              <a:xfrm flipV="1">
                <a:off x="1768" y="3161"/>
                <a:ext cx="103" cy="156"/>
              </a:xfrm>
              <a:prstGeom prst="line">
                <a:avLst/>
              </a:prstGeom>
              <a:noFill/>
              <a:ln w="28575">
                <a:solidFill>
                  <a:schemeClr val="hlink"/>
                </a:solidFill>
                <a:round/>
                <a:headEnd/>
                <a:tailEnd/>
              </a:ln>
            </p:spPr>
            <p:txBody>
              <a:bodyPr/>
              <a:lstStyle/>
              <a:p>
                <a:endParaRPr lang="en-US"/>
              </a:p>
            </p:txBody>
          </p:sp>
          <p:sp>
            <p:nvSpPr>
              <p:cNvPr id="28792" name="Line 8"/>
              <p:cNvSpPr>
                <a:spLocks noChangeShapeType="1"/>
              </p:cNvSpPr>
              <p:nvPr/>
            </p:nvSpPr>
            <p:spPr bwMode="auto">
              <a:xfrm flipV="1">
                <a:off x="1878" y="3063"/>
                <a:ext cx="101" cy="85"/>
              </a:xfrm>
              <a:prstGeom prst="line">
                <a:avLst/>
              </a:prstGeom>
              <a:noFill/>
              <a:ln w="28575">
                <a:solidFill>
                  <a:schemeClr val="hlink"/>
                </a:solidFill>
                <a:round/>
                <a:headEnd/>
                <a:tailEnd/>
              </a:ln>
            </p:spPr>
            <p:txBody>
              <a:bodyPr/>
              <a:lstStyle/>
              <a:p>
                <a:endParaRPr lang="en-US"/>
              </a:p>
            </p:txBody>
          </p:sp>
          <p:sp>
            <p:nvSpPr>
              <p:cNvPr id="28793" name="Line 9"/>
              <p:cNvSpPr>
                <a:spLocks noChangeShapeType="1"/>
              </p:cNvSpPr>
              <p:nvPr/>
            </p:nvSpPr>
            <p:spPr bwMode="auto">
              <a:xfrm flipV="1">
                <a:off x="2011" y="3018"/>
                <a:ext cx="69" cy="27"/>
              </a:xfrm>
              <a:prstGeom prst="line">
                <a:avLst/>
              </a:prstGeom>
              <a:noFill/>
              <a:ln w="28575">
                <a:solidFill>
                  <a:schemeClr val="hlink"/>
                </a:solidFill>
                <a:round/>
                <a:headEnd/>
                <a:tailEnd/>
              </a:ln>
            </p:spPr>
            <p:txBody>
              <a:bodyPr/>
              <a:lstStyle/>
              <a:p>
                <a:endParaRPr lang="en-US"/>
              </a:p>
            </p:txBody>
          </p:sp>
          <p:sp>
            <p:nvSpPr>
              <p:cNvPr id="28794" name="Line 10"/>
              <p:cNvSpPr>
                <a:spLocks noChangeShapeType="1"/>
              </p:cNvSpPr>
              <p:nvPr/>
            </p:nvSpPr>
            <p:spPr bwMode="auto">
              <a:xfrm flipV="1">
                <a:off x="2111" y="2956"/>
                <a:ext cx="99" cy="48"/>
              </a:xfrm>
              <a:prstGeom prst="line">
                <a:avLst/>
              </a:prstGeom>
              <a:noFill/>
              <a:ln w="28575">
                <a:solidFill>
                  <a:schemeClr val="hlink"/>
                </a:solidFill>
                <a:round/>
                <a:headEnd/>
                <a:tailEnd/>
              </a:ln>
            </p:spPr>
            <p:txBody>
              <a:bodyPr/>
              <a:lstStyle/>
              <a:p>
                <a:endParaRPr lang="en-US"/>
              </a:p>
            </p:txBody>
          </p:sp>
          <p:sp>
            <p:nvSpPr>
              <p:cNvPr id="28795" name="Line 11"/>
              <p:cNvSpPr>
                <a:spLocks noChangeShapeType="1"/>
              </p:cNvSpPr>
              <p:nvPr/>
            </p:nvSpPr>
            <p:spPr bwMode="auto">
              <a:xfrm flipV="1">
                <a:off x="2229" y="2895"/>
                <a:ext cx="80" cy="53"/>
              </a:xfrm>
              <a:prstGeom prst="line">
                <a:avLst/>
              </a:prstGeom>
              <a:noFill/>
              <a:ln w="28575">
                <a:solidFill>
                  <a:schemeClr val="hlink"/>
                </a:solidFill>
                <a:round/>
                <a:headEnd/>
                <a:tailEnd/>
              </a:ln>
            </p:spPr>
            <p:txBody>
              <a:bodyPr/>
              <a:lstStyle/>
              <a:p>
                <a:endParaRPr lang="en-US"/>
              </a:p>
            </p:txBody>
          </p:sp>
          <p:sp>
            <p:nvSpPr>
              <p:cNvPr id="28796" name="Line 12"/>
              <p:cNvSpPr>
                <a:spLocks noChangeShapeType="1"/>
              </p:cNvSpPr>
              <p:nvPr/>
            </p:nvSpPr>
            <p:spPr bwMode="auto">
              <a:xfrm>
                <a:off x="2339" y="2887"/>
                <a:ext cx="95" cy="63"/>
              </a:xfrm>
              <a:prstGeom prst="line">
                <a:avLst/>
              </a:prstGeom>
              <a:noFill/>
              <a:ln w="28575">
                <a:solidFill>
                  <a:schemeClr val="hlink"/>
                </a:solidFill>
                <a:round/>
                <a:headEnd/>
                <a:tailEnd/>
              </a:ln>
            </p:spPr>
            <p:txBody>
              <a:bodyPr/>
              <a:lstStyle/>
              <a:p>
                <a:endParaRPr lang="en-US"/>
              </a:p>
            </p:txBody>
          </p:sp>
          <p:sp>
            <p:nvSpPr>
              <p:cNvPr id="28797" name="Line 13"/>
              <p:cNvSpPr>
                <a:spLocks noChangeShapeType="1"/>
              </p:cNvSpPr>
              <p:nvPr/>
            </p:nvSpPr>
            <p:spPr bwMode="auto">
              <a:xfrm>
                <a:off x="2456" y="2957"/>
                <a:ext cx="106" cy="44"/>
              </a:xfrm>
              <a:prstGeom prst="line">
                <a:avLst/>
              </a:prstGeom>
              <a:noFill/>
              <a:ln w="28575">
                <a:solidFill>
                  <a:schemeClr val="hlink"/>
                </a:solidFill>
                <a:round/>
                <a:headEnd/>
                <a:tailEnd/>
              </a:ln>
            </p:spPr>
            <p:txBody>
              <a:bodyPr/>
              <a:lstStyle/>
              <a:p>
                <a:endParaRPr lang="en-US"/>
              </a:p>
            </p:txBody>
          </p:sp>
          <p:sp>
            <p:nvSpPr>
              <p:cNvPr id="28798" name="Line 14"/>
              <p:cNvSpPr>
                <a:spLocks noChangeShapeType="1"/>
              </p:cNvSpPr>
              <p:nvPr/>
            </p:nvSpPr>
            <p:spPr bwMode="auto">
              <a:xfrm flipV="1">
                <a:off x="2587" y="2989"/>
                <a:ext cx="63" cy="7"/>
              </a:xfrm>
              <a:prstGeom prst="line">
                <a:avLst/>
              </a:prstGeom>
              <a:noFill/>
              <a:ln w="28575">
                <a:solidFill>
                  <a:schemeClr val="hlink"/>
                </a:solidFill>
                <a:round/>
                <a:headEnd/>
                <a:tailEnd/>
              </a:ln>
            </p:spPr>
            <p:txBody>
              <a:bodyPr/>
              <a:lstStyle/>
              <a:p>
                <a:endParaRPr lang="en-US"/>
              </a:p>
            </p:txBody>
          </p:sp>
          <p:sp>
            <p:nvSpPr>
              <p:cNvPr id="28799" name="Line 15"/>
              <p:cNvSpPr>
                <a:spLocks noChangeShapeType="1"/>
              </p:cNvSpPr>
              <p:nvPr/>
            </p:nvSpPr>
            <p:spPr bwMode="auto">
              <a:xfrm>
                <a:off x="2685" y="2994"/>
                <a:ext cx="82" cy="13"/>
              </a:xfrm>
              <a:prstGeom prst="line">
                <a:avLst/>
              </a:prstGeom>
              <a:noFill/>
              <a:ln w="28575">
                <a:solidFill>
                  <a:schemeClr val="hlink"/>
                </a:solidFill>
                <a:round/>
                <a:headEnd/>
                <a:tailEnd/>
              </a:ln>
            </p:spPr>
            <p:txBody>
              <a:bodyPr/>
              <a:lstStyle/>
              <a:p>
                <a:endParaRPr lang="en-US"/>
              </a:p>
            </p:txBody>
          </p:sp>
          <p:sp>
            <p:nvSpPr>
              <p:cNvPr id="28800" name="Line 16"/>
              <p:cNvSpPr>
                <a:spLocks noChangeShapeType="1"/>
              </p:cNvSpPr>
              <p:nvPr/>
            </p:nvSpPr>
            <p:spPr bwMode="auto">
              <a:xfrm>
                <a:off x="2804" y="3012"/>
                <a:ext cx="67" cy="6"/>
              </a:xfrm>
              <a:prstGeom prst="line">
                <a:avLst/>
              </a:prstGeom>
              <a:noFill/>
              <a:ln w="28575">
                <a:solidFill>
                  <a:schemeClr val="hlink"/>
                </a:solidFill>
                <a:round/>
                <a:headEnd/>
                <a:tailEnd/>
              </a:ln>
            </p:spPr>
            <p:txBody>
              <a:bodyPr/>
              <a:lstStyle/>
              <a:p>
                <a:endParaRPr lang="en-US"/>
              </a:p>
            </p:txBody>
          </p:sp>
          <p:sp>
            <p:nvSpPr>
              <p:cNvPr id="28801" name="Line 17"/>
              <p:cNvSpPr>
                <a:spLocks noChangeShapeType="1"/>
              </p:cNvSpPr>
              <p:nvPr/>
            </p:nvSpPr>
            <p:spPr bwMode="auto">
              <a:xfrm flipV="1">
                <a:off x="2915" y="2990"/>
                <a:ext cx="76" cy="23"/>
              </a:xfrm>
              <a:prstGeom prst="line">
                <a:avLst/>
              </a:prstGeom>
              <a:noFill/>
              <a:ln w="28575">
                <a:solidFill>
                  <a:schemeClr val="hlink"/>
                </a:solidFill>
                <a:round/>
                <a:headEnd/>
                <a:tailEnd/>
              </a:ln>
            </p:spPr>
            <p:txBody>
              <a:bodyPr/>
              <a:lstStyle/>
              <a:p>
                <a:endParaRPr lang="en-US"/>
              </a:p>
            </p:txBody>
          </p:sp>
          <p:sp>
            <p:nvSpPr>
              <p:cNvPr id="28802" name="Line 18"/>
              <p:cNvSpPr>
                <a:spLocks noChangeShapeType="1"/>
              </p:cNvSpPr>
              <p:nvPr/>
            </p:nvSpPr>
            <p:spPr bwMode="auto">
              <a:xfrm>
                <a:off x="3032" y="2985"/>
                <a:ext cx="82" cy="2"/>
              </a:xfrm>
              <a:prstGeom prst="line">
                <a:avLst/>
              </a:prstGeom>
              <a:noFill/>
              <a:ln w="28575">
                <a:solidFill>
                  <a:schemeClr val="hlink"/>
                </a:solidFill>
                <a:round/>
                <a:headEnd/>
                <a:tailEnd/>
              </a:ln>
            </p:spPr>
            <p:txBody>
              <a:bodyPr/>
              <a:lstStyle/>
              <a:p>
                <a:endParaRPr lang="en-US"/>
              </a:p>
            </p:txBody>
          </p:sp>
          <p:sp>
            <p:nvSpPr>
              <p:cNvPr id="28803" name="Line 19"/>
              <p:cNvSpPr>
                <a:spLocks noChangeShapeType="1"/>
              </p:cNvSpPr>
              <p:nvPr/>
            </p:nvSpPr>
            <p:spPr bwMode="auto">
              <a:xfrm>
                <a:off x="3164" y="2985"/>
                <a:ext cx="62" cy="2"/>
              </a:xfrm>
              <a:prstGeom prst="line">
                <a:avLst/>
              </a:prstGeom>
              <a:noFill/>
              <a:ln w="28575">
                <a:solidFill>
                  <a:schemeClr val="hlink"/>
                </a:solidFill>
                <a:round/>
                <a:headEnd/>
                <a:tailEnd/>
              </a:ln>
            </p:spPr>
            <p:txBody>
              <a:bodyPr/>
              <a:lstStyle/>
              <a:p>
                <a:endParaRPr lang="en-US"/>
              </a:p>
            </p:txBody>
          </p:sp>
          <p:sp>
            <p:nvSpPr>
              <p:cNvPr id="28804" name="Line 20"/>
              <p:cNvSpPr>
                <a:spLocks noChangeShapeType="1"/>
              </p:cNvSpPr>
              <p:nvPr/>
            </p:nvSpPr>
            <p:spPr bwMode="auto">
              <a:xfrm flipV="1">
                <a:off x="3240" y="2973"/>
                <a:ext cx="92" cy="10"/>
              </a:xfrm>
              <a:prstGeom prst="line">
                <a:avLst/>
              </a:prstGeom>
              <a:noFill/>
              <a:ln w="28575">
                <a:solidFill>
                  <a:schemeClr val="hlink"/>
                </a:solidFill>
                <a:round/>
                <a:headEnd/>
                <a:tailEnd/>
              </a:ln>
            </p:spPr>
            <p:txBody>
              <a:bodyPr/>
              <a:lstStyle/>
              <a:p>
                <a:endParaRPr lang="en-US"/>
              </a:p>
            </p:txBody>
          </p:sp>
          <p:sp>
            <p:nvSpPr>
              <p:cNvPr id="28805" name="Line 21"/>
              <p:cNvSpPr>
                <a:spLocks noChangeShapeType="1"/>
              </p:cNvSpPr>
              <p:nvPr/>
            </p:nvSpPr>
            <p:spPr bwMode="auto">
              <a:xfrm>
                <a:off x="3365" y="2972"/>
                <a:ext cx="94" cy="11"/>
              </a:xfrm>
              <a:prstGeom prst="line">
                <a:avLst/>
              </a:prstGeom>
              <a:noFill/>
              <a:ln w="28575">
                <a:solidFill>
                  <a:schemeClr val="hlink"/>
                </a:solidFill>
                <a:round/>
                <a:headEnd/>
                <a:tailEnd/>
              </a:ln>
            </p:spPr>
            <p:txBody>
              <a:bodyPr/>
              <a:lstStyle/>
              <a:p>
                <a:endParaRPr lang="en-US"/>
              </a:p>
            </p:txBody>
          </p:sp>
          <p:sp>
            <p:nvSpPr>
              <p:cNvPr id="28806" name="Line 22"/>
              <p:cNvSpPr>
                <a:spLocks noChangeShapeType="1"/>
              </p:cNvSpPr>
              <p:nvPr/>
            </p:nvSpPr>
            <p:spPr bwMode="auto">
              <a:xfrm>
                <a:off x="3482" y="2984"/>
                <a:ext cx="82" cy="15"/>
              </a:xfrm>
              <a:prstGeom prst="line">
                <a:avLst/>
              </a:prstGeom>
              <a:noFill/>
              <a:ln w="28575">
                <a:solidFill>
                  <a:schemeClr val="hlink"/>
                </a:solidFill>
                <a:round/>
                <a:headEnd/>
                <a:tailEnd/>
              </a:ln>
            </p:spPr>
            <p:txBody>
              <a:bodyPr/>
              <a:lstStyle/>
              <a:p>
                <a:endParaRPr lang="en-US"/>
              </a:p>
            </p:txBody>
          </p:sp>
          <p:sp>
            <p:nvSpPr>
              <p:cNvPr id="28807" name="Line 23"/>
              <p:cNvSpPr>
                <a:spLocks noChangeShapeType="1"/>
              </p:cNvSpPr>
              <p:nvPr/>
            </p:nvSpPr>
            <p:spPr bwMode="auto">
              <a:xfrm flipV="1">
                <a:off x="3591" y="2952"/>
                <a:ext cx="87" cy="44"/>
              </a:xfrm>
              <a:prstGeom prst="line">
                <a:avLst/>
              </a:prstGeom>
              <a:noFill/>
              <a:ln w="28575">
                <a:solidFill>
                  <a:schemeClr val="hlink"/>
                </a:solidFill>
                <a:round/>
                <a:headEnd/>
                <a:tailEnd/>
              </a:ln>
            </p:spPr>
            <p:txBody>
              <a:bodyPr/>
              <a:lstStyle/>
              <a:p>
                <a:endParaRPr lang="en-US"/>
              </a:p>
            </p:txBody>
          </p:sp>
          <p:sp>
            <p:nvSpPr>
              <p:cNvPr id="28808" name="Line 24"/>
              <p:cNvSpPr>
                <a:spLocks noChangeShapeType="1"/>
              </p:cNvSpPr>
              <p:nvPr/>
            </p:nvSpPr>
            <p:spPr bwMode="auto">
              <a:xfrm flipV="1">
                <a:off x="3707" y="2920"/>
                <a:ext cx="93" cy="23"/>
              </a:xfrm>
              <a:prstGeom prst="line">
                <a:avLst/>
              </a:prstGeom>
              <a:noFill/>
              <a:ln w="28575">
                <a:solidFill>
                  <a:schemeClr val="hlink"/>
                </a:solidFill>
                <a:round/>
                <a:headEnd/>
                <a:tailEnd/>
              </a:ln>
            </p:spPr>
            <p:txBody>
              <a:bodyPr/>
              <a:lstStyle/>
              <a:p>
                <a:endParaRPr lang="en-US"/>
              </a:p>
            </p:txBody>
          </p:sp>
          <p:sp>
            <p:nvSpPr>
              <p:cNvPr id="28809" name="Line 25"/>
              <p:cNvSpPr>
                <a:spLocks noChangeShapeType="1"/>
              </p:cNvSpPr>
              <p:nvPr/>
            </p:nvSpPr>
            <p:spPr bwMode="auto">
              <a:xfrm>
                <a:off x="3804" y="2919"/>
                <a:ext cx="105" cy="40"/>
              </a:xfrm>
              <a:prstGeom prst="line">
                <a:avLst/>
              </a:prstGeom>
              <a:noFill/>
              <a:ln w="28575">
                <a:solidFill>
                  <a:schemeClr val="hlink"/>
                </a:solidFill>
                <a:round/>
                <a:headEnd/>
                <a:tailEnd/>
              </a:ln>
            </p:spPr>
            <p:txBody>
              <a:bodyPr/>
              <a:lstStyle/>
              <a:p>
                <a:endParaRPr lang="en-US"/>
              </a:p>
            </p:txBody>
          </p:sp>
          <p:sp>
            <p:nvSpPr>
              <p:cNvPr id="28810" name="Line 26"/>
              <p:cNvSpPr>
                <a:spLocks noChangeShapeType="1"/>
              </p:cNvSpPr>
              <p:nvPr/>
            </p:nvSpPr>
            <p:spPr bwMode="auto">
              <a:xfrm>
                <a:off x="3931" y="2971"/>
                <a:ext cx="99" cy="32"/>
              </a:xfrm>
              <a:prstGeom prst="line">
                <a:avLst/>
              </a:prstGeom>
              <a:noFill/>
              <a:ln w="28575">
                <a:solidFill>
                  <a:schemeClr val="hlink"/>
                </a:solidFill>
                <a:round/>
                <a:headEnd/>
                <a:tailEnd/>
              </a:ln>
            </p:spPr>
            <p:txBody>
              <a:bodyPr/>
              <a:lstStyle/>
              <a:p>
                <a:endParaRPr lang="en-US"/>
              </a:p>
            </p:txBody>
          </p:sp>
          <p:sp>
            <p:nvSpPr>
              <p:cNvPr id="28811" name="Line 27"/>
              <p:cNvSpPr>
                <a:spLocks noChangeShapeType="1"/>
              </p:cNvSpPr>
              <p:nvPr/>
            </p:nvSpPr>
            <p:spPr bwMode="auto">
              <a:xfrm flipV="1">
                <a:off x="4043" y="2972"/>
                <a:ext cx="96" cy="34"/>
              </a:xfrm>
              <a:prstGeom prst="line">
                <a:avLst/>
              </a:prstGeom>
              <a:noFill/>
              <a:ln w="28575">
                <a:solidFill>
                  <a:schemeClr val="hlink"/>
                </a:solidFill>
                <a:round/>
                <a:headEnd/>
                <a:tailEnd/>
              </a:ln>
            </p:spPr>
            <p:txBody>
              <a:bodyPr/>
              <a:lstStyle/>
              <a:p>
                <a:endParaRPr lang="en-US"/>
              </a:p>
            </p:txBody>
          </p:sp>
          <p:sp>
            <p:nvSpPr>
              <p:cNvPr id="28812" name="Line 28"/>
              <p:cNvSpPr>
                <a:spLocks noChangeShapeType="1"/>
              </p:cNvSpPr>
              <p:nvPr/>
            </p:nvSpPr>
            <p:spPr bwMode="auto">
              <a:xfrm>
                <a:off x="4154" y="2967"/>
                <a:ext cx="96" cy="8"/>
              </a:xfrm>
              <a:prstGeom prst="line">
                <a:avLst/>
              </a:prstGeom>
              <a:noFill/>
              <a:ln w="28575">
                <a:solidFill>
                  <a:schemeClr val="hlink"/>
                </a:solidFill>
                <a:round/>
                <a:headEnd/>
                <a:tailEnd/>
              </a:ln>
            </p:spPr>
            <p:txBody>
              <a:bodyPr/>
              <a:lstStyle/>
              <a:p>
                <a:endParaRPr lang="en-US"/>
              </a:p>
            </p:txBody>
          </p:sp>
          <p:sp>
            <p:nvSpPr>
              <p:cNvPr id="28813" name="Line 29"/>
              <p:cNvSpPr>
                <a:spLocks noChangeShapeType="1"/>
              </p:cNvSpPr>
              <p:nvPr/>
            </p:nvSpPr>
            <p:spPr bwMode="auto">
              <a:xfrm>
                <a:off x="4253" y="2979"/>
                <a:ext cx="121" cy="27"/>
              </a:xfrm>
              <a:prstGeom prst="line">
                <a:avLst/>
              </a:prstGeom>
              <a:noFill/>
              <a:ln w="28575">
                <a:solidFill>
                  <a:schemeClr val="hlink"/>
                </a:solidFill>
                <a:round/>
                <a:headEnd/>
                <a:tailEnd/>
              </a:ln>
            </p:spPr>
            <p:txBody>
              <a:bodyPr/>
              <a:lstStyle/>
              <a:p>
                <a:endParaRPr lang="en-US"/>
              </a:p>
            </p:txBody>
          </p:sp>
          <p:sp>
            <p:nvSpPr>
              <p:cNvPr id="28814" name="Freeform 30"/>
              <p:cNvSpPr>
                <a:spLocks/>
              </p:cNvSpPr>
              <p:nvPr/>
            </p:nvSpPr>
            <p:spPr bwMode="auto">
              <a:xfrm>
                <a:off x="1737" y="3306"/>
                <a:ext cx="48" cy="44"/>
              </a:xfrm>
              <a:custGeom>
                <a:avLst/>
                <a:gdLst>
                  <a:gd name="T0" fmla="*/ 29 w 48"/>
                  <a:gd name="T1" fmla="*/ 44 h 44"/>
                  <a:gd name="T2" fmla="*/ 35 w 48"/>
                  <a:gd name="T3" fmla="*/ 44 h 44"/>
                  <a:gd name="T4" fmla="*/ 39 w 48"/>
                  <a:gd name="T5" fmla="*/ 41 h 44"/>
                  <a:gd name="T6" fmla="*/ 45 w 48"/>
                  <a:gd name="T7" fmla="*/ 38 h 44"/>
                  <a:gd name="T8" fmla="*/ 48 w 48"/>
                  <a:gd name="T9" fmla="*/ 32 h 44"/>
                  <a:gd name="T10" fmla="*/ 48 w 48"/>
                  <a:gd name="T11" fmla="*/ 25 h 44"/>
                  <a:gd name="T12" fmla="*/ 48 w 48"/>
                  <a:gd name="T13" fmla="*/ 19 h 44"/>
                  <a:gd name="T14" fmla="*/ 48 w 48"/>
                  <a:gd name="T15" fmla="*/ 12 h 44"/>
                  <a:gd name="T16" fmla="*/ 45 w 48"/>
                  <a:gd name="T17" fmla="*/ 9 h 44"/>
                  <a:gd name="T18" fmla="*/ 39 w 48"/>
                  <a:gd name="T19" fmla="*/ 3 h 44"/>
                  <a:gd name="T20" fmla="*/ 35 w 48"/>
                  <a:gd name="T21" fmla="*/ 0 h 44"/>
                  <a:gd name="T22" fmla="*/ 29 w 48"/>
                  <a:gd name="T23" fmla="*/ 0 h 44"/>
                  <a:gd name="T24" fmla="*/ 23 w 48"/>
                  <a:gd name="T25" fmla="*/ 0 h 44"/>
                  <a:gd name="T26" fmla="*/ 16 w 48"/>
                  <a:gd name="T27" fmla="*/ 0 h 44"/>
                  <a:gd name="T28" fmla="*/ 10 w 48"/>
                  <a:gd name="T29" fmla="*/ 3 h 44"/>
                  <a:gd name="T30" fmla="*/ 7 w 48"/>
                  <a:gd name="T31" fmla="*/ 9 h 44"/>
                  <a:gd name="T32" fmla="*/ 3 w 48"/>
                  <a:gd name="T33" fmla="*/ 12 h 44"/>
                  <a:gd name="T34" fmla="*/ 0 w 48"/>
                  <a:gd name="T35" fmla="*/ 19 h 44"/>
                  <a:gd name="T36" fmla="*/ 0 w 48"/>
                  <a:gd name="T37" fmla="*/ 25 h 44"/>
                  <a:gd name="T38" fmla="*/ 3 w 48"/>
                  <a:gd name="T39" fmla="*/ 32 h 44"/>
                  <a:gd name="T40" fmla="*/ 7 w 48"/>
                  <a:gd name="T41" fmla="*/ 38 h 44"/>
                  <a:gd name="T42" fmla="*/ 10 w 48"/>
                  <a:gd name="T43" fmla="*/ 41 h 44"/>
                  <a:gd name="T44" fmla="*/ 16 w 48"/>
                  <a:gd name="T45" fmla="*/ 44 h 44"/>
                  <a:gd name="T46" fmla="*/ 23 w 48"/>
                  <a:gd name="T47" fmla="*/ 44 h 44"/>
                  <a:gd name="T48" fmla="*/ 29 w 48"/>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4"/>
                  <a:gd name="T77" fmla="*/ 48 w 48"/>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4">
                    <a:moveTo>
                      <a:pt x="29" y="44"/>
                    </a:moveTo>
                    <a:lnTo>
                      <a:pt x="35" y="44"/>
                    </a:lnTo>
                    <a:lnTo>
                      <a:pt x="39" y="41"/>
                    </a:lnTo>
                    <a:lnTo>
                      <a:pt x="45" y="38"/>
                    </a:lnTo>
                    <a:lnTo>
                      <a:pt x="48" y="32"/>
                    </a:lnTo>
                    <a:lnTo>
                      <a:pt x="48" y="25"/>
                    </a:lnTo>
                    <a:lnTo>
                      <a:pt x="48" y="19"/>
                    </a:lnTo>
                    <a:lnTo>
                      <a:pt x="48" y="12"/>
                    </a:lnTo>
                    <a:lnTo>
                      <a:pt x="45" y="9"/>
                    </a:lnTo>
                    <a:lnTo>
                      <a:pt x="39" y="3"/>
                    </a:lnTo>
                    <a:lnTo>
                      <a:pt x="35" y="0"/>
                    </a:lnTo>
                    <a:lnTo>
                      <a:pt x="29" y="0"/>
                    </a:lnTo>
                    <a:lnTo>
                      <a:pt x="23" y="0"/>
                    </a:lnTo>
                    <a:lnTo>
                      <a:pt x="16" y="0"/>
                    </a:lnTo>
                    <a:lnTo>
                      <a:pt x="10" y="3"/>
                    </a:lnTo>
                    <a:lnTo>
                      <a:pt x="7" y="9"/>
                    </a:lnTo>
                    <a:lnTo>
                      <a:pt x="3" y="12"/>
                    </a:lnTo>
                    <a:lnTo>
                      <a:pt x="0" y="19"/>
                    </a:lnTo>
                    <a:lnTo>
                      <a:pt x="0" y="25"/>
                    </a:lnTo>
                    <a:lnTo>
                      <a:pt x="3" y="32"/>
                    </a:lnTo>
                    <a:lnTo>
                      <a:pt x="7" y="38"/>
                    </a:lnTo>
                    <a:lnTo>
                      <a:pt x="10" y="41"/>
                    </a:lnTo>
                    <a:lnTo>
                      <a:pt x="16" y="44"/>
                    </a:lnTo>
                    <a:lnTo>
                      <a:pt x="23" y="44"/>
                    </a:lnTo>
                    <a:lnTo>
                      <a:pt x="29" y="44"/>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15" name="Rectangle 31"/>
              <p:cNvSpPr>
                <a:spLocks noChangeArrowheads="1"/>
              </p:cNvSpPr>
              <p:nvPr/>
            </p:nvSpPr>
            <p:spPr bwMode="auto">
              <a:xfrm>
                <a:off x="1875" y="3184"/>
                <a:ext cx="3" cy="16"/>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16" name="Freeform 32"/>
              <p:cNvSpPr>
                <a:spLocks/>
              </p:cNvSpPr>
              <p:nvPr/>
            </p:nvSpPr>
            <p:spPr bwMode="auto">
              <a:xfrm>
                <a:off x="1853" y="3126"/>
                <a:ext cx="48" cy="48"/>
              </a:xfrm>
              <a:custGeom>
                <a:avLst/>
                <a:gdLst>
                  <a:gd name="T0" fmla="*/ 25 w 48"/>
                  <a:gd name="T1" fmla="*/ 48 h 48"/>
                  <a:gd name="T2" fmla="*/ 32 w 48"/>
                  <a:gd name="T3" fmla="*/ 48 h 48"/>
                  <a:gd name="T4" fmla="*/ 38 w 48"/>
                  <a:gd name="T5" fmla="*/ 45 h 48"/>
                  <a:gd name="T6" fmla="*/ 41 w 48"/>
                  <a:gd name="T7" fmla="*/ 38 h 48"/>
                  <a:gd name="T8" fmla="*/ 44 w 48"/>
                  <a:gd name="T9" fmla="*/ 35 h 48"/>
                  <a:gd name="T10" fmla="*/ 48 w 48"/>
                  <a:gd name="T11" fmla="*/ 29 h 48"/>
                  <a:gd name="T12" fmla="*/ 48 w 48"/>
                  <a:gd name="T13" fmla="*/ 22 h 48"/>
                  <a:gd name="T14" fmla="*/ 44 w 48"/>
                  <a:gd name="T15" fmla="*/ 16 h 48"/>
                  <a:gd name="T16" fmla="*/ 41 w 48"/>
                  <a:gd name="T17" fmla="*/ 10 h 48"/>
                  <a:gd name="T18" fmla="*/ 38 w 48"/>
                  <a:gd name="T19" fmla="*/ 6 h 48"/>
                  <a:gd name="T20" fmla="*/ 32 w 48"/>
                  <a:gd name="T21" fmla="*/ 3 h 48"/>
                  <a:gd name="T22" fmla="*/ 25 w 48"/>
                  <a:gd name="T23" fmla="*/ 0 h 48"/>
                  <a:gd name="T24" fmla="*/ 19 w 48"/>
                  <a:gd name="T25" fmla="*/ 0 h 48"/>
                  <a:gd name="T26" fmla="*/ 12 w 48"/>
                  <a:gd name="T27" fmla="*/ 3 h 48"/>
                  <a:gd name="T28" fmla="*/ 9 w 48"/>
                  <a:gd name="T29" fmla="*/ 6 h 48"/>
                  <a:gd name="T30" fmla="*/ 3 w 48"/>
                  <a:gd name="T31" fmla="*/ 10 h 48"/>
                  <a:gd name="T32" fmla="*/ 0 w 48"/>
                  <a:gd name="T33" fmla="*/ 16 h 48"/>
                  <a:gd name="T34" fmla="*/ 0 w 48"/>
                  <a:gd name="T35" fmla="*/ 22 h 48"/>
                  <a:gd name="T36" fmla="*/ 0 w 48"/>
                  <a:gd name="T37" fmla="*/ 29 h 48"/>
                  <a:gd name="T38" fmla="*/ 0 w 48"/>
                  <a:gd name="T39" fmla="*/ 35 h 48"/>
                  <a:gd name="T40" fmla="*/ 3 w 48"/>
                  <a:gd name="T41" fmla="*/ 38 h 48"/>
                  <a:gd name="T42" fmla="*/ 9 w 48"/>
                  <a:gd name="T43" fmla="*/ 45 h 48"/>
                  <a:gd name="T44" fmla="*/ 12 w 48"/>
                  <a:gd name="T45" fmla="*/ 48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8"/>
                    </a:lnTo>
                    <a:lnTo>
                      <a:pt x="38" y="45"/>
                    </a:lnTo>
                    <a:lnTo>
                      <a:pt x="41" y="38"/>
                    </a:lnTo>
                    <a:lnTo>
                      <a:pt x="44" y="35"/>
                    </a:lnTo>
                    <a:lnTo>
                      <a:pt x="48" y="29"/>
                    </a:lnTo>
                    <a:lnTo>
                      <a:pt x="48" y="22"/>
                    </a:lnTo>
                    <a:lnTo>
                      <a:pt x="44" y="16"/>
                    </a:lnTo>
                    <a:lnTo>
                      <a:pt x="41" y="10"/>
                    </a:lnTo>
                    <a:lnTo>
                      <a:pt x="38" y="6"/>
                    </a:lnTo>
                    <a:lnTo>
                      <a:pt x="32" y="3"/>
                    </a:lnTo>
                    <a:lnTo>
                      <a:pt x="25" y="0"/>
                    </a:lnTo>
                    <a:lnTo>
                      <a:pt x="19" y="0"/>
                    </a:lnTo>
                    <a:lnTo>
                      <a:pt x="12" y="3"/>
                    </a:lnTo>
                    <a:lnTo>
                      <a:pt x="9" y="6"/>
                    </a:lnTo>
                    <a:lnTo>
                      <a:pt x="3" y="10"/>
                    </a:lnTo>
                    <a:lnTo>
                      <a:pt x="0" y="16"/>
                    </a:lnTo>
                    <a:lnTo>
                      <a:pt x="0" y="22"/>
                    </a:lnTo>
                    <a:lnTo>
                      <a:pt x="0" y="29"/>
                    </a:lnTo>
                    <a:lnTo>
                      <a:pt x="0" y="35"/>
                    </a:lnTo>
                    <a:lnTo>
                      <a:pt x="3" y="38"/>
                    </a:lnTo>
                    <a:lnTo>
                      <a:pt x="9" y="45"/>
                    </a:lnTo>
                    <a:lnTo>
                      <a:pt x="12" y="48"/>
                    </a:lnTo>
                    <a:lnTo>
                      <a:pt x="19" y="48"/>
                    </a:lnTo>
                    <a:lnTo>
                      <a:pt x="25"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17" name="Freeform 33"/>
              <p:cNvSpPr>
                <a:spLocks/>
              </p:cNvSpPr>
              <p:nvPr/>
            </p:nvSpPr>
            <p:spPr bwMode="auto">
              <a:xfrm>
                <a:off x="1965" y="3033"/>
                <a:ext cx="48" cy="45"/>
              </a:xfrm>
              <a:custGeom>
                <a:avLst/>
                <a:gdLst>
                  <a:gd name="T0" fmla="*/ 29 w 48"/>
                  <a:gd name="T1" fmla="*/ 45 h 45"/>
                  <a:gd name="T2" fmla="*/ 32 w 48"/>
                  <a:gd name="T3" fmla="*/ 45 h 45"/>
                  <a:gd name="T4" fmla="*/ 38 w 48"/>
                  <a:gd name="T5" fmla="*/ 42 h 45"/>
                  <a:gd name="T6" fmla="*/ 41 w 48"/>
                  <a:gd name="T7" fmla="*/ 35 h 45"/>
                  <a:gd name="T8" fmla="*/ 45 w 48"/>
                  <a:gd name="T9" fmla="*/ 32 h 45"/>
                  <a:gd name="T10" fmla="*/ 48 w 48"/>
                  <a:gd name="T11" fmla="*/ 26 h 45"/>
                  <a:gd name="T12" fmla="*/ 48 w 48"/>
                  <a:gd name="T13" fmla="*/ 19 h 45"/>
                  <a:gd name="T14" fmla="*/ 45 w 48"/>
                  <a:gd name="T15" fmla="*/ 13 h 45"/>
                  <a:gd name="T16" fmla="*/ 41 w 48"/>
                  <a:gd name="T17" fmla="*/ 6 h 45"/>
                  <a:gd name="T18" fmla="*/ 38 w 48"/>
                  <a:gd name="T19" fmla="*/ 3 h 45"/>
                  <a:gd name="T20" fmla="*/ 32 w 48"/>
                  <a:gd name="T21" fmla="*/ 0 h 45"/>
                  <a:gd name="T22" fmla="*/ 29 w 48"/>
                  <a:gd name="T23" fmla="*/ 0 h 45"/>
                  <a:gd name="T24" fmla="*/ 22 w 48"/>
                  <a:gd name="T25" fmla="*/ 0 h 45"/>
                  <a:gd name="T26" fmla="*/ 16 w 48"/>
                  <a:gd name="T27" fmla="*/ 0 h 45"/>
                  <a:gd name="T28" fmla="*/ 9 w 48"/>
                  <a:gd name="T29" fmla="*/ 3 h 45"/>
                  <a:gd name="T30" fmla="*/ 6 w 48"/>
                  <a:gd name="T31" fmla="*/ 6 h 45"/>
                  <a:gd name="T32" fmla="*/ 3 w 48"/>
                  <a:gd name="T33" fmla="*/ 13 h 45"/>
                  <a:gd name="T34" fmla="*/ 0 w 48"/>
                  <a:gd name="T35" fmla="*/ 19 h 45"/>
                  <a:gd name="T36" fmla="*/ 0 w 48"/>
                  <a:gd name="T37" fmla="*/ 26 h 45"/>
                  <a:gd name="T38" fmla="*/ 3 w 48"/>
                  <a:gd name="T39" fmla="*/ 32 h 45"/>
                  <a:gd name="T40" fmla="*/ 6 w 48"/>
                  <a:gd name="T41" fmla="*/ 35 h 45"/>
                  <a:gd name="T42" fmla="*/ 9 w 48"/>
                  <a:gd name="T43" fmla="*/ 42 h 45"/>
                  <a:gd name="T44" fmla="*/ 16 w 48"/>
                  <a:gd name="T45" fmla="*/ 45 h 45"/>
                  <a:gd name="T46" fmla="*/ 22 w 48"/>
                  <a:gd name="T47" fmla="*/ 45 h 45"/>
                  <a:gd name="T48" fmla="*/ 29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9" y="45"/>
                    </a:moveTo>
                    <a:lnTo>
                      <a:pt x="32" y="45"/>
                    </a:lnTo>
                    <a:lnTo>
                      <a:pt x="38" y="42"/>
                    </a:lnTo>
                    <a:lnTo>
                      <a:pt x="41" y="35"/>
                    </a:lnTo>
                    <a:lnTo>
                      <a:pt x="45" y="32"/>
                    </a:lnTo>
                    <a:lnTo>
                      <a:pt x="48" y="26"/>
                    </a:lnTo>
                    <a:lnTo>
                      <a:pt x="48" y="19"/>
                    </a:lnTo>
                    <a:lnTo>
                      <a:pt x="45" y="13"/>
                    </a:lnTo>
                    <a:lnTo>
                      <a:pt x="41" y="6"/>
                    </a:lnTo>
                    <a:lnTo>
                      <a:pt x="38" y="3"/>
                    </a:lnTo>
                    <a:lnTo>
                      <a:pt x="32" y="0"/>
                    </a:lnTo>
                    <a:lnTo>
                      <a:pt x="29" y="0"/>
                    </a:lnTo>
                    <a:lnTo>
                      <a:pt x="22" y="0"/>
                    </a:lnTo>
                    <a:lnTo>
                      <a:pt x="16" y="0"/>
                    </a:lnTo>
                    <a:lnTo>
                      <a:pt x="9" y="3"/>
                    </a:lnTo>
                    <a:lnTo>
                      <a:pt x="6" y="6"/>
                    </a:lnTo>
                    <a:lnTo>
                      <a:pt x="3" y="13"/>
                    </a:lnTo>
                    <a:lnTo>
                      <a:pt x="0" y="19"/>
                    </a:lnTo>
                    <a:lnTo>
                      <a:pt x="0" y="26"/>
                    </a:lnTo>
                    <a:lnTo>
                      <a:pt x="3" y="32"/>
                    </a:lnTo>
                    <a:lnTo>
                      <a:pt x="6" y="35"/>
                    </a:lnTo>
                    <a:lnTo>
                      <a:pt x="9" y="42"/>
                    </a:lnTo>
                    <a:lnTo>
                      <a:pt x="16" y="45"/>
                    </a:lnTo>
                    <a:lnTo>
                      <a:pt x="22" y="45"/>
                    </a:lnTo>
                    <a:lnTo>
                      <a:pt x="29" y="45"/>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18" name="Rectangle 34"/>
              <p:cNvSpPr>
                <a:spLocks noChangeArrowheads="1"/>
              </p:cNvSpPr>
              <p:nvPr/>
            </p:nvSpPr>
            <p:spPr bwMode="auto">
              <a:xfrm>
                <a:off x="2103" y="3039"/>
                <a:ext cx="3" cy="29"/>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19" name="Freeform 35"/>
              <p:cNvSpPr>
                <a:spLocks/>
              </p:cNvSpPr>
              <p:nvPr/>
            </p:nvSpPr>
            <p:spPr bwMode="auto">
              <a:xfrm>
                <a:off x="2080" y="2985"/>
                <a:ext cx="48" cy="48"/>
              </a:xfrm>
              <a:custGeom>
                <a:avLst/>
                <a:gdLst>
                  <a:gd name="T0" fmla="*/ 26 w 48"/>
                  <a:gd name="T1" fmla="*/ 48 h 48"/>
                  <a:gd name="T2" fmla="*/ 32 w 48"/>
                  <a:gd name="T3" fmla="*/ 45 h 48"/>
                  <a:gd name="T4" fmla="*/ 39 w 48"/>
                  <a:gd name="T5" fmla="*/ 42 h 48"/>
                  <a:gd name="T6" fmla="*/ 42 w 48"/>
                  <a:gd name="T7" fmla="*/ 38 h 48"/>
                  <a:gd name="T8" fmla="*/ 45 w 48"/>
                  <a:gd name="T9" fmla="*/ 32 h 48"/>
                  <a:gd name="T10" fmla="*/ 48 w 48"/>
                  <a:gd name="T11" fmla="*/ 26 h 48"/>
                  <a:gd name="T12" fmla="*/ 48 w 48"/>
                  <a:gd name="T13" fmla="*/ 19 h 48"/>
                  <a:gd name="T14" fmla="*/ 45 w 48"/>
                  <a:gd name="T15" fmla="*/ 16 h 48"/>
                  <a:gd name="T16" fmla="*/ 42 w 48"/>
                  <a:gd name="T17" fmla="*/ 10 h 48"/>
                  <a:gd name="T18" fmla="*/ 39 w 48"/>
                  <a:gd name="T19" fmla="*/ 6 h 48"/>
                  <a:gd name="T20" fmla="*/ 32 w 48"/>
                  <a:gd name="T21" fmla="*/ 3 h 48"/>
                  <a:gd name="T22" fmla="*/ 26 w 48"/>
                  <a:gd name="T23" fmla="*/ 0 h 48"/>
                  <a:gd name="T24" fmla="*/ 19 w 48"/>
                  <a:gd name="T25" fmla="*/ 0 h 48"/>
                  <a:gd name="T26" fmla="*/ 13 w 48"/>
                  <a:gd name="T27" fmla="*/ 3 h 48"/>
                  <a:gd name="T28" fmla="*/ 10 w 48"/>
                  <a:gd name="T29" fmla="*/ 6 h 48"/>
                  <a:gd name="T30" fmla="*/ 3 w 48"/>
                  <a:gd name="T31" fmla="*/ 10 h 48"/>
                  <a:gd name="T32" fmla="*/ 0 w 48"/>
                  <a:gd name="T33" fmla="*/ 16 h 48"/>
                  <a:gd name="T34" fmla="*/ 0 w 48"/>
                  <a:gd name="T35" fmla="*/ 19 h 48"/>
                  <a:gd name="T36" fmla="*/ 0 w 48"/>
                  <a:gd name="T37" fmla="*/ 26 h 48"/>
                  <a:gd name="T38" fmla="*/ 0 w 48"/>
                  <a:gd name="T39" fmla="*/ 32 h 48"/>
                  <a:gd name="T40" fmla="*/ 3 w 48"/>
                  <a:gd name="T41" fmla="*/ 38 h 48"/>
                  <a:gd name="T42" fmla="*/ 10 w 48"/>
                  <a:gd name="T43" fmla="*/ 42 h 48"/>
                  <a:gd name="T44" fmla="*/ 13 w 48"/>
                  <a:gd name="T45" fmla="*/ 45 h 48"/>
                  <a:gd name="T46" fmla="*/ 19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5"/>
                    </a:lnTo>
                    <a:lnTo>
                      <a:pt x="39" y="42"/>
                    </a:lnTo>
                    <a:lnTo>
                      <a:pt x="42" y="38"/>
                    </a:lnTo>
                    <a:lnTo>
                      <a:pt x="45" y="32"/>
                    </a:lnTo>
                    <a:lnTo>
                      <a:pt x="48" y="26"/>
                    </a:lnTo>
                    <a:lnTo>
                      <a:pt x="48" y="19"/>
                    </a:lnTo>
                    <a:lnTo>
                      <a:pt x="45" y="16"/>
                    </a:lnTo>
                    <a:lnTo>
                      <a:pt x="42" y="10"/>
                    </a:lnTo>
                    <a:lnTo>
                      <a:pt x="39" y="6"/>
                    </a:lnTo>
                    <a:lnTo>
                      <a:pt x="32" y="3"/>
                    </a:lnTo>
                    <a:lnTo>
                      <a:pt x="26" y="0"/>
                    </a:lnTo>
                    <a:lnTo>
                      <a:pt x="19" y="0"/>
                    </a:lnTo>
                    <a:lnTo>
                      <a:pt x="13" y="3"/>
                    </a:lnTo>
                    <a:lnTo>
                      <a:pt x="10" y="6"/>
                    </a:lnTo>
                    <a:lnTo>
                      <a:pt x="3" y="10"/>
                    </a:lnTo>
                    <a:lnTo>
                      <a:pt x="0" y="16"/>
                    </a:lnTo>
                    <a:lnTo>
                      <a:pt x="0" y="19"/>
                    </a:lnTo>
                    <a:lnTo>
                      <a:pt x="0" y="26"/>
                    </a:lnTo>
                    <a:lnTo>
                      <a:pt x="0" y="32"/>
                    </a:lnTo>
                    <a:lnTo>
                      <a:pt x="3" y="38"/>
                    </a:lnTo>
                    <a:lnTo>
                      <a:pt x="10" y="42"/>
                    </a:lnTo>
                    <a:lnTo>
                      <a:pt x="13" y="45"/>
                    </a:lnTo>
                    <a:lnTo>
                      <a:pt x="19" y="48"/>
                    </a:lnTo>
                    <a:lnTo>
                      <a:pt x="26"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20" name="Rectangle 36"/>
              <p:cNvSpPr>
                <a:spLocks noChangeArrowheads="1"/>
              </p:cNvSpPr>
              <p:nvPr/>
            </p:nvSpPr>
            <p:spPr bwMode="auto">
              <a:xfrm>
                <a:off x="2215" y="2882"/>
                <a:ext cx="3" cy="39"/>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21" name="Freeform 37"/>
              <p:cNvSpPr>
                <a:spLocks/>
              </p:cNvSpPr>
              <p:nvPr/>
            </p:nvSpPr>
            <p:spPr bwMode="auto">
              <a:xfrm>
                <a:off x="2192" y="2930"/>
                <a:ext cx="48" cy="45"/>
              </a:xfrm>
              <a:custGeom>
                <a:avLst/>
                <a:gdLst>
                  <a:gd name="T0" fmla="*/ 26 w 48"/>
                  <a:gd name="T1" fmla="*/ 45 h 45"/>
                  <a:gd name="T2" fmla="*/ 32 w 48"/>
                  <a:gd name="T3" fmla="*/ 45 h 45"/>
                  <a:gd name="T4" fmla="*/ 39 w 48"/>
                  <a:gd name="T5" fmla="*/ 42 h 45"/>
                  <a:gd name="T6" fmla="*/ 42 w 48"/>
                  <a:gd name="T7" fmla="*/ 39 h 45"/>
                  <a:gd name="T8" fmla="*/ 45 w 48"/>
                  <a:gd name="T9" fmla="*/ 32 h 45"/>
                  <a:gd name="T10" fmla="*/ 48 w 48"/>
                  <a:gd name="T11" fmla="*/ 26 h 45"/>
                  <a:gd name="T12" fmla="*/ 48 w 48"/>
                  <a:gd name="T13" fmla="*/ 20 h 45"/>
                  <a:gd name="T14" fmla="*/ 45 w 48"/>
                  <a:gd name="T15" fmla="*/ 13 h 45"/>
                  <a:gd name="T16" fmla="*/ 42 w 48"/>
                  <a:gd name="T17" fmla="*/ 10 h 45"/>
                  <a:gd name="T18" fmla="*/ 39 w 48"/>
                  <a:gd name="T19" fmla="*/ 4 h 45"/>
                  <a:gd name="T20" fmla="*/ 32 w 48"/>
                  <a:gd name="T21" fmla="*/ 0 h 45"/>
                  <a:gd name="T22" fmla="*/ 26 w 48"/>
                  <a:gd name="T23" fmla="*/ 0 h 45"/>
                  <a:gd name="T24" fmla="*/ 23 w 48"/>
                  <a:gd name="T25" fmla="*/ 0 h 45"/>
                  <a:gd name="T26" fmla="*/ 16 w 48"/>
                  <a:gd name="T27" fmla="*/ 0 h 45"/>
                  <a:gd name="T28" fmla="*/ 10 w 48"/>
                  <a:gd name="T29" fmla="*/ 4 h 45"/>
                  <a:gd name="T30" fmla="*/ 7 w 48"/>
                  <a:gd name="T31" fmla="*/ 10 h 45"/>
                  <a:gd name="T32" fmla="*/ 4 w 48"/>
                  <a:gd name="T33" fmla="*/ 13 h 45"/>
                  <a:gd name="T34" fmla="*/ 0 w 48"/>
                  <a:gd name="T35" fmla="*/ 20 h 45"/>
                  <a:gd name="T36" fmla="*/ 0 w 48"/>
                  <a:gd name="T37" fmla="*/ 26 h 45"/>
                  <a:gd name="T38" fmla="*/ 4 w 48"/>
                  <a:gd name="T39" fmla="*/ 32 h 45"/>
                  <a:gd name="T40" fmla="*/ 7 w 48"/>
                  <a:gd name="T41" fmla="*/ 39 h 45"/>
                  <a:gd name="T42" fmla="*/ 10 w 48"/>
                  <a:gd name="T43" fmla="*/ 42 h 45"/>
                  <a:gd name="T44" fmla="*/ 16 w 48"/>
                  <a:gd name="T45" fmla="*/ 45 h 45"/>
                  <a:gd name="T46" fmla="*/ 23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9"/>
                    </a:lnTo>
                    <a:lnTo>
                      <a:pt x="45" y="32"/>
                    </a:lnTo>
                    <a:lnTo>
                      <a:pt x="48" y="26"/>
                    </a:lnTo>
                    <a:lnTo>
                      <a:pt x="48" y="20"/>
                    </a:lnTo>
                    <a:lnTo>
                      <a:pt x="45" y="13"/>
                    </a:lnTo>
                    <a:lnTo>
                      <a:pt x="42" y="10"/>
                    </a:lnTo>
                    <a:lnTo>
                      <a:pt x="39" y="4"/>
                    </a:lnTo>
                    <a:lnTo>
                      <a:pt x="32" y="0"/>
                    </a:lnTo>
                    <a:lnTo>
                      <a:pt x="26" y="0"/>
                    </a:lnTo>
                    <a:lnTo>
                      <a:pt x="23" y="0"/>
                    </a:lnTo>
                    <a:lnTo>
                      <a:pt x="16" y="0"/>
                    </a:lnTo>
                    <a:lnTo>
                      <a:pt x="10" y="4"/>
                    </a:lnTo>
                    <a:lnTo>
                      <a:pt x="7" y="10"/>
                    </a:lnTo>
                    <a:lnTo>
                      <a:pt x="4" y="13"/>
                    </a:lnTo>
                    <a:lnTo>
                      <a:pt x="0" y="20"/>
                    </a:lnTo>
                    <a:lnTo>
                      <a:pt x="0" y="26"/>
                    </a:lnTo>
                    <a:lnTo>
                      <a:pt x="4" y="32"/>
                    </a:lnTo>
                    <a:lnTo>
                      <a:pt x="7" y="39"/>
                    </a:lnTo>
                    <a:lnTo>
                      <a:pt x="10" y="42"/>
                    </a:lnTo>
                    <a:lnTo>
                      <a:pt x="16" y="45"/>
                    </a:lnTo>
                    <a:lnTo>
                      <a:pt x="23" y="45"/>
                    </a:lnTo>
                    <a:lnTo>
                      <a:pt x="26"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22" name="Rectangle 38"/>
              <p:cNvSpPr>
                <a:spLocks noChangeArrowheads="1"/>
              </p:cNvSpPr>
              <p:nvPr/>
            </p:nvSpPr>
            <p:spPr bwMode="auto">
              <a:xfrm>
                <a:off x="2327" y="2799"/>
                <a:ext cx="3" cy="51"/>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23" name="Freeform 39"/>
              <p:cNvSpPr>
                <a:spLocks/>
              </p:cNvSpPr>
              <p:nvPr/>
            </p:nvSpPr>
            <p:spPr bwMode="auto">
              <a:xfrm>
                <a:off x="2308" y="2860"/>
                <a:ext cx="45" cy="45"/>
              </a:xfrm>
              <a:custGeom>
                <a:avLst/>
                <a:gdLst>
                  <a:gd name="T0" fmla="*/ 25 w 45"/>
                  <a:gd name="T1" fmla="*/ 45 h 45"/>
                  <a:gd name="T2" fmla="*/ 32 w 45"/>
                  <a:gd name="T3" fmla="*/ 45 h 45"/>
                  <a:gd name="T4" fmla="*/ 35 w 45"/>
                  <a:gd name="T5" fmla="*/ 42 h 45"/>
                  <a:gd name="T6" fmla="*/ 41 w 45"/>
                  <a:gd name="T7" fmla="*/ 35 h 45"/>
                  <a:gd name="T8" fmla="*/ 45 w 45"/>
                  <a:gd name="T9" fmla="*/ 32 h 45"/>
                  <a:gd name="T10" fmla="*/ 45 w 45"/>
                  <a:gd name="T11" fmla="*/ 26 h 45"/>
                  <a:gd name="T12" fmla="*/ 45 w 45"/>
                  <a:gd name="T13" fmla="*/ 19 h 45"/>
                  <a:gd name="T14" fmla="*/ 45 w 45"/>
                  <a:gd name="T15" fmla="*/ 13 h 45"/>
                  <a:gd name="T16" fmla="*/ 41 w 45"/>
                  <a:gd name="T17" fmla="*/ 10 h 45"/>
                  <a:gd name="T18" fmla="*/ 35 w 45"/>
                  <a:gd name="T19" fmla="*/ 3 h 45"/>
                  <a:gd name="T20" fmla="*/ 32 w 45"/>
                  <a:gd name="T21" fmla="*/ 0 h 45"/>
                  <a:gd name="T22" fmla="*/ 25 w 45"/>
                  <a:gd name="T23" fmla="*/ 0 h 45"/>
                  <a:gd name="T24" fmla="*/ 19 w 45"/>
                  <a:gd name="T25" fmla="*/ 0 h 45"/>
                  <a:gd name="T26" fmla="*/ 13 w 45"/>
                  <a:gd name="T27" fmla="*/ 0 h 45"/>
                  <a:gd name="T28" fmla="*/ 6 w 45"/>
                  <a:gd name="T29" fmla="*/ 3 h 45"/>
                  <a:gd name="T30" fmla="*/ 3 w 45"/>
                  <a:gd name="T31" fmla="*/ 10 h 45"/>
                  <a:gd name="T32" fmla="*/ 0 w 45"/>
                  <a:gd name="T33" fmla="*/ 13 h 45"/>
                  <a:gd name="T34" fmla="*/ 0 w 45"/>
                  <a:gd name="T35" fmla="*/ 19 h 45"/>
                  <a:gd name="T36" fmla="*/ 0 w 45"/>
                  <a:gd name="T37" fmla="*/ 26 h 45"/>
                  <a:gd name="T38" fmla="*/ 0 w 45"/>
                  <a:gd name="T39" fmla="*/ 32 h 45"/>
                  <a:gd name="T40" fmla="*/ 3 w 45"/>
                  <a:gd name="T41" fmla="*/ 35 h 45"/>
                  <a:gd name="T42" fmla="*/ 6 w 45"/>
                  <a:gd name="T43" fmla="*/ 42 h 45"/>
                  <a:gd name="T44" fmla="*/ 13 w 45"/>
                  <a:gd name="T45" fmla="*/ 45 h 45"/>
                  <a:gd name="T46" fmla="*/ 19 w 45"/>
                  <a:gd name="T47" fmla="*/ 45 h 45"/>
                  <a:gd name="T48" fmla="*/ 25 w 45"/>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25" y="45"/>
                    </a:moveTo>
                    <a:lnTo>
                      <a:pt x="32" y="45"/>
                    </a:lnTo>
                    <a:lnTo>
                      <a:pt x="35" y="42"/>
                    </a:lnTo>
                    <a:lnTo>
                      <a:pt x="41" y="35"/>
                    </a:lnTo>
                    <a:lnTo>
                      <a:pt x="45" y="32"/>
                    </a:lnTo>
                    <a:lnTo>
                      <a:pt x="45" y="26"/>
                    </a:lnTo>
                    <a:lnTo>
                      <a:pt x="45" y="19"/>
                    </a:lnTo>
                    <a:lnTo>
                      <a:pt x="45" y="13"/>
                    </a:lnTo>
                    <a:lnTo>
                      <a:pt x="41" y="10"/>
                    </a:lnTo>
                    <a:lnTo>
                      <a:pt x="35" y="3"/>
                    </a:lnTo>
                    <a:lnTo>
                      <a:pt x="32" y="0"/>
                    </a:lnTo>
                    <a:lnTo>
                      <a:pt x="25" y="0"/>
                    </a:lnTo>
                    <a:lnTo>
                      <a:pt x="19" y="0"/>
                    </a:lnTo>
                    <a:lnTo>
                      <a:pt x="13" y="0"/>
                    </a:lnTo>
                    <a:lnTo>
                      <a:pt x="6" y="3"/>
                    </a:lnTo>
                    <a:lnTo>
                      <a:pt x="3" y="10"/>
                    </a:lnTo>
                    <a:lnTo>
                      <a:pt x="0" y="13"/>
                    </a:lnTo>
                    <a:lnTo>
                      <a:pt x="0" y="19"/>
                    </a:lnTo>
                    <a:lnTo>
                      <a:pt x="0" y="26"/>
                    </a:lnTo>
                    <a:lnTo>
                      <a:pt x="0" y="32"/>
                    </a:lnTo>
                    <a:lnTo>
                      <a:pt x="3" y="35"/>
                    </a:lnTo>
                    <a:lnTo>
                      <a:pt x="6" y="42"/>
                    </a:lnTo>
                    <a:lnTo>
                      <a:pt x="13" y="45"/>
                    </a:lnTo>
                    <a:lnTo>
                      <a:pt x="19" y="45"/>
                    </a:lnTo>
                    <a:lnTo>
                      <a:pt x="25"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24" name="Rectangle 40"/>
              <p:cNvSpPr>
                <a:spLocks noChangeArrowheads="1"/>
              </p:cNvSpPr>
              <p:nvPr/>
            </p:nvSpPr>
            <p:spPr bwMode="auto">
              <a:xfrm>
                <a:off x="2442" y="2882"/>
                <a:ext cx="4" cy="39"/>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25" name="Freeform 41"/>
              <p:cNvSpPr>
                <a:spLocks/>
              </p:cNvSpPr>
              <p:nvPr/>
            </p:nvSpPr>
            <p:spPr bwMode="auto">
              <a:xfrm>
                <a:off x="2420" y="2930"/>
                <a:ext cx="48" cy="45"/>
              </a:xfrm>
              <a:custGeom>
                <a:avLst/>
                <a:gdLst>
                  <a:gd name="T0" fmla="*/ 26 w 48"/>
                  <a:gd name="T1" fmla="*/ 45 h 45"/>
                  <a:gd name="T2" fmla="*/ 32 w 48"/>
                  <a:gd name="T3" fmla="*/ 45 h 45"/>
                  <a:gd name="T4" fmla="*/ 39 w 48"/>
                  <a:gd name="T5" fmla="*/ 42 h 45"/>
                  <a:gd name="T6" fmla="*/ 42 w 48"/>
                  <a:gd name="T7" fmla="*/ 36 h 45"/>
                  <a:gd name="T8" fmla="*/ 45 w 48"/>
                  <a:gd name="T9" fmla="*/ 32 h 45"/>
                  <a:gd name="T10" fmla="*/ 48 w 48"/>
                  <a:gd name="T11" fmla="*/ 26 h 45"/>
                  <a:gd name="T12" fmla="*/ 48 w 48"/>
                  <a:gd name="T13" fmla="*/ 20 h 45"/>
                  <a:gd name="T14" fmla="*/ 45 w 48"/>
                  <a:gd name="T15" fmla="*/ 13 h 45"/>
                  <a:gd name="T16" fmla="*/ 42 w 48"/>
                  <a:gd name="T17" fmla="*/ 10 h 45"/>
                  <a:gd name="T18" fmla="*/ 39 w 48"/>
                  <a:gd name="T19" fmla="*/ 4 h 45"/>
                  <a:gd name="T20" fmla="*/ 32 w 48"/>
                  <a:gd name="T21" fmla="*/ 0 h 45"/>
                  <a:gd name="T22" fmla="*/ 26 w 48"/>
                  <a:gd name="T23" fmla="*/ 0 h 45"/>
                  <a:gd name="T24" fmla="*/ 19 w 48"/>
                  <a:gd name="T25" fmla="*/ 0 h 45"/>
                  <a:gd name="T26" fmla="*/ 16 w 48"/>
                  <a:gd name="T27" fmla="*/ 0 h 45"/>
                  <a:gd name="T28" fmla="*/ 10 w 48"/>
                  <a:gd name="T29" fmla="*/ 4 h 45"/>
                  <a:gd name="T30" fmla="*/ 3 w 48"/>
                  <a:gd name="T31" fmla="*/ 10 h 45"/>
                  <a:gd name="T32" fmla="*/ 3 w 48"/>
                  <a:gd name="T33" fmla="*/ 13 h 45"/>
                  <a:gd name="T34" fmla="*/ 0 w 48"/>
                  <a:gd name="T35" fmla="*/ 20 h 45"/>
                  <a:gd name="T36" fmla="*/ 0 w 48"/>
                  <a:gd name="T37" fmla="*/ 26 h 45"/>
                  <a:gd name="T38" fmla="*/ 3 w 48"/>
                  <a:gd name="T39" fmla="*/ 32 h 45"/>
                  <a:gd name="T40" fmla="*/ 3 w 48"/>
                  <a:gd name="T41" fmla="*/ 36 h 45"/>
                  <a:gd name="T42" fmla="*/ 10 w 48"/>
                  <a:gd name="T43" fmla="*/ 42 h 45"/>
                  <a:gd name="T44" fmla="*/ 16 w 48"/>
                  <a:gd name="T45" fmla="*/ 45 h 45"/>
                  <a:gd name="T46" fmla="*/ 19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6"/>
                    </a:lnTo>
                    <a:lnTo>
                      <a:pt x="45" y="32"/>
                    </a:lnTo>
                    <a:lnTo>
                      <a:pt x="48" y="26"/>
                    </a:lnTo>
                    <a:lnTo>
                      <a:pt x="48" y="20"/>
                    </a:lnTo>
                    <a:lnTo>
                      <a:pt x="45" y="13"/>
                    </a:lnTo>
                    <a:lnTo>
                      <a:pt x="42" y="10"/>
                    </a:lnTo>
                    <a:lnTo>
                      <a:pt x="39" y="4"/>
                    </a:lnTo>
                    <a:lnTo>
                      <a:pt x="32" y="0"/>
                    </a:lnTo>
                    <a:lnTo>
                      <a:pt x="26" y="0"/>
                    </a:lnTo>
                    <a:lnTo>
                      <a:pt x="19" y="0"/>
                    </a:lnTo>
                    <a:lnTo>
                      <a:pt x="16" y="0"/>
                    </a:lnTo>
                    <a:lnTo>
                      <a:pt x="10" y="4"/>
                    </a:lnTo>
                    <a:lnTo>
                      <a:pt x="3" y="10"/>
                    </a:lnTo>
                    <a:lnTo>
                      <a:pt x="3" y="13"/>
                    </a:lnTo>
                    <a:lnTo>
                      <a:pt x="0" y="20"/>
                    </a:lnTo>
                    <a:lnTo>
                      <a:pt x="0" y="26"/>
                    </a:lnTo>
                    <a:lnTo>
                      <a:pt x="3" y="32"/>
                    </a:lnTo>
                    <a:lnTo>
                      <a:pt x="3" y="36"/>
                    </a:lnTo>
                    <a:lnTo>
                      <a:pt x="10" y="42"/>
                    </a:lnTo>
                    <a:lnTo>
                      <a:pt x="16" y="45"/>
                    </a:lnTo>
                    <a:lnTo>
                      <a:pt x="19" y="45"/>
                    </a:lnTo>
                    <a:lnTo>
                      <a:pt x="26"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26" name="Rectangle 42"/>
              <p:cNvSpPr>
                <a:spLocks noChangeArrowheads="1"/>
              </p:cNvSpPr>
              <p:nvPr/>
            </p:nvSpPr>
            <p:spPr bwMode="auto">
              <a:xfrm>
                <a:off x="2555" y="2930"/>
                <a:ext cx="3" cy="36"/>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27" name="Freeform 43"/>
              <p:cNvSpPr>
                <a:spLocks/>
              </p:cNvSpPr>
              <p:nvPr/>
            </p:nvSpPr>
            <p:spPr bwMode="auto">
              <a:xfrm>
                <a:off x="2532" y="2975"/>
                <a:ext cx="48" cy="45"/>
              </a:xfrm>
              <a:custGeom>
                <a:avLst/>
                <a:gdLst>
                  <a:gd name="T0" fmla="*/ 29 w 48"/>
                  <a:gd name="T1" fmla="*/ 45 h 45"/>
                  <a:gd name="T2" fmla="*/ 36 w 48"/>
                  <a:gd name="T3" fmla="*/ 45 h 45"/>
                  <a:gd name="T4" fmla="*/ 39 w 48"/>
                  <a:gd name="T5" fmla="*/ 42 h 45"/>
                  <a:gd name="T6" fmla="*/ 45 w 48"/>
                  <a:gd name="T7" fmla="*/ 39 h 45"/>
                  <a:gd name="T8" fmla="*/ 48 w 48"/>
                  <a:gd name="T9" fmla="*/ 32 h 45"/>
                  <a:gd name="T10" fmla="*/ 48 w 48"/>
                  <a:gd name="T11" fmla="*/ 26 h 45"/>
                  <a:gd name="T12" fmla="*/ 48 w 48"/>
                  <a:gd name="T13" fmla="*/ 20 h 45"/>
                  <a:gd name="T14" fmla="*/ 48 w 48"/>
                  <a:gd name="T15" fmla="*/ 13 h 45"/>
                  <a:gd name="T16" fmla="*/ 45 w 48"/>
                  <a:gd name="T17" fmla="*/ 10 h 45"/>
                  <a:gd name="T18" fmla="*/ 39 w 48"/>
                  <a:gd name="T19" fmla="*/ 4 h 45"/>
                  <a:gd name="T20" fmla="*/ 36 w 48"/>
                  <a:gd name="T21" fmla="*/ 0 h 45"/>
                  <a:gd name="T22" fmla="*/ 29 w 48"/>
                  <a:gd name="T23" fmla="*/ 0 h 45"/>
                  <a:gd name="T24" fmla="*/ 23 w 48"/>
                  <a:gd name="T25" fmla="*/ 0 h 45"/>
                  <a:gd name="T26" fmla="*/ 16 w 48"/>
                  <a:gd name="T27" fmla="*/ 0 h 45"/>
                  <a:gd name="T28" fmla="*/ 10 w 48"/>
                  <a:gd name="T29" fmla="*/ 4 h 45"/>
                  <a:gd name="T30" fmla="*/ 7 w 48"/>
                  <a:gd name="T31" fmla="*/ 10 h 45"/>
                  <a:gd name="T32" fmla="*/ 3 w 48"/>
                  <a:gd name="T33" fmla="*/ 13 h 45"/>
                  <a:gd name="T34" fmla="*/ 0 w 48"/>
                  <a:gd name="T35" fmla="*/ 20 h 45"/>
                  <a:gd name="T36" fmla="*/ 0 w 48"/>
                  <a:gd name="T37" fmla="*/ 26 h 45"/>
                  <a:gd name="T38" fmla="*/ 3 w 48"/>
                  <a:gd name="T39" fmla="*/ 32 h 45"/>
                  <a:gd name="T40" fmla="*/ 7 w 48"/>
                  <a:gd name="T41" fmla="*/ 39 h 45"/>
                  <a:gd name="T42" fmla="*/ 10 w 48"/>
                  <a:gd name="T43" fmla="*/ 42 h 45"/>
                  <a:gd name="T44" fmla="*/ 16 w 48"/>
                  <a:gd name="T45" fmla="*/ 45 h 45"/>
                  <a:gd name="T46" fmla="*/ 23 w 48"/>
                  <a:gd name="T47" fmla="*/ 45 h 45"/>
                  <a:gd name="T48" fmla="*/ 29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9" y="45"/>
                    </a:moveTo>
                    <a:lnTo>
                      <a:pt x="36" y="45"/>
                    </a:lnTo>
                    <a:lnTo>
                      <a:pt x="39" y="42"/>
                    </a:lnTo>
                    <a:lnTo>
                      <a:pt x="45" y="39"/>
                    </a:lnTo>
                    <a:lnTo>
                      <a:pt x="48" y="32"/>
                    </a:lnTo>
                    <a:lnTo>
                      <a:pt x="48" y="26"/>
                    </a:lnTo>
                    <a:lnTo>
                      <a:pt x="48" y="20"/>
                    </a:lnTo>
                    <a:lnTo>
                      <a:pt x="48" y="13"/>
                    </a:lnTo>
                    <a:lnTo>
                      <a:pt x="45" y="10"/>
                    </a:lnTo>
                    <a:lnTo>
                      <a:pt x="39" y="4"/>
                    </a:lnTo>
                    <a:lnTo>
                      <a:pt x="36" y="0"/>
                    </a:lnTo>
                    <a:lnTo>
                      <a:pt x="29" y="0"/>
                    </a:lnTo>
                    <a:lnTo>
                      <a:pt x="23" y="0"/>
                    </a:lnTo>
                    <a:lnTo>
                      <a:pt x="16" y="0"/>
                    </a:lnTo>
                    <a:lnTo>
                      <a:pt x="10" y="4"/>
                    </a:lnTo>
                    <a:lnTo>
                      <a:pt x="7" y="10"/>
                    </a:lnTo>
                    <a:lnTo>
                      <a:pt x="3" y="13"/>
                    </a:lnTo>
                    <a:lnTo>
                      <a:pt x="0" y="20"/>
                    </a:lnTo>
                    <a:lnTo>
                      <a:pt x="0" y="26"/>
                    </a:lnTo>
                    <a:lnTo>
                      <a:pt x="3" y="32"/>
                    </a:lnTo>
                    <a:lnTo>
                      <a:pt x="7" y="39"/>
                    </a:lnTo>
                    <a:lnTo>
                      <a:pt x="10" y="42"/>
                    </a:lnTo>
                    <a:lnTo>
                      <a:pt x="16" y="45"/>
                    </a:lnTo>
                    <a:lnTo>
                      <a:pt x="23" y="45"/>
                    </a:lnTo>
                    <a:lnTo>
                      <a:pt x="29"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28" name="Rectangle 44"/>
              <p:cNvSpPr>
                <a:spLocks noChangeArrowheads="1"/>
              </p:cNvSpPr>
              <p:nvPr/>
            </p:nvSpPr>
            <p:spPr bwMode="auto">
              <a:xfrm>
                <a:off x="2670" y="2924"/>
                <a:ext cx="3" cy="32"/>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29" name="Freeform 45"/>
              <p:cNvSpPr>
                <a:spLocks/>
              </p:cNvSpPr>
              <p:nvPr/>
            </p:nvSpPr>
            <p:spPr bwMode="auto">
              <a:xfrm>
                <a:off x="2648" y="2966"/>
                <a:ext cx="48" cy="48"/>
              </a:xfrm>
              <a:custGeom>
                <a:avLst/>
                <a:gdLst>
                  <a:gd name="T0" fmla="*/ 25 w 48"/>
                  <a:gd name="T1" fmla="*/ 48 h 48"/>
                  <a:gd name="T2" fmla="*/ 32 w 48"/>
                  <a:gd name="T3" fmla="*/ 45 h 48"/>
                  <a:gd name="T4" fmla="*/ 38 w 48"/>
                  <a:gd name="T5" fmla="*/ 41 h 48"/>
                  <a:gd name="T6" fmla="*/ 41 w 48"/>
                  <a:gd name="T7" fmla="*/ 38 h 48"/>
                  <a:gd name="T8" fmla="*/ 45 w 48"/>
                  <a:gd name="T9" fmla="*/ 32 h 48"/>
                  <a:gd name="T10" fmla="*/ 48 w 48"/>
                  <a:gd name="T11" fmla="*/ 25 h 48"/>
                  <a:gd name="T12" fmla="*/ 48 w 48"/>
                  <a:gd name="T13" fmla="*/ 19 h 48"/>
                  <a:gd name="T14" fmla="*/ 45 w 48"/>
                  <a:gd name="T15" fmla="*/ 16 h 48"/>
                  <a:gd name="T16" fmla="*/ 41 w 48"/>
                  <a:gd name="T17" fmla="*/ 9 h 48"/>
                  <a:gd name="T18" fmla="*/ 38 w 48"/>
                  <a:gd name="T19" fmla="*/ 6 h 48"/>
                  <a:gd name="T20" fmla="*/ 32 w 48"/>
                  <a:gd name="T21" fmla="*/ 3 h 48"/>
                  <a:gd name="T22" fmla="*/ 25 w 48"/>
                  <a:gd name="T23" fmla="*/ 0 h 48"/>
                  <a:gd name="T24" fmla="*/ 19 w 48"/>
                  <a:gd name="T25" fmla="*/ 0 h 48"/>
                  <a:gd name="T26" fmla="*/ 12 w 48"/>
                  <a:gd name="T27" fmla="*/ 3 h 48"/>
                  <a:gd name="T28" fmla="*/ 9 w 48"/>
                  <a:gd name="T29" fmla="*/ 6 h 48"/>
                  <a:gd name="T30" fmla="*/ 3 w 48"/>
                  <a:gd name="T31" fmla="*/ 9 h 48"/>
                  <a:gd name="T32" fmla="*/ 0 w 48"/>
                  <a:gd name="T33" fmla="*/ 16 h 48"/>
                  <a:gd name="T34" fmla="*/ 0 w 48"/>
                  <a:gd name="T35" fmla="*/ 19 h 48"/>
                  <a:gd name="T36" fmla="*/ 0 w 48"/>
                  <a:gd name="T37" fmla="*/ 25 h 48"/>
                  <a:gd name="T38" fmla="*/ 0 w 48"/>
                  <a:gd name="T39" fmla="*/ 32 h 48"/>
                  <a:gd name="T40" fmla="*/ 3 w 48"/>
                  <a:gd name="T41" fmla="*/ 38 h 48"/>
                  <a:gd name="T42" fmla="*/ 9 w 48"/>
                  <a:gd name="T43" fmla="*/ 41 h 48"/>
                  <a:gd name="T44" fmla="*/ 12 w 48"/>
                  <a:gd name="T45" fmla="*/ 45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1"/>
                    </a:lnTo>
                    <a:lnTo>
                      <a:pt x="41" y="38"/>
                    </a:lnTo>
                    <a:lnTo>
                      <a:pt x="45" y="32"/>
                    </a:lnTo>
                    <a:lnTo>
                      <a:pt x="48" y="25"/>
                    </a:lnTo>
                    <a:lnTo>
                      <a:pt x="48" y="19"/>
                    </a:lnTo>
                    <a:lnTo>
                      <a:pt x="45" y="16"/>
                    </a:lnTo>
                    <a:lnTo>
                      <a:pt x="41" y="9"/>
                    </a:lnTo>
                    <a:lnTo>
                      <a:pt x="38" y="6"/>
                    </a:lnTo>
                    <a:lnTo>
                      <a:pt x="32" y="3"/>
                    </a:lnTo>
                    <a:lnTo>
                      <a:pt x="25" y="0"/>
                    </a:lnTo>
                    <a:lnTo>
                      <a:pt x="19" y="0"/>
                    </a:lnTo>
                    <a:lnTo>
                      <a:pt x="12" y="3"/>
                    </a:lnTo>
                    <a:lnTo>
                      <a:pt x="9" y="6"/>
                    </a:lnTo>
                    <a:lnTo>
                      <a:pt x="3" y="9"/>
                    </a:lnTo>
                    <a:lnTo>
                      <a:pt x="0" y="16"/>
                    </a:lnTo>
                    <a:lnTo>
                      <a:pt x="0" y="19"/>
                    </a:lnTo>
                    <a:lnTo>
                      <a:pt x="0" y="25"/>
                    </a:lnTo>
                    <a:lnTo>
                      <a:pt x="0" y="32"/>
                    </a:lnTo>
                    <a:lnTo>
                      <a:pt x="3" y="38"/>
                    </a:lnTo>
                    <a:lnTo>
                      <a:pt x="9" y="41"/>
                    </a:lnTo>
                    <a:lnTo>
                      <a:pt x="12" y="45"/>
                    </a:lnTo>
                    <a:lnTo>
                      <a:pt x="19" y="48"/>
                    </a:lnTo>
                    <a:lnTo>
                      <a:pt x="25"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30" name="Rectangle 46"/>
              <p:cNvSpPr>
                <a:spLocks noChangeArrowheads="1"/>
              </p:cNvSpPr>
              <p:nvPr/>
            </p:nvSpPr>
            <p:spPr bwMode="auto">
              <a:xfrm>
                <a:off x="2782" y="2950"/>
                <a:ext cx="4" cy="32"/>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31" name="Freeform 47"/>
              <p:cNvSpPr>
                <a:spLocks/>
              </p:cNvSpPr>
              <p:nvPr/>
            </p:nvSpPr>
            <p:spPr bwMode="auto">
              <a:xfrm>
                <a:off x="2760" y="2991"/>
                <a:ext cx="48" cy="45"/>
              </a:xfrm>
              <a:custGeom>
                <a:avLst/>
                <a:gdLst>
                  <a:gd name="T0" fmla="*/ 29 w 48"/>
                  <a:gd name="T1" fmla="*/ 45 h 45"/>
                  <a:gd name="T2" fmla="*/ 32 w 48"/>
                  <a:gd name="T3" fmla="*/ 45 h 45"/>
                  <a:gd name="T4" fmla="*/ 38 w 48"/>
                  <a:gd name="T5" fmla="*/ 42 h 45"/>
                  <a:gd name="T6" fmla="*/ 42 w 48"/>
                  <a:gd name="T7" fmla="*/ 36 h 45"/>
                  <a:gd name="T8" fmla="*/ 45 w 48"/>
                  <a:gd name="T9" fmla="*/ 32 h 45"/>
                  <a:gd name="T10" fmla="*/ 48 w 48"/>
                  <a:gd name="T11" fmla="*/ 26 h 45"/>
                  <a:gd name="T12" fmla="*/ 48 w 48"/>
                  <a:gd name="T13" fmla="*/ 20 h 45"/>
                  <a:gd name="T14" fmla="*/ 45 w 48"/>
                  <a:gd name="T15" fmla="*/ 13 h 45"/>
                  <a:gd name="T16" fmla="*/ 42 w 48"/>
                  <a:gd name="T17" fmla="*/ 10 h 45"/>
                  <a:gd name="T18" fmla="*/ 38 w 48"/>
                  <a:gd name="T19" fmla="*/ 4 h 45"/>
                  <a:gd name="T20" fmla="*/ 32 w 48"/>
                  <a:gd name="T21" fmla="*/ 0 h 45"/>
                  <a:gd name="T22" fmla="*/ 29 w 48"/>
                  <a:gd name="T23" fmla="*/ 0 h 45"/>
                  <a:gd name="T24" fmla="*/ 22 w 48"/>
                  <a:gd name="T25" fmla="*/ 0 h 45"/>
                  <a:gd name="T26" fmla="*/ 16 w 48"/>
                  <a:gd name="T27" fmla="*/ 0 h 45"/>
                  <a:gd name="T28" fmla="*/ 9 w 48"/>
                  <a:gd name="T29" fmla="*/ 4 h 45"/>
                  <a:gd name="T30" fmla="*/ 6 w 48"/>
                  <a:gd name="T31" fmla="*/ 10 h 45"/>
                  <a:gd name="T32" fmla="*/ 3 w 48"/>
                  <a:gd name="T33" fmla="*/ 13 h 45"/>
                  <a:gd name="T34" fmla="*/ 0 w 48"/>
                  <a:gd name="T35" fmla="*/ 20 h 45"/>
                  <a:gd name="T36" fmla="*/ 0 w 48"/>
                  <a:gd name="T37" fmla="*/ 26 h 45"/>
                  <a:gd name="T38" fmla="*/ 3 w 48"/>
                  <a:gd name="T39" fmla="*/ 32 h 45"/>
                  <a:gd name="T40" fmla="*/ 6 w 48"/>
                  <a:gd name="T41" fmla="*/ 36 h 45"/>
                  <a:gd name="T42" fmla="*/ 9 w 48"/>
                  <a:gd name="T43" fmla="*/ 42 h 45"/>
                  <a:gd name="T44" fmla="*/ 16 w 48"/>
                  <a:gd name="T45" fmla="*/ 45 h 45"/>
                  <a:gd name="T46" fmla="*/ 22 w 48"/>
                  <a:gd name="T47" fmla="*/ 45 h 45"/>
                  <a:gd name="T48" fmla="*/ 29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9" y="45"/>
                    </a:moveTo>
                    <a:lnTo>
                      <a:pt x="32" y="45"/>
                    </a:lnTo>
                    <a:lnTo>
                      <a:pt x="38" y="42"/>
                    </a:lnTo>
                    <a:lnTo>
                      <a:pt x="42" y="36"/>
                    </a:lnTo>
                    <a:lnTo>
                      <a:pt x="45" y="32"/>
                    </a:lnTo>
                    <a:lnTo>
                      <a:pt x="48" y="26"/>
                    </a:lnTo>
                    <a:lnTo>
                      <a:pt x="48" y="20"/>
                    </a:lnTo>
                    <a:lnTo>
                      <a:pt x="45" y="13"/>
                    </a:lnTo>
                    <a:lnTo>
                      <a:pt x="42" y="10"/>
                    </a:lnTo>
                    <a:lnTo>
                      <a:pt x="38" y="4"/>
                    </a:lnTo>
                    <a:lnTo>
                      <a:pt x="32" y="0"/>
                    </a:lnTo>
                    <a:lnTo>
                      <a:pt x="29" y="0"/>
                    </a:lnTo>
                    <a:lnTo>
                      <a:pt x="22" y="0"/>
                    </a:lnTo>
                    <a:lnTo>
                      <a:pt x="16" y="0"/>
                    </a:lnTo>
                    <a:lnTo>
                      <a:pt x="9" y="4"/>
                    </a:lnTo>
                    <a:lnTo>
                      <a:pt x="6" y="10"/>
                    </a:lnTo>
                    <a:lnTo>
                      <a:pt x="3" y="13"/>
                    </a:lnTo>
                    <a:lnTo>
                      <a:pt x="0" y="20"/>
                    </a:lnTo>
                    <a:lnTo>
                      <a:pt x="0" y="26"/>
                    </a:lnTo>
                    <a:lnTo>
                      <a:pt x="3" y="32"/>
                    </a:lnTo>
                    <a:lnTo>
                      <a:pt x="6" y="36"/>
                    </a:lnTo>
                    <a:lnTo>
                      <a:pt x="9" y="42"/>
                    </a:lnTo>
                    <a:lnTo>
                      <a:pt x="16" y="45"/>
                    </a:lnTo>
                    <a:lnTo>
                      <a:pt x="22" y="45"/>
                    </a:lnTo>
                    <a:lnTo>
                      <a:pt x="29"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32" name="Rectangle 48"/>
              <p:cNvSpPr>
                <a:spLocks noChangeArrowheads="1"/>
              </p:cNvSpPr>
              <p:nvPr/>
            </p:nvSpPr>
            <p:spPr bwMode="auto">
              <a:xfrm>
                <a:off x="2898" y="2946"/>
                <a:ext cx="3" cy="39"/>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33" name="Freeform 49"/>
              <p:cNvSpPr>
                <a:spLocks/>
              </p:cNvSpPr>
              <p:nvPr/>
            </p:nvSpPr>
            <p:spPr bwMode="auto">
              <a:xfrm>
                <a:off x="2875" y="2995"/>
                <a:ext cx="45" cy="44"/>
              </a:xfrm>
              <a:custGeom>
                <a:avLst/>
                <a:gdLst>
                  <a:gd name="T0" fmla="*/ 26 w 45"/>
                  <a:gd name="T1" fmla="*/ 44 h 44"/>
                  <a:gd name="T2" fmla="*/ 32 w 45"/>
                  <a:gd name="T3" fmla="*/ 44 h 44"/>
                  <a:gd name="T4" fmla="*/ 36 w 45"/>
                  <a:gd name="T5" fmla="*/ 41 h 44"/>
                  <a:gd name="T6" fmla="*/ 42 w 45"/>
                  <a:gd name="T7" fmla="*/ 38 h 44"/>
                  <a:gd name="T8" fmla="*/ 45 w 45"/>
                  <a:gd name="T9" fmla="*/ 32 h 44"/>
                  <a:gd name="T10" fmla="*/ 45 w 45"/>
                  <a:gd name="T11" fmla="*/ 25 h 44"/>
                  <a:gd name="T12" fmla="*/ 45 w 45"/>
                  <a:gd name="T13" fmla="*/ 19 h 44"/>
                  <a:gd name="T14" fmla="*/ 45 w 45"/>
                  <a:gd name="T15" fmla="*/ 12 h 44"/>
                  <a:gd name="T16" fmla="*/ 42 w 45"/>
                  <a:gd name="T17" fmla="*/ 9 h 44"/>
                  <a:gd name="T18" fmla="*/ 36 w 45"/>
                  <a:gd name="T19" fmla="*/ 3 h 44"/>
                  <a:gd name="T20" fmla="*/ 32 w 45"/>
                  <a:gd name="T21" fmla="*/ 0 h 44"/>
                  <a:gd name="T22" fmla="*/ 26 w 45"/>
                  <a:gd name="T23" fmla="*/ 0 h 44"/>
                  <a:gd name="T24" fmla="*/ 20 w 45"/>
                  <a:gd name="T25" fmla="*/ 0 h 44"/>
                  <a:gd name="T26" fmla="*/ 13 w 45"/>
                  <a:gd name="T27" fmla="*/ 0 h 44"/>
                  <a:gd name="T28" fmla="*/ 10 w 45"/>
                  <a:gd name="T29" fmla="*/ 3 h 44"/>
                  <a:gd name="T30" fmla="*/ 3 w 45"/>
                  <a:gd name="T31" fmla="*/ 9 h 44"/>
                  <a:gd name="T32" fmla="*/ 0 w 45"/>
                  <a:gd name="T33" fmla="*/ 12 h 44"/>
                  <a:gd name="T34" fmla="*/ 0 w 45"/>
                  <a:gd name="T35" fmla="*/ 19 h 44"/>
                  <a:gd name="T36" fmla="*/ 0 w 45"/>
                  <a:gd name="T37" fmla="*/ 25 h 44"/>
                  <a:gd name="T38" fmla="*/ 0 w 45"/>
                  <a:gd name="T39" fmla="*/ 32 h 44"/>
                  <a:gd name="T40" fmla="*/ 3 w 45"/>
                  <a:gd name="T41" fmla="*/ 38 h 44"/>
                  <a:gd name="T42" fmla="*/ 10 w 45"/>
                  <a:gd name="T43" fmla="*/ 41 h 44"/>
                  <a:gd name="T44" fmla="*/ 13 w 45"/>
                  <a:gd name="T45" fmla="*/ 44 h 44"/>
                  <a:gd name="T46" fmla="*/ 20 w 45"/>
                  <a:gd name="T47" fmla="*/ 44 h 44"/>
                  <a:gd name="T48" fmla="*/ 26 w 45"/>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4"/>
                  <a:gd name="T77" fmla="*/ 45 w 45"/>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4">
                    <a:moveTo>
                      <a:pt x="26" y="44"/>
                    </a:moveTo>
                    <a:lnTo>
                      <a:pt x="32" y="44"/>
                    </a:lnTo>
                    <a:lnTo>
                      <a:pt x="36" y="41"/>
                    </a:lnTo>
                    <a:lnTo>
                      <a:pt x="42" y="38"/>
                    </a:lnTo>
                    <a:lnTo>
                      <a:pt x="45" y="32"/>
                    </a:lnTo>
                    <a:lnTo>
                      <a:pt x="45" y="25"/>
                    </a:lnTo>
                    <a:lnTo>
                      <a:pt x="45" y="19"/>
                    </a:lnTo>
                    <a:lnTo>
                      <a:pt x="45" y="12"/>
                    </a:lnTo>
                    <a:lnTo>
                      <a:pt x="42" y="9"/>
                    </a:lnTo>
                    <a:lnTo>
                      <a:pt x="36" y="3"/>
                    </a:lnTo>
                    <a:lnTo>
                      <a:pt x="32" y="0"/>
                    </a:lnTo>
                    <a:lnTo>
                      <a:pt x="26" y="0"/>
                    </a:lnTo>
                    <a:lnTo>
                      <a:pt x="20" y="0"/>
                    </a:lnTo>
                    <a:lnTo>
                      <a:pt x="13" y="0"/>
                    </a:lnTo>
                    <a:lnTo>
                      <a:pt x="10" y="3"/>
                    </a:lnTo>
                    <a:lnTo>
                      <a:pt x="3" y="9"/>
                    </a:lnTo>
                    <a:lnTo>
                      <a:pt x="0" y="12"/>
                    </a:lnTo>
                    <a:lnTo>
                      <a:pt x="0" y="19"/>
                    </a:lnTo>
                    <a:lnTo>
                      <a:pt x="0" y="25"/>
                    </a:lnTo>
                    <a:lnTo>
                      <a:pt x="0" y="32"/>
                    </a:lnTo>
                    <a:lnTo>
                      <a:pt x="3" y="38"/>
                    </a:lnTo>
                    <a:lnTo>
                      <a:pt x="10" y="41"/>
                    </a:lnTo>
                    <a:lnTo>
                      <a:pt x="13" y="44"/>
                    </a:lnTo>
                    <a:lnTo>
                      <a:pt x="20" y="44"/>
                    </a:lnTo>
                    <a:lnTo>
                      <a:pt x="26" y="44"/>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34" name="Rectangle 50"/>
              <p:cNvSpPr>
                <a:spLocks noChangeArrowheads="1"/>
              </p:cNvSpPr>
              <p:nvPr/>
            </p:nvSpPr>
            <p:spPr bwMode="auto">
              <a:xfrm>
                <a:off x="3010" y="2902"/>
                <a:ext cx="3" cy="48"/>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35" name="Freeform 51"/>
              <p:cNvSpPr>
                <a:spLocks/>
              </p:cNvSpPr>
              <p:nvPr/>
            </p:nvSpPr>
            <p:spPr bwMode="auto">
              <a:xfrm>
                <a:off x="2988" y="2959"/>
                <a:ext cx="48" cy="48"/>
              </a:xfrm>
              <a:custGeom>
                <a:avLst/>
                <a:gdLst>
                  <a:gd name="T0" fmla="*/ 25 w 48"/>
                  <a:gd name="T1" fmla="*/ 48 h 48"/>
                  <a:gd name="T2" fmla="*/ 32 w 48"/>
                  <a:gd name="T3" fmla="*/ 45 h 48"/>
                  <a:gd name="T4" fmla="*/ 38 w 48"/>
                  <a:gd name="T5" fmla="*/ 42 h 48"/>
                  <a:gd name="T6" fmla="*/ 41 w 48"/>
                  <a:gd name="T7" fmla="*/ 39 h 48"/>
                  <a:gd name="T8" fmla="*/ 44 w 48"/>
                  <a:gd name="T9" fmla="*/ 32 h 48"/>
                  <a:gd name="T10" fmla="*/ 48 w 48"/>
                  <a:gd name="T11" fmla="*/ 26 h 48"/>
                  <a:gd name="T12" fmla="*/ 48 w 48"/>
                  <a:gd name="T13" fmla="*/ 20 h 48"/>
                  <a:gd name="T14" fmla="*/ 44 w 48"/>
                  <a:gd name="T15" fmla="*/ 16 h 48"/>
                  <a:gd name="T16" fmla="*/ 41 w 48"/>
                  <a:gd name="T17" fmla="*/ 10 h 48"/>
                  <a:gd name="T18" fmla="*/ 38 w 48"/>
                  <a:gd name="T19" fmla="*/ 7 h 48"/>
                  <a:gd name="T20" fmla="*/ 32 w 48"/>
                  <a:gd name="T21" fmla="*/ 3 h 48"/>
                  <a:gd name="T22" fmla="*/ 25 w 48"/>
                  <a:gd name="T23" fmla="*/ 0 h 48"/>
                  <a:gd name="T24" fmla="*/ 22 w 48"/>
                  <a:gd name="T25" fmla="*/ 0 h 48"/>
                  <a:gd name="T26" fmla="*/ 16 w 48"/>
                  <a:gd name="T27" fmla="*/ 3 h 48"/>
                  <a:gd name="T28" fmla="*/ 9 w 48"/>
                  <a:gd name="T29" fmla="*/ 7 h 48"/>
                  <a:gd name="T30" fmla="*/ 6 w 48"/>
                  <a:gd name="T31" fmla="*/ 10 h 48"/>
                  <a:gd name="T32" fmla="*/ 3 w 48"/>
                  <a:gd name="T33" fmla="*/ 16 h 48"/>
                  <a:gd name="T34" fmla="*/ 0 w 48"/>
                  <a:gd name="T35" fmla="*/ 20 h 48"/>
                  <a:gd name="T36" fmla="*/ 0 w 48"/>
                  <a:gd name="T37" fmla="*/ 26 h 48"/>
                  <a:gd name="T38" fmla="*/ 3 w 48"/>
                  <a:gd name="T39" fmla="*/ 32 h 48"/>
                  <a:gd name="T40" fmla="*/ 6 w 48"/>
                  <a:gd name="T41" fmla="*/ 39 h 48"/>
                  <a:gd name="T42" fmla="*/ 9 w 48"/>
                  <a:gd name="T43" fmla="*/ 42 h 48"/>
                  <a:gd name="T44" fmla="*/ 16 w 48"/>
                  <a:gd name="T45" fmla="*/ 45 h 48"/>
                  <a:gd name="T46" fmla="*/ 22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2"/>
                    </a:lnTo>
                    <a:lnTo>
                      <a:pt x="41" y="39"/>
                    </a:lnTo>
                    <a:lnTo>
                      <a:pt x="44" y="32"/>
                    </a:lnTo>
                    <a:lnTo>
                      <a:pt x="48" y="26"/>
                    </a:lnTo>
                    <a:lnTo>
                      <a:pt x="48" y="20"/>
                    </a:lnTo>
                    <a:lnTo>
                      <a:pt x="44" y="16"/>
                    </a:lnTo>
                    <a:lnTo>
                      <a:pt x="41" y="10"/>
                    </a:lnTo>
                    <a:lnTo>
                      <a:pt x="38" y="7"/>
                    </a:lnTo>
                    <a:lnTo>
                      <a:pt x="32" y="3"/>
                    </a:lnTo>
                    <a:lnTo>
                      <a:pt x="25" y="0"/>
                    </a:lnTo>
                    <a:lnTo>
                      <a:pt x="22" y="0"/>
                    </a:lnTo>
                    <a:lnTo>
                      <a:pt x="16" y="3"/>
                    </a:lnTo>
                    <a:lnTo>
                      <a:pt x="9" y="7"/>
                    </a:lnTo>
                    <a:lnTo>
                      <a:pt x="6" y="10"/>
                    </a:lnTo>
                    <a:lnTo>
                      <a:pt x="3" y="16"/>
                    </a:lnTo>
                    <a:lnTo>
                      <a:pt x="0" y="20"/>
                    </a:lnTo>
                    <a:lnTo>
                      <a:pt x="0" y="26"/>
                    </a:lnTo>
                    <a:lnTo>
                      <a:pt x="3" y="32"/>
                    </a:lnTo>
                    <a:lnTo>
                      <a:pt x="6" y="39"/>
                    </a:lnTo>
                    <a:lnTo>
                      <a:pt x="9" y="42"/>
                    </a:lnTo>
                    <a:lnTo>
                      <a:pt x="16" y="45"/>
                    </a:lnTo>
                    <a:lnTo>
                      <a:pt x="22" y="48"/>
                    </a:lnTo>
                    <a:lnTo>
                      <a:pt x="25"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36" name="Rectangle 52"/>
              <p:cNvSpPr>
                <a:spLocks noChangeArrowheads="1"/>
              </p:cNvSpPr>
              <p:nvPr/>
            </p:nvSpPr>
            <p:spPr bwMode="auto">
              <a:xfrm>
                <a:off x="3122" y="3017"/>
                <a:ext cx="3" cy="48"/>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37" name="Freeform 53"/>
              <p:cNvSpPr>
                <a:spLocks/>
              </p:cNvSpPr>
              <p:nvPr/>
            </p:nvSpPr>
            <p:spPr bwMode="auto">
              <a:xfrm>
                <a:off x="3100" y="2962"/>
                <a:ext cx="48" cy="49"/>
              </a:xfrm>
              <a:custGeom>
                <a:avLst/>
                <a:gdLst>
                  <a:gd name="T0" fmla="*/ 29 w 48"/>
                  <a:gd name="T1" fmla="*/ 49 h 49"/>
                  <a:gd name="T2" fmla="*/ 35 w 48"/>
                  <a:gd name="T3" fmla="*/ 45 h 49"/>
                  <a:gd name="T4" fmla="*/ 38 w 48"/>
                  <a:gd name="T5" fmla="*/ 42 h 49"/>
                  <a:gd name="T6" fmla="*/ 45 w 48"/>
                  <a:gd name="T7" fmla="*/ 39 h 49"/>
                  <a:gd name="T8" fmla="*/ 48 w 48"/>
                  <a:gd name="T9" fmla="*/ 33 h 49"/>
                  <a:gd name="T10" fmla="*/ 48 w 48"/>
                  <a:gd name="T11" fmla="*/ 26 h 49"/>
                  <a:gd name="T12" fmla="*/ 48 w 48"/>
                  <a:gd name="T13" fmla="*/ 23 h 49"/>
                  <a:gd name="T14" fmla="*/ 48 w 48"/>
                  <a:gd name="T15" fmla="*/ 17 h 49"/>
                  <a:gd name="T16" fmla="*/ 45 w 48"/>
                  <a:gd name="T17" fmla="*/ 10 h 49"/>
                  <a:gd name="T18" fmla="*/ 38 w 48"/>
                  <a:gd name="T19" fmla="*/ 7 h 49"/>
                  <a:gd name="T20" fmla="*/ 35 w 48"/>
                  <a:gd name="T21" fmla="*/ 4 h 49"/>
                  <a:gd name="T22" fmla="*/ 29 w 48"/>
                  <a:gd name="T23" fmla="*/ 0 h 49"/>
                  <a:gd name="T24" fmla="*/ 22 w 48"/>
                  <a:gd name="T25" fmla="*/ 0 h 49"/>
                  <a:gd name="T26" fmla="*/ 16 w 48"/>
                  <a:gd name="T27" fmla="*/ 4 h 49"/>
                  <a:gd name="T28" fmla="*/ 9 w 48"/>
                  <a:gd name="T29" fmla="*/ 7 h 49"/>
                  <a:gd name="T30" fmla="*/ 6 w 48"/>
                  <a:gd name="T31" fmla="*/ 10 h 49"/>
                  <a:gd name="T32" fmla="*/ 3 w 48"/>
                  <a:gd name="T33" fmla="*/ 17 h 49"/>
                  <a:gd name="T34" fmla="*/ 0 w 48"/>
                  <a:gd name="T35" fmla="*/ 23 h 49"/>
                  <a:gd name="T36" fmla="*/ 0 w 48"/>
                  <a:gd name="T37" fmla="*/ 26 h 49"/>
                  <a:gd name="T38" fmla="*/ 3 w 48"/>
                  <a:gd name="T39" fmla="*/ 33 h 49"/>
                  <a:gd name="T40" fmla="*/ 6 w 48"/>
                  <a:gd name="T41" fmla="*/ 39 h 49"/>
                  <a:gd name="T42" fmla="*/ 9 w 48"/>
                  <a:gd name="T43" fmla="*/ 42 h 49"/>
                  <a:gd name="T44" fmla="*/ 16 w 48"/>
                  <a:gd name="T45" fmla="*/ 45 h 49"/>
                  <a:gd name="T46" fmla="*/ 22 w 48"/>
                  <a:gd name="T47" fmla="*/ 49 h 49"/>
                  <a:gd name="T48" fmla="*/ 29 w 48"/>
                  <a:gd name="T49" fmla="*/ 49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29" y="49"/>
                    </a:moveTo>
                    <a:lnTo>
                      <a:pt x="35" y="45"/>
                    </a:lnTo>
                    <a:lnTo>
                      <a:pt x="38" y="42"/>
                    </a:lnTo>
                    <a:lnTo>
                      <a:pt x="45" y="39"/>
                    </a:lnTo>
                    <a:lnTo>
                      <a:pt x="48" y="33"/>
                    </a:lnTo>
                    <a:lnTo>
                      <a:pt x="48" y="26"/>
                    </a:lnTo>
                    <a:lnTo>
                      <a:pt x="48" y="23"/>
                    </a:lnTo>
                    <a:lnTo>
                      <a:pt x="48" y="17"/>
                    </a:lnTo>
                    <a:lnTo>
                      <a:pt x="45" y="10"/>
                    </a:lnTo>
                    <a:lnTo>
                      <a:pt x="38" y="7"/>
                    </a:lnTo>
                    <a:lnTo>
                      <a:pt x="35" y="4"/>
                    </a:lnTo>
                    <a:lnTo>
                      <a:pt x="29" y="0"/>
                    </a:lnTo>
                    <a:lnTo>
                      <a:pt x="22" y="0"/>
                    </a:lnTo>
                    <a:lnTo>
                      <a:pt x="16" y="4"/>
                    </a:lnTo>
                    <a:lnTo>
                      <a:pt x="9" y="7"/>
                    </a:lnTo>
                    <a:lnTo>
                      <a:pt x="6" y="10"/>
                    </a:lnTo>
                    <a:lnTo>
                      <a:pt x="3" y="17"/>
                    </a:lnTo>
                    <a:lnTo>
                      <a:pt x="0" y="23"/>
                    </a:lnTo>
                    <a:lnTo>
                      <a:pt x="0" y="26"/>
                    </a:lnTo>
                    <a:lnTo>
                      <a:pt x="3" y="33"/>
                    </a:lnTo>
                    <a:lnTo>
                      <a:pt x="6" y="39"/>
                    </a:lnTo>
                    <a:lnTo>
                      <a:pt x="9" y="42"/>
                    </a:lnTo>
                    <a:lnTo>
                      <a:pt x="16" y="45"/>
                    </a:lnTo>
                    <a:lnTo>
                      <a:pt x="22" y="49"/>
                    </a:lnTo>
                    <a:lnTo>
                      <a:pt x="29" y="49"/>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38" name="Rectangle 54"/>
              <p:cNvSpPr>
                <a:spLocks noChangeArrowheads="1"/>
              </p:cNvSpPr>
              <p:nvPr/>
            </p:nvSpPr>
            <p:spPr bwMode="auto">
              <a:xfrm>
                <a:off x="3238" y="2902"/>
                <a:ext cx="3" cy="48"/>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39" name="Freeform 55"/>
              <p:cNvSpPr>
                <a:spLocks/>
              </p:cNvSpPr>
              <p:nvPr/>
            </p:nvSpPr>
            <p:spPr bwMode="auto">
              <a:xfrm>
                <a:off x="3215" y="2959"/>
                <a:ext cx="48" cy="48"/>
              </a:xfrm>
              <a:custGeom>
                <a:avLst/>
                <a:gdLst>
                  <a:gd name="T0" fmla="*/ 26 w 48"/>
                  <a:gd name="T1" fmla="*/ 48 h 48"/>
                  <a:gd name="T2" fmla="*/ 32 w 48"/>
                  <a:gd name="T3" fmla="*/ 45 h 48"/>
                  <a:gd name="T4" fmla="*/ 39 w 48"/>
                  <a:gd name="T5" fmla="*/ 42 h 48"/>
                  <a:gd name="T6" fmla="*/ 42 w 48"/>
                  <a:gd name="T7" fmla="*/ 39 h 48"/>
                  <a:gd name="T8" fmla="*/ 45 w 48"/>
                  <a:gd name="T9" fmla="*/ 32 h 48"/>
                  <a:gd name="T10" fmla="*/ 48 w 48"/>
                  <a:gd name="T11" fmla="*/ 26 h 48"/>
                  <a:gd name="T12" fmla="*/ 48 w 48"/>
                  <a:gd name="T13" fmla="*/ 20 h 48"/>
                  <a:gd name="T14" fmla="*/ 45 w 48"/>
                  <a:gd name="T15" fmla="*/ 13 h 48"/>
                  <a:gd name="T16" fmla="*/ 42 w 48"/>
                  <a:gd name="T17" fmla="*/ 10 h 48"/>
                  <a:gd name="T18" fmla="*/ 39 w 48"/>
                  <a:gd name="T19" fmla="*/ 3 h 48"/>
                  <a:gd name="T20" fmla="*/ 32 w 48"/>
                  <a:gd name="T21" fmla="*/ 0 h 48"/>
                  <a:gd name="T22" fmla="*/ 26 w 48"/>
                  <a:gd name="T23" fmla="*/ 0 h 48"/>
                  <a:gd name="T24" fmla="*/ 19 w 48"/>
                  <a:gd name="T25" fmla="*/ 0 h 48"/>
                  <a:gd name="T26" fmla="*/ 13 w 48"/>
                  <a:gd name="T27" fmla="*/ 0 h 48"/>
                  <a:gd name="T28" fmla="*/ 10 w 48"/>
                  <a:gd name="T29" fmla="*/ 3 h 48"/>
                  <a:gd name="T30" fmla="*/ 3 w 48"/>
                  <a:gd name="T31" fmla="*/ 10 h 48"/>
                  <a:gd name="T32" fmla="*/ 0 w 48"/>
                  <a:gd name="T33" fmla="*/ 13 h 48"/>
                  <a:gd name="T34" fmla="*/ 0 w 48"/>
                  <a:gd name="T35" fmla="*/ 20 h 48"/>
                  <a:gd name="T36" fmla="*/ 0 w 48"/>
                  <a:gd name="T37" fmla="*/ 26 h 48"/>
                  <a:gd name="T38" fmla="*/ 0 w 48"/>
                  <a:gd name="T39" fmla="*/ 32 h 48"/>
                  <a:gd name="T40" fmla="*/ 3 w 48"/>
                  <a:gd name="T41" fmla="*/ 39 h 48"/>
                  <a:gd name="T42" fmla="*/ 10 w 48"/>
                  <a:gd name="T43" fmla="*/ 42 h 48"/>
                  <a:gd name="T44" fmla="*/ 13 w 48"/>
                  <a:gd name="T45" fmla="*/ 45 h 48"/>
                  <a:gd name="T46" fmla="*/ 19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5"/>
                    </a:lnTo>
                    <a:lnTo>
                      <a:pt x="39" y="42"/>
                    </a:lnTo>
                    <a:lnTo>
                      <a:pt x="42" y="39"/>
                    </a:lnTo>
                    <a:lnTo>
                      <a:pt x="45" y="32"/>
                    </a:lnTo>
                    <a:lnTo>
                      <a:pt x="48" y="26"/>
                    </a:lnTo>
                    <a:lnTo>
                      <a:pt x="48" y="20"/>
                    </a:lnTo>
                    <a:lnTo>
                      <a:pt x="45" y="13"/>
                    </a:lnTo>
                    <a:lnTo>
                      <a:pt x="42" y="10"/>
                    </a:lnTo>
                    <a:lnTo>
                      <a:pt x="39" y="3"/>
                    </a:lnTo>
                    <a:lnTo>
                      <a:pt x="32" y="0"/>
                    </a:lnTo>
                    <a:lnTo>
                      <a:pt x="26" y="0"/>
                    </a:lnTo>
                    <a:lnTo>
                      <a:pt x="19" y="0"/>
                    </a:lnTo>
                    <a:lnTo>
                      <a:pt x="13" y="0"/>
                    </a:lnTo>
                    <a:lnTo>
                      <a:pt x="10" y="3"/>
                    </a:lnTo>
                    <a:lnTo>
                      <a:pt x="3" y="10"/>
                    </a:lnTo>
                    <a:lnTo>
                      <a:pt x="0" y="13"/>
                    </a:lnTo>
                    <a:lnTo>
                      <a:pt x="0" y="20"/>
                    </a:lnTo>
                    <a:lnTo>
                      <a:pt x="0" y="26"/>
                    </a:lnTo>
                    <a:lnTo>
                      <a:pt x="0" y="32"/>
                    </a:lnTo>
                    <a:lnTo>
                      <a:pt x="3" y="39"/>
                    </a:lnTo>
                    <a:lnTo>
                      <a:pt x="10" y="42"/>
                    </a:lnTo>
                    <a:lnTo>
                      <a:pt x="13" y="45"/>
                    </a:lnTo>
                    <a:lnTo>
                      <a:pt x="19" y="48"/>
                    </a:lnTo>
                    <a:lnTo>
                      <a:pt x="26"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0" name="Rectangle 56"/>
              <p:cNvSpPr>
                <a:spLocks noChangeArrowheads="1"/>
              </p:cNvSpPr>
              <p:nvPr/>
            </p:nvSpPr>
            <p:spPr bwMode="auto">
              <a:xfrm>
                <a:off x="3350" y="2879"/>
                <a:ext cx="3" cy="64"/>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41" name="Freeform 57"/>
              <p:cNvSpPr>
                <a:spLocks/>
              </p:cNvSpPr>
              <p:nvPr/>
            </p:nvSpPr>
            <p:spPr bwMode="auto">
              <a:xfrm>
                <a:off x="3327" y="2950"/>
                <a:ext cx="48" cy="48"/>
              </a:xfrm>
              <a:custGeom>
                <a:avLst/>
                <a:gdLst>
                  <a:gd name="T0" fmla="*/ 29 w 48"/>
                  <a:gd name="T1" fmla="*/ 48 h 48"/>
                  <a:gd name="T2" fmla="*/ 32 w 48"/>
                  <a:gd name="T3" fmla="*/ 45 h 48"/>
                  <a:gd name="T4" fmla="*/ 39 w 48"/>
                  <a:gd name="T5" fmla="*/ 45 h 48"/>
                  <a:gd name="T6" fmla="*/ 42 w 48"/>
                  <a:gd name="T7" fmla="*/ 38 h 48"/>
                  <a:gd name="T8" fmla="*/ 45 w 48"/>
                  <a:gd name="T9" fmla="*/ 32 h 48"/>
                  <a:gd name="T10" fmla="*/ 48 w 48"/>
                  <a:gd name="T11" fmla="*/ 29 h 48"/>
                  <a:gd name="T12" fmla="*/ 48 w 48"/>
                  <a:gd name="T13" fmla="*/ 22 h 48"/>
                  <a:gd name="T14" fmla="*/ 45 w 48"/>
                  <a:gd name="T15" fmla="*/ 16 h 48"/>
                  <a:gd name="T16" fmla="*/ 42 w 48"/>
                  <a:gd name="T17" fmla="*/ 9 h 48"/>
                  <a:gd name="T18" fmla="*/ 39 w 48"/>
                  <a:gd name="T19" fmla="*/ 6 h 48"/>
                  <a:gd name="T20" fmla="*/ 32 w 48"/>
                  <a:gd name="T21" fmla="*/ 3 h 48"/>
                  <a:gd name="T22" fmla="*/ 29 w 48"/>
                  <a:gd name="T23" fmla="*/ 0 h 48"/>
                  <a:gd name="T24" fmla="*/ 23 w 48"/>
                  <a:gd name="T25" fmla="*/ 0 h 48"/>
                  <a:gd name="T26" fmla="*/ 16 w 48"/>
                  <a:gd name="T27" fmla="*/ 3 h 48"/>
                  <a:gd name="T28" fmla="*/ 10 w 48"/>
                  <a:gd name="T29" fmla="*/ 6 h 48"/>
                  <a:gd name="T30" fmla="*/ 7 w 48"/>
                  <a:gd name="T31" fmla="*/ 9 h 48"/>
                  <a:gd name="T32" fmla="*/ 4 w 48"/>
                  <a:gd name="T33" fmla="*/ 16 h 48"/>
                  <a:gd name="T34" fmla="*/ 0 w 48"/>
                  <a:gd name="T35" fmla="*/ 22 h 48"/>
                  <a:gd name="T36" fmla="*/ 0 w 48"/>
                  <a:gd name="T37" fmla="*/ 29 h 48"/>
                  <a:gd name="T38" fmla="*/ 4 w 48"/>
                  <a:gd name="T39" fmla="*/ 32 h 48"/>
                  <a:gd name="T40" fmla="*/ 7 w 48"/>
                  <a:gd name="T41" fmla="*/ 38 h 48"/>
                  <a:gd name="T42" fmla="*/ 10 w 48"/>
                  <a:gd name="T43" fmla="*/ 45 h 48"/>
                  <a:gd name="T44" fmla="*/ 16 w 48"/>
                  <a:gd name="T45" fmla="*/ 45 h 48"/>
                  <a:gd name="T46" fmla="*/ 23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2" y="45"/>
                    </a:lnTo>
                    <a:lnTo>
                      <a:pt x="39" y="45"/>
                    </a:lnTo>
                    <a:lnTo>
                      <a:pt x="42" y="38"/>
                    </a:lnTo>
                    <a:lnTo>
                      <a:pt x="45" y="32"/>
                    </a:lnTo>
                    <a:lnTo>
                      <a:pt x="48" y="29"/>
                    </a:lnTo>
                    <a:lnTo>
                      <a:pt x="48" y="22"/>
                    </a:lnTo>
                    <a:lnTo>
                      <a:pt x="45" y="16"/>
                    </a:lnTo>
                    <a:lnTo>
                      <a:pt x="42" y="9"/>
                    </a:lnTo>
                    <a:lnTo>
                      <a:pt x="39" y="6"/>
                    </a:lnTo>
                    <a:lnTo>
                      <a:pt x="32" y="3"/>
                    </a:lnTo>
                    <a:lnTo>
                      <a:pt x="29" y="0"/>
                    </a:lnTo>
                    <a:lnTo>
                      <a:pt x="23" y="0"/>
                    </a:lnTo>
                    <a:lnTo>
                      <a:pt x="16" y="3"/>
                    </a:lnTo>
                    <a:lnTo>
                      <a:pt x="10" y="6"/>
                    </a:lnTo>
                    <a:lnTo>
                      <a:pt x="7" y="9"/>
                    </a:lnTo>
                    <a:lnTo>
                      <a:pt x="4" y="16"/>
                    </a:lnTo>
                    <a:lnTo>
                      <a:pt x="0" y="22"/>
                    </a:lnTo>
                    <a:lnTo>
                      <a:pt x="0" y="29"/>
                    </a:lnTo>
                    <a:lnTo>
                      <a:pt x="4" y="32"/>
                    </a:lnTo>
                    <a:lnTo>
                      <a:pt x="7" y="38"/>
                    </a:lnTo>
                    <a:lnTo>
                      <a:pt x="10" y="45"/>
                    </a:lnTo>
                    <a:lnTo>
                      <a:pt x="16" y="45"/>
                    </a:lnTo>
                    <a:lnTo>
                      <a:pt x="23" y="48"/>
                    </a:lnTo>
                    <a:lnTo>
                      <a:pt x="29"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2" name="Rectangle 58"/>
              <p:cNvSpPr>
                <a:spLocks noChangeArrowheads="1"/>
              </p:cNvSpPr>
              <p:nvPr/>
            </p:nvSpPr>
            <p:spPr bwMode="auto">
              <a:xfrm>
                <a:off x="3465" y="2895"/>
                <a:ext cx="3" cy="55"/>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43" name="Freeform 59"/>
              <p:cNvSpPr>
                <a:spLocks/>
              </p:cNvSpPr>
              <p:nvPr/>
            </p:nvSpPr>
            <p:spPr bwMode="auto">
              <a:xfrm>
                <a:off x="3443" y="2956"/>
                <a:ext cx="48" cy="48"/>
              </a:xfrm>
              <a:custGeom>
                <a:avLst/>
                <a:gdLst>
                  <a:gd name="T0" fmla="*/ 25 w 48"/>
                  <a:gd name="T1" fmla="*/ 48 h 48"/>
                  <a:gd name="T2" fmla="*/ 32 w 48"/>
                  <a:gd name="T3" fmla="*/ 45 h 48"/>
                  <a:gd name="T4" fmla="*/ 38 w 48"/>
                  <a:gd name="T5" fmla="*/ 45 h 48"/>
                  <a:gd name="T6" fmla="*/ 41 w 48"/>
                  <a:gd name="T7" fmla="*/ 39 h 48"/>
                  <a:gd name="T8" fmla="*/ 45 w 48"/>
                  <a:gd name="T9" fmla="*/ 32 h 48"/>
                  <a:gd name="T10" fmla="*/ 48 w 48"/>
                  <a:gd name="T11" fmla="*/ 29 h 48"/>
                  <a:gd name="T12" fmla="*/ 48 w 48"/>
                  <a:gd name="T13" fmla="*/ 23 h 48"/>
                  <a:gd name="T14" fmla="*/ 45 w 48"/>
                  <a:gd name="T15" fmla="*/ 16 h 48"/>
                  <a:gd name="T16" fmla="*/ 41 w 48"/>
                  <a:gd name="T17" fmla="*/ 10 h 48"/>
                  <a:gd name="T18" fmla="*/ 38 w 48"/>
                  <a:gd name="T19" fmla="*/ 6 h 48"/>
                  <a:gd name="T20" fmla="*/ 32 w 48"/>
                  <a:gd name="T21" fmla="*/ 3 h 48"/>
                  <a:gd name="T22" fmla="*/ 25 w 48"/>
                  <a:gd name="T23" fmla="*/ 0 h 48"/>
                  <a:gd name="T24" fmla="*/ 19 w 48"/>
                  <a:gd name="T25" fmla="*/ 0 h 48"/>
                  <a:gd name="T26" fmla="*/ 13 w 48"/>
                  <a:gd name="T27" fmla="*/ 3 h 48"/>
                  <a:gd name="T28" fmla="*/ 9 w 48"/>
                  <a:gd name="T29" fmla="*/ 6 h 48"/>
                  <a:gd name="T30" fmla="*/ 3 w 48"/>
                  <a:gd name="T31" fmla="*/ 10 h 48"/>
                  <a:gd name="T32" fmla="*/ 0 w 48"/>
                  <a:gd name="T33" fmla="*/ 16 h 48"/>
                  <a:gd name="T34" fmla="*/ 0 w 48"/>
                  <a:gd name="T35" fmla="*/ 23 h 48"/>
                  <a:gd name="T36" fmla="*/ 0 w 48"/>
                  <a:gd name="T37" fmla="*/ 29 h 48"/>
                  <a:gd name="T38" fmla="*/ 0 w 48"/>
                  <a:gd name="T39" fmla="*/ 32 h 48"/>
                  <a:gd name="T40" fmla="*/ 3 w 48"/>
                  <a:gd name="T41" fmla="*/ 39 h 48"/>
                  <a:gd name="T42" fmla="*/ 9 w 48"/>
                  <a:gd name="T43" fmla="*/ 45 h 48"/>
                  <a:gd name="T44" fmla="*/ 13 w 48"/>
                  <a:gd name="T45" fmla="*/ 45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5"/>
                    </a:lnTo>
                    <a:lnTo>
                      <a:pt x="41" y="39"/>
                    </a:lnTo>
                    <a:lnTo>
                      <a:pt x="45" y="32"/>
                    </a:lnTo>
                    <a:lnTo>
                      <a:pt x="48" y="29"/>
                    </a:lnTo>
                    <a:lnTo>
                      <a:pt x="48" y="23"/>
                    </a:lnTo>
                    <a:lnTo>
                      <a:pt x="45" y="16"/>
                    </a:lnTo>
                    <a:lnTo>
                      <a:pt x="41" y="10"/>
                    </a:lnTo>
                    <a:lnTo>
                      <a:pt x="38" y="6"/>
                    </a:lnTo>
                    <a:lnTo>
                      <a:pt x="32" y="3"/>
                    </a:lnTo>
                    <a:lnTo>
                      <a:pt x="25" y="0"/>
                    </a:lnTo>
                    <a:lnTo>
                      <a:pt x="19" y="0"/>
                    </a:lnTo>
                    <a:lnTo>
                      <a:pt x="13" y="3"/>
                    </a:lnTo>
                    <a:lnTo>
                      <a:pt x="9" y="6"/>
                    </a:lnTo>
                    <a:lnTo>
                      <a:pt x="3" y="10"/>
                    </a:lnTo>
                    <a:lnTo>
                      <a:pt x="0" y="16"/>
                    </a:lnTo>
                    <a:lnTo>
                      <a:pt x="0" y="23"/>
                    </a:lnTo>
                    <a:lnTo>
                      <a:pt x="0" y="29"/>
                    </a:lnTo>
                    <a:lnTo>
                      <a:pt x="0" y="32"/>
                    </a:lnTo>
                    <a:lnTo>
                      <a:pt x="3" y="39"/>
                    </a:lnTo>
                    <a:lnTo>
                      <a:pt x="9" y="45"/>
                    </a:lnTo>
                    <a:lnTo>
                      <a:pt x="13" y="45"/>
                    </a:lnTo>
                    <a:lnTo>
                      <a:pt x="19" y="48"/>
                    </a:lnTo>
                    <a:lnTo>
                      <a:pt x="25"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4" name="Freeform 60"/>
              <p:cNvSpPr>
                <a:spLocks/>
              </p:cNvSpPr>
              <p:nvPr/>
            </p:nvSpPr>
            <p:spPr bwMode="auto">
              <a:xfrm>
                <a:off x="3443" y="2956"/>
                <a:ext cx="48" cy="48"/>
              </a:xfrm>
              <a:custGeom>
                <a:avLst/>
                <a:gdLst>
                  <a:gd name="T0" fmla="*/ 25 w 48"/>
                  <a:gd name="T1" fmla="*/ 48 h 48"/>
                  <a:gd name="T2" fmla="*/ 32 w 48"/>
                  <a:gd name="T3" fmla="*/ 45 h 48"/>
                  <a:gd name="T4" fmla="*/ 38 w 48"/>
                  <a:gd name="T5" fmla="*/ 45 h 48"/>
                  <a:gd name="T6" fmla="*/ 41 w 48"/>
                  <a:gd name="T7" fmla="*/ 39 h 48"/>
                  <a:gd name="T8" fmla="*/ 45 w 48"/>
                  <a:gd name="T9" fmla="*/ 32 h 48"/>
                  <a:gd name="T10" fmla="*/ 48 w 48"/>
                  <a:gd name="T11" fmla="*/ 29 h 48"/>
                  <a:gd name="T12" fmla="*/ 48 w 48"/>
                  <a:gd name="T13" fmla="*/ 23 h 48"/>
                  <a:gd name="T14" fmla="*/ 45 w 48"/>
                  <a:gd name="T15" fmla="*/ 16 h 48"/>
                  <a:gd name="T16" fmla="*/ 41 w 48"/>
                  <a:gd name="T17" fmla="*/ 10 h 48"/>
                  <a:gd name="T18" fmla="*/ 38 w 48"/>
                  <a:gd name="T19" fmla="*/ 6 h 48"/>
                  <a:gd name="T20" fmla="*/ 32 w 48"/>
                  <a:gd name="T21" fmla="*/ 3 h 48"/>
                  <a:gd name="T22" fmla="*/ 25 w 48"/>
                  <a:gd name="T23" fmla="*/ 0 h 48"/>
                  <a:gd name="T24" fmla="*/ 19 w 48"/>
                  <a:gd name="T25" fmla="*/ 0 h 48"/>
                  <a:gd name="T26" fmla="*/ 13 w 48"/>
                  <a:gd name="T27" fmla="*/ 3 h 48"/>
                  <a:gd name="T28" fmla="*/ 9 w 48"/>
                  <a:gd name="T29" fmla="*/ 6 h 48"/>
                  <a:gd name="T30" fmla="*/ 3 w 48"/>
                  <a:gd name="T31" fmla="*/ 10 h 48"/>
                  <a:gd name="T32" fmla="*/ 0 w 48"/>
                  <a:gd name="T33" fmla="*/ 16 h 48"/>
                  <a:gd name="T34" fmla="*/ 0 w 48"/>
                  <a:gd name="T35" fmla="*/ 23 h 48"/>
                  <a:gd name="T36" fmla="*/ 0 w 48"/>
                  <a:gd name="T37" fmla="*/ 29 h 48"/>
                  <a:gd name="T38" fmla="*/ 0 w 48"/>
                  <a:gd name="T39" fmla="*/ 32 h 48"/>
                  <a:gd name="T40" fmla="*/ 3 w 48"/>
                  <a:gd name="T41" fmla="*/ 39 h 48"/>
                  <a:gd name="T42" fmla="*/ 9 w 48"/>
                  <a:gd name="T43" fmla="*/ 45 h 48"/>
                  <a:gd name="T44" fmla="*/ 13 w 48"/>
                  <a:gd name="T45" fmla="*/ 45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5"/>
                    </a:lnTo>
                    <a:lnTo>
                      <a:pt x="41" y="39"/>
                    </a:lnTo>
                    <a:lnTo>
                      <a:pt x="45" y="32"/>
                    </a:lnTo>
                    <a:lnTo>
                      <a:pt x="48" y="29"/>
                    </a:lnTo>
                    <a:lnTo>
                      <a:pt x="48" y="23"/>
                    </a:lnTo>
                    <a:lnTo>
                      <a:pt x="45" y="16"/>
                    </a:lnTo>
                    <a:lnTo>
                      <a:pt x="41" y="10"/>
                    </a:lnTo>
                    <a:lnTo>
                      <a:pt x="38" y="6"/>
                    </a:lnTo>
                    <a:lnTo>
                      <a:pt x="32" y="3"/>
                    </a:lnTo>
                    <a:lnTo>
                      <a:pt x="25" y="0"/>
                    </a:lnTo>
                    <a:lnTo>
                      <a:pt x="19" y="0"/>
                    </a:lnTo>
                    <a:lnTo>
                      <a:pt x="13" y="3"/>
                    </a:lnTo>
                    <a:lnTo>
                      <a:pt x="9" y="6"/>
                    </a:lnTo>
                    <a:lnTo>
                      <a:pt x="3" y="10"/>
                    </a:lnTo>
                    <a:lnTo>
                      <a:pt x="0" y="16"/>
                    </a:lnTo>
                    <a:lnTo>
                      <a:pt x="0" y="23"/>
                    </a:lnTo>
                    <a:lnTo>
                      <a:pt x="0" y="29"/>
                    </a:lnTo>
                    <a:lnTo>
                      <a:pt x="0" y="32"/>
                    </a:lnTo>
                    <a:lnTo>
                      <a:pt x="3" y="39"/>
                    </a:lnTo>
                    <a:lnTo>
                      <a:pt x="9" y="45"/>
                    </a:lnTo>
                    <a:lnTo>
                      <a:pt x="13" y="45"/>
                    </a:lnTo>
                    <a:lnTo>
                      <a:pt x="19" y="48"/>
                    </a:lnTo>
                    <a:lnTo>
                      <a:pt x="25"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5" name="Rectangle 61"/>
              <p:cNvSpPr>
                <a:spLocks noChangeArrowheads="1"/>
              </p:cNvSpPr>
              <p:nvPr/>
            </p:nvSpPr>
            <p:spPr bwMode="auto">
              <a:xfrm>
                <a:off x="3577" y="2914"/>
                <a:ext cx="4" cy="55"/>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46" name="Freeform 62"/>
              <p:cNvSpPr>
                <a:spLocks/>
              </p:cNvSpPr>
              <p:nvPr/>
            </p:nvSpPr>
            <p:spPr bwMode="auto">
              <a:xfrm>
                <a:off x="3555" y="2979"/>
                <a:ext cx="48" cy="48"/>
              </a:xfrm>
              <a:custGeom>
                <a:avLst/>
                <a:gdLst>
                  <a:gd name="T0" fmla="*/ 26 w 48"/>
                  <a:gd name="T1" fmla="*/ 48 h 48"/>
                  <a:gd name="T2" fmla="*/ 32 w 48"/>
                  <a:gd name="T3" fmla="*/ 44 h 48"/>
                  <a:gd name="T4" fmla="*/ 38 w 48"/>
                  <a:gd name="T5" fmla="*/ 41 h 48"/>
                  <a:gd name="T6" fmla="*/ 42 w 48"/>
                  <a:gd name="T7" fmla="*/ 38 h 48"/>
                  <a:gd name="T8" fmla="*/ 45 w 48"/>
                  <a:gd name="T9" fmla="*/ 32 h 48"/>
                  <a:gd name="T10" fmla="*/ 48 w 48"/>
                  <a:gd name="T11" fmla="*/ 25 h 48"/>
                  <a:gd name="T12" fmla="*/ 48 w 48"/>
                  <a:gd name="T13" fmla="*/ 22 h 48"/>
                  <a:gd name="T14" fmla="*/ 45 w 48"/>
                  <a:gd name="T15" fmla="*/ 16 h 48"/>
                  <a:gd name="T16" fmla="*/ 42 w 48"/>
                  <a:gd name="T17" fmla="*/ 9 h 48"/>
                  <a:gd name="T18" fmla="*/ 38 w 48"/>
                  <a:gd name="T19" fmla="*/ 6 h 48"/>
                  <a:gd name="T20" fmla="*/ 32 w 48"/>
                  <a:gd name="T21" fmla="*/ 3 h 48"/>
                  <a:gd name="T22" fmla="*/ 26 w 48"/>
                  <a:gd name="T23" fmla="*/ 0 h 48"/>
                  <a:gd name="T24" fmla="*/ 22 w 48"/>
                  <a:gd name="T25" fmla="*/ 0 h 48"/>
                  <a:gd name="T26" fmla="*/ 16 w 48"/>
                  <a:gd name="T27" fmla="*/ 3 h 48"/>
                  <a:gd name="T28" fmla="*/ 10 w 48"/>
                  <a:gd name="T29" fmla="*/ 6 h 48"/>
                  <a:gd name="T30" fmla="*/ 6 w 48"/>
                  <a:gd name="T31" fmla="*/ 9 h 48"/>
                  <a:gd name="T32" fmla="*/ 3 w 48"/>
                  <a:gd name="T33" fmla="*/ 16 h 48"/>
                  <a:gd name="T34" fmla="*/ 0 w 48"/>
                  <a:gd name="T35" fmla="*/ 22 h 48"/>
                  <a:gd name="T36" fmla="*/ 0 w 48"/>
                  <a:gd name="T37" fmla="*/ 25 h 48"/>
                  <a:gd name="T38" fmla="*/ 3 w 48"/>
                  <a:gd name="T39" fmla="*/ 32 h 48"/>
                  <a:gd name="T40" fmla="*/ 6 w 48"/>
                  <a:gd name="T41" fmla="*/ 38 h 48"/>
                  <a:gd name="T42" fmla="*/ 10 w 48"/>
                  <a:gd name="T43" fmla="*/ 41 h 48"/>
                  <a:gd name="T44" fmla="*/ 16 w 48"/>
                  <a:gd name="T45" fmla="*/ 44 h 48"/>
                  <a:gd name="T46" fmla="*/ 22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4"/>
                    </a:lnTo>
                    <a:lnTo>
                      <a:pt x="38" y="41"/>
                    </a:lnTo>
                    <a:lnTo>
                      <a:pt x="42" y="38"/>
                    </a:lnTo>
                    <a:lnTo>
                      <a:pt x="45" y="32"/>
                    </a:lnTo>
                    <a:lnTo>
                      <a:pt x="48" y="25"/>
                    </a:lnTo>
                    <a:lnTo>
                      <a:pt x="48" y="22"/>
                    </a:lnTo>
                    <a:lnTo>
                      <a:pt x="45" y="16"/>
                    </a:lnTo>
                    <a:lnTo>
                      <a:pt x="42" y="9"/>
                    </a:lnTo>
                    <a:lnTo>
                      <a:pt x="38" y="6"/>
                    </a:lnTo>
                    <a:lnTo>
                      <a:pt x="32" y="3"/>
                    </a:lnTo>
                    <a:lnTo>
                      <a:pt x="26" y="0"/>
                    </a:lnTo>
                    <a:lnTo>
                      <a:pt x="22" y="0"/>
                    </a:lnTo>
                    <a:lnTo>
                      <a:pt x="16" y="3"/>
                    </a:lnTo>
                    <a:lnTo>
                      <a:pt x="10" y="6"/>
                    </a:lnTo>
                    <a:lnTo>
                      <a:pt x="6" y="9"/>
                    </a:lnTo>
                    <a:lnTo>
                      <a:pt x="3" y="16"/>
                    </a:lnTo>
                    <a:lnTo>
                      <a:pt x="0" y="22"/>
                    </a:lnTo>
                    <a:lnTo>
                      <a:pt x="0" y="25"/>
                    </a:lnTo>
                    <a:lnTo>
                      <a:pt x="3" y="32"/>
                    </a:lnTo>
                    <a:lnTo>
                      <a:pt x="6" y="38"/>
                    </a:lnTo>
                    <a:lnTo>
                      <a:pt x="10" y="41"/>
                    </a:lnTo>
                    <a:lnTo>
                      <a:pt x="16" y="44"/>
                    </a:lnTo>
                    <a:lnTo>
                      <a:pt x="22" y="48"/>
                    </a:lnTo>
                    <a:lnTo>
                      <a:pt x="26"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7" name="Freeform 63"/>
              <p:cNvSpPr>
                <a:spLocks/>
              </p:cNvSpPr>
              <p:nvPr/>
            </p:nvSpPr>
            <p:spPr bwMode="auto">
              <a:xfrm>
                <a:off x="3555" y="2979"/>
                <a:ext cx="48" cy="48"/>
              </a:xfrm>
              <a:custGeom>
                <a:avLst/>
                <a:gdLst>
                  <a:gd name="T0" fmla="*/ 26 w 48"/>
                  <a:gd name="T1" fmla="*/ 48 h 48"/>
                  <a:gd name="T2" fmla="*/ 32 w 48"/>
                  <a:gd name="T3" fmla="*/ 44 h 48"/>
                  <a:gd name="T4" fmla="*/ 38 w 48"/>
                  <a:gd name="T5" fmla="*/ 41 h 48"/>
                  <a:gd name="T6" fmla="*/ 42 w 48"/>
                  <a:gd name="T7" fmla="*/ 38 h 48"/>
                  <a:gd name="T8" fmla="*/ 45 w 48"/>
                  <a:gd name="T9" fmla="*/ 32 h 48"/>
                  <a:gd name="T10" fmla="*/ 48 w 48"/>
                  <a:gd name="T11" fmla="*/ 25 h 48"/>
                  <a:gd name="T12" fmla="*/ 48 w 48"/>
                  <a:gd name="T13" fmla="*/ 22 h 48"/>
                  <a:gd name="T14" fmla="*/ 45 w 48"/>
                  <a:gd name="T15" fmla="*/ 16 h 48"/>
                  <a:gd name="T16" fmla="*/ 42 w 48"/>
                  <a:gd name="T17" fmla="*/ 9 h 48"/>
                  <a:gd name="T18" fmla="*/ 38 w 48"/>
                  <a:gd name="T19" fmla="*/ 6 h 48"/>
                  <a:gd name="T20" fmla="*/ 32 w 48"/>
                  <a:gd name="T21" fmla="*/ 3 h 48"/>
                  <a:gd name="T22" fmla="*/ 26 w 48"/>
                  <a:gd name="T23" fmla="*/ 0 h 48"/>
                  <a:gd name="T24" fmla="*/ 22 w 48"/>
                  <a:gd name="T25" fmla="*/ 0 h 48"/>
                  <a:gd name="T26" fmla="*/ 16 w 48"/>
                  <a:gd name="T27" fmla="*/ 3 h 48"/>
                  <a:gd name="T28" fmla="*/ 10 w 48"/>
                  <a:gd name="T29" fmla="*/ 6 h 48"/>
                  <a:gd name="T30" fmla="*/ 6 w 48"/>
                  <a:gd name="T31" fmla="*/ 9 h 48"/>
                  <a:gd name="T32" fmla="*/ 3 w 48"/>
                  <a:gd name="T33" fmla="*/ 16 h 48"/>
                  <a:gd name="T34" fmla="*/ 0 w 48"/>
                  <a:gd name="T35" fmla="*/ 22 h 48"/>
                  <a:gd name="T36" fmla="*/ 0 w 48"/>
                  <a:gd name="T37" fmla="*/ 25 h 48"/>
                  <a:gd name="T38" fmla="*/ 3 w 48"/>
                  <a:gd name="T39" fmla="*/ 32 h 48"/>
                  <a:gd name="T40" fmla="*/ 6 w 48"/>
                  <a:gd name="T41" fmla="*/ 38 h 48"/>
                  <a:gd name="T42" fmla="*/ 10 w 48"/>
                  <a:gd name="T43" fmla="*/ 41 h 48"/>
                  <a:gd name="T44" fmla="*/ 16 w 48"/>
                  <a:gd name="T45" fmla="*/ 44 h 48"/>
                  <a:gd name="T46" fmla="*/ 22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4"/>
                    </a:lnTo>
                    <a:lnTo>
                      <a:pt x="38" y="41"/>
                    </a:lnTo>
                    <a:lnTo>
                      <a:pt x="42" y="38"/>
                    </a:lnTo>
                    <a:lnTo>
                      <a:pt x="45" y="32"/>
                    </a:lnTo>
                    <a:lnTo>
                      <a:pt x="48" y="25"/>
                    </a:lnTo>
                    <a:lnTo>
                      <a:pt x="48" y="22"/>
                    </a:lnTo>
                    <a:lnTo>
                      <a:pt x="45" y="16"/>
                    </a:lnTo>
                    <a:lnTo>
                      <a:pt x="42" y="9"/>
                    </a:lnTo>
                    <a:lnTo>
                      <a:pt x="38" y="6"/>
                    </a:lnTo>
                    <a:lnTo>
                      <a:pt x="32" y="3"/>
                    </a:lnTo>
                    <a:lnTo>
                      <a:pt x="26" y="0"/>
                    </a:lnTo>
                    <a:lnTo>
                      <a:pt x="22" y="0"/>
                    </a:lnTo>
                    <a:lnTo>
                      <a:pt x="16" y="3"/>
                    </a:lnTo>
                    <a:lnTo>
                      <a:pt x="10" y="6"/>
                    </a:lnTo>
                    <a:lnTo>
                      <a:pt x="6" y="9"/>
                    </a:lnTo>
                    <a:lnTo>
                      <a:pt x="3" y="16"/>
                    </a:lnTo>
                    <a:lnTo>
                      <a:pt x="0" y="22"/>
                    </a:lnTo>
                    <a:lnTo>
                      <a:pt x="0" y="25"/>
                    </a:lnTo>
                    <a:lnTo>
                      <a:pt x="3" y="32"/>
                    </a:lnTo>
                    <a:lnTo>
                      <a:pt x="6" y="38"/>
                    </a:lnTo>
                    <a:lnTo>
                      <a:pt x="10" y="41"/>
                    </a:lnTo>
                    <a:lnTo>
                      <a:pt x="16" y="44"/>
                    </a:lnTo>
                    <a:lnTo>
                      <a:pt x="22" y="48"/>
                    </a:lnTo>
                    <a:lnTo>
                      <a:pt x="26"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48" name="Rectangle 64"/>
              <p:cNvSpPr>
                <a:spLocks noChangeArrowheads="1"/>
              </p:cNvSpPr>
              <p:nvPr/>
            </p:nvSpPr>
            <p:spPr bwMode="auto">
              <a:xfrm>
                <a:off x="3690" y="2857"/>
                <a:ext cx="3" cy="57"/>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49" name="Freeform 65"/>
              <p:cNvSpPr>
                <a:spLocks/>
              </p:cNvSpPr>
              <p:nvPr/>
            </p:nvSpPr>
            <p:spPr bwMode="auto">
              <a:xfrm>
                <a:off x="3670" y="2924"/>
                <a:ext cx="45" cy="48"/>
              </a:xfrm>
              <a:custGeom>
                <a:avLst/>
                <a:gdLst>
                  <a:gd name="T0" fmla="*/ 26 w 45"/>
                  <a:gd name="T1" fmla="*/ 48 h 48"/>
                  <a:gd name="T2" fmla="*/ 32 w 45"/>
                  <a:gd name="T3" fmla="*/ 45 h 48"/>
                  <a:gd name="T4" fmla="*/ 36 w 45"/>
                  <a:gd name="T5" fmla="*/ 42 h 48"/>
                  <a:gd name="T6" fmla="*/ 42 w 45"/>
                  <a:gd name="T7" fmla="*/ 38 h 48"/>
                  <a:gd name="T8" fmla="*/ 45 w 45"/>
                  <a:gd name="T9" fmla="*/ 32 h 48"/>
                  <a:gd name="T10" fmla="*/ 45 w 45"/>
                  <a:gd name="T11" fmla="*/ 26 h 48"/>
                  <a:gd name="T12" fmla="*/ 45 w 45"/>
                  <a:gd name="T13" fmla="*/ 19 h 48"/>
                  <a:gd name="T14" fmla="*/ 45 w 45"/>
                  <a:gd name="T15" fmla="*/ 16 h 48"/>
                  <a:gd name="T16" fmla="*/ 42 w 45"/>
                  <a:gd name="T17" fmla="*/ 10 h 48"/>
                  <a:gd name="T18" fmla="*/ 36 w 45"/>
                  <a:gd name="T19" fmla="*/ 3 h 48"/>
                  <a:gd name="T20" fmla="*/ 32 w 45"/>
                  <a:gd name="T21" fmla="*/ 3 h 48"/>
                  <a:gd name="T22" fmla="*/ 26 w 45"/>
                  <a:gd name="T23" fmla="*/ 0 h 48"/>
                  <a:gd name="T24" fmla="*/ 20 w 45"/>
                  <a:gd name="T25" fmla="*/ 0 h 48"/>
                  <a:gd name="T26" fmla="*/ 13 w 45"/>
                  <a:gd name="T27" fmla="*/ 3 h 48"/>
                  <a:gd name="T28" fmla="*/ 7 w 45"/>
                  <a:gd name="T29" fmla="*/ 3 h 48"/>
                  <a:gd name="T30" fmla="*/ 4 w 45"/>
                  <a:gd name="T31" fmla="*/ 10 h 48"/>
                  <a:gd name="T32" fmla="*/ 0 w 45"/>
                  <a:gd name="T33" fmla="*/ 16 h 48"/>
                  <a:gd name="T34" fmla="*/ 0 w 45"/>
                  <a:gd name="T35" fmla="*/ 19 h 48"/>
                  <a:gd name="T36" fmla="*/ 0 w 45"/>
                  <a:gd name="T37" fmla="*/ 26 h 48"/>
                  <a:gd name="T38" fmla="*/ 0 w 45"/>
                  <a:gd name="T39" fmla="*/ 32 h 48"/>
                  <a:gd name="T40" fmla="*/ 4 w 45"/>
                  <a:gd name="T41" fmla="*/ 38 h 48"/>
                  <a:gd name="T42" fmla="*/ 7 w 45"/>
                  <a:gd name="T43" fmla="*/ 42 h 48"/>
                  <a:gd name="T44" fmla="*/ 13 w 45"/>
                  <a:gd name="T45" fmla="*/ 45 h 48"/>
                  <a:gd name="T46" fmla="*/ 20 w 45"/>
                  <a:gd name="T47" fmla="*/ 48 h 48"/>
                  <a:gd name="T48" fmla="*/ 26 w 45"/>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8"/>
                  <a:gd name="T77" fmla="*/ 45 w 45"/>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8">
                    <a:moveTo>
                      <a:pt x="26" y="48"/>
                    </a:moveTo>
                    <a:lnTo>
                      <a:pt x="32" y="45"/>
                    </a:lnTo>
                    <a:lnTo>
                      <a:pt x="36" y="42"/>
                    </a:lnTo>
                    <a:lnTo>
                      <a:pt x="42" y="38"/>
                    </a:lnTo>
                    <a:lnTo>
                      <a:pt x="45" y="32"/>
                    </a:lnTo>
                    <a:lnTo>
                      <a:pt x="45" y="26"/>
                    </a:lnTo>
                    <a:lnTo>
                      <a:pt x="45" y="19"/>
                    </a:lnTo>
                    <a:lnTo>
                      <a:pt x="45" y="16"/>
                    </a:lnTo>
                    <a:lnTo>
                      <a:pt x="42" y="10"/>
                    </a:lnTo>
                    <a:lnTo>
                      <a:pt x="36" y="3"/>
                    </a:lnTo>
                    <a:lnTo>
                      <a:pt x="32" y="3"/>
                    </a:lnTo>
                    <a:lnTo>
                      <a:pt x="26" y="0"/>
                    </a:lnTo>
                    <a:lnTo>
                      <a:pt x="20" y="0"/>
                    </a:lnTo>
                    <a:lnTo>
                      <a:pt x="13" y="3"/>
                    </a:lnTo>
                    <a:lnTo>
                      <a:pt x="7" y="3"/>
                    </a:lnTo>
                    <a:lnTo>
                      <a:pt x="4" y="10"/>
                    </a:lnTo>
                    <a:lnTo>
                      <a:pt x="0" y="16"/>
                    </a:lnTo>
                    <a:lnTo>
                      <a:pt x="0" y="19"/>
                    </a:lnTo>
                    <a:lnTo>
                      <a:pt x="0" y="26"/>
                    </a:lnTo>
                    <a:lnTo>
                      <a:pt x="0" y="32"/>
                    </a:lnTo>
                    <a:lnTo>
                      <a:pt x="4" y="38"/>
                    </a:lnTo>
                    <a:lnTo>
                      <a:pt x="7" y="42"/>
                    </a:lnTo>
                    <a:lnTo>
                      <a:pt x="13" y="45"/>
                    </a:lnTo>
                    <a:lnTo>
                      <a:pt x="20" y="48"/>
                    </a:lnTo>
                    <a:lnTo>
                      <a:pt x="26"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0" name="Freeform 66"/>
              <p:cNvSpPr>
                <a:spLocks/>
              </p:cNvSpPr>
              <p:nvPr/>
            </p:nvSpPr>
            <p:spPr bwMode="auto">
              <a:xfrm>
                <a:off x="3670" y="2924"/>
                <a:ext cx="45" cy="48"/>
              </a:xfrm>
              <a:custGeom>
                <a:avLst/>
                <a:gdLst>
                  <a:gd name="T0" fmla="*/ 26 w 45"/>
                  <a:gd name="T1" fmla="*/ 48 h 48"/>
                  <a:gd name="T2" fmla="*/ 32 w 45"/>
                  <a:gd name="T3" fmla="*/ 45 h 48"/>
                  <a:gd name="T4" fmla="*/ 36 w 45"/>
                  <a:gd name="T5" fmla="*/ 42 h 48"/>
                  <a:gd name="T6" fmla="*/ 42 w 45"/>
                  <a:gd name="T7" fmla="*/ 38 h 48"/>
                  <a:gd name="T8" fmla="*/ 45 w 45"/>
                  <a:gd name="T9" fmla="*/ 32 h 48"/>
                  <a:gd name="T10" fmla="*/ 45 w 45"/>
                  <a:gd name="T11" fmla="*/ 26 h 48"/>
                  <a:gd name="T12" fmla="*/ 45 w 45"/>
                  <a:gd name="T13" fmla="*/ 19 h 48"/>
                  <a:gd name="T14" fmla="*/ 45 w 45"/>
                  <a:gd name="T15" fmla="*/ 16 h 48"/>
                  <a:gd name="T16" fmla="*/ 42 w 45"/>
                  <a:gd name="T17" fmla="*/ 10 h 48"/>
                  <a:gd name="T18" fmla="*/ 36 w 45"/>
                  <a:gd name="T19" fmla="*/ 3 h 48"/>
                  <a:gd name="T20" fmla="*/ 32 w 45"/>
                  <a:gd name="T21" fmla="*/ 3 h 48"/>
                  <a:gd name="T22" fmla="*/ 26 w 45"/>
                  <a:gd name="T23" fmla="*/ 0 h 48"/>
                  <a:gd name="T24" fmla="*/ 20 w 45"/>
                  <a:gd name="T25" fmla="*/ 0 h 48"/>
                  <a:gd name="T26" fmla="*/ 13 w 45"/>
                  <a:gd name="T27" fmla="*/ 3 h 48"/>
                  <a:gd name="T28" fmla="*/ 7 w 45"/>
                  <a:gd name="T29" fmla="*/ 3 h 48"/>
                  <a:gd name="T30" fmla="*/ 4 w 45"/>
                  <a:gd name="T31" fmla="*/ 10 h 48"/>
                  <a:gd name="T32" fmla="*/ 0 w 45"/>
                  <a:gd name="T33" fmla="*/ 16 h 48"/>
                  <a:gd name="T34" fmla="*/ 0 w 45"/>
                  <a:gd name="T35" fmla="*/ 19 h 48"/>
                  <a:gd name="T36" fmla="*/ 0 w 45"/>
                  <a:gd name="T37" fmla="*/ 26 h 48"/>
                  <a:gd name="T38" fmla="*/ 0 w 45"/>
                  <a:gd name="T39" fmla="*/ 32 h 48"/>
                  <a:gd name="T40" fmla="*/ 4 w 45"/>
                  <a:gd name="T41" fmla="*/ 38 h 48"/>
                  <a:gd name="T42" fmla="*/ 7 w 45"/>
                  <a:gd name="T43" fmla="*/ 42 h 48"/>
                  <a:gd name="T44" fmla="*/ 13 w 45"/>
                  <a:gd name="T45" fmla="*/ 45 h 48"/>
                  <a:gd name="T46" fmla="*/ 20 w 45"/>
                  <a:gd name="T47" fmla="*/ 48 h 48"/>
                  <a:gd name="T48" fmla="*/ 26 w 45"/>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8"/>
                  <a:gd name="T77" fmla="*/ 45 w 45"/>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8">
                    <a:moveTo>
                      <a:pt x="26" y="48"/>
                    </a:moveTo>
                    <a:lnTo>
                      <a:pt x="32" y="45"/>
                    </a:lnTo>
                    <a:lnTo>
                      <a:pt x="36" y="42"/>
                    </a:lnTo>
                    <a:lnTo>
                      <a:pt x="42" y="38"/>
                    </a:lnTo>
                    <a:lnTo>
                      <a:pt x="45" y="32"/>
                    </a:lnTo>
                    <a:lnTo>
                      <a:pt x="45" y="26"/>
                    </a:lnTo>
                    <a:lnTo>
                      <a:pt x="45" y="19"/>
                    </a:lnTo>
                    <a:lnTo>
                      <a:pt x="45" y="16"/>
                    </a:lnTo>
                    <a:lnTo>
                      <a:pt x="42" y="10"/>
                    </a:lnTo>
                    <a:lnTo>
                      <a:pt x="36" y="3"/>
                    </a:lnTo>
                    <a:lnTo>
                      <a:pt x="32" y="3"/>
                    </a:lnTo>
                    <a:lnTo>
                      <a:pt x="26" y="0"/>
                    </a:lnTo>
                    <a:lnTo>
                      <a:pt x="20" y="0"/>
                    </a:lnTo>
                    <a:lnTo>
                      <a:pt x="13" y="3"/>
                    </a:lnTo>
                    <a:lnTo>
                      <a:pt x="7" y="3"/>
                    </a:lnTo>
                    <a:lnTo>
                      <a:pt x="4" y="10"/>
                    </a:lnTo>
                    <a:lnTo>
                      <a:pt x="0" y="16"/>
                    </a:lnTo>
                    <a:lnTo>
                      <a:pt x="0" y="19"/>
                    </a:lnTo>
                    <a:lnTo>
                      <a:pt x="0" y="26"/>
                    </a:lnTo>
                    <a:lnTo>
                      <a:pt x="0" y="32"/>
                    </a:lnTo>
                    <a:lnTo>
                      <a:pt x="4" y="38"/>
                    </a:lnTo>
                    <a:lnTo>
                      <a:pt x="7" y="42"/>
                    </a:lnTo>
                    <a:lnTo>
                      <a:pt x="13" y="45"/>
                    </a:lnTo>
                    <a:lnTo>
                      <a:pt x="20" y="48"/>
                    </a:lnTo>
                    <a:lnTo>
                      <a:pt x="26"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1" name="Rectangle 67"/>
              <p:cNvSpPr>
                <a:spLocks noChangeArrowheads="1"/>
              </p:cNvSpPr>
              <p:nvPr/>
            </p:nvSpPr>
            <p:spPr bwMode="auto">
              <a:xfrm>
                <a:off x="3805" y="2831"/>
                <a:ext cx="3" cy="55"/>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52" name="Freeform 68"/>
              <p:cNvSpPr>
                <a:spLocks/>
              </p:cNvSpPr>
              <p:nvPr/>
            </p:nvSpPr>
            <p:spPr bwMode="auto">
              <a:xfrm>
                <a:off x="3783" y="2895"/>
                <a:ext cx="48" cy="45"/>
              </a:xfrm>
              <a:custGeom>
                <a:avLst/>
                <a:gdLst>
                  <a:gd name="T0" fmla="*/ 25 w 48"/>
                  <a:gd name="T1" fmla="*/ 45 h 45"/>
                  <a:gd name="T2" fmla="*/ 32 w 48"/>
                  <a:gd name="T3" fmla="*/ 45 h 45"/>
                  <a:gd name="T4" fmla="*/ 38 w 48"/>
                  <a:gd name="T5" fmla="*/ 42 h 45"/>
                  <a:gd name="T6" fmla="*/ 41 w 48"/>
                  <a:gd name="T7" fmla="*/ 35 h 45"/>
                  <a:gd name="T8" fmla="*/ 44 w 48"/>
                  <a:gd name="T9" fmla="*/ 32 h 45"/>
                  <a:gd name="T10" fmla="*/ 48 w 48"/>
                  <a:gd name="T11" fmla="*/ 26 h 45"/>
                  <a:gd name="T12" fmla="*/ 48 w 48"/>
                  <a:gd name="T13" fmla="*/ 19 h 45"/>
                  <a:gd name="T14" fmla="*/ 44 w 48"/>
                  <a:gd name="T15" fmla="*/ 13 h 45"/>
                  <a:gd name="T16" fmla="*/ 41 w 48"/>
                  <a:gd name="T17" fmla="*/ 7 h 45"/>
                  <a:gd name="T18" fmla="*/ 38 w 48"/>
                  <a:gd name="T19" fmla="*/ 3 h 45"/>
                  <a:gd name="T20" fmla="*/ 32 w 48"/>
                  <a:gd name="T21" fmla="*/ 0 h 45"/>
                  <a:gd name="T22" fmla="*/ 25 w 48"/>
                  <a:gd name="T23" fmla="*/ 0 h 45"/>
                  <a:gd name="T24" fmla="*/ 19 w 48"/>
                  <a:gd name="T25" fmla="*/ 0 h 45"/>
                  <a:gd name="T26" fmla="*/ 16 w 48"/>
                  <a:gd name="T27" fmla="*/ 0 h 45"/>
                  <a:gd name="T28" fmla="*/ 9 w 48"/>
                  <a:gd name="T29" fmla="*/ 3 h 45"/>
                  <a:gd name="T30" fmla="*/ 3 w 48"/>
                  <a:gd name="T31" fmla="*/ 7 h 45"/>
                  <a:gd name="T32" fmla="*/ 3 w 48"/>
                  <a:gd name="T33" fmla="*/ 13 h 45"/>
                  <a:gd name="T34" fmla="*/ 0 w 48"/>
                  <a:gd name="T35" fmla="*/ 19 h 45"/>
                  <a:gd name="T36" fmla="*/ 0 w 48"/>
                  <a:gd name="T37" fmla="*/ 26 h 45"/>
                  <a:gd name="T38" fmla="*/ 3 w 48"/>
                  <a:gd name="T39" fmla="*/ 32 h 45"/>
                  <a:gd name="T40" fmla="*/ 3 w 48"/>
                  <a:gd name="T41" fmla="*/ 35 h 45"/>
                  <a:gd name="T42" fmla="*/ 9 w 48"/>
                  <a:gd name="T43" fmla="*/ 42 h 45"/>
                  <a:gd name="T44" fmla="*/ 16 w 48"/>
                  <a:gd name="T45" fmla="*/ 45 h 45"/>
                  <a:gd name="T46" fmla="*/ 19 w 48"/>
                  <a:gd name="T47" fmla="*/ 45 h 45"/>
                  <a:gd name="T48" fmla="*/ 25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5" y="45"/>
                    </a:moveTo>
                    <a:lnTo>
                      <a:pt x="32" y="45"/>
                    </a:lnTo>
                    <a:lnTo>
                      <a:pt x="38" y="42"/>
                    </a:lnTo>
                    <a:lnTo>
                      <a:pt x="41" y="35"/>
                    </a:lnTo>
                    <a:lnTo>
                      <a:pt x="44" y="32"/>
                    </a:lnTo>
                    <a:lnTo>
                      <a:pt x="48" y="26"/>
                    </a:lnTo>
                    <a:lnTo>
                      <a:pt x="48" y="19"/>
                    </a:lnTo>
                    <a:lnTo>
                      <a:pt x="44" y="13"/>
                    </a:lnTo>
                    <a:lnTo>
                      <a:pt x="41" y="7"/>
                    </a:lnTo>
                    <a:lnTo>
                      <a:pt x="38" y="3"/>
                    </a:lnTo>
                    <a:lnTo>
                      <a:pt x="32" y="0"/>
                    </a:lnTo>
                    <a:lnTo>
                      <a:pt x="25" y="0"/>
                    </a:lnTo>
                    <a:lnTo>
                      <a:pt x="19" y="0"/>
                    </a:lnTo>
                    <a:lnTo>
                      <a:pt x="16" y="0"/>
                    </a:lnTo>
                    <a:lnTo>
                      <a:pt x="9" y="3"/>
                    </a:lnTo>
                    <a:lnTo>
                      <a:pt x="3" y="7"/>
                    </a:lnTo>
                    <a:lnTo>
                      <a:pt x="3" y="13"/>
                    </a:lnTo>
                    <a:lnTo>
                      <a:pt x="0" y="19"/>
                    </a:lnTo>
                    <a:lnTo>
                      <a:pt x="0" y="26"/>
                    </a:lnTo>
                    <a:lnTo>
                      <a:pt x="3" y="32"/>
                    </a:lnTo>
                    <a:lnTo>
                      <a:pt x="3" y="35"/>
                    </a:lnTo>
                    <a:lnTo>
                      <a:pt x="9" y="42"/>
                    </a:lnTo>
                    <a:lnTo>
                      <a:pt x="16" y="45"/>
                    </a:lnTo>
                    <a:lnTo>
                      <a:pt x="19" y="45"/>
                    </a:lnTo>
                    <a:lnTo>
                      <a:pt x="25" y="45"/>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3" name="Freeform 69"/>
              <p:cNvSpPr>
                <a:spLocks/>
              </p:cNvSpPr>
              <p:nvPr/>
            </p:nvSpPr>
            <p:spPr bwMode="auto">
              <a:xfrm>
                <a:off x="3783" y="2895"/>
                <a:ext cx="48" cy="45"/>
              </a:xfrm>
              <a:custGeom>
                <a:avLst/>
                <a:gdLst>
                  <a:gd name="T0" fmla="*/ 25 w 48"/>
                  <a:gd name="T1" fmla="*/ 45 h 45"/>
                  <a:gd name="T2" fmla="*/ 32 w 48"/>
                  <a:gd name="T3" fmla="*/ 45 h 45"/>
                  <a:gd name="T4" fmla="*/ 38 w 48"/>
                  <a:gd name="T5" fmla="*/ 42 h 45"/>
                  <a:gd name="T6" fmla="*/ 41 w 48"/>
                  <a:gd name="T7" fmla="*/ 35 h 45"/>
                  <a:gd name="T8" fmla="*/ 44 w 48"/>
                  <a:gd name="T9" fmla="*/ 32 h 45"/>
                  <a:gd name="T10" fmla="*/ 48 w 48"/>
                  <a:gd name="T11" fmla="*/ 26 h 45"/>
                  <a:gd name="T12" fmla="*/ 48 w 48"/>
                  <a:gd name="T13" fmla="*/ 19 h 45"/>
                  <a:gd name="T14" fmla="*/ 44 w 48"/>
                  <a:gd name="T15" fmla="*/ 13 h 45"/>
                  <a:gd name="T16" fmla="*/ 41 w 48"/>
                  <a:gd name="T17" fmla="*/ 7 h 45"/>
                  <a:gd name="T18" fmla="*/ 38 w 48"/>
                  <a:gd name="T19" fmla="*/ 3 h 45"/>
                  <a:gd name="T20" fmla="*/ 32 w 48"/>
                  <a:gd name="T21" fmla="*/ 0 h 45"/>
                  <a:gd name="T22" fmla="*/ 25 w 48"/>
                  <a:gd name="T23" fmla="*/ 0 h 45"/>
                  <a:gd name="T24" fmla="*/ 19 w 48"/>
                  <a:gd name="T25" fmla="*/ 0 h 45"/>
                  <a:gd name="T26" fmla="*/ 16 w 48"/>
                  <a:gd name="T27" fmla="*/ 0 h 45"/>
                  <a:gd name="T28" fmla="*/ 9 w 48"/>
                  <a:gd name="T29" fmla="*/ 3 h 45"/>
                  <a:gd name="T30" fmla="*/ 3 w 48"/>
                  <a:gd name="T31" fmla="*/ 7 h 45"/>
                  <a:gd name="T32" fmla="*/ 3 w 48"/>
                  <a:gd name="T33" fmla="*/ 13 h 45"/>
                  <a:gd name="T34" fmla="*/ 0 w 48"/>
                  <a:gd name="T35" fmla="*/ 19 h 45"/>
                  <a:gd name="T36" fmla="*/ 0 w 48"/>
                  <a:gd name="T37" fmla="*/ 26 h 45"/>
                  <a:gd name="T38" fmla="*/ 3 w 48"/>
                  <a:gd name="T39" fmla="*/ 32 h 45"/>
                  <a:gd name="T40" fmla="*/ 3 w 48"/>
                  <a:gd name="T41" fmla="*/ 35 h 45"/>
                  <a:gd name="T42" fmla="*/ 9 w 48"/>
                  <a:gd name="T43" fmla="*/ 42 h 45"/>
                  <a:gd name="T44" fmla="*/ 16 w 48"/>
                  <a:gd name="T45" fmla="*/ 45 h 45"/>
                  <a:gd name="T46" fmla="*/ 19 w 48"/>
                  <a:gd name="T47" fmla="*/ 45 h 45"/>
                  <a:gd name="T48" fmla="*/ 25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5" y="45"/>
                    </a:moveTo>
                    <a:lnTo>
                      <a:pt x="32" y="45"/>
                    </a:lnTo>
                    <a:lnTo>
                      <a:pt x="38" y="42"/>
                    </a:lnTo>
                    <a:lnTo>
                      <a:pt x="41" y="35"/>
                    </a:lnTo>
                    <a:lnTo>
                      <a:pt x="44" y="32"/>
                    </a:lnTo>
                    <a:lnTo>
                      <a:pt x="48" y="26"/>
                    </a:lnTo>
                    <a:lnTo>
                      <a:pt x="48" y="19"/>
                    </a:lnTo>
                    <a:lnTo>
                      <a:pt x="44" y="13"/>
                    </a:lnTo>
                    <a:lnTo>
                      <a:pt x="41" y="7"/>
                    </a:lnTo>
                    <a:lnTo>
                      <a:pt x="38" y="3"/>
                    </a:lnTo>
                    <a:lnTo>
                      <a:pt x="32" y="0"/>
                    </a:lnTo>
                    <a:lnTo>
                      <a:pt x="25" y="0"/>
                    </a:lnTo>
                    <a:lnTo>
                      <a:pt x="19" y="0"/>
                    </a:lnTo>
                    <a:lnTo>
                      <a:pt x="16" y="0"/>
                    </a:lnTo>
                    <a:lnTo>
                      <a:pt x="9" y="3"/>
                    </a:lnTo>
                    <a:lnTo>
                      <a:pt x="3" y="7"/>
                    </a:lnTo>
                    <a:lnTo>
                      <a:pt x="3" y="13"/>
                    </a:lnTo>
                    <a:lnTo>
                      <a:pt x="0" y="19"/>
                    </a:lnTo>
                    <a:lnTo>
                      <a:pt x="0" y="26"/>
                    </a:lnTo>
                    <a:lnTo>
                      <a:pt x="3" y="32"/>
                    </a:lnTo>
                    <a:lnTo>
                      <a:pt x="3" y="35"/>
                    </a:lnTo>
                    <a:lnTo>
                      <a:pt x="9" y="42"/>
                    </a:lnTo>
                    <a:lnTo>
                      <a:pt x="16" y="45"/>
                    </a:lnTo>
                    <a:lnTo>
                      <a:pt x="19" y="45"/>
                    </a:lnTo>
                    <a:lnTo>
                      <a:pt x="25"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4" name="Rectangle 70"/>
              <p:cNvSpPr>
                <a:spLocks noChangeArrowheads="1"/>
              </p:cNvSpPr>
              <p:nvPr/>
            </p:nvSpPr>
            <p:spPr bwMode="auto">
              <a:xfrm>
                <a:off x="3917" y="2879"/>
                <a:ext cx="3" cy="55"/>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55" name="Freeform 71"/>
              <p:cNvSpPr>
                <a:spLocks/>
              </p:cNvSpPr>
              <p:nvPr/>
            </p:nvSpPr>
            <p:spPr bwMode="auto">
              <a:xfrm>
                <a:off x="3895" y="2940"/>
                <a:ext cx="48" cy="48"/>
              </a:xfrm>
              <a:custGeom>
                <a:avLst/>
                <a:gdLst>
                  <a:gd name="T0" fmla="*/ 29 w 48"/>
                  <a:gd name="T1" fmla="*/ 48 h 48"/>
                  <a:gd name="T2" fmla="*/ 35 w 48"/>
                  <a:gd name="T3" fmla="*/ 48 h 48"/>
                  <a:gd name="T4" fmla="*/ 38 w 48"/>
                  <a:gd name="T5" fmla="*/ 45 h 48"/>
                  <a:gd name="T6" fmla="*/ 45 w 48"/>
                  <a:gd name="T7" fmla="*/ 39 h 48"/>
                  <a:gd name="T8" fmla="*/ 48 w 48"/>
                  <a:gd name="T9" fmla="*/ 35 h 48"/>
                  <a:gd name="T10" fmla="*/ 48 w 48"/>
                  <a:gd name="T11" fmla="*/ 29 h 48"/>
                  <a:gd name="T12" fmla="*/ 48 w 48"/>
                  <a:gd name="T13" fmla="*/ 22 h 48"/>
                  <a:gd name="T14" fmla="*/ 48 w 48"/>
                  <a:gd name="T15" fmla="*/ 16 h 48"/>
                  <a:gd name="T16" fmla="*/ 45 w 48"/>
                  <a:gd name="T17" fmla="*/ 10 h 48"/>
                  <a:gd name="T18" fmla="*/ 38 w 48"/>
                  <a:gd name="T19" fmla="*/ 6 h 48"/>
                  <a:gd name="T20" fmla="*/ 35 w 48"/>
                  <a:gd name="T21" fmla="*/ 3 h 48"/>
                  <a:gd name="T22" fmla="*/ 29 w 48"/>
                  <a:gd name="T23" fmla="*/ 0 h 48"/>
                  <a:gd name="T24" fmla="*/ 22 w 48"/>
                  <a:gd name="T25" fmla="*/ 0 h 48"/>
                  <a:gd name="T26" fmla="*/ 16 w 48"/>
                  <a:gd name="T27" fmla="*/ 3 h 48"/>
                  <a:gd name="T28" fmla="*/ 9 w 48"/>
                  <a:gd name="T29" fmla="*/ 6 h 48"/>
                  <a:gd name="T30" fmla="*/ 6 w 48"/>
                  <a:gd name="T31" fmla="*/ 10 h 48"/>
                  <a:gd name="T32" fmla="*/ 3 w 48"/>
                  <a:gd name="T33" fmla="*/ 16 h 48"/>
                  <a:gd name="T34" fmla="*/ 0 w 48"/>
                  <a:gd name="T35" fmla="*/ 22 h 48"/>
                  <a:gd name="T36" fmla="*/ 0 w 48"/>
                  <a:gd name="T37" fmla="*/ 29 h 48"/>
                  <a:gd name="T38" fmla="*/ 3 w 48"/>
                  <a:gd name="T39" fmla="*/ 35 h 48"/>
                  <a:gd name="T40" fmla="*/ 6 w 48"/>
                  <a:gd name="T41" fmla="*/ 39 h 48"/>
                  <a:gd name="T42" fmla="*/ 9 w 48"/>
                  <a:gd name="T43" fmla="*/ 45 h 48"/>
                  <a:gd name="T44" fmla="*/ 16 w 48"/>
                  <a:gd name="T45" fmla="*/ 48 h 48"/>
                  <a:gd name="T46" fmla="*/ 22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5" y="48"/>
                    </a:lnTo>
                    <a:lnTo>
                      <a:pt x="38" y="45"/>
                    </a:lnTo>
                    <a:lnTo>
                      <a:pt x="45" y="39"/>
                    </a:lnTo>
                    <a:lnTo>
                      <a:pt x="48" y="35"/>
                    </a:lnTo>
                    <a:lnTo>
                      <a:pt x="48" y="29"/>
                    </a:lnTo>
                    <a:lnTo>
                      <a:pt x="48" y="22"/>
                    </a:lnTo>
                    <a:lnTo>
                      <a:pt x="48" y="16"/>
                    </a:lnTo>
                    <a:lnTo>
                      <a:pt x="45" y="10"/>
                    </a:lnTo>
                    <a:lnTo>
                      <a:pt x="38" y="6"/>
                    </a:lnTo>
                    <a:lnTo>
                      <a:pt x="35" y="3"/>
                    </a:lnTo>
                    <a:lnTo>
                      <a:pt x="29" y="0"/>
                    </a:lnTo>
                    <a:lnTo>
                      <a:pt x="22" y="0"/>
                    </a:lnTo>
                    <a:lnTo>
                      <a:pt x="16" y="3"/>
                    </a:lnTo>
                    <a:lnTo>
                      <a:pt x="9" y="6"/>
                    </a:lnTo>
                    <a:lnTo>
                      <a:pt x="6" y="10"/>
                    </a:lnTo>
                    <a:lnTo>
                      <a:pt x="3" y="16"/>
                    </a:lnTo>
                    <a:lnTo>
                      <a:pt x="0" y="22"/>
                    </a:lnTo>
                    <a:lnTo>
                      <a:pt x="0" y="29"/>
                    </a:lnTo>
                    <a:lnTo>
                      <a:pt x="3" y="35"/>
                    </a:lnTo>
                    <a:lnTo>
                      <a:pt x="6" y="39"/>
                    </a:lnTo>
                    <a:lnTo>
                      <a:pt x="9" y="45"/>
                    </a:lnTo>
                    <a:lnTo>
                      <a:pt x="16" y="48"/>
                    </a:lnTo>
                    <a:lnTo>
                      <a:pt x="22" y="48"/>
                    </a:lnTo>
                    <a:lnTo>
                      <a:pt x="29"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6" name="Freeform 72"/>
              <p:cNvSpPr>
                <a:spLocks/>
              </p:cNvSpPr>
              <p:nvPr/>
            </p:nvSpPr>
            <p:spPr bwMode="auto">
              <a:xfrm>
                <a:off x="3895" y="2940"/>
                <a:ext cx="48" cy="48"/>
              </a:xfrm>
              <a:custGeom>
                <a:avLst/>
                <a:gdLst>
                  <a:gd name="T0" fmla="*/ 29 w 48"/>
                  <a:gd name="T1" fmla="*/ 48 h 48"/>
                  <a:gd name="T2" fmla="*/ 35 w 48"/>
                  <a:gd name="T3" fmla="*/ 48 h 48"/>
                  <a:gd name="T4" fmla="*/ 38 w 48"/>
                  <a:gd name="T5" fmla="*/ 45 h 48"/>
                  <a:gd name="T6" fmla="*/ 45 w 48"/>
                  <a:gd name="T7" fmla="*/ 39 h 48"/>
                  <a:gd name="T8" fmla="*/ 48 w 48"/>
                  <a:gd name="T9" fmla="*/ 35 h 48"/>
                  <a:gd name="T10" fmla="*/ 48 w 48"/>
                  <a:gd name="T11" fmla="*/ 29 h 48"/>
                  <a:gd name="T12" fmla="*/ 48 w 48"/>
                  <a:gd name="T13" fmla="*/ 22 h 48"/>
                  <a:gd name="T14" fmla="*/ 48 w 48"/>
                  <a:gd name="T15" fmla="*/ 16 h 48"/>
                  <a:gd name="T16" fmla="*/ 45 w 48"/>
                  <a:gd name="T17" fmla="*/ 10 h 48"/>
                  <a:gd name="T18" fmla="*/ 38 w 48"/>
                  <a:gd name="T19" fmla="*/ 6 h 48"/>
                  <a:gd name="T20" fmla="*/ 35 w 48"/>
                  <a:gd name="T21" fmla="*/ 3 h 48"/>
                  <a:gd name="T22" fmla="*/ 29 w 48"/>
                  <a:gd name="T23" fmla="*/ 0 h 48"/>
                  <a:gd name="T24" fmla="*/ 22 w 48"/>
                  <a:gd name="T25" fmla="*/ 0 h 48"/>
                  <a:gd name="T26" fmla="*/ 16 w 48"/>
                  <a:gd name="T27" fmla="*/ 3 h 48"/>
                  <a:gd name="T28" fmla="*/ 9 w 48"/>
                  <a:gd name="T29" fmla="*/ 6 h 48"/>
                  <a:gd name="T30" fmla="*/ 6 w 48"/>
                  <a:gd name="T31" fmla="*/ 10 h 48"/>
                  <a:gd name="T32" fmla="*/ 3 w 48"/>
                  <a:gd name="T33" fmla="*/ 16 h 48"/>
                  <a:gd name="T34" fmla="*/ 0 w 48"/>
                  <a:gd name="T35" fmla="*/ 22 h 48"/>
                  <a:gd name="T36" fmla="*/ 0 w 48"/>
                  <a:gd name="T37" fmla="*/ 29 h 48"/>
                  <a:gd name="T38" fmla="*/ 3 w 48"/>
                  <a:gd name="T39" fmla="*/ 35 h 48"/>
                  <a:gd name="T40" fmla="*/ 6 w 48"/>
                  <a:gd name="T41" fmla="*/ 39 h 48"/>
                  <a:gd name="T42" fmla="*/ 9 w 48"/>
                  <a:gd name="T43" fmla="*/ 45 h 48"/>
                  <a:gd name="T44" fmla="*/ 16 w 48"/>
                  <a:gd name="T45" fmla="*/ 48 h 48"/>
                  <a:gd name="T46" fmla="*/ 22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5" y="48"/>
                    </a:lnTo>
                    <a:lnTo>
                      <a:pt x="38" y="45"/>
                    </a:lnTo>
                    <a:lnTo>
                      <a:pt x="45" y="39"/>
                    </a:lnTo>
                    <a:lnTo>
                      <a:pt x="48" y="35"/>
                    </a:lnTo>
                    <a:lnTo>
                      <a:pt x="48" y="29"/>
                    </a:lnTo>
                    <a:lnTo>
                      <a:pt x="48" y="22"/>
                    </a:lnTo>
                    <a:lnTo>
                      <a:pt x="48" y="16"/>
                    </a:lnTo>
                    <a:lnTo>
                      <a:pt x="45" y="10"/>
                    </a:lnTo>
                    <a:lnTo>
                      <a:pt x="38" y="6"/>
                    </a:lnTo>
                    <a:lnTo>
                      <a:pt x="35" y="3"/>
                    </a:lnTo>
                    <a:lnTo>
                      <a:pt x="29" y="0"/>
                    </a:lnTo>
                    <a:lnTo>
                      <a:pt x="22" y="0"/>
                    </a:lnTo>
                    <a:lnTo>
                      <a:pt x="16" y="3"/>
                    </a:lnTo>
                    <a:lnTo>
                      <a:pt x="9" y="6"/>
                    </a:lnTo>
                    <a:lnTo>
                      <a:pt x="6" y="10"/>
                    </a:lnTo>
                    <a:lnTo>
                      <a:pt x="3" y="16"/>
                    </a:lnTo>
                    <a:lnTo>
                      <a:pt x="0" y="22"/>
                    </a:lnTo>
                    <a:lnTo>
                      <a:pt x="0" y="29"/>
                    </a:lnTo>
                    <a:lnTo>
                      <a:pt x="3" y="35"/>
                    </a:lnTo>
                    <a:lnTo>
                      <a:pt x="6" y="39"/>
                    </a:lnTo>
                    <a:lnTo>
                      <a:pt x="9" y="45"/>
                    </a:lnTo>
                    <a:lnTo>
                      <a:pt x="16" y="48"/>
                    </a:lnTo>
                    <a:lnTo>
                      <a:pt x="22" y="48"/>
                    </a:lnTo>
                    <a:lnTo>
                      <a:pt x="29"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7" name="Rectangle 73"/>
              <p:cNvSpPr>
                <a:spLocks noChangeArrowheads="1"/>
              </p:cNvSpPr>
              <p:nvPr/>
            </p:nvSpPr>
            <p:spPr bwMode="auto">
              <a:xfrm>
                <a:off x="4033" y="3036"/>
                <a:ext cx="3" cy="33"/>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58" name="Freeform 74"/>
              <p:cNvSpPr>
                <a:spLocks/>
              </p:cNvSpPr>
              <p:nvPr/>
            </p:nvSpPr>
            <p:spPr bwMode="auto">
              <a:xfrm>
                <a:off x="4010" y="2988"/>
                <a:ext cx="48" cy="45"/>
              </a:xfrm>
              <a:custGeom>
                <a:avLst/>
                <a:gdLst>
                  <a:gd name="T0" fmla="*/ 26 w 48"/>
                  <a:gd name="T1" fmla="*/ 45 h 45"/>
                  <a:gd name="T2" fmla="*/ 32 w 48"/>
                  <a:gd name="T3" fmla="*/ 45 h 45"/>
                  <a:gd name="T4" fmla="*/ 39 w 48"/>
                  <a:gd name="T5" fmla="*/ 42 h 45"/>
                  <a:gd name="T6" fmla="*/ 42 w 48"/>
                  <a:gd name="T7" fmla="*/ 35 h 45"/>
                  <a:gd name="T8" fmla="*/ 45 w 48"/>
                  <a:gd name="T9" fmla="*/ 32 h 45"/>
                  <a:gd name="T10" fmla="*/ 48 w 48"/>
                  <a:gd name="T11" fmla="*/ 26 h 45"/>
                  <a:gd name="T12" fmla="*/ 48 w 48"/>
                  <a:gd name="T13" fmla="*/ 19 h 45"/>
                  <a:gd name="T14" fmla="*/ 45 w 48"/>
                  <a:gd name="T15" fmla="*/ 13 h 45"/>
                  <a:gd name="T16" fmla="*/ 42 w 48"/>
                  <a:gd name="T17" fmla="*/ 10 h 45"/>
                  <a:gd name="T18" fmla="*/ 39 w 48"/>
                  <a:gd name="T19" fmla="*/ 3 h 45"/>
                  <a:gd name="T20" fmla="*/ 32 w 48"/>
                  <a:gd name="T21" fmla="*/ 0 h 45"/>
                  <a:gd name="T22" fmla="*/ 26 w 48"/>
                  <a:gd name="T23" fmla="*/ 0 h 45"/>
                  <a:gd name="T24" fmla="*/ 19 w 48"/>
                  <a:gd name="T25" fmla="*/ 0 h 45"/>
                  <a:gd name="T26" fmla="*/ 13 w 48"/>
                  <a:gd name="T27" fmla="*/ 0 h 45"/>
                  <a:gd name="T28" fmla="*/ 10 w 48"/>
                  <a:gd name="T29" fmla="*/ 3 h 45"/>
                  <a:gd name="T30" fmla="*/ 3 w 48"/>
                  <a:gd name="T31" fmla="*/ 10 h 45"/>
                  <a:gd name="T32" fmla="*/ 0 w 48"/>
                  <a:gd name="T33" fmla="*/ 13 h 45"/>
                  <a:gd name="T34" fmla="*/ 0 w 48"/>
                  <a:gd name="T35" fmla="*/ 19 h 45"/>
                  <a:gd name="T36" fmla="*/ 0 w 48"/>
                  <a:gd name="T37" fmla="*/ 26 h 45"/>
                  <a:gd name="T38" fmla="*/ 0 w 48"/>
                  <a:gd name="T39" fmla="*/ 32 h 45"/>
                  <a:gd name="T40" fmla="*/ 3 w 48"/>
                  <a:gd name="T41" fmla="*/ 35 h 45"/>
                  <a:gd name="T42" fmla="*/ 10 w 48"/>
                  <a:gd name="T43" fmla="*/ 42 h 45"/>
                  <a:gd name="T44" fmla="*/ 13 w 48"/>
                  <a:gd name="T45" fmla="*/ 45 h 45"/>
                  <a:gd name="T46" fmla="*/ 19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5"/>
                    </a:lnTo>
                    <a:lnTo>
                      <a:pt x="45" y="32"/>
                    </a:lnTo>
                    <a:lnTo>
                      <a:pt x="48" y="26"/>
                    </a:lnTo>
                    <a:lnTo>
                      <a:pt x="48" y="19"/>
                    </a:lnTo>
                    <a:lnTo>
                      <a:pt x="45" y="13"/>
                    </a:lnTo>
                    <a:lnTo>
                      <a:pt x="42" y="10"/>
                    </a:lnTo>
                    <a:lnTo>
                      <a:pt x="39" y="3"/>
                    </a:lnTo>
                    <a:lnTo>
                      <a:pt x="32" y="0"/>
                    </a:lnTo>
                    <a:lnTo>
                      <a:pt x="26" y="0"/>
                    </a:lnTo>
                    <a:lnTo>
                      <a:pt x="19" y="0"/>
                    </a:lnTo>
                    <a:lnTo>
                      <a:pt x="13" y="0"/>
                    </a:lnTo>
                    <a:lnTo>
                      <a:pt x="10" y="3"/>
                    </a:lnTo>
                    <a:lnTo>
                      <a:pt x="3" y="10"/>
                    </a:lnTo>
                    <a:lnTo>
                      <a:pt x="0" y="13"/>
                    </a:lnTo>
                    <a:lnTo>
                      <a:pt x="0" y="19"/>
                    </a:lnTo>
                    <a:lnTo>
                      <a:pt x="0" y="26"/>
                    </a:lnTo>
                    <a:lnTo>
                      <a:pt x="0" y="32"/>
                    </a:lnTo>
                    <a:lnTo>
                      <a:pt x="3" y="35"/>
                    </a:lnTo>
                    <a:lnTo>
                      <a:pt x="10" y="42"/>
                    </a:lnTo>
                    <a:lnTo>
                      <a:pt x="13" y="45"/>
                    </a:lnTo>
                    <a:lnTo>
                      <a:pt x="19" y="45"/>
                    </a:lnTo>
                    <a:lnTo>
                      <a:pt x="26" y="45"/>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59" name="Freeform 75"/>
              <p:cNvSpPr>
                <a:spLocks/>
              </p:cNvSpPr>
              <p:nvPr/>
            </p:nvSpPr>
            <p:spPr bwMode="auto">
              <a:xfrm>
                <a:off x="4010" y="2988"/>
                <a:ext cx="48" cy="45"/>
              </a:xfrm>
              <a:custGeom>
                <a:avLst/>
                <a:gdLst>
                  <a:gd name="T0" fmla="*/ 26 w 48"/>
                  <a:gd name="T1" fmla="*/ 45 h 45"/>
                  <a:gd name="T2" fmla="*/ 32 w 48"/>
                  <a:gd name="T3" fmla="*/ 45 h 45"/>
                  <a:gd name="T4" fmla="*/ 39 w 48"/>
                  <a:gd name="T5" fmla="*/ 42 h 45"/>
                  <a:gd name="T6" fmla="*/ 42 w 48"/>
                  <a:gd name="T7" fmla="*/ 35 h 45"/>
                  <a:gd name="T8" fmla="*/ 45 w 48"/>
                  <a:gd name="T9" fmla="*/ 32 h 45"/>
                  <a:gd name="T10" fmla="*/ 48 w 48"/>
                  <a:gd name="T11" fmla="*/ 26 h 45"/>
                  <a:gd name="T12" fmla="*/ 48 w 48"/>
                  <a:gd name="T13" fmla="*/ 19 h 45"/>
                  <a:gd name="T14" fmla="*/ 45 w 48"/>
                  <a:gd name="T15" fmla="*/ 13 h 45"/>
                  <a:gd name="T16" fmla="*/ 42 w 48"/>
                  <a:gd name="T17" fmla="*/ 10 h 45"/>
                  <a:gd name="T18" fmla="*/ 39 w 48"/>
                  <a:gd name="T19" fmla="*/ 3 h 45"/>
                  <a:gd name="T20" fmla="*/ 32 w 48"/>
                  <a:gd name="T21" fmla="*/ 0 h 45"/>
                  <a:gd name="T22" fmla="*/ 26 w 48"/>
                  <a:gd name="T23" fmla="*/ 0 h 45"/>
                  <a:gd name="T24" fmla="*/ 19 w 48"/>
                  <a:gd name="T25" fmla="*/ 0 h 45"/>
                  <a:gd name="T26" fmla="*/ 13 w 48"/>
                  <a:gd name="T27" fmla="*/ 0 h 45"/>
                  <a:gd name="T28" fmla="*/ 10 w 48"/>
                  <a:gd name="T29" fmla="*/ 3 h 45"/>
                  <a:gd name="T30" fmla="*/ 3 w 48"/>
                  <a:gd name="T31" fmla="*/ 10 h 45"/>
                  <a:gd name="T32" fmla="*/ 0 w 48"/>
                  <a:gd name="T33" fmla="*/ 13 h 45"/>
                  <a:gd name="T34" fmla="*/ 0 w 48"/>
                  <a:gd name="T35" fmla="*/ 19 h 45"/>
                  <a:gd name="T36" fmla="*/ 0 w 48"/>
                  <a:gd name="T37" fmla="*/ 26 h 45"/>
                  <a:gd name="T38" fmla="*/ 0 w 48"/>
                  <a:gd name="T39" fmla="*/ 32 h 45"/>
                  <a:gd name="T40" fmla="*/ 3 w 48"/>
                  <a:gd name="T41" fmla="*/ 35 h 45"/>
                  <a:gd name="T42" fmla="*/ 10 w 48"/>
                  <a:gd name="T43" fmla="*/ 42 h 45"/>
                  <a:gd name="T44" fmla="*/ 13 w 48"/>
                  <a:gd name="T45" fmla="*/ 45 h 45"/>
                  <a:gd name="T46" fmla="*/ 19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5"/>
                    </a:lnTo>
                    <a:lnTo>
                      <a:pt x="45" y="32"/>
                    </a:lnTo>
                    <a:lnTo>
                      <a:pt x="48" y="26"/>
                    </a:lnTo>
                    <a:lnTo>
                      <a:pt x="48" y="19"/>
                    </a:lnTo>
                    <a:lnTo>
                      <a:pt x="45" y="13"/>
                    </a:lnTo>
                    <a:lnTo>
                      <a:pt x="42" y="10"/>
                    </a:lnTo>
                    <a:lnTo>
                      <a:pt x="39" y="3"/>
                    </a:lnTo>
                    <a:lnTo>
                      <a:pt x="32" y="0"/>
                    </a:lnTo>
                    <a:lnTo>
                      <a:pt x="26" y="0"/>
                    </a:lnTo>
                    <a:lnTo>
                      <a:pt x="19" y="0"/>
                    </a:lnTo>
                    <a:lnTo>
                      <a:pt x="13" y="0"/>
                    </a:lnTo>
                    <a:lnTo>
                      <a:pt x="10" y="3"/>
                    </a:lnTo>
                    <a:lnTo>
                      <a:pt x="3" y="10"/>
                    </a:lnTo>
                    <a:lnTo>
                      <a:pt x="0" y="13"/>
                    </a:lnTo>
                    <a:lnTo>
                      <a:pt x="0" y="19"/>
                    </a:lnTo>
                    <a:lnTo>
                      <a:pt x="0" y="26"/>
                    </a:lnTo>
                    <a:lnTo>
                      <a:pt x="0" y="32"/>
                    </a:lnTo>
                    <a:lnTo>
                      <a:pt x="3" y="35"/>
                    </a:lnTo>
                    <a:lnTo>
                      <a:pt x="10" y="42"/>
                    </a:lnTo>
                    <a:lnTo>
                      <a:pt x="13" y="45"/>
                    </a:lnTo>
                    <a:lnTo>
                      <a:pt x="19" y="45"/>
                    </a:lnTo>
                    <a:lnTo>
                      <a:pt x="26"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0" name="Rectangle 76"/>
              <p:cNvSpPr>
                <a:spLocks noChangeArrowheads="1"/>
              </p:cNvSpPr>
              <p:nvPr/>
            </p:nvSpPr>
            <p:spPr bwMode="auto">
              <a:xfrm>
                <a:off x="4145" y="2998"/>
                <a:ext cx="3" cy="51"/>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61" name="Freeform 77"/>
              <p:cNvSpPr>
                <a:spLocks/>
              </p:cNvSpPr>
              <p:nvPr/>
            </p:nvSpPr>
            <p:spPr bwMode="auto">
              <a:xfrm>
                <a:off x="4122" y="2940"/>
                <a:ext cx="49" cy="48"/>
              </a:xfrm>
              <a:custGeom>
                <a:avLst/>
                <a:gdLst>
                  <a:gd name="T0" fmla="*/ 29 w 49"/>
                  <a:gd name="T1" fmla="*/ 48 h 48"/>
                  <a:gd name="T2" fmla="*/ 33 w 49"/>
                  <a:gd name="T3" fmla="*/ 45 h 48"/>
                  <a:gd name="T4" fmla="*/ 39 w 49"/>
                  <a:gd name="T5" fmla="*/ 42 h 48"/>
                  <a:gd name="T6" fmla="*/ 42 w 49"/>
                  <a:gd name="T7" fmla="*/ 39 h 48"/>
                  <a:gd name="T8" fmla="*/ 45 w 49"/>
                  <a:gd name="T9" fmla="*/ 32 h 48"/>
                  <a:gd name="T10" fmla="*/ 49 w 49"/>
                  <a:gd name="T11" fmla="*/ 26 h 48"/>
                  <a:gd name="T12" fmla="*/ 49 w 49"/>
                  <a:gd name="T13" fmla="*/ 22 h 48"/>
                  <a:gd name="T14" fmla="*/ 45 w 49"/>
                  <a:gd name="T15" fmla="*/ 16 h 48"/>
                  <a:gd name="T16" fmla="*/ 42 w 49"/>
                  <a:gd name="T17" fmla="*/ 10 h 48"/>
                  <a:gd name="T18" fmla="*/ 39 w 49"/>
                  <a:gd name="T19" fmla="*/ 6 h 48"/>
                  <a:gd name="T20" fmla="*/ 33 w 49"/>
                  <a:gd name="T21" fmla="*/ 3 h 48"/>
                  <a:gd name="T22" fmla="*/ 29 w 49"/>
                  <a:gd name="T23" fmla="*/ 0 h 48"/>
                  <a:gd name="T24" fmla="*/ 23 w 49"/>
                  <a:gd name="T25" fmla="*/ 0 h 48"/>
                  <a:gd name="T26" fmla="*/ 16 w 49"/>
                  <a:gd name="T27" fmla="*/ 3 h 48"/>
                  <a:gd name="T28" fmla="*/ 10 w 49"/>
                  <a:gd name="T29" fmla="*/ 6 h 48"/>
                  <a:gd name="T30" fmla="*/ 7 w 49"/>
                  <a:gd name="T31" fmla="*/ 10 h 48"/>
                  <a:gd name="T32" fmla="*/ 4 w 49"/>
                  <a:gd name="T33" fmla="*/ 16 h 48"/>
                  <a:gd name="T34" fmla="*/ 0 w 49"/>
                  <a:gd name="T35" fmla="*/ 22 h 48"/>
                  <a:gd name="T36" fmla="*/ 0 w 49"/>
                  <a:gd name="T37" fmla="*/ 26 h 48"/>
                  <a:gd name="T38" fmla="*/ 4 w 49"/>
                  <a:gd name="T39" fmla="*/ 32 h 48"/>
                  <a:gd name="T40" fmla="*/ 7 w 49"/>
                  <a:gd name="T41" fmla="*/ 39 h 48"/>
                  <a:gd name="T42" fmla="*/ 10 w 49"/>
                  <a:gd name="T43" fmla="*/ 42 h 48"/>
                  <a:gd name="T44" fmla="*/ 16 w 49"/>
                  <a:gd name="T45" fmla="*/ 45 h 48"/>
                  <a:gd name="T46" fmla="*/ 23 w 49"/>
                  <a:gd name="T47" fmla="*/ 48 h 48"/>
                  <a:gd name="T48" fmla="*/ 29 w 49"/>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29" y="48"/>
                    </a:moveTo>
                    <a:lnTo>
                      <a:pt x="33" y="45"/>
                    </a:lnTo>
                    <a:lnTo>
                      <a:pt x="39" y="42"/>
                    </a:lnTo>
                    <a:lnTo>
                      <a:pt x="42" y="39"/>
                    </a:lnTo>
                    <a:lnTo>
                      <a:pt x="45" y="32"/>
                    </a:lnTo>
                    <a:lnTo>
                      <a:pt x="49" y="26"/>
                    </a:lnTo>
                    <a:lnTo>
                      <a:pt x="49" y="22"/>
                    </a:lnTo>
                    <a:lnTo>
                      <a:pt x="45" y="16"/>
                    </a:lnTo>
                    <a:lnTo>
                      <a:pt x="42" y="10"/>
                    </a:lnTo>
                    <a:lnTo>
                      <a:pt x="39" y="6"/>
                    </a:lnTo>
                    <a:lnTo>
                      <a:pt x="33" y="3"/>
                    </a:lnTo>
                    <a:lnTo>
                      <a:pt x="29" y="0"/>
                    </a:lnTo>
                    <a:lnTo>
                      <a:pt x="23" y="0"/>
                    </a:lnTo>
                    <a:lnTo>
                      <a:pt x="16" y="3"/>
                    </a:lnTo>
                    <a:lnTo>
                      <a:pt x="10" y="6"/>
                    </a:lnTo>
                    <a:lnTo>
                      <a:pt x="7" y="10"/>
                    </a:lnTo>
                    <a:lnTo>
                      <a:pt x="4" y="16"/>
                    </a:lnTo>
                    <a:lnTo>
                      <a:pt x="0" y="22"/>
                    </a:lnTo>
                    <a:lnTo>
                      <a:pt x="0" y="26"/>
                    </a:lnTo>
                    <a:lnTo>
                      <a:pt x="4" y="32"/>
                    </a:lnTo>
                    <a:lnTo>
                      <a:pt x="7" y="39"/>
                    </a:lnTo>
                    <a:lnTo>
                      <a:pt x="10" y="42"/>
                    </a:lnTo>
                    <a:lnTo>
                      <a:pt x="16" y="45"/>
                    </a:lnTo>
                    <a:lnTo>
                      <a:pt x="23" y="48"/>
                    </a:lnTo>
                    <a:lnTo>
                      <a:pt x="29"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2" name="Freeform 78"/>
              <p:cNvSpPr>
                <a:spLocks/>
              </p:cNvSpPr>
              <p:nvPr/>
            </p:nvSpPr>
            <p:spPr bwMode="auto">
              <a:xfrm>
                <a:off x="4122" y="2940"/>
                <a:ext cx="49" cy="48"/>
              </a:xfrm>
              <a:custGeom>
                <a:avLst/>
                <a:gdLst>
                  <a:gd name="T0" fmla="*/ 29 w 49"/>
                  <a:gd name="T1" fmla="*/ 48 h 48"/>
                  <a:gd name="T2" fmla="*/ 33 w 49"/>
                  <a:gd name="T3" fmla="*/ 45 h 48"/>
                  <a:gd name="T4" fmla="*/ 39 w 49"/>
                  <a:gd name="T5" fmla="*/ 42 h 48"/>
                  <a:gd name="T6" fmla="*/ 42 w 49"/>
                  <a:gd name="T7" fmla="*/ 39 h 48"/>
                  <a:gd name="T8" fmla="*/ 45 w 49"/>
                  <a:gd name="T9" fmla="*/ 32 h 48"/>
                  <a:gd name="T10" fmla="*/ 49 w 49"/>
                  <a:gd name="T11" fmla="*/ 26 h 48"/>
                  <a:gd name="T12" fmla="*/ 49 w 49"/>
                  <a:gd name="T13" fmla="*/ 22 h 48"/>
                  <a:gd name="T14" fmla="*/ 45 w 49"/>
                  <a:gd name="T15" fmla="*/ 16 h 48"/>
                  <a:gd name="T16" fmla="*/ 42 w 49"/>
                  <a:gd name="T17" fmla="*/ 10 h 48"/>
                  <a:gd name="T18" fmla="*/ 39 w 49"/>
                  <a:gd name="T19" fmla="*/ 6 h 48"/>
                  <a:gd name="T20" fmla="*/ 33 w 49"/>
                  <a:gd name="T21" fmla="*/ 3 h 48"/>
                  <a:gd name="T22" fmla="*/ 29 w 49"/>
                  <a:gd name="T23" fmla="*/ 0 h 48"/>
                  <a:gd name="T24" fmla="*/ 23 w 49"/>
                  <a:gd name="T25" fmla="*/ 0 h 48"/>
                  <a:gd name="T26" fmla="*/ 16 w 49"/>
                  <a:gd name="T27" fmla="*/ 3 h 48"/>
                  <a:gd name="T28" fmla="*/ 10 w 49"/>
                  <a:gd name="T29" fmla="*/ 6 h 48"/>
                  <a:gd name="T30" fmla="*/ 7 w 49"/>
                  <a:gd name="T31" fmla="*/ 10 h 48"/>
                  <a:gd name="T32" fmla="*/ 4 w 49"/>
                  <a:gd name="T33" fmla="*/ 16 h 48"/>
                  <a:gd name="T34" fmla="*/ 0 w 49"/>
                  <a:gd name="T35" fmla="*/ 22 h 48"/>
                  <a:gd name="T36" fmla="*/ 0 w 49"/>
                  <a:gd name="T37" fmla="*/ 26 h 48"/>
                  <a:gd name="T38" fmla="*/ 4 w 49"/>
                  <a:gd name="T39" fmla="*/ 32 h 48"/>
                  <a:gd name="T40" fmla="*/ 7 w 49"/>
                  <a:gd name="T41" fmla="*/ 39 h 48"/>
                  <a:gd name="T42" fmla="*/ 10 w 49"/>
                  <a:gd name="T43" fmla="*/ 42 h 48"/>
                  <a:gd name="T44" fmla="*/ 16 w 49"/>
                  <a:gd name="T45" fmla="*/ 45 h 48"/>
                  <a:gd name="T46" fmla="*/ 23 w 49"/>
                  <a:gd name="T47" fmla="*/ 48 h 48"/>
                  <a:gd name="T48" fmla="*/ 29 w 49"/>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48"/>
                  <a:gd name="T77" fmla="*/ 49 w 49"/>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48">
                    <a:moveTo>
                      <a:pt x="29" y="48"/>
                    </a:moveTo>
                    <a:lnTo>
                      <a:pt x="33" y="45"/>
                    </a:lnTo>
                    <a:lnTo>
                      <a:pt x="39" y="42"/>
                    </a:lnTo>
                    <a:lnTo>
                      <a:pt x="42" y="39"/>
                    </a:lnTo>
                    <a:lnTo>
                      <a:pt x="45" y="32"/>
                    </a:lnTo>
                    <a:lnTo>
                      <a:pt x="49" y="26"/>
                    </a:lnTo>
                    <a:lnTo>
                      <a:pt x="49" y="22"/>
                    </a:lnTo>
                    <a:lnTo>
                      <a:pt x="45" y="16"/>
                    </a:lnTo>
                    <a:lnTo>
                      <a:pt x="42" y="10"/>
                    </a:lnTo>
                    <a:lnTo>
                      <a:pt x="39" y="6"/>
                    </a:lnTo>
                    <a:lnTo>
                      <a:pt x="33" y="3"/>
                    </a:lnTo>
                    <a:lnTo>
                      <a:pt x="29" y="0"/>
                    </a:lnTo>
                    <a:lnTo>
                      <a:pt x="23" y="0"/>
                    </a:lnTo>
                    <a:lnTo>
                      <a:pt x="16" y="3"/>
                    </a:lnTo>
                    <a:lnTo>
                      <a:pt x="10" y="6"/>
                    </a:lnTo>
                    <a:lnTo>
                      <a:pt x="7" y="10"/>
                    </a:lnTo>
                    <a:lnTo>
                      <a:pt x="4" y="16"/>
                    </a:lnTo>
                    <a:lnTo>
                      <a:pt x="0" y="22"/>
                    </a:lnTo>
                    <a:lnTo>
                      <a:pt x="0" y="26"/>
                    </a:lnTo>
                    <a:lnTo>
                      <a:pt x="4" y="32"/>
                    </a:lnTo>
                    <a:lnTo>
                      <a:pt x="7" y="39"/>
                    </a:lnTo>
                    <a:lnTo>
                      <a:pt x="10" y="42"/>
                    </a:lnTo>
                    <a:lnTo>
                      <a:pt x="16" y="45"/>
                    </a:lnTo>
                    <a:lnTo>
                      <a:pt x="23" y="48"/>
                    </a:lnTo>
                    <a:lnTo>
                      <a:pt x="29" y="48"/>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3" name="Rectangle 79"/>
              <p:cNvSpPr>
                <a:spLocks noChangeArrowheads="1"/>
              </p:cNvSpPr>
              <p:nvPr/>
            </p:nvSpPr>
            <p:spPr bwMode="auto">
              <a:xfrm>
                <a:off x="4260" y="3011"/>
                <a:ext cx="4" cy="57"/>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64" name="Freeform 80"/>
              <p:cNvSpPr>
                <a:spLocks/>
              </p:cNvSpPr>
              <p:nvPr/>
            </p:nvSpPr>
            <p:spPr bwMode="auto">
              <a:xfrm>
                <a:off x="4238" y="2956"/>
                <a:ext cx="45" cy="45"/>
              </a:xfrm>
              <a:custGeom>
                <a:avLst/>
                <a:gdLst>
                  <a:gd name="T0" fmla="*/ 26 w 45"/>
                  <a:gd name="T1" fmla="*/ 45 h 45"/>
                  <a:gd name="T2" fmla="*/ 32 w 45"/>
                  <a:gd name="T3" fmla="*/ 45 h 45"/>
                  <a:gd name="T4" fmla="*/ 35 w 45"/>
                  <a:gd name="T5" fmla="*/ 42 h 45"/>
                  <a:gd name="T6" fmla="*/ 42 w 45"/>
                  <a:gd name="T7" fmla="*/ 35 h 45"/>
                  <a:gd name="T8" fmla="*/ 45 w 45"/>
                  <a:gd name="T9" fmla="*/ 32 h 45"/>
                  <a:gd name="T10" fmla="*/ 45 w 45"/>
                  <a:gd name="T11" fmla="*/ 26 h 45"/>
                  <a:gd name="T12" fmla="*/ 45 w 45"/>
                  <a:gd name="T13" fmla="*/ 19 h 45"/>
                  <a:gd name="T14" fmla="*/ 45 w 45"/>
                  <a:gd name="T15" fmla="*/ 13 h 45"/>
                  <a:gd name="T16" fmla="*/ 42 w 45"/>
                  <a:gd name="T17" fmla="*/ 10 h 45"/>
                  <a:gd name="T18" fmla="*/ 35 w 45"/>
                  <a:gd name="T19" fmla="*/ 3 h 45"/>
                  <a:gd name="T20" fmla="*/ 32 w 45"/>
                  <a:gd name="T21" fmla="*/ 0 h 45"/>
                  <a:gd name="T22" fmla="*/ 26 w 45"/>
                  <a:gd name="T23" fmla="*/ 0 h 45"/>
                  <a:gd name="T24" fmla="*/ 19 w 45"/>
                  <a:gd name="T25" fmla="*/ 0 h 45"/>
                  <a:gd name="T26" fmla="*/ 13 w 45"/>
                  <a:gd name="T27" fmla="*/ 0 h 45"/>
                  <a:gd name="T28" fmla="*/ 9 w 45"/>
                  <a:gd name="T29" fmla="*/ 3 h 45"/>
                  <a:gd name="T30" fmla="*/ 3 w 45"/>
                  <a:gd name="T31" fmla="*/ 10 h 45"/>
                  <a:gd name="T32" fmla="*/ 0 w 45"/>
                  <a:gd name="T33" fmla="*/ 13 h 45"/>
                  <a:gd name="T34" fmla="*/ 0 w 45"/>
                  <a:gd name="T35" fmla="*/ 19 h 45"/>
                  <a:gd name="T36" fmla="*/ 0 w 45"/>
                  <a:gd name="T37" fmla="*/ 26 h 45"/>
                  <a:gd name="T38" fmla="*/ 0 w 45"/>
                  <a:gd name="T39" fmla="*/ 32 h 45"/>
                  <a:gd name="T40" fmla="*/ 3 w 45"/>
                  <a:gd name="T41" fmla="*/ 35 h 45"/>
                  <a:gd name="T42" fmla="*/ 9 w 45"/>
                  <a:gd name="T43" fmla="*/ 42 h 45"/>
                  <a:gd name="T44" fmla="*/ 13 w 45"/>
                  <a:gd name="T45" fmla="*/ 45 h 45"/>
                  <a:gd name="T46" fmla="*/ 19 w 45"/>
                  <a:gd name="T47" fmla="*/ 45 h 45"/>
                  <a:gd name="T48" fmla="*/ 26 w 45"/>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26" y="45"/>
                    </a:moveTo>
                    <a:lnTo>
                      <a:pt x="32" y="45"/>
                    </a:lnTo>
                    <a:lnTo>
                      <a:pt x="35" y="42"/>
                    </a:lnTo>
                    <a:lnTo>
                      <a:pt x="42" y="35"/>
                    </a:lnTo>
                    <a:lnTo>
                      <a:pt x="45" y="32"/>
                    </a:lnTo>
                    <a:lnTo>
                      <a:pt x="45" y="26"/>
                    </a:lnTo>
                    <a:lnTo>
                      <a:pt x="45" y="19"/>
                    </a:lnTo>
                    <a:lnTo>
                      <a:pt x="45" y="13"/>
                    </a:lnTo>
                    <a:lnTo>
                      <a:pt x="42" y="10"/>
                    </a:lnTo>
                    <a:lnTo>
                      <a:pt x="35" y="3"/>
                    </a:lnTo>
                    <a:lnTo>
                      <a:pt x="32" y="0"/>
                    </a:lnTo>
                    <a:lnTo>
                      <a:pt x="26" y="0"/>
                    </a:lnTo>
                    <a:lnTo>
                      <a:pt x="19" y="0"/>
                    </a:lnTo>
                    <a:lnTo>
                      <a:pt x="13" y="0"/>
                    </a:lnTo>
                    <a:lnTo>
                      <a:pt x="9" y="3"/>
                    </a:lnTo>
                    <a:lnTo>
                      <a:pt x="3" y="10"/>
                    </a:lnTo>
                    <a:lnTo>
                      <a:pt x="0" y="13"/>
                    </a:lnTo>
                    <a:lnTo>
                      <a:pt x="0" y="19"/>
                    </a:lnTo>
                    <a:lnTo>
                      <a:pt x="0" y="26"/>
                    </a:lnTo>
                    <a:lnTo>
                      <a:pt x="0" y="32"/>
                    </a:lnTo>
                    <a:lnTo>
                      <a:pt x="3" y="35"/>
                    </a:lnTo>
                    <a:lnTo>
                      <a:pt x="9" y="42"/>
                    </a:lnTo>
                    <a:lnTo>
                      <a:pt x="13" y="45"/>
                    </a:lnTo>
                    <a:lnTo>
                      <a:pt x="19" y="45"/>
                    </a:lnTo>
                    <a:lnTo>
                      <a:pt x="26" y="45"/>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5" name="Freeform 81"/>
              <p:cNvSpPr>
                <a:spLocks/>
              </p:cNvSpPr>
              <p:nvPr/>
            </p:nvSpPr>
            <p:spPr bwMode="auto">
              <a:xfrm>
                <a:off x="4238" y="2956"/>
                <a:ext cx="45" cy="45"/>
              </a:xfrm>
              <a:custGeom>
                <a:avLst/>
                <a:gdLst>
                  <a:gd name="T0" fmla="*/ 26 w 45"/>
                  <a:gd name="T1" fmla="*/ 45 h 45"/>
                  <a:gd name="T2" fmla="*/ 32 w 45"/>
                  <a:gd name="T3" fmla="*/ 45 h 45"/>
                  <a:gd name="T4" fmla="*/ 35 w 45"/>
                  <a:gd name="T5" fmla="*/ 42 h 45"/>
                  <a:gd name="T6" fmla="*/ 42 w 45"/>
                  <a:gd name="T7" fmla="*/ 35 h 45"/>
                  <a:gd name="T8" fmla="*/ 45 w 45"/>
                  <a:gd name="T9" fmla="*/ 32 h 45"/>
                  <a:gd name="T10" fmla="*/ 45 w 45"/>
                  <a:gd name="T11" fmla="*/ 26 h 45"/>
                  <a:gd name="T12" fmla="*/ 45 w 45"/>
                  <a:gd name="T13" fmla="*/ 19 h 45"/>
                  <a:gd name="T14" fmla="*/ 45 w 45"/>
                  <a:gd name="T15" fmla="*/ 13 h 45"/>
                  <a:gd name="T16" fmla="*/ 42 w 45"/>
                  <a:gd name="T17" fmla="*/ 10 h 45"/>
                  <a:gd name="T18" fmla="*/ 35 w 45"/>
                  <a:gd name="T19" fmla="*/ 3 h 45"/>
                  <a:gd name="T20" fmla="*/ 32 w 45"/>
                  <a:gd name="T21" fmla="*/ 0 h 45"/>
                  <a:gd name="T22" fmla="*/ 26 w 45"/>
                  <a:gd name="T23" fmla="*/ 0 h 45"/>
                  <a:gd name="T24" fmla="*/ 19 w 45"/>
                  <a:gd name="T25" fmla="*/ 0 h 45"/>
                  <a:gd name="T26" fmla="*/ 13 w 45"/>
                  <a:gd name="T27" fmla="*/ 0 h 45"/>
                  <a:gd name="T28" fmla="*/ 9 w 45"/>
                  <a:gd name="T29" fmla="*/ 3 h 45"/>
                  <a:gd name="T30" fmla="*/ 3 w 45"/>
                  <a:gd name="T31" fmla="*/ 10 h 45"/>
                  <a:gd name="T32" fmla="*/ 0 w 45"/>
                  <a:gd name="T33" fmla="*/ 13 h 45"/>
                  <a:gd name="T34" fmla="*/ 0 w 45"/>
                  <a:gd name="T35" fmla="*/ 19 h 45"/>
                  <a:gd name="T36" fmla="*/ 0 w 45"/>
                  <a:gd name="T37" fmla="*/ 26 h 45"/>
                  <a:gd name="T38" fmla="*/ 0 w 45"/>
                  <a:gd name="T39" fmla="*/ 32 h 45"/>
                  <a:gd name="T40" fmla="*/ 3 w 45"/>
                  <a:gd name="T41" fmla="*/ 35 h 45"/>
                  <a:gd name="T42" fmla="*/ 9 w 45"/>
                  <a:gd name="T43" fmla="*/ 42 h 45"/>
                  <a:gd name="T44" fmla="*/ 13 w 45"/>
                  <a:gd name="T45" fmla="*/ 45 h 45"/>
                  <a:gd name="T46" fmla="*/ 19 w 45"/>
                  <a:gd name="T47" fmla="*/ 45 h 45"/>
                  <a:gd name="T48" fmla="*/ 26 w 45"/>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26" y="45"/>
                    </a:moveTo>
                    <a:lnTo>
                      <a:pt x="32" y="45"/>
                    </a:lnTo>
                    <a:lnTo>
                      <a:pt x="35" y="42"/>
                    </a:lnTo>
                    <a:lnTo>
                      <a:pt x="42" y="35"/>
                    </a:lnTo>
                    <a:lnTo>
                      <a:pt x="45" y="32"/>
                    </a:lnTo>
                    <a:lnTo>
                      <a:pt x="45" y="26"/>
                    </a:lnTo>
                    <a:lnTo>
                      <a:pt x="45" y="19"/>
                    </a:lnTo>
                    <a:lnTo>
                      <a:pt x="45" y="13"/>
                    </a:lnTo>
                    <a:lnTo>
                      <a:pt x="42" y="10"/>
                    </a:lnTo>
                    <a:lnTo>
                      <a:pt x="35" y="3"/>
                    </a:lnTo>
                    <a:lnTo>
                      <a:pt x="32" y="0"/>
                    </a:lnTo>
                    <a:lnTo>
                      <a:pt x="26" y="0"/>
                    </a:lnTo>
                    <a:lnTo>
                      <a:pt x="19" y="0"/>
                    </a:lnTo>
                    <a:lnTo>
                      <a:pt x="13" y="0"/>
                    </a:lnTo>
                    <a:lnTo>
                      <a:pt x="9" y="3"/>
                    </a:lnTo>
                    <a:lnTo>
                      <a:pt x="3" y="10"/>
                    </a:lnTo>
                    <a:lnTo>
                      <a:pt x="0" y="13"/>
                    </a:lnTo>
                    <a:lnTo>
                      <a:pt x="0" y="19"/>
                    </a:lnTo>
                    <a:lnTo>
                      <a:pt x="0" y="26"/>
                    </a:lnTo>
                    <a:lnTo>
                      <a:pt x="0" y="32"/>
                    </a:lnTo>
                    <a:lnTo>
                      <a:pt x="3" y="35"/>
                    </a:lnTo>
                    <a:lnTo>
                      <a:pt x="9" y="42"/>
                    </a:lnTo>
                    <a:lnTo>
                      <a:pt x="13" y="45"/>
                    </a:lnTo>
                    <a:lnTo>
                      <a:pt x="19" y="45"/>
                    </a:lnTo>
                    <a:lnTo>
                      <a:pt x="26" y="45"/>
                    </a:lnTo>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6" name="Rectangle 82"/>
              <p:cNvSpPr>
                <a:spLocks noChangeArrowheads="1"/>
              </p:cNvSpPr>
              <p:nvPr/>
            </p:nvSpPr>
            <p:spPr bwMode="auto">
              <a:xfrm>
                <a:off x="4373" y="3039"/>
                <a:ext cx="3" cy="45"/>
              </a:xfrm>
              <a:prstGeom prst="rect">
                <a:avLst/>
              </a:prstGeom>
              <a:solidFill>
                <a:schemeClr val="hlink"/>
              </a:solidFill>
              <a:ln w="28575">
                <a:solidFill>
                  <a:schemeClr val="hlink"/>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867" name="Freeform 83"/>
              <p:cNvSpPr>
                <a:spLocks/>
              </p:cNvSpPr>
              <p:nvPr/>
            </p:nvSpPr>
            <p:spPr bwMode="auto">
              <a:xfrm>
                <a:off x="4350" y="2985"/>
                <a:ext cx="48" cy="48"/>
              </a:xfrm>
              <a:custGeom>
                <a:avLst/>
                <a:gdLst>
                  <a:gd name="T0" fmla="*/ 26 w 48"/>
                  <a:gd name="T1" fmla="*/ 48 h 48"/>
                  <a:gd name="T2" fmla="*/ 32 w 48"/>
                  <a:gd name="T3" fmla="*/ 45 h 48"/>
                  <a:gd name="T4" fmla="*/ 39 w 48"/>
                  <a:gd name="T5" fmla="*/ 42 h 48"/>
                  <a:gd name="T6" fmla="*/ 42 w 48"/>
                  <a:gd name="T7" fmla="*/ 38 h 48"/>
                  <a:gd name="T8" fmla="*/ 45 w 48"/>
                  <a:gd name="T9" fmla="*/ 32 h 48"/>
                  <a:gd name="T10" fmla="*/ 48 w 48"/>
                  <a:gd name="T11" fmla="*/ 26 h 48"/>
                  <a:gd name="T12" fmla="*/ 48 w 48"/>
                  <a:gd name="T13" fmla="*/ 22 h 48"/>
                  <a:gd name="T14" fmla="*/ 45 w 48"/>
                  <a:gd name="T15" fmla="*/ 16 h 48"/>
                  <a:gd name="T16" fmla="*/ 42 w 48"/>
                  <a:gd name="T17" fmla="*/ 10 h 48"/>
                  <a:gd name="T18" fmla="*/ 39 w 48"/>
                  <a:gd name="T19" fmla="*/ 6 h 48"/>
                  <a:gd name="T20" fmla="*/ 32 w 48"/>
                  <a:gd name="T21" fmla="*/ 3 h 48"/>
                  <a:gd name="T22" fmla="*/ 26 w 48"/>
                  <a:gd name="T23" fmla="*/ 0 h 48"/>
                  <a:gd name="T24" fmla="*/ 23 w 48"/>
                  <a:gd name="T25" fmla="*/ 0 h 48"/>
                  <a:gd name="T26" fmla="*/ 16 w 48"/>
                  <a:gd name="T27" fmla="*/ 3 h 48"/>
                  <a:gd name="T28" fmla="*/ 10 w 48"/>
                  <a:gd name="T29" fmla="*/ 6 h 48"/>
                  <a:gd name="T30" fmla="*/ 6 w 48"/>
                  <a:gd name="T31" fmla="*/ 10 h 48"/>
                  <a:gd name="T32" fmla="*/ 3 w 48"/>
                  <a:gd name="T33" fmla="*/ 16 h 48"/>
                  <a:gd name="T34" fmla="*/ 0 w 48"/>
                  <a:gd name="T35" fmla="*/ 22 h 48"/>
                  <a:gd name="T36" fmla="*/ 0 w 48"/>
                  <a:gd name="T37" fmla="*/ 26 h 48"/>
                  <a:gd name="T38" fmla="*/ 3 w 48"/>
                  <a:gd name="T39" fmla="*/ 32 h 48"/>
                  <a:gd name="T40" fmla="*/ 6 w 48"/>
                  <a:gd name="T41" fmla="*/ 38 h 48"/>
                  <a:gd name="T42" fmla="*/ 10 w 48"/>
                  <a:gd name="T43" fmla="*/ 42 h 48"/>
                  <a:gd name="T44" fmla="*/ 16 w 48"/>
                  <a:gd name="T45" fmla="*/ 45 h 48"/>
                  <a:gd name="T46" fmla="*/ 23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5"/>
                    </a:lnTo>
                    <a:lnTo>
                      <a:pt x="39" y="42"/>
                    </a:lnTo>
                    <a:lnTo>
                      <a:pt x="42" y="38"/>
                    </a:lnTo>
                    <a:lnTo>
                      <a:pt x="45" y="32"/>
                    </a:lnTo>
                    <a:lnTo>
                      <a:pt x="48" y="26"/>
                    </a:lnTo>
                    <a:lnTo>
                      <a:pt x="48" y="22"/>
                    </a:lnTo>
                    <a:lnTo>
                      <a:pt x="45" y="16"/>
                    </a:lnTo>
                    <a:lnTo>
                      <a:pt x="42" y="10"/>
                    </a:lnTo>
                    <a:lnTo>
                      <a:pt x="39" y="6"/>
                    </a:lnTo>
                    <a:lnTo>
                      <a:pt x="32" y="3"/>
                    </a:lnTo>
                    <a:lnTo>
                      <a:pt x="26" y="0"/>
                    </a:lnTo>
                    <a:lnTo>
                      <a:pt x="23" y="0"/>
                    </a:lnTo>
                    <a:lnTo>
                      <a:pt x="16" y="3"/>
                    </a:lnTo>
                    <a:lnTo>
                      <a:pt x="10" y="6"/>
                    </a:lnTo>
                    <a:lnTo>
                      <a:pt x="6" y="10"/>
                    </a:lnTo>
                    <a:lnTo>
                      <a:pt x="3" y="16"/>
                    </a:lnTo>
                    <a:lnTo>
                      <a:pt x="0" y="22"/>
                    </a:lnTo>
                    <a:lnTo>
                      <a:pt x="0" y="26"/>
                    </a:lnTo>
                    <a:lnTo>
                      <a:pt x="3" y="32"/>
                    </a:lnTo>
                    <a:lnTo>
                      <a:pt x="6" y="38"/>
                    </a:lnTo>
                    <a:lnTo>
                      <a:pt x="10" y="42"/>
                    </a:lnTo>
                    <a:lnTo>
                      <a:pt x="16" y="45"/>
                    </a:lnTo>
                    <a:lnTo>
                      <a:pt x="23" y="48"/>
                    </a:lnTo>
                    <a:lnTo>
                      <a:pt x="26" y="48"/>
                    </a:lnTo>
                    <a:close/>
                  </a:path>
                </a:pathLst>
              </a:custGeom>
              <a:solidFill>
                <a:schemeClr val="hlink"/>
              </a:solidFill>
              <a:ln w="28575">
                <a:solidFill>
                  <a:schemeClr val="hlink"/>
                </a:solidFill>
                <a:round/>
                <a:headEnd/>
                <a:tailEnd/>
              </a:ln>
            </p:spPr>
            <p:txBody>
              <a:bodyPr lIns="113622" tIns="56767" rIns="113622" bIns="56767"/>
              <a:lstStyle/>
              <a:p>
                <a:endParaRPr lang="en-US"/>
              </a:p>
            </p:txBody>
          </p:sp>
          <p:sp>
            <p:nvSpPr>
              <p:cNvPr id="28868" name="Freeform 84"/>
              <p:cNvSpPr>
                <a:spLocks/>
              </p:cNvSpPr>
              <p:nvPr/>
            </p:nvSpPr>
            <p:spPr bwMode="auto">
              <a:xfrm>
                <a:off x="4350" y="2985"/>
                <a:ext cx="48" cy="48"/>
              </a:xfrm>
              <a:custGeom>
                <a:avLst/>
                <a:gdLst>
                  <a:gd name="T0" fmla="*/ 26 w 48"/>
                  <a:gd name="T1" fmla="*/ 48 h 48"/>
                  <a:gd name="T2" fmla="*/ 32 w 48"/>
                  <a:gd name="T3" fmla="*/ 45 h 48"/>
                  <a:gd name="T4" fmla="*/ 39 w 48"/>
                  <a:gd name="T5" fmla="*/ 42 h 48"/>
                  <a:gd name="T6" fmla="*/ 42 w 48"/>
                  <a:gd name="T7" fmla="*/ 38 h 48"/>
                  <a:gd name="T8" fmla="*/ 45 w 48"/>
                  <a:gd name="T9" fmla="*/ 32 h 48"/>
                  <a:gd name="T10" fmla="*/ 48 w 48"/>
                  <a:gd name="T11" fmla="*/ 26 h 48"/>
                  <a:gd name="T12" fmla="*/ 48 w 48"/>
                  <a:gd name="T13" fmla="*/ 22 h 48"/>
                  <a:gd name="T14" fmla="*/ 45 w 48"/>
                  <a:gd name="T15" fmla="*/ 16 h 48"/>
                  <a:gd name="T16" fmla="*/ 42 w 48"/>
                  <a:gd name="T17" fmla="*/ 10 h 48"/>
                  <a:gd name="T18" fmla="*/ 39 w 48"/>
                  <a:gd name="T19" fmla="*/ 6 h 48"/>
                  <a:gd name="T20" fmla="*/ 32 w 48"/>
                  <a:gd name="T21" fmla="*/ 3 h 48"/>
                  <a:gd name="T22" fmla="*/ 26 w 48"/>
                  <a:gd name="T23" fmla="*/ 0 h 48"/>
                  <a:gd name="T24" fmla="*/ 23 w 48"/>
                  <a:gd name="T25" fmla="*/ 0 h 48"/>
                  <a:gd name="T26" fmla="*/ 16 w 48"/>
                  <a:gd name="T27" fmla="*/ 3 h 48"/>
                  <a:gd name="T28" fmla="*/ 10 w 48"/>
                  <a:gd name="T29" fmla="*/ 6 h 48"/>
                  <a:gd name="T30" fmla="*/ 6 w 48"/>
                  <a:gd name="T31" fmla="*/ 10 h 48"/>
                  <a:gd name="T32" fmla="*/ 3 w 48"/>
                  <a:gd name="T33" fmla="*/ 16 h 48"/>
                  <a:gd name="T34" fmla="*/ 0 w 48"/>
                  <a:gd name="T35" fmla="*/ 22 h 48"/>
                  <a:gd name="T36" fmla="*/ 0 w 48"/>
                  <a:gd name="T37" fmla="*/ 26 h 48"/>
                  <a:gd name="T38" fmla="*/ 3 w 48"/>
                  <a:gd name="T39" fmla="*/ 32 h 48"/>
                  <a:gd name="T40" fmla="*/ 6 w 48"/>
                  <a:gd name="T41" fmla="*/ 38 h 48"/>
                  <a:gd name="T42" fmla="*/ 10 w 48"/>
                  <a:gd name="T43" fmla="*/ 42 h 48"/>
                  <a:gd name="T44" fmla="*/ 16 w 48"/>
                  <a:gd name="T45" fmla="*/ 45 h 48"/>
                  <a:gd name="T46" fmla="*/ 23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5"/>
                    </a:lnTo>
                    <a:lnTo>
                      <a:pt x="39" y="42"/>
                    </a:lnTo>
                    <a:lnTo>
                      <a:pt x="42" y="38"/>
                    </a:lnTo>
                    <a:lnTo>
                      <a:pt x="45" y="32"/>
                    </a:lnTo>
                    <a:lnTo>
                      <a:pt x="48" y="26"/>
                    </a:lnTo>
                    <a:lnTo>
                      <a:pt x="48" y="22"/>
                    </a:lnTo>
                    <a:lnTo>
                      <a:pt x="45" y="16"/>
                    </a:lnTo>
                    <a:lnTo>
                      <a:pt x="42" y="10"/>
                    </a:lnTo>
                    <a:lnTo>
                      <a:pt x="39" y="6"/>
                    </a:lnTo>
                    <a:lnTo>
                      <a:pt x="32" y="3"/>
                    </a:lnTo>
                    <a:lnTo>
                      <a:pt x="26" y="0"/>
                    </a:lnTo>
                    <a:lnTo>
                      <a:pt x="23" y="0"/>
                    </a:lnTo>
                    <a:lnTo>
                      <a:pt x="16" y="3"/>
                    </a:lnTo>
                    <a:lnTo>
                      <a:pt x="10" y="6"/>
                    </a:lnTo>
                    <a:lnTo>
                      <a:pt x="6" y="10"/>
                    </a:lnTo>
                    <a:lnTo>
                      <a:pt x="3" y="16"/>
                    </a:lnTo>
                    <a:lnTo>
                      <a:pt x="0" y="22"/>
                    </a:lnTo>
                    <a:lnTo>
                      <a:pt x="0" y="26"/>
                    </a:lnTo>
                    <a:lnTo>
                      <a:pt x="3" y="32"/>
                    </a:lnTo>
                    <a:lnTo>
                      <a:pt x="6" y="38"/>
                    </a:lnTo>
                    <a:lnTo>
                      <a:pt x="10" y="42"/>
                    </a:lnTo>
                    <a:lnTo>
                      <a:pt x="16" y="45"/>
                    </a:lnTo>
                    <a:lnTo>
                      <a:pt x="23" y="48"/>
                    </a:lnTo>
                    <a:lnTo>
                      <a:pt x="26" y="48"/>
                    </a:lnTo>
                  </a:path>
                </a:pathLst>
              </a:custGeom>
              <a:solidFill>
                <a:schemeClr val="hlink"/>
              </a:solidFill>
              <a:ln w="28575">
                <a:solidFill>
                  <a:schemeClr val="hlink"/>
                </a:solidFill>
                <a:round/>
                <a:headEnd/>
                <a:tailEnd/>
              </a:ln>
            </p:spPr>
            <p:txBody>
              <a:bodyPr lIns="113622" tIns="56767" rIns="113622" bIns="56767"/>
              <a:lstStyle/>
              <a:p>
                <a:endParaRPr lang="en-US"/>
              </a:p>
            </p:txBody>
          </p:sp>
        </p:grpSp>
        <p:sp>
          <p:nvSpPr>
            <p:cNvPr id="28789" name="Rectangle 85"/>
            <p:cNvSpPr>
              <a:spLocks noChangeArrowheads="1"/>
            </p:cNvSpPr>
            <p:nvPr/>
          </p:nvSpPr>
          <p:spPr bwMode="auto">
            <a:xfrm>
              <a:off x="4301" y="2772"/>
              <a:ext cx="108" cy="217"/>
            </a:xfrm>
            <a:prstGeom prst="rect">
              <a:avLst/>
            </a:prstGeom>
            <a:noFill/>
            <a:ln w="28575">
              <a:noFill/>
              <a:miter lim="800000"/>
              <a:headEnd/>
              <a:tailEnd/>
            </a:ln>
          </p:spPr>
          <p:txBody>
            <a:bodyPr wrap="none" lIns="86515" tIns="43259" rIns="86515" bIns="43259">
              <a:spAutoFit/>
            </a:bodyPr>
            <a:lstStyle/>
            <a:p>
              <a:pPr algn="ctr" eaLnBrk="0" hangingPunct="0"/>
              <a:endParaRPr lang="it-IT" sz="1700" b="0">
                <a:solidFill>
                  <a:srgbClr val="FFFFFF"/>
                </a:solidFill>
              </a:endParaRPr>
            </a:p>
          </p:txBody>
        </p:sp>
      </p:grpSp>
      <p:sp>
        <p:nvSpPr>
          <p:cNvPr id="28677" name="Freeform 86"/>
          <p:cNvSpPr>
            <a:spLocks/>
          </p:cNvSpPr>
          <p:nvPr/>
        </p:nvSpPr>
        <p:spPr bwMode="auto">
          <a:xfrm>
            <a:off x="2332038" y="5114925"/>
            <a:ext cx="76200" cy="69850"/>
          </a:xfrm>
          <a:custGeom>
            <a:avLst/>
            <a:gdLst>
              <a:gd name="T0" fmla="*/ 65524066 w 48"/>
              <a:gd name="T1" fmla="*/ 110886886 h 44"/>
              <a:gd name="T2" fmla="*/ 80644999 w 48"/>
              <a:gd name="T3" fmla="*/ 110886886 h 44"/>
              <a:gd name="T4" fmla="*/ 95765932 w 48"/>
              <a:gd name="T5" fmla="*/ 103327189 h 44"/>
              <a:gd name="T6" fmla="*/ 105846578 w 48"/>
              <a:gd name="T7" fmla="*/ 95765929 h 44"/>
              <a:gd name="T8" fmla="*/ 113407839 w 48"/>
              <a:gd name="T9" fmla="*/ 80644997 h 44"/>
              <a:gd name="T10" fmla="*/ 120967511 w 48"/>
              <a:gd name="T11" fmla="*/ 63003115 h 44"/>
              <a:gd name="T12" fmla="*/ 120967511 w 48"/>
              <a:gd name="T13" fmla="*/ 47883758 h 44"/>
              <a:gd name="T14" fmla="*/ 113407839 w 48"/>
              <a:gd name="T15" fmla="*/ 30241877 h 44"/>
              <a:gd name="T16" fmla="*/ 105846578 w 48"/>
              <a:gd name="T17" fmla="*/ 22682198 h 44"/>
              <a:gd name="T18" fmla="*/ 95765932 w 48"/>
              <a:gd name="T19" fmla="*/ 7559675 h 44"/>
              <a:gd name="T20" fmla="*/ 80644999 w 48"/>
              <a:gd name="T21" fmla="*/ 0 h 44"/>
              <a:gd name="T22" fmla="*/ 65524066 w 48"/>
              <a:gd name="T23" fmla="*/ 0 h 44"/>
              <a:gd name="T24" fmla="*/ 55443445 w 48"/>
              <a:gd name="T25" fmla="*/ 0 h 44"/>
              <a:gd name="T26" fmla="*/ 40322500 w 48"/>
              <a:gd name="T27" fmla="*/ 0 h 44"/>
              <a:gd name="T28" fmla="*/ 25201561 w 48"/>
              <a:gd name="T29" fmla="*/ 7559675 h 44"/>
              <a:gd name="T30" fmla="*/ 15120939 w 48"/>
              <a:gd name="T31" fmla="*/ 22682198 h 44"/>
              <a:gd name="T32" fmla="*/ 7561263 w 48"/>
              <a:gd name="T33" fmla="*/ 30241877 h 44"/>
              <a:gd name="T34" fmla="*/ 0 w 48"/>
              <a:gd name="T35" fmla="*/ 47883758 h 44"/>
              <a:gd name="T36" fmla="*/ 0 w 48"/>
              <a:gd name="T37" fmla="*/ 63003115 h 44"/>
              <a:gd name="T38" fmla="*/ 7561263 w 48"/>
              <a:gd name="T39" fmla="*/ 80644997 h 44"/>
              <a:gd name="T40" fmla="*/ 15120939 w 48"/>
              <a:gd name="T41" fmla="*/ 95765929 h 44"/>
              <a:gd name="T42" fmla="*/ 25201561 w 48"/>
              <a:gd name="T43" fmla="*/ 103327189 h 44"/>
              <a:gd name="T44" fmla="*/ 40322500 w 48"/>
              <a:gd name="T45" fmla="*/ 110886886 h 44"/>
              <a:gd name="T46" fmla="*/ 55443445 w 48"/>
              <a:gd name="T47" fmla="*/ 110886886 h 44"/>
              <a:gd name="T48" fmla="*/ 65524066 w 48"/>
              <a:gd name="T49" fmla="*/ 110886886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4"/>
              <a:gd name="T77" fmla="*/ 48 w 48"/>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4">
                <a:moveTo>
                  <a:pt x="26" y="44"/>
                </a:moveTo>
                <a:lnTo>
                  <a:pt x="32" y="44"/>
                </a:lnTo>
                <a:lnTo>
                  <a:pt x="38" y="41"/>
                </a:lnTo>
                <a:lnTo>
                  <a:pt x="42" y="38"/>
                </a:lnTo>
                <a:lnTo>
                  <a:pt x="45" y="32"/>
                </a:lnTo>
                <a:lnTo>
                  <a:pt x="48" y="25"/>
                </a:lnTo>
                <a:lnTo>
                  <a:pt x="48" y="19"/>
                </a:lnTo>
                <a:lnTo>
                  <a:pt x="45" y="12"/>
                </a:lnTo>
                <a:lnTo>
                  <a:pt x="42" y="9"/>
                </a:lnTo>
                <a:lnTo>
                  <a:pt x="38" y="3"/>
                </a:lnTo>
                <a:lnTo>
                  <a:pt x="32" y="0"/>
                </a:lnTo>
                <a:lnTo>
                  <a:pt x="26" y="0"/>
                </a:lnTo>
                <a:lnTo>
                  <a:pt x="22" y="0"/>
                </a:lnTo>
                <a:lnTo>
                  <a:pt x="16" y="0"/>
                </a:lnTo>
                <a:lnTo>
                  <a:pt x="10" y="3"/>
                </a:lnTo>
                <a:lnTo>
                  <a:pt x="6" y="9"/>
                </a:lnTo>
                <a:lnTo>
                  <a:pt x="3" y="12"/>
                </a:lnTo>
                <a:lnTo>
                  <a:pt x="0" y="19"/>
                </a:lnTo>
                <a:lnTo>
                  <a:pt x="0" y="25"/>
                </a:lnTo>
                <a:lnTo>
                  <a:pt x="3" y="32"/>
                </a:lnTo>
                <a:lnTo>
                  <a:pt x="6" y="38"/>
                </a:lnTo>
                <a:lnTo>
                  <a:pt x="10" y="41"/>
                </a:lnTo>
                <a:lnTo>
                  <a:pt x="16" y="44"/>
                </a:lnTo>
                <a:lnTo>
                  <a:pt x="22" y="44"/>
                </a:lnTo>
                <a:lnTo>
                  <a:pt x="26" y="44"/>
                </a:lnTo>
              </a:path>
            </a:pathLst>
          </a:custGeom>
          <a:solidFill>
            <a:schemeClr val="hlink"/>
          </a:solidFill>
          <a:ln w="9525">
            <a:solidFill>
              <a:schemeClr val="hlink"/>
            </a:solidFill>
            <a:round/>
            <a:headEnd/>
            <a:tailEnd/>
          </a:ln>
        </p:spPr>
        <p:txBody>
          <a:bodyPr lIns="113622" tIns="56767" rIns="113622" bIns="56767"/>
          <a:lstStyle/>
          <a:p>
            <a:endParaRPr lang="en-US"/>
          </a:p>
        </p:txBody>
      </p:sp>
      <p:grpSp>
        <p:nvGrpSpPr>
          <p:cNvPr id="4" name="Group 87"/>
          <p:cNvGrpSpPr>
            <a:grpSpLocks/>
          </p:cNvGrpSpPr>
          <p:nvPr/>
        </p:nvGrpSpPr>
        <p:grpSpPr bwMode="auto">
          <a:xfrm>
            <a:off x="2332038" y="2116138"/>
            <a:ext cx="3679825" cy="3068637"/>
            <a:chOff x="1469" y="1333"/>
            <a:chExt cx="2318" cy="1934"/>
          </a:xfrm>
        </p:grpSpPr>
        <p:sp>
          <p:nvSpPr>
            <p:cNvPr id="28728" name="Rectangle 88"/>
            <p:cNvSpPr>
              <a:spLocks noChangeArrowheads="1"/>
            </p:cNvSpPr>
            <p:nvPr/>
          </p:nvSpPr>
          <p:spPr bwMode="auto">
            <a:xfrm>
              <a:off x="3568" y="3042"/>
              <a:ext cx="108" cy="160"/>
            </a:xfrm>
            <a:prstGeom prst="rect">
              <a:avLst/>
            </a:prstGeom>
            <a:noFill/>
            <a:ln w="28575">
              <a:noFill/>
              <a:miter lim="800000"/>
              <a:headEnd/>
              <a:tailEnd/>
            </a:ln>
          </p:spPr>
          <p:txBody>
            <a:bodyPr wrap="none" lIns="86515" tIns="43259" rIns="86515" bIns="43259">
              <a:spAutoFit/>
            </a:bodyPr>
            <a:lstStyle/>
            <a:p>
              <a:pPr algn="ctr" eaLnBrk="0" hangingPunct="0"/>
              <a:endParaRPr lang="it-IT" sz="1100" b="0">
                <a:solidFill>
                  <a:srgbClr val="FFFFFF"/>
                </a:solidFill>
              </a:endParaRPr>
            </a:p>
          </p:txBody>
        </p:sp>
        <p:grpSp>
          <p:nvGrpSpPr>
            <p:cNvPr id="5" name="Group 89"/>
            <p:cNvGrpSpPr>
              <a:grpSpLocks/>
            </p:cNvGrpSpPr>
            <p:nvPr/>
          </p:nvGrpSpPr>
          <p:grpSpPr bwMode="auto">
            <a:xfrm>
              <a:off x="1469" y="1333"/>
              <a:ext cx="2318" cy="1934"/>
              <a:chOff x="1625" y="1417"/>
              <a:chExt cx="2318" cy="1934"/>
            </a:xfrm>
          </p:grpSpPr>
          <p:grpSp>
            <p:nvGrpSpPr>
              <p:cNvPr id="6" name="Group 90"/>
              <p:cNvGrpSpPr>
                <a:grpSpLocks/>
              </p:cNvGrpSpPr>
              <p:nvPr/>
            </p:nvGrpSpPr>
            <p:grpSpPr bwMode="auto">
              <a:xfrm>
                <a:off x="1660" y="1417"/>
                <a:ext cx="2283" cy="1933"/>
                <a:chOff x="1660" y="1417"/>
                <a:chExt cx="2283" cy="1933"/>
              </a:xfrm>
            </p:grpSpPr>
            <p:sp>
              <p:nvSpPr>
                <p:cNvPr id="28732" name="Line 91"/>
                <p:cNvSpPr>
                  <a:spLocks noChangeShapeType="1"/>
                </p:cNvSpPr>
                <p:nvPr/>
              </p:nvSpPr>
              <p:spPr bwMode="auto">
                <a:xfrm flipV="1">
                  <a:off x="1660" y="3158"/>
                  <a:ext cx="94" cy="154"/>
                </a:xfrm>
                <a:prstGeom prst="line">
                  <a:avLst/>
                </a:prstGeom>
                <a:noFill/>
                <a:ln w="28575">
                  <a:solidFill>
                    <a:schemeClr val="tx2"/>
                  </a:solidFill>
                  <a:round/>
                  <a:headEnd/>
                  <a:tailEnd/>
                </a:ln>
              </p:spPr>
              <p:txBody>
                <a:bodyPr/>
                <a:lstStyle/>
                <a:p>
                  <a:endParaRPr lang="en-US"/>
                </a:p>
              </p:txBody>
            </p:sp>
            <p:sp>
              <p:nvSpPr>
                <p:cNvPr id="28733" name="Line 92"/>
                <p:cNvSpPr>
                  <a:spLocks noChangeShapeType="1"/>
                </p:cNvSpPr>
                <p:nvPr/>
              </p:nvSpPr>
              <p:spPr bwMode="auto">
                <a:xfrm flipV="1">
                  <a:off x="1767" y="2698"/>
                  <a:ext cx="106" cy="437"/>
                </a:xfrm>
                <a:prstGeom prst="line">
                  <a:avLst/>
                </a:prstGeom>
                <a:noFill/>
                <a:ln w="28575">
                  <a:solidFill>
                    <a:schemeClr val="tx2"/>
                  </a:solidFill>
                  <a:round/>
                  <a:headEnd/>
                  <a:tailEnd/>
                </a:ln>
              </p:spPr>
              <p:txBody>
                <a:bodyPr/>
                <a:lstStyle/>
                <a:p>
                  <a:endParaRPr lang="en-US"/>
                </a:p>
              </p:txBody>
            </p:sp>
            <p:sp>
              <p:nvSpPr>
                <p:cNvPr id="28734" name="Line 93"/>
                <p:cNvSpPr>
                  <a:spLocks noChangeShapeType="1"/>
                </p:cNvSpPr>
                <p:nvPr/>
              </p:nvSpPr>
              <p:spPr bwMode="auto">
                <a:xfrm flipV="1">
                  <a:off x="1884" y="2410"/>
                  <a:ext cx="98" cy="270"/>
                </a:xfrm>
                <a:prstGeom prst="line">
                  <a:avLst/>
                </a:prstGeom>
                <a:noFill/>
                <a:ln w="28575">
                  <a:solidFill>
                    <a:schemeClr val="tx2"/>
                  </a:solidFill>
                  <a:round/>
                  <a:headEnd/>
                  <a:tailEnd/>
                </a:ln>
              </p:spPr>
              <p:txBody>
                <a:bodyPr/>
                <a:lstStyle/>
                <a:p>
                  <a:endParaRPr lang="en-US"/>
                </a:p>
              </p:txBody>
            </p:sp>
            <p:sp>
              <p:nvSpPr>
                <p:cNvPr id="28735" name="Line 94"/>
                <p:cNvSpPr>
                  <a:spLocks noChangeShapeType="1"/>
                </p:cNvSpPr>
                <p:nvPr/>
              </p:nvSpPr>
              <p:spPr bwMode="auto">
                <a:xfrm flipV="1">
                  <a:off x="1991" y="2040"/>
                  <a:ext cx="113" cy="351"/>
                </a:xfrm>
                <a:prstGeom prst="line">
                  <a:avLst/>
                </a:prstGeom>
                <a:noFill/>
                <a:ln w="28575">
                  <a:solidFill>
                    <a:schemeClr val="tx2"/>
                  </a:solidFill>
                  <a:round/>
                  <a:headEnd/>
                  <a:tailEnd/>
                </a:ln>
              </p:spPr>
              <p:txBody>
                <a:bodyPr/>
                <a:lstStyle/>
                <a:p>
                  <a:endParaRPr lang="en-US"/>
                </a:p>
              </p:txBody>
            </p:sp>
            <p:sp>
              <p:nvSpPr>
                <p:cNvPr id="28736" name="Line 95"/>
                <p:cNvSpPr>
                  <a:spLocks noChangeShapeType="1"/>
                </p:cNvSpPr>
                <p:nvPr/>
              </p:nvSpPr>
              <p:spPr bwMode="auto">
                <a:xfrm flipV="1">
                  <a:off x="2106" y="1708"/>
                  <a:ext cx="108" cy="320"/>
                </a:xfrm>
                <a:prstGeom prst="line">
                  <a:avLst/>
                </a:prstGeom>
                <a:noFill/>
                <a:ln w="28575">
                  <a:solidFill>
                    <a:schemeClr val="tx2"/>
                  </a:solidFill>
                  <a:round/>
                  <a:headEnd/>
                  <a:tailEnd/>
                </a:ln>
              </p:spPr>
              <p:txBody>
                <a:bodyPr/>
                <a:lstStyle/>
                <a:p>
                  <a:endParaRPr lang="en-US"/>
                </a:p>
              </p:txBody>
            </p:sp>
            <p:sp>
              <p:nvSpPr>
                <p:cNvPr id="28737" name="Line 96"/>
                <p:cNvSpPr>
                  <a:spLocks noChangeShapeType="1"/>
                </p:cNvSpPr>
                <p:nvPr/>
              </p:nvSpPr>
              <p:spPr bwMode="auto">
                <a:xfrm>
                  <a:off x="2231" y="1709"/>
                  <a:ext cx="94" cy="49"/>
                </a:xfrm>
                <a:prstGeom prst="line">
                  <a:avLst/>
                </a:prstGeom>
                <a:noFill/>
                <a:ln w="28575">
                  <a:solidFill>
                    <a:schemeClr val="tx2"/>
                  </a:solidFill>
                  <a:round/>
                  <a:headEnd/>
                  <a:tailEnd/>
                </a:ln>
              </p:spPr>
              <p:txBody>
                <a:bodyPr/>
                <a:lstStyle/>
                <a:p>
                  <a:endParaRPr lang="en-US"/>
                </a:p>
              </p:txBody>
            </p:sp>
            <p:sp>
              <p:nvSpPr>
                <p:cNvPr id="28738" name="Line 97"/>
                <p:cNvSpPr>
                  <a:spLocks noChangeShapeType="1"/>
                </p:cNvSpPr>
                <p:nvPr/>
              </p:nvSpPr>
              <p:spPr bwMode="auto">
                <a:xfrm>
                  <a:off x="2337" y="1778"/>
                  <a:ext cx="106" cy="184"/>
                </a:xfrm>
                <a:prstGeom prst="line">
                  <a:avLst/>
                </a:prstGeom>
                <a:noFill/>
                <a:ln w="28575">
                  <a:solidFill>
                    <a:schemeClr val="tx2"/>
                  </a:solidFill>
                  <a:round/>
                  <a:headEnd/>
                  <a:tailEnd/>
                </a:ln>
              </p:spPr>
              <p:txBody>
                <a:bodyPr/>
                <a:lstStyle/>
                <a:p>
                  <a:endParaRPr lang="en-US"/>
                </a:p>
              </p:txBody>
            </p:sp>
            <p:sp>
              <p:nvSpPr>
                <p:cNvPr id="28739" name="Line 98"/>
                <p:cNvSpPr>
                  <a:spLocks noChangeShapeType="1"/>
                </p:cNvSpPr>
                <p:nvPr/>
              </p:nvSpPr>
              <p:spPr bwMode="auto">
                <a:xfrm>
                  <a:off x="2451" y="1976"/>
                  <a:ext cx="100" cy="257"/>
                </a:xfrm>
                <a:prstGeom prst="line">
                  <a:avLst/>
                </a:prstGeom>
                <a:noFill/>
                <a:ln w="28575">
                  <a:solidFill>
                    <a:schemeClr val="tx2"/>
                  </a:solidFill>
                  <a:round/>
                  <a:headEnd/>
                  <a:tailEnd/>
                </a:ln>
              </p:spPr>
              <p:txBody>
                <a:bodyPr/>
                <a:lstStyle/>
                <a:p>
                  <a:endParaRPr lang="en-US"/>
                </a:p>
              </p:txBody>
            </p:sp>
            <p:sp>
              <p:nvSpPr>
                <p:cNvPr id="28740" name="Line 99"/>
                <p:cNvSpPr>
                  <a:spLocks noChangeShapeType="1"/>
                </p:cNvSpPr>
                <p:nvPr/>
              </p:nvSpPr>
              <p:spPr bwMode="auto">
                <a:xfrm>
                  <a:off x="2566" y="2261"/>
                  <a:ext cx="102" cy="180"/>
                </a:xfrm>
                <a:prstGeom prst="line">
                  <a:avLst/>
                </a:prstGeom>
                <a:noFill/>
                <a:ln w="28575">
                  <a:solidFill>
                    <a:schemeClr val="tx2"/>
                  </a:solidFill>
                  <a:round/>
                  <a:headEnd/>
                  <a:tailEnd/>
                </a:ln>
              </p:spPr>
              <p:txBody>
                <a:bodyPr/>
                <a:lstStyle/>
                <a:p>
                  <a:endParaRPr lang="en-US"/>
                </a:p>
              </p:txBody>
            </p:sp>
            <p:sp>
              <p:nvSpPr>
                <p:cNvPr id="28741" name="Line 100"/>
                <p:cNvSpPr>
                  <a:spLocks noChangeShapeType="1"/>
                </p:cNvSpPr>
                <p:nvPr/>
              </p:nvSpPr>
              <p:spPr bwMode="auto">
                <a:xfrm>
                  <a:off x="2684" y="2450"/>
                  <a:ext cx="89" cy="51"/>
                </a:xfrm>
                <a:prstGeom prst="line">
                  <a:avLst/>
                </a:prstGeom>
                <a:noFill/>
                <a:ln w="28575">
                  <a:solidFill>
                    <a:schemeClr val="tx2"/>
                  </a:solidFill>
                  <a:round/>
                  <a:headEnd/>
                  <a:tailEnd/>
                </a:ln>
              </p:spPr>
              <p:txBody>
                <a:bodyPr/>
                <a:lstStyle/>
                <a:p>
                  <a:endParaRPr lang="en-US"/>
                </a:p>
              </p:txBody>
            </p:sp>
            <p:sp>
              <p:nvSpPr>
                <p:cNvPr id="28742" name="Line 101"/>
                <p:cNvSpPr>
                  <a:spLocks noChangeShapeType="1"/>
                </p:cNvSpPr>
                <p:nvPr/>
              </p:nvSpPr>
              <p:spPr bwMode="auto">
                <a:xfrm>
                  <a:off x="2796" y="2531"/>
                  <a:ext cx="99" cy="189"/>
                </a:xfrm>
                <a:prstGeom prst="line">
                  <a:avLst/>
                </a:prstGeom>
                <a:noFill/>
                <a:ln w="28575">
                  <a:solidFill>
                    <a:schemeClr val="tx2"/>
                  </a:solidFill>
                  <a:round/>
                  <a:headEnd/>
                  <a:tailEnd/>
                </a:ln>
              </p:spPr>
              <p:txBody>
                <a:bodyPr/>
                <a:lstStyle/>
                <a:p>
                  <a:endParaRPr lang="en-US"/>
                </a:p>
              </p:txBody>
            </p:sp>
            <p:sp>
              <p:nvSpPr>
                <p:cNvPr id="28743" name="Line 102"/>
                <p:cNvSpPr>
                  <a:spLocks noChangeShapeType="1"/>
                </p:cNvSpPr>
                <p:nvPr/>
              </p:nvSpPr>
              <p:spPr bwMode="auto">
                <a:xfrm>
                  <a:off x="2906" y="2730"/>
                  <a:ext cx="98" cy="103"/>
                </a:xfrm>
                <a:prstGeom prst="line">
                  <a:avLst/>
                </a:prstGeom>
                <a:noFill/>
                <a:ln w="28575">
                  <a:solidFill>
                    <a:schemeClr val="tx2"/>
                  </a:solidFill>
                  <a:round/>
                  <a:headEnd/>
                  <a:tailEnd/>
                </a:ln>
              </p:spPr>
              <p:txBody>
                <a:bodyPr/>
                <a:lstStyle/>
                <a:p>
                  <a:endParaRPr lang="en-US"/>
                </a:p>
              </p:txBody>
            </p:sp>
            <p:sp>
              <p:nvSpPr>
                <p:cNvPr id="28744" name="Line 103"/>
                <p:cNvSpPr>
                  <a:spLocks noChangeShapeType="1"/>
                </p:cNvSpPr>
                <p:nvPr/>
              </p:nvSpPr>
              <p:spPr bwMode="auto">
                <a:xfrm>
                  <a:off x="3021" y="2847"/>
                  <a:ext cx="92" cy="70"/>
                </a:xfrm>
                <a:prstGeom prst="line">
                  <a:avLst/>
                </a:prstGeom>
                <a:noFill/>
                <a:ln w="28575">
                  <a:solidFill>
                    <a:schemeClr val="tx2"/>
                  </a:solidFill>
                  <a:round/>
                  <a:headEnd/>
                  <a:tailEnd/>
                </a:ln>
              </p:spPr>
              <p:txBody>
                <a:bodyPr/>
                <a:lstStyle/>
                <a:p>
                  <a:endParaRPr lang="en-US"/>
                </a:p>
              </p:txBody>
            </p:sp>
            <p:sp>
              <p:nvSpPr>
                <p:cNvPr id="28745" name="Line 104"/>
                <p:cNvSpPr>
                  <a:spLocks noChangeShapeType="1"/>
                </p:cNvSpPr>
                <p:nvPr/>
              </p:nvSpPr>
              <p:spPr bwMode="auto">
                <a:xfrm>
                  <a:off x="3134" y="2938"/>
                  <a:ext cx="109" cy="141"/>
                </a:xfrm>
                <a:prstGeom prst="line">
                  <a:avLst/>
                </a:prstGeom>
                <a:noFill/>
                <a:ln w="28575">
                  <a:solidFill>
                    <a:schemeClr val="tx2"/>
                  </a:solidFill>
                  <a:round/>
                  <a:headEnd/>
                  <a:tailEnd/>
                </a:ln>
              </p:spPr>
              <p:txBody>
                <a:bodyPr/>
                <a:lstStyle/>
                <a:p>
                  <a:endParaRPr lang="en-US"/>
                </a:p>
              </p:txBody>
            </p:sp>
            <p:sp>
              <p:nvSpPr>
                <p:cNvPr id="28746" name="Line 105"/>
                <p:cNvSpPr>
                  <a:spLocks noChangeShapeType="1"/>
                </p:cNvSpPr>
                <p:nvPr/>
              </p:nvSpPr>
              <p:spPr bwMode="auto">
                <a:xfrm>
                  <a:off x="3245" y="3086"/>
                  <a:ext cx="106" cy="152"/>
                </a:xfrm>
                <a:prstGeom prst="line">
                  <a:avLst/>
                </a:prstGeom>
                <a:noFill/>
                <a:ln w="28575">
                  <a:solidFill>
                    <a:schemeClr val="tx2"/>
                  </a:solidFill>
                  <a:round/>
                  <a:headEnd/>
                  <a:tailEnd/>
                </a:ln>
              </p:spPr>
              <p:txBody>
                <a:bodyPr/>
                <a:lstStyle/>
                <a:p>
                  <a:endParaRPr lang="en-US"/>
                </a:p>
              </p:txBody>
            </p:sp>
            <p:sp>
              <p:nvSpPr>
                <p:cNvPr id="28747" name="Line 106"/>
                <p:cNvSpPr>
                  <a:spLocks noChangeShapeType="1"/>
                </p:cNvSpPr>
                <p:nvPr/>
              </p:nvSpPr>
              <p:spPr bwMode="auto">
                <a:xfrm>
                  <a:off x="3355" y="3241"/>
                  <a:ext cx="99" cy="30"/>
                </a:xfrm>
                <a:prstGeom prst="line">
                  <a:avLst/>
                </a:prstGeom>
                <a:noFill/>
                <a:ln w="28575">
                  <a:solidFill>
                    <a:schemeClr val="tx2"/>
                  </a:solidFill>
                  <a:round/>
                  <a:headEnd/>
                  <a:tailEnd/>
                </a:ln>
              </p:spPr>
              <p:txBody>
                <a:bodyPr/>
                <a:lstStyle/>
                <a:p>
                  <a:endParaRPr lang="en-US"/>
                </a:p>
              </p:txBody>
            </p:sp>
            <p:sp>
              <p:nvSpPr>
                <p:cNvPr id="28748" name="Line 107"/>
                <p:cNvSpPr>
                  <a:spLocks noChangeShapeType="1"/>
                </p:cNvSpPr>
                <p:nvPr/>
              </p:nvSpPr>
              <p:spPr bwMode="auto">
                <a:xfrm>
                  <a:off x="3475" y="3273"/>
                  <a:ext cx="108" cy="37"/>
                </a:xfrm>
                <a:prstGeom prst="line">
                  <a:avLst/>
                </a:prstGeom>
                <a:noFill/>
                <a:ln w="28575">
                  <a:solidFill>
                    <a:schemeClr val="tx2"/>
                  </a:solidFill>
                  <a:round/>
                  <a:headEnd/>
                  <a:tailEnd/>
                </a:ln>
              </p:spPr>
              <p:txBody>
                <a:bodyPr/>
                <a:lstStyle/>
                <a:p>
                  <a:endParaRPr lang="en-US"/>
                </a:p>
              </p:txBody>
            </p:sp>
            <p:sp>
              <p:nvSpPr>
                <p:cNvPr id="28749" name="Line 108"/>
                <p:cNvSpPr>
                  <a:spLocks noChangeShapeType="1"/>
                </p:cNvSpPr>
                <p:nvPr/>
              </p:nvSpPr>
              <p:spPr bwMode="auto">
                <a:xfrm>
                  <a:off x="3590" y="3305"/>
                  <a:ext cx="75" cy="20"/>
                </a:xfrm>
                <a:prstGeom prst="line">
                  <a:avLst/>
                </a:prstGeom>
                <a:noFill/>
                <a:ln w="28575">
                  <a:solidFill>
                    <a:schemeClr val="tx2"/>
                  </a:solidFill>
                  <a:round/>
                  <a:headEnd/>
                  <a:tailEnd/>
                </a:ln>
              </p:spPr>
              <p:txBody>
                <a:bodyPr/>
                <a:lstStyle/>
                <a:p>
                  <a:endParaRPr lang="en-US"/>
                </a:p>
              </p:txBody>
            </p:sp>
            <p:sp>
              <p:nvSpPr>
                <p:cNvPr id="28750" name="Line 109"/>
                <p:cNvSpPr>
                  <a:spLocks noChangeShapeType="1"/>
                </p:cNvSpPr>
                <p:nvPr/>
              </p:nvSpPr>
              <p:spPr bwMode="auto">
                <a:xfrm>
                  <a:off x="3708" y="3327"/>
                  <a:ext cx="86" cy="3"/>
                </a:xfrm>
                <a:prstGeom prst="line">
                  <a:avLst/>
                </a:prstGeom>
                <a:noFill/>
                <a:ln w="28575">
                  <a:solidFill>
                    <a:schemeClr val="tx2"/>
                  </a:solidFill>
                  <a:round/>
                  <a:headEnd/>
                  <a:tailEnd/>
                </a:ln>
              </p:spPr>
              <p:txBody>
                <a:bodyPr/>
                <a:lstStyle/>
                <a:p>
                  <a:endParaRPr lang="en-US"/>
                </a:p>
              </p:txBody>
            </p:sp>
            <p:sp>
              <p:nvSpPr>
                <p:cNvPr id="28751" name="Line 110"/>
                <p:cNvSpPr>
                  <a:spLocks noChangeShapeType="1"/>
                </p:cNvSpPr>
                <p:nvPr/>
              </p:nvSpPr>
              <p:spPr bwMode="auto">
                <a:xfrm>
                  <a:off x="3818" y="3327"/>
                  <a:ext cx="100" cy="2"/>
                </a:xfrm>
                <a:prstGeom prst="line">
                  <a:avLst/>
                </a:prstGeom>
                <a:noFill/>
                <a:ln w="28575">
                  <a:solidFill>
                    <a:schemeClr val="tx2"/>
                  </a:solidFill>
                  <a:round/>
                  <a:headEnd/>
                  <a:tailEnd/>
                </a:ln>
              </p:spPr>
              <p:txBody>
                <a:bodyPr/>
                <a:lstStyle/>
                <a:p>
                  <a:endParaRPr lang="en-US"/>
                </a:p>
              </p:txBody>
            </p:sp>
            <p:sp>
              <p:nvSpPr>
                <p:cNvPr id="28752" name="Rectangle 111"/>
                <p:cNvSpPr>
                  <a:spLocks noChangeArrowheads="1"/>
                </p:cNvSpPr>
                <p:nvPr/>
              </p:nvSpPr>
              <p:spPr bwMode="auto">
                <a:xfrm>
                  <a:off x="1760" y="3084"/>
                  <a:ext cx="3" cy="32"/>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53" name="Freeform 112"/>
                <p:cNvSpPr>
                  <a:spLocks/>
                </p:cNvSpPr>
                <p:nvPr/>
              </p:nvSpPr>
              <p:spPr bwMode="auto">
                <a:xfrm>
                  <a:off x="1737" y="3126"/>
                  <a:ext cx="48" cy="48"/>
                </a:xfrm>
                <a:custGeom>
                  <a:avLst/>
                  <a:gdLst>
                    <a:gd name="T0" fmla="*/ 29 w 48"/>
                    <a:gd name="T1" fmla="*/ 48 h 48"/>
                    <a:gd name="T2" fmla="*/ 35 w 48"/>
                    <a:gd name="T3" fmla="*/ 45 h 48"/>
                    <a:gd name="T4" fmla="*/ 39 w 48"/>
                    <a:gd name="T5" fmla="*/ 42 h 48"/>
                    <a:gd name="T6" fmla="*/ 45 w 48"/>
                    <a:gd name="T7" fmla="*/ 38 h 48"/>
                    <a:gd name="T8" fmla="*/ 48 w 48"/>
                    <a:gd name="T9" fmla="*/ 32 h 48"/>
                    <a:gd name="T10" fmla="*/ 48 w 48"/>
                    <a:gd name="T11" fmla="*/ 26 h 48"/>
                    <a:gd name="T12" fmla="*/ 48 w 48"/>
                    <a:gd name="T13" fmla="*/ 19 h 48"/>
                    <a:gd name="T14" fmla="*/ 48 w 48"/>
                    <a:gd name="T15" fmla="*/ 13 h 48"/>
                    <a:gd name="T16" fmla="*/ 45 w 48"/>
                    <a:gd name="T17" fmla="*/ 10 h 48"/>
                    <a:gd name="T18" fmla="*/ 39 w 48"/>
                    <a:gd name="T19" fmla="*/ 3 h 48"/>
                    <a:gd name="T20" fmla="*/ 35 w 48"/>
                    <a:gd name="T21" fmla="*/ 0 h 48"/>
                    <a:gd name="T22" fmla="*/ 29 w 48"/>
                    <a:gd name="T23" fmla="*/ 0 h 48"/>
                    <a:gd name="T24" fmla="*/ 23 w 48"/>
                    <a:gd name="T25" fmla="*/ 0 h 48"/>
                    <a:gd name="T26" fmla="*/ 16 w 48"/>
                    <a:gd name="T27" fmla="*/ 0 h 48"/>
                    <a:gd name="T28" fmla="*/ 10 w 48"/>
                    <a:gd name="T29" fmla="*/ 3 h 48"/>
                    <a:gd name="T30" fmla="*/ 7 w 48"/>
                    <a:gd name="T31" fmla="*/ 10 h 48"/>
                    <a:gd name="T32" fmla="*/ 3 w 48"/>
                    <a:gd name="T33" fmla="*/ 13 h 48"/>
                    <a:gd name="T34" fmla="*/ 0 w 48"/>
                    <a:gd name="T35" fmla="*/ 19 h 48"/>
                    <a:gd name="T36" fmla="*/ 0 w 48"/>
                    <a:gd name="T37" fmla="*/ 26 h 48"/>
                    <a:gd name="T38" fmla="*/ 3 w 48"/>
                    <a:gd name="T39" fmla="*/ 32 h 48"/>
                    <a:gd name="T40" fmla="*/ 7 w 48"/>
                    <a:gd name="T41" fmla="*/ 38 h 48"/>
                    <a:gd name="T42" fmla="*/ 10 w 48"/>
                    <a:gd name="T43" fmla="*/ 42 h 48"/>
                    <a:gd name="T44" fmla="*/ 16 w 48"/>
                    <a:gd name="T45" fmla="*/ 45 h 48"/>
                    <a:gd name="T46" fmla="*/ 23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5" y="45"/>
                      </a:lnTo>
                      <a:lnTo>
                        <a:pt x="39" y="42"/>
                      </a:lnTo>
                      <a:lnTo>
                        <a:pt x="45" y="38"/>
                      </a:lnTo>
                      <a:lnTo>
                        <a:pt x="48" y="32"/>
                      </a:lnTo>
                      <a:lnTo>
                        <a:pt x="48" y="26"/>
                      </a:lnTo>
                      <a:lnTo>
                        <a:pt x="48" y="19"/>
                      </a:lnTo>
                      <a:lnTo>
                        <a:pt x="48" y="13"/>
                      </a:lnTo>
                      <a:lnTo>
                        <a:pt x="45" y="10"/>
                      </a:lnTo>
                      <a:lnTo>
                        <a:pt x="39" y="3"/>
                      </a:lnTo>
                      <a:lnTo>
                        <a:pt x="35" y="0"/>
                      </a:lnTo>
                      <a:lnTo>
                        <a:pt x="29" y="0"/>
                      </a:lnTo>
                      <a:lnTo>
                        <a:pt x="23" y="0"/>
                      </a:lnTo>
                      <a:lnTo>
                        <a:pt x="16" y="0"/>
                      </a:lnTo>
                      <a:lnTo>
                        <a:pt x="10" y="3"/>
                      </a:lnTo>
                      <a:lnTo>
                        <a:pt x="7" y="10"/>
                      </a:lnTo>
                      <a:lnTo>
                        <a:pt x="3" y="13"/>
                      </a:lnTo>
                      <a:lnTo>
                        <a:pt x="0" y="19"/>
                      </a:lnTo>
                      <a:lnTo>
                        <a:pt x="0" y="26"/>
                      </a:lnTo>
                      <a:lnTo>
                        <a:pt x="3" y="32"/>
                      </a:lnTo>
                      <a:lnTo>
                        <a:pt x="7" y="38"/>
                      </a:lnTo>
                      <a:lnTo>
                        <a:pt x="10" y="42"/>
                      </a:lnTo>
                      <a:lnTo>
                        <a:pt x="16" y="45"/>
                      </a:lnTo>
                      <a:lnTo>
                        <a:pt x="23" y="48"/>
                      </a:lnTo>
                      <a:lnTo>
                        <a:pt x="29"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54" name="Rectangle 113"/>
                <p:cNvSpPr>
                  <a:spLocks noChangeArrowheads="1"/>
                </p:cNvSpPr>
                <p:nvPr/>
              </p:nvSpPr>
              <p:spPr bwMode="auto">
                <a:xfrm>
                  <a:off x="1875" y="2581"/>
                  <a:ext cx="3" cy="83"/>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55" name="Freeform 114"/>
                <p:cNvSpPr>
                  <a:spLocks/>
                </p:cNvSpPr>
                <p:nvPr/>
              </p:nvSpPr>
              <p:spPr bwMode="auto">
                <a:xfrm>
                  <a:off x="1853" y="2671"/>
                  <a:ext cx="48" cy="48"/>
                </a:xfrm>
                <a:custGeom>
                  <a:avLst/>
                  <a:gdLst>
                    <a:gd name="T0" fmla="*/ 25 w 48"/>
                    <a:gd name="T1" fmla="*/ 48 h 48"/>
                    <a:gd name="T2" fmla="*/ 32 w 48"/>
                    <a:gd name="T3" fmla="*/ 48 h 48"/>
                    <a:gd name="T4" fmla="*/ 38 w 48"/>
                    <a:gd name="T5" fmla="*/ 45 h 48"/>
                    <a:gd name="T6" fmla="*/ 41 w 48"/>
                    <a:gd name="T7" fmla="*/ 38 h 48"/>
                    <a:gd name="T8" fmla="*/ 44 w 48"/>
                    <a:gd name="T9" fmla="*/ 35 h 48"/>
                    <a:gd name="T10" fmla="*/ 48 w 48"/>
                    <a:gd name="T11" fmla="*/ 29 h 48"/>
                    <a:gd name="T12" fmla="*/ 48 w 48"/>
                    <a:gd name="T13" fmla="*/ 22 h 48"/>
                    <a:gd name="T14" fmla="*/ 44 w 48"/>
                    <a:gd name="T15" fmla="*/ 16 h 48"/>
                    <a:gd name="T16" fmla="*/ 41 w 48"/>
                    <a:gd name="T17" fmla="*/ 9 h 48"/>
                    <a:gd name="T18" fmla="*/ 38 w 48"/>
                    <a:gd name="T19" fmla="*/ 6 h 48"/>
                    <a:gd name="T20" fmla="*/ 32 w 48"/>
                    <a:gd name="T21" fmla="*/ 3 h 48"/>
                    <a:gd name="T22" fmla="*/ 25 w 48"/>
                    <a:gd name="T23" fmla="*/ 0 h 48"/>
                    <a:gd name="T24" fmla="*/ 19 w 48"/>
                    <a:gd name="T25" fmla="*/ 0 h 48"/>
                    <a:gd name="T26" fmla="*/ 12 w 48"/>
                    <a:gd name="T27" fmla="*/ 3 h 48"/>
                    <a:gd name="T28" fmla="*/ 9 w 48"/>
                    <a:gd name="T29" fmla="*/ 6 h 48"/>
                    <a:gd name="T30" fmla="*/ 3 w 48"/>
                    <a:gd name="T31" fmla="*/ 9 h 48"/>
                    <a:gd name="T32" fmla="*/ 0 w 48"/>
                    <a:gd name="T33" fmla="*/ 16 h 48"/>
                    <a:gd name="T34" fmla="*/ 0 w 48"/>
                    <a:gd name="T35" fmla="*/ 22 h 48"/>
                    <a:gd name="T36" fmla="*/ 0 w 48"/>
                    <a:gd name="T37" fmla="*/ 29 h 48"/>
                    <a:gd name="T38" fmla="*/ 0 w 48"/>
                    <a:gd name="T39" fmla="*/ 35 h 48"/>
                    <a:gd name="T40" fmla="*/ 3 w 48"/>
                    <a:gd name="T41" fmla="*/ 38 h 48"/>
                    <a:gd name="T42" fmla="*/ 9 w 48"/>
                    <a:gd name="T43" fmla="*/ 45 h 48"/>
                    <a:gd name="T44" fmla="*/ 12 w 48"/>
                    <a:gd name="T45" fmla="*/ 48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8"/>
                      </a:lnTo>
                      <a:lnTo>
                        <a:pt x="38" y="45"/>
                      </a:lnTo>
                      <a:lnTo>
                        <a:pt x="41" y="38"/>
                      </a:lnTo>
                      <a:lnTo>
                        <a:pt x="44" y="35"/>
                      </a:lnTo>
                      <a:lnTo>
                        <a:pt x="48" y="29"/>
                      </a:lnTo>
                      <a:lnTo>
                        <a:pt x="48" y="22"/>
                      </a:lnTo>
                      <a:lnTo>
                        <a:pt x="44" y="16"/>
                      </a:lnTo>
                      <a:lnTo>
                        <a:pt x="41" y="9"/>
                      </a:lnTo>
                      <a:lnTo>
                        <a:pt x="38" y="6"/>
                      </a:lnTo>
                      <a:lnTo>
                        <a:pt x="32" y="3"/>
                      </a:lnTo>
                      <a:lnTo>
                        <a:pt x="25" y="0"/>
                      </a:lnTo>
                      <a:lnTo>
                        <a:pt x="19" y="0"/>
                      </a:lnTo>
                      <a:lnTo>
                        <a:pt x="12" y="3"/>
                      </a:lnTo>
                      <a:lnTo>
                        <a:pt x="9" y="6"/>
                      </a:lnTo>
                      <a:lnTo>
                        <a:pt x="3" y="9"/>
                      </a:lnTo>
                      <a:lnTo>
                        <a:pt x="0" y="16"/>
                      </a:lnTo>
                      <a:lnTo>
                        <a:pt x="0" y="22"/>
                      </a:lnTo>
                      <a:lnTo>
                        <a:pt x="0" y="29"/>
                      </a:lnTo>
                      <a:lnTo>
                        <a:pt x="0" y="35"/>
                      </a:lnTo>
                      <a:lnTo>
                        <a:pt x="3" y="38"/>
                      </a:lnTo>
                      <a:lnTo>
                        <a:pt x="9" y="45"/>
                      </a:lnTo>
                      <a:lnTo>
                        <a:pt x="12" y="48"/>
                      </a:lnTo>
                      <a:lnTo>
                        <a:pt x="19"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56" name="Rectangle 115"/>
                <p:cNvSpPr>
                  <a:spLocks noChangeArrowheads="1"/>
                </p:cNvSpPr>
                <p:nvPr/>
              </p:nvSpPr>
              <p:spPr bwMode="auto">
                <a:xfrm>
                  <a:off x="1987" y="2267"/>
                  <a:ext cx="3" cy="99"/>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57" name="Freeform 116"/>
                <p:cNvSpPr>
                  <a:spLocks/>
                </p:cNvSpPr>
                <p:nvPr/>
              </p:nvSpPr>
              <p:spPr bwMode="auto">
                <a:xfrm>
                  <a:off x="1965" y="2376"/>
                  <a:ext cx="48" cy="48"/>
                </a:xfrm>
                <a:custGeom>
                  <a:avLst/>
                  <a:gdLst>
                    <a:gd name="T0" fmla="*/ 29 w 48"/>
                    <a:gd name="T1" fmla="*/ 48 h 48"/>
                    <a:gd name="T2" fmla="*/ 32 w 48"/>
                    <a:gd name="T3" fmla="*/ 45 h 48"/>
                    <a:gd name="T4" fmla="*/ 38 w 48"/>
                    <a:gd name="T5" fmla="*/ 41 h 48"/>
                    <a:gd name="T6" fmla="*/ 41 w 48"/>
                    <a:gd name="T7" fmla="*/ 38 h 48"/>
                    <a:gd name="T8" fmla="*/ 45 w 48"/>
                    <a:gd name="T9" fmla="*/ 32 h 48"/>
                    <a:gd name="T10" fmla="*/ 48 w 48"/>
                    <a:gd name="T11" fmla="*/ 25 h 48"/>
                    <a:gd name="T12" fmla="*/ 48 w 48"/>
                    <a:gd name="T13" fmla="*/ 19 h 48"/>
                    <a:gd name="T14" fmla="*/ 45 w 48"/>
                    <a:gd name="T15" fmla="*/ 13 h 48"/>
                    <a:gd name="T16" fmla="*/ 41 w 48"/>
                    <a:gd name="T17" fmla="*/ 9 h 48"/>
                    <a:gd name="T18" fmla="*/ 38 w 48"/>
                    <a:gd name="T19" fmla="*/ 3 h 48"/>
                    <a:gd name="T20" fmla="*/ 32 w 48"/>
                    <a:gd name="T21" fmla="*/ 0 h 48"/>
                    <a:gd name="T22" fmla="*/ 29 w 48"/>
                    <a:gd name="T23" fmla="*/ 0 h 48"/>
                    <a:gd name="T24" fmla="*/ 22 w 48"/>
                    <a:gd name="T25" fmla="*/ 0 h 48"/>
                    <a:gd name="T26" fmla="*/ 16 w 48"/>
                    <a:gd name="T27" fmla="*/ 0 h 48"/>
                    <a:gd name="T28" fmla="*/ 9 w 48"/>
                    <a:gd name="T29" fmla="*/ 3 h 48"/>
                    <a:gd name="T30" fmla="*/ 6 w 48"/>
                    <a:gd name="T31" fmla="*/ 9 h 48"/>
                    <a:gd name="T32" fmla="*/ 3 w 48"/>
                    <a:gd name="T33" fmla="*/ 13 h 48"/>
                    <a:gd name="T34" fmla="*/ 0 w 48"/>
                    <a:gd name="T35" fmla="*/ 19 h 48"/>
                    <a:gd name="T36" fmla="*/ 0 w 48"/>
                    <a:gd name="T37" fmla="*/ 25 h 48"/>
                    <a:gd name="T38" fmla="*/ 3 w 48"/>
                    <a:gd name="T39" fmla="*/ 32 h 48"/>
                    <a:gd name="T40" fmla="*/ 6 w 48"/>
                    <a:gd name="T41" fmla="*/ 38 h 48"/>
                    <a:gd name="T42" fmla="*/ 9 w 48"/>
                    <a:gd name="T43" fmla="*/ 41 h 48"/>
                    <a:gd name="T44" fmla="*/ 16 w 48"/>
                    <a:gd name="T45" fmla="*/ 45 h 48"/>
                    <a:gd name="T46" fmla="*/ 22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2" y="45"/>
                      </a:lnTo>
                      <a:lnTo>
                        <a:pt x="38" y="41"/>
                      </a:lnTo>
                      <a:lnTo>
                        <a:pt x="41" y="38"/>
                      </a:lnTo>
                      <a:lnTo>
                        <a:pt x="45" y="32"/>
                      </a:lnTo>
                      <a:lnTo>
                        <a:pt x="48" y="25"/>
                      </a:lnTo>
                      <a:lnTo>
                        <a:pt x="48" y="19"/>
                      </a:lnTo>
                      <a:lnTo>
                        <a:pt x="45" y="13"/>
                      </a:lnTo>
                      <a:lnTo>
                        <a:pt x="41" y="9"/>
                      </a:lnTo>
                      <a:lnTo>
                        <a:pt x="38" y="3"/>
                      </a:lnTo>
                      <a:lnTo>
                        <a:pt x="32" y="0"/>
                      </a:lnTo>
                      <a:lnTo>
                        <a:pt x="29" y="0"/>
                      </a:lnTo>
                      <a:lnTo>
                        <a:pt x="22" y="0"/>
                      </a:lnTo>
                      <a:lnTo>
                        <a:pt x="16" y="0"/>
                      </a:lnTo>
                      <a:lnTo>
                        <a:pt x="9" y="3"/>
                      </a:lnTo>
                      <a:lnTo>
                        <a:pt x="6" y="9"/>
                      </a:lnTo>
                      <a:lnTo>
                        <a:pt x="3" y="13"/>
                      </a:lnTo>
                      <a:lnTo>
                        <a:pt x="0" y="19"/>
                      </a:lnTo>
                      <a:lnTo>
                        <a:pt x="0" y="25"/>
                      </a:lnTo>
                      <a:lnTo>
                        <a:pt x="3" y="32"/>
                      </a:lnTo>
                      <a:lnTo>
                        <a:pt x="6" y="38"/>
                      </a:lnTo>
                      <a:lnTo>
                        <a:pt x="9" y="41"/>
                      </a:lnTo>
                      <a:lnTo>
                        <a:pt x="16" y="45"/>
                      </a:lnTo>
                      <a:lnTo>
                        <a:pt x="22" y="48"/>
                      </a:lnTo>
                      <a:lnTo>
                        <a:pt x="29"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58" name="Rectangle 117"/>
                <p:cNvSpPr>
                  <a:spLocks noChangeArrowheads="1"/>
                </p:cNvSpPr>
                <p:nvPr/>
              </p:nvSpPr>
              <p:spPr bwMode="auto">
                <a:xfrm>
                  <a:off x="2103" y="1818"/>
                  <a:ext cx="3" cy="186"/>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59" name="Freeform 118"/>
                <p:cNvSpPr>
                  <a:spLocks/>
                </p:cNvSpPr>
                <p:nvPr/>
              </p:nvSpPr>
              <p:spPr bwMode="auto">
                <a:xfrm>
                  <a:off x="2080" y="2013"/>
                  <a:ext cx="48" cy="49"/>
                </a:xfrm>
                <a:custGeom>
                  <a:avLst/>
                  <a:gdLst>
                    <a:gd name="T0" fmla="*/ 26 w 48"/>
                    <a:gd name="T1" fmla="*/ 49 h 49"/>
                    <a:gd name="T2" fmla="*/ 32 w 48"/>
                    <a:gd name="T3" fmla="*/ 45 h 49"/>
                    <a:gd name="T4" fmla="*/ 39 w 48"/>
                    <a:gd name="T5" fmla="*/ 42 h 49"/>
                    <a:gd name="T6" fmla="*/ 42 w 48"/>
                    <a:gd name="T7" fmla="*/ 39 h 49"/>
                    <a:gd name="T8" fmla="*/ 45 w 48"/>
                    <a:gd name="T9" fmla="*/ 33 h 49"/>
                    <a:gd name="T10" fmla="*/ 48 w 48"/>
                    <a:gd name="T11" fmla="*/ 26 h 49"/>
                    <a:gd name="T12" fmla="*/ 48 w 48"/>
                    <a:gd name="T13" fmla="*/ 20 h 49"/>
                    <a:gd name="T14" fmla="*/ 45 w 48"/>
                    <a:gd name="T15" fmla="*/ 17 h 49"/>
                    <a:gd name="T16" fmla="*/ 42 w 48"/>
                    <a:gd name="T17" fmla="*/ 10 h 49"/>
                    <a:gd name="T18" fmla="*/ 39 w 48"/>
                    <a:gd name="T19" fmla="*/ 4 h 49"/>
                    <a:gd name="T20" fmla="*/ 32 w 48"/>
                    <a:gd name="T21" fmla="*/ 4 h 49"/>
                    <a:gd name="T22" fmla="*/ 26 w 48"/>
                    <a:gd name="T23" fmla="*/ 0 h 49"/>
                    <a:gd name="T24" fmla="*/ 19 w 48"/>
                    <a:gd name="T25" fmla="*/ 0 h 49"/>
                    <a:gd name="T26" fmla="*/ 13 w 48"/>
                    <a:gd name="T27" fmla="*/ 4 h 49"/>
                    <a:gd name="T28" fmla="*/ 10 w 48"/>
                    <a:gd name="T29" fmla="*/ 4 h 49"/>
                    <a:gd name="T30" fmla="*/ 3 w 48"/>
                    <a:gd name="T31" fmla="*/ 10 h 49"/>
                    <a:gd name="T32" fmla="*/ 0 w 48"/>
                    <a:gd name="T33" fmla="*/ 17 h 49"/>
                    <a:gd name="T34" fmla="*/ 0 w 48"/>
                    <a:gd name="T35" fmla="*/ 20 h 49"/>
                    <a:gd name="T36" fmla="*/ 0 w 48"/>
                    <a:gd name="T37" fmla="*/ 26 h 49"/>
                    <a:gd name="T38" fmla="*/ 0 w 48"/>
                    <a:gd name="T39" fmla="*/ 33 h 49"/>
                    <a:gd name="T40" fmla="*/ 3 w 48"/>
                    <a:gd name="T41" fmla="*/ 39 h 49"/>
                    <a:gd name="T42" fmla="*/ 10 w 48"/>
                    <a:gd name="T43" fmla="*/ 42 h 49"/>
                    <a:gd name="T44" fmla="*/ 13 w 48"/>
                    <a:gd name="T45" fmla="*/ 45 h 49"/>
                    <a:gd name="T46" fmla="*/ 19 w 48"/>
                    <a:gd name="T47" fmla="*/ 49 h 49"/>
                    <a:gd name="T48" fmla="*/ 26 w 48"/>
                    <a:gd name="T49" fmla="*/ 49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9"/>
                    <a:gd name="T77" fmla="*/ 48 w 48"/>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9">
                      <a:moveTo>
                        <a:pt x="26" y="49"/>
                      </a:moveTo>
                      <a:lnTo>
                        <a:pt x="32" y="45"/>
                      </a:lnTo>
                      <a:lnTo>
                        <a:pt x="39" y="42"/>
                      </a:lnTo>
                      <a:lnTo>
                        <a:pt x="42" y="39"/>
                      </a:lnTo>
                      <a:lnTo>
                        <a:pt x="45" y="33"/>
                      </a:lnTo>
                      <a:lnTo>
                        <a:pt x="48" y="26"/>
                      </a:lnTo>
                      <a:lnTo>
                        <a:pt x="48" y="20"/>
                      </a:lnTo>
                      <a:lnTo>
                        <a:pt x="45" y="17"/>
                      </a:lnTo>
                      <a:lnTo>
                        <a:pt x="42" y="10"/>
                      </a:lnTo>
                      <a:lnTo>
                        <a:pt x="39" y="4"/>
                      </a:lnTo>
                      <a:lnTo>
                        <a:pt x="32" y="4"/>
                      </a:lnTo>
                      <a:lnTo>
                        <a:pt x="26" y="0"/>
                      </a:lnTo>
                      <a:lnTo>
                        <a:pt x="19" y="0"/>
                      </a:lnTo>
                      <a:lnTo>
                        <a:pt x="13" y="4"/>
                      </a:lnTo>
                      <a:lnTo>
                        <a:pt x="10" y="4"/>
                      </a:lnTo>
                      <a:lnTo>
                        <a:pt x="3" y="10"/>
                      </a:lnTo>
                      <a:lnTo>
                        <a:pt x="0" y="17"/>
                      </a:lnTo>
                      <a:lnTo>
                        <a:pt x="0" y="20"/>
                      </a:lnTo>
                      <a:lnTo>
                        <a:pt x="0" y="26"/>
                      </a:lnTo>
                      <a:lnTo>
                        <a:pt x="0" y="33"/>
                      </a:lnTo>
                      <a:lnTo>
                        <a:pt x="3" y="39"/>
                      </a:lnTo>
                      <a:lnTo>
                        <a:pt x="10" y="42"/>
                      </a:lnTo>
                      <a:lnTo>
                        <a:pt x="13" y="45"/>
                      </a:lnTo>
                      <a:lnTo>
                        <a:pt x="19" y="49"/>
                      </a:lnTo>
                      <a:lnTo>
                        <a:pt x="26" y="49"/>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60" name="Rectangle 119"/>
                <p:cNvSpPr>
                  <a:spLocks noChangeArrowheads="1"/>
                </p:cNvSpPr>
                <p:nvPr/>
              </p:nvSpPr>
              <p:spPr bwMode="auto">
                <a:xfrm>
                  <a:off x="2215" y="1417"/>
                  <a:ext cx="3" cy="250"/>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61" name="Freeform 120"/>
                <p:cNvSpPr>
                  <a:spLocks/>
                </p:cNvSpPr>
                <p:nvPr/>
              </p:nvSpPr>
              <p:spPr bwMode="auto">
                <a:xfrm>
                  <a:off x="2192" y="1677"/>
                  <a:ext cx="48" cy="45"/>
                </a:xfrm>
                <a:custGeom>
                  <a:avLst/>
                  <a:gdLst>
                    <a:gd name="T0" fmla="*/ 26 w 48"/>
                    <a:gd name="T1" fmla="*/ 45 h 45"/>
                    <a:gd name="T2" fmla="*/ 32 w 48"/>
                    <a:gd name="T3" fmla="*/ 45 h 45"/>
                    <a:gd name="T4" fmla="*/ 39 w 48"/>
                    <a:gd name="T5" fmla="*/ 42 h 45"/>
                    <a:gd name="T6" fmla="*/ 42 w 48"/>
                    <a:gd name="T7" fmla="*/ 38 h 45"/>
                    <a:gd name="T8" fmla="*/ 45 w 48"/>
                    <a:gd name="T9" fmla="*/ 32 h 45"/>
                    <a:gd name="T10" fmla="*/ 48 w 48"/>
                    <a:gd name="T11" fmla="*/ 26 h 45"/>
                    <a:gd name="T12" fmla="*/ 48 w 48"/>
                    <a:gd name="T13" fmla="*/ 19 h 45"/>
                    <a:gd name="T14" fmla="*/ 45 w 48"/>
                    <a:gd name="T15" fmla="*/ 13 h 45"/>
                    <a:gd name="T16" fmla="*/ 42 w 48"/>
                    <a:gd name="T17" fmla="*/ 9 h 45"/>
                    <a:gd name="T18" fmla="*/ 39 w 48"/>
                    <a:gd name="T19" fmla="*/ 3 h 45"/>
                    <a:gd name="T20" fmla="*/ 32 w 48"/>
                    <a:gd name="T21" fmla="*/ 0 h 45"/>
                    <a:gd name="T22" fmla="*/ 26 w 48"/>
                    <a:gd name="T23" fmla="*/ 0 h 45"/>
                    <a:gd name="T24" fmla="*/ 23 w 48"/>
                    <a:gd name="T25" fmla="*/ 0 h 45"/>
                    <a:gd name="T26" fmla="*/ 16 w 48"/>
                    <a:gd name="T27" fmla="*/ 0 h 45"/>
                    <a:gd name="T28" fmla="*/ 10 w 48"/>
                    <a:gd name="T29" fmla="*/ 3 h 45"/>
                    <a:gd name="T30" fmla="*/ 7 w 48"/>
                    <a:gd name="T31" fmla="*/ 9 h 45"/>
                    <a:gd name="T32" fmla="*/ 4 w 48"/>
                    <a:gd name="T33" fmla="*/ 13 h 45"/>
                    <a:gd name="T34" fmla="*/ 0 w 48"/>
                    <a:gd name="T35" fmla="*/ 19 h 45"/>
                    <a:gd name="T36" fmla="*/ 0 w 48"/>
                    <a:gd name="T37" fmla="*/ 26 h 45"/>
                    <a:gd name="T38" fmla="*/ 4 w 48"/>
                    <a:gd name="T39" fmla="*/ 32 h 45"/>
                    <a:gd name="T40" fmla="*/ 7 w 48"/>
                    <a:gd name="T41" fmla="*/ 38 h 45"/>
                    <a:gd name="T42" fmla="*/ 10 w 48"/>
                    <a:gd name="T43" fmla="*/ 42 h 45"/>
                    <a:gd name="T44" fmla="*/ 16 w 48"/>
                    <a:gd name="T45" fmla="*/ 45 h 45"/>
                    <a:gd name="T46" fmla="*/ 23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8"/>
                      </a:lnTo>
                      <a:lnTo>
                        <a:pt x="45" y="32"/>
                      </a:lnTo>
                      <a:lnTo>
                        <a:pt x="48" y="26"/>
                      </a:lnTo>
                      <a:lnTo>
                        <a:pt x="48" y="19"/>
                      </a:lnTo>
                      <a:lnTo>
                        <a:pt x="45" y="13"/>
                      </a:lnTo>
                      <a:lnTo>
                        <a:pt x="42" y="9"/>
                      </a:lnTo>
                      <a:lnTo>
                        <a:pt x="39" y="3"/>
                      </a:lnTo>
                      <a:lnTo>
                        <a:pt x="32" y="0"/>
                      </a:lnTo>
                      <a:lnTo>
                        <a:pt x="26" y="0"/>
                      </a:lnTo>
                      <a:lnTo>
                        <a:pt x="23" y="0"/>
                      </a:lnTo>
                      <a:lnTo>
                        <a:pt x="16" y="0"/>
                      </a:lnTo>
                      <a:lnTo>
                        <a:pt x="10" y="3"/>
                      </a:lnTo>
                      <a:lnTo>
                        <a:pt x="7" y="9"/>
                      </a:lnTo>
                      <a:lnTo>
                        <a:pt x="4" y="13"/>
                      </a:lnTo>
                      <a:lnTo>
                        <a:pt x="0" y="19"/>
                      </a:lnTo>
                      <a:lnTo>
                        <a:pt x="0" y="26"/>
                      </a:lnTo>
                      <a:lnTo>
                        <a:pt x="4" y="32"/>
                      </a:lnTo>
                      <a:lnTo>
                        <a:pt x="7" y="38"/>
                      </a:lnTo>
                      <a:lnTo>
                        <a:pt x="10" y="42"/>
                      </a:lnTo>
                      <a:lnTo>
                        <a:pt x="16" y="45"/>
                      </a:lnTo>
                      <a:lnTo>
                        <a:pt x="23" y="45"/>
                      </a:lnTo>
                      <a:lnTo>
                        <a:pt x="26" y="45"/>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62" name="Rectangle 121"/>
                <p:cNvSpPr>
                  <a:spLocks noChangeArrowheads="1"/>
                </p:cNvSpPr>
                <p:nvPr/>
              </p:nvSpPr>
              <p:spPr bwMode="auto">
                <a:xfrm>
                  <a:off x="2327" y="1472"/>
                  <a:ext cx="3" cy="259"/>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63" name="Freeform 122"/>
                <p:cNvSpPr>
                  <a:spLocks/>
                </p:cNvSpPr>
                <p:nvPr/>
              </p:nvSpPr>
              <p:spPr bwMode="auto">
                <a:xfrm>
                  <a:off x="2308" y="1741"/>
                  <a:ext cx="45" cy="48"/>
                </a:xfrm>
                <a:custGeom>
                  <a:avLst/>
                  <a:gdLst>
                    <a:gd name="T0" fmla="*/ 25 w 45"/>
                    <a:gd name="T1" fmla="*/ 48 h 48"/>
                    <a:gd name="T2" fmla="*/ 32 w 45"/>
                    <a:gd name="T3" fmla="*/ 45 h 48"/>
                    <a:gd name="T4" fmla="*/ 35 w 45"/>
                    <a:gd name="T5" fmla="*/ 42 h 48"/>
                    <a:gd name="T6" fmla="*/ 41 w 45"/>
                    <a:gd name="T7" fmla="*/ 38 h 48"/>
                    <a:gd name="T8" fmla="*/ 45 w 45"/>
                    <a:gd name="T9" fmla="*/ 32 h 48"/>
                    <a:gd name="T10" fmla="*/ 45 w 45"/>
                    <a:gd name="T11" fmla="*/ 26 h 48"/>
                    <a:gd name="T12" fmla="*/ 45 w 45"/>
                    <a:gd name="T13" fmla="*/ 22 h 48"/>
                    <a:gd name="T14" fmla="*/ 45 w 45"/>
                    <a:gd name="T15" fmla="*/ 16 h 48"/>
                    <a:gd name="T16" fmla="*/ 41 w 45"/>
                    <a:gd name="T17" fmla="*/ 10 h 48"/>
                    <a:gd name="T18" fmla="*/ 35 w 45"/>
                    <a:gd name="T19" fmla="*/ 6 h 48"/>
                    <a:gd name="T20" fmla="*/ 32 w 45"/>
                    <a:gd name="T21" fmla="*/ 3 h 48"/>
                    <a:gd name="T22" fmla="*/ 25 w 45"/>
                    <a:gd name="T23" fmla="*/ 0 h 48"/>
                    <a:gd name="T24" fmla="*/ 19 w 45"/>
                    <a:gd name="T25" fmla="*/ 0 h 48"/>
                    <a:gd name="T26" fmla="*/ 13 w 45"/>
                    <a:gd name="T27" fmla="*/ 3 h 48"/>
                    <a:gd name="T28" fmla="*/ 6 w 45"/>
                    <a:gd name="T29" fmla="*/ 6 h 48"/>
                    <a:gd name="T30" fmla="*/ 3 w 45"/>
                    <a:gd name="T31" fmla="*/ 10 h 48"/>
                    <a:gd name="T32" fmla="*/ 0 w 45"/>
                    <a:gd name="T33" fmla="*/ 16 h 48"/>
                    <a:gd name="T34" fmla="*/ 0 w 45"/>
                    <a:gd name="T35" fmla="*/ 22 h 48"/>
                    <a:gd name="T36" fmla="*/ 0 w 45"/>
                    <a:gd name="T37" fmla="*/ 26 h 48"/>
                    <a:gd name="T38" fmla="*/ 0 w 45"/>
                    <a:gd name="T39" fmla="*/ 32 h 48"/>
                    <a:gd name="T40" fmla="*/ 3 w 45"/>
                    <a:gd name="T41" fmla="*/ 38 h 48"/>
                    <a:gd name="T42" fmla="*/ 6 w 45"/>
                    <a:gd name="T43" fmla="*/ 42 h 48"/>
                    <a:gd name="T44" fmla="*/ 13 w 45"/>
                    <a:gd name="T45" fmla="*/ 45 h 48"/>
                    <a:gd name="T46" fmla="*/ 19 w 45"/>
                    <a:gd name="T47" fmla="*/ 48 h 48"/>
                    <a:gd name="T48" fmla="*/ 25 w 45"/>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8"/>
                    <a:gd name="T77" fmla="*/ 45 w 45"/>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8">
                      <a:moveTo>
                        <a:pt x="25" y="48"/>
                      </a:moveTo>
                      <a:lnTo>
                        <a:pt x="32" y="45"/>
                      </a:lnTo>
                      <a:lnTo>
                        <a:pt x="35" y="42"/>
                      </a:lnTo>
                      <a:lnTo>
                        <a:pt x="41" y="38"/>
                      </a:lnTo>
                      <a:lnTo>
                        <a:pt x="45" y="32"/>
                      </a:lnTo>
                      <a:lnTo>
                        <a:pt x="45" y="26"/>
                      </a:lnTo>
                      <a:lnTo>
                        <a:pt x="45" y="22"/>
                      </a:lnTo>
                      <a:lnTo>
                        <a:pt x="45" y="16"/>
                      </a:lnTo>
                      <a:lnTo>
                        <a:pt x="41" y="10"/>
                      </a:lnTo>
                      <a:lnTo>
                        <a:pt x="35" y="6"/>
                      </a:lnTo>
                      <a:lnTo>
                        <a:pt x="32" y="3"/>
                      </a:lnTo>
                      <a:lnTo>
                        <a:pt x="25" y="0"/>
                      </a:lnTo>
                      <a:lnTo>
                        <a:pt x="19" y="0"/>
                      </a:lnTo>
                      <a:lnTo>
                        <a:pt x="13" y="3"/>
                      </a:lnTo>
                      <a:lnTo>
                        <a:pt x="6" y="6"/>
                      </a:lnTo>
                      <a:lnTo>
                        <a:pt x="3" y="10"/>
                      </a:lnTo>
                      <a:lnTo>
                        <a:pt x="0" y="16"/>
                      </a:lnTo>
                      <a:lnTo>
                        <a:pt x="0" y="22"/>
                      </a:lnTo>
                      <a:lnTo>
                        <a:pt x="0" y="26"/>
                      </a:lnTo>
                      <a:lnTo>
                        <a:pt x="0" y="32"/>
                      </a:lnTo>
                      <a:lnTo>
                        <a:pt x="3" y="38"/>
                      </a:lnTo>
                      <a:lnTo>
                        <a:pt x="6" y="42"/>
                      </a:lnTo>
                      <a:lnTo>
                        <a:pt x="13" y="45"/>
                      </a:lnTo>
                      <a:lnTo>
                        <a:pt x="19"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64" name="Rectangle 123"/>
                <p:cNvSpPr>
                  <a:spLocks noChangeArrowheads="1"/>
                </p:cNvSpPr>
                <p:nvPr/>
              </p:nvSpPr>
              <p:spPr bwMode="auto">
                <a:xfrm>
                  <a:off x="2442" y="1731"/>
                  <a:ext cx="4" cy="199"/>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65" name="Freeform 124"/>
                <p:cNvSpPr>
                  <a:spLocks/>
                </p:cNvSpPr>
                <p:nvPr/>
              </p:nvSpPr>
              <p:spPr bwMode="auto">
                <a:xfrm>
                  <a:off x="2420" y="1937"/>
                  <a:ext cx="48" cy="48"/>
                </a:xfrm>
                <a:custGeom>
                  <a:avLst/>
                  <a:gdLst>
                    <a:gd name="T0" fmla="*/ 26 w 48"/>
                    <a:gd name="T1" fmla="*/ 48 h 48"/>
                    <a:gd name="T2" fmla="*/ 32 w 48"/>
                    <a:gd name="T3" fmla="*/ 48 h 48"/>
                    <a:gd name="T4" fmla="*/ 39 w 48"/>
                    <a:gd name="T5" fmla="*/ 44 h 48"/>
                    <a:gd name="T6" fmla="*/ 42 w 48"/>
                    <a:gd name="T7" fmla="*/ 38 h 48"/>
                    <a:gd name="T8" fmla="*/ 45 w 48"/>
                    <a:gd name="T9" fmla="*/ 35 h 48"/>
                    <a:gd name="T10" fmla="*/ 48 w 48"/>
                    <a:gd name="T11" fmla="*/ 28 h 48"/>
                    <a:gd name="T12" fmla="*/ 48 w 48"/>
                    <a:gd name="T13" fmla="*/ 22 h 48"/>
                    <a:gd name="T14" fmla="*/ 45 w 48"/>
                    <a:gd name="T15" fmla="*/ 16 h 48"/>
                    <a:gd name="T16" fmla="*/ 42 w 48"/>
                    <a:gd name="T17" fmla="*/ 9 h 48"/>
                    <a:gd name="T18" fmla="*/ 39 w 48"/>
                    <a:gd name="T19" fmla="*/ 6 h 48"/>
                    <a:gd name="T20" fmla="*/ 32 w 48"/>
                    <a:gd name="T21" fmla="*/ 3 h 48"/>
                    <a:gd name="T22" fmla="*/ 26 w 48"/>
                    <a:gd name="T23" fmla="*/ 0 h 48"/>
                    <a:gd name="T24" fmla="*/ 19 w 48"/>
                    <a:gd name="T25" fmla="*/ 0 h 48"/>
                    <a:gd name="T26" fmla="*/ 16 w 48"/>
                    <a:gd name="T27" fmla="*/ 3 h 48"/>
                    <a:gd name="T28" fmla="*/ 10 w 48"/>
                    <a:gd name="T29" fmla="*/ 6 h 48"/>
                    <a:gd name="T30" fmla="*/ 3 w 48"/>
                    <a:gd name="T31" fmla="*/ 9 h 48"/>
                    <a:gd name="T32" fmla="*/ 3 w 48"/>
                    <a:gd name="T33" fmla="*/ 16 h 48"/>
                    <a:gd name="T34" fmla="*/ 0 w 48"/>
                    <a:gd name="T35" fmla="*/ 22 h 48"/>
                    <a:gd name="T36" fmla="*/ 0 w 48"/>
                    <a:gd name="T37" fmla="*/ 28 h 48"/>
                    <a:gd name="T38" fmla="*/ 3 w 48"/>
                    <a:gd name="T39" fmla="*/ 35 h 48"/>
                    <a:gd name="T40" fmla="*/ 3 w 48"/>
                    <a:gd name="T41" fmla="*/ 38 h 48"/>
                    <a:gd name="T42" fmla="*/ 10 w 48"/>
                    <a:gd name="T43" fmla="*/ 44 h 48"/>
                    <a:gd name="T44" fmla="*/ 16 w 48"/>
                    <a:gd name="T45" fmla="*/ 48 h 48"/>
                    <a:gd name="T46" fmla="*/ 19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8"/>
                      </a:lnTo>
                      <a:lnTo>
                        <a:pt x="39" y="44"/>
                      </a:lnTo>
                      <a:lnTo>
                        <a:pt x="42" y="38"/>
                      </a:lnTo>
                      <a:lnTo>
                        <a:pt x="45" y="35"/>
                      </a:lnTo>
                      <a:lnTo>
                        <a:pt x="48" y="28"/>
                      </a:lnTo>
                      <a:lnTo>
                        <a:pt x="48" y="22"/>
                      </a:lnTo>
                      <a:lnTo>
                        <a:pt x="45" y="16"/>
                      </a:lnTo>
                      <a:lnTo>
                        <a:pt x="42" y="9"/>
                      </a:lnTo>
                      <a:lnTo>
                        <a:pt x="39" y="6"/>
                      </a:lnTo>
                      <a:lnTo>
                        <a:pt x="32" y="3"/>
                      </a:lnTo>
                      <a:lnTo>
                        <a:pt x="26" y="0"/>
                      </a:lnTo>
                      <a:lnTo>
                        <a:pt x="19" y="0"/>
                      </a:lnTo>
                      <a:lnTo>
                        <a:pt x="16" y="3"/>
                      </a:lnTo>
                      <a:lnTo>
                        <a:pt x="10" y="6"/>
                      </a:lnTo>
                      <a:lnTo>
                        <a:pt x="3" y="9"/>
                      </a:lnTo>
                      <a:lnTo>
                        <a:pt x="3" y="16"/>
                      </a:lnTo>
                      <a:lnTo>
                        <a:pt x="0" y="22"/>
                      </a:lnTo>
                      <a:lnTo>
                        <a:pt x="0" y="28"/>
                      </a:lnTo>
                      <a:lnTo>
                        <a:pt x="3" y="35"/>
                      </a:lnTo>
                      <a:lnTo>
                        <a:pt x="3" y="38"/>
                      </a:lnTo>
                      <a:lnTo>
                        <a:pt x="10" y="44"/>
                      </a:lnTo>
                      <a:lnTo>
                        <a:pt x="16" y="48"/>
                      </a:lnTo>
                      <a:lnTo>
                        <a:pt x="19" y="48"/>
                      </a:lnTo>
                      <a:lnTo>
                        <a:pt x="26"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66" name="Rectangle 125"/>
                <p:cNvSpPr>
                  <a:spLocks noChangeArrowheads="1"/>
                </p:cNvSpPr>
                <p:nvPr/>
              </p:nvSpPr>
              <p:spPr bwMode="auto">
                <a:xfrm>
                  <a:off x="2555" y="2052"/>
                  <a:ext cx="3" cy="163"/>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67" name="Freeform 126"/>
                <p:cNvSpPr>
                  <a:spLocks/>
                </p:cNvSpPr>
                <p:nvPr/>
              </p:nvSpPr>
              <p:spPr bwMode="auto">
                <a:xfrm>
                  <a:off x="2532" y="2222"/>
                  <a:ext cx="48" cy="48"/>
                </a:xfrm>
                <a:custGeom>
                  <a:avLst/>
                  <a:gdLst>
                    <a:gd name="T0" fmla="*/ 29 w 48"/>
                    <a:gd name="T1" fmla="*/ 48 h 48"/>
                    <a:gd name="T2" fmla="*/ 36 w 48"/>
                    <a:gd name="T3" fmla="*/ 45 h 48"/>
                    <a:gd name="T4" fmla="*/ 39 w 48"/>
                    <a:gd name="T5" fmla="*/ 42 h 48"/>
                    <a:gd name="T6" fmla="*/ 45 w 48"/>
                    <a:gd name="T7" fmla="*/ 38 h 48"/>
                    <a:gd name="T8" fmla="*/ 48 w 48"/>
                    <a:gd name="T9" fmla="*/ 32 h 48"/>
                    <a:gd name="T10" fmla="*/ 48 w 48"/>
                    <a:gd name="T11" fmla="*/ 29 h 48"/>
                    <a:gd name="T12" fmla="*/ 48 w 48"/>
                    <a:gd name="T13" fmla="*/ 22 h 48"/>
                    <a:gd name="T14" fmla="*/ 48 w 48"/>
                    <a:gd name="T15" fmla="*/ 16 h 48"/>
                    <a:gd name="T16" fmla="*/ 45 w 48"/>
                    <a:gd name="T17" fmla="*/ 10 h 48"/>
                    <a:gd name="T18" fmla="*/ 39 w 48"/>
                    <a:gd name="T19" fmla="*/ 6 h 48"/>
                    <a:gd name="T20" fmla="*/ 36 w 48"/>
                    <a:gd name="T21" fmla="*/ 3 h 48"/>
                    <a:gd name="T22" fmla="*/ 29 w 48"/>
                    <a:gd name="T23" fmla="*/ 0 h 48"/>
                    <a:gd name="T24" fmla="*/ 23 w 48"/>
                    <a:gd name="T25" fmla="*/ 0 h 48"/>
                    <a:gd name="T26" fmla="*/ 16 w 48"/>
                    <a:gd name="T27" fmla="*/ 3 h 48"/>
                    <a:gd name="T28" fmla="*/ 10 w 48"/>
                    <a:gd name="T29" fmla="*/ 6 h 48"/>
                    <a:gd name="T30" fmla="*/ 7 w 48"/>
                    <a:gd name="T31" fmla="*/ 10 h 48"/>
                    <a:gd name="T32" fmla="*/ 3 w 48"/>
                    <a:gd name="T33" fmla="*/ 16 h 48"/>
                    <a:gd name="T34" fmla="*/ 0 w 48"/>
                    <a:gd name="T35" fmla="*/ 22 h 48"/>
                    <a:gd name="T36" fmla="*/ 0 w 48"/>
                    <a:gd name="T37" fmla="*/ 29 h 48"/>
                    <a:gd name="T38" fmla="*/ 3 w 48"/>
                    <a:gd name="T39" fmla="*/ 32 h 48"/>
                    <a:gd name="T40" fmla="*/ 7 w 48"/>
                    <a:gd name="T41" fmla="*/ 38 h 48"/>
                    <a:gd name="T42" fmla="*/ 10 w 48"/>
                    <a:gd name="T43" fmla="*/ 42 h 48"/>
                    <a:gd name="T44" fmla="*/ 16 w 48"/>
                    <a:gd name="T45" fmla="*/ 45 h 48"/>
                    <a:gd name="T46" fmla="*/ 23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6" y="45"/>
                      </a:lnTo>
                      <a:lnTo>
                        <a:pt x="39" y="42"/>
                      </a:lnTo>
                      <a:lnTo>
                        <a:pt x="45" y="38"/>
                      </a:lnTo>
                      <a:lnTo>
                        <a:pt x="48" y="32"/>
                      </a:lnTo>
                      <a:lnTo>
                        <a:pt x="48" y="29"/>
                      </a:lnTo>
                      <a:lnTo>
                        <a:pt x="48" y="22"/>
                      </a:lnTo>
                      <a:lnTo>
                        <a:pt x="48" y="16"/>
                      </a:lnTo>
                      <a:lnTo>
                        <a:pt x="45" y="10"/>
                      </a:lnTo>
                      <a:lnTo>
                        <a:pt x="39" y="6"/>
                      </a:lnTo>
                      <a:lnTo>
                        <a:pt x="36" y="3"/>
                      </a:lnTo>
                      <a:lnTo>
                        <a:pt x="29" y="0"/>
                      </a:lnTo>
                      <a:lnTo>
                        <a:pt x="23" y="0"/>
                      </a:lnTo>
                      <a:lnTo>
                        <a:pt x="16" y="3"/>
                      </a:lnTo>
                      <a:lnTo>
                        <a:pt x="10" y="6"/>
                      </a:lnTo>
                      <a:lnTo>
                        <a:pt x="7" y="10"/>
                      </a:lnTo>
                      <a:lnTo>
                        <a:pt x="3" y="16"/>
                      </a:lnTo>
                      <a:lnTo>
                        <a:pt x="0" y="22"/>
                      </a:lnTo>
                      <a:lnTo>
                        <a:pt x="0" y="29"/>
                      </a:lnTo>
                      <a:lnTo>
                        <a:pt x="3" y="32"/>
                      </a:lnTo>
                      <a:lnTo>
                        <a:pt x="7" y="38"/>
                      </a:lnTo>
                      <a:lnTo>
                        <a:pt x="10" y="42"/>
                      </a:lnTo>
                      <a:lnTo>
                        <a:pt x="16" y="45"/>
                      </a:lnTo>
                      <a:lnTo>
                        <a:pt x="23" y="48"/>
                      </a:lnTo>
                      <a:lnTo>
                        <a:pt x="29"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68" name="Rectangle 127"/>
                <p:cNvSpPr>
                  <a:spLocks noChangeArrowheads="1"/>
                </p:cNvSpPr>
                <p:nvPr/>
              </p:nvSpPr>
              <p:spPr bwMode="auto">
                <a:xfrm>
                  <a:off x="2670" y="2475"/>
                  <a:ext cx="3" cy="144"/>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69" name="Freeform 128"/>
                <p:cNvSpPr>
                  <a:spLocks/>
                </p:cNvSpPr>
                <p:nvPr/>
              </p:nvSpPr>
              <p:spPr bwMode="auto">
                <a:xfrm>
                  <a:off x="2648" y="2421"/>
                  <a:ext cx="48" cy="48"/>
                </a:xfrm>
                <a:custGeom>
                  <a:avLst/>
                  <a:gdLst>
                    <a:gd name="T0" fmla="*/ 25 w 48"/>
                    <a:gd name="T1" fmla="*/ 48 h 48"/>
                    <a:gd name="T2" fmla="*/ 32 w 48"/>
                    <a:gd name="T3" fmla="*/ 45 h 48"/>
                    <a:gd name="T4" fmla="*/ 38 w 48"/>
                    <a:gd name="T5" fmla="*/ 41 h 48"/>
                    <a:gd name="T6" fmla="*/ 41 w 48"/>
                    <a:gd name="T7" fmla="*/ 38 h 48"/>
                    <a:gd name="T8" fmla="*/ 45 w 48"/>
                    <a:gd name="T9" fmla="*/ 32 h 48"/>
                    <a:gd name="T10" fmla="*/ 48 w 48"/>
                    <a:gd name="T11" fmla="*/ 25 h 48"/>
                    <a:gd name="T12" fmla="*/ 48 w 48"/>
                    <a:gd name="T13" fmla="*/ 19 h 48"/>
                    <a:gd name="T14" fmla="*/ 45 w 48"/>
                    <a:gd name="T15" fmla="*/ 16 h 48"/>
                    <a:gd name="T16" fmla="*/ 41 w 48"/>
                    <a:gd name="T17" fmla="*/ 9 h 48"/>
                    <a:gd name="T18" fmla="*/ 38 w 48"/>
                    <a:gd name="T19" fmla="*/ 6 h 48"/>
                    <a:gd name="T20" fmla="*/ 32 w 48"/>
                    <a:gd name="T21" fmla="*/ 3 h 48"/>
                    <a:gd name="T22" fmla="*/ 25 w 48"/>
                    <a:gd name="T23" fmla="*/ 0 h 48"/>
                    <a:gd name="T24" fmla="*/ 19 w 48"/>
                    <a:gd name="T25" fmla="*/ 0 h 48"/>
                    <a:gd name="T26" fmla="*/ 12 w 48"/>
                    <a:gd name="T27" fmla="*/ 3 h 48"/>
                    <a:gd name="T28" fmla="*/ 9 w 48"/>
                    <a:gd name="T29" fmla="*/ 6 h 48"/>
                    <a:gd name="T30" fmla="*/ 3 w 48"/>
                    <a:gd name="T31" fmla="*/ 9 h 48"/>
                    <a:gd name="T32" fmla="*/ 0 w 48"/>
                    <a:gd name="T33" fmla="*/ 16 h 48"/>
                    <a:gd name="T34" fmla="*/ 0 w 48"/>
                    <a:gd name="T35" fmla="*/ 19 h 48"/>
                    <a:gd name="T36" fmla="*/ 0 w 48"/>
                    <a:gd name="T37" fmla="*/ 25 h 48"/>
                    <a:gd name="T38" fmla="*/ 0 w 48"/>
                    <a:gd name="T39" fmla="*/ 32 h 48"/>
                    <a:gd name="T40" fmla="*/ 3 w 48"/>
                    <a:gd name="T41" fmla="*/ 38 h 48"/>
                    <a:gd name="T42" fmla="*/ 9 w 48"/>
                    <a:gd name="T43" fmla="*/ 41 h 48"/>
                    <a:gd name="T44" fmla="*/ 12 w 48"/>
                    <a:gd name="T45" fmla="*/ 45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1"/>
                      </a:lnTo>
                      <a:lnTo>
                        <a:pt x="41" y="38"/>
                      </a:lnTo>
                      <a:lnTo>
                        <a:pt x="45" y="32"/>
                      </a:lnTo>
                      <a:lnTo>
                        <a:pt x="48" y="25"/>
                      </a:lnTo>
                      <a:lnTo>
                        <a:pt x="48" y="19"/>
                      </a:lnTo>
                      <a:lnTo>
                        <a:pt x="45" y="16"/>
                      </a:lnTo>
                      <a:lnTo>
                        <a:pt x="41" y="9"/>
                      </a:lnTo>
                      <a:lnTo>
                        <a:pt x="38" y="6"/>
                      </a:lnTo>
                      <a:lnTo>
                        <a:pt x="32" y="3"/>
                      </a:lnTo>
                      <a:lnTo>
                        <a:pt x="25" y="0"/>
                      </a:lnTo>
                      <a:lnTo>
                        <a:pt x="19" y="0"/>
                      </a:lnTo>
                      <a:lnTo>
                        <a:pt x="12" y="3"/>
                      </a:lnTo>
                      <a:lnTo>
                        <a:pt x="9" y="6"/>
                      </a:lnTo>
                      <a:lnTo>
                        <a:pt x="3" y="9"/>
                      </a:lnTo>
                      <a:lnTo>
                        <a:pt x="0" y="16"/>
                      </a:lnTo>
                      <a:lnTo>
                        <a:pt x="0" y="19"/>
                      </a:lnTo>
                      <a:lnTo>
                        <a:pt x="0" y="25"/>
                      </a:lnTo>
                      <a:lnTo>
                        <a:pt x="0" y="32"/>
                      </a:lnTo>
                      <a:lnTo>
                        <a:pt x="3" y="38"/>
                      </a:lnTo>
                      <a:lnTo>
                        <a:pt x="9" y="41"/>
                      </a:lnTo>
                      <a:lnTo>
                        <a:pt x="12" y="45"/>
                      </a:lnTo>
                      <a:lnTo>
                        <a:pt x="19"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70" name="Rectangle 129"/>
                <p:cNvSpPr>
                  <a:spLocks noChangeArrowheads="1"/>
                </p:cNvSpPr>
                <p:nvPr/>
              </p:nvSpPr>
              <p:spPr bwMode="auto">
                <a:xfrm>
                  <a:off x="2782" y="2357"/>
                  <a:ext cx="4" cy="118"/>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71" name="Freeform 130"/>
                <p:cNvSpPr>
                  <a:spLocks/>
                </p:cNvSpPr>
                <p:nvPr/>
              </p:nvSpPr>
              <p:spPr bwMode="auto">
                <a:xfrm>
                  <a:off x="2760" y="2485"/>
                  <a:ext cx="48" cy="45"/>
                </a:xfrm>
                <a:custGeom>
                  <a:avLst/>
                  <a:gdLst>
                    <a:gd name="T0" fmla="*/ 29 w 48"/>
                    <a:gd name="T1" fmla="*/ 45 h 45"/>
                    <a:gd name="T2" fmla="*/ 32 w 48"/>
                    <a:gd name="T3" fmla="*/ 45 h 45"/>
                    <a:gd name="T4" fmla="*/ 38 w 48"/>
                    <a:gd name="T5" fmla="*/ 41 h 45"/>
                    <a:gd name="T6" fmla="*/ 42 w 48"/>
                    <a:gd name="T7" fmla="*/ 35 h 45"/>
                    <a:gd name="T8" fmla="*/ 45 w 48"/>
                    <a:gd name="T9" fmla="*/ 32 h 45"/>
                    <a:gd name="T10" fmla="*/ 48 w 48"/>
                    <a:gd name="T11" fmla="*/ 25 h 45"/>
                    <a:gd name="T12" fmla="*/ 48 w 48"/>
                    <a:gd name="T13" fmla="*/ 19 h 45"/>
                    <a:gd name="T14" fmla="*/ 45 w 48"/>
                    <a:gd name="T15" fmla="*/ 13 h 45"/>
                    <a:gd name="T16" fmla="*/ 42 w 48"/>
                    <a:gd name="T17" fmla="*/ 9 h 45"/>
                    <a:gd name="T18" fmla="*/ 38 w 48"/>
                    <a:gd name="T19" fmla="*/ 3 h 45"/>
                    <a:gd name="T20" fmla="*/ 32 w 48"/>
                    <a:gd name="T21" fmla="*/ 0 h 45"/>
                    <a:gd name="T22" fmla="*/ 29 w 48"/>
                    <a:gd name="T23" fmla="*/ 0 h 45"/>
                    <a:gd name="T24" fmla="*/ 22 w 48"/>
                    <a:gd name="T25" fmla="*/ 0 h 45"/>
                    <a:gd name="T26" fmla="*/ 16 w 48"/>
                    <a:gd name="T27" fmla="*/ 0 h 45"/>
                    <a:gd name="T28" fmla="*/ 9 w 48"/>
                    <a:gd name="T29" fmla="*/ 3 h 45"/>
                    <a:gd name="T30" fmla="*/ 6 w 48"/>
                    <a:gd name="T31" fmla="*/ 9 h 45"/>
                    <a:gd name="T32" fmla="*/ 3 w 48"/>
                    <a:gd name="T33" fmla="*/ 13 h 45"/>
                    <a:gd name="T34" fmla="*/ 0 w 48"/>
                    <a:gd name="T35" fmla="*/ 19 h 45"/>
                    <a:gd name="T36" fmla="*/ 0 w 48"/>
                    <a:gd name="T37" fmla="*/ 25 h 45"/>
                    <a:gd name="T38" fmla="*/ 3 w 48"/>
                    <a:gd name="T39" fmla="*/ 32 h 45"/>
                    <a:gd name="T40" fmla="*/ 6 w 48"/>
                    <a:gd name="T41" fmla="*/ 35 h 45"/>
                    <a:gd name="T42" fmla="*/ 9 w 48"/>
                    <a:gd name="T43" fmla="*/ 41 h 45"/>
                    <a:gd name="T44" fmla="*/ 16 w 48"/>
                    <a:gd name="T45" fmla="*/ 45 h 45"/>
                    <a:gd name="T46" fmla="*/ 22 w 48"/>
                    <a:gd name="T47" fmla="*/ 45 h 45"/>
                    <a:gd name="T48" fmla="*/ 29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9" y="45"/>
                      </a:moveTo>
                      <a:lnTo>
                        <a:pt x="32" y="45"/>
                      </a:lnTo>
                      <a:lnTo>
                        <a:pt x="38" y="41"/>
                      </a:lnTo>
                      <a:lnTo>
                        <a:pt x="42" y="35"/>
                      </a:lnTo>
                      <a:lnTo>
                        <a:pt x="45" y="32"/>
                      </a:lnTo>
                      <a:lnTo>
                        <a:pt x="48" y="25"/>
                      </a:lnTo>
                      <a:lnTo>
                        <a:pt x="48" y="19"/>
                      </a:lnTo>
                      <a:lnTo>
                        <a:pt x="45" y="13"/>
                      </a:lnTo>
                      <a:lnTo>
                        <a:pt x="42" y="9"/>
                      </a:lnTo>
                      <a:lnTo>
                        <a:pt x="38" y="3"/>
                      </a:lnTo>
                      <a:lnTo>
                        <a:pt x="32" y="0"/>
                      </a:lnTo>
                      <a:lnTo>
                        <a:pt x="29" y="0"/>
                      </a:lnTo>
                      <a:lnTo>
                        <a:pt x="22" y="0"/>
                      </a:lnTo>
                      <a:lnTo>
                        <a:pt x="16" y="0"/>
                      </a:lnTo>
                      <a:lnTo>
                        <a:pt x="9" y="3"/>
                      </a:lnTo>
                      <a:lnTo>
                        <a:pt x="6" y="9"/>
                      </a:lnTo>
                      <a:lnTo>
                        <a:pt x="3" y="13"/>
                      </a:lnTo>
                      <a:lnTo>
                        <a:pt x="0" y="19"/>
                      </a:lnTo>
                      <a:lnTo>
                        <a:pt x="0" y="25"/>
                      </a:lnTo>
                      <a:lnTo>
                        <a:pt x="3" y="32"/>
                      </a:lnTo>
                      <a:lnTo>
                        <a:pt x="6" y="35"/>
                      </a:lnTo>
                      <a:lnTo>
                        <a:pt x="9" y="41"/>
                      </a:lnTo>
                      <a:lnTo>
                        <a:pt x="16" y="45"/>
                      </a:lnTo>
                      <a:lnTo>
                        <a:pt x="22" y="45"/>
                      </a:lnTo>
                      <a:lnTo>
                        <a:pt x="29" y="45"/>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72" name="Rectangle 131"/>
                <p:cNvSpPr>
                  <a:spLocks noChangeArrowheads="1"/>
                </p:cNvSpPr>
                <p:nvPr/>
              </p:nvSpPr>
              <p:spPr bwMode="auto">
                <a:xfrm>
                  <a:off x="2898" y="2754"/>
                  <a:ext cx="3" cy="87"/>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73" name="Freeform 132"/>
                <p:cNvSpPr>
                  <a:spLocks/>
                </p:cNvSpPr>
                <p:nvPr/>
              </p:nvSpPr>
              <p:spPr bwMode="auto">
                <a:xfrm>
                  <a:off x="2875" y="2696"/>
                  <a:ext cx="45" cy="48"/>
                </a:xfrm>
                <a:custGeom>
                  <a:avLst/>
                  <a:gdLst>
                    <a:gd name="T0" fmla="*/ 26 w 45"/>
                    <a:gd name="T1" fmla="*/ 48 h 48"/>
                    <a:gd name="T2" fmla="*/ 32 w 45"/>
                    <a:gd name="T3" fmla="*/ 45 h 48"/>
                    <a:gd name="T4" fmla="*/ 36 w 45"/>
                    <a:gd name="T5" fmla="*/ 42 h 48"/>
                    <a:gd name="T6" fmla="*/ 42 w 45"/>
                    <a:gd name="T7" fmla="*/ 39 h 48"/>
                    <a:gd name="T8" fmla="*/ 45 w 45"/>
                    <a:gd name="T9" fmla="*/ 32 h 48"/>
                    <a:gd name="T10" fmla="*/ 45 w 45"/>
                    <a:gd name="T11" fmla="*/ 26 h 48"/>
                    <a:gd name="T12" fmla="*/ 45 w 45"/>
                    <a:gd name="T13" fmla="*/ 23 h 48"/>
                    <a:gd name="T14" fmla="*/ 45 w 45"/>
                    <a:gd name="T15" fmla="*/ 16 h 48"/>
                    <a:gd name="T16" fmla="*/ 42 w 45"/>
                    <a:gd name="T17" fmla="*/ 10 h 48"/>
                    <a:gd name="T18" fmla="*/ 36 w 45"/>
                    <a:gd name="T19" fmla="*/ 7 h 48"/>
                    <a:gd name="T20" fmla="*/ 32 w 45"/>
                    <a:gd name="T21" fmla="*/ 4 h 48"/>
                    <a:gd name="T22" fmla="*/ 26 w 45"/>
                    <a:gd name="T23" fmla="*/ 0 h 48"/>
                    <a:gd name="T24" fmla="*/ 20 w 45"/>
                    <a:gd name="T25" fmla="*/ 0 h 48"/>
                    <a:gd name="T26" fmla="*/ 13 w 45"/>
                    <a:gd name="T27" fmla="*/ 4 h 48"/>
                    <a:gd name="T28" fmla="*/ 10 w 45"/>
                    <a:gd name="T29" fmla="*/ 7 h 48"/>
                    <a:gd name="T30" fmla="*/ 3 w 45"/>
                    <a:gd name="T31" fmla="*/ 10 h 48"/>
                    <a:gd name="T32" fmla="*/ 0 w 45"/>
                    <a:gd name="T33" fmla="*/ 16 h 48"/>
                    <a:gd name="T34" fmla="*/ 0 w 45"/>
                    <a:gd name="T35" fmla="*/ 23 h 48"/>
                    <a:gd name="T36" fmla="*/ 0 w 45"/>
                    <a:gd name="T37" fmla="*/ 26 h 48"/>
                    <a:gd name="T38" fmla="*/ 0 w 45"/>
                    <a:gd name="T39" fmla="*/ 32 h 48"/>
                    <a:gd name="T40" fmla="*/ 3 w 45"/>
                    <a:gd name="T41" fmla="*/ 39 h 48"/>
                    <a:gd name="T42" fmla="*/ 10 w 45"/>
                    <a:gd name="T43" fmla="*/ 42 h 48"/>
                    <a:gd name="T44" fmla="*/ 13 w 45"/>
                    <a:gd name="T45" fmla="*/ 45 h 48"/>
                    <a:gd name="T46" fmla="*/ 20 w 45"/>
                    <a:gd name="T47" fmla="*/ 48 h 48"/>
                    <a:gd name="T48" fmla="*/ 26 w 45"/>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8"/>
                    <a:gd name="T77" fmla="*/ 45 w 45"/>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8">
                      <a:moveTo>
                        <a:pt x="26" y="48"/>
                      </a:moveTo>
                      <a:lnTo>
                        <a:pt x="32" y="45"/>
                      </a:lnTo>
                      <a:lnTo>
                        <a:pt x="36" y="42"/>
                      </a:lnTo>
                      <a:lnTo>
                        <a:pt x="42" y="39"/>
                      </a:lnTo>
                      <a:lnTo>
                        <a:pt x="45" y="32"/>
                      </a:lnTo>
                      <a:lnTo>
                        <a:pt x="45" y="26"/>
                      </a:lnTo>
                      <a:lnTo>
                        <a:pt x="45" y="23"/>
                      </a:lnTo>
                      <a:lnTo>
                        <a:pt x="45" y="16"/>
                      </a:lnTo>
                      <a:lnTo>
                        <a:pt x="42" y="10"/>
                      </a:lnTo>
                      <a:lnTo>
                        <a:pt x="36" y="7"/>
                      </a:lnTo>
                      <a:lnTo>
                        <a:pt x="32" y="4"/>
                      </a:lnTo>
                      <a:lnTo>
                        <a:pt x="26" y="0"/>
                      </a:lnTo>
                      <a:lnTo>
                        <a:pt x="20" y="0"/>
                      </a:lnTo>
                      <a:lnTo>
                        <a:pt x="13" y="4"/>
                      </a:lnTo>
                      <a:lnTo>
                        <a:pt x="10" y="7"/>
                      </a:lnTo>
                      <a:lnTo>
                        <a:pt x="3" y="10"/>
                      </a:lnTo>
                      <a:lnTo>
                        <a:pt x="0" y="16"/>
                      </a:lnTo>
                      <a:lnTo>
                        <a:pt x="0" y="23"/>
                      </a:lnTo>
                      <a:lnTo>
                        <a:pt x="0" y="26"/>
                      </a:lnTo>
                      <a:lnTo>
                        <a:pt x="0" y="32"/>
                      </a:lnTo>
                      <a:lnTo>
                        <a:pt x="3" y="39"/>
                      </a:lnTo>
                      <a:lnTo>
                        <a:pt x="10" y="42"/>
                      </a:lnTo>
                      <a:lnTo>
                        <a:pt x="13" y="45"/>
                      </a:lnTo>
                      <a:lnTo>
                        <a:pt x="20" y="48"/>
                      </a:lnTo>
                      <a:lnTo>
                        <a:pt x="26"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74" name="Rectangle 133"/>
                <p:cNvSpPr>
                  <a:spLocks noChangeArrowheads="1"/>
                </p:cNvSpPr>
                <p:nvPr/>
              </p:nvSpPr>
              <p:spPr bwMode="auto">
                <a:xfrm>
                  <a:off x="3010" y="2728"/>
                  <a:ext cx="3" cy="81"/>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75" name="Freeform 134"/>
                <p:cNvSpPr>
                  <a:spLocks/>
                </p:cNvSpPr>
                <p:nvPr/>
              </p:nvSpPr>
              <p:spPr bwMode="auto">
                <a:xfrm>
                  <a:off x="2988" y="2815"/>
                  <a:ext cx="48" cy="48"/>
                </a:xfrm>
                <a:custGeom>
                  <a:avLst/>
                  <a:gdLst>
                    <a:gd name="T0" fmla="*/ 25 w 48"/>
                    <a:gd name="T1" fmla="*/ 48 h 48"/>
                    <a:gd name="T2" fmla="*/ 32 w 48"/>
                    <a:gd name="T3" fmla="*/ 45 h 48"/>
                    <a:gd name="T4" fmla="*/ 38 w 48"/>
                    <a:gd name="T5" fmla="*/ 45 h 48"/>
                    <a:gd name="T6" fmla="*/ 41 w 48"/>
                    <a:gd name="T7" fmla="*/ 38 h 48"/>
                    <a:gd name="T8" fmla="*/ 44 w 48"/>
                    <a:gd name="T9" fmla="*/ 32 h 48"/>
                    <a:gd name="T10" fmla="*/ 48 w 48"/>
                    <a:gd name="T11" fmla="*/ 29 h 48"/>
                    <a:gd name="T12" fmla="*/ 48 w 48"/>
                    <a:gd name="T13" fmla="*/ 22 h 48"/>
                    <a:gd name="T14" fmla="*/ 44 w 48"/>
                    <a:gd name="T15" fmla="*/ 16 h 48"/>
                    <a:gd name="T16" fmla="*/ 41 w 48"/>
                    <a:gd name="T17" fmla="*/ 10 h 48"/>
                    <a:gd name="T18" fmla="*/ 38 w 48"/>
                    <a:gd name="T19" fmla="*/ 6 h 48"/>
                    <a:gd name="T20" fmla="*/ 32 w 48"/>
                    <a:gd name="T21" fmla="*/ 3 h 48"/>
                    <a:gd name="T22" fmla="*/ 25 w 48"/>
                    <a:gd name="T23" fmla="*/ 0 h 48"/>
                    <a:gd name="T24" fmla="*/ 22 w 48"/>
                    <a:gd name="T25" fmla="*/ 0 h 48"/>
                    <a:gd name="T26" fmla="*/ 16 w 48"/>
                    <a:gd name="T27" fmla="*/ 3 h 48"/>
                    <a:gd name="T28" fmla="*/ 9 w 48"/>
                    <a:gd name="T29" fmla="*/ 6 h 48"/>
                    <a:gd name="T30" fmla="*/ 6 w 48"/>
                    <a:gd name="T31" fmla="*/ 10 h 48"/>
                    <a:gd name="T32" fmla="*/ 3 w 48"/>
                    <a:gd name="T33" fmla="*/ 16 h 48"/>
                    <a:gd name="T34" fmla="*/ 0 w 48"/>
                    <a:gd name="T35" fmla="*/ 22 h 48"/>
                    <a:gd name="T36" fmla="*/ 0 w 48"/>
                    <a:gd name="T37" fmla="*/ 29 h 48"/>
                    <a:gd name="T38" fmla="*/ 3 w 48"/>
                    <a:gd name="T39" fmla="*/ 32 h 48"/>
                    <a:gd name="T40" fmla="*/ 6 w 48"/>
                    <a:gd name="T41" fmla="*/ 38 h 48"/>
                    <a:gd name="T42" fmla="*/ 9 w 48"/>
                    <a:gd name="T43" fmla="*/ 45 h 48"/>
                    <a:gd name="T44" fmla="*/ 16 w 48"/>
                    <a:gd name="T45" fmla="*/ 45 h 48"/>
                    <a:gd name="T46" fmla="*/ 22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5"/>
                      </a:lnTo>
                      <a:lnTo>
                        <a:pt x="41" y="38"/>
                      </a:lnTo>
                      <a:lnTo>
                        <a:pt x="44" y="32"/>
                      </a:lnTo>
                      <a:lnTo>
                        <a:pt x="48" y="29"/>
                      </a:lnTo>
                      <a:lnTo>
                        <a:pt x="48" y="22"/>
                      </a:lnTo>
                      <a:lnTo>
                        <a:pt x="44" y="16"/>
                      </a:lnTo>
                      <a:lnTo>
                        <a:pt x="41" y="10"/>
                      </a:lnTo>
                      <a:lnTo>
                        <a:pt x="38" y="6"/>
                      </a:lnTo>
                      <a:lnTo>
                        <a:pt x="32" y="3"/>
                      </a:lnTo>
                      <a:lnTo>
                        <a:pt x="25" y="0"/>
                      </a:lnTo>
                      <a:lnTo>
                        <a:pt x="22" y="0"/>
                      </a:lnTo>
                      <a:lnTo>
                        <a:pt x="16" y="3"/>
                      </a:lnTo>
                      <a:lnTo>
                        <a:pt x="9" y="6"/>
                      </a:lnTo>
                      <a:lnTo>
                        <a:pt x="6" y="10"/>
                      </a:lnTo>
                      <a:lnTo>
                        <a:pt x="3" y="16"/>
                      </a:lnTo>
                      <a:lnTo>
                        <a:pt x="0" y="22"/>
                      </a:lnTo>
                      <a:lnTo>
                        <a:pt x="0" y="29"/>
                      </a:lnTo>
                      <a:lnTo>
                        <a:pt x="3" y="32"/>
                      </a:lnTo>
                      <a:lnTo>
                        <a:pt x="6" y="38"/>
                      </a:lnTo>
                      <a:lnTo>
                        <a:pt x="9" y="45"/>
                      </a:lnTo>
                      <a:lnTo>
                        <a:pt x="16" y="45"/>
                      </a:lnTo>
                      <a:lnTo>
                        <a:pt x="22"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76" name="Rectangle 135"/>
                <p:cNvSpPr>
                  <a:spLocks noChangeArrowheads="1"/>
                </p:cNvSpPr>
                <p:nvPr/>
              </p:nvSpPr>
              <p:spPr bwMode="auto">
                <a:xfrm>
                  <a:off x="3122" y="2815"/>
                  <a:ext cx="3" cy="77"/>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77" name="Freeform 136"/>
                <p:cNvSpPr>
                  <a:spLocks/>
                </p:cNvSpPr>
                <p:nvPr/>
              </p:nvSpPr>
              <p:spPr bwMode="auto">
                <a:xfrm>
                  <a:off x="3100" y="2902"/>
                  <a:ext cx="48" cy="48"/>
                </a:xfrm>
                <a:custGeom>
                  <a:avLst/>
                  <a:gdLst>
                    <a:gd name="T0" fmla="*/ 29 w 48"/>
                    <a:gd name="T1" fmla="*/ 48 h 48"/>
                    <a:gd name="T2" fmla="*/ 35 w 48"/>
                    <a:gd name="T3" fmla="*/ 44 h 48"/>
                    <a:gd name="T4" fmla="*/ 38 w 48"/>
                    <a:gd name="T5" fmla="*/ 41 h 48"/>
                    <a:gd name="T6" fmla="*/ 45 w 48"/>
                    <a:gd name="T7" fmla="*/ 38 h 48"/>
                    <a:gd name="T8" fmla="*/ 48 w 48"/>
                    <a:gd name="T9" fmla="*/ 32 h 48"/>
                    <a:gd name="T10" fmla="*/ 48 w 48"/>
                    <a:gd name="T11" fmla="*/ 25 h 48"/>
                    <a:gd name="T12" fmla="*/ 48 w 48"/>
                    <a:gd name="T13" fmla="*/ 19 h 48"/>
                    <a:gd name="T14" fmla="*/ 48 w 48"/>
                    <a:gd name="T15" fmla="*/ 16 h 48"/>
                    <a:gd name="T16" fmla="*/ 45 w 48"/>
                    <a:gd name="T17" fmla="*/ 9 h 48"/>
                    <a:gd name="T18" fmla="*/ 38 w 48"/>
                    <a:gd name="T19" fmla="*/ 6 h 48"/>
                    <a:gd name="T20" fmla="*/ 35 w 48"/>
                    <a:gd name="T21" fmla="*/ 3 h 48"/>
                    <a:gd name="T22" fmla="*/ 29 w 48"/>
                    <a:gd name="T23" fmla="*/ 0 h 48"/>
                    <a:gd name="T24" fmla="*/ 22 w 48"/>
                    <a:gd name="T25" fmla="*/ 0 h 48"/>
                    <a:gd name="T26" fmla="*/ 16 w 48"/>
                    <a:gd name="T27" fmla="*/ 3 h 48"/>
                    <a:gd name="T28" fmla="*/ 9 w 48"/>
                    <a:gd name="T29" fmla="*/ 6 h 48"/>
                    <a:gd name="T30" fmla="*/ 6 w 48"/>
                    <a:gd name="T31" fmla="*/ 9 h 48"/>
                    <a:gd name="T32" fmla="*/ 3 w 48"/>
                    <a:gd name="T33" fmla="*/ 16 h 48"/>
                    <a:gd name="T34" fmla="*/ 0 w 48"/>
                    <a:gd name="T35" fmla="*/ 19 h 48"/>
                    <a:gd name="T36" fmla="*/ 0 w 48"/>
                    <a:gd name="T37" fmla="*/ 25 h 48"/>
                    <a:gd name="T38" fmla="*/ 3 w 48"/>
                    <a:gd name="T39" fmla="*/ 32 h 48"/>
                    <a:gd name="T40" fmla="*/ 6 w 48"/>
                    <a:gd name="T41" fmla="*/ 38 h 48"/>
                    <a:gd name="T42" fmla="*/ 9 w 48"/>
                    <a:gd name="T43" fmla="*/ 41 h 48"/>
                    <a:gd name="T44" fmla="*/ 16 w 48"/>
                    <a:gd name="T45" fmla="*/ 44 h 48"/>
                    <a:gd name="T46" fmla="*/ 22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5" y="44"/>
                      </a:lnTo>
                      <a:lnTo>
                        <a:pt x="38" y="41"/>
                      </a:lnTo>
                      <a:lnTo>
                        <a:pt x="45" y="38"/>
                      </a:lnTo>
                      <a:lnTo>
                        <a:pt x="48" y="32"/>
                      </a:lnTo>
                      <a:lnTo>
                        <a:pt x="48" y="25"/>
                      </a:lnTo>
                      <a:lnTo>
                        <a:pt x="48" y="19"/>
                      </a:lnTo>
                      <a:lnTo>
                        <a:pt x="48" y="16"/>
                      </a:lnTo>
                      <a:lnTo>
                        <a:pt x="45" y="9"/>
                      </a:lnTo>
                      <a:lnTo>
                        <a:pt x="38" y="6"/>
                      </a:lnTo>
                      <a:lnTo>
                        <a:pt x="35" y="3"/>
                      </a:lnTo>
                      <a:lnTo>
                        <a:pt x="29" y="0"/>
                      </a:lnTo>
                      <a:lnTo>
                        <a:pt x="22" y="0"/>
                      </a:lnTo>
                      <a:lnTo>
                        <a:pt x="16" y="3"/>
                      </a:lnTo>
                      <a:lnTo>
                        <a:pt x="9" y="6"/>
                      </a:lnTo>
                      <a:lnTo>
                        <a:pt x="6" y="9"/>
                      </a:lnTo>
                      <a:lnTo>
                        <a:pt x="3" y="16"/>
                      </a:lnTo>
                      <a:lnTo>
                        <a:pt x="0" y="19"/>
                      </a:lnTo>
                      <a:lnTo>
                        <a:pt x="0" y="25"/>
                      </a:lnTo>
                      <a:lnTo>
                        <a:pt x="3" y="32"/>
                      </a:lnTo>
                      <a:lnTo>
                        <a:pt x="6" y="38"/>
                      </a:lnTo>
                      <a:lnTo>
                        <a:pt x="9" y="41"/>
                      </a:lnTo>
                      <a:lnTo>
                        <a:pt x="16" y="44"/>
                      </a:lnTo>
                      <a:lnTo>
                        <a:pt x="22" y="48"/>
                      </a:lnTo>
                      <a:lnTo>
                        <a:pt x="29"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78" name="Rectangle 137"/>
                <p:cNvSpPr>
                  <a:spLocks noChangeArrowheads="1"/>
                </p:cNvSpPr>
                <p:nvPr/>
              </p:nvSpPr>
              <p:spPr bwMode="auto">
                <a:xfrm>
                  <a:off x="3238" y="3107"/>
                  <a:ext cx="3" cy="41"/>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79" name="Freeform 138"/>
                <p:cNvSpPr>
                  <a:spLocks/>
                </p:cNvSpPr>
                <p:nvPr/>
              </p:nvSpPr>
              <p:spPr bwMode="auto">
                <a:xfrm>
                  <a:off x="3215" y="3052"/>
                  <a:ext cx="48" cy="45"/>
                </a:xfrm>
                <a:custGeom>
                  <a:avLst/>
                  <a:gdLst>
                    <a:gd name="T0" fmla="*/ 26 w 48"/>
                    <a:gd name="T1" fmla="*/ 45 h 45"/>
                    <a:gd name="T2" fmla="*/ 32 w 48"/>
                    <a:gd name="T3" fmla="*/ 45 h 45"/>
                    <a:gd name="T4" fmla="*/ 39 w 48"/>
                    <a:gd name="T5" fmla="*/ 42 h 45"/>
                    <a:gd name="T6" fmla="*/ 42 w 48"/>
                    <a:gd name="T7" fmla="*/ 36 h 45"/>
                    <a:gd name="T8" fmla="*/ 45 w 48"/>
                    <a:gd name="T9" fmla="*/ 32 h 45"/>
                    <a:gd name="T10" fmla="*/ 48 w 48"/>
                    <a:gd name="T11" fmla="*/ 26 h 45"/>
                    <a:gd name="T12" fmla="*/ 48 w 48"/>
                    <a:gd name="T13" fmla="*/ 19 h 45"/>
                    <a:gd name="T14" fmla="*/ 45 w 48"/>
                    <a:gd name="T15" fmla="*/ 13 h 45"/>
                    <a:gd name="T16" fmla="*/ 42 w 48"/>
                    <a:gd name="T17" fmla="*/ 10 h 45"/>
                    <a:gd name="T18" fmla="*/ 39 w 48"/>
                    <a:gd name="T19" fmla="*/ 3 h 45"/>
                    <a:gd name="T20" fmla="*/ 32 w 48"/>
                    <a:gd name="T21" fmla="*/ 0 h 45"/>
                    <a:gd name="T22" fmla="*/ 26 w 48"/>
                    <a:gd name="T23" fmla="*/ 0 h 45"/>
                    <a:gd name="T24" fmla="*/ 19 w 48"/>
                    <a:gd name="T25" fmla="*/ 0 h 45"/>
                    <a:gd name="T26" fmla="*/ 13 w 48"/>
                    <a:gd name="T27" fmla="*/ 0 h 45"/>
                    <a:gd name="T28" fmla="*/ 10 w 48"/>
                    <a:gd name="T29" fmla="*/ 3 h 45"/>
                    <a:gd name="T30" fmla="*/ 3 w 48"/>
                    <a:gd name="T31" fmla="*/ 10 h 45"/>
                    <a:gd name="T32" fmla="*/ 0 w 48"/>
                    <a:gd name="T33" fmla="*/ 13 h 45"/>
                    <a:gd name="T34" fmla="*/ 0 w 48"/>
                    <a:gd name="T35" fmla="*/ 19 h 45"/>
                    <a:gd name="T36" fmla="*/ 0 w 48"/>
                    <a:gd name="T37" fmla="*/ 26 h 45"/>
                    <a:gd name="T38" fmla="*/ 0 w 48"/>
                    <a:gd name="T39" fmla="*/ 32 h 45"/>
                    <a:gd name="T40" fmla="*/ 3 w 48"/>
                    <a:gd name="T41" fmla="*/ 36 h 45"/>
                    <a:gd name="T42" fmla="*/ 10 w 48"/>
                    <a:gd name="T43" fmla="*/ 42 h 45"/>
                    <a:gd name="T44" fmla="*/ 13 w 48"/>
                    <a:gd name="T45" fmla="*/ 45 h 45"/>
                    <a:gd name="T46" fmla="*/ 19 w 48"/>
                    <a:gd name="T47" fmla="*/ 45 h 45"/>
                    <a:gd name="T48" fmla="*/ 26 w 48"/>
                    <a:gd name="T49" fmla="*/ 45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5"/>
                    <a:gd name="T77" fmla="*/ 48 w 48"/>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5">
                      <a:moveTo>
                        <a:pt x="26" y="45"/>
                      </a:moveTo>
                      <a:lnTo>
                        <a:pt x="32" y="45"/>
                      </a:lnTo>
                      <a:lnTo>
                        <a:pt x="39" y="42"/>
                      </a:lnTo>
                      <a:lnTo>
                        <a:pt x="42" y="36"/>
                      </a:lnTo>
                      <a:lnTo>
                        <a:pt x="45" y="32"/>
                      </a:lnTo>
                      <a:lnTo>
                        <a:pt x="48" y="26"/>
                      </a:lnTo>
                      <a:lnTo>
                        <a:pt x="48" y="19"/>
                      </a:lnTo>
                      <a:lnTo>
                        <a:pt x="45" y="13"/>
                      </a:lnTo>
                      <a:lnTo>
                        <a:pt x="42" y="10"/>
                      </a:lnTo>
                      <a:lnTo>
                        <a:pt x="39" y="3"/>
                      </a:lnTo>
                      <a:lnTo>
                        <a:pt x="32" y="0"/>
                      </a:lnTo>
                      <a:lnTo>
                        <a:pt x="26" y="0"/>
                      </a:lnTo>
                      <a:lnTo>
                        <a:pt x="19" y="0"/>
                      </a:lnTo>
                      <a:lnTo>
                        <a:pt x="13" y="0"/>
                      </a:lnTo>
                      <a:lnTo>
                        <a:pt x="10" y="3"/>
                      </a:lnTo>
                      <a:lnTo>
                        <a:pt x="3" y="10"/>
                      </a:lnTo>
                      <a:lnTo>
                        <a:pt x="0" y="13"/>
                      </a:lnTo>
                      <a:lnTo>
                        <a:pt x="0" y="19"/>
                      </a:lnTo>
                      <a:lnTo>
                        <a:pt x="0" y="26"/>
                      </a:lnTo>
                      <a:lnTo>
                        <a:pt x="0" y="32"/>
                      </a:lnTo>
                      <a:lnTo>
                        <a:pt x="3" y="36"/>
                      </a:lnTo>
                      <a:lnTo>
                        <a:pt x="10" y="42"/>
                      </a:lnTo>
                      <a:lnTo>
                        <a:pt x="13" y="45"/>
                      </a:lnTo>
                      <a:lnTo>
                        <a:pt x="19" y="45"/>
                      </a:lnTo>
                      <a:lnTo>
                        <a:pt x="26" y="45"/>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0" name="Rectangle 139"/>
                <p:cNvSpPr>
                  <a:spLocks noChangeArrowheads="1"/>
                </p:cNvSpPr>
                <p:nvPr/>
              </p:nvSpPr>
              <p:spPr bwMode="auto">
                <a:xfrm>
                  <a:off x="3350" y="3193"/>
                  <a:ext cx="3" cy="13"/>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81" name="Freeform 140"/>
                <p:cNvSpPr>
                  <a:spLocks/>
                </p:cNvSpPr>
                <p:nvPr/>
              </p:nvSpPr>
              <p:spPr bwMode="auto">
                <a:xfrm>
                  <a:off x="3327" y="3216"/>
                  <a:ext cx="48" cy="48"/>
                </a:xfrm>
                <a:custGeom>
                  <a:avLst/>
                  <a:gdLst>
                    <a:gd name="T0" fmla="*/ 29 w 48"/>
                    <a:gd name="T1" fmla="*/ 48 h 48"/>
                    <a:gd name="T2" fmla="*/ 32 w 48"/>
                    <a:gd name="T3" fmla="*/ 45 h 48"/>
                    <a:gd name="T4" fmla="*/ 39 w 48"/>
                    <a:gd name="T5" fmla="*/ 41 h 48"/>
                    <a:gd name="T6" fmla="*/ 42 w 48"/>
                    <a:gd name="T7" fmla="*/ 38 h 48"/>
                    <a:gd name="T8" fmla="*/ 45 w 48"/>
                    <a:gd name="T9" fmla="*/ 32 h 48"/>
                    <a:gd name="T10" fmla="*/ 48 w 48"/>
                    <a:gd name="T11" fmla="*/ 25 h 48"/>
                    <a:gd name="T12" fmla="*/ 48 w 48"/>
                    <a:gd name="T13" fmla="*/ 22 h 48"/>
                    <a:gd name="T14" fmla="*/ 45 w 48"/>
                    <a:gd name="T15" fmla="*/ 16 h 48"/>
                    <a:gd name="T16" fmla="*/ 42 w 48"/>
                    <a:gd name="T17" fmla="*/ 9 h 48"/>
                    <a:gd name="T18" fmla="*/ 39 w 48"/>
                    <a:gd name="T19" fmla="*/ 6 h 48"/>
                    <a:gd name="T20" fmla="*/ 32 w 48"/>
                    <a:gd name="T21" fmla="*/ 3 h 48"/>
                    <a:gd name="T22" fmla="*/ 29 w 48"/>
                    <a:gd name="T23" fmla="*/ 0 h 48"/>
                    <a:gd name="T24" fmla="*/ 23 w 48"/>
                    <a:gd name="T25" fmla="*/ 0 h 48"/>
                    <a:gd name="T26" fmla="*/ 16 w 48"/>
                    <a:gd name="T27" fmla="*/ 3 h 48"/>
                    <a:gd name="T28" fmla="*/ 10 w 48"/>
                    <a:gd name="T29" fmla="*/ 6 h 48"/>
                    <a:gd name="T30" fmla="*/ 7 w 48"/>
                    <a:gd name="T31" fmla="*/ 9 h 48"/>
                    <a:gd name="T32" fmla="*/ 4 w 48"/>
                    <a:gd name="T33" fmla="*/ 16 h 48"/>
                    <a:gd name="T34" fmla="*/ 0 w 48"/>
                    <a:gd name="T35" fmla="*/ 22 h 48"/>
                    <a:gd name="T36" fmla="*/ 0 w 48"/>
                    <a:gd name="T37" fmla="*/ 25 h 48"/>
                    <a:gd name="T38" fmla="*/ 4 w 48"/>
                    <a:gd name="T39" fmla="*/ 32 h 48"/>
                    <a:gd name="T40" fmla="*/ 7 w 48"/>
                    <a:gd name="T41" fmla="*/ 38 h 48"/>
                    <a:gd name="T42" fmla="*/ 10 w 48"/>
                    <a:gd name="T43" fmla="*/ 41 h 48"/>
                    <a:gd name="T44" fmla="*/ 16 w 48"/>
                    <a:gd name="T45" fmla="*/ 45 h 48"/>
                    <a:gd name="T46" fmla="*/ 23 w 48"/>
                    <a:gd name="T47" fmla="*/ 48 h 48"/>
                    <a:gd name="T48" fmla="*/ 29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9" y="48"/>
                      </a:moveTo>
                      <a:lnTo>
                        <a:pt x="32" y="45"/>
                      </a:lnTo>
                      <a:lnTo>
                        <a:pt x="39" y="41"/>
                      </a:lnTo>
                      <a:lnTo>
                        <a:pt x="42" y="38"/>
                      </a:lnTo>
                      <a:lnTo>
                        <a:pt x="45" y="32"/>
                      </a:lnTo>
                      <a:lnTo>
                        <a:pt x="48" y="25"/>
                      </a:lnTo>
                      <a:lnTo>
                        <a:pt x="48" y="22"/>
                      </a:lnTo>
                      <a:lnTo>
                        <a:pt x="45" y="16"/>
                      </a:lnTo>
                      <a:lnTo>
                        <a:pt x="42" y="9"/>
                      </a:lnTo>
                      <a:lnTo>
                        <a:pt x="39" y="6"/>
                      </a:lnTo>
                      <a:lnTo>
                        <a:pt x="32" y="3"/>
                      </a:lnTo>
                      <a:lnTo>
                        <a:pt x="29" y="0"/>
                      </a:lnTo>
                      <a:lnTo>
                        <a:pt x="23" y="0"/>
                      </a:lnTo>
                      <a:lnTo>
                        <a:pt x="16" y="3"/>
                      </a:lnTo>
                      <a:lnTo>
                        <a:pt x="10" y="6"/>
                      </a:lnTo>
                      <a:lnTo>
                        <a:pt x="7" y="9"/>
                      </a:lnTo>
                      <a:lnTo>
                        <a:pt x="4" y="16"/>
                      </a:lnTo>
                      <a:lnTo>
                        <a:pt x="0" y="22"/>
                      </a:lnTo>
                      <a:lnTo>
                        <a:pt x="0" y="25"/>
                      </a:lnTo>
                      <a:lnTo>
                        <a:pt x="4" y="32"/>
                      </a:lnTo>
                      <a:lnTo>
                        <a:pt x="7" y="38"/>
                      </a:lnTo>
                      <a:lnTo>
                        <a:pt x="10" y="41"/>
                      </a:lnTo>
                      <a:lnTo>
                        <a:pt x="16" y="45"/>
                      </a:lnTo>
                      <a:lnTo>
                        <a:pt x="23" y="48"/>
                      </a:lnTo>
                      <a:lnTo>
                        <a:pt x="29"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2" name="Rectangle 141"/>
                <p:cNvSpPr>
                  <a:spLocks noChangeArrowheads="1"/>
                </p:cNvSpPr>
                <p:nvPr/>
              </p:nvSpPr>
              <p:spPr bwMode="auto">
                <a:xfrm>
                  <a:off x="3465" y="3241"/>
                  <a:ext cx="3" cy="0"/>
                </a:xfrm>
                <a:prstGeom prst="rect">
                  <a:avLst/>
                </a:prstGeom>
                <a:solidFill>
                  <a:schemeClr val="tx2"/>
                </a:solidFill>
                <a:ln w="28575">
                  <a:solidFill>
                    <a:schemeClr val="tx2"/>
                  </a:solidFill>
                  <a:miter lim="800000"/>
                  <a:headEnd/>
                  <a:tailEnd/>
                </a:ln>
              </p:spPr>
              <p:txBody>
                <a:bodyPr lIns="113622" tIns="56767" rIns="113622" bIns="56767"/>
                <a:lstStyle/>
                <a:p>
                  <a:pPr algn="ctr" defTabSz="1166813" eaLnBrk="0" hangingPunct="0">
                    <a:lnSpc>
                      <a:spcPct val="90000"/>
                    </a:lnSpc>
                  </a:pPr>
                  <a:endParaRPr lang="pl-PL" sz="900" b="0"/>
                </a:p>
              </p:txBody>
            </p:sp>
            <p:sp>
              <p:nvSpPr>
                <p:cNvPr id="28783" name="Freeform 142"/>
                <p:cNvSpPr>
                  <a:spLocks/>
                </p:cNvSpPr>
                <p:nvPr/>
              </p:nvSpPr>
              <p:spPr bwMode="auto">
                <a:xfrm>
                  <a:off x="3443" y="3251"/>
                  <a:ext cx="48" cy="48"/>
                </a:xfrm>
                <a:custGeom>
                  <a:avLst/>
                  <a:gdLst>
                    <a:gd name="T0" fmla="*/ 25 w 48"/>
                    <a:gd name="T1" fmla="*/ 48 h 48"/>
                    <a:gd name="T2" fmla="*/ 32 w 48"/>
                    <a:gd name="T3" fmla="*/ 45 h 48"/>
                    <a:gd name="T4" fmla="*/ 38 w 48"/>
                    <a:gd name="T5" fmla="*/ 42 h 48"/>
                    <a:gd name="T6" fmla="*/ 41 w 48"/>
                    <a:gd name="T7" fmla="*/ 39 h 48"/>
                    <a:gd name="T8" fmla="*/ 45 w 48"/>
                    <a:gd name="T9" fmla="*/ 32 h 48"/>
                    <a:gd name="T10" fmla="*/ 48 w 48"/>
                    <a:gd name="T11" fmla="*/ 26 h 48"/>
                    <a:gd name="T12" fmla="*/ 48 w 48"/>
                    <a:gd name="T13" fmla="*/ 19 h 48"/>
                    <a:gd name="T14" fmla="*/ 45 w 48"/>
                    <a:gd name="T15" fmla="*/ 16 h 48"/>
                    <a:gd name="T16" fmla="*/ 41 w 48"/>
                    <a:gd name="T17" fmla="*/ 10 h 48"/>
                    <a:gd name="T18" fmla="*/ 38 w 48"/>
                    <a:gd name="T19" fmla="*/ 6 h 48"/>
                    <a:gd name="T20" fmla="*/ 32 w 48"/>
                    <a:gd name="T21" fmla="*/ 3 h 48"/>
                    <a:gd name="T22" fmla="*/ 25 w 48"/>
                    <a:gd name="T23" fmla="*/ 0 h 48"/>
                    <a:gd name="T24" fmla="*/ 19 w 48"/>
                    <a:gd name="T25" fmla="*/ 0 h 48"/>
                    <a:gd name="T26" fmla="*/ 13 w 48"/>
                    <a:gd name="T27" fmla="*/ 3 h 48"/>
                    <a:gd name="T28" fmla="*/ 9 w 48"/>
                    <a:gd name="T29" fmla="*/ 6 h 48"/>
                    <a:gd name="T30" fmla="*/ 3 w 48"/>
                    <a:gd name="T31" fmla="*/ 10 h 48"/>
                    <a:gd name="T32" fmla="*/ 0 w 48"/>
                    <a:gd name="T33" fmla="*/ 16 h 48"/>
                    <a:gd name="T34" fmla="*/ 0 w 48"/>
                    <a:gd name="T35" fmla="*/ 19 h 48"/>
                    <a:gd name="T36" fmla="*/ 0 w 48"/>
                    <a:gd name="T37" fmla="*/ 26 h 48"/>
                    <a:gd name="T38" fmla="*/ 0 w 48"/>
                    <a:gd name="T39" fmla="*/ 32 h 48"/>
                    <a:gd name="T40" fmla="*/ 3 w 48"/>
                    <a:gd name="T41" fmla="*/ 39 h 48"/>
                    <a:gd name="T42" fmla="*/ 9 w 48"/>
                    <a:gd name="T43" fmla="*/ 42 h 48"/>
                    <a:gd name="T44" fmla="*/ 13 w 48"/>
                    <a:gd name="T45" fmla="*/ 45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5"/>
                      </a:lnTo>
                      <a:lnTo>
                        <a:pt x="38" y="42"/>
                      </a:lnTo>
                      <a:lnTo>
                        <a:pt x="41" y="39"/>
                      </a:lnTo>
                      <a:lnTo>
                        <a:pt x="45" y="32"/>
                      </a:lnTo>
                      <a:lnTo>
                        <a:pt x="48" y="26"/>
                      </a:lnTo>
                      <a:lnTo>
                        <a:pt x="48" y="19"/>
                      </a:lnTo>
                      <a:lnTo>
                        <a:pt x="45" y="16"/>
                      </a:lnTo>
                      <a:lnTo>
                        <a:pt x="41" y="10"/>
                      </a:lnTo>
                      <a:lnTo>
                        <a:pt x="38" y="6"/>
                      </a:lnTo>
                      <a:lnTo>
                        <a:pt x="32" y="3"/>
                      </a:lnTo>
                      <a:lnTo>
                        <a:pt x="25" y="0"/>
                      </a:lnTo>
                      <a:lnTo>
                        <a:pt x="19" y="0"/>
                      </a:lnTo>
                      <a:lnTo>
                        <a:pt x="13" y="3"/>
                      </a:lnTo>
                      <a:lnTo>
                        <a:pt x="9" y="6"/>
                      </a:lnTo>
                      <a:lnTo>
                        <a:pt x="3" y="10"/>
                      </a:lnTo>
                      <a:lnTo>
                        <a:pt x="0" y="16"/>
                      </a:lnTo>
                      <a:lnTo>
                        <a:pt x="0" y="19"/>
                      </a:lnTo>
                      <a:lnTo>
                        <a:pt x="0" y="26"/>
                      </a:lnTo>
                      <a:lnTo>
                        <a:pt x="0" y="32"/>
                      </a:lnTo>
                      <a:lnTo>
                        <a:pt x="3" y="39"/>
                      </a:lnTo>
                      <a:lnTo>
                        <a:pt x="9" y="42"/>
                      </a:lnTo>
                      <a:lnTo>
                        <a:pt x="13" y="45"/>
                      </a:lnTo>
                      <a:lnTo>
                        <a:pt x="19"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4" name="Freeform 143"/>
                <p:cNvSpPr>
                  <a:spLocks/>
                </p:cNvSpPr>
                <p:nvPr/>
              </p:nvSpPr>
              <p:spPr bwMode="auto">
                <a:xfrm>
                  <a:off x="3555" y="3280"/>
                  <a:ext cx="48" cy="48"/>
                </a:xfrm>
                <a:custGeom>
                  <a:avLst/>
                  <a:gdLst>
                    <a:gd name="T0" fmla="*/ 26 w 48"/>
                    <a:gd name="T1" fmla="*/ 48 h 48"/>
                    <a:gd name="T2" fmla="*/ 32 w 48"/>
                    <a:gd name="T3" fmla="*/ 45 h 48"/>
                    <a:gd name="T4" fmla="*/ 38 w 48"/>
                    <a:gd name="T5" fmla="*/ 42 h 48"/>
                    <a:gd name="T6" fmla="*/ 42 w 48"/>
                    <a:gd name="T7" fmla="*/ 38 h 48"/>
                    <a:gd name="T8" fmla="*/ 45 w 48"/>
                    <a:gd name="T9" fmla="*/ 32 h 48"/>
                    <a:gd name="T10" fmla="*/ 48 w 48"/>
                    <a:gd name="T11" fmla="*/ 29 h 48"/>
                    <a:gd name="T12" fmla="*/ 48 w 48"/>
                    <a:gd name="T13" fmla="*/ 22 h 48"/>
                    <a:gd name="T14" fmla="*/ 45 w 48"/>
                    <a:gd name="T15" fmla="*/ 16 h 48"/>
                    <a:gd name="T16" fmla="*/ 42 w 48"/>
                    <a:gd name="T17" fmla="*/ 10 h 48"/>
                    <a:gd name="T18" fmla="*/ 38 w 48"/>
                    <a:gd name="T19" fmla="*/ 6 h 48"/>
                    <a:gd name="T20" fmla="*/ 32 w 48"/>
                    <a:gd name="T21" fmla="*/ 3 h 48"/>
                    <a:gd name="T22" fmla="*/ 26 w 48"/>
                    <a:gd name="T23" fmla="*/ 0 h 48"/>
                    <a:gd name="T24" fmla="*/ 22 w 48"/>
                    <a:gd name="T25" fmla="*/ 0 h 48"/>
                    <a:gd name="T26" fmla="*/ 16 w 48"/>
                    <a:gd name="T27" fmla="*/ 3 h 48"/>
                    <a:gd name="T28" fmla="*/ 10 w 48"/>
                    <a:gd name="T29" fmla="*/ 6 h 48"/>
                    <a:gd name="T30" fmla="*/ 6 w 48"/>
                    <a:gd name="T31" fmla="*/ 10 h 48"/>
                    <a:gd name="T32" fmla="*/ 3 w 48"/>
                    <a:gd name="T33" fmla="*/ 16 h 48"/>
                    <a:gd name="T34" fmla="*/ 0 w 48"/>
                    <a:gd name="T35" fmla="*/ 22 h 48"/>
                    <a:gd name="T36" fmla="*/ 0 w 48"/>
                    <a:gd name="T37" fmla="*/ 29 h 48"/>
                    <a:gd name="T38" fmla="*/ 3 w 48"/>
                    <a:gd name="T39" fmla="*/ 32 h 48"/>
                    <a:gd name="T40" fmla="*/ 6 w 48"/>
                    <a:gd name="T41" fmla="*/ 38 h 48"/>
                    <a:gd name="T42" fmla="*/ 10 w 48"/>
                    <a:gd name="T43" fmla="*/ 42 h 48"/>
                    <a:gd name="T44" fmla="*/ 16 w 48"/>
                    <a:gd name="T45" fmla="*/ 45 h 48"/>
                    <a:gd name="T46" fmla="*/ 22 w 48"/>
                    <a:gd name="T47" fmla="*/ 48 h 48"/>
                    <a:gd name="T48" fmla="*/ 26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6" y="48"/>
                      </a:moveTo>
                      <a:lnTo>
                        <a:pt x="32" y="45"/>
                      </a:lnTo>
                      <a:lnTo>
                        <a:pt x="38" y="42"/>
                      </a:lnTo>
                      <a:lnTo>
                        <a:pt x="42" y="38"/>
                      </a:lnTo>
                      <a:lnTo>
                        <a:pt x="45" y="32"/>
                      </a:lnTo>
                      <a:lnTo>
                        <a:pt x="48" y="29"/>
                      </a:lnTo>
                      <a:lnTo>
                        <a:pt x="48" y="22"/>
                      </a:lnTo>
                      <a:lnTo>
                        <a:pt x="45" y="16"/>
                      </a:lnTo>
                      <a:lnTo>
                        <a:pt x="42" y="10"/>
                      </a:lnTo>
                      <a:lnTo>
                        <a:pt x="38" y="6"/>
                      </a:lnTo>
                      <a:lnTo>
                        <a:pt x="32" y="3"/>
                      </a:lnTo>
                      <a:lnTo>
                        <a:pt x="26" y="0"/>
                      </a:lnTo>
                      <a:lnTo>
                        <a:pt x="22" y="0"/>
                      </a:lnTo>
                      <a:lnTo>
                        <a:pt x="16" y="3"/>
                      </a:lnTo>
                      <a:lnTo>
                        <a:pt x="10" y="6"/>
                      </a:lnTo>
                      <a:lnTo>
                        <a:pt x="6" y="10"/>
                      </a:lnTo>
                      <a:lnTo>
                        <a:pt x="3" y="16"/>
                      </a:lnTo>
                      <a:lnTo>
                        <a:pt x="0" y="22"/>
                      </a:lnTo>
                      <a:lnTo>
                        <a:pt x="0" y="29"/>
                      </a:lnTo>
                      <a:lnTo>
                        <a:pt x="3" y="32"/>
                      </a:lnTo>
                      <a:lnTo>
                        <a:pt x="6" y="38"/>
                      </a:lnTo>
                      <a:lnTo>
                        <a:pt x="10" y="42"/>
                      </a:lnTo>
                      <a:lnTo>
                        <a:pt x="16" y="45"/>
                      </a:lnTo>
                      <a:lnTo>
                        <a:pt x="22" y="48"/>
                      </a:lnTo>
                      <a:lnTo>
                        <a:pt x="26" y="48"/>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5" name="Freeform 144"/>
                <p:cNvSpPr>
                  <a:spLocks/>
                </p:cNvSpPr>
                <p:nvPr/>
              </p:nvSpPr>
              <p:spPr bwMode="auto">
                <a:xfrm>
                  <a:off x="3670" y="3306"/>
                  <a:ext cx="45" cy="44"/>
                </a:xfrm>
                <a:custGeom>
                  <a:avLst/>
                  <a:gdLst>
                    <a:gd name="T0" fmla="*/ 26 w 45"/>
                    <a:gd name="T1" fmla="*/ 44 h 44"/>
                    <a:gd name="T2" fmla="*/ 32 w 45"/>
                    <a:gd name="T3" fmla="*/ 44 h 44"/>
                    <a:gd name="T4" fmla="*/ 36 w 45"/>
                    <a:gd name="T5" fmla="*/ 41 h 44"/>
                    <a:gd name="T6" fmla="*/ 42 w 45"/>
                    <a:gd name="T7" fmla="*/ 38 h 44"/>
                    <a:gd name="T8" fmla="*/ 45 w 45"/>
                    <a:gd name="T9" fmla="*/ 32 h 44"/>
                    <a:gd name="T10" fmla="*/ 45 w 45"/>
                    <a:gd name="T11" fmla="*/ 25 h 44"/>
                    <a:gd name="T12" fmla="*/ 45 w 45"/>
                    <a:gd name="T13" fmla="*/ 19 h 44"/>
                    <a:gd name="T14" fmla="*/ 45 w 45"/>
                    <a:gd name="T15" fmla="*/ 12 h 44"/>
                    <a:gd name="T16" fmla="*/ 42 w 45"/>
                    <a:gd name="T17" fmla="*/ 9 h 44"/>
                    <a:gd name="T18" fmla="*/ 36 w 45"/>
                    <a:gd name="T19" fmla="*/ 3 h 44"/>
                    <a:gd name="T20" fmla="*/ 32 w 45"/>
                    <a:gd name="T21" fmla="*/ 0 h 44"/>
                    <a:gd name="T22" fmla="*/ 26 w 45"/>
                    <a:gd name="T23" fmla="*/ 0 h 44"/>
                    <a:gd name="T24" fmla="*/ 20 w 45"/>
                    <a:gd name="T25" fmla="*/ 0 h 44"/>
                    <a:gd name="T26" fmla="*/ 13 w 45"/>
                    <a:gd name="T27" fmla="*/ 0 h 44"/>
                    <a:gd name="T28" fmla="*/ 7 w 45"/>
                    <a:gd name="T29" fmla="*/ 3 h 44"/>
                    <a:gd name="T30" fmla="*/ 4 w 45"/>
                    <a:gd name="T31" fmla="*/ 9 h 44"/>
                    <a:gd name="T32" fmla="*/ 0 w 45"/>
                    <a:gd name="T33" fmla="*/ 12 h 44"/>
                    <a:gd name="T34" fmla="*/ 0 w 45"/>
                    <a:gd name="T35" fmla="*/ 19 h 44"/>
                    <a:gd name="T36" fmla="*/ 0 w 45"/>
                    <a:gd name="T37" fmla="*/ 25 h 44"/>
                    <a:gd name="T38" fmla="*/ 0 w 45"/>
                    <a:gd name="T39" fmla="*/ 32 h 44"/>
                    <a:gd name="T40" fmla="*/ 4 w 45"/>
                    <a:gd name="T41" fmla="*/ 38 h 44"/>
                    <a:gd name="T42" fmla="*/ 7 w 45"/>
                    <a:gd name="T43" fmla="*/ 41 h 44"/>
                    <a:gd name="T44" fmla="*/ 13 w 45"/>
                    <a:gd name="T45" fmla="*/ 44 h 44"/>
                    <a:gd name="T46" fmla="*/ 20 w 45"/>
                    <a:gd name="T47" fmla="*/ 44 h 44"/>
                    <a:gd name="T48" fmla="*/ 26 w 45"/>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4"/>
                    <a:gd name="T77" fmla="*/ 45 w 45"/>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4">
                      <a:moveTo>
                        <a:pt x="26" y="44"/>
                      </a:moveTo>
                      <a:lnTo>
                        <a:pt x="32" y="44"/>
                      </a:lnTo>
                      <a:lnTo>
                        <a:pt x="36" y="41"/>
                      </a:lnTo>
                      <a:lnTo>
                        <a:pt x="42" y="38"/>
                      </a:lnTo>
                      <a:lnTo>
                        <a:pt x="45" y="32"/>
                      </a:lnTo>
                      <a:lnTo>
                        <a:pt x="45" y="25"/>
                      </a:lnTo>
                      <a:lnTo>
                        <a:pt x="45" y="19"/>
                      </a:lnTo>
                      <a:lnTo>
                        <a:pt x="45" y="12"/>
                      </a:lnTo>
                      <a:lnTo>
                        <a:pt x="42" y="9"/>
                      </a:lnTo>
                      <a:lnTo>
                        <a:pt x="36" y="3"/>
                      </a:lnTo>
                      <a:lnTo>
                        <a:pt x="32" y="0"/>
                      </a:lnTo>
                      <a:lnTo>
                        <a:pt x="26" y="0"/>
                      </a:lnTo>
                      <a:lnTo>
                        <a:pt x="20" y="0"/>
                      </a:lnTo>
                      <a:lnTo>
                        <a:pt x="13" y="0"/>
                      </a:lnTo>
                      <a:lnTo>
                        <a:pt x="7" y="3"/>
                      </a:lnTo>
                      <a:lnTo>
                        <a:pt x="4" y="9"/>
                      </a:lnTo>
                      <a:lnTo>
                        <a:pt x="0" y="12"/>
                      </a:lnTo>
                      <a:lnTo>
                        <a:pt x="0" y="19"/>
                      </a:lnTo>
                      <a:lnTo>
                        <a:pt x="0" y="25"/>
                      </a:lnTo>
                      <a:lnTo>
                        <a:pt x="0" y="32"/>
                      </a:lnTo>
                      <a:lnTo>
                        <a:pt x="4" y="38"/>
                      </a:lnTo>
                      <a:lnTo>
                        <a:pt x="7" y="41"/>
                      </a:lnTo>
                      <a:lnTo>
                        <a:pt x="13" y="44"/>
                      </a:lnTo>
                      <a:lnTo>
                        <a:pt x="20" y="44"/>
                      </a:lnTo>
                      <a:lnTo>
                        <a:pt x="26" y="44"/>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6" name="Freeform 145"/>
                <p:cNvSpPr>
                  <a:spLocks/>
                </p:cNvSpPr>
                <p:nvPr/>
              </p:nvSpPr>
              <p:spPr bwMode="auto">
                <a:xfrm>
                  <a:off x="3783" y="3306"/>
                  <a:ext cx="48" cy="44"/>
                </a:xfrm>
                <a:custGeom>
                  <a:avLst/>
                  <a:gdLst>
                    <a:gd name="T0" fmla="*/ 25 w 48"/>
                    <a:gd name="T1" fmla="*/ 44 h 44"/>
                    <a:gd name="T2" fmla="*/ 32 w 48"/>
                    <a:gd name="T3" fmla="*/ 44 h 44"/>
                    <a:gd name="T4" fmla="*/ 38 w 48"/>
                    <a:gd name="T5" fmla="*/ 41 h 44"/>
                    <a:gd name="T6" fmla="*/ 41 w 48"/>
                    <a:gd name="T7" fmla="*/ 38 h 44"/>
                    <a:gd name="T8" fmla="*/ 44 w 48"/>
                    <a:gd name="T9" fmla="*/ 32 h 44"/>
                    <a:gd name="T10" fmla="*/ 48 w 48"/>
                    <a:gd name="T11" fmla="*/ 25 h 44"/>
                    <a:gd name="T12" fmla="*/ 48 w 48"/>
                    <a:gd name="T13" fmla="*/ 19 h 44"/>
                    <a:gd name="T14" fmla="*/ 44 w 48"/>
                    <a:gd name="T15" fmla="*/ 12 h 44"/>
                    <a:gd name="T16" fmla="*/ 41 w 48"/>
                    <a:gd name="T17" fmla="*/ 9 h 44"/>
                    <a:gd name="T18" fmla="*/ 38 w 48"/>
                    <a:gd name="T19" fmla="*/ 3 h 44"/>
                    <a:gd name="T20" fmla="*/ 32 w 48"/>
                    <a:gd name="T21" fmla="*/ 0 h 44"/>
                    <a:gd name="T22" fmla="*/ 25 w 48"/>
                    <a:gd name="T23" fmla="*/ 0 h 44"/>
                    <a:gd name="T24" fmla="*/ 19 w 48"/>
                    <a:gd name="T25" fmla="*/ 0 h 44"/>
                    <a:gd name="T26" fmla="*/ 16 w 48"/>
                    <a:gd name="T27" fmla="*/ 0 h 44"/>
                    <a:gd name="T28" fmla="*/ 9 w 48"/>
                    <a:gd name="T29" fmla="*/ 3 h 44"/>
                    <a:gd name="T30" fmla="*/ 3 w 48"/>
                    <a:gd name="T31" fmla="*/ 9 h 44"/>
                    <a:gd name="T32" fmla="*/ 3 w 48"/>
                    <a:gd name="T33" fmla="*/ 12 h 44"/>
                    <a:gd name="T34" fmla="*/ 0 w 48"/>
                    <a:gd name="T35" fmla="*/ 19 h 44"/>
                    <a:gd name="T36" fmla="*/ 0 w 48"/>
                    <a:gd name="T37" fmla="*/ 25 h 44"/>
                    <a:gd name="T38" fmla="*/ 3 w 48"/>
                    <a:gd name="T39" fmla="*/ 32 h 44"/>
                    <a:gd name="T40" fmla="*/ 3 w 48"/>
                    <a:gd name="T41" fmla="*/ 38 h 44"/>
                    <a:gd name="T42" fmla="*/ 9 w 48"/>
                    <a:gd name="T43" fmla="*/ 41 h 44"/>
                    <a:gd name="T44" fmla="*/ 16 w 48"/>
                    <a:gd name="T45" fmla="*/ 44 h 44"/>
                    <a:gd name="T46" fmla="*/ 19 w 48"/>
                    <a:gd name="T47" fmla="*/ 44 h 44"/>
                    <a:gd name="T48" fmla="*/ 25 w 48"/>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4"/>
                    <a:gd name="T77" fmla="*/ 48 w 48"/>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4">
                      <a:moveTo>
                        <a:pt x="25" y="44"/>
                      </a:moveTo>
                      <a:lnTo>
                        <a:pt x="32" y="44"/>
                      </a:lnTo>
                      <a:lnTo>
                        <a:pt x="38" y="41"/>
                      </a:lnTo>
                      <a:lnTo>
                        <a:pt x="41" y="38"/>
                      </a:lnTo>
                      <a:lnTo>
                        <a:pt x="44" y="32"/>
                      </a:lnTo>
                      <a:lnTo>
                        <a:pt x="48" y="25"/>
                      </a:lnTo>
                      <a:lnTo>
                        <a:pt x="48" y="19"/>
                      </a:lnTo>
                      <a:lnTo>
                        <a:pt x="44" y="12"/>
                      </a:lnTo>
                      <a:lnTo>
                        <a:pt x="41" y="9"/>
                      </a:lnTo>
                      <a:lnTo>
                        <a:pt x="38" y="3"/>
                      </a:lnTo>
                      <a:lnTo>
                        <a:pt x="32" y="0"/>
                      </a:lnTo>
                      <a:lnTo>
                        <a:pt x="25" y="0"/>
                      </a:lnTo>
                      <a:lnTo>
                        <a:pt x="19" y="0"/>
                      </a:lnTo>
                      <a:lnTo>
                        <a:pt x="16" y="0"/>
                      </a:lnTo>
                      <a:lnTo>
                        <a:pt x="9" y="3"/>
                      </a:lnTo>
                      <a:lnTo>
                        <a:pt x="3" y="9"/>
                      </a:lnTo>
                      <a:lnTo>
                        <a:pt x="3" y="12"/>
                      </a:lnTo>
                      <a:lnTo>
                        <a:pt x="0" y="19"/>
                      </a:lnTo>
                      <a:lnTo>
                        <a:pt x="0" y="25"/>
                      </a:lnTo>
                      <a:lnTo>
                        <a:pt x="3" y="32"/>
                      </a:lnTo>
                      <a:lnTo>
                        <a:pt x="3" y="38"/>
                      </a:lnTo>
                      <a:lnTo>
                        <a:pt x="9" y="41"/>
                      </a:lnTo>
                      <a:lnTo>
                        <a:pt x="16" y="44"/>
                      </a:lnTo>
                      <a:lnTo>
                        <a:pt x="19" y="44"/>
                      </a:lnTo>
                      <a:lnTo>
                        <a:pt x="25" y="44"/>
                      </a:lnTo>
                    </a:path>
                  </a:pathLst>
                </a:custGeom>
                <a:solidFill>
                  <a:schemeClr val="tx2"/>
                </a:solidFill>
                <a:ln w="28575">
                  <a:solidFill>
                    <a:schemeClr val="tx2"/>
                  </a:solidFill>
                  <a:round/>
                  <a:headEnd/>
                  <a:tailEnd/>
                </a:ln>
              </p:spPr>
              <p:txBody>
                <a:bodyPr lIns="113622" tIns="56767" rIns="113622" bIns="56767"/>
                <a:lstStyle/>
                <a:p>
                  <a:endParaRPr lang="en-US"/>
                </a:p>
              </p:txBody>
            </p:sp>
            <p:sp>
              <p:nvSpPr>
                <p:cNvPr id="28787" name="Freeform 146"/>
                <p:cNvSpPr>
                  <a:spLocks/>
                </p:cNvSpPr>
                <p:nvPr/>
              </p:nvSpPr>
              <p:spPr bwMode="auto">
                <a:xfrm>
                  <a:off x="3895" y="3306"/>
                  <a:ext cx="48" cy="44"/>
                </a:xfrm>
                <a:custGeom>
                  <a:avLst/>
                  <a:gdLst>
                    <a:gd name="T0" fmla="*/ 29 w 48"/>
                    <a:gd name="T1" fmla="*/ 44 h 44"/>
                    <a:gd name="T2" fmla="*/ 35 w 48"/>
                    <a:gd name="T3" fmla="*/ 44 h 44"/>
                    <a:gd name="T4" fmla="*/ 38 w 48"/>
                    <a:gd name="T5" fmla="*/ 41 h 44"/>
                    <a:gd name="T6" fmla="*/ 45 w 48"/>
                    <a:gd name="T7" fmla="*/ 38 h 44"/>
                    <a:gd name="T8" fmla="*/ 48 w 48"/>
                    <a:gd name="T9" fmla="*/ 32 h 44"/>
                    <a:gd name="T10" fmla="*/ 48 w 48"/>
                    <a:gd name="T11" fmla="*/ 25 h 44"/>
                    <a:gd name="T12" fmla="*/ 48 w 48"/>
                    <a:gd name="T13" fmla="*/ 19 h 44"/>
                    <a:gd name="T14" fmla="*/ 48 w 48"/>
                    <a:gd name="T15" fmla="*/ 12 h 44"/>
                    <a:gd name="T16" fmla="*/ 45 w 48"/>
                    <a:gd name="T17" fmla="*/ 9 h 44"/>
                    <a:gd name="T18" fmla="*/ 38 w 48"/>
                    <a:gd name="T19" fmla="*/ 3 h 44"/>
                    <a:gd name="T20" fmla="*/ 35 w 48"/>
                    <a:gd name="T21" fmla="*/ 0 h 44"/>
                    <a:gd name="T22" fmla="*/ 29 w 48"/>
                    <a:gd name="T23" fmla="*/ 0 h 44"/>
                    <a:gd name="T24" fmla="*/ 22 w 48"/>
                    <a:gd name="T25" fmla="*/ 0 h 44"/>
                    <a:gd name="T26" fmla="*/ 16 w 48"/>
                    <a:gd name="T27" fmla="*/ 0 h 44"/>
                    <a:gd name="T28" fmla="*/ 9 w 48"/>
                    <a:gd name="T29" fmla="*/ 3 h 44"/>
                    <a:gd name="T30" fmla="*/ 6 w 48"/>
                    <a:gd name="T31" fmla="*/ 9 h 44"/>
                    <a:gd name="T32" fmla="*/ 3 w 48"/>
                    <a:gd name="T33" fmla="*/ 12 h 44"/>
                    <a:gd name="T34" fmla="*/ 0 w 48"/>
                    <a:gd name="T35" fmla="*/ 19 h 44"/>
                    <a:gd name="T36" fmla="*/ 0 w 48"/>
                    <a:gd name="T37" fmla="*/ 25 h 44"/>
                    <a:gd name="T38" fmla="*/ 3 w 48"/>
                    <a:gd name="T39" fmla="*/ 32 h 44"/>
                    <a:gd name="T40" fmla="*/ 6 w 48"/>
                    <a:gd name="T41" fmla="*/ 38 h 44"/>
                    <a:gd name="T42" fmla="*/ 9 w 48"/>
                    <a:gd name="T43" fmla="*/ 41 h 44"/>
                    <a:gd name="T44" fmla="*/ 16 w 48"/>
                    <a:gd name="T45" fmla="*/ 44 h 44"/>
                    <a:gd name="T46" fmla="*/ 22 w 48"/>
                    <a:gd name="T47" fmla="*/ 44 h 44"/>
                    <a:gd name="T48" fmla="*/ 29 w 48"/>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4"/>
                    <a:gd name="T77" fmla="*/ 48 w 48"/>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4">
                      <a:moveTo>
                        <a:pt x="29" y="44"/>
                      </a:moveTo>
                      <a:lnTo>
                        <a:pt x="35" y="44"/>
                      </a:lnTo>
                      <a:lnTo>
                        <a:pt x="38" y="41"/>
                      </a:lnTo>
                      <a:lnTo>
                        <a:pt x="45" y="38"/>
                      </a:lnTo>
                      <a:lnTo>
                        <a:pt x="48" y="32"/>
                      </a:lnTo>
                      <a:lnTo>
                        <a:pt x="48" y="25"/>
                      </a:lnTo>
                      <a:lnTo>
                        <a:pt x="48" y="19"/>
                      </a:lnTo>
                      <a:lnTo>
                        <a:pt x="48" y="12"/>
                      </a:lnTo>
                      <a:lnTo>
                        <a:pt x="45" y="9"/>
                      </a:lnTo>
                      <a:lnTo>
                        <a:pt x="38" y="3"/>
                      </a:lnTo>
                      <a:lnTo>
                        <a:pt x="35" y="0"/>
                      </a:lnTo>
                      <a:lnTo>
                        <a:pt x="29" y="0"/>
                      </a:lnTo>
                      <a:lnTo>
                        <a:pt x="22" y="0"/>
                      </a:lnTo>
                      <a:lnTo>
                        <a:pt x="16" y="0"/>
                      </a:lnTo>
                      <a:lnTo>
                        <a:pt x="9" y="3"/>
                      </a:lnTo>
                      <a:lnTo>
                        <a:pt x="6" y="9"/>
                      </a:lnTo>
                      <a:lnTo>
                        <a:pt x="3" y="12"/>
                      </a:lnTo>
                      <a:lnTo>
                        <a:pt x="0" y="19"/>
                      </a:lnTo>
                      <a:lnTo>
                        <a:pt x="0" y="25"/>
                      </a:lnTo>
                      <a:lnTo>
                        <a:pt x="3" y="32"/>
                      </a:lnTo>
                      <a:lnTo>
                        <a:pt x="6" y="38"/>
                      </a:lnTo>
                      <a:lnTo>
                        <a:pt x="9" y="41"/>
                      </a:lnTo>
                      <a:lnTo>
                        <a:pt x="16" y="44"/>
                      </a:lnTo>
                      <a:lnTo>
                        <a:pt x="22" y="44"/>
                      </a:lnTo>
                      <a:lnTo>
                        <a:pt x="29" y="44"/>
                      </a:lnTo>
                    </a:path>
                  </a:pathLst>
                </a:custGeom>
                <a:solidFill>
                  <a:schemeClr val="tx2"/>
                </a:solidFill>
                <a:ln w="28575">
                  <a:solidFill>
                    <a:schemeClr val="tx2"/>
                  </a:solidFill>
                  <a:round/>
                  <a:headEnd/>
                  <a:tailEnd/>
                </a:ln>
              </p:spPr>
              <p:txBody>
                <a:bodyPr lIns="113622" tIns="56767" rIns="113622" bIns="56767"/>
                <a:lstStyle/>
                <a:p>
                  <a:endParaRPr lang="en-US"/>
                </a:p>
              </p:txBody>
            </p:sp>
          </p:grpSp>
          <p:sp>
            <p:nvSpPr>
              <p:cNvPr id="28731" name="Freeform 147"/>
              <p:cNvSpPr>
                <a:spLocks/>
              </p:cNvSpPr>
              <p:nvPr/>
            </p:nvSpPr>
            <p:spPr bwMode="auto">
              <a:xfrm>
                <a:off x="1625" y="3303"/>
                <a:ext cx="48" cy="48"/>
              </a:xfrm>
              <a:custGeom>
                <a:avLst/>
                <a:gdLst>
                  <a:gd name="T0" fmla="*/ 25 w 48"/>
                  <a:gd name="T1" fmla="*/ 48 h 48"/>
                  <a:gd name="T2" fmla="*/ 32 w 48"/>
                  <a:gd name="T3" fmla="*/ 48 h 48"/>
                  <a:gd name="T4" fmla="*/ 38 w 48"/>
                  <a:gd name="T5" fmla="*/ 45 h 48"/>
                  <a:gd name="T6" fmla="*/ 41 w 48"/>
                  <a:gd name="T7" fmla="*/ 38 h 48"/>
                  <a:gd name="T8" fmla="*/ 44 w 48"/>
                  <a:gd name="T9" fmla="*/ 35 h 48"/>
                  <a:gd name="T10" fmla="*/ 48 w 48"/>
                  <a:gd name="T11" fmla="*/ 29 h 48"/>
                  <a:gd name="T12" fmla="*/ 48 w 48"/>
                  <a:gd name="T13" fmla="*/ 22 h 48"/>
                  <a:gd name="T14" fmla="*/ 44 w 48"/>
                  <a:gd name="T15" fmla="*/ 16 h 48"/>
                  <a:gd name="T16" fmla="*/ 41 w 48"/>
                  <a:gd name="T17" fmla="*/ 9 h 48"/>
                  <a:gd name="T18" fmla="*/ 38 w 48"/>
                  <a:gd name="T19" fmla="*/ 6 h 48"/>
                  <a:gd name="T20" fmla="*/ 32 w 48"/>
                  <a:gd name="T21" fmla="*/ 3 h 48"/>
                  <a:gd name="T22" fmla="*/ 25 w 48"/>
                  <a:gd name="T23" fmla="*/ 0 h 48"/>
                  <a:gd name="T24" fmla="*/ 19 w 48"/>
                  <a:gd name="T25" fmla="*/ 0 h 48"/>
                  <a:gd name="T26" fmla="*/ 12 w 48"/>
                  <a:gd name="T27" fmla="*/ 3 h 48"/>
                  <a:gd name="T28" fmla="*/ 9 w 48"/>
                  <a:gd name="T29" fmla="*/ 6 h 48"/>
                  <a:gd name="T30" fmla="*/ 3 w 48"/>
                  <a:gd name="T31" fmla="*/ 9 h 48"/>
                  <a:gd name="T32" fmla="*/ 0 w 48"/>
                  <a:gd name="T33" fmla="*/ 16 h 48"/>
                  <a:gd name="T34" fmla="*/ 0 w 48"/>
                  <a:gd name="T35" fmla="*/ 22 h 48"/>
                  <a:gd name="T36" fmla="*/ 0 w 48"/>
                  <a:gd name="T37" fmla="*/ 29 h 48"/>
                  <a:gd name="T38" fmla="*/ 0 w 48"/>
                  <a:gd name="T39" fmla="*/ 35 h 48"/>
                  <a:gd name="T40" fmla="*/ 3 w 48"/>
                  <a:gd name="T41" fmla="*/ 38 h 48"/>
                  <a:gd name="T42" fmla="*/ 9 w 48"/>
                  <a:gd name="T43" fmla="*/ 45 h 48"/>
                  <a:gd name="T44" fmla="*/ 12 w 48"/>
                  <a:gd name="T45" fmla="*/ 48 h 48"/>
                  <a:gd name="T46" fmla="*/ 19 w 48"/>
                  <a:gd name="T47" fmla="*/ 48 h 48"/>
                  <a:gd name="T48" fmla="*/ 25 w 48"/>
                  <a:gd name="T49" fmla="*/ 4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25" y="48"/>
                    </a:moveTo>
                    <a:lnTo>
                      <a:pt x="32" y="48"/>
                    </a:lnTo>
                    <a:lnTo>
                      <a:pt x="38" y="45"/>
                    </a:lnTo>
                    <a:lnTo>
                      <a:pt x="41" y="38"/>
                    </a:lnTo>
                    <a:lnTo>
                      <a:pt x="44" y="35"/>
                    </a:lnTo>
                    <a:lnTo>
                      <a:pt x="48" y="29"/>
                    </a:lnTo>
                    <a:lnTo>
                      <a:pt x="48" y="22"/>
                    </a:lnTo>
                    <a:lnTo>
                      <a:pt x="44" y="16"/>
                    </a:lnTo>
                    <a:lnTo>
                      <a:pt x="41" y="9"/>
                    </a:lnTo>
                    <a:lnTo>
                      <a:pt x="38" y="6"/>
                    </a:lnTo>
                    <a:lnTo>
                      <a:pt x="32" y="3"/>
                    </a:lnTo>
                    <a:lnTo>
                      <a:pt x="25" y="0"/>
                    </a:lnTo>
                    <a:lnTo>
                      <a:pt x="19" y="0"/>
                    </a:lnTo>
                    <a:lnTo>
                      <a:pt x="12" y="3"/>
                    </a:lnTo>
                    <a:lnTo>
                      <a:pt x="9" y="6"/>
                    </a:lnTo>
                    <a:lnTo>
                      <a:pt x="3" y="9"/>
                    </a:lnTo>
                    <a:lnTo>
                      <a:pt x="0" y="16"/>
                    </a:lnTo>
                    <a:lnTo>
                      <a:pt x="0" y="22"/>
                    </a:lnTo>
                    <a:lnTo>
                      <a:pt x="0" y="29"/>
                    </a:lnTo>
                    <a:lnTo>
                      <a:pt x="0" y="35"/>
                    </a:lnTo>
                    <a:lnTo>
                      <a:pt x="3" y="38"/>
                    </a:lnTo>
                    <a:lnTo>
                      <a:pt x="9" y="45"/>
                    </a:lnTo>
                    <a:lnTo>
                      <a:pt x="12" y="48"/>
                    </a:lnTo>
                    <a:lnTo>
                      <a:pt x="19" y="48"/>
                    </a:lnTo>
                    <a:lnTo>
                      <a:pt x="25" y="48"/>
                    </a:lnTo>
                  </a:path>
                </a:pathLst>
              </a:custGeom>
              <a:solidFill>
                <a:schemeClr val="tx2"/>
              </a:solidFill>
              <a:ln w="28575">
                <a:solidFill>
                  <a:schemeClr val="tx2"/>
                </a:solidFill>
                <a:round/>
                <a:headEnd/>
                <a:tailEnd/>
              </a:ln>
            </p:spPr>
            <p:txBody>
              <a:bodyPr lIns="113622" tIns="56767" rIns="113622" bIns="56767"/>
              <a:lstStyle/>
              <a:p>
                <a:endParaRPr lang="en-US"/>
              </a:p>
            </p:txBody>
          </p:sp>
        </p:grpSp>
      </p:grpSp>
      <p:grpSp>
        <p:nvGrpSpPr>
          <p:cNvPr id="7" name="Group 148"/>
          <p:cNvGrpSpPr>
            <a:grpSpLocks/>
          </p:cNvGrpSpPr>
          <p:nvPr/>
        </p:nvGrpSpPr>
        <p:grpSpPr bwMode="auto">
          <a:xfrm>
            <a:off x="2362200" y="5392738"/>
            <a:ext cx="4351338" cy="55562"/>
            <a:chOff x="1644" y="3480"/>
            <a:chExt cx="2742" cy="36"/>
          </a:xfrm>
        </p:grpSpPr>
        <p:sp>
          <p:nvSpPr>
            <p:cNvPr id="28720" name="Line 149"/>
            <p:cNvSpPr>
              <a:spLocks noChangeShapeType="1"/>
            </p:cNvSpPr>
            <p:nvPr/>
          </p:nvSpPr>
          <p:spPr bwMode="auto">
            <a:xfrm>
              <a:off x="1644" y="3516"/>
              <a:ext cx="2742" cy="0"/>
            </a:xfrm>
            <a:prstGeom prst="line">
              <a:avLst/>
            </a:prstGeom>
            <a:noFill/>
            <a:ln w="12700">
              <a:solidFill>
                <a:srgbClr val="FFFFFF"/>
              </a:solidFill>
              <a:round/>
              <a:headEnd/>
              <a:tailEnd/>
            </a:ln>
          </p:spPr>
          <p:txBody>
            <a:bodyPr wrap="none" anchor="ctr"/>
            <a:lstStyle/>
            <a:p>
              <a:endParaRPr lang="en-US"/>
            </a:p>
          </p:txBody>
        </p:sp>
        <p:sp>
          <p:nvSpPr>
            <p:cNvPr id="28721" name="Line 150"/>
            <p:cNvSpPr>
              <a:spLocks noChangeShapeType="1"/>
            </p:cNvSpPr>
            <p:nvPr/>
          </p:nvSpPr>
          <p:spPr bwMode="auto">
            <a:xfrm>
              <a:off x="1644" y="3480"/>
              <a:ext cx="0" cy="36"/>
            </a:xfrm>
            <a:prstGeom prst="line">
              <a:avLst/>
            </a:prstGeom>
            <a:noFill/>
            <a:ln w="12700">
              <a:solidFill>
                <a:srgbClr val="FFFFFF"/>
              </a:solidFill>
              <a:round/>
              <a:headEnd/>
              <a:tailEnd/>
            </a:ln>
          </p:spPr>
          <p:txBody>
            <a:bodyPr wrap="none" anchor="ctr"/>
            <a:lstStyle/>
            <a:p>
              <a:endParaRPr lang="en-US"/>
            </a:p>
          </p:txBody>
        </p:sp>
        <p:sp>
          <p:nvSpPr>
            <p:cNvPr id="28722" name="Line 151"/>
            <p:cNvSpPr>
              <a:spLocks noChangeShapeType="1"/>
            </p:cNvSpPr>
            <p:nvPr/>
          </p:nvSpPr>
          <p:spPr bwMode="auto">
            <a:xfrm>
              <a:off x="2100" y="3480"/>
              <a:ext cx="0" cy="36"/>
            </a:xfrm>
            <a:prstGeom prst="line">
              <a:avLst/>
            </a:prstGeom>
            <a:noFill/>
            <a:ln w="12700">
              <a:solidFill>
                <a:srgbClr val="FFFFFF"/>
              </a:solidFill>
              <a:round/>
              <a:headEnd/>
              <a:tailEnd/>
            </a:ln>
          </p:spPr>
          <p:txBody>
            <a:bodyPr wrap="none" anchor="ctr"/>
            <a:lstStyle/>
            <a:p>
              <a:endParaRPr lang="en-US"/>
            </a:p>
          </p:txBody>
        </p:sp>
        <p:sp>
          <p:nvSpPr>
            <p:cNvPr id="28723" name="Line 152"/>
            <p:cNvSpPr>
              <a:spLocks noChangeShapeType="1"/>
            </p:cNvSpPr>
            <p:nvPr/>
          </p:nvSpPr>
          <p:spPr bwMode="auto">
            <a:xfrm>
              <a:off x="2556" y="3480"/>
              <a:ext cx="0" cy="36"/>
            </a:xfrm>
            <a:prstGeom prst="line">
              <a:avLst/>
            </a:prstGeom>
            <a:noFill/>
            <a:ln w="12700">
              <a:solidFill>
                <a:srgbClr val="FFFFFF"/>
              </a:solidFill>
              <a:round/>
              <a:headEnd/>
              <a:tailEnd/>
            </a:ln>
          </p:spPr>
          <p:txBody>
            <a:bodyPr wrap="none" anchor="ctr"/>
            <a:lstStyle/>
            <a:p>
              <a:endParaRPr lang="en-US"/>
            </a:p>
          </p:txBody>
        </p:sp>
        <p:sp>
          <p:nvSpPr>
            <p:cNvPr id="28724" name="Line 153"/>
            <p:cNvSpPr>
              <a:spLocks noChangeShapeType="1"/>
            </p:cNvSpPr>
            <p:nvPr/>
          </p:nvSpPr>
          <p:spPr bwMode="auto">
            <a:xfrm>
              <a:off x="3012" y="3480"/>
              <a:ext cx="0" cy="36"/>
            </a:xfrm>
            <a:prstGeom prst="line">
              <a:avLst/>
            </a:prstGeom>
            <a:noFill/>
            <a:ln w="12700">
              <a:solidFill>
                <a:srgbClr val="FFFFFF"/>
              </a:solidFill>
              <a:round/>
              <a:headEnd/>
              <a:tailEnd/>
            </a:ln>
          </p:spPr>
          <p:txBody>
            <a:bodyPr wrap="none" anchor="ctr"/>
            <a:lstStyle/>
            <a:p>
              <a:endParaRPr lang="en-US"/>
            </a:p>
          </p:txBody>
        </p:sp>
        <p:sp>
          <p:nvSpPr>
            <p:cNvPr id="28725" name="Line 154"/>
            <p:cNvSpPr>
              <a:spLocks noChangeShapeType="1"/>
            </p:cNvSpPr>
            <p:nvPr/>
          </p:nvSpPr>
          <p:spPr bwMode="auto">
            <a:xfrm>
              <a:off x="3468" y="3480"/>
              <a:ext cx="0" cy="36"/>
            </a:xfrm>
            <a:prstGeom prst="line">
              <a:avLst/>
            </a:prstGeom>
            <a:noFill/>
            <a:ln w="12700">
              <a:solidFill>
                <a:srgbClr val="FFFFFF"/>
              </a:solidFill>
              <a:round/>
              <a:headEnd/>
              <a:tailEnd/>
            </a:ln>
          </p:spPr>
          <p:txBody>
            <a:bodyPr wrap="none" anchor="ctr"/>
            <a:lstStyle/>
            <a:p>
              <a:endParaRPr lang="en-US"/>
            </a:p>
          </p:txBody>
        </p:sp>
        <p:sp>
          <p:nvSpPr>
            <p:cNvPr id="28726" name="Line 155"/>
            <p:cNvSpPr>
              <a:spLocks noChangeShapeType="1"/>
            </p:cNvSpPr>
            <p:nvPr/>
          </p:nvSpPr>
          <p:spPr bwMode="auto">
            <a:xfrm>
              <a:off x="4380" y="3480"/>
              <a:ext cx="0" cy="36"/>
            </a:xfrm>
            <a:prstGeom prst="line">
              <a:avLst/>
            </a:prstGeom>
            <a:noFill/>
            <a:ln w="12700">
              <a:solidFill>
                <a:srgbClr val="FFFFFF"/>
              </a:solidFill>
              <a:round/>
              <a:headEnd/>
              <a:tailEnd/>
            </a:ln>
          </p:spPr>
          <p:txBody>
            <a:bodyPr wrap="none" anchor="ctr"/>
            <a:lstStyle/>
            <a:p>
              <a:endParaRPr lang="en-US"/>
            </a:p>
          </p:txBody>
        </p:sp>
        <p:sp>
          <p:nvSpPr>
            <p:cNvPr id="28727" name="Line 156"/>
            <p:cNvSpPr>
              <a:spLocks noChangeShapeType="1"/>
            </p:cNvSpPr>
            <p:nvPr/>
          </p:nvSpPr>
          <p:spPr bwMode="auto">
            <a:xfrm>
              <a:off x="3918" y="3480"/>
              <a:ext cx="0" cy="36"/>
            </a:xfrm>
            <a:prstGeom prst="line">
              <a:avLst/>
            </a:prstGeom>
            <a:noFill/>
            <a:ln w="12700">
              <a:solidFill>
                <a:srgbClr val="FFFFFF"/>
              </a:solidFill>
              <a:round/>
              <a:headEnd/>
              <a:tailEnd/>
            </a:ln>
          </p:spPr>
          <p:txBody>
            <a:bodyPr wrap="none" anchor="ctr"/>
            <a:lstStyle/>
            <a:p>
              <a:endParaRPr lang="en-US"/>
            </a:p>
          </p:txBody>
        </p:sp>
      </p:grpSp>
      <p:grpSp>
        <p:nvGrpSpPr>
          <p:cNvPr id="8" name="Group 157"/>
          <p:cNvGrpSpPr>
            <a:grpSpLocks/>
          </p:cNvGrpSpPr>
          <p:nvPr/>
        </p:nvGrpSpPr>
        <p:grpSpPr bwMode="auto">
          <a:xfrm>
            <a:off x="6921500" y="2081213"/>
            <a:ext cx="176213" cy="3059112"/>
            <a:chOff x="4515" y="1395"/>
            <a:chExt cx="111" cy="1928"/>
          </a:xfrm>
        </p:grpSpPr>
        <p:sp>
          <p:nvSpPr>
            <p:cNvPr id="28712" name="Line 158"/>
            <p:cNvSpPr>
              <a:spLocks noChangeShapeType="1"/>
            </p:cNvSpPr>
            <p:nvPr/>
          </p:nvSpPr>
          <p:spPr bwMode="auto">
            <a:xfrm>
              <a:off x="4623" y="1398"/>
              <a:ext cx="0" cy="1925"/>
            </a:xfrm>
            <a:prstGeom prst="line">
              <a:avLst/>
            </a:prstGeom>
            <a:noFill/>
            <a:ln w="12700">
              <a:solidFill>
                <a:srgbClr val="FFFFFF"/>
              </a:solidFill>
              <a:round/>
              <a:headEnd/>
              <a:tailEnd/>
            </a:ln>
          </p:spPr>
          <p:txBody>
            <a:bodyPr wrap="none" anchor="ctr"/>
            <a:lstStyle/>
            <a:p>
              <a:endParaRPr lang="en-US"/>
            </a:p>
          </p:txBody>
        </p:sp>
        <p:sp>
          <p:nvSpPr>
            <p:cNvPr id="28713" name="Line 159"/>
            <p:cNvSpPr>
              <a:spLocks noChangeShapeType="1"/>
            </p:cNvSpPr>
            <p:nvPr/>
          </p:nvSpPr>
          <p:spPr bwMode="auto">
            <a:xfrm flipH="1">
              <a:off x="4515" y="1395"/>
              <a:ext cx="100" cy="0"/>
            </a:xfrm>
            <a:prstGeom prst="line">
              <a:avLst/>
            </a:prstGeom>
            <a:noFill/>
            <a:ln w="12700">
              <a:solidFill>
                <a:srgbClr val="FFFFFF"/>
              </a:solidFill>
              <a:round/>
              <a:headEnd/>
              <a:tailEnd/>
            </a:ln>
          </p:spPr>
          <p:txBody>
            <a:bodyPr wrap="none" anchor="ctr"/>
            <a:lstStyle/>
            <a:p>
              <a:endParaRPr lang="en-US"/>
            </a:p>
          </p:txBody>
        </p:sp>
        <p:sp>
          <p:nvSpPr>
            <p:cNvPr id="28714" name="Line 160"/>
            <p:cNvSpPr>
              <a:spLocks noChangeShapeType="1"/>
            </p:cNvSpPr>
            <p:nvPr/>
          </p:nvSpPr>
          <p:spPr bwMode="auto">
            <a:xfrm flipH="1">
              <a:off x="4526" y="2039"/>
              <a:ext cx="100" cy="0"/>
            </a:xfrm>
            <a:prstGeom prst="line">
              <a:avLst/>
            </a:prstGeom>
            <a:noFill/>
            <a:ln w="12700">
              <a:solidFill>
                <a:srgbClr val="FFFFFF"/>
              </a:solidFill>
              <a:round/>
              <a:headEnd/>
              <a:tailEnd/>
            </a:ln>
          </p:spPr>
          <p:txBody>
            <a:bodyPr wrap="none" anchor="ctr"/>
            <a:lstStyle/>
            <a:p>
              <a:endParaRPr lang="en-US"/>
            </a:p>
          </p:txBody>
        </p:sp>
        <p:sp>
          <p:nvSpPr>
            <p:cNvPr id="28715" name="Line 161"/>
            <p:cNvSpPr>
              <a:spLocks noChangeShapeType="1"/>
            </p:cNvSpPr>
            <p:nvPr/>
          </p:nvSpPr>
          <p:spPr bwMode="auto">
            <a:xfrm flipH="1">
              <a:off x="4525" y="2360"/>
              <a:ext cx="100" cy="0"/>
            </a:xfrm>
            <a:prstGeom prst="line">
              <a:avLst/>
            </a:prstGeom>
            <a:noFill/>
            <a:ln w="12700">
              <a:solidFill>
                <a:srgbClr val="FFFFFF"/>
              </a:solidFill>
              <a:round/>
              <a:headEnd/>
              <a:tailEnd/>
            </a:ln>
          </p:spPr>
          <p:txBody>
            <a:bodyPr wrap="none" anchor="ctr"/>
            <a:lstStyle/>
            <a:p>
              <a:endParaRPr lang="en-US"/>
            </a:p>
          </p:txBody>
        </p:sp>
        <p:sp>
          <p:nvSpPr>
            <p:cNvPr id="28716" name="Line 162"/>
            <p:cNvSpPr>
              <a:spLocks noChangeShapeType="1"/>
            </p:cNvSpPr>
            <p:nvPr/>
          </p:nvSpPr>
          <p:spPr bwMode="auto">
            <a:xfrm flipH="1">
              <a:off x="4526" y="2680"/>
              <a:ext cx="100" cy="0"/>
            </a:xfrm>
            <a:prstGeom prst="line">
              <a:avLst/>
            </a:prstGeom>
            <a:noFill/>
            <a:ln w="12700">
              <a:solidFill>
                <a:srgbClr val="FFFFFF"/>
              </a:solidFill>
              <a:round/>
              <a:headEnd/>
              <a:tailEnd/>
            </a:ln>
          </p:spPr>
          <p:txBody>
            <a:bodyPr wrap="none" anchor="ctr"/>
            <a:lstStyle/>
            <a:p>
              <a:endParaRPr lang="en-US"/>
            </a:p>
          </p:txBody>
        </p:sp>
        <p:sp>
          <p:nvSpPr>
            <p:cNvPr id="28717" name="Line 163"/>
            <p:cNvSpPr>
              <a:spLocks noChangeShapeType="1"/>
            </p:cNvSpPr>
            <p:nvPr/>
          </p:nvSpPr>
          <p:spPr bwMode="auto">
            <a:xfrm flipH="1">
              <a:off x="4515" y="3312"/>
              <a:ext cx="100" cy="0"/>
            </a:xfrm>
            <a:prstGeom prst="line">
              <a:avLst/>
            </a:prstGeom>
            <a:noFill/>
            <a:ln w="12700">
              <a:solidFill>
                <a:srgbClr val="FFFFFF"/>
              </a:solidFill>
              <a:round/>
              <a:headEnd/>
              <a:tailEnd/>
            </a:ln>
          </p:spPr>
          <p:txBody>
            <a:bodyPr wrap="none" anchor="ctr"/>
            <a:lstStyle/>
            <a:p>
              <a:endParaRPr lang="en-US"/>
            </a:p>
          </p:txBody>
        </p:sp>
        <p:sp>
          <p:nvSpPr>
            <p:cNvPr id="28718" name="Line 164"/>
            <p:cNvSpPr>
              <a:spLocks noChangeShapeType="1"/>
            </p:cNvSpPr>
            <p:nvPr/>
          </p:nvSpPr>
          <p:spPr bwMode="auto">
            <a:xfrm flipH="1">
              <a:off x="4524" y="1719"/>
              <a:ext cx="100" cy="0"/>
            </a:xfrm>
            <a:prstGeom prst="line">
              <a:avLst/>
            </a:prstGeom>
            <a:noFill/>
            <a:ln w="12700">
              <a:solidFill>
                <a:srgbClr val="FFFFFF"/>
              </a:solidFill>
              <a:round/>
              <a:headEnd/>
              <a:tailEnd/>
            </a:ln>
          </p:spPr>
          <p:txBody>
            <a:bodyPr wrap="none" anchor="ctr"/>
            <a:lstStyle/>
            <a:p>
              <a:endParaRPr lang="en-US"/>
            </a:p>
          </p:txBody>
        </p:sp>
        <p:sp>
          <p:nvSpPr>
            <p:cNvPr id="28719" name="Line 165"/>
            <p:cNvSpPr>
              <a:spLocks noChangeShapeType="1"/>
            </p:cNvSpPr>
            <p:nvPr/>
          </p:nvSpPr>
          <p:spPr bwMode="auto">
            <a:xfrm flipH="1">
              <a:off x="4526" y="3001"/>
              <a:ext cx="100" cy="0"/>
            </a:xfrm>
            <a:prstGeom prst="line">
              <a:avLst/>
            </a:prstGeom>
            <a:noFill/>
            <a:ln w="12700">
              <a:solidFill>
                <a:srgbClr val="FFFFFF"/>
              </a:solidFill>
              <a:round/>
              <a:headEnd/>
              <a:tailEnd/>
            </a:ln>
          </p:spPr>
          <p:txBody>
            <a:bodyPr wrap="none" anchor="ctr"/>
            <a:lstStyle/>
            <a:p>
              <a:endParaRPr lang="en-US"/>
            </a:p>
          </p:txBody>
        </p:sp>
      </p:grpSp>
      <p:grpSp>
        <p:nvGrpSpPr>
          <p:cNvPr id="9" name="Group 166"/>
          <p:cNvGrpSpPr>
            <a:grpSpLocks/>
          </p:cNvGrpSpPr>
          <p:nvPr/>
        </p:nvGrpSpPr>
        <p:grpSpPr bwMode="auto">
          <a:xfrm>
            <a:off x="1974850" y="2089150"/>
            <a:ext cx="165100" cy="3062288"/>
            <a:chOff x="1400" y="1400"/>
            <a:chExt cx="104" cy="1929"/>
          </a:xfrm>
        </p:grpSpPr>
        <p:sp>
          <p:nvSpPr>
            <p:cNvPr id="28706" name="Line 167"/>
            <p:cNvSpPr>
              <a:spLocks noChangeShapeType="1"/>
            </p:cNvSpPr>
            <p:nvPr/>
          </p:nvSpPr>
          <p:spPr bwMode="auto">
            <a:xfrm>
              <a:off x="1404" y="1403"/>
              <a:ext cx="0" cy="1925"/>
            </a:xfrm>
            <a:prstGeom prst="line">
              <a:avLst/>
            </a:prstGeom>
            <a:noFill/>
            <a:ln w="12700">
              <a:solidFill>
                <a:srgbClr val="FFFFFF"/>
              </a:solidFill>
              <a:round/>
              <a:headEnd/>
              <a:tailEnd/>
            </a:ln>
          </p:spPr>
          <p:txBody>
            <a:bodyPr wrap="none" anchor="ctr"/>
            <a:lstStyle/>
            <a:p>
              <a:endParaRPr lang="en-US"/>
            </a:p>
          </p:txBody>
        </p:sp>
        <p:sp>
          <p:nvSpPr>
            <p:cNvPr id="28707" name="Line 168"/>
            <p:cNvSpPr>
              <a:spLocks noChangeShapeType="1"/>
            </p:cNvSpPr>
            <p:nvPr/>
          </p:nvSpPr>
          <p:spPr bwMode="auto">
            <a:xfrm flipH="1">
              <a:off x="1400" y="1400"/>
              <a:ext cx="100" cy="0"/>
            </a:xfrm>
            <a:prstGeom prst="line">
              <a:avLst/>
            </a:prstGeom>
            <a:noFill/>
            <a:ln w="12700">
              <a:solidFill>
                <a:srgbClr val="FFFFFF"/>
              </a:solidFill>
              <a:round/>
              <a:headEnd/>
              <a:tailEnd/>
            </a:ln>
          </p:spPr>
          <p:txBody>
            <a:bodyPr wrap="none" anchor="ctr"/>
            <a:lstStyle/>
            <a:p>
              <a:endParaRPr lang="en-US"/>
            </a:p>
          </p:txBody>
        </p:sp>
        <p:sp>
          <p:nvSpPr>
            <p:cNvPr id="28708" name="Line 169"/>
            <p:cNvSpPr>
              <a:spLocks noChangeShapeType="1"/>
            </p:cNvSpPr>
            <p:nvPr/>
          </p:nvSpPr>
          <p:spPr bwMode="auto">
            <a:xfrm flipH="1">
              <a:off x="1401" y="1886"/>
              <a:ext cx="100" cy="0"/>
            </a:xfrm>
            <a:prstGeom prst="line">
              <a:avLst/>
            </a:prstGeom>
            <a:noFill/>
            <a:ln w="12700">
              <a:solidFill>
                <a:srgbClr val="FFFFFF"/>
              </a:solidFill>
              <a:round/>
              <a:headEnd/>
              <a:tailEnd/>
            </a:ln>
          </p:spPr>
          <p:txBody>
            <a:bodyPr wrap="none" anchor="ctr"/>
            <a:lstStyle/>
            <a:p>
              <a:endParaRPr lang="en-US"/>
            </a:p>
          </p:txBody>
        </p:sp>
        <p:sp>
          <p:nvSpPr>
            <p:cNvPr id="28709" name="Line 170"/>
            <p:cNvSpPr>
              <a:spLocks noChangeShapeType="1"/>
            </p:cNvSpPr>
            <p:nvPr/>
          </p:nvSpPr>
          <p:spPr bwMode="auto">
            <a:xfrm flipH="1">
              <a:off x="1404" y="2365"/>
              <a:ext cx="100" cy="0"/>
            </a:xfrm>
            <a:prstGeom prst="line">
              <a:avLst/>
            </a:prstGeom>
            <a:noFill/>
            <a:ln w="12700">
              <a:solidFill>
                <a:srgbClr val="FFFFFF"/>
              </a:solidFill>
              <a:round/>
              <a:headEnd/>
              <a:tailEnd/>
            </a:ln>
          </p:spPr>
          <p:txBody>
            <a:bodyPr wrap="none" anchor="ctr"/>
            <a:lstStyle/>
            <a:p>
              <a:endParaRPr lang="en-US"/>
            </a:p>
          </p:txBody>
        </p:sp>
        <p:sp>
          <p:nvSpPr>
            <p:cNvPr id="28710" name="Line 171"/>
            <p:cNvSpPr>
              <a:spLocks noChangeShapeType="1"/>
            </p:cNvSpPr>
            <p:nvPr/>
          </p:nvSpPr>
          <p:spPr bwMode="auto">
            <a:xfrm flipH="1">
              <a:off x="1404" y="2848"/>
              <a:ext cx="100" cy="0"/>
            </a:xfrm>
            <a:prstGeom prst="line">
              <a:avLst/>
            </a:prstGeom>
            <a:noFill/>
            <a:ln w="12700">
              <a:solidFill>
                <a:srgbClr val="FFFFFF"/>
              </a:solidFill>
              <a:round/>
              <a:headEnd/>
              <a:tailEnd/>
            </a:ln>
          </p:spPr>
          <p:txBody>
            <a:bodyPr wrap="none" anchor="ctr"/>
            <a:lstStyle/>
            <a:p>
              <a:endParaRPr lang="en-US"/>
            </a:p>
          </p:txBody>
        </p:sp>
        <p:sp>
          <p:nvSpPr>
            <p:cNvPr id="28711" name="Line 172"/>
            <p:cNvSpPr>
              <a:spLocks noChangeShapeType="1"/>
            </p:cNvSpPr>
            <p:nvPr/>
          </p:nvSpPr>
          <p:spPr bwMode="auto">
            <a:xfrm flipH="1">
              <a:off x="1400" y="3329"/>
              <a:ext cx="100" cy="0"/>
            </a:xfrm>
            <a:prstGeom prst="line">
              <a:avLst/>
            </a:prstGeom>
            <a:noFill/>
            <a:ln w="12700">
              <a:solidFill>
                <a:srgbClr val="FFFFFF"/>
              </a:solidFill>
              <a:round/>
              <a:headEnd/>
              <a:tailEnd/>
            </a:ln>
          </p:spPr>
          <p:txBody>
            <a:bodyPr wrap="none" anchor="ctr"/>
            <a:lstStyle/>
            <a:p>
              <a:endParaRPr lang="en-US"/>
            </a:p>
          </p:txBody>
        </p:sp>
      </p:grpSp>
      <p:sp>
        <p:nvSpPr>
          <p:cNvPr id="28682" name="Rectangle 173"/>
          <p:cNvSpPr>
            <a:spLocks noGrp="1" noChangeArrowheads="1"/>
          </p:cNvSpPr>
          <p:nvPr>
            <p:ph type="title" idx="4294967295"/>
          </p:nvPr>
        </p:nvSpPr>
        <p:spPr/>
        <p:txBody>
          <a:bodyPr lIns="86515" tIns="43259" rIns="86515" bIns="43259"/>
          <a:lstStyle/>
          <a:p>
            <a:pPr eaLnBrk="1" hangingPunct="1"/>
            <a:r>
              <a:rPr lang="en-US" b="1" dirty="0" smtClean="0">
                <a:solidFill>
                  <a:srgbClr val="C00000"/>
                </a:solidFill>
              </a:rPr>
              <a:t>Glucose Infusion Rate</a:t>
            </a:r>
          </a:p>
        </p:txBody>
      </p:sp>
      <p:sp>
        <p:nvSpPr>
          <p:cNvPr id="28683" name="Freeform 174"/>
          <p:cNvSpPr>
            <a:spLocks/>
          </p:cNvSpPr>
          <p:nvPr/>
        </p:nvSpPr>
        <p:spPr bwMode="auto">
          <a:xfrm>
            <a:off x="2316163" y="2187575"/>
            <a:ext cx="101600" cy="103188"/>
          </a:xfrm>
          <a:custGeom>
            <a:avLst/>
            <a:gdLst>
              <a:gd name="T0" fmla="*/ 80644986 w 64"/>
              <a:gd name="T1" fmla="*/ 166371273 h 64"/>
              <a:gd name="T2" fmla="*/ 0 w 64"/>
              <a:gd name="T3" fmla="*/ 0 h 64"/>
              <a:gd name="T4" fmla="*/ 161289973 w 64"/>
              <a:gd name="T5" fmla="*/ 0 h 64"/>
              <a:gd name="T6" fmla="*/ 80644986 w 64"/>
              <a:gd name="T7" fmla="*/ 166371273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32" y="64"/>
                </a:moveTo>
                <a:lnTo>
                  <a:pt x="0" y="0"/>
                </a:lnTo>
                <a:lnTo>
                  <a:pt x="64" y="0"/>
                </a:lnTo>
                <a:lnTo>
                  <a:pt x="32" y="64"/>
                </a:lnTo>
              </a:path>
            </a:pathLst>
          </a:custGeom>
          <a:solidFill>
            <a:srgbClr val="FFFFFF"/>
          </a:solidFill>
          <a:ln w="9525">
            <a:solidFill>
              <a:srgbClr val="FFFFFF"/>
            </a:solidFill>
            <a:round/>
            <a:headEnd/>
            <a:tailEnd/>
          </a:ln>
        </p:spPr>
        <p:txBody>
          <a:bodyPr lIns="113622" tIns="56767" rIns="113622" bIns="56767"/>
          <a:lstStyle/>
          <a:p>
            <a:endParaRPr lang="en-US"/>
          </a:p>
        </p:txBody>
      </p:sp>
      <p:sp>
        <p:nvSpPr>
          <p:cNvPr id="28684" name="Line 175"/>
          <p:cNvSpPr>
            <a:spLocks noChangeShapeType="1"/>
          </p:cNvSpPr>
          <p:nvPr/>
        </p:nvSpPr>
        <p:spPr bwMode="auto">
          <a:xfrm flipV="1">
            <a:off x="2366963" y="1857375"/>
            <a:ext cx="1587" cy="325438"/>
          </a:xfrm>
          <a:prstGeom prst="line">
            <a:avLst/>
          </a:prstGeom>
          <a:noFill/>
          <a:ln w="9525">
            <a:solidFill>
              <a:srgbClr val="FFFFFF"/>
            </a:solidFill>
            <a:round/>
            <a:headEnd/>
            <a:tailEnd/>
          </a:ln>
        </p:spPr>
        <p:txBody>
          <a:bodyPr/>
          <a:lstStyle/>
          <a:p>
            <a:endParaRPr lang="en-US"/>
          </a:p>
        </p:txBody>
      </p:sp>
      <p:sp>
        <p:nvSpPr>
          <p:cNvPr id="28685" name="Text Box 176"/>
          <p:cNvSpPr txBox="1">
            <a:spLocks noChangeArrowheads="1"/>
          </p:cNvSpPr>
          <p:nvPr/>
        </p:nvSpPr>
        <p:spPr bwMode="auto">
          <a:xfrm>
            <a:off x="5264150" y="1431925"/>
            <a:ext cx="1420813" cy="603250"/>
          </a:xfrm>
          <a:prstGeom prst="rect">
            <a:avLst/>
          </a:prstGeom>
          <a:noFill/>
          <a:ln w="28575">
            <a:noFill/>
            <a:miter lim="800000"/>
            <a:headEnd/>
            <a:tailEnd/>
          </a:ln>
        </p:spPr>
        <p:txBody>
          <a:bodyPr wrap="none" lIns="86515" tIns="43259" rIns="86515" bIns="43259">
            <a:spAutoFit/>
          </a:bodyPr>
          <a:lstStyle/>
          <a:p>
            <a:pPr algn="ctr" eaLnBrk="0" hangingPunct="0"/>
            <a:r>
              <a:rPr lang="en-US" sz="1700" b="0">
                <a:solidFill>
                  <a:srgbClr val="FFFFFF"/>
                </a:solidFill>
              </a:rPr>
              <a:t>n=20 T1DM</a:t>
            </a:r>
          </a:p>
          <a:p>
            <a:pPr algn="ctr" eaLnBrk="0" hangingPunct="0"/>
            <a:r>
              <a:rPr lang="en-US" sz="1700" b="0">
                <a:solidFill>
                  <a:srgbClr val="FFFFFF"/>
                </a:solidFill>
              </a:rPr>
              <a:t>Mean </a:t>
            </a:r>
            <a:r>
              <a:rPr lang="en-GB" sz="1700" b="0">
                <a:solidFill>
                  <a:srgbClr val="FFFFFF"/>
                </a:solidFill>
              </a:rPr>
              <a:t>± SEM</a:t>
            </a:r>
            <a:endParaRPr lang="en-US" sz="1700" b="0">
              <a:solidFill>
                <a:srgbClr val="FFFFFF"/>
              </a:solidFill>
            </a:endParaRPr>
          </a:p>
        </p:txBody>
      </p:sp>
      <p:sp>
        <p:nvSpPr>
          <p:cNvPr id="28686" name="Text Box 177"/>
          <p:cNvSpPr txBox="1">
            <a:spLocks noChangeArrowheads="1"/>
          </p:cNvSpPr>
          <p:nvPr/>
        </p:nvSpPr>
        <p:spPr bwMode="auto">
          <a:xfrm>
            <a:off x="1862138" y="1431925"/>
            <a:ext cx="1060450" cy="344488"/>
          </a:xfrm>
          <a:prstGeom prst="rect">
            <a:avLst/>
          </a:prstGeom>
          <a:noFill/>
          <a:ln w="28575">
            <a:noFill/>
            <a:miter lim="800000"/>
            <a:headEnd/>
            <a:tailEnd/>
          </a:ln>
        </p:spPr>
        <p:txBody>
          <a:bodyPr wrap="none" lIns="86515" tIns="43259" rIns="86515" bIns="43259">
            <a:spAutoFit/>
          </a:bodyPr>
          <a:lstStyle/>
          <a:p>
            <a:pPr algn="ctr" eaLnBrk="0" hangingPunct="0"/>
            <a:r>
              <a:rPr lang="en-US" sz="1700" b="0">
                <a:solidFill>
                  <a:srgbClr val="FFFFFF"/>
                </a:solidFill>
              </a:rPr>
              <a:t>sc insulin</a:t>
            </a:r>
            <a:endParaRPr lang="en-US" sz="2400" b="0">
              <a:solidFill>
                <a:srgbClr val="FFFFFF"/>
              </a:solidFill>
              <a:latin typeface="Times New Roman" pitchFamily="18" charset="0"/>
            </a:endParaRPr>
          </a:p>
        </p:txBody>
      </p:sp>
      <p:sp>
        <p:nvSpPr>
          <p:cNvPr id="28687" name="Text Box 178"/>
          <p:cNvSpPr txBox="1">
            <a:spLocks noChangeArrowheads="1"/>
          </p:cNvSpPr>
          <p:nvPr/>
        </p:nvSpPr>
        <p:spPr bwMode="auto">
          <a:xfrm>
            <a:off x="1530609" y="1546225"/>
            <a:ext cx="466466" cy="3896098"/>
          </a:xfrm>
          <a:prstGeom prst="rect">
            <a:avLst/>
          </a:prstGeom>
          <a:noFill/>
          <a:ln w="9525">
            <a:noFill/>
            <a:miter lim="800000"/>
            <a:headEnd/>
            <a:tailEnd/>
          </a:ln>
        </p:spPr>
        <p:txBody>
          <a:bodyPr wrap="none" lIns="86515" tIns="43259" rIns="86515" bIns="43259">
            <a:spAutoFit/>
          </a:bodyPr>
          <a:lstStyle/>
          <a:p>
            <a:pPr algn="r" eaLnBrk="0" hangingPunct="0">
              <a:lnSpc>
                <a:spcPct val="275000"/>
              </a:lnSpc>
            </a:pPr>
            <a:r>
              <a:rPr lang="en-US" sz="1800" b="0"/>
              <a:t>4.0</a:t>
            </a:r>
          </a:p>
          <a:p>
            <a:pPr algn="r" eaLnBrk="0" hangingPunct="0">
              <a:lnSpc>
                <a:spcPct val="275000"/>
              </a:lnSpc>
            </a:pPr>
            <a:r>
              <a:rPr lang="en-US" sz="1800" b="0"/>
              <a:t>3.0</a:t>
            </a:r>
          </a:p>
          <a:p>
            <a:pPr algn="r" eaLnBrk="0" hangingPunct="0">
              <a:lnSpc>
                <a:spcPct val="275000"/>
              </a:lnSpc>
            </a:pPr>
            <a:r>
              <a:rPr lang="en-US" sz="1800" b="0"/>
              <a:t>2.0</a:t>
            </a:r>
          </a:p>
          <a:p>
            <a:pPr algn="r" eaLnBrk="0" hangingPunct="0">
              <a:lnSpc>
                <a:spcPct val="275000"/>
              </a:lnSpc>
            </a:pPr>
            <a:r>
              <a:rPr lang="en-US" sz="1800" b="0"/>
              <a:t>1.0</a:t>
            </a:r>
          </a:p>
          <a:p>
            <a:pPr algn="r" eaLnBrk="0" hangingPunct="0">
              <a:lnSpc>
                <a:spcPct val="275000"/>
              </a:lnSpc>
            </a:pPr>
            <a:r>
              <a:rPr lang="en-US" sz="1800" b="0"/>
              <a:t>0</a:t>
            </a:r>
          </a:p>
        </p:txBody>
      </p:sp>
      <p:sp>
        <p:nvSpPr>
          <p:cNvPr id="28688" name="Text Box 179"/>
          <p:cNvSpPr txBox="1">
            <a:spLocks noChangeArrowheads="1"/>
          </p:cNvSpPr>
          <p:nvPr/>
        </p:nvSpPr>
        <p:spPr bwMode="auto">
          <a:xfrm>
            <a:off x="7062788" y="1733550"/>
            <a:ext cx="408758" cy="3607301"/>
          </a:xfrm>
          <a:prstGeom prst="rect">
            <a:avLst/>
          </a:prstGeom>
          <a:noFill/>
          <a:ln w="9525">
            <a:noFill/>
            <a:miter lim="800000"/>
            <a:headEnd/>
            <a:tailEnd/>
          </a:ln>
        </p:spPr>
        <p:txBody>
          <a:bodyPr wrap="none" lIns="86515" tIns="43259" rIns="86515" bIns="43259">
            <a:spAutoFit/>
          </a:bodyPr>
          <a:lstStyle/>
          <a:p>
            <a:pPr eaLnBrk="0" hangingPunct="0">
              <a:lnSpc>
                <a:spcPct val="185000"/>
              </a:lnSpc>
            </a:pPr>
            <a:r>
              <a:rPr lang="en-US" sz="1800" b="0"/>
              <a:t>24</a:t>
            </a:r>
          </a:p>
          <a:p>
            <a:pPr eaLnBrk="0" hangingPunct="0">
              <a:lnSpc>
                <a:spcPct val="185000"/>
              </a:lnSpc>
            </a:pPr>
            <a:r>
              <a:rPr lang="en-US" sz="1800" b="0"/>
              <a:t>20</a:t>
            </a:r>
          </a:p>
          <a:p>
            <a:pPr eaLnBrk="0" hangingPunct="0">
              <a:lnSpc>
                <a:spcPct val="185000"/>
              </a:lnSpc>
            </a:pPr>
            <a:r>
              <a:rPr lang="en-US" sz="1800" b="0"/>
              <a:t>16</a:t>
            </a:r>
          </a:p>
          <a:p>
            <a:pPr eaLnBrk="0" hangingPunct="0">
              <a:lnSpc>
                <a:spcPct val="185000"/>
              </a:lnSpc>
            </a:pPr>
            <a:r>
              <a:rPr lang="en-US" sz="1800" b="0"/>
              <a:t>12</a:t>
            </a:r>
          </a:p>
          <a:p>
            <a:pPr eaLnBrk="0" hangingPunct="0">
              <a:lnSpc>
                <a:spcPct val="185000"/>
              </a:lnSpc>
            </a:pPr>
            <a:r>
              <a:rPr lang="en-US" sz="1800" b="0"/>
              <a:t>8</a:t>
            </a:r>
          </a:p>
          <a:p>
            <a:pPr eaLnBrk="0" hangingPunct="0">
              <a:lnSpc>
                <a:spcPct val="185000"/>
              </a:lnSpc>
            </a:pPr>
            <a:r>
              <a:rPr lang="en-US" sz="1800" b="0"/>
              <a:t>4</a:t>
            </a:r>
          </a:p>
          <a:p>
            <a:pPr eaLnBrk="0" hangingPunct="0">
              <a:lnSpc>
                <a:spcPct val="185000"/>
              </a:lnSpc>
            </a:pPr>
            <a:r>
              <a:rPr lang="en-US" sz="1800" b="0"/>
              <a:t>0</a:t>
            </a:r>
          </a:p>
        </p:txBody>
      </p:sp>
      <p:sp>
        <p:nvSpPr>
          <p:cNvPr id="28689" name="Text Box 180"/>
          <p:cNvSpPr txBox="1">
            <a:spLocks noChangeArrowheads="1"/>
          </p:cNvSpPr>
          <p:nvPr/>
        </p:nvSpPr>
        <p:spPr bwMode="auto">
          <a:xfrm>
            <a:off x="2198688" y="5491163"/>
            <a:ext cx="5359400" cy="364362"/>
          </a:xfrm>
          <a:prstGeom prst="rect">
            <a:avLst/>
          </a:prstGeom>
          <a:noFill/>
          <a:ln w="9525">
            <a:noFill/>
            <a:miter lim="800000"/>
            <a:headEnd/>
            <a:tailEnd/>
          </a:ln>
        </p:spPr>
        <p:txBody>
          <a:bodyPr lIns="86515" tIns="43259" rIns="86515" bIns="43259">
            <a:spAutoFit/>
          </a:bodyPr>
          <a:lstStyle/>
          <a:p>
            <a:pPr eaLnBrk="0" hangingPunct="0">
              <a:tabLst>
                <a:tab pos="800100" algn="ctr"/>
                <a:tab pos="1543050" algn="ctr"/>
                <a:tab pos="2228850" algn="ctr"/>
                <a:tab pos="2971800" algn="ctr"/>
                <a:tab pos="3656013" algn="ctr"/>
                <a:tab pos="4397375" algn="ctr"/>
              </a:tabLst>
            </a:pPr>
            <a:r>
              <a:rPr lang="en-US" sz="1800" b="0"/>
              <a:t>0	4	8	12	16	20	24</a:t>
            </a:r>
          </a:p>
        </p:txBody>
      </p:sp>
      <p:sp>
        <p:nvSpPr>
          <p:cNvPr id="28690" name="Rectangle 181"/>
          <p:cNvSpPr>
            <a:spLocks noChangeArrowheads="1"/>
          </p:cNvSpPr>
          <p:nvPr/>
        </p:nvSpPr>
        <p:spPr bwMode="auto">
          <a:xfrm>
            <a:off x="3606800" y="5881688"/>
            <a:ext cx="1844675" cy="341312"/>
          </a:xfrm>
          <a:prstGeom prst="rect">
            <a:avLst/>
          </a:prstGeom>
          <a:noFill/>
          <a:ln w="9525">
            <a:noFill/>
            <a:miter lim="800000"/>
            <a:headEnd/>
            <a:tailEnd/>
          </a:ln>
        </p:spPr>
        <p:txBody>
          <a:bodyPr lIns="84093" tIns="42005" rIns="84093" bIns="42005"/>
          <a:lstStyle/>
          <a:p>
            <a:pPr algn="ctr" defTabSz="792163" eaLnBrk="0" hangingPunct="0">
              <a:lnSpc>
                <a:spcPct val="105000"/>
              </a:lnSpc>
              <a:spcAft>
                <a:spcPct val="70000"/>
              </a:spcAft>
            </a:pPr>
            <a:r>
              <a:rPr lang="en-US" sz="2000"/>
              <a:t>Time (hours)</a:t>
            </a:r>
          </a:p>
        </p:txBody>
      </p:sp>
      <p:sp>
        <p:nvSpPr>
          <p:cNvPr id="28691" name="Text Box 182"/>
          <p:cNvSpPr txBox="1">
            <a:spLocks noChangeArrowheads="1"/>
          </p:cNvSpPr>
          <p:nvPr/>
        </p:nvSpPr>
        <p:spPr bwMode="auto">
          <a:xfrm rot="-5400000">
            <a:off x="658813" y="3359150"/>
            <a:ext cx="1287462" cy="344488"/>
          </a:xfrm>
          <a:prstGeom prst="rect">
            <a:avLst/>
          </a:prstGeom>
          <a:noFill/>
          <a:ln w="9525">
            <a:noFill/>
            <a:miter lim="800000"/>
            <a:headEnd/>
            <a:tailEnd/>
          </a:ln>
        </p:spPr>
        <p:txBody>
          <a:bodyPr wrap="none" lIns="86515" tIns="43259" rIns="86515" bIns="43259">
            <a:spAutoFit/>
          </a:bodyPr>
          <a:lstStyle/>
          <a:p>
            <a:pPr eaLnBrk="0" hangingPunct="0"/>
            <a:r>
              <a:rPr lang="en-GB" sz="1700"/>
              <a:t>mg/Kg/min</a:t>
            </a:r>
            <a:endParaRPr lang="en-US" sz="1400" b="0"/>
          </a:p>
        </p:txBody>
      </p:sp>
      <p:grpSp>
        <p:nvGrpSpPr>
          <p:cNvPr id="10" name="Group 183"/>
          <p:cNvGrpSpPr>
            <a:grpSpLocks/>
          </p:cNvGrpSpPr>
          <p:nvPr/>
        </p:nvGrpSpPr>
        <p:grpSpPr bwMode="auto">
          <a:xfrm>
            <a:off x="7635875" y="2830513"/>
            <a:ext cx="344488" cy="1389062"/>
            <a:chOff x="4809" y="1795"/>
            <a:chExt cx="217" cy="875"/>
          </a:xfrm>
        </p:grpSpPr>
        <p:sp>
          <p:nvSpPr>
            <p:cNvPr id="28704" name="Text Box 184"/>
            <p:cNvSpPr txBox="1">
              <a:spLocks noChangeArrowheads="1"/>
            </p:cNvSpPr>
            <p:nvPr/>
          </p:nvSpPr>
          <p:spPr bwMode="auto">
            <a:xfrm rot="-5400000">
              <a:off x="4493" y="2111"/>
              <a:ext cx="849" cy="217"/>
            </a:xfrm>
            <a:prstGeom prst="rect">
              <a:avLst/>
            </a:prstGeom>
            <a:noFill/>
            <a:ln w="9525">
              <a:noFill/>
              <a:miter lim="800000"/>
              <a:headEnd/>
              <a:tailEnd/>
            </a:ln>
          </p:spPr>
          <p:txBody>
            <a:bodyPr wrap="none" lIns="86515" tIns="43259" rIns="86515" bIns="43259">
              <a:spAutoFit/>
            </a:bodyPr>
            <a:lstStyle/>
            <a:p>
              <a:pPr eaLnBrk="0" hangingPunct="0"/>
              <a:r>
                <a:rPr lang="en-US" sz="1700"/>
                <a:t>mol/Kg/min</a:t>
              </a:r>
              <a:endParaRPr lang="en-US" sz="1400" b="0"/>
            </a:p>
          </p:txBody>
        </p:sp>
        <p:sp>
          <p:nvSpPr>
            <p:cNvPr id="28705" name="Rectangle 185"/>
            <p:cNvSpPr>
              <a:spLocks noChangeArrowheads="1"/>
            </p:cNvSpPr>
            <p:nvPr/>
          </p:nvSpPr>
          <p:spPr bwMode="auto">
            <a:xfrm rot="-5400000">
              <a:off x="4891" y="2549"/>
              <a:ext cx="78" cy="163"/>
            </a:xfrm>
            <a:prstGeom prst="rect">
              <a:avLst/>
            </a:prstGeom>
            <a:noFill/>
            <a:ln w="9525">
              <a:noFill/>
              <a:miter lim="800000"/>
              <a:headEnd/>
              <a:tailEnd/>
            </a:ln>
          </p:spPr>
          <p:txBody>
            <a:bodyPr wrap="none" lIns="0" tIns="0" rIns="0" bIns="0">
              <a:spAutoFit/>
            </a:bodyPr>
            <a:lstStyle/>
            <a:p>
              <a:pPr eaLnBrk="0" hangingPunct="0"/>
              <a:r>
                <a:rPr lang="en-GB" sz="1700"/>
                <a:t>µ</a:t>
              </a:r>
            </a:p>
          </p:txBody>
        </p:sp>
      </p:grpSp>
      <p:sp>
        <p:nvSpPr>
          <p:cNvPr id="5374138" name="Rectangle 186"/>
          <p:cNvSpPr>
            <a:spLocks noChangeArrowheads="1"/>
          </p:cNvSpPr>
          <p:nvPr/>
        </p:nvSpPr>
        <p:spPr bwMode="auto">
          <a:xfrm>
            <a:off x="755576" y="6370910"/>
            <a:ext cx="3636963" cy="298450"/>
          </a:xfrm>
          <a:prstGeom prst="rect">
            <a:avLst/>
          </a:prstGeom>
          <a:noFill/>
          <a:ln w="28575">
            <a:noFill/>
            <a:miter lim="800000"/>
            <a:headEnd/>
            <a:tailEnd/>
          </a:ln>
        </p:spPr>
        <p:txBody>
          <a:bodyPr wrap="none" lIns="86515" tIns="43259" rIns="86515" bIns="43259">
            <a:spAutoFit/>
          </a:bodyPr>
          <a:lstStyle/>
          <a:p>
            <a:pPr eaLnBrk="0" hangingPunct="0">
              <a:defRPr/>
            </a:pPr>
            <a:r>
              <a:rPr lang="en-US" sz="1400" b="0" dirty="0" err="1">
                <a:solidFill>
                  <a:srgbClr val="FFFFFF"/>
                </a:solidFill>
                <a:effectLst>
                  <a:outerShdw blurRad="38100" dist="38100" dir="2700000" algn="tl">
                    <a:srgbClr val="000000"/>
                  </a:outerShdw>
                </a:effectLst>
              </a:rPr>
              <a:t>Lepore</a:t>
            </a:r>
            <a:r>
              <a:rPr lang="en-US" sz="1400" b="0" dirty="0">
                <a:solidFill>
                  <a:srgbClr val="FFFFFF"/>
                </a:solidFill>
                <a:effectLst>
                  <a:outerShdw blurRad="38100" dist="38100" dir="2700000" algn="tl">
                    <a:srgbClr val="000000"/>
                  </a:outerShdw>
                </a:effectLst>
              </a:rPr>
              <a:t> M. et al., </a:t>
            </a:r>
            <a:r>
              <a:rPr lang="en-US" sz="1400" b="0" i="1" dirty="0">
                <a:solidFill>
                  <a:srgbClr val="FFFFFF"/>
                </a:solidFill>
                <a:effectLst>
                  <a:outerShdw blurRad="38100" dist="38100" dir="2700000" algn="tl">
                    <a:srgbClr val="000000"/>
                  </a:outerShdw>
                </a:effectLst>
              </a:rPr>
              <a:t>Diabetes </a:t>
            </a:r>
            <a:r>
              <a:rPr lang="en-US" sz="1400" b="0" i="1" dirty="0">
                <a:solidFill>
                  <a:srgbClr val="FFFFFF"/>
                </a:solidFill>
              </a:rPr>
              <a:t>49: 2142-8, 2000</a:t>
            </a:r>
            <a:r>
              <a:rPr lang="en-US" sz="1400" b="0" i="1" dirty="0">
                <a:solidFill>
                  <a:srgbClr val="FFFFFF"/>
                </a:solidFill>
                <a:effectLst>
                  <a:outerShdw blurRad="38100" dist="38100" dir="2700000" algn="tl">
                    <a:srgbClr val="000000"/>
                  </a:outerShdw>
                </a:effectLst>
              </a:rPr>
              <a:t> </a:t>
            </a:r>
            <a:endParaRPr lang="en-GB" sz="1400" b="0" i="1" dirty="0">
              <a:solidFill>
                <a:srgbClr val="FFFFFF"/>
              </a:solidFill>
              <a:effectLst>
                <a:outerShdw blurRad="38100" dist="38100" dir="2700000" algn="tl">
                  <a:srgbClr val="000000"/>
                </a:outerShdw>
              </a:effectLst>
            </a:endParaRPr>
          </a:p>
        </p:txBody>
      </p:sp>
      <p:grpSp>
        <p:nvGrpSpPr>
          <p:cNvPr id="11" name="Group 187"/>
          <p:cNvGrpSpPr>
            <a:grpSpLocks/>
          </p:cNvGrpSpPr>
          <p:nvPr/>
        </p:nvGrpSpPr>
        <p:grpSpPr bwMode="auto">
          <a:xfrm>
            <a:off x="3759200" y="2046288"/>
            <a:ext cx="815975" cy="1131887"/>
            <a:chOff x="2369" y="1289"/>
            <a:chExt cx="513" cy="714"/>
          </a:xfrm>
        </p:grpSpPr>
        <p:sp>
          <p:nvSpPr>
            <p:cNvPr id="28700" name="Text Box 188"/>
            <p:cNvSpPr txBox="1">
              <a:spLocks noChangeArrowheads="1"/>
            </p:cNvSpPr>
            <p:nvPr/>
          </p:nvSpPr>
          <p:spPr bwMode="auto">
            <a:xfrm>
              <a:off x="2369" y="1289"/>
              <a:ext cx="513" cy="284"/>
            </a:xfrm>
            <a:prstGeom prst="rect">
              <a:avLst/>
            </a:prstGeom>
            <a:noFill/>
            <a:ln w="28575">
              <a:noFill/>
              <a:miter lim="800000"/>
              <a:headEnd/>
              <a:tailEnd/>
            </a:ln>
          </p:spPr>
          <p:txBody>
            <a:bodyPr wrap="none" lIns="86515" tIns="43259" rIns="86515" bIns="43259">
              <a:spAutoFit/>
            </a:bodyPr>
            <a:lstStyle/>
            <a:p>
              <a:pPr algn="ctr" eaLnBrk="0" hangingPunct="0"/>
              <a:r>
                <a:rPr lang="en-US" sz="2400" b="0">
                  <a:solidFill>
                    <a:schemeClr val="tx2"/>
                  </a:solidFill>
                </a:rPr>
                <a:t>NPH</a:t>
              </a:r>
            </a:p>
          </p:txBody>
        </p:sp>
        <p:grpSp>
          <p:nvGrpSpPr>
            <p:cNvPr id="12" name="Group 189"/>
            <p:cNvGrpSpPr>
              <a:grpSpLocks/>
            </p:cNvGrpSpPr>
            <p:nvPr/>
          </p:nvGrpSpPr>
          <p:grpSpPr bwMode="auto">
            <a:xfrm>
              <a:off x="2464" y="1576"/>
              <a:ext cx="327" cy="427"/>
              <a:chOff x="2464" y="1576"/>
              <a:chExt cx="327" cy="427"/>
            </a:xfrm>
          </p:grpSpPr>
          <p:sp>
            <p:nvSpPr>
              <p:cNvPr id="28702" name="Freeform 190"/>
              <p:cNvSpPr>
                <a:spLocks/>
              </p:cNvSpPr>
              <p:nvPr/>
            </p:nvSpPr>
            <p:spPr bwMode="auto">
              <a:xfrm>
                <a:off x="2532" y="1576"/>
                <a:ext cx="259" cy="324"/>
              </a:xfrm>
              <a:custGeom>
                <a:avLst/>
                <a:gdLst>
                  <a:gd name="T0" fmla="*/ 164 w 259"/>
                  <a:gd name="T1" fmla="*/ 0 h 324"/>
                  <a:gd name="T2" fmla="*/ 240 w 259"/>
                  <a:gd name="T3" fmla="*/ 204 h 324"/>
                  <a:gd name="T4" fmla="*/ 48 w 259"/>
                  <a:gd name="T5" fmla="*/ 152 h 324"/>
                  <a:gd name="T6" fmla="*/ 72 w 259"/>
                  <a:gd name="T7" fmla="*/ 290 h 324"/>
                  <a:gd name="T8" fmla="*/ 0 w 259"/>
                  <a:gd name="T9" fmla="*/ 324 h 324"/>
                  <a:gd name="T10" fmla="*/ 0 60000 65536"/>
                  <a:gd name="T11" fmla="*/ 0 60000 65536"/>
                  <a:gd name="T12" fmla="*/ 0 60000 65536"/>
                  <a:gd name="T13" fmla="*/ 0 60000 65536"/>
                  <a:gd name="T14" fmla="*/ 0 60000 65536"/>
                  <a:gd name="T15" fmla="*/ 0 w 259"/>
                  <a:gd name="T16" fmla="*/ 0 h 324"/>
                  <a:gd name="T17" fmla="*/ 259 w 259"/>
                  <a:gd name="T18" fmla="*/ 324 h 324"/>
                </a:gdLst>
                <a:ahLst/>
                <a:cxnLst>
                  <a:cxn ang="T10">
                    <a:pos x="T0" y="T1"/>
                  </a:cxn>
                  <a:cxn ang="T11">
                    <a:pos x="T2" y="T3"/>
                  </a:cxn>
                  <a:cxn ang="T12">
                    <a:pos x="T4" y="T5"/>
                  </a:cxn>
                  <a:cxn ang="T13">
                    <a:pos x="T6" y="T7"/>
                  </a:cxn>
                  <a:cxn ang="T14">
                    <a:pos x="T8" y="T9"/>
                  </a:cxn>
                </a:cxnLst>
                <a:rect l="T15" t="T16" r="T17" b="T18"/>
                <a:pathLst>
                  <a:path w="259" h="324">
                    <a:moveTo>
                      <a:pt x="164" y="0"/>
                    </a:moveTo>
                    <a:cubicBezTo>
                      <a:pt x="178" y="34"/>
                      <a:pt x="259" y="179"/>
                      <a:pt x="240" y="204"/>
                    </a:cubicBezTo>
                    <a:cubicBezTo>
                      <a:pt x="221" y="229"/>
                      <a:pt x="76" y="138"/>
                      <a:pt x="48" y="152"/>
                    </a:cubicBezTo>
                    <a:cubicBezTo>
                      <a:pt x="20" y="166"/>
                      <a:pt x="80" y="261"/>
                      <a:pt x="72" y="290"/>
                    </a:cubicBezTo>
                    <a:cubicBezTo>
                      <a:pt x="64" y="319"/>
                      <a:pt x="37" y="323"/>
                      <a:pt x="0" y="324"/>
                    </a:cubicBezTo>
                  </a:path>
                </a:pathLst>
              </a:custGeom>
              <a:noFill/>
              <a:ln w="28575">
                <a:solidFill>
                  <a:schemeClr val="tx2"/>
                </a:solidFill>
                <a:round/>
                <a:headEnd/>
                <a:tailEnd/>
              </a:ln>
            </p:spPr>
            <p:txBody>
              <a:bodyPr wrap="none" lIns="113622" tIns="56767" rIns="113622" bIns="56767" anchor="ctr"/>
              <a:lstStyle/>
              <a:p>
                <a:endParaRPr lang="en-US"/>
              </a:p>
            </p:txBody>
          </p:sp>
          <p:sp>
            <p:nvSpPr>
              <p:cNvPr id="28703" name="AutoShape 191"/>
              <p:cNvSpPr>
                <a:spLocks noChangeArrowheads="1"/>
              </p:cNvSpPr>
              <p:nvPr/>
            </p:nvSpPr>
            <p:spPr bwMode="auto">
              <a:xfrm rot="-8507995">
                <a:off x="2464" y="1899"/>
                <a:ext cx="120" cy="104"/>
              </a:xfrm>
              <a:prstGeom prst="triangle">
                <a:avLst>
                  <a:gd name="adj" fmla="val 50000"/>
                </a:avLst>
              </a:prstGeom>
              <a:solidFill>
                <a:schemeClr val="tx2"/>
              </a:solidFill>
              <a:ln w="28575">
                <a:solidFill>
                  <a:schemeClr val="tx2"/>
                </a:solidFill>
                <a:miter lim="800000"/>
                <a:headEnd/>
                <a:tailEnd/>
              </a:ln>
            </p:spPr>
            <p:txBody>
              <a:bodyPr rot="10800000" wrap="none" lIns="113622" tIns="56767" rIns="113622" bIns="56767" anchor="ctr"/>
              <a:lstStyle/>
              <a:p>
                <a:pPr algn="ctr" defTabSz="1166813" eaLnBrk="0" hangingPunct="0">
                  <a:lnSpc>
                    <a:spcPct val="90000"/>
                  </a:lnSpc>
                </a:pPr>
                <a:endParaRPr lang="pl-PL" sz="900" b="0"/>
              </a:p>
            </p:txBody>
          </p:sp>
        </p:grpSp>
      </p:grpSp>
      <p:grpSp>
        <p:nvGrpSpPr>
          <p:cNvPr id="13" name="Group 192"/>
          <p:cNvGrpSpPr>
            <a:grpSpLocks/>
          </p:cNvGrpSpPr>
          <p:nvPr/>
        </p:nvGrpSpPr>
        <p:grpSpPr bwMode="auto">
          <a:xfrm>
            <a:off x="5048250" y="3575050"/>
            <a:ext cx="1325563" cy="798513"/>
            <a:chOff x="3180" y="2253"/>
            <a:chExt cx="835" cy="502"/>
          </a:xfrm>
        </p:grpSpPr>
        <p:sp>
          <p:nvSpPr>
            <p:cNvPr id="28696" name="Text Box 193"/>
            <p:cNvSpPr txBox="1">
              <a:spLocks noChangeArrowheads="1"/>
            </p:cNvSpPr>
            <p:nvPr/>
          </p:nvSpPr>
          <p:spPr bwMode="auto">
            <a:xfrm>
              <a:off x="3180" y="2253"/>
              <a:ext cx="835" cy="283"/>
            </a:xfrm>
            <a:prstGeom prst="rect">
              <a:avLst/>
            </a:prstGeom>
            <a:noFill/>
            <a:ln w="28575">
              <a:noFill/>
              <a:miter lim="800000"/>
              <a:headEnd/>
              <a:tailEnd/>
            </a:ln>
          </p:spPr>
          <p:txBody>
            <a:bodyPr wrap="none" lIns="86515" tIns="43259" rIns="86515" bIns="43259">
              <a:spAutoFit/>
            </a:bodyPr>
            <a:lstStyle/>
            <a:p>
              <a:pPr algn="ctr" eaLnBrk="0" hangingPunct="0"/>
              <a:r>
                <a:rPr lang="en-US" sz="2400" b="0">
                  <a:solidFill>
                    <a:schemeClr val="hlink"/>
                  </a:solidFill>
                </a:rPr>
                <a:t>Glargine</a:t>
              </a:r>
            </a:p>
          </p:txBody>
        </p:sp>
        <p:grpSp>
          <p:nvGrpSpPr>
            <p:cNvPr id="14" name="Group 194"/>
            <p:cNvGrpSpPr>
              <a:grpSpLocks/>
            </p:cNvGrpSpPr>
            <p:nvPr/>
          </p:nvGrpSpPr>
          <p:grpSpPr bwMode="auto">
            <a:xfrm>
              <a:off x="3392" y="2520"/>
              <a:ext cx="219" cy="235"/>
              <a:chOff x="3392" y="2520"/>
              <a:chExt cx="219" cy="235"/>
            </a:xfrm>
          </p:grpSpPr>
          <p:sp>
            <p:nvSpPr>
              <p:cNvPr id="28698" name="Freeform 195"/>
              <p:cNvSpPr>
                <a:spLocks/>
              </p:cNvSpPr>
              <p:nvPr/>
            </p:nvSpPr>
            <p:spPr bwMode="auto">
              <a:xfrm>
                <a:off x="3456" y="2520"/>
                <a:ext cx="155" cy="156"/>
              </a:xfrm>
              <a:custGeom>
                <a:avLst/>
                <a:gdLst>
                  <a:gd name="T0" fmla="*/ 101 w 155"/>
                  <a:gd name="T1" fmla="*/ 0 h 156"/>
                  <a:gd name="T2" fmla="*/ 147 w 155"/>
                  <a:gd name="T3" fmla="*/ 98 h 156"/>
                  <a:gd name="T4" fmla="*/ 56 w 155"/>
                  <a:gd name="T5" fmla="*/ 72 h 156"/>
                  <a:gd name="T6" fmla="*/ 44 w 155"/>
                  <a:gd name="T7" fmla="*/ 140 h 156"/>
                  <a:gd name="T8" fmla="*/ 0 w 155"/>
                  <a:gd name="T9" fmla="*/ 156 h 156"/>
                  <a:gd name="T10" fmla="*/ 0 60000 65536"/>
                  <a:gd name="T11" fmla="*/ 0 60000 65536"/>
                  <a:gd name="T12" fmla="*/ 0 60000 65536"/>
                  <a:gd name="T13" fmla="*/ 0 60000 65536"/>
                  <a:gd name="T14" fmla="*/ 0 60000 65536"/>
                  <a:gd name="T15" fmla="*/ 0 w 155"/>
                  <a:gd name="T16" fmla="*/ 0 h 156"/>
                  <a:gd name="T17" fmla="*/ 155 w 155"/>
                  <a:gd name="T18" fmla="*/ 156 h 156"/>
                </a:gdLst>
                <a:ahLst/>
                <a:cxnLst>
                  <a:cxn ang="T10">
                    <a:pos x="T0" y="T1"/>
                  </a:cxn>
                  <a:cxn ang="T11">
                    <a:pos x="T2" y="T3"/>
                  </a:cxn>
                  <a:cxn ang="T12">
                    <a:pos x="T4" y="T5"/>
                  </a:cxn>
                  <a:cxn ang="T13">
                    <a:pos x="T6" y="T7"/>
                  </a:cxn>
                  <a:cxn ang="T14">
                    <a:pos x="T8" y="T9"/>
                  </a:cxn>
                </a:cxnLst>
                <a:rect l="T15" t="T16" r="T17" b="T18"/>
                <a:pathLst>
                  <a:path w="155" h="156">
                    <a:moveTo>
                      <a:pt x="101" y="0"/>
                    </a:moveTo>
                    <a:cubicBezTo>
                      <a:pt x="109" y="16"/>
                      <a:pt x="155" y="86"/>
                      <a:pt x="147" y="98"/>
                    </a:cubicBezTo>
                    <a:cubicBezTo>
                      <a:pt x="139" y="110"/>
                      <a:pt x="73" y="65"/>
                      <a:pt x="56" y="72"/>
                    </a:cubicBezTo>
                    <a:cubicBezTo>
                      <a:pt x="39" y="79"/>
                      <a:pt x="53" y="126"/>
                      <a:pt x="44" y="140"/>
                    </a:cubicBezTo>
                    <a:cubicBezTo>
                      <a:pt x="35" y="154"/>
                      <a:pt x="23" y="156"/>
                      <a:pt x="0" y="156"/>
                    </a:cubicBezTo>
                  </a:path>
                </a:pathLst>
              </a:custGeom>
              <a:noFill/>
              <a:ln w="28575">
                <a:solidFill>
                  <a:schemeClr val="hlink"/>
                </a:solidFill>
                <a:round/>
                <a:headEnd/>
                <a:tailEnd/>
              </a:ln>
            </p:spPr>
            <p:txBody>
              <a:bodyPr wrap="none" lIns="113622" tIns="56767" rIns="113622" bIns="56767" anchor="ctr"/>
              <a:lstStyle/>
              <a:p>
                <a:endParaRPr lang="en-US"/>
              </a:p>
            </p:txBody>
          </p:sp>
          <p:sp>
            <p:nvSpPr>
              <p:cNvPr id="28699" name="AutoShape 196"/>
              <p:cNvSpPr>
                <a:spLocks noChangeArrowheads="1"/>
              </p:cNvSpPr>
              <p:nvPr/>
            </p:nvSpPr>
            <p:spPr bwMode="auto">
              <a:xfrm rot="-8507995">
                <a:off x="3392" y="2651"/>
                <a:ext cx="120" cy="104"/>
              </a:xfrm>
              <a:prstGeom prst="triangle">
                <a:avLst>
                  <a:gd name="adj" fmla="val 50000"/>
                </a:avLst>
              </a:prstGeom>
              <a:solidFill>
                <a:schemeClr val="hlink"/>
              </a:solidFill>
              <a:ln w="28575">
                <a:solidFill>
                  <a:schemeClr val="hlink"/>
                </a:solidFill>
                <a:miter lim="800000"/>
                <a:headEnd/>
                <a:tailEnd/>
              </a:ln>
            </p:spPr>
            <p:txBody>
              <a:bodyPr rot="10800000" wrap="none" lIns="113622" tIns="56767" rIns="113622" bIns="56767" anchor="ctr"/>
              <a:lstStyle/>
              <a:p>
                <a:pPr algn="ctr" defTabSz="1166813" eaLnBrk="0" hangingPunct="0">
                  <a:lnSpc>
                    <a:spcPct val="90000"/>
                  </a:lnSpc>
                </a:pPr>
                <a:endParaRPr lang="pl-PL" sz="900" b="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92088" y="1052736"/>
            <a:ext cx="8780462" cy="5197475"/>
          </a:xfrm>
          <a:prstGeom prst="rect">
            <a:avLst/>
          </a:prstGeom>
          <a:noFill/>
          <a:ln w="9525">
            <a:noFill/>
            <a:miter lim="800000"/>
            <a:headEnd/>
            <a:tailEnd/>
          </a:ln>
        </p:spPr>
      </p:pic>
      <p:sp>
        <p:nvSpPr>
          <p:cNvPr id="73731" name="Text Box 3"/>
          <p:cNvSpPr txBox="1">
            <a:spLocks noChangeArrowheads="1"/>
          </p:cNvSpPr>
          <p:nvPr/>
        </p:nvSpPr>
        <p:spPr bwMode="auto">
          <a:xfrm>
            <a:off x="1295400" y="2208213"/>
            <a:ext cx="804863" cy="738187"/>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13.0</a:t>
            </a:r>
          </a:p>
          <a:p>
            <a:pPr eaLnBrk="0" hangingPunct="0">
              <a:defRPr/>
            </a:pPr>
            <a:r>
              <a:rPr lang="en-US" sz="1400" dirty="0">
                <a:solidFill>
                  <a:srgbClr val="000066"/>
                </a:solidFill>
                <a:latin typeface="+mn-lt"/>
              </a:rPr>
              <a:t>17.5</a:t>
            </a:r>
          </a:p>
          <a:p>
            <a:pPr eaLnBrk="0" hangingPunct="0">
              <a:defRPr/>
            </a:pPr>
            <a:r>
              <a:rPr lang="en-US" sz="1400" i="1" dirty="0">
                <a:solidFill>
                  <a:srgbClr val="000066"/>
                </a:solidFill>
                <a:latin typeface="+mn-lt"/>
              </a:rPr>
              <a:t>35%</a:t>
            </a:r>
            <a:endParaRPr lang="en-US" sz="1400" dirty="0">
              <a:solidFill>
                <a:srgbClr val="000066"/>
              </a:solidFill>
              <a:latin typeface="+mn-lt"/>
            </a:endParaRPr>
          </a:p>
        </p:txBody>
      </p:sp>
      <p:sp>
        <p:nvSpPr>
          <p:cNvPr id="73732" name="Text Box 4"/>
          <p:cNvSpPr txBox="1">
            <a:spLocks noChangeArrowheads="1"/>
          </p:cNvSpPr>
          <p:nvPr/>
        </p:nvSpPr>
        <p:spPr bwMode="auto">
          <a:xfrm>
            <a:off x="2232025" y="4494213"/>
            <a:ext cx="820738" cy="738187"/>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12.4</a:t>
            </a:r>
          </a:p>
          <a:p>
            <a:pPr eaLnBrk="0" hangingPunct="0">
              <a:defRPr/>
            </a:pPr>
            <a:r>
              <a:rPr lang="en-US" sz="1400" dirty="0">
                <a:solidFill>
                  <a:srgbClr val="000066"/>
                </a:solidFill>
                <a:latin typeface="+mn-lt"/>
              </a:rPr>
              <a:t>22.5</a:t>
            </a:r>
          </a:p>
          <a:p>
            <a:pPr eaLnBrk="0" hangingPunct="0">
              <a:defRPr/>
            </a:pPr>
            <a:r>
              <a:rPr lang="en-US" sz="1400" i="1" dirty="0">
                <a:solidFill>
                  <a:srgbClr val="000066"/>
                </a:solidFill>
                <a:latin typeface="+mn-lt"/>
              </a:rPr>
              <a:t>81%</a:t>
            </a:r>
          </a:p>
        </p:txBody>
      </p:sp>
      <p:sp>
        <p:nvSpPr>
          <p:cNvPr id="73733" name="Text Box 5"/>
          <p:cNvSpPr txBox="1">
            <a:spLocks noChangeArrowheads="1"/>
          </p:cNvSpPr>
          <p:nvPr/>
        </p:nvSpPr>
        <p:spPr bwMode="auto">
          <a:xfrm>
            <a:off x="4724400" y="2057400"/>
            <a:ext cx="693738" cy="738188"/>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22.0</a:t>
            </a:r>
          </a:p>
          <a:p>
            <a:pPr eaLnBrk="0" hangingPunct="0">
              <a:defRPr/>
            </a:pPr>
            <a:r>
              <a:rPr lang="en-US" sz="1400" dirty="0">
                <a:solidFill>
                  <a:srgbClr val="000066"/>
                </a:solidFill>
                <a:latin typeface="+mn-lt"/>
              </a:rPr>
              <a:t>32.9</a:t>
            </a:r>
          </a:p>
          <a:p>
            <a:pPr eaLnBrk="0" hangingPunct="0">
              <a:defRPr/>
            </a:pPr>
            <a:r>
              <a:rPr lang="en-US" sz="1400" i="1" dirty="0">
                <a:solidFill>
                  <a:srgbClr val="000066"/>
                </a:solidFill>
                <a:latin typeface="+mn-lt"/>
              </a:rPr>
              <a:t>50%</a:t>
            </a:r>
          </a:p>
        </p:txBody>
      </p:sp>
      <p:sp>
        <p:nvSpPr>
          <p:cNvPr id="73734" name="Text Box 6"/>
          <p:cNvSpPr txBox="1">
            <a:spLocks noChangeArrowheads="1"/>
          </p:cNvSpPr>
          <p:nvPr/>
        </p:nvSpPr>
        <p:spPr bwMode="auto">
          <a:xfrm>
            <a:off x="7543800" y="4876800"/>
            <a:ext cx="820738" cy="738188"/>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0.9</a:t>
            </a:r>
          </a:p>
          <a:p>
            <a:pPr eaLnBrk="0" hangingPunct="0">
              <a:defRPr/>
            </a:pPr>
            <a:r>
              <a:rPr lang="en-US" sz="1400" dirty="0">
                <a:solidFill>
                  <a:srgbClr val="000066"/>
                </a:solidFill>
                <a:latin typeface="+mn-lt"/>
              </a:rPr>
              <a:t>1.3</a:t>
            </a:r>
          </a:p>
          <a:p>
            <a:pPr eaLnBrk="0" hangingPunct="0">
              <a:defRPr/>
            </a:pPr>
            <a:r>
              <a:rPr lang="en-US" sz="1400" i="1" dirty="0">
                <a:solidFill>
                  <a:srgbClr val="000066"/>
                </a:solidFill>
                <a:latin typeface="+mn-lt"/>
              </a:rPr>
              <a:t>44%</a:t>
            </a:r>
          </a:p>
        </p:txBody>
      </p:sp>
      <p:sp>
        <p:nvSpPr>
          <p:cNvPr id="73735" name="Text Box 7"/>
          <p:cNvSpPr txBox="1">
            <a:spLocks noChangeArrowheads="1"/>
          </p:cNvSpPr>
          <p:nvPr/>
        </p:nvSpPr>
        <p:spPr bwMode="auto">
          <a:xfrm>
            <a:off x="4572000" y="3886200"/>
            <a:ext cx="804863" cy="738188"/>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7.3</a:t>
            </a:r>
          </a:p>
          <a:p>
            <a:pPr eaLnBrk="0" hangingPunct="0">
              <a:defRPr/>
            </a:pPr>
            <a:r>
              <a:rPr lang="en-US" sz="1400" dirty="0">
                <a:solidFill>
                  <a:srgbClr val="000066"/>
                </a:solidFill>
                <a:latin typeface="+mn-lt"/>
              </a:rPr>
              <a:t>14.1</a:t>
            </a:r>
          </a:p>
          <a:p>
            <a:pPr eaLnBrk="0" hangingPunct="0">
              <a:defRPr/>
            </a:pPr>
            <a:r>
              <a:rPr lang="en-US" sz="1400" i="1" dirty="0">
                <a:solidFill>
                  <a:srgbClr val="000066"/>
                </a:solidFill>
                <a:latin typeface="+mn-lt"/>
              </a:rPr>
              <a:t>93%</a:t>
            </a:r>
          </a:p>
        </p:txBody>
      </p:sp>
      <p:sp>
        <p:nvSpPr>
          <p:cNvPr id="73736" name="Text Box 8"/>
          <p:cNvSpPr txBox="1">
            <a:spLocks noChangeArrowheads="1"/>
          </p:cNvSpPr>
          <p:nvPr/>
        </p:nvSpPr>
        <p:spPr bwMode="auto">
          <a:xfrm>
            <a:off x="539552" y="5517232"/>
            <a:ext cx="7100887" cy="1077912"/>
          </a:xfrm>
          <a:prstGeom prst="rect">
            <a:avLst/>
          </a:prstGeom>
          <a:noFill/>
          <a:ln w="9525">
            <a:noFill/>
            <a:miter lim="800000"/>
            <a:headEnd/>
            <a:tailEnd/>
          </a:ln>
          <a:effectLst/>
        </p:spPr>
        <p:txBody>
          <a:bodyPr>
            <a:spAutoFit/>
          </a:bodyPr>
          <a:lstStyle/>
          <a:p>
            <a:pPr algn="l" eaLnBrk="0" hangingPunct="0">
              <a:defRPr/>
            </a:pPr>
            <a:r>
              <a:rPr lang="en-US" sz="1600" i="1" dirty="0">
                <a:solidFill>
                  <a:srgbClr val="FF0000"/>
                </a:solidFill>
                <a:latin typeface="+mn-lt"/>
              </a:rPr>
              <a:t>World</a:t>
            </a:r>
          </a:p>
          <a:p>
            <a:pPr algn="l" eaLnBrk="0" hangingPunct="0">
              <a:defRPr/>
            </a:pPr>
            <a:r>
              <a:rPr lang="en-US" sz="1600" dirty="0">
                <a:latin typeface="+mn-lt"/>
              </a:rPr>
              <a:t>1995 = 118 million    2010 = 221 million (</a:t>
            </a:r>
            <a:r>
              <a:rPr lang="en-US" sz="1600" i="1" dirty="0">
                <a:latin typeface="+mn-lt"/>
              </a:rPr>
              <a:t>Increase 87% )</a:t>
            </a:r>
            <a:endParaRPr lang="en-US" sz="1600" dirty="0">
              <a:latin typeface="+mn-lt"/>
            </a:endParaRPr>
          </a:p>
          <a:p>
            <a:pPr algn="l" eaLnBrk="0" hangingPunct="0">
              <a:defRPr/>
            </a:pPr>
            <a:r>
              <a:rPr lang="en-US" sz="1600" dirty="0">
                <a:latin typeface="+mn-lt"/>
              </a:rPr>
              <a:t>2025=300 million</a:t>
            </a:r>
          </a:p>
          <a:p>
            <a:pPr algn="l" eaLnBrk="0" hangingPunct="0">
              <a:defRPr/>
            </a:pPr>
            <a:r>
              <a:rPr lang="en-US" sz="1600" i="1" dirty="0">
                <a:latin typeface="+mn-lt"/>
              </a:rPr>
              <a:t>(Americas 13.8-42.8, Eastern Med. 13.8-42.8)</a:t>
            </a:r>
          </a:p>
        </p:txBody>
      </p:sp>
      <p:sp>
        <p:nvSpPr>
          <p:cNvPr id="73737" name="Text Box 9"/>
          <p:cNvSpPr txBox="1">
            <a:spLocks noChangeArrowheads="1"/>
          </p:cNvSpPr>
          <p:nvPr/>
        </p:nvSpPr>
        <p:spPr bwMode="auto">
          <a:xfrm>
            <a:off x="6248400" y="2057400"/>
            <a:ext cx="925513" cy="738188"/>
          </a:xfrm>
          <a:prstGeom prst="rect">
            <a:avLst/>
          </a:prstGeom>
          <a:noFill/>
          <a:ln w="9525">
            <a:noFill/>
            <a:miter lim="800000"/>
            <a:headEnd/>
            <a:tailEnd/>
          </a:ln>
          <a:effectLst/>
        </p:spPr>
        <p:txBody>
          <a:bodyPr>
            <a:spAutoFit/>
          </a:bodyPr>
          <a:lstStyle/>
          <a:p>
            <a:pPr eaLnBrk="0" hangingPunct="0">
              <a:defRPr/>
            </a:pPr>
            <a:r>
              <a:rPr lang="en-US" sz="1400" dirty="0">
                <a:solidFill>
                  <a:srgbClr val="000066"/>
                </a:solidFill>
                <a:latin typeface="+mn-lt"/>
              </a:rPr>
              <a:t>62.8</a:t>
            </a:r>
          </a:p>
          <a:p>
            <a:pPr eaLnBrk="0" hangingPunct="0">
              <a:defRPr/>
            </a:pPr>
            <a:r>
              <a:rPr lang="en-US" sz="1400" dirty="0">
                <a:solidFill>
                  <a:srgbClr val="000066"/>
                </a:solidFill>
                <a:latin typeface="+mn-lt"/>
              </a:rPr>
              <a:t>132.3</a:t>
            </a:r>
          </a:p>
          <a:p>
            <a:pPr eaLnBrk="0" hangingPunct="0">
              <a:defRPr/>
            </a:pPr>
            <a:r>
              <a:rPr lang="en-US" sz="1400" i="1" dirty="0">
                <a:solidFill>
                  <a:srgbClr val="000066"/>
                </a:solidFill>
                <a:latin typeface="+mn-lt"/>
              </a:rPr>
              <a:t>111%</a:t>
            </a:r>
          </a:p>
        </p:txBody>
      </p:sp>
      <p:sp>
        <p:nvSpPr>
          <p:cNvPr id="15370" name="Rectangle 10"/>
          <p:cNvSpPr>
            <a:spLocks noGrp="1" noChangeArrowheads="1"/>
          </p:cNvSpPr>
          <p:nvPr>
            <p:ph type="title"/>
          </p:nvPr>
        </p:nvSpPr>
        <p:spPr>
          <a:xfrm>
            <a:off x="457200" y="115888"/>
            <a:ext cx="8229600" cy="936848"/>
          </a:xfrm>
        </p:spPr>
        <p:txBody>
          <a:bodyPr>
            <a:noAutofit/>
          </a:bodyPr>
          <a:lstStyle/>
          <a:p>
            <a:pPr algn="ctr" eaLnBrk="1" hangingPunct="1"/>
            <a:r>
              <a:rPr lang="en-US" sz="3000" b="1" dirty="0" smtClean="0">
                <a:solidFill>
                  <a:srgbClr val="C00000"/>
                </a:solidFill>
                <a:latin typeface="Times New Roman" pitchFamily="18" charset="0"/>
                <a:cs typeface="Times New Roman" pitchFamily="18" charset="0"/>
              </a:rPr>
              <a:t>Diabetes: A Worldwide Epidemic</a:t>
            </a:r>
            <a:br>
              <a:rPr lang="en-US" sz="3000" b="1" dirty="0" smtClean="0">
                <a:solidFill>
                  <a:srgbClr val="C00000"/>
                </a:solidFill>
                <a:latin typeface="Times New Roman" pitchFamily="18" charset="0"/>
                <a:cs typeface="Times New Roman" pitchFamily="18" charset="0"/>
              </a:rPr>
            </a:br>
            <a:r>
              <a:rPr lang="en-US" sz="3000" b="1" dirty="0" smtClean="0">
                <a:solidFill>
                  <a:srgbClr val="C00000"/>
                </a:solidFill>
                <a:latin typeface="Times New Roman" pitchFamily="18" charset="0"/>
                <a:cs typeface="Times New Roman" pitchFamily="18" charset="0"/>
              </a:rPr>
              <a:t>Global </a:t>
            </a:r>
            <a:r>
              <a:rPr lang="en-US" sz="3000" b="1" smtClean="0">
                <a:solidFill>
                  <a:srgbClr val="C00000"/>
                </a:solidFill>
                <a:latin typeface="Times New Roman" pitchFamily="18" charset="0"/>
                <a:cs typeface="Times New Roman" pitchFamily="18" charset="0"/>
              </a:rPr>
              <a:t>Projections 1995-2025</a:t>
            </a:r>
            <a:endParaRPr lang="en-US" sz="3000" b="1" dirty="0" smtClean="0">
              <a:solidFill>
                <a:srgbClr val="C0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Clinical Case </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fontScale="700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Male, 64 years old</a:t>
            </a:r>
          </a:p>
          <a:p>
            <a:pPr algn="just">
              <a:lnSpc>
                <a:spcPct val="170000"/>
              </a:lnSpc>
            </a:pPr>
            <a:r>
              <a:rPr lang="en-US" b="1" dirty="0" smtClean="0">
                <a:solidFill>
                  <a:srgbClr val="7030A0"/>
                </a:solidFill>
                <a:latin typeface="Times New Roman" pitchFamily="18" charset="0"/>
                <a:ea typeface="+mj-ea"/>
                <a:cs typeface="Times New Roman" pitchFamily="18" charset="0"/>
              </a:rPr>
              <a:t>T2DM × 15 years</a:t>
            </a:r>
          </a:p>
          <a:p>
            <a:pPr algn="just">
              <a:lnSpc>
                <a:spcPct val="170000"/>
              </a:lnSpc>
            </a:pPr>
            <a:r>
              <a:rPr lang="en-US" b="1" dirty="0" smtClean="0">
                <a:solidFill>
                  <a:srgbClr val="7030A0"/>
                </a:solidFill>
                <a:latin typeface="Times New Roman" pitchFamily="18" charset="0"/>
                <a:ea typeface="+mj-ea"/>
                <a:cs typeface="Times New Roman" pitchFamily="18" charset="0"/>
              </a:rPr>
              <a:t>BMI = 30 kg/m2</a:t>
            </a:r>
          </a:p>
          <a:p>
            <a:pPr algn="just">
              <a:lnSpc>
                <a:spcPct val="170000"/>
              </a:lnSpc>
            </a:pPr>
            <a:r>
              <a:rPr lang="en-US" b="1" dirty="0" smtClean="0">
                <a:solidFill>
                  <a:srgbClr val="7030A0"/>
                </a:solidFill>
                <a:latin typeface="Times New Roman" pitchFamily="18" charset="0"/>
                <a:ea typeface="+mj-ea"/>
                <a:cs typeface="Times New Roman" pitchFamily="18" charset="0"/>
              </a:rPr>
              <a:t>Hypertension, </a:t>
            </a:r>
            <a:r>
              <a:rPr lang="en-US" b="1" dirty="0" err="1" smtClean="0">
                <a:solidFill>
                  <a:srgbClr val="7030A0"/>
                </a:solidFill>
                <a:latin typeface="Times New Roman" pitchFamily="18" charset="0"/>
                <a:ea typeface="+mj-ea"/>
                <a:cs typeface="Times New Roman" pitchFamily="18" charset="0"/>
              </a:rPr>
              <a:t>dyslipidemia</a:t>
            </a:r>
            <a:endParaRPr lang="en-US" b="1" dirty="0" smtClean="0">
              <a:solidFill>
                <a:srgbClr val="7030A0"/>
              </a:solidFill>
              <a:latin typeface="Times New Roman" pitchFamily="18" charset="0"/>
              <a:ea typeface="+mj-ea"/>
              <a:cs typeface="Times New Roman" pitchFamily="18" charset="0"/>
            </a:endParaRPr>
          </a:p>
          <a:p>
            <a:pPr algn="just">
              <a:lnSpc>
                <a:spcPct val="170000"/>
              </a:lnSpc>
            </a:pPr>
            <a:r>
              <a:rPr lang="en-US" b="1" dirty="0" smtClean="0">
                <a:solidFill>
                  <a:srgbClr val="7030A0"/>
                </a:solidFill>
                <a:latin typeface="Times New Roman" pitchFamily="18" charset="0"/>
                <a:ea typeface="+mj-ea"/>
                <a:cs typeface="Times New Roman" pitchFamily="18" charset="0"/>
              </a:rPr>
              <a:t>History- IHD; PCI to LAD 1379,</a:t>
            </a:r>
          </a:p>
          <a:p>
            <a:pPr algn="just">
              <a:lnSpc>
                <a:spcPct val="170000"/>
              </a:lnSpc>
            </a:pPr>
            <a:r>
              <a:rPr lang="en-US" b="1" dirty="0" smtClean="0">
                <a:solidFill>
                  <a:srgbClr val="7030A0"/>
                </a:solidFill>
                <a:latin typeface="Times New Roman" pitchFamily="18" charset="0"/>
                <a:ea typeface="+mj-ea"/>
                <a:cs typeface="Times New Roman" pitchFamily="18" charset="0"/>
              </a:rPr>
              <a:t>Nephropathy-GFR 38 </a:t>
            </a:r>
            <a:r>
              <a:rPr lang="en-US" b="1" dirty="0" err="1" smtClean="0">
                <a:solidFill>
                  <a:srgbClr val="7030A0"/>
                </a:solidFill>
                <a:latin typeface="Times New Roman" pitchFamily="18" charset="0"/>
                <a:ea typeface="+mj-ea"/>
                <a:cs typeface="Times New Roman" pitchFamily="18" charset="0"/>
              </a:rPr>
              <a:t>mL</a:t>
            </a:r>
            <a:r>
              <a:rPr lang="en-US" b="1" dirty="0" smtClean="0">
                <a:solidFill>
                  <a:srgbClr val="7030A0"/>
                </a:solidFill>
                <a:latin typeface="Times New Roman" pitchFamily="18" charset="0"/>
                <a:ea typeface="+mj-ea"/>
                <a:cs typeface="Times New Roman" pitchFamily="18" charset="0"/>
              </a:rPr>
              <a:t>/min; alb/Cr 105 mg/gm</a:t>
            </a:r>
          </a:p>
          <a:p>
            <a:pPr algn="just">
              <a:lnSpc>
                <a:spcPct val="170000"/>
              </a:lnSpc>
            </a:pPr>
            <a:r>
              <a:rPr lang="en-US" b="1" dirty="0" smtClean="0">
                <a:solidFill>
                  <a:srgbClr val="7030A0"/>
                </a:solidFill>
                <a:latin typeface="Times New Roman" pitchFamily="18" charset="0"/>
                <a:ea typeface="+mj-ea"/>
                <a:cs typeface="Times New Roman" pitchFamily="18" charset="0"/>
              </a:rPr>
              <a:t>HBA1c = 10.5%</a:t>
            </a:r>
          </a:p>
          <a:p>
            <a:pPr algn="just">
              <a:lnSpc>
                <a:spcPct val="170000"/>
              </a:lnSpc>
            </a:pPr>
            <a:r>
              <a:rPr lang="en-US" b="1" dirty="0" smtClean="0">
                <a:solidFill>
                  <a:srgbClr val="7030A0"/>
                </a:solidFill>
                <a:latin typeface="Times New Roman" pitchFamily="18" charset="0"/>
                <a:ea typeface="+mj-ea"/>
                <a:cs typeface="Times New Roman" pitchFamily="18" charset="0"/>
              </a:rPr>
              <a:t>Physical activity moderate</a:t>
            </a:r>
          </a:p>
          <a:p>
            <a:pPr algn="just">
              <a:lnSpc>
                <a:spcPct val="170000"/>
              </a:lnSpc>
            </a:pPr>
            <a:r>
              <a:rPr lang="en-US" b="1" dirty="0" smtClean="0">
                <a:solidFill>
                  <a:srgbClr val="7030A0"/>
                </a:solidFill>
                <a:latin typeface="Times New Roman" pitchFamily="18" charset="0"/>
                <a:ea typeface="+mj-ea"/>
                <a:cs typeface="Times New Roman" pitchFamily="18" charset="0"/>
              </a:rPr>
              <a:t>Weight stable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Diabetes Drugs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a:bodyPr>
          <a:lstStyle/>
          <a:p>
            <a:pPr algn="just">
              <a:lnSpc>
                <a:spcPct val="170000"/>
              </a:lnSpc>
            </a:pPr>
            <a:r>
              <a:rPr lang="en-US" b="1" dirty="0" err="1" smtClean="0">
                <a:solidFill>
                  <a:srgbClr val="7030A0"/>
                </a:solidFill>
                <a:latin typeface="Times New Roman" pitchFamily="18" charset="0"/>
                <a:ea typeface="+mj-ea"/>
                <a:cs typeface="Times New Roman" pitchFamily="18" charset="0"/>
              </a:rPr>
              <a:t>Glimepiride</a:t>
            </a:r>
            <a:r>
              <a:rPr lang="en-US" b="1" dirty="0" smtClean="0">
                <a:solidFill>
                  <a:srgbClr val="7030A0"/>
                </a:solidFill>
                <a:latin typeface="Times New Roman" pitchFamily="18" charset="0"/>
                <a:ea typeface="+mj-ea"/>
                <a:cs typeface="Times New Roman" pitchFamily="18" charset="0"/>
              </a:rPr>
              <a:t> 4 mg once daily</a:t>
            </a:r>
          </a:p>
          <a:p>
            <a:pPr algn="just">
              <a:lnSpc>
                <a:spcPct val="170000"/>
              </a:lnSpc>
            </a:pP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850 mg three times daily</a:t>
            </a:r>
          </a:p>
          <a:p>
            <a:pPr algn="just">
              <a:lnSpc>
                <a:spcPct val="170000"/>
              </a:lnSpc>
            </a:pPr>
            <a:r>
              <a:rPr lang="en-US" b="1" dirty="0" smtClean="0">
                <a:solidFill>
                  <a:srgbClr val="7030A0"/>
                </a:solidFill>
                <a:latin typeface="Times New Roman" pitchFamily="18" charset="0"/>
                <a:ea typeface="+mj-ea"/>
                <a:cs typeface="Times New Roman" pitchFamily="18" charset="0"/>
              </a:rPr>
              <a:t>Other drugs:</a:t>
            </a:r>
          </a:p>
          <a:p>
            <a:pPr lvl="2" algn="just">
              <a:lnSpc>
                <a:spcPct val="170000"/>
              </a:lnSpc>
              <a:buFontTx/>
              <a:buChar char="-"/>
            </a:pPr>
            <a:r>
              <a:rPr lang="en-US" sz="2200" b="1" dirty="0" smtClean="0">
                <a:latin typeface="Times New Roman" pitchFamily="18" charset="0"/>
                <a:cs typeface="Times New Roman" pitchFamily="18" charset="0"/>
              </a:rPr>
              <a:t>ACE-I (Begun 2003)</a:t>
            </a:r>
          </a:p>
          <a:p>
            <a:pPr lvl="2" algn="just">
              <a:lnSpc>
                <a:spcPct val="170000"/>
              </a:lnSpc>
              <a:buFontTx/>
              <a:buChar char="-"/>
            </a:pPr>
            <a:r>
              <a:rPr lang="en-US" sz="2200" b="1" dirty="0" err="1" smtClean="0">
                <a:latin typeface="Times New Roman" pitchFamily="18" charset="0"/>
                <a:cs typeface="Times New Roman" pitchFamily="18" charset="0"/>
              </a:rPr>
              <a:t>Statin</a:t>
            </a:r>
            <a:endParaRPr lang="en-US" sz="2200" b="1" dirty="0" smtClean="0">
              <a:latin typeface="Times New Roman" pitchFamily="18" charset="0"/>
              <a:cs typeface="Times New Roman" pitchFamily="18" charset="0"/>
            </a:endParaRPr>
          </a:p>
          <a:p>
            <a:pPr lvl="2" algn="just">
              <a:lnSpc>
                <a:spcPct val="170000"/>
              </a:lnSpc>
              <a:buFontTx/>
              <a:buChar char="-"/>
            </a:pPr>
            <a:r>
              <a:rPr lang="en-US" sz="2200" b="1" dirty="0" smtClean="0">
                <a:latin typeface="Times New Roman" pitchFamily="18" charset="0"/>
                <a:cs typeface="Times New Roman" pitchFamily="18" charset="0"/>
              </a:rPr>
              <a:t>Aspirin</a:t>
            </a:r>
            <a:endParaRPr lang="en-US"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Treatment Options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a:bodyPr>
          <a:lstStyle/>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Add basal insulin and maintain oral treatment</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Add basal insulin and change oral treatment</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Discontinue </a:t>
            </a:r>
            <a:r>
              <a:rPr lang="en-US" b="1" dirty="0" err="1" smtClean="0">
                <a:solidFill>
                  <a:srgbClr val="7030A0"/>
                </a:solidFill>
                <a:latin typeface="Times New Roman" pitchFamily="18" charset="0"/>
                <a:ea typeface="+mj-ea"/>
                <a:cs typeface="Times New Roman" pitchFamily="18" charset="0"/>
              </a:rPr>
              <a:t>glimepiride</a:t>
            </a:r>
            <a:r>
              <a:rPr lang="en-US" b="1" dirty="0" smtClean="0">
                <a:solidFill>
                  <a:srgbClr val="7030A0"/>
                </a:solidFill>
                <a:latin typeface="Times New Roman" pitchFamily="18" charset="0"/>
                <a:ea typeface="+mj-ea"/>
                <a:cs typeface="Times New Roman" pitchFamily="18" charset="0"/>
              </a:rPr>
              <a:t> and add pre-mix insulin twice daily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blackWhite">
          <a:xfrm>
            <a:off x="2290763" y="1847850"/>
            <a:ext cx="5103812" cy="3402013"/>
          </a:xfrm>
          <a:prstGeom prst="rect">
            <a:avLst/>
          </a:prstGeom>
          <a:gradFill rotWithShape="1">
            <a:gsLst>
              <a:gs pos="0">
                <a:srgbClr val="BE004D"/>
              </a:gs>
              <a:gs pos="50000">
                <a:srgbClr val="D24D83"/>
              </a:gs>
              <a:gs pos="100000">
                <a:srgbClr val="BE004D"/>
              </a:gs>
            </a:gsLst>
            <a:lin ang="5400000" scaled="1"/>
          </a:gradFill>
          <a:ln w="19050">
            <a:solidFill>
              <a:schemeClr val="tx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23" name="Rectangle 3"/>
          <p:cNvSpPr>
            <a:spLocks noGrp="1" noChangeArrowheads="1"/>
          </p:cNvSpPr>
          <p:nvPr>
            <p:ph type="title" idx="4294967295"/>
          </p:nvPr>
        </p:nvSpPr>
        <p:spPr>
          <a:xfrm>
            <a:off x="509588" y="185738"/>
            <a:ext cx="7867650" cy="1003300"/>
          </a:xfrm>
        </p:spPr>
        <p:txBody>
          <a:bodyPr lIns="84446" tIns="42185" rIns="84446" bIns="42185">
            <a:normAutofit fontScale="90000"/>
          </a:bodyPr>
          <a:lstStyle/>
          <a:p>
            <a:pPr eaLnBrk="1" hangingPunct="1"/>
            <a:r>
              <a:rPr lang="en-US" altLang="en-US" sz="3900" b="1" dirty="0" smtClean="0">
                <a:solidFill>
                  <a:srgbClr val="C00000"/>
                </a:solidFill>
                <a:latin typeface="Times New Roman" pitchFamily="18" charset="0"/>
                <a:cs typeface="Times New Roman" pitchFamily="18" charset="0"/>
              </a:rPr>
              <a:t>24-Hour Plasma Glucose Curve</a:t>
            </a:r>
            <a:br>
              <a:rPr lang="en-US" altLang="en-US" sz="3900" b="1" dirty="0" smtClean="0">
                <a:solidFill>
                  <a:srgbClr val="C00000"/>
                </a:solidFill>
                <a:latin typeface="Times New Roman" pitchFamily="18" charset="0"/>
                <a:cs typeface="Times New Roman" pitchFamily="18" charset="0"/>
              </a:rPr>
            </a:br>
            <a:r>
              <a:rPr lang="en-US" altLang="en-US" dirty="0" smtClean="0"/>
              <a:t>  </a:t>
            </a:r>
          </a:p>
        </p:txBody>
      </p:sp>
      <p:sp>
        <p:nvSpPr>
          <p:cNvPr id="30724" name="Text Box 4"/>
          <p:cNvSpPr txBox="1">
            <a:spLocks noChangeArrowheads="1"/>
          </p:cNvSpPr>
          <p:nvPr/>
        </p:nvSpPr>
        <p:spPr bwMode="auto">
          <a:xfrm>
            <a:off x="3854450" y="5857875"/>
            <a:ext cx="2270125" cy="457200"/>
          </a:xfrm>
          <a:prstGeom prst="rect">
            <a:avLst/>
          </a:prstGeom>
          <a:noFill/>
          <a:ln w="28575">
            <a:noFill/>
            <a:miter lim="800000"/>
            <a:headEnd/>
            <a:tailEnd/>
          </a:ln>
        </p:spPr>
        <p:txBody>
          <a:bodyPr lIns="84299" tIns="42111" rIns="84299" bIns="42111" anchor="ctr">
            <a:spAutoFit/>
          </a:bodyPr>
          <a:lstStyle/>
          <a:p>
            <a:pPr algn="ctr" eaLnBrk="0" hangingPunct="0">
              <a:spcBef>
                <a:spcPct val="50000"/>
              </a:spcBef>
            </a:pPr>
            <a:r>
              <a:rPr lang="en-US" altLang="en-US" sz="2400" b="0"/>
              <a:t>Time of Day</a:t>
            </a:r>
          </a:p>
        </p:txBody>
      </p:sp>
      <p:sp>
        <p:nvSpPr>
          <p:cNvPr id="30725" name="Line 5"/>
          <p:cNvSpPr>
            <a:spLocks noChangeShapeType="1"/>
          </p:cNvSpPr>
          <p:nvPr/>
        </p:nvSpPr>
        <p:spPr bwMode="auto">
          <a:xfrm flipH="1">
            <a:off x="2209800" y="4405313"/>
            <a:ext cx="66675" cy="0"/>
          </a:xfrm>
          <a:prstGeom prst="line">
            <a:avLst/>
          </a:prstGeom>
          <a:noFill/>
          <a:ln w="19050">
            <a:solidFill>
              <a:schemeClr val="tx1"/>
            </a:solidFill>
            <a:round/>
            <a:headEnd/>
            <a:tailEnd/>
          </a:ln>
        </p:spPr>
        <p:txBody>
          <a:bodyPr wrap="none" anchor="ctr"/>
          <a:lstStyle/>
          <a:p>
            <a:endParaRPr lang="en-US"/>
          </a:p>
        </p:txBody>
      </p:sp>
      <p:sp>
        <p:nvSpPr>
          <p:cNvPr id="30726" name="Line 6"/>
          <p:cNvSpPr>
            <a:spLocks noChangeShapeType="1"/>
          </p:cNvSpPr>
          <p:nvPr/>
        </p:nvSpPr>
        <p:spPr bwMode="auto">
          <a:xfrm flipH="1">
            <a:off x="2211388" y="3562350"/>
            <a:ext cx="68262" cy="0"/>
          </a:xfrm>
          <a:prstGeom prst="line">
            <a:avLst/>
          </a:prstGeom>
          <a:noFill/>
          <a:ln w="19050">
            <a:solidFill>
              <a:schemeClr val="tx1"/>
            </a:solidFill>
            <a:round/>
            <a:headEnd/>
            <a:tailEnd/>
          </a:ln>
        </p:spPr>
        <p:txBody>
          <a:bodyPr wrap="none" anchor="ctr"/>
          <a:lstStyle/>
          <a:p>
            <a:endParaRPr lang="en-US"/>
          </a:p>
        </p:txBody>
      </p:sp>
      <p:sp>
        <p:nvSpPr>
          <p:cNvPr id="30727" name="Line 7"/>
          <p:cNvSpPr>
            <a:spLocks noChangeShapeType="1"/>
          </p:cNvSpPr>
          <p:nvPr/>
        </p:nvSpPr>
        <p:spPr bwMode="auto">
          <a:xfrm flipH="1">
            <a:off x="2209800" y="2717800"/>
            <a:ext cx="66675" cy="0"/>
          </a:xfrm>
          <a:prstGeom prst="line">
            <a:avLst/>
          </a:prstGeom>
          <a:noFill/>
          <a:ln w="19050">
            <a:solidFill>
              <a:schemeClr val="tx1"/>
            </a:solidFill>
            <a:round/>
            <a:headEnd/>
            <a:tailEnd/>
          </a:ln>
        </p:spPr>
        <p:txBody>
          <a:bodyPr wrap="none" anchor="ctr"/>
          <a:lstStyle/>
          <a:p>
            <a:endParaRPr lang="en-US"/>
          </a:p>
        </p:txBody>
      </p:sp>
      <p:sp>
        <p:nvSpPr>
          <p:cNvPr id="30728" name="Line 8"/>
          <p:cNvSpPr>
            <a:spLocks noChangeShapeType="1"/>
          </p:cNvSpPr>
          <p:nvPr/>
        </p:nvSpPr>
        <p:spPr bwMode="auto">
          <a:xfrm>
            <a:off x="3111500" y="5240338"/>
            <a:ext cx="0" cy="61912"/>
          </a:xfrm>
          <a:prstGeom prst="line">
            <a:avLst/>
          </a:prstGeom>
          <a:noFill/>
          <a:ln w="19050">
            <a:solidFill>
              <a:schemeClr val="tx1"/>
            </a:solidFill>
            <a:round/>
            <a:headEnd/>
            <a:tailEnd/>
          </a:ln>
        </p:spPr>
        <p:txBody>
          <a:bodyPr wrap="none" anchor="ctr"/>
          <a:lstStyle/>
          <a:p>
            <a:endParaRPr lang="en-US"/>
          </a:p>
        </p:txBody>
      </p:sp>
      <p:sp>
        <p:nvSpPr>
          <p:cNvPr id="30729" name="Line 9"/>
          <p:cNvSpPr>
            <a:spLocks noChangeShapeType="1"/>
          </p:cNvSpPr>
          <p:nvPr/>
        </p:nvSpPr>
        <p:spPr bwMode="auto">
          <a:xfrm>
            <a:off x="3940175" y="5240338"/>
            <a:ext cx="0" cy="61912"/>
          </a:xfrm>
          <a:prstGeom prst="line">
            <a:avLst/>
          </a:prstGeom>
          <a:noFill/>
          <a:ln w="19050">
            <a:solidFill>
              <a:schemeClr val="tx1"/>
            </a:solidFill>
            <a:round/>
            <a:headEnd/>
            <a:tailEnd/>
          </a:ln>
        </p:spPr>
        <p:txBody>
          <a:bodyPr wrap="none" anchor="ctr"/>
          <a:lstStyle/>
          <a:p>
            <a:endParaRPr lang="en-US"/>
          </a:p>
        </p:txBody>
      </p:sp>
      <p:sp>
        <p:nvSpPr>
          <p:cNvPr id="30730" name="Line 10"/>
          <p:cNvSpPr>
            <a:spLocks noChangeShapeType="1"/>
          </p:cNvSpPr>
          <p:nvPr/>
        </p:nvSpPr>
        <p:spPr bwMode="auto">
          <a:xfrm>
            <a:off x="4752975" y="5240338"/>
            <a:ext cx="0" cy="61912"/>
          </a:xfrm>
          <a:prstGeom prst="line">
            <a:avLst/>
          </a:prstGeom>
          <a:noFill/>
          <a:ln w="19050">
            <a:solidFill>
              <a:schemeClr val="tx1"/>
            </a:solidFill>
            <a:round/>
            <a:headEnd/>
            <a:tailEnd/>
          </a:ln>
        </p:spPr>
        <p:txBody>
          <a:bodyPr wrap="none" anchor="ctr"/>
          <a:lstStyle/>
          <a:p>
            <a:endParaRPr lang="en-US"/>
          </a:p>
        </p:txBody>
      </p:sp>
      <p:sp>
        <p:nvSpPr>
          <p:cNvPr id="30731" name="Line 11"/>
          <p:cNvSpPr>
            <a:spLocks noChangeShapeType="1"/>
          </p:cNvSpPr>
          <p:nvPr/>
        </p:nvSpPr>
        <p:spPr bwMode="auto">
          <a:xfrm>
            <a:off x="5580063" y="5240338"/>
            <a:ext cx="0" cy="61912"/>
          </a:xfrm>
          <a:prstGeom prst="line">
            <a:avLst/>
          </a:prstGeom>
          <a:noFill/>
          <a:ln w="19050">
            <a:solidFill>
              <a:schemeClr val="tx1"/>
            </a:solidFill>
            <a:round/>
            <a:headEnd/>
            <a:tailEnd/>
          </a:ln>
        </p:spPr>
        <p:txBody>
          <a:bodyPr wrap="none" anchor="ctr"/>
          <a:lstStyle/>
          <a:p>
            <a:endParaRPr lang="en-US"/>
          </a:p>
        </p:txBody>
      </p:sp>
      <p:sp>
        <p:nvSpPr>
          <p:cNvPr id="30732" name="Line 12"/>
          <p:cNvSpPr>
            <a:spLocks noChangeShapeType="1"/>
          </p:cNvSpPr>
          <p:nvPr/>
        </p:nvSpPr>
        <p:spPr bwMode="auto">
          <a:xfrm>
            <a:off x="6407150" y="5240338"/>
            <a:ext cx="0" cy="61912"/>
          </a:xfrm>
          <a:prstGeom prst="line">
            <a:avLst/>
          </a:prstGeom>
          <a:noFill/>
          <a:ln w="19050">
            <a:solidFill>
              <a:schemeClr val="tx1"/>
            </a:solidFill>
            <a:round/>
            <a:headEnd/>
            <a:tailEnd/>
          </a:ln>
        </p:spPr>
        <p:txBody>
          <a:bodyPr wrap="none" anchor="ctr"/>
          <a:lstStyle/>
          <a:p>
            <a:endParaRPr lang="en-US"/>
          </a:p>
        </p:txBody>
      </p:sp>
      <p:sp>
        <p:nvSpPr>
          <p:cNvPr id="30733" name="Text Box 13"/>
          <p:cNvSpPr txBox="1">
            <a:spLocks noChangeArrowheads="1"/>
          </p:cNvSpPr>
          <p:nvPr/>
        </p:nvSpPr>
        <p:spPr bwMode="auto">
          <a:xfrm>
            <a:off x="1725613" y="1698625"/>
            <a:ext cx="546100" cy="357188"/>
          </a:xfrm>
          <a:prstGeom prst="rect">
            <a:avLst/>
          </a:prstGeom>
          <a:noFill/>
          <a:ln w="28575">
            <a:noFill/>
            <a:miter lim="800000"/>
            <a:headEnd/>
            <a:tailEnd/>
          </a:ln>
        </p:spPr>
        <p:txBody>
          <a:bodyPr wrap="none" lIns="84299" tIns="42111" rIns="84299" bIns="42111" anchor="ctr">
            <a:spAutoFit/>
          </a:bodyPr>
          <a:lstStyle/>
          <a:p>
            <a:pPr algn="r" eaLnBrk="0" hangingPunct="0">
              <a:spcBef>
                <a:spcPct val="50000"/>
              </a:spcBef>
            </a:pPr>
            <a:r>
              <a:rPr lang="en-US" altLang="en-US" sz="1800" b="0"/>
              <a:t>400</a:t>
            </a:r>
          </a:p>
        </p:txBody>
      </p:sp>
      <p:sp>
        <p:nvSpPr>
          <p:cNvPr id="30734" name="Text Box 14"/>
          <p:cNvSpPr txBox="1">
            <a:spLocks noChangeArrowheads="1"/>
          </p:cNvSpPr>
          <p:nvPr/>
        </p:nvSpPr>
        <p:spPr bwMode="auto">
          <a:xfrm>
            <a:off x="1725613" y="2541588"/>
            <a:ext cx="546100" cy="355600"/>
          </a:xfrm>
          <a:prstGeom prst="rect">
            <a:avLst/>
          </a:prstGeom>
          <a:noFill/>
          <a:ln w="28575">
            <a:noFill/>
            <a:miter lim="800000"/>
            <a:headEnd/>
            <a:tailEnd/>
          </a:ln>
        </p:spPr>
        <p:txBody>
          <a:bodyPr wrap="none" lIns="84299" tIns="42111" rIns="84299" bIns="42111" anchor="ctr">
            <a:spAutoFit/>
          </a:bodyPr>
          <a:lstStyle/>
          <a:p>
            <a:pPr algn="r" eaLnBrk="0" hangingPunct="0">
              <a:spcBef>
                <a:spcPct val="50000"/>
              </a:spcBef>
            </a:pPr>
            <a:r>
              <a:rPr lang="en-US" altLang="en-US" sz="1800" b="0"/>
              <a:t>300</a:t>
            </a:r>
          </a:p>
        </p:txBody>
      </p:sp>
      <p:sp>
        <p:nvSpPr>
          <p:cNvPr id="30735" name="Text Box 15"/>
          <p:cNvSpPr txBox="1">
            <a:spLocks noChangeArrowheads="1"/>
          </p:cNvSpPr>
          <p:nvPr/>
        </p:nvSpPr>
        <p:spPr bwMode="auto">
          <a:xfrm>
            <a:off x="1725613" y="3381375"/>
            <a:ext cx="546100" cy="357188"/>
          </a:xfrm>
          <a:prstGeom prst="rect">
            <a:avLst/>
          </a:prstGeom>
          <a:noFill/>
          <a:ln w="28575">
            <a:noFill/>
            <a:miter lim="800000"/>
            <a:headEnd/>
            <a:tailEnd/>
          </a:ln>
        </p:spPr>
        <p:txBody>
          <a:bodyPr wrap="none" lIns="84299" tIns="42111" rIns="84299" bIns="42111" anchor="ctr">
            <a:spAutoFit/>
          </a:bodyPr>
          <a:lstStyle/>
          <a:p>
            <a:pPr algn="r" eaLnBrk="0" hangingPunct="0">
              <a:spcBef>
                <a:spcPct val="50000"/>
              </a:spcBef>
            </a:pPr>
            <a:r>
              <a:rPr lang="en-US" altLang="en-US" sz="1800" b="0"/>
              <a:t>200</a:t>
            </a:r>
          </a:p>
        </p:txBody>
      </p:sp>
      <p:sp>
        <p:nvSpPr>
          <p:cNvPr id="30736" name="Text Box 16"/>
          <p:cNvSpPr txBox="1">
            <a:spLocks noChangeArrowheads="1"/>
          </p:cNvSpPr>
          <p:nvPr/>
        </p:nvSpPr>
        <p:spPr bwMode="auto">
          <a:xfrm>
            <a:off x="1725613" y="4235450"/>
            <a:ext cx="546100" cy="357188"/>
          </a:xfrm>
          <a:prstGeom prst="rect">
            <a:avLst/>
          </a:prstGeom>
          <a:noFill/>
          <a:ln w="28575">
            <a:noFill/>
            <a:miter lim="800000"/>
            <a:headEnd/>
            <a:tailEnd/>
          </a:ln>
        </p:spPr>
        <p:txBody>
          <a:bodyPr wrap="none" lIns="84299" tIns="42111" rIns="84299" bIns="42111" anchor="ctr">
            <a:spAutoFit/>
          </a:bodyPr>
          <a:lstStyle/>
          <a:p>
            <a:pPr algn="r" eaLnBrk="0" hangingPunct="0">
              <a:spcBef>
                <a:spcPct val="50000"/>
              </a:spcBef>
            </a:pPr>
            <a:r>
              <a:rPr lang="en-US" altLang="en-US" sz="1800" b="0"/>
              <a:t>100</a:t>
            </a:r>
          </a:p>
        </p:txBody>
      </p:sp>
      <p:sp>
        <p:nvSpPr>
          <p:cNvPr id="30737" name="Text Box 17"/>
          <p:cNvSpPr txBox="1">
            <a:spLocks noChangeArrowheads="1"/>
          </p:cNvSpPr>
          <p:nvPr/>
        </p:nvSpPr>
        <p:spPr bwMode="auto">
          <a:xfrm>
            <a:off x="1976438" y="5086350"/>
            <a:ext cx="295275" cy="355600"/>
          </a:xfrm>
          <a:prstGeom prst="rect">
            <a:avLst/>
          </a:prstGeom>
          <a:noFill/>
          <a:ln w="28575">
            <a:noFill/>
            <a:miter lim="800000"/>
            <a:headEnd/>
            <a:tailEnd/>
          </a:ln>
        </p:spPr>
        <p:txBody>
          <a:bodyPr wrap="none" lIns="84299" tIns="42111" rIns="84299" bIns="42111" anchor="ctr">
            <a:spAutoFit/>
          </a:bodyPr>
          <a:lstStyle/>
          <a:p>
            <a:pPr algn="r" eaLnBrk="0" hangingPunct="0">
              <a:spcBef>
                <a:spcPct val="50000"/>
              </a:spcBef>
            </a:pPr>
            <a:r>
              <a:rPr lang="en-US" altLang="en-US" sz="1800" b="0"/>
              <a:t>0</a:t>
            </a:r>
          </a:p>
        </p:txBody>
      </p:sp>
      <p:sp>
        <p:nvSpPr>
          <p:cNvPr id="30738" name="Text Box 18"/>
          <p:cNvSpPr txBox="1">
            <a:spLocks noChangeArrowheads="1"/>
          </p:cNvSpPr>
          <p:nvPr/>
        </p:nvSpPr>
        <p:spPr bwMode="auto">
          <a:xfrm>
            <a:off x="1943100"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0600</a:t>
            </a:r>
          </a:p>
        </p:txBody>
      </p:sp>
      <p:sp>
        <p:nvSpPr>
          <p:cNvPr id="30739" name="Text Box 19"/>
          <p:cNvSpPr txBox="1">
            <a:spLocks noChangeArrowheads="1"/>
          </p:cNvSpPr>
          <p:nvPr/>
        </p:nvSpPr>
        <p:spPr bwMode="auto">
          <a:xfrm>
            <a:off x="6907213"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0600</a:t>
            </a:r>
          </a:p>
        </p:txBody>
      </p:sp>
      <p:sp>
        <p:nvSpPr>
          <p:cNvPr id="30740" name="Text Box 20"/>
          <p:cNvSpPr txBox="1">
            <a:spLocks noChangeArrowheads="1"/>
          </p:cNvSpPr>
          <p:nvPr/>
        </p:nvSpPr>
        <p:spPr bwMode="auto">
          <a:xfrm>
            <a:off x="2765425"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1000</a:t>
            </a:r>
          </a:p>
        </p:txBody>
      </p:sp>
      <p:sp>
        <p:nvSpPr>
          <p:cNvPr id="30741" name="Text Box 21"/>
          <p:cNvSpPr txBox="1">
            <a:spLocks noChangeArrowheads="1"/>
          </p:cNvSpPr>
          <p:nvPr/>
        </p:nvSpPr>
        <p:spPr bwMode="auto">
          <a:xfrm>
            <a:off x="3589338"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1400</a:t>
            </a:r>
          </a:p>
        </p:txBody>
      </p:sp>
      <p:sp>
        <p:nvSpPr>
          <p:cNvPr id="30742" name="Text Box 22"/>
          <p:cNvSpPr txBox="1">
            <a:spLocks noChangeArrowheads="1"/>
          </p:cNvSpPr>
          <p:nvPr/>
        </p:nvSpPr>
        <p:spPr bwMode="auto">
          <a:xfrm>
            <a:off x="4422775"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1800</a:t>
            </a:r>
          </a:p>
        </p:txBody>
      </p:sp>
      <p:sp>
        <p:nvSpPr>
          <p:cNvPr id="30743" name="Text Box 23"/>
          <p:cNvSpPr txBox="1">
            <a:spLocks noChangeArrowheads="1"/>
          </p:cNvSpPr>
          <p:nvPr/>
        </p:nvSpPr>
        <p:spPr bwMode="auto">
          <a:xfrm>
            <a:off x="5227638" y="5357813"/>
            <a:ext cx="676275"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2200</a:t>
            </a:r>
          </a:p>
        </p:txBody>
      </p:sp>
      <p:sp>
        <p:nvSpPr>
          <p:cNvPr id="30744" name="Text Box 24"/>
          <p:cNvSpPr txBox="1">
            <a:spLocks noChangeArrowheads="1"/>
          </p:cNvSpPr>
          <p:nvPr/>
        </p:nvSpPr>
        <p:spPr bwMode="auto">
          <a:xfrm>
            <a:off x="6081713" y="5357813"/>
            <a:ext cx="677862" cy="360362"/>
          </a:xfrm>
          <a:prstGeom prst="rect">
            <a:avLst/>
          </a:prstGeom>
          <a:noFill/>
          <a:ln w="28575">
            <a:noFill/>
            <a:miter lim="800000"/>
            <a:headEnd/>
            <a:tailEnd/>
          </a:ln>
        </p:spPr>
        <p:txBody>
          <a:bodyPr wrap="none" lIns="84299" tIns="42111" rIns="84299" bIns="42111" anchor="ctr">
            <a:spAutoFit/>
          </a:bodyPr>
          <a:lstStyle/>
          <a:p>
            <a:pPr algn="ctr" eaLnBrk="0" hangingPunct="0">
              <a:spcBef>
                <a:spcPct val="50000"/>
              </a:spcBef>
            </a:pPr>
            <a:r>
              <a:rPr lang="en-US" altLang="en-US" sz="1800" b="0"/>
              <a:t>0200</a:t>
            </a:r>
          </a:p>
        </p:txBody>
      </p:sp>
      <p:sp>
        <p:nvSpPr>
          <p:cNvPr id="30745" name="Freeform 25"/>
          <p:cNvSpPr>
            <a:spLocks/>
          </p:cNvSpPr>
          <p:nvPr/>
        </p:nvSpPr>
        <p:spPr bwMode="auto">
          <a:xfrm>
            <a:off x="2292350" y="4006850"/>
            <a:ext cx="4913313" cy="652463"/>
          </a:xfrm>
          <a:custGeom>
            <a:avLst/>
            <a:gdLst>
              <a:gd name="T0" fmla="*/ 63678403 w 3483"/>
              <a:gd name="T1" fmla="*/ 824219132 h 433"/>
              <a:gd name="T2" fmla="*/ 286552096 w 3483"/>
              <a:gd name="T3" fmla="*/ 787890477 h 433"/>
              <a:gd name="T4" fmla="*/ 477587326 w 3483"/>
              <a:gd name="T5" fmla="*/ 751560503 h 433"/>
              <a:gd name="T6" fmla="*/ 636783983 w 3483"/>
              <a:gd name="T7" fmla="*/ 776536418 h 433"/>
              <a:gd name="T8" fmla="*/ 786030056 w 3483"/>
              <a:gd name="T9" fmla="*/ 860549105 h 433"/>
              <a:gd name="T10" fmla="*/ 891497682 w 3483"/>
              <a:gd name="T11" fmla="*/ 728855400 h 433"/>
              <a:gd name="T12" fmla="*/ 965125413 w 3483"/>
              <a:gd name="T13" fmla="*/ 424598277 h 433"/>
              <a:gd name="T14" fmla="*/ 1050692929 w 3483"/>
              <a:gd name="T15" fmla="*/ 133964375 h 433"/>
              <a:gd name="T16" fmla="*/ 1136260444 w 3483"/>
              <a:gd name="T17" fmla="*/ 2270812 h 433"/>
              <a:gd name="T18" fmla="*/ 1241728071 w 3483"/>
              <a:gd name="T19" fmla="*/ 97634379 h 433"/>
              <a:gd name="T20" fmla="*/ 1379034182 w 3483"/>
              <a:gd name="T21" fmla="*/ 304257218 h 433"/>
              <a:gd name="T22" fmla="*/ 1560120327 w 3483"/>
              <a:gd name="T23" fmla="*/ 533585183 h 433"/>
              <a:gd name="T24" fmla="*/ 1741206119 w 3483"/>
              <a:gd name="T25" fmla="*/ 667549512 h 433"/>
              <a:gd name="T26" fmla="*/ 1888461581 w 3483"/>
              <a:gd name="T27" fmla="*/ 812866580 h 433"/>
              <a:gd name="T28" fmla="*/ 2047658238 w 3483"/>
              <a:gd name="T29" fmla="*/ 776536418 h 433"/>
              <a:gd name="T30" fmla="*/ 2123276403 w 3483"/>
              <a:gd name="T31" fmla="*/ 388268209 h 433"/>
              <a:gd name="T32" fmla="*/ 2147483647 w 3483"/>
              <a:gd name="T33" fmla="*/ 220246226 h 433"/>
              <a:gd name="T34" fmla="*/ 2147483647 w 3483"/>
              <a:gd name="T35" fmla="*/ 292904666 h 433"/>
              <a:gd name="T36" fmla="*/ 2147483647 w 3483"/>
              <a:gd name="T37" fmla="*/ 510880080 h 433"/>
              <a:gd name="T38" fmla="*/ 2147483647 w 3483"/>
              <a:gd name="T39" fmla="*/ 424598277 h 433"/>
              <a:gd name="T40" fmla="*/ 2147483647 w 3483"/>
              <a:gd name="T41" fmla="*/ 510880080 h 433"/>
              <a:gd name="T42" fmla="*/ 2147483647 w 3483"/>
              <a:gd name="T43" fmla="*/ 619866987 h 433"/>
              <a:gd name="T44" fmla="*/ 2147483647 w 3483"/>
              <a:gd name="T45" fmla="*/ 656196960 h 433"/>
              <a:gd name="T46" fmla="*/ 2147483647 w 3483"/>
              <a:gd name="T47" fmla="*/ 776536418 h 433"/>
              <a:gd name="T48" fmla="*/ 2147483647 w 3483"/>
              <a:gd name="T49" fmla="*/ 885525020 h 433"/>
              <a:gd name="T50" fmla="*/ 2147483647 w 3483"/>
              <a:gd name="T51" fmla="*/ 921853487 h 433"/>
              <a:gd name="T52" fmla="*/ 2147483647 w 3483"/>
              <a:gd name="T53" fmla="*/ 933206038 h 433"/>
              <a:gd name="T54" fmla="*/ 2147483647 w 3483"/>
              <a:gd name="T55" fmla="*/ 533585183 h 433"/>
              <a:gd name="T56" fmla="*/ 2147483647 w 3483"/>
              <a:gd name="T57" fmla="*/ 304257218 h 433"/>
              <a:gd name="T58" fmla="*/ 2147483647 w 3483"/>
              <a:gd name="T59" fmla="*/ 388268209 h 433"/>
              <a:gd name="T60" fmla="*/ 2147483647 w 3483"/>
              <a:gd name="T61" fmla="*/ 474550107 h 433"/>
              <a:gd name="T62" fmla="*/ 2147483647 w 3483"/>
              <a:gd name="T63" fmla="*/ 547208547 h 433"/>
              <a:gd name="T64" fmla="*/ 2147483647 w 3483"/>
              <a:gd name="T65" fmla="*/ 606243623 h 433"/>
              <a:gd name="T66" fmla="*/ 2147483647 w 3483"/>
              <a:gd name="T67" fmla="*/ 678902063 h 433"/>
              <a:gd name="T68" fmla="*/ 2147483647 w 3483"/>
              <a:gd name="T69" fmla="*/ 728855400 h 433"/>
              <a:gd name="T70" fmla="*/ 2147483647 w 3483"/>
              <a:gd name="T71" fmla="*/ 812866580 h 433"/>
              <a:gd name="T72" fmla="*/ 2147483647 w 3483"/>
              <a:gd name="T73" fmla="*/ 751560503 h 433"/>
              <a:gd name="T74" fmla="*/ 2147483647 w 3483"/>
              <a:gd name="T75" fmla="*/ 837842495 h 433"/>
              <a:gd name="T76" fmla="*/ 2147483647 w 3483"/>
              <a:gd name="T77" fmla="*/ 824219132 h 433"/>
              <a:gd name="T78" fmla="*/ 2147483647 w 3483"/>
              <a:gd name="T79" fmla="*/ 801514029 h 433"/>
              <a:gd name="T80" fmla="*/ 2147483647 w 3483"/>
              <a:gd name="T81" fmla="*/ 801514029 h 433"/>
              <a:gd name="T82" fmla="*/ 2147483647 w 3483"/>
              <a:gd name="T83" fmla="*/ 801514029 h 433"/>
              <a:gd name="T84" fmla="*/ 2147483647 w 3483"/>
              <a:gd name="T85" fmla="*/ 860549105 h 433"/>
              <a:gd name="T86" fmla="*/ 2147483647 w 3483"/>
              <a:gd name="T87" fmla="*/ 910500935 h 433"/>
              <a:gd name="T88" fmla="*/ 2147483647 w 3483"/>
              <a:gd name="T89" fmla="*/ 860549105 h 433"/>
              <a:gd name="T90" fmla="*/ 2147483647 w 3483"/>
              <a:gd name="T91" fmla="*/ 946830909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83"/>
              <a:gd name="T139" fmla="*/ 0 h 433"/>
              <a:gd name="T140" fmla="*/ 3483 w 3483"/>
              <a:gd name="T141" fmla="*/ 433 h 4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83" h="433">
                <a:moveTo>
                  <a:pt x="0" y="363"/>
                </a:moveTo>
                <a:cubicBezTo>
                  <a:pt x="9" y="363"/>
                  <a:pt x="18" y="364"/>
                  <a:pt x="32" y="363"/>
                </a:cubicBezTo>
                <a:cubicBezTo>
                  <a:pt x="46" y="361"/>
                  <a:pt x="66" y="355"/>
                  <a:pt x="85" y="353"/>
                </a:cubicBezTo>
                <a:cubicBezTo>
                  <a:pt x="103" y="350"/>
                  <a:pt x="125" y="349"/>
                  <a:pt x="144" y="347"/>
                </a:cubicBezTo>
                <a:cubicBezTo>
                  <a:pt x="162" y="344"/>
                  <a:pt x="181" y="339"/>
                  <a:pt x="197" y="337"/>
                </a:cubicBezTo>
                <a:cubicBezTo>
                  <a:pt x="212" y="334"/>
                  <a:pt x="225" y="331"/>
                  <a:pt x="240" y="331"/>
                </a:cubicBezTo>
                <a:cubicBezTo>
                  <a:pt x="255" y="331"/>
                  <a:pt x="274" y="335"/>
                  <a:pt x="288" y="337"/>
                </a:cubicBezTo>
                <a:cubicBezTo>
                  <a:pt x="301" y="338"/>
                  <a:pt x="306" y="340"/>
                  <a:pt x="320" y="342"/>
                </a:cubicBezTo>
                <a:cubicBezTo>
                  <a:pt x="333" y="343"/>
                  <a:pt x="355" y="340"/>
                  <a:pt x="368" y="347"/>
                </a:cubicBezTo>
                <a:cubicBezTo>
                  <a:pt x="380" y="353"/>
                  <a:pt x="384" y="376"/>
                  <a:pt x="395" y="379"/>
                </a:cubicBezTo>
                <a:cubicBezTo>
                  <a:pt x="405" y="381"/>
                  <a:pt x="423" y="372"/>
                  <a:pt x="432" y="363"/>
                </a:cubicBezTo>
                <a:cubicBezTo>
                  <a:pt x="440" y="353"/>
                  <a:pt x="441" y="336"/>
                  <a:pt x="448" y="321"/>
                </a:cubicBezTo>
                <a:cubicBezTo>
                  <a:pt x="454" y="306"/>
                  <a:pt x="462" y="295"/>
                  <a:pt x="469" y="273"/>
                </a:cubicBezTo>
                <a:cubicBezTo>
                  <a:pt x="475" y="250"/>
                  <a:pt x="478" y="209"/>
                  <a:pt x="485" y="187"/>
                </a:cubicBezTo>
                <a:cubicBezTo>
                  <a:pt x="491" y="164"/>
                  <a:pt x="499" y="160"/>
                  <a:pt x="507" y="139"/>
                </a:cubicBezTo>
                <a:cubicBezTo>
                  <a:pt x="514" y="117"/>
                  <a:pt x="523" y="79"/>
                  <a:pt x="528" y="59"/>
                </a:cubicBezTo>
                <a:cubicBezTo>
                  <a:pt x="532" y="38"/>
                  <a:pt x="525" y="26"/>
                  <a:pt x="533" y="17"/>
                </a:cubicBezTo>
                <a:cubicBezTo>
                  <a:pt x="540" y="7"/>
                  <a:pt x="560" y="0"/>
                  <a:pt x="571" y="1"/>
                </a:cubicBezTo>
                <a:cubicBezTo>
                  <a:pt x="581" y="1"/>
                  <a:pt x="588" y="15"/>
                  <a:pt x="597" y="22"/>
                </a:cubicBezTo>
                <a:cubicBezTo>
                  <a:pt x="605" y="29"/>
                  <a:pt x="615" y="32"/>
                  <a:pt x="624" y="43"/>
                </a:cubicBezTo>
                <a:cubicBezTo>
                  <a:pt x="633" y="53"/>
                  <a:pt x="639" y="70"/>
                  <a:pt x="651" y="86"/>
                </a:cubicBezTo>
                <a:cubicBezTo>
                  <a:pt x="662" y="101"/>
                  <a:pt x="678" y="118"/>
                  <a:pt x="693" y="134"/>
                </a:cubicBezTo>
                <a:cubicBezTo>
                  <a:pt x="707" y="149"/>
                  <a:pt x="720" y="160"/>
                  <a:pt x="736" y="177"/>
                </a:cubicBezTo>
                <a:cubicBezTo>
                  <a:pt x="751" y="193"/>
                  <a:pt x="767" y="218"/>
                  <a:pt x="784" y="235"/>
                </a:cubicBezTo>
                <a:cubicBezTo>
                  <a:pt x="800" y="251"/>
                  <a:pt x="821" y="268"/>
                  <a:pt x="837" y="278"/>
                </a:cubicBezTo>
                <a:cubicBezTo>
                  <a:pt x="852" y="287"/>
                  <a:pt x="861" y="285"/>
                  <a:pt x="875" y="294"/>
                </a:cubicBezTo>
                <a:cubicBezTo>
                  <a:pt x="888" y="302"/>
                  <a:pt x="904" y="315"/>
                  <a:pt x="917" y="326"/>
                </a:cubicBezTo>
                <a:cubicBezTo>
                  <a:pt x="929" y="336"/>
                  <a:pt x="937" y="350"/>
                  <a:pt x="949" y="358"/>
                </a:cubicBezTo>
                <a:cubicBezTo>
                  <a:pt x="960" y="365"/>
                  <a:pt x="973" y="371"/>
                  <a:pt x="987" y="369"/>
                </a:cubicBezTo>
                <a:cubicBezTo>
                  <a:pt x="1000" y="366"/>
                  <a:pt x="1019" y="350"/>
                  <a:pt x="1029" y="342"/>
                </a:cubicBezTo>
                <a:cubicBezTo>
                  <a:pt x="1038" y="333"/>
                  <a:pt x="1038" y="343"/>
                  <a:pt x="1045" y="315"/>
                </a:cubicBezTo>
                <a:cubicBezTo>
                  <a:pt x="1051" y="286"/>
                  <a:pt x="1061" y="203"/>
                  <a:pt x="1067" y="171"/>
                </a:cubicBezTo>
                <a:cubicBezTo>
                  <a:pt x="1072" y="139"/>
                  <a:pt x="1070" y="135"/>
                  <a:pt x="1077" y="123"/>
                </a:cubicBezTo>
                <a:cubicBezTo>
                  <a:pt x="1083" y="110"/>
                  <a:pt x="1093" y="100"/>
                  <a:pt x="1104" y="97"/>
                </a:cubicBezTo>
                <a:cubicBezTo>
                  <a:pt x="1114" y="93"/>
                  <a:pt x="1132" y="96"/>
                  <a:pt x="1141" y="102"/>
                </a:cubicBezTo>
                <a:cubicBezTo>
                  <a:pt x="1149" y="107"/>
                  <a:pt x="1151" y="118"/>
                  <a:pt x="1157" y="129"/>
                </a:cubicBezTo>
                <a:cubicBezTo>
                  <a:pt x="1162" y="139"/>
                  <a:pt x="1166" y="150"/>
                  <a:pt x="1173" y="166"/>
                </a:cubicBezTo>
                <a:cubicBezTo>
                  <a:pt x="1179" y="181"/>
                  <a:pt x="1185" y="215"/>
                  <a:pt x="1195" y="225"/>
                </a:cubicBezTo>
                <a:cubicBezTo>
                  <a:pt x="1204" y="234"/>
                  <a:pt x="1218" y="231"/>
                  <a:pt x="1232" y="225"/>
                </a:cubicBezTo>
                <a:cubicBezTo>
                  <a:pt x="1245" y="218"/>
                  <a:pt x="1261" y="192"/>
                  <a:pt x="1275" y="187"/>
                </a:cubicBezTo>
                <a:cubicBezTo>
                  <a:pt x="1288" y="181"/>
                  <a:pt x="1303" y="186"/>
                  <a:pt x="1312" y="193"/>
                </a:cubicBezTo>
                <a:cubicBezTo>
                  <a:pt x="1320" y="199"/>
                  <a:pt x="1319" y="215"/>
                  <a:pt x="1328" y="225"/>
                </a:cubicBezTo>
                <a:cubicBezTo>
                  <a:pt x="1336" y="234"/>
                  <a:pt x="1348" y="243"/>
                  <a:pt x="1360" y="251"/>
                </a:cubicBezTo>
                <a:cubicBezTo>
                  <a:pt x="1371" y="258"/>
                  <a:pt x="1383" y="272"/>
                  <a:pt x="1397" y="273"/>
                </a:cubicBezTo>
                <a:cubicBezTo>
                  <a:pt x="1411" y="273"/>
                  <a:pt x="1431" y="254"/>
                  <a:pt x="1445" y="257"/>
                </a:cubicBezTo>
                <a:cubicBezTo>
                  <a:pt x="1458" y="259"/>
                  <a:pt x="1467" y="278"/>
                  <a:pt x="1477" y="289"/>
                </a:cubicBezTo>
                <a:cubicBezTo>
                  <a:pt x="1486" y="299"/>
                  <a:pt x="1495" y="312"/>
                  <a:pt x="1504" y="321"/>
                </a:cubicBezTo>
                <a:cubicBezTo>
                  <a:pt x="1512" y="329"/>
                  <a:pt x="1519" y="333"/>
                  <a:pt x="1531" y="342"/>
                </a:cubicBezTo>
                <a:cubicBezTo>
                  <a:pt x="1542" y="350"/>
                  <a:pt x="1560" y="365"/>
                  <a:pt x="1573" y="374"/>
                </a:cubicBezTo>
                <a:cubicBezTo>
                  <a:pt x="1585" y="382"/>
                  <a:pt x="1591" y="387"/>
                  <a:pt x="1605" y="390"/>
                </a:cubicBezTo>
                <a:cubicBezTo>
                  <a:pt x="1618" y="392"/>
                  <a:pt x="1637" y="387"/>
                  <a:pt x="1653" y="390"/>
                </a:cubicBezTo>
                <a:cubicBezTo>
                  <a:pt x="1668" y="392"/>
                  <a:pt x="1683" y="398"/>
                  <a:pt x="1696" y="406"/>
                </a:cubicBezTo>
                <a:cubicBezTo>
                  <a:pt x="1708" y="413"/>
                  <a:pt x="1719" y="432"/>
                  <a:pt x="1728" y="433"/>
                </a:cubicBezTo>
                <a:cubicBezTo>
                  <a:pt x="1736" y="433"/>
                  <a:pt x="1741" y="426"/>
                  <a:pt x="1749" y="411"/>
                </a:cubicBezTo>
                <a:cubicBezTo>
                  <a:pt x="1756" y="395"/>
                  <a:pt x="1762" y="371"/>
                  <a:pt x="1771" y="342"/>
                </a:cubicBezTo>
                <a:cubicBezTo>
                  <a:pt x="1779" y="312"/>
                  <a:pt x="1788" y="263"/>
                  <a:pt x="1797" y="235"/>
                </a:cubicBezTo>
                <a:cubicBezTo>
                  <a:pt x="1805" y="206"/>
                  <a:pt x="1814" y="187"/>
                  <a:pt x="1824" y="171"/>
                </a:cubicBezTo>
                <a:cubicBezTo>
                  <a:pt x="1833" y="154"/>
                  <a:pt x="1844" y="138"/>
                  <a:pt x="1856" y="134"/>
                </a:cubicBezTo>
                <a:cubicBezTo>
                  <a:pt x="1867" y="129"/>
                  <a:pt x="1884" y="138"/>
                  <a:pt x="1893" y="145"/>
                </a:cubicBezTo>
                <a:cubicBezTo>
                  <a:pt x="1901" y="151"/>
                  <a:pt x="1904" y="157"/>
                  <a:pt x="1909" y="171"/>
                </a:cubicBezTo>
                <a:cubicBezTo>
                  <a:pt x="1913" y="184"/>
                  <a:pt x="1910" y="218"/>
                  <a:pt x="1920" y="225"/>
                </a:cubicBezTo>
                <a:cubicBezTo>
                  <a:pt x="1929" y="231"/>
                  <a:pt x="1951" y="207"/>
                  <a:pt x="1968" y="209"/>
                </a:cubicBezTo>
                <a:cubicBezTo>
                  <a:pt x="1984" y="210"/>
                  <a:pt x="2002" y="229"/>
                  <a:pt x="2021" y="235"/>
                </a:cubicBezTo>
                <a:cubicBezTo>
                  <a:pt x="2039" y="240"/>
                  <a:pt x="2064" y="237"/>
                  <a:pt x="2080" y="241"/>
                </a:cubicBezTo>
                <a:cubicBezTo>
                  <a:pt x="2096" y="244"/>
                  <a:pt x="2104" y="252"/>
                  <a:pt x="2117" y="257"/>
                </a:cubicBezTo>
                <a:cubicBezTo>
                  <a:pt x="2129" y="261"/>
                  <a:pt x="2137" y="260"/>
                  <a:pt x="2155" y="267"/>
                </a:cubicBezTo>
                <a:cubicBezTo>
                  <a:pt x="2172" y="273"/>
                  <a:pt x="2202" y="288"/>
                  <a:pt x="2224" y="294"/>
                </a:cubicBezTo>
                <a:cubicBezTo>
                  <a:pt x="2245" y="299"/>
                  <a:pt x="2268" y="297"/>
                  <a:pt x="2283" y="299"/>
                </a:cubicBezTo>
                <a:cubicBezTo>
                  <a:pt x="2298" y="300"/>
                  <a:pt x="2300" y="301"/>
                  <a:pt x="2315" y="305"/>
                </a:cubicBezTo>
                <a:cubicBezTo>
                  <a:pt x="2329" y="308"/>
                  <a:pt x="2349" y="314"/>
                  <a:pt x="2368" y="321"/>
                </a:cubicBezTo>
                <a:cubicBezTo>
                  <a:pt x="2386" y="328"/>
                  <a:pt x="2411" y="340"/>
                  <a:pt x="2427" y="347"/>
                </a:cubicBezTo>
                <a:cubicBezTo>
                  <a:pt x="2442" y="353"/>
                  <a:pt x="2445" y="358"/>
                  <a:pt x="2459" y="358"/>
                </a:cubicBezTo>
                <a:cubicBezTo>
                  <a:pt x="2472" y="358"/>
                  <a:pt x="2494" y="351"/>
                  <a:pt x="2507" y="347"/>
                </a:cubicBezTo>
                <a:cubicBezTo>
                  <a:pt x="2519" y="342"/>
                  <a:pt x="2522" y="331"/>
                  <a:pt x="2533" y="331"/>
                </a:cubicBezTo>
                <a:cubicBezTo>
                  <a:pt x="2543" y="330"/>
                  <a:pt x="2555" y="335"/>
                  <a:pt x="2571" y="342"/>
                </a:cubicBezTo>
                <a:cubicBezTo>
                  <a:pt x="2586" y="348"/>
                  <a:pt x="2605" y="363"/>
                  <a:pt x="2624" y="369"/>
                </a:cubicBezTo>
                <a:cubicBezTo>
                  <a:pt x="2642" y="374"/>
                  <a:pt x="2667" y="375"/>
                  <a:pt x="2683" y="374"/>
                </a:cubicBezTo>
                <a:cubicBezTo>
                  <a:pt x="2699" y="373"/>
                  <a:pt x="2704" y="366"/>
                  <a:pt x="2720" y="363"/>
                </a:cubicBezTo>
                <a:cubicBezTo>
                  <a:pt x="2736" y="359"/>
                  <a:pt x="2764" y="354"/>
                  <a:pt x="2779" y="353"/>
                </a:cubicBezTo>
                <a:cubicBezTo>
                  <a:pt x="2794" y="351"/>
                  <a:pt x="2797" y="354"/>
                  <a:pt x="2811" y="353"/>
                </a:cubicBezTo>
                <a:cubicBezTo>
                  <a:pt x="2824" y="352"/>
                  <a:pt x="2838" y="347"/>
                  <a:pt x="2859" y="347"/>
                </a:cubicBezTo>
                <a:cubicBezTo>
                  <a:pt x="2879" y="347"/>
                  <a:pt x="2910" y="352"/>
                  <a:pt x="2933" y="353"/>
                </a:cubicBezTo>
                <a:cubicBezTo>
                  <a:pt x="2956" y="354"/>
                  <a:pt x="2974" y="353"/>
                  <a:pt x="2997" y="353"/>
                </a:cubicBezTo>
                <a:cubicBezTo>
                  <a:pt x="3019" y="353"/>
                  <a:pt x="3043" y="350"/>
                  <a:pt x="3067" y="353"/>
                </a:cubicBezTo>
                <a:cubicBezTo>
                  <a:pt x="3090" y="355"/>
                  <a:pt x="3118" y="364"/>
                  <a:pt x="3136" y="369"/>
                </a:cubicBezTo>
                <a:cubicBezTo>
                  <a:pt x="3153" y="373"/>
                  <a:pt x="3160" y="375"/>
                  <a:pt x="3173" y="379"/>
                </a:cubicBezTo>
                <a:cubicBezTo>
                  <a:pt x="3185" y="382"/>
                  <a:pt x="3197" y="386"/>
                  <a:pt x="3211" y="390"/>
                </a:cubicBezTo>
                <a:cubicBezTo>
                  <a:pt x="3224" y="393"/>
                  <a:pt x="3236" y="400"/>
                  <a:pt x="3253" y="401"/>
                </a:cubicBezTo>
                <a:cubicBezTo>
                  <a:pt x="3269" y="401"/>
                  <a:pt x="3291" y="398"/>
                  <a:pt x="3312" y="395"/>
                </a:cubicBezTo>
                <a:cubicBezTo>
                  <a:pt x="3332" y="391"/>
                  <a:pt x="3360" y="379"/>
                  <a:pt x="3376" y="379"/>
                </a:cubicBezTo>
                <a:cubicBezTo>
                  <a:pt x="3392" y="378"/>
                  <a:pt x="3390" y="383"/>
                  <a:pt x="3408" y="390"/>
                </a:cubicBezTo>
                <a:cubicBezTo>
                  <a:pt x="3425" y="396"/>
                  <a:pt x="3467" y="413"/>
                  <a:pt x="3483" y="417"/>
                </a:cubicBezTo>
              </a:path>
            </a:pathLst>
          </a:custGeom>
          <a:noFill/>
          <a:ln w="28575">
            <a:solidFill>
              <a:srgbClr val="FFFF00"/>
            </a:solidFill>
            <a:round/>
            <a:headEnd/>
            <a:tailEnd/>
          </a:ln>
        </p:spPr>
        <p:txBody>
          <a:bodyPr wrap="none" lIns="111771" tIns="55817" rIns="111771" bIns="55817" anchor="ctr"/>
          <a:lstStyle/>
          <a:p>
            <a:endParaRPr lang="en-US"/>
          </a:p>
        </p:txBody>
      </p:sp>
      <p:sp>
        <p:nvSpPr>
          <p:cNvPr id="30746" name="Rectangle 26"/>
          <p:cNvSpPr>
            <a:spLocks noChangeArrowheads="1"/>
          </p:cNvSpPr>
          <p:nvPr/>
        </p:nvSpPr>
        <p:spPr bwMode="black">
          <a:xfrm>
            <a:off x="2268538" y="4530725"/>
            <a:ext cx="53975" cy="61913"/>
          </a:xfrm>
          <a:prstGeom prst="rect">
            <a:avLst/>
          </a:prstGeom>
          <a:solidFill>
            <a:srgbClr val="FFFF00"/>
          </a:solidFill>
          <a:ln w="12700">
            <a:no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47" name="Rectangle 27"/>
          <p:cNvSpPr>
            <a:spLocks noChangeArrowheads="1"/>
          </p:cNvSpPr>
          <p:nvPr/>
        </p:nvSpPr>
        <p:spPr bwMode="black">
          <a:xfrm>
            <a:off x="2343150" y="4514850"/>
            <a:ext cx="55563" cy="61913"/>
          </a:xfrm>
          <a:prstGeom prst="rect">
            <a:avLst/>
          </a:prstGeom>
          <a:solidFill>
            <a:srgbClr val="FFFF00"/>
          </a:solidFill>
          <a:ln w="12700">
            <a:no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48" name="Rectangle 28"/>
          <p:cNvSpPr>
            <a:spLocks noChangeArrowheads="1"/>
          </p:cNvSpPr>
          <p:nvPr/>
        </p:nvSpPr>
        <p:spPr bwMode="black">
          <a:xfrm>
            <a:off x="2443163" y="4518025"/>
            <a:ext cx="55562" cy="58738"/>
          </a:xfrm>
          <a:prstGeom prst="rect">
            <a:avLst/>
          </a:prstGeom>
          <a:solidFill>
            <a:srgbClr val="FFFF00"/>
          </a:solidFill>
          <a:ln w="12700">
            <a:no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49" name="Rectangle 29"/>
          <p:cNvSpPr>
            <a:spLocks noChangeArrowheads="1"/>
          </p:cNvSpPr>
          <p:nvPr/>
        </p:nvSpPr>
        <p:spPr bwMode="black">
          <a:xfrm>
            <a:off x="2543175" y="4503738"/>
            <a:ext cx="53975" cy="58737"/>
          </a:xfrm>
          <a:prstGeom prst="rect">
            <a:avLst/>
          </a:prstGeom>
          <a:solidFill>
            <a:srgbClr val="FFFF00"/>
          </a:solidFill>
          <a:ln w="12700">
            <a:no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0" name="Rectangle 30"/>
          <p:cNvSpPr>
            <a:spLocks noChangeArrowheads="1"/>
          </p:cNvSpPr>
          <p:nvPr/>
        </p:nvSpPr>
        <p:spPr bwMode="black">
          <a:xfrm>
            <a:off x="2641600" y="4497388"/>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1" name="Rectangle 31"/>
          <p:cNvSpPr>
            <a:spLocks noChangeArrowheads="1"/>
          </p:cNvSpPr>
          <p:nvPr/>
        </p:nvSpPr>
        <p:spPr bwMode="black">
          <a:xfrm>
            <a:off x="2749550" y="4498975"/>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2" name="Rectangle 32"/>
          <p:cNvSpPr>
            <a:spLocks noChangeArrowheads="1"/>
          </p:cNvSpPr>
          <p:nvPr/>
        </p:nvSpPr>
        <p:spPr bwMode="black">
          <a:xfrm>
            <a:off x="2851150" y="4530725"/>
            <a:ext cx="57150" cy="58738"/>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3" name="Rectangle 33"/>
          <p:cNvSpPr>
            <a:spLocks noChangeArrowheads="1"/>
          </p:cNvSpPr>
          <p:nvPr/>
        </p:nvSpPr>
        <p:spPr bwMode="black">
          <a:xfrm>
            <a:off x="2930525" y="4418013"/>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4" name="Rectangle 34"/>
          <p:cNvSpPr>
            <a:spLocks noChangeArrowheads="1"/>
          </p:cNvSpPr>
          <p:nvPr/>
        </p:nvSpPr>
        <p:spPr bwMode="black">
          <a:xfrm>
            <a:off x="2967038" y="4227513"/>
            <a:ext cx="55562"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5" name="Rectangle 35"/>
          <p:cNvSpPr>
            <a:spLocks noChangeArrowheads="1"/>
          </p:cNvSpPr>
          <p:nvPr/>
        </p:nvSpPr>
        <p:spPr bwMode="black">
          <a:xfrm>
            <a:off x="3016250" y="4043363"/>
            <a:ext cx="58738"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6" name="Rectangle 36"/>
          <p:cNvSpPr>
            <a:spLocks noChangeArrowheads="1"/>
          </p:cNvSpPr>
          <p:nvPr/>
        </p:nvSpPr>
        <p:spPr bwMode="black">
          <a:xfrm>
            <a:off x="3084513" y="3976688"/>
            <a:ext cx="55562"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7" name="Rectangle 37"/>
          <p:cNvSpPr>
            <a:spLocks noChangeArrowheads="1"/>
          </p:cNvSpPr>
          <p:nvPr/>
        </p:nvSpPr>
        <p:spPr bwMode="black">
          <a:xfrm>
            <a:off x="3168650" y="4062413"/>
            <a:ext cx="57150"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8" name="Rectangle 38"/>
          <p:cNvSpPr>
            <a:spLocks noChangeArrowheads="1"/>
          </p:cNvSpPr>
          <p:nvPr/>
        </p:nvSpPr>
        <p:spPr bwMode="black">
          <a:xfrm>
            <a:off x="3270250" y="4213225"/>
            <a:ext cx="57150"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59" name="Rectangle 39"/>
          <p:cNvSpPr>
            <a:spLocks noChangeArrowheads="1"/>
          </p:cNvSpPr>
          <p:nvPr/>
        </p:nvSpPr>
        <p:spPr bwMode="black">
          <a:xfrm>
            <a:off x="3354388" y="4297363"/>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0" name="Rectangle 40"/>
          <p:cNvSpPr>
            <a:spLocks noChangeArrowheads="1"/>
          </p:cNvSpPr>
          <p:nvPr/>
        </p:nvSpPr>
        <p:spPr bwMode="black">
          <a:xfrm>
            <a:off x="3470275" y="4405313"/>
            <a:ext cx="55563"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1" name="Rectangle 41"/>
          <p:cNvSpPr>
            <a:spLocks noChangeArrowheads="1"/>
          </p:cNvSpPr>
          <p:nvPr/>
        </p:nvSpPr>
        <p:spPr bwMode="black">
          <a:xfrm>
            <a:off x="3584575" y="4489450"/>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2" name="Rectangle 42"/>
          <p:cNvSpPr>
            <a:spLocks noChangeArrowheads="1"/>
          </p:cNvSpPr>
          <p:nvPr/>
        </p:nvSpPr>
        <p:spPr bwMode="black">
          <a:xfrm>
            <a:off x="3656013" y="4535488"/>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3" name="Rectangle 43"/>
          <p:cNvSpPr>
            <a:spLocks noChangeArrowheads="1"/>
          </p:cNvSpPr>
          <p:nvPr/>
        </p:nvSpPr>
        <p:spPr bwMode="black">
          <a:xfrm>
            <a:off x="3741738" y="4476750"/>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4" name="Rectangle 44"/>
          <p:cNvSpPr>
            <a:spLocks noChangeArrowheads="1"/>
          </p:cNvSpPr>
          <p:nvPr/>
        </p:nvSpPr>
        <p:spPr bwMode="black">
          <a:xfrm>
            <a:off x="3787775" y="4211638"/>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5" name="Rectangle 45"/>
          <p:cNvSpPr>
            <a:spLocks noChangeArrowheads="1"/>
          </p:cNvSpPr>
          <p:nvPr/>
        </p:nvSpPr>
        <p:spPr bwMode="black">
          <a:xfrm>
            <a:off x="3838575" y="4122738"/>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6" name="Rectangle 46"/>
          <p:cNvSpPr>
            <a:spLocks noChangeArrowheads="1"/>
          </p:cNvSpPr>
          <p:nvPr/>
        </p:nvSpPr>
        <p:spPr bwMode="black">
          <a:xfrm>
            <a:off x="3917950" y="4202113"/>
            <a:ext cx="53975"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7" name="Rectangle 47"/>
          <p:cNvSpPr>
            <a:spLocks noChangeArrowheads="1"/>
          </p:cNvSpPr>
          <p:nvPr/>
        </p:nvSpPr>
        <p:spPr bwMode="black">
          <a:xfrm>
            <a:off x="3968750" y="4337050"/>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8" name="Rectangle 48"/>
          <p:cNvSpPr>
            <a:spLocks noChangeArrowheads="1"/>
          </p:cNvSpPr>
          <p:nvPr/>
        </p:nvSpPr>
        <p:spPr bwMode="black">
          <a:xfrm>
            <a:off x="4040188" y="4286250"/>
            <a:ext cx="55562"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69" name="Rectangle 49"/>
          <p:cNvSpPr>
            <a:spLocks noChangeArrowheads="1"/>
          </p:cNvSpPr>
          <p:nvPr/>
        </p:nvSpPr>
        <p:spPr bwMode="black">
          <a:xfrm>
            <a:off x="4133850" y="4297363"/>
            <a:ext cx="55563"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0" name="Rectangle 50"/>
          <p:cNvSpPr>
            <a:spLocks noChangeArrowheads="1"/>
          </p:cNvSpPr>
          <p:nvPr/>
        </p:nvSpPr>
        <p:spPr bwMode="black">
          <a:xfrm>
            <a:off x="4211638" y="4379913"/>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1" name="Rectangle 51"/>
          <p:cNvSpPr>
            <a:spLocks noChangeArrowheads="1"/>
          </p:cNvSpPr>
          <p:nvPr/>
        </p:nvSpPr>
        <p:spPr bwMode="black">
          <a:xfrm>
            <a:off x="4310063" y="4387850"/>
            <a:ext cx="58737"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2" name="Rectangle 52"/>
          <p:cNvSpPr>
            <a:spLocks noChangeArrowheads="1"/>
          </p:cNvSpPr>
          <p:nvPr/>
        </p:nvSpPr>
        <p:spPr bwMode="black">
          <a:xfrm>
            <a:off x="4414838" y="4464050"/>
            <a:ext cx="53975"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3" name="Rectangle 53"/>
          <p:cNvSpPr>
            <a:spLocks noChangeArrowheads="1"/>
          </p:cNvSpPr>
          <p:nvPr/>
        </p:nvSpPr>
        <p:spPr bwMode="black">
          <a:xfrm>
            <a:off x="4505325" y="4564063"/>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4" name="Rectangle 54"/>
          <p:cNvSpPr>
            <a:spLocks noChangeArrowheads="1"/>
          </p:cNvSpPr>
          <p:nvPr/>
        </p:nvSpPr>
        <p:spPr bwMode="black">
          <a:xfrm>
            <a:off x="4635500" y="4573588"/>
            <a:ext cx="55563" cy="61912"/>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5" name="Rectangle 55"/>
          <p:cNvSpPr>
            <a:spLocks noChangeArrowheads="1"/>
          </p:cNvSpPr>
          <p:nvPr/>
        </p:nvSpPr>
        <p:spPr bwMode="black">
          <a:xfrm>
            <a:off x="4719638" y="4625975"/>
            <a:ext cx="57150"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6" name="Rectangle 56"/>
          <p:cNvSpPr>
            <a:spLocks noChangeArrowheads="1"/>
          </p:cNvSpPr>
          <p:nvPr/>
        </p:nvSpPr>
        <p:spPr bwMode="black">
          <a:xfrm>
            <a:off x="4778375" y="4518025"/>
            <a:ext cx="55563" cy="58738"/>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7" name="Rectangle 57"/>
          <p:cNvSpPr>
            <a:spLocks noChangeArrowheads="1"/>
          </p:cNvSpPr>
          <p:nvPr/>
        </p:nvSpPr>
        <p:spPr bwMode="black">
          <a:xfrm>
            <a:off x="4837113" y="4319588"/>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8" name="Rectangle 58"/>
          <p:cNvSpPr>
            <a:spLocks noChangeArrowheads="1"/>
          </p:cNvSpPr>
          <p:nvPr/>
        </p:nvSpPr>
        <p:spPr bwMode="black">
          <a:xfrm>
            <a:off x="4867275" y="4206875"/>
            <a:ext cx="55563" cy="58738"/>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79" name="Rectangle 59"/>
          <p:cNvSpPr>
            <a:spLocks noChangeArrowheads="1"/>
          </p:cNvSpPr>
          <p:nvPr/>
        </p:nvSpPr>
        <p:spPr bwMode="black">
          <a:xfrm>
            <a:off x="4959350" y="4206875"/>
            <a:ext cx="58738"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0" name="Rectangle 60"/>
          <p:cNvSpPr>
            <a:spLocks noChangeArrowheads="1"/>
          </p:cNvSpPr>
          <p:nvPr/>
        </p:nvSpPr>
        <p:spPr bwMode="black">
          <a:xfrm>
            <a:off x="5003800" y="4316413"/>
            <a:ext cx="55563" cy="61912"/>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1" name="Rectangle 61"/>
          <p:cNvSpPr>
            <a:spLocks noChangeArrowheads="1"/>
          </p:cNvSpPr>
          <p:nvPr/>
        </p:nvSpPr>
        <p:spPr bwMode="black">
          <a:xfrm>
            <a:off x="5103813" y="4287838"/>
            <a:ext cx="57150"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2" name="Rectangle 62"/>
          <p:cNvSpPr>
            <a:spLocks noChangeArrowheads="1"/>
          </p:cNvSpPr>
          <p:nvPr/>
        </p:nvSpPr>
        <p:spPr bwMode="black">
          <a:xfrm>
            <a:off x="5175250" y="4364038"/>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3" name="Rectangle 63"/>
          <p:cNvSpPr>
            <a:spLocks noChangeArrowheads="1"/>
          </p:cNvSpPr>
          <p:nvPr/>
        </p:nvSpPr>
        <p:spPr bwMode="black">
          <a:xfrm>
            <a:off x="5283200" y="4373563"/>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4" name="Rectangle 64"/>
          <p:cNvSpPr>
            <a:spLocks noChangeArrowheads="1"/>
          </p:cNvSpPr>
          <p:nvPr/>
        </p:nvSpPr>
        <p:spPr bwMode="black">
          <a:xfrm>
            <a:off x="5378450" y="4414838"/>
            <a:ext cx="53975"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5" name="Rectangle 65"/>
          <p:cNvSpPr>
            <a:spLocks noChangeArrowheads="1"/>
          </p:cNvSpPr>
          <p:nvPr/>
        </p:nvSpPr>
        <p:spPr bwMode="black">
          <a:xfrm>
            <a:off x="5462588" y="4427538"/>
            <a:ext cx="55562" cy="61912"/>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6" name="Rectangle 66"/>
          <p:cNvSpPr>
            <a:spLocks noChangeArrowheads="1"/>
          </p:cNvSpPr>
          <p:nvPr/>
        </p:nvSpPr>
        <p:spPr bwMode="black">
          <a:xfrm>
            <a:off x="5562600" y="4460875"/>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7" name="Rectangle 67"/>
          <p:cNvSpPr>
            <a:spLocks noChangeArrowheads="1"/>
          </p:cNvSpPr>
          <p:nvPr/>
        </p:nvSpPr>
        <p:spPr bwMode="black">
          <a:xfrm>
            <a:off x="5662613" y="4484688"/>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8" name="Rectangle 68"/>
          <p:cNvSpPr>
            <a:spLocks noChangeArrowheads="1"/>
          </p:cNvSpPr>
          <p:nvPr/>
        </p:nvSpPr>
        <p:spPr bwMode="black">
          <a:xfrm>
            <a:off x="5756275" y="4522788"/>
            <a:ext cx="55563" cy="61912"/>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89" name="Rectangle 69"/>
          <p:cNvSpPr>
            <a:spLocks noChangeArrowheads="1"/>
          </p:cNvSpPr>
          <p:nvPr/>
        </p:nvSpPr>
        <p:spPr bwMode="black">
          <a:xfrm>
            <a:off x="5856288" y="4495800"/>
            <a:ext cx="55562"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0" name="Rectangle 70"/>
          <p:cNvSpPr>
            <a:spLocks noChangeArrowheads="1"/>
          </p:cNvSpPr>
          <p:nvPr/>
        </p:nvSpPr>
        <p:spPr bwMode="black">
          <a:xfrm>
            <a:off x="5956300" y="4519613"/>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1" name="Rectangle 71"/>
          <p:cNvSpPr>
            <a:spLocks noChangeArrowheads="1"/>
          </p:cNvSpPr>
          <p:nvPr/>
        </p:nvSpPr>
        <p:spPr bwMode="black">
          <a:xfrm>
            <a:off x="6056313" y="4559300"/>
            <a:ext cx="57150"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2" name="Rectangle 72"/>
          <p:cNvSpPr>
            <a:spLocks noChangeArrowheads="1"/>
          </p:cNvSpPr>
          <p:nvPr/>
        </p:nvSpPr>
        <p:spPr bwMode="black">
          <a:xfrm>
            <a:off x="6164263" y="4514850"/>
            <a:ext cx="55562"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3" name="Rectangle 73"/>
          <p:cNvSpPr>
            <a:spLocks noChangeArrowheads="1"/>
          </p:cNvSpPr>
          <p:nvPr/>
        </p:nvSpPr>
        <p:spPr bwMode="black">
          <a:xfrm>
            <a:off x="6261100" y="4505325"/>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4" name="Rectangle 74"/>
          <p:cNvSpPr>
            <a:spLocks noChangeArrowheads="1"/>
          </p:cNvSpPr>
          <p:nvPr/>
        </p:nvSpPr>
        <p:spPr bwMode="black">
          <a:xfrm>
            <a:off x="6367463" y="4505325"/>
            <a:ext cx="55562"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5" name="Rectangle 75"/>
          <p:cNvSpPr>
            <a:spLocks noChangeArrowheads="1"/>
          </p:cNvSpPr>
          <p:nvPr/>
        </p:nvSpPr>
        <p:spPr bwMode="black">
          <a:xfrm>
            <a:off x="6488113" y="4522788"/>
            <a:ext cx="55562" cy="58737"/>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6" name="Rectangle 76"/>
          <p:cNvSpPr>
            <a:spLocks noChangeArrowheads="1"/>
          </p:cNvSpPr>
          <p:nvPr/>
        </p:nvSpPr>
        <p:spPr bwMode="black">
          <a:xfrm>
            <a:off x="6599238" y="4530725"/>
            <a:ext cx="55562" cy="58738"/>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7" name="Rectangle 77"/>
          <p:cNvSpPr>
            <a:spLocks noChangeArrowheads="1"/>
          </p:cNvSpPr>
          <p:nvPr/>
        </p:nvSpPr>
        <p:spPr bwMode="black">
          <a:xfrm>
            <a:off x="6697663" y="4540250"/>
            <a:ext cx="55562" cy="58738"/>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8" name="Rectangle 78"/>
          <p:cNvSpPr>
            <a:spLocks noChangeArrowheads="1"/>
          </p:cNvSpPr>
          <p:nvPr/>
        </p:nvSpPr>
        <p:spPr bwMode="black">
          <a:xfrm>
            <a:off x="6808788" y="4570413"/>
            <a:ext cx="57150"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799" name="Rectangle 79"/>
          <p:cNvSpPr>
            <a:spLocks noChangeArrowheads="1"/>
          </p:cNvSpPr>
          <p:nvPr/>
        </p:nvSpPr>
        <p:spPr bwMode="black">
          <a:xfrm>
            <a:off x="6924675" y="4587875"/>
            <a:ext cx="55563" cy="60325"/>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00" name="Rectangle 80"/>
          <p:cNvSpPr>
            <a:spLocks noChangeArrowheads="1"/>
          </p:cNvSpPr>
          <p:nvPr/>
        </p:nvSpPr>
        <p:spPr bwMode="black">
          <a:xfrm>
            <a:off x="7038975" y="4573588"/>
            <a:ext cx="55563" cy="61912"/>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01" name="Rectangle 81"/>
          <p:cNvSpPr>
            <a:spLocks noChangeArrowheads="1"/>
          </p:cNvSpPr>
          <p:nvPr/>
        </p:nvSpPr>
        <p:spPr bwMode="black">
          <a:xfrm>
            <a:off x="7202488" y="4603750"/>
            <a:ext cx="57150" cy="61913"/>
          </a:xfrm>
          <a:prstGeom prst="rect">
            <a:avLst/>
          </a:prstGeom>
          <a:solidFill>
            <a:srgbClr val="FFFF00"/>
          </a:solidFill>
          <a:ln w="12700">
            <a:solidFill>
              <a:srgbClr val="FFFF00"/>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02" name="Text Box 82"/>
          <p:cNvSpPr txBox="1">
            <a:spLocks noChangeArrowheads="1"/>
          </p:cNvSpPr>
          <p:nvPr/>
        </p:nvSpPr>
        <p:spPr bwMode="auto">
          <a:xfrm>
            <a:off x="811686" y="5959229"/>
            <a:ext cx="2900159" cy="592876"/>
          </a:xfrm>
          <a:prstGeom prst="rect">
            <a:avLst/>
          </a:prstGeom>
          <a:noFill/>
          <a:ln w="28575">
            <a:noFill/>
            <a:miter lim="800000"/>
            <a:headEnd/>
            <a:tailEnd/>
          </a:ln>
        </p:spPr>
        <p:txBody>
          <a:bodyPr wrap="none" lIns="84299" tIns="42111" rIns="84299" bIns="42111" anchor="ctr">
            <a:spAutoFit/>
          </a:bodyPr>
          <a:lstStyle/>
          <a:p>
            <a:pPr algn="just" eaLnBrk="0" hangingPunct="0"/>
            <a:r>
              <a:rPr lang="en-US" altLang="en-US" sz="1100" b="0" dirty="0"/>
              <a:t>courtesy of Jay </a:t>
            </a:r>
            <a:r>
              <a:rPr lang="en-US" altLang="en-US" sz="1100" b="0" dirty="0" err="1"/>
              <a:t>Skyler</a:t>
            </a:r>
            <a:endParaRPr lang="en-US" altLang="en-US" sz="1100" b="0" dirty="0"/>
          </a:p>
          <a:p>
            <a:pPr algn="just" eaLnBrk="0" hangingPunct="0"/>
            <a:r>
              <a:rPr lang="en-US" altLang="en-US" sz="1100" b="0" dirty="0"/>
              <a:t>adapted from </a:t>
            </a:r>
            <a:r>
              <a:rPr lang="en-US" altLang="en-US" sz="1100" b="0" dirty="0" err="1"/>
              <a:t>Polonsky</a:t>
            </a:r>
            <a:r>
              <a:rPr lang="en-US" altLang="en-US" sz="1100" b="0" dirty="0"/>
              <a:t> et al, </a:t>
            </a:r>
            <a:r>
              <a:rPr lang="en-US" altLang="en-US" sz="1100" b="0" i="1" dirty="0"/>
              <a:t>N </a:t>
            </a:r>
            <a:r>
              <a:rPr lang="en-US" altLang="en-US" sz="1100" b="0" i="1" dirty="0" err="1"/>
              <a:t>Engl</a:t>
            </a:r>
            <a:r>
              <a:rPr lang="en-US" altLang="en-US" sz="1100" b="0" i="1" dirty="0"/>
              <a:t> J Med </a:t>
            </a:r>
            <a:r>
              <a:rPr lang="en-US" altLang="en-US" sz="1100" b="0" dirty="0"/>
              <a:t>1988</a:t>
            </a:r>
          </a:p>
          <a:p>
            <a:pPr algn="ctr" eaLnBrk="0" hangingPunct="0"/>
            <a:endParaRPr lang="en-US" altLang="en-US" sz="1100" b="0" dirty="0"/>
          </a:p>
        </p:txBody>
      </p:sp>
      <p:sp>
        <p:nvSpPr>
          <p:cNvPr id="30803" name="Text Box 83"/>
          <p:cNvSpPr txBox="1">
            <a:spLocks noChangeArrowheads="1"/>
          </p:cNvSpPr>
          <p:nvPr/>
        </p:nvSpPr>
        <p:spPr bwMode="auto">
          <a:xfrm>
            <a:off x="273050" y="3133725"/>
            <a:ext cx="1773238" cy="712788"/>
          </a:xfrm>
          <a:prstGeom prst="rect">
            <a:avLst/>
          </a:prstGeom>
          <a:noFill/>
          <a:ln w="28575">
            <a:noFill/>
            <a:miter lim="800000"/>
            <a:headEnd/>
            <a:tailEnd/>
          </a:ln>
        </p:spPr>
        <p:txBody>
          <a:bodyPr lIns="84299" tIns="42111" rIns="84299" bIns="42111" anchor="ctr">
            <a:spAutoFit/>
          </a:bodyPr>
          <a:lstStyle/>
          <a:p>
            <a:pPr algn="ctr" eaLnBrk="0" hangingPunct="0">
              <a:spcBef>
                <a:spcPct val="50000"/>
              </a:spcBef>
            </a:pPr>
            <a:r>
              <a:rPr lang="en-US" altLang="en-US" sz="2000" b="0"/>
              <a:t>Glucose</a:t>
            </a:r>
            <a:br>
              <a:rPr lang="en-US" altLang="en-US" sz="2000" b="0"/>
            </a:br>
            <a:r>
              <a:rPr lang="en-US" altLang="en-US" sz="2000" b="0"/>
              <a:t>(mg/dL)</a:t>
            </a:r>
          </a:p>
        </p:txBody>
      </p:sp>
      <p:grpSp>
        <p:nvGrpSpPr>
          <p:cNvPr id="2" name="Group 84"/>
          <p:cNvGrpSpPr>
            <a:grpSpLocks/>
          </p:cNvGrpSpPr>
          <p:nvPr/>
        </p:nvGrpSpPr>
        <p:grpSpPr bwMode="auto">
          <a:xfrm>
            <a:off x="2281238" y="2078038"/>
            <a:ext cx="4983162" cy="1341437"/>
            <a:chOff x="1618" y="1308"/>
            <a:chExt cx="3530" cy="846"/>
          </a:xfrm>
        </p:grpSpPr>
        <p:sp>
          <p:nvSpPr>
            <p:cNvPr id="30810" name="Freeform 85"/>
            <p:cNvSpPr>
              <a:spLocks/>
            </p:cNvSpPr>
            <p:nvPr/>
          </p:nvSpPr>
          <p:spPr bwMode="auto">
            <a:xfrm>
              <a:off x="1640" y="1394"/>
              <a:ext cx="3472" cy="744"/>
            </a:xfrm>
            <a:custGeom>
              <a:avLst/>
              <a:gdLst>
                <a:gd name="T0" fmla="*/ 64 w 3472"/>
                <a:gd name="T1" fmla="*/ 661 h 783"/>
                <a:gd name="T2" fmla="*/ 208 w 3472"/>
                <a:gd name="T3" fmla="*/ 685 h 783"/>
                <a:gd name="T4" fmla="*/ 368 w 3472"/>
                <a:gd name="T5" fmla="*/ 690 h 783"/>
                <a:gd name="T6" fmla="*/ 485 w 3472"/>
                <a:gd name="T7" fmla="*/ 665 h 783"/>
                <a:gd name="T8" fmla="*/ 533 w 3472"/>
                <a:gd name="T9" fmla="*/ 304 h 783"/>
                <a:gd name="T10" fmla="*/ 635 w 3472"/>
                <a:gd name="T11" fmla="*/ 87 h 783"/>
                <a:gd name="T12" fmla="*/ 757 w 3472"/>
                <a:gd name="T13" fmla="*/ 102 h 783"/>
                <a:gd name="T14" fmla="*/ 987 w 3472"/>
                <a:gd name="T15" fmla="*/ 391 h 783"/>
                <a:gd name="T16" fmla="*/ 1083 w 3472"/>
                <a:gd name="T17" fmla="*/ 227 h 783"/>
                <a:gd name="T18" fmla="*/ 1147 w 3472"/>
                <a:gd name="T19" fmla="*/ 49 h 783"/>
                <a:gd name="T20" fmla="*/ 1227 w 3472"/>
                <a:gd name="T21" fmla="*/ 15 h 783"/>
                <a:gd name="T22" fmla="*/ 1333 w 3472"/>
                <a:gd name="T23" fmla="*/ 45 h 783"/>
                <a:gd name="T24" fmla="*/ 1419 w 3472"/>
                <a:gd name="T25" fmla="*/ 122 h 783"/>
                <a:gd name="T26" fmla="*/ 1509 w 3472"/>
                <a:gd name="T27" fmla="*/ 165 h 783"/>
                <a:gd name="T28" fmla="*/ 1568 w 3472"/>
                <a:gd name="T29" fmla="*/ 266 h 783"/>
                <a:gd name="T30" fmla="*/ 1632 w 3472"/>
                <a:gd name="T31" fmla="*/ 368 h 783"/>
                <a:gd name="T32" fmla="*/ 1701 w 3472"/>
                <a:gd name="T33" fmla="*/ 444 h 783"/>
                <a:gd name="T34" fmla="*/ 1781 w 3472"/>
                <a:gd name="T35" fmla="*/ 454 h 783"/>
                <a:gd name="T36" fmla="*/ 1803 w 3472"/>
                <a:gd name="T37" fmla="*/ 334 h 783"/>
                <a:gd name="T38" fmla="*/ 1840 w 3472"/>
                <a:gd name="T39" fmla="*/ 208 h 783"/>
                <a:gd name="T40" fmla="*/ 1872 w 3472"/>
                <a:gd name="T41" fmla="*/ 98 h 783"/>
                <a:gd name="T42" fmla="*/ 1931 w 3472"/>
                <a:gd name="T43" fmla="*/ 54 h 783"/>
                <a:gd name="T44" fmla="*/ 2027 w 3472"/>
                <a:gd name="T45" fmla="*/ 59 h 783"/>
                <a:gd name="T46" fmla="*/ 2075 w 3472"/>
                <a:gd name="T47" fmla="*/ 117 h 783"/>
                <a:gd name="T48" fmla="*/ 2144 w 3472"/>
                <a:gd name="T49" fmla="*/ 189 h 783"/>
                <a:gd name="T50" fmla="*/ 2235 w 3472"/>
                <a:gd name="T51" fmla="*/ 213 h 783"/>
                <a:gd name="T52" fmla="*/ 2299 w 3472"/>
                <a:gd name="T53" fmla="*/ 257 h 783"/>
                <a:gd name="T54" fmla="*/ 2373 w 3472"/>
                <a:gd name="T55" fmla="*/ 285 h 783"/>
                <a:gd name="T56" fmla="*/ 2453 w 3472"/>
                <a:gd name="T57" fmla="*/ 343 h 783"/>
                <a:gd name="T58" fmla="*/ 2517 w 3472"/>
                <a:gd name="T59" fmla="*/ 429 h 783"/>
                <a:gd name="T60" fmla="*/ 2587 w 3472"/>
                <a:gd name="T61" fmla="*/ 434 h 783"/>
                <a:gd name="T62" fmla="*/ 2661 w 3472"/>
                <a:gd name="T63" fmla="*/ 483 h 783"/>
                <a:gd name="T64" fmla="*/ 2773 w 3472"/>
                <a:gd name="T65" fmla="*/ 487 h 783"/>
                <a:gd name="T66" fmla="*/ 2859 w 3472"/>
                <a:gd name="T67" fmla="*/ 531 h 783"/>
                <a:gd name="T68" fmla="*/ 2928 w 3472"/>
                <a:gd name="T69" fmla="*/ 535 h 783"/>
                <a:gd name="T70" fmla="*/ 3035 w 3472"/>
                <a:gd name="T71" fmla="*/ 574 h 783"/>
                <a:gd name="T72" fmla="*/ 3104 w 3472"/>
                <a:gd name="T73" fmla="*/ 613 h 783"/>
                <a:gd name="T74" fmla="*/ 3200 w 3472"/>
                <a:gd name="T75" fmla="*/ 599 h 783"/>
                <a:gd name="T76" fmla="*/ 3280 w 3472"/>
                <a:gd name="T77" fmla="*/ 599 h 783"/>
                <a:gd name="T78" fmla="*/ 3387 w 3472"/>
                <a:gd name="T79" fmla="*/ 593 h 783"/>
                <a:gd name="T80" fmla="*/ 3472 w 3472"/>
                <a:gd name="T81" fmla="*/ 646 h 7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2"/>
                <a:gd name="T124" fmla="*/ 0 h 783"/>
                <a:gd name="T125" fmla="*/ 3472 w 3472"/>
                <a:gd name="T126" fmla="*/ 783 h 7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2" h="783">
                  <a:moveTo>
                    <a:pt x="0" y="705"/>
                  </a:moveTo>
                  <a:cubicBezTo>
                    <a:pt x="20" y="714"/>
                    <a:pt x="41" y="724"/>
                    <a:pt x="64" y="732"/>
                  </a:cubicBezTo>
                  <a:cubicBezTo>
                    <a:pt x="86" y="739"/>
                    <a:pt x="109" y="748"/>
                    <a:pt x="133" y="753"/>
                  </a:cubicBezTo>
                  <a:cubicBezTo>
                    <a:pt x="157" y="757"/>
                    <a:pt x="182" y="757"/>
                    <a:pt x="208" y="759"/>
                  </a:cubicBezTo>
                  <a:cubicBezTo>
                    <a:pt x="233" y="760"/>
                    <a:pt x="261" y="763"/>
                    <a:pt x="288" y="764"/>
                  </a:cubicBezTo>
                  <a:cubicBezTo>
                    <a:pt x="314" y="764"/>
                    <a:pt x="344" y="763"/>
                    <a:pt x="368" y="764"/>
                  </a:cubicBezTo>
                  <a:cubicBezTo>
                    <a:pt x="392" y="764"/>
                    <a:pt x="412" y="773"/>
                    <a:pt x="432" y="769"/>
                  </a:cubicBezTo>
                  <a:cubicBezTo>
                    <a:pt x="451" y="764"/>
                    <a:pt x="474" y="783"/>
                    <a:pt x="485" y="737"/>
                  </a:cubicBezTo>
                  <a:cubicBezTo>
                    <a:pt x="495" y="690"/>
                    <a:pt x="488" y="558"/>
                    <a:pt x="496" y="492"/>
                  </a:cubicBezTo>
                  <a:cubicBezTo>
                    <a:pt x="503" y="425"/>
                    <a:pt x="519" y="387"/>
                    <a:pt x="533" y="337"/>
                  </a:cubicBezTo>
                  <a:cubicBezTo>
                    <a:pt x="546" y="286"/>
                    <a:pt x="559" y="227"/>
                    <a:pt x="576" y="188"/>
                  </a:cubicBezTo>
                  <a:cubicBezTo>
                    <a:pt x="592" y="148"/>
                    <a:pt x="616" y="109"/>
                    <a:pt x="635" y="97"/>
                  </a:cubicBezTo>
                  <a:cubicBezTo>
                    <a:pt x="653" y="84"/>
                    <a:pt x="667" y="110"/>
                    <a:pt x="688" y="113"/>
                  </a:cubicBezTo>
                  <a:cubicBezTo>
                    <a:pt x="708" y="115"/>
                    <a:pt x="734" y="105"/>
                    <a:pt x="757" y="113"/>
                  </a:cubicBezTo>
                  <a:cubicBezTo>
                    <a:pt x="779" y="120"/>
                    <a:pt x="782" y="107"/>
                    <a:pt x="821" y="161"/>
                  </a:cubicBezTo>
                  <a:cubicBezTo>
                    <a:pt x="859" y="214"/>
                    <a:pt x="948" y="391"/>
                    <a:pt x="987" y="433"/>
                  </a:cubicBezTo>
                  <a:cubicBezTo>
                    <a:pt x="1025" y="474"/>
                    <a:pt x="1035" y="442"/>
                    <a:pt x="1051" y="412"/>
                  </a:cubicBezTo>
                  <a:cubicBezTo>
                    <a:pt x="1067" y="381"/>
                    <a:pt x="1071" y="300"/>
                    <a:pt x="1083" y="252"/>
                  </a:cubicBezTo>
                  <a:cubicBezTo>
                    <a:pt x="1094" y="203"/>
                    <a:pt x="1109" y="151"/>
                    <a:pt x="1120" y="119"/>
                  </a:cubicBezTo>
                  <a:cubicBezTo>
                    <a:pt x="1130" y="86"/>
                    <a:pt x="1136" y="73"/>
                    <a:pt x="1147" y="55"/>
                  </a:cubicBezTo>
                  <a:cubicBezTo>
                    <a:pt x="1157" y="36"/>
                    <a:pt x="1170" y="13"/>
                    <a:pt x="1184" y="7"/>
                  </a:cubicBezTo>
                  <a:cubicBezTo>
                    <a:pt x="1197" y="0"/>
                    <a:pt x="1209" y="12"/>
                    <a:pt x="1227" y="17"/>
                  </a:cubicBezTo>
                  <a:cubicBezTo>
                    <a:pt x="1244" y="21"/>
                    <a:pt x="1273" y="27"/>
                    <a:pt x="1291" y="33"/>
                  </a:cubicBezTo>
                  <a:cubicBezTo>
                    <a:pt x="1308" y="38"/>
                    <a:pt x="1321" y="43"/>
                    <a:pt x="1333" y="49"/>
                  </a:cubicBezTo>
                  <a:cubicBezTo>
                    <a:pt x="1344" y="54"/>
                    <a:pt x="1345" y="50"/>
                    <a:pt x="1360" y="65"/>
                  </a:cubicBezTo>
                  <a:cubicBezTo>
                    <a:pt x="1374" y="79"/>
                    <a:pt x="1404" y="117"/>
                    <a:pt x="1419" y="135"/>
                  </a:cubicBezTo>
                  <a:cubicBezTo>
                    <a:pt x="1433" y="152"/>
                    <a:pt x="1430" y="164"/>
                    <a:pt x="1445" y="172"/>
                  </a:cubicBezTo>
                  <a:cubicBezTo>
                    <a:pt x="1459" y="179"/>
                    <a:pt x="1493" y="176"/>
                    <a:pt x="1509" y="183"/>
                  </a:cubicBezTo>
                  <a:cubicBezTo>
                    <a:pt x="1524" y="189"/>
                    <a:pt x="1526" y="190"/>
                    <a:pt x="1536" y="209"/>
                  </a:cubicBezTo>
                  <a:cubicBezTo>
                    <a:pt x="1545" y="227"/>
                    <a:pt x="1559" y="274"/>
                    <a:pt x="1568" y="295"/>
                  </a:cubicBezTo>
                  <a:cubicBezTo>
                    <a:pt x="1576" y="315"/>
                    <a:pt x="1578" y="313"/>
                    <a:pt x="1589" y="332"/>
                  </a:cubicBezTo>
                  <a:cubicBezTo>
                    <a:pt x="1599" y="350"/>
                    <a:pt x="1620" y="386"/>
                    <a:pt x="1632" y="407"/>
                  </a:cubicBezTo>
                  <a:cubicBezTo>
                    <a:pt x="1643" y="427"/>
                    <a:pt x="1647" y="440"/>
                    <a:pt x="1659" y="455"/>
                  </a:cubicBezTo>
                  <a:cubicBezTo>
                    <a:pt x="1670" y="469"/>
                    <a:pt x="1687" y="483"/>
                    <a:pt x="1701" y="492"/>
                  </a:cubicBezTo>
                  <a:cubicBezTo>
                    <a:pt x="1714" y="500"/>
                    <a:pt x="1725" y="501"/>
                    <a:pt x="1739" y="503"/>
                  </a:cubicBezTo>
                  <a:cubicBezTo>
                    <a:pt x="1752" y="504"/>
                    <a:pt x="1774" y="510"/>
                    <a:pt x="1781" y="503"/>
                  </a:cubicBezTo>
                  <a:cubicBezTo>
                    <a:pt x="1788" y="495"/>
                    <a:pt x="1777" y="482"/>
                    <a:pt x="1781" y="460"/>
                  </a:cubicBezTo>
                  <a:cubicBezTo>
                    <a:pt x="1784" y="437"/>
                    <a:pt x="1795" y="393"/>
                    <a:pt x="1803" y="369"/>
                  </a:cubicBezTo>
                  <a:cubicBezTo>
                    <a:pt x="1810" y="344"/>
                    <a:pt x="1817" y="333"/>
                    <a:pt x="1824" y="311"/>
                  </a:cubicBezTo>
                  <a:cubicBezTo>
                    <a:pt x="1830" y="288"/>
                    <a:pt x="1835" y="255"/>
                    <a:pt x="1840" y="231"/>
                  </a:cubicBezTo>
                  <a:cubicBezTo>
                    <a:pt x="1844" y="207"/>
                    <a:pt x="1845" y="187"/>
                    <a:pt x="1851" y="167"/>
                  </a:cubicBezTo>
                  <a:cubicBezTo>
                    <a:pt x="1856" y="146"/>
                    <a:pt x="1865" y="122"/>
                    <a:pt x="1872" y="108"/>
                  </a:cubicBezTo>
                  <a:cubicBezTo>
                    <a:pt x="1878" y="93"/>
                    <a:pt x="1878" y="88"/>
                    <a:pt x="1888" y="81"/>
                  </a:cubicBezTo>
                  <a:cubicBezTo>
                    <a:pt x="1897" y="73"/>
                    <a:pt x="1916" y="70"/>
                    <a:pt x="1931" y="60"/>
                  </a:cubicBezTo>
                  <a:cubicBezTo>
                    <a:pt x="1945" y="49"/>
                    <a:pt x="1957" y="16"/>
                    <a:pt x="1973" y="17"/>
                  </a:cubicBezTo>
                  <a:cubicBezTo>
                    <a:pt x="1989" y="17"/>
                    <a:pt x="2014" y="51"/>
                    <a:pt x="2027" y="65"/>
                  </a:cubicBezTo>
                  <a:cubicBezTo>
                    <a:pt x="2039" y="78"/>
                    <a:pt x="2040" y="86"/>
                    <a:pt x="2048" y="97"/>
                  </a:cubicBezTo>
                  <a:cubicBezTo>
                    <a:pt x="2056" y="107"/>
                    <a:pt x="2066" y="119"/>
                    <a:pt x="2075" y="129"/>
                  </a:cubicBezTo>
                  <a:cubicBezTo>
                    <a:pt x="2083" y="138"/>
                    <a:pt x="2089" y="142"/>
                    <a:pt x="2101" y="156"/>
                  </a:cubicBezTo>
                  <a:cubicBezTo>
                    <a:pt x="2112" y="169"/>
                    <a:pt x="2128" y="198"/>
                    <a:pt x="2144" y="209"/>
                  </a:cubicBezTo>
                  <a:cubicBezTo>
                    <a:pt x="2159" y="219"/>
                    <a:pt x="2176" y="215"/>
                    <a:pt x="2192" y="220"/>
                  </a:cubicBezTo>
                  <a:cubicBezTo>
                    <a:pt x="2207" y="224"/>
                    <a:pt x="2223" y="229"/>
                    <a:pt x="2235" y="236"/>
                  </a:cubicBezTo>
                  <a:cubicBezTo>
                    <a:pt x="2246" y="242"/>
                    <a:pt x="2250" y="249"/>
                    <a:pt x="2261" y="257"/>
                  </a:cubicBezTo>
                  <a:cubicBezTo>
                    <a:pt x="2271" y="265"/>
                    <a:pt x="2288" y="276"/>
                    <a:pt x="2299" y="284"/>
                  </a:cubicBezTo>
                  <a:cubicBezTo>
                    <a:pt x="2309" y="292"/>
                    <a:pt x="2312" y="299"/>
                    <a:pt x="2325" y="305"/>
                  </a:cubicBezTo>
                  <a:cubicBezTo>
                    <a:pt x="2337" y="310"/>
                    <a:pt x="2357" y="312"/>
                    <a:pt x="2373" y="316"/>
                  </a:cubicBezTo>
                  <a:cubicBezTo>
                    <a:pt x="2388" y="319"/>
                    <a:pt x="2402" y="316"/>
                    <a:pt x="2416" y="327"/>
                  </a:cubicBezTo>
                  <a:cubicBezTo>
                    <a:pt x="2429" y="337"/>
                    <a:pt x="2443" y="365"/>
                    <a:pt x="2453" y="380"/>
                  </a:cubicBezTo>
                  <a:cubicBezTo>
                    <a:pt x="2462" y="394"/>
                    <a:pt x="2464" y="401"/>
                    <a:pt x="2475" y="417"/>
                  </a:cubicBezTo>
                  <a:cubicBezTo>
                    <a:pt x="2485" y="432"/>
                    <a:pt x="2505" y="462"/>
                    <a:pt x="2517" y="476"/>
                  </a:cubicBezTo>
                  <a:cubicBezTo>
                    <a:pt x="2528" y="489"/>
                    <a:pt x="2532" y="496"/>
                    <a:pt x="2544" y="497"/>
                  </a:cubicBezTo>
                  <a:cubicBezTo>
                    <a:pt x="2555" y="497"/>
                    <a:pt x="2573" y="483"/>
                    <a:pt x="2587" y="481"/>
                  </a:cubicBezTo>
                  <a:cubicBezTo>
                    <a:pt x="2600" y="478"/>
                    <a:pt x="2611" y="472"/>
                    <a:pt x="2624" y="481"/>
                  </a:cubicBezTo>
                  <a:cubicBezTo>
                    <a:pt x="2636" y="489"/>
                    <a:pt x="2647" y="525"/>
                    <a:pt x="2661" y="535"/>
                  </a:cubicBezTo>
                  <a:cubicBezTo>
                    <a:pt x="2674" y="544"/>
                    <a:pt x="2685" y="539"/>
                    <a:pt x="2704" y="540"/>
                  </a:cubicBezTo>
                  <a:cubicBezTo>
                    <a:pt x="2722" y="540"/>
                    <a:pt x="2755" y="532"/>
                    <a:pt x="2773" y="540"/>
                  </a:cubicBezTo>
                  <a:cubicBezTo>
                    <a:pt x="2790" y="547"/>
                    <a:pt x="2796" y="575"/>
                    <a:pt x="2811" y="583"/>
                  </a:cubicBezTo>
                  <a:cubicBezTo>
                    <a:pt x="2825" y="590"/>
                    <a:pt x="2845" y="588"/>
                    <a:pt x="2859" y="588"/>
                  </a:cubicBezTo>
                  <a:cubicBezTo>
                    <a:pt x="2872" y="588"/>
                    <a:pt x="2879" y="582"/>
                    <a:pt x="2891" y="583"/>
                  </a:cubicBezTo>
                  <a:cubicBezTo>
                    <a:pt x="2902" y="583"/>
                    <a:pt x="2917" y="588"/>
                    <a:pt x="2928" y="593"/>
                  </a:cubicBezTo>
                  <a:cubicBezTo>
                    <a:pt x="2938" y="597"/>
                    <a:pt x="2937" y="601"/>
                    <a:pt x="2955" y="609"/>
                  </a:cubicBezTo>
                  <a:cubicBezTo>
                    <a:pt x="2972" y="616"/>
                    <a:pt x="3017" y="628"/>
                    <a:pt x="3035" y="636"/>
                  </a:cubicBezTo>
                  <a:cubicBezTo>
                    <a:pt x="3052" y="644"/>
                    <a:pt x="3049" y="649"/>
                    <a:pt x="3061" y="657"/>
                  </a:cubicBezTo>
                  <a:cubicBezTo>
                    <a:pt x="3072" y="664"/>
                    <a:pt x="3091" y="677"/>
                    <a:pt x="3104" y="679"/>
                  </a:cubicBezTo>
                  <a:cubicBezTo>
                    <a:pt x="3116" y="680"/>
                    <a:pt x="3120" y="670"/>
                    <a:pt x="3136" y="668"/>
                  </a:cubicBezTo>
                  <a:cubicBezTo>
                    <a:pt x="3151" y="665"/>
                    <a:pt x="3183" y="663"/>
                    <a:pt x="3200" y="663"/>
                  </a:cubicBezTo>
                  <a:cubicBezTo>
                    <a:pt x="3216" y="663"/>
                    <a:pt x="3223" y="668"/>
                    <a:pt x="3237" y="668"/>
                  </a:cubicBezTo>
                  <a:cubicBezTo>
                    <a:pt x="3250" y="668"/>
                    <a:pt x="3263" y="665"/>
                    <a:pt x="3280" y="663"/>
                  </a:cubicBezTo>
                  <a:cubicBezTo>
                    <a:pt x="3296" y="660"/>
                    <a:pt x="3321" y="652"/>
                    <a:pt x="3339" y="652"/>
                  </a:cubicBezTo>
                  <a:cubicBezTo>
                    <a:pt x="3356" y="651"/>
                    <a:pt x="3372" y="652"/>
                    <a:pt x="3387" y="657"/>
                  </a:cubicBezTo>
                  <a:cubicBezTo>
                    <a:pt x="3401" y="661"/>
                    <a:pt x="3409" y="669"/>
                    <a:pt x="3424" y="679"/>
                  </a:cubicBezTo>
                  <a:cubicBezTo>
                    <a:pt x="3438" y="688"/>
                    <a:pt x="3455" y="702"/>
                    <a:pt x="3472" y="716"/>
                  </a:cubicBezTo>
                </a:path>
              </a:pathLst>
            </a:custGeom>
            <a:noFill/>
            <a:ln w="12700">
              <a:solidFill>
                <a:schemeClr val="accent1"/>
              </a:solidFill>
              <a:round/>
              <a:headEnd/>
              <a:tailEnd/>
            </a:ln>
          </p:spPr>
          <p:txBody>
            <a:bodyPr wrap="none" lIns="111771" tIns="55817" rIns="111771" bIns="55817" anchor="ctr"/>
            <a:lstStyle/>
            <a:p>
              <a:endParaRPr lang="en-US"/>
            </a:p>
          </p:txBody>
        </p:sp>
        <p:sp>
          <p:nvSpPr>
            <p:cNvPr id="30811" name="Line 86"/>
            <p:cNvSpPr>
              <a:spLocks noChangeShapeType="1"/>
            </p:cNvSpPr>
            <p:nvPr/>
          </p:nvSpPr>
          <p:spPr bwMode="auto">
            <a:xfrm>
              <a:off x="2091" y="1308"/>
              <a:ext cx="0" cy="257"/>
            </a:xfrm>
            <a:prstGeom prst="line">
              <a:avLst/>
            </a:prstGeom>
            <a:noFill/>
            <a:ln w="28575">
              <a:solidFill>
                <a:srgbClr val="FFFFFF"/>
              </a:solidFill>
              <a:round/>
              <a:headEnd/>
              <a:tailEnd type="triangle" w="sm" len="sm"/>
            </a:ln>
          </p:spPr>
          <p:txBody>
            <a:bodyPr wrap="none" anchor="ctr"/>
            <a:lstStyle/>
            <a:p>
              <a:endParaRPr lang="en-US"/>
            </a:p>
          </p:txBody>
        </p:sp>
        <p:sp>
          <p:nvSpPr>
            <p:cNvPr id="30812" name="Line 87"/>
            <p:cNvSpPr>
              <a:spLocks noChangeShapeType="1"/>
            </p:cNvSpPr>
            <p:nvPr/>
          </p:nvSpPr>
          <p:spPr bwMode="auto">
            <a:xfrm>
              <a:off x="3314" y="1308"/>
              <a:ext cx="0" cy="257"/>
            </a:xfrm>
            <a:prstGeom prst="line">
              <a:avLst/>
            </a:prstGeom>
            <a:noFill/>
            <a:ln w="28575">
              <a:solidFill>
                <a:srgbClr val="FFFFFF"/>
              </a:solidFill>
              <a:round/>
              <a:headEnd/>
              <a:tailEnd type="triangle" w="sm" len="sm"/>
            </a:ln>
          </p:spPr>
          <p:txBody>
            <a:bodyPr wrap="none" anchor="ctr"/>
            <a:lstStyle/>
            <a:p>
              <a:endParaRPr lang="en-US"/>
            </a:p>
          </p:txBody>
        </p:sp>
        <p:sp>
          <p:nvSpPr>
            <p:cNvPr id="30813" name="Line 88"/>
            <p:cNvSpPr>
              <a:spLocks noChangeShapeType="1"/>
            </p:cNvSpPr>
            <p:nvPr/>
          </p:nvSpPr>
          <p:spPr bwMode="auto">
            <a:xfrm>
              <a:off x="2635" y="1308"/>
              <a:ext cx="0" cy="257"/>
            </a:xfrm>
            <a:prstGeom prst="line">
              <a:avLst/>
            </a:prstGeom>
            <a:noFill/>
            <a:ln w="28575">
              <a:solidFill>
                <a:srgbClr val="FFFFFF"/>
              </a:solidFill>
              <a:round/>
              <a:headEnd/>
              <a:tailEnd type="triangle" w="sm" len="sm"/>
            </a:ln>
          </p:spPr>
          <p:txBody>
            <a:bodyPr wrap="none" anchor="ctr"/>
            <a:lstStyle/>
            <a:p>
              <a:endParaRPr lang="en-US"/>
            </a:p>
          </p:txBody>
        </p:sp>
        <p:sp>
          <p:nvSpPr>
            <p:cNvPr id="30814" name="AutoShape 89"/>
            <p:cNvSpPr>
              <a:spLocks noChangeArrowheads="1"/>
            </p:cNvSpPr>
            <p:nvPr/>
          </p:nvSpPr>
          <p:spPr bwMode="auto">
            <a:xfrm>
              <a:off x="1683" y="206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15" name="AutoShape 90"/>
            <p:cNvSpPr>
              <a:spLocks noChangeArrowheads="1"/>
            </p:cNvSpPr>
            <p:nvPr/>
          </p:nvSpPr>
          <p:spPr bwMode="auto">
            <a:xfrm>
              <a:off x="1618" y="2038"/>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16" name="AutoShape 91"/>
            <p:cNvSpPr>
              <a:spLocks noChangeArrowheads="1"/>
            </p:cNvSpPr>
            <p:nvPr/>
          </p:nvSpPr>
          <p:spPr bwMode="auto">
            <a:xfrm>
              <a:off x="1764" y="2087"/>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17" name="AutoShape 92"/>
            <p:cNvSpPr>
              <a:spLocks noChangeArrowheads="1"/>
            </p:cNvSpPr>
            <p:nvPr/>
          </p:nvSpPr>
          <p:spPr bwMode="auto">
            <a:xfrm>
              <a:off x="1829" y="2087"/>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18" name="AutoShape 93"/>
            <p:cNvSpPr>
              <a:spLocks noChangeArrowheads="1"/>
            </p:cNvSpPr>
            <p:nvPr/>
          </p:nvSpPr>
          <p:spPr bwMode="auto">
            <a:xfrm>
              <a:off x="1915" y="209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19" name="AutoShape 94"/>
            <p:cNvSpPr>
              <a:spLocks noChangeArrowheads="1"/>
            </p:cNvSpPr>
            <p:nvPr/>
          </p:nvSpPr>
          <p:spPr bwMode="auto">
            <a:xfrm>
              <a:off x="1986" y="209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0" name="AutoShape 95"/>
            <p:cNvSpPr>
              <a:spLocks noChangeArrowheads="1"/>
            </p:cNvSpPr>
            <p:nvPr/>
          </p:nvSpPr>
          <p:spPr bwMode="auto">
            <a:xfrm>
              <a:off x="2052" y="2095"/>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1" name="AutoShape 96"/>
            <p:cNvSpPr>
              <a:spLocks noChangeArrowheads="1"/>
            </p:cNvSpPr>
            <p:nvPr/>
          </p:nvSpPr>
          <p:spPr bwMode="auto">
            <a:xfrm>
              <a:off x="2103" y="2068"/>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2" name="AutoShape 97"/>
            <p:cNvSpPr>
              <a:spLocks noChangeArrowheads="1"/>
            </p:cNvSpPr>
            <p:nvPr/>
          </p:nvSpPr>
          <p:spPr bwMode="auto">
            <a:xfrm>
              <a:off x="2119" y="1825"/>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3" name="AutoShape 98"/>
            <p:cNvSpPr>
              <a:spLocks noChangeArrowheads="1"/>
            </p:cNvSpPr>
            <p:nvPr/>
          </p:nvSpPr>
          <p:spPr bwMode="auto">
            <a:xfrm>
              <a:off x="2155" y="168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4" name="AutoShape 99"/>
            <p:cNvSpPr>
              <a:spLocks noChangeArrowheads="1"/>
            </p:cNvSpPr>
            <p:nvPr/>
          </p:nvSpPr>
          <p:spPr bwMode="auto">
            <a:xfrm>
              <a:off x="2201" y="1547"/>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5" name="AutoShape 100"/>
            <p:cNvSpPr>
              <a:spLocks noChangeArrowheads="1"/>
            </p:cNvSpPr>
            <p:nvPr/>
          </p:nvSpPr>
          <p:spPr bwMode="auto">
            <a:xfrm>
              <a:off x="2252" y="146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6" name="AutoShape 101"/>
            <p:cNvSpPr>
              <a:spLocks noChangeArrowheads="1"/>
            </p:cNvSpPr>
            <p:nvPr/>
          </p:nvSpPr>
          <p:spPr bwMode="auto">
            <a:xfrm>
              <a:off x="2318" y="148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7" name="AutoShape 102"/>
            <p:cNvSpPr>
              <a:spLocks noChangeArrowheads="1"/>
            </p:cNvSpPr>
            <p:nvPr/>
          </p:nvSpPr>
          <p:spPr bwMode="auto">
            <a:xfrm>
              <a:off x="2384" y="147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8" name="AutoShape 103"/>
            <p:cNvSpPr>
              <a:spLocks noChangeArrowheads="1"/>
            </p:cNvSpPr>
            <p:nvPr/>
          </p:nvSpPr>
          <p:spPr bwMode="auto">
            <a:xfrm>
              <a:off x="2619" y="1790"/>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29" name="AutoShape 104"/>
            <p:cNvSpPr>
              <a:spLocks noChangeArrowheads="1"/>
            </p:cNvSpPr>
            <p:nvPr/>
          </p:nvSpPr>
          <p:spPr bwMode="auto">
            <a:xfrm>
              <a:off x="2670" y="176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0" name="AutoShape 105"/>
            <p:cNvSpPr>
              <a:spLocks noChangeArrowheads="1"/>
            </p:cNvSpPr>
            <p:nvPr/>
          </p:nvSpPr>
          <p:spPr bwMode="auto">
            <a:xfrm>
              <a:off x="2702" y="1611"/>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1" name="AutoShape 106"/>
            <p:cNvSpPr>
              <a:spLocks noChangeArrowheads="1"/>
            </p:cNvSpPr>
            <p:nvPr/>
          </p:nvSpPr>
          <p:spPr bwMode="auto">
            <a:xfrm>
              <a:off x="2745" y="148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2" name="AutoShape 107"/>
            <p:cNvSpPr>
              <a:spLocks noChangeArrowheads="1"/>
            </p:cNvSpPr>
            <p:nvPr/>
          </p:nvSpPr>
          <p:spPr bwMode="auto">
            <a:xfrm>
              <a:off x="2771" y="142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3" name="AutoShape 108"/>
            <p:cNvSpPr>
              <a:spLocks noChangeArrowheads="1"/>
            </p:cNvSpPr>
            <p:nvPr/>
          </p:nvSpPr>
          <p:spPr bwMode="auto">
            <a:xfrm>
              <a:off x="2817" y="1387"/>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4" name="AutoShape 109"/>
            <p:cNvSpPr>
              <a:spLocks noChangeArrowheads="1"/>
            </p:cNvSpPr>
            <p:nvPr/>
          </p:nvSpPr>
          <p:spPr bwMode="auto">
            <a:xfrm>
              <a:off x="2868" y="139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5" name="AutoShape 110"/>
            <p:cNvSpPr>
              <a:spLocks noChangeArrowheads="1"/>
            </p:cNvSpPr>
            <p:nvPr/>
          </p:nvSpPr>
          <p:spPr bwMode="auto">
            <a:xfrm>
              <a:off x="2934" y="141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6" name="AutoShape 111"/>
            <p:cNvSpPr>
              <a:spLocks noChangeArrowheads="1"/>
            </p:cNvSpPr>
            <p:nvPr/>
          </p:nvSpPr>
          <p:spPr bwMode="auto">
            <a:xfrm>
              <a:off x="3000" y="1447"/>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7" name="AutoShape 112"/>
            <p:cNvSpPr>
              <a:spLocks noChangeArrowheads="1"/>
            </p:cNvSpPr>
            <p:nvPr/>
          </p:nvSpPr>
          <p:spPr bwMode="auto">
            <a:xfrm>
              <a:off x="3066" y="1514"/>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8" name="AutoShape 113"/>
            <p:cNvSpPr>
              <a:spLocks noChangeArrowheads="1"/>
            </p:cNvSpPr>
            <p:nvPr/>
          </p:nvSpPr>
          <p:spPr bwMode="auto">
            <a:xfrm>
              <a:off x="3147" y="1558"/>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39" name="AutoShape 114"/>
            <p:cNvSpPr>
              <a:spLocks noChangeArrowheads="1"/>
            </p:cNvSpPr>
            <p:nvPr/>
          </p:nvSpPr>
          <p:spPr bwMode="auto">
            <a:xfrm>
              <a:off x="3203" y="167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0" name="AutoShape 115"/>
            <p:cNvSpPr>
              <a:spLocks noChangeArrowheads="1"/>
            </p:cNvSpPr>
            <p:nvPr/>
          </p:nvSpPr>
          <p:spPr bwMode="auto">
            <a:xfrm>
              <a:off x="3274" y="177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1" name="AutoShape 116"/>
            <p:cNvSpPr>
              <a:spLocks noChangeArrowheads="1"/>
            </p:cNvSpPr>
            <p:nvPr/>
          </p:nvSpPr>
          <p:spPr bwMode="auto">
            <a:xfrm>
              <a:off x="3340" y="1841"/>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2" name="AutoShape 117"/>
            <p:cNvSpPr>
              <a:spLocks noChangeArrowheads="1"/>
            </p:cNvSpPr>
            <p:nvPr/>
          </p:nvSpPr>
          <p:spPr bwMode="auto">
            <a:xfrm>
              <a:off x="3396" y="1827"/>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3" name="AutoShape 118"/>
            <p:cNvSpPr>
              <a:spLocks noChangeArrowheads="1"/>
            </p:cNvSpPr>
            <p:nvPr/>
          </p:nvSpPr>
          <p:spPr bwMode="auto">
            <a:xfrm>
              <a:off x="3433" y="1695"/>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4" name="AutoShape 119"/>
            <p:cNvSpPr>
              <a:spLocks noChangeArrowheads="1"/>
            </p:cNvSpPr>
            <p:nvPr/>
          </p:nvSpPr>
          <p:spPr bwMode="auto">
            <a:xfrm>
              <a:off x="3465" y="1568"/>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5" name="AutoShape 120"/>
            <p:cNvSpPr>
              <a:spLocks noChangeArrowheads="1"/>
            </p:cNvSpPr>
            <p:nvPr/>
          </p:nvSpPr>
          <p:spPr bwMode="auto">
            <a:xfrm>
              <a:off x="3503" y="1461"/>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6" name="AutoShape 121"/>
            <p:cNvSpPr>
              <a:spLocks noChangeArrowheads="1"/>
            </p:cNvSpPr>
            <p:nvPr/>
          </p:nvSpPr>
          <p:spPr bwMode="auto">
            <a:xfrm>
              <a:off x="3559" y="1410"/>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7" name="AutoShape 122"/>
            <p:cNvSpPr>
              <a:spLocks noChangeArrowheads="1"/>
            </p:cNvSpPr>
            <p:nvPr/>
          </p:nvSpPr>
          <p:spPr bwMode="auto">
            <a:xfrm>
              <a:off x="3655" y="144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8" name="AutoShape 123"/>
            <p:cNvSpPr>
              <a:spLocks noChangeArrowheads="1"/>
            </p:cNvSpPr>
            <p:nvPr/>
          </p:nvSpPr>
          <p:spPr bwMode="auto">
            <a:xfrm>
              <a:off x="3711" y="1502"/>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49" name="AutoShape 124"/>
            <p:cNvSpPr>
              <a:spLocks noChangeArrowheads="1"/>
            </p:cNvSpPr>
            <p:nvPr/>
          </p:nvSpPr>
          <p:spPr bwMode="auto">
            <a:xfrm>
              <a:off x="3602" y="137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0" name="AutoShape 125"/>
            <p:cNvSpPr>
              <a:spLocks noChangeArrowheads="1"/>
            </p:cNvSpPr>
            <p:nvPr/>
          </p:nvSpPr>
          <p:spPr bwMode="auto">
            <a:xfrm>
              <a:off x="3792" y="157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1" name="AutoShape 126"/>
            <p:cNvSpPr>
              <a:spLocks noChangeArrowheads="1"/>
            </p:cNvSpPr>
            <p:nvPr/>
          </p:nvSpPr>
          <p:spPr bwMode="auto">
            <a:xfrm>
              <a:off x="3873" y="159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2" name="AutoShape 127"/>
            <p:cNvSpPr>
              <a:spLocks noChangeArrowheads="1"/>
            </p:cNvSpPr>
            <p:nvPr/>
          </p:nvSpPr>
          <p:spPr bwMode="auto">
            <a:xfrm>
              <a:off x="3934" y="1656"/>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3" name="AutoShape 128"/>
            <p:cNvSpPr>
              <a:spLocks noChangeArrowheads="1"/>
            </p:cNvSpPr>
            <p:nvPr/>
          </p:nvSpPr>
          <p:spPr bwMode="auto">
            <a:xfrm>
              <a:off x="4015" y="1672"/>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4" name="AutoShape 129"/>
            <p:cNvSpPr>
              <a:spLocks noChangeArrowheads="1"/>
            </p:cNvSpPr>
            <p:nvPr/>
          </p:nvSpPr>
          <p:spPr bwMode="auto">
            <a:xfrm>
              <a:off x="4076" y="1744"/>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5" name="AutoShape 130"/>
            <p:cNvSpPr>
              <a:spLocks noChangeArrowheads="1"/>
            </p:cNvSpPr>
            <p:nvPr/>
          </p:nvSpPr>
          <p:spPr bwMode="auto">
            <a:xfrm>
              <a:off x="4147" y="1835"/>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6" name="AutoShape 131"/>
            <p:cNvSpPr>
              <a:spLocks noChangeArrowheads="1"/>
            </p:cNvSpPr>
            <p:nvPr/>
          </p:nvSpPr>
          <p:spPr bwMode="auto">
            <a:xfrm>
              <a:off x="4223" y="1826"/>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7" name="AutoShape 132"/>
            <p:cNvSpPr>
              <a:spLocks noChangeArrowheads="1"/>
            </p:cNvSpPr>
            <p:nvPr/>
          </p:nvSpPr>
          <p:spPr bwMode="auto">
            <a:xfrm>
              <a:off x="4309" y="188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8" name="AutoShape 133"/>
            <p:cNvSpPr>
              <a:spLocks noChangeArrowheads="1"/>
            </p:cNvSpPr>
            <p:nvPr/>
          </p:nvSpPr>
          <p:spPr bwMode="auto">
            <a:xfrm>
              <a:off x="4375" y="1871"/>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59" name="AutoShape 134"/>
            <p:cNvSpPr>
              <a:spLocks noChangeArrowheads="1"/>
            </p:cNvSpPr>
            <p:nvPr/>
          </p:nvSpPr>
          <p:spPr bwMode="auto">
            <a:xfrm>
              <a:off x="4455" y="1933"/>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0" name="AutoShape 135"/>
            <p:cNvSpPr>
              <a:spLocks noChangeArrowheads="1"/>
            </p:cNvSpPr>
            <p:nvPr/>
          </p:nvSpPr>
          <p:spPr bwMode="auto">
            <a:xfrm>
              <a:off x="4526" y="1919"/>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1" name="AutoShape 136"/>
            <p:cNvSpPr>
              <a:spLocks noChangeArrowheads="1"/>
            </p:cNvSpPr>
            <p:nvPr/>
          </p:nvSpPr>
          <p:spPr bwMode="auto">
            <a:xfrm>
              <a:off x="4597" y="1954"/>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2" name="AutoShape 137"/>
            <p:cNvSpPr>
              <a:spLocks noChangeArrowheads="1"/>
            </p:cNvSpPr>
            <p:nvPr/>
          </p:nvSpPr>
          <p:spPr bwMode="auto">
            <a:xfrm>
              <a:off x="4673" y="1974"/>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3" name="AutoShape 138"/>
            <p:cNvSpPr>
              <a:spLocks noChangeArrowheads="1"/>
            </p:cNvSpPr>
            <p:nvPr/>
          </p:nvSpPr>
          <p:spPr bwMode="auto">
            <a:xfrm>
              <a:off x="4729" y="2012"/>
              <a:ext cx="40" cy="56"/>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4" name="AutoShape 139"/>
            <p:cNvSpPr>
              <a:spLocks noChangeArrowheads="1"/>
            </p:cNvSpPr>
            <p:nvPr/>
          </p:nvSpPr>
          <p:spPr bwMode="auto">
            <a:xfrm>
              <a:off x="4805" y="2009"/>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5" name="AutoShape 140"/>
            <p:cNvSpPr>
              <a:spLocks noChangeArrowheads="1"/>
            </p:cNvSpPr>
            <p:nvPr/>
          </p:nvSpPr>
          <p:spPr bwMode="auto">
            <a:xfrm>
              <a:off x="4875" y="2004"/>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6" name="AutoShape 141"/>
            <p:cNvSpPr>
              <a:spLocks noChangeArrowheads="1"/>
            </p:cNvSpPr>
            <p:nvPr/>
          </p:nvSpPr>
          <p:spPr bwMode="auto">
            <a:xfrm>
              <a:off x="4941" y="1995"/>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7" name="AutoShape 142"/>
            <p:cNvSpPr>
              <a:spLocks noChangeArrowheads="1"/>
            </p:cNvSpPr>
            <p:nvPr/>
          </p:nvSpPr>
          <p:spPr bwMode="auto">
            <a:xfrm>
              <a:off x="5022" y="2001"/>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8" name="AutoShape 143"/>
            <p:cNvSpPr>
              <a:spLocks noChangeArrowheads="1"/>
            </p:cNvSpPr>
            <p:nvPr/>
          </p:nvSpPr>
          <p:spPr bwMode="auto">
            <a:xfrm>
              <a:off x="5108" y="2050"/>
              <a:ext cx="40" cy="55"/>
            </a:xfrm>
            <a:prstGeom prst="diamond">
              <a:avLst/>
            </a:prstGeom>
            <a:solidFill>
              <a:schemeClr val="accent1"/>
            </a:solidFill>
            <a:ln w="12700">
              <a:solidFill>
                <a:schemeClr val="accent1"/>
              </a:solidFill>
              <a:miter lim="800000"/>
              <a:headEnd/>
              <a:tailEnd/>
            </a:ln>
          </p:spPr>
          <p:txBody>
            <a:bodyPr wrap="none" lIns="111771" tIns="55817" rIns="111771" bIns="55817" anchor="ctr"/>
            <a:lstStyle/>
            <a:p>
              <a:pPr algn="ctr" defTabSz="1166813" eaLnBrk="0" hangingPunct="0">
                <a:lnSpc>
                  <a:spcPct val="90000"/>
                </a:lnSpc>
              </a:pPr>
              <a:endParaRPr lang="pl-PL" sz="900" b="0"/>
            </a:p>
          </p:txBody>
        </p:sp>
        <p:sp>
          <p:nvSpPr>
            <p:cNvPr id="30869" name="Text Box 144"/>
            <p:cNvSpPr txBox="1">
              <a:spLocks noChangeArrowheads="1"/>
            </p:cNvSpPr>
            <p:nvPr/>
          </p:nvSpPr>
          <p:spPr bwMode="auto">
            <a:xfrm>
              <a:off x="4287" y="1488"/>
              <a:ext cx="706" cy="375"/>
            </a:xfrm>
            <a:prstGeom prst="rect">
              <a:avLst/>
            </a:prstGeom>
            <a:noFill/>
            <a:ln w="28575">
              <a:noFill/>
              <a:miter lim="800000"/>
              <a:headEnd/>
              <a:tailEnd/>
            </a:ln>
          </p:spPr>
          <p:txBody>
            <a:bodyPr wrap="none" lIns="84299" tIns="42111" rIns="84299" bIns="42111" anchor="ctr">
              <a:spAutoFit/>
            </a:bodyPr>
            <a:lstStyle/>
            <a:p>
              <a:pPr algn="ctr" eaLnBrk="0" hangingPunct="0"/>
              <a:r>
                <a:rPr lang="en-US" altLang="en-US" sz="1700">
                  <a:solidFill>
                    <a:srgbClr val="FFFFFF"/>
                  </a:solidFill>
                </a:rPr>
                <a:t>Diabetic</a:t>
              </a:r>
            </a:p>
            <a:p>
              <a:pPr algn="ctr" eaLnBrk="0" hangingPunct="0"/>
              <a:r>
                <a:rPr lang="en-US" altLang="en-US" sz="1700">
                  <a:solidFill>
                    <a:srgbClr val="FFFFFF"/>
                  </a:solidFill>
                </a:rPr>
                <a:t>T2</a:t>
              </a:r>
            </a:p>
          </p:txBody>
        </p:sp>
      </p:grpSp>
      <p:sp>
        <p:nvSpPr>
          <p:cNvPr id="30805" name="Text Box 145"/>
          <p:cNvSpPr txBox="1">
            <a:spLocks noChangeArrowheads="1"/>
          </p:cNvSpPr>
          <p:nvPr/>
        </p:nvSpPr>
        <p:spPr bwMode="auto">
          <a:xfrm>
            <a:off x="6057900" y="4033838"/>
            <a:ext cx="898525" cy="341312"/>
          </a:xfrm>
          <a:prstGeom prst="rect">
            <a:avLst/>
          </a:prstGeom>
          <a:noFill/>
          <a:ln w="28575">
            <a:noFill/>
            <a:miter lim="800000"/>
            <a:headEnd/>
            <a:tailEnd/>
          </a:ln>
        </p:spPr>
        <p:txBody>
          <a:bodyPr wrap="none" lIns="84299" tIns="42111" rIns="84299" bIns="42111" anchor="ctr">
            <a:spAutoFit/>
          </a:bodyPr>
          <a:lstStyle/>
          <a:p>
            <a:pPr algn="ctr" eaLnBrk="0" hangingPunct="0"/>
            <a:r>
              <a:rPr lang="en-US" altLang="en-US" sz="1700">
                <a:solidFill>
                  <a:srgbClr val="FFFFFF"/>
                </a:solidFill>
              </a:rPr>
              <a:t>Normal</a:t>
            </a:r>
          </a:p>
        </p:txBody>
      </p:sp>
      <p:sp>
        <p:nvSpPr>
          <p:cNvPr id="30806" name="Line 146"/>
          <p:cNvSpPr>
            <a:spLocks noChangeShapeType="1"/>
          </p:cNvSpPr>
          <p:nvPr/>
        </p:nvSpPr>
        <p:spPr bwMode="auto">
          <a:xfrm>
            <a:off x="7245350" y="5240338"/>
            <a:ext cx="0" cy="61912"/>
          </a:xfrm>
          <a:prstGeom prst="line">
            <a:avLst/>
          </a:prstGeom>
          <a:noFill/>
          <a:ln w="19050">
            <a:solidFill>
              <a:schemeClr val="tx1"/>
            </a:solidFill>
            <a:round/>
            <a:headEnd/>
            <a:tailEnd/>
          </a:ln>
        </p:spPr>
        <p:txBody>
          <a:bodyPr wrap="none" anchor="ctr"/>
          <a:lstStyle/>
          <a:p>
            <a:endParaRPr lang="en-US"/>
          </a:p>
        </p:txBody>
      </p:sp>
      <p:sp>
        <p:nvSpPr>
          <p:cNvPr id="30807" name="Line 147"/>
          <p:cNvSpPr>
            <a:spLocks noChangeShapeType="1"/>
          </p:cNvSpPr>
          <p:nvPr/>
        </p:nvSpPr>
        <p:spPr bwMode="auto">
          <a:xfrm>
            <a:off x="2287588" y="5238750"/>
            <a:ext cx="0" cy="61913"/>
          </a:xfrm>
          <a:prstGeom prst="line">
            <a:avLst/>
          </a:prstGeom>
          <a:noFill/>
          <a:ln w="19050">
            <a:solidFill>
              <a:schemeClr val="tx1"/>
            </a:solidFill>
            <a:round/>
            <a:headEnd/>
            <a:tailEnd/>
          </a:ln>
        </p:spPr>
        <p:txBody>
          <a:bodyPr wrap="none" anchor="ctr"/>
          <a:lstStyle/>
          <a:p>
            <a:endParaRPr lang="en-US"/>
          </a:p>
        </p:txBody>
      </p:sp>
      <p:sp>
        <p:nvSpPr>
          <p:cNvPr id="30808" name="Line 148"/>
          <p:cNvSpPr>
            <a:spLocks noChangeShapeType="1"/>
          </p:cNvSpPr>
          <p:nvPr/>
        </p:nvSpPr>
        <p:spPr bwMode="auto">
          <a:xfrm flipH="1">
            <a:off x="2220913" y="1847850"/>
            <a:ext cx="69850" cy="0"/>
          </a:xfrm>
          <a:prstGeom prst="line">
            <a:avLst/>
          </a:prstGeom>
          <a:noFill/>
          <a:ln w="19050">
            <a:solidFill>
              <a:schemeClr val="tx1"/>
            </a:solidFill>
            <a:round/>
            <a:headEnd/>
            <a:tailEnd/>
          </a:ln>
        </p:spPr>
        <p:txBody>
          <a:bodyPr wrap="none" anchor="ctr"/>
          <a:lstStyle/>
          <a:p>
            <a:endParaRPr lang="en-US"/>
          </a:p>
        </p:txBody>
      </p:sp>
      <p:sp>
        <p:nvSpPr>
          <p:cNvPr id="30809" name="Line 149"/>
          <p:cNvSpPr>
            <a:spLocks noChangeShapeType="1"/>
          </p:cNvSpPr>
          <p:nvPr/>
        </p:nvSpPr>
        <p:spPr bwMode="auto">
          <a:xfrm flipH="1">
            <a:off x="2220913" y="5249863"/>
            <a:ext cx="69850" cy="0"/>
          </a:xfrm>
          <a:prstGeom prst="line">
            <a:avLst/>
          </a:prstGeom>
          <a:noFill/>
          <a:ln w="1905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9877E-6 -4.44444E-6 L 2.09877E-6 0.17223 " pathEditMode="fixed" rAng="0" ptsTypes="AA">
                                      <p:cBhvr>
                                        <p:cTn id="6" dur="5000" fill="hold"/>
                                        <p:tgtEl>
                                          <p:spTgt spid="2"/>
                                        </p:tgtEl>
                                        <p:attrNameLst>
                                          <p:attrName>ppt_x</p:attrName>
                                          <p:attrName>ppt_y</p:attrName>
                                        </p:attrNameLst>
                                      </p:cBhvr>
                                      <p:rCtr x="0"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2800" b="1" dirty="0" smtClean="0">
                <a:solidFill>
                  <a:srgbClr val="C00000"/>
                </a:solidFill>
                <a:latin typeface="Times New Roman" pitchFamily="18" charset="0"/>
                <a:cs typeface="Times New Roman" pitchFamily="18" charset="0"/>
              </a:rPr>
              <a:t>Proof of concept: Treat-to-Target </a:t>
            </a:r>
            <a:r>
              <a:rPr lang="en-US" sz="2800" b="1" dirty="0" err="1" smtClean="0">
                <a:solidFill>
                  <a:srgbClr val="C00000"/>
                </a:solidFill>
                <a:latin typeface="Times New Roman" pitchFamily="18" charset="0"/>
                <a:cs typeface="Times New Roman" pitchFamily="18" charset="0"/>
              </a:rPr>
              <a:t>Srudy</a:t>
            </a:r>
            <a:r>
              <a:rPr lang="en-US" sz="2800" b="1" dirty="0" smtClean="0">
                <a:solidFill>
                  <a:srgbClr val="C00000"/>
                </a:solidFill>
                <a:latin typeface="Times New Roman" pitchFamily="18" charset="0"/>
                <a:cs typeface="Times New Roman" pitchFamily="18" charset="0"/>
              </a:rPr>
              <a:t/>
            </a:r>
            <a:br>
              <a:rPr lang="en-US" sz="2800" b="1" dirty="0" smtClean="0">
                <a:solidFill>
                  <a:srgbClr val="C00000"/>
                </a:solidFill>
                <a:latin typeface="Times New Roman" pitchFamily="18" charset="0"/>
                <a:cs typeface="Times New Roman" pitchFamily="18" charset="0"/>
              </a:rPr>
            </a:br>
            <a:r>
              <a:rPr lang="en-US" sz="2800" b="1" dirty="0" err="1" smtClean="0">
                <a:solidFill>
                  <a:srgbClr val="C00000"/>
                </a:solidFill>
                <a:latin typeface="Times New Roman" pitchFamily="18" charset="0"/>
                <a:cs typeface="Times New Roman" pitchFamily="18" charset="0"/>
              </a:rPr>
              <a:t>Combinination</a:t>
            </a:r>
            <a:r>
              <a:rPr lang="en-US" sz="2800" b="1" dirty="0" smtClean="0">
                <a:solidFill>
                  <a:srgbClr val="C00000"/>
                </a:solidFill>
                <a:latin typeface="Times New Roman" pitchFamily="18" charset="0"/>
                <a:cs typeface="Times New Roman" pitchFamily="18" charset="0"/>
              </a:rPr>
              <a:t> Oral Agents + </a:t>
            </a:r>
            <a:r>
              <a:rPr lang="en-US" sz="2800" b="1" dirty="0" err="1" smtClean="0">
                <a:solidFill>
                  <a:srgbClr val="C00000"/>
                </a:solidFill>
                <a:latin typeface="Times New Roman" pitchFamily="18" charset="0"/>
                <a:cs typeface="Times New Roman" pitchFamily="18" charset="0"/>
              </a:rPr>
              <a:t>Glargine</a:t>
            </a:r>
            <a:r>
              <a:rPr lang="en-US" sz="2800" b="1" dirty="0" smtClean="0">
                <a:solidFill>
                  <a:srgbClr val="C00000"/>
                </a:solidFill>
                <a:latin typeface="Times New Roman" pitchFamily="18" charset="0"/>
                <a:cs typeface="Times New Roman" pitchFamily="18" charset="0"/>
              </a:rPr>
              <a:t> vs. NPH</a:t>
            </a:r>
            <a:endParaRPr lang="en-US" sz="2800" b="1" dirty="0">
              <a:solidFill>
                <a:srgbClr val="C00000"/>
              </a:solidFill>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cstate="print"/>
          <a:srcRect l="4079" t="63783" r="9180" b="3918"/>
          <a:stretch>
            <a:fillRect/>
          </a:stretch>
        </p:blipFill>
        <p:spPr bwMode="auto">
          <a:xfrm>
            <a:off x="683568" y="1700808"/>
            <a:ext cx="7488832" cy="417861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Treatment Options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844824"/>
            <a:ext cx="8640960" cy="3456384"/>
          </a:xfrm>
        </p:spPr>
        <p:txBody>
          <a:bodyPr>
            <a:normAutofit/>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After 6 months on up-titration of basal insulin with </a:t>
            </a: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and </a:t>
            </a:r>
            <a:r>
              <a:rPr lang="en-US" b="1" dirty="0" err="1" smtClean="0">
                <a:solidFill>
                  <a:srgbClr val="7030A0"/>
                </a:solidFill>
                <a:latin typeface="Times New Roman" pitchFamily="18" charset="0"/>
                <a:ea typeface="+mj-ea"/>
                <a:cs typeface="Times New Roman" pitchFamily="18" charset="0"/>
              </a:rPr>
              <a:t>glimepiride</a:t>
            </a:r>
            <a:r>
              <a:rPr lang="en-US" b="1" dirty="0" smtClean="0">
                <a:solidFill>
                  <a:srgbClr val="7030A0"/>
                </a:solidFill>
                <a:latin typeface="Times New Roman" pitchFamily="18" charset="0"/>
                <a:ea typeface="+mj-ea"/>
                <a:cs typeface="Times New Roman" pitchFamily="18" charset="0"/>
              </a:rPr>
              <a:t>, his FBG on average is 105 mg/dl but his HbA1c is 7.6%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What should be the next step?</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16624"/>
          </a:xfrm>
        </p:spPr>
        <p:txBody>
          <a:bodyPr>
            <a:normAutofit/>
          </a:bodyPr>
          <a:lstStyle/>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Patient is at goal, no further modification is needed</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Discontinue basal insulin and initiate Mix insulin twice daily</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Initiate bolus insulin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185738"/>
            <a:ext cx="9144000" cy="1143000"/>
          </a:xfrm>
        </p:spPr>
        <p:txBody>
          <a:bodyPr lIns="86009" tIns="42998" rIns="86009" bIns="42998">
            <a:noAutofit/>
          </a:bodyPr>
          <a:lstStyle/>
          <a:p>
            <a:pPr defTabSz="590550" eaLnBrk="1" hangingPunct="1"/>
            <a:r>
              <a:rPr lang="en-US" sz="3500" b="1" dirty="0" smtClean="0">
                <a:solidFill>
                  <a:srgbClr val="C00000"/>
                </a:solidFill>
                <a:latin typeface="Times New Roman" pitchFamily="18" charset="0"/>
                <a:cs typeface="Times New Roman" pitchFamily="18" charset="0"/>
              </a:rPr>
              <a:t>Evolving Insulin Strategy in T2DM</a:t>
            </a:r>
            <a:br>
              <a:rPr lang="en-US" sz="3500" b="1" dirty="0" smtClean="0">
                <a:solidFill>
                  <a:srgbClr val="C00000"/>
                </a:solidFill>
                <a:latin typeface="Times New Roman" pitchFamily="18" charset="0"/>
                <a:cs typeface="Times New Roman" pitchFamily="18" charset="0"/>
              </a:rPr>
            </a:br>
            <a:endParaRPr lang="en-US" sz="3500" b="1" dirty="0" smtClean="0">
              <a:solidFill>
                <a:srgbClr val="C00000"/>
              </a:solidFill>
              <a:latin typeface="Times New Roman" pitchFamily="18" charset="0"/>
              <a:cs typeface="Times New Roman" pitchFamily="18" charset="0"/>
            </a:endParaRPr>
          </a:p>
        </p:txBody>
      </p:sp>
      <p:pic>
        <p:nvPicPr>
          <p:cNvPr id="34819" name="Picture 4"/>
          <p:cNvPicPr>
            <a:picLocks noChangeAspect="1" noChangeArrowheads="1"/>
          </p:cNvPicPr>
          <p:nvPr/>
        </p:nvPicPr>
        <p:blipFill>
          <a:blip r:embed="rId2" cstate="print"/>
          <a:srcRect/>
          <a:stretch>
            <a:fillRect/>
          </a:stretch>
        </p:blipFill>
        <p:spPr bwMode="ltGray">
          <a:xfrm>
            <a:off x="692150" y="1577975"/>
            <a:ext cx="6118225" cy="3944938"/>
          </a:xfrm>
          <a:prstGeom prst="rect">
            <a:avLst/>
          </a:prstGeom>
          <a:noFill/>
          <a:ln w="9525">
            <a:solidFill>
              <a:srgbClr val="FFC000"/>
            </a:solidFill>
            <a:miter lim="800000"/>
            <a:headEnd/>
            <a:tailEnd/>
          </a:ln>
        </p:spPr>
      </p:pic>
      <p:sp>
        <p:nvSpPr>
          <p:cNvPr id="34820" name="Rectangle 5"/>
          <p:cNvSpPr>
            <a:spLocks noChangeAspect="1" noChangeArrowheads="1"/>
          </p:cNvSpPr>
          <p:nvPr/>
        </p:nvSpPr>
        <p:spPr bwMode="auto">
          <a:xfrm rot="-5400000">
            <a:off x="-272256" y="3256756"/>
            <a:ext cx="1182688" cy="244475"/>
          </a:xfrm>
          <a:prstGeom prst="rect">
            <a:avLst/>
          </a:prstGeom>
          <a:noFill/>
          <a:ln w="9525">
            <a:noFill/>
            <a:miter lim="800000"/>
            <a:headEnd/>
            <a:tailEnd/>
          </a:ln>
        </p:spPr>
        <p:txBody>
          <a:bodyPr wrap="none" lIns="0" tIns="0" rIns="0" bIns="0">
            <a:spAutoFit/>
          </a:bodyPr>
          <a:lstStyle/>
          <a:p>
            <a:pPr algn="ctr" eaLnBrk="0" hangingPunct="0"/>
            <a:r>
              <a:rPr lang="en-US" sz="1600">
                <a:solidFill>
                  <a:srgbClr val="003366"/>
                </a:solidFill>
                <a:latin typeface="Times New Roman" pitchFamily="18" charset="0"/>
              </a:rPr>
              <a:t>Insulin Effect</a:t>
            </a:r>
            <a:endParaRPr lang="en-US" sz="1600" b="0">
              <a:solidFill>
                <a:srgbClr val="003366"/>
              </a:solidFill>
              <a:latin typeface="Times New Roman" pitchFamily="18" charset="0"/>
            </a:endParaRPr>
          </a:p>
        </p:txBody>
      </p:sp>
      <p:sp>
        <p:nvSpPr>
          <p:cNvPr id="34821" name="Line 6"/>
          <p:cNvSpPr>
            <a:spLocks noChangeAspect="1" noChangeShapeType="1"/>
          </p:cNvSpPr>
          <p:nvPr/>
        </p:nvSpPr>
        <p:spPr bwMode="auto">
          <a:xfrm flipV="1">
            <a:off x="655638" y="1601788"/>
            <a:ext cx="0" cy="4100512"/>
          </a:xfrm>
          <a:prstGeom prst="line">
            <a:avLst/>
          </a:prstGeom>
          <a:noFill/>
          <a:ln w="38100">
            <a:solidFill>
              <a:srgbClr val="000000"/>
            </a:solidFill>
            <a:round/>
            <a:headEnd/>
            <a:tailEnd/>
          </a:ln>
        </p:spPr>
        <p:txBody>
          <a:bodyPr/>
          <a:lstStyle/>
          <a:p>
            <a:endParaRPr lang="en-US"/>
          </a:p>
        </p:txBody>
      </p:sp>
      <p:sp>
        <p:nvSpPr>
          <p:cNvPr id="34822" name="Rectangle 7"/>
          <p:cNvSpPr>
            <a:spLocks noChangeAspect="1" noChangeArrowheads="1"/>
          </p:cNvSpPr>
          <p:nvPr/>
        </p:nvSpPr>
        <p:spPr bwMode="auto">
          <a:xfrm>
            <a:off x="419100" y="6019800"/>
            <a:ext cx="625475" cy="365125"/>
          </a:xfrm>
          <a:prstGeom prst="rect">
            <a:avLst/>
          </a:prstGeom>
          <a:noFill/>
          <a:ln w="9525">
            <a:noFill/>
            <a:miter lim="800000"/>
            <a:headEnd/>
            <a:tailEnd/>
          </a:ln>
        </p:spPr>
        <p:txBody>
          <a:bodyPr wrap="none" lIns="0" tIns="0" rIns="0" bIns="0">
            <a:spAutoFit/>
          </a:bodyPr>
          <a:lstStyle/>
          <a:p>
            <a:pPr algn="ctr" eaLnBrk="0" hangingPunct="0"/>
            <a:r>
              <a:rPr lang="en-US" sz="2400">
                <a:solidFill>
                  <a:srgbClr val="003366"/>
                </a:solidFill>
                <a:latin typeface="Times New Roman" pitchFamily="18" charset="0"/>
              </a:rPr>
              <a:t>meal</a:t>
            </a:r>
            <a:endParaRPr lang="en-US" sz="2400" b="0">
              <a:solidFill>
                <a:srgbClr val="003366"/>
              </a:solidFill>
              <a:latin typeface="Times New Roman" pitchFamily="18" charset="0"/>
            </a:endParaRPr>
          </a:p>
        </p:txBody>
      </p:sp>
      <p:sp>
        <p:nvSpPr>
          <p:cNvPr id="34823" name="Rectangle 8"/>
          <p:cNvSpPr>
            <a:spLocks noChangeAspect="1" noChangeArrowheads="1"/>
          </p:cNvSpPr>
          <p:nvPr/>
        </p:nvSpPr>
        <p:spPr bwMode="auto">
          <a:xfrm>
            <a:off x="3276600" y="6019800"/>
            <a:ext cx="625475" cy="577850"/>
          </a:xfrm>
          <a:prstGeom prst="rect">
            <a:avLst/>
          </a:prstGeom>
          <a:noFill/>
          <a:ln w="9525">
            <a:noFill/>
            <a:miter lim="800000"/>
            <a:headEnd/>
            <a:tailEnd/>
          </a:ln>
        </p:spPr>
        <p:txBody>
          <a:bodyPr wrap="none" lIns="0" tIns="0" rIns="0" bIns="0">
            <a:spAutoFit/>
          </a:bodyPr>
          <a:lstStyle/>
          <a:p>
            <a:pPr algn="ctr" eaLnBrk="0" hangingPunct="0"/>
            <a:r>
              <a:rPr lang="en-US" sz="2400">
                <a:solidFill>
                  <a:srgbClr val="003366"/>
                </a:solidFill>
                <a:latin typeface="Times New Roman" pitchFamily="18" charset="0"/>
              </a:rPr>
              <a:t>meal</a:t>
            </a:r>
          </a:p>
          <a:p>
            <a:pPr algn="ctr" eaLnBrk="0" hangingPunct="0"/>
            <a:endParaRPr lang="en-US" sz="1400" b="0">
              <a:latin typeface="Times New Roman" pitchFamily="18" charset="0"/>
            </a:endParaRPr>
          </a:p>
        </p:txBody>
      </p:sp>
      <p:sp>
        <p:nvSpPr>
          <p:cNvPr id="34824" name="Rectangle 9"/>
          <p:cNvSpPr>
            <a:spLocks noChangeAspect="1" noChangeArrowheads="1"/>
          </p:cNvSpPr>
          <p:nvPr/>
        </p:nvSpPr>
        <p:spPr bwMode="auto">
          <a:xfrm>
            <a:off x="1695450" y="6019800"/>
            <a:ext cx="625475" cy="365125"/>
          </a:xfrm>
          <a:prstGeom prst="rect">
            <a:avLst/>
          </a:prstGeom>
          <a:noFill/>
          <a:ln w="9525">
            <a:noFill/>
            <a:miter lim="800000"/>
            <a:headEnd/>
            <a:tailEnd/>
          </a:ln>
        </p:spPr>
        <p:txBody>
          <a:bodyPr wrap="none" lIns="0" tIns="0" rIns="0" bIns="0">
            <a:spAutoFit/>
          </a:bodyPr>
          <a:lstStyle/>
          <a:p>
            <a:pPr algn="ctr" eaLnBrk="0" hangingPunct="0"/>
            <a:r>
              <a:rPr lang="en-US" sz="2400">
                <a:solidFill>
                  <a:srgbClr val="003366"/>
                </a:solidFill>
                <a:latin typeface="Times New Roman" pitchFamily="18" charset="0"/>
              </a:rPr>
              <a:t>meal</a:t>
            </a:r>
            <a:endParaRPr lang="en-US" sz="2400" b="0">
              <a:solidFill>
                <a:srgbClr val="003366"/>
              </a:solidFill>
              <a:latin typeface="Times New Roman" pitchFamily="18" charset="0"/>
            </a:endParaRPr>
          </a:p>
        </p:txBody>
      </p:sp>
      <p:sp>
        <p:nvSpPr>
          <p:cNvPr id="34825" name="Rectangle 10"/>
          <p:cNvSpPr>
            <a:spLocks noChangeAspect="1" noChangeArrowheads="1"/>
          </p:cNvSpPr>
          <p:nvPr/>
        </p:nvSpPr>
        <p:spPr bwMode="auto">
          <a:xfrm>
            <a:off x="4284663" y="6019800"/>
            <a:ext cx="1049337" cy="365125"/>
          </a:xfrm>
          <a:prstGeom prst="rect">
            <a:avLst/>
          </a:prstGeom>
          <a:noFill/>
          <a:ln w="9525">
            <a:noFill/>
            <a:miter lim="800000"/>
            <a:headEnd/>
            <a:tailEnd/>
          </a:ln>
        </p:spPr>
        <p:txBody>
          <a:bodyPr wrap="none" lIns="0" tIns="0" rIns="0" bIns="0">
            <a:spAutoFit/>
          </a:bodyPr>
          <a:lstStyle/>
          <a:p>
            <a:pPr algn="ctr" eaLnBrk="0" hangingPunct="0"/>
            <a:r>
              <a:rPr lang="en-US" sz="2400">
                <a:solidFill>
                  <a:srgbClr val="003366"/>
                </a:solidFill>
                <a:latin typeface="Times New Roman" pitchFamily="18" charset="0"/>
              </a:rPr>
              <a:t>bedtime</a:t>
            </a:r>
            <a:endParaRPr lang="en-US" sz="2400" b="0">
              <a:solidFill>
                <a:srgbClr val="003366"/>
              </a:solidFill>
              <a:latin typeface="Times New Roman" pitchFamily="18" charset="0"/>
            </a:endParaRPr>
          </a:p>
        </p:txBody>
      </p:sp>
      <p:sp>
        <p:nvSpPr>
          <p:cNvPr id="34826" name="Line 11"/>
          <p:cNvSpPr>
            <a:spLocks noChangeAspect="1" noChangeShapeType="1"/>
          </p:cNvSpPr>
          <p:nvPr/>
        </p:nvSpPr>
        <p:spPr bwMode="auto">
          <a:xfrm rot="10800000">
            <a:off x="720725" y="5778500"/>
            <a:ext cx="1588" cy="312738"/>
          </a:xfrm>
          <a:prstGeom prst="line">
            <a:avLst/>
          </a:prstGeom>
          <a:noFill/>
          <a:ln w="19050">
            <a:solidFill>
              <a:schemeClr val="tx1"/>
            </a:solidFill>
            <a:round/>
            <a:headEnd/>
            <a:tailEnd type="stealth" w="med" len="med"/>
          </a:ln>
        </p:spPr>
        <p:txBody>
          <a:bodyPr/>
          <a:lstStyle/>
          <a:p>
            <a:endParaRPr lang="en-US"/>
          </a:p>
        </p:txBody>
      </p:sp>
      <p:sp>
        <p:nvSpPr>
          <p:cNvPr id="34827" name="Line 12"/>
          <p:cNvSpPr>
            <a:spLocks noChangeAspect="1" noChangeShapeType="1"/>
          </p:cNvSpPr>
          <p:nvPr/>
        </p:nvSpPr>
        <p:spPr bwMode="auto">
          <a:xfrm rot="10800000">
            <a:off x="2000250" y="5778500"/>
            <a:ext cx="3175" cy="312738"/>
          </a:xfrm>
          <a:prstGeom prst="line">
            <a:avLst/>
          </a:prstGeom>
          <a:noFill/>
          <a:ln w="19050">
            <a:solidFill>
              <a:schemeClr val="tx1"/>
            </a:solidFill>
            <a:round/>
            <a:headEnd/>
            <a:tailEnd type="stealth" w="med" len="med"/>
          </a:ln>
        </p:spPr>
        <p:txBody>
          <a:bodyPr/>
          <a:lstStyle/>
          <a:p>
            <a:endParaRPr lang="en-US"/>
          </a:p>
        </p:txBody>
      </p:sp>
      <p:sp>
        <p:nvSpPr>
          <p:cNvPr id="34828" name="Line 13"/>
          <p:cNvSpPr>
            <a:spLocks noChangeAspect="1" noChangeShapeType="1"/>
          </p:cNvSpPr>
          <p:nvPr/>
        </p:nvSpPr>
        <p:spPr bwMode="auto">
          <a:xfrm rot="10800000">
            <a:off x="3522663" y="5778500"/>
            <a:ext cx="0" cy="312738"/>
          </a:xfrm>
          <a:prstGeom prst="line">
            <a:avLst/>
          </a:prstGeom>
          <a:noFill/>
          <a:ln w="19050">
            <a:solidFill>
              <a:schemeClr val="tx1"/>
            </a:solidFill>
            <a:round/>
            <a:headEnd/>
            <a:tailEnd type="stealth" w="med" len="med"/>
          </a:ln>
        </p:spPr>
        <p:txBody>
          <a:bodyPr/>
          <a:lstStyle/>
          <a:p>
            <a:endParaRPr lang="en-US"/>
          </a:p>
        </p:txBody>
      </p:sp>
      <p:sp>
        <p:nvSpPr>
          <p:cNvPr id="34829" name="Line 14"/>
          <p:cNvSpPr>
            <a:spLocks noChangeAspect="1" noChangeShapeType="1"/>
          </p:cNvSpPr>
          <p:nvPr/>
        </p:nvSpPr>
        <p:spPr bwMode="auto">
          <a:xfrm rot="10800000">
            <a:off x="4791075" y="5778500"/>
            <a:ext cx="0" cy="312738"/>
          </a:xfrm>
          <a:prstGeom prst="line">
            <a:avLst/>
          </a:prstGeom>
          <a:noFill/>
          <a:ln w="19050">
            <a:solidFill>
              <a:schemeClr val="tx1"/>
            </a:solidFill>
            <a:round/>
            <a:headEnd/>
            <a:tailEnd type="stealth" w="med" len="med"/>
          </a:ln>
        </p:spPr>
        <p:txBody>
          <a:bodyPr/>
          <a:lstStyle/>
          <a:p>
            <a:endParaRPr lang="en-US"/>
          </a:p>
        </p:txBody>
      </p:sp>
      <p:sp>
        <p:nvSpPr>
          <p:cNvPr id="5321743" name="Arc 15"/>
          <p:cNvSpPr>
            <a:spLocks noChangeAspect="1"/>
          </p:cNvSpPr>
          <p:nvPr/>
        </p:nvSpPr>
        <p:spPr bwMode="auto">
          <a:xfrm>
            <a:off x="890588" y="3762375"/>
            <a:ext cx="373062" cy="1120775"/>
          </a:xfrm>
          <a:custGeom>
            <a:avLst/>
            <a:gdLst>
              <a:gd name="T0" fmla="*/ 0 w 43198"/>
              <a:gd name="T1" fmla="*/ 2147483647 h 21600"/>
              <a:gd name="T2" fmla="*/ 21785429 w 43198"/>
              <a:gd name="T3" fmla="*/ 2147483647 h 21600"/>
              <a:gd name="T4" fmla="*/ 10892723 w 43198"/>
              <a:gd name="T5" fmla="*/ 214748364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000"/>
            </a:solidFill>
            <a:round/>
            <a:headEnd/>
            <a:tailEnd/>
          </a:ln>
        </p:spPr>
        <p:txBody>
          <a:bodyPr wrap="none" lIns="113122" tIns="56498" rIns="113122" bIns="56498" anchor="ctr"/>
          <a:lstStyle/>
          <a:p>
            <a:endParaRPr lang="en-US"/>
          </a:p>
        </p:txBody>
      </p:sp>
      <p:sp>
        <p:nvSpPr>
          <p:cNvPr id="5321744" name="Arc 16"/>
          <p:cNvSpPr>
            <a:spLocks noChangeAspect="1"/>
          </p:cNvSpPr>
          <p:nvPr/>
        </p:nvSpPr>
        <p:spPr bwMode="auto">
          <a:xfrm>
            <a:off x="1992313" y="2466975"/>
            <a:ext cx="858837" cy="2547938"/>
          </a:xfrm>
          <a:custGeom>
            <a:avLst/>
            <a:gdLst>
              <a:gd name="T0" fmla="*/ 0 w 43198"/>
              <a:gd name="T1" fmla="*/ 2147483647 h 21600"/>
              <a:gd name="T2" fmla="*/ 266056306 w 43198"/>
              <a:gd name="T3" fmla="*/ 2147483647 h 21600"/>
              <a:gd name="T4" fmla="*/ 133028153 w 43198"/>
              <a:gd name="T5" fmla="*/ 214748364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000"/>
            </a:solidFill>
            <a:round/>
            <a:headEnd/>
            <a:tailEnd/>
          </a:ln>
        </p:spPr>
        <p:txBody>
          <a:bodyPr wrap="none" lIns="113122" tIns="56498" rIns="113122" bIns="56498" anchor="ctr"/>
          <a:lstStyle/>
          <a:p>
            <a:endParaRPr lang="en-US"/>
          </a:p>
        </p:txBody>
      </p:sp>
      <p:sp>
        <p:nvSpPr>
          <p:cNvPr id="34832" name="Line 17"/>
          <p:cNvSpPr>
            <a:spLocks noChangeAspect="1" noChangeShapeType="1"/>
          </p:cNvSpPr>
          <p:nvPr/>
        </p:nvSpPr>
        <p:spPr bwMode="auto">
          <a:xfrm flipH="1">
            <a:off x="655638" y="5699125"/>
            <a:ext cx="6118225" cy="3175"/>
          </a:xfrm>
          <a:prstGeom prst="line">
            <a:avLst/>
          </a:prstGeom>
          <a:noFill/>
          <a:ln w="38100">
            <a:solidFill>
              <a:srgbClr val="000000"/>
            </a:solidFill>
            <a:round/>
            <a:headEnd/>
            <a:tailEnd/>
          </a:ln>
        </p:spPr>
        <p:txBody>
          <a:bodyPr/>
          <a:lstStyle/>
          <a:p>
            <a:endParaRPr lang="en-US"/>
          </a:p>
        </p:txBody>
      </p:sp>
      <p:sp>
        <p:nvSpPr>
          <p:cNvPr id="34833" name="Freeform 18"/>
          <p:cNvSpPr>
            <a:spLocks noChangeAspect="1"/>
          </p:cNvSpPr>
          <p:nvPr/>
        </p:nvSpPr>
        <p:spPr bwMode="auto">
          <a:xfrm>
            <a:off x="3986213" y="4918075"/>
            <a:ext cx="3028950" cy="85725"/>
          </a:xfrm>
          <a:custGeom>
            <a:avLst/>
            <a:gdLst>
              <a:gd name="T0" fmla="*/ 0 w 1966"/>
              <a:gd name="T1" fmla="*/ 68022014 h 55"/>
              <a:gd name="T2" fmla="*/ 1288893783 w 1966"/>
              <a:gd name="T3" fmla="*/ 53445650 h 55"/>
              <a:gd name="T4" fmla="*/ 2147483647 w 1966"/>
              <a:gd name="T5" fmla="*/ 133614114 h 55"/>
              <a:gd name="T6" fmla="*/ 0 60000 65536"/>
              <a:gd name="T7" fmla="*/ 0 60000 65536"/>
              <a:gd name="T8" fmla="*/ 0 60000 65536"/>
              <a:gd name="T9" fmla="*/ 0 w 1966"/>
              <a:gd name="T10" fmla="*/ 0 h 55"/>
              <a:gd name="T11" fmla="*/ 1966 w 1966"/>
              <a:gd name="T12" fmla="*/ 55 h 55"/>
            </a:gdLst>
            <a:ahLst/>
            <a:cxnLst>
              <a:cxn ang="T6">
                <a:pos x="T0" y="T1"/>
              </a:cxn>
              <a:cxn ang="T7">
                <a:pos x="T2" y="T3"/>
              </a:cxn>
              <a:cxn ang="T8">
                <a:pos x="T4" y="T5"/>
              </a:cxn>
            </a:cxnLst>
            <a:rect l="T9" t="T10" r="T11" b="T12"/>
            <a:pathLst>
              <a:path w="1966" h="55">
                <a:moveTo>
                  <a:pt x="0" y="28"/>
                </a:moveTo>
                <a:lnTo>
                  <a:pt x="543" y="22"/>
                </a:lnTo>
                <a:cubicBezTo>
                  <a:pt x="772" y="30"/>
                  <a:pt x="1875" y="0"/>
                  <a:pt x="1966" y="55"/>
                </a:cubicBezTo>
              </a:path>
            </a:pathLst>
          </a:custGeom>
          <a:noFill/>
          <a:ln w="76200">
            <a:solidFill>
              <a:srgbClr val="CC99FF"/>
            </a:solidFill>
            <a:prstDash val="sysDot"/>
            <a:round/>
            <a:headEnd/>
            <a:tailEnd/>
          </a:ln>
        </p:spPr>
        <p:txBody>
          <a:bodyPr wrap="none" lIns="113122" tIns="56498" rIns="113122" bIns="56498" anchor="ctr"/>
          <a:lstStyle/>
          <a:p>
            <a:endParaRPr lang="en-US"/>
          </a:p>
        </p:txBody>
      </p:sp>
      <p:sp>
        <p:nvSpPr>
          <p:cNvPr id="34834" name="Freeform 19"/>
          <p:cNvSpPr>
            <a:spLocks/>
          </p:cNvSpPr>
          <p:nvPr/>
        </p:nvSpPr>
        <p:spPr bwMode="auto">
          <a:xfrm>
            <a:off x="727075" y="4940300"/>
            <a:ext cx="3359150" cy="33338"/>
          </a:xfrm>
          <a:custGeom>
            <a:avLst/>
            <a:gdLst>
              <a:gd name="T0" fmla="*/ 0 w 2116"/>
              <a:gd name="T1" fmla="*/ 0 h 20"/>
              <a:gd name="T2" fmla="*/ 2147483647 w 2116"/>
              <a:gd name="T3" fmla="*/ 55571117 h 20"/>
              <a:gd name="T4" fmla="*/ 2147483647 w 2116"/>
              <a:gd name="T5" fmla="*/ 38900443 h 20"/>
              <a:gd name="T6" fmla="*/ 0 60000 65536"/>
              <a:gd name="T7" fmla="*/ 0 60000 65536"/>
              <a:gd name="T8" fmla="*/ 0 60000 65536"/>
              <a:gd name="T9" fmla="*/ 0 w 2116"/>
              <a:gd name="T10" fmla="*/ 0 h 20"/>
              <a:gd name="T11" fmla="*/ 2116 w 2116"/>
              <a:gd name="T12" fmla="*/ 20 h 20"/>
            </a:gdLst>
            <a:ahLst/>
            <a:cxnLst>
              <a:cxn ang="T6">
                <a:pos x="T0" y="T1"/>
              </a:cxn>
              <a:cxn ang="T7">
                <a:pos x="T2" y="T3"/>
              </a:cxn>
              <a:cxn ang="T8">
                <a:pos x="T4" y="T5"/>
              </a:cxn>
            </a:cxnLst>
            <a:rect l="T9" t="T10" r="T11" b="T12"/>
            <a:pathLst>
              <a:path w="2116" h="20">
                <a:moveTo>
                  <a:pt x="0" y="0"/>
                </a:moveTo>
                <a:lnTo>
                  <a:pt x="1492" y="20"/>
                </a:lnTo>
                <a:lnTo>
                  <a:pt x="2116" y="14"/>
                </a:lnTo>
              </a:path>
            </a:pathLst>
          </a:custGeom>
          <a:noFill/>
          <a:ln w="76200">
            <a:solidFill>
              <a:srgbClr val="CC99FF"/>
            </a:solidFill>
            <a:prstDash val="sysDot"/>
            <a:round/>
            <a:headEnd/>
            <a:tailEnd/>
          </a:ln>
        </p:spPr>
        <p:txBody>
          <a:bodyPr wrap="none" lIns="113122" tIns="56498" rIns="113122" bIns="56498" anchor="ctr"/>
          <a:lstStyle/>
          <a:p>
            <a:endParaRPr lang="en-US"/>
          </a:p>
        </p:txBody>
      </p:sp>
      <p:sp>
        <p:nvSpPr>
          <p:cNvPr id="5321750" name="Arc 22"/>
          <p:cNvSpPr>
            <a:spLocks noChangeAspect="1"/>
          </p:cNvSpPr>
          <p:nvPr/>
        </p:nvSpPr>
        <p:spPr bwMode="auto">
          <a:xfrm>
            <a:off x="3498850" y="2433638"/>
            <a:ext cx="858838" cy="2549525"/>
          </a:xfrm>
          <a:custGeom>
            <a:avLst/>
            <a:gdLst>
              <a:gd name="T0" fmla="*/ 0 w 43198"/>
              <a:gd name="T1" fmla="*/ 2147483647 h 21600"/>
              <a:gd name="T2" fmla="*/ 266056934 w 43198"/>
              <a:gd name="T3" fmla="*/ 2147483647 h 21600"/>
              <a:gd name="T4" fmla="*/ 133028467 w 43198"/>
              <a:gd name="T5" fmla="*/ 214748364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000"/>
            </a:solidFill>
            <a:round/>
            <a:headEnd/>
            <a:tailEnd/>
          </a:ln>
        </p:spPr>
        <p:txBody>
          <a:bodyPr wrap="none" lIns="113122" tIns="56498" rIns="113122" bIns="56498" anchor="ctr"/>
          <a:lstStyle/>
          <a:p>
            <a:endParaRPr lang="en-US"/>
          </a:p>
        </p:txBody>
      </p:sp>
      <p:sp>
        <p:nvSpPr>
          <p:cNvPr id="31" name="Rectangle 20"/>
          <p:cNvSpPr>
            <a:spLocks noChangeArrowheads="1"/>
          </p:cNvSpPr>
          <p:nvPr/>
        </p:nvSpPr>
        <p:spPr bwMode="auto">
          <a:xfrm>
            <a:off x="6858000" y="4495800"/>
            <a:ext cx="1919288" cy="914400"/>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3500000" scaled="1"/>
            <a:tileRect/>
          </a:gradFill>
          <a:ln w="28575">
            <a:noFill/>
            <a:miter lim="800000"/>
            <a:headEnd/>
            <a:tailEnd/>
          </a:ln>
        </p:spPr>
        <p:txBody>
          <a:bodyPr wrap="none" lIns="109919" tIns="54896" rIns="109919" bIns="54896" anchor="ctr"/>
          <a:lstStyle/>
          <a:p>
            <a:pPr algn="ctr" eaLnBrk="0" hangingPunct="0">
              <a:lnSpc>
                <a:spcPct val="90000"/>
              </a:lnSpc>
              <a:defRPr/>
            </a:pPr>
            <a:r>
              <a:rPr lang="it-IT" sz="2000" b="0" dirty="0">
                <a:solidFill>
                  <a:schemeClr val="bg1"/>
                </a:solidFill>
                <a:effectLst>
                  <a:outerShdw blurRad="38100" dist="38100" dir="2700000" algn="tl">
                    <a:srgbClr val="000000">
                      <a:alpha val="43137"/>
                    </a:srgbClr>
                  </a:outerShdw>
                </a:effectLst>
              </a:rPr>
              <a:t>Glargine </a:t>
            </a:r>
            <a:r>
              <a:rPr lang="it-IT" sz="1600" b="0" dirty="0">
                <a:solidFill>
                  <a:schemeClr val="bg1"/>
                </a:solidFill>
                <a:effectLst>
                  <a:outerShdw blurRad="38100" dist="38100" dir="2700000" algn="tl">
                    <a:srgbClr val="000000">
                      <a:alpha val="43137"/>
                    </a:srgbClr>
                  </a:outerShdw>
                </a:effectLst>
              </a:rPr>
              <a:t>(OD)</a:t>
            </a:r>
          </a:p>
          <a:p>
            <a:pPr algn="ctr" eaLnBrk="0" hangingPunct="0">
              <a:lnSpc>
                <a:spcPct val="90000"/>
              </a:lnSpc>
              <a:defRPr/>
            </a:pPr>
            <a:r>
              <a:rPr lang="it-IT" sz="1600" b="0" dirty="0">
                <a:solidFill>
                  <a:schemeClr val="bg1"/>
                </a:solidFill>
              </a:rPr>
              <a:t>Detemir or NPH</a:t>
            </a:r>
          </a:p>
          <a:p>
            <a:pPr algn="ctr" eaLnBrk="0" hangingPunct="0">
              <a:lnSpc>
                <a:spcPct val="90000"/>
              </a:lnSpc>
              <a:defRPr/>
            </a:pPr>
            <a:r>
              <a:rPr lang="it-IT" sz="1200" b="0" dirty="0">
                <a:solidFill>
                  <a:schemeClr val="bg1"/>
                </a:solidFill>
              </a:rPr>
              <a:t>(OD / BID)</a:t>
            </a:r>
          </a:p>
          <a:p>
            <a:pPr algn="ctr" eaLnBrk="0" hangingPunct="0">
              <a:lnSpc>
                <a:spcPct val="90000"/>
              </a:lnSpc>
              <a:defRPr/>
            </a:pPr>
            <a:endParaRPr lang="it-IT" sz="1600" b="0" dirty="0">
              <a:solidFill>
                <a:schemeClr val="bg1"/>
              </a:solidFill>
            </a:endParaRPr>
          </a:p>
        </p:txBody>
      </p:sp>
      <p:sp>
        <p:nvSpPr>
          <p:cNvPr id="33" name="Rectangle 28"/>
          <p:cNvSpPr>
            <a:spLocks noChangeArrowheads="1"/>
          </p:cNvSpPr>
          <p:nvPr/>
        </p:nvSpPr>
        <p:spPr bwMode="auto">
          <a:xfrm>
            <a:off x="6084888" y="3962400"/>
            <a:ext cx="2452687" cy="477838"/>
          </a:xfrm>
          <a:prstGeom prst="rect">
            <a:avLst/>
          </a:prstGeom>
          <a:noFill/>
          <a:ln w="28575">
            <a:noFill/>
            <a:miter lim="800000"/>
            <a:headEnd/>
            <a:tailEnd/>
          </a:ln>
        </p:spPr>
        <p:txBody>
          <a:bodyPr wrap="none" lIns="109919" tIns="54896" rIns="109919" bIns="54896" anchor="ctr"/>
          <a:lstStyle/>
          <a:p>
            <a:pPr eaLnBrk="0" hangingPunct="0">
              <a:lnSpc>
                <a:spcPct val="60000"/>
              </a:lnSpc>
            </a:pPr>
            <a:r>
              <a:rPr lang="it-IT" b="0">
                <a:solidFill>
                  <a:schemeClr val="tx2"/>
                </a:solidFill>
              </a:rPr>
              <a:t> </a:t>
            </a:r>
            <a:endParaRPr lang="it-IT" sz="9600" b="0">
              <a:solidFill>
                <a:schemeClr val="accent2"/>
              </a:solidFill>
              <a:latin typeface="Times New Roman" pitchFamily="18" charset="0"/>
              <a:ea typeface="ＭＳ 明朝" charset="-128"/>
              <a:cs typeface="Times New Roman" pitchFamily="18" charset="0"/>
            </a:endParaRPr>
          </a:p>
        </p:txBody>
      </p:sp>
      <p:sp>
        <p:nvSpPr>
          <p:cNvPr id="34838" name="Rectangle 20"/>
          <p:cNvSpPr>
            <a:spLocks noChangeArrowheads="1"/>
          </p:cNvSpPr>
          <p:nvPr/>
        </p:nvSpPr>
        <p:spPr bwMode="auto">
          <a:xfrm>
            <a:off x="4114800" y="2057400"/>
            <a:ext cx="1371600" cy="762000"/>
          </a:xfrm>
          <a:prstGeom prst="rect">
            <a:avLst/>
          </a:prstGeom>
          <a:gradFill rotWithShape="1">
            <a:gsLst>
              <a:gs pos="0">
                <a:srgbClr val="A05900"/>
              </a:gs>
              <a:gs pos="50000">
                <a:srgbClr val="E68300"/>
              </a:gs>
              <a:gs pos="100000">
                <a:srgbClr val="FF9D00"/>
              </a:gs>
            </a:gsLst>
            <a:lin ang="0" scaled="1"/>
          </a:gradFill>
          <a:ln w="28575">
            <a:noFill/>
            <a:miter lim="800000"/>
            <a:headEnd/>
            <a:tailEnd/>
          </a:ln>
        </p:spPr>
        <p:txBody>
          <a:bodyPr wrap="none" lIns="109919" tIns="54896" rIns="109919" bIns="54896" anchor="ctr"/>
          <a:lstStyle/>
          <a:p>
            <a:pPr algn="ctr" eaLnBrk="0" hangingPunct="0">
              <a:lnSpc>
                <a:spcPct val="90000"/>
              </a:lnSpc>
            </a:pPr>
            <a:r>
              <a:rPr lang="it-IT" sz="1400">
                <a:solidFill>
                  <a:schemeClr val="bg1"/>
                </a:solidFill>
              </a:rPr>
              <a:t>Glulisine</a:t>
            </a:r>
          </a:p>
          <a:p>
            <a:pPr algn="ctr" eaLnBrk="0" hangingPunct="0">
              <a:lnSpc>
                <a:spcPct val="90000"/>
              </a:lnSpc>
            </a:pPr>
            <a:r>
              <a:rPr lang="it-IT" sz="1400">
                <a:solidFill>
                  <a:schemeClr val="bg1"/>
                </a:solidFill>
              </a:rPr>
              <a:t>Lispro</a:t>
            </a:r>
          </a:p>
          <a:p>
            <a:pPr algn="ctr" eaLnBrk="0" hangingPunct="0">
              <a:lnSpc>
                <a:spcPct val="90000"/>
              </a:lnSpc>
            </a:pPr>
            <a:r>
              <a:rPr lang="it-IT" sz="1400">
                <a:solidFill>
                  <a:schemeClr val="bg1"/>
                </a:solidFill>
              </a:rPr>
              <a:t>Aspart</a:t>
            </a:r>
          </a:p>
        </p:txBody>
      </p:sp>
      <p:sp>
        <p:nvSpPr>
          <p:cNvPr id="34839" name="AutoShape 29"/>
          <p:cNvSpPr>
            <a:spLocks noChangeAspect="1" noChangeArrowheads="1"/>
          </p:cNvSpPr>
          <p:nvPr/>
        </p:nvSpPr>
        <p:spPr bwMode="auto">
          <a:xfrm>
            <a:off x="692150" y="1577975"/>
            <a:ext cx="6118225" cy="3944938"/>
          </a:xfrm>
          <a:prstGeom prst="rect">
            <a:avLst/>
          </a:prstGeom>
          <a:noFill/>
          <a:ln w="9525">
            <a:noFill/>
            <a:miter lim="800000"/>
            <a:headEnd/>
            <a:tailEnd/>
          </a:ln>
        </p:spPr>
        <p:txBody>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1744"/>
                                        </p:tgtEl>
                                        <p:attrNameLst>
                                          <p:attrName>style.visibility</p:attrName>
                                        </p:attrNameLst>
                                      </p:cBhvr>
                                      <p:to>
                                        <p:strVal val="visible"/>
                                      </p:to>
                                    </p:set>
                                    <p:animEffect transition="in" filter="wipe(left)">
                                      <p:cBhvr>
                                        <p:cTn id="7" dur="500"/>
                                        <p:tgtEl>
                                          <p:spTgt spid="53217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1750"/>
                                        </p:tgtEl>
                                        <p:attrNameLst>
                                          <p:attrName>style.visibility</p:attrName>
                                        </p:attrNameLst>
                                      </p:cBhvr>
                                      <p:to>
                                        <p:strVal val="visible"/>
                                      </p:to>
                                    </p:set>
                                    <p:animEffect transition="in" filter="wipe(left)">
                                      <p:cBhvr>
                                        <p:cTn id="12" dur="500"/>
                                        <p:tgtEl>
                                          <p:spTgt spid="53217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1743"/>
                                        </p:tgtEl>
                                        <p:attrNameLst>
                                          <p:attrName>style.visibility</p:attrName>
                                        </p:attrNameLst>
                                      </p:cBhvr>
                                      <p:to>
                                        <p:strVal val="visible"/>
                                      </p:to>
                                    </p:set>
                                    <p:animEffect transition="in" filter="wipe(left)">
                                      <p:cBhvr>
                                        <p:cTn id="17" dur="500"/>
                                        <p:tgtEl>
                                          <p:spTgt spid="532174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1743" grpId="0" animBg="1"/>
      <p:bldP spid="5321744" grpId="0" animBg="1"/>
      <p:bldP spid="5321750" grpId="0" animBg="1"/>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eaLnBrk="1" hangingPunct="1"/>
            <a:r>
              <a:rPr lang="en-US" sz="3500" b="1" dirty="0" smtClean="0">
                <a:solidFill>
                  <a:srgbClr val="C00000"/>
                </a:solidFill>
                <a:latin typeface="Times New Roman" pitchFamily="18" charset="0"/>
                <a:cs typeface="Times New Roman" pitchFamily="18" charset="0"/>
              </a:rPr>
              <a:t>Intensive Therapy With Pre-Mixes </a:t>
            </a:r>
            <a:br>
              <a:rPr lang="en-US" sz="3500" b="1" dirty="0" smtClean="0">
                <a:solidFill>
                  <a:srgbClr val="C00000"/>
                </a:solidFill>
                <a:latin typeface="Times New Roman" pitchFamily="18" charset="0"/>
                <a:cs typeface="Times New Roman" pitchFamily="18" charset="0"/>
              </a:rPr>
            </a:br>
            <a:r>
              <a:rPr lang="en-US" sz="3500" b="1" dirty="0" smtClean="0">
                <a:solidFill>
                  <a:srgbClr val="C00000"/>
                </a:solidFill>
                <a:latin typeface="Times New Roman" pitchFamily="18" charset="0"/>
                <a:cs typeface="Times New Roman" pitchFamily="18" charset="0"/>
              </a:rPr>
              <a:t>Inferior to Basal-Bolus Regimen</a:t>
            </a:r>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4"/>
          <p:cNvPicPr>
            <a:picLocks noChangeAspect="1" noChangeArrowheads="1"/>
          </p:cNvPicPr>
          <p:nvPr/>
        </p:nvPicPr>
        <p:blipFill>
          <a:blip r:embed="rId2" cstate="print"/>
          <a:srcRect/>
          <a:stretch>
            <a:fillRect/>
          </a:stretch>
        </p:blipFill>
        <p:spPr bwMode="auto">
          <a:xfrm>
            <a:off x="0" y="1676400"/>
            <a:ext cx="7729538" cy="4702175"/>
          </a:xfrm>
          <a:prstGeom prst="rect">
            <a:avLst/>
          </a:prstGeom>
          <a:noFill/>
          <a:ln w="9525">
            <a:noFill/>
            <a:miter lim="800000"/>
            <a:headEnd/>
            <a:tailEnd/>
          </a:ln>
        </p:spPr>
      </p:pic>
      <p:sp>
        <p:nvSpPr>
          <p:cNvPr id="36869" name="Text Box 5"/>
          <p:cNvSpPr txBox="1">
            <a:spLocks noChangeArrowheads="1"/>
          </p:cNvSpPr>
          <p:nvPr/>
        </p:nvSpPr>
        <p:spPr bwMode="auto">
          <a:xfrm>
            <a:off x="304800" y="6400800"/>
            <a:ext cx="6781800" cy="274638"/>
          </a:xfrm>
          <a:prstGeom prst="rect">
            <a:avLst/>
          </a:prstGeom>
          <a:noFill/>
          <a:ln w="9525">
            <a:noFill/>
            <a:miter lim="800000"/>
            <a:headEnd/>
            <a:tailEnd/>
          </a:ln>
        </p:spPr>
        <p:txBody>
          <a:bodyPr>
            <a:spAutoFit/>
          </a:bodyPr>
          <a:lstStyle/>
          <a:p>
            <a:pPr>
              <a:spcBef>
                <a:spcPct val="50000"/>
              </a:spcBef>
            </a:pPr>
            <a:r>
              <a:rPr lang="en-US" sz="1200" b="0"/>
              <a:t>Fritsche A,et al.Diabetes Obes Metab.2010:12;115-123</a:t>
            </a:r>
          </a:p>
        </p:txBody>
      </p:sp>
      <p:sp>
        <p:nvSpPr>
          <p:cNvPr id="36870" name="Rectangle 6"/>
          <p:cNvSpPr>
            <a:spLocks noChangeArrowheads="1"/>
          </p:cNvSpPr>
          <p:nvPr/>
        </p:nvSpPr>
        <p:spPr bwMode="auto">
          <a:xfrm>
            <a:off x="6934200" y="3200400"/>
            <a:ext cx="1219200" cy="381000"/>
          </a:xfrm>
          <a:prstGeom prst="rect">
            <a:avLst/>
          </a:prstGeom>
          <a:solidFill>
            <a:srgbClr val="FFCC99"/>
          </a:solidFill>
          <a:ln w="9525">
            <a:solidFill>
              <a:schemeClr val="tx1"/>
            </a:solidFill>
            <a:miter lim="800000"/>
            <a:headEnd/>
            <a:tailEnd/>
          </a:ln>
        </p:spPr>
        <p:txBody>
          <a:bodyPr wrap="none" anchor="ctr"/>
          <a:lstStyle/>
          <a:p>
            <a:pPr algn="ctr"/>
            <a:r>
              <a:rPr lang="en-US" sz="1800" b="0"/>
              <a:t>Pre-mixes</a:t>
            </a:r>
          </a:p>
        </p:txBody>
      </p:sp>
      <p:sp>
        <p:nvSpPr>
          <p:cNvPr id="36871" name="Line 7"/>
          <p:cNvSpPr>
            <a:spLocks noChangeShapeType="1"/>
          </p:cNvSpPr>
          <p:nvPr/>
        </p:nvSpPr>
        <p:spPr bwMode="auto">
          <a:xfrm flipH="1">
            <a:off x="5257800" y="3352800"/>
            <a:ext cx="1676400" cy="457200"/>
          </a:xfrm>
          <a:prstGeom prst="line">
            <a:avLst/>
          </a:prstGeom>
          <a:noFill/>
          <a:ln w="9525">
            <a:solidFill>
              <a:schemeClr val="tx1"/>
            </a:solidFill>
            <a:round/>
            <a:headEnd/>
            <a:tailEnd type="triangle" w="med" len="med"/>
          </a:ln>
        </p:spPr>
        <p:txBody>
          <a:bodyPr/>
          <a:lstStyle/>
          <a:p>
            <a:endParaRPr lang="en-US"/>
          </a:p>
        </p:txBody>
      </p:sp>
      <p:sp>
        <p:nvSpPr>
          <p:cNvPr id="36872" name="Rectangle 8"/>
          <p:cNvSpPr>
            <a:spLocks noChangeArrowheads="1"/>
          </p:cNvSpPr>
          <p:nvPr/>
        </p:nvSpPr>
        <p:spPr bwMode="auto">
          <a:xfrm>
            <a:off x="6477000" y="4724400"/>
            <a:ext cx="2057400" cy="685800"/>
          </a:xfrm>
          <a:prstGeom prst="rect">
            <a:avLst/>
          </a:prstGeom>
          <a:solidFill>
            <a:srgbClr val="CC99FF"/>
          </a:solidFill>
          <a:ln w="9525">
            <a:solidFill>
              <a:schemeClr val="tx1"/>
            </a:solidFill>
            <a:miter lim="800000"/>
            <a:headEnd/>
            <a:tailEnd/>
          </a:ln>
        </p:spPr>
        <p:txBody>
          <a:bodyPr wrap="none" anchor="ctr"/>
          <a:lstStyle/>
          <a:p>
            <a:pPr algn="ctr"/>
            <a:r>
              <a:rPr lang="en-US" sz="1800" b="0"/>
              <a:t>Basal-bolus</a:t>
            </a:r>
          </a:p>
          <a:p>
            <a:pPr algn="ctr"/>
            <a:r>
              <a:rPr lang="en-US" sz="1800" b="0"/>
              <a:t>Glargine +Glulisine</a:t>
            </a:r>
          </a:p>
        </p:txBody>
      </p:sp>
      <p:sp>
        <p:nvSpPr>
          <p:cNvPr id="36873" name="Line 9"/>
          <p:cNvSpPr>
            <a:spLocks noChangeShapeType="1"/>
          </p:cNvSpPr>
          <p:nvPr/>
        </p:nvSpPr>
        <p:spPr bwMode="auto">
          <a:xfrm flipH="1" flipV="1">
            <a:off x="5105400" y="4648200"/>
            <a:ext cx="1371600" cy="457200"/>
          </a:xfrm>
          <a:prstGeom prst="line">
            <a:avLst/>
          </a:prstGeom>
          <a:noFill/>
          <a:ln w="9525">
            <a:solidFill>
              <a:schemeClr val="tx1"/>
            </a:solidFill>
            <a:round/>
            <a:headEnd/>
            <a:tailEnd type="triangle" w="med" len="med"/>
          </a:ln>
        </p:spPr>
        <p:txBody>
          <a:bodyPr/>
          <a:lstStyle/>
          <a:p>
            <a:endParaRPr lang="en-US"/>
          </a:p>
        </p:txBody>
      </p:sp>
      <p:sp>
        <p:nvSpPr>
          <p:cNvPr id="36874" name="Text Box 10"/>
          <p:cNvSpPr txBox="1">
            <a:spLocks noChangeArrowheads="1"/>
          </p:cNvSpPr>
          <p:nvPr/>
        </p:nvSpPr>
        <p:spPr bwMode="auto">
          <a:xfrm>
            <a:off x="6934200" y="4038600"/>
            <a:ext cx="1371600" cy="304800"/>
          </a:xfrm>
          <a:prstGeom prst="rect">
            <a:avLst/>
          </a:prstGeom>
          <a:noFill/>
          <a:ln w="9525">
            <a:noFill/>
            <a:miter lim="800000"/>
            <a:headEnd/>
            <a:tailEnd/>
          </a:ln>
        </p:spPr>
        <p:txBody>
          <a:bodyPr>
            <a:spAutoFit/>
          </a:bodyPr>
          <a:lstStyle/>
          <a:p>
            <a:pPr>
              <a:spcBef>
                <a:spcPct val="50000"/>
              </a:spcBef>
            </a:pPr>
            <a:r>
              <a:rPr lang="en-US" sz="1400" b="0"/>
              <a:t>End of study</a:t>
            </a:r>
          </a:p>
        </p:txBody>
      </p:sp>
      <p:sp>
        <p:nvSpPr>
          <p:cNvPr id="36875" name="Text Box 11"/>
          <p:cNvSpPr txBox="1">
            <a:spLocks noChangeArrowheads="1"/>
          </p:cNvSpPr>
          <p:nvPr/>
        </p:nvSpPr>
        <p:spPr bwMode="auto">
          <a:xfrm>
            <a:off x="6934200" y="2819400"/>
            <a:ext cx="1219200" cy="304800"/>
          </a:xfrm>
          <a:prstGeom prst="rect">
            <a:avLst/>
          </a:prstGeom>
          <a:noFill/>
          <a:ln w="9525">
            <a:noFill/>
            <a:miter lim="800000"/>
            <a:headEnd/>
            <a:tailEnd/>
          </a:ln>
        </p:spPr>
        <p:txBody>
          <a:bodyPr>
            <a:spAutoFit/>
          </a:bodyPr>
          <a:lstStyle/>
          <a:p>
            <a:pPr>
              <a:spcBef>
                <a:spcPct val="50000"/>
              </a:spcBef>
            </a:pPr>
            <a:r>
              <a:rPr lang="en-US" sz="1400" b="0"/>
              <a:t>Baseline</a:t>
            </a:r>
          </a:p>
        </p:txBody>
      </p:sp>
      <p:sp>
        <p:nvSpPr>
          <p:cNvPr id="36876" name="AutoShape 12"/>
          <p:cNvSpPr>
            <a:spLocks/>
          </p:cNvSpPr>
          <p:nvPr/>
        </p:nvSpPr>
        <p:spPr bwMode="auto">
          <a:xfrm>
            <a:off x="6705600" y="2743200"/>
            <a:ext cx="165100" cy="492125"/>
          </a:xfrm>
          <a:prstGeom prst="rightBrace">
            <a:avLst>
              <a:gd name="adj1" fmla="val 24840"/>
              <a:gd name="adj2" fmla="val 50000"/>
            </a:avLst>
          </a:prstGeom>
          <a:noFill/>
          <a:ln w="25400">
            <a:solidFill>
              <a:schemeClr val="tx1"/>
            </a:solidFill>
            <a:round/>
            <a:headEnd/>
            <a:tailEnd/>
          </a:ln>
        </p:spPr>
        <p:txBody>
          <a:bodyPr wrap="none" anchor="ctr"/>
          <a:lstStyle/>
          <a:p>
            <a:endParaRPr lang="en-US"/>
          </a:p>
        </p:txBody>
      </p:sp>
      <p:sp>
        <p:nvSpPr>
          <p:cNvPr id="36877" name="AutoShape 13"/>
          <p:cNvSpPr>
            <a:spLocks/>
          </p:cNvSpPr>
          <p:nvPr/>
        </p:nvSpPr>
        <p:spPr bwMode="auto">
          <a:xfrm>
            <a:off x="6705600" y="3962400"/>
            <a:ext cx="165100" cy="492125"/>
          </a:xfrm>
          <a:prstGeom prst="rightBrace">
            <a:avLst>
              <a:gd name="adj1" fmla="val 24840"/>
              <a:gd name="adj2" fmla="val 50000"/>
            </a:avLst>
          </a:prstGeom>
          <a:noFill/>
          <a:ln w="25400">
            <a:solidFill>
              <a:schemeClr val="tx1"/>
            </a:solidFill>
            <a:round/>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n-US" sz="3500" b="1" dirty="0" smtClean="0">
                <a:solidFill>
                  <a:srgbClr val="C00000"/>
                </a:solidFill>
                <a:latin typeface="Times New Roman" pitchFamily="18" charset="0"/>
                <a:cs typeface="Times New Roman" pitchFamily="18" charset="0"/>
              </a:rPr>
              <a:t>Intensive Therapy With Pre-Mixes</a:t>
            </a:r>
            <a:br>
              <a:rPr lang="en-US" sz="3500" b="1" dirty="0" smtClean="0">
                <a:solidFill>
                  <a:srgbClr val="C00000"/>
                </a:solidFill>
                <a:latin typeface="Times New Roman" pitchFamily="18" charset="0"/>
                <a:cs typeface="Times New Roman" pitchFamily="18" charset="0"/>
              </a:rPr>
            </a:br>
            <a:r>
              <a:rPr lang="en-US" sz="3500" b="1" dirty="0" smtClean="0">
                <a:solidFill>
                  <a:srgbClr val="C00000"/>
                </a:solidFill>
                <a:latin typeface="Times New Roman" pitchFamily="18" charset="0"/>
                <a:cs typeface="Times New Roman" pitchFamily="18" charset="0"/>
              </a:rPr>
              <a:t>Inferior to Basal-Bolus Regimen</a:t>
            </a:r>
          </a:p>
        </p:txBody>
      </p:sp>
      <p:pic>
        <p:nvPicPr>
          <p:cNvPr id="37891" name="Picture 4"/>
          <p:cNvPicPr>
            <a:picLocks noChangeAspect="1" noChangeArrowheads="1"/>
          </p:cNvPicPr>
          <p:nvPr/>
        </p:nvPicPr>
        <p:blipFill>
          <a:blip r:embed="rId2" cstate="print"/>
          <a:srcRect/>
          <a:stretch>
            <a:fillRect/>
          </a:stretch>
        </p:blipFill>
        <p:spPr bwMode="auto">
          <a:xfrm>
            <a:off x="228600" y="1600200"/>
            <a:ext cx="6858000" cy="3124200"/>
          </a:xfrm>
          <a:prstGeom prst="rect">
            <a:avLst/>
          </a:prstGeom>
          <a:noFill/>
          <a:ln w="9525">
            <a:noFill/>
            <a:miter lim="800000"/>
            <a:headEnd/>
            <a:tailEnd/>
          </a:ln>
        </p:spPr>
      </p:pic>
      <p:sp>
        <p:nvSpPr>
          <p:cNvPr id="37892" name="Text Box 5"/>
          <p:cNvSpPr txBox="1">
            <a:spLocks noChangeArrowheads="1"/>
          </p:cNvSpPr>
          <p:nvPr/>
        </p:nvSpPr>
        <p:spPr bwMode="auto">
          <a:xfrm>
            <a:off x="381000" y="4648200"/>
            <a:ext cx="4800600" cy="1962150"/>
          </a:xfrm>
          <a:prstGeom prst="rect">
            <a:avLst/>
          </a:prstGeom>
          <a:noFill/>
          <a:ln w="9525">
            <a:noFill/>
            <a:miter lim="800000"/>
            <a:headEnd/>
            <a:tailEnd/>
          </a:ln>
        </p:spPr>
        <p:txBody>
          <a:bodyPr>
            <a:spAutoFit/>
          </a:bodyPr>
          <a:lstStyle/>
          <a:p>
            <a:pPr>
              <a:spcBef>
                <a:spcPct val="50000"/>
              </a:spcBef>
              <a:buFontTx/>
              <a:buChar char="•"/>
            </a:pPr>
            <a:r>
              <a:rPr lang="en-US" sz="1800" b="0" dirty="0"/>
              <a:t> </a:t>
            </a:r>
            <a:r>
              <a:rPr lang="en-US" sz="1400" dirty="0"/>
              <a:t>Proportion of subjects with HbA1c &lt; 7.0 %</a:t>
            </a:r>
          </a:p>
          <a:p>
            <a:pPr>
              <a:spcBef>
                <a:spcPct val="50000"/>
              </a:spcBef>
            </a:pPr>
            <a:r>
              <a:rPr lang="en-US" sz="1400" dirty="0"/>
              <a:t>       - Basal-bolus            68 %</a:t>
            </a:r>
          </a:p>
          <a:p>
            <a:pPr>
              <a:spcBef>
                <a:spcPct val="50000"/>
              </a:spcBef>
            </a:pPr>
            <a:r>
              <a:rPr lang="en-US" sz="1400" dirty="0"/>
              <a:t>       - Premixes                43 %</a:t>
            </a:r>
          </a:p>
          <a:p>
            <a:pPr>
              <a:spcBef>
                <a:spcPct val="50000"/>
              </a:spcBef>
              <a:buFontTx/>
              <a:buChar char="•"/>
            </a:pPr>
            <a:r>
              <a:rPr lang="en-US" sz="1400" dirty="0"/>
              <a:t> Hypoglycemia</a:t>
            </a:r>
          </a:p>
          <a:p>
            <a:pPr>
              <a:spcBef>
                <a:spcPct val="50000"/>
              </a:spcBef>
            </a:pPr>
            <a:r>
              <a:rPr lang="en-US" sz="1400" dirty="0"/>
              <a:t>        - p=NS between the 2 treatments</a:t>
            </a:r>
          </a:p>
          <a:p>
            <a:pPr>
              <a:spcBef>
                <a:spcPct val="50000"/>
              </a:spcBef>
              <a:buFontTx/>
              <a:buChar char="•"/>
            </a:pPr>
            <a:endParaRPr lang="en-US" sz="1400" dirty="0"/>
          </a:p>
        </p:txBody>
      </p:sp>
      <p:sp>
        <p:nvSpPr>
          <p:cNvPr id="37893" name="Text Box 6"/>
          <p:cNvSpPr txBox="1">
            <a:spLocks noChangeArrowheads="1"/>
          </p:cNvSpPr>
          <p:nvPr/>
        </p:nvSpPr>
        <p:spPr bwMode="auto">
          <a:xfrm>
            <a:off x="228600" y="6583363"/>
            <a:ext cx="6781800" cy="274637"/>
          </a:xfrm>
          <a:prstGeom prst="rect">
            <a:avLst/>
          </a:prstGeom>
          <a:noFill/>
          <a:ln w="9525">
            <a:noFill/>
            <a:miter lim="800000"/>
            <a:headEnd/>
            <a:tailEnd/>
          </a:ln>
        </p:spPr>
        <p:txBody>
          <a:bodyPr>
            <a:spAutoFit/>
          </a:bodyPr>
          <a:lstStyle/>
          <a:p>
            <a:pPr>
              <a:spcBef>
                <a:spcPct val="50000"/>
              </a:spcBef>
            </a:pPr>
            <a:r>
              <a:rPr lang="en-US" sz="1200" b="0"/>
              <a:t>Fritsche A,et al.Diabetes Obes Metab.2010:12;115-123</a:t>
            </a:r>
          </a:p>
        </p:txBody>
      </p:sp>
      <p:sp>
        <p:nvSpPr>
          <p:cNvPr id="37894" name="Rectangle 7"/>
          <p:cNvSpPr>
            <a:spLocks noChangeArrowheads="1"/>
          </p:cNvSpPr>
          <p:nvPr/>
        </p:nvSpPr>
        <p:spPr bwMode="auto">
          <a:xfrm>
            <a:off x="6629400" y="2362200"/>
            <a:ext cx="1219200" cy="381000"/>
          </a:xfrm>
          <a:prstGeom prst="rect">
            <a:avLst/>
          </a:prstGeom>
          <a:solidFill>
            <a:srgbClr val="FFCC99"/>
          </a:solidFill>
          <a:ln w="9525">
            <a:solidFill>
              <a:schemeClr val="tx1"/>
            </a:solidFill>
            <a:miter lim="800000"/>
            <a:headEnd/>
            <a:tailEnd/>
          </a:ln>
        </p:spPr>
        <p:txBody>
          <a:bodyPr wrap="none" anchor="ctr"/>
          <a:lstStyle/>
          <a:p>
            <a:pPr algn="ctr"/>
            <a:r>
              <a:rPr lang="en-US" sz="1600" b="0"/>
              <a:t>Pre-mixes</a:t>
            </a:r>
          </a:p>
        </p:txBody>
      </p:sp>
      <p:sp>
        <p:nvSpPr>
          <p:cNvPr id="37895" name="Line 9"/>
          <p:cNvSpPr>
            <a:spLocks noChangeShapeType="1"/>
          </p:cNvSpPr>
          <p:nvPr/>
        </p:nvSpPr>
        <p:spPr bwMode="auto">
          <a:xfrm flipH="1">
            <a:off x="5410200" y="2590800"/>
            <a:ext cx="1219200" cy="533400"/>
          </a:xfrm>
          <a:prstGeom prst="line">
            <a:avLst/>
          </a:prstGeom>
          <a:noFill/>
          <a:ln w="9525">
            <a:solidFill>
              <a:schemeClr val="tx1"/>
            </a:solidFill>
            <a:round/>
            <a:headEnd/>
            <a:tailEnd type="triangle" w="med" len="med"/>
          </a:ln>
        </p:spPr>
        <p:txBody>
          <a:bodyPr/>
          <a:lstStyle/>
          <a:p>
            <a:endParaRPr lang="en-US"/>
          </a:p>
        </p:txBody>
      </p:sp>
      <p:sp>
        <p:nvSpPr>
          <p:cNvPr id="37896" name="Rectangle 11"/>
          <p:cNvSpPr>
            <a:spLocks noChangeArrowheads="1"/>
          </p:cNvSpPr>
          <p:nvPr/>
        </p:nvSpPr>
        <p:spPr bwMode="auto">
          <a:xfrm>
            <a:off x="6553200" y="3657600"/>
            <a:ext cx="1828800" cy="533400"/>
          </a:xfrm>
          <a:prstGeom prst="rect">
            <a:avLst/>
          </a:prstGeom>
          <a:solidFill>
            <a:srgbClr val="CC99FF"/>
          </a:solidFill>
          <a:ln w="9525">
            <a:solidFill>
              <a:schemeClr val="tx1"/>
            </a:solidFill>
            <a:miter lim="800000"/>
            <a:headEnd/>
            <a:tailEnd/>
          </a:ln>
        </p:spPr>
        <p:txBody>
          <a:bodyPr wrap="none" anchor="ctr"/>
          <a:lstStyle/>
          <a:p>
            <a:pPr algn="ctr"/>
            <a:r>
              <a:rPr lang="en-US" sz="1600" b="0"/>
              <a:t>Basal-bolus</a:t>
            </a:r>
          </a:p>
          <a:p>
            <a:pPr algn="ctr"/>
            <a:r>
              <a:rPr lang="en-US" sz="1600" b="0"/>
              <a:t>Glargine +Glulisine</a:t>
            </a:r>
          </a:p>
        </p:txBody>
      </p:sp>
      <p:sp>
        <p:nvSpPr>
          <p:cNvPr id="37897" name="Line 12"/>
          <p:cNvSpPr>
            <a:spLocks noChangeShapeType="1"/>
          </p:cNvSpPr>
          <p:nvPr/>
        </p:nvSpPr>
        <p:spPr bwMode="auto">
          <a:xfrm flipH="1" flipV="1">
            <a:off x="5257800" y="3810000"/>
            <a:ext cx="12954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solidFill>
                  <a:srgbClr val="C00000"/>
                </a:solidFill>
                <a:latin typeface="Times New Roman" pitchFamily="18" charset="0"/>
                <a:cs typeface="Times New Roman" pitchFamily="18" charset="0"/>
              </a:rPr>
              <a:t>Management of Diabetes Mellitus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525963"/>
          </a:xfrm>
        </p:spPr>
        <p:txBody>
          <a:bodyPr>
            <a:normAutofit/>
          </a:bodyPr>
          <a:lstStyle/>
          <a:p>
            <a:pPr algn="just">
              <a:lnSpc>
                <a:spcPct val="150000"/>
              </a:lnSpc>
              <a:buNone/>
            </a:pPr>
            <a:r>
              <a:rPr lang="en-US" sz="2800" b="1" dirty="0" smtClean="0">
                <a:solidFill>
                  <a:srgbClr val="7030A0"/>
                </a:solidFill>
                <a:latin typeface="Times New Roman" pitchFamily="18" charset="0"/>
                <a:cs typeface="Times New Roman" pitchFamily="18" charset="0"/>
              </a:rPr>
              <a:t>    Although it initially focuses on dietary and lifestyle modification, invariably requires pharmacological  intervention and, in the majority of patients, requires combination therapy with two or more </a:t>
            </a:r>
            <a:r>
              <a:rPr lang="en-US" sz="2800" b="1" dirty="0" err="1" smtClean="0">
                <a:solidFill>
                  <a:srgbClr val="7030A0"/>
                </a:solidFill>
                <a:latin typeface="Times New Roman" pitchFamily="18" charset="0"/>
                <a:cs typeface="Times New Roman" pitchFamily="18" charset="0"/>
              </a:rPr>
              <a:t>antithyperglycaemic</a:t>
            </a:r>
            <a:r>
              <a:rPr lang="en-US" sz="2800" b="1" dirty="0" smtClean="0">
                <a:solidFill>
                  <a:srgbClr val="7030A0"/>
                </a:solidFill>
                <a:latin typeface="Times New Roman" pitchFamily="18" charset="0"/>
                <a:cs typeface="Times New Roman" pitchFamily="18" charset="0"/>
              </a:rPr>
              <a:t> drugs with complementary modes of action.</a:t>
            </a:r>
            <a:endParaRPr lang="en-US" sz="2800"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640960" cy="5328592"/>
          </a:xfrm>
        </p:spPr>
        <p:txBody>
          <a:bodyPr>
            <a:normAutofit/>
          </a:bodyPr>
          <a:lstStyle/>
          <a:p>
            <a:pPr algn="ctr">
              <a:lnSpc>
                <a:spcPct val="200000"/>
              </a:lnSpc>
              <a:buNone/>
            </a:pPr>
            <a:r>
              <a:rPr lang="en-US" b="1" dirty="0" smtClean="0">
                <a:latin typeface="Times New Roman" pitchFamily="18" charset="0"/>
                <a:ea typeface="+mj-ea"/>
                <a:cs typeface="Times New Roman" pitchFamily="18" charset="0"/>
              </a:rPr>
              <a:t>In T2DM</a:t>
            </a:r>
          </a:p>
          <a:p>
            <a:pPr algn="ctr">
              <a:lnSpc>
                <a:spcPct val="200000"/>
              </a:lnSpc>
              <a:buNone/>
            </a:pPr>
            <a:r>
              <a:rPr lang="en-US" b="1" dirty="0" smtClean="0">
                <a:latin typeface="Times New Roman" pitchFamily="18" charset="0"/>
                <a:ea typeface="+mj-ea"/>
                <a:cs typeface="Times New Roman" pitchFamily="18" charset="0"/>
              </a:rPr>
              <a:t>USE INSULIN ….</a:t>
            </a:r>
          </a:p>
          <a:p>
            <a:pPr algn="ctr">
              <a:lnSpc>
                <a:spcPct val="200000"/>
              </a:lnSpc>
              <a:buNone/>
            </a:pPr>
            <a:r>
              <a:rPr lang="en-US" b="1" dirty="0" smtClean="0">
                <a:latin typeface="Times New Roman" pitchFamily="18" charset="0"/>
                <a:ea typeface="+mj-ea"/>
                <a:cs typeface="Times New Roman" pitchFamily="18" charset="0"/>
              </a:rPr>
              <a:t>…. According to the rule of the </a:t>
            </a:r>
          </a:p>
          <a:p>
            <a:pPr algn="ctr">
              <a:lnSpc>
                <a:spcPct val="200000"/>
              </a:lnSpc>
              <a:buNone/>
            </a:pPr>
            <a:r>
              <a:rPr lang="en-US" b="1" dirty="0" smtClean="0">
                <a:latin typeface="Times New Roman" pitchFamily="18" charset="0"/>
                <a:ea typeface="+mj-ea"/>
                <a:cs typeface="Times New Roman" pitchFamily="18" charset="0"/>
              </a:rPr>
              <a:t>5 M’s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4122"/>
          </a:xfrm>
        </p:spPr>
        <p:txBody>
          <a:bodyPr>
            <a:noAutofit/>
          </a:bodyPr>
          <a:lstStyle/>
          <a:p>
            <a:r>
              <a:rPr lang="en-US" sz="3500" b="1" dirty="0" smtClean="0">
                <a:solidFill>
                  <a:srgbClr val="C00000"/>
                </a:solidFill>
                <a:latin typeface="Times New Roman" pitchFamily="18" charset="0"/>
                <a:cs typeface="Times New Roman" pitchFamily="18" charset="0"/>
              </a:rPr>
              <a:t>In T2DM, USE INSULIN …</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79512" y="1844824"/>
            <a:ext cx="8640960" cy="4536504"/>
          </a:xfrm>
        </p:spPr>
        <p:txBody>
          <a:bodyPr>
            <a:normAutofit fontScale="775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More (in more patients)</a:t>
            </a:r>
          </a:p>
          <a:p>
            <a:pPr algn="just">
              <a:lnSpc>
                <a:spcPct val="170000"/>
              </a:lnSpc>
            </a:pPr>
            <a:r>
              <a:rPr lang="en-US" b="1" dirty="0" smtClean="0">
                <a:solidFill>
                  <a:srgbClr val="7030A0"/>
                </a:solidFill>
                <a:latin typeface="Times New Roman" pitchFamily="18" charset="0"/>
                <a:ea typeface="+mj-ea"/>
                <a:cs typeface="Times New Roman" pitchFamily="18" charset="0"/>
              </a:rPr>
              <a:t>More Promptly (at diagnosis, or shortly </a:t>
            </a:r>
            <a:r>
              <a:rPr lang="en-US" b="1" dirty="0" err="1" smtClean="0">
                <a:solidFill>
                  <a:srgbClr val="7030A0"/>
                </a:solidFill>
                <a:latin typeface="Times New Roman" pitchFamily="18" charset="0"/>
                <a:ea typeface="+mj-ea"/>
                <a:cs typeface="Times New Roman" pitchFamily="18" charset="0"/>
              </a:rPr>
              <a:t>therafter</a:t>
            </a:r>
            <a:r>
              <a:rPr lang="en-US" b="1" dirty="0" smtClean="0">
                <a:solidFill>
                  <a:srgbClr val="7030A0"/>
                </a:solidFill>
                <a:latin typeface="Times New Roman" pitchFamily="18" charset="0"/>
                <a:ea typeface="+mj-ea"/>
                <a:cs typeface="Times New Roman" pitchFamily="18" charset="0"/>
              </a:rPr>
              <a:t>)</a:t>
            </a:r>
          </a:p>
          <a:p>
            <a:pPr algn="just">
              <a:lnSpc>
                <a:spcPct val="170000"/>
              </a:lnSpc>
            </a:pPr>
            <a:r>
              <a:rPr lang="en-US" b="1" dirty="0" smtClean="0">
                <a:solidFill>
                  <a:srgbClr val="7030A0"/>
                </a:solidFill>
                <a:latin typeface="Times New Roman" pitchFamily="18" charset="0"/>
                <a:ea typeface="+mj-ea"/>
                <a:cs typeface="Times New Roman" pitchFamily="18" charset="0"/>
              </a:rPr>
              <a:t>More Physiologically (prefer basal insulin first, add </a:t>
            </a:r>
            <a:r>
              <a:rPr lang="en-US" b="1" dirty="0" err="1" smtClean="0">
                <a:solidFill>
                  <a:srgbClr val="7030A0"/>
                </a:solidFill>
                <a:latin typeface="Times New Roman" pitchFamily="18" charset="0"/>
                <a:ea typeface="+mj-ea"/>
                <a:cs typeface="Times New Roman" pitchFamily="18" charset="0"/>
              </a:rPr>
              <a:t>prandial</a:t>
            </a:r>
            <a:r>
              <a:rPr lang="en-US" b="1" dirty="0" smtClean="0">
                <a:solidFill>
                  <a:srgbClr val="7030A0"/>
                </a:solidFill>
                <a:latin typeface="Times New Roman" pitchFamily="18" charset="0"/>
                <a:ea typeface="+mj-ea"/>
                <a:cs typeface="Times New Roman" pitchFamily="18" charset="0"/>
              </a:rPr>
              <a:t> later as needed- do not mix …)</a:t>
            </a:r>
          </a:p>
          <a:p>
            <a:pPr algn="just">
              <a:lnSpc>
                <a:spcPct val="170000"/>
              </a:lnSpc>
            </a:pPr>
            <a:r>
              <a:rPr lang="en-US" b="1" dirty="0" smtClean="0">
                <a:solidFill>
                  <a:srgbClr val="7030A0"/>
                </a:solidFill>
                <a:latin typeface="Times New Roman" pitchFamily="18" charset="0"/>
                <a:ea typeface="+mj-ea"/>
                <a:cs typeface="Times New Roman" pitchFamily="18" charset="0"/>
              </a:rPr>
              <a:t>More aggressively (treat to target) </a:t>
            </a:r>
          </a:p>
          <a:p>
            <a:pPr algn="ctr">
              <a:lnSpc>
                <a:spcPct val="170000"/>
              </a:lnSpc>
              <a:buNone/>
            </a:pPr>
            <a:r>
              <a:rPr lang="en-US" b="1" dirty="0" smtClean="0">
                <a:solidFill>
                  <a:srgbClr val="7030A0"/>
                </a:solidFill>
                <a:latin typeface="Times New Roman" pitchFamily="18" charset="0"/>
                <a:ea typeface="+mj-ea"/>
                <a:cs typeface="Times New Roman" pitchFamily="18" charset="0"/>
              </a:rPr>
              <a:t>and</a:t>
            </a:r>
          </a:p>
          <a:p>
            <a:pPr algn="just">
              <a:lnSpc>
                <a:spcPct val="170000"/>
              </a:lnSpc>
            </a:pPr>
            <a:r>
              <a:rPr lang="en-US" b="1" dirty="0" smtClean="0">
                <a:solidFill>
                  <a:srgbClr val="7030A0"/>
                </a:solidFill>
                <a:latin typeface="Times New Roman" pitchFamily="18" charset="0"/>
                <a:ea typeface="+mj-ea"/>
                <a:cs typeface="Times New Roman" pitchFamily="18" charset="0"/>
              </a:rPr>
              <a:t>More safely (minimize </a:t>
            </a:r>
            <a:r>
              <a:rPr lang="en-US" b="1" dirty="0" err="1" smtClean="0">
                <a:solidFill>
                  <a:srgbClr val="7030A0"/>
                </a:solidFill>
                <a:latin typeface="Times New Roman" pitchFamily="18" charset="0"/>
                <a:ea typeface="+mj-ea"/>
                <a:cs typeface="Times New Roman" pitchFamily="18" charset="0"/>
              </a:rPr>
              <a:t>hypoglycaemia</a:t>
            </a:r>
            <a:r>
              <a:rPr lang="en-US" b="1" dirty="0" smtClean="0">
                <a:solidFill>
                  <a:srgbClr val="7030A0"/>
                </a:solidFill>
                <a:latin typeface="Times New Roman" pitchFamily="18" charset="0"/>
                <a:ea typeface="+mj-ea"/>
                <a:cs typeface="Times New Roman" pitchFamily="18" charset="0"/>
              </a:rPr>
              <a:t>)</a:t>
            </a:r>
          </a:p>
          <a:p>
            <a:pPr algn="just">
              <a:lnSpc>
                <a:spcPct val="170000"/>
              </a:lnSpc>
            </a:pPr>
            <a:endParaRPr lang="en-US"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Conclusion</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844824"/>
            <a:ext cx="8640960" cy="3960440"/>
          </a:xfrm>
        </p:spPr>
        <p:txBody>
          <a:bodyPr>
            <a:normAutofit fontScale="92500"/>
          </a:bodyPr>
          <a:lstStyle/>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Failure to oral agents is common in T2 DM</a:t>
            </a:r>
          </a:p>
          <a:p>
            <a:pPr marL="514350" indent="-514350" algn="just">
              <a:lnSpc>
                <a:spcPct val="170000"/>
              </a:lnSpc>
              <a:buFont typeface="+mj-lt"/>
              <a:buAutoNum type="arabicPeriod"/>
            </a:pPr>
            <a:r>
              <a:rPr lang="en-US" b="1" dirty="0" err="1" smtClean="0">
                <a:solidFill>
                  <a:srgbClr val="7030A0"/>
                </a:solidFill>
                <a:latin typeface="Times New Roman" pitchFamily="18" charset="0"/>
                <a:ea typeface="+mj-ea"/>
                <a:cs typeface="Times New Roman" pitchFamily="18" charset="0"/>
              </a:rPr>
              <a:t>Introdution</a:t>
            </a:r>
            <a:r>
              <a:rPr lang="en-US" b="1" dirty="0" smtClean="0">
                <a:solidFill>
                  <a:srgbClr val="7030A0"/>
                </a:solidFill>
                <a:latin typeface="Times New Roman" pitchFamily="18" charset="0"/>
                <a:ea typeface="+mj-ea"/>
                <a:cs typeface="Times New Roman" pitchFamily="18" charset="0"/>
              </a:rPr>
              <a:t> of insulin is effective, but;</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Addition of </a:t>
            </a:r>
            <a:r>
              <a:rPr lang="en-US" b="1" dirty="0" err="1" smtClean="0">
                <a:solidFill>
                  <a:srgbClr val="7030A0"/>
                </a:solidFill>
                <a:latin typeface="Times New Roman" pitchFamily="18" charset="0"/>
                <a:ea typeface="+mj-ea"/>
                <a:cs typeface="Times New Roman" pitchFamily="18" charset="0"/>
              </a:rPr>
              <a:t>prandial</a:t>
            </a:r>
            <a:r>
              <a:rPr lang="en-US" b="1" dirty="0" smtClean="0">
                <a:solidFill>
                  <a:srgbClr val="7030A0"/>
                </a:solidFill>
                <a:latin typeface="Times New Roman" pitchFamily="18" charset="0"/>
                <a:ea typeface="+mj-ea"/>
                <a:cs typeface="Times New Roman" pitchFamily="18" charset="0"/>
              </a:rPr>
              <a:t> insulin is also effective, but; </a:t>
            </a:r>
          </a:p>
          <a:p>
            <a:pPr marL="514350" indent="-514350" algn="just">
              <a:lnSpc>
                <a:spcPct val="170000"/>
              </a:lnSpc>
              <a:buFont typeface="+mj-lt"/>
              <a:buAutoNum type="arabicPeriod"/>
            </a:pPr>
            <a:r>
              <a:rPr lang="en-US" b="1" dirty="0" smtClean="0">
                <a:solidFill>
                  <a:srgbClr val="7030A0"/>
                </a:solidFill>
                <a:latin typeface="Times New Roman" pitchFamily="18" charset="0"/>
                <a:ea typeface="+mj-ea"/>
                <a:cs typeface="Times New Roman" pitchFamily="18" charset="0"/>
              </a:rPr>
              <a:t>Insulin should be introduce very early in T2 DM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5832648"/>
          </a:xfrm>
        </p:spPr>
        <p:txBody>
          <a:bodyPr>
            <a:noAutofit/>
          </a:bodyPr>
          <a:lstStyle/>
          <a:p>
            <a:pPr>
              <a:lnSpc>
                <a:spcPct val="150000"/>
              </a:lnSpc>
            </a:pPr>
            <a:r>
              <a:rPr lang="en-US" sz="4500" b="1" dirty="0" smtClean="0">
                <a:solidFill>
                  <a:srgbClr val="C00000"/>
                </a:solidFill>
                <a:latin typeface="Times New Roman" pitchFamily="18" charset="0"/>
                <a:cs typeface="Times New Roman" pitchFamily="18" charset="0"/>
              </a:rPr>
              <a:t>Pharmacotherapy:</a:t>
            </a:r>
            <a:br>
              <a:rPr lang="en-US" sz="4500" b="1" dirty="0" smtClean="0">
                <a:solidFill>
                  <a:srgbClr val="C00000"/>
                </a:solidFill>
                <a:latin typeface="Times New Roman" pitchFamily="18" charset="0"/>
                <a:cs typeface="Times New Roman" pitchFamily="18" charset="0"/>
              </a:rPr>
            </a:br>
            <a:r>
              <a:rPr lang="en-US" sz="4500" b="1" dirty="0" smtClean="0">
                <a:solidFill>
                  <a:srgbClr val="C00000"/>
                </a:solidFill>
                <a:latin typeface="Times New Roman" pitchFamily="18" charset="0"/>
                <a:cs typeface="Times New Roman" pitchFamily="18" charset="0"/>
              </a:rPr>
              <a:t>The retrospective and prospective views</a:t>
            </a:r>
            <a:br>
              <a:rPr lang="en-US" sz="4500" b="1" dirty="0" smtClean="0">
                <a:solidFill>
                  <a:srgbClr val="C00000"/>
                </a:solidFill>
                <a:latin typeface="Times New Roman" pitchFamily="18" charset="0"/>
                <a:cs typeface="Times New Roman" pitchFamily="18" charset="0"/>
              </a:rPr>
            </a:br>
            <a:r>
              <a:rPr lang="en-US" sz="4500" b="1" dirty="0" smtClean="0">
                <a:solidFill>
                  <a:srgbClr val="C00000"/>
                </a:solidFill>
                <a:latin typeface="Times New Roman" pitchFamily="18" charset="0"/>
                <a:cs typeface="Times New Roman" pitchFamily="18" charset="0"/>
              </a:rPr>
              <a:t/>
            </a:r>
            <a:br>
              <a:rPr lang="en-US" sz="4500" b="1" dirty="0" smtClean="0">
                <a:solidFill>
                  <a:srgbClr val="C00000"/>
                </a:solidFill>
                <a:latin typeface="Times New Roman" pitchFamily="18" charset="0"/>
                <a:cs typeface="Times New Roman" pitchFamily="18" charset="0"/>
              </a:rPr>
            </a:br>
            <a:r>
              <a:rPr lang="en-US" sz="4500" b="1" dirty="0" smtClean="0">
                <a:solidFill>
                  <a:srgbClr val="C00000"/>
                </a:solidFill>
                <a:latin typeface="Times New Roman" pitchFamily="18" charset="0"/>
                <a:cs typeface="Times New Roman" pitchFamily="18" charset="0"/>
              </a:rPr>
              <a:t>1390</a:t>
            </a:r>
            <a:br>
              <a:rPr lang="en-US" sz="4500" b="1" dirty="0" smtClean="0">
                <a:solidFill>
                  <a:srgbClr val="C00000"/>
                </a:solidFill>
                <a:latin typeface="Times New Roman" pitchFamily="18" charset="0"/>
                <a:cs typeface="Times New Roman" pitchFamily="18" charset="0"/>
              </a:rPr>
            </a:br>
            <a:r>
              <a:rPr lang="en-US" sz="4500" b="1" dirty="0" smtClean="0">
                <a:solidFill>
                  <a:srgbClr val="C00000"/>
                </a:solidFill>
                <a:latin typeface="Times New Roman" pitchFamily="18" charset="0"/>
                <a:cs typeface="Times New Roman" pitchFamily="18" charset="0"/>
              </a:rPr>
              <a:t>(2011)</a:t>
            </a:r>
            <a:br>
              <a:rPr lang="en-US" sz="4500" b="1" dirty="0" smtClean="0">
                <a:solidFill>
                  <a:srgbClr val="C00000"/>
                </a:solidFill>
                <a:latin typeface="Times New Roman" pitchFamily="18" charset="0"/>
                <a:cs typeface="Times New Roman" pitchFamily="18" charset="0"/>
              </a:rPr>
            </a:br>
            <a:endParaRPr lang="en-US" sz="4500" b="1" dirty="0">
              <a:solidFill>
                <a:srgbClr val="C00000"/>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384"/>
            <a:ext cx="8496944" cy="1080120"/>
          </a:xfrm>
        </p:spPr>
        <p:txBody>
          <a:bodyPr/>
          <a:lstStyle/>
          <a:p>
            <a:pPr rtl="1"/>
            <a:r>
              <a:rPr lang="fa-IR" dirty="0" smtClean="0">
                <a:solidFill>
                  <a:srgbClr val="C00000"/>
                </a:solidFill>
                <a:cs typeface="Mitra Bold Mazar" pitchFamily="2" charset="-78"/>
              </a:rPr>
              <a:t>عمل آوري سلول هاي بتا براي درمان ديابت</a:t>
            </a:r>
            <a:endParaRPr lang="en-US" dirty="0">
              <a:solidFill>
                <a:srgbClr val="C00000"/>
              </a:solidFill>
              <a:cs typeface="Mitra Bold Mazar" pitchFamily="2" charset="-78"/>
            </a:endParaRPr>
          </a:p>
        </p:txBody>
      </p:sp>
      <p:sp>
        <p:nvSpPr>
          <p:cNvPr id="3" name="Subtitle 2"/>
          <p:cNvSpPr>
            <a:spLocks noGrp="1"/>
          </p:cNvSpPr>
          <p:nvPr>
            <p:ph type="subTitle" idx="1"/>
          </p:nvPr>
        </p:nvSpPr>
        <p:spPr>
          <a:xfrm>
            <a:off x="144016" y="1124744"/>
            <a:ext cx="8820472" cy="5472608"/>
          </a:xfrm>
        </p:spPr>
        <p:txBody>
          <a:bodyPr>
            <a:noAutofit/>
          </a:bodyPr>
          <a:lstStyle/>
          <a:p>
            <a:pPr algn="just" rtl="1">
              <a:lnSpc>
                <a:spcPct val="150000"/>
              </a:lnSpc>
            </a:pPr>
            <a:r>
              <a:rPr lang="fa-IR" sz="2300" dirty="0" smtClean="0">
                <a:solidFill>
                  <a:schemeClr val="tx1"/>
                </a:solidFill>
                <a:cs typeface="Mitra Bold Mazar" pitchFamily="2" charset="-78"/>
              </a:rPr>
              <a:t>اگرچه از نظر تئوري استفاده از سلول هاي بنيادي و به ويژه سلول هاي بنيادي جنيني ذهن پژوهشگران را به خود معطوف نموده، مطالعه هاي متعددي در دهه ي گذشته انجام شده است، و ادامه تجربه هاي حيواني آن مي تواند اميدوار كننده باشد، اما هنوز به عنوان يك روش درماني براي ديابت نوع 1 در مراحل اوليه بررسي و پژوهش است و به مرتفع شدن بسياي از سئوال ها و اشكال ها نياز دارد. اثر اين روش درماني در عدم نياز بيماران به مصرف انسولين در طولاني مدت هنوز به اثبات نرسيده است و ظرفيت ايجاد عوارض جدي به ويژه تراتوم ها و نيز مسايل اخلاقي متعدد هنوز مورد بحث است كه انجام اين روش را محدود به سطح پژوهش نگه داشته است.</a:t>
            </a:r>
          </a:p>
          <a:p>
            <a:pPr algn="l" rtl="1">
              <a:lnSpc>
                <a:spcPct val="150000"/>
              </a:lnSpc>
            </a:pPr>
            <a:r>
              <a:rPr lang="en-US" sz="1200" dirty="0" smtClean="0">
                <a:solidFill>
                  <a:schemeClr val="tx1"/>
                </a:solidFill>
                <a:cs typeface="+mj-cs"/>
              </a:rPr>
              <a:t>McCall MD, et al. Clinical Sciences 2010; 118: 87-97</a:t>
            </a:r>
          </a:p>
          <a:p>
            <a:pPr algn="l" rtl="1">
              <a:lnSpc>
                <a:spcPct val="150000"/>
              </a:lnSpc>
            </a:pPr>
            <a:r>
              <a:rPr lang="fa-IR" sz="1200" dirty="0" smtClean="0">
                <a:solidFill>
                  <a:schemeClr val="tx1"/>
                </a:solidFill>
                <a:cs typeface="+mj-cs"/>
              </a:rPr>
              <a:t>عزيزي و زاهدي. مجله غدد درون ريز و متابوليسم ايران؛ دوره 11، شماره 6، صفحات 611-614، سال 1388</a:t>
            </a:r>
            <a:endParaRPr lang="en-US" sz="1200" dirty="0">
              <a:solidFill>
                <a:schemeClr val="tx1"/>
              </a:solidFill>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1</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472608"/>
          </a:xfrm>
        </p:spPr>
        <p:txBody>
          <a:bodyPr>
            <a:noAutofit/>
          </a:bodyPr>
          <a:lstStyle/>
          <a:p>
            <a:pPr algn="just">
              <a:lnSpc>
                <a:spcPct val="170000"/>
              </a:lnSpc>
            </a:pPr>
            <a:r>
              <a:rPr lang="en-US" sz="2200" b="1" dirty="0" smtClean="0">
                <a:solidFill>
                  <a:srgbClr val="7030A0"/>
                </a:solidFill>
                <a:latin typeface="Times New Roman" pitchFamily="18" charset="0"/>
                <a:ea typeface="+mj-ea"/>
                <a:cs typeface="Times New Roman" pitchFamily="18" charset="0"/>
              </a:rPr>
              <a:t>54-y/o male with T2DM of 4 years’ duration presently taking </a:t>
            </a:r>
            <a:r>
              <a:rPr lang="en-US" sz="2200" b="1" dirty="0" err="1" smtClean="0">
                <a:solidFill>
                  <a:srgbClr val="7030A0"/>
                </a:solidFill>
                <a:latin typeface="Times New Roman" pitchFamily="18" charset="0"/>
                <a:ea typeface="+mj-ea"/>
                <a:cs typeface="Times New Roman" pitchFamily="18" charset="0"/>
              </a:rPr>
              <a:t>metformin</a:t>
            </a:r>
            <a:r>
              <a:rPr lang="en-US" sz="2200" b="1" dirty="0" smtClean="0">
                <a:solidFill>
                  <a:srgbClr val="7030A0"/>
                </a:solidFill>
                <a:latin typeface="Times New Roman" pitchFamily="18" charset="0"/>
                <a:ea typeface="+mj-ea"/>
                <a:cs typeface="Times New Roman" pitchFamily="18" charset="0"/>
              </a:rPr>
              <a:t> 500 mg thrice daily</a:t>
            </a:r>
          </a:p>
          <a:p>
            <a:pPr algn="just">
              <a:lnSpc>
                <a:spcPct val="170000"/>
              </a:lnSpc>
            </a:pPr>
            <a:r>
              <a:rPr lang="en-US" sz="2200" b="1" dirty="0" smtClean="0">
                <a:solidFill>
                  <a:srgbClr val="7030A0"/>
                </a:solidFill>
                <a:latin typeface="Times New Roman" pitchFamily="18" charset="0"/>
                <a:ea typeface="+mj-ea"/>
                <a:cs typeface="Times New Roman" pitchFamily="18" charset="0"/>
              </a:rPr>
              <a:t>HTN </a:t>
            </a:r>
            <a:r>
              <a:rPr lang="en-US" sz="2200" b="1" dirty="0" err="1" smtClean="0">
                <a:solidFill>
                  <a:srgbClr val="7030A0"/>
                </a:solidFill>
                <a:latin typeface="Times New Roman" pitchFamily="18" charset="0"/>
                <a:ea typeface="+mj-ea"/>
                <a:cs typeface="Times New Roman" pitchFamily="18" charset="0"/>
              </a:rPr>
              <a:t>Tx’ed</a:t>
            </a:r>
            <a:r>
              <a:rPr lang="en-US" sz="2200" b="1" dirty="0" smtClean="0">
                <a:solidFill>
                  <a:srgbClr val="7030A0"/>
                </a:solidFill>
                <a:latin typeface="Times New Roman" pitchFamily="18" charset="0"/>
                <a:ea typeface="+mj-ea"/>
                <a:cs typeface="Times New Roman" pitchFamily="18" charset="0"/>
              </a:rPr>
              <a:t> with </a:t>
            </a:r>
            <a:r>
              <a:rPr lang="en-US" sz="2200" b="1" dirty="0" err="1" smtClean="0">
                <a:solidFill>
                  <a:srgbClr val="7030A0"/>
                </a:solidFill>
                <a:latin typeface="Times New Roman" pitchFamily="18" charset="0"/>
                <a:ea typeface="+mj-ea"/>
                <a:cs typeface="Times New Roman" pitchFamily="18" charset="0"/>
              </a:rPr>
              <a:t>losartan</a:t>
            </a:r>
            <a:r>
              <a:rPr lang="en-US" sz="2200" b="1" dirty="0" smtClean="0">
                <a:solidFill>
                  <a:srgbClr val="7030A0"/>
                </a:solidFill>
                <a:latin typeface="Times New Roman" pitchFamily="18" charset="0"/>
                <a:ea typeface="+mj-ea"/>
                <a:cs typeface="Times New Roman" pitchFamily="18" charset="0"/>
              </a:rPr>
              <a:t> 100 mg plus </a:t>
            </a:r>
            <a:r>
              <a:rPr lang="en-US" sz="2200" b="1" dirty="0" err="1" smtClean="0">
                <a:solidFill>
                  <a:srgbClr val="7030A0"/>
                </a:solidFill>
                <a:latin typeface="Times New Roman" pitchFamily="18" charset="0"/>
                <a:ea typeface="+mj-ea"/>
                <a:cs typeface="Times New Roman" pitchFamily="18" charset="0"/>
              </a:rPr>
              <a:t>hydrocholorthiazole</a:t>
            </a:r>
            <a:r>
              <a:rPr lang="en-US" sz="2200" b="1" dirty="0" smtClean="0">
                <a:solidFill>
                  <a:srgbClr val="7030A0"/>
                </a:solidFill>
                <a:latin typeface="Times New Roman" pitchFamily="18" charset="0"/>
                <a:ea typeface="+mj-ea"/>
                <a:cs typeface="Times New Roman" pitchFamily="18" charset="0"/>
              </a:rPr>
              <a:t> 25 mg daily</a:t>
            </a:r>
          </a:p>
          <a:p>
            <a:pPr algn="just">
              <a:lnSpc>
                <a:spcPct val="170000"/>
              </a:lnSpc>
            </a:pPr>
            <a:r>
              <a:rPr lang="en-US" sz="2200" b="1" dirty="0" smtClean="0">
                <a:solidFill>
                  <a:srgbClr val="7030A0"/>
                </a:solidFill>
                <a:latin typeface="Times New Roman" pitchFamily="18" charset="0"/>
                <a:ea typeface="+mj-ea"/>
                <a:cs typeface="Times New Roman" pitchFamily="18" charset="0"/>
              </a:rPr>
              <a:t>Has begun to notice some mild-to-moderate </a:t>
            </a:r>
            <a:r>
              <a:rPr lang="en-US" sz="2200" b="1" dirty="0" err="1" smtClean="0">
                <a:solidFill>
                  <a:srgbClr val="7030A0"/>
                </a:solidFill>
                <a:latin typeface="Times New Roman" pitchFamily="18" charset="0"/>
                <a:ea typeface="+mj-ea"/>
                <a:cs typeface="Times New Roman" pitchFamily="18" charset="0"/>
              </a:rPr>
              <a:t>burining</a:t>
            </a:r>
            <a:r>
              <a:rPr lang="en-US" sz="2200" b="1" dirty="0" smtClean="0">
                <a:solidFill>
                  <a:srgbClr val="7030A0"/>
                </a:solidFill>
                <a:latin typeface="Times New Roman" pitchFamily="18" charset="0"/>
                <a:ea typeface="+mj-ea"/>
                <a:cs typeface="Times New Roman" pitchFamily="18" charset="0"/>
              </a:rPr>
              <a:t> in the soles of the feet, worse at night and when on his feet for prolonged periods</a:t>
            </a:r>
          </a:p>
          <a:p>
            <a:pPr algn="just">
              <a:lnSpc>
                <a:spcPct val="170000"/>
              </a:lnSpc>
            </a:pPr>
            <a:r>
              <a:rPr lang="en-US" sz="2200" b="1" dirty="0" smtClean="0">
                <a:solidFill>
                  <a:srgbClr val="7030A0"/>
                </a:solidFill>
                <a:latin typeface="Times New Roman" pitchFamily="18" charset="0"/>
                <a:ea typeface="+mj-ea"/>
                <a:cs typeface="Times New Roman" pitchFamily="18" charset="0"/>
              </a:rPr>
              <a:t>Denies swelling of the limbs or other cardiovascular </a:t>
            </a:r>
            <a:r>
              <a:rPr lang="en-US" sz="2200" b="1" dirty="0" err="1" smtClean="0">
                <a:solidFill>
                  <a:srgbClr val="7030A0"/>
                </a:solidFill>
                <a:latin typeface="Times New Roman" pitchFamily="18" charset="0"/>
                <a:ea typeface="+mj-ea"/>
                <a:cs typeface="Times New Roman" pitchFamily="18" charset="0"/>
              </a:rPr>
              <a:t>symptomatology</a:t>
            </a:r>
            <a:endParaRPr lang="en-US" sz="2200" b="1" dirty="0" smtClean="0">
              <a:solidFill>
                <a:srgbClr val="7030A0"/>
              </a:solidFill>
              <a:latin typeface="Times New Roman" pitchFamily="18" charset="0"/>
              <a:ea typeface="+mj-ea"/>
              <a:cs typeface="Times New Roman" pitchFamily="18" charset="0"/>
            </a:endParaRPr>
          </a:p>
          <a:p>
            <a:pPr algn="just">
              <a:lnSpc>
                <a:spcPct val="170000"/>
              </a:lnSpc>
            </a:pPr>
            <a:r>
              <a:rPr lang="en-US" sz="2200" b="1" dirty="0" smtClean="0">
                <a:solidFill>
                  <a:srgbClr val="7030A0"/>
                </a:solidFill>
                <a:latin typeface="Times New Roman" pitchFamily="18" charset="0"/>
                <a:ea typeface="+mj-ea"/>
                <a:cs typeface="Times New Roman" pitchFamily="18" charset="0"/>
              </a:rPr>
              <a:t>BP 134/82 mmHg</a:t>
            </a:r>
          </a:p>
          <a:p>
            <a:pPr algn="just">
              <a:lnSpc>
                <a:spcPct val="170000"/>
              </a:lnSpc>
            </a:pPr>
            <a:endParaRPr lang="en-US" sz="2200" b="1" dirty="0" smtClean="0">
              <a:solidFill>
                <a:srgbClr val="7030A0"/>
              </a:solidFill>
              <a:latin typeface="Times New Roman" pitchFamily="18" charset="0"/>
              <a:ea typeface="+mj-ea"/>
              <a:cs typeface="Times New Roman" pitchFamily="18" charset="0"/>
            </a:endParaRPr>
          </a:p>
          <a:p>
            <a:pPr algn="just">
              <a:lnSpc>
                <a:spcPct val="170000"/>
              </a:lnSpc>
            </a:pPr>
            <a:endParaRPr lang="en-US" sz="2200"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20080"/>
          </a:xfrm>
        </p:spPr>
        <p:txBody>
          <a:bodyPr>
            <a:noAutofit/>
          </a:bodyPr>
          <a:lstStyle/>
          <a:p>
            <a:r>
              <a:rPr lang="en-US" sz="4500" b="1" dirty="0" smtClean="0">
                <a:solidFill>
                  <a:srgbClr val="C00000"/>
                </a:solidFill>
                <a:latin typeface="Times New Roman" pitchFamily="18" charset="0"/>
                <a:cs typeface="Times New Roman" pitchFamily="18" charset="0"/>
              </a:rPr>
              <a:t>Labs</a:t>
            </a:r>
          </a:p>
        </p:txBody>
      </p:sp>
      <p:graphicFrame>
        <p:nvGraphicFramePr>
          <p:cNvPr id="4" name="Content Placeholder 3"/>
          <p:cNvGraphicFramePr>
            <a:graphicFrameLocks noGrp="1"/>
          </p:cNvGraphicFramePr>
          <p:nvPr>
            <p:ph idx="1"/>
          </p:nvPr>
        </p:nvGraphicFramePr>
        <p:xfrm>
          <a:off x="755576" y="1556792"/>
          <a:ext cx="7560840" cy="4320480"/>
        </p:xfrm>
        <a:graphic>
          <a:graphicData uri="http://schemas.openxmlformats.org/drawingml/2006/table">
            <a:tbl>
              <a:tblPr firstRow="1" bandRow="1">
                <a:tableStyleId>{5C22544A-7EE6-4342-B048-85BDC9FD1C3A}</a:tableStyleId>
              </a:tblPr>
              <a:tblGrid>
                <a:gridCol w="4104456"/>
                <a:gridCol w="3456384"/>
              </a:tblGrid>
              <a:tr h="618676">
                <a:tc>
                  <a:txBody>
                    <a:bodyPr/>
                    <a:lstStyle/>
                    <a:p>
                      <a:pPr algn="l"/>
                      <a:r>
                        <a:rPr lang="en-US" sz="2500" b="1" dirty="0" smtClean="0">
                          <a:solidFill>
                            <a:schemeClr val="tx1"/>
                          </a:solidFill>
                          <a:latin typeface="Times New Roman" pitchFamily="18" charset="0"/>
                          <a:cs typeface="Times New Roman" pitchFamily="18" charset="0"/>
                        </a:rPr>
                        <a:t>HbA1c</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7.9%</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618676">
                <a:tc>
                  <a:txBody>
                    <a:bodyPr/>
                    <a:lstStyle/>
                    <a:p>
                      <a:pPr algn="l"/>
                      <a:r>
                        <a:rPr lang="en-US" sz="2500" b="1" dirty="0" smtClean="0">
                          <a:solidFill>
                            <a:schemeClr val="tx1"/>
                          </a:solidFill>
                          <a:latin typeface="Times New Roman" pitchFamily="18" charset="0"/>
                          <a:cs typeface="Times New Roman" pitchFamily="18" charset="0"/>
                        </a:rPr>
                        <a:t>FPG</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133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18676">
                <a:tc>
                  <a:txBody>
                    <a:bodyPr/>
                    <a:lstStyle/>
                    <a:p>
                      <a:pPr algn="l"/>
                      <a:r>
                        <a:rPr lang="en-US" sz="2500" b="1" dirty="0" smtClean="0">
                          <a:solidFill>
                            <a:schemeClr val="tx1"/>
                          </a:solidFill>
                          <a:latin typeface="Times New Roman" pitchFamily="18" charset="0"/>
                          <a:cs typeface="Times New Roman" pitchFamily="18" charset="0"/>
                        </a:rPr>
                        <a:t>LDL- cholesterol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105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18676">
                <a:tc>
                  <a:txBody>
                    <a:bodyPr/>
                    <a:lstStyle/>
                    <a:p>
                      <a:pPr algn="l"/>
                      <a:r>
                        <a:rPr lang="en-US" sz="2500" b="1" dirty="0" smtClean="0">
                          <a:solidFill>
                            <a:schemeClr val="tx1"/>
                          </a:solidFill>
                          <a:latin typeface="Times New Roman" pitchFamily="18" charset="0"/>
                          <a:cs typeface="Times New Roman" pitchFamily="18" charset="0"/>
                        </a:rPr>
                        <a:t>HDL- cholesterol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38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18676">
                <a:tc>
                  <a:txBody>
                    <a:bodyPr/>
                    <a:lstStyle/>
                    <a:p>
                      <a:pPr algn="l"/>
                      <a:r>
                        <a:rPr lang="en-US" sz="2500" b="1" dirty="0" smtClean="0">
                          <a:solidFill>
                            <a:schemeClr val="tx1"/>
                          </a:solidFill>
                          <a:latin typeface="Times New Roman" pitchFamily="18" charset="0"/>
                          <a:cs typeface="Times New Roman" pitchFamily="18" charset="0"/>
                        </a:rPr>
                        <a:t>Triglycerides</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182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07020">
                <a:tc>
                  <a:txBody>
                    <a:bodyPr/>
                    <a:lstStyle/>
                    <a:p>
                      <a:pPr algn="l"/>
                      <a:r>
                        <a:rPr lang="en-US" sz="2500" b="1" dirty="0" err="1" smtClean="0">
                          <a:solidFill>
                            <a:schemeClr val="tx1"/>
                          </a:solidFill>
                          <a:latin typeface="Times New Roman" pitchFamily="18" charset="0"/>
                          <a:cs typeface="Times New Roman" pitchFamily="18" charset="0"/>
                        </a:rPr>
                        <a:t>Creatinine</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0.9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720080">
                <a:tc>
                  <a:txBody>
                    <a:bodyPr/>
                    <a:lstStyle/>
                    <a:p>
                      <a:pPr algn="l"/>
                      <a:r>
                        <a:rPr lang="en-US" sz="2500" b="1" dirty="0" smtClean="0">
                          <a:solidFill>
                            <a:schemeClr val="tx1"/>
                          </a:solidFill>
                          <a:latin typeface="Times New Roman" pitchFamily="18" charset="0"/>
                          <a:cs typeface="Times New Roman" pitchFamily="18" charset="0"/>
                        </a:rPr>
                        <a:t>Urinary albumin/</a:t>
                      </a:r>
                      <a:r>
                        <a:rPr lang="en-US" sz="2500" b="1" dirty="0" err="1" smtClean="0">
                          <a:solidFill>
                            <a:schemeClr val="tx1"/>
                          </a:solidFill>
                          <a:latin typeface="Times New Roman" pitchFamily="18" charset="0"/>
                          <a:cs typeface="Times New Roman" pitchFamily="18" charset="0"/>
                        </a:rPr>
                        <a:t>creatinine</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18 mg/g</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smtClean="0">
                <a:solidFill>
                  <a:srgbClr val="C00000"/>
                </a:solidFill>
                <a:latin typeface="Times New Roman" pitchFamily="18" charset="0"/>
                <a:cs typeface="Times New Roman" pitchFamily="18" charset="0"/>
              </a:rPr>
              <a:t>What to do when </a:t>
            </a:r>
            <a:r>
              <a:rPr lang="en-US" sz="4500" b="1" dirty="0" err="1" smtClean="0">
                <a:solidFill>
                  <a:srgbClr val="C00000"/>
                </a:solidFill>
                <a:latin typeface="Times New Roman" pitchFamily="18" charset="0"/>
                <a:cs typeface="Times New Roman" pitchFamily="18" charset="0"/>
              </a:rPr>
              <a:t>metformin</a:t>
            </a:r>
            <a:r>
              <a:rPr lang="en-US" sz="4500" b="1" dirty="0" smtClean="0">
                <a:solidFill>
                  <a:srgbClr val="C00000"/>
                </a:solidFill>
                <a:latin typeface="Times New Roman" pitchFamily="18" charset="0"/>
                <a:cs typeface="Times New Roman" pitchFamily="18" charset="0"/>
              </a:rPr>
              <a:t> alone is insufficient</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Add sulfonylurea</a:t>
            </a:r>
          </a:p>
          <a:p>
            <a:pPr algn="just">
              <a:lnSpc>
                <a:spcPct val="170000"/>
              </a:lnSpc>
            </a:pPr>
            <a:r>
              <a:rPr lang="en-US" b="1" dirty="0" smtClean="0">
                <a:solidFill>
                  <a:srgbClr val="7030A0"/>
                </a:solidFill>
                <a:latin typeface="Times New Roman" pitchFamily="18" charset="0"/>
                <a:ea typeface="+mj-ea"/>
                <a:cs typeface="Times New Roman" pitchFamily="18" charset="0"/>
              </a:rPr>
              <a:t>Add DPP-4</a:t>
            </a:r>
          </a:p>
          <a:p>
            <a:pPr algn="just">
              <a:lnSpc>
                <a:spcPct val="170000"/>
              </a:lnSpc>
            </a:pPr>
            <a:r>
              <a:rPr lang="en-US" b="1" dirty="0" smtClean="0">
                <a:solidFill>
                  <a:srgbClr val="7030A0"/>
                </a:solidFill>
                <a:latin typeface="Times New Roman" pitchFamily="18" charset="0"/>
                <a:ea typeface="+mj-ea"/>
                <a:cs typeface="Times New Roman" pitchFamily="18" charset="0"/>
              </a:rPr>
              <a:t>Add GLP-1 RA</a:t>
            </a:r>
          </a:p>
          <a:p>
            <a:pPr algn="just">
              <a:lnSpc>
                <a:spcPct val="170000"/>
              </a:lnSpc>
            </a:pPr>
            <a:r>
              <a:rPr lang="en-US" b="1" dirty="0" smtClean="0">
                <a:solidFill>
                  <a:srgbClr val="7030A0"/>
                </a:solidFill>
                <a:latin typeface="Times New Roman" pitchFamily="18" charset="0"/>
                <a:ea typeface="+mj-ea"/>
                <a:cs typeface="Times New Roman" pitchFamily="18" charset="0"/>
              </a:rPr>
              <a:t>Add </a:t>
            </a:r>
            <a:r>
              <a:rPr lang="en-US" b="1" dirty="0" err="1" smtClean="0">
                <a:solidFill>
                  <a:srgbClr val="7030A0"/>
                </a:solidFill>
                <a:latin typeface="Times New Roman" pitchFamily="18" charset="0"/>
                <a:ea typeface="+mj-ea"/>
                <a:cs typeface="Times New Roman" pitchFamily="18" charset="0"/>
              </a:rPr>
              <a:t>Glutazone</a:t>
            </a:r>
            <a:endParaRPr lang="en-US" b="1" dirty="0" smtClean="0">
              <a:solidFill>
                <a:srgbClr val="7030A0"/>
              </a:solidFill>
              <a:latin typeface="Times New Roman" pitchFamily="18" charset="0"/>
              <a:ea typeface="+mj-ea"/>
              <a:cs typeface="Times New Roman" pitchFamily="18" charset="0"/>
            </a:endParaRPr>
          </a:p>
          <a:p>
            <a:pPr algn="just">
              <a:lnSpc>
                <a:spcPct val="170000"/>
              </a:lnSpc>
            </a:pPr>
            <a:r>
              <a:rPr lang="en-US" b="1" dirty="0" smtClean="0">
                <a:solidFill>
                  <a:srgbClr val="7030A0"/>
                </a:solidFill>
                <a:latin typeface="Times New Roman" pitchFamily="18" charset="0"/>
                <a:ea typeface="+mj-ea"/>
                <a:cs typeface="Times New Roman" pitchFamily="18" charset="0"/>
              </a:rPr>
              <a:t>Add Basal insulin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smtClean="0">
                <a:solidFill>
                  <a:srgbClr val="C00000"/>
                </a:solidFill>
                <a:latin typeface="Times New Roman" pitchFamily="18" charset="0"/>
                <a:cs typeface="Times New Roman" pitchFamily="18" charset="0"/>
              </a:rPr>
              <a:t>Difficulties in Achieving Target A1c values</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fontScale="925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Challenges</a:t>
            </a:r>
          </a:p>
          <a:p>
            <a:pPr lvl="2" algn="just">
              <a:lnSpc>
                <a:spcPct val="170000"/>
              </a:lnSpc>
              <a:buFontTx/>
              <a:buChar char="-"/>
            </a:pPr>
            <a:r>
              <a:rPr lang="en-US" b="1" dirty="0" smtClean="0">
                <a:latin typeface="Times New Roman" pitchFamily="18" charset="0"/>
                <a:ea typeface="+mj-ea"/>
                <a:cs typeface="Times New Roman" pitchFamily="18" charset="0"/>
              </a:rPr>
              <a:t>Late diagnosis and initiation of therapy</a:t>
            </a:r>
          </a:p>
          <a:p>
            <a:pPr lvl="2" algn="just">
              <a:lnSpc>
                <a:spcPct val="170000"/>
              </a:lnSpc>
              <a:buFontTx/>
              <a:buChar char="-"/>
            </a:pPr>
            <a:r>
              <a:rPr lang="en-US" b="1" dirty="0" smtClean="0">
                <a:latin typeface="Times New Roman" pitchFamily="18" charset="0"/>
                <a:ea typeface="+mj-ea"/>
                <a:cs typeface="Times New Roman" pitchFamily="18" charset="0"/>
              </a:rPr>
              <a:t>Therapeutic inertia</a:t>
            </a:r>
          </a:p>
          <a:p>
            <a:pPr lvl="2" algn="just">
              <a:lnSpc>
                <a:spcPct val="170000"/>
              </a:lnSpc>
              <a:buFontTx/>
              <a:buChar char="-"/>
            </a:pPr>
            <a:r>
              <a:rPr lang="en-US" b="1" dirty="0" smtClean="0">
                <a:latin typeface="Times New Roman" pitchFamily="18" charset="0"/>
                <a:ea typeface="+mj-ea"/>
                <a:cs typeface="Times New Roman" pitchFamily="18" charset="0"/>
              </a:rPr>
              <a:t>Lack of effective lifestyle intervention</a:t>
            </a:r>
          </a:p>
          <a:p>
            <a:pPr lvl="2" algn="just">
              <a:lnSpc>
                <a:spcPct val="170000"/>
              </a:lnSpc>
              <a:buFontTx/>
              <a:buChar char="-"/>
            </a:pPr>
            <a:r>
              <a:rPr lang="en-US" b="1" dirty="0" smtClean="0">
                <a:latin typeface="Times New Roman" pitchFamily="18" charset="0"/>
                <a:ea typeface="+mj-ea"/>
                <a:cs typeface="Times New Roman" pitchFamily="18" charset="0"/>
              </a:rPr>
              <a:t>Secondary failure</a:t>
            </a:r>
          </a:p>
          <a:p>
            <a:pPr lvl="2" algn="just">
              <a:lnSpc>
                <a:spcPct val="170000"/>
              </a:lnSpc>
              <a:buFontTx/>
              <a:buChar char="-"/>
            </a:pPr>
            <a:r>
              <a:rPr lang="en-US" b="1" dirty="0" smtClean="0">
                <a:latin typeface="Times New Roman" pitchFamily="18" charset="0"/>
                <a:ea typeface="+mj-ea"/>
                <a:cs typeface="Times New Roman" pitchFamily="18" charset="0"/>
              </a:rPr>
              <a:t>Role of </a:t>
            </a:r>
            <a:r>
              <a:rPr lang="en-US" b="1" dirty="0" err="1" smtClean="0">
                <a:latin typeface="Times New Roman" pitchFamily="18" charset="0"/>
                <a:ea typeface="+mj-ea"/>
                <a:cs typeface="Times New Roman" pitchFamily="18" charset="0"/>
              </a:rPr>
              <a:t>posparandial</a:t>
            </a:r>
            <a:r>
              <a:rPr lang="en-US" b="1" dirty="0" smtClean="0">
                <a:latin typeface="Times New Roman" pitchFamily="18" charset="0"/>
                <a:ea typeface="+mj-ea"/>
                <a:cs typeface="Times New Roman" pitchFamily="18" charset="0"/>
              </a:rPr>
              <a:t> glucose in failure</a:t>
            </a:r>
          </a:p>
          <a:p>
            <a:pPr lvl="2" algn="just">
              <a:lnSpc>
                <a:spcPct val="170000"/>
              </a:lnSpc>
              <a:buFontTx/>
              <a:buChar char="-"/>
            </a:pPr>
            <a:r>
              <a:rPr lang="en-US" b="1" dirty="0" smtClean="0">
                <a:latin typeface="Times New Roman" pitchFamily="18" charset="0"/>
                <a:ea typeface="+mj-ea"/>
                <a:cs typeface="Times New Roman" pitchFamily="18" charset="0"/>
              </a:rPr>
              <a:t>Adverse events associated with </a:t>
            </a:r>
            <a:r>
              <a:rPr lang="en-US" b="1" dirty="0" err="1" smtClean="0">
                <a:latin typeface="Times New Roman" pitchFamily="18" charset="0"/>
                <a:ea typeface="+mj-ea"/>
                <a:cs typeface="Times New Roman" pitchFamily="18" charset="0"/>
              </a:rPr>
              <a:t>antihyperglycemic</a:t>
            </a:r>
            <a:r>
              <a:rPr lang="en-US" b="1" dirty="0" smtClean="0">
                <a:latin typeface="Times New Roman" pitchFamily="18" charset="0"/>
                <a:ea typeface="+mj-ea"/>
                <a:cs typeface="Times New Roman" pitchFamily="18" charset="0"/>
              </a:rPr>
              <a:t> therapies</a:t>
            </a:r>
          </a:p>
          <a:p>
            <a:pPr lvl="2" algn="just">
              <a:lnSpc>
                <a:spcPct val="170000"/>
              </a:lnSpc>
              <a:buFontTx/>
              <a:buChar char="-"/>
            </a:pPr>
            <a:r>
              <a:rPr lang="en-US" b="1" dirty="0" smtClean="0">
                <a:latin typeface="Times New Roman" pitchFamily="18" charset="0"/>
                <a:ea typeface="+mj-ea"/>
                <a:cs typeface="Times New Roman" pitchFamily="18" charset="0"/>
              </a:rPr>
              <a:t>Complexity of care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Decline of </a:t>
            </a:r>
            <a:r>
              <a:rPr lang="el-GR" sz="3500" b="1" dirty="0" smtClean="0">
                <a:solidFill>
                  <a:srgbClr val="C00000"/>
                </a:solidFill>
                <a:latin typeface="Times New Roman" pitchFamily="18" charset="0"/>
                <a:cs typeface="Times New Roman" pitchFamily="18" charset="0"/>
              </a:rPr>
              <a:t>β</a:t>
            </a:r>
            <a:r>
              <a:rPr lang="en-US" sz="3500" b="1" dirty="0" smtClean="0">
                <a:solidFill>
                  <a:srgbClr val="C00000"/>
                </a:solidFill>
                <a:latin typeface="Times New Roman" pitchFamily="18" charset="0"/>
                <a:cs typeface="Times New Roman" pitchFamily="18" charset="0"/>
              </a:rPr>
              <a:t>-cell Function</a:t>
            </a:r>
            <a:br>
              <a:rPr lang="en-US" sz="3500" b="1" dirty="0" smtClean="0">
                <a:solidFill>
                  <a:srgbClr val="C00000"/>
                </a:solidFill>
                <a:latin typeface="Times New Roman" pitchFamily="18" charset="0"/>
                <a:cs typeface="Times New Roman" pitchFamily="18" charset="0"/>
              </a:rPr>
            </a:br>
            <a:r>
              <a:rPr lang="en-US" sz="3500" b="1" dirty="0" smtClean="0">
                <a:solidFill>
                  <a:srgbClr val="C00000"/>
                </a:solidFill>
                <a:latin typeface="Times New Roman" pitchFamily="18" charset="0"/>
                <a:cs typeface="Times New Roman" pitchFamily="18" charset="0"/>
              </a:rPr>
              <a:t>Illustrates Progression of Diabetes</a:t>
            </a:r>
            <a:endParaRPr lang="en-US" sz="3500" b="1" dirty="0">
              <a:latin typeface="Times New Roman" pitchFamily="18" charset="0"/>
              <a:cs typeface="Times New Roman" pitchFamily="18" charset="0"/>
            </a:endParaRPr>
          </a:p>
        </p:txBody>
      </p:sp>
      <p:pic>
        <p:nvPicPr>
          <p:cNvPr id="81922" name="Picture 2"/>
          <p:cNvPicPr>
            <a:picLocks noGrp="1" noChangeAspect="1" noChangeArrowheads="1"/>
          </p:cNvPicPr>
          <p:nvPr>
            <p:ph idx="1"/>
          </p:nvPr>
        </p:nvPicPr>
        <p:blipFill>
          <a:blip r:embed="rId2" cstate="print"/>
          <a:srcRect/>
          <a:stretch>
            <a:fillRect/>
          </a:stretch>
        </p:blipFill>
        <p:spPr bwMode="auto">
          <a:xfrm>
            <a:off x="1043608" y="1916832"/>
            <a:ext cx="6480720" cy="410445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pPr rtl="1">
              <a:lnSpc>
                <a:spcPct val="200000"/>
              </a:lnSpc>
            </a:pPr>
            <a:r>
              <a:rPr lang="fa-IR" sz="4000" u="sng" dirty="0" smtClean="0">
                <a:solidFill>
                  <a:srgbClr val="C00000"/>
                </a:solidFill>
                <a:latin typeface="+mn-lt"/>
                <a:ea typeface="+mn-ea"/>
                <a:cs typeface="Titr Mazar" pitchFamily="2" charset="-78"/>
              </a:rPr>
              <a:t>درمـــان ديـــابــت</a:t>
            </a:r>
            <a:r>
              <a:rPr lang="fa-IR" u="sng" dirty="0" smtClean="0"/>
              <a:t/>
            </a:r>
            <a:br>
              <a:rPr lang="fa-IR" u="sng" dirty="0" smtClean="0"/>
            </a:br>
            <a:r>
              <a:rPr lang="fa-IR" dirty="0" smtClean="0">
                <a:cs typeface="Mitra Bold Mazar" pitchFamily="2" charset="-78"/>
              </a:rPr>
              <a:t>سال 1378(1999)</a:t>
            </a:r>
            <a:br>
              <a:rPr lang="fa-IR" dirty="0" smtClean="0">
                <a:cs typeface="Mitra Bold Mazar" pitchFamily="2" charset="-78"/>
              </a:rPr>
            </a:br>
            <a:r>
              <a:rPr lang="fa-IR" dirty="0" smtClean="0">
                <a:cs typeface="Mitra Bold Mazar" pitchFamily="2" charset="-78"/>
              </a:rPr>
              <a:t>سال 1383 (2004)</a:t>
            </a:r>
            <a:br>
              <a:rPr lang="fa-IR" dirty="0" smtClean="0">
                <a:cs typeface="Mitra Bold Mazar" pitchFamily="2" charset="-78"/>
              </a:rPr>
            </a:br>
            <a:r>
              <a:rPr lang="fa-IR" dirty="0" smtClean="0">
                <a:cs typeface="Mitra Bold Mazar" pitchFamily="2" charset="-78"/>
              </a:rPr>
              <a:t>سال 1390 (2011)</a:t>
            </a:r>
            <a:endParaRPr lang="en-US" dirty="0">
              <a:cs typeface="Mitra Bold Mazar"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err="1" smtClean="0">
                <a:solidFill>
                  <a:srgbClr val="C00000"/>
                </a:solidFill>
                <a:latin typeface="Times New Roman" pitchFamily="18" charset="0"/>
                <a:cs typeface="Times New Roman" pitchFamily="18" charset="0"/>
              </a:rPr>
              <a:t>Sulfonylureas</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2204864"/>
            <a:ext cx="8640960" cy="3960440"/>
          </a:xfrm>
        </p:spPr>
        <p:txBody>
          <a:bodyPr>
            <a:normAutofit/>
          </a:bodyPr>
          <a:lstStyle/>
          <a:p>
            <a:pPr algn="just">
              <a:lnSpc>
                <a:spcPct val="170000"/>
              </a:lnSpc>
            </a:pPr>
            <a:r>
              <a:rPr lang="en-US" sz="3500" b="1" dirty="0" smtClean="0">
                <a:solidFill>
                  <a:srgbClr val="7030A0"/>
                </a:solidFill>
                <a:latin typeface="Times New Roman" pitchFamily="18" charset="0"/>
                <a:ea typeface="+mj-ea"/>
                <a:cs typeface="Times New Roman" pitchFamily="18" charset="0"/>
              </a:rPr>
              <a:t>Three generations</a:t>
            </a:r>
          </a:p>
          <a:p>
            <a:pPr algn="just">
              <a:lnSpc>
                <a:spcPct val="170000"/>
              </a:lnSpc>
            </a:pPr>
            <a:r>
              <a:rPr lang="en-US" sz="3500" b="1" dirty="0" smtClean="0">
                <a:solidFill>
                  <a:srgbClr val="7030A0"/>
                </a:solidFill>
                <a:latin typeface="Times New Roman" pitchFamily="18" charset="0"/>
                <a:ea typeface="+mj-ea"/>
                <a:cs typeface="Times New Roman" pitchFamily="18" charset="0"/>
              </a:rPr>
              <a:t>Differ largely in terms of adverse effects and drug interactions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1440160"/>
          </a:xfrm>
        </p:spPr>
        <p:txBody>
          <a:bodyPr>
            <a:noAutofit/>
          </a:bodyPr>
          <a:lstStyle/>
          <a:p>
            <a:r>
              <a:rPr lang="en-US" sz="3500" b="1" dirty="0" smtClean="0">
                <a:solidFill>
                  <a:srgbClr val="C00000"/>
                </a:solidFill>
                <a:latin typeface="Times New Roman" pitchFamily="18" charset="0"/>
                <a:cs typeface="Times New Roman" pitchFamily="18" charset="0"/>
              </a:rPr>
              <a:t>Insulin </a:t>
            </a:r>
            <a:r>
              <a:rPr lang="en-US" sz="3500" b="1" dirty="0" err="1" smtClean="0">
                <a:solidFill>
                  <a:srgbClr val="C00000"/>
                </a:solidFill>
                <a:latin typeface="Times New Roman" pitchFamily="18" charset="0"/>
                <a:cs typeface="Times New Roman" pitchFamily="18" charset="0"/>
              </a:rPr>
              <a:t>Secretagogues</a:t>
            </a:r>
            <a:r>
              <a:rPr lang="en-US" sz="3500" b="1" dirty="0" smtClean="0">
                <a:solidFill>
                  <a:srgbClr val="C00000"/>
                </a:solidFill>
                <a:latin typeface="Times New Roman" pitchFamily="18" charset="0"/>
                <a:cs typeface="Times New Roman" pitchFamily="18" charset="0"/>
              </a:rPr>
              <a:t>:</a:t>
            </a:r>
            <a:br>
              <a:rPr lang="en-US" sz="3500" b="1" dirty="0" smtClean="0">
                <a:solidFill>
                  <a:srgbClr val="C00000"/>
                </a:solidFill>
                <a:latin typeface="Times New Roman" pitchFamily="18" charset="0"/>
                <a:cs typeface="Times New Roman" pitchFamily="18" charset="0"/>
              </a:rPr>
            </a:br>
            <a:r>
              <a:rPr lang="en-US" sz="3000" b="1" dirty="0" err="1" smtClean="0">
                <a:latin typeface="Times New Roman" pitchFamily="18" charset="0"/>
                <a:cs typeface="Times New Roman" pitchFamily="18" charset="0"/>
              </a:rPr>
              <a:t>Sulfonylureas</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Meglitinides</a:t>
            </a:r>
            <a:r>
              <a:rPr lang="en-US" sz="3000" b="1" dirty="0" smtClean="0">
                <a:latin typeface="Times New Roman" pitchFamily="18" charset="0"/>
                <a:cs typeface="Times New Roman" pitchFamily="18" charset="0"/>
              </a:rPr>
              <a:t>,</a:t>
            </a:r>
            <a:br>
              <a:rPr lang="en-US" sz="3000" b="1" dirty="0" smtClean="0">
                <a:latin typeface="Times New Roman" pitchFamily="18" charset="0"/>
                <a:cs typeface="Times New Roman" pitchFamily="18" charset="0"/>
              </a:rPr>
            </a:br>
            <a:r>
              <a:rPr lang="en-US" sz="3000" b="1" dirty="0" smtClean="0">
                <a:latin typeface="Times New Roman" pitchFamily="18" charset="0"/>
                <a:cs typeface="Times New Roman" pitchFamily="18" charset="0"/>
              </a:rPr>
              <a:t>Phenylalanine Derivatives</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fontScale="850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Increase basal and/or postprandial insulin levels</a:t>
            </a:r>
          </a:p>
          <a:p>
            <a:pPr algn="just">
              <a:lnSpc>
                <a:spcPct val="170000"/>
              </a:lnSpc>
            </a:pPr>
            <a:r>
              <a:rPr lang="en-US" b="1" dirty="0" smtClean="0">
                <a:solidFill>
                  <a:srgbClr val="7030A0"/>
                </a:solidFill>
                <a:latin typeface="Times New Roman" pitchFamily="18" charset="0"/>
                <a:ea typeface="+mj-ea"/>
                <a:cs typeface="Times New Roman" pitchFamily="18" charset="0"/>
              </a:rPr>
              <a:t>Depend on functional </a:t>
            </a:r>
            <a:r>
              <a:rPr lang="el-GR" b="1" dirty="0" smtClean="0">
                <a:solidFill>
                  <a:srgbClr val="7030A0"/>
                </a:solidFill>
                <a:latin typeface="Times New Roman" pitchFamily="18" charset="0"/>
                <a:ea typeface="+mj-ea"/>
                <a:cs typeface="Times New Roman" pitchFamily="18" charset="0"/>
              </a:rPr>
              <a:t>β</a:t>
            </a:r>
            <a:r>
              <a:rPr lang="en-US" b="1" dirty="0" smtClean="0">
                <a:solidFill>
                  <a:srgbClr val="7030A0"/>
                </a:solidFill>
                <a:latin typeface="Times New Roman" pitchFamily="18" charset="0"/>
                <a:ea typeface="+mj-ea"/>
                <a:cs typeface="Times New Roman" pitchFamily="18" charset="0"/>
              </a:rPr>
              <a:t>-cells</a:t>
            </a:r>
          </a:p>
          <a:p>
            <a:pPr algn="just">
              <a:lnSpc>
                <a:spcPct val="170000"/>
              </a:lnSpc>
            </a:pPr>
            <a:r>
              <a:rPr lang="en-US" b="1" dirty="0" smtClean="0">
                <a:solidFill>
                  <a:srgbClr val="7030A0"/>
                </a:solidFill>
                <a:latin typeface="Times New Roman" pitchFamily="18" charset="0"/>
                <a:ea typeface="+mj-ea"/>
                <a:cs typeface="Times New Roman" pitchFamily="18" charset="0"/>
              </a:rPr>
              <a:t>Decrease HbA1c 1%-2%</a:t>
            </a:r>
          </a:p>
          <a:p>
            <a:pPr algn="just">
              <a:lnSpc>
                <a:spcPct val="170000"/>
              </a:lnSpc>
            </a:pPr>
            <a:r>
              <a:rPr lang="en-US" b="1" dirty="0" smtClean="0">
                <a:solidFill>
                  <a:srgbClr val="7030A0"/>
                </a:solidFill>
                <a:latin typeface="Times New Roman" pitchFamily="18" charset="0"/>
                <a:ea typeface="+mj-ea"/>
                <a:cs typeface="Times New Roman" pitchFamily="18" charset="0"/>
              </a:rPr>
              <a:t>Dosing:</a:t>
            </a:r>
            <a:endParaRPr lang="en-US" b="1" dirty="0" smtClean="0">
              <a:solidFill>
                <a:srgbClr val="7030A0"/>
              </a:solidFill>
              <a:latin typeface="Times New Roman" pitchFamily="18" charset="0"/>
              <a:cs typeface="Times New Roman" pitchFamily="18" charset="0"/>
            </a:endParaRPr>
          </a:p>
          <a:p>
            <a:pPr lvl="2" algn="just">
              <a:lnSpc>
                <a:spcPct val="170000"/>
              </a:lnSpc>
              <a:buFontTx/>
              <a:buChar char="-"/>
            </a:pPr>
            <a:r>
              <a:rPr lang="en-US" b="1" dirty="0" err="1" smtClean="0">
                <a:latin typeface="Times New Roman" pitchFamily="18" charset="0"/>
                <a:cs typeface="Times New Roman" pitchFamily="18" charset="0"/>
              </a:rPr>
              <a:t>Sulfonylureas</a:t>
            </a:r>
            <a:r>
              <a:rPr lang="en-US" b="1" dirty="0" smtClean="0">
                <a:latin typeface="Times New Roman" pitchFamily="18" charset="0"/>
                <a:cs typeface="Times New Roman" pitchFamily="18" charset="0"/>
              </a:rPr>
              <a:t>: 1-2 times daily</a:t>
            </a:r>
          </a:p>
          <a:p>
            <a:pPr lvl="2" algn="just">
              <a:lnSpc>
                <a:spcPct val="170000"/>
              </a:lnSpc>
              <a:buFontTx/>
              <a:buChar char="-"/>
            </a:pPr>
            <a:r>
              <a:rPr lang="en-US" b="1" dirty="0" err="1" smtClean="0">
                <a:latin typeface="Times New Roman" pitchFamily="18" charset="0"/>
                <a:cs typeface="Times New Roman" pitchFamily="18" charset="0"/>
              </a:rPr>
              <a:t>Meglitinides</a:t>
            </a:r>
            <a:r>
              <a:rPr lang="en-US" b="1" dirty="0" smtClean="0">
                <a:latin typeface="Times New Roman" pitchFamily="18" charset="0"/>
                <a:cs typeface="Times New Roman" pitchFamily="18" charset="0"/>
              </a:rPr>
              <a:t>, D-phenylalanine derivatives: three-four times daily</a:t>
            </a:r>
          </a:p>
          <a:p>
            <a:pPr algn="just">
              <a:lnSpc>
                <a:spcPct val="170000"/>
              </a:lnSpc>
            </a:pPr>
            <a:r>
              <a:rPr lang="en-US" b="1" dirty="0" smtClean="0">
                <a:solidFill>
                  <a:srgbClr val="7030A0"/>
                </a:solidFill>
                <a:latin typeface="Times New Roman" pitchFamily="18" charset="0"/>
                <a:ea typeface="+mj-ea"/>
                <a:cs typeface="Times New Roman" pitchFamily="18" charset="0"/>
              </a:rPr>
              <a:t>Side effects: weight gain, rare allergy, hypoglycemia</a:t>
            </a:r>
            <a:endParaRPr lang="en-US" b="1" dirty="0" smtClean="0">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err="1" smtClean="0">
                <a:solidFill>
                  <a:srgbClr val="C00000"/>
                </a:solidFill>
                <a:latin typeface="Times New Roman" pitchFamily="18" charset="0"/>
                <a:cs typeface="Times New Roman" pitchFamily="18" charset="0"/>
              </a:rPr>
              <a:t>Sulfonylureas</a:t>
            </a:r>
            <a:r>
              <a:rPr lang="en-US" sz="4500" b="1" dirty="0" smtClean="0">
                <a:solidFill>
                  <a:srgbClr val="C00000"/>
                </a:solidFill>
                <a:latin typeface="Times New Roman" pitchFamily="18" charset="0"/>
                <a:cs typeface="Times New Roman" pitchFamily="18" charset="0"/>
              </a:rPr>
              <a:t> and CHD</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556792"/>
            <a:ext cx="8640960" cy="4608512"/>
          </a:xfrm>
        </p:spPr>
        <p:txBody>
          <a:bodyPr>
            <a:normAutofit fontScale="77500" lnSpcReduction="20000"/>
          </a:bodyPr>
          <a:lstStyle/>
          <a:p>
            <a:pPr algn="just">
              <a:lnSpc>
                <a:spcPct val="170000"/>
              </a:lnSpc>
            </a:pPr>
            <a:r>
              <a:rPr lang="en-US" sz="3500" b="1" dirty="0" smtClean="0">
                <a:solidFill>
                  <a:srgbClr val="7030A0"/>
                </a:solidFill>
                <a:latin typeface="Times New Roman" pitchFamily="18" charset="0"/>
                <a:ea typeface="+mj-ea"/>
                <a:cs typeface="Times New Roman" pitchFamily="18" charset="0"/>
              </a:rPr>
              <a:t>No benefit in randomized trials</a:t>
            </a:r>
          </a:p>
          <a:p>
            <a:pPr algn="just">
              <a:lnSpc>
                <a:spcPct val="170000"/>
              </a:lnSpc>
            </a:pPr>
            <a:r>
              <a:rPr lang="en-US" sz="3500" b="1" dirty="0" smtClean="0">
                <a:solidFill>
                  <a:srgbClr val="7030A0"/>
                </a:solidFill>
                <a:latin typeface="Times New Roman" pitchFamily="18" charset="0"/>
                <a:ea typeface="+mj-ea"/>
                <a:cs typeface="Times New Roman" pitchFamily="18" charset="0"/>
              </a:rPr>
              <a:t>Increased CHD in UGDP</a:t>
            </a:r>
          </a:p>
          <a:p>
            <a:pPr algn="just">
              <a:lnSpc>
                <a:spcPct val="170000"/>
              </a:lnSpc>
            </a:pPr>
            <a:r>
              <a:rPr lang="en-US" sz="3500" b="1" dirty="0" smtClean="0">
                <a:solidFill>
                  <a:srgbClr val="7030A0"/>
                </a:solidFill>
                <a:latin typeface="Times New Roman" pitchFamily="18" charset="0"/>
                <a:ea typeface="+mj-ea"/>
                <a:cs typeface="Times New Roman" pitchFamily="18" charset="0"/>
              </a:rPr>
              <a:t>Increased MACE outcomes post-CABG (BARI 2D)</a:t>
            </a:r>
          </a:p>
          <a:p>
            <a:pPr algn="just">
              <a:lnSpc>
                <a:spcPct val="170000"/>
              </a:lnSpc>
            </a:pPr>
            <a:r>
              <a:rPr lang="en-US" sz="3500" b="1" dirty="0" smtClean="0">
                <a:solidFill>
                  <a:srgbClr val="7030A0"/>
                </a:solidFill>
                <a:latin typeface="Times New Roman" pitchFamily="18" charset="0"/>
                <a:ea typeface="+mj-ea"/>
                <a:cs typeface="Times New Roman" pitchFamily="18" charset="0"/>
              </a:rPr>
              <a:t>Potential interaction with basal insulin (ACCORD)</a:t>
            </a:r>
          </a:p>
          <a:p>
            <a:pPr algn="just">
              <a:lnSpc>
                <a:spcPct val="170000"/>
              </a:lnSpc>
            </a:pPr>
            <a:r>
              <a:rPr lang="en-US" sz="3500" b="1" dirty="0" smtClean="0">
                <a:solidFill>
                  <a:srgbClr val="7030A0"/>
                </a:solidFill>
                <a:latin typeface="Times New Roman" pitchFamily="18" charset="0"/>
                <a:ea typeface="+mj-ea"/>
                <a:cs typeface="Times New Roman" pitchFamily="18" charset="0"/>
              </a:rPr>
              <a:t>In ADVANCE, triple the risk of MACE and mortality with hypoglycemia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smtClean="0">
                <a:solidFill>
                  <a:srgbClr val="C00000"/>
                </a:solidFill>
                <a:latin typeface="Times New Roman" pitchFamily="18" charset="0"/>
                <a:cs typeface="Times New Roman" pitchFamily="18" charset="0"/>
              </a:rPr>
              <a:t>Hypoglycemia in ADVANCE</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84784"/>
            <a:ext cx="8640960" cy="5112568"/>
          </a:xfrm>
        </p:spPr>
        <p:txBody>
          <a:bodyPr>
            <a:normAutofit fontScale="47500" lnSpcReduction="20000"/>
          </a:bodyPr>
          <a:lstStyle/>
          <a:p>
            <a:pPr algn="just">
              <a:lnSpc>
                <a:spcPct val="170000"/>
              </a:lnSpc>
            </a:pPr>
            <a:r>
              <a:rPr lang="en-US" sz="4200" b="1" dirty="0" smtClean="0">
                <a:solidFill>
                  <a:srgbClr val="7030A0"/>
                </a:solidFill>
                <a:latin typeface="Times New Roman" pitchFamily="18" charset="0"/>
                <a:ea typeface="+mj-ea"/>
                <a:cs typeface="Times New Roman" pitchFamily="18" charset="0"/>
              </a:rPr>
              <a:t>11, 140 patients with high CHD risk </a:t>
            </a:r>
          </a:p>
          <a:p>
            <a:pPr algn="just">
              <a:lnSpc>
                <a:spcPct val="170000"/>
              </a:lnSpc>
            </a:pPr>
            <a:r>
              <a:rPr lang="en-US" sz="4200" b="1" dirty="0" smtClean="0">
                <a:solidFill>
                  <a:srgbClr val="7030A0"/>
                </a:solidFill>
                <a:latin typeface="Times New Roman" pitchFamily="18" charset="0"/>
                <a:ea typeface="+mj-ea"/>
                <a:cs typeface="Times New Roman" pitchFamily="18" charset="0"/>
              </a:rPr>
              <a:t>Intensive treatment with </a:t>
            </a:r>
            <a:r>
              <a:rPr lang="en-US" sz="4200" b="1" dirty="0" err="1" smtClean="0">
                <a:solidFill>
                  <a:srgbClr val="7030A0"/>
                </a:solidFill>
                <a:latin typeface="Times New Roman" pitchFamily="18" charset="0"/>
                <a:ea typeface="+mj-ea"/>
                <a:cs typeface="Times New Roman" pitchFamily="18" charset="0"/>
              </a:rPr>
              <a:t>gliclazide</a:t>
            </a:r>
            <a:endParaRPr lang="en-US" sz="4200" b="1" dirty="0" smtClean="0">
              <a:solidFill>
                <a:srgbClr val="7030A0"/>
              </a:solidFill>
              <a:latin typeface="Times New Roman" pitchFamily="18" charset="0"/>
              <a:ea typeface="+mj-ea"/>
              <a:cs typeface="Times New Roman" pitchFamily="18" charset="0"/>
            </a:endParaRPr>
          </a:p>
          <a:p>
            <a:pPr algn="just">
              <a:lnSpc>
                <a:spcPct val="170000"/>
              </a:lnSpc>
            </a:pPr>
            <a:r>
              <a:rPr lang="en-US" sz="4200" b="1" dirty="0" smtClean="0">
                <a:solidFill>
                  <a:srgbClr val="7030A0"/>
                </a:solidFill>
                <a:latin typeface="Times New Roman" pitchFamily="18" charset="0"/>
                <a:ea typeface="+mj-ea"/>
                <a:cs typeface="Times New Roman" pitchFamily="18" charset="0"/>
              </a:rPr>
              <a:t>Goal HbA1c= 6.5%</a:t>
            </a:r>
          </a:p>
          <a:p>
            <a:pPr algn="just">
              <a:lnSpc>
                <a:spcPct val="170000"/>
              </a:lnSpc>
            </a:pPr>
            <a:r>
              <a:rPr lang="en-US" sz="4200" b="1" dirty="0" smtClean="0">
                <a:solidFill>
                  <a:srgbClr val="7030A0"/>
                </a:solidFill>
                <a:latin typeface="Times New Roman" pitchFamily="18" charset="0"/>
                <a:ea typeface="+mj-ea"/>
                <a:cs typeface="Times New Roman" pitchFamily="18" charset="0"/>
              </a:rPr>
              <a:t>Severe hypoglycemia: 2.7% (INT)/1.5% (CON)</a:t>
            </a:r>
          </a:p>
          <a:p>
            <a:pPr algn="just">
              <a:lnSpc>
                <a:spcPct val="170000"/>
              </a:lnSpc>
            </a:pPr>
            <a:r>
              <a:rPr lang="en-US" sz="4200" b="1" dirty="0" smtClean="0">
                <a:solidFill>
                  <a:srgbClr val="7030A0"/>
                </a:solidFill>
                <a:latin typeface="Times New Roman" pitchFamily="18" charset="0"/>
                <a:ea typeface="+mj-ea"/>
                <a:cs typeface="Times New Roman" pitchFamily="18" charset="0"/>
              </a:rPr>
              <a:t>Minor hypo (&lt;50 mg/dl or S+S)= 52% (INT) 37% (CON)</a:t>
            </a:r>
          </a:p>
          <a:p>
            <a:pPr algn="just">
              <a:lnSpc>
                <a:spcPct val="170000"/>
              </a:lnSpc>
            </a:pPr>
            <a:r>
              <a:rPr lang="en-US" sz="4200" b="1" dirty="0" smtClean="0">
                <a:solidFill>
                  <a:srgbClr val="7030A0"/>
                </a:solidFill>
                <a:latin typeface="Times New Roman" pitchFamily="18" charset="0"/>
                <a:ea typeface="+mj-ea"/>
                <a:cs typeface="Times New Roman" pitchFamily="18" charset="0"/>
              </a:rPr>
              <a:t>RR or severe hypo for MACE= 2.88</a:t>
            </a:r>
          </a:p>
          <a:p>
            <a:pPr algn="just">
              <a:lnSpc>
                <a:spcPct val="170000"/>
              </a:lnSpc>
            </a:pPr>
            <a:r>
              <a:rPr lang="en-US" sz="4200" b="1" dirty="0" smtClean="0">
                <a:solidFill>
                  <a:srgbClr val="7030A0"/>
                </a:solidFill>
                <a:latin typeface="Times New Roman" pitchFamily="18" charset="0"/>
                <a:ea typeface="+mj-ea"/>
                <a:cs typeface="Times New Roman" pitchFamily="18" charset="0"/>
              </a:rPr>
              <a:t>RR of severe hypo for CHD mortality and total mortality= 2.69 (p&lt;0.001)</a:t>
            </a:r>
          </a:p>
          <a:p>
            <a:pPr algn="just">
              <a:lnSpc>
                <a:spcPct val="170000"/>
              </a:lnSpc>
              <a:buNone/>
            </a:pPr>
            <a:endParaRPr lang="en-US" sz="3500" b="1" dirty="0" smtClean="0">
              <a:solidFill>
                <a:srgbClr val="7030A0"/>
              </a:solidFill>
              <a:latin typeface="Times New Roman" pitchFamily="18" charset="0"/>
              <a:ea typeface="+mj-ea"/>
              <a:cs typeface="Times New Roman" pitchFamily="18" charset="0"/>
            </a:endParaRPr>
          </a:p>
          <a:p>
            <a:pPr algn="just">
              <a:lnSpc>
                <a:spcPct val="170000"/>
              </a:lnSpc>
              <a:buNone/>
            </a:pPr>
            <a:r>
              <a:rPr lang="en-US" sz="2200" b="1" dirty="0" err="1" smtClean="0">
                <a:latin typeface="Times New Roman" pitchFamily="18" charset="0"/>
                <a:ea typeface="+mj-ea"/>
                <a:cs typeface="Times New Roman" pitchFamily="18" charset="0"/>
              </a:rPr>
              <a:t>Zoungas</a:t>
            </a:r>
            <a:r>
              <a:rPr lang="en-US" sz="2200" b="1" dirty="0" smtClean="0">
                <a:latin typeface="Times New Roman" pitchFamily="18" charset="0"/>
                <a:ea typeface="+mj-ea"/>
                <a:cs typeface="Times New Roman" pitchFamily="18" charset="0"/>
              </a:rPr>
              <a:t> S, et al. N </a:t>
            </a:r>
            <a:r>
              <a:rPr lang="en-US" sz="2200" b="1" dirty="0" err="1" smtClean="0">
                <a:latin typeface="Times New Roman" pitchFamily="18" charset="0"/>
                <a:ea typeface="+mj-ea"/>
                <a:cs typeface="Times New Roman" pitchFamily="18" charset="0"/>
              </a:rPr>
              <a:t>Engl</a:t>
            </a:r>
            <a:r>
              <a:rPr lang="en-US" sz="2200" b="1" dirty="0" smtClean="0">
                <a:latin typeface="Times New Roman" pitchFamily="18" charset="0"/>
                <a:ea typeface="+mj-ea"/>
                <a:cs typeface="Times New Roman" pitchFamily="18" charset="0"/>
              </a:rPr>
              <a:t> J Med. 2010; 363: 1410-1418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0"/>
            <a:ext cx="8229600" cy="1096963"/>
          </a:xfrm>
        </p:spPr>
        <p:txBody>
          <a:bodyPr/>
          <a:lstStyle/>
          <a:p>
            <a:r>
              <a:rPr lang="en-US" sz="3200" b="1" dirty="0" err="1" smtClean="0">
                <a:solidFill>
                  <a:srgbClr val="C00000"/>
                </a:solidFill>
                <a:latin typeface="Times New Roman" pitchFamily="18" charset="0"/>
                <a:cs typeface="Times New Roman" pitchFamily="18" charset="0"/>
              </a:rPr>
              <a:t>Hypoglycaemia</a:t>
            </a:r>
            <a:r>
              <a:rPr lang="en-US" sz="3200" b="1" dirty="0" smtClean="0">
                <a:solidFill>
                  <a:srgbClr val="C00000"/>
                </a:solidFill>
                <a:latin typeface="Times New Roman" pitchFamily="18" charset="0"/>
                <a:cs typeface="Times New Roman" pitchFamily="18" charset="0"/>
              </a:rPr>
              <a:t> and Cardiovascular Risk</a:t>
            </a:r>
            <a:endParaRPr lang="en-US" sz="3200" b="1" dirty="0" smtClean="0">
              <a:solidFill>
                <a:srgbClr val="003366"/>
              </a:solidFill>
            </a:endParaRPr>
          </a:p>
        </p:txBody>
      </p:sp>
      <p:sp>
        <p:nvSpPr>
          <p:cNvPr id="33795" name="Rectangle 3"/>
          <p:cNvSpPr>
            <a:spLocks noGrp="1" noChangeArrowheads="1"/>
          </p:cNvSpPr>
          <p:nvPr>
            <p:ph type="body" idx="1"/>
          </p:nvPr>
        </p:nvSpPr>
        <p:spPr/>
        <p:txBody>
          <a:bodyPr/>
          <a:lstStyle/>
          <a:p>
            <a:pPr eaLnBrk="1" hangingPunct="1"/>
            <a:endParaRPr lang="en-US" smtClean="0"/>
          </a:p>
        </p:txBody>
      </p:sp>
      <p:pic>
        <p:nvPicPr>
          <p:cNvPr id="33796" name="Picture 4" descr="DeSouza Biabetes Care 2010"/>
          <p:cNvPicPr>
            <a:picLocks noChangeAspect="1" noChangeArrowheads="1"/>
          </p:cNvPicPr>
          <p:nvPr/>
        </p:nvPicPr>
        <p:blipFill>
          <a:blip r:embed="rId2" cstate="print"/>
          <a:srcRect/>
          <a:stretch>
            <a:fillRect/>
          </a:stretch>
        </p:blipFill>
        <p:spPr bwMode="auto">
          <a:xfrm>
            <a:off x="457200" y="914400"/>
            <a:ext cx="8305800" cy="5410200"/>
          </a:xfrm>
          <a:prstGeom prst="rect">
            <a:avLst/>
          </a:prstGeom>
          <a:noFill/>
          <a:ln w="9525">
            <a:noFill/>
            <a:miter lim="800000"/>
            <a:headEnd/>
            <a:tailEnd/>
          </a:ln>
        </p:spPr>
      </p:pic>
      <p:sp>
        <p:nvSpPr>
          <p:cNvPr id="33797" name="Text Box 5"/>
          <p:cNvSpPr txBox="1">
            <a:spLocks noChangeArrowheads="1"/>
          </p:cNvSpPr>
          <p:nvPr/>
        </p:nvSpPr>
        <p:spPr bwMode="auto">
          <a:xfrm>
            <a:off x="228600" y="6477000"/>
            <a:ext cx="6172200" cy="304800"/>
          </a:xfrm>
          <a:prstGeom prst="rect">
            <a:avLst/>
          </a:prstGeom>
          <a:noFill/>
          <a:ln w="9525">
            <a:noFill/>
            <a:miter lim="800000"/>
            <a:headEnd/>
            <a:tailEnd/>
          </a:ln>
        </p:spPr>
        <p:txBody>
          <a:bodyPr>
            <a:spAutoFit/>
          </a:bodyPr>
          <a:lstStyle/>
          <a:p>
            <a:pPr>
              <a:spcBef>
                <a:spcPct val="50000"/>
              </a:spcBef>
            </a:pPr>
            <a:r>
              <a:rPr lang="en-US" sz="1400" b="0"/>
              <a:t>Desouza CV,Bolli GB,Fonseca V. Diabetes Care.2010;33:1389-1394</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Patterns of Glucose, Insulin, and Glucagon in Type 2 Diabetes</a:t>
            </a:r>
            <a:endParaRPr lang="en-US" sz="3500" b="1" dirty="0">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cstate="print"/>
          <a:srcRect l="8984" t="24445" r="8167" b="7500"/>
          <a:stretch>
            <a:fillRect/>
          </a:stretch>
        </p:blipFill>
        <p:spPr bwMode="auto">
          <a:xfrm>
            <a:off x="1403648" y="1412776"/>
            <a:ext cx="6336704" cy="4608512"/>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500" b="1" dirty="0" err="1" smtClean="0">
                <a:solidFill>
                  <a:srgbClr val="C00000"/>
                </a:solidFill>
                <a:latin typeface="Times New Roman" pitchFamily="18" charset="0"/>
                <a:cs typeface="Times New Roman" pitchFamily="18" charset="0"/>
              </a:rPr>
              <a:t>Incretins</a:t>
            </a:r>
            <a:r>
              <a:rPr lang="en-US" sz="3500" b="1" dirty="0" smtClean="0">
                <a:solidFill>
                  <a:srgbClr val="C00000"/>
                </a:solidFill>
                <a:latin typeface="Times New Roman" pitchFamily="18" charset="0"/>
                <a:cs typeface="Times New Roman" pitchFamily="18" charset="0"/>
              </a:rPr>
              <a:t> System</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5112568"/>
          </a:xfrm>
        </p:spPr>
        <p:txBody>
          <a:bodyPr>
            <a:normAutofit lnSpcReduction="10000"/>
          </a:bodyPr>
          <a:lstStyle/>
          <a:p>
            <a:pPr algn="just">
              <a:lnSpc>
                <a:spcPct val="170000"/>
              </a:lnSpc>
              <a:buNone/>
            </a:pPr>
            <a:r>
              <a:rPr lang="en-US" sz="2800" b="1" dirty="0" smtClean="0">
                <a:solidFill>
                  <a:srgbClr val="7030A0"/>
                </a:solidFill>
                <a:latin typeface="Times New Roman" pitchFamily="18" charset="0"/>
                <a:cs typeface="Times New Roman" pitchFamily="18" charset="0"/>
              </a:rPr>
              <a:t>In vivo,  </a:t>
            </a:r>
            <a:r>
              <a:rPr lang="en-US" sz="2800" b="1" dirty="0" err="1" smtClean="0">
                <a:solidFill>
                  <a:srgbClr val="7030A0"/>
                </a:solidFill>
                <a:latin typeface="Times New Roman" pitchFamily="18" charset="0"/>
                <a:cs typeface="Times New Roman" pitchFamily="18" charset="0"/>
              </a:rPr>
              <a:t>dipeptidyl</a:t>
            </a:r>
            <a:r>
              <a:rPr lang="en-US" sz="2800" b="1" dirty="0" smtClean="0">
                <a:solidFill>
                  <a:srgbClr val="7030A0"/>
                </a:solidFill>
                <a:latin typeface="Times New Roman" pitchFamily="18" charset="0"/>
                <a:cs typeface="Times New Roman" pitchFamily="18" charset="0"/>
              </a:rPr>
              <a:t> peptidase (DPP) IV is the enzyme responsible for the initial rapid cleavage of the incretion hormones glucagon-like peptide-1 (GLP-1) and glucose-dependent </a:t>
            </a:r>
            <a:r>
              <a:rPr lang="en-US" sz="2800" b="1" dirty="0" err="1" smtClean="0">
                <a:solidFill>
                  <a:srgbClr val="7030A0"/>
                </a:solidFill>
                <a:latin typeface="Times New Roman" pitchFamily="18" charset="0"/>
                <a:cs typeface="Times New Roman" pitchFamily="18" charset="0"/>
              </a:rPr>
              <a:t>insulinotropic</a:t>
            </a:r>
            <a:r>
              <a:rPr lang="en-US" sz="2800" b="1" dirty="0" smtClean="0">
                <a:solidFill>
                  <a:srgbClr val="7030A0"/>
                </a:solidFill>
                <a:latin typeface="Times New Roman" pitchFamily="18" charset="0"/>
                <a:cs typeface="Times New Roman" pitchFamily="18" charset="0"/>
              </a:rPr>
              <a:t> polypeptide (GIP). GLP-1 and GIP physiologically enhance glucose-stimulated insulin secretion and maintain normal glucose tolerance after a meal.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solidFill>
                  <a:srgbClr val="C00000"/>
                </a:solidFill>
                <a:latin typeface="Times New Roman" pitchFamily="18" charset="0"/>
                <a:cs typeface="Times New Roman" pitchFamily="18" charset="0"/>
              </a:rPr>
              <a:t>GLP-1 Receptors are expressed ubiquitously</a:t>
            </a:r>
            <a:endParaRPr lang="en-US" sz="3500" dirty="0"/>
          </a:p>
        </p:txBody>
      </p:sp>
      <p:sp>
        <p:nvSpPr>
          <p:cNvPr id="3" name="Content Placeholder 2"/>
          <p:cNvSpPr>
            <a:spLocks noGrp="1"/>
          </p:cNvSpPr>
          <p:nvPr>
            <p:ph sz="half" idx="1"/>
          </p:nvPr>
        </p:nvSpPr>
        <p:spPr/>
        <p:txBody>
          <a:bodyPr>
            <a:normAutofit lnSpcReduction="10000"/>
          </a:bodyPr>
          <a:lstStyle/>
          <a:p>
            <a:pPr>
              <a:lnSpc>
                <a:spcPct val="200000"/>
              </a:lnSpc>
              <a:buNone/>
            </a:pPr>
            <a:r>
              <a:rPr lang="en-US" sz="1800" b="1" dirty="0" smtClean="0">
                <a:solidFill>
                  <a:srgbClr val="006600"/>
                </a:solidFill>
                <a:latin typeface="Times New Roman" pitchFamily="18" charset="0"/>
                <a:cs typeface="Times New Roman" pitchFamily="18" charset="0"/>
              </a:rPr>
              <a:t>GLP-1 receptors have been detected in:</a:t>
            </a:r>
          </a:p>
          <a:p>
            <a:pPr lvl="1">
              <a:lnSpc>
                <a:spcPct val="160000"/>
              </a:lnSpc>
            </a:pPr>
            <a:r>
              <a:rPr lang="en-US" sz="1800" b="1" dirty="0" smtClean="0">
                <a:latin typeface="Times New Roman" pitchFamily="18" charset="0"/>
                <a:cs typeface="Times New Roman" pitchFamily="18" charset="0"/>
              </a:rPr>
              <a:t>Pancreatic islets</a:t>
            </a:r>
          </a:p>
          <a:p>
            <a:pPr lvl="1">
              <a:lnSpc>
                <a:spcPct val="160000"/>
              </a:lnSpc>
            </a:pPr>
            <a:r>
              <a:rPr lang="en-US" sz="1800" b="1" dirty="0" smtClean="0">
                <a:latin typeface="Times New Roman" pitchFamily="18" charset="0"/>
                <a:cs typeface="Times New Roman" pitchFamily="18" charset="0"/>
              </a:rPr>
              <a:t>Heart and endothelium</a:t>
            </a:r>
          </a:p>
          <a:p>
            <a:pPr lvl="1">
              <a:lnSpc>
                <a:spcPct val="160000"/>
              </a:lnSpc>
            </a:pPr>
            <a:r>
              <a:rPr lang="en-US" sz="1800" b="1" dirty="0" smtClean="0">
                <a:latin typeface="Times New Roman" pitchFamily="18" charset="0"/>
                <a:cs typeface="Times New Roman" pitchFamily="18" charset="0"/>
              </a:rPr>
              <a:t>Gastric glands</a:t>
            </a:r>
          </a:p>
          <a:p>
            <a:pPr lvl="1">
              <a:lnSpc>
                <a:spcPct val="160000"/>
              </a:lnSpc>
            </a:pPr>
            <a:r>
              <a:rPr lang="en-US" sz="1800" b="1" dirty="0" smtClean="0">
                <a:latin typeface="Times New Roman" pitchFamily="18" charset="0"/>
                <a:cs typeface="Times New Roman" pitchFamily="18" charset="0"/>
              </a:rPr>
              <a:t>GI tract</a:t>
            </a:r>
          </a:p>
          <a:p>
            <a:pPr lvl="1">
              <a:lnSpc>
                <a:spcPct val="160000"/>
              </a:lnSpc>
            </a:pPr>
            <a:r>
              <a:rPr lang="en-US" sz="1800" b="1" dirty="0" smtClean="0">
                <a:latin typeface="Times New Roman" pitchFamily="18" charset="0"/>
                <a:cs typeface="Times New Roman" pitchFamily="18" charset="0"/>
              </a:rPr>
              <a:t>Central and peripheral</a:t>
            </a:r>
          </a:p>
          <a:p>
            <a:pPr lvl="1">
              <a:lnSpc>
                <a:spcPct val="160000"/>
              </a:lnSpc>
            </a:pPr>
            <a:r>
              <a:rPr lang="en-US" sz="1800" b="1" dirty="0" smtClean="0">
                <a:latin typeface="Times New Roman" pitchFamily="18" charset="0"/>
                <a:cs typeface="Times New Roman" pitchFamily="18" charset="0"/>
              </a:rPr>
              <a:t>Nervous system</a:t>
            </a:r>
          </a:p>
          <a:p>
            <a:pPr lvl="1">
              <a:lnSpc>
                <a:spcPct val="160000"/>
              </a:lnSpc>
            </a:pPr>
            <a:r>
              <a:rPr lang="en-US" sz="1800" b="1" dirty="0" smtClean="0">
                <a:latin typeface="Times New Roman" pitchFamily="18" charset="0"/>
                <a:cs typeface="Times New Roman" pitchFamily="18" charset="0"/>
              </a:rPr>
              <a:t>Lung</a:t>
            </a:r>
          </a:p>
          <a:p>
            <a:pPr lvl="1">
              <a:lnSpc>
                <a:spcPct val="160000"/>
              </a:lnSpc>
            </a:pPr>
            <a:r>
              <a:rPr lang="en-US" sz="1800" b="1" dirty="0" smtClean="0">
                <a:latin typeface="Times New Roman" pitchFamily="18" charset="0"/>
                <a:cs typeface="Times New Roman" pitchFamily="18" charset="0"/>
              </a:rPr>
              <a:t>Kidney</a:t>
            </a:r>
          </a:p>
          <a:p>
            <a:pPr lvl="1">
              <a:lnSpc>
                <a:spcPct val="200000"/>
              </a:lnSpc>
              <a:buNone/>
            </a:pPr>
            <a:endParaRPr lang="en-US" sz="1400" dirty="0" smtClean="0">
              <a:latin typeface="Times New Roman" pitchFamily="18" charset="0"/>
              <a:cs typeface="Times New Roman" pitchFamily="18" charset="0"/>
            </a:endParaRPr>
          </a:p>
          <a:p>
            <a:pPr>
              <a:lnSpc>
                <a:spcPct val="200000"/>
              </a:lnSpc>
            </a:pPr>
            <a:endParaRPr lang="en-US" dirty="0"/>
          </a:p>
        </p:txBody>
      </p:sp>
      <p:sp>
        <p:nvSpPr>
          <p:cNvPr id="4" name="Content Placeholder 3"/>
          <p:cNvSpPr>
            <a:spLocks noGrp="1"/>
          </p:cNvSpPr>
          <p:nvPr>
            <p:ph sz="half" idx="2"/>
          </p:nvPr>
        </p:nvSpPr>
        <p:spPr>
          <a:xfrm>
            <a:off x="4648200" y="1600200"/>
            <a:ext cx="4244280" cy="4525963"/>
          </a:xfrm>
        </p:spPr>
        <p:txBody>
          <a:bodyPr>
            <a:normAutofit lnSpcReduction="10000"/>
          </a:bodyPr>
          <a:lstStyle/>
          <a:p>
            <a:pPr>
              <a:lnSpc>
                <a:spcPct val="200000"/>
              </a:lnSpc>
              <a:buNone/>
            </a:pPr>
            <a:r>
              <a:rPr lang="en-US" sz="1800" b="1" dirty="0" smtClean="0">
                <a:solidFill>
                  <a:srgbClr val="006600"/>
                </a:solidFill>
                <a:latin typeface="Times New Roman" pitchFamily="18" charset="0"/>
                <a:cs typeface="Times New Roman" pitchFamily="18" charset="0"/>
              </a:rPr>
              <a:t>GLP-1 has been shown to have effects on:</a:t>
            </a:r>
          </a:p>
          <a:p>
            <a:pPr lvl="1">
              <a:lnSpc>
                <a:spcPct val="160000"/>
              </a:lnSpc>
            </a:pPr>
            <a:r>
              <a:rPr lang="en-US" sz="1800" b="1" dirty="0" smtClean="0">
                <a:latin typeface="Times New Roman" pitchFamily="18" charset="0"/>
                <a:cs typeface="Times New Roman" pitchFamily="18" charset="0"/>
              </a:rPr>
              <a:t>Glucose homeostasis</a:t>
            </a:r>
          </a:p>
          <a:p>
            <a:pPr lvl="1">
              <a:lnSpc>
                <a:spcPct val="160000"/>
              </a:lnSpc>
            </a:pPr>
            <a:r>
              <a:rPr lang="en-US" sz="1800" b="1" dirty="0" smtClean="0">
                <a:latin typeface="Times New Roman" pitchFamily="18" charset="0"/>
                <a:cs typeface="Times New Roman" pitchFamily="18" charset="0"/>
              </a:rPr>
              <a:t>Weight homeostasis</a:t>
            </a:r>
          </a:p>
          <a:p>
            <a:pPr lvl="1">
              <a:lnSpc>
                <a:spcPct val="160000"/>
              </a:lnSpc>
            </a:pPr>
            <a:r>
              <a:rPr lang="en-US" sz="1800" b="1" dirty="0" smtClean="0">
                <a:latin typeface="Times New Roman" pitchFamily="18" charset="0"/>
                <a:cs typeface="Times New Roman" pitchFamily="18" charset="0"/>
              </a:rPr>
              <a:t>Blood pressure</a:t>
            </a:r>
          </a:p>
          <a:p>
            <a:pPr lvl="1">
              <a:lnSpc>
                <a:spcPct val="160000"/>
              </a:lnSpc>
            </a:pPr>
            <a:r>
              <a:rPr lang="en-US" sz="1800" b="1" dirty="0" smtClean="0">
                <a:latin typeface="Times New Roman" pitchFamily="18" charset="0"/>
                <a:cs typeface="Times New Roman" pitchFamily="18" charset="0"/>
              </a:rPr>
              <a:t>Myocardium</a:t>
            </a:r>
          </a:p>
          <a:p>
            <a:pPr lvl="1">
              <a:lnSpc>
                <a:spcPct val="160000"/>
              </a:lnSpc>
            </a:pPr>
            <a:r>
              <a:rPr lang="en-US" sz="1800" b="1" dirty="0" smtClean="0">
                <a:latin typeface="Times New Roman" pitchFamily="18" charset="0"/>
                <a:cs typeface="Times New Roman" pitchFamily="18" charset="0"/>
              </a:rPr>
              <a:t>Endothelium</a:t>
            </a:r>
          </a:p>
          <a:p>
            <a:pPr lvl="1">
              <a:lnSpc>
                <a:spcPct val="160000"/>
              </a:lnSpc>
            </a:pPr>
            <a:r>
              <a:rPr lang="en-US" sz="1800" b="1" dirty="0" smtClean="0">
                <a:latin typeface="Times New Roman" pitchFamily="18" charset="0"/>
                <a:cs typeface="Times New Roman" pitchFamily="18" charset="0"/>
              </a:rPr>
              <a:t>Water and electrolyte homeostasis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Autofit/>
          </a:bodyPr>
          <a:lstStyle/>
          <a:p>
            <a:r>
              <a:rPr lang="en-US" sz="3500" b="1" dirty="0" err="1" smtClean="0">
                <a:solidFill>
                  <a:srgbClr val="C00000"/>
                </a:solidFill>
                <a:latin typeface="Times New Roman" pitchFamily="18" charset="0"/>
                <a:cs typeface="Times New Roman" pitchFamily="18" charset="0"/>
              </a:rPr>
              <a:t>Incretins</a:t>
            </a:r>
            <a:r>
              <a:rPr lang="en-US" sz="3500" b="1" dirty="0" smtClean="0">
                <a:solidFill>
                  <a:srgbClr val="C00000"/>
                </a:solidFill>
                <a:latin typeface="Times New Roman" pitchFamily="18" charset="0"/>
                <a:cs typeface="Times New Roman" pitchFamily="18" charset="0"/>
              </a:rPr>
              <a:t> and Diabetes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5112568"/>
          </a:xfrm>
        </p:spPr>
        <p:txBody>
          <a:bodyPr>
            <a:normAutofit fontScale="92500" lnSpcReduction="20000"/>
          </a:bodyPr>
          <a:lstStyle/>
          <a:p>
            <a:pPr algn="just">
              <a:lnSpc>
                <a:spcPct val="170000"/>
              </a:lnSpc>
              <a:buNone/>
            </a:pPr>
            <a:r>
              <a:rPr lang="en-US" sz="2800" b="1" dirty="0" smtClean="0">
                <a:solidFill>
                  <a:srgbClr val="7030A0"/>
                </a:solidFill>
                <a:latin typeface="Times New Roman" pitchFamily="18" charset="0"/>
                <a:cs typeface="Times New Roman" pitchFamily="18" charset="0"/>
              </a:rPr>
              <a:t>In type 2 diabetes, the actions of both </a:t>
            </a:r>
            <a:r>
              <a:rPr lang="en-US" sz="2800" b="1" dirty="0" err="1" smtClean="0">
                <a:solidFill>
                  <a:srgbClr val="7030A0"/>
                </a:solidFill>
                <a:latin typeface="Times New Roman" pitchFamily="18" charset="0"/>
                <a:cs typeface="Times New Roman" pitchFamily="18" charset="0"/>
              </a:rPr>
              <a:t>incretin</a:t>
            </a:r>
            <a:r>
              <a:rPr lang="en-US" sz="2800" b="1" dirty="0" smtClean="0">
                <a:solidFill>
                  <a:srgbClr val="7030A0"/>
                </a:solidFill>
                <a:latin typeface="Times New Roman" pitchFamily="18" charset="0"/>
                <a:cs typeface="Times New Roman" pitchFamily="18" charset="0"/>
              </a:rPr>
              <a:t> hormones are impaired, although exogenous GLP-1 (but not GIP) still possesses its </a:t>
            </a:r>
            <a:r>
              <a:rPr lang="en-US" sz="2800" b="1" dirty="0" err="1" smtClean="0">
                <a:solidFill>
                  <a:srgbClr val="7030A0"/>
                </a:solidFill>
                <a:latin typeface="Times New Roman" pitchFamily="18" charset="0"/>
                <a:cs typeface="Times New Roman" pitchFamily="18" charset="0"/>
              </a:rPr>
              <a:t>insulinotropic</a:t>
            </a:r>
            <a:r>
              <a:rPr lang="en-US" sz="2800" b="1" dirty="0" smtClean="0">
                <a:solidFill>
                  <a:srgbClr val="7030A0"/>
                </a:solidFill>
                <a:latin typeface="Times New Roman" pitchFamily="18" charset="0"/>
                <a:cs typeface="Times New Roman" pitchFamily="18" charset="0"/>
              </a:rPr>
              <a:t> and </a:t>
            </a:r>
            <a:r>
              <a:rPr lang="en-US" sz="2800" b="1" dirty="0" err="1" smtClean="0">
                <a:solidFill>
                  <a:srgbClr val="7030A0"/>
                </a:solidFill>
                <a:latin typeface="Times New Roman" pitchFamily="18" charset="0"/>
                <a:cs typeface="Times New Roman" pitchFamily="18" charset="0"/>
              </a:rPr>
              <a:t>glucagonostatic</a:t>
            </a:r>
            <a:r>
              <a:rPr lang="en-US" sz="2800" b="1" dirty="0" smtClean="0">
                <a:solidFill>
                  <a:srgbClr val="7030A0"/>
                </a:solidFill>
                <a:latin typeface="Times New Roman" pitchFamily="18" charset="0"/>
                <a:cs typeface="Times New Roman" pitchFamily="18" charset="0"/>
              </a:rPr>
              <a:t> effects on the pancreatic islets. Raising GLP-1 concentrations either by using an </a:t>
            </a:r>
            <a:r>
              <a:rPr lang="en-US" sz="2800" b="1" dirty="0" err="1" smtClean="0">
                <a:solidFill>
                  <a:srgbClr val="7030A0"/>
                </a:solidFill>
                <a:latin typeface="Times New Roman" pitchFamily="18" charset="0"/>
                <a:cs typeface="Times New Roman" pitchFamily="18" charset="0"/>
              </a:rPr>
              <a:t>injectable</a:t>
            </a:r>
            <a:r>
              <a:rPr lang="en-US" sz="2800" b="1" dirty="0" smtClean="0">
                <a:solidFill>
                  <a:srgbClr val="7030A0"/>
                </a:solidFill>
                <a:latin typeface="Times New Roman" pitchFamily="18" charset="0"/>
                <a:cs typeface="Times New Roman" pitchFamily="18" charset="0"/>
              </a:rPr>
              <a:t> long-acting GLP-1 receptor agonist or by inhibiting the cleavage and degradation of endogenous GLP-1 with DPP IV inhibitors leads to an improvement in </a:t>
            </a:r>
            <a:r>
              <a:rPr lang="en-US" sz="2800" b="1" dirty="0" err="1" smtClean="0">
                <a:solidFill>
                  <a:srgbClr val="7030A0"/>
                </a:solidFill>
                <a:latin typeface="Times New Roman" pitchFamily="18" charset="0"/>
                <a:cs typeface="Times New Roman" pitchFamily="18" charset="0"/>
              </a:rPr>
              <a:t>glycemic</a:t>
            </a:r>
            <a:r>
              <a:rPr lang="en-US" sz="2800" b="1" dirty="0" smtClean="0">
                <a:solidFill>
                  <a:srgbClr val="7030A0"/>
                </a:solidFill>
                <a:latin typeface="Times New Roman" pitchFamily="18" charset="0"/>
                <a:cs typeface="Times New Roman" pitchFamily="18" charset="0"/>
              </a:rPr>
              <a:t> parameters.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err="1" smtClean="0">
                <a:solidFill>
                  <a:srgbClr val="C00000"/>
                </a:solidFill>
                <a:latin typeface="Times New Roman" pitchFamily="18" charset="0"/>
                <a:cs typeface="Times New Roman" pitchFamily="18" charset="0"/>
              </a:rPr>
              <a:t>Incretin</a:t>
            </a:r>
            <a:r>
              <a:rPr lang="en-US" sz="4500" b="1" dirty="0" smtClean="0">
                <a:solidFill>
                  <a:srgbClr val="C00000"/>
                </a:solidFill>
                <a:latin typeface="Times New Roman" pitchFamily="18" charset="0"/>
                <a:cs typeface="Times New Roman" pitchFamily="18" charset="0"/>
              </a:rPr>
              <a:t> System</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84784"/>
            <a:ext cx="8640960" cy="5112568"/>
          </a:xfrm>
        </p:spPr>
        <p:txBody>
          <a:bodyPr>
            <a:normAutofit fontScale="70000" lnSpcReduction="20000"/>
          </a:bodyPr>
          <a:lstStyle/>
          <a:p>
            <a:pPr algn="just">
              <a:lnSpc>
                <a:spcPct val="170000"/>
              </a:lnSpc>
            </a:pPr>
            <a:r>
              <a:rPr lang="en-US" sz="3000" b="1" dirty="0" smtClean="0">
                <a:solidFill>
                  <a:srgbClr val="7030A0"/>
                </a:solidFill>
                <a:latin typeface="Times New Roman" pitchFamily="18" charset="0"/>
                <a:cs typeface="Times New Roman" pitchFamily="18" charset="0"/>
              </a:rPr>
              <a:t>Therapies that target the </a:t>
            </a:r>
            <a:r>
              <a:rPr lang="en-US" sz="3900" b="1" dirty="0" err="1" smtClean="0">
                <a:solidFill>
                  <a:srgbClr val="008000"/>
                </a:solidFill>
                <a:latin typeface="Times New Roman" pitchFamily="18" charset="0"/>
                <a:cs typeface="Times New Roman" pitchFamily="18" charset="0"/>
              </a:rPr>
              <a:t>incretin</a:t>
            </a:r>
            <a:r>
              <a:rPr lang="en-US" sz="3900" b="1" dirty="0" smtClean="0">
                <a:solidFill>
                  <a:srgbClr val="008000"/>
                </a:solidFill>
                <a:latin typeface="Times New Roman" pitchFamily="18" charset="0"/>
                <a:cs typeface="Times New Roman" pitchFamily="18" charset="0"/>
              </a:rPr>
              <a:t> system</a:t>
            </a:r>
            <a:r>
              <a:rPr lang="en-US" sz="3000" b="1" dirty="0" smtClean="0">
                <a:solidFill>
                  <a:srgbClr val="7030A0"/>
                </a:solidFill>
                <a:latin typeface="Times New Roman" pitchFamily="18" charset="0"/>
                <a:cs typeface="Times New Roman" pitchFamily="18" charset="0"/>
              </a:rPr>
              <a:t> have characteristics that provide the potential to address several often unmet treatment needs including:</a:t>
            </a:r>
          </a:p>
          <a:p>
            <a:pPr algn="just">
              <a:lnSpc>
                <a:spcPct val="170000"/>
              </a:lnSpc>
            </a:pPr>
            <a:r>
              <a:rPr lang="en-US" sz="3900" b="1" dirty="0" smtClean="0">
                <a:solidFill>
                  <a:srgbClr val="008000"/>
                </a:solidFill>
                <a:latin typeface="Times New Roman" pitchFamily="18" charset="0"/>
                <a:cs typeface="Times New Roman" pitchFamily="18" charset="0"/>
              </a:rPr>
              <a:t>Improved </a:t>
            </a:r>
            <a:r>
              <a:rPr lang="en-US" sz="3900" b="1" dirty="0" err="1" smtClean="0">
                <a:solidFill>
                  <a:srgbClr val="008000"/>
                </a:solidFill>
                <a:latin typeface="Times New Roman" pitchFamily="18" charset="0"/>
                <a:cs typeface="Times New Roman" pitchFamily="18" charset="0"/>
              </a:rPr>
              <a:t>glycemia</a:t>
            </a:r>
            <a:r>
              <a:rPr lang="en-US" sz="3900" b="1" dirty="0" smtClean="0">
                <a:solidFill>
                  <a:srgbClr val="008000"/>
                </a:solidFill>
                <a:latin typeface="Times New Roman" pitchFamily="18" charset="0"/>
                <a:cs typeface="Times New Roman" pitchFamily="18" charset="0"/>
              </a:rPr>
              <a:t> </a:t>
            </a:r>
          </a:p>
          <a:p>
            <a:pPr algn="just">
              <a:lnSpc>
                <a:spcPct val="170000"/>
              </a:lnSpc>
            </a:pPr>
            <a:r>
              <a:rPr lang="en-US" sz="3900" b="1" dirty="0" smtClean="0">
                <a:solidFill>
                  <a:srgbClr val="008000"/>
                </a:solidFill>
                <a:latin typeface="Times New Roman" pitchFamily="18" charset="0"/>
                <a:cs typeface="Times New Roman" pitchFamily="18" charset="0"/>
              </a:rPr>
              <a:t>Weight </a:t>
            </a:r>
            <a:r>
              <a:rPr lang="en-US" sz="3900" b="1" dirty="0" err="1" smtClean="0">
                <a:solidFill>
                  <a:srgbClr val="008000"/>
                </a:solidFill>
                <a:latin typeface="Times New Roman" pitchFamily="18" charset="0"/>
                <a:cs typeface="Times New Roman" pitchFamily="18" charset="0"/>
              </a:rPr>
              <a:t>maintence</a:t>
            </a:r>
            <a:r>
              <a:rPr lang="en-US" sz="3900" b="1" dirty="0" smtClean="0">
                <a:solidFill>
                  <a:srgbClr val="008000"/>
                </a:solidFill>
                <a:latin typeface="Times New Roman" pitchFamily="18" charset="0"/>
                <a:cs typeface="Times New Roman" pitchFamily="18" charset="0"/>
              </a:rPr>
              <a:t> or loss</a:t>
            </a:r>
          </a:p>
          <a:p>
            <a:pPr algn="just">
              <a:lnSpc>
                <a:spcPct val="170000"/>
              </a:lnSpc>
            </a:pPr>
            <a:r>
              <a:rPr lang="en-US" sz="3900" b="1" dirty="0" smtClean="0">
                <a:solidFill>
                  <a:srgbClr val="008000"/>
                </a:solidFill>
                <a:latin typeface="Times New Roman" pitchFamily="18" charset="0"/>
                <a:cs typeface="Times New Roman" pitchFamily="18" charset="0"/>
              </a:rPr>
              <a:t>Low risk for hypoglycemia </a:t>
            </a:r>
          </a:p>
          <a:p>
            <a:pPr algn="just">
              <a:lnSpc>
                <a:spcPct val="170000"/>
              </a:lnSpc>
            </a:pPr>
            <a:r>
              <a:rPr lang="en-US" sz="3900" b="1" dirty="0" smtClean="0">
                <a:solidFill>
                  <a:srgbClr val="008000"/>
                </a:solidFill>
                <a:latin typeface="Times New Roman" pitchFamily="18" charset="0"/>
                <a:cs typeface="Times New Roman" pitchFamily="18" charset="0"/>
              </a:rPr>
              <a:t>Low risk for edem</a:t>
            </a:r>
            <a:r>
              <a:rPr lang="en-US" sz="3000" b="1" dirty="0" smtClean="0">
                <a:solidFill>
                  <a:srgbClr val="7030A0"/>
                </a:solidFill>
                <a:latin typeface="Times New Roman" pitchFamily="18" charset="0"/>
                <a:cs typeface="Times New Roman" pitchFamily="18" charset="0"/>
              </a:rPr>
              <a:t>a</a:t>
            </a:r>
          </a:p>
          <a:p>
            <a:pPr algn="just">
              <a:lnSpc>
                <a:spcPct val="170000"/>
              </a:lnSpc>
            </a:pPr>
            <a:r>
              <a:rPr lang="en-US" sz="3000" b="1" dirty="0" smtClean="0">
                <a:solidFill>
                  <a:srgbClr val="7030A0"/>
                </a:solidFill>
                <a:latin typeface="Times New Roman" pitchFamily="18" charset="0"/>
                <a:cs typeface="Times New Roman" pitchFamily="18" charset="0"/>
              </a:rPr>
              <a:t>Reduction of postprandial hyperglycemia.</a:t>
            </a:r>
            <a:endParaRPr lang="en-US" sz="3000" b="1" dirty="0" smtClean="0">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err="1" smtClean="0">
                <a:solidFill>
                  <a:srgbClr val="C00000"/>
                </a:solidFill>
                <a:latin typeface="Times New Roman" pitchFamily="18" charset="0"/>
                <a:cs typeface="Times New Roman" pitchFamily="18" charset="0"/>
              </a:rPr>
              <a:t>Glycemic</a:t>
            </a:r>
            <a:r>
              <a:rPr lang="en-US" sz="4500" b="1" dirty="0" smtClean="0">
                <a:solidFill>
                  <a:srgbClr val="C00000"/>
                </a:solidFill>
                <a:latin typeface="Times New Roman" pitchFamily="18" charset="0"/>
                <a:cs typeface="Times New Roman" pitchFamily="18" charset="0"/>
              </a:rPr>
              <a:t> Control</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84784"/>
            <a:ext cx="8640960" cy="5112568"/>
          </a:xfrm>
        </p:spPr>
        <p:txBody>
          <a:bodyPr>
            <a:normAutofit/>
          </a:bodyPr>
          <a:lstStyle/>
          <a:p>
            <a:pPr algn="just">
              <a:lnSpc>
                <a:spcPct val="170000"/>
              </a:lnSpc>
              <a:buNone/>
            </a:pPr>
            <a:r>
              <a:rPr lang="en-US" sz="3000" b="1" dirty="0" smtClean="0">
                <a:solidFill>
                  <a:srgbClr val="5D2884"/>
                </a:solidFill>
                <a:latin typeface="Times New Roman" pitchFamily="18" charset="0"/>
                <a:cs typeface="Times New Roman" pitchFamily="18" charset="0"/>
              </a:rPr>
              <a:t>There are now some </a:t>
            </a:r>
            <a:r>
              <a:rPr lang="en-US" sz="3000" b="1" dirty="0" smtClean="0">
                <a:solidFill>
                  <a:srgbClr val="008000"/>
                </a:solidFill>
                <a:latin typeface="Times New Roman" pitchFamily="18" charset="0"/>
                <a:cs typeface="Times New Roman" pitchFamily="18" charset="0"/>
              </a:rPr>
              <a:t>14 classes of </a:t>
            </a:r>
            <a:r>
              <a:rPr lang="en-US" sz="3000" b="1" dirty="0" err="1" smtClean="0">
                <a:solidFill>
                  <a:srgbClr val="008000"/>
                </a:solidFill>
                <a:latin typeface="Times New Roman" pitchFamily="18" charset="0"/>
                <a:cs typeface="Times New Roman" pitchFamily="18" charset="0"/>
              </a:rPr>
              <a:t>antithyperglycemic</a:t>
            </a:r>
            <a:r>
              <a:rPr lang="en-US" sz="3000" b="1" dirty="0" smtClean="0">
                <a:solidFill>
                  <a:srgbClr val="5D2884"/>
                </a:solidFill>
                <a:latin typeface="Times New Roman" pitchFamily="18" charset="0"/>
                <a:cs typeface="Times New Roman" pitchFamily="18" charset="0"/>
              </a:rPr>
              <a:t> agents available for the treatment of type 2 diabetes patients. </a:t>
            </a:r>
            <a:r>
              <a:rPr lang="en-US" sz="3000" b="1" dirty="0" smtClean="0">
                <a:solidFill>
                  <a:srgbClr val="008000"/>
                </a:solidFill>
                <a:latin typeface="Times New Roman" pitchFamily="18" charset="0"/>
                <a:cs typeface="Times New Roman" pitchFamily="18" charset="0"/>
              </a:rPr>
              <a:t>Appropriate use</a:t>
            </a:r>
            <a:r>
              <a:rPr lang="en-US" sz="3000" b="1" dirty="0" smtClean="0">
                <a:solidFill>
                  <a:srgbClr val="5D2884"/>
                </a:solidFill>
                <a:latin typeface="Times New Roman" pitchFamily="18" charset="0"/>
                <a:cs typeface="Times New Roman" pitchFamily="18" charset="0"/>
              </a:rPr>
              <a:t> of these agents in combination with </a:t>
            </a:r>
            <a:r>
              <a:rPr lang="en-US" sz="3000" b="1" dirty="0" smtClean="0">
                <a:solidFill>
                  <a:srgbClr val="008000"/>
                </a:solidFill>
                <a:latin typeface="Times New Roman" pitchFamily="18" charset="0"/>
                <a:cs typeface="Times New Roman" pitchFamily="18" charset="0"/>
              </a:rPr>
              <a:t>lifestyle measure</a:t>
            </a:r>
            <a:r>
              <a:rPr lang="en-US" sz="3000" b="1" dirty="0" smtClean="0">
                <a:solidFill>
                  <a:srgbClr val="5D2884"/>
                </a:solidFill>
                <a:latin typeface="Times New Roman" pitchFamily="18" charset="0"/>
                <a:cs typeface="Times New Roman" pitchFamily="18" charset="0"/>
              </a:rPr>
              <a:t> should allow more patients to </a:t>
            </a:r>
            <a:r>
              <a:rPr lang="en-US" sz="3000" b="1" dirty="0" smtClean="0">
                <a:solidFill>
                  <a:srgbClr val="008000"/>
                </a:solidFill>
                <a:latin typeface="Times New Roman" pitchFamily="18" charset="0"/>
                <a:cs typeface="Times New Roman" pitchFamily="18" charset="0"/>
              </a:rPr>
              <a:t>achieve </a:t>
            </a:r>
            <a:r>
              <a:rPr lang="en-US" sz="3000" b="1" dirty="0" err="1" smtClean="0">
                <a:solidFill>
                  <a:srgbClr val="008000"/>
                </a:solidFill>
                <a:latin typeface="Times New Roman" pitchFamily="18" charset="0"/>
                <a:cs typeface="Times New Roman" pitchFamily="18" charset="0"/>
              </a:rPr>
              <a:t>glycemic</a:t>
            </a:r>
            <a:r>
              <a:rPr lang="en-US" sz="3000" b="1" dirty="0" smtClean="0">
                <a:solidFill>
                  <a:srgbClr val="008000"/>
                </a:solidFill>
                <a:latin typeface="Times New Roman" pitchFamily="18" charset="0"/>
                <a:cs typeface="Times New Roman" pitchFamily="18" charset="0"/>
              </a:rPr>
              <a:t> goals</a:t>
            </a:r>
            <a:r>
              <a:rPr lang="en-US" sz="3000" b="1" dirty="0" smtClean="0">
                <a:solidFill>
                  <a:srgbClr val="5D2884"/>
                </a:solidFill>
                <a:latin typeface="Times New Roman" pitchFamily="18" charset="0"/>
                <a:cs typeface="Times New Roman" pitchFamily="18" charset="0"/>
              </a:rPr>
              <a:t> with better safety and tolerability.</a:t>
            </a:r>
            <a:endParaRPr lang="en-US" sz="3000" b="1" dirty="0" smtClean="0">
              <a:latin typeface="Times New Roman" pitchFamily="18" charset="0"/>
              <a:ea typeface="+mj-ea"/>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smtClean="0">
                <a:solidFill>
                  <a:srgbClr val="C00000"/>
                </a:solidFill>
                <a:latin typeface="Times New Roman" pitchFamily="18" charset="0"/>
                <a:cs typeface="Times New Roman" pitchFamily="18" charset="0"/>
              </a:rPr>
              <a:t>GLP-1 Based Therapy</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84784"/>
            <a:ext cx="8640960" cy="5112568"/>
          </a:xfrm>
        </p:spPr>
        <p:txBody>
          <a:bodyPr>
            <a:normAutofit fontScale="77500" lnSpcReduction="20000"/>
          </a:bodyPr>
          <a:lstStyle/>
          <a:p>
            <a:pPr algn="just">
              <a:lnSpc>
                <a:spcPct val="170000"/>
              </a:lnSpc>
              <a:buNone/>
            </a:pPr>
            <a:r>
              <a:rPr lang="en-US" sz="2800" b="1" dirty="0" smtClean="0">
                <a:solidFill>
                  <a:srgbClr val="7030A0"/>
                </a:solidFill>
                <a:latin typeface="Times New Roman" pitchFamily="18" charset="0"/>
                <a:cs typeface="Times New Roman" pitchFamily="18" charset="0"/>
              </a:rPr>
              <a:t>Clinical trial evidence supports the use of </a:t>
            </a:r>
            <a:r>
              <a:rPr lang="en-US" b="1" dirty="0" smtClean="0">
                <a:solidFill>
                  <a:srgbClr val="008000"/>
                </a:solidFill>
                <a:latin typeface="Times New Roman" pitchFamily="18" charset="0"/>
                <a:cs typeface="Times New Roman" pitchFamily="18" charset="0"/>
              </a:rPr>
              <a:t>GLP-1 receptor agonists</a:t>
            </a:r>
            <a:r>
              <a:rPr lang="en-US" sz="2800" b="1" dirty="0" smtClean="0">
                <a:solidFill>
                  <a:srgbClr val="7030A0"/>
                </a:solidFill>
                <a:latin typeface="Times New Roman" pitchFamily="18" charset="0"/>
                <a:cs typeface="Times New Roman" pitchFamily="18" charset="0"/>
              </a:rPr>
              <a:t> and </a:t>
            </a:r>
            <a:r>
              <a:rPr lang="en-US" sz="3500" b="1" dirty="0" smtClean="0">
                <a:solidFill>
                  <a:srgbClr val="008000"/>
                </a:solidFill>
                <a:latin typeface="Times New Roman" pitchFamily="18" charset="0"/>
                <a:cs typeface="Times New Roman" pitchFamily="18" charset="0"/>
              </a:rPr>
              <a:t>DPP-4 inhibitors</a:t>
            </a:r>
            <a:r>
              <a:rPr lang="en-US" sz="2800" b="1" dirty="0" smtClean="0">
                <a:solidFill>
                  <a:srgbClr val="7030A0"/>
                </a:solidFill>
                <a:latin typeface="Times New Roman" pitchFamily="18" charset="0"/>
                <a:cs typeface="Times New Roman" pitchFamily="18" charset="0"/>
              </a:rPr>
              <a:t> in combination with existing classes of glucose-lowing agents (</a:t>
            </a:r>
            <a:r>
              <a:rPr lang="en-US" sz="2800" b="1" dirty="0" err="1" smtClean="0">
                <a:solidFill>
                  <a:srgbClr val="7030A0"/>
                </a:solidFill>
                <a:latin typeface="Times New Roman" pitchFamily="18" charset="0"/>
                <a:cs typeface="Times New Roman" pitchFamily="18" charset="0"/>
              </a:rPr>
              <a:t>eg</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metformin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sulfonylureas</a:t>
            </a:r>
            <a:r>
              <a:rPr lang="en-US" sz="2800" b="1" dirty="0" smtClean="0">
                <a:solidFill>
                  <a:srgbClr val="7030A0"/>
                </a:solidFill>
                <a:latin typeface="Times New Roman" pitchFamily="18" charset="0"/>
                <a:cs typeface="Times New Roman" pitchFamily="18" charset="0"/>
              </a:rPr>
              <a:t>, and </a:t>
            </a:r>
            <a:r>
              <a:rPr lang="en-US" sz="2800" b="1" dirty="0" err="1" smtClean="0">
                <a:solidFill>
                  <a:srgbClr val="7030A0"/>
                </a:solidFill>
                <a:latin typeface="Times New Roman" pitchFamily="18" charset="0"/>
                <a:cs typeface="Times New Roman" pitchFamily="18" charset="0"/>
              </a:rPr>
              <a:t>thiazolidinediones</a:t>
            </a:r>
            <a:r>
              <a:rPr lang="en-US" sz="2800" b="1" dirty="0" smtClean="0">
                <a:solidFill>
                  <a:srgbClr val="7030A0"/>
                </a:solidFill>
                <a:latin typeface="Times New Roman" pitchFamily="18" charset="0"/>
                <a:cs typeface="Times New Roman" pitchFamily="18" charset="0"/>
              </a:rPr>
              <a:t>). Initial comparative trials have demonstrated that </a:t>
            </a:r>
            <a:r>
              <a:rPr lang="en-US" sz="3500" b="1" dirty="0" smtClean="0">
                <a:solidFill>
                  <a:srgbClr val="008000"/>
                </a:solidFill>
                <a:latin typeface="Times New Roman" pitchFamily="18" charset="0"/>
                <a:cs typeface="Times New Roman" pitchFamily="18" charset="0"/>
              </a:rPr>
              <a:t>GLP-1 receptor agonists have somewhat greater glucose-lowering efficacy </a:t>
            </a:r>
            <a:r>
              <a:rPr lang="en-US" sz="2800" b="1" dirty="0" smtClean="0">
                <a:solidFill>
                  <a:srgbClr val="7030A0"/>
                </a:solidFill>
                <a:latin typeface="Times New Roman" pitchFamily="18" charset="0"/>
                <a:cs typeface="Times New Roman" pitchFamily="18" charset="0"/>
              </a:rPr>
              <a:t>and are associated with decreases in appetite and caloric intake, that lead to </a:t>
            </a:r>
            <a:r>
              <a:rPr lang="en-US" sz="3500" b="1" dirty="0" smtClean="0">
                <a:solidFill>
                  <a:srgbClr val="008000"/>
                </a:solidFill>
                <a:latin typeface="Times New Roman" pitchFamily="18" charset="0"/>
                <a:cs typeface="Times New Roman" pitchFamily="18" charset="0"/>
              </a:rPr>
              <a:t>weight loss </a:t>
            </a:r>
            <a:r>
              <a:rPr lang="en-US" sz="2800" b="1" dirty="0" smtClean="0">
                <a:solidFill>
                  <a:srgbClr val="7030A0"/>
                </a:solidFill>
                <a:latin typeface="Times New Roman" pitchFamily="18" charset="0"/>
                <a:cs typeface="Times New Roman" pitchFamily="18" charset="0"/>
              </a:rPr>
              <a:t>(in contrast to the more weight neutral effects of DPP-4 inhibitors).</a:t>
            </a:r>
            <a:endParaRPr lang="en-US" sz="3000" b="1" dirty="0" smtClean="0">
              <a:latin typeface="Times New Roman" pitchFamily="18" charset="0"/>
              <a:ea typeface="+mj-ea"/>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52128"/>
          </a:xfrm>
        </p:spPr>
        <p:txBody>
          <a:bodyPr>
            <a:noAutofit/>
          </a:bodyPr>
          <a:lstStyle/>
          <a:p>
            <a:r>
              <a:rPr lang="en-US" sz="4500" b="1" dirty="0" smtClean="0">
                <a:solidFill>
                  <a:srgbClr val="C00000"/>
                </a:solidFill>
                <a:latin typeface="Times New Roman" pitchFamily="18" charset="0"/>
                <a:cs typeface="Times New Roman" pitchFamily="18" charset="0"/>
              </a:rPr>
              <a:t>GLP-1 Based Therapy</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84784"/>
            <a:ext cx="8640960" cy="5112568"/>
          </a:xfrm>
        </p:spPr>
        <p:txBody>
          <a:bodyPr>
            <a:normAutofit/>
          </a:bodyPr>
          <a:lstStyle/>
          <a:p>
            <a:pPr algn="just">
              <a:lnSpc>
                <a:spcPct val="170000"/>
              </a:lnSpc>
              <a:buNone/>
            </a:pPr>
            <a:r>
              <a:rPr lang="en-US" sz="3000" b="1" dirty="0" smtClean="0">
                <a:solidFill>
                  <a:srgbClr val="7030A0"/>
                </a:solidFill>
                <a:latin typeface="Times New Roman" pitchFamily="18" charset="0"/>
                <a:cs typeface="Times New Roman" pitchFamily="18" charset="0"/>
              </a:rPr>
              <a:t>Emerging data also suggest a potential role for GLP-1 receptor </a:t>
            </a:r>
            <a:r>
              <a:rPr lang="en-US" sz="3000" b="1" dirty="0" err="1" smtClean="0">
                <a:solidFill>
                  <a:srgbClr val="7030A0"/>
                </a:solidFill>
                <a:latin typeface="Times New Roman" pitchFamily="18" charset="0"/>
                <a:cs typeface="Times New Roman" pitchFamily="18" charset="0"/>
              </a:rPr>
              <a:t>agoinists</a:t>
            </a:r>
            <a:r>
              <a:rPr lang="en-US" sz="3000" b="1" dirty="0" smtClean="0">
                <a:solidFill>
                  <a:srgbClr val="7030A0"/>
                </a:solidFill>
                <a:latin typeface="Times New Roman" pitchFamily="18" charset="0"/>
                <a:cs typeface="Times New Roman" pitchFamily="18" charset="0"/>
              </a:rPr>
              <a:t> in </a:t>
            </a:r>
            <a:r>
              <a:rPr lang="en-US" sz="3000" b="1" dirty="0" smtClean="0">
                <a:solidFill>
                  <a:srgbClr val="008000"/>
                </a:solidFill>
                <a:latin typeface="Times New Roman" pitchFamily="18" charset="0"/>
                <a:cs typeface="Times New Roman" pitchFamily="18" charset="0"/>
              </a:rPr>
              <a:t>combination with insulin therapy, </a:t>
            </a:r>
            <a:r>
              <a:rPr lang="en-US" sz="3000" b="1" dirty="0" smtClean="0">
                <a:solidFill>
                  <a:srgbClr val="7030A0"/>
                </a:solidFill>
                <a:latin typeface="Times New Roman" pitchFamily="18" charset="0"/>
                <a:cs typeface="Times New Roman" pitchFamily="18" charset="0"/>
              </a:rPr>
              <a:t>although this is still investigational. </a:t>
            </a:r>
            <a:r>
              <a:rPr lang="en-US" sz="3000" b="1" dirty="0" err="1" smtClean="0">
                <a:solidFill>
                  <a:srgbClr val="7030A0"/>
                </a:solidFill>
                <a:latin typeface="Times New Roman" pitchFamily="18" charset="0"/>
                <a:cs typeface="Times New Roman" pitchFamily="18" charset="0"/>
              </a:rPr>
              <a:t>Sitagliptin</a:t>
            </a:r>
            <a:r>
              <a:rPr lang="en-US" sz="3000" b="1" dirty="0" smtClean="0">
                <a:solidFill>
                  <a:srgbClr val="7030A0"/>
                </a:solidFill>
                <a:latin typeface="Times New Roman" pitchFamily="18" charset="0"/>
                <a:cs typeface="Times New Roman" pitchFamily="18" charset="0"/>
              </a:rPr>
              <a:t> is approved to the used in combination with insulin.</a:t>
            </a:r>
            <a:endParaRPr lang="en-US" sz="3000" b="1" dirty="0" smtClean="0">
              <a:latin typeface="Times New Roman" pitchFamily="18" charset="0"/>
              <a:ea typeface="+mj-ea"/>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64096"/>
          </a:xfrm>
        </p:spPr>
        <p:txBody>
          <a:bodyPr>
            <a:noAutofit/>
          </a:bodyPr>
          <a:lstStyle/>
          <a:p>
            <a:r>
              <a:rPr lang="en-US" sz="3500" b="1" dirty="0" smtClean="0">
                <a:solidFill>
                  <a:srgbClr val="C00000"/>
                </a:solidFill>
                <a:latin typeface="Times New Roman" pitchFamily="18" charset="0"/>
                <a:cs typeface="Times New Roman" pitchFamily="18" charset="0"/>
              </a:rPr>
              <a:t>Genetic Determinants</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980728"/>
            <a:ext cx="8640960" cy="5688632"/>
          </a:xfrm>
        </p:spPr>
        <p:txBody>
          <a:bodyPr>
            <a:normAutofit fontScale="85000" lnSpcReduction="10000"/>
          </a:bodyPr>
          <a:lstStyle/>
          <a:p>
            <a:pPr algn="just">
              <a:lnSpc>
                <a:spcPct val="170000"/>
              </a:lnSpc>
              <a:buNone/>
            </a:pPr>
            <a:r>
              <a:rPr lang="en-US" sz="2800" b="1" dirty="0" smtClean="0">
                <a:solidFill>
                  <a:srgbClr val="7030A0"/>
                </a:solidFill>
                <a:latin typeface="Times New Roman" pitchFamily="18" charset="0"/>
                <a:cs typeface="Times New Roman" pitchFamily="18" charset="0"/>
              </a:rPr>
              <a:t>The </a:t>
            </a:r>
            <a:r>
              <a:rPr lang="en-US" sz="2800" b="1" dirty="0" err="1" smtClean="0">
                <a:solidFill>
                  <a:srgbClr val="7030A0"/>
                </a:solidFill>
                <a:latin typeface="Times New Roman" pitchFamily="18" charset="0"/>
                <a:cs typeface="Times New Roman" pitchFamily="18" charset="0"/>
              </a:rPr>
              <a:t>insulinotropic</a:t>
            </a:r>
            <a:r>
              <a:rPr lang="en-US" sz="2800" b="1" dirty="0" smtClean="0">
                <a:solidFill>
                  <a:srgbClr val="7030A0"/>
                </a:solidFill>
                <a:latin typeface="Times New Roman" pitchFamily="18" charset="0"/>
                <a:cs typeface="Times New Roman" pitchFamily="18" charset="0"/>
              </a:rPr>
              <a:t> activity of GLP-1 depends on the presence or absence of certain common polymorphisms of the GLP-1 receptor gene. This may predict a better or worse clinical response to </a:t>
            </a:r>
            <a:r>
              <a:rPr lang="en-US" sz="2800" b="1" dirty="0" err="1" smtClean="0">
                <a:solidFill>
                  <a:srgbClr val="7030A0"/>
                </a:solidFill>
                <a:latin typeface="Times New Roman" pitchFamily="18" charset="0"/>
                <a:cs typeface="Times New Roman" pitchFamily="18" charset="0"/>
              </a:rPr>
              <a:t>incretin</a:t>
            </a:r>
            <a:r>
              <a:rPr lang="en-US" sz="2800" b="1" dirty="0" smtClean="0">
                <a:solidFill>
                  <a:srgbClr val="7030A0"/>
                </a:solidFill>
                <a:latin typeface="Times New Roman" pitchFamily="18" charset="0"/>
                <a:cs typeface="Times New Roman" pitchFamily="18" charset="0"/>
              </a:rPr>
              <a:t>-based medications (GLP-1 receptor agonists or </a:t>
            </a:r>
            <a:r>
              <a:rPr lang="en-US" sz="2800" b="1" dirty="0" err="1" smtClean="0">
                <a:solidFill>
                  <a:srgbClr val="7030A0"/>
                </a:solidFill>
                <a:latin typeface="Times New Roman" pitchFamily="18" charset="0"/>
                <a:cs typeface="Times New Roman" pitchFamily="18" charset="0"/>
              </a:rPr>
              <a:t>incretin</a:t>
            </a:r>
            <a:r>
              <a:rPr lang="en-US" sz="2800" b="1" dirty="0" smtClean="0">
                <a:solidFill>
                  <a:srgbClr val="7030A0"/>
                </a:solidFill>
                <a:latin typeface="Times New Roman" pitchFamily="18" charset="0"/>
                <a:cs typeface="Times New Roman" pitchFamily="18" charset="0"/>
              </a:rPr>
              <a:t> </a:t>
            </a:r>
            <a:r>
              <a:rPr lang="en-US" sz="2800" b="1" dirty="0" err="1" smtClean="0">
                <a:solidFill>
                  <a:srgbClr val="7030A0"/>
                </a:solidFill>
                <a:latin typeface="Times New Roman" pitchFamily="18" charset="0"/>
                <a:cs typeface="Times New Roman" pitchFamily="18" charset="0"/>
              </a:rPr>
              <a:t>mimetics</a:t>
            </a:r>
            <a:r>
              <a:rPr lang="en-US" sz="2800" b="1" dirty="0" smtClean="0">
                <a:solidFill>
                  <a:srgbClr val="7030A0"/>
                </a:solidFill>
                <a:latin typeface="Times New Roman" pitchFamily="18" charset="0"/>
                <a:cs typeface="Times New Roman" pitchFamily="18" charset="0"/>
              </a:rPr>
              <a:t> and inhibitors of </a:t>
            </a:r>
            <a:r>
              <a:rPr lang="en-US" sz="2800" b="1" dirty="0" err="1" smtClean="0">
                <a:solidFill>
                  <a:srgbClr val="7030A0"/>
                </a:solidFill>
                <a:latin typeface="Times New Roman" pitchFamily="18" charset="0"/>
                <a:cs typeface="Times New Roman" pitchFamily="18" charset="0"/>
              </a:rPr>
              <a:t>dipeptidyl</a:t>
            </a:r>
            <a:r>
              <a:rPr lang="en-US" sz="2800" b="1" dirty="0" smtClean="0">
                <a:solidFill>
                  <a:srgbClr val="7030A0"/>
                </a:solidFill>
                <a:latin typeface="Times New Roman" pitchFamily="18" charset="0"/>
                <a:cs typeface="Times New Roman" pitchFamily="18" charset="0"/>
              </a:rPr>
              <a:t> peptidase-4 [DPP-4], so-called </a:t>
            </a:r>
            <a:r>
              <a:rPr lang="en-US" sz="2800" b="1" dirty="0" err="1" smtClean="0">
                <a:solidFill>
                  <a:srgbClr val="7030A0"/>
                </a:solidFill>
                <a:latin typeface="Times New Roman" pitchFamily="18" charset="0"/>
                <a:cs typeface="Times New Roman" pitchFamily="18" charset="0"/>
              </a:rPr>
              <a:t>incretin</a:t>
            </a:r>
            <a:r>
              <a:rPr lang="en-US" sz="2800" b="1" dirty="0" smtClean="0">
                <a:solidFill>
                  <a:srgbClr val="7030A0"/>
                </a:solidFill>
                <a:latin typeface="Times New Roman" pitchFamily="18" charset="0"/>
                <a:cs typeface="Times New Roman" pitchFamily="18" charset="0"/>
              </a:rPr>
              <a:t> enhancers) and thus may help select a glucose-lowering drug tailored to the individual needs of a given patient.</a:t>
            </a:r>
          </a:p>
          <a:p>
            <a:pPr algn="just">
              <a:lnSpc>
                <a:spcPct val="170000"/>
              </a:lnSpc>
              <a:buNone/>
            </a:pPr>
            <a:endParaRPr lang="en-US" sz="2800" b="1" dirty="0" smtClean="0">
              <a:solidFill>
                <a:srgbClr val="7030A0"/>
              </a:solidFill>
              <a:latin typeface="Times New Roman" pitchFamily="18" charset="0"/>
              <a:cs typeface="Times New Roman" pitchFamily="18" charset="0"/>
            </a:endParaRPr>
          </a:p>
          <a:p>
            <a:pPr algn="just">
              <a:lnSpc>
                <a:spcPct val="170000"/>
              </a:lnSpc>
              <a:buNone/>
            </a:pPr>
            <a:r>
              <a:rPr lang="en-US" sz="1100" b="1" dirty="0" err="1" smtClean="0">
                <a:latin typeface="Times New Roman" pitchFamily="18" charset="0"/>
                <a:cs typeface="Times New Roman" pitchFamily="18" charset="0"/>
              </a:rPr>
              <a:t>Sathananthan</a:t>
            </a:r>
            <a:r>
              <a:rPr lang="en-US" sz="1100" b="1" dirty="0" smtClean="0">
                <a:latin typeface="Times New Roman" pitchFamily="18" charset="0"/>
                <a:cs typeface="Times New Roman" pitchFamily="18" charset="0"/>
              </a:rPr>
              <a:t> A, et al. Diabetes Care. 2010; 33: 2074-2076.</a:t>
            </a:r>
            <a:endParaRPr lang="en-US" sz="1200" b="1" dirty="0" smtClean="0">
              <a:latin typeface="Times New Roman" pitchFamily="18" charset="0"/>
              <a:cs typeface="Times New Roman" pitchFamily="18" charset="0"/>
            </a:endParaRPr>
          </a:p>
          <a:p>
            <a:pPr algn="just">
              <a:lnSpc>
                <a:spcPct val="170000"/>
              </a:lnSpc>
              <a:buNone/>
            </a:pPr>
            <a:endParaRPr lang="en-US" sz="2800" b="1" dirty="0" smtClean="0">
              <a:solidFill>
                <a:srgbClr val="7030A0"/>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1368152"/>
          </a:xfrm>
        </p:spPr>
        <p:txBody>
          <a:bodyPr>
            <a:noAutofit/>
          </a:bodyPr>
          <a:lstStyle/>
          <a:p>
            <a:r>
              <a:rPr lang="en-US" sz="3000" b="1" dirty="0" smtClean="0">
                <a:solidFill>
                  <a:srgbClr val="C00000"/>
                </a:solidFill>
                <a:latin typeface="Times New Roman" pitchFamily="18" charset="0"/>
                <a:cs typeface="Times New Roman" pitchFamily="18" charset="0"/>
              </a:rPr>
              <a:t>Levels of GLP-1 with </a:t>
            </a:r>
            <a:r>
              <a:rPr lang="en-US" sz="3000" b="1" dirty="0" err="1" smtClean="0">
                <a:solidFill>
                  <a:srgbClr val="C00000"/>
                </a:solidFill>
                <a:latin typeface="Times New Roman" pitchFamily="18" charset="0"/>
                <a:cs typeface="Times New Roman" pitchFamily="18" charset="0"/>
              </a:rPr>
              <a:t>Liraglutide</a:t>
            </a:r>
            <a:r>
              <a:rPr lang="en-US" sz="3000" b="1" dirty="0" smtClean="0">
                <a:solidFill>
                  <a:srgbClr val="C00000"/>
                </a:solidFill>
                <a:latin typeface="Times New Roman" pitchFamily="18" charset="0"/>
                <a:cs typeface="Times New Roman" pitchFamily="18" charset="0"/>
              </a:rPr>
              <a:t> Are Pharmacologic and Levels with a DPP-4 Inhibitor are Physiologic</a:t>
            </a:r>
            <a:endParaRPr lang="en-US" sz="3000" b="1" dirty="0">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cstate="print"/>
          <a:srcRect l="8957" t="27670" r="11488" b="7671"/>
          <a:stretch>
            <a:fillRect/>
          </a:stretch>
        </p:blipFill>
        <p:spPr bwMode="auto">
          <a:xfrm>
            <a:off x="1331640" y="2060848"/>
            <a:ext cx="6624736" cy="4176464"/>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Mean HbA1c Change After </a:t>
            </a:r>
            <a:r>
              <a:rPr lang="en-US" sz="3500" b="1" dirty="0" err="1" smtClean="0">
                <a:solidFill>
                  <a:srgbClr val="C00000"/>
                </a:solidFill>
                <a:latin typeface="Times New Roman" pitchFamily="18" charset="0"/>
                <a:cs typeface="Times New Roman" pitchFamily="18" charset="0"/>
              </a:rPr>
              <a:t>Liraglutide</a:t>
            </a:r>
            <a:r>
              <a:rPr lang="en-US" sz="3500" b="1" dirty="0" smtClean="0">
                <a:solidFill>
                  <a:srgbClr val="C00000"/>
                </a:solidFill>
                <a:latin typeface="Times New Roman" pitchFamily="18" charset="0"/>
                <a:cs typeface="Times New Roman" pitchFamily="18" charset="0"/>
              </a:rPr>
              <a:t> or </a:t>
            </a:r>
            <a:r>
              <a:rPr lang="en-US" sz="3500" b="1" dirty="0" err="1" smtClean="0">
                <a:solidFill>
                  <a:srgbClr val="C00000"/>
                </a:solidFill>
                <a:latin typeface="Times New Roman" pitchFamily="18" charset="0"/>
                <a:cs typeface="Times New Roman" pitchFamily="18" charset="0"/>
              </a:rPr>
              <a:t>sitagliptin</a:t>
            </a:r>
            <a:endParaRPr lang="en-US" sz="3500" b="1" dirty="0">
              <a:latin typeface="Times New Roman" pitchFamily="18" charset="0"/>
              <a:cs typeface="Times New Roman" pitchFamily="18" charset="0"/>
            </a:endParaRPr>
          </a:p>
        </p:txBody>
      </p:sp>
      <p:pic>
        <p:nvPicPr>
          <p:cNvPr id="4" name="Picture 5"/>
          <p:cNvPicPr>
            <a:picLocks noGrp="1" noChangeAspect="1" noChangeArrowheads="1"/>
          </p:cNvPicPr>
          <p:nvPr>
            <p:ph idx="1"/>
          </p:nvPr>
        </p:nvPicPr>
        <p:blipFill>
          <a:blip r:embed="rId2" cstate="print"/>
          <a:srcRect l="4874" t="11557" r="7362" b="56056"/>
          <a:stretch>
            <a:fillRect/>
          </a:stretch>
        </p:blipFill>
        <p:spPr bwMode="auto">
          <a:xfrm>
            <a:off x="1187624" y="1556792"/>
            <a:ext cx="6624735" cy="446449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Mean Body Weight Change With </a:t>
            </a:r>
            <a:r>
              <a:rPr lang="en-US" sz="3500" b="1" dirty="0" err="1" smtClean="0">
                <a:solidFill>
                  <a:srgbClr val="C00000"/>
                </a:solidFill>
                <a:latin typeface="Times New Roman" pitchFamily="18" charset="0"/>
                <a:cs typeface="Times New Roman" pitchFamily="18" charset="0"/>
              </a:rPr>
              <a:t>Liraglutide</a:t>
            </a:r>
            <a:r>
              <a:rPr lang="en-US" sz="3500" b="1" dirty="0" smtClean="0">
                <a:solidFill>
                  <a:srgbClr val="C00000"/>
                </a:solidFill>
                <a:latin typeface="Times New Roman" pitchFamily="18" charset="0"/>
                <a:cs typeface="Times New Roman" pitchFamily="18" charset="0"/>
              </a:rPr>
              <a:t> and </a:t>
            </a:r>
            <a:r>
              <a:rPr lang="en-US" sz="3500" b="1" dirty="0" err="1" smtClean="0">
                <a:solidFill>
                  <a:srgbClr val="C00000"/>
                </a:solidFill>
                <a:latin typeface="Times New Roman" pitchFamily="18" charset="0"/>
                <a:cs typeface="Times New Roman" pitchFamily="18" charset="0"/>
              </a:rPr>
              <a:t>Sitagliptin</a:t>
            </a:r>
            <a:endParaRPr lang="en-US" sz="3500" b="1"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cstate="print"/>
          <a:srcRect l="5238" t="64703" r="5238" b="3001"/>
          <a:stretch>
            <a:fillRect/>
          </a:stretch>
        </p:blipFill>
        <p:spPr bwMode="auto">
          <a:xfrm>
            <a:off x="1403648" y="1700808"/>
            <a:ext cx="6264695" cy="439248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229600" cy="936104"/>
          </a:xfrm>
        </p:spPr>
        <p:txBody>
          <a:bodyPr>
            <a:noAutofit/>
          </a:bodyPr>
          <a:lstStyle/>
          <a:p>
            <a:r>
              <a:rPr lang="en-US" sz="3000" b="1" dirty="0" err="1" smtClean="0">
                <a:solidFill>
                  <a:srgbClr val="C00000"/>
                </a:solidFill>
                <a:latin typeface="Times New Roman" pitchFamily="18" charset="0"/>
                <a:cs typeface="Times New Roman" pitchFamily="18" charset="0"/>
              </a:rPr>
              <a:t>Exenatide</a:t>
            </a:r>
            <a:r>
              <a:rPr lang="en-US" sz="3000" b="1" dirty="0" smtClean="0">
                <a:solidFill>
                  <a:srgbClr val="C00000"/>
                </a:solidFill>
                <a:latin typeface="Times New Roman" pitchFamily="18" charset="0"/>
                <a:cs typeface="Times New Roman" pitchFamily="18" charset="0"/>
              </a:rPr>
              <a:t> + Oral Agents Reduces A1C Level</a:t>
            </a:r>
            <a:endParaRPr lang="en-US" sz="3000" dirty="0"/>
          </a:p>
        </p:txBody>
      </p:sp>
      <p:graphicFrame>
        <p:nvGraphicFramePr>
          <p:cNvPr id="4" name="Content Placeholder 3"/>
          <p:cNvGraphicFramePr>
            <a:graphicFrameLocks noGrp="1"/>
          </p:cNvGraphicFramePr>
          <p:nvPr>
            <p:ph idx="1"/>
          </p:nvPr>
        </p:nvGraphicFramePr>
        <p:xfrm>
          <a:off x="467544" y="1052736"/>
          <a:ext cx="8362952" cy="5328592"/>
        </p:xfrm>
        <a:graphic>
          <a:graphicData uri="http://schemas.openxmlformats.org/drawingml/2006/table">
            <a:tbl>
              <a:tblPr firstRow="1" bandRow="1">
                <a:tableStyleId>{5C22544A-7EE6-4342-B048-85BDC9FD1C3A}</a:tableStyleId>
              </a:tblPr>
              <a:tblGrid>
                <a:gridCol w="2448272"/>
                <a:gridCol w="1872208"/>
                <a:gridCol w="1951734"/>
                <a:gridCol w="2090738"/>
              </a:tblGrid>
              <a:tr h="942088">
                <a:tc>
                  <a:txBody>
                    <a:bodyPr/>
                    <a:lstStyle/>
                    <a:p>
                      <a:pPr algn="ctr"/>
                      <a:r>
                        <a:rPr lang="en-US" sz="2300" dirty="0" smtClean="0">
                          <a:latin typeface="Times New Roman" pitchFamily="18" charset="0"/>
                          <a:cs typeface="Times New Roman" pitchFamily="18" charset="0"/>
                        </a:rPr>
                        <a:t>Study</a:t>
                      </a:r>
                      <a:r>
                        <a:rPr lang="en-US" sz="2300" baseline="0" dirty="0" smtClean="0">
                          <a:latin typeface="Times New Roman" pitchFamily="18" charset="0"/>
                          <a:cs typeface="Times New Roman" pitchFamily="18" charset="0"/>
                        </a:rPr>
                        <a:t> </a:t>
                      </a:r>
                    </a:p>
                    <a:p>
                      <a:pPr algn="ctr"/>
                      <a:r>
                        <a:rPr lang="en-US" sz="2300" baseline="0" dirty="0" smtClean="0">
                          <a:latin typeface="Times New Roman" pitchFamily="18" charset="0"/>
                          <a:cs typeface="Times New Roman" pitchFamily="18" charset="0"/>
                        </a:rPr>
                        <a:t>Characteristics</a:t>
                      </a:r>
                      <a:endParaRPr lang="en-US" sz="23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300" dirty="0" smtClean="0">
                          <a:latin typeface="Times New Roman" pitchFamily="18" charset="0"/>
                          <a:cs typeface="Times New Roman" pitchFamily="18" charset="0"/>
                        </a:rPr>
                        <a:t>Combination Agent</a:t>
                      </a:r>
                      <a:endParaRPr lang="en-US" sz="23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300" dirty="0" smtClean="0">
                          <a:latin typeface="Times New Roman" pitchFamily="18" charset="0"/>
                          <a:cs typeface="Times New Roman" pitchFamily="18" charset="0"/>
                        </a:rPr>
                        <a:t>A1C change </a:t>
                      </a:r>
                      <a:r>
                        <a:rPr lang="en-US" sz="2300" dirty="0" err="1" smtClean="0">
                          <a:latin typeface="Times New Roman" pitchFamily="18" charset="0"/>
                          <a:cs typeface="Times New Roman" pitchFamily="18" charset="0"/>
                        </a:rPr>
                        <a:t>exenatide</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D2884"/>
                    </a:solidFill>
                  </a:tcPr>
                </a:tc>
                <a:tc>
                  <a:txBody>
                    <a:bodyPr/>
                    <a:lstStyle/>
                    <a:p>
                      <a:pPr algn="ctr"/>
                      <a:r>
                        <a:rPr lang="en-US" sz="2300" dirty="0" smtClean="0">
                          <a:solidFill>
                            <a:schemeClr val="tx1"/>
                          </a:solidFill>
                          <a:latin typeface="Times New Roman" pitchFamily="18" charset="0"/>
                          <a:cs typeface="Times New Roman" pitchFamily="18" charset="0"/>
                        </a:rPr>
                        <a:t>A1C change PBO</a:t>
                      </a:r>
                      <a:endParaRPr lang="en-US" sz="230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697853">
                <a:tc>
                  <a:txBody>
                    <a:bodyPr/>
                    <a:lstStyle/>
                    <a:p>
                      <a:r>
                        <a:rPr lang="en-US" b="1" dirty="0" smtClean="0">
                          <a:solidFill>
                            <a:srgbClr val="006600"/>
                          </a:solidFill>
                          <a:latin typeface="Times New Roman" pitchFamily="18" charset="0"/>
                          <a:cs typeface="Times New Roman" pitchFamily="18" charset="0"/>
                        </a:rPr>
                        <a:t>N= 377, 30 weeks</a:t>
                      </a:r>
                    </a:p>
                    <a:p>
                      <a:r>
                        <a:rPr lang="en-US" b="1" dirty="0" smtClean="0">
                          <a:solidFill>
                            <a:srgbClr val="006600"/>
                          </a:solidFill>
                          <a:latin typeface="Times New Roman" pitchFamily="18" charset="0"/>
                          <a:cs typeface="Times New Roman" pitchFamily="18" charset="0"/>
                        </a:rPr>
                        <a:t>Baseline A1C= 8.6%</a:t>
                      </a:r>
                      <a:endParaRPr lang="en-US" b="1" dirty="0">
                        <a:solidFill>
                          <a:srgbClr val="0066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r>
                        <a:rPr lang="en-US" b="1" dirty="0" smtClean="0">
                          <a:solidFill>
                            <a:schemeClr val="bg1"/>
                          </a:solidFill>
                          <a:latin typeface="Times New Roman" pitchFamily="18" charset="0"/>
                          <a:cs typeface="Times New Roman" pitchFamily="18" charset="0"/>
                        </a:rPr>
                        <a:t>SU</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B050"/>
                    </a:solidFill>
                  </a:tcPr>
                </a:tc>
                <a:tc>
                  <a:txBody>
                    <a:bodyPr/>
                    <a:lstStyle/>
                    <a:p>
                      <a:pPr algn="ctr"/>
                      <a:r>
                        <a:rPr lang="en-US" b="1" dirty="0" smtClean="0">
                          <a:solidFill>
                            <a:schemeClr val="bg1"/>
                          </a:solidFill>
                          <a:latin typeface="Times New Roman" pitchFamily="18" charset="0"/>
                          <a:cs typeface="Times New Roman" pitchFamily="18" charset="0"/>
                        </a:rPr>
                        <a:t>-0.9†</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D2884"/>
                    </a:solidFill>
                  </a:tcPr>
                </a:tc>
                <a:tc>
                  <a:txBody>
                    <a:bodyPr/>
                    <a:lstStyle/>
                    <a:p>
                      <a:pPr algn="ctr"/>
                      <a:r>
                        <a:rPr lang="en-US" b="1" dirty="0" smtClean="0">
                          <a:solidFill>
                            <a:schemeClr val="tx1"/>
                          </a:solidFill>
                          <a:latin typeface="Times New Roman" pitchFamily="18" charset="0"/>
                          <a:cs typeface="Times New Roman" pitchFamily="18" charset="0"/>
                        </a:rPr>
                        <a:t>-0.1</a:t>
                      </a:r>
                      <a:endParaRPr lang="en-US"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697853">
                <a:tc>
                  <a:txBody>
                    <a:bodyPr/>
                    <a:lstStyle/>
                    <a:p>
                      <a:r>
                        <a:rPr lang="en-US" b="1" dirty="0" smtClean="0">
                          <a:solidFill>
                            <a:srgbClr val="006600"/>
                          </a:solidFill>
                          <a:latin typeface="Times New Roman" pitchFamily="18" charset="0"/>
                          <a:cs typeface="Times New Roman" pitchFamily="18" charset="0"/>
                        </a:rPr>
                        <a:t>N= 336, 30 weeks</a:t>
                      </a:r>
                    </a:p>
                    <a:p>
                      <a:r>
                        <a:rPr lang="en-US" b="1" dirty="0" smtClean="0">
                          <a:solidFill>
                            <a:srgbClr val="006600"/>
                          </a:solidFill>
                          <a:latin typeface="Times New Roman" pitchFamily="18" charset="0"/>
                          <a:cs typeface="Times New Roman" pitchFamily="18" charset="0"/>
                        </a:rPr>
                        <a:t>Baseline A1C= 8.2%</a:t>
                      </a:r>
                      <a:endParaRPr lang="en-US" b="1"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r>
                        <a:rPr lang="en-US" b="1" dirty="0" smtClean="0">
                          <a:solidFill>
                            <a:schemeClr val="bg1"/>
                          </a:solidFill>
                          <a:latin typeface="Times New Roman" pitchFamily="18" charset="0"/>
                          <a:cs typeface="Times New Roman" pitchFamily="18" charset="0"/>
                        </a:rPr>
                        <a:t>Met</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b="1" dirty="0" smtClean="0">
                          <a:solidFill>
                            <a:schemeClr val="bg1"/>
                          </a:solidFill>
                          <a:latin typeface="Times New Roman" pitchFamily="18" charset="0"/>
                          <a:cs typeface="Times New Roman" pitchFamily="18" charset="0"/>
                        </a:rPr>
                        <a:t>-0.8†</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D2884"/>
                    </a:solidFill>
                  </a:tcPr>
                </a:tc>
                <a:tc>
                  <a:txBody>
                    <a:bodyPr/>
                    <a:lstStyle/>
                    <a:p>
                      <a:pPr algn="ctr"/>
                      <a:r>
                        <a:rPr lang="en-US" b="1" dirty="0" smtClean="0">
                          <a:solidFill>
                            <a:schemeClr val="tx1"/>
                          </a:solidFill>
                          <a:latin typeface="Times New Roman" pitchFamily="18" charset="0"/>
                          <a:cs typeface="Times New Roman" pitchFamily="18" charset="0"/>
                        </a:rPr>
                        <a:t>-0.1</a:t>
                      </a:r>
                      <a:endParaRPr lang="en-US"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97853">
                <a:tc>
                  <a:txBody>
                    <a:bodyPr/>
                    <a:lstStyle/>
                    <a:p>
                      <a:r>
                        <a:rPr lang="en-US" b="1" dirty="0" smtClean="0">
                          <a:solidFill>
                            <a:srgbClr val="006600"/>
                          </a:solidFill>
                          <a:latin typeface="Times New Roman" pitchFamily="18" charset="0"/>
                          <a:cs typeface="Times New Roman" pitchFamily="18" charset="0"/>
                        </a:rPr>
                        <a:t>N= 733, 30 weeks</a:t>
                      </a:r>
                    </a:p>
                    <a:p>
                      <a:r>
                        <a:rPr lang="en-US" b="1" dirty="0" smtClean="0">
                          <a:solidFill>
                            <a:srgbClr val="006600"/>
                          </a:solidFill>
                          <a:latin typeface="Times New Roman" pitchFamily="18" charset="0"/>
                          <a:cs typeface="Times New Roman" pitchFamily="18" charset="0"/>
                        </a:rPr>
                        <a:t>Baseline A1C= 8.5%</a:t>
                      </a:r>
                      <a:endParaRPr lang="en-US" b="1"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r>
                        <a:rPr lang="en-US" b="1" dirty="0" smtClean="0">
                          <a:solidFill>
                            <a:schemeClr val="bg1"/>
                          </a:solidFill>
                          <a:latin typeface="Times New Roman" pitchFamily="18" charset="0"/>
                          <a:cs typeface="Times New Roman" pitchFamily="18" charset="0"/>
                        </a:rPr>
                        <a:t>SU + Met</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b="1" dirty="0" smtClean="0">
                          <a:solidFill>
                            <a:schemeClr val="bg1"/>
                          </a:solidFill>
                          <a:latin typeface="Times New Roman" pitchFamily="18" charset="0"/>
                          <a:cs typeface="Times New Roman" pitchFamily="18" charset="0"/>
                        </a:rPr>
                        <a:t>-0.8†</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D2884"/>
                    </a:solidFill>
                  </a:tcPr>
                </a:tc>
                <a:tc>
                  <a:txBody>
                    <a:bodyPr/>
                    <a:lstStyle/>
                    <a:p>
                      <a:pPr algn="ctr"/>
                      <a:r>
                        <a:rPr lang="en-US" b="1" dirty="0" smtClean="0">
                          <a:solidFill>
                            <a:schemeClr val="tx1"/>
                          </a:solidFill>
                          <a:latin typeface="Times New Roman" pitchFamily="18" charset="0"/>
                          <a:cs typeface="Times New Roman" pitchFamily="18" charset="0"/>
                        </a:rPr>
                        <a:t>-0.2</a:t>
                      </a:r>
                      <a:endParaRPr lang="en-US"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97853">
                <a:tc>
                  <a:txBody>
                    <a:bodyPr/>
                    <a:lstStyle/>
                    <a:p>
                      <a:r>
                        <a:rPr lang="en-US" b="1" dirty="0" smtClean="0">
                          <a:solidFill>
                            <a:srgbClr val="006600"/>
                          </a:solidFill>
                          <a:latin typeface="Times New Roman" pitchFamily="18" charset="0"/>
                          <a:cs typeface="Times New Roman" pitchFamily="18" charset="0"/>
                        </a:rPr>
                        <a:t>N= 233, 30 weeks</a:t>
                      </a:r>
                    </a:p>
                    <a:p>
                      <a:r>
                        <a:rPr lang="en-US" b="1" dirty="0" smtClean="0">
                          <a:solidFill>
                            <a:srgbClr val="006600"/>
                          </a:solidFill>
                          <a:latin typeface="Times New Roman" pitchFamily="18" charset="0"/>
                          <a:cs typeface="Times New Roman" pitchFamily="18" charset="0"/>
                        </a:rPr>
                        <a:t>Baseline A1C= 7.9%</a:t>
                      </a:r>
                      <a:endParaRPr lang="en-US" b="1"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r>
                        <a:rPr lang="en-US" b="1" dirty="0" smtClean="0">
                          <a:solidFill>
                            <a:schemeClr val="bg1"/>
                          </a:solidFill>
                          <a:latin typeface="Times New Roman" pitchFamily="18" charset="0"/>
                          <a:cs typeface="Times New Roman" pitchFamily="18" charset="0"/>
                        </a:rPr>
                        <a:t>TZD </a:t>
                      </a:r>
                      <a:r>
                        <a:rPr lang="en-US" b="1" baseline="-250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ea typeface="+mn-ea"/>
                          <a:cs typeface="Times New Roman" pitchFamily="18" charset="0"/>
                        </a:rPr>
                        <a:t>Met‡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pPr algn="ctr"/>
                      <a:r>
                        <a:rPr lang="en-US" b="1" dirty="0" smtClean="0">
                          <a:solidFill>
                            <a:schemeClr val="bg1"/>
                          </a:solidFill>
                          <a:latin typeface="Times New Roman" pitchFamily="18" charset="0"/>
                          <a:cs typeface="Times New Roman" pitchFamily="18" charset="0"/>
                        </a:rPr>
                        <a:t>-0.9†</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D2884"/>
                    </a:solidFill>
                  </a:tcPr>
                </a:tc>
                <a:tc>
                  <a:txBody>
                    <a:bodyPr/>
                    <a:lstStyle/>
                    <a:p>
                      <a:pPr algn="ctr"/>
                      <a:r>
                        <a:rPr lang="en-US" b="1" dirty="0" smtClean="0">
                          <a:solidFill>
                            <a:schemeClr val="tx1"/>
                          </a:solidFill>
                          <a:latin typeface="Times New Roman" pitchFamily="18" charset="0"/>
                          <a:cs typeface="Times New Roman" pitchFamily="18" charset="0"/>
                        </a:rPr>
                        <a:t>-0.1</a:t>
                      </a:r>
                      <a:endParaRPr lang="en-US"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697853">
                <a:tc>
                  <a:txBody>
                    <a:bodyPr/>
                    <a:lstStyle/>
                    <a:p>
                      <a:r>
                        <a:rPr lang="en-US" b="1" dirty="0" smtClean="0">
                          <a:solidFill>
                            <a:srgbClr val="006600"/>
                          </a:solidFill>
                          <a:latin typeface="Times New Roman" pitchFamily="18" charset="0"/>
                          <a:cs typeface="Times New Roman" pitchFamily="18" charset="0"/>
                        </a:rPr>
                        <a:t>N= 165, 30 weeks</a:t>
                      </a:r>
                    </a:p>
                    <a:p>
                      <a:r>
                        <a:rPr lang="en-US" b="1" dirty="0" smtClean="0">
                          <a:solidFill>
                            <a:srgbClr val="006600"/>
                          </a:solidFill>
                          <a:latin typeface="Times New Roman" pitchFamily="18" charset="0"/>
                          <a:cs typeface="Times New Roman" pitchFamily="18" charset="0"/>
                        </a:rPr>
                        <a:t>Baseline A1C= 8.2%</a:t>
                      </a:r>
                      <a:endParaRPr lang="en-US" b="1"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b="1" dirty="0" smtClean="0">
                          <a:solidFill>
                            <a:schemeClr val="bg1"/>
                          </a:solidFill>
                          <a:latin typeface="Times New Roman" pitchFamily="18" charset="0"/>
                          <a:cs typeface="Times New Roman" pitchFamily="18" charset="0"/>
                        </a:rPr>
                        <a:t>TZD </a:t>
                      </a:r>
                      <a:r>
                        <a:rPr lang="en-US" b="1" baseline="-25000" dirty="0" smtClean="0">
                          <a:solidFill>
                            <a:schemeClr val="bg1"/>
                          </a:solidFill>
                          <a:latin typeface="Times New Roman" pitchFamily="18" charset="0"/>
                          <a:cs typeface="Times New Roman" pitchFamily="18" charset="0"/>
                        </a:rPr>
                        <a:t>±  </a:t>
                      </a:r>
                      <a:r>
                        <a:rPr lang="en-US" sz="1800" b="1" kern="1200" dirty="0" smtClean="0">
                          <a:solidFill>
                            <a:schemeClr val="bg1"/>
                          </a:solidFill>
                          <a:latin typeface="Times New Roman" pitchFamily="18" charset="0"/>
                          <a:ea typeface="+mn-ea"/>
                          <a:cs typeface="Times New Roman" pitchFamily="18" charset="0"/>
                        </a:rPr>
                        <a:t>Met</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b="1" dirty="0" smtClean="0">
                          <a:solidFill>
                            <a:schemeClr val="bg1"/>
                          </a:solidFill>
                          <a:latin typeface="Times New Roman" pitchFamily="18" charset="0"/>
                          <a:cs typeface="Times New Roman" pitchFamily="18" charset="0"/>
                        </a:rPr>
                        <a:t>-0.8</a:t>
                      </a:r>
                      <a:endParaRPr lang="en-US" b="1" dirty="0">
                        <a:solidFill>
                          <a:schemeClr val="bg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D2884"/>
                    </a:solidFill>
                  </a:tcPr>
                </a:tc>
                <a:tc>
                  <a:txBody>
                    <a:bodyPr/>
                    <a:lstStyle/>
                    <a:p>
                      <a:pPr algn="ctr"/>
                      <a:r>
                        <a:rPr lang="en-US" b="1" dirty="0" smtClean="0">
                          <a:solidFill>
                            <a:schemeClr val="tx1"/>
                          </a:solidFill>
                          <a:latin typeface="Times New Roman" pitchFamily="18" charset="0"/>
                          <a:cs typeface="Times New Roman" pitchFamily="18" charset="0"/>
                        </a:rPr>
                        <a:t>-0.1</a:t>
                      </a:r>
                      <a:endParaRPr lang="en-US"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897239">
                <a:tc gridSpan="4">
                  <a:txBody>
                    <a:bodyPr/>
                    <a:lstStyle/>
                    <a:p>
                      <a:pPr>
                        <a:buFont typeface="Arial" charset="0"/>
                        <a:buNone/>
                      </a:pPr>
                      <a:r>
                        <a:rPr lang="en-US" sz="1200" dirty="0" smtClean="0">
                          <a:solidFill>
                            <a:schemeClr val="tx1"/>
                          </a:solidFill>
                          <a:latin typeface="Times New Roman" pitchFamily="18" charset="0"/>
                          <a:cs typeface="Times New Roman" pitchFamily="18" charset="0"/>
                        </a:rPr>
                        <a:t>* 10 </a:t>
                      </a:r>
                      <a:r>
                        <a:rPr lang="el-GR" sz="1200" dirty="0" smtClean="0">
                          <a:solidFill>
                            <a:schemeClr val="tx1"/>
                          </a:solidFill>
                          <a:latin typeface="Times New Roman" pitchFamily="18" charset="0"/>
                          <a:cs typeface="Times New Roman" pitchFamily="18" charset="0"/>
                        </a:rPr>
                        <a:t>μ</a:t>
                      </a:r>
                      <a:r>
                        <a:rPr lang="en-US" sz="1200" dirty="0" smtClean="0">
                          <a:solidFill>
                            <a:schemeClr val="tx1"/>
                          </a:solidFill>
                          <a:latin typeface="Times New Roman" pitchFamily="18" charset="0"/>
                          <a:cs typeface="Times New Roman" pitchFamily="18" charset="0"/>
                        </a:rPr>
                        <a:t>g twice daily;</a:t>
                      </a:r>
                      <a:r>
                        <a:rPr lang="en-US" sz="1200" baseline="0" dirty="0" smtClean="0">
                          <a:solidFill>
                            <a:schemeClr val="tx1"/>
                          </a:solidFill>
                          <a:latin typeface="Times New Roman" pitchFamily="18" charset="0"/>
                          <a:cs typeface="Times New Roman" pitchFamily="18" charset="0"/>
                        </a:rPr>
                        <a:t> † p&lt;0.05 </a:t>
                      </a:r>
                      <a:r>
                        <a:rPr lang="en-US" sz="1200" baseline="0" dirty="0" err="1" smtClean="0">
                          <a:solidFill>
                            <a:schemeClr val="tx1"/>
                          </a:solidFill>
                          <a:latin typeface="Times New Roman" pitchFamily="18" charset="0"/>
                          <a:cs typeface="Times New Roman" pitchFamily="18" charset="0"/>
                        </a:rPr>
                        <a:t>vs</a:t>
                      </a:r>
                      <a:r>
                        <a:rPr lang="en-US" sz="1200" baseline="0" dirty="0" smtClean="0">
                          <a:solidFill>
                            <a:schemeClr val="tx1"/>
                          </a:solidFill>
                          <a:latin typeface="Times New Roman" pitchFamily="18" charset="0"/>
                          <a:cs typeface="Times New Roman" pitchFamily="18" charset="0"/>
                        </a:rPr>
                        <a:t>  </a:t>
                      </a:r>
                      <a:r>
                        <a:rPr lang="en-US" sz="1200" baseline="0" dirty="0" err="1" smtClean="0">
                          <a:solidFill>
                            <a:schemeClr val="tx1"/>
                          </a:solidFill>
                          <a:latin typeface="Times New Roman" pitchFamily="18" charset="0"/>
                          <a:cs typeface="Times New Roman" pitchFamily="18" charset="0"/>
                        </a:rPr>
                        <a:t>placeboy</a:t>
                      </a:r>
                      <a:r>
                        <a:rPr lang="en-US" sz="1200" baseline="0" dirty="0" smtClean="0">
                          <a:solidFill>
                            <a:schemeClr val="tx1"/>
                          </a:solidFill>
                          <a:latin typeface="Times New Roman" pitchFamily="18" charset="0"/>
                          <a:cs typeface="Times New Roman" pitchFamily="18" charset="0"/>
                        </a:rPr>
                        <a:t> ; ‡ 79% of patients on both.</a:t>
                      </a:r>
                    </a:p>
                    <a:p>
                      <a:pPr>
                        <a:buFont typeface="Arial" charset="0"/>
                        <a:buNone/>
                      </a:pPr>
                      <a:r>
                        <a:rPr lang="en-US" sz="1200" baseline="0" dirty="0" smtClean="0">
                          <a:solidFill>
                            <a:schemeClr val="tx1"/>
                          </a:solidFill>
                          <a:latin typeface="Times New Roman" pitchFamily="18" charset="0"/>
                          <a:cs typeface="Times New Roman" pitchFamily="18" charset="0"/>
                        </a:rPr>
                        <a:t>PBO, placebo; SU, </a:t>
                      </a:r>
                      <a:r>
                        <a:rPr lang="en-US" sz="1200" baseline="0" dirty="0" err="1" smtClean="0">
                          <a:solidFill>
                            <a:schemeClr val="tx1"/>
                          </a:solidFill>
                          <a:latin typeface="Times New Roman" pitchFamily="18" charset="0"/>
                          <a:cs typeface="Times New Roman" pitchFamily="18" charset="0"/>
                        </a:rPr>
                        <a:t>sutfonylurea</a:t>
                      </a:r>
                      <a:r>
                        <a:rPr lang="en-US" sz="1200" baseline="0" dirty="0" smtClean="0">
                          <a:solidFill>
                            <a:schemeClr val="tx1"/>
                          </a:solidFill>
                          <a:latin typeface="Times New Roman" pitchFamily="18" charset="0"/>
                          <a:cs typeface="Times New Roman" pitchFamily="18" charset="0"/>
                        </a:rPr>
                        <a:t>; Met, </a:t>
                      </a:r>
                      <a:r>
                        <a:rPr lang="en-US" sz="1200" baseline="0" dirty="0" err="1" smtClean="0">
                          <a:solidFill>
                            <a:schemeClr val="tx1"/>
                          </a:solidFill>
                          <a:latin typeface="Times New Roman" pitchFamily="18" charset="0"/>
                          <a:cs typeface="Times New Roman" pitchFamily="18" charset="0"/>
                        </a:rPr>
                        <a:t>metformin</a:t>
                      </a:r>
                      <a:r>
                        <a:rPr lang="en-US" sz="1200" baseline="0" dirty="0" smtClean="0">
                          <a:solidFill>
                            <a:schemeClr val="tx1"/>
                          </a:solidFill>
                          <a:latin typeface="Times New Roman" pitchFamily="18" charset="0"/>
                          <a:cs typeface="Times New Roman" pitchFamily="18" charset="0"/>
                        </a:rPr>
                        <a:t>; TZD, </a:t>
                      </a:r>
                      <a:r>
                        <a:rPr lang="en-US" sz="1200" baseline="0" dirty="0" err="1" smtClean="0">
                          <a:solidFill>
                            <a:schemeClr val="tx1"/>
                          </a:solidFill>
                          <a:latin typeface="Times New Roman" pitchFamily="18" charset="0"/>
                          <a:cs typeface="Times New Roman" pitchFamily="18" charset="0"/>
                        </a:rPr>
                        <a:t>thiazxolidinedione</a:t>
                      </a:r>
                      <a:r>
                        <a:rPr lang="en-US" sz="1200" baseline="0" dirty="0" smtClean="0">
                          <a:solidFill>
                            <a:schemeClr val="tx1"/>
                          </a:solidFill>
                          <a:latin typeface="Times New Roman" pitchFamily="18" charset="0"/>
                          <a:cs typeface="Times New Roman" pitchFamily="18" charset="0"/>
                        </a:rPr>
                        <a:t>.</a:t>
                      </a:r>
                    </a:p>
                    <a:p>
                      <a:pPr>
                        <a:buFont typeface="Arial" charset="0"/>
                        <a:buNone/>
                      </a:pPr>
                      <a:r>
                        <a:rPr lang="en-US" sz="1200" baseline="0" dirty="0" err="1" smtClean="0">
                          <a:solidFill>
                            <a:schemeClr val="tx1"/>
                          </a:solidFill>
                          <a:latin typeface="Times New Roman" pitchFamily="18" charset="0"/>
                          <a:cs typeface="Times New Roman" pitchFamily="18" charset="0"/>
                        </a:rPr>
                        <a:t>Buse</a:t>
                      </a:r>
                      <a:r>
                        <a:rPr lang="en-US" sz="1200" baseline="0" dirty="0" smtClean="0">
                          <a:solidFill>
                            <a:schemeClr val="tx1"/>
                          </a:solidFill>
                          <a:latin typeface="Times New Roman" pitchFamily="18" charset="0"/>
                          <a:cs typeface="Times New Roman" pitchFamily="18" charset="0"/>
                        </a:rPr>
                        <a:t> JB et al. Diabetes Care. 2004;27(11): 2628-2635; </a:t>
                      </a:r>
                      <a:r>
                        <a:rPr lang="en-US" sz="1200" baseline="0" dirty="0" err="1" smtClean="0">
                          <a:solidFill>
                            <a:schemeClr val="tx1"/>
                          </a:solidFill>
                          <a:latin typeface="Times New Roman" pitchFamily="18" charset="0"/>
                          <a:cs typeface="Times New Roman" pitchFamily="18" charset="0"/>
                        </a:rPr>
                        <a:t>DeFronzo</a:t>
                      </a:r>
                      <a:r>
                        <a:rPr lang="en-US" sz="1200" baseline="0" dirty="0" smtClean="0">
                          <a:solidFill>
                            <a:schemeClr val="tx1"/>
                          </a:solidFill>
                          <a:latin typeface="Times New Roman" pitchFamily="18" charset="0"/>
                          <a:cs typeface="Times New Roman" pitchFamily="18" charset="0"/>
                        </a:rPr>
                        <a:t> RA et al. Diabetes Care. 2005;28(5):1092-1100; </a:t>
                      </a:r>
                      <a:r>
                        <a:rPr lang="en-US" sz="1200" baseline="0" dirty="0" err="1" smtClean="0">
                          <a:solidFill>
                            <a:schemeClr val="tx1"/>
                          </a:solidFill>
                          <a:latin typeface="Times New Roman" pitchFamily="18" charset="0"/>
                          <a:cs typeface="Times New Roman" pitchFamily="18" charset="0"/>
                        </a:rPr>
                        <a:t>Liutkus</a:t>
                      </a:r>
                      <a:r>
                        <a:rPr lang="en-US" sz="1200" baseline="0" dirty="0" smtClean="0">
                          <a:solidFill>
                            <a:schemeClr val="tx1"/>
                          </a:solidFill>
                          <a:latin typeface="Times New Roman" pitchFamily="18" charset="0"/>
                          <a:cs typeface="Times New Roman" pitchFamily="18" charset="0"/>
                        </a:rPr>
                        <a:t> J. Diabetes </a:t>
                      </a:r>
                      <a:r>
                        <a:rPr lang="en-US" sz="1200" baseline="0" dirty="0" err="1" smtClean="0">
                          <a:solidFill>
                            <a:schemeClr val="tx1"/>
                          </a:solidFill>
                          <a:latin typeface="Times New Roman" pitchFamily="18" charset="0"/>
                          <a:cs typeface="Times New Roman" pitchFamily="18" charset="0"/>
                        </a:rPr>
                        <a:t>Obes</a:t>
                      </a:r>
                      <a:r>
                        <a:rPr lang="en-US" sz="1200" baseline="0" dirty="0" smtClean="0">
                          <a:solidFill>
                            <a:schemeClr val="tx1"/>
                          </a:solidFill>
                          <a:latin typeface="Times New Roman" pitchFamily="18" charset="0"/>
                          <a:cs typeface="Times New Roman" pitchFamily="18" charset="0"/>
                        </a:rPr>
                        <a:t> </a:t>
                      </a:r>
                      <a:r>
                        <a:rPr lang="en-US" sz="1200" baseline="0" dirty="0" err="1" smtClean="0">
                          <a:solidFill>
                            <a:schemeClr val="tx1"/>
                          </a:solidFill>
                          <a:latin typeface="Times New Roman" pitchFamily="18" charset="0"/>
                          <a:cs typeface="Times New Roman" pitchFamily="18" charset="0"/>
                        </a:rPr>
                        <a:t>Metab</a:t>
                      </a:r>
                      <a:r>
                        <a:rPr lang="en-US" sz="1200" baseline="0" dirty="0" smtClean="0">
                          <a:solidFill>
                            <a:schemeClr val="tx1"/>
                          </a:solidFill>
                          <a:latin typeface="Times New Roman" pitchFamily="18" charset="0"/>
                          <a:cs typeface="Times New Roman" pitchFamily="18" charset="0"/>
                        </a:rPr>
                        <a:t>. 2010; 12(12): 1058-1065.</a:t>
                      </a:r>
                      <a:endParaRPr lang="en-US" sz="1200"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solidFill>
                          <a:srgbClr val="006600"/>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2</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196752"/>
            <a:ext cx="8640960" cy="5517232"/>
          </a:xfrm>
        </p:spPr>
        <p:txBody>
          <a:bodyPr>
            <a:normAutofit fontScale="775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62-y/o female with T2DM of 9.5 years’ duration</a:t>
            </a:r>
          </a:p>
          <a:p>
            <a:pPr algn="just">
              <a:lnSpc>
                <a:spcPct val="170000"/>
              </a:lnSpc>
            </a:pPr>
            <a:r>
              <a:rPr lang="en-US" b="1" dirty="0" smtClean="0">
                <a:solidFill>
                  <a:srgbClr val="7030A0"/>
                </a:solidFill>
                <a:latin typeface="Times New Roman" pitchFamily="18" charset="0"/>
                <a:ea typeface="+mj-ea"/>
                <a:cs typeface="Times New Roman" pitchFamily="18" charset="0"/>
              </a:rPr>
              <a:t>Presently taking </a:t>
            </a: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500 mg thrice daily and insulin </a:t>
            </a:r>
            <a:r>
              <a:rPr lang="en-US" b="1" dirty="0" err="1" smtClean="0">
                <a:solidFill>
                  <a:srgbClr val="7030A0"/>
                </a:solidFill>
                <a:latin typeface="Times New Roman" pitchFamily="18" charset="0"/>
                <a:ea typeface="+mj-ea"/>
                <a:cs typeface="Times New Roman" pitchFamily="18" charset="0"/>
              </a:rPr>
              <a:t>glargine</a:t>
            </a:r>
            <a:r>
              <a:rPr lang="en-US" b="1" dirty="0" smtClean="0">
                <a:solidFill>
                  <a:srgbClr val="7030A0"/>
                </a:solidFill>
                <a:latin typeface="Times New Roman" pitchFamily="18" charset="0"/>
                <a:ea typeface="+mj-ea"/>
                <a:cs typeface="Times New Roman" pitchFamily="18" charset="0"/>
              </a:rPr>
              <a:t> 38 U q AM</a:t>
            </a:r>
          </a:p>
          <a:p>
            <a:pPr algn="just">
              <a:lnSpc>
                <a:spcPct val="170000"/>
              </a:lnSpc>
            </a:pPr>
            <a:r>
              <a:rPr lang="en-US" b="1" dirty="0" smtClean="0">
                <a:solidFill>
                  <a:srgbClr val="7030A0"/>
                </a:solidFill>
                <a:latin typeface="Times New Roman" pitchFamily="18" charset="0"/>
                <a:ea typeface="+mj-ea"/>
                <a:cs typeface="Times New Roman" pitchFamily="18" charset="0"/>
              </a:rPr>
              <a:t>Also taking </a:t>
            </a:r>
            <a:r>
              <a:rPr lang="en-US" b="1" dirty="0" err="1" smtClean="0">
                <a:solidFill>
                  <a:srgbClr val="7030A0"/>
                </a:solidFill>
                <a:latin typeface="Times New Roman" pitchFamily="18" charset="0"/>
                <a:ea typeface="+mj-ea"/>
                <a:cs typeface="Times New Roman" pitchFamily="18" charset="0"/>
              </a:rPr>
              <a:t>simvastatin</a:t>
            </a:r>
            <a:r>
              <a:rPr lang="en-US" b="1" dirty="0" smtClean="0">
                <a:solidFill>
                  <a:srgbClr val="7030A0"/>
                </a:solidFill>
                <a:latin typeface="Times New Roman" pitchFamily="18" charset="0"/>
                <a:ea typeface="+mj-ea"/>
                <a:cs typeface="Times New Roman" pitchFamily="18" charset="0"/>
              </a:rPr>
              <a:t> 40 mg q AM and an ARB Plus CCB of HTN</a:t>
            </a:r>
          </a:p>
          <a:p>
            <a:pPr algn="just">
              <a:lnSpc>
                <a:spcPct val="170000"/>
              </a:lnSpc>
            </a:pPr>
            <a:r>
              <a:rPr lang="en-US" b="1" dirty="0" smtClean="0">
                <a:solidFill>
                  <a:srgbClr val="7030A0"/>
                </a:solidFill>
                <a:latin typeface="Times New Roman" pitchFamily="18" charset="0"/>
                <a:ea typeface="+mj-ea"/>
                <a:cs typeface="Times New Roman" pitchFamily="18" charset="0"/>
              </a:rPr>
              <a:t>Takes her medicines regularly but hates to do blood glucose monitoring since it hurts her fingers and costs a lot </a:t>
            </a:r>
          </a:p>
          <a:p>
            <a:pPr algn="just">
              <a:lnSpc>
                <a:spcPct val="170000"/>
              </a:lnSpc>
            </a:pPr>
            <a:r>
              <a:rPr lang="en-US" b="1" dirty="0" smtClean="0">
                <a:solidFill>
                  <a:srgbClr val="7030A0"/>
                </a:solidFill>
                <a:latin typeface="Times New Roman" pitchFamily="18" charset="0"/>
                <a:ea typeface="+mj-ea"/>
                <a:cs typeface="Times New Roman" pitchFamily="18" charset="0"/>
              </a:rPr>
              <a:t>Has no complaints but notices that her sugar is usually high</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720080"/>
          </a:xfrm>
        </p:spPr>
        <p:txBody>
          <a:bodyPr>
            <a:noAutofit/>
          </a:bodyPr>
          <a:lstStyle/>
          <a:p>
            <a:r>
              <a:rPr lang="en-US" sz="4500" b="1" dirty="0" smtClean="0">
                <a:solidFill>
                  <a:srgbClr val="C00000"/>
                </a:solidFill>
                <a:latin typeface="Times New Roman" pitchFamily="18" charset="0"/>
                <a:cs typeface="Times New Roman" pitchFamily="18" charset="0"/>
              </a:rPr>
              <a:t>Labs</a:t>
            </a:r>
          </a:p>
        </p:txBody>
      </p:sp>
      <p:graphicFrame>
        <p:nvGraphicFramePr>
          <p:cNvPr id="4" name="Content Placeholder 3"/>
          <p:cNvGraphicFramePr>
            <a:graphicFrameLocks noGrp="1"/>
          </p:cNvGraphicFramePr>
          <p:nvPr>
            <p:ph idx="1"/>
          </p:nvPr>
        </p:nvGraphicFramePr>
        <p:xfrm>
          <a:off x="755576" y="1556792"/>
          <a:ext cx="7560840" cy="4248473"/>
        </p:xfrm>
        <a:graphic>
          <a:graphicData uri="http://schemas.openxmlformats.org/drawingml/2006/table">
            <a:tbl>
              <a:tblPr firstRow="1" bandRow="1">
                <a:tableStyleId>{5C22544A-7EE6-4342-B048-85BDC9FD1C3A}</a:tableStyleId>
              </a:tblPr>
              <a:tblGrid>
                <a:gridCol w="4104456"/>
                <a:gridCol w="3456384"/>
              </a:tblGrid>
              <a:tr h="852520">
                <a:tc>
                  <a:txBody>
                    <a:bodyPr/>
                    <a:lstStyle/>
                    <a:p>
                      <a:pPr algn="l"/>
                      <a:r>
                        <a:rPr lang="en-US" sz="2500" b="1" dirty="0" smtClean="0">
                          <a:solidFill>
                            <a:schemeClr val="tx1"/>
                          </a:solidFill>
                          <a:latin typeface="Times New Roman" pitchFamily="18" charset="0"/>
                          <a:cs typeface="Times New Roman" pitchFamily="18" charset="0"/>
                        </a:rPr>
                        <a:t>HbA1c</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7.6%</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852520">
                <a:tc>
                  <a:txBody>
                    <a:bodyPr/>
                    <a:lstStyle/>
                    <a:p>
                      <a:pPr algn="l"/>
                      <a:r>
                        <a:rPr lang="en-US" sz="2500" b="1" dirty="0" smtClean="0">
                          <a:solidFill>
                            <a:schemeClr val="tx1"/>
                          </a:solidFill>
                          <a:latin typeface="Times New Roman" pitchFamily="18" charset="0"/>
                          <a:cs typeface="Times New Roman" pitchFamily="18" charset="0"/>
                        </a:rPr>
                        <a:t>FPG</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123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52520">
                <a:tc>
                  <a:txBody>
                    <a:bodyPr/>
                    <a:lstStyle/>
                    <a:p>
                      <a:pPr algn="l"/>
                      <a:r>
                        <a:rPr lang="en-US" sz="2500" b="1" dirty="0" smtClean="0">
                          <a:solidFill>
                            <a:schemeClr val="tx1"/>
                          </a:solidFill>
                          <a:latin typeface="Times New Roman" pitchFamily="18" charset="0"/>
                          <a:cs typeface="Times New Roman" pitchFamily="18" charset="0"/>
                        </a:rPr>
                        <a:t>LDL- cholesterol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83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698661">
                <a:tc>
                  <a:txBody>
                    <a:bodyPr/>
                    <a:lstStyle/>
                    <a:p>
                      <a:pPr algn="l"/>
                      <a:r>
                        <a:rPr lang="en-US" sz="2500" b="1" dirty="0" err="1" smtClean="0">
                          <a:solidFill>
                            <a:schemeClr val="tx1"/>
                          </a:solidFill>
                          <a:latin typeface="Times New Roman" pitchFamily="18" charset="0"/>
                          <a:cs typeface="Times New Roman" pitchFamily="18" charset="0"/>
                        </a:rPr>
                        <a:t>Creatinine</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0.7 mg/dl</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992252">
                <a:tc>
                  <a:txBody>
                    <a:bodyPr/>
                    <a:lstStyle/>
                    <a:p>
                      <a:pPr algn="l"/>
                      <a:r>
                        <a:rPr lang="en-US" sz="2500" b="1" dirty="0" smtClean="0">
                          <a:solidFill>
                            <a:schemeClr val="tx1"/>
                          </a:solidFill>
                          <a:latin typeface="Times New Roman" pitchFamily="18" charset="0"/>
                          <a:cs typeface="Times New Roman" pitchFamily="18" charset="0"/>
                        </a:rPr>
                        <a:t>Urinary albumin/</a:t>
                      </a:r>
                      <a:r>
                        <a:rPr lang="en-US" sz="2500" b="1" dirty="0" err="1" smtClean="0">
                          <a:solidFill>
                            <a:schemeClr val="tx1"/>
                          </a:solidFill>
                          <a:latin typeface="Times New Roman" pitchFamily="18" charset="0"/>
                          <a:cs typeface="Times New Roman" pitchFamily="18" charset="0"/>
                        </a:rPr>
                        <a:t>creatinine</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dirty="0" smtClean="0">
                          <a:solidFill>
                            <a:schemeClr val="tx1"/>
                          </a:solidFill>
                          <a:latin typeface="Times New Roman" pitchFamily="18" charset="0"/>
                          <a:cs typeface="Times New Roman" pitchFamily="18" charset="0"/>
                        </a:rPr>
                        <a:t>45 mg/g</a:t>
                      </a:r>
                      <a:endParaRPr lang="en-US" sz="25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Therapeutic Options</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844824"/>
            <a:ext cx="8640960" cy="3888432"/>
          </a:xfrm>
        </p:spPr>
        <p:txBody>
          <a:bodyPr>
            <a:normAutofit/>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Add mealtime insulin</a:t>
            </a:r>
          </a:p>
          <a:p>
            <a:pPr algn="just">
              <a:lnSpc>
                <a:spcPct val="170000"/>
              </a:lnSpc>
            </a:pPr>
            <a:r>
              <a:rPr lang="en-US" b="1" dirty="0" smtClean="0">
                <a:solidFill>
                  <a:srgbClr val="7030A0"/>
                </a:solidFill>
                <a:latin typeface="Times New Roman" pitchFamily="18" charset="0"/>
                <a:ea typeface="+mj-ea"/>
                <a:cs typeface="Times New Roman" pitchFamily="18" charset="0"/>
              </a:rPr>
              <a:t>Add </a:t>
            </a:r>
            <a:r>
              <a:rPr lang="en-US" b="1" dirty="0" err="1" smtClean="0">
                <a:solidFill>
                  <a:srgbClr val="7030A0"/>
                </a:solidFill>
                <a:latin typeface="Times New Roman" pitchFamily="18" charset="0"/>
                <a:ea typeface="+mj-ea"/>
                <a:cs typeface="Times New Roman" pitchFamily="18" charset="0"/>
              </a:rPr>
              <a:t>incretin</a:t>
            </a:r>
            <a:r>
              <a:rPr lang="en-US" b="1" dirty="0" smtClean="0">
                <a:solidFill>
                  <a:srgbClr val="7030A0"/>
                </a:solidFill>
                <a:latin typeface="Times New Roman" pitchFamily="18" charset="0"/>
                <a:ea typeface="+mj-ea"/>
                <a:cs typeface="Times New Roman" pitchFamily="18" charset="0"/>
              </a:rPr>
              <a:t> therapy</a:t>
            </a:r>
          </a:p>
          <a:p>
            <a:pPr lvl="3" algn="just">
              <a:lnSpc>
                <a:spcPct val="170000"/>
              </a:lnSpc>
            </a:pPr>
            <a:r>
              <a:rPr lang="en-US" sz="2500" b="1" dirty="0" smtClean="0">
                <a:latin typeface="Times New Roman" pitchFamily="18" charset="0"/>
                <a:ea typeface="+mj-ea"/>
                <a:cs typeface="Times New Roman" pitchFamily="18" charset="0"/>
              </a:rPr>
              <a:t>Oral DPP-4</a:t>
            </a:r>
          </a:p>
          <a:p>
            <a:pPr lvl="3" algn="just">
              <a:lnSpc>
                <a:spcPct val="170000"/>
              </a:lnSpc>
            </a:pPr>
            <a:r>
              <a:rPr lang="en-US" sz="2500" b="1" dirty="0" err="1" smtClean="0">
                <a:latin typeface="Times New Roman" pitchFamily="18" charset="0"/>
                <a:ea typeface="+mj-ea"/>
                <a:cs typeface="Times New Roman" pitchFamily="18" charset="0"/>
              </a:rPr>
              <a:t>Injectaple</a:t>
            </a:r>
            <a:r>
              <a:rPr lang="en-US" sz="2500" b="1" dirty="0" smtClean="0">
                <a:latin typeface="Times New Roman" pitchFamily="18" charset="0"/>
                <a:ea typeface="+mj-ea"/>
                <a:cs typeface="Times New Roman" pitchFamily="18" charset="0"/>
              </a:rPr>
              <a:t> GLP-1 analogue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772400" cy="1470025"/>
          </a:xfrm>
        </p:spPr>
        <p:txBody>
          <a:bodyPr/>
          <a:lstStyle/>
          <a:p>
            <a:pPr rtl="1"/>
            <a:r>
              <a:rPr lang="fa-IR" dirty="0" smtClean="0">
                <a:solidFill>
                  <a:srgbClr val="C00000"/>
                </a:solidFill>
                <a:cs typeface="Titr Mazar" pitchFamily="2" charset="-78"/>
              </a:rPr>
              <a:t>ســـال 1378 (1999)</a:t>
            </a:r>
            <a:endParaRPr lang="en-US" dirty="0"/>
          </a:p>
        </p:txBody>
      </p:sp>
      <p:sp>
        <p:nvSpPr>
          <p:cNvPr id="3" name="Subtitle 2"/>
          <p:cNvSpPr>
            <a:spLocks noGrp="1"/>
          </p:cNvSpPr>
          <p:nvPr>
            <p:ph type="subTitle" idx="1"/>
          </p:nvPr>
        </p:nvSpPr>
        <p:spPr>
          <a:xfrm>
            <a:off x="1475656" y="2060848"/>
            <a:ext cx="6400800" cy="3816424"/>
          </a:xfrm>
        </p:spPr>
        <p:txBody>
          <a:bodyPr>
            <a:normAutofit fontScale="62500" lnSpcReduction="20000"/>
          </a:bodyPr>
          <a:lstStyle/>
          <a:p>
            <a:pPr rtl="1">
              <a:lnSpc>
                <a:spcPct val="220000"/>
              </a:lnSpc>
              <a:buFont typeface="Arial" pitchFamily="34" charset="0"/>
              <a:buChar char="•"/>
            </a:pPr>
            <a:r>
              <a:rPr lang="fa-IR" dirty="0" smtClean="0"/>
              <a:t> </a:t>
            </a:r>
            <a:r>
              <a:rPr lang="fa-IR" sz="4700" dirty="0" smtClean="0">
                <a:solidFill>
                  <a:schemeClr val="tx1"/>
                </a:solidFill>
                <a:latin typeface="+mj-lt"/>
                <a:ea typeface="+mj-ea"/>
                <a:cs typeface="Mitra Bold Mazar" pitchFamily="2" charset="-78"/>
              </a:rPr>
              <a:t>سولفانيل اوره ها و متفورمين</a:t>
            </a:r>
          </a:p>
          <a:p>
            <a:pPr rtl="1">
              <a:lnSpc>
                <a:spcPct val="220000"/>
              </a:lnSpc>
              <a:buFont typeface="Arial" pitchFamily="34" charset="0"/>
              <a:buChar char="•"/>
            </a:pPr>
            <a:r>
              <a:rPr lang="fa-IR" sz="4700" dirty="0" smtClean="0">
                <a:solidFill>
                  <a:schemeClr val="tx1"/>
                </a:solidFill>
                <a:latin typeface="+mj-lt"/>
                <a:ea typeface="+mj-ea"/>
                <a:cs typeface="Mitra Bold Mazar" pitchFamily="2" charset="-78"/>
              </a:rPr>
              <a:t>ورود	</a:t>
            </a:r>
            <a:r>
              <a:rPr lang="en-US" sz="3600" b="1" dirty="0" err="1" smtClean="0">
                <a:solidFill>
                  <a:srgbClr val="5D2884"/>
                </a:solidFill>
                <a:latin typeface="Times New Roman" pitchFamily="18" charset="0"/>
                <a:ea typeface="+mj-ea"/>
                <a:cs typeface="Times New Roman" pitchFamily="18" charset="0"/>
              </a:rPr>
              <a:t>Rosiglitazone</a:t>
            </a:r>
            <a:endParaRPr lang="en-US" sz="3600" b="1" dirty="0" smtClean="0">
              <a:solidFill>
                <a:srgbClr val="5D2884"/>
              </a:solidFill>
              <a:latin typeface="Times New Roman" pitchFamily="18" charset="0"/>
              <a:ea typeface="+mj-ea"/>
              <a:cs typeface="Times New Roman" pitchFamily="18" charset="0"/>
            </a:endParaRPr>
          </a:p>
          <a:p>
            <a:pPr rtl="1">
              <a:lnSpc>
                <a:spcPct val="220000"/>
              </a:lnSpc>
            </a:pPr>
            <a:r>
              <a:rPr lang="fa-IR" b="1" dirty="0" smtClean="0">
                <a:solidFill>
                  <a:srgbClr val="5D2884"/>
                </a:solidFill>
                <a:latin typeface="Times New Roman" pitchFamily="18" charset="0"/>
                <a:ea typeface="+mj-ea"/>
                <a:cs typeface="Times New Roman" pitchFamily="18" charset="0"/>
              </a:rPr>
              <a:t>	</a:t>
            </a:r>
            <a:r>
              <a:rPr lang="en-US" sz="3600" b="1" dirty="0" err="1" smtClean="0">
                <a:solidFill>
                  <a:srgbClr val="5D2884"/>
                </a:solidFill>
                <a:latin typeface="Times New Roman" pitchFamily="18" charset="0"/>
                <a:ea typeface="+mj-ea"/>
                <a:cs typeface="Times New Roman" pitchFamily="18" charset="0"/>
              </a:rPr>
              <a:t>Pioglitazone</a:t>
            </a:r>
            <a:endParaRPr lang="en-US" sz="3600" b="1" dirty="0" smtClean="0">
              <a:solidFill>
                <a:srgbClr val="5D2884"/>
              </a:solidFill>
              <a:latin typeface="Times New Roman" pitchFamily="18" charset="0"/>
              <a:ea typeface="+mj-ea"/>
              <a:cs typeface="Times New Roman" pitchFamily="18" charset="0"/>
            </a:endParaRPr>
          </a:p>
          <a:p>
            <a:pPr rtl="1">
              <a:lnSpc>
                <a:spcPct val="220000"/>
              </a:lnSpc>
            </a:pPr>
            <a:r>
              <a:rPr lang="fa-IR" sz="3600" b="1" dirty="0" smtClean="0">
                <a:solidFill>
                  <a:srgbClr val="5D2884"/>
                </a:solidFill>
                <a:latin typeface="Times New Roman" pitchFamily="18" charset="0"/>
                <a:ea typeface="+mj-ea"/>
                <a:cs typeface="Times New Roman" pitchFamily="18" charset="0"/>
              </a:rPr>
              <a:t>	</a:t>
            </a:r>
            <a:r>
              <a:rPr lang="en-US" sz="4000" b="1" dirty="0" err="1" smtClean="0">
                <a:solidFill>
                  <a:srgbClr val="5D2884"/>
                </a:solidFill>
                <a:latin typeface="Times New Roman" pitchFamily="18" charset="0"/>
                <a:ea typeface="+mj-ea"/>
                <a:cs typeface="Times New Roman" pitchFamily="18" charset="0"/>
              </a:rPr>
              <a:t>Repaglinide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Change in HbA1c When Adding GLP-1-Based Therapies to Insulin and </a:t>
            </a:r>
            <a:r>
              <a:rPr lang="en-US" sz="3500" b="1" dirty="0" err="1" smtClean="0">
                <a:solidFill>
                  <a:srgbClr val="C00000"/>
                </a:solidFill>
                <a:latin typeface="Times New Roman" pitchFamily="18" charset="0"/>
                <a:cs typeface="Times New Roman" pitchFamily="18" charset="0"/>
              </a:rPr>
              <a:t>Metformin</a:t>
            </a:r>
            <a:endParaRPr lang="en-US" sz="3500" b="1" dirty="0">
              <a:latin typeface="Times New Roman" pitchFamily="18" charset="0"/>
              <a:cs typeface="Times New Roman" pitchFamily="18" charset="0"/>
            </a:endParaRPr>
          </a:p>
        </p:txBody>
      </p:sp>
      <p:graphicFrame>
        <p:nvGraphicFramePr>
          <p:cNvPr id="75778" name="Chart 6"/>
          <p:cNvGraphicFramePr>
            <a:graphicFrameLocks/>
          </p:cNvGraphicFramePr>
          <p:nvPr>
            <p:ph idx="1"/>
          </p:nvPr>
        </p:nvGraphicFramePr>
        <p:xfrm>
          <a:off x="548481" y="1789906"/>
          <a:ext cx="8047038" cy="3883025"/>
        </p:xfrm>
        <a:graphic>
          <a:graphicData uri="http://schemas.openxmlformats.org/presentationml/2006/ole">
            <p:oleObj spid="_x0000_s75778" r:id="rId3" imgW="8047417" imgH="3883489" progId="Excel.Sheet.8">
              <p:embed/>
            </p:oleObj>
          </a:graphicData>
        </a:graphic>
      </p:graphicFrame>
      <p:sp>
        <p:nvSpPr>
          <p:cNvPr id="5" name="Text Box 110"/>
          <p:cNvSpPr txBox="1">
            <a:spLocks noChangeArrowheads="1"/>
          </p:cNvSpPr>
          <p:nvPr/>
        </p:nvSpPr>
        <p:spPr bwMode="auto">
          <a:xfrm>
            <a:off x="487288" y="5877272"/>
            <a:ext cx="4876800" cy="458787"/>
          </a:xfrm>
          <a:prstGeom prst="rect">
            <a:avLst/>
          </a:prstGeom>
          <a:noFill/>
          <a:ln w="9525">
            <a:noFill/>
            <a:miter lim="800000"/>
            <a:headEnd/>
            <a:tailEnd/>
          </a:ln>
        </p:spPr>
        <p:txBody>
          <a:bodyPr lIns="86749" tIns="43378" rIns="86749" bIns="43378"/>
          <a:lstStyle/>
          <a:p>
            <a:pPr algn="ctr">
              <a:spcBef>
                <a:spcPct val="50000"/>
              </a:spcBef>
            </a:pPr>
            <a:r>
              <a:rPr lang="en-GB" sz="1400" b="0" dirty="0"/>
              <a:t>Arnolds S, et al. Diabetes Care. 2010;33:1509-1515</a:t>
            </a:r>
            <a:endParaRPr lang="en-US" sz="1400" b="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Change in Body Weight When Adding GLP-1 Based Therapies to Insulin and </a:t>
            </a:r>
            <a:r>
              <a:rPr lang="en-US" sz="3500" b="1" dirty="0" err="1" smtClean="0">
                <a:solidFill>
                  <a:srgbClr val="C00000"/>
                </a:solidFill>
                <a:latin typeface="Times New Roman" pitchFamily="18" charset="0"/>
                <a:cs typeface="Times New Roman" pitchFamily="18" charset="0"/>
              </a:rPr>
              <a:t>Metformin</a:t>
            </a:r>
            <a:endParaRPr lang="en-US" sz="3500" b="1" dirty="0">
              <a:latin typeface="Times New Roman" pitchFamily="18" charset="0"/>
              <a:cs typeface="Times New Roman" pitchFamily="18" charset="0"/>
            </a:endParaRPr>
          </a:p>
        </p:txBody>
      </p:sp>
      <p:graphicFrame>
        <p:nvGraphicFramePr>
          <p:cNvPr id="76802" name="Chart 7"/>
          <p:cNvGraphicFramePr>
            <a:graphicFrameLocks/>
          </p:cNvGraphicFramePr>
          <p:nvPr>
            <p:ph idx="1"/>
          </p:nvPr>
        </p:nvGraphicFramePr>
        <p:xfrm>
          <a:off x="457200" y="1710531"/>
          <a:ext cx="8229600" cy="4041775"/>
        </p:xfrm>
        <a:graphic>
          <a:graphicData uri="http://schemas.openxmlformats.org/presentationml/2006/ole">
            <p:oleObj spid="_x0000_s76802" r:id="rId3" imgW="8230313" imgH="4041998" progId="Excel.Sheet.8">
              <p:embed/>
            </p:oleObj>
          </a:graphicData>
        </a:graphic>
      </p:graphicFrame>
      <p:sp>
        <p:nvSpPr>
          <p:cNvPr id="5" name="Text Box 110"/>
          <p:cNvSpPr txBox="1">
            <a:spLocks noChangeArrowheads="1"/>
          </p:cNvSpPr>
          <p:nvPr/>
        </p:nvSpPr>
        <p:spPr bwMode="auto">
          <a:xfrm>
            <a:off x="467544" y="5877272"/>
            <a:ext cx="4876800" cy="458787"/>
          </a:xfrm>
          <a:prstGeom prst="rect">
            <a:avLst/>
          </a:prstGeom>
          <a:noFill/>
          <a:ln w="9525">
            <a:noFill/>
            <a:miter lim="800000"/>
            <a:headEnd/>
            <a:tailEnd/>
          </a:ln>
        </p:spPr>
        <p:txBody>
          <a:bodyPr lIns="86749" tIns="43378" rIns="86749" bIns="43378"/>
          <a:lstStyle/>
          <a:p>
            <a:pPr algn="ctr">
              <a:spcBef>
                <a:spcPct val="50000"/>
              </a:spcBef>
            </a:pPr>
            <a:r>
              <a:rPr lang="en-GB" sz="1400" b="0" dirty="0"/>
              <a:t>Arnolds S, et al. Diabetes Care. 2010;33:1509-1515</a:t>
            </a:r>
            <a:endParaRPr lang="en-US" sz="1400" b="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94122"/>
          </a:xfrm>
        </p:spPr>
        <p:txBody>
          <a:bodyPr>
            <a:noAutofit/>
          </a:bodyPr>
          <a:lstStyle/>
          <a:p>
            <a:r>
              <a:rPr lang="en-US" sz="3500" b="1" dirty="0" smtClean="0">
                <a:solidFill>
                  <a:srgbClr val="C00000"/>
                </a:solidFill>
                <a:latin typeface="Times New Roman" pitchFamily="18" charset="0"/>
                <a:cs typeface="Times New Roman" pitchFamily="18" charset="0"/>
              </a:rPr>
              <a:t>Incidence of Hypoglycemia</a:t>
            </a:r>
            <a:endParaRPr lang="en-US" sz="3500" b="1" dirty="0">
              <a:latin typeface="Times New Roman" pitchFamily="18" charset="0"/>
              <a:cs typeface="Times New Roman" pitchFamily="18" charset="0"/>
            </a:endParaRPr>
          </a:p>
        </p:txBody>
      </p:sp>
      <p:graphicFrame>
        <p:nvGraphicFramePr>
          <p:cNvPr id="77826" name="Chart 4"/>
          <p:cNvGraphicFramePr>
            <a:graphicFrameLocks/>
          </p:cNvGraphicFramePr>
          <p:nvPr>
            <p:ph idx="1"/>
          </p:nvPr>
        </p:nvGraphicFramePr>
        <p:xfrm>
          <a:off x="609600" y="1445419"/>
          <a:ext cx="7924800" cy="4572000"/>
        </p:xfrm>
        <a:graphic>
          <a:graphicData uri="http://schemas.openxmlformats.org/presentationml/2006/ole">
            <p:oleObj spid="_x0000_s77826" r:id="rId3" imgW="7925487" imgH="4572396" progId="Excel.Sheet.8">
              <p:embed/>
            </p:oleObj>
          </a:graphicData>
        </a:graphic>
      </p:graphicFrame>
      <p:sp>
        <p:nvSpPr>
          <p:cNvPr id="5" name="Text Box 110"/>
          <p:cNvSpPr txBox="1">
            <a:spLocks noChangeArrowheads="1"/>
          </p:cNvSpPr>
          <p:nvPr/>
        </p:nvSpPr>
        <p:spPr bwMode="auto">
          <a:xfrm>
            <a:off x="683568" y="6093296"/>
            <a:ext cx="4876800" cy="458787"/>
          </a:xfrm>
          <a:prstGeom prst="rect">
            <a:avLst/>
          </a:prstGeom>
          <a:noFill/>
          <a:ln w="9525">
            <a:noFill/>
            <a:miter lim="800000"/>
            <a:headEnd/>
            <a:tailEnd/>
          </a:ln>
        </p:spPr>
        <p:txBody>
          <a:bodyPr lIns="86749" tIns="43378" rIns="86749" bIns="43378"/>
          <a:lstStyle/>
          <a:p>
            <a:pPr algn="ctr">
              <a:spcBef>
                <a:spcPct val="50000"/>
              </a:spcBef>
            </a:pPr>
            <a:r>
              <a:rPr lang="en-GB" sz="1400" b="0" dirty="0"/>
              <a:t>Arnolds S, et al. Diabetes Care. 2010;33:1509-1515</a:t>
            </a:r>
            <a:endParaRPr lang="en-US" sz="1400" b="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296144"/>
          </a:xfrm>
        </p:spPr>
        <p:txBody>
          <a:bodyPr>
            <a:noAutofit/>
          </a:bodyPr>
          <a:lstStyle/>
          <a:p>
            <a:r>
              <a:rPr lang="en-US" sz="4500" b="1" dirty="0" smtClean="0">
                <a:solidFill>
                  <a:srgbClr val="C00000"/>
                </a:solidFill>
                <a:latin typeface="Times New Roman" pitchFamily="18" charset="0"/>
                <a:cs typeface="Times New Roman" pitchFamily="18" charset="0"/>
              </a:rPr>
              <a:t>Conclusions</a:t>
            </a:r>
            <a:br>
              <a:rPr lang="en-US" sz="4500" b="1" dirty="0" smtClean="0">
                <a:solidFill>
                  <a:srgbClr val="C00000"/>
                </a:solidFill>
                <a:latin typeface="Times New Roman" pitchFamily="18" charset="0"/>
                <a:cs typeface="Times New Roman" pitchFamily="18" charset="0"/>
              </a:rPr>
            </a:br>
            <a:r>
              <a:rPr lang="en-US" sz="4500" b="1" dirty="0" smtClean="0">
                <a:solidFill>
                  <a:srgbClr val="C00000"/>
                </a:solidFill>
                <a:latin typeface="Times New Roman" pitchFamily="18" charset="0"/>
                <a:cs typeface="Times New Roman" pitchFamily="18" charset="0"/>
              </a:rPr>
              <a:t>In 2011 (1390)</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772816"/>
            <a:ext cx="8640960" cy="4349080"/>
          </a:xfrm>
        </p:spPr>
        <p:txBody>
          <a:bodyPr>
            <a:normAutofit fontScale="85000" lnSpcReduction="1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The problem of hypoglycemia has become a paramount consideration </a:t>
            </a:r>
          </a:p>
          <a:p>
            <a:pPr algn="just">
              <a:lnSpc>
                <a:spcPct val="170000"/>
              </a:lnSpc>
            </a:pPr>
            <a:r>
              <a:rPr lang="en-US" b="1" dirty="0" smtClean="0">
                <a:solidFill>
                  <a:srgbClr val="7030A0"/>
                </a:solidFill>
                <a:latin typeface="Times New Roman" pitchFamily="18" charset="0"/>
                <a:ea typeface="+mj-ea"/>
                <a:cs typeface="Times New Roman" pitchFamily="18" charset="0"/>
              </a:rPr>
              <a:t>Weight gain from therapy has become undesirable</a:t>
            </a:r>
          </a:p>
          <a:p>
            <a:pPr algn="just">
              <a:lnSpc>
                <a:spcPct val="170000"/>
              </a:lnSpc>
            </a:pP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is now nearly universal first-line therapy</a:t>
            </a:r>
          </a:p>
          <a:p>
            <a:pPr algn="just">
              <a:lnSpc>
                <a:spcPct val="170000"/>
              </a:lnSpc>
            </a:pPr>
            <a:r>
              <a:rPr lang="en-US" b="1" dirty="0" smtClean="0">
                <a:solidFill>
                  <a:srgbClr val="7030A0"/>
                </a:solidFill>
                <a:latin typeface="Times New Roman" pitchFamily="18" charset="0"/>
                <a:ea typeface="+mj-ea"/>
                <a:cs typeface="Times New Roman" pitchFamily="18" charset="0"/>
              </a:rPr>
              <a:t>Central issue of how best to advance therapy beyond </a:t>
            </a: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 basal insulin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9144000" cy="720080"/>
          </a:xfrm>
        </p:spPr>
        <p:txBody>
          <a:bodyPr>
            <a:noAutofit/>
          </a:bodyPr>
          <a:lstStyle/>
          <a:p>
            <a:r>
              <a:rPr lang="en-US" sz="1800" b="1" dirty="0" smtClean="0">
                <a:solidFill>
                  <a:srgbClr val="C00000"/>
                </a:solidFill>
                <a:latin typeface="Times New Roman" pitchFamily="18" charset="0"/>
                <a:cs typeface="Times New Roman" pitchFamily="18" charset="0"/>
              </a:rPr>
              <a:t>14 classes of </a:t>
            </a:r>
            <a:r>
              <a:rPr lang="en-US" sz="1800" b="1" dirty="0" err="1" smtClean="0">
                <a:solidFill>
                  <a:srgbClr val="C00000"/>
                </a:solidFill>
                <a:latin typeface="Times New Roman" pitchFamily="18" charset="0"/>
                <a:cs typeface="Times New Roman" pitchFamily="18" charset="0"/>
              </a:rPr>
              <a:t>Antihyperglycemic</a:t>
            </a:r>
            <a:r>
              <a:rPr lang="en-US" sz="1800" b="1" dirty="0" smtClean="0">
                <a:solidFill>
                  <a:srgbClr val="C00000"/>
                </a:solidFill>
                <a:latin typeface="Times New Roman" pitchFamily="18" charset="0"/>
                <a:cs typeface="Times New Roman" pitchFamily="18" charset="0"/>
              </a:rPr>
              <a:t> Agents for Treatment of Type 2 Diabetes Mellitus (T2DM)</a:t>
            </a:r>
          </a:p>
        </p:txBody>
      </p:sp>
      <p:graphicFrame>
        <p:nvGraphicFramePr>
          <p:cNvPr id="4" name="Content Placeholder 3"/>
          <p:cNvGraphicFramePr>
            <a:graphicFrameLocks noGrp="1"/>
          </p:cNvGraphicFramePr>
          <p:nvPr>
            <p:ph idx="1"/>
          </p:nvPr>
        </p:nvGraphicFramePr>
        <p:xfrm>
          <a:off x="144017" y="694888"/>
          <a:ext cx="8964487" cy="6314440"/>
        </p:xfrm>
        <a:graphic>
          <a:graphicData uri="http://schemas.openxmlformats.org/drawingml/2006/table">
            <a:tbl>
              <a:tblPr firstRow="1" bandRow="1">
                <a:tableStyleId>{5C22544A-7EE6-4342-B048-85BDC9FD1C3A}</a:tableStyleId>
              </a:tblPr>
              <a:tblGrid>
                <a:gridCol w="2483767"/>
                <a:gridCol w="1008112"/>
                <a:gridCol w="1008112"/>
                <a:gridCol w="792088"/>
                <a:gridCol w="1080120"/>
                <a:gridCol w="2592288"/>
              </a:tblGrid>
              <a:tr h="370840">
                <a:tc>
                  <a:txBody>
                    <a:bodyPr/>
                    <a:lstStyle/>
                    <a:p>
                      <a:pPr algn="ctr"/>
                      <a:r>
                        <a:rPr lang="en-US" sz="1400" dirty="0" smtClean="0">
                          <a:solidFill>
                            <a:schemeClr val="bg1"/>
                          </a:solidFill>
                          <a:latin typeface="Times New Roman" pitchFamily="18" charset="0"/>
                          <a:cs typeface="Times New Roman" pitchFamily="18" charset="0"/>
                        </a:rPr>
                        <a:t>Class</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bg1"/>
                          </a:solidFill>
                          <a:latin typeface="Times New Roman" pitchFamily="18" charset="0"/>
                          <a:cs typeface="Times New Roman" pitchFamily="18" charset="0"/>
                        </a:rPr>
                        <a:t>A1C</a:t>
                      </a:r>
                    </a:p>
                    <a:p>
                      <a:pPr algn="ctr"/>
                      <a:r>
                        <a:rPr lang="en-US" sz="1400" dirty="0" smtClean="0">
                          <a:solidFill>
                            <a:schemeClr val="bg1"/>
                          </a:solidFill>
                          <a:latin typeface="Times New Roman" pitchFamily="18" charset="0"/>
                          <a:cs typeface="Times New Roman" pitchFamily="18" charset="0"/>
                        </a:rPr>
                        <a:t>Reduction</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bg1"/>
                          </a:solidFill>
                          <a:latin typeface="Times New Roman" pitchFamily="18" charset="0"/>
                          <a:cs typeface="Times New Roman" pitchFamily="18" charset="0"/>
                        </a:rPr>
                        <a:t>Hypoglycemia</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bg1"/>
                          </a:solidFill>
                          <a:latin typeface="Times New Roman" pitchFamily="18" charset="0"/>
                          <a:cs typeface="Times New Roman" pitchFamily="18" charset="0"/>
                        </a:rPr>
                        <a:t>Weight</a:t>
                      </a:r>
                      <a:r>
                        <a:rPr lang="en-US" sz="1400" baseline="0" dirty="0" smtClean="0">
                          <a:solidFill>
                            <a:schemeClr val="bg1"/>
                          </a:solidFill>
                          <a:latin typeface="Times New Roman" pitchFamily="18" charset="0"/>
                          <a:cs typeface="Times New Roman" pitchFamily="18" charset="0"/>
                        </a:rPr>
                        <a:t> change</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bg1"/>
                          </a:solidFill>
                          <a:latin typeface="Times New Roman" pitchFamily="18" charset="0"/>
                          <a:cs typeface="Times New Roman" pitchFamily="18" charset="0"/>
                        </a:rPr>
                        <a:t>Dosing</a:t>
                      </a:r>
                      <a:r>
                        <a:rPr lang="en-US" sz="1400" baseline="0" dirty="0" smtClean="0">
                          <a:solidFill>
                            <a:schemeClr val="bg1"/>
                          </a:solidFill>
                          <a:latin typeface="Times New Roman" pitchFamily="18" charset="0"/>
                          <a:cs typeface="Times New Roman" pitchFamily="18" charset="0"/>
                        </a:rPr>
                        <a:t> </a:t>
                      </a:r>
                    </a:p>
                    <a:p>
                      <a:pPr algn="ctr"/>
                      <a:r>
                        <a:rPr lang="en-US" sz="1400" baseline="0" dirty="0" smtClean="0">
                          <a:solidFill>
                            <a:schemeClr val="bg1"/>
                          </a:solidFill>
                          <a:latin typeface="Times New Roman" pitchFamily="18" charset="0"/>
                          <a:cs typeface="Times New Roman" pitchFamily="18" charset="0"/>
                        </a:rPr>
                        <a:t>(times/day)</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chemeClr val="bg1"/>
                          </a:solidFill>
                          <a:latin typeface="Times New Roman" pitchFamily="18" charset="0"/>
                          <a:cs typeface="Times New Roman" pitchFamily="18" charset="0"/>
                        </a:rPr>
                        <a:t>Other safety issues</a:t>
                      </a:r>
                      <a:endParaRPr lang="en-US" sz="1400" dirty="0">
                        <a:solidFill>
                          <a:schemeClr val="bg1"/>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300" b="1" dirty="0" err="1" smtClean="0">
                          <a:solidFill>
                            <a:srgbClr val="008000"/>
                          </a:solidFill>
                          <a:latin typeface="Times New Roman" pitchFamily="18" charset="0"/>
                          <a:cs typeface="Times New Roman" pitchFamily="18" charset="0"/>
                        </a:rPr>
                        <a:t>Metformin</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Neutral</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2</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GL, lactic acidosis, B12 deficiency</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008000"/>
                          </a:solidFill>
                          <a:latin typeface="Times New Roman" pitchFamily="18" charset="0"/>
                          <a:cs typeface="Times New Roman" pitchFamily="18" charset="0"/>
                        </a:rPr>
                        <a:t>Long-acting insulin</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1.5-2.5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Yes</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1, injected</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008000"/>
                          </a:solidFill>
                          <a:latin typeface="Times New Roman" pitchFamily="18" charset="0"/>
                          <a:cs typeface="Times New Roman" pitchFamily="18" charset="0"/>
                        </a:rPr>
                        <a:t>Repid</a:t>
                      </a:r>
                      <a:r>
                        <a:rPr lang="en-US" sz="1300" b="1" dirty="0" smtClean="0">
                          <a:solidFill>
                            <a:srgbClr val="008000"/>
                          </a:solidFill>
                          <a:latin typeface="Times New Roman" pitchFamily="18" charset="0"/>
                          <a:cs typeface="Times New Roman" pitchFamily="18" charset="0"/>
                        </a:rPr>
                        <a:t>-acting insulin</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1.5-2.5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Yes</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1-4, injected</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008000"/>
                          </a:solidFill>
                          <a:latin typeface="Times New Roman" pitchFamily="18" charset="0"/>
                          <a:cs typeface="Times New Roman" pitchFamily="18" charset="0"/>
                        </a:rPr>
                        <a:t>Sutfonylureas</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Yes</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1</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Allergies, secondary failure </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008000"/>
                          </a:solidFill>
                          <a:latin typeface="Times New Roman" pitchFamily="18" charset="0"/>
                          <a:cs typeface="Times New Roman" pitchFamily="18" charset="0"/>
                        </a:rPr>
                        <a:t>Thiasilldinediones</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0.5-1.4</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1</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Edema, CHF, bone fractures</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5D2884"/>
                          </a:solidFill>
                          <a:latin typeface="Times New Roman" pitchFamily="18" charset="0"/>
                          <a:cs typeface="Times New Roman" pitchFamily="18" charset="0"/>
                        </a:rPr>
                        <a:t>GLP-1 receptor agonists (short)</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0.5-1.0</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EB9421"/>
                          </a:solidFill>
                          <a:latin typeface="Times New Roman" pitchFamily="18" charset="0"/>
                          <a:cs typeface="Times New Roman" pitchFamily="18" charset="0"/>
                        </a:rPr>
                        <a:t>Loss</a:t>
                      </a:r>
                      <a:endParaRPr lang="en-US" sz="1300" b="1" dirty="0">
                        <a:solidFill>
                          <a:srgbClr val="EB942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2, injected</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 pancreatitis, ARF</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5D2884"/>
                          </a:solidFill>
                          <a:latin typeface="Times New Roman" pitchFamily="18" charset="0"/>
                          <a:cs typeface="Times New Roman" pitchFamily="18" charset="0"/>
                        </a:rPr>
                        <a:t>Long-acting GLP-1</a:t>
                      </a:r>
                      <a:r>
                        <a:rPr lang="en-US" sz="1300" b="1" baseline="0" dirty="0" smtClean="0">
                          <a:solidFill>
                            <a:srgbClr val="5D2884"/>
                          </a:solidFill>
                          <a:latin typeface="Times New Roman" pitchFamily="18" charset="0"/>
                          <a:cs typeface="Times New Roman" pitchFamily="18" charset="0"/>
                        </a:rPr>
                        <a:t> receptor agonists</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EB9421"/>
                          </a:solidFill>
                          <a:latin typeface="Times New Roman" pitchFamily="18" charset="0"/>
                          <a:cs typeface="Times New Roman" pitchFamily="18" charset="0"/>
                        </a:rPr>
                        <a:t>Loss</a:t>
                      </a:r>
                      <a:endParaRPr lang="en-US" sz="1300" b="1" dirty="0">
                        <a:solidFill>
                          <a:srgbClr val="EB9421"/>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1, injected</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 pancreatitis, ?MTC, ?ARF</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5D2884"/>
                          </a:solidFill>
                          <a:latin typeface="Times New Roman" pitchFamily="18" charset="0"/>
                          <a:cs typeface="Times New Roman" pitchFamily="18" charset="0"/>
                        </a:rPr>
                        <a:t>Repaglinide</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1-1.5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FF0000"/>
                          </a:solidFill>
                          <a:latin typeface="Times New Roman" pitchFamily="18" charset="0"/>
                          <a:cs typeface="Times New Roman" pitchFamily="18" charset="0"/>
                        </a:rPr>
                        <a:t>Yes</a:t>
                      </a:r>
                    </a:p>
                    <a:p>
                      <a:pPr algn="ct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3</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5D2884"/>
                          </a:solidFill>
                          <a:latin typeface="Times New Roman" pitchFamily="18" charset="0"/>
                          <a:cs typeface="Times New Roman" pitchFamily="18" charset="0"/>
                        </a:rPr>
                        <a:t>Nateglinide</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0.5-0.8</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Rare</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FF0000"/>
                          </a:solidFill>
                          <a:latin typeface="Times New Roman" pitchFamily="18" charset="0"/>
                          <a:cs typeface="Times New Roman" pitchFamily="18" charset="0"/>
                        </a:rPr>
                        <a:t>Gain</a:t>
                      </a:r>
                      <a:endParaRPr lang="en-US" sz="1300" b="1" dirty="0">
                        <a:solidFill>
                          <a:srgbClr val="FF0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3</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5D2884"/>
                          </a:solidFill>
                          <a:latin typeface="Times New Roman" pitchFamily="18" charset="0"/>
                          <a:cs typeface="Times New Roman" pitchFamily="18" charset="0"/>
                        </a:rPr>
                        <a:t>Alpha-</a:t>
                      </a:r>
                      <a:r>
                        <a:rPr lang="en-US" sz="1300" b="1" dirty="0" err="1" smtClean="0">
                          <a:solidFill>
                            <a:srgbClr val="5D2884"/>
                          </a:solidFill>
                          <a:latin typeface="Times New Roman" pitchFamily="18" charset="0"/>
                          <a:cs typeface="Times New Roman" pitchFamily="18" charset="0"/>
                        </a:rPr>
                        <a:t>glucosioase</a:t>
                      </a:r>
                      <a:r>
                        <a:rPr lang="en-US" sz="1300" b="1" dirty="0" smtClean="0">
                          <a:solidFill>
                            <a:srgbClr val="5D2884"/>
                          </a:solidFill>
                          <a:latin typeface="Times New Roman" pitchFamily="18" charset="0"/>
                          <a:cs typeface="Times New Roman" pitchFamily="18" charset="0"/>
                        </a:rPr>
                        <a:t> inhibitor</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0.5-0.8</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008000"/>
                          </a:solidFill>
                          <a:latin typeface="Times New Roman" pitchFamily="18" charset="0"/>
                          <a:ea typeface="+mn-ea"/>
                          <a:cs typeface="Times New Roman" pitchFamily="18" charset="0"/>
                        </a:rPr>
                        <a:t>No</a:t>
                      </a:r>
                      <a:endParaRPr lang="en-US" sz="1300" b="1" kern="1200" dirty="0">
                        <a:solidFill>
                          <a:srgbClr val="008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Neutral</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3</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5D2884"/>
                          </a:solidFill>
                          <a:latin typeface="Times New Roman" pitchFamily="18" charset="0"/>
                          <a:cs typeface="Times New Roman" pitchFamily="18" charset="0"/>
                        </a:rPr>
                        <a:t>Amylln</a:t>
                      </a:r>
                      <a:r>
                        <a:rPr lang="en-US" sz="1300" b="1" dirty="0" smtClean="0">
                          <a:solidFill>
                            <a:srgbClr val="5D2884"/>
                          </a:solidFill>
                          <a:latin typeface="Times New Roman" pitchFamily="18" charset="0"/>
                          <a:cs typeface="Times New Roman" pitchFamily="18" charset="0"/>
                        </a:rPr>
                        <a:t> </a:t>
                      </a:r>
                      <a:r>
                        <a:rPr lang="en-US" sz="1300" b="1" dirty="0" err="1" smtClean="0">
                          <a:solidFill>
                            <a:srgbClr val="5D2884"/>
                          </a:solidFill>
                          <a:latin typeface="Times New Roman" pitchFamily="18" charset="0"/>
                          <a:cs typeface="Times New Roman" pitchFamily="18" charset="0"/>
                        </a:rPr>
                        <a:t>mimetics</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0.5-1.0</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kern="1200" dirty="0" smtClean="0">
                          <a:solidFill>
                            <a:srgbClr val="EB9421"/>
                          </a:solidFill>
                          <a:latin typeface="Times New Roman" pitchFamily="18" charset="0"/>
                          <a:ea typeface="+mn-ea"/>
                          <a:cs typeface="Times New Roman" pitchFamily="18" charset="0"/>
                        </a:rPr>
                        <a:t>Loss</a:t>
                      </a:r>
                      <a:endParaRPr lang="en-US" sz="1300" b="1" kern="1200" dirty="0">
                        <a:solidFill>
                          <a:srgbClr val="EB9421"/>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3, injected</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5D2884"/>
                          </a:solidFill>
                          <a:latin typeface="Times New Roman" pitchFamily="18" charset="0"/>
                          <a:cs typeface="Times New Roman" pitchFamily="18" charset="0"/>
                        </a:rPr>
                        <a:t>DPP-4 inhibitors</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0.6-0.8</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Neutral</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1</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Pancreatitis</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smtClean="0">
                          <a:solidFill>
                            <a:srgbClr val="5D2884"/>
                          </a:solidFill>
                          <a:latin typeface="Times New Roman" pitchFamily="18" charset="0"/>
                          <a:cs typeface="Times New Roman" pitchFamily="18" charset="0"/>
                        </a:rPr>
                        <a:t>Bile acid </a:t>
                      </a:r>
                      <a:r>
                        <a:rPr lang="en-US" sz="1300" b="1" dirty="0" err="1" smtClean="0">
                          <a:solidFill>
                            <a:srgbClr val="5D2884"/>
                          </a:solidFill>
                          <a:latin typeface="Times New Roman" pitchFamily="18" charset="0"/>
                          <a:cs typeface="Times New Roman" pitchFamily="18" charset="0"/>
                        </a:rPr>
                        <a:t>sequestrant</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0.5</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Neutral</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kern="1200" dirty="0" smtClean="0">
                          <a:solidFill>
                            <a:srgbClr val="FF0000"/>
                          </a:solidFill>
                          <a:latin typeface="Times New Roman" pitchFamily="18" charset="0"/>
                          <a:ea typeface="+mn-ea"/>
                          <a:cs typeface="Times New Roman" pitchFamily="18" charset="0"/>
                        </a:rPr>
                        <a:t>1-2</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sz="1300" b="1" dirty="0" err="1" smtClean="0">
                          <a:solidFill>
                            <a:srgbClr val="5D2884"/>
                          </a:solidFill>
                          <a:latin typeface="Times New Roman" pitchFamily="18" charset="0"/>
                          <a:cs typeface="Times New Roman" pitchFamily="18" charset="0"/>
                        </a:rPr>
                        <a:t>Bromocriptine</a:t>
                      </a:r>
                      <a:r>
                        <a:rPr lang="en-US" sz="1300" b="1" dirty="0" smtClean="0">
                          <a:solidFill>
                            <a:srgbClr val="5D2884"/>
                          </a:solidFill>
                          <a:latin typeface="Times New Roman" pitchFamily="18" charset="0"/>
                          <a:cs typeface="Times New Roman" pitchFamily="18" charset="0"/>
                        </a:rPr>
                        <a:t> Quick Release</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0.7</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No</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5D2884"/>
                          </a:solidFill>
                          <a:latin typeface="Times New Roman" pitchFamily="18" charset="0"/>
                          <a:cs typeface="Times New Roman" pitchFamily="18" charset="0"/>
                        </a:rPr>
                        <a:t>Neutral</a:t>
                      </a:r>
                      <a:endParaRPr lang="en-US" sz="13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300" b="1" dirty="0" smtClean="0">
                          <a:solidFill>
                            <a:srgbClr val="008000"/>
                          </a:solidFill>
                          <a:latin typeface="Times New Roman" pitchFamily="18" charset="0"/>
                          <a:cs typeface="Times New Roman" pitchFamily="18" charset="0"/>
                        </a:rPr>
                        <a:t>1</a:t>
                      </a:r>
                      <a:endParaRPr lang="en-US" sz="1300" b="1" dirty="0">
                        <a:solidFill>
                          <a:srgbClr val="008000"/>
                        </a:solidFill>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300" b="1" kern="1200" dirty="0" smtClean="0">
                          <a:solidFill>
                            <a:srgbClr val="FF0000"/>
                          </a:solidFill>
                          <a:latin typeface="Times New Roman" pitchFamily="18" charset="0"/>
                          <a:ea typeface="+mn-ea"/>
                          <a:cs typeface="Times New Roman" pitchFamily="18" charset="0"/>
                        </a:rPr>
                        <a:t>GI</a:t>
                      </a:r>
                      <a:endParaRPr lang="en-US" sz="1300" b="1" kern="1200" dirty="0">
                        <a:solidFill>
                          <a:srgbClr val="FF0000"/>
                        </a:solidFill>
                        <a:latin typeface="Times New Roman" pitchFamily="18" charset="0"/>
                        <a:ea typeface="+mn-ea"/>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gridSpan="6">
                  <a:txBody>
                    <a:bodyPr/>
                    <a:lstStyle/>
                    <a:p>
                      <a:r>
                        <a:rPr lang="en-US" sz="900" b="1" dirty="0" smtClean="0">
                          <a:solidFill>
                            <a:schemeClr val="tx1"/>
                          </a:solidFill>
                          <a:latin typeface="Times New Roman" pitchFamily="18" charset="0"/>
                          <a:cs typeface="Times New Roman" pitchFamily="18" charset="0"/>
                        </a:rPr>
                        <a:t>Adapted</a:t>
                      </a:r>
                      <a:r>
                        <a:rPr lang="en-US" sz="900" b="1" baseline="0" dirty="0" smtClean="0">
                          <a:solidFill>
                            <a:schemeClr val="tx1"/>
                          </a:solidFill>
                          <a:latin typeface="Times New Roman" pitchFamily="18" charset="0"/>
                          <a:cs typeface="Times New Roman" pitchFamily="18" charset="0"/>
                        </a:rPr>
                        <a:t> from: Nathan DM et al. Diabetes Care. 2007; 30(3):753-759. Nathan DM et al. Diabetes Care 2006;29(8): 1963-1972. Nathan DM et al. Diabetes Care. 2009; 32(1): 193-203. ADA. Diabetes Care. 2008;31: S12-S54. </a:t>
                      </a:r>
                      <a:r>
                        <a:rPr lang="en-US" sz="900" b="1" baseline="0" dirty="0" err="1" smtClean="0">
                          <a:solidFill>
                            <a:schemeClr val="tx1"/>
                          </a:solidFill>
                          <a:latin typeface="Times New Roman" pitchFamily="18" charset="0"/>
                          <a:cs typeface="Times New Roman" pitchFamily="18" charset="0"/>
                        </a:rPr>
                        <a:t>Welchol</a:t>
                      </a:r>
                      <a:r>
                        <a:rPr lang="en-US" sz="900" b="1" baseline="0" dirty="0" smtClean="0">
                          <a:solidFill>
                            <a:schemeClr val="tx1"/>
                          </a:solidFill>
                          <a:latin typeface="Times New Roman" pitchFamily="18" charset="0"/>
                          <a:cs typeface="Times New Roman" pitchFamily="18" charset="0"/>
                        </a:rPr>
                        <a:t> PI. 1/2008. </a:t>
                      </a:r>
                      <a:r>
                        <a:rPr lang="en-US" sz="900" b="1" baseline="0" dirty="0" err="1" smtClean="0">
                          <a:solidFill>
                            <a:schemeClr val="tx1"/>
                          </a:solidFill>
                          <a:latin typeface="Times New Roman" pitchFamily="18" charset="0"/>
                          <a:cs typeface="Times New Roman" pitchFamily="18" charset="0"/>
                        </a:rPr>
                        <a:t>Cycloset</a:t>
                      </a:r>
                      <a:r>
                        <a:rPr lang="en-US" sz="900" b="1" baseline="0" dirty="0" smtClean="0">
                          <a:solidFill>
                            <a:schemeClr val="tx1"/>
                          </a:solidFill>
                          <a:latin typeface="Times New Roman" pitchFamily="18" charset="0"/>
                          <a:cs typeface="Times New Roman" pitchFamily="18" charset="0"/>
                        </a:rPr>
                        <a:t> PI. 5/2009. </a:t>
                      </a:r>
                      <a:r>
                        <a:rPr lang="en-US" sz="900" b="1" baseline="0" dirty="0" err="1" smtClean="0">
                          <a:solidFill>
                            <a:schemeClr val="tx1"/>
                          </a:solidFill>
                          <a:latin typeface="Times New Roman" pitchFamily="18" charset="0"/>
                          <a:cs typeface="Times New Roman" pitchFamily="18" charset="0"/>
                        </a:rPr>
                        <a:t>Buse</a:t>
                      </a:r>
                      <a:r>
                        <a:rPr lang="en-US" sz="900" b="1" baseline="0" dirty="0" smtClean="0">
                          <a:solidFill>
                            <a:schemeClr val="tx1"/>
                          </a:solidFill>
                          <a:latin typeface="Times New Roman" pitchFamily="18" charset="0"/>
                          <a:cs typeface="Times New Roman" pitchFamily="18" charset="0"/>
                        </a:rPr>
                        <a:t> J et al. Lancet. 2009; 37(9683):39-47.</a:t>
                      </a:r>
                      <a:endParaRPr lang="en-US" sz="900" b="1" dirty="0">
                        <a:solidFill>
                          <a:schemeClr val="tx1"/>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b="1" dirty="0">
                        <a:solidFill>
                          <a:srgbClr val="5D2884"/>
                        </a:solidFill>
                        <a:latin typeface="Times New Roman" pitchFamily="18" charset="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3000" b="1" dirty="0" smtClean="0">
                <a:solidFill>
                  <a:srgbClr val="C00000"/>
                </a:solidFill>
                <a:latin typeface="Times New Roman" pitchFamily="18" charset="0"/>
                <a:cs typeface="Times New Roman" pitchFamily="18" charset="0"/>
              </a:rPr>
              <a:t>ADA/EASD Consensus recommendations: Treatment algorithm for T2DM</a:t>
            </a:r>
            <a:endParaRPr lang="en-US" sz="3000" dirty="0"/>
          </a:p>
        </p:txBody>
      </p:sp>
      <p:sp>
        <p:nvSpPr>
          <p:cNvPr id="5" name="Rectangle 4"/>
          <p:cNvSpPr/>
          <p:nvPr/>
        </p:nvSpPr>
        <p:spPr>
          <a:xfrm>
            <a:off x="179512" y="2132856"/>
            <a:ext cx="2088232" cy="720080"/>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At </a:t>
            </a:r>
            <a:r>
              <a:rPr lang="en-US" sz="1400" dirty="0" err="1" smtClean="0">
                <a:solidFill>
                  <a:schemeClr val="accent2">
                    <a:lumMod val="50000"/>
                  </a:schemeClr>
                </a:solidFill>
                <a:latin typeface="Arial" pitchFamily="34" charset="0"/>
                <a:cs typeface="Arial" pitchFamily="34" charset="0"/>
              </a:rPr>
              <a:t>diqgnoises</a:t>
            </a:r>
            <a:r>
              <a:rPr lang="en-US" sz="1400" dirty="0" smtClean="0">
                <a:solidFill>
                  <a:schemeClr val="accent2">
                    <a:lumMod val="50000"/>
                  </a:schemeClr>
                </a:solidFill>
                <a:latin typeface="Arial" pitchFamily="34" charset="0"/>
                <a:cs typeface="Arial" pitchFamily="34" charset="0"/>
              </a:rPr>
              <a:t>:</a:t>
            </a:r>
          </a:p>
          <a:p>
            <a:pPr algn="ctr"/>
            <a:r>
              <a:rPr lang="en-US" sz="1400" dirty="0" smtClean="0">
                <a:solidFill>
                  <a:schemeClr val="accent2">
                    <a:lumMod val="50000"/>
                  </a:schemeClr>
                </a:solidFill>
                <a:latin typeface="Arial" pitchFamily="34" charset="0"/>
                <a:cs typeface="Arial" pitchFamily="34" charset="0"/>
              </a:rPr>
              <a:t>Lifestyle</a:t>
            </a:r>
          </a:p>
          <a:p>
            <a:pPr algn="ctr"/>
            <a:r>
              <a:rPr lang="en-US" sz="1400" dirty="0" smtClean="0">
                <a:solidFill>
                  <a:schemeClr val="accent2">
                    <a:lumMod val="50000"/>
                  </a:schemeClr>
                </a:solidFill>
                <a:latin typeface="Arial" pitchFamily="34" charset="0"/>
                <a:cs typeface="Arial" pitchFamily="34" charset="0"/>
              </a:rPr>
              <a:t> + Met</a:t>
            </a:r>
            <a:endParaRPr lang="en-US" sz="1400" dirty="0">
              <a:solidFill>
                <a:schemeClr val="accent2">
                  <a:lumMod val="50000"/>
                </a:schemeClr>
              </a:solidFill>
              <a:latin typeface="Arial" pitchFamily="34" charset="0"/>
              <a:cs typeface="Arial" pitchFamily="34" charset="0"/>
            </a:endParaRPr>
          </a:p>
        </p:txBody>
      </p:sp>
      <p:sp>
        <p:nvSpPr>
          <p:cNvPr id="6" name="Rectangle 5"/>
          <p:cNvSpPr/>
          <p:nvPr/>
        </p:nvSpPr>
        <p:spPr>
          <a:xfrm>
            <a:off x="3131840" y="1340768"/>
            <a:ext cx="2088232" cy="720080"/>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 Met</a:t>
            </a:r>
          </a:p>
          <a:p>
            <a:pPr algn="ctr"/>
            <a:r>
              <a:rPr lang="en-US" sz="1400" dirty="0" smtClean="0">
                <a:solidFill>
                  <a:schemeClr val="accent2">
                    <a:lumMod val="50000"/>
                  </a:schemeClr>
                </a:solidFill>
                <a:latin typeface="Arial" pitchFamily="34" charset="0"/>
                <a:cs typeface="Arial" pitchFamily="34" charset="0"/>
              </a:rPr>
              <a:t>+Basal insulin</a:t>
            </a:r>
            <a:endParaRPr lang="en-US" sz="1400" dirty="0">
              <a:solidFill>
                <a:schemeClr val="accent2">
                  <a:lumMod val="50000"/>
                </a:schemeClr>
              </a:solidFill>
              <a:latin typeface="Arial" pitchFamily="34" charset="0"/>
              <a:cs typeface="Arial" pitchFamily="34" charset="0"/>
            </a:endParaRPr>
          </a:p>
        </p:txBody>
      </p:sp>
      <p:sp>
        <p:nvSpPr>
          <p:cNvPr id="7" name="Rectangle 6"/>
          <p:cNvSpPr/>
          <p:nvPr/>
        </p:nvSpPr>
        <p:spPr>
          <a:xfrm>
            <a:off x="3143129" y="2492896"/>
            <a:ext cx="2088232" cy="648072"/>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+SU*</a:t>
            </a:r>
            <a:endParaRPr lang="en-US" sz="1400" dirty="0">
              <a:solidFill>
                <a:schemeClr val="accent2">
                  <a:lumMod val="50000"/>
                </a:schemeClr>
              </a:solidFill>
              <a:latin typeface="Arial" pitchFamily="34" charset="0"/>
              <a:cs typeface="Arial" pitchFamily="34" charset="0"/>
            </a:endParaRPr>
          </a:p>
        </p:txBody>
      </p:sp>
      <p:sp>
        <p:nvSpPr>
          <p:cNvPr id="8" name="Rectangle 7"/>
          <p:cNvSpPr/>
          <p:nvPr/>
        </p:nvSpPr>
        <p:spPr>
          <a:xfrm>
            <a:off x="5868144" y="1340768"/>
            <a:ext cx="2736304" cy="720080"/>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+intensive insulin</a:t>
            </a:r>
            <a:endParaRPr lang="en-US" sz="1400" dirty="0">
              <a:solidFill>
                <a:schemeClr val="accent2">
                  <a:lumMod val="50000"/>
                </a:schemeClr>
              </a:solidFill>
              <a:latin typeface="Arial" pitchFamily="34" charset="0"/>
              <a:cs typeface="Arial" pitchFamily="34" charset="0"/>
            </a:endParaRPr>
          </a:p>
        </p:txBody>
      </p:sp>
      <p:sp>
        <p:nvSpPr>
          <p:cNvPr id="9" name="Rectangle 8"/>
          <p:cNvSpPr/>
          <p:nvPr/>
        </p:nvSpPr>
        <p:spPr>
          <a:xfrm>
            <a:off x="3143129" y="3848226"/>
            <a:ext cx="2088232" cy="648072"/>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a:t>
            </a:r>
            <a:r>
              <a:rPr lang="en-US" sz="1400" dirty="0" err="1" smtClean="0">
                <a:solidFill>
                  <a:schemeClr val="accent2">
                    <a:lumMod val="50000"/>
                  </a:schemeClr>
                </a:solidFill>
                <a:latin typeface="Arial" pitchFamily="34" charset="0"/>
                <a:cs typeface="Arial" pitchFamily="34" charset="0"/>
              </a:rPr>
              <a:t>Pioglitazone</a:t>
            </a:r>
            <a:endParaRPr lang="en-US" sz="1400" dirty="0">
              <a:solidFill>
                <a:schemeClr val="accent2">
                  <a:lumMod val="50000"/>
                </a:schemeClr>
              </a:solidFill>
              <a:latin typeface="Arial" pitchFamily="34" charset="0"/>
              <a:cs typeface="Arial" pitchFamily="34" charset="0"/>
            </a:endParaRPr>
          </a:p>
        </p:txBody>
      </p:sp>
      <p:sp>
        <p:nvSpPr>
          <p:cNvPr id="10" name="Rectangle 9"/>
          <p:cNvSpPr/>
          <p:nvPr/>
        </p:nvSpPr>
        <p:spPr>
          <a:xfrm>
            <a:off x="3131840" y="4856338"/>
            <a:ext cx="2088232" cy="648072"/>
          </a:xfrm>
          <a:prstGeom prst="rect">
            <a:avLst/>
          </a:prstGeom>
          <a:solidFill>
            <a:srgbClr val="FFCC2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+GLP-1 agonist †</a:t>
            </a:r>
          </a:p>
        </p:txBody>
      </p:sp>
      <p:sp>
        <p:nvSpPr>
          <p:cNvPr id="11" name="Rectangle 10"/>
          <p:cNvSpPr/>
          <p:nvPr/>
        </p:nvSpPr>
        <p:spPr>
          <a:xfrm>
            <a:off x="5940152" y="4869160"/>
            <a:ext cx="2088232" cy="648072"/>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+Basal insulin</a:t>
            </a:r>
          </a:p>
        </p:txBody>
      </p:sp>
      <p:sp>
        <p:nvSpPr>
          <p:cNvPr id="12" name="Rectangle 11"/>
          <p:cNvSpPr/>
          <p:nvPr/>
        </p:nvSpPr>
        <p:spPr>
          <a:xfrm>
            <a:off x="5940152" y="3861048"/>
            <a:ext cx="2088232" cy="720080"/>
          </a:xfrm>
          <a:prstGeom prst="rect">
            <a:avLst/>
          </a:prstGeom>
          <a:solidFill>
            <a:srgbClr val="FFD34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2">
                    <a:lumMod val="50000"/>
                  </a:schemeClr>
                </a:solidFill>
                <a:latin typeface="Arial" pitchFamily="34" charset="0"/>
                <a:cs typeface="Arial" pitchFamily="34" charset="0"/>
              </a:rPr>
              <a:t>Lifestyle +Met</a:t>
            </a:r>
          </a:p>
          <a:p>
            <a:pPr algn="ctr"/>
            <a:r>
              <a:rPr lang="en-US" sz="1400" dirty="0" smtClean="0">
                <a:solidFill>
                  <a:schemeClr val="accent2">
                    <a:lumMod val="50000"/>
                  </a:schemeClr>
                </a:solidFill>
                <a:latin typeface="Arial" pitchFamily="34" charset="0"/>
                <a:cs typeface="Arial" pitchFamily="34" charset="0"/>
              </a:rPr>
              <a:t>+</a:t>
            </a:r>
            <a:r>
              <a:rPr lang="en-US" sz="1400" dirty="0" err="1" smtClean="0">
                <a:solidFill>
                  <a:schemeClr val="accent2">
                    <a:lumMod val="50000"/>
                  </a:schemeClr>
                </a:solidFill>
                <a:latin typeface="Arial" pitchFamily="34" charset="0"/>
                <a:cs typeface="Arial" pitchFamily="34" charset="0"/>
              </a:rPr>
              <a:t>Pioglitazone</a:t>
            </a:r>
            <a:endParaRPr lang="en-US" sz="1400" dirty="0" smtClean="0">
              <a:solidFill>
                <a:schemeClr val="accent2">
                  <a:lumMod val="50000"/>
                </a:schemeClr>
              </a:solidFill>
              <a:latin typeface="Arial" pitchFamily="34" charset="0"/>
              <a:cs typeface="Arial" pitchFamily="34" charset="0"/>
            </a:endParaRPr>
          </a:p>
          <a:p>
            <a:pPr algn="ctr"/>
            <a:r>
              <a:rPr lang="en-US" sz="1400" dirty="0" smtClean="0">
                <a:solidFill>
                  <a:schemeClr val="accent2">
                    <a:lumMod val="50000"/>
                  </a:schemeClr>
                </a:solidFill>
                <a:latin typeface="Arial" pitchFamily="34" charset="0"/>
                <a:cs typeface="Arial" pitchFamily="34" charset="0"/>
              </a:rPr>
              <a:t>+SU*</a:t>
            </a:r>
            <a:endParaRPr lang="en-US" sz="1400" dirty="0">
              <a:solidFill>
                <a:schemeClr val="accent2">
                  <a:lumMod val="50000"/>
                </a:schemeClr>
              </a:solidFill>
              <a:latin typeface="Arial" pitchFamily="34" charset="0"/>
              <a:cs typeface="Arial" pitchFamily="34" charset="0"/>
            </a:endParaRPr>
          </a:p>
        </p:txBody>
      </p:sp>
      <p:cxnSp>
        <p:nvCxnSpPr>
          <p:cNvPr id="13" name="Straight Connector 12"/>
          <p:cNvCxnSpPr>
            <a:stCxn id="5" idx="3"/>
          </p:cNvCxnSpPr>
          <p:nvPr/>
        </p:nvCxnSpPr>
        <p:spPr>
          <a:xfrm>
            <a:off x="2267744" y="249289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087724" y="2240868"/>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99792" y="1628800"/>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99792" y="2859951"/>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120221" y="4721636"/>
            <a:ext cx="11591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99792" y="4136258"/>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99792" y="5305482"/>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000540" y="4734458"/>
            <a:ext cx="11591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5838" y="4149080"/>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75838" y="5318304"/>
            <a:ext cx="36004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p:cNvCxnSpPr>
          <p:nvPr/>
        </p:nvCxnSpPr>
        <p:spPr>
          <a:xfrm>
            <a:off x="5231361" y="4172262"/>
            <a:ext cx="348751" cy="480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p:cNvCxnSpPr>
          <p:nvPr/>
        </p:nvCxnSpPr>
        <p:spPr>
          <a:xfrm flipV="1">
            <a:off x="5220072" y="4725144"/>
            <a:ext cx="360040" cy="455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3"/>
            <a:endCxn id="8" idx="1"/>
          </p:cNvCxnSpPr>
          <p:nvPr/>
        </p:nvCxnSpPr>
        <p:spPr>
          <a:xfrm>
            <a:off x="5220072" y="1700808"/>
            <a:ext cx="648072"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028384" y="517122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6804248" y="3645024"/>
            <a:ext cx="3024336"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3"/>
          </p:cNvCxnSpPr>
          <p:nvPr/>
        </p:nvCxnSpPr>
        <p:spPr>
          <a:xfrm>
            <a:off x="8028384" y="4221088"/>
            <a:ext cx="288032"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084168" y="4725144"/>
            <a:ext cx="288032"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295636" y="3609020"/>
            <a:ext cx="22322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11760" y="4725144"/>
            <a:ext cx="28803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15616" y="3501008"/>
            <a:ext cx="684076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75656" y="3212976"/>
            <a:ext cx="721672" cy="307777"/>
          </a:xfrm>
          <a:prstGeom prst="rect">
            <a:avLst/>
          </a:prstGeom>
          <a:noFill/>
        </p:spPr>
        <p:txBody>
          <a:bodyPr wrap="none" rtlCol="0">
            <a:spAutoFit/>
          </a:bodyPr>
          <a:lstStyle/>
          <a:p>
            <a:r>
              <a:rPr lang="en-US" sz="1400" b="1" dirty="0" smtClean="0">
                <a:solidFill>
                  <a:schemeClr val="accent2">
                    <a:lumMod val="50000"/>
                  </a:schemeClr>
                </a:solidFill>
                <a:latin typeface="Arial" pitchFamily="34" charset="0"/>
                <a:cs typeface="Arial" pitchFamily="34" charset="0"/>
              </a:rPr>
              <a:t>Step 1</a:t>
            </a:r>
            <a:endParaRPr lang="en-US" sz="1400" b="1" dirty="0">
              <a:solidFill>
                <a:schemeClr val="accent2">
                  <a:lumMod val="50000"/>
                </a:schemeClr>
              </a:solidFill>
              <a:latin typeface="Arial" pitchFamily="34" charset="0"/>
              <a:cs typeface="Arial" pitchFamily="34" charset="0"/>
            </a:endParaRPr>
          </a:p>
        </p:txBody>
      </p:sp>
      <p:sp>
        <p:nvSpPr>
          <p:cNvPr id="34" name="TextBox 33"/>
          <p:cNvSpPr txBox="1"/>
          <p:nvPr/>
        </p:nvSpPr>
        <p:spPr>
          <a:xfrm>
            <a:off x="3573969" y="3246843"/>
            <a:ext cx="721672" cy="307777"/>
          </a:xfrm>
          <a:prstGeom prst="rect">
            <a:avLst/>
          </a:prstGeom>
          <a:noFill/>
        </p:spPr>
        <p:txBody>
          <a:bodyPr wrap="none" rtlCol="0">
            <a:spAutoFit/>
          </a:bodyPr>
          <a:lstStyle/>
          <a:p>
            <a:r>
              <a:rPr lang="en-US" sz="1400" b="1" dirty="0" smtClean="0">
                <a:solidFill>
                  <a:schemeClr val="accent2">
                    <a:lumMod val="50000"/>
                  </a:schemeClr>
                </a:solidFill>
                <a:latin typeface="Arial" pitchFamily="34" charset="0"/>
                <a:cs typeface="Arial" pitchFamily="34" charset="0"/>
              </a:rPr>
              <a:t>Step 2</a:t>
            </a:r>
            <a:endParaRPr lang="en-US" sz="1400" b="1" dirty="0">
              <a:solidFill>
                <a:schemeClr val="accent2">
                  <a:lumMod val="50000"/>
                </a:schemeClr>
              </a:solidFill>
              <a:latin typeface="Arial" pitchFamily="34" charset="0"/>
              <a:cs typeface="Arial" pitchFamily="34" charset="0"/>
            </a:endParaRPr>
          </a:p>
        </p:txBody>
      </p:sp>
      <p:sp>
        <p:nvSpPr>
          <p:cNvPr id="35" name="TextBox 34"/>
          <p:cNvSpPr txBox="1"/>
          <p:nvPr/>
        </p:nvSpPr>
        <p:spPr>
          <a:xfrm>
            <a:off x="7304030" y="3201687"/>
            <a:ext cx="721672" cy="307777"/>
          </a:xfrm>
          <a:prstGeom prst="rect">
            <a:avLst/>
          </a:prstGeom>
          <a:noFill/>
        </p:spPr>
        <p:txBody>
          <a:bodyPr wrap="none" rtlCol="0">
            <a:spAutoFit/>
          </a:bodyPr>
          <a:lstStyle/>
          <a:p>
            <a:r>
              <a:rPr lang="en-US" sz="1400" b="1" dirty="0" smtClean="0">
                <a:solidFill>
                  <a:schemeClr val="accent2">
                    <a:lumMod val="50000"/>
                  </a:schemeClr>
                </a:solidFill>
                <a:latin typeface="Arial" pitchFamily="34" charset="0"/>
                <a:cs typeface="Arial" pitchFamily="34" charset="0"/>
              </a:rPr>
              <a:t>Step 3</a:t>
            </a:r>
            <a:endParaRPr lang="en-US" sz="1400" b="1" dirty="0">
              <a:solidFill>
                <a:schemeClr val="accent2">
                  <a:lumMod val="50000"/>
                </a:schemeClr>
              </a:solidFill>
              <a:latin typeface="Arial" pitchFamily="34" charset="0"/>
              <a:cs typeface="Arial" pitchFamily="34" charset="0"/>
            </a:endParaRPr>
          </a:p>
        </p:txBody>
      </p:sp>
      <p:sp>
        <p:nvSpPr>
          <p:cNvPr id="37" name="TextBox 36"/>
          <p:cNvSpPr txBox="1"/>
          <p:nvPr/>
        </p:nvSpPr>
        <p:spPr>
          <a:xfrm>
            <a:off x="467544" y="5847655"/>
            <a:ext cx="7560840" cy="830997"/>
          </a:xfrm>
          <a:prstGeom prst="rect">
            <a:avLst/>
          </a:prstGeom>
          <a:noFill/>
        </p:spPr>
        <p:txBody>
          <a:bodyPr wrap="square" rtlCol="0">
            <a:spAutoFit/>
          </a:bodyPr>
          <a:lstStyle/>
          <a:p>
            <a:r>
              <a:rPr lang="en-US" sz="1200" dirty="0" smtClean="0">
                <a:latin typeface="Times New Roman" pitchFamily="18" charset="0"/>
                <a:cs typeface="Times New Roman" pitchFamily="18" charset="0"/>
              </a:rPr>
              <a:t>Reinforce lifestyle interventions at every visit; check A1C level every 3 mo until A1C level is &lt;7% and then at least every 6 mo. The interventions should be changed if A1C level is  ≥7%</a:t>
            </a:r>
          </a:p>
          <a:p>
            <a:endParaRPr lang="en-US"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Nathan DM, et al. </a:t>
            </a:r>
            <a:r>
              <a:rPr lang="en-US" sz="1200" smtClean="0">
                <a:latin typeface="Times New Roman" pitchFamily="18" charset="0"/>
                <a:cs typeface="Times New Roman" pitchFamily="18" charset="0"/>
              </a:rPr>
              <a:t>Diabetes Car 2009; 32: 193-203</a:t>
            </a:r>
            <a:endParaRPr lang="en-US" sz="12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2" cstate="print"/>
          <a:srcRect/>
          <a:stretch>
            <a:fillRect/>
          </a:stretch>
        </p:blipFill>
        <p:spPr bwMode="auto">
          <a:xfrm>
            <a:off x="683568" y="404664"/>
            <a:ext cx="8136904" cy="6048672"/>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733807-B0AB-47E6-8BB1-A326C94A64C1}" type="slidenum">
              <a:rPr lang="fr-FR"/>
              <a:pPr>
                <a:defRPr/>
              </a:pPr>
              <a:t>77</a:t>
            </a:fld>
            <a:endParaRPr lang="fr-FR"/>
          </a:p>
        </p:txBody>
      </p:sp>
      <p:pic>
        <p:nvPicPr>
          <p:cNvPr id="24579" name="Picture 2" descr="rose-flower"/>
          <p:cNvPicPr>
            <a:picLocks noChangeAspect="1" noChangeArrowheads="1"/>
          </p:cNvPicPr>
          <p:nvPr/>
        </p:nvPicPr>
        <p:blipFill>
          <a:blip r:embed="rId2" cstate="print"/>
          <a:srcRect/>
          <a:stretch>
            <a:fillRect/>
          </a:stretch>
        </p:blipFill>
        <p:spPr bwMode="auto">
          <a:xfrm>
            <a:off x="-228600" y="-4572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solidFill>
                  <a:srgbClr val="C00000"/>
                </a:solidFill>
                <a:latin typeface="Times New Roman" pitchFamily="18" charset="0"/>
                <a:cs typeface="Times New Roman" pitchFamily="18" charset="0"/>
              </a:rPr>
              <a:t>GLP-1 Agonists: Drug </a:t>
            </a:r>
            <a:r>
              <a:rPr lang="en-US" sz="3500" b="1" dirty="0" err="1" smtClean="0">
                <a:solidFill>
                  <a:srgbClr val="C00000"/>
                </a:solidFill>
                <a:latin typeface="Times New Roman" pitchFamily="18" charset="0"/>
                <a:cs typeface="Times New Roman" pitchFamily="18" charset="0"/>
              </a:rPr>
              <a:t>interactiosn</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781128"/>
          </a:xfrm>
        </p:spPr>
        <p:txBody>
          <a:bodyPr>
            <a:normAutofit fontScale="77500" lnSpcReduction="20000"/>
          </a:bodyPr>
          <a:lstStyle/>
          <a:p>
            <a:pPr algn="just">
              <a:lnSpc>
                <a:spcPct val="150000"/>
              </a:lnSpc>
            </a:pPr>
            <a:r>
              <a:rPr lang="en-US" sz="3900" b="1" dirty="0" smtClean="0">
                <a:solidFill>
                  <a:srgbClr val="7030A0"/>
                </a:solidFill>
                <a:latin typeface="Times New Roman" pitchFamily="18" charset="0"/>
                <a:ea typeface="+mj-ea"/>
                <a:cs typeface="Times New Roman" pitchFamily="18" charset="0"/>
              </a:rPr>
              <a:t>Increased risk of hypoglycemia when administered to patients taking </a:t>
            </a:r>
            <a:r>
              <a:rPr lang="en-US" sz="3900" b="1" dirty="0" err="1" smtClean="0">
                <a:solidFill>
                  <a:srgbClr val="7030A0"/>
                </a:solidFill>
                <a:latin typeface="Times New Roman" pitchFamily="18" charset="0"/>
                <a:ea typeface="+mj-ea"/>
                <a:cs typeface="Times New Roman" pitchFamily="18" charset="0"/>
              </a:rPr>
              <a:t>sulfonylureas</a:t>
            </a:r>
            <a:endParaRPr lang="en-US" sz="3900" b="1" dirty="0" smtClean="0">
              <a:solidFill>
                <a:srgbClr val="7030A0"/>
              </a:solidFill>
              <a:latin typeface="Times New Roman" pitchFamily="18" charset="0"/>
              <a:ea typeface="+mj-ea"/>
              <a:cs typeface="Times New Roman" pitchFamily="18" charset="0"/>
            </a:endParaRPr>
          </a:p>
          <a:p>
            <a:pPr lvl="2" algn="just">
              <a:lnSpc>
                <a:spcPct val="150000"/>
              </a:lnSpc>
              <a:buNone/>
            </a:pPr>
            <a:r>
              <a:rPr lang="en-US" sz="2300" b="1" dirty="0" smtClean="0">
                <a:latin typeface="Times New Roman" pitchFamily="18" charset="0"/>
                <a:cs typeface="Times New Roman" pitchFamily="18" charset="0"/>
              </a:rPr>
              <a:t>-  Consider lowering SU dose</a:t>
            </a:r>
          </a:p>
          <a:p>
            <a:pPr algn="just">
              <a:lnSpc>
                <a:spcPct val="150000"/>
              </a:lnSpc>
            </a:pPr>
            <a:r>
              <a:rPr lang="en-US" sz="3900" b="1" dirty="0" err="1" smtClean="0">
                <a:solidFill>
                  <a:srgbClr val="008000"/>
                </a:solidFill>
                <a:latin typeface="Times New Roman" pitchFamily="18" charset="0"/>
                <a:ea typeface="+mj-ea"/>
                <a:cs typeface="Times New Roman" pitchFamily="18" charset="0"/>
              </a:rPr>
              <a:t>Exenatide</a:t>
            </a:r>
            <a:r>
              <a:rPr lang="en-US" sz="3900" b="1" dirty="0" smtClean="0">
                <a:solidFill>
                  <a:srgbClr val="008000"/>
                </a:solidFill>
                <a:latin typeface="Times New Roman" pitchFamily="18" charset="0"/>
                <a:ea typeface="+mj-ea"/>
                <a:cs typeface="Times New Roman" pitchFamily="18" charset="0"/>
              </a:rPr>
              <a:t>: Related to slowing of gastric emptying</a:t>
            </a:r>
          </a:p>
          <a:p>
            <a:pPr lvl="2" algn="just">
              <a:lnSpc>
                <a:spcPct val="150000"/>
              </a:lnSpc>
              <a:buFontTx/>
              <a:buChar char="-"/>
            </a:pPr>
            <a:r>
              <a:rPr lang="en-US" sz="2300" b="1" dirty="0" smtClean="0">
                <a:solidFill>
                  <a:srgbClr val="008000"/>
                </a:solidFill>
                <a:latin typeface="Times New Roman" pitchFamily="18" charset="0"/>
                <a:cs typeface="Times New Roman" pitchFamily="18" charset="0"/>
              </a:rPr>
              <a:t>Can reduce extent and rate of absorption of orally administered drugs. Should be used with caution in patients receiving oral medications with narrow therapeutic index or that require rapid gastrointestinal absorption</a:t>
            </a:r>
          </a:p>
          <a:p>
            <a:pPr lvl="2" algn="just">
              <a:lnSpc>
                <a:spcPct val="150000"/>
              </a:lnSpc>
              <a:buFontTx/>
              <a:buChar char="-"/>
            </a:pPr>
            <a:r>
              <a:rPr lang="en-US" sz="2300" b="1" dirty="0" smtClean="0">
                <a:solidFill>
                  <a:srgbClr val="008000"/>
                </a:solidFill>
                <a:latin typeface="Times New Roman" pitchFamily="18" charset="0"/>
                <a:cs typeface="Times New Roman" pitchFamily="18" charset="0"/>
              </a:rPr>
              <a:t>For oral medications dependent on threshold concentrations for efficacy, such as contraceptive and antibiotics, take those drugs at least  1 hour before </a:t>
            </a:r>
            <a:r>
              <a:rPr lang="en-US" sz="2300" b="1" dirty="0" err="1" smtClean="0">
                <a:solidFill>
                  <a:srgbClr val="008000"/>
                </a:solidFill>
                <a:latin typeface="Times New Roman" pitchFamily="18" charset="0"/>
                <a:cs typeface="Times New Roman" pitchFamily="18" charset="0"/>
              </a:rPr>
              <a:t>exenatide</a:t>
            </a:r>
            <a:endParaRPr lang="en-US" sz="2300" b="1" dirty="0">
              <a:solidFill>
                <a:srgbClr val="008000"/>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00000"/>
                </a:solidFill>
                <a:latin typeface="Times New Roman" pitchFamily="18" charset="0"/>
                <a:cs typeface="Times New Roman" pitchFamily="18" charset="0"/>
              </a:rPr>
              <a:t>GLP-1 Agonists: Drug </a:t>
            </a:r>
            <a:r>
              <a:rPr lang="en-US" sz="4000" b="1" dirty="0" err="1" smtClean="0">
                <a:solidFill>
                  <a:srgbClr val="C00000"/>
                </a:solidFill>
                <a:latin typeface="Times New Roman" pitchFamily="18" charset="0"/>
                <a:cs typeface="Times New Roman" pitchFamily="18" charset="0"/>
              </a:rPr>
              <a:t>interactiosn</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525963"/>
          </a:xfrm>
        </p:spPr>
        <p:txBody>
          <a:bodyPr>
            <a:normAutofit lnSpcReduction="10000"/>
          </a:bodyPr>
          <a:lstStyle/>
          <a:p>
            <a:pPr algn="just">
              <a:lnSpc>
                <a:spcPct val="150000"/>
              </a:lnSpc>
            </a:pPr>
            <a:r>
              <a:rPr lang="en-US" sz="3500" b="1" dirty="0" err="1" smtClean="0">
                <a:solidFill>
                  <a:srgbClr val="7030A0"/>
                </a:solidFill>
                <a:latin typeface="Times New Roman" pitchFamily="18" charset="0"/>
                <a:ea typeface="+mj-ea"/>
                <a:cs typeface="Times New Roman" pitchFamily="18" charset="0"/>
              </a:rPr>
              <a:t>Liraglutide</a:t>
            </a:r>
            <a:r>
              <a:rPr lang="en-US" sz="3500" b="1" dirty="0" smtClean="0">
                <a:solidFill>
                  <a:srgbClr val="7030A0"/>
                </a:solidFill>
                <a:latin typeface="Times New Roman" pitchFamily="18" charset="0"/>
                <a:ea typeface="+mj-ea"/>
                <a:cs typeface="Times New Roman" pitchFamily="18" charset="0"/>
              </a:rPr>
              <a:t>: Related to slowing of gastric emptying </a:t>
            </a:r>
          </a:p>
          <a:p>
            <a:pPr lvl="2" algn="just">
              <a:lnSpc>
                <a:spcPct val="150000"/>
              </a:lnSpc>
              <a:buFontTx/>
              <a:buChar char="-"/>
            </a:pPr>
            <a:r>
              <a:rPr lang="en-US" sz="2500" b="1" dirty="0" smtClean="0">
                <a:latin typeface="Times New Roman" pitchFamily="18" charset="0"/>
                <a:cs typeface="Times New Roman" pitchFamily="18" charset="0"/>
              </a:rPr>
              <a:t>Caution when oral medications are concomitantly administered in clinical pharmacology trials.</a:t>
            </a:r>
          </a:p>
          <a:p>
            <a:pPr lvl="2" algn="just">
              <a:lnSpc>
                <a:spcPct val="150000"/>
              </a:lnSpc>
              <a:buFontTx/>
              <a:buChar char="-"/>
            </a:pPr>
            <a:r>
              <a:rPr lang="en-US" sz="2500" b="1" dirty="0" smtClean="0">
                <a:latin typeface="Times New Roman" pitchFamily="18" charset="0"/>
                <a:cs typeface="Times New Roman" pitchFamily="18" charset="0"/>
              </a:rPr>
              <a:t>However, </a:t>
            </a:r>
            <a:r>
              <a:rPr lang="en-US" sz="2500" b="1" dirty="0" err="1" smtClean="0">
                <a:latin typeface="Times New Roman" pitchFamily="18" charset="0"/>
                <a:cs typeface="Times New Roman" pitchFamily="18" charset="0"/>
              </a:rPr>
              <a:t>liraglutide</a:t>
            </a:r>
            <a:r>
              <a:rPr lang="en-US" sz="2500" b="1" dirty="0" smtClean="0">
                <a:latin typeface="Times New Roman" pitchFamily="18" charset="0"/>
                <a:cs typeface="Times New Roman" pitchFamily="18" charset="0"/>
              </a:rPr>
              <a:t> did not affect absorption of the tested orally administered medications to any clinically relevant degree.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5000" b="1" dirty="0" smtClean="0">
                <a:solidFill>
                  <a:srgbClr val="C00000"/>
                </a:solidFill>
                <a:latin typeface="Times New Roman" pitchFamily="18" charset="0"/>
                <a:cs typeface="Times New Roman" pitchFamily="18" charset="0"/>
              </a:rPr>
              <a:t>Case</a:t>
            </a:r>
            <a:endParaRPr lang="en-US" sz="5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fontScale="625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A 54-year-old man who comes as a new patient</a:t>
            </a:r>
          </a:p>
          <a:p>
            <a:pPr algn="just">
              <a:lnSpc>
                <a:spcPct val="170000"/>
              </a:lnSpc>
            </a:pPr>
            <a:r>
              <a:rPr lang="en-US" b="1" dirty="0" smtClean="0">
                <a:solidFill>
                  <a:srgbClr val="7030A0"/>
                </a:solidFill>
                <a:latin typeface="Times New Roman" pitchFamily="18" charset="0"/>
                <a:ea typeface="+mj-ea"/>
                <a:cs typeface="Times New Roman" pitchFamily="18" charset="0"/>
              </a:rPr>
              <a:t>My doctor told me 2 years ago that I had type 2 diabetes. Not sure exactly why as felt great. He said something about screening I didn’t understand. He told me to diet and exercise</a:t>
            </a:r>
            <a:r>
              <a:rPr lang="fa-IR" b="1" dirty="0" smtClean="0">
                <a:solidFill>
                  <a:srgbClr val="7030A0"/>
                </a:solidFill>
                <a:latin typeface="Times New Roman" pitchFamily="18" charset="0"/>
                <a:ea typeface="+mj-ea"/>
                <a:cs typeface="Times New Roman" pitchFamily="18" charset="0"/>
              </a:rPr>
              <a:t>.</a:t>
            </a:r>
            <a:r>
              <a:rPr lang="en-US" b="1" dirty="0" smtClean="0">
                <a:solidFill>
                  <a:srgbClr val="7030A0"/>
                </a:solidFill>
                <a:latin typeface="Times New Roman" pitchFamily="18" charset="0"/>
                <a:ea typeface="+mj-ea"/>
                <a:cs typeface="Times New Roman" pitchFamily="18" charset="0"/>
              </a:rPr>
              <a:t> I wasn’t too good at that- and then a few months later said I needed medicine. He gave me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10 mg twice a day. I don’t like it. I’ve gained 4 kg, and I used to feel weak and listless when played football. Now, my doctor says that the medicine isn’t working any more.</a:t>
            </a:r>
          </a:p>
          <a:p>
            <a:pPr algn="just">
              <a:lnSpc>
                <a:spcPct val="170000"/>
              </a:lnSpc>
            </a:pPr>
            <a:r>
              <a:rPr lang="en-US" b="1" dirty="0" smtClean="0">
                <a:solidFill>
                  <a:srgbClr val="7030A0"/>
                </a:solidFill>
                <a:latin typeface="Times New Roman" pitchFamily="18" charset="0"/>
                <a:ea typeface="+mj-ea"/>
                <a:cs typeface="Times New Roman" pitchFamily="18" charset="0"/>
              </a:rPr>
              <a:t>Meds: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10 mg twice daily, </a:t>
            </a:r>
            <a:r>
              <a:rPr lang="en-US" b="1" dirty="0" err="1" smtClean="0">
                <a:solidFill>
                  <a:srgbClr val="7030A0"/>
                </a:solidFill>
                <a:latin typeface="Times New Roman" pitchFamily="18" charset="0"/>
                <a:ea typeface="+mj-ea"/>
                <a:cs typeface="Times New Roman" pitchFamily="18" charset="0"/>
              </a:rPr>
              <a:t>enalapril</a:t>
            </a:r>
            <a:r>
              <a:rPr lang="en-US" b="1" dirty="0" smtClean="0">
                <a:solidFill>
                  <a:srgbClr val="7030A0"/>
                </a:solidFill>
                <a:latin typeface="Times New Roman" pitchFamily="18" charset="0"/>
                <a:ea typeface="+mj-ea"/>
                <a:cs typeface="Times New Roman" pitchFamily="18" charset="0"/>
              </a:rPr>
              <a:t> 5 mg once daily.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C00000"/>
                </a:solidFill>
                <a:latin typeface="Times New Roman" pitchFamily="18" charset="0"/>
                <a:cs typeface="Times New Roman" pitchFamily="18" charset="0"/>
              </a:rPr>
              <a:t>GLP-1 Agonists: Drug </a:t>
            </a:r>
            <a:r>
              <a:rPr lang="en-US" sz="4000" b="1" dirty="0" err="1" smtClean="0">
                <a:solidFill>
                  <a:srgbClr val="C00000"/>
                </a:solidFill>
                <a:latin typeface="Times New Roman" pitchFamily="18" charset="0"/>
                <a:cs typeface="Times New Roman" pitchFamily="18" charset="0"/>
              </a:rPr>
              <a:t>interactiosn</a:t>
            </a:r>
            <a:endParaRPr lang="en-US" sz="4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525963"/>
          </a:xfrm>
        </p:spPr>
        <p:txBody>
          <a:bodyPr>
            <a:normAutofit/>
          </a:bodyPr>
          <a:lstStyle/>
          <a:p>
            <a:pPr algn="just">
              <a:lnSpc>
                <a:spcPct val="150000"/>
              </a:lnSpc>
            </a:pPr>
            <a:r>
              <a:rPr lang="en-US" sz="3500" b="1" dirty="0" err="1" smtClean="0">
                <a:solidFill>
                  <a:srgbClr val="7030A0"/>
                </a:solidFill>
                <a:latin typeface="Times New Roman" pitchFamily="18" charset="0"/>
                <a:ea typeface="+mj-ea"/>
                <a:cs typeface="Times New Roman" pitchFamily="18" charset="0"/>
              </a:rPr>
              <a:t>Liraglutide</a:t>
            </a:r>
            <a:r>
              <a:rPr lang="en-US" sz="3500" b="1" dirty="0" smtClean="0">
                <a:solidFill>
                  <a:srgbClr val="7030A0"/>
                </a:solidFill>
                <a:latin typeface="Times New Roman" pitchFamily="18" charset="0"/>
                <a:ea typeface="+mj-ea"/>
                <a:cs typeface="Times New Roman" pitchFamily="18" charset="0"/>
              </a:rPr>
              <a:t>: Related to slowing of gastric emptying </a:t>
            </a:r>
          </a:p>
          <a:p>
            <a:pPr lvl="2" algn="just">
              <a:lnSpc>
                <a:spcPct val="150000"/>
              </a:lnSpc>
              <a:buFontTx/>
              <a:buChar char="-"/>
            </a:pPr>
            <a:r>
              <a:rPr lang="en-US" sz="2300" b="1" dirty="0" smtClean="0">
                <a:latin typeface="Times New Roman" pitchFamily="18" charset="0"/>
                <a:cs typeface="Times New Roman" pitchFamily="18" charset="0"/>
              </a:rPr>
              <a:t>Caution when oral medications are concomitantly administered in clinical pharmacology trials.</a:t>
            </a:r>
          </a:p>
          <a:p>
            <a:pPr lvl="2" algn="just">
              <a:lnSpc>
                <a:spcPct val="150000"/>
              </a:lnSpc>
              <a:buFontTx/>
              <a:buChar char="-"/>
            </a:pPr>
            <a:r>
              <a:rPr lang="en-US" sz="2300" b="1" dirty="0" smtClean="0">
                <a:latin typeface="Times New Roman" pitchFamily="18" charset="0"/>
                <a:cs typeface="Times New Roman" pitchFamily="18" charset="0"/>
              </a:rPr>
              <a:t>However, </a:t>
            </a:r>
            <a:r>
              <a:rPr lang="en-US" sz="2300" b="1" dirty="0" err="1" smtClean="0">
                <a:latin typeface="Times New Roman" pitchFamily="18" charset="0"/>
                <a:cs typeface="Times New Roman" pitchFamily="18" charset="0"/>
              </a:rPr>
              <a:t>liraglutide</a:t>
            </a:r>
            <a:r>
              <a:rPr lang="en-US" sz="2300" b="1" dirty="0" smtClean="0">
                <a:latin typeface="Times New Roman" pitchFamily="18" charset="0"/>
                <a:cs typeface="Times New Roman" pitchFamily="18" charset="0"/>
              </a:rPr>
              <a:t> did not affect absorption of the tested orally administered medications to any clinically relevant degree.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err="1" smtClean="0">
                <a:solidFill>
                  <a:srgbClr val="C00000"/>
                </a:solidFill>
                <a:latin typeface="Times New Roman" pitchFamily="18" charset="0"/>
                <a:cs typeface="Times New Roman" pitchFamily="18" charset="0"/>
              </a:rPr>
              <a:t>Exenatide</a:t>
            </a:r>
            <a:r>
              <a:rPr lang="en-US" sz="3500" b="1" dirty="0" smtClean="0">
                <a:solidFill>
                  <a:srgbClr val="C00000"/>
                </a:solidFill>
                <a:latin typeface="Times New Roman" pitchFamily="18" charset="0"/>
                <a:cs typeface="Times New Roman" pitchFamily="18" charset="0"/>
              </a:rPr>
              <a:t>: Dosage and use</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algn="just">
              <a:lnSpc>
                <a:spcPct val="150000"/>
              </a:lnSpc>
            </a:pPr>
            <a:r>
              <a:rPr lang="en-US" sz="3900" b="1" dirty="0" err="1" smtClean="0">
                <a:solidFill>
                  <a:srgbClr val="7030A0"/>
                </a:solidFill>
                <a:latin typeface="Times New Roman" pitchFamily="18" charset="0"/>
                <a:ea typeface="+mj-ea"/>
                <a:cs typeface="Times New Roman" pitchFamily="18" charset="0"/>
              </a:rPr>
              <a:t>Avaliable</a:t>
            </a:r>
            <a:r>
              <a:rPr lang="en-US" sz="3900" b="1" dirty="0" smtClean="0">
                <a:solidFill>
                  <a:srgbClr val="7030A0"/>
                </a:solidFill>
                <a:latin typeface="Times New Roman" pitchFamily="18" charset="0"/>
                <a:ea typeface="+mj-ea"/>
                <a:cs typeface="Times New Roman" pitchFamily="18" charset="0"/>
              </a:rPr>
              <a:t> in 5 and 10 mcg, fixed-dose pen devices</a:t>
            </a:r>
          </a:p>
          <a:p>
            <a:pPr algn="just">
              <a:lnSpc>
                <a:spcPct val="150000"/>
              </a:lnSpc>
            </a:pPr>
            <a:r>
              <a:rPr lang="en-US" sz="3900" b="1" dirty="0" smtClean="0">
                <a:solidFill>
                  <a:srgbClr val="7030A0"/>
                </a:solidFill>
                <a:latin typeface="Times New Roman" pitchFamily="18" charset="0"/>
                <a:ea typeface="+mj-ea"/>
                <a:cs typeface="Times New Roman" pitchFamily="18" charset="0"/>
              </a:rPr>
              <a:t>To minimize potential GI effects, start with 5 mcg bid for 30 days</a:t>
            </a:r>
          </a:p>
          <a:p>
            <a:pPr algn="just">
              <a:lnSpc>
                <a:spcPct val="150000"/>
              </a:lnSpc>
            </a:pPr>
            <a:r>
              <a:rPr lang="en-US" sz="3900" b="1" dirty="0" smtClean="0">
                <a:solidFill>
                  <a:srgbClr val="7030A0"/>
                </a:solidFill>
                <a:latin typeface="Times New Roman" pitchFamily="18" charset="0"/>
                <a:ea typeface="+mj-ea"/>
                <a:cs typeface="Times New Roman" pitchFamily="18" charset="0"/>
              </a:rPr>
              <a:t>Should be administered 30 min to 1 h before meals, at least 6 hr apart</a:t>
            </a:r>
          </a:p>
          <a:p>
            <a:pPr algn="just">
              <a:lnSpc>
                <a:spcPct val="150000"/>
              </a:lnSpc>
            </a:pPr>
            <a:r>
              <a:rPr lang="en-US" sz="3900" b="1" dirty="0" smtClean="0">
                <a:solidFill>
                  <a:srgbClr val="7030A0"/>
                </a:solidFill>
                <a:latin typeface="Times New Roman" pitchFamily="18" charset="0"/>
                <a:ea typeface="+mj-ea"/>
                <a:cs typeface="Times New Roman" pitchFamily="18" charset="0"/>
              </a:rPr>
              <a:t>Change the needle before each use</a:t>
            </a:r>
          </a:p>
          <a:p>
            <a:pPr algn="just">
              <a:lnSpc>
                <a:spcPct val="150000"/>
              </a:lnSpc>
            </a:pPr>
            <a:endParaRPr lang="en-US" sz="2100" b="1" dirty="0" smtClean="0">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3000" b="1" dirty="0" smtClean="0">
                <a:solidFill>
                  <a:srgbClr val="C00000"/>
                </a:solidFill>
                <a:latin typeface="Times New Roman" pitchFamily="18" charset="0"/>
                <a:cs typeface="Times New Roman" pitchFamily="18" charset="0"/>
              </a:rPr>
              <a:t>Mean HbA1c Change After </a:t>
            </a:r>
            <a:r>
              <a:rPr lang="en-US" sz="3000" b="1" dirty="0" err="1" smtClean="0">
                <a:solidFill>
                  <a:srgbClr val="C00000"/>
                </a:solidFill>
                <a:latin typeface="Times New Roman" pitchFamily="18" charset="0"/>
                <a:cs typeface="Times New Roman" pitchFamily="18" charset="0"/>
              </a:rPr>
              <a:t>Liraglutide</a:t>
            </a:r>
            <a:r>
              <a:rPr lang="en-US" sz="3000" b="1" dirty="0" smtClean="0">
                <a:solidFill>
                  <a:srgbClr val="C00000"/>
                </a:solidFill>
                <a:latin typeface="Times New Roman" pitchFamily="18" charset="0"/>
                <a:cs typeface="Times New Roman" pitchFamily="18" charset="0"/>
              </a:rPr>
              <a:t> or </a:t>
            </a:r>
            <a:r>
              <a:rPr lang="en-US" sz="3000" b="1" dirty="0" err="1" smtClean="0">
                <a:solidFill>
                  <a:srgbClr val="C00000"/>
                </a:solidFill>
                <a:latin typeface="Times New Roman" pitchFamily="18" charset="0"/>
                <a:cs typeface="Times New Roman" pitchFamily="18" charset="0"/>
              </a:rPr>
              <a:t>Sitagliptin</a:t>
            </a:r>
            <a:endParaRPr lang="en-US" sz="3000" dirty="0"/>
          </a:p>
        </p:txBody>
      </p:sp>
      <p:sp>
        <p:nvSpPr>
          <p:cNvPr id="3" name="Content Placeholder 2"/>
          <p:cNvSpPr>
            <a:spLocks noGrp="1"/>
          </p:cNvSpPr>
          <p:nvPr>
            <p:ph idx="1"/>
          </p:nvPr>
        </p:nvSpPr>
        <p:spPr/>
        <p:txBody>
          <a:bodyPr/>
          <a:lstStyle/>
          <a:p>
            <a:pPr algn="r" rtl="1">
              <a:buNone/>
            </a:pPr>
            <a:endParaRPr lang="fa-IR" dirty="0" smtClean="0"/>
          </a:p>
          <a:p>
            <a:pPr algn="r" rtl="1">
              <a:buNone/>
            </a:pPr>
            <a:endParaRPr lang="fa-IR" dirty="0" smtClean="0"/>
          </a:p>
          <a:p>
            <a:pPr algn="r" rtl="1">
              <a:buNone/>
            </a:pPr>
            <a:r>
              <a:rPr lang="fa-IR" dirty="0" smtClean="0"/>
              <a:t>سركار خانم پورزرگر</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err="1" smtClean="0">
                <a:solidFill>
                  <a:srgbClr val="C00000"/>
                </a:solidFill>
                <a:latin typeface="Times New Roman" pitchFamily="18" charset="0"/>
                <a:cs typeface="Times New Roman" pitchFamily="18" charset="0"/>
              </a:rPr>
              <a:t>Liraglutide</a:t>
            </a:r>
            <a:r>
              <a:rPr lang="en-US" sz="3500" b="1" dirty="0" smtClean="0">
                <a:solidFill>
                  <a:srgbClr val="C00000"/>
                </a:solidFill>
                <a:latin typeface="Times New Roman" pitchFamily="18" charset="0"/>
                <a:cs typeface="Times New Roman" pitchFamily="18" charset="0"/>
              </a:rPr>
              <a:t>: Dosage and Use</a:t>
            </a:r>
            <a:endParaRPr lang="en-US" sz="3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600200"/>
            <a:ext cx="8640960" cy="4781128"/>
          </a:xfrm>
        </p:spPr>
        <p:txBody>
          <a:bodyPr>
            <a:normAutofit fontScale="62500" lnSpcReduction="20000"/>
          </a:bodyPr>
          <a:lstStyle/>
          <a:p>
            <a:pPr algn="just">
              <a:lnSpc>
                <a:spcPct val="150000"/>
              </a:lnSpc>
            </a:pPr>
            <a:r>
              <a:rPr lang="en-US" b="1" dirty="0" err="1" smtClean="0">
                <a:solidFill>
                  <a:srgbClr val="7030A0"/>
                </a:solidFill>
                <a:latin typeface="Times New Roman" pitchFamily="18" charset="0"/>
                <a:ea typeface="+mj-ea"/>
                <a:cs typeface="Times New Roman" pitchFamily="18" charset="0"/>
              </a:rPr>
              <a:t>Avaliable</a:t>
            </a:r>
            <a:r>
              <a:rPr lang="en-US" b="1" dirty="0" smtClean="0">
                <a:solidFill>
                  <a:srgbClr val="7030A0"/>
                </a:solidFill>
                <a:latin typeface="Times New Roman" pitchFamily="18" charset="0"/>
                <a:ea typeface="+mj-ea"/>
                <a:cs typeface="Times New Roman" pitchFamily="18" charset="0"/>
              </a:rPr>
              <a:t> as pen sets</a:t>
            </a:r>
          </a:p>
          <a:p>
            <a:pPr lvl="2" algn="just">
              <a:lnSpc>
                <a:spcPct val="150000"/>
              </a:lnSpc>
              <a:buFontTx/>
              <a:buChar char="-"/>
            </a:pPr>
            <a:r>
              <a:rPr lang="en-US" b="1" dirty="0" smtClean="0">
                <a:latin typeface="Times New Roman" pitchFamily="18" charset="0"/>
                <a:cs typeface="Times New Roman" pitchFamily="18" charset="0"/>
              </a:rPr>
              <a:t>2 or 3 prefilled, </a:t>
            </a:r>
            <a:r>
              <a:rPr lang="en-US" b="1" dirty="0" err="1" smtClean="0">
                <a:latin typeface="Times New Roman" pitchFamily="18" charset="0"/>
                <a:cs typeface="Times New Roman" pitchFamily="18" charset="0"/>
              </a:rPr>
              <a:t>multidose</a:t>
            </a:r>
            <a:r>
              <a:rPr lang="en-US" b="1" dirty="0" smtClean="0">
                <a:latin typeface="Times New Roman" pitchFamily="18" charset="0"/>
                <a:cs typeface="Times New Roman" pitchFamily="18" charset="0"/>
              </a:rPr>
              <a:t> pens per set</a:t>
            </a:r>
          </a:p>
          <a:p>
            <a:pPr lvl="2" algn="just">
              <a:lnSpc>
                <a:spcPct val="150000"/>
              </a:lnSpc>
              <a:buFontTx/>
              <a:buChar char="-"/>
            </a:pPr>
            <a:r>
              <a:rPr lang="en-US" b="1" dirty="0" smtClean="0">
                <a:latin typeface="Times New Roman" pitchFamily="18" charset="0"/>
                <a:cs typeface="Times New Roman" pitchFamily="18" charset="0"/>
              </a:rPr>
              <a:t>Each individual pen delivers dose of 0.6 mg, 1.2 mg, or 1.8 mg (0.6 mg/ml, 3 ml)</a:t>
            </a:r>
          </a:p>
          <a:p>
            <a:pPr lvl="2" algn="just">
              <a:lnSpc>
                <a:spcPct val="150000"/>
              </a:lnSpc>
              <a:buFontTx/>
              <a:buChar char="-"/>
            </a:pPr>
            <a:r>
              <a:rPr lang="en-US" b="1" dirty="0" smtClean="0">
                <a:latin typeface="Times New Roman" pitchFamily="18" charset="0"/>
                <a:cs typeface="Times New Roman" pitchFamily="18" charset="0"/>
              </a:rPr>
              <a:t>Disposable pen needles are sold separately (may require Rx)</a:t>
            </a:r>
          </a:p>
          <a:p>
            <a:pPr algn="just">
              <a:lnSpc>
                <a:spcPct val="150000"/>
              </a:lnSpc>
            </a:pPr>
            <a:r>
              <a:rPr lang="en-US" b="1" dirty="0" smtClean="0">
                <a:solidFill>
                  <a:srgbClr val="7030A0"/>
                </a:solidFill>
                <a:latin typeface="Times New Roman" pitchFamily="18" charset="0"/>
                <a:ea typeface="+mj-ea"/>
                <a:cs typeface="Times New Roman" pitchFamily="18" charset="0"/>
              </a:rPr>
              <a:t>Once-daily dosing</a:t>
            </a:r>
          </a:p>
          <a:p>
            <a:pPr algn="just">
              <a:lnSpc>
                <a:spcPct val="150000"/>
              </a:lnSpc>
            </a:pPr>
            <a:r>
              <a:rPr lang="en-US" b="1" dirty="0" smtClean="0">
                <a:solidFill>
                  <a:srgbClr val="7030A0"/>
                </a:solidFill>
                <a:latin typeface="Times New Roman" pitchFamily="18" charset="0"/>
                <a:ea typeface="+mj-ea"/>
                <a:cs typeface="Times New Roman" pitchFamily="18" charset="0"/>
              </a:rPr>
              <a:t>Inject at any time, independent of mealtimes (preferably the same time each day)</a:t>
            </a:r>
          </a:p>
          <a:p>
            <a:pPr algn="just">
              <a:lnSpc>
                <a:spcPct val="150000"/>
              </a:lnSpc>
            </a:pPr>
            <a:r>
              <a:rPr lang="en-US" b="1" dirty="0" smtClean="0">
                <a:solidFill>
                  <a:srgbClr val="7030A0"/>
                </a:solidFill>
                <a:latin typeface="Times New Roman" pitchFamily="18" charset="0"/>
                <a:ea typeface="+mj-ea"/>
                <a:cs typeface="Times New Roman" pitchFamily="18" charset="0"/>
              </a:rPr>
              <a:t>To minimize potential GI effects, start with 0.6 mg daily</a:t>
            </a:r>
          </a:p>
          <a:p>
            <a:pPr algn="just">
              <a:lnSpc>
                <a:spcPct val="150000"/>
              </a:lnSpc>
            </a:pPr>
            <a:r>
              <a:rPr lang="en-US" b="1" dirty="0" smtClean="0">
                <a:solidFill>
                  <a:srgbClr val="7030A0"/>
                </a:solidFill>
                <a:latin typeface="Times New Roman" pitchFamily="18" charset="0"/>
                <a:ea typeface="+mj-ea"/>
                <a:cs typeface="Times New Roman" pitchFamily="18" charset="0"/>
              </a:rPr>
              <a:t>After at least 1 week, increase dose to 1.2 mg</a:t>
            </a:r>
          </a:p>
          <a:p>
            <a:pPr lvl="2" algn="just">
              <a:lnSpc>
                <a:spcPct val="150000"/>
              </a:lnSpc>
              <a:buFontTx/>
              <a:buChar char="-"/>
            </a:pPr>
            <a:r>
              <a:rPr lang="en-US" b="1" dirty="0" smtClean="0">
                <a:latin typeface="Times New Roman" pitchFamily="18" charset="0"/>
                <a:cs typeface="Times New Roman" pitchFamily="18" charset="0"/>
              </a:rPr>
              <a:t>Some patients expected to benefit from increase in dose (1.2 mg to 1.8 mg); based on clinical response after 1 week, dose can be increased to 1.8 mg to further improve </a:t>
            </a:r>
            <a:r>
              <a:rPr lang="en-US" b="1" dirty="0" err="1" smtClean="0">
                <a:latin typeface="Times New Roman" pitchFamily="18" charset="0"/>
                <a:cs typeface="Times New Roman" pitchFamily="18" charset="0"/>
              </a:rPr>
              <a:t>glycemic</a:t>
            </a:r>
            <a:r>
              <a:rPr lang="en-US" b="1" dirty="0" smtClean="0">
                <a:latin typeface="Times New Roman" pitchFamily="18" charset="0"/>
                <a:cs typeface="Times New Roman" pitchFamily="18" charset="0"/>
              </a:rPr>
              <a:t> control</a:t>
            </a:r>
            <a:endParaRPr lang="en-US" b="1" dirty="0" smtClean="0">
              <a:solidFill>
                <a:srgbClr val="7030A0"/>
              </a:solidFill>
              <a:latin typeface="Times New Roman" pitchFamily="18" charset="0"/>
              <a:ea typeface="+mj-ea"/>
              <a:cs typeface="Times New Roman" pitchFamily="18" charset="0"/>
            </a:endParaRPr>
          </a:p>
          <a:p>
            <a:pPr algn="just">
              <a:lnSpc>
                <a:spcPct val="150000"/>
              </a:lnSpc>
            </a:pPr>
            <a:endParaRPr lang="en-US" sz="3900"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fontScale="700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A 54-year-old man who comes as a new patient</a:t>
            </a:r>
          </a:p>
          <a:p>
            <a:pPr algn="just">
              <a:lnSpc>
                <a:spcPct val="170000"/>
              </a:lnSpc>
            </a:pPr>
            <a:r>
              <a:rPr lang="en-US" b="1" dirty="0" smtClean="0">
                <a:solidFill>
                  <a:srgbClr val="7030A0"/>
                </a:solidFill>
                <a:latin typeface="Times New Roman" pitchFamily="18" charset="0"/>
                <a:ea typeface="+mj-ea"/>
                <a:cs typeface="Times New Roman" pitchFamily="18" charset="0"/>
              </a:rPr>
              <a:t>My doctor told me 2 years ago that I had type 2 diabetes. Not sure exactly why as felt great. He said something about screening I didn’t understand. He told me to diet and exercise- I wasn’t too good at that- and then a few months later said I needed medicine. He gave me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10 mg twice a day. I don’t like it. I’ve gained 10 lbs, and I used to feel weak and listless when played football, not so because the medicine isn’t working any more.</a:t>
            </a:r>
          </a:p>
          <a:p>
            <a:pPr algn="just">
              <a:lnSpc>
                <a:spcPct val="170000"/>
              </a:lnSpc>
            </a:pPr>
            <a:r>
              <a:rPr lang="en-US" b="1" dirty="0" smtClean="0">
                <a:solidFill>
                  <a:srgbClr val="7030A0"/>
                </a:solidFill>
                <a:latin typeface="Times New Roman" pitchFamily="18" charset="0"/>
                <a:ea typeface="+mj-ea"/>
                <a:cs typeface="Times New Roman" pitchFamily="18" charset="0"/>
              </a:rPr>
              <a:t>PMH </a:t>
            </a:r>
            <a:r>
              <a:rPr lang="en-US" b="1" dirty="0" err="1" smtClean="0">
                <a:solidFill>
                  <a:srgbClr val="7030A0"/>
                </a:solidFill>
                <a:latin typeface="Times New Roman" pitchFamily="18" charset="0"/>
                <a:ea typeface="+mj-ea"/>
                <a:cs typeface="Times New Roman" pitchFamily="18" charset="0"/>
              </a:rPr>
              <a:t>glibenclamide</a:t>
            </a:r>
            <a:r>
              <a:rPr lang="en-US" b="1" dirty="0" smtClean="0">
                <a:solidFill>
                  <a:srgbClr val="7030A0"/>
                </a:solidFill>
                <a:latin typeface="Times New Roman" pitchFamily="18" charset="0"/>
                <a:ea typeface="+mj-ea"/>
                <a:cs typeface="Times New Roman" pitchFamily="18" charset="0"/>
              </a:rPr>
              <a:t> 10 mg twice daily, </a:t>
            </a:r>
            <a:r>
              <a:rPr lang="en-US" b="1" dirty="0" err="1" smtClean="0">
                <a:solidFill>
                  <a:srgbClr val="7030A0"/>
                </a:solidFill>
                <a:latin typeface="Times New Roman" pitchFamily="18" charset="0"/>
                <a:ea typeface="+mj-ea"/>
                <a:cs typeface="Times New Roman" pitchFamily="18" charset="0"/>
              </a:rPr>
              <a:t>enalapril</a:t>
            </a:r>
            <a:r>
              <a:rPr lang="en-US" b="1" dirty="0" smtClean="0">
                <a:solidFill>
                  <a:srgbClr val="7030A0"/>
                </a:solidFill>
                <a:latin typeface="Times New Roman" pitchFamily="18" charset="0"/>
                <a:ea typeface="+mj-ea"/>
                <a:cs typeface="Times New Roman" pitchFamily="18" charset="0"/>
              </a:rPr>
              <a:t> 5 mg once daily.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2</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4781128"/>
          </a:xfrm>
        </p:spPr>
        <p:txBody>
          <a:bodyPr>
            <a:normAutofit fontScale="70000" lnSpcReduction="20000"/>
          </a:bodyPr>
          <a:lstStyle/>
          <a:p>
            <a:pPr algn="just">
              <a:lnSpc>
                <a:spcPct val="170000"/>
              </a:lnSpc>
            </a:pPr>
            <a:r>
              <a:rPr lang="en-US" b="1" dirty="0" smtClean="0">
                <a:solidFill>
                  <a:srgbClr val="7030A0"/>
                </a:solidFill>
                <a:latin typeface="Times New Roman" pitchFamily="18" charset="0"/>
                <a:ea typeface="+mj-ea"/>
                <a:cs typeface="Times New Roman" pitchFamily="18" charset="0"/>
              </a:rPr>
              <a:t>62-y/o female with T2DM of 9.5 years’ duration</a:t>
            </a:r>
          </a:p>
          <a:p>
            <a:pPr algn="just">
              <a:lnSpc>
                <a:spcPct val="170000"/>
              </a:lnSpc>
            </a:pPr>
            <a:r>
              <a:rPr lang="en-US" b="1" dirty="0" smtClean="0">
                <a:solidFill>
                  <a:srgbClr val="7030A0"/>
                </a:solidFill>
                <a:latin typeface="Times New Roman" pitchFamily="18" charset="0"/>
                <a:ea typeface="+mj-ea"/>
                <a:cs typeface="Times New Roman" pitchFamily="18" charset="0"/>
              </a:rPr>
              <a:t>Presently taking </a:t>
            </a:r>
            <a:r>
              <a:rPr lang="en-US" b="1" dirty="0" err="1" smtClean="0">
                <a:solidFill>
                  <a:srgbClr val="7030A0"/>
                </a:solidFill>
                <a:latin typeface="Times New Roman" pitchFamily="18" charset="0"/>
                <a:ea typeface="+mj-ea"/>
                <a:cs typeface="Times New Roman" pitchFamily="18" charset="0"/>
              </a:rPr>
              <a:t>metformin</a:t>
            </a:r>
            <a:r>
              <a:rPr lang="en-US" b="1" dirty="0" smtClean="0">
                <a:solidFill>
                  <a:srgbClr val="7030A0"/>
                </a:solidFill>
                <a:latin typeface="Times New Roman" pitchFamily="18" charset="0"/>
                <a:ea typeface="+mj-ea"/>
                <a:cs typeface="Times New Roman" pitchFamily="18" charset="0"/>
              </a:rPr>
              <a:t> 500 mg thrice daily and insulin </a:t>
            </a:r>
            <a:r>
              <a:rPr lang="en-US" b="1" dirty="0" err="1" smtClean="0">
                <a:solidFill>
                  <a:srgbClr val="7030A0"/>
                </a:solidFill>
                <a:latin typeface="Times New Roman" pitchFamily="18" charset="0"/>
                <a:ea typeface="+mj-ea"/>
                <a:cs typeface="Times New Roman" pitchFamily="18" charset="0"/>
              </a:rPr>
              <a:t>glargine</a:t>
            </a:r>
            <a:r>
              <a:rPr lang="en-US" b="1" dirty="0" smtClean="0">
                <a:solidFill>
                  <a:srgbClr val="7030A0"/>
                </a:solidFill>
                <a:latin typeface="Times New Roman" pitchFamily="18" charset="0"/>
                <a:ea typeface="+mj-ea"/>
                <a:cs typeface="Times New Roman" pitchFamily="18" charset="0"/>
              </a:rPr>
              <a:t> 38 U q AM</a:t>
            </a:r>
          </a:p>
          <a:p>
            <a:pPr algn="just">
              <a:lnSpc>
                <a:spcPct val="170000"/>
              </a:lnSpc>
            </a:pPr>
            <a:r>
              <a:rPr lang="en-US" b="1" dirty="0" smtClean="0">
                <a:solidFill>
                  <a:srgbClr val="7030A0"/>
                </a:solidFill>
                <a:latin typeface="Times New Roman" pitchFamily="18" charset="0"/>
                <a:ea typeface="+mj-ea"/>
                <a:cs typeface="Times New Roman" pitchFamily="18" charset="0"/>
              </a:rPr>
              <a:t>Also taking </a:t>
            </a:r>
            <a:r>
              <a:rPr lang="en-US" b="1" dirty="0" err="1" smtClean="0">
                <a:solidFill>
                  <a:srgbClr val="7030A0"/>
                </a:solidFill>
                <a:latin typeface="Times New Roman" pitchFamily="18" charset="0"/>
                <a:ea typeface="+mj-ea"/>
                <a:cs typeface="Times New Roman" pitchFamily="18" charset="0"/>
              </a:rPr>
              <a:t>simvastatin</a:t>
            </a:r>
            <a:r>
              <a:rPr lang="en-US" b="1" dirty="0" smtClean="0">
                <a:solidFill>
                  <a:srgbClr val="7030A0"/>
                </a:solidFill>
                <a:latin typeface="Times New Roman" pitchFamily="18" charset="0"/>
                <a:ea typeface="+mj-ea"/>
                <a:cs typeface="Times New Roman" pitchFamily="18" charset="0"/>
              </a:rPr>
              <a:t> 40 mg q AM and an ARB plus CCB for HTN</a:t>
            </a:r>
          </a:p>
          <a:p>
            <a:pPr algn="just">
              <a:lnSpc>
                <a:spcPct val="170000"/>
              </a:lnSpc>
            </a:pPr>
            <a:r>
              <a:rPr lang="en-US" b="1" dirty="0" smtClean="0">
                <a:solidFill>
                  <a:srgbClr val="7030A0"/>
                </a:solidFill>
                <a:latin typeface="Times New Roman" pitchFamily="18" charset="0"/>
                <a:ea typeface="+mj-ea"/>
                <a:cs typeface="Times New Roman" pitchFamily="18" charset="0"/>
              </a:rPr>
              <a:t>Takes her medicines regularly but hates to her fingers and costs a lot</a:t>
            </a:r>
          </a:p>
          <a:p>
            <a:pPr algn="just">
              <a:lnSpc>
                <a:spcPct val="170000"/>
              </a:lnSpc>
            </a:pPr>
            <a:r>
              <a:rPr lang="en-US" b="1" dirty="0" smtClean="0">
                <a:solidFill>
                  <a:srgbClr val="7030A0"/>
                </a:solidFill>
                <a:latin typeface="Times New Roman" pitchFamily="18" charset="0"/>
                <a:ea typeface="+mj-ea"/>
                <a:cs typeface="Times New Roman" pitchFamily="18" charset="0"/>
              </a:rPr>
              <a:t>Has no complaints but notices that her sugar is usually high</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2000" b="1" dirty="0" smtClean="0">
                <a:solidFill>
                  <a:srgbClr val="C00000"/>
                </a:solidFill>
                <a:latin typeface="Times New Roman" pitchFamily="18" charset="0"/>
                <a:cs typeface="Times New Roman" pitchFamily="18" charset="0"/>
              </a:rPr>
              <a:t>Fig. 1. Regional changes in share (%) of world outputs recorded on Thomson Reuters Web of </a:t>
            </a:r>
            <a:r>
              <a:rPr lang="en-US" sz="2000" b="1" dirty="0" err="1" smtClean="0">
                <a:solidFill>
                  <a:srgbClr val="C00000"/>
                </a:solidFill>
                <a:latin typeface="Times New Roman" pitchFamily="18" charset="0"/>
                <a:cs typeface="Times New Roman" pitchFamily="18" charset="0"/>
              </a:rPr>
              <a:t>KnowledgeSM</a:t>
            </a:r>
            <a:r>
              <a:rPr lang="en-US" sz="2000" b="1" dirty="0" smtClean="0">
                <a:solidFill>
                  <a:srgbClr val="C00000"/>
                </a:solidFill>
                <a:latin typeface="Times New Roman" pitchFamily="18" charset="0"/>
                <a:cs typeface="Times New Roman" pitchFamily="18" charset="0"/>
              </a:rPr>
              <a:t>. Note that the left-hand axis for the established regional economies has a scale ten times that for the emerging economies on the right-hand axis</a:t>
            </a:r>
            <a:r>
              <a:rPr lang="en-US" sz="2000" i="1" dirty="0" smtClean="0"/>
              <a:t>.</a:t>
            </a:r>
            <a:endParaRPr lang="en-US" sz="2000" dirty="0"/>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2706" name="Picture 2"/>
          <p:cNvPicPr>
            <a:picLocks noChangeAspect="1" noChangeArrowheads="1"/>
          </p:cNvPicPr>
          <p:nvPr/>
        </p:nvPicPr>
        <p:blipFill>
          <a:blip r:embed="rId2" cstate="print"/>
          <a:srcRect/>
          <a:stretch>
            <a:fillRect/>
          </a:stretch>
        </p:blipFill>
        <p:spPr bwMode="auto">
          <a:xfrm>
            <a:off x="1043609" y="1671638"/>
            <a:ext cx="6696744" cy="4853706"/>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2000" b="1" dirty="0" smtClean="0">
                <a:solidFill>
                  <a:srgbClr val="C00000"/>
                </a:solidFill>
                <a:latin typeface="Times New Roman" pitchFamily="18" charset="0"/>
                <a:cs typeface="Times New Roman" pitchFamily="18" charset="0"/>
              </a:rPr>
              <a:t>Fig. 2. Countries in the Arabian, Persian &amp; Turkish Middle East scaled according to their five-year publication output (2005-2009) with an indication of their relative wealth as GDP per capita population</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899592" y="1484784"/>
            <a:ext cx="7200800" cy="4896544"/>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2000" b="1" dirty="0" smtClean="0">
                <a:solidFill>
                  <a:srgbClr val="C00000"/>
                </a:solidFill>
                <a:latin typeface="Times New Roman" pitchFamily="18" charset="0"/>
                <a:cs typeface="Times New Roman" pitchFamily="18" charset="0"/>
              </a:rPr>
              <a:t>Fig</a:t>
            </a:r>
            <a:r>
              <a:rPr lang="en-US" sz="1800" b="1" dirty="0" smtClean="0">
                <a:solidFill>
                  <a:srgbClr val="C00000"/>
                </a:solidFill>
                <a:latin typeface="Times New Roman" pitchFamily="18" charset="0"/>
                <a:cs typeface="Times New Roman" pitchFamily="18" charset="0"/>
              </a:rPr>
              <a:t>. 3. Annual research publication output of the five most prolific countries in the Arabian, Persian &amp; Turkish Middle East. Turkey and Iran, two of the five countries that produce more than 1,000 papers annually, also show a marked annual growth rate. Egypt, Saudi Arabia and Jordan have a substantial output but this is not growing at the same rate as the two leading countries</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1331640" y="1772816"/>
            <a:ext cx="6624736" cy="453650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2000" b="1" dirty="0" smtClean="0">
                <a:solidFill>
                  <a:srgbClr val="C00000"/>
                </a:solidFill>
                <a:latin typeface="Times New Roman" pitchFamily="18" charset="0"/>
                <a:cs typeface="Times New Roman" pitchFamily="18" charset="0"/>
              </a:rPr>
              <a:t>Fig. 4. Annual research publication output of nine less prolific nations in the Arabian, Persian &amp; Turkish Middle East. Although current annual output is below 1,000 papers per year for these countries, growth rates are rising. This is particularly noticeable for the United Arab Emirates</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5778" name="Picture 2"/>
          <p:cNvPicPr>
            <a:picLocks noChangeAspect="1" noChangeArrowheads="1"/>
          </p:cNvPicPr>
          <p:nvPr/>
        </p:nvPicPr>
        <p:blipFill>
          <a:blip r:embed="rId2" cstate="print"/>
          <a:srcRect/>
          <a:stretch>
            <a:fillRect/>
          </a:stretch>
        </p:blipFill>
        <p:spPr bwMode="auto">
          <a:xfrm>
            <a:off x="755576" y="1681163"/>
            <a:ext cx="6984776" cy="426811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94122"/>
          </a:xfrm>
        </p:spPr>
        <p:txBody>
          <a:bodyPr>
            <a:noAutofit/>
          </a:bodyPr>
          <a:lstStyle/>
          <a:p>
            <a:r>
              <a:rPr lang="en-US" sz="4500" b="1" dirty="0" smtClean="0">
                <a:solidFill>
                  <a:srgbClr val="C00000"/>
                </a:solidFill>
                <a:latin typeface="Times New Roman" pitchFamily="18" charset="0"/>
                <a:cs typeface="Times New Roman" pitchFamily="18" charset="0"/>
              </a:rPr>
              <a:t>Case Cont.</a:t>
            </a:r>
            <a:endParaRPr lang="en-US" sz="45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340768"/>
            <a:ext cx="8640960" cy="5184576"/>
          </a:xfrm>
        </p:spPr>
        <p:txBody>
          <a:bodyPr>
            <a:normAutofit fontScale="40000" lnSpcReduction="20000"/>
          </a:bodyPr>
          <a:lstStyle/>
          <a:p>
            <a:pPr algn="just">
              <a:lnSpc>
                <a:spcPct val="170000"/>
              </a:lnSpc>
            </a:pPr>
            <a:r>
              <a:rPr lang="en-US" sz="4800" b="1" dirty="0" smtClean="0">
                <a:solidFill>
                  <a:srgbClr val="7030A0"/>
                </a:solidFill>
                <a:latin typeface="Times New Roman" pitchFamily="18" charset="0"/>
                <a:ea typeface="+mj-ea"/>
                <a:cs typeface="Times New Roman" pitchFamily="18" charset="0"/>
              </a:rPr>
              <a:t>FH: Father and 2 brothers have type 2 DM</a:t>
            </a:r>
          </a:p>
          <a:p>
            <a:pPr algn="just">
              <a:lnSpc>
                <a:spcPct val="170000"/>
              </a:lnSpc>
            </a:pPr>
            <a:r>
              <a:rPr lang="en-US" sz="4800" b="1" dirty="0" smtClean="0">
                <a:solidFill>
                  <a:srgbClr val="7030A0"/>
                </a:solidFill>
                <a:latin typeface="Times New Roman" pitchFamily="18" charset="0"/>
                <a:ea typeface="+mj-ea"/>
                <a:cs typeface="Times New Roman" pitchFamily="18" charset="0"/>
              </a:rPr>
              <a:t>ROS: Feels OK; reasonable energy; no </a:t>
            </a:r>
            <a:r>
              <a:rPr lang="en-US" sz="4800" b="1" dirty="0" err="1" smtClean="0">
                <a:solidFill>
                  <a:srgbClr val="7030A0"/>
                </a:solidFill>
                <a:latin typeface="Times New Roman" pitchFamily="18" charset="0"/>
                <a:ea typeface="+mj-ea"/>
                <a:cs typeface="Times New Roman" pitchFamily="18" charset="0"/>
              </a:rPr>
              <a:t>nocturia</a:t>
            </a:r>
            <a:r>
              <a:rPr lang="en-US" sz="4800" b="1" dirty="0" smtClean="0">
                <a:solidFill>
                  <a:srgbClr val="7030A0"/>
                </a:solidFill>
                <a:latin typeface="Times New Roman" pitchFamily="18" charset="0"/>
                <a:ea typeface="+mj-ea"/>
                <a:cs typeface="Times New Roman" pitchFamily="18" charset="0"/>
              </a:rPr>
              <a:t>, CV or pulmonary complaints, erectile dysfunction, or foot trouble. </a:t>
            </a:r>
          </a:p>
          <a:p>
            <a:pPr algn="just">
              <a:lnSpc>
                <a:spcPct val="170000"/>
              </a:lnSpc>
            </a:pPr>
            <a:r>
              <a:rPr lang="en-US" sz="4800" b="1" dirty="0" smtClean="0">
                <a:solidFill>
                  <a:srgbClr val="7030A0"/>
                </a:solidFill>
                <a:latin typeface="Times New Roman" pitchFamily="18" charset="0"/>
                <a:ea typeface="+mj-ea"/>
                <a:cs typeface="Times New Roman" pitchFamily="18" charset="0"/>
              </a:rPr>
              <a:t>SH: Nonsmoker. No formal diet or exercise plan. Does not do HBGM.</a:t>
            </a:r>
          </a:p>
          <a:p>
            <a:pPr algn="just">
              <a:lnSpc>
                <a:spcPct val="170000"/>
              </a:lnSpc>
            </a:pPr>
            <a:r>
              <a:rPr lang="en-US" sz="4800" b="1" dirty="0" smtClean="0">
                <a:solidFill>
                  <a:srgbClr val="7030A0"/>
                </a:solidFill>
                <a:latin typeface="Times New Roman" pitchFamily="18" charset="0"/>
                <a:ea typeface="+mj-ea"/>
                <a:cs typeface="Times New Roman" pitchFamily="18" charset="0"/>
              </a:rPr>
              <a:t>PE: Anxious; P 88, BP 154/84 mmHg; wt 90 kg; ht 165 cm; BMI 30 kg/m; waist circumference 108 cm; otherwise unremarkable</a:t>
            </a:r>
          </a:p>
          <a:p>
            <a:pPr algn="just">
              <a:lnSpc>
                <a:spcPct val="170000"/>
              </a:lnSpc>
            </a:pPr>
            <a:r>
              <a:rPr lang="en-US" sz="4800" b="1" dirty="0" smtClean="0">
                <a:solidFill>
                  <a:srgbClr val="7030A0"/>
                </a:solidFill>
                <a:latin typeface="Times New Roman" pitchFamily="18" charset="0"/>
                <a:ea typeface="+mj-ea"/>
                <a:cs typeface="Times New Roman" pitchFamily="18" charset="0"/>
              </a:rPr>
              <a:t>Lab:</a:t>
            </a:r>
          </a:p>
          <a:p>
            <a:pPr lvl="1">
              <a:lnSpc>
                <a:spcPct val="180000"/>
              </a:lnSpc>
            </a:pPr>
            <a:r>
              <a:rPr lang="en-US" sz="3800" b="1" dirty="0" smtClean="0">
                <a:latin typeface="Times New Roman" pitchFamily="18" charset="0"/>
                <a:cs typeface="Times New Roman" pitchFamily="18" charset="0"/>
              </a:rPr>
              <a:t>HbA1c- 7.9%</a:t>
            </a:r>
          </a:p>
          <a:p>
            <a:pPr lvl="1">
              <a:lnSpc>
                <a:spcPct val="180000"/>
              </a:lnSpc>
            </a:pPr>
            <a:r>
              <a:rPr lang="en-US" sz="3800" b="1" dirty="0" smtClean="0">
                <a:latin typeface="Times New Roman" pitchFamily="18" charset="0"/>
                <a:cs typeface="Times New Roman" pitchFamily="18" charset="0"/>
              </a:rPr>
              <a:t>Cr- 1.0 mg/dl</a:t>
            </a:r>
          </a:p>
          <a:p>
            <a:pPr lvl="1">
              <a:lnSpc>
                <a:spcPct val="180000"/>
              </a:lnSpc>
            </a:pPr>
            <a:r>
              <a:rPr lang="en-US" sz="3800" b="1" dirty="0" smtClean="0">
                <a:latin typeface="Times New Roman" pitchFamily="18" charset="0"/>
                <a:cs typeface="Times New Roman" pitchFamily="18" charset="0"/>
              </a:rPr>
              <a:t>TC- 231 mg/dl; TG- 340 mg/dl; HDL- 28 mg/dl; LDL- 135 mg/dl</a:t>
            </a:r>
          </a:p>
          <a:p>
            <a:pPr lvl="1">
              <a:lnSpc>
                <a:spcPct val="180000"/>
              </a:lnSpc>
            </a:pPr>
            <a:r>
              <a:rPr lang="en-US" sz="3800" b="1" dirty="0" smtClean="0">
                <a:latin typeface="Times New Roman" pitchFamily="18" charset="0"/>
                <a:cs typeface="Times New Roman" pitchFamily="18" charset="0"/>
              </a:rPr>
              <a:t>Normal electrolytes, LFTs, and high-normal uric acid</a:t>
            </a:r>
          </a:p>
          <a:p>
            <a:pPr lvl="1" algn="just">
              <a:lnSpc>
                <a:spcPct val="170000"/>
              </a:lnSpc>
              <a:buFontTx/>
              <a:buChar char="-"/>
            </a:pPr>
            <a:endParaRPr lang="en-US" b="1" dirty="0" smtClean="0">
              <a:solidFill>
                <a:srgbClr val="7030A0"/>
              </a:solidFill>
              <a:latin typeface="Times New Roman" pitchFamily="18" charset="0"/>
              <a:ea typeface="+mj-ea"/>
              <a:cs typeface="Times New Roman" pitchFamily="18" charset="0"/>
            </a:endParaRPr>
          </a:p>
          <a:p>
            <a:pPr algn="just">
              <a:lnSpc>
                <a:spcPct val="170000"/>
              </a:lnSpc>
            </a:pPr>
            <a:endParaRPr lang="en-US" b="1" dirty="0" smtClean="0">
              <a:solidFill>
                <a:srgbClr val="7030A0"/>
              </a:solidFill>
              <a:latin typeface="Times New Roman" pitchFamily="18" charset="0"/>
              <a:ea typeface="+mj-ea"/>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640960" cy="1440160"/>
          </a:xfrm>
        </p:spPr>
        <p:txBody>
          <a:bodyPr>
            <a:noAutofit/>
          </a:bodyPr>
          <a:lstStyle/>
          <a:p>
            <a:pPr algn="just"/>
            <a:r>
              <a:rPr lang="en-US" sz="2000" b="1" dirty="0" smtClean="0">
                <a:solidFill>
                  <a:srgbClr val="C00000"/>
                </a:solidFill>
                <a:latin typeface="Times New Roman" pitchFamily="18" charset="0"/>
                <a:cs typeface="Times New Roman" pitchFamily="18" charset="0"/>
              </a:rPr>
              <a:t>Fig. 5. The Relative Citation Impact of the five most publication-prolific countries in the Arabian, Persian &amp; Turkish Middle East, tracked in five-year overlapping periods since 1990. Although the average citation impact of much of the research in the region remains below world average (which is set at 1.00) it is evident that the impact trend is upwards for all these countries</a:t>
            </a:r>
          </a:p>
        </p:txBody>
      </p:sp>
      <p:sp>
        <p:nvSpPr>
          <p:cNvPr id="3" name="Subtitle 2"/>
          <p:cNvSpPr>
            <a:spLocks noGrp="1"/>
          </p:cNvSpPr>
          <p:nvPr>
            <p:ph type="subTitle" idx="1"/>
          </p:nvPr>
        </p:nvSpPr>
        <p:spPr>
          <a:xfrm>
            <a:off x="1259632" y="2348880"/>
            <a:ext cx="6400800" cy="3793976"/>
          </a:xfrm>
        </p:spPr>
        <p:txBody>
          <a:bodyPr/>
          <a:lstStyle/>
          <a:p>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1115616" y="1916832"/>
            <a:ext cx="6624736" cy="4248472"/>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1500" b="1" dirty="0" smtClean="0">
                <a:solidFill>
                  <a:srgbClr val="C00000"/>
                </a:solidFill>
                <a:latin typeface="Times New Roman" pitchFamily="18" charset="0"/>
                <a:cs typeface="Times New Roman" pitchFamily="18" charset="0"/>
              </a:rPr>
              <a:t>Fig. 6. Top collaborating partners for the five most prolific research publishing nations in the Arabian, Persian &amp; Turkish Middle East. Color intensity reflects research output volume, with deeper colors corresponding to greater output. The numbers in each country refer to the percentage of national output that has an international co-author. Note that the figure of 43%, near the centre of the map, refers to Jordan (table at top of map)</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1187624" y="1484784"/>
            <a:ext cx="7056784" cy="5112568"/>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1500" b="1" dirty="0" smtClean="0">
                <a:solidFill>
                  <a:srgbClr val="C00000"/>
                </a:solidFill>
                <a:latin typeface="Times New Roman" pitchFamily="18" charset="0"/>
                <a:cs typeface="Times New Roman" pitchFamily="18" charset="0"/>
              </a:rPr>
              <a:t>Table 1. Fields of research ranked by global share (% of world output on Thomson Reuters Web of </a:t>
            </a:r>
            <a:r>
              <a:rPr lang="en-US" sz="1500" b="1" dirty="0" err="1" smtClean="0">
                <a:solidFill>
                  <a:srgbClr val="C00000"/>
                </a:solidFill>
                <a:latin typeface="Times New Roman" pitchFamily="18" charset="0"/>
                <a:cs typeface="Times New Roman" pitchFamily="18" charset="0"/>
              </a:rPr>
              <a:t>KnowledgeSM</a:t>
            </a:r>
            <a:r>
              <a:rPr lang="en-US" sz="1500" b="1" dirty="0" smtClean="0">
                <a:solidFill>
                  <a:srgbClr val="C00000"/>
                </a:solidFill>
                <a:latin typeface="Times New Roman" pitchFamily="18" charset="0"/>
                <a:cs typeface="Times New Roman" pitchFamily="18" charset="0"/>
              </a:rPr>
              <a:t>) for 2005-2009 held by the group of 14 nations in the Arabian, Persian &amp; Turkish Middle East. Note that growth rates (the difference between the five-year periods 2000-2004 and 2005-2009) are not dependent on the current world share. The research portfolio is dynamic</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611560" y="1556792"/>
            <a:ext cx="7992888" cy="4896544"/>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8568952" cy="1296144"/>
          </a:xfrm>
        </p:spPr>
        <p:txBody>
          <a:bodyPr>
            <a:noAutofit/>
          </a:bodyPr>
          <a:lstStyle/>
          <a:p>
            <a:pPr algn="just"/>
            <a:r>
              <a:rPr lang="en-US" sz="1800" b="1" dirty="0" smtClean="0">
                <a:solidFill>
                  <a:srgbClr val="C00000"/>
                </a:solidFill>
                <a:latin typeface="Times New Roman" pitchFamily="18" charset="0"/>
                <a:cs typeface="Times New Roman" pitchFamily="18" charset="0"/>
              </a:rPr>
              <a:t>Table 2. Global share of research output (% world papers on Thomson Reuters Web of </a:t>
            </a:r>
            <a:r>
              <a:rPr lang="en-US" sz="1800" b="1" dirty="0" err="1" smtClean="0">
                <a:solidFill>
                  <a:srgbClr val="C00000"/>
                </a:solidFill>
                <a:latin typeface="Times New Roman" pitchFamily="18" charset="0"/>
                <a:cs typeface="Times New Roman" pitchFamily="18" charset="0"/>
              </a:rPr>
              <a:t>KnowledgeSM</a:t>
            </a:r>
            <a:r>
              <a:rPr lang="en-US" sz="1800" b="1" dirty="0" smtClean="0">
                <a:solidFill>
                  <a:srgbClr val="C00000"/>
                </a:solidFill>
                <a:latin typeface="Times New Roman" pitchFamily="18" charset="0"/>
                <a:cs typeface="Times New Roman" pitchFamily="18" charset="0"/>
              </a:rPr>
              <a:t>) for the five most research-prolific countries in the Arabian, Persian &amp; Turkish Middle East, analyzing the fields in which they are individually best represented</a:t>
            </a:r>
          </a:p>
        </p:txBody>
      </p:sp>
      <p:sp>
        <p:nvSpPr>
          <p:cNvPr id="3" name="Subtitle 2"/>
          <p:cNvSpPr>
            <a:spLocks noGrp="1"/>
          </p:cNvSpPr>
          <p:nvPr>
            <p:ph type="subTitle" idx="1"/>
          </p:nvPr>
        </p:nvSpPr>
        <p:spPr>
          <a:xfrm>
            <a:off x="1371600" y="1844824"/>
            <a:ext cx="6400800" cy="3793976"/>
          </a:xfrm>
        </p:spPr>
        <p:txBody>
          <a:bodyPr/>
          <a:lstStyle/>
          <a:p>
            <a:endParaRPr lang="en-US" dirty="0"/>
          </a:p>
        </p:txBody>
      </p:sp>
      <p:pic>
        <p:nvPicPr>
          <p:cNvPr id="79874" name="Picture 2"/>
          <p:cNvPicPr>
            <a:picLocks noChangeAspect="1" noChangeArrowheads="1"/>
          </p:cNvPicPr>
          <p:nvPr/>
        </p:nvPicPr>
        <p:blipFill>
          <a:blip r:embed="rId2" cstate="print"/>
          <a:srcRect/>
          <a:stretch>
            <a:fillRect/>
          </a:stretch>
        </p:blipFill>
        <p:spPr bwMode="auto">
          <a:xfrm>
            <a:off x="683568" y="1556792"/>
            <a:ext cx="7696200" cy="46767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TS010085199</Template>
  <TotalTime>2542</TotalTime>
  <Words>5117</Words>
  <Application>Microsoft Office PowerPoint</Application>
  <PresentationFormat>On-screen Show (4:3)</PresentationFormat>
  <Paragraphs>752</Paragraphs>
  <Slides>93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96" baseType="lpstr">
      <vt:lpstr>Office Theme</vt:lpstr>
      <vt:lpstr>Presentation</vt:lpstr>
      <vt:lpstr>Microsoft Office Excel 97-2003 Worksheet</vt:lpstr>
      <vt:lpstr>Slide 1</vt:lpstr>
      <vt:lpstr>Slide 2</vt:lpstr>
      <vt:lpstr>Diabetes: A Worldwide Epidemic Global Projections 1995-2025</vt:lpstr>
      <vt:lpstr>Management of Diabetes Mellitus</vt:lpstr>
      <vt:lpstr>درمـــان ديـــابــت سال 1378(1999) سال 1383 (2004) سال 1390 (2011)</vt:lpstr>
      <vt:lpstr>Glycemic Control</vt:lpstr>
      <vt:lpstr>ســـال 1378 (1999)</vt:lpstr>
      <vt:lpstr>Case</vt:lpstr>
      <vt:lpstr>Case Cont.</vt:lpstr>
      <vt:lpstr>Case Cont.</vt:lpstr>
      <vt:lpstr>1997 Diagnosis of Diabetes Mellitus</vt:lpstr>
      <vt:lpstr>1997 Diagnosis of Diabetes Mellitus</vt:lpstr>
      <vt:lpstr>1997 Diagnosis of Diabetes Mellitus</vt:lpstr>
      <vt:lpstr>Case Cont.</vt:lpstr>
      <vt:lpstr>What therapy you advise?</vt:lpstr>
      <vt:lpstr>UKPDS SU and insulin impact on Complications</vt:lpstr>
      <vt:lpstr>UKPDS Weight Gain and Hypoglycemia</vt:lpstr>
      <vt:lpstr>Therapy for Type 2 Diabetes: Sites of Action</vt:lpstr>
      <vt:lpstr>Metformin</vt:lpstr>
      <vt:lpstr>Metformin as Monotherapy</vt:lpstr>
      <vt:lpstr>UKPDS Metformin Impact on Complications</vt:lpstr>
      <vt:lpstr>UKPDS Progressive Failure of Monotherapy</vt:lpstr>
      <vt:lpstr>Slide 23</vt:lpstr>
      <vt:lpstr>Rosiglitazone as Monotherapy</vt:lpstr>
      <vt:lpstr>Case Cont</vt:lpstr>
      <vt:lpstr>Summary- in 1999 (1378), We ….</vt:lpstr>
      <vt:lpstr>What would we do in the year 1383 (2004)  What was new as compared to 1999 (1378) Major advances …</vt:lpstr>
      <vt:lpstr>Inappropriate Pharmacokinetics of  NPH</vt:lpstr>
      <vt:lpstr>Glucose Infusion Rate</vt:lpstr>
      <vt:lpstr>Clinical Case </vt:lpstr>
      <vt:lpstr>Diabetes Drugs</vt:lpstr>
      <vt:lpstr>Treatment Options</vt:lpstr>
      <vt:lpstr>24-Hour Plasma Glucose Curve   </vt:lpstr>
      <vt:lpstr>Proof of concept: Treat-to-Target Srudy Combinination Oral Agents + Glargine vs. NPH</vt:lpstr>
      <vt:lpstr>Treatment Options</vt:lpstr>
      <vt:lpstr>What should be the next step?</vt:lpstr>
      <vt:lpstr>Evolving Insulin Strategy in T2DM </vt:lpstr>
      <vt:lpstr>Intensive Therapy With Pre-Mixes  Inferior to Basal-Bolus Regimen</vt:lpstr>
      <vt:lpstr>Intensive Therapy With Pre-Mixes Inferior to Basal-Bolus Regimen</vt:lpstr>
      <vt:lpstr>Slide 40</vt:lpstr>
      <vt:lpstr>In T2DM, USE INSULIN …</vt:lpstr>
      <vt:lpstr>Conclusion</vt:lpstr>
      <vt:lpstr>Pharmacotherapy: The retrospective and prospective views  1390 (2011) </vt:lpstr>
      <vt:lpstr>عمل آوري سلول هاي بتا براي درمان ديابت</vt:lpstr>
      <vt:lpstr>Case 1</vt:lpstr>
      <vt:lpstr>Labs</vt:lpstr>
      <vt:lpstr>What to do when metformin alone is insufficient</vt:lpstr>
      <vt:lpstr>Difficulties in Achieving Target A1c values</vt:lpstr>
      <vt:lpstr>Decline of β-cell Function Illustrates Progression of Diabetes</vt:lpstr>
      <vt:lpstr>Sulfonylureas</vt:lpstr>
      <vt:lpstr>Insulin Secretagogues: Sulfonylureas, Meglitinides, Phenylalanine Derivatives</vt:lpstr>
      <vt:lpstr>Sulfonylureas and CHD</vt:lpstr>
      <vt:lpstr>Hypoglycemia in ADVANCE</vt:lpstr>
      <vt:lpstr>Hypoglycaemia and Cardiovascular Risk</vt:lpstr>
      <vt:lpstr>Patterns of Glucose, Insulin, and Glucagon in Type 2 Diabetes</vt:lpstr>
      <vt:lpstr>Incretins System</vt:lpstr>
      <vt:lpstr>GLP-1 Receptors are expressed ubiquitously</vt:lpstr>
      <vt:lpstr>Incretins and Diabetes</vt:lpstr>
      <vt:lpstr>Incretin System</vt:lpstr>
      <vt:lpstr>GLP-1 Based Therapy</vt:lpstr>
      <vt:lpstr>GLP-1 Based Therapy</vt:lpstr>
      <vt:lpstr>Genetic Determinants</vt:lpstr>
      <vt:lpstr>Levels of GLP-1 with Liraglutide Are Pharmacologic and Levels with a DPP-4 Inhibitor are Physiologic</vt:lpstr>
      <vt:lpstr>Mean HbA1c Change After Liraglutide or sitagliptin</vt:lpstr>
      <vt:lpstr>Mean Body Weight Change With Liraglutide and Sitagliptin</vt:lpstr>
      <vt:lpstr>Exenatide + Oral Agents Reduces A1C Level</vt:lpstr>
      <vt:lpstr>Case 2</vt:lpstr>
      <vt:lpstr>Labs</vt:lpstr>
      <vt:lpstr>Therapeutic Options</vt:lpstr>
      <vt:lpstr>Change in HbA1c When Adding GLP-1-Based Therapies to Insulin and Metformin</vt:lpstr>
      <vt:lpstr>Change in Body Weight When Adding GLP-1 Based Therapies to Insulin and Metformin</vt:lpstr>
      <vt:lpstr>Incidence of Hypoglycemia</vt:lpstr>
      <vt:lpstr>Conclusions In 2011 (1390)</vt:lpstr>
      <vt:lpstr>14 classes of Antihyperglycemic Agents for Treatment of Type 2 Diabetes Mellitus (T2DM)</vt:lpstr>
      <vt:lpstr>ADA/EASD Consensus recommendations: Treatment algorithm for T2DM</vt:lpstr>
      <vt:lpstr>Slide 76</vt:lpstr>
      <vt:lpstr>Slide 77</vt:lpstr>
      <vt:lpstr>GLP-1 Agonists: Drug interactiosn</vt:lpstr>
      <vt:lpstr>GLP-1 Agonists: Drug interactiosn</vt:lpstr>
      <vt:lpstr>GLP-1 Agonists: Drug interactiosn</vt:lpstr>
      <vt:lpstr>Exenatide: Dosage and use</vt:lpstr>
      <vt:lpstr>Mean HbA1c Change After Liraglutide or Sitagliptin</vt:lpstr>
      <vt:lpstr>Liraglutide: Dosage and Use</vt:lpstr>
      <vt:lpstr>Case</vt:lpstr>
      <vt:lpstr>Case 2</vt:lpstr>
      <vt:lpstr>Fig. 1. Regional changes in share (%) of world outputs recorded on Thomson Reuters Web of KnowledgeSM. Note that the left-hand axis for the established regional economies has a scale ten times that for the emerging economies on the right-hand axis.</vt:lpstr>
      <vt:lpstr>Fig. 2. Countries in the Arabian, Persian &amp; Turkish Middle East scaled according to their five-year publication output (2005-2009) with an indication of their relative wealth as GDP per capita population</vt:lpstr>
      <vt:lpstr>Fig. 3. Annual research publication output of the five most prolific countries in the Arabian, Persian &amp; Turkish Middle East. Turkey and Iran, two of the five countries that produce more than 1,000 papers annually, also show a marked annual growth rate. Egypt, Saudi Arabia and Jordan have a substantial output but this is not growing at the same rate as the two leading countries</vt:lpstr>
      <vt:lpstr>Fig. 4. Annual research publication output of nine less prolific nations in the Arabian, Persian &amp; Turkish Middle East. Although current annual output is below 1,000 papers per year for these countries, growth rates are rising. This is particularly noticeable for the United Arab Emirates</vt:lpstr>
      <vt:lpstr>Fig. 5. The Relative Citation Impact of the five most publication-prolific countries in the Arabian, Persian &amp; Turkish Middle East, tracked in five-year overlapping periods since 1990. Although the average citation impact of much of the research in the region remains below world average (which is set at 1.00) it is evident that the impact trend is upwards for all these countries</vt:lpstr>
      <vt:lpstr>Fig. 6. Top collaborating partners for the five most prolific research publishing nations in the Arabian, Persian &amp; Turkish Middle East. Color intensity reflects research output volume, with deeper colors corresponding to greater output. The numbers in each country refer to the percentage of national output that has an international co-author. Note that the figure of 43%, near the centre of the map, refers to Jordan (table at top of map)</vt:lpstr>
      <vt:lpstr>Table 1. Fields of research ranked by global share (% of world output on Thomson Reuters Web of KnowledgeSM) for 2005-2009 held by the group of 14 nations in the Arabian, Persian &amp; Turkish Middle East. Note that growth rates (the difference between the five-year periods 2000-2004 and 2005-2009) are not dependent on the current world share. The research portfolio is dynamic</vt:lpstr>
      <vt:lpstr>Table 2. Global share of research output (% world papers on Thomson Reuters Web of KnowledgeSM) for the five most research-prolific countries in the Arabian, Persian &amp; Turkish Middle East, analyzing the fields in which they are individually best represented</vt:lpstr>
    </vt:vector>
  </TitlesOfParts>
  <Company>PARANDCO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PARAND</dc:creator>
  <cp:lastModifiedBy>RI-F0503-F</cp:lastModifiedBy>
  <cp:revision>601</cp:revision>
  <dcterms:created xsi:type="dcterms:W3CDTF">2010-10-25T06:22:00Z</dcterms:created>
  <dcterms:modified xsi:type="dcterms:W3CDTF">2011-07-21T05:26:37Z</dcterms:modified>
</cp:coreProperties>
</file>