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308" r:id="rId2"/>
    <p:sldId id="284" r:id="rId3"/>
    <p:sldId id="299" r:id="rId4"/>
    <p:sldId id="275" r:id="rId5"/>
    <p:sldId id="310" r:id="rId6"/>
    <p:sldId id="309" r:id="rId7"/>
    <p:sldId id="286" r:id="rId8"/>
    <p:sldId id="313" r:id="rId9"/>
    <p:sldId id="314" r:id="rId10"/>
    <p:sldId id="315" r:id="rId11"/>
    <p:sldId id="316" r:id="rId12"/>
    <p:sldId id="258" r:id="rId13"/>
    <p:sldId id="321" r:id="rId14"/>
    <p:sldId id="279" r:id="rId15"/>
    <p:sldId id="300" r:id="rId16"/>
    <p:sldId id="290" r:id="rId17"/>
    <p:sldId id="301" r:id="rId18"/>
    <p:sldId id="260" r:id="rId19"/>
    <p:sldId id="304" r:id="rId20"/>
    <p:sldId id="259" r:id="rId21"/>
    <p:sldId id="302" r:id="rId22"/>
    <p:sldId id="326" r:id="rId23"/>
    <p:sldId id="325" r:id="rId24"/>
    <p:sldId id="322" r:id="rId25"/>
    <p:sldId id="32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070A9-0354-43AC-BAF4-4433E666B1F2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E11EF-ABE2-48FF-A4BE-3C8459FE8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874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11EF-ABE2-48FF-A4BE-3C8459FE84B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0409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11EF-ABE2-48FF-A4BE-3C8459FE84B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5224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11EF-ABE2-48FF-A4BE-3C8459FE84B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3217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11EF-ABE2-48FF-A4BE-3C8459FE84B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1411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11EF-ABE2-48FF-A4BE-3C8459FE84B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4498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11EF-ABE2-48FF-A4BE-3C8459FE84B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477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11BA47-7C67-43C1-9BA2-E1A0953063B7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61D753-1D88-43E5-BA20-51CC03420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1BA47-7C67-43C1-9BA2-E1A0953063B7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1D753-1D88-43E5-BA20-51CC03420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1BA47-7C67-43C1-9BA2-E1A0953063B7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1D753-1D88-43E5-BA20-51CC03420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1BA47-7C67-43C1-9BA2-E1A0953063B7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1D753-1D88-43E5-BA20-51CC03420A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1BA47-7C67-43C1-9BA2-E1A0953063B7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1D753-1D88-43E5-BA20-51CC03420A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1BA47-7C67-43C1-9BA2-E1A0953063B7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1D753-1D88-43E5-BA20-51CC03420A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1BA47-7C67-43C1-9BA2-E1A0953063B7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1D753-1D88-43E5-BA20-51CC03420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1BA47-7C67-43C1-9BA2-E1A0953063B7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1D753-1D88-43E5-BA20-51CC03420A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1BA47-7C67-43C1-9BA2-E1A0953063B7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1D753-1D88-43E5-BA20-51CC03420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11BA47-7C67-43C1-9BA2-E1A0953063B7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1D753-1D88-43E5-BA20-51CC03420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11BA47-7C67-43C1-9BA2-E1A0953063B7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61D753-1D88-43E5-BA20-51CC03420A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11BA47-7C67-43C1-9BA2-E1A0953063B7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061D753-1D88-43E5-BA20-51CC03420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sk\natur\natur\there_is_beauty_everywhere_52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908" y="0"/>
            <a:ext cx="9286908" cy="6858000"/>
          </a:xfrm>
          <a:prstGeom prst="rect">
            <a:avLst/>
          </a:prstGeom>
          <a:noFill/>
        </p:spPr>
      </p:pic>
      <p:pic>
        <p:nvPicPr>
          <p:cNvPr id="3" name="Picture 2" descr="C:\Documents and Settings\DELL\Desktop\Pics\Besm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86446" y="285728"/>
            <a:ext cx="3143272" cy="22145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7596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lvl="0" indent="0">
              <a:buNone/>
            </a:pPr>
            <a:r>
              <a:rPr lang="en-US" b="1" dirty="0"/>
              <a:t>Relations Between Waist Circumference at Four Sites and Metabolic Risk Factor</a:t>
            </a:r>
          </a:p>
          <a:p>
            <a:pPr marL="109728" indent="0" algn="r" rtl="1">
              <a:buNone/>
            </a:pPr>
            <a:r>
              <a:rPr lang="fa-IR" b="1" dirty="0"/>
              <a:t> </a:t>
            </a:r>
            <a:endParaRPr lang="en-US" b="1" dirty="0"/>
          </a:p>
          <a:p>
            <a:pPr marL="109728" indent="0" algn="r" rtl="1">
              <a:buNone/>
            </a:pPr>
            <a:r>
              <a:rPr lang="en-US" b="1" dirty="0" err="1"/>
              <a:t>Yumi</a:t>
            </a:r>
            <a:r>
              <a:rPr lang="en-US" b="1" dirty="0"/>
              <a:t> Matsushita</a:t>
            </a:r>
            <a:r>
              <a:rPr lang="fa-IR" b="1" dirty="0"/>
              <a:t> و همکاران -2010 </a:t>
            </a:r>
            <a:r>
              <a:rPr lang="en-US" b="1" dirty="0"/>
              <a:t>JAPAN</a:t>
            </a:r>
          </a:p>
          <a:p>
            <a:pPr marL="109728" indent="0" algn="r">
              <a:buNone/>
            </a:pPr>
            <a:r>
              <a:rPr lang="ar-SA" b="1" dirty="0" smtClean="0"/>
              <a:t>ا</a:t>
            </a:r>
            <a:r>
              <a:rPr lang="fa-IR" b="1" dirty="0" smtClean="0"/>
              <a:t>روی 1140 کارمند ژاپنی 70-20 ساله .</a:t>
            </a:r>
          </a:p>
          <a:p>
            <a:pPr marL="109728" indent="0" algn="r">
              <a:buNone/>
            </a:pPr>
            <a:r>
              <a:rPr lang="fa-IR" b="1" dirty="0" smtClean="0"/>
              <a:t>نتایج </a:t>
            </a:r>
            <a:r>
              <a:rPr lang="fa-IR" b="1" dirty="0"/>
              <a:t>مطالعه نشان داد که چندین عامل خطر سندرم متابولیک در 42% مردان و 9/12% خانم ها دیده </a:t>
            </a:r>
            <a:r>
              <a:rPr lang="fa-IR" b="1" dirty="0" smtClean="0"/>
              <a:t>شد</a:t>
            </a:r>
            <a:r>
              <a:rPr lang="fa-IR" dirty="0" smtClean="0"/>
              <a:t>.</a:t>
            </a:r>
            <a:r>
              <a:rPr lang="fa-IR" b="1" dirty="0" smtClean="0"/>
              <a:t> </a:t>
            </a:r>
          </a:p>
          <a:p>
            <a:pPr marL="109728" indent="0" algn="r">
              <a:buNone/>
            </a:pPr>
            <a:endParaRPr lang="en-US" b="1" dirty="0" smtClean="0"/>
          </a:p>
          <a:p>
            <a:pPr marL="109728" indent="0" algn="r">
              <a:buNone/>
            </a:pPr>
            <a:r>
              <a:rPr lang="fa-IR" b="1" dirty="0" smtClean="0"/>
              <a:t> </a:t>
            </a:r>
          </a:p>
          <a:p>
            <a:pPr marL="109728" indent="0" algn="r">
              <a:buNone/>
            </a:pPr>
            <a:r>
              <a:rPr lang="fa-IR" b="1" dirty="0"/>
              <a:t>. تفاوت حداقل و حداکثر اندازه گیری </a:t>
            </a:r>
            <a:r>
              <a:rPr lang="fa-IR" b="1" dirty="0" smtClean="0"/>
              <a:t>در </a:t>
            </a:r>
            <a:r>
              <a:rPr lang="fa-IR" b="1" dirty="0"/>
              <a:t>آقایان </a:t>
            </a:r>
            <a:r>
              <a:rPr lang="fa-IR" b="1" dirty="0" smtClean="0"/>
              <a:t>3 </a:t>
            </a:r>
            <a:r>
              <a:rPr lang="fa-IR" b="1" dirty="0"/>
              <a:t>سانتی متر و در خانم ها </a:t>
            </a:r>
            <a:r>
              <a:rPr lang="fa-IR" b="1" dirty="0" smtClean="0"/>
              <a:t>12 </a:t>
            </a:r>
            <a:r>
              <a:rPr lang="fa-IR" b="1" dirty="0"/>
              <a:t>سانتی متر بود</a:t>
            </a:r>
            <a:r>
              <a:rPr lang="fa-IR" dirty="0" smtClean="0"/>
              <a:t>.</a:t>
            </a:r>
            <a:r>
              <a:rPr lang="fa-IR" b="1" dirty="0" smtClean="0"/>
              <a:t>.</a:t>
            </a:r>
          </a:p>
          <a:p>
            <a:pPr marL="109728" indent="0" algn="r">
              <a:buNone/>
            </a:pPr>
            <a:endParaRPr lang="fa-IR" b="1" dirty="0"/>
          </a:p>
          <a:p>
            <a:pPr marL="109728" indent="0" algn="r">
              <a:buNone/>
            </a:pPr>
            <a:r>
              <a:rPr lang="fa-IR" b="1" dirty="0" smtClean="0"/>
              <a:t>توانایی </a:t>
            </a:r>
            <a:r>
              <a:rPr lang="fa-IR" b="1" dirty="0"/>
              <a:t>سطح زیر منحنی هر 4 مکان دور کمر برای پیش بینی </a:t>
            </a:r>
            <a:r>
              <a:rPr lang="fa-IR" b="1" dirty="0" smtClean="0"/>
              <a:t>سندروم </a:t>
            </a:r>
            <a:r>
              <a:rPr lang="fa-IR" b="1" dirty="0"/>
              <a:t>متابولیک مشابه بود</a:t>
            </a:r>
            <a:r>
              <a:rPr lang="fa-IR" b="1" dirty="0" smtClean="0"/>
              <a:t>. قدرت </a:t>
            </a:r>
            <a:r>
              <a:rPr lang="fa-IR" b="1" dirty="0"/>
              <a:t>این مطالعه این بود که تعداد نمونه بیش از هزار تا داشت و محدودیت آن این بود که </a:t>
            </a:r>
            <a:r>
              <a:rPr lang="fa-IR" b="1" dirty="0" smtClean="0"/>
              <a:t>مطالعه </a:t>
            </a:r>
            <a:r>
              <a:rPr lang="fa-IR" b="1" dirty="0"/>
              <a:t>مقطعی بود و تعداد نمونه های خانم در این مطالعه خیلی کمتر از آقایان </a:t>
            </a:r>
            <a:r>
              <a:rPr lang="fa-IR" b="1" dirty="0" smtClean="0"/>
              <a:t>بود.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42115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Detection of cardiovascular risk factors by anthropometric measures in </a:t>
            </a:r>
            <a:r>
              <a:rPr lang="en-US" dirty="0" err="1"/>
              <a:t>Tehranian</a:t>
            </a:r>
            <a:r>
              <a:rPr lang="en-US" dirty="0"/>
              <a:t> adults: receiver operating characteristic (ROC) curve analysis</a:t>
            </a:r>
            <a:endParaRPr lang="en-US" b="1" dirty="0"/>
          </a:p>
          <a:p>
            <a:pPr rtl="1"/>
            <a:r>
              <a:rPr lang="fa-IR" b="1" dirty="0"/>
              <a:t> </a:t>
            </a:r>
            <a:endParaRPr lang="en-US" b="1" dirty="0"/>
          </a:p>
          <a:p>
            <a:pPr rtl="1"/>
            <a:r>
              <a:rPr lang="en-US" dirty="0"/>
              <a:t>P </a:t>
            </a:r>
            <a:r>
              <a:rPr lang="en-US" dirty="0" err="1"/>
              <a:t>Mirmiran</a:t>
            </a:r>
            <a:r>
              <a:rPr lang="en-US" dirty="0"/>
              <a:t>, A </a:t>
            </a:r>
            <a:r>
              <a:rPr lang="en-US" dirty="0" err="1"/>
              <a:t>Esmaillzadeh</a:t>
            </a:r>
            <a:r>
              <a:rPr lang="en-US" dirty="0"/>
              <a:t> and F </a:t>
            </a:r>
            <a:r>
              <a:rPr lang="en-US" dirty="0" err="1"/>
              <a:t>Azizi</a:t>
            </a:r>
            <a:r>
              <a:rPr lang="en-US" dirty="0"/>
              <a:t>, European Journal of Clinical Nutrition (2004) 58, 1110–1118</a:t>
            </a:r>
            <a:endParaRPr lang="en-US" b="1" dirty="0"/>
          </a:p>
          <a:p>
            <a:pPr algn="r" rtl="1"/>
            <a:r>
              <a:rPr lang="ar-SA" b="1" dirty="0"/>
              <a:t>موضوع این مطالعه مشخص کردن نقطه برش مطلوب اندازه گیری آنتروپومتریک به عنوان اندیکاتور کاردیوواسکولار در یک جمعیت بزرگسال ایرانی می باشد. مطالعه </a:t>
            </a:r>
            <a:r>
              <a:rPr lang="en-US" b="1" dirty="0"/>
              <a:t>Population-based cross-sectional</a:t>
            </a:r>
            <a:r>
              <a:rPr lang="fa-IR" b="1" dirty="0"/>
              <a:t> می باشد.</a:t>
            </a:r>
            <a:r>
              <a:rPr lang="ar-SA" b="1" dirty="0"/>
              <a:t> که بر روی 10522 (4449 مرد و 6073 زن)با سن 18 تا 74 سال انجام گرفت</a:t>
            </a:r>
            <a:r>
              <a:rPr lang="ar-SA" b="1" dirty="0" smtClean="0"/>
              <a:t>.</a:t>
            </a:r>
            <a:r>
              <a:rPr lang="fa-IR" b="1" dirty="0" smtClean="0"/>
              <a:t>.</a:t>
            </a:r>
            <a:r>
              <a:rPr lang="ar-SA" b="1" dirty="0" smtClean="0"/>
              <a:t> </a:t>
            </a:r>
            <a:r>
              <a:rPr lang="ar-SA" b="1" dirty="0"/>
              <a:t>نتایج نشان دادند که </a:t>
            </a:r>
            <a:r>
              <a:rPr lang="fa-IR" b="1" dirty="0"/>
              <a:t>مردان جوان 18-34 سال </a:t>
            </a:r>
            <a:r>
              <a:rPr lang="en-US" b="1" dirty="0" err="1"/>
              <a:t>wc</a:t>
            </a:r>
            <a:r>
              <a:rPr lang="fa-IR" b="1" dirty="0"/>
              <a:t> بیشتری از زنان داشتند </a:t>
            </a:r>
            <a:r>
              <a:rPr lang="ar-SA" b="1" dirty="0" smtClean="0"/>
              <a:t>نقطه </a:t>
            </a:r>
            <a:r>
              <a:rPr lang="ar-SA" b="1" dirty="0"/>
              <a:t>برش برای </a:t>
            </a:r>
            <a:r>
              <a:rPr lang="en-US" b="1" dirty="0" err="1"/>
              <a:t>wc</a:t>
            </a:r>
            <a:r>
              <a:rPr lang="fa-IR" b="1" dirty="0"/>
              <a:t> بین 80 تا 93 سانتیمتر برای مردان و 76 تا 96 سانتیمتر برای خانم </a:t>
            </a:r>
            <a:r>
              <a:rPr lang="ar-SA" b="1" dirty="0"/>
              <a:t>در گروه های سنی برای مشخص کردن ریسک فاکتورها بود. </a:t>
            </a:r>
            <a:r>
              <a:rPr lang="ar-SA" b="1" dirty="0" smtClean="0"/>
              <a:t>به </a:t>
            </a:r>
            <a:r>
              <a:rPr lang="ar-SA" b="1" dirty="0"/>
              <a:t>نظر می رسد که این نقاط برش برای ایرانی ها نسبت به دیگر جمعیت های آسیایی بالاتر می باشد. نقطه برش </a:t>
            </a:r>
            <a:r>
              <a:rPr lang="en-US" b="1" dirty="0" err="1"/>
              <a:t>wc</a:t>
            </a:r>
            <a:r>
              <a:rPr lang="fa-IR" b="1" dirty="0"/>
              <a:t> برای خانم ها برای پیش بینی کردن ریسک فاکتورها</a:t>
            </a:r>
            <a:r>
              <a:rPr lang="ar-SA" b="1" dirty="0"/>
              <a:t> تقریباً بیشتر از آقایان بود. از محدودیت های این مطالعه مقطعی بودن آن می باشد و برای </a:t>
            </a:r>
            <a:r>
              <a:rPr lang="en-US" b="1" dirty="0"/>
              <a:t>validity</a:t>
            </a:r>
            <a:r>
              <a:rPr lang="fa-IR" b="1" dirty="0"/>
              <a:t> این نقاط برش بهتر است که یک مطالعه با طراحی </a:t>
            </a:r>
            <a:r>
              <a:rPr lang="en-US" b="1" dirty="0"/>
              <a:t> prospective</a:t>
            </a:r>
            <a:r>
              <a:rPr lang="fa-IR" b="1" dirty="0"/>
              <a:t>انجام شود و از دیگر محدودیت های آن عدم در نظر گرفتن فعالیت بدنی و فاکتورهای زنتیکی و یائسگی می باشد و همچنین چون مطالعه در یک ناحیه انجام گرفت نتایج آن را نمی توان به کل جامعه نسبت داد.</a:t>
            </a:r>
            <a:endParaRPr lang="en-US" b="1" dirty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3461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838200"/>
            <a:ext cx="77724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200" b="1" dirty="0" smtClean="0">
                <a:cs typeface="B Nazanin"/>
              </a:rPr>
              <a:t>هدف اصلی</a:t>
            </a:r>
            <a:endParaRPr lang="en-US" sz="2200" b="1" dirty="0" smtClean="0">
              <a:cs typeface="B Nazanin"/>
            </a:endParaRPr>
          </a:p>
          <a:p>
            <a:pPr algn="r" rtl="1"/>
            <a:r>
              <a:rPr lang="en-US" sz="2200" b="1" dirty="0" smtClean="0">
                <a:cs typeface="B Nazanin"/>
              </a:rPr>
              <a:t> </a:t>
            </a:r>
            <a:r>
              <a:rPr lang="ar-SA" sz="2400" b="1" dirty="0"/>
              <a:t>تعیین ارتباط چربی احشایی شکمی توسط سونوگرافی با اندازه گیری دور کمر در مکان های مختلف در دو جنس در میزان های مختلف نمایه توده بدنی و در سنین 20-70 ساله مطالعه قند و لیپید تهران</a:t>
            </a:r>
            <a:endParaRPr lang="en-US" sz="2400" b="1" dirty="0"/>
          </a:p>
          <a:p>
            <a:pPr algn="r" rtl="1"/>
            <a:r>
              <a:rPr lang="en-US" sz="2200" b="1" dirty="0" smtClean="0">
                <a:cs typeface="B Nazanin"/>
              </a:rPr>
              <a:t>        </a:t>
            </a:r>
          </a:p>
          <a:p>
            <a:pPr algn="r" rtl="1"/>
            <a:r>
              <a:rPr lang="en-US" sz="2200" b="1" dirty="0" smtClean="0">
                <a:cs typeface="B Nazanin"/>
              </a:rPr>
              <a:t> </a:t>
            </a:r>
          </a:p>
          <a:p>
            <a:pPr algn="r" rtl="1"/>
            <a:r>
              <a:rPr lang="fa-IR" sz="2200" b="1" dirty="0">
                <a:cs typeface="B Nazanin"/>
              </a:rPr>
              <a:t>اهداف </a:t>
            </a:r>
            <a:r>
              <a:rPr lang="fa-IR" sz="2200" b="1" dirty="0" smtClean="0">
                <a:cs typeface="B Nazanin"/>
              </a:rPr>
              <a:t>فرعی</a:t>
            </a:r>
          </a:p>
          <a:p>
            <a:pPr algn="r" rtl="1"/>
            <a:r>
              <a:rPr lang="ar-SA" sz="2400" b="1" dirty="0"/>
              <a:t>1- تعیین چربی احشایی شکمی سونوگرافی در دو جنس </a:t>
            </a:r>
            <a:endParaRPr lang="en-US" sz="2400" b="1" dirty="0"/>
          </a:p>
          <a:p>
            <a:pPr algn="r" rtl="1"/>
            <a:r>
              <a:rPr lang="ar-SA" sz="2400" b="1" dirty="0"/>
              <a:t>2-تعیین اندازه گیری دور کمر در ناحیه </a:t>
            </a:r>
            <a:r>
              <a:rPr lang="en-US" sz="2400" b="1" dirty="0"/>
              <a:t>lowest rib</a:t>
            </a:r>
            <a:r>
              <a:rPr lang="ar-SA" sz="2400" b="1" dirty="0"/>
              <a:t>  در دو جنس</a:t>
            </a:r>
            <a:endParaRPr lang="en-US" sz="2400" b="1" dirty="0"/>
          </a:p>
          <a:p>
            <a:pPr algn="r" rtl="1"/>
            <a:r>
              <a:rPr lang="ar-SA" sz="2400" b="1" dirty="0"/>
              <a:t>3- تعیین اندازه گیری دور کمر در ناحیه </a:t>
            </a:r>
            <a:r>
              <a:rPr lang="en-US" sz="2400" b="1" dirty="0"/>
              <a:t>narrowest</a:t>
            </a:r>
            <a:r>
              <a:rPr lang="ar-SA" sz="2400" b="1" dirty="0"/>
              <a:t> در دو جنس</a:t>
            </a:r>
            <a:endParaRPr lang="en-US" sz="2400" b="1" dirty="0"/>
          </a:p>
          <a:p>
            <a:pPr algn="r" rtl="1"/>
            <a:r>
              <a:rPr lang="ar-SA" sz="2400" b="1" dirty="0"/>
              <a:t>4-تعیین اندازه گیری دور کمر در ناحیه  </a:t>
            </a:r>
            <a:r>
              <a:rPr lang="en-US" sz="2400" b="1" dirty="0"/>
              <a:t>Mid way</a:t>
            </a:r>
            <a:r>
              <a:rPr lang="ar-SA" sz="2400" b="1" dirty="0"/>
              <a:t> در دو جنس</a:t>
            </a:r>
            <a:endParaRPr lang="en-US" sz="2400" b="1" dirty="0"/>
          </a:p>
          <a:p>
            <a:pPr algn="r" rtl="1"/>
            <a:r>
              <a:rPr lang="ar-SA" sz="2400" b="1" dirty="0"/>
              <a:t>5-تعیین اندازه گیری دور کمر در ناحیه </a:t>
            </a:r>
            <a:r>
              <a:rPr lang="en-US" sz="2400" b="1" dirty="0"/>
              <a:t>Immediately above The iliac crest</a:t>
            </a:r>
            <a:r>
              <a:rPr lang="ar-SA" sz="2400" b="1" dirty="0"/>
              <a:t> در دو جنس</a:t>
            </a:r>
            <a:endParaRPr lang="en-US" sz="2400" b="1" dirty="0"/>
          </a:p>
          <a:p>
            <a:pPr algn="r" rtl="1"/>
            <a:r>
              <a:rPr lang="ar-SA" sz="2400" b="1" dirty="0"/>
              <a:t>6-تعیین ارتباط چربی احشایی شکمی با اندازه گیری دور کمر در مکان های مختلف در دو جنس</a:t>
            </a:r>
            <a:endParaRPr lang="en-US" sz="2400" b="1" dirty="0"/>
          </a:p>
          <a:p>
            <a:pPr algn="r" rtl="1"/>
            <a:r>
              <a:rPr lang="en-US" sz="2400" b="1" dirty="0" smtClean="0"/>
              <a:t>BMI</a:t>
            </a:r>
          </a:p>
          <a:p>
            <a:pPr algn="r" rtl="1"/>
            <a:endParaRPr lang="en-US" sz="2200" b="1" dirty="0">
              <a:cs typeface="B Nazanin"/>
            </a:endParaRPr>
          </a:p>
          <a:p>
            <a:pPr algn="r" rtl="1"/>
            <a:r>
              <a:rPr lang="fa-IR" dirty="0"/>
              <a:t> </a:t>
            </a:r>
            <a:endParaRPr lang="en-US" dirty="0"/>
          </a:p>
          <a:p>
            <a:pPr algn="r" rtl="1"/>
            <a:endParaRPr lang="en-US" dirty="0"/>
          </a:p>
        </p:txBody>
      </p:sp>
      <p:sp useBgFill="1">
        <p:nvSpPr>
          <p:cNvPr id="3" name="Title 1"/>
          <p:cNvSpPr txBox="1">
            <a:spLocks/>
          </p:cNvSpPr>
          <p:nvPr/>
        </p:nvSpPr>
        <p:spPr>
          <a:xfrm>
            <a:off x="1600200" y="228600"/>
            <a:ext cx="6477000" cy="6096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اهداف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914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166843"/>
            <a:ext cx="7391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b="1" dirty="0"/>
              <a:t>7- تعیین ارتباط چربی احشایی شکمی با اندازه گیری دور کمر در مکان های مختلف در مردان زیر 40 سال وبالای 40 سال</a:t>
            </a:r>
            <a:endParaRPr lang="en-US" sz="2400" b="1" dirty="0"/>
          </a:p>
          <a:p>
            <a:pPr algn="r" rtl="1"/>
            <a:r>
              <a:rPr lang="ar-SA" sz="2400" b="1" dirty="0"/>
              <a:t>8- تعیین ارتباط چربی احشایی شکمی با اندازه گیری دور کمر در مکان های مختلف در زنان قبل از منوپاز و بعد از منوپاز</a:t>
            </a:r>
            <a:endParaRPr lang="en-US" sz="2400" b="1" dirty="0"/>
          </a:p>
          <a:p>
            <a:pPr algn="r" rtl="1"/>
            <a:r>
              <a:rPr lang="ar-SA" sz="2400" b="1" dirty="0"/>
              <a:t>9- تعیین ارتباط چربی احشایی شکمی با اندازه گیری دور کمر در مکان های مختلف در مردان با</a:t>
            </a:r>
            <a:endParaRPr lang="en-US" sz="2400" b="1" dirty="0"/>
          </a:p>
          <a:p>
            <a:pPr algn="r" rtl="1"/>
            <a:r>
              <a:rPr lang="ar-SA" sz="2400" b="1" dirty="0"/>
              <a:t> </a:t>
            </a:r>
            <a:r>
              <a:rPr lang="en-US" sz="2400" b="1" dirty="0"/>
              <a:t>BMI</a:t>
            </a:r>
            <a:r>
              <a:rPr lang="ar-SA" sz="2400" b="1" dirty="0"/>
              <a:t>&lt; 25</a:t>
            </a:r>
            <a:endParaRPr lang="en-US" sz="2400" b="1" dirty="0"/>
          </a:p>
          <a:p>
            <a:pPr algn="r" rtl="1"/>
            <a:r>
              <a:rPr lang="ar-SA" sz="2400" b="1" dirty="0"/>
              <a:t>30&gt; </a:t>
            </a:r>
            <a:r>
              <a:rPr lang="en-US" sz="2400" b="1" dirty="0"/>
              <a:t>BMI </a:t>
            </a:r>
            <a:r>
              <a:rPr lang="fa-IR" sz="2400" b="1" dirty="0"/>
              <a:t>≥25</a:t>
            </a:r>
            <a:r>
              <a:rPr lang="ar-SA" sz="2400" b="1" dirty="0"/>
              <a:t>  </a:t>
            </a:r>
            <a:endParaRPr lang="en-US" sz="2400" b="1" dirty="0"/>
          </a:p>
          <a:p>
            <a:pPr algn="r" rtl="1"/>
            <a:r>
              <a:rPr lang="ar-SA" sz="2400" b="1" dirty="0"/>
              <a:t>30≤ </a:t>
            </a:r>
            <a:r>
              <a:rPr lang="en-US" sz="2400" b="1" dirty="0"/>
              <a:t>BMI</a:t>
            </a:r>
          </a:p>
          <a:p>
            <a:pPr algn="r" rtl="1"/>
            <a:r>
              <a:rPr lang="ar-SA" sz="2400" b="1" dirty="0"/>
              <a:t>10- تعیین ارتباط چربی احشایی شکمی با اندازه گیری دور کمر در مکان های مختلف در زنان با </a:t>
            </a:r>
            <a:endParaRPr lang="en-US" sz="2400" b="1" dirty="0"/>
          </a:p>
          <a:p>
            <a:pPr algn="r" rtl="1"/>
            <a:r>
              <a:rPr lang="en-US" sz="2400" b="1" dirty="0"/>
              <a:t>BMI</a:t>
            </a:r>
            <a:r>
              <a:rPr lang="ar-SA" sz="2400" b="1" dirty="0"/>
              <a:t>&lt; 25</a:t>
            </a:r>
            <a:endParaRPr lang="en-US" sz="2400" b="1" dirty="0"/>
          </a:p>
          <a:p>
            <a:pPr algn="r" rtl="1"/>
            <a:r>
              <a:rPr lang="ar-SA" sz="2400" b="1" dirty="0"/>
              <a:t>30&gt; </a:t>
            </a:r>
            <a:r>
              <a:rPr lang="en-US" sz="2400" b="1" dirty="0"/>
              <a:t>BMI </a:t>
            </a:r>
            <a:r>
              <a:rPr lang="fa-IR" sz="2400" b="1" dirty="0"/>
              <a:t>≥25</a:t>
            </a:r>
            <a:r>
              <a:rPr lang="ar-SA" sz="2400" b="1" dirty="0"/>
              <a:t>  </a:t>
            </a:r>
            <a:endParaRPr lang="en-US" sz="2400" b="1" dirty="0"/>
          </a:p>
          <a:p>
            <a:pPr algn="r" rtl="1"/>
            <a:r>
              <a:rPr lang="ar-SA" sz="2400" b="1" dirty="0"/>
              <a:t>30≤ 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xmlns="" val="150613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514600"/>
            <a:ext cx="8352928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b="1" dirty="0" smtClean="0"/>
              <a:t> </a:t>
            </a:r>
            <a:r>
              <a:rPr lang="ar-SA" sz="2400" b="1" dirty="0"/>
              <a:t>فرضیه صفر : تفاوتی در ارتباط چربی احشایی شکمی با اندازه گیری دور کمر مکان های مختلف وجود ندارد؟</a:t>
            </a:r>
            <a:endParaRPr lang="en-US" sz="2400" b="1" dirty="0"/>
          </a:p>
          <a:p>
            <a:pPr algn="r" rtl="1"/>
            <a:r>
              <a:rPr lang="ar-SA" sz="2400" b="1" dirty="0" smtClean="0"/>
              <a:t> </a:t>
            </a:r>
            <a:r>
              <a:rPr lang="ar-SA" sz="2400" b="1" dirty="0"/>
              <a:t>فرضیه 1 : تفاوتی در ارتباط چربی احشایی شکمی با اندازه گیری دور کمر مکان های مختلف وجود دارد ؟</a:t>
            </a:r>
            <a:endParaRPr lang="en-US" sz="2400" b="1" dirty="0"/>
          </a:p>
          <a:p>
            <a:pPr algn="r" rtl="1"/>
            <a:endParaRPr lang="en-US" sz="2200" dirty="0">
              <a:cs typeface="B Nazanin"/>
            </a:endParaRPr>
          </a:p>
        </p:txBody>
      </p:sp>
      <p:sp useBgFill="1">
        <p:nvSpPr>
          <p:cNvPr id="4" name="Title 1"/>
          <p:cNvSpPr txBox="1">
            <a:spLocks/>
          </p:cNvSpPr>
          <p:nvPr/>
        </p:nvSpPr>
        <p:spPr>
          <a:xfrm>
            <a:off x="1371600" y="762000"/>
            <a:ext cx="6629400" cy="6096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7500" lnSpcReduction="10000"/>
          </a:bodyPr>
          <a:lstStyle/>
          <a:p>
            <a:pPr algn="ctr"/>
            <a:r>
              <a:rPr lang="fa-IR" sz="3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فرضیات پژوهش</a:t>
            </a:r>
            <a:endParaRPr lang="en-US" sz="3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816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136339"/>
            <a:ext cx="86868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None/>
            </a:pPr>
            <a:r>
              <a:rPr lang="fa-IR" b="1" dirty="0"/>
              <a:t>نوع مطالعه: </a:t>
            </a:r>
            <a:r>
              <a:rPr lang="fa-IR" sz="2200" dirty="0">
                <a:cs typeface="B Nazanin"/>
              </a:rPr>
              <a:t>مقطعی </a:t>
            </a:r>
            <a:endParaRPr lang="fa-IR" sz="2200" dirty="0" smtClean="0">
              <a:cs typeface="B Nazanin"/>
            </a:endParaRPr>
          </a:p>
          <a:p>
            <a:pPr algn="r" rtl="1">
              <a:buNone/>
            </a:pPr>
            <a:endParaRPr lang="fa-IR" sz="2200" dirty="0">
              <a:cs typeface="B Nazanin"/>
            </a:endParaRPr>
          </a:p>
          <a:p>
            <a:pPr algn="r" rtl="1">
              <a:buNone/>
            </a:pPr>
            <a:endParaRPr lang="fa-IR" sz="2200" dirty="0" smtClean="0">
              <a:cs typeface="B Nazanin"/>
            </a:endParaRPr>
          </a:p>
          <a:p>
            <a:pPr algn="r" rtl="1">
              <a:buNone/>
            </a:pPr>
            <a:r>
              <a:rPr lang="ar-SA" sz="2200" dirty="0" smtClean="0">
                <a:cs typeface="B Nazanin"/>
              </a:rPr>
              <a:t>این </a:t>
            </a:r>
            <a:r>
              <a:rPr lang="ar-SA" sz="2200" dirty="0">
                <a:cs typeface="B Nazanin"/>
              </a:rPr>
              <a:t>مطالعه در قالب </a:t>
            </a:r>
            <a:r>
              <a:rPr lang="ar-BH" sz="2200" dirty="0">
                <a:cs typeface="B Nazanin"/>
              </a:rPr>
              <a:t>مطالعه</a:t>
            </a:r>
            <a:r>
              <a:rPr lang="ar-SA" sz="2200" dirty="0">
                <a:cs typeface="B Nazanin"/>
              </a:rPr>
              <a:t> تیروئید تهران</a:t>
            </a:r>
            <a:r>
              <a:rPr lang="en-US" sz="2200" dirty="0">
                <a:cs typeface="B Nazanin"/>
              </a:rPr>
              <a:t>(TTS)</a:t>
            </a:r>
            <a:r>
              <a:rPr lang="ar-SA" sz="2200" dirty="0">
                <a:cs typeface="B Nazanin"/>
              </a:rPr>
              <a:t> که</a:t>
            </a:r>
            <a:r>
              <a:rPr lang="en-US" sz="2200" dirty="0">
                <a:cs typeface="B Nazanin"/>
              </a:rPr>
              <a:t> </a:t>
            </a:r>
            <a:r>
              <a:rPr lang="ar-SA" sz="2200" dirty="0">
                <a:cs typeface="B Nazanin"/>
              </a:rPr>
              <a:t>خود در قالب طرح بزرگتر مطالعه قند و لیپید تهران</a:t>
            </a:r>
            <a:r>
              <a:rPr lang="en-US" sz="2200" dirty="0">
                <a:cs typeface="B Nazanin"/>
              </a:rPr>
              <a:t>   (TLGS)</a:t>
            </a:r>
            <a:r>
              <a:rPr lang="ar-SA" sz="2200" dirty="0">
                <a:cs typeface="B Nazanin"/>
              </a:rPr>
              <a:t>ميباشد انجام میشود</a:t>
            </a:r>
            <a:endParaRPr lang="en-US" sz="2200" dirty="0">
              <a:cs typeface="B Nazanin"/>
            </a:endParaRPr>
          </a:p>
          <a:p>
            <a:pPr algn="r" rtl="1">
              <a:buNone/>
            </a:pPr>
            <a:endParaRPr lang="en-US" sz="2200" dirty="0">
              <a:cs typeface="B Nazanin"/>
            </a:endParaRPr>
          </a:p>
          <a:p>
            <a:pPr algn="r" rtl="1"/>
            <a:r>
              <a:rPr lang="fa-IR" sz="2200" dirty="0">
                <a:cs typeface="B Nazanin"/>
              </a:rPr>
              <a:t> </a:t>
            </a:r>
            <a:r>
              <a:rPr lang="en-US" sz="2200" dirty="0">
                <a:cs typeface="B Nazanin"/>
              </a:rPr>
              <a:t>(Sampling Method)</a:t>
            </a:r>
            <a:r>
              <a:rPr lang="fa-IR" sz="2200" dirty="0">
                <a:cs typeface="B Nazanin"/>
              </a:rPr>
              <a:t> </a:t>
            </a:r>
            <a:r>
              <a:rPr lang="fa-IR" sz="2200" dirty="0" smtClean="0">
                <a:cs typeface="B Nazanin"/>
              </a:rPr>
              <a:t>:   </a:t>
            </a:r>
            <a:r>
              <a:rPr lang="fa-IR" sz="2400" b="1" dirty="0" smtClean="0"/>
              <a:t> </a:t>
            </a:r>
            <a:r>
              <a:rPr lang="fa-IR" sz="2400" b="1" dirty="0"/>
              <a:t>افراد بین 20-70 سال ساکن در منطقه 13 تهران</a:t>
            </a:r>
            <a:endParaRPr lang="en-US" sz="2400" b="1" dirty="0"/>
          </a:p>
          <a:p>
            <a:pPr algn="r" rtl="1"/>
            <a:r>
              <a:rPr lang="fa-IR" sz="2400" b="1" dirty="0"/>
              <a:t>افراد در مطالعه ی قند و لیپید تهران به صورت تصادفی شاخه ای چندمرحله ای انتخاب شده اند.</a:t>
            </a:r>
            <a:endParaRPr lang="en-US" sz="2400" b="1" dirty="0"/>
          </a:p>
          <a:p>
            <a:pPr algn="just" rtl="1">
              <a:buNone/>
            </a:pPr>
            <a:endParaRPr lang="en-US" sz="2200" dirty="0">
              <a:cs typeface="B Nazanin"/>
            </a:endParaRPr>
          </a:p>
        </p:txBody>
      </p:sp>
      <p:sp useBgFill="1">
        <p:nvSpPr>
          <p:cNvPr id="3" name="Title 1"/>
          <p:cNvSpPr txBox="1">
            <a:spLocks/>
          </p:cNvSpPr>
          <p:nvPr/>
        </p:nvSpPr>
        <p:spPr>
          <a:xfrm>
            <a:off x="1143000" y="457200"/>
            <a:ext cx="7086600" cy="6096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7500" lnSpcReduction="10000"/>
          </a:bodyPr>
          <a:lstStyle/>
          <a:p>
            <a:pPr algn="ctr"/>
            <a:r>
              <a:rPr lang="fa-IR" sz="3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نوع مطالعه وجمعیت هدف</a:t>
            </a:r>
            <a:endParaRPr lang="en-US" sz="3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196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524001"/>
            <a:ext cx="81534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fa-IR" b="1" dirty="0" smtClean="0">
              <a:cs typeface="B Nazanin" pitchFamily="2" charset="-78"/>
            </a:endParaRPr>
          </a:p>
          <a:p>
            <a:pPr algn="r" rtl="1"/>
            <a:r>
              <a:rPr lang="fa-IR" sz="2200" dirty="0" smtClean="0">
                <a:cs typeface="B Nazanin"/>
              </a:rPr>
              <a:t>جمعیت مطالعه </a:t>
            </a:r>
            <a:endParaRPr lang="en-US" sz="2200" dirty="0" smtClean="0">
              <a:cs typeface="B Nazanin"/>
            </a:endParaRPr>
          </a:p>
          <a:p>
            <a:pPr algn="r" rtl="1"/>
            <a:r>
              <a:rPr lang="fa-IR" sz="2400" b="1" dirty="0" smtClean="0"/>
              <a:t>معیارهای </a:t>
            </a:r>
            <a:r>
              <a:rPr lang="fa-IR" sz="2400" b="1" dirty="0"/>
              <a:t>ورود به مطالعه : سن بالای 20 سال و زیر 70 سال </a:t>
            </a:r>
            <a:r>
              <a:rPr lang="en-US" sz="2400" b="1" dirty="0"/>
              <a:t>BMI  </a:t>
            </a:r>
            <a:r>
              <a:rPr lang="fa-IR" sz="2400" b="1" dirty="0"/>
              <a:t>≥ 5/18</a:t>
            </a:r>
            <a:endParaRPr lang="en-US" sz="2400" b="1" dirty="0"/>
          </a:p>
          <a:p>
            <a:pPr algn="r" rtl="1"/>
            <a:r>
              <a:rPr lang="fa-IR" sz="2400" b="1" dirty="0"/>
              <a:t>معیارهای خروج از مطالعه : خانم های باردار</a:t>
            </a:r>
            <a:endParaRPr lang="en-US" sz="2400" b="1" dirty="0"/>
          </a:p>
          <a:p>
            <a:pPr algn="r" rtl="1"/>
            <a:r>
              <a:rPr lang="fa-IR" dirty="0" smtClean="0">
                <a:cs typeface="B Nazanin" pitchFamily="2" charset="-78"/>
              </a:rPr>
              <a:t>.</a:t>
            </a:r>
            <a:r>
              <a:rPr lang="en-US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 </a:t>
            </a:r>
            <a:endParaRPr lang="en-US" dirty="0" smtClean="0">
              <a:cs typeface="B Nazanin" pitchFamily="2" charset="-78"/>
            </a:endParaRPr>
          </a:p>
          <a:p>
            <a:pPr lvl="0" algn="r" rtl="1"/>
            <a:endParaRPr lang="en-US" sz="2000" dirty="0">
              <a:cs typeface="B Nazanin" pitchFamily="2" charset="-78"/>
            </a:endParaRPr>
          </a:p>
        </p:txBody>
      </p:sp>
      <p:sp useBgFill="1">
        <p:nvSpPr>
          <p:cNvPr id="4" name="Title 1"/>
          <p:cNvSpPr txBox="1">
            <a:spLocks/>
          </p:cNvSpPr>
          <p:nvPr/>
        </p:nvSpPr>
        <p:spPr>
          <a:xfrm>
            <a:off x="1143000" y="457200"/>
            <a:ext cx="7086600" cy="6096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7500" lnSpcReduction="10000"/>
          </a:bodyPr>
          <a:lstStyle/>
          <a:p>
            <a:pPr algn="ctr"/>
            <a:r>
              <a:rPr lang="fa-IR" sz="3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جمعیت مطالعه</a:t>
            </a:r>
            <a:endParaRPr lang="en-US" sz="3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3700" y="1340768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fa-IR" dirty="0" smtClean="0">
              <a:solidFill>
                <a:prstClr val="black"/>
              </a:solidFill>
              <a:latin typeface="Calibri"/>
            </a:endParaRPr>
          </a:p>
          <a:p>
            <a:pPr algn="r" rtl="1"/>
            <a:r>
              <a:rPr lang="fa-IR" b="1" dirty="0"/>
              <a:t>حجم نمونه و نحوه محاسبه آن </a:t>
            </a:r>
            <a:r>
              <a:rPr lang="en-US" b="1" dirty="0"/>
              <a:t>(Sample Size)</a:t>
            </a:r>
            <a:r>
              <a:rPr lang="fa-IR" b="1" dirty="0"/>
              <a:t> :</a:t>
            </a:r>
            <a:endParaRPr lang="en-US" b="1" dirty="0"/>
          </a:p>
          <a:p>
            <a:pPr algn="r" rtl="1"/>
            <a:r>
              <a:rPr lang="fa-IR" b="1" dirty="0"/>
              <a:t>براساس مطالعه ی </a:t>
            </a:r>
            <a:r>
              <a:rPr lang="en-US" b="1" dirty="0"/>
              <a:t> </a:t>
            </a:r>
            <a:r>
              <a:rPr lang="en-US" b="1" dirty="0" err="1"/>
              <a:t>Westphal</a:t>
            </a:r>
            <a:r>
              <a:rPr lang="fa-IR" b="1" dirty="0"/>
              <a:t>و همکارانش با در نظر گرفتن ضریب همبستگی 6/0 و با در نظر گرفتن خطای نوع اول </a:t>
            </a:r>
            <a:r>
              <a:rPr lang="en-US" b="1" dirty="0"/>
              <a:t>0.05</a:t>
            </a:r>
            <a:r>
              <a:rPr lang="fa-IR" b="1" dirty="0"/>
              <a:t>=∝ ،</a:t>
            </a:r>
            <a:r>
              <a:rPr lang="el-GR" b="1" dirty="0"/>
              <a:t> β=0.1 </a:t>
            </a:r>
            <a:r>
              <a:rPr lang="fa-IR" b="1" dirty="0"/>
              <a:t>و توان آزمون 90% و   </a:t>
            </a:r>
            <a:r>
              <a:rPr lang="en-US" b="1" dirty="0"/>
              <a:t>Z(1-∝/2)= 1.96</a:t>
            </a:r>
            <a:r>
              <a:rPr lang="fa-IR" b="1" dirty="0"/>
              <a:t> ، </a:t>
            </a:r>
            <a:r>
              <a:rPr lang="en-US" b="1" dirty="0"/>
              <a:t> Z (1-</a:t>
            </a:r>
            <a:r>
              <a:rPr lang="el-GR" b="1" dirty="0"/>
              <a:t>β) = </a:t>
            </a:r>
            <a:r>
              <a:rPr lang="el-GR" b="1" dirty="0" smtClean="0"/>
              <a:t>1.28</a:t>
            </a:r>
            <a:endParaRPr lang="en-US" b="1" dirty="0"/>
          </a:p>
          <a:p>
            <a:pPr algn="r" rtl="1"/>
            <a:r>
              <a:rPr lang="fa-IR" b="1" dirty="0"/>
              <a:t> </a:t>
            </a:r>
            <a:endParaRPr lang="en-US" b="1" dirty="0"/>
          </a:p>
          <a:p>
            <a:pPr algn="r" rtl="1"/>
            <a:r>
              <a:rPr lang="fa-IR" b="1" dirty="0"/>
              <a:t> </a:t>
            </a:r>
            <a:endParaRPr lang="en-US" b="1" dirty="0"/>
          </a:p>
          <a:p>
            <a:pPr algn="r" rtl="1"/>
            <a:r>
              <a:rPr lang="fa-IR" b="1" dirty="0"/>
              <a:t> </a:t>
            </a:r>
            <a:endParaRPr lang="en-US" b="1" dirty="0"/>
          </a:p>
          <a:p>
            <a:pPr algn="r" rtl="1"/>
            <a:r>
              <a:rPr lang="fa-IR" b="1" dirty="0"/>
              <a:t> </a:t>
            </a:r>
            <a:endParaRPr lang="en-US" b="1" dirty="0"/>
          </a:p>
          <a:p>
            <a:pPr algn="r" rtl="1"/>
            <a:r>
              <a:rPr lang="fa-IR" b="1" dirty="0"/>
              <a:t>بر اساس نمایه توده بدنی هر جنس به 3 زیرگروه و برای هر زیرگروه 25 نمونه لازم است که برای هر جنس 78 نمونه و برای دو جنس 156 نمونه طبق جدول لازم می باشد.</a:t>
            </a:r>
            <a:endParaRPr lang="en-US" b="1" dirty="0"/>
          </a:p>
          <a:p>
            <a:pPr algn="r" rtl="1"/>
            <a:endParaRPr lang="fa-IR" dirty="0" smtClean="0">
              <a:solidFill>
                <a:prstClr val="black"/>
              </a:solidFill>
              <a:latin typeface="Calibri"/>
            </a:endParaRPr>
          </a:p>
          <a:p>
            <a:pPr algn="r" rtl="1"/>
            <a:endParaRPr lang="en-US" dirty="0">
              <a:solidFill>
                <a:prstClr val="black"/>
              </a:solidFill>
              <a:latin typeface="Calibri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 useBgFill="1">
        <p:nvSpPr>
          <p:cNvPr id="6" name="Title 1"/>
          <p:cNvSpPr txBox="1">
            <a:spLocks/>
          </p:cNvSpPr>
          <p:nvPr/>
        </p:nvSpPr>
        <p:spPr>
          <a:xfrm>
            <a:off x="1219200" y="457200"/>
            <a:ext cx="6934200" cy="6096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7500" lnSpcReduction="10000"/>
          </a:bodyPr>
          <a:lstStyle/>
          <a:p>
            <a:pPr algn="ctr"/>
            <a:r>
              <a:rPr lang="fa-IR" sz="3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حجم نمونه</a:t>
            </a:r>
            <a:endParaRPr lang="en-US" sz="3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729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3040" y="1219200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000" b="1" dirty="0">
                <a:cs typeface="B Nazanin" pitchFamily="2" charset="-78"/>
              </a:rPr>
              <a:t>اخذ اطلاعات از طریق تکمیل پرسشنامه حاوی</a:t>
            </a:r>
            <a:r>
              <a:rPr lang="fa-IR" sz="2000" b="1" dirty="0" smtClean="0">
                <a:cs typeface="B Nazanin" pitchFamily="2" charset="-78"/>
              </a:rPr>
              <a:t>:</a:t>
            </a:r>
            <a:r>
              <a:rPr lang="en-US" sz="2000" b="1" dirty="0" smtClean="0">
                <a:cs typeface="B Nazanin" pitchFamily="2" charset="-78"/>
              </a:rPr>
              <a:t>                                                                                            </a:t>
            </a:r>
            <a:endParaRPr lang="en-US" sz="2000" dirty="0">
              <a:cs typeface="B Nazanin" pitchFamily="2" charset="-78"/>
            </a:endParaRPr>
          </a:p>
          <a:p>
            <a:pPr algn="r" rtl="1"/>
            <a:r>
              <a:rPr lang="ar-SA" sz="2000" b="1" dirty="0" smtClean="0"/>
              <a:t>مشخصات </a:t>
            </a:r>
            <a:r>
              <a:rPr lang="ar-SA" sz="2000" b="1" dirty="0"/>
              <a:t>شناسنامه،سوابق پزشکی،مصرف دارو، مصرف کننده سیگار، وضعیت تحرک بدنی تکمیل شده و فشار خون آنها اندازه گیری وثبت شده است.</a:t>
            </a:r>
            <a:r>
              <a:rPr lang="fa-IR" sz="2000" dirty="0" smtClean="0">
                <a:cs typeface="B Nazanin" pitchFamily="2" charset="-78"/>
              </a:rPr>
              <a:t>  </a:t>
            </a:r>
            <a:endParaRPr lang="en-US" sz="2000" dirty="0" smtClean="0">
              <a:cs typeface="B Nazanin" pitchFamily="2" charset="-78"/>
            </a:endParaRPr>
          </a:p>
          <a:p>
            <a:pPr algn="r" rtl="1"/>
            <a:r>
              <a:rPr lang="fa-IR" sz="2000" b="1" dirty="0" smtClean="0">
                <a:cs typeface="B Nazanin" pitchFamily="2" charset="-78"/>
              </a:rPr>
              <a:t>روش </a:t>
            </a:r>
            <a:r>
              <a:rPr lang="fa-IR" sz="2000" b="1" dirty="0">
                <a:cs typeface="B Nazanin" pitchFamily="2" charset="-78"/>
              </a:rPr>
              <a:t>اجرای </a:t>
            </a:r>
            <a:r>
              <a:rPr lang="fa-IR" sz="2000" b="1" dirty="0" smtClean="0">
                <a:cs typeface="B Nazanin" pitchFamily="2" charset="-78"/>
              </a:rPr>
              <a:t>تحقیق</a:t>
            </a:r>
          </a:p>
          <a:p>
            <a:pPr algn="r" rtl="1"/>
            <a:r>
              <a:rPr lang="ar-SA" sz="2000" b="1" dirty="0"/>
              <a:t>طی فراخوانی از شرکت کنندگان طی روز خاصی جهت اندازه گیری دور کمر در مکانهای مختلف در پایین ترین حد دنده ها در خط وسط آگزیلاری (</a:t>
            </a:r>
            <a:r>
              <a:rPr lang="en-US" sz="2000" b="1" dirty="0"/>
              <a:t>WC 1</a:t>
            </a:r>
            <a:r>
              <a:rPr lang="fa-IR" sz="2000" b="1" dirty="0"/>
              <a:t>) ، باریک ترین قسمت نقطه بین دنده ها و ایلیاک کرست (</a:t>
            </a:r>
            <a:r>
              <a:rPr lang="en-US" sz="2000" b="1" dirty="0"/>
              <a:t>WC 2</a:t>
            </a:r>
            <a:r>
              <a:rPr lang="fa-IR" sz="2000" b="1" dirty="0"/>
              <a:t>) و نقطه وسط بین دنده ها و ایلیاک کرست در خط مید آگزیلاری(</a:t>
            </a:r>
            <a:r>
              <a:rPr lang="en-US" sz="2000" b="1" dirty="0"/>
              <a:t>WC 3</a:t>
            </a:r>
            <a:r>
              <a:rPr lang="fa-IR" sz="2000" b="1" dirty="0"/>
              <a:t>) و خط بالای ایلیاک کرست(</a:t>
            </a:r>
            <a:r>
              <a:rPr lang="en-US" sz="2000" b="1" dirty="0"/>
              <a:t>WC 4</a:t>
            </a:r>
            <a:r>
              <a:rPr lang="fa-IR" sz="2000" b="1" dirty="0"/>
              <a:t>)</a:t>
            </a:r>
            <a:r>
              <a:rPr lang="ar-SA" sz="2000" b="1" dirty="0"/>
              <a:t>دعوت می شود</a:t>
            </a:r>
            <a:r>
              <a:rPr lang="en-US" sz="2000" b="1" dirty="0"/>
              <a:t>.  </a:t>
            </a:r>
            <a:r>
              <a:rPr lang="fa-IR" sz="2000" b="1" dirty="0"/>
              <a:t>و در همان روز سونوگرافی جهت اندازه گیری چربی احشایی شکمی توسط یک رادیولوژیست مجرب انجام می شود. گردآوري داده ها در واحد بررسي قند و چربي هاي خون در منطقه 13 تهران انجام مي پذيرد. سپس داده ها را در هر دو جنس بر اساس سن در مردان زیر 40 سال و بالای 40 سال و در خانم ها قبل از یائسگی و بعد از یائسگی و در گروه های مختلف نمایه توده بدنی جهت بررسی ارتباط چربی احشایی شکمی با دور کمر در مکان های مختلف مورد تجزیه و تحلیل قرار می دهیم.</a:t>
            </a:r>
            <a:endParaRPr lang="en-US" sz="2000" dirty="0">
              <a:cs typeface="B Nazanin" pitchFamily="2" charset="-78"/>
            </a:endParaRPr>
          </a:p>
        </p:txBody>
      </p:sp>
      <p:sp useBgFill="1">
        <p:nvSpPr>
          <p:cNvPr id="3" name="Title 1"/>
          <p:cNvSpPr txBox="1">
            <a:spLocks/>
          </p:cNvSpPr>
          <p:nvPr/>
        </p:nvSpPr>
        <p:spPr>
          <a:xfrm>
            <a:off x="1127820" y="381000"/>
            <a:ext cx="7391400" cy="6096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82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a-IR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نحوه اجراي تحقيق و جمع آوري داده هاي آن و مشخصات ابزار جمع آوري داده ها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019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341438"/>
            <a:ext cx="8502162" cy="4525962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 rtl="1">
              <a:spcAft>
                <a:spcPts val="1200"/>
              </a:spcAft>
              <a:buFontTx/>
              <a:buNone/>
              <a:defRPr/>
            </a:pPr>
            <a:endParaRPr lang="fa-IR" altLang="en-US" sz="100" b="1" dirty="0" smtClean="0">
              <a:solidFill>
                <a:srgbClr val="FF6600"/>
              </a:solidFill>
              <a:ea typeface="+mn-ea"/>
              <a:cs typeface="B Mitra" pitchFamily="2" charset="-78"/>
            </a:endParaRPr>
          </a:p>
          <a:p>
            <a:pPr marL="0" indent="0" algn="r" rtl="1">
              <a:spcAft>
                <a:spcPts val="1200"/>
              </a:spcAft>
              <a:buFontTx/>
              <a:buNone/>
              <a:defRPr/>
            </a:pPr>
            <a:r>
              <a:rPr lang="fa-IR" altLang="en-US" sz="2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B Mitra" pitchFamily="2" charset="-78"/>
              </a:rPr>
              <a:t>بررسی های آنتروپومتری</a:t>
            </a:r>
          </a:p>
          <a:p>
            <a:pPr marL="457200" lvl="1" indent="0" algn="r" rtl="1">
              <a:buNone/>
              <a:defRPr/>
            </a:pPr>
            <a:r>
              <a:rPr lang="fa-IR" altLang="en-US" sz="2800" b="1" dirty="0" smtClean="0">
                <a:ea typeface="+mn-ea"/>
                <a:cs typeface="B Mitra" pitchFamily="2" charset="-78"/>
              </a:rPr>
              <a:t>وزن: </a:t>
            </a:r>
            <a:r>
              <a:rPr lang="fa-IR" sz="2400" dirty="0" smtClean="0">
                <a:ea typeface="+mn-ea"/>
                <a:cs typeface="B Mitra" panose="00000400000000000000" pitchFamily="2" charset="-78"/>
              </a:rPr>
              <a:t>با </a:t>
            </a:r>
            <a:r>
              <a:rPr lang="fa-IR" sz="2400" dirty="0">
                <a:ea typeface="+mn-ea"/>
                <a:cs typeface="B Mitra" panose="00000400000000000000" pitchFamily="2" charset="-78"/>
              </a:rPr>
              <a:t>حداقل پوشش و بدون كفش با استفاده از ترازوي </a:t>
            </a:r>
            <a:r>
              <a:rPr lang="fa-IR" sz="2400" dirty="0" smtClean="0">
                <a:ea typeface="+mn-ea"/>
                <a:cs typeface="B Mitra" panose="00000400000000000000" pitchFamily="2" charset="-78"/>
              </a:rPr>
              <a:t>ديجيتالي </a:t>
            </a:r>
            <a:r>
              <a:rPr lang="en-US" sz="20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Seca</a:t>
            </a:r>
            <a:r>
              <a:rPr lang="fa-IR" sz="20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512762" lvl="1" indent="0" algn="r" rtl="1">
              <a:spcAft>
                <a:spcPts val="1200"/>
              </a:spcAft>
              <a:buFontTx/>
              <a:buNone/>
              <a:defRPr/>
            </a:pPr>
            <a:r>
              <a:rPr lang="fa-IR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fa-IR" sz="20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( </a:t>
            </a:r>
            <a:r>
              <a:rPr lang="fa-IR" sz="2000" dirty="0" smtClean="0">
                <a:latin typeface="Times New Roman" panose="02020603050405020304" pitchFamily="18" charset="0"/>
                <a:ea typeface="+mn-ea"/>
                <a:cs typeface="B Mitra" panose="00000400000000000000" pitchFamily="2" charset="-78"/>
              </a:rPr>
              <a:t>با دقت  0/1 کیلوگرم)</a:t>
            </a:r>
            <a:endParaRPr lang="fa-IR" altLang="en-US" sz="2800" dirty="0" smtClean="0">
              <a:ea typeface="+mn-ea"/>
              <a:cs typeface="B Mitra" pitchFamily="2" charset="-78"/>
            </a:endParaRPr>
          </a:p>
          <a:p>
            <a:pPr marL="457200" lvl="1" indent="0" algn="r" rtl="1">
              <a:spcAft>
                <a:spcPts val="1200"/>
              </a:spcAft>
              <a:buNone/>
              <a:defRPr/>
            </a:pPr>
            <a:r>
              <a:rPr lang="fa-IR" altLang="en-US" sz="2800" b="1" dirty="0" smtClean="0">
                <a:ea typeface="+mn-ea"/>
                <a:cs typeface="B Mitra" pitchFamily="2" charset="-78"/>
              </a:rPr>
              <a:t>قد: </a:t>
            </a:r>
            <a:r>
              <a:rPr lang="fa-IR" sz="2400" dirty="0">
                <a:ea typeface="+mn-ea"/>
                <a:cs typeface="B Mitra" panose="00000400000000000000" pitchFamily="2" charset="-78"/>
              </a:rPr>
              <a:t>در وضعيت ايستاده در كنار ديوار و بدون كفش در حالي كه كتف‌ها در شرايط عادي قرار دارند </a:t>
            </a:r>
            <a:r>
              <a:rPr lang="fa-IR" sz="2000" dirty="0" smtClean="0">
                <a:ea typeface="+mn-ea"/>
                <a:cs typeface="B Mitra" panose="00000400000000000000" pitchFamily="2" charset="-78"/>
              </a:rPr>
              <a:t>(با دقت 1 سانتی متر)</a:t>
            </a:r>
            <a:endParaRPr lang="fa-IR" altLang="en-US" sz="2000" dirty="0">
              <a:ea typeface="+mn-ea"/>
              <a:cs typeface="B Mitra" panose="00000400000000000000" pitchFamily="2" charset="-78"/>
            </a:endParaRPr>
          </a:p>
          <a:p>
            <a:pPr marL="457200" lvl="1" indent="0" algn="r" rtl="1">
              <a:buNone/>
              <a:defRPr/>
            </a:pPr>
            <a:r>
              <a:rPr lang="fa-IR" altLang="en-US" sz="2800" b="1" dirty="0" smtClean="0">
                <a:ea typeface="+mn-ea"/>
                <a:cs typeface="B Mitra" pitchFamily="2" charset="-78"/>
              </a:rPr>
              <a:t>شاخص توده بدنی: </a:t>
            </a:r>
            <a:r>
              <a:rPr lang="fa-IR" sz="2400" dirty="0">
                <a:ea typeface="+mn-ea"/>
                <a:cs typeface="B Mitra" panose="00000400000000000000" pitchFamily="2" charset="-78"/>
              </a:rPr>
              <a:t>تقسيم وزن (به كيلوگرم) بر مجذور قد(به مترمربع) </a:t>
            </a:r>
            <a:endParaRPr lang="en-US" altLang="en-US" sz="2400" dirty="0">
              <a:ea typeface="+mn-ea"/>
              <a:cs typeface="B Mitra" panose="00000400000000000000" pitchFamily="2" charset="-78"/>
            </a:endParaRPr>
          </a:p>
          <a:p>
            <a:pPr>
              <a:defRPr/>
            </a:pPr>
            <a:endParaRPr lang="en-US" altLang="en-US" dirty="0" smtClean="0">
              <a:ea typeface="+mn-ea"/>
            </a:endParaRPr>
          </a:p>
        </p:txBody>
      </p:sp>
      <p:sp useBgFill="1"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609600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 rtl="0"/>
            <a:r>
              <a:rPr lang="fa-IR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نحوه </a:t>
            </a:r>
            <a:r>
              <a:rPr lang="fa-IR" sz="2000" b="1" dirty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اجراي تحقيق و جمع آوري داده هاي آن و مشخصات ابزار جمع آوري داده </a:t>
            </a:r>
            <a:r>
              <a:rPr lang="fa-IR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ها</a:t>
            </a:r>
            <a:endParaRPr lang="en-US" sz="2400" b="1" dirty="0"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304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829761"/>
          </a:xfrm>
        </p:spPr>
        <p:txBody>
          <a:bodyPr>
            <a:normAutofit/>
          </a:bodyPr>
          <a:lstStyle/>
          <a:p>
            <a:pPr rtl="1"/>
            <a:r>
              <a:rPr lang="ar-SA" sz="2800" dirty="0">
                <a:effectLst/>
              </a:rPr>
              <a:t>بررسی ارتباط چربی احشایی شکمی توسط سونوگرافی با اندازه گیری دور کمر در مکانهای مختلف در جمعیت بزرگسال مطالعه قند و لیپید تهران</a:t>
            </a:r>
            <a:r>
              <a:rPr lang="en-US" sz="2800" dirty="0">
                <a:effectLst/>
              </a:rPr>
              <a:t/>
            </a:r>
            <a:br>
              <a:rPr lang="en-US" sz="2800" dirty="0">
                <a:effectLst/>
              </a:rPr>
            </a:br>
            <a:endParaRPr lang="en-US" sz="2800" dirty="0" smtClean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24200"/>
            <a:ext cx="7772400" cy="2667000"/>
          </a:xfrm>
        </p:spPr>
        <p:txBody>
          <a:bodyPr>
            <a:normAutofit/>
          </a:bodyPr>
          <a:lstStyle/>
          <a:p>
            <a:r>
              <a:rPr lang="ar-SA" b="1" dirty="0" smtClean="0"/>
              <a:t>نام و نام خانوادگي طرح دهندگان</a:t>
            </a:r>
            <a:r>
              <a:rPr lang="ar-SA" b="1" baseline="30000" dirty="0" smtClean="0"/>
              <a:t>1</a:t>
            </a:r>
            <a:endParaRPr lang="en-US" b="1" baseline="30000" dirty="0"/>
          </a:p>
          <a:p>
            <a:pPr marL="0" marR="64008" lvl="1" algn="r">
              <a:spcBef>
                <a:spcPts val="400"/>
              </a:spcBef>
              <a:buSzPct val="68000"/>
            </a:pPr>
            <a:r>
              <a:rPr lang="fa-IR" sz="2800" dirty="0" smtClean="0"/>
              <a:t>دکتربیژن قبادیان   </a:t>
            </a:r>
            <a:r>
              <a:rPr lang="fa-IR" sz="1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دستیار فوق تخصصی غدد </a:t>
            </a:r>
            <a:r>
              <a:rPr lang="fa-IR" sz="1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بالغین</a:t>
            </a:r>
            <a:endParaRPr lang="en-US" sz="2800" dirty="0" smtClean="0"/>
          </a:p>
          <a:p>
            <a:r>
              <a:rPr lang="ar-SA" sz="2800" dirty="0" smtClean="0"/>
              <a:t>دکتر </a:t>
            </a:r>
            <a:r>
              <a:rPr lang="ar-SA" sz="2800" dirty="0"/>
              <a:t>فرهاد حسین پناه(ا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ستاد راهنما</a:t>
            </a:r>
            <a:r>
              <a:rPr lang="ar-SA" sz="2800" dirty="0"/>
              <a:t>) </a:t>
            </a:r>
            <a:endParaRPr lang="en-US" sz="2800" dirty="0" smtClean="0"/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957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600200"/>
            <a:ext cx="845008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dirty="0"/>
              <a:t> </a:t>
            </a:r>
            <a:endParaRPr lang="en-US" dirty="0"/>
          </a:p>
          <a:p>
            <a:pPr algn="r" rtl="1"/>
            <a:r>
              <a:rPr lang="fa-IR" sz="2000" b="1" dirty="0">
                <a:cs typeface="B Nazanin" pitchFamily="2" charset="-78"/>
              </a:rPr>
              <a:t>نوع مطالعه و روش انجام آن</a:t>
            </a:r>
            <a:endParaRPr lang="en-US" sz="2000" dirty="0">
              <a:cs typeface="B Nazanin" pitchFamily="2" charset="-78"/>
            </a:endParaRPr>
          </a:p>
          <a:p>
            <a:pPr algn="r" rtl="1"/>
            <a:endParaRPr lang="fa-IR" sz="2000" dirty="0" smtClean="0">
              <a:cs typeface="B Nazanin" pitchFamily="2" charset="-78"/>
            </a:endParaRPr>
          </a:p>
          <a:p>
            <a:pPr algn="r" rtl="1"/>
            <a:r>
              <a:rPr lang="fa-IR" sz="2000" dirty="0" smtClean="0">
                <a:cs typeface="B Nazanin" pitchFamily="2" charset="-78"/>
              </a:rPr>
              <a:t>این </a:t>
            </a:r>
            <a:r>
              <a:rPr lang="fa-IR" sz="2000" dirty="0">
                <a:cs typeface="B Nazanin" pitchFamily="2" charset="-78"/>
              </a:rPr>
              <a:t>مطالعه در قالب مطالعه تیروئید تهران </a:t>
            </a:r>
            <a:r>
              <a:rPr lang="en-US" sz="2000" dirty="0">
                <a:cs typeface="B Nazanin" pitchFamily="2" charset="-78"/>
              </a:rPr>
              <a:t>(TTS)</a:t>
            </a:r>
            <a:r>
              <a:rPr lang="fa-IR" sz="2000" dirty="0">
                <a:cs typeface="B Nazanin" pitchFamily="2" charset="-78"/>
              </a:rPr>
              <a:t> که خود در قالب طرح بزرگ­تر مطالعه قند و لیپید تهران </a:t>
            </a:r>
            <a:r>
              <a:rPr lang="en-US" sz="2000" dirty="0">
                <a:cs typeface="B Nazanin" pitchFamily="2" charset="-78"/>
              </a:rPr>
              <a:t>(TLGS)</a:t>
            </a:r>
            <a:r>
              <a:rPr lang="fa-IR" sz="2000" dirty="0">
                <a:cs typeface="B Nazanin" pitchFamily="2" charset="-78"/>
              </a:rPr>
              <a:t> می­باشد، انجام می­شود.</a:t>
            </a:r>
            <a:endParaRPr lang="en-US" sz="2000" dirty="0">
              <a:cs typeface="B Nazanin" pitchFamily="2" charset="-78"/>
            </a:endParaRPr>
          </a:p>
          <a:p>
            <a:pPr algn="r" rtl="1"/>
            <a:endParaRPr lang="fa-IR" sz="2000" dirty="0" smtClean="0">
              <a:cs typeface="B Nazanin" pitchFamily="2" charset="-78"/>
            </a:endParaRPr>
          </a:p>
          <a:p>
            <a:pPr algn="r" rtl="1"/>
            <a:r>
              <a:rPr lang="fa-IR" sz="2000" dirty="0" smtClean="0">
                <a:cs typeface="B Nazanin" pitchFamily="2" charset="-78"/>
              </a:rPr>
              <a:t>مطالعه </a:t>
            </a:r>
            <a:r>
              <a:rPr lang="fa-IR" sz="2000" dirty="0">
                <a:cs typeface="B Nazanin" pitchFamily="2" charset="-78"/>
              </a:rPr>
              <a:t>به روش مقطعی </a:t>
            </a:r>
            <a:r>
              <a:rPr lang="en-US" sz="2000" dirty="0">
                <a:cs typeface="B Nazanin" pitchFamily="2" charset="-78"/>
              </a:rPr>
              <a:t>(Cross </a:t>
            </a:r>
            <a:r>
              <a:rPr lang="en-US" sz="2000" dirty="0" smtClean="0">
                <a:cs typeface="B Nazanin" pitchFamily="2" charset="-78"/>
              </a:rPr>
              <a:t>Sectional)</a:t>
            </a:r>
            <a:r>
              <a:rPr lang="fa-IR" sz="2000" dirty="0" smtClean="0">
                <a:cs typeface="B Nazanin" pitchFamily="2" charset="-78"/>
              </a:rPr>
              <a:t> </a:t>
            </a:r>
            <a:r>
              <a:rPr lang="fa-IR" sz="2000" dirty="0">
                <a:cs typeface="B Nazanin" pitchFamily="2" charset="-78"/>
              </a:rPr>
              <a:t>و جمعیت هدف افراد بیشتر و مساوی 20 سال ساکن در منطقه 13 تهران </a:t>
            </a:r>
            <a:r>
              <a:rPr lang="fa-IR" sz="2000" dirty="0" smtClean="0">
                <a:cs typeface="B Nazanin" pitchFamily="2" charset="-78"/>
              </a:rPr>
              <a:t>است</a:t>
            </a:r>
          </a:p>
          <a:p>
            <a:pPr algn="r" rtl="1"/>
            <a:endParaRPr lang="fa-IR" sz="2000" b="1" dirty="0" smtClean="0">
              <a:cs typeface="B Nazanin" pitchFamily="2" charset="-78"/>
            </a:endParaRPr>
          </a:p>
          <a:p>
            <a:pPr lvl="0" algn="r" rtl="1"/>
            <a:endParaRPr lang="en-US" dirty="0"/>
          </a:p>
          <a:p>
            <a:pPr algn="r" rtl="1"/>
            <a:endParaRPr lang="en-US" dirty="0"/>
          </a:p>
          <a:p>
            <a:pPr algn="r" rtl="1"/>
            <a:r>
              <a:rPr lang="fa-IR" dirty="0"/>
              <a:t> </a:t>
            </a:r>
            <a:endParaRPr lang="en-US" dirty="0"/>
          </a:p>
          <a:p>
            <a:pPr algn="r" rtl="1"/>
            <a:endParaRPr lang="en-US" dirty="0"/>
          </a:p>
        </p:txBody>
      </p:sp>
      <p:sp useBgFill="1">
        <p:nvSpPr>
          <p:cNvPr id="4" name="Title 1"/>
          <p:cNvSpPr txBox="1">
            <a:spLocks/>
          </p:cNvSpPr>
          <p:nvPr/>
        </p:nvSpPr>
        <p:spPr>
          <a:xfrm>
            <a:off x="990600" y="685800"/>
            <a:ext cx="7391400" cy="60960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82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a-IR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Nazanin" pitchFamily="2" charset="-78"/>
              </a:rPr>
              <a:t>نحوه اجراي تحقيق و جمع آوري داده هاي آن و مشخصات ابزار جمع آوري داده ها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367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400" dirty="0">
                <a:cs typeface="B Nazanin"/>
              </a:rPr>
              <a:t>تجزيه و تحليل داده </a:t>
            </a:r>
            <a:r>
              <a:rPr lang="fa-IR" sz="4400" dirty="0" smtClean="0">
                <a:cs typeface="B Nazanin"/>
              </a:rPr>
              <a:t>ها             </a:t>
            </a:r>
            <a:endParaRPr lang="en-US" dirty="0">
              <a:cs typeface="B Nazanin"/>
            </a:endParaRPr>
          </a:p>
        </p:txBody>
      </p:sp>
      <p:sp>
        <p:nvSpPr>
          <p:cNvPr id="4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200" dirty="0" smtClean="0">
                <a:cs typeface="B Nazanin"/>
              </a:rPr>
              <a:t>برای داده های </a:t>
            </a:r>
            <a:r>
              <a:rPr lang="fa-IR" sz="2200" b="1" dirty="0" smtClean="0">
                <a:cs typeface="B Nazanin"/>
              </a:rPr>
              <a:t>کمی پیوسته</a:t>
            </a:r>
            <a:r>
              <a:rPr lang="fa-IR" sz="2200" dirty="0" smtClean="0">
                <a:cs typeface="B Nazanin"/>
              </a:rPr>
              <a:t>، دامنه، میانگین، انحراف معیار حدود 95%اطمینان و صدک ها و توزیع فراوانی اندازه گیری و منحنی توزیع فراوانی و جداول توصیفی رسم خواهد شد.</a:t>
            </a:r>
            <a:r>
              <a:rPr lang="en-US" sz="2200" dirty="0" smtClean="0">
                <a:cs typeface="B Nazanin"/>
              </a:rPr>
              <a:t> </a:t>
            </a:r>
            <a:r>
              <a:rPr lang="fa-IR" sz="2200" dirty="0" smtClean="0">
                <a:cs typeface="B Nazanin"/>
              </a:rPr>
              <a:t>برای داده های </a:t>
            </a:r>
            <a:r>
              <a:rPr lang="fa-IR" sz="2200" b="1" dirty="0" smtClean="0">
                <a:cs typeface="B Nazanin"/>
              </a:rPr>
              <a:t>کیفی</a:t>
            </a:r>
            <a:r>
              <a:rPr lang="fa-IR" sz="2200" dirty="0" smtClean="0">
                <a:cs typeface="B Nazanin"/>
              </a:rPr>
              <a:t> دامنه و جداول توزیع فراوانی تهیه خواهد شد.</a:t>
            </a:r>
            <a:endParaRPr lang="en-US" sz="2200" dirty="0" smtClean="0">
              <a:cs typeface="B Nazanin"/>
            </a:endParaRPr>
          </a:p>
          <a:p>
            <a:pPr algn="just" rtl="1"/>
            <a:endParaRPr lang="en-US" sz="2400" dirty="0" smtClean="0"/>
          </a:p>
          <a:p>
            <a:pPr algn="just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77426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0"/>
            <a:ext cx="8229600" cy="1201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743200"/>
            <a:ext cx="822960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" y="0"/>
            <a:ext cx="90011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600200"/>
            <a:ext cx="8229600" cy="3404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4800600"/>
            <a:ext cx="8153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" y="0"/>
            <a:ext cx="91059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533400"/>
            <a:ext cx="84582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52600"/>
            <a:ext cx="8686800" cy="475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52400"/>
            <a:ext cx="8763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fa-IR" sz="36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عناوین مطالب </a:t>
            </a:r>
            <a:endParaRPr lang="en-US" sz="36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457200" y="1066800"/>
            <a:ext cx="8229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>
            <a:lvl1pPr marL="384175" indent="-384175" algn="l" defTabSz="10271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025" indent="-322263" algn="l" defTabSz="10271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100">
                <a:solidFill>
                  <a:schemeClr val="tx1"/>
                </a:solidFill>
                <a:latin typeface="+mn-lt"/>
                <a:ea typeface="+mn-ea"/>
              </a:defRPr>
            </a:lvl2pPr>
            <a:lvl3pPr marL="1282700" indent="-255588" algn="l" defTabSz="10271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</a:defRPr>
            </a:lvl3pPr>
            <a:lvl4pPr marL="1797050" indent="-257175" algn="l" defTabSz="10271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ea typeface="+mn-ea"/>
              </a:defRPr>
            </a:lvl4pPr>
            <a:lvl5pPr marL="2309813" indent="-255588" algn="l" defTabSz="102711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5pPr>
            <a:lvl6pPr marL="2767013" indent="-255588" algn="l" defTabSz="1027113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6pPr>
            <a:lvl7pPr marL="3224213" indent="-255588" algn="l" defTabSz="1027113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7pPr>
            <a:lvl8pPr marL="3681413" indent="-255588" algn="l" defTabSz="1027113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8pPr>
            <a:lvl9pPr marL="4138613" indent="-255588" algn="l" defTabSz="1027113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r" defTabSz="1027113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a-I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宋体"/>
                <a:cs typeface="B Mitra" pitchFamily="2" charset="-78"/>
              </a:rPr>
              <a:t>بیان مساله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宋体"/>
              <a:cs typeface="B Mitra" pitchFamily="2" charset="-78"/>
            </a:endParaRPr>
          </a:p>
          <a:p>
            <a:pPr marL="1027112" marR="0" lvl="2" indent="0" algn="r" defTabSz="1027113" rtl="1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a-IR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B Mitra" pitchFamily="2" charset="-78"/>
              </a:rPr>
              <a:t>دلایل انتخاب موضوع و ضرورت اجرای </a:t>
            </a:r>
            <a:r>
              <a:rPr kumimoji="0" lang="fa-I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B Mitra" pitchFamily="2" charset="-78"/>
              </a:rPr>
              <a:t>طرح</a:t>
            </a:r>
          </a:p>
          <a:p>
            <a:pPr marL="1027112" marR="0" lvl="2" indent="0" algn="r" defTabSz="1027113" rtl="1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a-I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B Mitra" pitchFamily="2" charset="-78"/>
              </a:rPr>
              <a:t>بررسی متون</a:t>
            </a:r>
            <a:endParaRPr kumimoji="0" lang="fa-IR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B Mitra" pitchFamily="2" charset="-78"/>
            </a:endParaRPr>
          </a:p>
          <a:p>
            <a:pPr marL="0" marR="0" lvl="0" indent="0" algn="r" defTabSz="1027113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fa-I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宋体"/>
                <a:cs typeface="B Mitra" pitchFamily="2" charset="-78"/>
              </a:rPr>
              <a:t>اهداف و سوالات </a:t>
            </a:r>
          </a:p>
          <a:p>
            <a:pPr marL="1027112" marR="0" lvl="2" indent="0" algn="r" defTabSz="1027113" rtl="1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a-I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B Mitra" pitchFamily="2" charset="-78"/>
              </a:rPr>
              <a:t>هدف کلی، اهداف فرعی و اهداف کاربردی</a:t>
            </a:r>
          </a:p>
          <a:p>
            <a:pPr marL="1027112" marR="0" lvl="2" indent="0" algn="r" defTabSz="1027113" rtl="1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fa-IR" sz="2800" b="1" dirty="0" smtClean="0">
                <a:solidFill>
                  <a:srgbClr val="000000"/>
                </a:solidFill>
                <a:latin typeface="Arial"/>
                <a:ea typeface="宋体"/>
                <a:cs typeface="B Mitra" pitchFamily="2" charset="-78"/>
              </a:rPr>
              <a:t>سوالات</a:t>
            </a:r>
            <a:endParaRPr kumimoji="0" lang="fa-IR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B Mitra" pitchFamily="2" charset="-78"/>
            </a:endParaRPr>
          </a:p>
          <a:p>
            <a:pPr marL="0" marR="0" lvl="0" indent="0" algn="r" defTabSz="1027113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r>
              <a:rPr kumimoji="0" lang="fa-I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宋体"/>
                <a:cs typeface="B Mitra" pitchFamily="2" charset="-78"/>
              </a:rPr>
              <a:t>مواد و روشها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宋体"/>
              <a:cs typeface="B Mitra" pitchFamily="2" charset="-78"/>
            </a:endParaRPr>
          </a:p>
          <a:p>
            <a:pPr marL="1027112" marR="0" lvl="2" indent="0" algn="r" defTabSz="1027113" rtl="1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a-I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B Mitra" pitchFamily="2" charset="-78"/>
              </a:rPr>
              <a:t>نوع مطالعه</a:t>
            </a:r>
          </a:p>
          <a:p>
            <a:pPr marL="1027112" marR="0" lvl="2" indent="0" algn="r" defTabSz="1027113" rtl="1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ar-D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B Mitra" pitchFamily="2" charset="-78"/>
              </a:rPr>
              <a:t>حجم نمونه و نحوه انتخاب افرا</a:t>
            </a:r>
            <a:r>
              <a:rPr kumimoji="0" lang="fa-I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B Mitra" pitchFamily="2" charset="-78"/>
              </a:rPr>
              <a:t>د</a:t>
            </a:r>
          </a:p>
          <a:p>
            <a:pPr marL="1027112" marR="0" lvl="2" indent="0" algn="r" defTabSz="1027113" rtl="1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a-I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B Mitra" pitchFamily="2" charset="-78"/>
              </a:rPr>
              <a:t>روش اجرای تحقیق</a:t>
            </a:r>
          </a:p>
          <a:p>
            <a:pPr marL="1027112" marR="0" lvl="2" indent="0" algn="r" defTabSz="1027113" rtl="1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a-I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B Mitra" pitchFamily="2" charset="-78"/>
              </a:rPr>
              <a:t>تجزیه و تحلیل آماری</a:t>
            </a:r>
          </a:p>
          <a:p>
            <a:pPr marL="1027112" marR="0" lvl="2" indent="0" algn="r" defTabSz="1027113" rtl="1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fa-IR" sz="2800" b="1" dirty="0" smtClean="0">
                <a:solidFill>
                  <a:srgbClr val="000000"/>
                </a:solidFill>
                <a:latin typeface="Arial"/>
                <a:ea typeface="宋体"/>
                <a:cs typeface="B Mitra" pitchFamily="2" charset="-78"/>
              </a:rPr>
              <a:t>جداول توخالی</a:t>
            </a:r>
          </a:p>
          <a:p>
            <a:pPr marL="1027112" marR="0" lvl="2" indent="0" algn="r" defTabSz="1027113" rtl="1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a-I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B Mitra" pitchFamily="2" charset="-78"/>
              </a:rPr>
              <a:t>محدودیت و مزیت</a:t>
            </a:r>
            <a:r>
              <a:rPr kumimoji="0" lang="fa-IR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B Mitra" pitchFamily="2" charset="-78"/>
              </a:rPr>
              <a:t> مطالعه</a:t>
            </a:r>
            <a:endParaRPr kumimoji="0" lang="fa-IR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B Mitra" pitchFamily="2" charset="-78"/>
            </a:endParaRPr>
          </a:p>
          <a:p>
            <a:pPr marL="512762" marR="0" lvl="1" indent="0" algn="r" defTabSz="1027113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a-IR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</a:endParaRPr>
          </a:p>
          <a:p>
            <a:pPr marL="384175" marR="0" lvl="0" indent="-384175" algn="r" defTabSz="1027113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430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838200" y="1524000"/>
            <a:ext cx="8077200" cy="495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65760" indent="-283464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defTabSz="914400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2400" b="1" dirty="0"/>
              <a:t>شیوع سندرم متابولیک در سرتاسر جهان در حال افزایش است و به موازات آن شیوع چاقی هم در حال افزایش است و یک نیاز فوری به یک استراتژی پیشگیرانه دارد. سندرم متابولیک با چاقی شکمی ، اختلال تحمل گلوکز ، افزایش فشار خون ، اختلال متابولیسم لیپید مشخص می شود</a:t>
            </a:r>
            <a:r>
              <a:rPr lang="ar-SA" sz="2400" b="1" dirty="0" smtClean="0"/>
              <a:t>. در </a:t>
            </a:r>
            <a:r>
              <a:rPr lang="ar-SA" sz="2400" b="1" dirty="0"/>
              <a:t>بین تعاریف مختلف سندرم متابولبک اختلاف نظر بیشتر بر روی چاقی شکمی می باشد که بر اساس آخرین گایدلاین تعریف سندرم متابولیک</a:t>
            </a:r>
            <a:r>
              <a:rPr lang="x-none" sz="2400" b="1"/>
              <a:t>jis   (joint interim statement)</a:t>
            </a:r>
            <a:r>
              <a:rPr lang="ar-SA" sz="2400" b="1" dirty="0"/>
              <a:t>چاقی شکمی جزء اجباری نمی باشد اما </a:t>
            </a:r>
            <a:r>
              <a:rPr lang="x-none" sz="2400" b="1"/>
              <a:t>waist measurment</a:t>
            </a:r>
            <a:r>
              <a:rPr lang="ar-SA" sz="2400" b="1" dirty="0"/>
              <a:t> باید جزء غربالگری ابتدایی باشد. 3 یافته غیر نرمال از 5 یافته نشان دهنده سندرم متابولیک در فرد می باشد. در </a:t>
            </a:r>
            <a:r>
              <a:rPr lang="x-none" sz="2400" b="1"/>
              <a:t>interim</a:t>
            </a:r>
            <a:r>
              <a:rPr lang="ar-SA" sz="2400" b="1" dirty="0"/>
              <a:t> ، نقطه برش </a:t>
            </a:r>
            <a:r>
              <a:rPr lang="x-none" sz="2400" b="1"/>
              <a:t>national</a:t>
            </a:r>
            <a:r>
              <a:rPr lang="ar-SA" sz="2400" b="1" dirty="0"/>
              <a:t> یا منظقه ای برای</a:t>
            </a:r>
            <a:r>
              <a:rPr lang="x-none" sz="2400" b="1"/>
              <a:t>waist circumference</a:t>
            </a:r>
            <a:r>
              <a:rPr lang="ar-SA" sz="2400" b="1" dirty="0"/>
              <a:t> باید استفاده شود</a:t>
            </a:r>
            <a:r>
              <a:rPr lang="ar-SA" sz="2400" b="1" dirty="0" smtClean="0"/>
              <a:t>.</a:t>
            </a:r>
            <a:endParaRPr lang="en-US" sz="2200" dirty="0">
              <a:cs typeface="B Nazanin"/>
            </a:endParaRPr>
          </a:p>
        </p:txBody>
      </p:sp>
      <p:sp useBgFill="1"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fa-IR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بیان مسئله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646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r">
              <a:buNone/>
            </a:pPr>
            <a:r>
              <a:rPr lang="ar-SA" sz="2800" b="1" dirty="0"/>
              <a:t>چندین مطالعه دریافتند که چربی احشایی نسبت به چربی کل بدن نقش اختصاصی در بیماری های کاردیووسکولار و متابولیک </a:t>
            </a:r>
            <a:endParaRPr lang="en-US" sz="2800" b="1" dirty="0" smtClean="0"/>
          </a:p>
          <a:p>
            <a:pPr marL="109728" indent="0" algn="r">
              <a:buNone/>
            </a:pPr>
            <a:r>
              <a:rPr lang="en-US" sz="2800" b="1" dirty="0" smtClean="0"/>
              <a:t>(</a:t>
            </a:r>
            <a:r>
              <a:rPr lang="x-none" sz="2800" b="1" smtClean="0"/>
              <a:t>wc</a:t>
            </a:r>
            <a:r>
              <a:rPr lang="en-US" sz="2800" b="1" dirty="0" smtClean="0"/>
              <a:t>)</a:t>
            </a:r>
            <a:r>
              <a:rPr lang="x-none" sz="2800" b="1" smtClean="0"/>
              <a:t> </a:t>
            </a:r>
            <a:r>
              <a:rPr lang="ar-SA" sz="2800" b="1" dirty="0" smtClean="0"/>
              <a:t>دارد</a:t>
            </a:r>
            <a:r>
              <a:rPr lang="ar-SA" sz="2800" b="1" dirty="0"/>
              <a:t>. مطالعات نشان می </a:t>
            </a:r>
            <a:r>
              <a:rPr lang="ar-SA" sz="2800" b="1" dirty="0" smtClean="0"/>
              <a:t>دهند</a:t>
            </a:r>
            <a:r>
              <a:rPr lang="fa-IR" sz="2800" b="1" dirty="0" smtClean="0"/>
              <a:t>  </a:t>
            </a:r>
            <a:r>
              <a:rPr lang="ar-SA" sz="2800" b="1" dirty="0" smtClean="0"/>
              <a:t> </a:t>
            </a:r>
            <a:r>
              <a:rPr lang="ar-SA" sz="2800" b="1" dirty="0"/>
              <a:t>که دور کمر </a:t>
            </a:r>
            <a:endParaRPr lang="en-US" sz="2800" b="1" dirty="0" smtClean="0"/>
          </a:p>
          <a:p>
            <a:pPr marL="109728" indent="0" algn="r">
              <a:buNone/>
            </a:pPr>
            <a:r>
              <a:rPr lang="ar-SA" sz="2800" b="1" dirty="0" smtClean="0"/>
              <a:t>ارتباط </a:t>
            </a:r>
            <a:r>
              <a:rPr lang="ar-SA" sz="2800" b="1" dirty="0"/>
              <a:t>نزدیکتری با چربی احشای شکمی نسبت به بقیه اندکس </a:t>
            </a:r>
            <a:r>
              <a:rPr lang="ar-SA" sz="2800" b="1" dirty="0" smtClean="0"/>
              <a:t>های </a:t>
            </a:r>
            <a:r>
              <a:rPr lang="ar-SA" sz="2800" b="1" dirty="0"/>
              <a:t>آنتروپومتریک دارد</a:t>
            </a:r>
            <a:r>
              <a:rPr lang="ar-SA" sz="2800" b="1" dirty="0" smtClean="0"/>
              <a:t>. </a:t>
            </a:r>
            <a:endParaRPr lang="en-US" sz="2800" b="1" dirty="0" smtClean="0"/>
          </a:p>
          <a:p>
            <a:pPr marL="109728" indent="0" algn="r">
              <a:buNone/>
            </a:pPr>
            <a:r>
              <a:rPr lang="ar-SA" sz="2800" b="1" dirty="0"/>
              <a:t>شکمی </a:t>
            </a:r>
            <a:r>
              <a:rPr lang="x-none" sz="2800" b="1"/>
              <a:t>MRI</a:t>
            </a:r>
            <a:r>
              <a:rPr lang="ar-SA" sz="2800" b="1" dirty="0"/>
              <a:t> یا </a:t>
            </a:r>
            <a:r>
              <a:rPr lang="x-none" sz="2800" b="1"/>
              <a:t>CT</a:t>
            </a:r>
            <a:endParaRPr lang="en-US" sz="2800" b="1" dirty="0"/>
          </a:p>
          <a:p>
            <a:pPr marL="109728" indent="0" algn="r">
              <a:buNone/>
            </a:pPr>
            <a:r>
              <a:rPr lang="ar-SA" sz="2800" b="1" dirty="0" smtClean="0"/>
              <a:t>در </a:t>
            </a:r>
            <a:r>
              <a:rPr lang="ar-SA" sz="2800" b="1" dirty="0"/>
              <a:t>صورتی که در دسترس نباشند ، سونوگرافی یک روش </a:t>
            </a:r>
            <a:endParaRPr lang="en-US" sz="2800" b="1" dirty="0" smtClean="0"/>
          </a:p>
          <a:p>
            <a:pPr marL="109728" indent="0" algn="r">
              <a:buNone/>
            </a:pPr>
            <a:r>
              <a:rPr lang="x-none" sz="2800" b="1" smtClean="0"/>
              <a:t>valid</a:t>
            </a:r>
            <a:endParaRPr lang="en-US" sz="2800" b="1" dirty="0" smtClean="0"/>
          </a:p>
          <a:p>
            <a:pPr marL="109728" indent="0" algn="r">
              <a:buNone/>
            </a:pPr>
            <a:r>
              <a:rPr lang="ar-SA" sz="2400" b="1" dirty="0" smtClean="0"/>
              <a:t>برای تخمین چربی احشای شکمی می باشد. 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57616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r">
              <a:buNone/>
            </a:pPr>
            <a:r>
              <a:rPr lang="ar-SA" sz="2800" b="1" dirty="0" smtClean="0"/>
              <a:t>بر </a:t>
            </a:r>
            <a:r>
              <a:rPr lang="ar-SA" sz="2800" b="1" dirty="0"/>
              <a:t>اساس گایدلاین های </a:t>
            </a:r>
            <a:r>
              <a:rPr lang="ar-SA" sz="2800" b="1" dirty="0" smtClean="0"/>
              <a:t>مختلف</a:t>
            </a:r>
            <a:r>
              <a:rPr lang="fa-IR" sz="2800" b="1" dirty="0" smtClean="0"/>
              <a:t>  دور</a:t>
            </a:r>
            <a:r>
              <a:rPr lang="ar-SA" sz="2800" b="1" dirty="0" smtClean="0"/>
              <a:t> در </a:t>
            </a:r>
            <a:r>
              <a:rPr lang="ar-SA" sz="2800" b="1" dirty="0"/>
              <a:t>مکان های متفاوت اندازه گیری می شود</a:t>
            </a:r>
            <a:r>
              <a:rPr lang="ar-SA" sz="2800" b="1" dirty="0" smtClean="0"/>
              <a:t>.</a:t>
            </a:r>
            <a:endParaRPr lang="en-US" sz="2800" b="1" dirty="0" smtClean="0"/>
          </a:p>
          <a:p>
            <a:pPr marL="109728" indent="0" algn="r">
              <a:buNone/>
            </a:pPr>
            <a:r>
              <a:rPr lang="ar-SA" sz="2800" b="1" dirty="0" smtClean="0"/>
              <a:t>- </a:t>
            </a:r>
            <a:r>
              <a:rPr lang="ar-SA" sz="2800" b="1" dirty="0"/>
              <a:t>درست زیر پایین ترین </a:t>
            </a:r>
            <a:r>
              <a:rPr lang="ar-SA" sz="2800" b="1" dirty="0" smtClean="0"/>
              <a:t>دنده </a:t>
            </a:r>
            <a:r>
              <a:rPr lang="x-none" sz="2800" b="1" dirty="0" smtClean="0"/>
              <a:t>1</a:t>
            </a:r>
            <a:endParaRPr lang="en-US" sz="2800" b="1" dirty="0" smtClean="0"/>
          </a:p>
          <a:p>
            <a:pPr marL="109728" indent="0" algn="r">
              <a:buNone/>
            </a:pPr>
            <a:r>
              <a:rPr lang="ar-SA" sz="2800" b="1" dirty="0" smtClean="0"/>
              <a:t>2- در باریکترین ناحیه ایلیاک</a:t>
            </a:r>
            <a:r>
              <a:rPr lang="en-US" sz="2800" b="1" dirty="0" smtClean="0"/>
              <a:t>        </a:t>
            </a:r>
          </a:p>
          <a:p>
            <a:pPr marL="109728" indent="0" algn="r">
              <a:buNone/>
            </a:pPr>
            <a:r>
              <a:rPr lang="ar-SA" sz="2800" b="1" dirty="0" smtClean="0"/>
              <a:t>3- نقطه وسط بین پایین دنده ها</a:t>
            </a:r>
            <a:endParaRPr lang="en-US" sz="2800" b="1" dirty="0" smtClean="0"/>
          </a:p>
          <a:p>
            <a:pPr marL="109728" indent="0" algn="r">
              <a:buNone/>
            </a:pPr>
            <a:r>
              <a:rPr lang="ar-SA" sz="2400" b="1" dirty="0"/>
              <a:t>4-</a:t>
            </a:r>
            <a:r>
              <a:rPr lang="ar-SA" sz="3000" b="1" dirty="0"/>
              <a:t> بلافاصله بالای ایلیاک کرست </a:t>
            </a:r>
            <a:r>
              <a:rPr lang="ar-SA" sz="3000" b="1" dirty="0" smtClean="0"/>
              <a:t> </a:t>
            </a:r>
            <a:endParaRPr lang="en-US" sz="3000" b="1" dirty="0" smtClean="0"/>
          </a:p>
          <a:p>
            <a:pPr marL="109728" indent="0" algn="r">
              <a:buNone/>
            </a:pPr>
            <a:r>
              <a:rPr lang="ar-SA" sz="2800" b="1" dirty="0" smtClean="0"/>
              <a:t>مطالعات نشان می دهند پیشگویی کردن سندرم متابولیک بر اساس مکان های مختلف و درد و جنس متفاوت می باشد. لذا با توجه به این </a:t>
            </a:r>
            <a:r>
              <a:rPr lang="fa-IR" sz="2800" b="1" dirty="0" smtClean="0"/>
              <a:t>که مطالعه ای جهت یافتن شاخصی که </a:t>
            </a:r>
            <a:r>
              <a:rPr lang="ar-SA" sz="2800" b="1" dirty="0" smtClean="0"/>
              <a:t>بهترین پیشگویی کننده سندرم متابولیک باشد ، در کشور ما انجام نشده لذا ما بر آن شدیم که این مطالعه را در جمعیت بزرگسال قند و لیپید تهران انجام دهیم.</a:t>
            </a:r>
            <a:endParaRPr lang="en-US" sz="2800" b="1" dirty="0" smtClean="0"/>
          </a:p>
          <a:p>
            <a:pPr marL="109728" indent="0" algn="r">
              <a:buNone/>
            </a:pP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316856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905000"/>
            <a:ext cx="5257800" cy="1066800"/>
          </a:xfrm>
        </p:spPr>
        <p:txBody>
          <a:bodyPr>
            <a:normAutofit/>
          </a:bodyPr>
          <a:lstStyle/>
          <a:p>
            <a:pPr algn="ctr" rtl="1"/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Nazanin" pitchFamily="2" charset="-78"/>
              </a:rPr>
              <a:t>مروری بر متون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317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b="1" dirty="0"/>
              <a:t>Comparisons of waist circumferences measured at 4 sites</a:t>
            </a:r>
          </a:p>
          <a:p>
            <a:pPr algn="r" rtl="1"/>
            <a:r>
              <a:rPr lang="en-US" b="1" dirty="0"/>
              <a:t> </a:t>
            </a:r>
          </a:p>
          <a:p>
            <a:pPr algn="r" rtl="1"/>
            <a:r>
              <a:rPr lang="en-US" b="1" dirty="0"/>
              <a:t>Jack Wang</a:t>
            </a:r>
            <a:r>
              <a:rPr lang="fa-IR" b="1" dirty="0"/>
              <a:t> و همکاران- </a:t>
            </a:r>
            <a:r>
              <a:rPr lang="en-US" b="1" dirty="0"/>
              <a:t>Am J </a:t>
            </a:r>
            <a:r>
              <a:rPr lang="en-US" b="1" dirty="0" err="1"/>
              <a:t>Clin</a:t>
            </a:r>
            <a:r>
              <a:rPr lang="en-US" b="1" dirty="0"/>
              <a:t> </a:t>
            </a:r>
            <a:r>
              <a:rPr lang="en-US" b="1" dirty="0" err="1"/>
              <a:t>Nutr</a:t>
            </a:r>
            <a:r>
              <a:rPr lang="en-US" b="1" dirty="0"/>
              <a:t> 2003;77:379–84</a:t>
            </a:r>
          </a:p>
          <a:p>
            <a:pPr algn="r" rtl="1"/>
            <a:r>
              <a:rPr lang="fa-IR" b="1" dirty="0"/>
              <a:t>این مطالعه روی 49 مرد و 62 زن با سن 7-83 سال با </a:t>
            </a:r>
            <a:r>
              <a:rPr lang="en-US" b="1" dirty="0"/>
              <a:t>BMI 9- 43 </a:t>
            </a:r>
            <a:r>
              <a:rPr lang="fa-IR" b="1" dirty="0" smtClean="0"/>
              <a:t>انجام </a:t>
            </a:r>
            <a:r>
              <a:rPr lang="fa-IR" b="1" dirty="0"/>
              <a:t>شده بود و چهار مکان دور کمر را با هم مقایسه کردند. </a:t>
            </a:r>
            <a:r>
              <a:rPr lang="ar-SA" b="1" dirty="0"/>
              <a:t>بلافاصله در پایین ترین حد دنده ها (</a:t>
            </a:r>
            <a:r>
              <a:rPr lang="en-US" b="1" dirty="0"/>
              <a:t>WC 1</a:t>
            </a:r>
            <a:r>
              <a:rPr lang="fa-IR" b="1" dirty="0"/>
              <a:t>) ، باریک ترین قسمت نقطه بین دنده ها و ایلیاک کرست (</a:t>
            </a:r>
            <a:r>
              <a:rPr lang="en-US" b="1" dirty="0"/>
              <a:t>WC 2</a:t>
            </a:r>
            <a:r>
              <a:rPr lang="fa-IR" b="1" dirty="0"/>
              <a:t>) ، نقطه وسط بین دنده ها و ایلیاک کرست (</a:t>
            </a:r>
            <a:r>
              <a:rPr lang="en-US" b="1" dirty="0"/>
              <a:t>WC 3</a:t>
            </a:r>
            <a:r>
              <a:rPr lang="fa-IR" b="1" dirty="0"/>
              <a:t>) و بلافاصله بالای ایلیاک کرست(</a:t>
            </a:r>
            <a:r>
              <a:rPr lang="en-US" b="1" dirty="0"/>
              <a:t>WC 4</a:t>
            </a:r>
            <a:r>
              <a:rPr lang="fa-IR" b="1" dirty="0"/>
              <a:t>). نژاد افراد 28 % آفریقایی – آمریکایی ، 15% آسیایی ، 35% قفقازی و 21% اسپانیایی . 1% هم دیگر نژاد ها بودند</a:t>
            </a:r>
            <a:r>
              <a:rPr lang="fa-IR" b="1" dirty="0" smtClean="0"/>
              <a:t>.. نشان می دهد که اندازه گیری </a:t>
            </a:r>
            <a:r>
              <a:rPr lang="en-US" b="1" dirty="0" smtClean="0"/>
              <a:t>WC</a:t>
            </a:r>
            <a:r>
              <a:rPr lang="fa-IR" b="1" dirty="0" smtClean="0"/>
              <a:t> بالای ایلیاک کرست ارتباط بیشتری با چربی کل بدن از </a:t>
            </a:r>
            <a:r>
              <a:rPr lang="en-US" b="1" dirty="0" smtClean="0"/>
              <a:t>WC</a:t>
            </a:r>
            <a:r>
              <a:rPr lang="fa-IR" b="1" dirty="0" smtClean="0"/>
              <a:t> اندازه گیری شده در 3 مکان دیگر دارد. از محدودیت های این مطالعه اندازه گیری توده چربی بدنی و چربی تنه ای با </a:t>
            </a:r>
            <a:r>
              <a:rPr lang="en-US" b="1" dirty="0" smtClean="0"/>
              <a:t>whole-body dual-energy x-ray </a:t>
            </a:r>
            <a:r>
              <a:rPr lang="en-US" b="1" dirty="0" err="1" smtClean="0"/>
              <a:t>absorbtiometry</a:t>
            </a:r>
            <a:r>
              <a:rPr lang="fa-IR" b="1" dirty="0" smtClean="0"/>
              <a:t> می باشد. که شاید دقیق نباشد.</a:t>
            </a:r>
            <a:endParaRPr lang="en-US" b="1" dirty="0" smtClean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40583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b="1" dirty="0"/>
              <a:t>Measurement Site for Waist Circumference Affects Its Accuracy As an Index of Visceral and Abdominal Subcutaneous Fat in a Caucasian Population</a:t>
            </a:r>
          </a:p>
          <a:p>
            <a:pPr algn="r" rtl="1"/>
            <a:r>
              <a:rPr lang="fa-IR" b="1" dirty="0"/>
              <a:t> </a:t>
            </a:r>
            <a:endParaRPr lang="en-US" b="1" dirty="0"/>
          </a:p>
          <a:p>
            <a:pPr algn="r" rtl="1"/>
            <a:r>
              <a:rPr lang="en-US" b="1" dirty="0" err="1"/>
              <a:t>Anja</a:t>
            </a:r>
            <a:r>
              <a:rPr lang="en-US" b="1" dirty="0"/>
              <a:t> </a:t>
            </a:r>
            <a:r>
              <a:rPr lang="en-US" b="1" dirty="0" err="1"/>
              <a:t>Bosy-Westphal</a:t>
            </a:r>
            <a:r>
              <a:rPr lang="en-US" b="1" dirty="0"/>
              <a:t> </a:t>
            </a:r>
            <a:r>
              <a:rPr lang="fa-IR" b="1" dirty="0"/>
              <a:t> و همکاران  -  2010   </a:t>
            </a:r>
            <a:r>
              <a:rPr lang="en-US" b="1" dirty="0"/>
              <a:t>Germany</a:t>
            </a:r>
          </a:p>
          <a:p>
            <a:pPr algn="r" rtl="1"/>
            <a:r>
              <a:rPr lang="fa-IR" b="1" dirty="0"/>
              <a:t>در این مطالعه ارتباط بین اندازه گیری </a:t>
            </a:r>
            <a:r>
              <a:rPr lang="en-US" b="1" dirty="0"/>
              <a:t>WC </a:t>
            </a:r>
            <a:r>
              <a:rPr lang="fa-IR" b="1" dirty="0"/>
              <a:t> در مکانهای مختلف با </a:t>
            </a:r>
            <a:r>
              <a:rPr lang="en-US" b="1" dirty="0"/>
              <a:t>total visceral adipose tissue</a:t>
            </a:r>
            <a:r>
              <a:rPr lang="fa-IR" b="1" dirty="0"/>
              <a:t> و خطرات کاردیومتابولیک مقایسه کردند. مطالعه </a:t>
            </a:r>
            <a:r>
              <a:rPr lang="en-US" b="1" dirty="0"/>
              <a:t>cross sectional </a:t>
            </a:r>
            <a:r>
              <a:rPr lang="fa-IR" b="1" dirty="0"/>
              <a:t> بود و در سال 2007-2009 روی 528  از افراد سالم </a:t>
            </a:r>
            <a:r>
              <a:rPr lang="fa-IR" b="1" dirty="0" smtClean="0"/>
              <a:t>قفقازی </a:t>
            </a:r>
            <a:r>
              <a:rPr lang="fa-IR" b="1" dirty="0"/>
              <a:t>، 78- 6 ساله ، با </a:t>
            </a:r>
            <a:r>
              <a:rPr lang="en-US" b="1" dirty="0"/>
              <a:t>BMI </a:t>
            </a:r>
            <a:r>
              <a:rPr lang="fa-IR" b="1" dirty="0" smtClean="0"/>
              <a:t>40 –12 </a:t>
            </a:r>
            <a:r>
              <a:rPr lang="fa-IR" b="1" dirty="0"/>
              <a:t>انجام گرفت.  </a:t>
            </a:r>
            <a:r>
              <a:rPr lang="en-US" b="1" dirty="0"/>
              <a:t>WC</a:t>
            </a:r>
            <a:r>
              <a:rPr lang="fa-IR" b="1" dirty="0"/>
              <a:t> در </a:t>
            </a:r>
            <a:r>
              <a:rPr lang="en-US" b="1" dirty="0"/>
              <a:t>lowest rib</a:t>
            </a:r>
            <a:r>
              <a:rPr lang="fa-IR" b="1" dirty="0"/>
              <a:t> و بالای </a:t>
            </a:r>
            <a:r>
              <a:rPr lang="en-US" b="1" dirty="0"/>
              <a:t> iliac crest</a:t>
            </a:r>
            <a:r>
              <a:rPr lang="fa-IR" b="1" dirty="0"/>
              <a:t> و </a:t>
            </a:r>
            <a:r>
              <a:rPr lang="en-US" b="1" dirty="0"/>
              <a:t>Mid way </a:t>
            </a:r>
            <a:r>
              <a:rPr lang="fa-IR" b="1" dirty="0"/>
              <a:t> بین دو سایت  اندازه گیری شده بود و حجم</a:t>
            </a:r>
            <a:r>
              <a:rPr lang="en-US" b="1" dirty="0"/>
              <a:t> VAT</a:t>
            </a:r>
            <a:r>
              <a:rPr lang="fa-IR" b="1" dirty="0"/>
              <a:t> و </a:t>
            </a:r>
            <a:r>
              <a:rPr lang="en-US" b="1" dirty="0"/>
              <a:t>Abdominal </a:t>
            </a:r>
            <a:r>
              <a:rPr lang="en-US" b="1" dirty="0" err="1"/>
              <a:t>subcutaneus</a:t>
            </a:r>
            <a:r>
              <a:rPr lang="en-US" b="1" dirty="0"/>
              <a:t> adipose tissue</a:t>
            </a:r>
            <a:r>
              <a:rPr lang="fa-IR" b="1" dirty="0"/>
              <a:t> توسط </a:t>
            </a:r>
            <a:r>
              <a:rPr lang="en-US" b="1" dirty="0"/>
              <a:t> MRI </a:t>
            </a:r>
            <a:r>
              <a:rPr lang="fa-IR" b="1" dirty="0"/>
              <a:t>اندازه گیری شده بود. خطرات کاردیومتابولیک شامل فشار خون ، لیپید پلاسما،گلوکوز،</a:t>
            </a:r>
            <a:r>
              <a:rPr lang="en-US" b="1" dirty="0"/>
              <a:t>HOMA index</a:t>
            </a:r>
            <a:r>
              <a:rPr lang="fa-IR" b="1" dirty="0"/>
              <a:t> بود</a:t>
            </a:r>
            <a:r>
              <a:rPr lang="fa-IR" b="1" dirty="0" smtClean="0"/>
              <a:t>. نشان </a:t>
            </a:r>
            <a:r>
              <a:rPr lang="fa-IR" b="1" dirty="0"/>
              <a:t>داده شد که در مردان و بچه ها همه ی مکان های </a:t>
            </a:r>
            <a:r>
              <a:rPr lang="en-US" b="1" dirty="0"/>
              <a:t> WC</a:t>
            </a:r>
            <a:r>
              <a:rPr lang="fa-IR" b="1" dirty="0"/>
              <a:t>با </a:t>
            </a:r>
            <a:r>
              <a:rPr lang="en-US" b="1" dirty="0"/>
              <a:t>VAT</a:t>
            </a:r>
            <a:r>
              <a:rPr lang="fa-IR" b="1" dirty="0"/>
              <a:t>و</a:t>
            </a:r>
            <a:r>
              <a:rPr lang="en-US" b="1" dirty="0"/>
              <a:t>SAT</a:t>
            </a:r>
            <a:r>
              <a:rPr lang="fa-IR" b="1" dirty="0"/>
              <a:t> و ریسک فاکتورهای کاردیومتابولیک ارتباط مشابه داشتند. در صورتی که در خانم ها </a:t>
            </a:r>
            <a:r>
              <a:rPr lang="en-US" b="1" dirty="0" err="1"/>
              <a:t>WCiliac</a:t>
            </a:r>
            <a:r>
              <a:rPr lang="en-US" b="1" dirty="0"/>
              <a:t> crest </a:t>
            </a:r>
            <a:r>
              <a:rPr lang="fa-IR" b="1" dirty="0"/>
              <a:t>ارتباط پایینی با </a:t>
            </a:r>
            <a:r>
              <a:rPr lang="en-US" b="1" dirty="0"/>
              <a:t>VAT</a:t>
            </a:r>
            <a:r>
              <a:rPr lang="fa-IR" b="1" dirty="0"/>
              <a:t> و ریسک فاکتورهای کاردیومتابولیک را </a:t>
            </a:r>
            <a:r>
              <a:rPr lang="fa-IR" b="1" dirty="0" smtClean="0"/>
              <a:t>داشت. </a:t>
            </a:r>
            <a:r>
              <a:rPr lang="fa-IR" b="1" dirty="0"/>
              <a:t>به هر حال </a:t>
            </a:r>
            <a:r>
              <a:rPr lang="en-US" b="1" dirty="0"/>
              <a:t>WC rib</a:t>
            </a:r>
            <a:r>
              <a:rPr lang="fa-IR" b="1" dirty="0"/>
              <a:t> بنظر  می رسد اندکس بهتری برای حجم </a:t>
            </a:r>
            <a:r>
              <a:rPr lang="en-US" b="1" dirty="0"/>
              <a:t>visceral Fat</a:t>
            </a:r>
            <a:r>
              <a:rPr lang="fa-IR" b="1" dirty="0"/>
              <a:t> و کاردیومتابولیک ریسک نسبت به </a:t>
            </a:r>
            <a:r>
              <a:rPr lang="en-US" b="1" dirty="0"/>
              <a:t>WC iliac crest</a:t>
            </a:r>
            <a:r>
              <a:rPr lang="fa-IR" b="1" dirty="0"/>
              <a:t> باشد. از محدودیت های این مطالعه این بود که فقط در جمعیت قفقازی انجام شده که شاید نتوان آن  را به بقیه نژاد ها نسبت داد.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80094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1257</TotalTime>
  <Words>1259</Words>
  <Application>Microsoft Office PowerPoint</Application>
  <PresentationFormat>On-screen Show (4:3)</PresentationFormat>
  <Paragraphs>139</Paragraphs>
  <Slides>25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Slide 1</vt:lpstr>
      <vt:lpstr>بررسی ارتباط چربی احشایی شکمی توسط سونوگرافی با اندازه گیری دور کمر در مکانهای مختلف در جمعیت بزرگسال مطالعه قند و لیپید تهران </vt:lpstr>
      <vt:lpstr>عناوین مطالب </vt:lpstr>
      <vt:lpstr>بیان مسئله</vt:lpstr>
      <vt:lpstr>Slide 5</vt:lpstr>
      <vt:lpstr>Slide 6</vt:lpstr>
      <vt:lpstr>مروری بر متون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نحوه اجراي تحقيق و جمع آوري داده هاي آن و مشخصات ابزار جمع آوري داده ها</vt:lpstr>
      <vt:lpstr>Slide 20</vt:lpstr>
      <vt:lpstr>تجزيه و تحليل داده ها             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sima</dc:creator>
  <cp:lastModifiedBy>user1</cp:lastModifiedBy>
  <cp:revision>138</cp:revision>
  <dcterms:created xsi:type="dcterms:W3CDTF">2014-11-21T05:22:54Z</dcterms:created>
  <dcterms:modified xsi:type="dcterms:W3CDTF">2015-12-08T05:47:42Z</dcterms:modified>
</cp:coreProperties>
</file>