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52"/>
  </p:notesMasterIdLst>
  <p:sldIdLst>
    <p:sldId id="298" r:id="rId2"/>
    <p:sldId id="299" r:id="rId3"/>
    <p:sldId id="257" r:id="rId4"/>
    <p:sldId id="258" r:id="rId5"/>
    <p:sldId id="321" r:id="rId6"/>
    <p:sldId id="328" r:id="rId7"/>
    <p:sldId id="329" r:id="rId8"/>
    <p:sldId id="292" r:id="rId9"/>
    <p:sldId id="322" r:id="rId10"/>
    <p:sldId id="323" r:id="rId11"/>
    <p:sldId id="327" r:id="rId12"/>
    <p:sldId id="259" r:id="rId13"/>
    <p:sldId id="291" r:id="rId14"/>
    <p:sldId id="314" r:id="rId15"/>
    <p:sldId id="313" r:id="rId16"/>
    <p:sldId id="260" r:id="rId17"/>
    <p:sldId id="261" r:id="rId18"/>
    <p:sldId id="300" r:id="rId19"/>
    <p:sldId id="264" r:id="rId20"/>
    <p:sldId id="301" r:id="rId21"/>
    <p:sldId id="290" r:id="rId22"/>
    <p:sldId id="267" r:id="rId23"/>
    <p:sldId id="268" r:id="rId24"/>
    <p:sldId id="270" r:id="rId25"/>
    <p:sldId id="271" r:id="rId26"/>
    <p:sldId id="272" r:id="rId27"/>
    <p:sldId id="273" r:id="rId28"/>
    <p:sldId id="274" r:id="rId29"/>
    <p:sldId id="275" r:id="rId30"/>
    <p:sldId id="302" r:id="rId31"/>
    <p:sldId id="277" r:id="rId32"/>
    <p:sldId id="303" r:id="rId33"/>
    <p:sldId id="278" r:id="rId34"/>
    <p:sldId id="279" r:id="rId35"/>
    <p:sldId id="293" r:id="rId36"/>
    <p:sldId id="304" r:id="rId37"/>
    <p:sldId id="281" r:id="rId38"/>
    <p:sldId id="282" r:id="rId39"/>
    <p:sldId id="283" r:id="rId40"/>
    <p:sldId id="284" r:id="rId41"/>
    <p:sldId id="296" r:id="rId42"/>
    <p:sldId id="286" r:id="rId43"/>
    <p:sldId id="287" r:id="rId44"/>
    <p:sldId id="288" r:id="rId45"/>
    <p:sldId id="305" r:id="rId46"/>
    <p:sldId id="306" r:id="rId47"/>
    <p:sldId id="307" r:id="rId48"/>
    <p:sldId id="332" r:id="rId49"/>
    <p:sldId id="331" r:id="rId50"/>
    <p:sldId id="318" r:id="rId51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DAC25A-19D4-4658-95A8-CD4BCF3141D1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430394-D465-48B8-9FC2-B45FF63BAE10}">
      <dgm:prSet phldrT="[Text]" custT="1"/>
      <dgm:spPr/>
      <dgm:t>
        <a:bodyPr/>
        <a:lstStyle/>
        <a:p>
          <a:pPr rtl="0"/>
          <a:r>
            <a:rPr lang="en-US" sz="2400" dirty="0" smtClean="0"/>
            <a:t>300000 IU of</a:t>
          </a:r>
        </a:p>
        <a:p>
          <a:pPr rtl="0"/>
          <a:r>
            <a:rPr lang="en-US" sz="2400" dirty="0" smtClean="0"/>
            <a:t>D3 or D2</a:t>
          </a:r>
          <a:endParaRPr lang="en-US" sz="2400" dirty="0"/>
        </a:p>
      </dgm:t>
    </dgm:pt>
    <dgm:pt modelId="{A38B507C-21D6-49EA-A697-B579C1E3F552}" type="parTrans" cxnId="{2678A8AB-7558-4DDD-B4EB-95721E6F6BE4}">
      <dgm:prSet/>
      <dgm:spPr/>
      <dgm:t>
        <a:bodyPr/>
        <a:lstStyle/>
        <a:p>
          <a:endParaRPr lang="en-US"/>
        </a:p>
      </dgm:t>
    </dgm:pt>
    <dgm:pt modelId="{6287FE9D-917D-4D2D-B139-7AB0A5DABE7C}" type="sibTrans" cxnId="{2678A8AB-7558-4DDD-B4EB-95721E6F6BE4}">
      <dgm:prSet/>
      <dgm:spPr/>
      <dgm:t>
        <a:bodyPr/>
        <a:lstStyle/>
        <a:p>
          <a:endParaRPr lang="en-US"/>
        </a:p>
      </dgm:t>
    </dgm:pt>
    <dgm:pt modelId="{F8F1F508-9D40-4B61-918A-C894E81A4DFF}">
      <dgm:prSet phldrT="[Text]"/>
      <dgm:spPr/>
      <dgm:t>
        <a:bodyPr/>
        <a:lstStyle/>
        <a:p>
          <a:r>
            <a:rPr lang="en-US" dirty="0" smtClean="0"/>
            <a:t>D3</a:t>
          </a:r>
          <a:endParaRPr lang="en-US" dirty="0"/>
        </a:p>
      </dgm:t>
    </dgm:pt>
    <dgm:pt modelId="{3234DDAD-724A-421C-AD4D-D6EB2FC87F4B}" type="parTrans" cxnId="{69FFD7F5-260C-4C3F-8437-A85DFBF8E566}">
      <dgm:prSet/>
      <dgm:spPr/>
      <dgm:t>
        <a:bodyPr/>
        <a:lstStyle/>
        <a:p>
          <a:endParaRPr lang="en-US"/>
        </a:p>
      </dgm:t>
    </dgm:pt>
    <dgm:pt modelId="{EAF1B243-64E1-494E-8CE4-954D8F513DC2}" type="sibTrans" cxnId="{69FFD7F5-260C-4C3F-8437-A85DFBF8E566}">
      <dgm:prSet/>
      <dgm:spPr/>
      <dgm:t>
        <a:bodyPr/>
        <a:lstStyle/>
        <a:p>
          <a:endParaRPr lang="en-US"/>
        </a:p>
      </dgm:t>
    </dgm:pt>
    <dgm:pt modelId="{0EAE581F-E370-44E8-B07B-F0038B334B4A}">
      <dgm:prSet phldrT="[Text]" custT="1"/>
      <dgm:spPr/>
      <dgm:t>
        <a:bodyPr/>
        <a:lstStyle/>
        <a:p>
          <a:r>
            <a:rPr lang="en-US" sz="2400" dirty="0" smtClean="0"/>
            <a:t>47.8±7.3ng/ml</a:t>
          </a:r>
        </a:p>
        <a:p>
          <a:r>
            <a:rPr lang="en-US" sz="2400" dirty="0" smtClean="0"/>
            <a:t>By oral</a:t>
          </a:r>
          <a:endParaRPr lang="en-US" sz="2400" dirty="0"/>
        </a:p>
      </dgm:t>
    </dgm:pt>
    <dgm:pt modelId="{27E01126-3EB4-4FD0-92B2-0326A84641AF}" type="parTrans" cxnId="{E95DCF05-8F77-4FB1-A848-43A017542EE2}">
      <dgm:prSet/>
      <dgm:spPr/>
      <dgm:t>
        <a:bodyPr/>
        <a:lstStyle/>
        <a:p>
          <a:endParaRPr lang="en-US"/>
        </a:p>
      </dgm:t>
    </dgm:pt>
    <dgm:pt modelId="{8BC39BC7-6827-45C6-8EC2-B18177BE3F52}" type="sibTrans" cxnId="{E95DCF05-8F77-4FB1-A848-43A017542EE2}">
      <dgm:prSet/>
      <dgm:spPr/>
      <dgm:t>
        <a:bodyPr/>
        <a:lstStyle/>
        <a:p>
          <a:endParaRPr lang="en-US"/>
        </a:p>
      </dgm:t>
    </dgm:pt>
    <dgm:pt modelId="{132B44F6-2BD2-4071-8D83-8B0D42AB8ED8}">
      <dgm:prSet phldrT="[Text]" custT="1"/>
      <dgm:spPr/>
      <dgm:t>
        <a:bodyPr/>
        <a:lstStyle/>
        <a:p>
          <a:r>
            <a:rPr lang="en-US" sz="2400" dirty="0" smtClean="0"/>
            <a:t>15.9±11.3ng/ml</a:t>
          </a:r>
        </a:p>
        <a:p>
          <a:r>
            <a:rPr lang="en-US" sz="2400" dirty="0" smtClean="0"/>
            <a:t>By IM</a:t>
          </a:r>
          <a:endParaRPr lang="en-US" sz="2400" dirty="0"/>
        </a:p>
      </dgm:t>
    </dgm:pt>
    <dgm:pt modelId="{CAF8D8BE-6512-4DF8-B2FB-F52FB9007CE6}" type="parTrans" cxnId="{92FF1879-F7CF-4532-B427-3D7EDD1E8551}">
      <dgm:prSet/>
      <dgm:spPr/>
      <dgm:t>
        <a:bodyPr/>
        <a:lstStyle/>
        <a:p>
          <a:endParaRPr lang="en-US"/>
        </a:p>
      </dgm:t>
    </dgm:pt>
    <dgm:pt modelId="{F1AA93A9-F492-4FD2-8AD8-A6C89AA9C3B3}" type="sibTrans" cxnId="{92FF1879-F7CF-4532-B427-3D7EDD1E8551}">
      <dgm:prSet/>
      <dgm:spPr/>
      <dgm:t>
        <a:bodyPr/>
        <a:lstStyle/>
        <a:p>
          <a:endParaRPr lang="en-US"/>
        </a:p>
      </dgm:t>
    </dgm:pt>
    <dgm:pt modelId="{E4DC658E-0BCF-473A-B8C9-4285B01E92C5}">
      <dgm:prSet phldrT="[Text]"/>
      <dgm:spPr/>
      <dgm:t>
        <a:bodyPr/>
        <a:lstStyle/>
        <a:p>
          <a:r>
            <a:rPr lang="en-US" dirty="0" smtClean="0"/>
            <a:t>D2</a:t>
          </a:r>
          <a:endParaRPr lang="en-US" dirty="0"/>
        </a:p>
      </dgm:t>
    </dgm:pt>
    <dgm:pt modelId="{D336E32E-0147-41C0-8618-BF0B03E88DC3}" type="parTrans" cxnId="{744E427D-86EB-4C88-BDF3-28F06CC06BE5}">
      <dgm:prSet/>
      <dgm:spPr/>
      <dgm:t>
        <a:bodyPr/>
        <a:lstStyle/>
        <a:p>
          <a:endParaRPr lang="en-US"/>
        </a:p>
      </dgm:t>
    </dgm:pt>
    <dgm:pt modelId="{636E6F13-3CA4-4568-9A4E-7F444635F921}" type="sibTrans" cxnId="{744E427D-86EB-4C88-BDF3-28F06CC06BE5}">
      <dgm:prSet/>
      <dgm:spPr/>
      <dgm:t>
        <a:bodyPr/>
        <a:lstStyle/>
        <a:p>
          <a:endParaRPr lang="en-US"/>
        </a:p>
      </dgm:t>
    </dgm:pt>
    <dgm:pt modelId="{635A0290-66B4-454E-AEB0-EE5B0DEB327D}">
      <dgm:prSet phldrT="[Text]" custT="1"/>
      <dgm:spPr/>
      <dgm:t>
        <a:bodyPr/>
        <a:lstStyle/>
        <a:p>
          <a:r>
            <a:rPr lang="en-US" sz="2400" dirty="0" smtClean="0"/>
            <a:t>15.9±11.3</a:t>
          </a:r>
        </a:p>
        <a:p>
          <a:r>
            <a:rPr lang="en-US" sz="2400" dirty="0" smtClean="0"/>
            <a:t>By oral</a:t>
          </a:r>
          <a:endParaRPr lang="en-US" sz="2400" dirty="0"/>
        </a:p>
      </dgm:t>
    </dgm:pt>
    <dgm:pt modelId="{DDF724F6-7D2A-4971-9CCE-736FE01F2F5D}" type="parTrans" cxnId="{848498C2-066F-43B4-9614-8A6016B7AEE5}">
      <dgm:prSet/>
      <dgm:spPr/>
      <dgm:t>
        <a:bodyPr/>
        <a:lstStyle/>
        <a:p>
          <a:endParaRPr lang="en-US"/>
        </a:p>
      </dgm:t>
    </dgm:pt>
    <dgm:pt modelId="{A4CEBC33-20BD-4975-A6DD-167A635E7F72}" type="sibTrans" cxnId="{848498C2-066F-43B4-9614-8A6016B7AEE5}">
      <dgm:prSet/>
      <dgm:spPr/>
      <dgm:t>
        <a:bodyPr/>
        <a:lstStyle/>
        <a:p>
          <a:endParaRPr lang="en-US"/>
        </a:p>
      </dgm:t>
    </dgm:pt>
    <dgm:pt modelId="{30739AE8-41F7-48CC-A6E1-A09A696B078C}">
      <dgm:prSet custT="1"/>
      <dgm:spPr/>
      <dgm:t>
        <a:bodyPr/>
        <a:lstStyle/>
        <a:p>
          <a:r>
            <a:rPr lang="en-US" sz="2400" dirty="0" smtClean="0"/>
            <a:t>5±4.4ng/ml</a:t>
          </a:r>
        </a:p>
        <a:p>
          <a:r>
            <a:rPr lang="en-US" sz="2400" dirty="0" smtClean="0"/>
            <a:t>By IM</a:t>
          </a:r>
          <a:endParaRPr lang="en-US" sz="2400" dirty="0"/>
        </a:p>
      </dgm:t>
    </dgm:pt>
    <dgm:pt modelId="{54C1A0D5-5C6F-424D-9CA3-4FC9FDC1A486}" type="parTrans" cxnId="{C004B07D-6B0A-4400-9D0F-0AB4F81C56EF}">
      <dgm:prSet/>
      <dgm:spPr/>
      <dgm:t>
        <a:bodyPr/>
        <a:lstStyle/>
        <a:p>
          <a:endParaRPr lang="en-US"/>
        </a:p>
      </dgm:t>
    </dgm:pt>
    <dgm:pt modelId="{7C5B582C-22E3-4989-B10E-4436C7903812}" type="sibTrans" cxnId="{C004B07D-6B0A-4400-9D0F-0AB4F81C56EF}">
      <dgm:prSet/>
      <dgm:spPr/>
      <dgm:t>
        <a:bodyPr/>
        <a:lstStyle/>
        <a:p>
          <a:endParaRPr lang="en-US"/>
        </a:p>
      </dgm:t>
    </dgm:pt>
    <dgm:pt modelId="{B63646DC-9C43-4681-A5D5-85DE2B540E5B}" type="pres">
      <dgm:prSet presAssocID="{08DAC25A-19D4-4658-95A8-CD4BCF3141D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E89F60-329A-4097-B6BF-4EF95F53DB92}" type="pres">
      <dgm:prSet presAssocID="{C2430394-D465-48B8-9FC2-B45FF63BAE10}" presName="root1" presStyleCnt="0"/>
      <dgm:spPr/>
    </dgm:pt>
    <dgm:pt modelId="{93091E2C-E4DA-42ED-A354-35613C2761EC}" type="pres">
      <dgm:prSet presAssocID="{C2430394-D465-48B8-9FC2-B45FF63BAE10}" presName="LevelOneTextNode" presStyleLbl="node0" presStyleIdx="0" presStyleCnt="1" custScaleX="1417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5B0F2C-05A7-42A8-8D72-733ACF7DB38B}" type="pres">
      <dgm:prSet presAssocID="{C2430394-D465-48B8-9FC2-B45FF63BAE10}" presName="level2hierChild" presStyleCnt="0"/>
      <dgm:spPr/>
    </dgm:pt>
    <dgm:pt modelId="{76FFFDD7-DE20-4D82-BB9D-52352F78659D}" type="pres">
      <dgm:prSet presAssocID="{3234DDAD-724A-421C-AD4D-D6EB2FC87F4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B393E50-CFFA-4B69-85CA-BBA585DC90CE}" type="pres">
      <dgm:prSet presAssocID="{3234DDAD-724A-421C-AD4D-D6EB2FC87F4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9EFFE03-A816-4B12-8DD7-955765A4361B}" type="pres">
      <dgm:prSet presAssocID="{F8F1F508-9D40-4B61-918A-C894E81A4DFF}" presName="root2" presStyleCnt="0"/>
      <dgm:spPr/>
    </dgm:pt>
    <dgm:pt modelId="{A4CE20D3-CA27-4735-AF4A-1AD093112F8F}" type="pres">
      <dgm:prSet presAssocID="{F8F1F508-9D40-4B61-918A-C894E81A4DF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0E70F4-C891-457C-9891-3BA33FB50CCE}" type="pres">
      <dgm:prSet presAssocID="{F8F1F508-9D40-4B61-918A-C894E81A4DFF}" presName="level3hierChild" presStyleCnt="0"/>
      <dgm:spPr/>
    </dgm:pt>
    <dgm:pt modelId="{99658570-A8DB-4CC7-AC96-5F1FEEE9FA42}" type="pres">
      <dgm:prSet presAssocID="{27E01126-3EB4-4FD0-92B2-0326A84641AF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A47E21DD-09BC-4DDF-8FA4-CBDE462B42B5}" type="pres">
      <dgm:prSet presAssocID="{27E01126-3EB4-4FD0-92B2-0326A84641AF}" presName="connTx" presStyleLbl="parChTrans1D3" presStyleIdx="0" presStyleCnt="4"/>
      <dgm:spPr/>
      <dgm:t>
        <a:bodyPr/>
        <a:lstStyle/>
        <a:p>
          <a:endParaRPr lang="en-US"/>
        </a:p>
      </dgm:t>
    </dgm:pt>
    <dgm:pt modelId="{F399DB47-DEE8-4BDD-8C98-533933AD4FA8}" type="pres">
      <dgm:prSet presAssocID="{0EAE581F-E370-44E8-B07B-F0038B334B4A}" presName="root2" presStyleCnt="0"/>
      <dgm:spPr/>
    </dgm:pt>
    <dgm:pt modelId="{7064A2BF-7A68-45E9-A501-DF8F5714715A}" type="pres">
      <dgm:prSet presAssocID="{0EAE581F-E370-44E8-B07B-F0038B334B4A}" presName="LevelTwoTextNode" presStyleLbl="node3" presStyleIdx="0" presStyleCnt="4" custScaleX="1509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1C138A-098A-4675-873E-AF0C94D5FE30}" type="pres">
      <dgm:prSet presAssocID="{0EAE581F-E370-44E8-B07B-F0038B334B4A}" presName="level3hierChild" presStyleCnt="0"/>
      <dgm:spPr/>
    </dgm:pt>
    <dgm:pt modelId="{30E52CCF-781D-4040-B30E-80F89ECC9C79}" type="pres">
      <dgm:prSet presAssocID="{CAF8D8BE-6512-4DF8-B2FB-F52FB9007CE6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B5360334-6685-4321-9856-637F86899C2A}" type="pres">
      <dgm:prSet presAssocID="{CAF8D8BE-6512-4DF8-B2FB-F52FB9007CE6}" presName="connTx" presStyleLbl="parChTrans1D3" presStyleIdx="1" presStyleCnt="4"/>
      <dgm:spPr/>
      <dgm:t>
        <a:bodyPr/>
        <a:lstStyle/>
        <a:p>
          <a:endParaRPr lang="en-US"/>
        </a:p>
      </dgm:t>
    </dgm:pt>
    <dgm:pt modelId="{1BE8A971-18C4-487F-B28A-47D33F005233}" type="pres">
      <dgm:prSet presAssocID="{132B44F6-2BD2-4071-8D83-8B0D42AB8ED8}" presName="root2" presStyleCnt="0"/>
      <dgm:spPr/>
    </dgm:pt>
    <dgm:pt modelId="{8C4F9255-6514-49C8-8BC6-3B3954B8A012}" type="pres">
      <dgm:prSet presAssocID="{132B44F6-2BD2-4071-8D83-8B0D42AB8ED8}" presName="LevelTwoTextNode" presStyleLbl="node3" presStyleIdx="1" presStyleCnt="4" custScaleX="153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A3C797-E7C6-470F-B4DC-232F2A4021E7}" type="pres">
      <dgm:prSet presAssocID="{132B44F6-2BD2-4071-8D83-8B0D42AB8ED8}" presName="level3hierChild" presStyleCnt="0"/>
      <dgm:spPr/>
    </dgm:pt>
    <dgm:pt modelId="{9035A4D2-D80E-4873-A934-CD9BD84F8D39}" type="pres">
      <dgm:prSet presAssocID="{D336E32E-0147-41C0-8618-BF0B03E88DC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DAB696E-BEDA-4DF1-ADC8-1EE963ACEDB9}" type="pres">
      <dgm:prSet presAssocID="{D336E32E-0147-41C0-8618-BF0B03E88DC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5463FB26-2983-4899-AECE-AFE86E94156E}" type="pres">
      <dgm:prSet presAssocID="{E4DC658E-0BCF-473A-B8C9-4285B01E92C5}" presName="root2" presStyleCnt="0"/>
      <dgm:spPr/>
    </dgm:pt>
    <dgm:pt modelId="{12A8DC85-7705-4694-9FF8-5C44C3A45C11}" type="pres">
      <dgm:prSet presAssocID="{E4DC658E-0BCF-473A-B8C9-4285B01E92C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01EEE4-501D-44C7-B3A2-85FDCD439B5D}" type="pres">
      <dgm:prSet presAssocID="{E4DC658E-0BCF-473A-B8C9-4285B01E92C5}" presName="level3hierChild" presStyleCnt="0"/>
      <dgm:spPr/>
    </dgm:pt>
    <dgm:pt modelId="{9D76DFC8-71FF-4B1C-B712-23521B9E6F4B}" type="pres">
      <dgm:prSet presAssocID="{DDF724F6-7D2A-4971-9CCE-736FE01F2F5D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99F660CE-3303-4B72-8B15-2B3CB12B85C6}" type="pres">
      <dgm:prSet presAssocID="{DDF724F6-7D2A-4971-9CCE-736FE01F2F5D}" presName="connTx" presStyleLbl="parChTrans1D3" presStyleIdx="2" presStyleCnt="4"/>
      <dgm:spPr/>
      <dgm:t>
        <a:bodyPr/>
        <a:lstStyle/>
        <a:p>
          <a:endParaRPr lang="en-US"/>
        </a:p>
      </dgm:t>
    </dgm:pt>
    <dgm:pt modelId="{2B050BFC-100C-4385-BCAE-C224A6EC972B}" type="pres">
      <dgm:prSet presAssocID="{635A0290-66B4-454E-AEB0-EE5B0DEB327D}" presName="root2" presStyleCnt="0"/>
      <dgm:spPr/>
    </dgm:pt>
    <dgm:pt modelId="{CD71B5FA-52DF-4BC3-870C-4A042835EC49}" type="pres">
      <dgm:prSet presAssocID="{635A0290-66B4-454E-AEB0-EE5B0DEB327D}" presName="LevelTwoTextNode" presStyleLbl="node3" presStyleIdx="2" presStyleCnt="4" custScaleX="153780" custLinFactNeighborX="713" custLinFactNeighborY="71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FA16A6-9078-447F-9958-C91A6DF5AF93}" type="pres">
      <dgm:prSet presAssocID="{635A0290-66B4-454E-AEB0-EE5B0DEB327D}" presName="level3hierChild" presStyleCnt="0"/>
      <dgm:spPr/>
    </dgm:pt>
    <dgm:pt modelId="{ACB5701C-D653-491A-B03A-143997DF0953}" type="pres">
      <dgm:prSet presAssocID="{54C1A0D5-5C6F-424D-9CA3-4FC9FDC1A486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EBF1C5FF-5100-47B1-936E-1BA902212B6E}" type="pres">
      <dgm:prSet presAssocID="{54C1A0D5-5C6F-424D-9CA3-4FC9FDC1A486}" presName="connTx" presStyleLbl="parChTrans1D3" presStyleIdx="3" presStyleCnt="4"/>
      <dgm:spPr/>
      <dgm:t>
        <a:bodyPr/>
        <a:lstStyle/>
        <a:p>
          <a:endParaRPr lang="en-US"/>
        </a:p>
      </dgm:t>
    </dgm:pt>
    <dgm:pt modelId="{C558FB1D-7E34-41F0-9AF7-2B74293093EE}" type="pres">
      <dgm:prSet presAssocID="{30739AE8-41F7-48CC-A6E1-A09A696B078C}" presName="root2" presStyleCnt="0"/>
      <dgm:spPr/>
    </dgm:pt>
    <dgm:pt modelId="{3EA0AFBE-CEF7-415B-BFE5-094CC2AE030F}" type="pres">
      <dgm:prSet presAssocID="{30739AE8-41F7-48CC-A6E1-A09A696B078C}" presName="LevelTwoTextNode" presStyleLbl="node3" presStyleIdx="3" presStyleCnt="4" custScaleX="153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C2C0BC-42E9-4900-AF62-A9DC9B529F96}" type="pres">
      <dgm:prSet presAssocID="{30739AE8-41F7-48CC-A6E1-A09A696B078C}" presName="level3hierChild" presStyleCnt="0"/>
      <dgm:spPr/>
    </dgm:pt>
  </dgm:ptLst>
  <dgm:cxnLst>
    <dgm:cxn modelId="{ADB103AC-400C-4239-8254-739B4F93017F}" type="presOf" srcId="{27E01126-3EB4-4FD0-92B2-0326A84641AF}" destId="{99658570-A8DB-4CC7-AC96-5F1FEEE9FA42}" srcOrd="0" destOrd="0" presId="urn:microsoft.com/office/officeart/2005/8/layout/hierarchy2"/>
    <dgm:cxn modelId="{C004B07D-6B0A-4400-9D0F-0AB4F81C56EF}" srcId="{E4DC658E-0BCF-473A-B8C9-4285B01E92C5}" destId="{30739AE8-41F7-48CC-A6E1-A09A696B078C}" srcOrd="1" destOrd="0" parTransId="{54C1A0D5-5C6F-424D-9CA3-4FC9FDC1A486}" sibTransId="{7C5B582C-22E3-4989-B10E-4436C7903812}"/>
    <dgm:cxn modelId="{2678A8AB-7558-4DDD-B4EB-95721E6F6BE4}" srcId="{08DAC25A-19D4-4658-95A8-CD4BCF3141D1}" destId="{C2430394-D465-48B8-9FC2-B45FF63BAE10}" srcOrd="0" destOrd="0" parTransId="{A38B507C-21D6-49EA-A697-B579C1E3F552}" sibTransId="{6287FE9D-917D-4D2D-B139-7AB0A5DABE7C}"/>
    <dgm:cxn modelId="{BF2BE74F-73A8-4360-A262-E67B5C61076B}" type="presOf" srcId="{3234DDAD-724A-421C-AD4D-D6EB2FC87F4B}" destId="{76FFFDD7-DE20-4D82-BB9D-52352F78659D}" srcOrd="0" destOrd="0" presId="urn:microsoft.com/office/officeart/2005/8/layout/hierarchy2"/>
    <dgm:cxn modelId="{0EF4F401-B10D-487F-B3AD-7F113D3DEFC9}" type="presOf" srcId="{DDF724F6-7D2A-4971-9CCE-736FE01F2F5D}" destId="{9D76DFC8-71FF-4B1C-B712-23521B9E6F4B}" srcOrd="0" destOrd="0" presId="urn:microsoft.com/office/officeart/2005/8/layout/hierarchy2"/>
    <dgm:cxn modelId="{352647E6-6BE6-42D1-8062-F9A27AB8981D}" type="presOf" srcId="{08DAC25A-19D4-4658-95A8-CD4BCF3141D1}" destId="{B63646DC-9C43-4681-A5D5-85DE2B540E5B}" srcOrd="0" destOrd="0" presId="urn:microsoft.com/office/officeart/2005/8/layout/hierarchy2"/>
    <dgm:cxn modelId="{1C5F996C-9FEB-4543-B422-FB6C369EA758}" type="presOf" srcId="{CAF8D8BE-6512-4DF8-B2FB-F52FB9007CE6}" destId="{30E52CCF-781D-4040-B30E-80F89ECC9C79}" srcOrd="0" destOrd="0" presId="urn:microsoft.com/office/officeart/2005/8/layout/hierarchy2"/>
    <dgm:cxn modelId="{744E427D-86EB-4C88-BDF3-28F06CC06BE5}" srcId="{C2430394-D465-48B8-9FC2-B45FF63BAE10}" destId="{E4DC658E-0BCF-473A-B8C9-4285B01E92C5}" srcOrd="1" destOrd="0" parTransId="{D336E32E-0147-41C0-8618-BF0B03E88DC3}" sibTransId="{636E6F13-3CA4-4568-9A4E-7F444635F921}"/>
    <dgm:cxn modelId="{503A3E31-E272-42F2-8962-4481050DB880}" type="presOf" srcId="{C2430394-D465-48B8-9FC2-B45FF63BAE10}" destId="{93091E2C-E4DA-42ED-A354-35613C2761EC}" srcOrd="0" destOrd="0" presId="urn:microsoft.com/office/officeart/2005/8/layout/hierarchy2"/>
    <dgm:cxn modelId="{F5ECABB4-9F91-4A68-B4AE-DFC8B0D9E3E6}" type="presOf" srcId="{F8F1F508-9D40-4B61-918A-C894E81A4DFF}" destId="{A4CE20D3-CA27-4735-AF4A-1AD093112F8F}" srcOrd="0" destOrd="0" presId="urn:microsoft.com/office/officeart/2005/8/layout/hierarchy2"/>
    <dgm:cxn modelId="{69FFD7F5-260C-4C3F-8437-A85DFBF8E566}" srcId="{C2430394-D465-48B8-9FC2-B45FF63BAE10}" destId="{F8F1F508-9D40-4B61-918A-C894E81A4DFF}" srcOrd="0" destOrd="0" parTransId="{3234DDAD-724A-421C-AD4D-D6EB2FC87F4B}" sibTransId="{EAF1B243-64E1-494E-8CE4-954D8F513DC2}"/>
    <dgm:cxn modelId="{4131662E-7E79-4524-8884-802D4ADCFF55}" type="presOf" srcId="{3234DDAD-724A-421C-AD4D-D6EB2FC87F4B}" destId="{9B393E50-CFFA-4B69-85CA-BBA585DC90CE}" srcOrd="1" destOrd="0" presId="urn:microsoft.com/office/officeart/2005/8/layout/hierarchy2"/>
    <dgm:cxn modelId="{E95DCF05-8F77-4FB1-A848-43A017542EE2}" srcId="{F8F1F508-9D40-4B61-918A-C894E81A4DFF}" destId="{0EAE581F-E370-44E8-B07B-F0038B334B4A}" srcOrd="0" destOrd="0" parTransId="{27E01126-3EB4-4FD0-92B2-0326A84641AF}" sibTransId="{8BC39BC7-6827-45C6-8EC2-B18177BE3F52}"/>
    <dgm:cxn modelId="{D3AA3E5D-0841-4A20-B790-976859E89578}" type="presOf" srcId="{635A0290-66B4-454E-AEB0-EE5B0DEB327D}" destId="{CD71B5FA-52DF-4BC3-870C-4A042835EC49}" srcOrd="0" destOrd="0" presId="urn:microsoft.com/office/officeart/2005/8/layout/hierarchy2"/>
    <dgm:cxn modelId="{44943443-77EF-484C-8B06-B4D8640EC14D}" type="presOf" srcId="{D336E32E-0147-41C0-8618-BF0B03E88DC3}" destId="{9035A4D2-D80E-4873-A934-CD9BD84F8D39}" srcOrd="0" destOrd="0" presId="urn:microsoft.com/office/officeart/2005/8/layout/hierarchy2"/>
    <dgm:cxn modelId="{B2D0C250-7483-44DE-A3EC-1AB44AC7B192}" type="presOf" srcId="{D336E32E-0147-41C0-8618-BF0B03E88DC3}" destId="{FDAB696E-BEDA-4DF1-ADC8-1EE963ACEDB9}" srcOrd="1" destOrd="0" presId="urn:microsoft.com/office/officeart/2005/8/layout/hierarchy2"/>
    <dgm:cxn modelId="{377DA703-E353-461A-B9EC-EEF7E211758F}" type="presOf" srcId="{54C1A0D5-5C6F-424D-9CA3-4FC9FDC1A486}" destId="{ACB5701C-D653-491A-B03A-143997DF0953}" srcOrd="0" destOrd="0" presId="urn:microsoft.com/office/officeart/2005/8/layout/hierarchy2"/>
    <dgm:cxn modelId="{92FF1879-F7CF-4532-B427-3D7EDD1E8551}" srcId="{F8F1F508-9D40-4B61-918A-C894E81A4DFF}" destId="{132B44F6-2BD2-4071-8D83-8B0D42AB8ED8}" srcOrd="1" destOrd="0" parTransId="{CAF8D8BE-6512-4DF8-B2FB-F52FB9007CE6}" sibTransId="{F1AA93A9-F492-4FD2-8AD8-A6C89AA9C3B3}"/>
    <dgm:cxn modelId="{DEF9A83F-9FDA-450C-B69F-EDE2F7640C65}" type="presOf" srcId="{30739AE8-41F7-48CC-A6E1-A09A696B078C}" destId="{3EA0AFBE-CEF7-415B-BFE5-094CC2AE030F}" srcOrd="0" destOrd="0" presId="urn:microsoft.com/office/officeart/2005/8/layout/hierarchy2"/>
    <dgm:cxn modelId="{468ED378-1838-4D88-B140-EB5B313D577C}" type="presOf" srcId="{0EAE581F-E370-44E8-B07B-F0038B334B4A}" destId="{7064A2BF-7A68-45E9-A501-DF8F5714715A}" srcOrd="0" destOrd="0" presId="urn:microsoft.com/office/officeart/2005/8/layout/hierarchy2"/>
    <dgm:cxn modelId="{71A6C056-D2B2-4868-8317-E13135703EC7}" type="presOf" srcId="{27E01126-3EB4-4FD0-92B2-0326A84641AF}" destId="{A47E21DD-09BC-4DDF-8FA4-CBDE462B42B5}" srcOrd="1" destOrd="0" presId="urn:microsoft.com/office/officeart/2005/8/layout/hierarchy2"/>
    <dgm:cxn modelId="{848498C2-066F-43B4-9614-8A6016B7AEE5}" srcId="{E4DC658E-0BCF-473A-B8C9-4285B01E92C5}" destId="{635A0290-66B4-454E-AEB0-EE5B0DEB327D}" srcOrd="0" destOrd="0" parTransId="{DDF724F6-7D2A-4971-9CCE-736FE01F2F5D}" sibTransId="{A4CEBC33-20BD-4975-A6DD-167A635E7F72}"/>
    <dgm:cxn modelId="{B2922479-1854-489C-8336-24A50BE74550}" type="presOf" srcId="{DDF724F6-7D2A-4971-9CCE-736FE01F2F5D}" destId="{99F660CE-3303-4B72-8B15-2B3CB12B85C6}" srcOrd="1" destOrd="0" presId="urn:microsoft.com/office/officeart/2005/8/layout/hierarchy2"/>
    <dgm:cxn modelId="{4E772D04-7191-4A56-8AE1-B4D1AA8C830C}" type="presOf" srcId="{CAF8D8BE-6512-4DF8-B2FB-F52FB9007CE6}" destId="{B5360334-6685-4321-9856-637F86899C2A}" srcOrd="1" destOrd="0" presId="urn:microsoft.com/office/officeart/2005/8/layout/hierarchy2"/>
    <dgm:cxn modelId="{431DF24F-5EA1-455D-9747-3DDD13439726}" type="presOf" srcId="{E4DC658E-0BCF-473A-B8C9-4285B01E92C5}" destId="{12A8DC85-7705-4694-9FF8-5C44C3A45C11}" srcOrd="0" destOrd="0" presId="urn:microsoft.com/office/officeart/2005/8/layout/hierarchy2"/>
    <dgm:cxn modelId="{29F5A4A9-CD3F-4B82-A7E3-F266937C5A17}" type="presOf" srcId="{54C1A0D5-5C6F-424D-9CA3-4FC9FDC1A486}" destId="{EBF1C5FF-5100-47B1-936E-1BA902212B6E}" srcOrd="1" destOrd="0" presId="urn:microsoft.com/office/officeart/2005/8/layout/hierarchy2"/>
    <dgm:cxn modelId="{7686B9EC-A97D-48D9-BD57-40E342A875C9}" type="presOf" srcId="{132B44F6-2BD2-4071-8D83-8B0D42AB8ED8}" destId="{8C4F9255-6514-49C8-8BC6-3B3954B8A012}" srcOrd="0" destOrd="0" presId="urn:microsoft.com/office/officeart/2005/8/layout/hierarchy2"/>
    <dgm:cxn modelId="{6DDCF025-FB4D-4C1D-874E-9F8AEB224869}" type="presParOf" srcId="{B63646DC-9C43-4681-A5D5-85DE2B540E5B}" destId="{ABE89F60-329A-4097-B6BF-4EF95F53DB92}" srcOrd="0" destOrd="0" presId="urn:microsoft.com/office/officeart/2005/8/layout/hierarchy2"/>
    <dgm:cxn modelId="{67AA6B8A-D49E-41DA-8DAC-F6ADCAEF8CB0}" type="presParOf" srcId="{ABE89F60-329A-4097-B6BF-4EF95F53DB92}" destId="{93091E2C-E4DA-42ED-A354-35613C2761EC}" srcOrd="0" destOrd="0" presId="urn:microsoft.com/office/officeart/2005/8/layout/hierarchy2"/>
    <dgm:cxn modelId="{88F4DE1A-FC32-432A-9791-068DE1BC0956}" type="presParOf" srcId="{ABE89F60-329A-4097-B6BF-4EF95F53DB92}" destId="{AE5B0F2C-05A7-42A8-8D72-733ACF7DB38B}" srcOrd="1" destOrd="0" presId="urn:microsoft.com/office/officeart/2005/8/layout/hierarchy2"/>
    <dgm:cxn modelId="{6EC62C89-539C-443B-9628-4CD376A45D74}" type="presParOf" srcId="{AE5B0F2C-05A7-42A8-8D72-733ACF7DB38B}" destId="{76FFFDD7-DE20-4D82-BB9D-52352F78659D}" srcOrd="0" destOrd="0" presId="urn:microsoft.com/office/officeart/2005/8/layout/hierarchy2"/>
    <dgm:cxn modelId="{41A2D3A9-A626-4AA3-B68C-1E68DFCF3E84}" type="presParOf" srcId="{76FFFDD7-DE20-4D82-BB9D-52352F78659D}" destId="{9B393E50-CFFA-4B69-85CA-BBA585DC90CE}" srcOrd="0" destOrd="0" presId="urn:microsoft.com/office/officeart/2005/8/layout/hierarchy2"/>
    <dgm:cxn modelId="{F8FE223D-13C8-44CA-908A-80D582D1D3CB}" type="presParOf" srcId="{AE5B0F2C-05A7-42A8-8D72-733ACF7DB38B}" destId="{59EFFE03-A816-4B12-8DD7-955765A4361B}" srcOrd="1" destOrd="0" presId="urn:microsoft.com/office/officeart/2005/8/layout/hierarchy2"/>
    <dgm:cxn modelId="{81D0DD2A-1744-4277-A7B6-15499287A8FB}" type="presParOf" srcId="{59EFFE03-A816-4B12-8DD7-955765A4361B}" destId="{A4CE20D3-CA27-4735-AF4A-1AD093112F8F}" srcOrd="0" destOrd="0" presId="urn:microsoft.com/office/officeart/2005/8/layout/hierarchy2"/>
    <dgm:cxn modelId="{2679190A-272F-4C12-8D61-0964EF496EA8}" type="presParOf" srcId="{59EFFE03-A816-4B12-8DD7-955765A4361B}" destId="{E70E70F4-C891-457C-9891-3BA33FB50CCE}" srcOrd="1" destOrd="0" presId="urn:microsoft.com/office/officeart/2005/8/layout/hierarchy2"/>
    <dgm:cxn modelId="{5947CA24-0DAB-40A3-BD23-0256A5614EFB}" type="presParOf" srcId="{E70E70F4-C891-457C-9891-3BA33FB50CCE}" destId="{99658570-A8DB-4CC7-AC96-5F1FEEE9FA42}" srcOrd="0" destOrd="0" presId="urn:microsoft.com/office/officeart/2005/8/layout/hierarchy2"/>
    <dgm:cxn modelId="{0C8E55A9-4B07-4589-8804-CDAAB54E0C21}" type="presParOf" srcId="{99658570-A8DB-4CC7-AC96-5F1FEEE9FA42}" destId="{A47E21DD-09BC-4DDF-8FA4-CBDE462B42B5}" srcOrd="0" destOrd="0" presId="urn:microsoft.com/office/officeart/2005/8/layout/hierarchy2"/>
    <dgm:cxn modelId="{B119FB38-92D2-4090-9E7F-CDBF32F3C11A}" type="presParOf" srcId="{E70E70F4-C891-457C-9891-3BA33FB50CCE}" destId="{F399DB47-DEE8-4BDD-8C98-533933AD4FA8}" srcOrd="1" destOrd="0" presId="urn:microsoft.com/office/officeart/2005/8/layout/hierarchy2"/>
    <dgm:cxn modelId="{76345AF8-6B63-425A-B7FA-F3EDF8B3EB79}" type="presParOf" srcId="{F399DB47-DEE8-4BDD-8C98-533933AD4FA8}" destId="{7064A2BF-7A68-45E9-A501-DF8F5714715A}" srcOrd="0" destOrd="0" presId="urn:microsoft.com/office/officeart/2005/8/layout/hierarchy2"/>
    <dgm:cxn modelId="{2A63060F-099B-434B-9316-0864F22007D3}" type="presParOf" srcId="{F399DB47-DEE8-4BDD-8C98-533933AD4FA8}" destId="{3A1C138A-098A-4675-873E-AF0C94D5FE30}" srcOrd="1" destOrd="0" presId="urn:microsoft.com/office/officeart/2005/8/layout/hierarchy2"/>
    <dgm:cxn modelId="{4E7CE29F-BBEA-44BB-9B9D-C69884470F69}" type="presParOf" srcId="{E70E70F4-C891-457C-9891-3BA33FB50CCE}" destId="{30E52CCF-781D-4040-B30E-80F89ECC9C79}" srcOrd="2" destOrd="0" presId="urn:microsoft.com/office/officeart/2005/8/layout/hierarchy2"/>
    <dgm:cxn modelId="{838C14D6-2409-4749-A389-8C31340C7261}" type="presParOf" srcId="{30E52CCF-781D-4040-B30E-80F89ECC9C79}" destId="{B5360334-6685-4321-9856-637F86899C2A}" srcOrd="0" destOrd="0" presId="urn:microsoft.com/office/officeart/2005/8/layout/hierarchy2"/>
    <dgm:cxn modelId="{930F0E13-35A9-48BB-A9EB-E13E5186A72C}" type="presParOf" srcId="{E70E70F4-C891-457C-9891-3BA33FB50CCE}" destId="{1BE8A971-18C4-487F-B28A-47D33F005233}" srcOrd="3" destOrd="0" presId="urn:microsoft.com/office/officeart/2005/8/layout/hierarchy2"/>
    <dgm:cxn modelId="{F63C08A8-7A06-46BC-A348-5FE8405A8FE9}" type="presParOf" srcId="{1BE8A971-18C4-487F-B28A-47D33F005233}" destId="{8C4F9255-6514-49C8-8BC6-3B3954B8A012}" srcOrd="0" destOrd="0" presId="urn:microsoft.com/office/officeart/2005/8/layout/hierarchy2"/>
    <dgm:cxn modelId="{39DFCBB3-748A-468D-AB7E-99B10749AD11}" type="presParOf" srcId="{1BE8A971-18C4-487F-B28A-47D33F005233}" destId="{78A3C797-E7C6-470F-B4DC-232F2A4021E7}" srcOrd="1" destOrd="0" presId="urn:microsoft.com/office/officeart/2005/8/layout/hierarchy2"/>
    <dgm:cxn modelId="{22043663-E4EE-4348-8CC8-EA5E07E34932}" type="presParOf" srcId="{AE5B0F2C-05A7-42A8-8D72-733ACF7DB38B}" destId="{9035A4D2-D80E-4873-A934-CD9BD84F8D39}" srcOrd="2" destOrd="0" presId="urn:microsoft.com/office/officeart/2005/8/layout/hierarchy2"/>
    <dgm:cxn modelId="{2E888E76-4A02-4436-BECD-AB5D869A0C0F}" type="presParOf" srcId="{9035A4D2-D80E-4873-A934-CD9BD84F8D39}" destId="{FDAB696E-BEDA-4DF1-ADC8-1EE963ACEDB9}" srcOrd="0" destOrd="0" presId="urn:microsoft.com/office/officeart/2005/8/layout/hierarchy2"/>
    <dgm:cxn modelId="{87BE6EBB-FCCF-42FF-B499-78EEEE946F88}" type="presParOf" srcId="{AE5B0F2C-05A7-42A8-8D72-733ACF7DB38B}" destId="{5463FB26-2983-4899-AECE-AFE86E94156E}" srcOrd="3" destOrd="0" presId="urn:microsoft.com/office/officeart/2005/8/layout/hierarchy2"/>
    <dgm:cxn modelId="{CD4420AB-D3AE-4841-AB16-D2DE8DA947B6}" type="presParOf" srcId="{5463FB26-2983-4899-AECE-AFE86E94156E}" destId="{12A8DC85-7705-4694-9FF8-5C44C3A45C11}" srcOrd="0" destOrd="0" presId="urn:microsoft.com/office/officeart/2005/8/layout/hierarchy2"/>
    <dgm:cxn modelId="{634062C4-7FA6-4D4D-B929-05C0CF52F516}" type="presParOf" srcId="{5463FB26-2983-4899-AECE-AFE86E94156E}" destId="{0401EEE4-501D-44C7-B3A2-85FDCD439B5D}" srcOrd="1" destOrd="0" presId="urn:microsoft.com/office/officeart/2005/8/layout/hierarchy2"/>
    <dgm:cxn modelId="{E3C53923-5158-471D-88B2-45E857240BEA}" type="presParOf" srcId="{0401EEE4-501D-44C7-B3A2-85FDCD439B5D}" destId="{9D76DFC8-71FF-4B1C-B712-23521B9E6F4B}" srcOrd="0" destOrd="0" presId="urn:microsoft.com/office/officeart/2005/8/layout/hierarchy2"/>
    <dgm:cxn modelId="{AA1E5A59-471D-40D7-A1DD-CFC32823D342}" type="presParOf" srcId="{9D76DFC8-71FF-4B1C-B712-23521B9E6F4B}" destId="{99F660CE-3303-4B72-8B15-2B3CB12B85C6}" srcOrd="0" destOrd="0" presId="urn:microsoft.com/office/officeart/2005/8/layout/hierarchy2"/>
    <dgm:cxn modelId="{FE6EE448-A925-4B02-AD09-439C106DE5DA}" type="presParOf" srcId="{0401EEE4-501D-44C7-B3A2-85FDCD439B5D}" destId="{2B050BFC-100C-4385-BCAE-C224A6EC972B}" srcOrd="1" destOrd="0" presId="urn:microsoft.com/office/officeart/2005/8/layout/hierarchy2"/>
    <dgm:cxn modelId="{09848008-3981-4B4F-9265-E7C731800D3A}" type="presParOf" srcId="{2B050BFC-100C-4385-BCAE-C224A6EC972B}" destId="{CD71B5FA-52DF-4BC3-870C-4A042835EC49}" srcOrd="0" destOrd="0" presId="urn:microsoft.com/office/officeart/2005/8/layout/hierarchy2"/>
    <dgm:cxn modelId="{80B09B45-967F-4CD5-A409-C43C2FF83FCB}" type="presParOf" srcId="{2B050BFC-100C-4385-BCAE-C224A6EC972B}" destId="{B2FA16A6-9078-447F-9958-C91A6DF5AF93}" srcOrd="1" destOrd="0" presId="urn:microsoft.com/office/officeart/2005/8/layout/hierarchy2"/>
    <dgm:cxn modelId="{E1FFF071-591A-4AA8-B6C3-E2C0DC38AEAD}" type="presParOf" srcId="{0401EEE4-501D-44C7-B3A2-85FDCD439B5D}" destId="{ACB5701C-D653-491A-B03A-143997DF0953}" srcOrd="2" destOrd="0" presId="urn:microsoft.com/office/officeart/2005/8/layout/hierarchy2"/>
    <dgm:cxn modelId="{E5676823-66C7-45BA-8BE5-B19526BC4436}" type="presParOf" srcId="{ACB5701C-D653-491A-B03A-143997DF0953}" destId="{EBF1C5FF-5100-47B1-936E-1BA902212B6E}" srcOrd="0" destOrd="0" presId="urn:microsoft.com/office/officeart/2005/8/layout/hierarchy2"/>
    <dgm:cxn modelId="{BACA1B6A-271C-4B5E-BFC3-66CD7A056C76}" type="presParOf" srcId="{0401EEE4-501D-44C7-B3A2-85FDCD439B5D}" destId="{C558FB1D-7E34-41F0-9AF7-2B74293093EE}" srcOrd="3" destOrd="0" presId="urn:microsoft.com/office/officeart/2005/8/layout/hierarchy2"/>
    <dgm:cxn modelId="{F39993D6-8EE6-4741-B028-B3893AB4E5FF}" type="presParOf" srcId="{C558FB1D-7E34-41F0-9AF7-2B74293093EE}" destId="{3EA0AFBE-CEF7-415B-BFE5-094CC2AE030F}" srcOrd="0" destOrd="0" presId="urn:microsoft.com/office/officeart/2005/8/layout/hierarchy2"/>
    <dgm:cxn modelId="{E048C571-9867-41F2-9840-F8FF92C5DFAC}" type="presParOf" srcId="{C558FB1D-7E34-41F0-9AF7-2B74293093EE}" destId="{47C2C0BC-42E9-4900-AF62-A9DC9B529F9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3746BC-A072-4971-8F4D-D6AEE17408F9}" type="doc">
      <dgm:prSet loTypeId="urn:microsoft.com/office/officeart/2005/8/layout/h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82A5E9-CD49-418B-8CBD-01848E4216A1}">
      <dgm:prSet phldrT="[Text]" custT="1"/>
      <dgm:spPr/>
      <dgm:t>
        <a:bodyPr/>
        <a:lstStyle/>
        <a:p>
          <a:r>
            <a:rPr lang="en-US" sz="2400" dirty="0" smtClean="0"/>
            <a:t>24000 IU/month</a:t>
          </a:r>
        </a:p>
        <a:p>
          <a:r>
            <a:rPr lang="en-US" sz="2400" dirty="0" smtClean="0"/>
            <a:t>cholecalciferol</a:t>
          </a:r>
          <a:endParaRPr lang="en-US" sz="2400" dirty="0"/>
        </a:p>
      </dgm:t>
    </dgm:pt>
    <dgm:pt modelId="{59CD2020-2D1B-427F-BA84-99DC1010C141}" type="parTrans" cxnId="{0D89F591-8EB7-4AA0-8E8B-63904E05F5BB}">
      <dgm:prSet/>
      <dgm:spPr/>
      <dgm:t>
        <a:bodyPr/>
        <a:lstStyle/>
        <a:p>
          <a:endParaRPr lang="en-US"/>
        </a:p>
      </dgm:t>
    </dgm:pt>
    <dgm:pt modelId="{E5F8E4C7-DCE6-441F-BB25-45AFF938EB45}" type="sibTrans" cxnId="{0D89F591-8EB7-4AA0-8E8B-63904E05F5BB}">
      <dgm:prSet/>
      <dgm:spPr/>
      <dgm:t>
        <a:bodyPr/>
        <a:lstStyle/>
        <a:p>
          <a:endParaRPr lang="en-US"/>
        </a:p>
      </dgm:t>
    </dgm:pt>
    <dgm:pt modelId="{75672849-79A4-4408-AF4A-849511E8F1D9}">
      <dgm:prSet phldrT="[Text]" custT="1"/>
      <dgm:spPr/>
      <dgm:t>
        <a:bodyPr/>
        <a:lstStyle/>
        <a:p>
          <a:pPr rtl="0"/>
          <a:r>
            <a:rPr lang="en-US" sz="2800" smtClean="0"/>
            <a:t>Falls 48% </a:t>
          </a:r>
          <a:endParaRPr lang="en-US" sz="2800" dirty="0"/>
        </a:p>
      </dgm:t>
    </dgm:pt>
    <dgm:pt modelId="{FDD6DDFD-5218-4618-A484-9FB8EAE1B866}" type="parTrans" cxnId="{7FC9B985-ABE3-40C0-A96E-C4C39BCB8B6B}">
      <dgm:prSet/>
      <dgm:spPr/>
      <dgm:t>
        <a:bodyPr/>
        <a:lstStyle/>
        <a:p>
          <a:endParaRPr lang="en-US"/>
        </a:p>
      </dgm:t>
    </dgm:pt>
    <dgm:pt modelId="{70EAA10E-22A9-44C2-AF1E-C0B5E0D8A844}" type="sibTrans" cxnId="{7FC9B985-ABE3-40C0-A96E-C4C39BCB8B6B}">
      <dgm:prSet/>
      <dgm:spPr/>
      <dgm:t>
        <a:bodyPr/>
        <a:lstStyle/>
        <a:p>
          <a:endParaRPr lang="en-US"/>
        </a:p>
      </dgm:t>
    </dgm:pt>
    <dgm:pt modelId="{CE6B2091-EB9E-4593-B855-DC8E80996A6E}">
      <dgm:prSet phldrT="[Text]" custT="1"/>
      <dgm:spPr/>
      <dgm:t>
        <a:bodyPr/>
        <a:lstStyle/>
        <a:p>
          <a:r>
            <a:rPr lang="en-US" sz="2400" dirty="0" smtClean="0"/>
            <a:t>60000 IU/month</a:t>
          </a:r>
        </a:p>
        <a:p>
          <a:r>
            <a:rPr lang="en-US" sz="2400" dirty="0" smtClean="0"/>
            <a:t>cholecalciferol</a:t>
          </a:r>
          <a:endParaRPr lang="en-US" sz="2400" dirty="0"/>
        </a:p>
      </dgm:t>
    </dgm:pt>
    <dgm:pt modelId="{EBFF6BEF-4ADE-4EE3-881A-85382DD65387}" type="parTrans" cxnId="{6F4841FB-22F4-44AB-897C-EDC65A3BAA63}">
      <dgm:prSet/>
      <dgm:spPr/>
      <dgm:t>
        <a:bodyPr/>
        <a:lstStyle/>
        <a:p>
          <a:endParaRPr lang="en-US"/>
        </a:p>
      </dgm:t>
    </dgm:pt>
    <dgm:pt modelId="{68A3EB46-8A1B-44A9-8CF2-966C182FF17E}" type="sibTrans" cxnId="{6F4841FB-22F4-44AB-897C-EDC65A3BAA63}">
      <dgm:prSet/>
      <dgm:spPr/>
      <dgm:t>
        <a:bodyPr/>
        <a:lstStyle/>
        <a:p>
          <a:endParaRPr lang="en-US"/>
        </a:p>
      </dgm:t>
    </dgm:pt>
    <dgm:pt modelId="{4BA8C642-03EC-463D-A57A-BFFB89A12854}">
      <dgm:prSet phldrT="[Text]" custT="1"/>
      <dgm:spPr/>
      <dgm:t>
        <a:bodyPr/>
        <a:lstStyle/>
        <a:p>
          <a:pPr rtl="0"/>
          <a:r>
            <a:rPr lang="en-US" sz="2400" dirty="0" smtClean="0"/>
            <a:t>Chair stands less improvement </a:t>
          </a:r>
          <a:endParaRPr lang="en-US" sz="2400" dirty="0"/>
        </a:p>
      </dgm:t>
    </dgm:pt>
    <dgm:pt modelId="{DDD6D385-7E46-4AE0-BC19-F5D9483FA213}" type="parTrans" cxnId="{F02855CE-9551-4812-8011-E31673761B18}">
      <dgm:prSet/>
      <dgm:spPr/>
      <dgm:t>
        <a:bodyPr/>
        <a:lstStyle/>
        <a:p>
          <a:endParaRPr lang="en-US"/>
        </a:p>
      </dgm:t>
    </dgm:pt>
    <dgm:pt modelId="{8D1FE9D8-2C0C-4637-B325-3F36030660E5}" type="sibTrans" cxnId="{F02855CE-9551-4812-8011-E31673761B18}">
      <dgm:prSet/>
      <dgm:spPr/>
      <dgm:t>
        <a:bodyPr/>
        <a:lstStyle/>
        <a:p>
          <a:endParaRPr lang="en-US"/>
        </a:p>
      </dgm:t>
    </dgm:pt>
    <dgm:pt modelId="{D0842C56-4B3A-411A-9CEB-06DF9BC5380B}">
      <dgm:prSet phldrT="[Text]" custT="1"/>
      <dgm:spPr/>
      <dgm:t>
        <a:bodyPr/>
        <a:lstStyle/>
        <a:p>
          <a:r>
            <a:rPr lang="en-US" sz="2400" dirty="0" smtClean="0"/>
            <a:t>Falls 67%</a:t>
          </a:r>
          <a:endParaRPr lang="en-US" sz="2400" dirty="0"/>
        </a:p>
      </dgm:t>
    </dgm:pt>
    <dgm:pt modelId="{3A0F2962-947E-4550-B198-527A909482B3}" type="parTrans" cxnId="{4B2E75F0-AB2F-4FCD-A65B-AA7ACE02B11D}">
      <dgm:prSet/>
      <dgm:spPr/>
      <dgm:t>
        <a:bodyPr/>
        <a:lstStyle/>
        <a:p>
          <a:endParaRPr lang="en-US"/>
        </a:p>
      </dgm:t>
    </dgm:pt>
    <dgm:pt modelId="{8F1BCA1C-7D2F-4B8F-8301-06D0D2D65E06}" type="sibTrans" cxnId="{4B2E75F0-AB2F-4FCD-A65B-AA7ACE02B11D}">
      <dgm:prSet/>
      <dgm:spPr/>
      <dgm:t>
        <a:bodyPr/>
        <a:lstStyle/>
        <a:p>
          <a:endParaRPr lang="en-US"/>
        </a:p>
      </dgm:t>
    </dgm:pt>
    <dgm:pt modelId="{E79C4B56-0070-4A9A-81CE-9D1814DD06A6}">
      <dgm:prSet phldrT="[Text]" custT="1"/>
      <dgm:spPr/>
      <dgm:t>
        <a:bodyPr/>
        <a:lstStyle/>
        <a:p>
          <a:pPr algn="ctr" rtl="0"/>
          <a:r>
            <a:rPr lang="en-US" sz="2400" dirty="0" smtClean="0"/>
            <a:t>24000 IU cholecalciferol</a:t>
          </a:r>
        </a:p>
        <a:p>
          <a:pPr algn="ctr" rtl="0"/>
          <a:r>
            <a:rPr lang="en-US" sz="2400" dirty="0" smtClean="0"/>
            <a:t>+ </a:t>
          </a:r>
        </a:p>
        <a:p>
          <a:pPr algn="ctr" rtl="0"/>
          <a:r>
            <a:rPr lang="en-US" sz="2400" dirty="0" smtClean="0"/>
            <a:t>300</a:t>
          </a:r>
          <a:r>
            <a:rPr lang="en-US" sz="2400" dirty="0" smtClean="0">
              <a:latin typeface="Arial" panose="020B0604020202020204" pitchFamily="34" charset="0"/>
              <a:cs typeface="Arial" panose="020B0604020202020204" pitchFamily="34" charset="0"/>
            </a:rPr>
            <a:t>µg </a:t>
          </a:r>
          <a:r>
            <a:rPr lang="en-US" sz="2400" dirty="0" err="1" smtClean="0">
              <a:latin typeface="Arial" panose="020B0604020202020204" pitchFamily="34" charset="0"/>
              <a:cs typeface="Arial" panose="020B0604020202020204" pitchFamily="34" charset="0"/>
            </a:rPr>
            <a:t>calcifediol</a:t>
          </a:r>
          <a:endParaRPr lang="en-US" sz="2400" dirty="0"/>
        </a:p>
      </dgm:t>
    </dgm:pt>
    <dgm:pt modelId="{F947A6CF-B51E-4BBF-829C-1B0E64141D61}" type="parTrans" cxnId="{330018FE-218D-4C7E-9CDC-AEE6F06911A2}">
      <dgm:prSet/>
      <dgm:spPr/>
      <dgm:t>
        <a:bodyPr/>
        <a:lstStyle/>
        <a:p>
          <a:endParaRPr lang="en-US"/>
        </a:p>
      </dgm:t>
    </dgm:pt>
    <dgm:pt modelId="{ACF1A97E-4AE0-407F-95D3-21FCFDDA458F}" type="sibTrans" cxnId="{330018FE-218D-4C7E-9CDC-AEE6F06911A2}">
      <dgm:prSet/>
      <dgm:spPr/>
      <dgm:t>
        <a:bodyPr/>
        <a:lstStyle/>
        <a:p>
          <a:endParaRPr lang="en-US"/>
        </a:p>
      </dgm:t>
    </dgm:pt>
    <dgm:pt modelId="{79ABDA9D-792C-4DD7-93C8-526C3494A18B}">
      <dgm:prSet phldrT="[Text]" custT="1"/>
      <dgm:spPr/>
      <dgm:t>
        <a:bodyPr/>
        <a:lstStyle/>
        <a:p>
          <a:r>
            <a:rPr lang="en-US" sz="2400" dirty="0" smtClean="0"/>
            <a:t>Falls 66% </a:t>
          </a:r>
          <a:endParaRPr lang="en-US" sz="2400" dirty="0"/>
        </a:p>
      </dgm:t>
    </dgm:pt>
    <dgm:pt modelId="{471D9EBD-0E8E-4A3F-B8B5-607CF0902FAE}" type="parTrans" cxnId="{0980BFE3-52A4-4D42-B0A0-2E7BB51D3CB5}">
      <dgm:prSet/>
      <dgm:spPr/>
      <dgm:t>
        <a:bodyPr/>
        <a:lstStyle/>
        <a:p>
          <a:endParaRPr lang="en-US"/>
        </a:p>
      </dgm:t>
    </dgm:pt>
    <dgm:pt modelId="{4F8C4366-9C02-4C64-B624-57697F5D8F4E}" type="sibTrans" cxnId="{0980BFE3-52A4-4D42-B0A0-2E7BB51D3CB5}">
      <dgm:prSet/>
      <dgm:spPr/>
      <dgm:t>
        <a:bodyPr/>
        <a:lstStyle/>
        <a:p>
          <a:endParaRPr lang="en-US"/>
        </a:p>
      </dgm:t>
    </dgm:pt>
    <dgm:pt modelId="{26C45D9D-56C4-4C03-84F2-C38D85509D37}">
      <dgm:prSet phldrT="[Text]" custT="1"/>
      <dgm:spPr/>
      <dgm:t>
        <a:bodyPr/>
        <a:lstStyle/>
        <a:p>
          <a:r>
            <a:rPr lang="en-US" sz="2400" dirty="0" smtClean="0"/>
            <a:t>Chair stands less improvement </a:t>
          </a:r>
          <a:endParaRPr lang="en-US" sz="2400" dirty="0"/>
        </a:p>
      </dgm:t>
    </dgm:pt>
    <dgm:pt modelId="{1496964B-DAFB-4109-9FE5-5DEBB9E25EDE}" type="parTrans" cxnId="{ED7696FA-459F-4A8D-8300-34C89EAE4617}">
      <dgm:prSet/>
      <dgm:spPr/>
      <dgm:t>
        <a:bodyPr/>
        <a:lstStyle/>
        <a:p>
          <a:endParaRPr lang="en-US"/>
        </a:p>
      </dgm:t>
    </dgm:pt>
    <dgm:pt modelId="{A5B7FE68-4719-4B8C-A794-66F641ED567B}" type="sibTrans" cxnId="{ED7696FA-459F-4A8D-8300-34C89EAE4617}">
      <dgm:prSet/>
      <dgm:spPr/>
      <dgm:t>
        <a:bodyPr/>
        <a:lstStyle/>
        <a:p>
          <a:endParaRPr lang="en-US"/>
        </a:p>
      </dgm:t>
    </dgm:pt>
    <dgm:pt modelId="{F5063165-9B41-4E86-99FE-F22A60DD135E}" type="pres">
      <dgm:prSet presAssocID="{9D3746BC-A072-4971-8F4D-D6AEE17408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8E4580-7F73-4902-8E96-8A79103A4523}" type="pres">
      <dgm:prSet presAssocID="{7382A5E9-CD49-418B-8CBD-01848E4216A1}" presName="composite" presStyleCnt="0"/>
      <dgm:spPr/>
    </dgm:pt>
    <dgm:pt modelId="{82C01ECB-3557-466C-8504-5A2B12273455}" type="pres">
      <dgm:prSet presAssocID="{7382A5E9-CD49-418B-8CBD-01848E4216A1}" presName="parTx" presStyleLbl="alignNode1" presStyleIdx="0" presStyleCnt="3" custScaleX="119117" custScaleY="996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347BC-555A-45DF-BA26-9345166D07B2}" type="pres">
      <dgm:prSet presAssocID="{7382A5E9-CD49-418B-8CBD-01848E4216A1}" presName="desTx" presStyleLbl="alignAccFollowNode1" presStyleIdx="0" presStyleCnt="3" custScaleX="119117" custScaleY="99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65818-224E-4352-801A-E100574DBADB}" type="pres">
      <dgm:prSet presAssocID="{E5F8E4C7-DCE6-441F-BB25-45AFF938EB45}" presName="space" presStyleCnt="0"/>
      <dgm:spPr/>
    </dgm:pt>
    <dgm:pt modelId="{3BD4D117-1974-4547-B84A-B145DCDD4A33}" type="pres">
      <dgm:prSet presAssocID="{CE6B2091-EB9E-4593-B855-DC8E80996A6E}" presName="composite" presStyleCnt="0"/>
      <dgm:spPr/>
    </dgm:pt>
    <dgm:pt modelId="{191517CB-8513-4404-A852-D8624882604C}" type="pres">
      <dgm:prSet presAssocID="{CE6B2091-EB9E-4593-B855-DC8E80996A6E}" presName="parTx" presStyleLbl="alignNode1" presStyleIdx="1" presStyleCnt="3" custScaleX="119117" custScaleY="996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FC32E5-45B1-49BB-A719-543CE032C667}" type="pres">
      <dgm:prSet presAssocID="{CE6B2091-EB9E-4593-B855-DC8E80996A6E}" presName="desTx" presStyleLbl="alignAccFollowNode1" presStyleIdx="1" presStyleCnt="3" custScaleX="119117" custScaleY="99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BB10A-00F9-47E8-96E0-F102C6776F42}" type="pres">
      <dgm:prSet presAssocID="{68A3EB46-8A1B-44A9-8CF2-966C182FF17E}" presName="space" presStyleCnt="0"/>
      <dgm:spPr/>
    </dgm:pt>
    <dgm:pt modelId="{752200E1-4C99-4E4B-8B7C-ADC4F0AD098E}" type="pres">
      <dgm:prSet presAssocID="{E79C4B56-0070-4A9A-81CE-9D1814DD06A6}" presName="composite" presStyleCnt="0"/>
      <dgm:spPr/>
    </dgm:pt>
    <dgm:pt modelId="{9D58ADD8-D3CC-4448-AC00-456B43D875B9}" type="pres">
      <dgm:prSet presAssocID="{E79C4B56-0070-4A9A-81CE-9D1814DD06A6}" presName="parTx" presStyleLbl="alignNode1" presStyleIdx="2" presStyleCnt="3" custScaleX="119117" custScaleY="996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CB0A2-B853-41BB-8BB6-AE37D3B1026D}" type="pres">
      <dgm:prSet presAssocID="{E79C4B56-0070-4A9A-81CE-9D1814DD06A6}" presName="desTx" presStyleLbl="alignAccFollowNode1" presStyleIdx="2" presStyleCnt="3" custScaleX="119117" custScaleY="99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C347AD-153B-406C-AADC-2D7D3F2582CC}" type="presOf" srcId="{9D3746BC-A072-4971-8F4D-D6AEE17408F9}" destId="{F5063165-9B41-4E86-99FE-F22A60DD135E}" srcOrd="0" destOrd="0" presId="urn:microsoft.com/office/officeart/2005/8/layout/hList1"/>
    <dgm:cxn modelId="{25181E8A-1CAA-4C49-B4E4-EC910986FEA2}" type="presOf" srcId="{4BA8C642-03EC-463D-A57A-BFFB89A12854}" destId="{6DFC32E5-45B1-49BB-A719-543CE032C667}" srcOrd="0" destOrd="0" presId="urn:microsoft.com/office/officeart/2005/8/layout/hList1"/>
    <dgm:cxn modelId="{C0BD0294-96C7-42CC-832F-37839475B622}" type="presOf" srcId="{CE6B2091-EB9E-4593-B855-DC8E80996A6E}" destId="{191517CB-8513-4404-A852-D8624882604C}" srcOrd="0" destOrd="0" presId="urn:microsoft.com/office/officeart/2005/8/layout/hList1"/>
    <dgm:cxn modelId="{CA24DBA0-917A-4B84-A2FE-44B971A9FD30}" type="presOf" srcId="{D0842C56-4B3A-411A-9CEB-06DF9BC5380B}" destId="{6DFC32E5-45B1-49BB-A719-543CE032C667}" srcOrd="0" destOrd="1" presId="urn:microsoft.com/office/officeart/2005/8/layout/hList1"/>
    <dgm:cxn modelId="{0D89F591-8EB7-4AA0-8E8B-63904E05F5BB}" srcId="{9D3746BC-A072-4971-8F4D-D6AEE17408F9}" destId="{7382A5E9-CD49-418B-8CBD-01848E4216A1}" srcOrd="0" destOrd="0" parTransId="{59CD2020-2D1B-427F-BA84-99DC1010C141}" sibTransId="{E5F8E4C7-DCE6-441F-BB25-45AFF938EB45}"/>
    <dgm:cxn modelId="{330018FE-218D-4C7E-9CDC-AEE6F06911A2}" srcId="{9D3746BC-A072-4971-8F4D-D6AEE17408F9}" destId="{E79C4B56-0070-4A9A-81CE-9D1814DD06A6}" srcOrd="2" destOrd="0" parTransId="{F947A6CF-B51E-4BBF-829C-1B0E64141D61}" sibTransId="{ACF1A97E-4AE0-407F-95D3-21FCFDDA458F}"/>
    <dgm:cxn modelId="{8F9C059E-2B1C-4D71-9C4B-4012E0F8F539}" type="presOf" srcId="{79ABDA9D-792C-4DD7-93C8-526C3494A18B}" destId="{F34CB0A2-B853-41BB-8BB6-AE37D3B1026D}" srcOrd="0" destOrd="1" presId="urn:microsoft.com/office/officeart/2005/8/layout/hList1"/>
    <dgm:cxn modelId="{4B2E75F0-AB2F-4FCD-A65B-AA7ACE02B11D}" srcId="{CE6B2091-EB9E-4593-B855-DC8E80996A6E}" destId="{D0842C56-4B3A-411A-9CEB-06DF9BC5380B}" srcOrd="1" destOrd="0" parTransId="{3A0F2962-947E-4550-B198-527A909482B3}" sibTransId="{8F1BCA1C-7D2F-4B8F-8301-06D0D2D65E06}"/>
    <dgm:cxn modelId="{7FC9B985-ABE3-40C0-A96E-C4C39BCB8B6B}" srcId="{7382A5E9-CD49-418B-8CBD-01848E4216A1}" destId="{75672849-79A4-4408-AF4A-849511E8F1D9}" srcOrd="0" destOrd="0" parTransId="{FDD6DDFD-5218-4618-A484-9FB8EAE1B866}" sibTransId="{70EAA10E-22A9-44C2-AF1E-C0B5E0D8A844}"/>
    <dgm:cxn modelId="{0980BFE3-52A4-4D42-B0A0-2E7BB51D3CB5}" srcId="{E79C4B56-0070-4A9A-81CE-9D1814DD06A6}" destId="{79ABDA9D-792C-4DD7-93C8-526C3494A18B}" srcOrd="1" destOrd="0" parTransId="{471D9EBD-0E8E-4A3F-B8B5-607CF0902FAE}" sibTransId="{4F8C4366-9C02-4C64-B624-57697F5D8F4E}"/>
    <dgm:cxn modelId="{AFCBF6A2-7B80-4FFB-A97D-0B87E1BEC348}" type="presOf" srcId="{7382A5E9-CD49-418B-8CBD-01848E4216A1}" destId="{82C01ECB-3557-466C-8504-5A2B12273455}" srcOrd="0" destOrd="0" presId="urn:microsoft.com/office/officeart/2005/8/layout/hList1"/>
    <dgm:cxn modelId="{ED7696FA-459F-4A8D-8300-34C89EAE4617}" srcId="{E79C4B56-0070-4A9A-81CE-9D1814DD06A6}" destId="{26C45D9D-56C4-4C03-84F2-C38D85509D37}" srcOrd="0" destOrd="0" parTransId="{1496964B-DAFB-4109-9FE5-5DEBB9E25EDE}" sibTransId="{A5B7FE68-4719-4B8C-A794-66F641ED567B}"/>
    <dgm:cxn modelId="{A1B59E5F-459E-4884-96B8-D3CFEC5FE7F7}" type="presOf" srcId="{E79C4B56-0070-4A9A-81CE-9D1814DD06A6}" destId="{9D58ADD8-D3CC-4448-AC00-456B43D875B9}" srcOrd="0" destOrd="0" presId="urn:microsoft.com/office/officeart/2005/8/layout/hList1"/>
    <dgm:cxn modelId="{6F4841FB-22F4-44AB-897C-EDC65A3BAA63}" srcId="{9D3746BC-A072-4971-8F4D-D6AEE17408F9}" destId="{CE6B2091-EB9E-4593-B855-DC8E80996A6E}" srcOrd="1" destOrd="0" parTransId="{EBFF6BEF-4ADE-4EE3-881A-85382DD65387}" sibTransId="{68A3EB46-8A1B-44A9-8CF2-966C182FF17E}"/>
    <dgm:cxn modelId="{F02855CE-9551-4812-8011-E31673761B18}" srcId="{CE6B2091-EB9E-4593-B855-DC8E80996A6E}" destId="{4BA8C642-03EC-463D-A57A-BFFB89A12854}" srcOrd="0" destOrd="0" parTransId="{DDD6D385-7E46-4AE0-BC19-F5D9483FA213}" sibTransId="{8D1FE9D8-2C0C-4637-B325-3F36030660E5}"/>
    <dgm:cxn modelId="{59A4DC3E-7F1F-41B2-A106-6364803B69C4}" type="presOf" srcId="{26C45D9D-56C4-4C03-84F2-C38D85509D37}" destId="{F34CB0A2-B853-41BB-8BB6-AE37D3B1026D}" srcOrd="0" destOrd="0" presId="urn:microsoft.com/office/officeart/2005/8/layout/hList1"/>
    <dgm:cxn modelId="{DF4D856A-7DE3-4623-8942-0AFEC7E2FDAE}" type="presOf" srcId="{75672849-79A4-4408-AF4A-849511E8F1D9}" destId="{CF1347BC-555A-45DF-BA26-9345166D07B2}" srcOrd="0" destOrd="0" presId="urn:microsoft.com/office/officeart/2005/8/layout/hList1"/>
    <dgm:cxn modelId="{254D99BB-4675-4F3E-99E3-C3BBED01C912}" type="presParOf" srcId="{F5063165-9B41-4E86-99FE-F22A60DD135E}" destId="{2B8E4580-7F73-4902-8E96-8A79103A4523}" srcOrd="0" destOrd="0" presId="urn:microsoft.com/office/officeart/2005/8/layout/hList1"/>
    <dgm:cxn modelId="{8AA2E16C-04AD-464C-A4A6-D4B75775ACD9}" type="presParOf" srcId="{2B8E4580-7F73-4902-8E96-8A79103A4523}" destId="{82C01ECB-3557-466C-8504-5A2B12273455}" srcOrd="0" destOrd="0" presId="urn:microsoft.com/office/officeart/2005/8/layout/hList1"/>
    <dgm:cxn modelId="{EF5DFA0D-3EB9-44BD-8F51-9B5BFFDC1238}" type="presParOf" srcId="{2B8E4580-7F73-4902-8E96-8A79103A4523}" destId="{CF1347BC-555A-45DF-BA26-9345166D07B2}" srcOrd="1" destOrd="0" presId="urn:microsoft.com/office/officeart/2005/8/layout/hList1"/>
    <dgm:cxn modelId="{1295349A-CEC0-48D9-89CE-2053449B2B57}" type="presParOf" srcId="{F5063165-9B41-4E86-99FE-F22A60DD135E}" destId="{BD165818-224E-4352-801A-E100574DBADB}" srcOrd="1" destOrd="0" presId="urn:microsoft.com/office/officeart/2005/8/layout/hList1"/>
    <dgm:cxn modelId="{45AB2A59-BA70-4F9B-8AE5-AEA8CB1B1E8C}" type="presParOf" srcId="{F5063165-9B41-4E86-99FE-F22A60DD135E}" destId="{3BD4D117-1974-4547-B84A-B145DCDD4A33}" srcOrd="2" destOrd="0" presId="urn:microsoft.com/office/officeart/2005/8/layout/hList1"/>
    <dgm:cxn modelId="{55AED122-BC0E-43F7-91B7-1AF02717B866}" type="presParOf" srcId="{3BD4D117-1974-4547-B84A-B145DCDD4A33}" destId="{191517CB-8513-4404-A852-D8624882604C}" srcOrd="0" destOrd="0" presId="urn:microsoft.com/office/officeart/2005/8/layout/hList1"/>
    <dgm:cxn modelId="{3B4BB19D-74E5-4D31-8C1D-C4CBD836B56B}" type="presParOf" srcId="{3BD4D117-1974-4547-B84A-B145DCDD4A33}" destId="{6DFC32E5-45B1-49BB-A719-543CE032C667}" srcOrd="1" destOrd="0" presId="urn:microsoft.com/office/officeart/2005/8/layout/hList1"/>
    <dgm:cxn modelId="{1C02E78F-3245-4B56-B15A-47DD3C34F40F}" type="presParOf" srcId="{F5063165-9B41-4E86-99FE-F22A60DD135E}" destId="{720BB10A-00F9-47E8-96E0-F102C6776F42}" srcOrd="3" destOrd="0" presId="urn:microsoft.com/office/officeart/2005/8/layout/hList1"/>
    <dgm:cxn modelId="{57450BC7-AA11-4BD0-BDFC-313CFC005CE6}" type="presParOf" srcId="{F5063165-9B41-4E86-99FE-F22A60DD135E}" destId="{752200E1-4C99-4E4B-8B7C-ADC4F0AD098E}" srcOrd="4" destOrd="0" presId="urn:microsoft.com/office/officeart/2005/8/layout/hList1"/>
    <dgm:cxn modelId="{3577BCC4-5789-432A-A76F-CA42788AFAD6}" type="presParOf" srcId="{752200E1-4C99-4E4B-8B7C-ADC4F0AD098E}" destId="{9D58ADD8-D3CC-4448-AC00-456B43D875B9}" srcOrd="0" destOrd="0" presId="urn:microsoft.com/office/officeart/2005/8/layout/hList1"/>
    <dgm:cxn modelId="{4D8E2C81-6795-445F-B925-34BE732236B8}" type="presParOf" srcId="{752200E1-4C99-4E4B-8B7C-ADC4F0AD098E}" destId="{F34CB0A2-B853-41BB-8BB6-AE37D3B1026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512DD9-A760-42AE-9371-54A71CEEF822}" type="doc">
      <dgm:prSet loTypeId="urn:microsoft.com/office/officeart/2008/layout/LinedList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40187C-A1A9-4001-A122-73D5B2B0C570}">
      <dgm:prSet phldrT="[Text]" custT="1"/>
      <dgm:spPr/>
      <dgm:t>
        <a:bodyPr/>
        <a:lstStyle/>
        <a:p>
          <a:pPr algn="ctr" rtl="0"/>
          <a:r>
            <a:rPr lang="en-US" sz="2400" dirty="0" smtClean="0">
              <a:latin typeface="+mj-lt"/>
            </a:rPr>
            <a:t>Placebo-controlled trial of 218 postmenopausal women (mean age 60 years)</a:t>
          </a:r>
          <a:endParaRPr lang="en-US" sz="2400" dirty="0"/>
        </a:p>
      </dgm:t>
    </dgm:pt>
    <dgm:pt modelId="{56980F52-9B40-4AAB-BFE8-4AF69B43DCFD}" type="parTrans" cxnId="{F60BD01C-4277-46FD-9D14-35B08EF9A99F}">
      <dgm:prSet/>
      <dgm:spPr/>
      <dgm:t>
        <a:bodyPr/>
        <a:lstStyle/>
        <a:p>
          <a:endParaRPr lang="en-US"/>
        </a:p>
      </dgm:t>
    </dgm:pt>
    <dgm:pt modelId="{0092D81B-C531-45CB-9733-13D17B0BEC30}" type="sibTrans" cxnId="{F60BD01C-4277-46FD-9D14-35B08EF9A99F}">
      <dgm:prSet/>
      <dgm:spPr/>
      <dgm:t>
        <a:bodyPr/>
        <a:lstStyle/>
        <a:p>
          <a:endParaRPr lang="en-US"/>
        </a:p>
      </dgm:t>
    </dgm:pt>
    <dgm:pt modelId="{E8672545-454F-41E9-B376-C352598F984D}">
      <dgm:prSet phldrT="[Text]" custT="1"/>
      <dgm:spPr/>
      <dgm:t>
        <a:bodyPr/>
        <a:lstStyle/>
        <a:p>
          <a:r>
            <a:rPr lang="en-US" sz="2800" dirty="0" smtClean="0">
              <a:latin typeface="+mj-lt"/>
            </a:rPr>
            <a:t>serum 25-hydroxyvitamin D between 10 and 32ng/mL </a:t>
          </a:r>
          <a:endParaRPr lang="en-US" sz="2800" dirty="0"/>
        </a:p>
      </dgm:t>
    </dgm:pt>
    <dgm:pt modelId="{AD92A070-9FA4-4E23-9EBE-662386694FEF}" type="parTrans" cxnId="{00E5DFB4-40A7-436F-AD5E-357F7D0142C1}">
      <dgm:prSet/>
      <dgm:spPr/>
      <dgm:t>
        <a:bodyPr/>
        <a:lstStyle/>
        <a:p>
          <a:endParaRPr lang="en-US"/>
        </a:p>
      </dgm:t>
    </dgm:pt>
    <dgm:pt modelId="{E80A65CA-7734-4BCE-8747-BF64AB999E45}" type="sibTrans" cxnId="{00E5DFB4-40A7-436F-AD5E-357F7D0142C1}">
      <dgm:prSet/>
      <dgm:spPr/>
      <dgm:t>
        <a:bodyPr/>
        <a:lstStyle/>
        <a:p>
          <a:endParaRPr lang="en-US"/>
        </a:p>
      </dgm:t>
    </dgm:pt>
    <dgm:pt modelId="{BE4166B5-7698-4178-81DD-D83DB9A68CD0}">
      <dgm:prSet phldrT="[Text]" custT="1"/>
      <dgm:spPr/>
      <dgm:t>
        <a:bodyPr/>
        <a:lstStyle/>
        <a:p>
          <a:r>
            <a:rPr lang="en-US" sz="2800" dirty="0" smtClean="0">
              <a:latin typeface="+mj-lt"/>
            </a:rPr>
            <a:t>were treated with 2000IU cholecalciferol per day vs placebo for 12  months</a:t>
          </a:r>
          <a:endParaRPr lang="en-US" sz="2800" dirty="0"/>
        </a:p>
      </dgm:t>
    </dgm:pt>
    <dgm:pt modelId="{6B48BF89-90B2-41D1-9766-82DA106D8647}" type="parTrans" cxnId="{7AD6ABCF-7E5A-444F-9030-14D5891BEFDD}">
      <dgm:prSet/>
      <dgm:spPr/>
      <dgm:t>
        <a:bodyPr/>
        <a:lstStyle/>
        <a:p>
          <a:endParaRPr lang="en-US"/>
        </a:p>
      </dgm:t>
    </dgm:pt>
    <dgm:pt modelId="{B5A17D15-4C8A-48C4-A93C-ADF095FCAE71}" type="sibTrans" cxnId="{7AD6ABCF-7E5A-444F-9030-14D5891BEFDD}">
      <dgm:prSet/>
      <dgm:spPr/>
      <dgm:t>
        <a:bodyPr/>
        <a:lstStyle/>
        <a:p>
          <a:endParaRPr lang="en-US"/>
        </a:p>
      </dgm:t>
    </dgm:pt>
    <dgm:pt modelId="{AFF4D4FA-DC35-42FD-89B5-CFF583B64373}">
      <dgm:prSet phldrT="[Text]" custT="1"/>
      <dgm:spPr/>
      <dgm:t>
        <a:bodyPr/>
        <a:lstStyle/>
        <a:p>
          <a:pPr rtl="0"/>
          <a:r>
            <a:rPr lang="en-US" sz="2800" dirty="0" smtClean="0">
              <a:latin typeface="+mj-lt"/>
            </a:rPr>
            <a:t>All participants underwent a diet and exercise weight loss </a:t>
          </a:r>
          <a:r>
            <a:rPr lang="en-US" sz="2800" dirty="0" smtClean="0">
              <a:latin typeface="+mj-lt"/>
            </a:rPr>
            <a:t>program. </a:t>
          </a:r>
          <a:endParaRPr lang="en-US" sz="2800" dirty="0"/>
        </a:p>
      </dgm:t>
    </dgm:pt>
    <dgm:pt modelId="{2F4EC579-E87F-44B4-A005-A668503A91BE}" type="parTrans" cxnId="{ED0CF6FE-0170-4C9F-8A0E-602AA532BFD7}">
      <dgm:prSet/>
      <dgm:spPr/>
      <dgm:t>
        <a:bodyPr/>
        <a:lstStyle/>
        <a:p>
          <a:endParaRPr lang="en-US"/>
        </a:p>
      </dgm:t>
    </dgm:pt>
    <dgm:pt modelId="{9D533424-9793-423D-B8F9-5116E32027F5}" type="sibTrans" cxnId="{ED0CF6FE-0170-4C9F-8A0E-602AA532BFD7}">
      <dgm:prSet/>
      <dgm:spPr/>
      <dgm:t>
        <a:bodyPr/>
        <a:lstStyle/>
        <a:p>
          <a:endParaRPr lang="en-US"/>
        </a:p>
      </dgm:t>
    </dgm:pt>
    <dgm:pt modelId="{75128542-6369-4F34-9FA0-7996A70C3C01}" type="pres">
      <dgm:prSet presAssocID="{E2512DD9-A760-42AE-9371-54A71CEEF82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2556B4D-C7F6-48E2-AB76-7858952329C9}" type="pres">
      <dgm:prSet presAssocID="{3F40187C-A1A9-4001-A122-73D5B2B0C570}" presName="thickLine" presStyleLbl="alignNode1" presStyleIdx="0" presStyleCnt="1"/>
      <dgm:spPr/>
    </dgm:pt>
    <dgm:pt modelId="{34414375-70EB-4BCE-B003-B7990832FE2B}" type="pres">
      <dgm:prSet presAssocID="{3F40187C-A1A9-4001-A122-73D5B2B0C570}" presName="horz1" presStyleCnt="0"/>
      <dgm:spPr/>
    </dgm:pt>
    <dgm:pt modelId="{19F447EF-7272-438C-9449-DBECDC0D53A4}" type="pres">
      <dgm:prSet presAssocID="{3F40187C-A1A9-4001-A122-73D5B2B0C570}" presName="tx1" presStyleLbl="revTx" presStyleIdx="0" presStyleCnt="4"/>
      <dgm:spPr/>
      <dgm:t>
        <a:bodyPr/>
        <a:lstStyle/>
        <a:p>
          <a:endParaRPr lang="en-US"/>
        </a:p>
      </dgm:t>
    </dgm:pt>
    <dgm:pt modelId="{AA644A93-A780-46BB-92FD-13320E985782}" type="pres">
      <dgm:prSet presAssocID="{3F40187C-A1A9-4001-A122-73D5B2B0C570}" presName="vert1" presStyleCnt="0"/>
      <dgm:spPr/>
    </dgm:pt>
    <dgm:pt modelId="{B40C1E68-CB59-42AC-9FB2-0995F0A87EE6}" type="pres">
      <dgm:prSet presAssocID="{E8672545-454F-41E9-B376-C352598F984D}" presName="vertSpace2a" presStyleCnt="0"/>
      <dgm:spPr/>
    </dgm:pt>
    <dgm:pt modelId="{7010DA5F-EA62-41FE-8FB4-EAEA4294C2E0}" type="pres">
      <dgm:prSet presAssocID="{E8672545-454F-41E9-B376-C352598F984D}" presName="horz2" presStyleCnt="0"/>
      <dgm:spPr/>
    </dgm:pt>
    <dgm:pt modelId="{283EF569-72F0-48E2-BCE0-9E8600A4D6F4}" type="pres">
      <dgm:prSet presAssocID="{E8672545-454F-41E9-B376-C352598F984D}" presName="horzSpace2" presStyleCnt="0"/>
      <dgm:spPr/>
    </dgm:pt>
    <dgm:pt modelId="{AF072EBB-BD74-41A6-8E17-9CE5806A93D6}" type="pres">
      <dgm:prSet presAssocID="{E8672545-454F-41E9-B376-C352598F984D}" presName="tx2" presStyleLbl="revTx" presStyleIdx="1" presStyleCnt="4"/>
      <dgm:spPr/>
      <dgm:t>
        <a:bodyPr/>
        <a:lstStyle/>
        <a:p>
          <a:endParaRPr lang="en-US"/>
        </a:p>
      </dgm:t>
    </dgm:pt>
    <dgm:pt modelId="{7F35C227-0FC4-4DE5-AA00-CABA23405C59}" type="pres">
      <dgm:prSet presAssocID="{E8672545-454F-41E9-B376-C352598F984D}" presName="vert2" presStyleCnt="0"/>
      <dgm:spPr/>
    </dgm:pt>
    <dgm:pt modelId="{BCE03211-C96B-4F2E-9931-06B48E7EFDD0}" type="pres">
      <dgm:prSet presAssocID="{E8672545-454F-41E9-B376-C352598F984D}" presName="thinLine2b" presStyleLbl="callout" presStyleIdx="0" presStyleCnt="3"/>
      <dgm:spPr/>
    </dgm:pt>
    <dgm:pt modelId="{856F0B8B-C36F-44BB-8D18-7C6BD1F21133}" type="pres">
      <dgm:prSet presAssocID="{E8672545-454F-41E9-B376-C352598F984D}" presName="vertSpace2b" presStyleCnt="0"/>
      <dgm:spPr/>
    </dgm:pt>
    <dgm:pt modelId="{8327F925-B217-4374-A300-347284A80664}" type="pres">
      <dgm:prSet presAssocID="{BE4166B5-7698-4178-81DD-D83DB9A68CD0}" presName="horz2" presStyleCnt="0"/>
      <dgm:spPr/>
    </dgm:pt>
    <dgm:pt modelId="{46FF7F67-0FC3-4269-84BC-95142EB73B28}" type="pres">
      <dgm:prSet presAssocID="{BE4166B5-7698-4178-81DD-D83DB9A68CD0}" presName="horzSpace2" presStyleCnt="0"/>
      <dgm:spPr/>
    </dgm:pt>
    <dgm:pt modelId="{22413E40-1019-45F6-B267-D896867EA72F}" type="pres">
      <dgm:prSet presAssocID="{BE4166B5-7698-4178-81DD-D83DB9A68CD0}" presName="tx2" presStyleLbl="revTx" presStyleIdx="2" presStyleCnt="4"/>
      <dgm:spPr/>
      <dgm:t>
        <a:bodyPr/>
        <a:lstStyle/>
        <a:p>
          <a:endParaRPr lang="en-US"/>
        </a:p>
      </dgm:t>
    </dgm:pt>
    <dgm:pt modelId="{2F1B7D00-3086-4E29-B5F8-3BD17741C570}" type="pres">
      <dgm:prSet presAssocID="{BE4166B5-7698-4178-81DD-D83DB9A68CD0}" presName="vert2" presStyleCnt="0"/>
      <dgm:spPr/>
    </dgm:pt>
    <dgm:pt modelId="{0096B6DA-104E-4877-B499-C0EB647BFD09}" type="pres">
      <dgm:prSet presAssocID="{BE4166B5-7698-4178-81DD-D83DB9A68CD0}" presName="thinLine2b" presStyleLbl="callout" presStyleIdx="1" presStyleCnt="3"/>
      <dgm:spPr/>
    </dgm:pt>
    <dgm:pt modelId="{41DBFEB4-5335-4835-B320-266A39969DEE}" type="pres">
      <dgm:prSet presAssocID="{BE4166B5-7698-4178-81DD-D83DB9A68CD0}" presName="vertSpace2b" presStyleCnt="0"/>
      <dgm:spPr/>
    </dgm:pt>
    <dgm:pt modelId="{D8FD4C6D-46B0-4A8A-9BF1-D2249D82809F}" type="pres">
      <dgm:prSet presAssocID="{AFF4D4FA-DC35-42FD-89B5-CFF583B64373}" presName="horz2" presStyleCnt="0"/>
      <dgm:spPr/>
    </dgm:pt>
    <dgm:pt modelId="{F4A61997-B445-4B16-A5D7-B4389BDA51CF}" type="pres">
      <dgm:prSet presAssocID="{AFF4D4FA-DC35-42FD-89B5-CFF583B64373}" presName="horzSpace2" presStyleCnt="0"/>
      <dgm:spPr/>
    </dgm:pt>
    <dgm:pt modelId="{3E5BD932-2E40-4BE4-8372-118CE0595215}" type="pres">
      <dgm:prSet presAssocID="{AFF4D4FA-DC35-42FD-89B5-CFF583B64373}" presName="tx2" presStyleLbl="revTx" presStyleIdx="3" presStyleCnt="4"/>
      <dgm:spPr/>
      <dgm:t>
        <a:bodyPr/>
        <a:lstStyle/>
        <a:p>
          <a:endParaRPr lang="en-US"/>
        </a:p>
      </dgm:t>
    </dgm:pt>
    <dgm:pt modelId="{4C4AE39F-D0F4-4664-8B6B-B75DEE1B0D4B}" type="pres">
      <dgm:prSet presAssocID="{AFF4D4FA-DC35-42FD-89B5-CFF583B64373}" presName="vert2" presStyleCnt="0"/>
      <dgm:spPr/>
    </dgm:pt>
    <dgm:pt modelId="{BD766D14-96BE-4118-9090-573202CBADA5}" type="pres">
      <dgm:prSet presAssocID="{AFF4D4FA-DC35-42FD-89B5-CFF583B64373}" presName="thinLine2b" presStyleLbl="callout" presStyleIdx="2" presStyleCnt="3"/>
      <dgm:spPr/>
    </dgm:pt>
    <dgm:pt modelId="{E7DD56BD-8768-4286-8273-1221EF45E108}" type="pres">
      <dgm:prSet presAssocID="{AFF4D4FA-DC35-42FD-89B5-CFF583B64373}" presName="vertSpace2b" presStyleCnt="0"/>
      <dgm:spPr/>
    </dgm:pt>
  </dgm:ptLst>
  <dgm:cxnLst>
    <dgm:cxn modelId="{7AD6ABCF-7E5A-444F-9030-14D5891BEFDD}" srcId="{3F40187C-A1A9-4001-A122-73D5B2B0C570}" destId="{BE4166B5-7698-4178-81DD-D83DB9A68CD0}" srcOrd="1" destOrd="0" parTransId="{6B48BF89-90B2-41D1-9766-82DA106D8647}" sibTransId="{B5A17D15-4C8A-48C4-A93C-ADF095FCAE71}"/>
    <dgm:cxn modelId="{00E5DFB4-40A7-436F-AD5E-357F7D0142C1}" srcId="{3F40187C-A1A9-4001-A122-73D5B2B0C570}" destId="{E8672545-454F-41E9-B376-C352598F984D}" srcOrd="0" destOrd="0" parTransId="{AD92A070-9FA4-4E23-9EBE-662386694FEF}" sibTransId="{E80A65CA-7734-4BCE-8747-BF64AB999E45}"/>
    <dgm:cxn modelId="{F60BD01C-4277-46FD-9D14-35B08EF9A99F}" srcId="{E2512DD9-A760-42AE-9371-54A71CEEF822}" destId="{3F40187C-A1A9-4001-A122-73D5B2B0C570}" srcOrd="0" destOrd="0" parTransId="{56980F52-9B40-4AAB-BFE8-4AF69B43DCFD}" sibTransId="{0092D81B-C531-45CB-9733-13D17B0BEC30}"/>
    <dgm:cxn modelId="{1293F916-E2E0-4AF9-91F0-8B4BA75DCD2A}" type="presOf" srcId="{3F40187C-A1A9-4001-A122-73D5B2B0C570}" destId="{19F447EF-7272-438C-9449-DBECDC0D53A4}" srcOrd="0" destOrd="0" presId="urn:microsoft.com/office/officeart/2008/layout/LinedList"/>
    <dgm:cxn modelId="{CA5924E7-3290-47EE-9DA1-A6B7B8D3FC2B}" type="presOf" srcId="{E2512DD9-A760-42AE-9371-54A71CEEF822}" destId="{75128542-6369-4F34-9FA0-7996A70C3C01}" srcOrd="0" destOrd="0" presId="urn:microsoft.com/office/officeart/2008/layout/LinedList"/>
    <dgm:cxn modelId="{ED0CF6FE-0170-4C9F-8A0E-602AA532BFD7}" srcId="{3F40187C-A1A9-4001-A122-73D5B2B0C570}" destId="{AFF4D4FA-DC35-42FD-89B5-CFF583B64373}" srcOrd="2" destOrd="0" parTransId="{2F4EC579-E87F-44B4-A005-A668503A91BE}" sibTransId="{9D533424-9793-423D-B8F9-5116E32027F5}"/>
    <dgm:cxn modelId="{B8F85A25-2853-4C19-A8F0-447940F32E16}" type="presOf" srcId="{AFF4D4FA-DC35-42FD-89B5-CFF583B64373}" destId="{3E5BD932-2E40-4BE4-8372-118CE0595215}" srcOrd="0" destOrd="0" presId="urn:microsoft.com/office/officeart/2008/layout/LinedList"/>
    <dgm:cxn modelId="{905ED975-8D97-44D6-AD40-E49894DC0E84}" type="presOf" srcId="{E8672545-454F-41E9-B376-C352598F984D}" destId="{AF072EBB-BD74-41A6-8E17-9CE5806A93D6}" srcOrd="0" destOrd="0" presId="urn:microsoft.com/office/officeart/2008/layout/LinedList"/>
    <dgm:cxn modelId="{11C873EE-FB87-4977-B9E9-B8EC95D022E8}" type="presOf" srcId="{BE4166B5-7698-4178-81DD-D83DB9A68CD0}" destId="{22413E40-1019-45F6-B267-D896867EA72F}" srcOrd="0" destOrd="0" presId="urn:microsoft.com/office/officeart/2008/layout/LinedList"/>
    <dgm:cxn modelId="{662D6996-4083-4030-A1BE-6541A7130437}" type="presParOf" srcId="{75128542-6369-4F34-9FA0-7996A70C3C01}" destId="{32556B4D-C7F6-48E2-AB76-7858952329C9}" srcOrd="0" destOrd="0" presId="urn:microsoft.com/office/officeart/2008/layout/LinedList"/>
    <dgm:cxn modelId="{3253AF12-7271-486C-BE04-97B9679AD62A}" type="presParOf" srcId="{75128542-6369-4F34-9FA0-7996A70C3C01}" destId="{34414375-70EB-4BCE-B003-B7990832FE2B}" srcOrd="1" destOrd="0" presId="urn:microsoft.com/office/officeart/2008/layout/LinedList"/>
    <dgm:cxn modelId="{7F3330A4-B63F-41BE-910B-F7F874B53792}" type="presParOf" srcId="{34414375-70EB-4BCE-B003-B7990832FE2B}" destId="{19F447EF-7272-438C-9449-DBECDC0D53A4}" srcOrd="0" destOrd="0" presId="urn:microsoft.com/office/officeart/2008/layout/LinedList"/>
    <dgm:cxn modelId="{F06AC297-4B69-4B4D-BEA7-C7C07F59C490}" type="presParOf" srcId="{34414375-70EB-4BCE-B003-B7990832FE2B}" destId="{AA644A93-A780-46BB-92FD-13320E985782}" srcOrd="1" destOrd="0" presId="urn:microsoft.com/office/officeart/2008/layout/LinedList"/>
    <dgm:cxn modelId="{DEA0DA32-3D3A-42D6-876F-D35FEE7461B5}" type="presParOf" srcId="{AA644A93-A780-46BB-92FD-13320E985782}" destId="{B40C1E68-CB59-42AC-9FB2-0995F0A87EE6}" srcOrd="0" destOrd="0" presId="urn:microsoft.com/office/officeart/2008/layout/LinedList"/>
    <dgm:cxn modelId="{2B1029AA-9EF1-43C6-A141-FCD859A43B3A}" type="presParOf" srcId="{AA644A93-A780-46BB-92FD-13320E985782}" destId="{7010DA5F-EA62-41FE-8FB4-EAEA4294C2E0}" srcOrd="1" destOrd="0" presId="urn:microsoft.com/office/officeart/2008/layout/LinedList"/>
    <dgm:cxn modelId="{33B253E8-0A80-4B86-91FA-3BD43C0B5DB7}" type="presParOf" srcId="{7010DA5F-EA62-41FE-8FB4-EAEA4294C2E0}" destId="{283EF569-72F0-48E2-BCE0-9E8600A4D6F4}" srcOrd="0" destOrd="0" presId="urn:microsoft.com/office/officeart/2008/layout/LinedList"/>
    <dgm:cxn modelId="{503DB7CA-CA5B-49D3-B88F-1E6C33E500AA}" type="presParOf" srcId="{7010DA5F-EA62-41FE-8FB4-EAEA4294C2E0}" destId="{AF072EBB-BD74-41A6-8E17-9CE5806A93D6}" srcOrd="1" destOrd="0" presId="urn:microsoft.com/office/officeart/2008/layout/LinedList"/>
    <dgm:cxn modelId="{0D23503E-4A83-4277-A5B6-F0936A423990}" type="presParOf" srcId="{7010DA5F-EA62-41FE-8FB4-EAEA4294C2E0}" destId="{7F35C227-0FC4-4DE5-AA00-CABA23405C59}" srcOrd="2" destOrd="0" presId="urn:microsoft.com/office/officeart/2008/layout/LinedList"/>
    <dgm:cxn modelId="{D95689F4-E6A7-4DD2-83B8-8AB3864699C1}" type="presParOf" srcId="{AA644A93-A780-46BB-92FD-13320E985782}" destId="{BCE03211-C96B-4F2E-9931-06B48E7EFDD0}" srcOrd="2" destOrd="0" presId="urn:microsoft.com/office/officeart/2008/layout/LinedList"/>
    <dgm:cxn modelId="{CB887945-9051-4A9C-A4F6-3B63E6C92C4D}" type="presParOf" srcId="{AA644A93-A780-46BB-92FD-13320E985782}" destId="{856F0B8B-C36F-44BB-8D18-7C6BD1F21133}" srcOrd="3" destOrd="0" presId="urn:microsoft.com/office/officeart/2008/layout/LinedList"/>
    <dgm:cxn modelId="{78815338-683F-4337-B90D-AF8E76EFF9FB}" type="presParOf" srcId="{AA644A93-A780-46BB-92FD-13320E985782}" destId="{8327F925-B217-4374-A300-347284A80664}" srcOrd="4" destOrd="0" presId="urn:microsoft.com/office/officeart/2008/layout/LinedList"/>
    <dgm:cxn modelId="{6898BC7F-396F-4DF8-9D59-3234D8758962}" type="presParOf" srcId="{8327F925-B217-4374-A300-347284A80664}" destId="{46FF7F67-0FC3-4269-84BC-95142EB73B28}" srcOrd="0" destOrd="0" presId="urn:microsoft.com/office/officeart/2008/layout/LinedList"/>
    <dgm:cxn modelId="{6DCD7A90-2A9D-464C-BE82-90FF0A5F312D}" type="presParOf" srcId="{8327F925-B217-4374-A300-347284A80664}" destId="{22413E40-1019-45F6-B267-D896867EA72F}" srcOrd="1" destOrd="0" presId="urn:microsoft.com/office/officeart/2008/layout/LinedList"/>
    <dgm:cxn modelId="{D65932B8-C311-4A7A-B66D-21D7B9CB87E9}" type="presParOf" srcId="{8327F925-B217-4374-A300-347284A80664}" destId="{2F1B7D00-3086-4E29-B5F8-3BD17741C570}" srcOrd="2" destOrd="0" presId="urn:microsoft.com/office/officeart/2008/layout/LinedList"/>
    <dgm:cxn modelId="{07C7F97A-9939-4587-87FE-99534E14FDA9}" type="presParOf" srcId="{AA644A93-A780-46BB-92FD-13320E985782}" destId="{0096B6DA-104E-4877-B499-C0EB647BFD09}" srcOrd="5" destOrd="0" presId="urn:microsoft.com/office/officeart/2008/layout/LinedList"/>
    <dgm:cxn modelId="{E507518E-04A1-43E6-8062-C4E2FFB8F802}" type="presParOf" srcId="{AA644A93-A780-46BB-92FD-13320E985782}" destId="{41DBFEB4-5335-4835-B320-266A39969DEE}" srcOrd="6" destOrd="0" presId="urn:microsoft.com/office/officeart/2008/layout/LinedList"/>
    <dgm:cxn modelId="{CB5BCDC4-D804-4476-AB80-B62C4E22DB40}" type="presParOf" srcId="{AA644A93-A780-46BB-92FD-13320E985782}" destId="{D8FD4C6D-46B0-4A8A-9BF1-D2249D82809F}" srcOrd="7" destOrd="0" presId="urn:microsoft.com/office/officeart/2008/layout/LinedList"/>
    <dgm:cxn modelId="{69C6C508-95D8-4FBB-96D7-5553AB8886CA}" type="presParOf" srcId="{D8FD4C6D-46B0-4A8A-9BF1-D2249D82809F}" destId="{F4A61997-B445-4B16-A5D7-B4389BDA51CF}" srcOrd="0" destOrd="0" presId="urn:microsoft.com/office/officeart/2008/layout/LinedList"/>
    <dgm:cxn modelId="{7852815E-E797-46DD-96B6-103187777C54}" type="presParOf" srcId="{D8FD4C6D-46B0-4A8A-9BF1-D2249D82809F}" destId="{3E5BD932-2E40-4BE4-8372-118CE0595215}" srcOrd="1" destOrd="0" presId="urn:microsoft.com/office/officeart/2008/layout/LinedList"/>
    <dgm:cxn modelId="{3107DC14-74CA-41DC-9520-7876F0DF2B61}" type="presParOf" srcId="{D8FD4C6D-46B0-4A8A-9BF1-D2249D82809F}" destId="{4C4AE39F-D0F4-4664-8B6B-B75DEE1B0D4B}" srcOrd="2" destOrd="0" presId="urn:microsoft.com/office/officeart/2008/layout/LinedList"/>
    <dgm:cxn modelId="{D174831A-F8D3-4877-8BC2-39F1265B6F2B}" type="presParOf" srcId="{AA644A93-A780-46BB-92FD-13320E985782}" destId="{BD766D14-96BE-4118-9090-573202CBADA5}" srcOrd="8" destOrd="0" presId="urn:microsoft.com/office/officeart/2008/layout/LinedList"/>
    <dgm:cxn modelId="{0C5533FE-D635-4BF3-B217-E9664DC32931}" type="presParOf" srcId="{AA644A93-A780-46BB-92FD-13320E985782}" destId="{E7DD56BD-8768-4286-8273-1221EF45E10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91E2C-E4DA-42ED-A354-35613C2761EC}">
      <dsp:nvSpPr>
        <dsp:cNvPr id="0" name=""/>
        <dsp:cNvSpPr/>
      </dsp:nvSpPr>
      <dsp:spPr>
        <a:xfrm>
          <a:off x="2064492" y="1679354"/>
          <a:ext cx="2754830" cy="971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300000 IU of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D3 or D2</a:t>
          </a:r>
          <a:endParaRPr lang="en-US" sz="2400" kern="1200" dirty="0"/>
        </a:p>
      </dsp:txBody>
      <dsp:txXfrm>
        <a:off x="2092952" y="1707814"/>
        <a:ext cx="2697910" cy="914781"/>
      </dsp:txXfrm>
    </dsp:sp>
    <dsp:sp modelId="{76FFFDD7-DE20-4D82-BB9D-52352F78659D}">
      <dsp:nvSpPr>
        <dsp:cNvPr id="0" name=""/>
        <dsp:cNvSpPr/>
      </dsp:nvSpPr>
      <dsp:spPr>
        <a:xfrm rot="18289469">
          <a:off x="4527379" y="1586282"/>
          <a:ext cx="1361248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361248" y="20195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73972" y="1572446"/>
        <a:ext cx="68062" cy="68062"/>
      </dsp:txXfrm>
    </dsp:sp>
    <dsp:sp modelId="{A4CE20D3-CA27-4735-AF4A-1AD093112F8F}">
      <dsp:nvSpPr>
        <dsp:cNvPr id="0" name=""/>
        <dsp:cNvSpPr/>
      </dsp:nvSpPr>
      <dsp:spPr>
        <a:xfrm>
          <a:off x="5596684" y="561898"/>
          <a:ext cx="1943402" cy="971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D3</a:t>
          </a:r>
          <a:endParaRPr lang="en-US" sz="6300" kern="1200" dirty="0"/>
        </a:p>
      </dsp:txBody>
      <dsp:txXfrm>
        <a:off x="5625144" y="590358"/>
        <a:ext cx="1886482" cy="914781"/>
      </dsp:txXfrm>
    </dsp:sp>
    <dsp:sp modelId="{99658570-A8DB-4CC7-AC96-5F1FEEE9FA42}">
      <dsp:nvSpPr>
        <dsp:cNvPr id="0" name=""/>
        <dsp:cNvSpPr/>
      </dsp:nvSpPr>
      <dsp:spPr>
        <a:xfrm rot="19457599">
          <a:off x="7450105" y="748190"/>
          <a:ext cx="957322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957322" y="20195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904833" y="744452"/>
        <a:ext cx="47866" cy="47866"/>
      </dsp:txXfrm>
    </dsp:sp>
    <dsp:sp modelId="{7064A2BF-7A68-45E9-A501-DF8F5714715A}">
      <dsp:nvSpPr>
        <dsp:cNvPr id="0" name=""/>
        <dsp:cNvSpPr/>
      </dsp:nvSpPr>
      <dsp:spPr>
        <a:xfrm>
          <a:off x="8317447" y="3170"/>
          <a:ext cx="2933429" cy="971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47.8±7.3ng/ml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By oral</a:t>
          </a:r>
          <a:endParaRPr lang="en-US" sz="2400" kern="1200" dirty="0"/>
        </a:p>
      </dsp:txBody>
      <dsp:txXfrm>
        <a:off x="8345907" y="31630"/>
        <a:ext cx="2876509" cy="914781"/>
      </dsp:txXfrm>
    </dsp:sp>
    <dsp:sp modelId="{30E52CCF-781D-4040-B30E-80F89ECC9C79}">
      <dsp:nvSpPr>
        <dsp:cNvPr id="0" name=""/>
        <dsp:cNvSpPr/>
      </dsp:nvSpPr>
      <dsp:spPr>
        <a:xfrm rot="2142401">
          <a:off x="7450105" y="1306918"/>
          <a:ext cx="957322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957322" y="20195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904833" y="1303180"/>
        <a:ext cx="47866" cy="47866"/>
      </dsp:txXfrm>
    </dsp:sp>
    <dsp:sp modelId="{8C4F9255-6514-49C8-8BC6-3B3954B8A012}">
      <dsp:nvSpPr>
        <dsp:cNvPr id="0" name=""/>
        <dsp:cNvSpPr/>
      </dsp:nvSpPr>
      <dsp:spPr>
        <a:xfrm>
          <a:off x="8317447" y="1120626"/>
          <a:ext cx="2988563" cy="971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15.9±11.3ng/ml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By IM</a:t>
          </a:r>
          <a:endParaRPr lang="en-US" sz="2400" kern="1200" dirty="0"/>
        </a:p>
      </dsp:txBody>
      <dsp:txXfrm>
        <a:off x="8345907" y="1149086"/>
        <a:ext cx="2931643" cy="914781"/>
      </dsp:txXfrm>
    </dsp:sp>
    <dsp:sp modelId="{9035A4D2-D80E-4873-A934-CD9BD84F8D39}">
      <dsp:nvSpPr>
        <dsp:cNvPr id="0" name=""/>
        <dsp:cNvSpPr/>
      </dsp:nvSpPr>
      <dsp:spPr>
        <a:xfrm rot="3310531">
          <a:off x="4527379" y="2703738"/>
          <a:ext cx="1361248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361248" y="20195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73972" y="2689902"/>
        <a:ext cx="68062" cy="68062"/>
      </dsp:txXfrm>
    </dsp:sp>
    <dsp:sp modelId="{12A8DC85-7705-4694-9FF8-5C44C3A45C11}">
      <dsp:nvSpPr>
        <dsp:cNvPr id="0" name=""/>
        <dsp:cNvSpPr/>
      </dsp:nvSpPr>
      <dsp:spPr>
        <a:xfrm>
          <a:off x="5596684" y="2796811"/>
          <a:ext cx="1943402" cy="971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D2</a:t>
          </a:r>
          <a:endParaRPr lang="en-US" sz="6300" kern="1200" dirty="0"/>
        </a:p>
      </dsp:txBody>
      <dsp:txXfrm>
        <a:off x="5625144" y="2825271"/>
        <a:ext cx="1886482" cy="914781"/>
      </dsp:txXfrm>
    </dsp:sp>
    <dsp:sp modelId="{9D76DFC8-71FF-4B1C-B712-23521B9E6F4B}">
      <dsp:nvSpPr>
        <dsp:cNvPr id="0" name=""/>
        <dsp:cNvSpPr/>
      </dsp:nvSpPr>
      <dsp:spPr>
        <a:xfrm rot="19695517">
          <a:off x="7470509" y="3017738"/>
          <a:ext cx="93037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930371" y="20195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912435" y="3014674"/>
        <a:ext cx="46518" cy="46518"/>
      </dsp:txXfrm>
    </dsp:sp>
    <dsp:sp modelId="{CD71B5FA-52DF-4BC3-870C-4A042835EC49}">
      <dsp:nvSpPr>
        <dsp:cNvPr id="0" name=""/>
        <dsp:cNvSpPr/>
      </dsp:nvSpPr>
      <dsp:spPr>
        <a:xfrm>
          <a:off x="8331303" y="2307355"/>
          <a:ext cx="2988563" cy="971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15.9±11.3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By oral</a:t>
          </a:r>
          <a:endParaRPr lang="en-US" sz="2400" kern="1200" dirty="0"/>
        </a:p>
      </dsp:txBody>
      <dsp:txXfrm>
        <a:off x="8359763" y="2335815"/>
        <a:ext cx="2931643" cy="914781"/>
      </dsp:txXfrm>
    </dsp:sp>
    <dsp:sp modelId="{ACB5701C-D653-491A-B03A-143997DF0953}">
      <dsp:nvSpPr>
        <dsp:cNvPr id="0" name=""/>
        <dsp:cNvSpPr/>
      </dsp:nvSpPr>
      <dsp:spPr>
        <a:xfrm rot="2142401">
          <a:off x="7450105" y="3541830"/>
          <a:ext cx="957322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957322" y="20195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904833" y="3538092"/>
        <a:ext cx="47866" cy="47866"/>
      </dsp:txXfrm>
    </dsp:sp>
    <dsp:sp modelId="{3EA0AFBE-CEF7-415B-BFE5-094CC2AE030F}">
      <dsp:nvSpPr>
        <dsp:cNvPr id="0" name=""/>
        <dsp:cNvSpPr/>
      </dsp:nvSpPr>
      <dsp:spPr>
        <a:xfrm>
          <a:off x="8317447" y="3355539"/>
          <a:ext cx="2988563" cy="9717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5±4.4ng/ml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By IM</a:t>
          </a:r>
          <a:endParaRPr lang="en-US" sz="2400" kern="1200" dirty="0"/>
        </a:p>
      </dsp:txBody>
      <dsp:txXfrm>
        <a:off x="8345907" y="3383999"/>
        <a:ext cx="2931643" cy="914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01ECB-3557-466C-8504-5A2B12273455}">
      <dsp:nvSpPr>
        <dsp:cNvPr id="0" name=""/>
        <dsp:cNvSpPr/>
      </dsp:nvSpPr>
      <dsp:spPr>
        <a:xfrm>
          <a:off x="5208" y="9928"/>
          <a:ext cx="3688450" cy="1234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24000 IU/month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cholecalciferol</a:t>
          </a:r>
          <a:endParaRPr lang="en-US" sz="2400" kern="1200" dirty="0"/>
        </a:p>
      </dsp:txBody>
      <dsp:txXfrm>
        <a:off x="5208" y="9928"/>
        <a:ext cx="3688450" cy="1234014"/>
      </dsp:txXfrm>
    </dsp:sp>
    <dsp:sp modelId="{CF1347BC-555A-45DF-BA26-9345166D07B2}">
      <dsp:nvSpPr>
        <dsp:cNvPr id="0" name=""/>
        <dsp:cNvSpPr/>
      </dsp:nvSpPr>
      <dsp:spPr>
        <a:xfrm>
          <a:off x="5208" y="1245226"/>
          <a:ext cx="3688450" cy="19253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smtClean="0"/>
            <a:t>Falls 48% </a:t>
          </a:r>
          <a:endParaRPr lang="en-US" sz="2800" kern="1200" dirty="0"/>
        </a:p>
      </dsp:txBody>
      <dsp:txXfrm>
        <a:off x="5208" y="1245226"/>
        <a:ext cx="3688450" cy="1925329"/>
      </dsp:txXfrm>
    </dsp:sp>
    <dsp:sp modelId="{191517CB-8513-4404-A852-D8624882604C}">
      <dsp:nvSpPr>
        <dsp:cNvPr id="0" name=""/>
        <dsp:cNvSpPr/>
      </dsp:nvSpPr>
      <dsp:spPr>
        <a:xfrm>
          <a:off x="4127167" y="9928"/>
          <a:ext cx="3688450" cy="1234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60000 IU/month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cholecalciferol</a:t>
          </a:r>
          <a:endParaRPr lang="en-US" sz="2400" kern="1200" dirty="0"/>
        </a:p>
      </dsp:txBody>
      <dsp:txXfrm>
        <a:off x="4127167" y="9928"/>
        <a:ext cx="3688450" cy="1234014"/>
      </dsp:txXfrm>
    </dsp:sp>
    <dsp:sp modelId="{6DFC32E5-45B1-49BB-A719-543CE032C667}">
      <dsp:nvSpPr>
        <dsp:cNvPr id="0" name=""/>
        <dsp:cNvSpPr/>
      </dsp:nvSpPr>
      <dsp:spPr>
        <a:xfrm>
          <a:off x="4127167" y="1245226"/>
          <a:ext cx="3688450" cy="19253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Chair stands less improvement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Falls 67%</a:t>
          </a:r>
          <a:endParaRPr lang="en-US" sz="2400" kern="1200" dirty="0"/>
        </a:p>
      </dsp:txBody>
      <dsp:txXfrm>
        <a:off x="4127167" y="1245226"/>
        <a:ext cx="3688450" cy="1925329"/>
      </dsp:txXfrm>
    </dsp:sp>
    <dsp:sp modelId="{9D58ADD8-D3CC-4448-AC00-456B43D875B9}">
      <dsp:nvSpPr>
        <dsp:cNvPr id="0" name=""/>
        <dsp:cNvSpPr/>
      </dsp:nvSpPr>
      <dsp:spPr>
        <a:xfrm>
          <a:off x="8249127" y="9928"/>
          <a:ext cx="3688450" cy="1234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24000 IU cholecalciferol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+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300</a:t>
          </a:r>
          <a:r>
            <a:rPr lang="en-US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µg </a:t>
          </a:r>
          <a:r>
            <a:rPr lang="en-US" sz="2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calcifediol</a:t>
          </a:r>
          <a:endParaRPr lang="en-US" sz="2400" kern="1200" dirty="0"/>
        </a:p>
      </dsp:txBody>
      <dsp:txXfrm>
        <a:off x="8249127" y="9928"/>
        <a:ext cx="3688450" cy="1234014"/>
      </dsp:txXfrm>
    </dsp:sp>
    <dsp:sp modelId="{F34CB0A2-B853-41BB-8BB6-AE37D3B1026D}">
      <dsp:nvSpPr>
        <dsp:cNvPr id="0" name=""/>
        <dsp:cNvSpPr/>
      </dsp:nvSpPr>
      <dsp:spPr>
        <a:xfrm>
          <a:off x="8249127" y="1245226"/>
          <a:ext cx="3688450" cy="19253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Chair stands less improvement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Falls 66% </a:t>
          </a:r>
          <a:endParaRPr lang="en-US" sz="2400" kern="1200" dirty="0"/>
        </a:p>
      </dsp:txBody>
      <dsp:txXfrm>
        <a:off x="8249127" y="1245226"/>
        <a:ext cx="3688450" cy="19253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56B4D-C7F6-48E2-AB76-7858952329C9}">
      <dsp:nvSpPr>
        <dsp:cNvPr id="0" name=""/>
        <dsp:cNvSpPr/>
      </dsp:nvSpPr>
      <dsp:spPr>
        <a:xfrm>
          <a:off x="0" y="1370"/>
          <a:ext cx="1102995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F447EF-7272-438C-9449-DBECDC0D53A4}">
      <dsp:nvSpPr>
        <dsp:cNvPr id="0" name=""/>
        <dsp:cNvSpPr/>
      </dsp:nvSpPr>
      <dsp:spPr>
        <a:xfrm>
          <a:off x="0" y="1370"/>
          <a:ext cx="2205990" cy="2803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j-lt"/>
            </a:rPr>
            <a:t>Placebo-controlled trial of 218 postmenopausal women (mean age 60 years)</a:t>
          </a:r>
          <a:endParaRPr lang="en-US" sz="2400" kern="1200" dirty="0"/>
        </a:p>
      </dsp:txBody>
      <dsp:txXfrm>
        <a:off x="0" y="1370"/>
        <a:ext cx="2205990" cy="2803670"/>
      </dsp:txXfrm>
    </dsp:sp>
    <dsp:sp modelId="{AF072EBB-BD74-41A6-8E17-9CE5806A93D6}">
      <dsp:nvSpPr>
        <dsp:cNvPr id="0" name=""/>
        <dsp:cNvSpPr/>
      </dsp:nvSpPr>
      <dsp:spPr>
        <a:xfrm>
          <a:off x="2371439" y="45177"/>
          <a:ext cx="8658510" cy="876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j-lt"/>
            </a:rPr>
            <a:t>serum 25-hydroxyvitamin D between 10 and 32ng/mL </a:t>
          </a:r>
          <a:endParaRPr lang="en-US" sz="2800" kern="1200" dirty="0"/>
        </a:p>
      </dsp:txBody>
      <dsp:txXfrm>
        <a:off x="2371439" y="45177"/>
        <a:ext cx="8658510" cy="876146"/>
      </dsp:txXfrm>
    </dsp:sp>
    <dsp:sp modelId="{BCE03211-C96B-4F2E-9931-06B48E7EFDD0}">
      <dsp:nvSpPr>
        <dsp:cNvPr id="0" name=""/>
        <dsp:cNvSpPr/>
      </dsp:nvSpPr>
      <dsp:spPr>
        <a:xfrm>
          <a:off x="2205989" y="921324"/>
          <a:ext cx="88239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2413E40-1019-45F6-B267-D896867EA72F}">
      <dsp:nvSpPr>
        <dsp:cNvPr id="0" name=""/>
        <dsp:cNvSpPr/>
      </dsp:nvSpPr>
      <dsp:spPr>
        <a:xfrm>
          <a:off x="2371439" y="965132"/>
          <a:ext cx="8658510" cy="876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j-lt"/>
            </a:rPr>
            <a:t>were treated with 2000IU cholecalciferol per day vs placebo for 12  months</a:t>
          </a:r>
          <a:endParaRPr lang="en-US" sz="2800" kern="1200" dirty="0"/>
        </a:p>
      </dsp:txBody>
      <dsp:txXfrm>
        <a:off x="2371439" y="965132"/>
        <a:ext cx="8658510" cy="876146"/>
      </dsp:txXfrm>
    </dsp:sp>
    <dsp:sp modelId="{0096B6DA-104E-4877-B499-C0EB647BFD09}">
      <dsp:nvSpPr>
        <dsp:cNvPr id="0" name=""/>
        <dsp:cNvSpPr/>
      </dsp:nvSpPr>
      <dsp:spPr>
        <a:xfrm>
          <a:off x="2205989" y="1841278"/>
          <a:ext cx="88239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E5BD932-2E40-4BE4-8372-118CE0595215}">
      <dsp:nvSpPr>
        <dsp:cNvPr id="0" name=""/>
        <dsp:cNvSpPr/>
      </dsp:nvSpPr>
      <dsp:spPr>
        <a:xfrm>
          <a:off x="2371439" y="1885086"/>
          <a:ext cx="8658510" cy="876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j-lt"/>
            </a:rPr>
            <a:t>All participants underwent a diet and exercise weight loss </a:t>
          </a:r>
          <a:r>
            <a:rPr lang="en-US" sz="2800" kern="1200" dirty="0" smtClean="0">
              <a:latin typeface="+mj-lt"/>
            </a:rPr>
            <a:t>program. </a:t>
          </a:r>
          <a:endParaRPr lang="en-US" sz="2800" kern="1200" dirty="0"/>
        </a:p>
      </dsp:txBody>
      <dsp:txXfrm>
        <a:off x="2371439" y="1885086"/>
        <a:ext cx="8658510" cy="876146"/>
      </dsp:txXfrm>
    </dsp:sp>
    <dsp:sp modelId="{BD766D14-96BE-4118-9090-573202CBADA5}">
      <dsp:nvSpPr>
        <dsp:cNvPr id="0" name=""/>
        <dsp:cNvSpPr/>
      </dsp:nvSpPr>
      <dsp:spPr>
        <a:xfrm>
          <a:off x="2205989" y="2761233"/>
          <a:ext cx="88239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770BC12F-BB2F-4CB7-9B4B-A34D55451176}" type="datetimeFigureOut">
              <a:rPr lang="fa-IR" smtClean="0"/>
              <a:t>18/05/1444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A8BBF2A-8AF1-4645-BACE-A619282D5C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183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BF2A-8AF1-4645-BACE-A619282D5C77}" type="slidenum">
              <a:rPr lang="fa-IR" smtClean="0"/>
              <a:t>38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9945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3592CA-37FD-48D2-85C9-FB24ED5184E6}" type="datetimeFigureOut">
              <a:rPr lang="fa-IR" smtClean="0"/>
              <a:t>18/05/1444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D149DB9-3C73-48A0-B581-41D6978EC6F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9100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2CA-37FD-48D2-85C9-FB24ED5184E6}" type="datetimeFigureOut">
              <a:rPr lang="fa-IR" smtClean="0"/>
              <a:t>18/05/1444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9DB9-3C73-48A0-B581-41D6978EC6F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474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3592CA-37FD-48D2-85C9-FB24ED5184E6}" type="datetimeFigureOut">
              <a:rPr lang="fa-IR" smtClean="0"/>
              <a:t>18/05/1444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D149DB9-3C73-48A0-B581-41D6978EC6F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0714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2CA-37FD-48D2-85C9-FB24ED5184E6}" type="datetimeFigureOut">
              <a:rPr lang="fa-IR" smtClean="0"/>
              <a:t>18/05/1444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D149DB9-3C73-48A0-B581-41D6978EC6F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86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3592CA-37FD-48D2-85C9-FB24ED5184E6}" type="datetimeFigureOut">
              <a:rPr lang="fa-IR" smtClean="0"/>
              <a:t>18/05/1444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D149DB9-3C73-48A0-B581-41D6978EC6F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423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2CA-37FD-48D2-85C9-FB24ED5184E6}" type="datetimeFigureOut">
              <a:rPr lang="fa-IR" smtClean="0"/>
              <a:t>18/05/1444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9DB9-3C73-48A0-B581-41D6978EC6F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740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2CA-37FD-48D2-85C9-FB24ED5184E6}" type="datetimeFigureOut">
              <a:rPr lang="fa-IR" smtClean="0"/>
              <a:t>18/05/1444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9DB9-3C73-48A0-B581-41D6978EC6F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756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2CA-37FD-48D2-85C9-FB24ED5184E6}" type="datetimeFigureOut">
              <a:rPr lang="fa-IR" smtClean="0"/>
              <a:t>18/05/1444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9DB9-3C73-48A0-B581-41D6978EC6F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35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2CA-37FD-48D2-85C9-FB24ED5184E6}" type="datetimeFigureOut">
              <a:rPr lang="fa-IR" smtClean="0"/>
              <a:t>18/05/1444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9DB9-3C73-48A0-B581-41D6978EC6F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988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3592CA-37FD-48D2-85C9-FB24ED5184E6}" type="datetimeFigureOut">
              <a:rPr lang="fa-IR" smtClean="0"/>
              <a:t>18/05/1444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D149DB9-3C73-48A0-B581-41D6978EC6F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2754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92CA-37FD-48D2-85C9-FB24ED5184E6}" type="datetimeFigureOut">
              <a:rPr lang="fa-IR" smtClean="0"/>
              <a:t>18/05/1444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9DB9-3C73-48A0-B581-41D6978EC6F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564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D3592CA-37FD-48D2-85C9-FB24ED5184E6}" type="datetimeFigureOut">
              <a:rPr lang="fa-IR" smtClean="0"/>
              <a:t>18/05/1444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D149DB9-3C73-48A0-B581-41D6978EC6F3}" type="slidenum">
              <a:rPr lang="fa-IR" smtClean="0"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714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057751"/>
          </a:xfrm>
        </p:spPr>
        <p:txBody>
          <a:bodyPr>
            <a:normAutofit/>
          </a:bodyPr>
          <a:lstStyle/>
          <a:p>
            <a:pPr algn="ctr" rtl="0"/>
            <a:r>
              <a:rPr lang="en-US" sz="5400" dirty="0"/>
              <a:t>In the name of god</a:t>
            </a:r>
            <a:endParaRPr lang="fa-IR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 rtl="0"/>
            <a:r>
              <a:rPr lang="en-US" sz="3200" dirty="0"/>
              <a:t>Therapeutics of vitamin D</a:t>
            </a:r>
          </a:p>
          <a:p>
            <a:pPr algn="ctr" rtl="0"/>
            <a:endParaRPr lang="fa-IR" sz="32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1192" y="3893127"/>
            <a:ext cx="11029615" cy="19656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0">
              <a:buFont typeface="Wingdings" charset="2"/>
              <a:buChar char="§"/>
            </a:pPr>
            <a:endParaRPr lang="en-US" b="1" i="1" dirty="0" smtClean="0">
              <a:solidFill>
                <a:schemeClr val="bg1"/>
              </a:solidFill>
              <a:latin typeface="IRNazanin" charset="0"/>
              <a:ea typeface="IRNazanin" charset="0"/>
              <a:cs typeface="IRNazanin" charset="0"/>
            </a:endParaRPr>
          </a:p>
          <a:p>
            <a:pPr marL="342900" indent="-342900" algn="just" rtl="0">
              <a:buFont typeface="Wingdings" charset="2"/>
              <a:buChar char="§"/>
            </a:pPr>
            <a:r>
              <a:rPr lang="en-US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December 12,2022</a:t>
            </a:r>
          </a:p>
          <a:p>
            <a:pPr marL="342900" indent="-342900" algn="just" rtl="0">
              <a:buFont typeface="Wingdings" charset="2"/>
              <a:buChar char="§"/>
            </a:pPr>
            <a:r>
              <a:rPr lang="en-US" sz="2000" b="1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Ameneh</a:t>
            </a:r>
            <a:r>
              <a:rPr lang="en-US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Ahmadi, MD</a:t>
            </a:r>
          </a:p>
          <a:p>
            <a:pPr marL="342900" indent="-342900" rtl="0">
              <a:buFont typeface="Wingdings" charset="2"/>
              <a:buChar char="§"/>
            </a:pPr>
            <a:r>
              <a:rPr lang="en-US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Research Institute for Endocrine Sciences,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Shahid</a:t>
            </a:r>
            <a:r>
              <a:rPr lang="en-US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Beheshti</a:t>
            </a:r>
            <a:r>
              <a:rPr lang="en-US" sz="20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University of Medical Sciences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fa-I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Catabolism</a:t>
            </a:r>
            <a:endParaRPr lang="fa-IR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147" y="1860819"/>
            <a:ext cx="6765052" cy="4997181"/>
          </a:xfrm>
        </p:spPr>
      </p:pic>
    </p:spTree>
    <p:extLst>
      <p:ext uri="{BB962C8B-B14F-4D97-AF65-F5344CB8AC3E}">
        <p14:creationId xmlns:p14="http://schemas.microsoft.com/office/powerpoint/2010/main" val="11034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028" y="1486080"/>
            <a:ext cx="11029616" cy="1013800"/>
          </a:xfrm>
        </p:spPr>
        <p:txBody>
          <a:bodyPr>
            <a:noAutofit/>
          </a:bodyPr>
          <a:lstStyle/>
          <a:p>
            <a:pPr algn="ctr" rtl="0"/>
            <a:r>
              <a:rPr lang="en-US" sz="4000" dirty="0"/>
              <a:t>reference ranges for total serum </a:t>
            </a:r>
            <a:r>
              <a:rPr lang="en-US" sz="4000" dirty="0" smtClean="0"/>
              <a:t>   25-hydroxyvitamin </a:t>
            </a:r>
            <a:r>
              <a:rPr lang="en-US" sz="4000" dirty="0"/>
              <a:t>D</a:t>
            </a:r>
            <a:r>
              <a:rPr lang="fa-IR" sz="4000" dirty="0"/>
              <a:t/>
            </a:r>
            <a:br>
              <a:rPr lang="fa-IR" sz="4000" dirty="0"/>
            </a:br>
            <a:endParaRPr lang="fa-IR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43511" y="2181225"/>
          <a:ext cx="11167464" cy="30835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04139">
                  <a:extLst>
                    <a:ext uri="{9D8B030D-6E8A-4147-A177-3AD203B41FA5}">
                      <a16:colId xmlns:a16="http://schemas.microsoft.com/office/drawing/2014/main" val="2741099553"/>
                    </a:ext>
                  </a:extLst>
                </a:gridCol>
                <a:gridCol w="5763325">
                  <a:extLst>
                    <a:ext uri="{9D8B030D-6E8A-4147-A177-3AD203B41FA5}">
                      <a16:colId xmlns:a16="http://schemas.microsoft.com/office/drawing/2014/main" val="2101699215"/>
                    </a:ext>
                  </a:extLst>
                </a:gridCol>
              </a:tblGrid>
              <a:tr h="616700">
                <a:tc gridSpan="2"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latin typeface="+mj-lt"/>
                        </a:rPr>
                        <a:t>Laboratories</a:t>
                      </a:r>
                      <a:r>
                        <a:rPr lang="en-US" sz="2800" baseline="0" dirty="0" smtClean="0">
                          <a:latin typeface="+mj-lt"/>
                        </a:rPr>
                        <a:t> reference ranges for total serum 25-hydroxyvitamin D</a:t>
                      </a:r>
                      <a:endParaRPr lang="fa-IR" sz="28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995948"/>
                  </a:ext>
                </a:extLst>
              </a:tr>
              <a:tr h="61670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>
                          <a:latin typeface="+mj-lt"/>
                        </a:rPr>
                        <a:t>&lt;10 ng/ml</a:t>
                      </a:r>
                      <a:endParaRPr lang="fa-IR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latin typeface="+mj-lt"/>
                        </a:rPr>
                        <a:t>Sever</a:t>
                      </a:r>
                      <a:r>
                        <a:rPr lang="en-US" sz="2800" baseline="0" dirty="0" smtClean="0">
                          <a:latin typeface="+mj-lt"/>
                        </a:rPr>
                        <a:t> deficiency</a:t>
                      </a:r>
                      <a:endParaRPr lang="fa-IR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018352"/>
                  </a:ext>
                </a:extLst>
              </a:tr>
              <a:tr h="61670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>
                          <a:latin typeface="+mj-lt"/>
                        </a:rPr>
                        <a:t>10-24 ng/ml</a:t>
                      </a:r>
                      <a:endParaRPr lang="fa-IR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latin typeface="+mj-lt"/>
                        </a:rPr>
                        <a:t>Mild to moderate deficiency</a:t>
                      </a:r>
                      <a:endParaRPr lang="fa-IR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140409"/>
                  </a:ext>
                </a:extLst>
              </a:tr>
              <a:tr h="61670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>
                          <a:latin typeface="+mj-lt"/>
                        </a:rPr>
                        <a:t>25-80 ng/ml</a:t>
                      </a:r>
                      <a:endParaRPr lang="fa-IR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latin typeface="+mj-lt"/>
                        </a:rPr>
                        <a:t>Optimal</a:t>
                      </a:r>
                      <a:endParaRPr lang="fa-IR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717039"/>
                  </a:ext>
                </a:extLst>
              </a:tr>
              <a:tr h="61670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>
                          <a:latin typeface="+mj-lt"/>
                        </a:rPr>
                        <a:t> </a:t>
                      </a:r>
                      <a:r>
                        <a:rPr lang="fa-IR" sz="2800" dirty="0" smtClean="0">
                          <a:latin typeface="+mj-lt"/>
                        </a:rPr>
                        <a:t>&lt;</a:t>
                      </a:r>
                      <a:r>
                        <a:rPr lang="en-US" sz="2800" dirty="0" smtClean="0">
                          <a:latin typeface="+mj-lt"/>
                        </a:rPr>
                        <a:t>80 ng/ml</a:t>
                      </a:r>
                      <a:endParaRPr lang="fa-IR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800" dirty="0" smtClean="0">
                          <a:latin typeface="+mj-lt"/>
                        </a:rPr>
                        <a:t>Possible toxicity</a:t>
                      </a:r>
                      <a:endParaRPr lang="fa-IR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632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9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Type and source of vitamin </a:t>
            </a:r>
            <a:r>
              <a:rPr lang="en-US" sz="4000" dirty="0" smtClean="0"/>
              <a:t>D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 smtClean="0">
                <a:latin typeface="+mj-lt"/>
              </a:rPr>
              <a:t>suggesting </a:t>
            </a:r>
            <a:r>
              <a:rPr lang="en-US" sz="3200" dirty="0">
                <a:latin typeface="+mj-lt"/>
              </a:rPr>
              <a:t>either vitamin D2 </a:t>
            </a:r>
            <a:r>
              <a:rPr lang="en-US" sz="3200" dirty="0" smtClean="0">
                <a:latin typeface="+mj-lt"/>
              </a:rPr>
              <a:t>or </a:t>
            </a:r>
            <a:r>
              <a:rPr lang="en-US" sz="3200" dirty="0">
                <a:latin typeface="+mj-lt"/>
              </a:rPr>
              <a:t>vitamin D3 </a:t>
            </a:r>
            <a:endParaRPr lang="en-US" sz="3200" dirty="0" smtClean="0">
              <a:latin typeface="+mj-lt"/>
            </a:endParaRPr>
          </a:p>
          <a:p>
            <a:pPr algn="l" rtl="0"/>
            <a:r>
              <a:rPr lang="en-US" sz="2800" dirty="0" smtClean="0">
                <a:latin typeface="+mj-lt"/>
              </a:rPr>
              <a:t>meta-analysis </a:t>
            </a:r>
            <a:r>
              <a:rPr lang="en-US" sz="2800" dirty="0">
                <a:latin typeface="+mj-lt"/>
              </a:rPr>
              <a:t>of double-blind </a:t>
            </a:r>
            <a:r>
              <a:rPr lang="en-US" sz="2800" dirty="0" smtClean="0">
                <a:latin typeface="+mj-lt"/>
              </a:rPr>
              <a:t>RCTs</a:t>
            </a:r>
          </a:p>
          <a:p>
            <a:pPr lvl="1" algn="l" rtl="0"/>
            <a:r>
              <a:rPr lang="en-US" sz="2600" dirty="0" smtClean="0">
                <a:latin typeface="+mj-lt"/>
              </a:rPr>
              <a:t>Vitamin D dose of &gt; 4800 IU/day (D3 23% lowered fractures but D2 not)  </a:t>
            </a:r>
          </a:p>
          <a:p>
            <a:pPr lvl="2" algn="l" rtl="0"/>
            <a:r>
              <a:rPr lang="en-US" sz="2600" dirty="0">
                <a:latin typeface="+mj-lt"/>
              </a:rPr>
              <a:t>vitamin D plus </a:t>
            </a:r>
            <a:r>
              <a:rPr lang="en-US" sz="2600" dirty="0" smtClean="0">
                <a:latin typeface="+mj-lt"/>
              </a:rPr>
              <a:t>calcium (lowered hip fracture) </a:t>
            </a:r>
          </a:p>
          <a:p>
            <a:pPr algn="l" rtl="0"/>
            <a:endParaRPr lang="fa-I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283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Type and source of vitamin D</a:t>
            </a:r>
            <a:endParaRPr lang="fa-IR" sz="40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86150"/>
              </p:ext>
            </p:extLst>
          </p:nvPr>
        </p:nvGraphicFramePr>
        <p:xfrm>
          <a:off x="304800" y="2389043"/>
          <a:ext cx="11582400" cy="4023360"/>
        </p:xfrm>
        <a:graphic>
          <a:graphicData uri="http://schemas.openxmlformats.org/drawingml/2006/table">
            <a:tbl>
              <a:tblPr rtl="1" firstRow="1" bandRow="1">
                <a:tableStyleId>{EB9631B5-78F2-41C9-869B-9F39066F8104}</a:tableStyleId>
              </a:tblPr>
              <a:tblGrid>
                <a:gridCol w="11582400">
                  <a:extLst>
                    <a:ext uri="{9D8B030D-6E8A-4147-A177-3AD203B41FA5}">
                      <a16:colId xmlns:a16="http://schemas.microsoft.com/office/drawing/2014/main" val="3187806185"/>
                    </a:ext>
                  </a:extLst>
                </a:gridCol>
              </a:tblGrid>
              <a:tr h="329159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/>
                        <a:t>Conditions in which the administration of </a:t>
                      </a:r>
                      <a:r>
                        <a:rPr lang="en-US" sz="2400" dirty="0" err="1" smtClean="0"/>
                        <a:t>calcidiol</a:t>
                      </a:r>
                      <a:r>
                        <a:rPr lang="en-US" sz="2400" dirty="0" smtClean="0"/>
                        <a:t> may be preferable to cholecalciferol</a:t>
                      </a:r>
                      <a:endParaRPr lang="fa-I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422038"/>
                  </a:ext>
                </a:extLst>
              </a:tr>
              <a:tr h="329159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liver disease in whom the hepatic hydroxylation of vitamin D is impaired</a:t>
                      </a:r>
                      <a:endParaRPr lang="en-US" sz="2400" dirty="0" smtClean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216245"/>
                  </a:ext>
                </a:extLst>
              </a:tr>
              <a:tr h="430131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in the setting of glucocorticoid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induced inhibition of hepatic 25-hydroxylase</a:t>
                      </a:r>
                      <a:endParaRPr lang="en-US" sz="2400" dirty="0" smtClean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646433"/>
                  </a:ext>
                </a:extLst>
              </a:tr>
              <a:tr h="430131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CKD</a:t>
                      </a:r>
                      <a:endParaRPr lang="en-US" sz="2400" dirty="0" smtClean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869064"/>
                  </a:ext>
                </a:extLst>
              </a:tr>
              <a:tr h="430131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Nephrotic syndrome </a:t>
                      </a:r>
                      <a:endParaRPr lang="en-US" sz="2400" dirty="0" smtClean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915908"/>
                  </a:ext>
                </a:extLst>
              </a:tr>
              <a:tr h="430131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in obese patients due to its greater hydrophilic properties</a:t>
                      </a:r>
                      <a:endParaRPr lang="en-US" sz="2400" dirty="0" smtClean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860404"/>
                  </a:ext>
                </a:extLst>
              </a:tr>
              <a:tr h="4301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/>
                        <a:t>in cases of fat malabsorption 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046459"/>
                  </a:ext>
                </a:extLst>
              </a:tr>
              <a:tr h="430131"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Other conditions</a:t>
                      </a:r>
                      <a:r>
                        <a:rPr lang="en-US" sz="2400" baseline="0" dirty="0" smtClean="0"/>
                        <a:t> (e.g., </a:t>
                      </a:r>
                      <a:r>
                        <a:rPr lang="en-US" sz="2400" baseline="0" dirty="0" err="1" smtClean="0"/>
                        <a:t>typeⅠDM</a:t>
                      </a:r>
                      <a:r>
                        <a:rPr lang="en-US" sz="2400" baseline="0" dirty="0" smtClean="0"/>
                        <a:t>, transplant recipients)</a:t>
                      </a:r>
                      <a:endParaRPr lang="en-US" sz="2400" dirty="0" smtClean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882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0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 smtClean="0"/>
              <a:t>Daily needs of vitamin d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dirty="0" smtClean="0">
                <a:latin typeface="+mj-lt"/>
              </a:rPr>
              <a:t>Daily </a:t>
            </a:r>
            <a:r>
              <a:rPr lang="en-US" sz="2800" dirty="0">
                <a:latin typeface="+mj-lt"/>
              </a:rPr>
              <a:t>vitamin D supplement of 400IU should be provided to all infants and a slightly higher dose (600IU) (for small children; usually up to the age of 4 years). </a:t>
            </a:r>
            <a:endParaRPr lang="en-US" sz="2800" dirty="0" smtClean="0">
              <a:latin typeface="+mj-lt"/>
            </a:endParaRPr>
          </a:p>
          <a:p>
            <a:pPr algn="l" rtl="0"/>
            <a:r>
              <a:rPr lang="en-US" sz="2800" dirty="0" smtClean="0">
                <a:latin typeface="+mj-lt"/>
              </a:rPr>
              <a:t>Similarly</a:t>
            </a:r>
            <a:r>
              <a:rPr lang="en-US" sz="2800" dirty="0">
                <a:latin typeface="+mj-lt"/>
              </a:rPr>
              <a:t>, in view of the </a:t>
            </a:r>
            <a:r>
              <a:rPr lang="en-US" sz="2800" dirty="0" smtClean="0">
                <a:latin typeface="+mj-lt"/>
              </a:rPr>
              <a:t>high prevalence </a:t>
            </a:r>
            <a:r>
              <a:rPr lang="en-US" sz="2800" dirty="0">
                <a:latin typeface="+mj-lt"/>
              </a:rPr>
              <a:t>of vitamin D deficiency in older individuals, a daily intake of 600–800IU is </a:t>
            </a:r>
            <a:r>
              <a:rPr lang="en-US" sz="2800" dirty="0" smtClean="0">
                <a:latin typeface="+mj-lt"/>
              </a:rPr>
              <a:t>recommended.</a:t>
            </a:r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4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896120"/>
            <a:ext cx="11029616" cy="1013800"/>
          </a:xfrm>
        </p:spPr>
        <p:txBody>
          <a:bodyPr>
            <a:noAutofit/>
          </a:bodyPr>
          <a:lstStyle/>
          <a:p>
            <a:pPr algn="ctr" rtl="0"/>
            <a:r>
              <a:rPr lang="en-US" sz="4000" dirty="0" smtClean="0"/>
              <a:t>Dietary reference intakes for  vitamin d</a:t>
            </a:r>
            <a:endParaRPr lang="fa-IR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494356"/>
              </p:ext>
            </p:extLst>
          </p:nvPr>
        </p:nvGraphicFramePr>
        <p:xfrm>
          <a:off x="700605" y="2103886"/>
          <a:ext cx="11158886" cy="4587858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603069">
                  <a:extLst>
                    <a:ext uri="{9D8B030D-6E8A-4147-A177-3AD203B41FA5}">
                      <a16:colId xmlns:a16="http://schemas.microsoft.com/office/drawing/2014/main" val="1915761157"/>
                    </a:ext>
                  </a:extLst>
                </a:gridCol>
                <a:gridCol w="2728653">
                  <a:extLst>
                    <a:ext uri="{9D8B030D-6E8A-4147-A177-3AD203B41FA5}">
                      <a16:colId xmlns:a16="http://schemas.microsoft.com/office/drawing/2014/main" val="2250285751"/>
                    </a:ext>
                  </a:extLst>
                </a:gridCol>
                <a:gridCol w="2972396">
                  <a:extLst>
                    <a:ext uri="{9D8B030D-6E8A-4147-A177-3AD203B41FA5}">
                      <a16:colId xmlns:a16="http://schemas.microsoft.com/office/drawing/2014/main" val="1703197753"/>
                    </a:ext>
                  </a:extLst>
                </a:gridCol>
                <a:gridCol w="2854768">
                  <a:extLst>
                    <a:ext uri="{9D8B030D-6E8A-4147-A177-3AD203B41FA5}">
                      <a16:colId xmlns:a16="http://schemas.microsoft.com/office/drawing/2014/main" val="2948965950"/>
                    </a:ext>
                  </a:extLst>
                </a:gridCol>
              </a:tblGrid>
              <a:tr h="417078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Upper level intake u/d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Dietary allowance u/d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requirement u/d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Life stage group</a:t>
                      </a:r>
                      <a:endParaRPr lang="fa-I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73308"/>
                  </a:ext>
                </a:extLst>
              </a:tr>
              <a:tr h="417078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1000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-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dirty="0" smtClean="0"/>
                        <a:t>Infants 0-6 months</a:t>
                      </a:r>
                      <a:endParaRPr lang="fa-I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089916"/>
                  </a:ext>
                </a:extLst>
              </a:tr>
              <a:tr h="417078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1500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-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Infants 6-12 months</a:t>
                      </a:r>
                      <a:endParaRPr lang="fa-IR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743850"/>
                  </a:ext>
                </a:extLst>
              </a:tr>
              <a:tr h="417078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-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dirty="0" smtClean="0"/>
                        <a:t>14-18 </a:t>
                      </a:r>
                      <a:r>
                        <a:rPr lang="en-US" sz="1800" b="0" dirty="0" err="1" smtClean="0"/>
                        <a:t>yr.old</a:t>
                      </a:r>
                      <a:endParaRPr lang="fa-IR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599857"/>
                  </a:ext>
                </a:extLst>
              </a:tr>
              <a:tr h="417078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19-30 </a:t>
                      </a:r>
                      <a:r>
                        <a:rPr lang="en-US" sz="1800" b="0" dirty="0" err="1" smtClean="0"/>
                        <a:t>yr.old</a:t>
                      </a:r>
                      <a:endParaRPr lang="fa-IR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096543"/>
                  </a:ext>
                </a:extLst>
              </a:tr>
              <a:tr h="417078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31-50 </a:t>
                      </a:r>
                      <a:r>
                        <a:rPr lang="en-US" sz="1800" b="0" dirty="0" err="1" smtClean="0"/>
                        <a:t>yr.old</a:t>
                      </a:r>
                      <a:endParaRPr lang="fa-IR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939921"/>
                  </a:ext>
                </a:extLst>
              </a:tr>
              <a:tr h="417078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51-70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dirty="0" err="1" smtClean="0"/>
                        <a:t>yr.old</a:t>
                      </a:r>
                      <a:r>
                        <a:rPr lang="en-US" sz="1800" b="0" baseline="0" dirty="0" smtClean="0"/>
                        <a:t> males</a:t>
                      </a:r>
                      <a:endParaRPr lang="fa-IR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552072"/>
                  </a:ext>
                </a:extLst>
              </a:tr>
              <a:tr h="417078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51-70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dirty="0" err="1" smtClean="0"/>
                        <a:t>yr.old</a:t>
                      </a:r>
                      <a:r>
                        <a:rPr lang="en-US" sz="1800" b="0" baseline="0" dirty="0" smtClean="0"/>
                        <a:t> females</a:t>
                      </a:r>
                      <a:endParaRPr lang="fa-IR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571901"/>
                  </a:ext>
                </a:extLst>
              </a:tr>
              <a:tr h="417078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800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0" dirty="0" smtClean="0"/>
                        <a:t>&lt;</a:t>
                      </a:r>
                      <a:r>
                        <a:rPr lang="en-US" sz="1800" b="0" dirty="0" smtClean="0"/>
                        <a:t>70 </a:t>
                      </a:r>
                      <a:r>
                        <a:rPr lang="en-US" sz="1800" b="0" dirty="0" err="1" smtClean="0"/>
                        <a:t>yr.old</a:t>
                      </a:r>
                      <a:endParaRPr lang="fa-IR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999722"/>
                  </a:ext>
                </a:extLst>
              </a:tr>
              <a:tr h="417078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14-18 </a:t>
                      </a:r>
                      <a:r>
                        <a:rPr lang="en-US" sz="1800" b="0" dirty="0" err="1" smtClean="0"/>
                        <a:t>yr.old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preg</a:t>
                      </a:r>
                      <a:r>
                        <a:rPr lang="en-US" sz="1800" b="0" baseline="0" dirty="0" smtClean="0"/>
                        <a:t>/lactation</a:t>
                      </a:r>
                      <a:endParaRPr lang="fa-IR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064212"/>
                  </a:ext>
                </a:extLst>
              </a:tr>
              <a:tr h="417078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400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19-50 </a:t>
                      </a:r>
                      <a:r>
                        <a:rPr lang="en-US" sz="1800" b="0" dirty="0" err="1" smtClean="0"/>
                        <a:t>yr.old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preg</a:t>
                      </a:r>
                      <a:r>
                        <a:rPr lang="en-US" sz="1800" b="0" baseline="0" dirty="0" smtClean="0"/>
                        <a:t>/lactation</a:t>
                      </a:r>
                      <a:endParaRPr lang="fa-IR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227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3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Mode of administration and dose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74459"/>
            <a:ext cx="11029615" cy="3678303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>
                <a:latin typeface="+mj-lt"/>
              </a:rPr>
              <a:t>vitamin D increases serum 25-hydroxyvitamin D levels, but the increment depends upon 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both</a:t>
            </a:r>
            <a:r>
              <a:rPr lang="en-US" sz="28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</a:rPr>
              <a:t> body weight </a:t>
            </a:r>
            <a:r>
              <a:rPr lang="en-US" sz="2800" dirty="0">
                <a:latin typeface="+mj-lt"/>
              </a:rPr>
              <a:t>and the </a:t>
            </a:r>
            <a:r>
              <a:rPr lang="en-US" sz="28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</a:rPr>
              <a:t>baseline serum 25-hydroxyvitamin D concentration</a:t>
            </a:r>
            <a:r>
              <a:rPr lang="en-US" sz="2800" dirty="0" smtClean="0">
                <a:latin typeface="+mj-lt"/>
              </a:rPr>
              <a:t>.</a:t>
            </a:r>
          </a:p>
          <a:p>
            <a:pPr algn="l" rtl="0"/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Body weight affects the serum 25-hydroxyvitamin D response to both loading and maintenance doses of vitamin </a:t>
            </a:r>
            <a:r>
              <a:rPr lang="en-US" sz="2800" dirty="0" smtClean="0">
                <a:latin typeface="+mj-lt"/>
              </a:rPr>
              <a:t>D.</a:t>
            </a:r>
          </a:p>
          <a:p>
            <a:pPr algn="l" rtl="0"/>
            <a:r>
              <a:rPr lang="en-US" sz="2800" dirty="0" smtClean="0">
                <a:latin typeface="+mj-lt"/>
              </a:rPr>
              <a:t>Lower </a:t>
            </a:r>
            <a:r>
              <a:rPr lang="en-US" sz="2800" dirty="0">
                <a:latin typeface="+mj-lt"/>
              </a:rPr>
              <a:t>baseline serum 25-hydroxyvitamin D levels are associated with larger increases in serum 25-hydroxyvitamin D for a given dose of vitamin D.</a:t>
            </a:r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83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Loading doses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65" y="2513005"/>
            <a:ext cx="11195870" cy="3678303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>
                <a:latin typeface="+mj-lt"/>
              </a:rPr>
              <a:t>At </a:t>
            </a:r>
            <a:r>
              <a:rPr lang="en-US" sz="2800" dirty="0">
                <a:latin typeface="+mj-lt"/>
              </a:rPr>
              <a:t>very high loading doses of vitamin D the efficiency of conversion of vitamin D into 25-hydroxyvitamin D is much lower than when more physiologic doses are used</a:t>
            </a:r>
            <a:r>
              <a:rPr lang="en-US" sz="2800" dirty="0" smtClean="0">
                <a:latin typeface="+mj-lt"/>
              </a:rPr>
              <a:t>.</a:t>
            </a:r>
          </a:p>
          <a:p>
            <a:pPr algn="l" rtl="0"/>
            <a:r>
              <a:rPr lang="en-US" sz="2800" dirty="0">
                <a:latin typeface="+mj-lt"/>
              </a:rPr>
              <a:t>Total loading dose of 700–1000µg or 30–40 000IU of vitamin D3 should be sufficient to replace near total absence of vitamin D to normal 25-hydroxyvitamin D concentrations (20–30ng/mL; 50–75nmol/L).</a:t>
            </a:r>
          </a:p>
          <a:p>
            <a:pPr algn="l" rtl="0"/>
            <a:endParaRPr lang="en-US" sz="2800" dirty="0" smtClean="0">
              <a:latin typeface="+mj-lt"/>
            </a:endParaRPr>
          </a:p>
          <a:p>
            <a:pPr algn="l" rtl="0"/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145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77464"/>
            <a:ext cx="11029616" cy="1013800"/>
          </a:xfrm>
        </p:spPr>
        <p:txBody>
          <a:bodyPr>
            <a:normAutofit/>
          </a:bodyPr>
          <a:lstStyle/>
          <a:p>
            <a:pPr algn="ctr" rtl="0"/>
            <a:r>
              <a:rPr lang="en-US" sz="4000" dirty="0"/>
              <a:t>Loading doses</a:t>
            </a:r>
            <a:endParaRPr lang="fa-IR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688406"/>
              </p:ext>
            </p:extLst>
          </p:nvPr>
        </p:nvGraphicFramePr>
        <p:xfrm>
          <a:off x="442493" y="3524662"/>
          <a:ext cx="11306343" cy="23081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68781">
                  <a:extLst>
                    <a:ext uri="{9D8B030D-6E8A-4147-A177-3AD203B41FA5}">
                      <a16:colId xmlns:a16="http://schemas.microsoft.com/office/drawing/2014/main" val="1591627051"/>
                    </a:ext>
                  </a:extLst>
                </a:gridCol>
                <a:gridCol w="3768781">
                  <a:extLst>
                    <a:ext uri="{9D8B030D-6E8A-4147-A177-3AD203B41FA5}">
                      <a16:colId xmlns:a16="http://schemas.microsoft.com/office/drawing/2014/main" val="2741269569"/>
                    </a:ext>
                  </a:extLst>
                </a:gridCol>
                <a:gridCol w="3768781">
                  <a:extLst>
                    <a:ext uri="{9D8B030D-6E8A-4147-A177-3AD203B41FA5}">
                      <a16:colId xmlns:a16="http://schemas.microsoft.com/office/drawing/2014/main" val="3393423233"/>
                    </a:ext>
                  </a:extLst>
                </a:gridCol>
              </a:tblGrid>
              <a:tr h="577025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25-hydroxyvitamin</a:t>
                      </a:r>
                      <a:r>
                        <a:rPr lang="en-US" sz="2000" baseline="0" dirty="0" smtClean="0"/>
                        <a:t> D levels </a:t>
                      </a:r>
                      <a:endParaRPr lang="fa-I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Total dose</a:t>
                      </a:r>
                      <a:endParaRPr lang="fa-I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Loading dose </a:t>
                      </a:r>
                      <a:endParaRPr lang="fa-I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294543"/>
                  </a:ext>
                </a:extLst>
              </a:tr>
              <a:tr h="577025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48.3±13</a:t>
                      </a:r>
                      <a:endParaRPr lang="fa-I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100 000IU</a:t>
                      </a:r>
                      <a:endParaRPr lang="fa-I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25000 IU q2 weeks for 8 weeks </a:t>
                      </a:r>
                      <a:endParaRPr lang="fa-I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521645"/>
                  </a:ext>
                </a:extLst>
              </a:tr>
              <a:tr h="577025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63.6±27.5</a:t>
                      </a:r>
                      <a:endParaRPr lang="fa-I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150 000IU</a:t>
                      </a:r>
                      <a:endParaRPr lang="fa-I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25000 IU q week for 6 weeks </a:t>
                      </a:r>
                      <a:endParaRPr lang="fa-I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162582"/>
                  </a:ext>
                </a:extLst>
              </a:tr>
              <a:tr h="577025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89.7±26.9</a:t>
                      </a:r>
                      <a:endParaRPr lang="fa-I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200 000IU</a:t>
                      </a:r>
                      <a:endParaRPr lang="fa-I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25000 IU q week for 8 weeks </a:t>
                      </a:r>
                      <a:endParaRPr lang="fa-I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834096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580858" y="2186558"/>
            <a:ext cx="11029615" cy="1158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3200" dirty="0" smtClean="0">
                <a:latin typeface="+mj-lt"/>
              </a:rPr>
              <a:t>treated severely vitamin D-deficient subjects with one of several loading regimens: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104210" y="6289962"/>
            <a:ext cx="3353499" cy="469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Wingdings 2" panose="05020102010507070707" pitchFamily="18" charset="2"/>
              <a:buNone/>
            </a:pPr>
            <a:r>
              <a:rPr lang="nl-NL" smtClean="0">
                <a:solidFill>
                  <a:schemeClr val="accent2"/>
                </a:solidFill>
              </a:rPr>
              <a:t>. Earlier, van Groningen et al. </a:t>
            </a:r>
            <a:endParaRPr lang="fa-I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9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Loading doses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74460"/>
            <a:ext cx="11029615" cy="3678303"/>
          </a:xfrm>
        </p:spPr>
        <p:txBody>
          <a:bodyPr>
            <a:noAutofit/>
          </a:bodyPr>
          <a:lstStyle/>
          <a:p>
            <a:pPr algn="l" rtl="0"/>
            <a:r>
              <a:rPr lang="en-US" sz="3200" dirty="0">
                <a:latin typeface="+mj-lt"/>
              </a:rPr>
              <a:t>The change in 25-hydroxyvitamin D was significantly related to the dose per kg body weight and is described by the following formula</a:t>
            </a:r>
            <a:r>
              <a:rPr lang="en-US" sz="3200" dirty="0" smtClean="0">
                <a:latin typeface="+mj-lt"/>
              </a:rPr>
              <a:t>:</a:t>
            </a:r>
          </a:p>
          <a:p>
            <a:pPr marL="324000" lvl="1" indent="0" algn="l" rtl="0">
              <a:buNone/>
            </a:pP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</a:rPr>
              <a:t>∆25-HydroxyvitaminD=0.025× </a:t>
            </a:r>
            <a:r>
              <a:rPr lang="en-US" sz="28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</a:rPr>
              <a:t>(dose per </a:t>
            </a:r>
            <a:r>
              <a:rPr lang="en-US" sz="28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</a:rPr>
              <a:t>kg body weight </a:t>
            </a:r>
            <a:r>
              <a:rPr lang="en-US" sz="28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 algn="l" rtl="0"/>
            <a:r>
              <a:rPr lang="en-US" sz="3200" dirty="0" smtClean="0">
                <a:latin typeface="+mj-lt"/>
              </a:rPr>
              <a:t>However</a:t>
            </a:r>
            <a:r>
              <a:rPr lang="en-US" sz="3200" dirty="0">
                <a:latin typeface="+mj-lt"/>
              </a:rPr>
              <a:t>, they recommended that the formula should not be used in subjects with body weights &gt;</a:t>
            </a:r>
            <a:r>
              <a:rPr lang="en-US" sz="3200" dirty="0" smtClean="0">
                <a:latin typeface="+mj-lt"/>
              </a:rPr>
              <a:t>125kg</a:t>
            </a:r>
          </a:p>
          <a:p>
            <a:pPr algn="l" rtl="0"/>
            <a:r>
              <a:rPr lang="en-US" sz="3200" dirty="0" smtClean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No adverse effects in any subject was reported</a:t>
            </a:r>
            <a:endParaRPr lang="fa-I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81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5648" y="5588283"/>
            <a:ext cx="5930444" cy="6005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European Journal of Endocrinology (2018) </a:t>
            </a:r>
            <a:endParaRPr lang="fa-IR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8684"/>
            <a:ext cx="12021741" cy="325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963614"/>
              </p:ext>
            </p:extLst>
          </p:nvPr>
        </p:nvGraphicFramePr>
        <p:xfrm>
          <a:off x="-1483304" y="2402896"/>
          <a:ext cx="13370504" cy="4330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81192" y="7021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3600" smtClean="0"/>
              <a:t>oral or intramuscular administrations</a:t>
            </a:r>
            <a:endParaRPr lang="fa-IR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002983" y="6277783"/>
            <a:ext cx="2092036" cy="580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Wingdings 2" panose="05020102010507070707" pitchFamily="18" charset="2"/>
              <a:buNone/>
            </a:pPr>
            <a:r>
              <a:rPr lang="en-US" sz="2000" dirty="0" err="1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Romagnoli</a:t>
            </a:r>
            <a:r>
              <a:rPr lang="en-US" sz="2000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 et al.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20010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Maintenance doses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>
                <a:latin typeface="+mj-lt"/>
              </a:rPr>
              <a:t>The serum 25-hydroxyvitamin D responses to maintenance doses of vitamin D are also influenced by body weight. </a:t>
            </a:r>
            <a:endParaRPr lang="en-US" sz="3200" dirty="0" smtClean="0">
              <a:latin typeface="+mj-lt"/>
            </a:endParaRPr>
          </a:p>
          <a:p>
            <a:pPr lvl="1" algn="l" rtl="0"/>
            <a:r>
              <a:rPr lang="en-US" sz="2800" dirty="0" smtClean="0">
                <a:latin typeface="+mj-lt"/>
              </a:rPr>
              <a:t>Gallagher et  al. (treated 163 postmenopausal for1yr 0-4800 IU/day)</a:t>
            </a:r>
          </a:p>
          <a:p>
            <a:pPr lvl="1" algn="l" rtl="0"/>
            <a:r>
              <a:rPr lang="en-US" sz="2800" dirty="0" smtClean="0">
                <a:latin typeface="+mj-lt"/>
              </a:rPr>
              <a:t>(</a:t>
            </a:r>
            <a:r>
              <a:rPr lang="en-US" sz="2800" dirty="0">
                <a:latin typeface="+mj-lt"/>
              </a:rPr>
              <a:t>BMI ≥30</a:t>
            </a:r>
            <a:r>
              <a:rPr lang="en-US" sz="2800" dirty="0" smtClean="0">
                <a:latin typeface="+mj-lt"/>
              </a:rPr>
              <a:t>) </a:t>
            </a: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(25(OH)D =17.8nmol/l lower than normal </a:t>
            </a: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weight</a:t>
            </a: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)</a:t>
            </a:r>
          </a:p>
          <a:p>
            <a:pPr lvl="1" algn="l" rtl="0"/>
            <a:r>
              <a:rPr lang="en-US" sz="2800" dirty="0">
                <a:solidFill>
                  <a:schemeClr val="tx1"/>
                </a:solidFill>
                <a:latin typeface="+mj-lt"/>
              </a:rPr>
              <a:t>(BMI &lt;25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) </a:t>
            </a:r>
            <a:endParaRPr lang="fa-IR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456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Maintenance doses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08206"/>
            <a:ext cx="10225352" cy="3678303"/>
          </a:xfrm>
        </p:spPr>
        <p:txBody>
          <a:bodyPr>
            <a:noAutofit/>
          </a:bodyPr>
          <a:lstStyle/>
          <a:p>
            <a:pPr algn="l" rtl="0"/>
            <a:r>
              <a:rPr lang="en-US" sz="3200" dirty="0">
                <a:latin typeface="+mj-lt"/>
              </a:rPr>
              <a:t>Dose frequency –daily, weekly, </a:t>
            </a:r>
            <a:r>
              <a:rPr lang="en-US" sz="3200" dirty="0" smtClean="0">
                <a:latin typeface="+mj-lt"/>
              </a:rPr>
              <a:t>monthly</a:t>
            </a:r>
          </a:p>
          <a:p>
            <a:pPr lvl="1" algn="l" rtl="0"/>
            <a:r>
              <a:rPr lang="en-US" sz="2800" dirty="0" err="1">
                <a:latin typeface="+mj-lt"/>
              </a:rPr>
              <a:t>Ish</a:t>
            </a:r>
            <a:r>
              <a:rPr lang="en-US" sz="2800" dirty="0">
                <a:latin typeface="+mj-lt"/>
              </a:rPr>
              <a:t>-Shalom et </a:t>
            </a:r>
            <a:r>
              <a:rPr lang="en-US" sz="2800" dirty="0" smtClean="0">
                <a:latin typeface="+mj-lt"/>
              </a:rPr>
              <a:t>al study.</a:t>
            </a:r>
          </a:p>
          <a:p>
            <a:pPr lvl="2" algn="l" rtl="0"/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dose of D3 (equivalent to 1500IU per </a:t>
            </a:r>
            <a:r>
              <a:rPr lang="en-US" sz="2400" dirty="0" smtClean="0">
                <a:latin typeface="+mj-lt"/>
              </a:rPr>
              <a:t>day)</a:t>
            </a:r>
          </a:p>
          <a:p>
            <a:pPr algn="l" rtl="0"/>
            <a:r>
              <a:rPr lang="en-US" sz="3200" dirty="0">
                <a:latin typeface="+mj-lt"/>
              </a:rPr>
              <a:t>Binkley et </a:t>
            </a:r>
            <a:r>
              <a:rPr lang="en-US" sz="3200" dirty="0" smtClean="0">
                <a:latin typeface="+mj-lt"/>
              </a:rPr>
              <a:t>al study.</a:t>
            </a:r>
          </a:p>
          <a:p>
            <a:pPr lvl="1" algn="l" rtl="0"/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64 healthy older adults treated with 1600IU daily and 50 000IU per month over a 1-year period. </a:t>
            </a: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80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Maintenance doses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13709"/>
            <a:ext cx="11029615" cy="3809999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>
                <a:latin typeface="+mj-lt"/>
              </a:rPr>
              <a:t>Dietary fat and vitamin D </a:t>
            </a:r>
            <a:r>
              <a:rPr lang="en-US" sz="2800" dirty="0" smtClean="0">
                <a:latin typeface="+mj-lt"/>
              </a:rPr>
              <a:t>absorption</a:t>
            </a:r>
          </a:p>
          <a:p>
            <a:pPr lvl="1" algn="l" rtl="0"/>
            <a:r>
              <a:rPr lang="en-US" sz="2400" dirty="0">
                <a:latin typeface="+mj-lt"/>
              </a:rPr>
              <a:t>30% greater when the supplement is taken with a meal containing </a:t>
            </a:r>
            <a:r>
              <a:rPr lang="en-US" sz="2400" dirty="0" smtClean="0">
                <a:latin typeface="+mj-lt"/>
              </a:rPr>
              <a:t>fat</a:t>
            </a:r>
          </a:p>
          <a:p>
            <a:pPr algn="l" rtl="0"/>
            <a:r>
              <a:rPr lang="en-US" sz="2800" dirty="0">
                <a:latin typeface="+mj-lt"/>
              </a:rPr>
              <a:t>Variables that influence dosing and </a:t>
            </a:r>
            <a:r>
              <a:rPr lang="en-US" sz="2800" dirty="0" smtClean="0">
                <a:latin typeface="+mj-lt"/>
              </a:rPr>
              <a:t>levels</a:t>
            </a:r>
          </a:p>
          <a:p>
            <a:pPr lvl="1" algn="l" rtl="0"/>
            <a:r>
              <a:rPr lang="en-US" sz="2400" dirty="0" smtClean="0">
                <a:latin typeface="+mj-lt"/>
              </a:rPr>
              <a:t>Race (in certain races (e.g. blacks))</a:t>
            </a:r>
          </a:p>
          <a:p>
            <a:pPr lvl="1" algn="l" rtl="0"/>
            <a:r>
              <a:rPr lang="en-US" sz="2400" dirty="0" smtClean="0">
                <a:latin typeface="+mj-lt"/>
              </a:rPr>
              <a:t>Culture</a:t>
            </a:r>
          </a:p>
        </p:txBody>
      </p:sp>
    </p:spTree>
    <p:extLst>
      <p:ext uri="{BB962C8B-B14F-4D97-AF65-F5344CB8AC3E}">
        <p14:creationId xmlns:p14="http://schemas.microsoft.com/office/powerpoint/2010/main" val="290999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99138"/>
            <a:ext cx="11029616" cy="101380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Specific therapeutic areas relating to vitamin D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2549237"/>
            <a:ext cx="11651673" cy="3186546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>
                <a:latin typeface="+mj-lt"/>
              </a:rPr>
              <a:t>Vitamin D in primary hyperparathyroidism </a:t>
            </a:r>
            <a:endParaRPr lang="en-US" sz="2800" dirty="0" smtClean="0">
              <a:latin typeface="+mj-lt"/>
            </a:endParaRPr>
          </a:p>
          <a:p>
            <a:pPr algn="l" rtl="0"/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hypoparathyroidism</a:t>
            </a:r>
          </a:p>
          <a:p>
            <a:pPr algn="l" rtl="0"/>
            <a:r>
              <a:rPr lang="en-US" sz="2800" dirty="0">
                <a:latin typeface="+mj-lt"/>
              </a:rPr>
              <a:t>Bariatric </a:t>
            </a:r>
            <a:r>
              <a:rPr lang="en-US" sz="2800" dirty="0" smtClean="0">
                <a:latin typeface="+mj-lt"/>
              </a:rPr>
              <a:t>surgery</a:t>
            </a:r>
          </a:p>
          <a:p>
            <a:pPr algn="l" rtl="0"/>
            <a:r>
              <a:rPr lang="en-US" sz="2800" dirty="0">
                <a:latin typeface="+mj-lt"/>
              </a:rPr>
              <a:t>Chronic kidney </a:t>
            </a:r>
            <a:r>
              <a:rPr lang="en-US" sz="2800" dirty="0" smtClean="0">
                <a:latin typeface="+mj-lt"/>
              </a:rPr>
              <a:t>disease</a:t>
            </a:r>
          </a:p>
          <a:p>
            <a:pPr algn="l" rtl="0"/>
            <a:endParaRPr lang="en-US" sz="2800" dirty="0" smtClean="0">
              <a:latin typeface="+mj-lt"/>
            </a:endParaRPr>
          </a:p>
          <a:p>
            <a:pPr algn="l" rtl="0"/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435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Primary hyperparathyroidism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45" y="2105890"/>
            <a:ext cx="11457709" cy="2672254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>
                <a:latin typeface="+mj-lt"/>
              </a:rPr>
              <a:t>the best definition of a normal 25-hydroxyvitamin D level, it seems prudent, with some evidence to back it up, that levels should be aimed at &gt;30ng/mL (75nmol/L) in primary </a:t>
            </a:r>
            <a:r>
              <a:rPr lang="en-US" sz="2800" dirty="0" smtClean="0">
                <a:latin typeface="+mj-lt"/>
              </a:rPr>
              <a:t>hyperparathyroidism</a:t>
            </a:r>
          </a:p>
        </p:txBody>
      </p:sp>
    </p:spTree>
    <p:extLst>
      <p:ext uri="{BB962C8B-B14F-4D97-AF65-F5344CB8AC3E}">
        <p14:creationId xmlns:p14="http://schemas.microsoft.com/office/powerpoint/2010/main" val="263330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Hypoparathyroidism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55273"/>
            <a:ext cx="11029615" cy="3129453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>
                <a:latin typeface="+mj-lt"/>
              </a:rPr>
              <a:t>Vitamin D metabolism is abnormal in hypoparathyroidism because PTH is an important facilitator of vitamin D </a:t>
            </a:r>
            <a:r>
              <a:rPr lang="en-US" sz="2800" dirty="0" smtClean="0">
                <a:latin typeface="+mj-lt"/>
              </a:rPr>
              <a:t>activation</a:t>
            </a:r>
          </a:p>
          <a:p>
            <a:pPr algn="l" rtl="0"/>
            <a:r>
              <a:rPr lang="en-US" sz="2800" dirty="0">
                <a:latin typeface="+mj-lt"/>
              </a:rPr>
              <a:t>daily doses of 1,25-dihydroxyvitamin D (calcitriol) 0.25µg to as much as 4µg.</a:t>
            </a: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64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Bariatric surgery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dirty="0">
                <a:latin typeface="+mj-lt"/>
              </a:rPr>
              <a:t>Bariatric surgery procedures for </a:t>
            </a:r>
            <a:r>
              <a:rPr lang="en-US" sz="2800" dirty="0" smtClean="0">
                <a:latin typeface="+mj-lt"/>
              </a:rPr>
              <a:t>obesity classified </a:t>
            </a:r>
            <a:r>
              <a:rPr lang="en-US" sz="2800" dirty="0">
                <a:latin typeface="+mj-lt"/>
              </a:rPr>
              <a:t>in three groups</a:t>
            </a:r>
            <a:r>
              <a:rPr lang="en-US" sz="2800" dirty="0" smtClean="0">
                <a:latin typeface="+mj-lt"/>
              </a:rPr>
              <a:t>:</a:t>
            </a:r>
          </a:p>
          <a:p>
            <a:pPr marL="666900" lvl="1" indent="-342900" algn="l" rtl="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 restrictive 	</a:t>
            </a:r>
          </a:p>
          <a:p>
            <a:pPr marL="666900" lvl="1" indent="-342900" algn="l" rtl="0">
              <a:buFont typeface="+mj-lt"/>
              <a:buAutoNum type="arabicPeriod"/>
            </a:pPr>
            <a:r>
              <a:rPr lang="en-US" sz="2400" dirty="0" err="1" smtClean="0">
                <a:latin typeface="+mj-lt"/>
              </a:rPr>
              <a:t>malabsorptive</a:t>
            </a:r>
            <a:r>
              <a:rPr lang="en-US" sz="2400" dirty="0" smtClean="0">
                <a:latin typeface="+mj-lt"/>
              </a:rPr>
              <a:t> </a:t>
            </a:r>
          </a:p>
          <a:p>
            <a:pPr marL="666900" lvl="1" indent="-342900" algn="l" rtl="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combination of the </a:t>
            </a:r>
            <a:r>
              <a:rPr lang="en-US" sz="2400" dirty="0" smtClean="0">
                <a:latin typeface="+mj-lt"/>
              </a:rPr>
              <a:t>two</a:t>
            </a:r>
          </a:p>
          <a:p>
            <a:pPr algn="l" rtl="0"/>
            <a:r>
              <a:rPr lang="en-US" sz="2800" dirty="0">
                <a:latin typeface="+mj-lt"/>
              </a:rPr>
              <a:t>the Roux-</a:t>
            </a:r>
            <a:r>
              <a:rPr lang="en-US" sz="2800" dirty="0" err="1">
                <a:latin typeface="+mj-lt"/>
              </a:rPr>
              <a:t>en</a:t>
            </a:r>
            <a:r>
              <a:rPr lang="en-US" sz="2800" dirty="0">
                <a:latin typeface="+mj-lt"/>
              </a:rPr>
              <a:t>-Y gastric bypass seems to carry the highest risk of vitamin D </a:t>
            </a:r>
            <a:r>
              <a:rPr lang="en-US" sz="2800" dirty="0" smtClean="0">
                <a:latin typeface="+mj-lt"/>
              </a:rPr>
              <a:t>deficiency</a:t>
            </a:r>
          </a:p>
          <a:p>
            <a:pPr algn="l" rtl="0"/>
            <a:r>
              <a:rPr lang="en-US" sz="2800" dirty="0">
                <a:latin typeface="+mj-lt"/>
              </a:rPr>
              <a:t>the intramuscular route of vitamin D administration </a:t>
            </a:r>
            <a:r>
              <a:rPr lang="en-US" sz="2800" dirty="0" smtClean="0">
                <a:latin typeface="+mj-lt"/>
              </a:rPr>
              <a:t>may </a:t>
            </a:r>
            <a:r>
              <a:rPr lang="en-US" sz="2800" dirty="0">
                <a:latin typeface="+mj-lt"/>
              </a:rPr>
              <a:t>be effective, especially in obese individuals undergoing </a:t>
            </a:r>
            <a:r>
              <a:rPr lang="en-US" sz="2800" dirty="0" err="1">
                <a:latin typeface="+mj-lt"/>
              </a:rPr>
              <a:t>malabsorptive</a:t>
            </a:r>
            <a:r>
              <a:rPr lang="en-US" sz="2800" dirty="0">
                <a:latin typeface="+mj-lt"/>
              </a:rPr>
              <a:t> procedures. </a:t>
            </a:r>
            <a:r>
              <a:rPr lang="en-US" sz="2800" dirty="0" smtClean="0">
                <a:latin typeface="+mj-lt"/>
              </a:rPr>
              <a:t> </a:t>
            </a:r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42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Chronic kidney disease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26860"/>
            <a:ext cx="11029615" cy="3678303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>
                <a:latin typeface="+mj-lt"/>
              </a:rPr>
              <a:t>The </a:t>
            </a:r>
            <a:r>
              <a:rPr lang="en-US" sz="2800" dirty="0">
                <a:latin typeface="+mj-lt"/>
              </a:rPr>
              <a:t>use of calcitriol and active vitamin D analogues should be reserved for use in patients with CKD Grades 4 or 5 with severe and progressive secondary hyperparathyroidism</a:t>
            </a:r>
            <a:r>
              <a:rPr lang="en-US" sz="2800" dirty="0" smtClean="0">
                <a:latin typeface="+mj-lt"/>
              </a:rPr>
              <a:t>.</a:t>
            </a:r>
          </a:p>
          <a:p>
            <a:pPr algn="l" rtl="0"/>
            <a:r>
              <a:rPr lang="en-US" sz="2800" dirty="0">
                <a:latin typeface="+mj-lt"/>
              </a:rPr>
              <a:t>CKD grade </a:t>
            </a:r>
            <a:r>
              <a:rPr lang="en-US" sz="2800" dirty="0" smtClean="0">
                <a:latin typeface="+mj-lt"/>
              </a:rPr>
              <a:t>5, </a:t>
            </a:r>
            <a:r>
              <a:rPr lang="en-US" sz="2800" dirty="0">
                <a:latin typeface="+mj-lt"/>
              </a:rPr>
              <a:t>and requiring PTH-lowering therapy, the guidelines recommend the use of </a:t>
            </a:r>
            <a:r>
              <a:rPr lang="en-US" sz="2800" dirty="0" err="1">
                <a:latin typeface="+mj-lt"/>
              </a:rPr>
              <a:t>calcimimetics</a:t>
            </a:r>
            <a:r>
              <a:rPr lang="en-US" sz="2800" dirty="0">
                <a:latin typeface="+mj-lt"/>
              </a:rPr>
              <a:t>, calcitriol or vitamin D analogues, or their </a:t>
            </a:r>
            <a:r>
              <a:rPr lang="en-US" sz="2800" dirty="0" smtClean="0">
                <a:latin typeface="+mj-lt"/>
              </a:rPr>
              <a:t>combination.</a:t>
            </a:r>
          </a:p>
          <a:p>
            <a:pPr algn="l" rtl="0"/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53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868410"/>
            <a:ext cx="11029616" cy="1013800"/>
          </a:xfrm>
        </p:spPr>
        <p:txBody>
          <a:bodyPr>
            <a:noAutofit/>
          </a:bodyPr>
          <a:lstStyle/>
          <a:p>
            <a:pPr algn="ctr" rtl="0"/>
            <a:r>
              <a:rPr lang="en-US" sz="4000" dirty="0"/>
              <a:t>Recent major and ongoing vitamin D RCTs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02169"/>
            <a:ext cx="11029615" cy="3678303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>
                <a:latin typeface="+mj-lt"/>
              </a:rPr>
              <a:t>A literature search revealed 475 publications from January 1, 2013 to June 12, </a:t>
            </a:r>
            <a:r>
              <a:rPr lang="en-US" sz="2800" dirty="0" smtClean="0">
                <a:latin typeface="+mj-lt"/>
              </a:rPr>
              <a:t>2017.</a:t>
            </a:r>
          </a:p>
          <a:p>
            <a:pPr algn="l" rtl="0"/>
            <a:r>
              <a:rPr lang="en-US" sz="2800" dirty="0">
                <a:latin typeface="+mj-lt"/>
              </a:rPr>
              <a:t>The primary end-points of these published RCTs included the following health outcomes: </a:t>
            </a:r>
            <a:endParaRPr lang="en-US" sz="2800" dirty="0" smtClean="0">
              <a:latin typeface="+mj-lt"/>
            </a:endParaRPr>
          </a:p>
          <a:p>
            <a:pPr lvl="1" algn="l" rtl="0"/>
            <a:r>
              <a:rPr lang="en-US" sz="28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</a:rPr>
              <a:t>Frailty </a:t>
            </a:r>
            <a:r>
              <a:rPr lang="en-US" sz="28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</a:rPr>
              <a:t>and falls, CVD, maternal and infant health, musculoskeletal diseases, type 2 diabetes mellitus, cancer, critical illness, osteoarthritis of the knee, respiratory diseases, infection and immunity.</a:t>
            </a:r>
            <a:endParaRPr lang="fa-IR" sz="2800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67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 smtClean="0"/>
              <a:t>introduction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+mj-lt"/>
              </a:rPr>
              <a:t>The </a:t>
            </a:r>
            <a:r>
              <a:rPr lang="en-US" sz="2800" dirty="0">
                <a:latin typeface="+mj-lt"/>
              </a:rPr>
              <a:t>central role of vitamin D in bone health is well recognized</a:t>
            </a:r>
            <a:r>
              <a:rPr lang="en-US" sz="2800" dirty="0" smtClean="0">
                <a:latin typeface="+mj-lt"/>
              </a:rPr>
              <a:t>.</a:t>
            </a:r>
          </a:p>
          <a:p>
            <a:pPr algn="l" rtl="0"/>
            <a:r>
              <a:rPr lang="en-US" sz="2800" dirty="0" smtClean="0">
                <a:latin typeface="+mj-lt"/>
              </a:rPr>
              <a:t>We aimed </a:t>
            </a:r>
            <a:r>
              <a:rPr lang="en-US" sz="2800" dirty="0">
                <a:latin typeface="+mj-lt"/>
              </a:rPr>
              <a:t>to review the definition of </a:t>
            </a:r>
            <a:r>
              <a:rPr lang="en-US" sz="2800" dirty="0" err="1">
                <a:latin typeface="+mj-lt"/>
              </a:rPr>
              <a:t>hypovitaminosis</a:t>
            </a:r>
            <a:r>
              <a:rPr lang="en-US" sz="2800" dirty="0">
                <a:latin typeface="+mj-lt"/>
              </a:rPr>
              <a:t> D, the skeletal and extra-skeletal effects of vitamin D and the available therapeutic modalities.</a:t>
            </a:r>
            <a:endParaRPr lang="fa-IR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561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839413"/>
              </p:ext>
            </p:extLst>
          </p:nvPr>
        </p:nvGraphicFramePr>
        <p:xfrm>
          <a:off x="124607" y="3511260"/>
          <a:ext cx="11942786" cy="3180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6096000" y="5597236"/>
            <a:ext cx="13854" cy="2770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0266220" y="5597236"/>
            <a:ext cx="0" cy="2909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313709" y="4914466"/>
            <a:ext cx="0" cy="2909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414937" y="2168365"/>
            <a:ext cx="11029615" cy="1425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800" dirty="0" smtClean="0">
                <a:latin typeface="+mj-lt"/>
              </a:rPr>
              <a:t>A 12-month, double-blind trial of 200 ambulatory men and women (mean age 78  years)</a:t>
            </a:r>
            <a:endParaRPr lang="fa-IR" sz="2800" dirty="0">
              <a:latin typeface="+mj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pPr algn="ctr" rtl="0"/>
            <a:r>
              <a:rPr lang="en-US" sz="4000" dirty="0"/>
              <a:t>Frailty and falls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26594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Systolic hypertension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195172" cy="367830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latin typeface="+mj-lt"/>
              </a:rPr>
              <a:t>A double-blind, </a:t>
            </a:r>
            <a:r>
              <a:rPr lang="en-US" sz="2800" dirty="0" smtClean="0">
                <a:latin typeface="+mj-lt"/>
              </a:rPr>
              <a:t>placebo controlled </a:t>
            </a:r>
            <a:r>
              <a:rPr lang="en-US" sz="2800" dirty="0">
                <a:latin typeface="+mj-lt"/>
              </a:rPr>
              <a:t>trial of 159 men and women (mean age 77 years) with vitamin D deficiency and baseline systolic blood pressure (SBP) &gt;140mmHg at baseline given 100 000IU cholecalciferol at baseline, and at 3, 6 and 9 </a:t>
            </a:r>
            <a:r>
              <a:rPr lang="en-US" sz="2800" dirty="0" smtClean="0">
                <a:latin typeface="+mj-lt"/>
              </a:rPr>
              <a:t>months. </a:t>
            </a:r>
          </a:p>
          <a:p>
            <a:pPr algn="l" rtl="0"/>
            <a:r>
              <a:rPr lang="en-US" sz="2800" dirty="0" smtClean="0">
                <a:latin typeface="+mj-lt"/>
              </a:rPr>
              <a:t>The </a:t>
            </a:r>
            <a:r>
              <a:rPr lang="en-US" sz="2800" dirty="0">
                <a:latin typeface="+mj-lt"/>
              </a:rPr>
              <a:t>change in SBP was not different (−0.7mmHg </a:t>
            </a:r>
            <a:r>
              <a:rPr lang="en-US" sz="2800" dirty="0" smtClean="0">
                <a:latin typeface="+mj-lt"/>
              </a:rPr>
              <a:t>).</a:t>
            </a:r>
          </a:p>
          <a:p>
            <a:pPr algn="l" rtl="0"/>
            <a:r>
              <a:rPr lang="en-US" sz="2800" dirty="0">
                <a:latin typeface="+mj-lt"/>
              </a:rPr>
              <a:t>There was no difference in pulse wave velocity, blood lipids, inflammatory markers or insulin sensitivity.</a:t>
            </a:r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77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CVD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>
                <a:latin typeface="+mj-lt"/>
              </a:rPr>
              <a:t>placebo-controlled trial (</a:t>
            </a:r>
            <a:r>
              <a:rPr lang="en-US" sz="2800" dirty="0" err="1">
                <a:latin typeface="+mj-lt"/>
              </a:rPr>
              <a:t>ViDAL</a:t>
            </a:r>
            <a:r>
              <a:rPr lang="en-US" sz="2800" dirty="0">
                <a:latin typeface="+mj-lt"/>
              </a:rPr>
              <a:t>) enrolled 5108 participants (58% male; mean age 65.9  years) treated with a </a:t>
            </a:r>
            <a:r>
              <a:rPr lang="en-US" sz="2800" dirty="0" smtClean="0">
                <a:latin typeface="+mj-lt"/>
              </a:rPr>
              <a:t>200000IU </a:t>
            </a:r>
            <a:r>
              <a:rPr lang="en-US" sz="2800" dirty="0">
                <a:latin typeface="+mj-lt"/>
              </a:rPr>
              <a:t>loading dose of cholecalciferol followed by monthly </a:t>
            </a:r>
            <a:r>
              <a:rPr lang="en-US" sz="2800" dirty="0" smtClean="0">
                <a:latin typeface="+mj-lt"/>
              </a:rPr>
              <a:t>100000IU </a:t>
            </a:r>
            <a:r>
              <a:rPr lang="en-US" sz="2800" dirty="0">
                <a:latin typeface="+mj-lt"/>
              </a:rPr>
              <a:t>doses for a median of 3.3 </a:t>
            </a:r>
            <a:r>
              <a:rPr lang="en-US" sz="2800" dirty="0" smtClean="0">
                <a:latin typeface="+mj-lt"/>
              </a:rPr>
              <a:t>years.</a:t>
            </a:r>
          </a:p>
          <a:p>
            <a:pPr algn="l" rtl="0"/>
            <a:r>
              <a:rPr lang="en-US" sz="2800" dirty="0">
                <a:latin typeface="+mj-lt"/>
              </a:rPr>
              <a:t>Only ~25% of participants were vitamin D deficient at </a:t>
            </a:r>
            <a:r>
              <a:rPr lang="en-US" sz="2800" dirty="0" smtClean="0">
                <a:latin typeface="+mj-lt"/>
              </a:rPr>
              <a:t>baseline.</a:t>
            </a:r>
          </a:p>
          <a:p>
            <a:pPr algn="l" rtl="0"/>
            <a:r>
              <a:rPr lang="en-US" sz="2800" dirty="0">
                <a:latin typeface="+mj-lt"/>
              </a:rPr>
              <a:t>There was no difference in incidence of CVD between </a:t>
            </a:r>
            <a:r>
              <a:rPr lang="en-US" sz="2800" dirty="0" smtClean="0">
                <a:latin typeface="+mj-lt"/>
              </a:rPr>
              <a:t>groups.</a:t>
            </a:r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537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Maternal/infant health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08205"/>
            <a:ext cx="11029615" cy="3678303"/>
          </a:xfrm>
        </p:spPr>
        <p:txBody>
          <a:bodyPr>
            <a:noAutofit/>
          </a:bodyPr>
          <a:lstStyle/>
          <a:p>
            <a:pPr algn="l" rtl="0"/>
            <a:endParaRPr lang="en-US" sz="2800" dirty="0" smtClean="0">
              <a:latin typeface="+mj-lt"/>
            </a:endParaRPr>
          </a:p>
          <a:p>
            <a:pPr algn="l" rtl="0"/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A large double-blind, </a:t>
            </a:r>
            <a:r>
              <a:rPr lang="en-US" sz="2800" dirty="0" smtClean="0">
                <a:latin typeface="+mj-lt"/>
              </a:rPr>
              <a:t>placebo controlled </a:t>
            </a:r>
            <a:r>
              <a:rPr lang="en-US" sz="2800" dirty="0">
                <a:latin typeface="+mj-lt"/>
              </a:rPr>
              <a:t>trial of 1135 women (mean age 30  years) recruited at 14-week gestation were treated with 1000IU cholecalciferol per day vs placebo </a:t>
            </a:r>
            <a:r>
              <a:rPr lang="en-US" sz="2800" dirty="0" smtClean="0">
                <a:latin typeface="+mj-lt"/>
              </a:rPr>
              <a:t>.</a:t>
            </a:r>
          </a:p>
          <a:p>
            <a:pPr algn="l" rtl="0"/>
            <a:r>
              <a:rPr lang="en-US" sz="2800" dirty="0" smtClean="0">
                <a:latin typeface="+mj-lt"/>
              </a:rPr>
              <a:t>The </a:t>
            </a:r>
            <a:r>
              <a:rPr lang="en-US" sz="2800" dirty="0">
                <a:latin typeface="+mj-lt"/>
              </a:rPr>
              <a:t>plasma 25-hydroxyvitamin D increased significantly, by 22.9nmol/L, in the supplementation group, but did not change in the placebo group. </a:t>
            </a:r>
            <a:endParaRPr lang="en-US" sz="2800" dirty="0" smtClean="0">
              <a:latin typeface="+mj-lt"/>
            </a:endParaRPr>
          </a:p>
          <a:p>
            <a:pPr algn="l" rtl="0"/>
            <a:r>
              <a:rPr lang="en-US" sz="2800" dirty="0" smtClean="0">
                <a:latin typeface="+mj-lt"/>
              </a:rPr>
              <a:t>There </a:t>
            </a:r>
            <a:r>
              <a:rPr lang="en-US" sz="2800" dirty="0">
                <a:latin typeface="+mj-lt"/>
              </a:rPr>
              <a:t>were no differences in BMC, BMD, lean mass or fat mass in infants at birth.</a:t>
            </a:r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75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 smtClean="0"/>
              <a:t>Musculoskeletal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+mj-lt"/>
              </a:rPr>
              <a:t>the </a:t>
            </a:r>
            <a:r>
              <a:rPr lang="en-US" sz="2800" dirty="0" err="1">
                <a:latin typeface="+mj-lt"/>
              </a:rPr>
              <a:t>ViDAL</a:t>
            </a:r>
            <a:r>
              <a:rPr lang="en-US" sz="2800" dirty="0">
                <a:latin typeface="+mj-lt"/>
              </a:rPr>
              <a:t> Study of 5108 participants </a:t>
            </a:r>
            <a:r>
              <a:rPr lang="en-US" sz="2400" dirty="0">
                <a:latin typeface="+mj-lt"/>
              </a:rPr>
              <a:t>(58% male; mean age 65.9  years) </a:t>
            </a:r>
            <a:endParaRPr lang="en-US" sz="2000" dirty="0" smtClean="0">
              <a:latin typeface="+mj-lt"/>
            </a:endParaRPr>
          </a:p>
          <a:p>
            <a:pPr lvl="1" algn="l" rtl="0"/>
            <a:r>
              <a:rPr lang="en-US" sz="2400" dirty="0" smtClean="0">
                <a:latin typeface="+mj-lt"/>
              </a:rPr>
              <a:t>treated </a:t>
            </a:r>
            <a:r>
              <a:rPr lang="en-US" sz="2400" dirty="0">
                <a:latin typeface="+mj-lt"/>
              </a:rPr>
              <a:t>with a </a:t>
            </a:r>
            <a:r>
              <a:rPr lang="en-US" sz="2400" dirty="0" smtClean="0">
                <a:latin typeface="+mj-lt"/>
              </a:rPr>
              <a:t>200000IU </a:t>
            </a:r>
            <a:r>
              <a:rPr lang="en-US" sz="2400" dirty="0">
                <a:latin typeface="+mj-lt"/>
              </a:rPr>
              <a:t>loading dose of cholecalciferol followed by monthly 100 000IU doses for a median 3.3 </a:t>
            </a:r>
            <a:r>
              <a:rPr lang="en-US" sz="2400" dirty="0" smtClean="0">
                <a:latin typeface="+mj-lt"/>
              </a:rPr>
              <a:t>years.</a:t>
            </a:r>
          </a:p>
          <a:p>
            <a:pPr algn="l" rtl="0"/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Only ~25% of participants were vitamin D deficient at baseline</a:t>
            </a:r>
            <a:r>
              <a:rPr lang="en-US" sz="2800" dirty="0" smtClean="0">
                <a:latin typeface="+mj-lt"/>
              </a:rPr>
              <a:t>.</a:t>
            </a:r>
          </a:p>
          <a:p>
            <a:pPr algn="l" rtl="0"/>
            <a:r>
              <a:rPr lang="en-US" sz="2800" dirty="0" smtClean="0">
                <a:latin typeface="+mj-lt"/>
              </a:rPr>
              <a:t>only </a:t>
            </a:r>
            <a:r>
              <a:rPr lang="en-US" sz="2800" dirty="0">
                <a:latin typeface="+mj-lt"/>
              </a:rPr>
              <a:t>17 hip fractures occurred; </a:t>
            </a:r>
            <a:r>
              <a:rPr lang="en-US" sz="28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</a:rPr>
              <a:t>no calcium supplements were given</a:t>
            </a:r>
            <a:r>
              <a:rPr lang="en-US" sz="2800" dirty="0" smtClean="0">
                <a:latin typeface="+mj-lt"/>
              </a:rPr>
              <a:t>.</a:t>
            </a:r>
          </a:p>
          <a:p>
            <a:pPr algn="l" rtl="0"/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Reported falls were no different: 1312 (52%) vitamin D vs 1326 (53%) </a:t>
            </a:r>
            <a:r>
              <a:rPr lang="en-US" sz="2800" dirty="0" smtClean="0">
                <a:latin typeface="+mj-lt"/>
              </a:rPr>
              <a:t>placebo</a:t>
            </a:r>
            <a:r>
              <a:rPr lang="en-US" sz="2800" dirty="0">
                <a:latin typeface="+mj-lt"/>
              </a:rPr>
              <a:t>.</a:t>
            </a:r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47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Musculoskeletal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11222"/>
            <a:ext cx="11029615" cy="3678303"/>
          </a:xfrm>
        </p:spPr>
        <p:txBody>
          <a:bodyPr>
            <a:noAutofit/>
          </a:bodyPr>
          <a:lstStyle/>
          <a:p>
            <a:pPr algn="l" rtl="0"/>
            <a:r>
              <a:rPr lang="en-US" sz="3200" dirty="0">
                <a:latin typeface="+mj-lt"/>
              </a:rPr>
              <a:t>33 randomized trials </a:t>
            </a:r>
            <a:r>
              <a:rPr lang="en-US" sz="2800" dirty="0" smtClean="0">
                <a:latin typeface="+mj-lt"/>
              </a:rPr>
              <a:t>(participants </a:t>
            </a:r>
            <a:r>
              <a:rPr lang="en-US" sz="2800" dirty="0">
                <a:latin typeface="+mj-lt"/>
              </a:rPr>
              <a:t>aged &gt;50  years</a:t>
            </a:r>
            <a:r>
              <a:rPr lang="en-US" sz="2800" dirty="0" smtClean="0">
                <a:latin typeface="+mj-lt"/>
              </a:rPr>
              <a:t>)</a:t>
            </a:r>
          </a:p>
          <a:p>
            <a:pPr algn="l" rtl="0"/>
            <a:r>
              <a:rPr lang="en-US" sz="3200" dirty="0" smtClean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showed no significant association of either calcium or vitamin D with risk of hip fracture compared with placebo or no treatment </a:t>
            </a:r>
            <a:r>
              <a:rPr lang="en-US" sz="3200" dirty="0" smtClean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743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488991"/>
              </p:ext>
            </p:extLst>
          </p:nvPr>
        </p:nvGraphicFramePr>
        <p:xfrm>
          <a:off x="580858" y="2125807"/>
          <a:ext cx="11029950" cy="2806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816719" y="5209308"/>
            <a:ext cx="11029615" cy="1453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800" dirty="0" smtClean="0">
                <a:solidFill>
                  <a:schemeClr val="accent4"/>
                </a:solidFill>
                <a:latin typeface="+mj-lt"/>
              </a:rPr>
              <a:t>Vitamin D supplementation resulted in greater rates of spinal bone loss and decreases in leg strength</a:t>
            </a:r>
            <a:r>
              <a:rPr lang="en-US" sz="2800" dirty="0">
                <a:solidFill>
                  <a:schemeClr val="accent4"/>
                </a:solidFill>
                <a:latin typeface="+mj-lt"/>
              </a:rPr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pPr algn="ctr" rtl="0"/>
            <a:r>
              <a:rPr lang="en-US" sz="4000" dirty="0"/>
              <a:t>Body composition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340710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Diabetes mellitus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>
                <a:latin typeface="+mj-lt"/>
              </a:rPr>
              <a:t>A double-blind, placebo-controlled trial was conducted in 275 adults with type 2 diabetes mellitus, serum HbA1c ≤8.0% and stable for 3 </a:t>
            </a:r>
            <a:r>
              <a:rPr lang="en-US" sz="2800" dirty="0" smtClean="0">
                <a:latin typeface="+mj-lt"/>
              </a:rPr>
              <a:t>months.</a:t>
            </a:r>
          </a:p>
          <a:p>
            <a:pPr algn="l" rtl="0"/>
            <a:r>
              <a:rPr lang="en-US" sz="2800" dirty="0">
                <a:latin typeface="+mj-lt"/>
              </a:rPr>
              <a:t>No significant differences were seen in other indicators of </a:t>
            </a:r>
            <a:r>
              <a:rPr lang="en-US" sz="2800" dirty="0" smtClean="0">
                <a:latin typeface="+mj-lt"/>
              </a:rPr>
              <a:t>glycemic </a:t>
            </a:r>
            <a:r>
              <a:rPr lang="en-US" sz="2800" dirty="0">
                <a:latin typeface="+mj-lt"/>
              </a:rPr>
              <a:t>control and anthropometric variables</a:t>
            </a:r>
            <a:r>
              <a:rPr lang="en-US" sz="2800" dirty="0" smtClean="0">
                <a:latin typeface="+mj-lt"/>
              </a:rPr>
              <a:t>.</a:t>
            </a:r>
          </a:p>
          <a:p>
            <a:pPr algn="l" rtl="0"/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There was no effect of vitamin D on diabetes control in this short duration trial. </a:t>
            </a:r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14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Cancer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0363899" cy="3678303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>
                <a:latin typeface="+mj-lt"/>
              </a:rPr>
              <a:t>In a large double-blind, placebo-controlled trial of 2303 postmenopausal women (mean age 65 years), subjects were treated with 2000IU cholecalciferol per day and 1500mg per day of calcium or placebo for 4  </a:t>
            </a:r>
            <a:r>
              <a:rPr lang="en-US" sz="2800" dirty="0" smtClean="0">
                <a:latin typeface="+mj-lt"/>
              </a:rPr>
              <a:t>years.</a:t>
            </a:r>
          </a:p>
          <a:p>
            <a:pPr algn="l" rtl="0"/>
            <a:r>
              <a:rPr lang="en-US" sz="2800" dirty="0">
                <a:latin typeface="+mj-lt"/>
              </a:rPr>
              <a:t>A new diagnosis of cancer was confirmed in 45 (3.9%) in the vitamin D group and 64 (5.6%) in </a:t>
            </a:r>
            <a:r>
              <a:rPr lang="en-US" sz="2800" dirty="0" smtClean="0">
                <a:latin typeface="+mj-lt"/>
              </a:rPr>
              <a:t>placebo.</a:t>
            </a:r>
          </a:p>
          <a:p>
            <a:pPr marL="0" indent="0" algn="l" rtl="0">
              <a:buNone/>
            </a:pPr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11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Acute respiratory infections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500" y="2272146"/>
            <a:ext cx="11029615" cy="3046325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smaller meta-analysis of 15 trials including 7053 individuals did not show an effect of vitamin D in reducing acute respiratory tract </a:t>
            </a:r>
            <a:r>
              <a:rPr lang="en-US" sz="2800" dirty="0" smtClean="0">
                <a:latin typeface="+mj-lt"/>
              </a:rPr>
              <a:t>infections,</a:t>
            </a:r>
          </a:p>
          <a:p>
            <a:pPr algn="l" rtl="0"/>
            <a:r>
              <a:rPr lang="en-US" sz="2800" dirty="0" smtClean="0">
                <a:latin typeface="+mj-lt"/>
              </a:rPr>
              <a:t> Vitamin </a:t>
            </a:r>
            <a:r>
              <a:rPr lang="en-US" sz="2800" dirty="0">
                <a:latin typeface="+mj-lt"/>
              </a:rPr>
              <a:t>D reduced the risk of acute respiratory tract infections (RTIs) among all </a:t>
            </a:r>
            <a:r>
              <a:rPr lang="en-US" sz="2800" dirty="0" smtClean="0">
                <a:latin typeface="+mj-lt"/>
              </a:rPr>
              <a:t>participants.</a:t>
            </a:r>
          </a:p>
          <a:p>
            <a:pPr marL="0" indent="0" algn="l" rtl="0">
              <a:buNone/>
            </a:pPr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51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0"/>
            <a:r>
              <a:rPr lang="en-US" sz="3600" dirty="0"/>
              <a:t>Questions relating to areas of agreement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43733"/>
            <a:ext cx="11029615" cy="3678303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>
                <a:latin typeface="+mj-lt"/>
              </a:rPr>
              <a:t>Is vitamin D3 superior to D2? – Pharmacokinetics, clinical data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l" rtl="0"/>
            <a:r>
              <a:rPr lang="en-US" sz="2400" dirty="0" smtClean="0">
                <a:latin typeface="+mj-lt"/>
              </a:rPr>
              <a:t>What </a:t>
            </a:r>
            <a:r>
              <a:rPr lang="en-US" sz="2400" dirty="0">
                <a:latin typeface="+mj-lt"/>
              </a:rPr>
              <a:t>is the role for 25-hydroxyvitamin D in replacement and its availability? </a:t>
            </a:r>
            <a:endParaRPr lang="en-US" sz="2400" dirty="0" smtClean="0">
              <a:latin typeface="+mj-lt"/>
            </a:endParaRPr>
          </a:p>
          <a:p>
            <a:pPr algn="l" rtl="0"/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Is there a place for active vitamin D metabolites in treating vitamin deficiency? </a:t>
            </a:r>
            <a:endParaRPr lang="en-US" sz="2400" dirty="0" smtClean="0">
              <a:latin typeface="+mj-lt"/>
            </a:endParaRPr>
          </a:p>
          <a:p>
            <a:pPr algn="l" rtl="0"/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Is daily dosing of vitamin D preferred to larger weekly, monthly or annual doses? </a:t>
            </a:r>
            <a:endParaRPr lang="en-US" sz="2400" dirty="0" smtClean="0">
              <a:latin typeface="+mj-lt"/>
            </a:endParaRPr>
          </a:p>
          <a:p>
            <a:pPr algn="l" rtl="0"/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Does the baseline level of serum 25-hydroxyvitamin D influence the choice and frequency of dose</a:t>
            </a:r>
            <a:r>
              <a:rPr lang="en-US" sz="2400" dirty="0" smtClean="0">
                <a:latin typeface="+mj-lt"/>
              </a:rPr>
              <a:t>?</a:t>
            </a:r>
          </a:p>
          <a:p>
            <a:pPr algn="l" rtl="0"/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Does BMI or race influence the dose or mode of administration? </a:t>
            </a:r>
            <a:endParaRPr lang="en-US" sz="2400" dirty="0" smtClean="0">
              <a:latin typeface="+mj-lt"/>
            </a:endParaRPr>
          </a:p>
          <a:p>
            <a:pPr algn="l" rtl="0"/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What is the role of fortification in increasing vitamin D</a:t>
            </a:r>
            <a:r>
              <a:rPr lang="en-US" sz="2400" dirty="0" smtClean="0">
                <a:latin typeface="+mj-lt"/>
              </a:rPr>
              <a:t>?</a:t>
            </a:r>
          </a:p>
          <a:p>
            <a:pPr algn="l" rtl="0"/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How much is too much vitamin D? • What adverse outcomes are important?</a:t>
            </a:r>
            <a:endParaRPr lang="fa-I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581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Knee osteoarthritis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08205"/>
            <a:ext cx="11029615" cy="3678303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>
                <a:latin typeface="+mj-lt"/>
              </a:rPr>
              <a:t>In a double-blind, </a:t>
            </a:r>
            <a:r>
              <a:rPr lang="en-US" sz="2800" dirty="0" smtClean="0">
                <a:latin typeface="+mj-lt"/>
              </a:rPr>
              <a:t>placebo controlled </a:t>
            </a:r>
            <a:r>
              <a:rPr lang="en-US" sz="2800" dirty="0">
                <a:latin typeface="+mj-lt"/>
              </a:rPr>
              <a:t>trial, 413 adults, aged 50–79 years, were treated with 50 000IU cholecalciferol per month or placebo for 2  </a:t>
            </a:r>
            <a:r>
              <a:rPr lang="en-US" sz="2800" dirty="0" smtClean="0">
                <a:latin typeface="+mj-lt"/>
              </a:rPr>
              <a:t>years.</a:t>
            </a:r>
          </a:p>
          <a:p>
            <a:pPr lvl="1" algn="l" rtl="0"/>
            <a:r>
              <a:rPr lang="en-US" sz="2800" dirty="0">
                <a:latin typeface="+mj-lt"/>
              </a:rPr>
              <a:t>Vitamin D supplementation therefore had no effect on either pain score or cartilage volume in patients with knee osteoarthritis</a:t>
            </a:r>
            <a:r>
              <a:rPr lang="en-US" sz="28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74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Knee osteoarthritis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10" y="2208205"/>
            <a:ext cx="11029615" cy="3678303"/>
          </a:xfrm>
        </p:spPr>
        <p:txBody>
          <a:bodyPr>
            <a:noAutofit/>
          </a:bodyPr>
          <a:lstStyle/>
          <a:p>
            <a:pPr algn="l" rtl="0"/>
            <a:r>
              <a:rPr lang="en-US" sz="3200" dirty="0" smtClean="0">
                <a:latin typeface="+mj-lt"/>
              </a:rPr>
              <a:t>Two </a:t>
            </a:r>
            <a:r>
              <a:rPr lang="en-US" sz="3200" dirty="0">
                <a:latin typeface="+mj-lt"/>
              </a:rPr>
              <a:t>recent systematic reviews </a:t>
            </a:r>
            <a:r>
              <a:rPr lang="en-US" sz="3200" dirty="0" smtClean="0">
                <a:latin typeface="+mj-lt"/>
              </a:rPr>
              <a:t>and meta analyses </a:t>
            </a:r>
            <a:r>
              <a:rPr lang="en-US" sz="3200" dirty="0">
                <a:latin typeface="+mj-lt"/>
              </a:rPr>
              <a:t>of the effects of vitamin D supplementation on knee osteoarthritis, in four RCTs involving 1136 </a:t>
            </a:r>
            <a:r>
              <a:rPr lang="en-US" sz="3200" dirty="0" smtClean="0">
                <a:latin typeface="+mj-lt"/>
              </a:rPr>
              <a:t>patients, </a:t>
            </a:r>
            <a:r>
              <a:rPr lang="en-US" sz="3200" dirty="0">
                <a:latin typeface="+mj-lt"/>
              </a:rPr>
              <a:t>showed vitamin D supplementation of more than 2000IU vitamin D3 per </a:t>
            </a:r>
            <a:r>
              <a:rPr lang="en-US" sz="3200" dirty="0" smtClean="0">
                <a:latin typeface="+mj-lt"/>
              </a:rPr>
              <a:t>day</a:t>
            </a:r>
          </a:p>
          <a:p>
            <a:pPr lvl="1" algn="l" rtl="0"/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resulted in small decreases in the WOMAC pain score and function in patients with knee OA. </a:t>
            </a:r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500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fracture risk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5804"/>
            <a:ext cx="11029615" cy="367830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latin typeface="+mj-lt"/>
              </a:rPr>
              <a:t>In a prospective observational study in 1662 </a:t>
            </a:r>
            <a:r>
              <a:rPr lang="en-US" sz="2800" dirty="0" smtClean="0">
                <a:latin typeface="+mj-lt"/>
              </a:rPr>
              <a:t>elderly </a:t>
            </a:r>
            <a:r>
              <a:rPr lang="en-US" sz="2800" dirty="0">
                <a:latin typeface="+mj-lt"/>
              </a:rPr>
              <a:t>men followed over a period of 4 years</a:t>
            </a:r>
            <a:r>
              <a:rPr lang="en-US" sz="2800" dirty="0" smtClean="0">
                <a:latin typeface="+mj-lt"/>
              </a:rPr>
              <a:t>,</a:t>
            </a:r>
          </a:p>
          <a:p>
            <a:pPr algn="l" rtl="0"/>
            <a:r>
              <a:rPr lang="en-US" sz="2800" dirty="0">
                <a:latin typeface="+mj-lt"/>
              </a:rPr>
              <a:t>risk of fracture in men with either 25(OH)D values below 36 </a:t>
            </a:r>
            <a:r>
              <a:rPr lang="en-US" sz="2800" dirty="0" err="1">
                <a:latin typeface="+mj-lt"/>
              </a:rPr>
              <a:t>nmol</a:t>
            </a:r>
            <a:r>
              <a:rPr lang="en-US" sz="2800" dirty="0">
                <a:latin typeface="+mj-lt"/>
              </a:rPr>
              <a:t>/L or above 75 </a:t>
            </a:r>
            <a:r>
              <a:rPr lang="en-US" sz="2800" dirty="0" err="1">
                <a:latin typeface="+mj-lt"/>
              </a:rPr>
              <a:t>nmol</a:t>
            </a:r>
            <a:r>
              <a:rPr lang="en-US" sz="2800" dirty="0">
                <a:latin typeface="+mj-lt"/>
              </a:rPr>
              <a:t>/L was </a:t>
            </a:r>
            <a:r>
              <a:rPr lang="en-US" sz="2800" dirty="0" smtClean="0">
                <a:latin typeface="+mj-lt"/>
              </a:rPr>
              <a:t>increased.</a:t>
            </a:r>
          </a:p>
          <a:p>
            <a:pPr algn="l" rtl="0"/>
            <a:r>
              <a:rPr lang="en-US" sz="2800" dirty="0">
                <a:latin typeface="+mj-lt"/>
              </a:rPr>
              <a:t>Whether vitamin D, calcium or both supplements together are </a:t>
            </a:r>
            <a:r>
              <a:rPr lang="en-US" sz="2800" dirty="0" err="1">
                <a:latin typeface="+mj-lt"/>
              </a:rPr>
              <a:t>efective</a:t>
            </a:r>
            <a:r>
              <a:rPr lang="en-US" sz="2800" dirty="0">
                <a:latin typeface="+mj-lt"/>
              </a:rPr>
              <a:t> for the primary prevention of fractures is still debated.</a:t>
            </a:r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74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fracture risk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>
                <a:latin typeface="+mj-lt"/>
              </a:rPr>
              <a:t>In a Cochrane </a:t>
            </a:r>
            <a:r>
              <a:rPr lang="en-US" sz="2800" dirty="0" smtClean="0">
                <a:latin typeface="+mj-lt"/>
              </a:rPr>
              <a:t>review</a:t>
            </a:r>
          </a:p>
          <a:p>
            <a:pPr algn="l" rtl="0"/>
            <a:r>
              <a:rPr lang="en-US" sz="2800" dirty="0" smtClean="0">
                <a:latin typeface="+mj-lt"/>
              </a:rPr>
              <a:t> vitamin </a:t>
            </a:r>
            <a:r>
              <a:rPr lang="en-US" sz="2800" dirty="0">
                <a:latin typeface="+mj-lt"/>
              </a:rPr>
              <a:t>D alone did not prevent hip fractures or any </a:t>
            </a:r>
            <a:r>
              <a:rPr lang="en-US" sz="2800" dirty="0" smtClean="0">
                <a:latin typeface="+mj-lt"/>
              </a:rPr>
              <a:t>fractures.</a:t>
            </a:r>
          </a:p>
          <a:p>
            <a:pPr algn="l" rtl="0"/>
            <a:r>
              <a:rPr lang="en-US" sz="2800" dirty="0">
                <a:latin typeface="+mj-lt"/>
              </a:rPr>
              <a:t>the combination of vitamin D and </a:t>
            </a:r>
            <a:r>
              <a:rPr lang="en-US" sz="2800" dirty="0" smtClean="0">
                <a:latin typeface="+mj-lt"/>
              </a:rPr>
              <a:t>calcium </a:t>
            </a:r>
            <a:r>
              <a:rPr lang="en-US" sz="2800" dirty="0">
                <a:latin typeface="+mj-lt"/>
              </a:rPr>
              <a:t>reduced the incidence of hip fractures by 16% based on 9 studies in almost 50,000 </a:t>
            </a:r>
            <a:r>
              <a:rPr lang="en-US" sz="2800" dirty="0" smtClean="0">
                <a:latin typeface="+mj-lt"/>
              </a:rPr>
              <a:t>patients.</a:t>
            </a:r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4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757056"/>
            <a:ext cx="11029615" cy="2769235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>
                <a:latin typeface="+mj-lt"/>
              </a:rPr>
              <a:t>In French study vitamin D and calcium reduced </a:t>
            </a:r>
            <a:r>
              <a:rPr lang="en-US" sz="2800" dirty="0">
                <a:latin typeface="+mj-lt"/>
              </a:rPr>
              <a:t>the incidence of hip and of non-vertebral </a:t>
            </a:r>
            <a:r>
              <a:rPr lang="en-US" sz="2800" dirty="0" smtClean="0">
                <a:latin typeface="+mj-lt"/>
              </a:rPr>
              <a:t>fractures. </a:t>
            </a:r>
          </a:p>
          <a:p>
            <a:pPr algn="l" rtl="0"/>
            <a:r>
              <a:rPr lang="en-US" sz="2800" dirty="0">
                <a:latin typeface="+mj-lt"/>
              </a:rPr>
              <a:t>In contrast, in an English study did not show a </a:t>
            </a:r>
            <a:r>
              <a:rPr lang="en-US" sz="2800" dirty="0" smtClean="0">
                <a:latin typeface="+mj-lt"/>
              </a:rPr>
              <a:t>significant </a:t>
            </a:r>
            <a:r>
              <a:rPr lang="en-US" sz="2800" dirty="0">
                <a:latin typeface="+mj-lt"/>
              </a:rPr>
              <a:t>decrease in the incidence of fractures at the hip or at other sites.</a:t>
            </a:r>
            <a:endParaRPr lang="fa-IR" sz="2800" dirty="0">
              <a:latin typeface="+mj-lt"/>
            </a:endParaRPr>
          </a:p>
          <a:p>
            <a:pPr algn="l" rtl="0"/>
            <a:endParaRPr lang="en-US" sz="2800" dirty="0" smtClean="0">
              <a:latin typeface="+mj-lt"/>
            </a:endParaRPr>
          </a:p>
          <a:p>
            <a:pPr algn="l" rtl="0"/>
            <a:endParaRPr lang="en-US" sz="2800" dirty="0" smtClean="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pPr algn="ctr" rtl="0"/>
            <a:r>
              <a:rPr lang="en-US" sz="4000" dirty="0"/>
              <a:t>fracture risk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4591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83514"/>
            <a:ext cx="11029615" cy="367830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latin typeface="+mj-lt"/>
              </a:rPr>
              <a:t>In the </a:t>
            </a:r>
            <a:r>
              <a:rPr lang="en-US" sz="2800" dirty="0" err="1">
                <a:latin typeface="+mj-lt"/>
              </a:rPr>
              <a:t>ViDA</a:t>
            </a:r>
            <a:r>
              <a:rPr lang="en-US" sz="2800" dirty="0">
                <a:latin typeface="+mj-lt"/>
              </a:rPr>
              <a:t> trial in New Zealand, a monthly </a:t>
            </a:r>
            <a:r>
              <a:rPr lang="en-US" sz="2800" dirty="0" smtClean="0">
                <a:latin typeface="+mj-lt"/>
              </a:rPr>
              <a:t>administration </a:t>
            </a:r>
            <a:r>
              <a:rPr lang="en-US" sz="2800" dirty="0">
                <a:latin typeface="+mj-lt"/>
              </a:rPr>
              <a:t>of 100,000 IU of vitamin D over about 3 years, after a loading dose of 200,000 IU, did not prevent </a:t>
            </a:r>
            <a:r>
              <a:rPr lang="en-US" sz="2800" dirty="0" smtClean="0">
                <a:latin typeface="+mj-lt"/>
              </a:rPr>
              <a:t>fractures.</a:t>
            </a:r>
          </a:p>
          <a:p>
            <a:pPr algn="l" rtl="0"/>
            <a:r>
              <a:rPr lang="en-US" sz="2800" dirty="0" smtClean="0">
                <a:latin typeface="+mj-lt"/>
              </a:rPr>
              <a:t>Furthermore</a:t>
            </a:r>
            <a:r>
              <a:rPr lang="en-US" sz="2800" dirty="0">
                <a:latin typeface="+mj-lt"/>
              </a:rPr>
              <a:t>, an increase in falls and fractures </a:t>
            </a:r>
            <a:r>
              <a:rPr lang="en-US" sz="2800" dirty="0" smtClean="0">
                <a:latin typeface="+mj-lt"/>
              </a:rPr>
              <a:t>was </a:t>
            </a:r>
            <a:r>
              <a:rPr lang="en-US" sz="2800" dirty="0">
                <a:latin typeface="+mj-lt"/>
              </a:rPr>
              <a:t>also </a:t>
            </a:r>
            <a:r>
              <a:rPr lang="en-US" sz="2800" dirty="0" smtClean="0">
                <a:latin typeface="+mj-lt"/>
              </a:rPr>
              <a:t>previously </a:t>
            </a:r>
            <a:r>
              <a:rPr lang="en-US" sz="2800" dirty="0">
                <a:latin typeface="+mj-lt"/>
              </a:rPr>
              <a:t>observed with an annual high </a:t>
            </a:r>
            <a:r>
              <a:rPr lang="en-US" sz="2800" dirty="0" smtClean="0">
                <a:latin typeface="+mj-lt"/>
              </a:rPr>
              <a:t>bolus </a:t>
            </a:r>
            <a:r>
              <a:rPr lang="en-US" sz="2800" dirty="0">
                <a:latin typeface="+mj-lt"/>
              </a:rPr>
              <a:t>of 500,000 IU of vitamin D </a:t>
            </a:r>
            <a:endParaRPr lang="fa-IR" sz="2800" dirty="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pPr algn="ctr" rtl="0"/>
            <a:r>
              <a:rPr lang="en-US" sz="4000" dirty="0"/>
              <a:t>fracture risk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184877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dirty="0">
                <a:latin typeface="+mj-lt"/>
              </a:rPr>
              <a:t>Many meta-analyses including various numbers of </a:t>
            </a:r>
            <a:r>
              <a:rPr lang="en-US" sz="2800" dirty="0" smtClean="0">
                <a:latin typeface="+mj-lt"/>
              </a:rPr>
              <a:t>trials</a:t>
            </a:r>
            <a:r>
              <a:rPr lang="en-US" sz="2800" dirty="0">
                <a:latin typeface="+mj-lt"/>
              </a:rPr>
              <a:t>, hence of subjects, </a:t>
            </a:r>
            <a:endParaRPr lang="en-US" sz="2800" dirty="0" smtClean="0">
              <a:latin typeface="+mj-lt"/>
            </a:endParaRPr>
          </a:p>
          <a:p>
            <a:pPr algn="l" rtl="0"/>
            <a:r>
              <a:rPr lang="en-US" sz="2800" dirty="0" smtClean="0">
                <a:latin typeface="+mj-lt"/>
              </a:rPr>
              <a:t>In </a:t>
            </a:r>
            <a:r>
              <a:rPr lang="en-US" sz="2800" dirty="0">
                <a:latin typeface="+mj-lt"/>
              </a:rPr>
              <a:t>that of </a:t>
            </a:r>
            <a:r>
              <a:rPr lang="en-US" sz="2800" dirty="0" err="1">
                <a:latin typeface="+mj-lt"/>
              </a:rPr>
              <a:t>Bolland</a:t>
            </a:r>
            <a:r>
              <a:rPr lang="en-US" sz="2800" dirty="0">
                <a:latin typeface="+mj-lt"/>
              </a:rPr>
              <a:t> et al. </a:t>
            </a:r>
            <a:r>
              <a:rPr lang="en-US" sz="2800" dirty="0" smtClean="0">
                <a:latin typeface="+mj-lt"/>
              </a:rPr>
              <a:t>which </a:t>
            </a:r>
            <a:r>
              <a:rPr lang="en-US" sz="2800" dirty="0">
                <a:latin typeface="+mj-lt"/>
              </a:rPr>
              <a:t>included 81 studies </a:t>
            </a:r>
            <a:r>
              <a:rPr lang="en-US" sz="2800" dirty="0" smtClean="0">
                <a:latin typeface="+mj-lt"/>
              </a:rPr>
              <a:t>but with only </a:t>
            </a:r>
            <a:r>
              <a:rPr lang="en-US" sz="2800" dirty="0">
                <a:latin typeface="+mj-lt"/>
              </a:rPr>
              <a:t>6% of vitamin </a:t>
            </a:r>
            <a:r>
              <a:rPr lang="en-US" sz="2800" dirty="0" smtClean="0">
                <a:latin typeface="+mj-lt"/>
              </a:rPr>
              <a:t>D-deficient </a:t>
            </a:r>
            <a:r>
              <a:rPr lang="en-US" sz="2800" dirty="0">
                <a:latin typeface="+mj-lt"/>
              </a:rPr>
              <a:t>subjects at </a:t>
            </a:r>
            <a:r>
              <a:rPr lang="en-US" sz="2800" dirty="0" smtClean="0">
                <a:latin typeface="+mj-lt"/>
              </a:rPr>
              <a:t>baseline</a:t>
            </a:r>
          </a:p>
          <a:p>
            <a:pPr lvl="1" algn="l" rtl="0"/>
            <a:r>
              <a:rPr lang="en-US" sz="2400" dirty="0" smtClean="0">
                <a:latin typeface="+mj-lt"/>
              </a:rPr>
              <a:t>supplementation </a:t>
            </a:r>
            <a:r>
              <a:rPr lang="en-US" sz="2400" dirty="0">
                <a:latin typeface="+mj-lt"/>
              </a:rPr>
              <a:t>of vitamin D alone was not associated with a reduction of the incidence of total and hip fractures as well as of </a:t>
            </a:r>
            <a:r>
              <a:rPr lang="en-US" sz="2400" dirty="0" smtClean="0">
                <a:latin typeface="+mj-lt"/>
              </a:rPr>
              <a:t>falls.</a:t>
            </a:r>
            <a:endParaRPr lang="fa-IR" sz="2400" dirty="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pPr algn="ctr" rtl="0"/>
            <a:r>
              <a:rPr lang="en-US" sz="4000" dirty="0"/>
              <a:t>fracture risk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230905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dirty="0" smtClean="0">
                <a:latin typeface="+mj-lt"/>
              </a:rPr>
              <a:t>In </a:t>
            </a:r>
            <a:r>
              <a:rPr lang="en-US" sz="2800" dirty="0">
                <a:latin typeface="+mj-lt"/>
              </a:rPr>
              <a:t>the meta-analysis of Yao et al. </a:t>
            </a:r>
            <a:endParaRPr lang="en-US" sz="2800" dirty="0" smtClean="0">
              <a:latin typeface="+mj-lt"/>
            </a:endParaRPr>
          </a:p>
          <a:p>
            <a:pPr algn="l" rtl="0"/>
            <a:r>
              <a:rPr lang="en-US" sz="2800" dirty="0" smtClean="0">
                <a:latin typeface="+mj-lt"/>
              </a:rPr>
              <a:t>The </a:t>
            </a:r>
            <a:r>
              <a:rPr lang="en-US" sz="2800" dirty="0">
                <a:latin typeface="+mj-lt"/>
              </a:rPr>
              <a:t>combination of vitamin D </a:t>
            </a:r>
            <a:r>
              <a:rPr lang="en-US" sz="2800" dirty="0" smtClean="0">
                <a:latin typeface="+mj-lt"/>
              </a:rPr>
              <a:t>and calcium </a:t>
            </a:r>
            <a:r>
              <a:rPr lang="en-US" sz="2800" dirty="0">
                <a:latin typeface="+mj-lt"/>
              </a:rPr>
              <a:t>supplementation, led to a 6% reduction in the risk of any fracture and a 16% reduction of hip fractures</a:t>
            </a:r>
            <a:r>
              <a:rPr lang="en-US" sz="2800" dirty="0" smtClean="0">
                <a:latin typeface="+mj-lt"/>
              </a:rPr>
              <a:t>.</a:t>
            </a:r>
            <a:endParaRPr lang="fa-IR" sz="2800" dirty="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pPr algn="ctr" rtl="0"/>
            <a:r>
              <a:rPr lang="en-US" sz="4000" dirty="0"/>
              <a:t>fracture risk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15970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 smtClean="0"/>
              <a:t>conclusions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69" y="2999589"/>
            <a:ext cx="11624662" cy="3678303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>
                <a:latin typeface="+mj-lt"/>
              </a:rPr>
              <a:t>Vitamin D3 treatment results in larger increases in serum 25OHD than does vitamin D2</a:t>
            </a:r>
            <a:r>
              <a:rPr lang="en-US" sz="2800" dirty="0" smtClean="0">
                <a:latin typeface="+mj-lt"/>
              </a:rPr>
              <a:t>.</a:t>
            </a:r>
          </a:p>
          <a:p>
            <a:pPr algn="l" rtl="0"/>
            <a:r>
              <a:rPr lang="en-US" sz="2800" dirty="0" err="1">
                <a:latin typeface="+mj-lt"/>
              </a:rPr>
              <a:t>Calcidiol</a:t>
            </a:r>
            <a:r>
              <a:rPr lang="en-US" sz="2800" dirty="0">
                <a:latin typeface="+mj-lt"/>
              </a:rPr>
              <a:t> is more effective </a:t>
            </a:r>
            <a:r>
              <a:rPr lang="en-US" sz="2800" dirty="0" smtClean="0">
                <a:latin typeface="+mj-lt"/>
              </a:rPr>
              <a:t>in patients </a:t>
            </a:r>
            <a:r>
              <a:rPr lang="en-US" sz="2800" dirty="0">
                <a:latin typeface="+mj-lt"/>
              </a:rPr>
              <a:t>with advanced liver </a:t>
            </a:r>
            <a:r>
              <a:rPr lang="en-US" sz="2800" dirty="0" smtClean="0">
                <a:latin typeface="+mj-lt"/>
              </a:rPr>
              <a:t>disease.</a:t>
            </a:r>
          </a:p>
          <a:p>
            <a:pPr algn="l" rtl="0"/>
            <a:r>
              <a:rPr lang="en-US" sz="2800" dirty="0" err="1">
                <a:latin typeface="+mj-lt"/>
              </a:rPr>
              <a:t>alfacalcidol</a:t>
            </a:r>
            <a:r>
              <a:rPr lang="en-US" sz="2800" dirty="0">
                <a:latin typeface="+mj-lt"/>
              </a:rPr>
              <a:t> is recommended (patients with renal insufficiency and secondary </a:t>
            </a:r>
            <a:r>
              <a:rPr lang="en-US" sz="2800" dirty="0" smtClean="0">
                <a:latin typeface="+mj-lt"/>
              </a:rPr>
              <a:t>hyperparathyroidism)</a:t>
            </a:r>
          </a:p>
          <a:p>
            <a:pPr algn="l" rtl="0"/>
            <a:r>
              <a:rPr lang="en-US" sz="2800" dirty="0">
                <a:latin typeface="+mj-lt"/>
              </a:rPr>
              <a:t>avoiding large annual or monthly doses of vitamin D is recommended in </a:t>
            </a:r>
            <a:r>
              <a:rPr lang="en-US" sz="2800" dirty="0" smtClean="0">
                <a:latin typeface="+mj-lt"/>
              </a:rPr>
              <a:t>the elderly.</a:t>
            </a:r>
          </a:p>
          <a:p>
            <a:pPr algn="l" rtl="0"/>
            <a:r>
              <a:rPr lang="en-US" sz="2800" dirty="0" smtClean="0">
                <a:latin typeface="+mj-lt"/>
              </a:rPr>
              <a:t>Basal serum 25OHD level, BMI </a:t>
            </a:r>
            <a:r>
              <a:rPr lang="en-US" sz="2800" dirty="0">
                <a:latin typeface="+mj-lt"/>
              </a:rPr>
              <a:t>and race affect increasing </a:t>
            </a:r>
            <a:r>
              <a:rPr lang="en-US" sz="2800" dirty="0" smtClean="0">
                <a:latin typeface="+mj-lt"/>
              </a:rPr>
              <a:t>of </a:t>
            </a:r>
            <a:r>
              <a:rPr lang="en-US" sz="2800" dirty="0">
                <a:latin typeface="+mj-lt"/>
              </a:rPr>
              <a:t>serum </a:t>
            </a:r>
            <a:r>
              <a:rPr lang="en-US" sz="2800" dirty="0" smtClean="0">
                <a:latin typeface="+mj-lt"/>
              </a:rPr>
              <a:t>25OHD.</a:t>
            </a:r>
          </a:p>
          <a:p>
            <a:pPr algn="l" rtl="0"/>
            <a:r>
              <a:rPr lang="en-US" sz="2800" dirty="0">
                <a:latin typeface="+mj-lt"/>
              </a:rPr>
              <a:t>vitamin D overdosing (e.g. 50 000 IU given per day </a:t>
            </a:r>
            <a:r>
              <a:rPr lang="en-US" sz="2800" dirty="0" smtClean="0">
                <a:latin typeface="+mj-lt"/>
              </a:rPr>
              <a:t>(25OHD (&gt;</a:t>
            </a:r>
            <a:r>
              <a:rPr lang="en-US" sz="2800" dirty="0">
                <a:latin typeface="+mj-lt"/>
              </a:rPr>
              <a:t>250nmol/L</a:t>
            </a:r>
            <a:r>
              <a:rPr lang="en-US" sz="2800" dirty="0" smtClean="0">
                <a:latin typeface="+mj-lt"/>
              </a:rPr>
              <a:t>)). </a:t>
            </a:r>
          </a:p>
          <a:p>
            <a:pPr algn="l" rtl="0"/>
            <a:endParaRPr lang="en-US" sz="2800" dirty="0" smtClean="0">
              <a:latin typeface="+mj-lt"/>
            </a:endParaRPr>
          </a:p>
          <a:p>
            <a:pPr algn="l" rtl="0"/>
            <a:endParaRPr lang="fa-I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78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 smtClean="0"/>
              <a:t>conclusions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3179697"/>
            <a:ext cx="11029615" cy="3678303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>
                <a:latin typeface="+mj-lt"/>
              </a:rPr>
              <a:t>High </a:t>
            </a:r>
            <a:r>
              <a:rPr lang="en-US" sz="2400" dirty="0">
                <a:latin typeface="+mj-lt"/>
              </a:rPr>
              <a:t>doses of vitamin D </a:t>
            </a:r>
            <a:r>
              <a:rPr lang="en-US" sz="2400" dirty="0" smtClean="0">
                <a:latin typeface="+mj-lt"/>
              </a:rPr>
              <a:t>increases </a:t>
            </a:r>
            <a:r>
              <a:rPr lang="en-US" sz="2400" dirty="0">
                <a:latin typeface="+mj-lt"/>
              </a:rPr>
              <a:t>percentage of </a:t>
            </a:r>
            <a:r>
              <a:rPr lang="en-US" sz="2400" dirty="0" smtClean="0">
                <a:latin typeface="+mj-lt"/>
              </a:rPr>
              <a:t>falls.</a:t>
            </a:r>
          </a:p>
          <a:p>
            <a:pPr algn="l" rtl="0"/>
            <a:r>
              <a:rPr lang="en-US" sz="2400" dirty="0" smtClean="0">
                <a:latin typeface="+mj-lt"/>
              </a:rPr>
              <a:t>Vitamin </a:t>
            </a:r>
            <a:r>
              <a:rPr lang="en-US" sz="2400" dirty="0">
                <a:latin typeface="+mj-lt"/>
              </a:rPr>
              <a:t>D supplementation in pregnancy is useful. in women who deliver in winter could improve BMC of the </a:t>
            </a:r>
            <a:r>
              <a:rPr lang="en-US" sz="2400" dirty="0" smtClean="0">
                <a:latin typeface="+mj-lt"/>
              </a:rPr>
              <a:t>baby.</a:t>
            </a:r>
          </a:p>
          <a:p>
            <a:pPr algn="l" rtl="0"/>
            <a:r>
              <a:rPr lang="en-US" sz="2400" dirty="0" smtClean="0">
                <a:latin typeface="+mj-lt"/>
              </a:rPr>
              <a:t>Vitamin </a:t>
            </a:r>
            <a:r>
              <a:rPr lang="en-US" sz="2400" dirty="0">
                <a:latin typeface="+mj-lt"/>
              </a:rPr>
              <a:t>D has no effect on body composition, Diabetes mellitus, </a:t>
            </a:r>
            <a:r>
              <a:rPr lang="en-US" sz="2400" dirty="0" smtClean="0">
                <a:latin typeface="+mj-lt"/>
              </a:rPr>
              <a:t>Cancer,</a:t>
            </a:r>
            <a:r>
              <a:rPr lang="en-US" sz="2400" dirty="0">
                <a:latin typeface="+mj-lt"/>
              </a:rPr>
              <a:t> Systolic </a:t>
            </a:r>
            <a:r>
              <a:rPr lang="en-US" sz="2400" dirty="0" smtClean="0">
                <a:latin typeface="+mj-lt"/>
              </a:rPr>
              <a:t>hypertension,</a:t>
            </a:r>
            <a:r>
              <a:rPr lang="en-US" sz="2400" dirty="0">
                <a:latin typeface="+mj-lt"/>
              </a:rPr>
              <a:t> CVD</a:t>
            </a:r>
            <a:endParaRPr lang="en-US" sz="2400" dirty="0" smtClean="0">
              <a:latin typeface="+mj-lt"/>
            </a:endParaRPr>
          </a:p>
          <a:p>
            <a:pPr algn="l" rtl="0"/>
            <a:r>
              <a:rPr lang="en-US" sz="2400" dirty="0">
                <a:latin typeface="+mj-lt"/>
              </a:rPr>
              <a:t>Vitamin D reduced the risk of acute respiratory tract </a:t>
            </a:r>
            <a:r>
              <a:rPr lang="en-US" sz="2400" dirty="0" smtClean="0">
                <a:latin typeface="+mj-lt"/>
              </a:rPr>
              <a:t>infections.</a:t>
            </a:r>
          </a:p>
          <a:p>
            <a:pPr algn="l" rtl="0"/>
            <a:r>
              <a:rPr lang="en-US" sz="2400" dirty="0" smtClean="0">
                <a:latin typeface="+mj-lt"/>
              </a:rPr>
              <a:t>There </a:t>
            </a:r>
            <a:r>
              <a:rPr lang="en-US" sz="2400" dirty="0">
                <a:latin typeface="+mj-lt"/>
              </a:rPr>
              <a:t>is currently a lack of evidence to support the use of vitamin D supplementation in preventing the progression of knee </a:t>
            </a:r>
            <a:r>
              <a:rPr lang="en-US" sz="2400" dirty="0" smtClean="0">
                <a:latin typeface="+mj-lt"/>
              </a:rPr>
              <a:t>OA.</a:t>
            </a:r>
          </a:p>
          <a:p>
            <a:pPr algn="l" rtl="0"/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combination of vitamin D and calcium reduced the incidence of hip fractures by 16% based on 9 studies</a:t>
            </a:r>
            <a:endParaRPr lang="en-US" sz="2400" dirty="0" smtClean="0">
              <a:latin typeface="+mj-lt"/>
            </a:endParaRPr>
          </a:p>
          <a:p>
            <a:pPr algn="l" rtl="0"/>
            <a:endParaRPr lang="en-US" sz="2400" dirty="0" smtClean="0">
              <a:latin typeface="+mj-lt"/>
            </a:endParaRPr>
          </a:p>
          <a:p>
            <a:pPr algn="l" rtl="0"/>
            <a:endParaRPr lang="en-US" sz="2400" dirty="0">
              <a:latin typeface="+mj-lt"/>
            </a:endParaRPr>
          </a:p>
          <a:p>
            <a:pPr algn="l" rtl="0"/>
            <a:endParaRPr lang="fa-I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335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Sources and production of vitamin D 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737" y="2258291"/>
            <a:ext cx="11029615" cy="2699963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>
                <a:latin typeface="+mj-lt"/>
              </a:rPr>
              <a:t>Vitamin D is </a:t>
            </a:r>
            <a:r>
              <a:rPr lang="en-US" sz="2800" dirty="0" smtClean="0">
                <a:latin typeface="+mj-lt"/>
              </a:rPr>
              <a:t>fat-soluble</a:t>
            </a:r>
          </a:p>
          <a:p>
            <a:pPr algn="l" rtl="0"/>
            <a:r>
              <a:rPr lang="en-US" sz="2800" dirty="0">
                <a:latin typeface="+mj-lt"/>
              </a:rPr>
              <a:t>Vitamin D </a:t>
            </a:r>
            <a:r>
              <a:rPr lang="en-US" sz="2800" dirty="0" smtClean="0">
                <a:latin typeface="+mj-lt"/>
              </a:rPr>
              <a:t>has more </a:t>
            </a:r>
            <a:r>
              <a:rPr lang="en-US" sz="2800" dirty="0">
                <a:latin typeface="+mj-lt"/>
              </a:rPr>
              <a:t>than 50 </a:t>
            </a:r>
            <a:r>
              <a:rPr lang="en-US" sz="2800" dirty="0" smtClean="0">
                <a:latin typeface="+mj-lt"/>
              </a:rPr>
              <a:t>metabolites</a:t>
            </a:r>
          </a:p>
          <a:p>
            <a:pPr algn="l" rtl="0"/>
            <a:r>
              <a:rPr lang="en-US" sz="2800" dirty="0">
                <a:latin typeface="+mj-lt"/>
              </a:rPr>
              <a:t>Vitamin D exists in two major forms, vitamin </a:t>
            </a:r>
            <a:r>
              <a:rPr lang="en-US" sz="2800" dirty="0" smtClean="0">
                <a:latin typeface="+mj-lt"/>
              </a:rPr>
              <a:t>D2 </a:t>
            </a:r>
            <a:r>
              <a:rPr lang="en-US" sz="2800" dirty="0">
                <a:latin typeface="+mj-lt"/>
              </a:rPr>
              <a:t>and vitamin D3 </a:t>
            </a:r>
            <a:r>
              <a:rPr lang="en-US" sz="280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3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061156" y="2710891"/>
            <a:ext cx="5764189" cy="711182"/>
          </a:xfrm>
        </p:spPr>
        <p:txBody>
          <a:bodyPr>
            <a:noAutofit/>
          </a:bodyPr>
          <a:lstStyle/>
          <a:p>
            <a:pPr algn="ctr" rtl="0"/>
            <a:r>
              <a:rPr lang="en-US" sz="4400" dirty="0" smtClean="0">
                <a:solidFill>
                  <a:srgbClr val="C00000"/>
                </a:solidFill>
              </a:rPr>
              <a:t>Thank You!</a:t>
            </a:r>
            <a:endParaRPr lang="fa-IR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31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213" y="1994116"/>
            <a:ext cx="8346931" cy="4675481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pPr algn="ctr" rtl="0"/>
            <a:r>
              <a:rPr lang="en-US" sz="4000" dirty="0"/>
              <a:t>Sources and production of vitamin D 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141825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/>
            <a:r>
              <a:rPr lang="en-US" sz="2600" dirty="0">
                <a:latin typeface="+mj-lt"/>
              </a:rPr>
              <a:t>vitamin D2 contributes lower affinity for (VDBP</a:t>
            </a:r>
            <a:r>
              <a:rPr lang="en-US" sz="2600" dirty="0" smtClean="0">
                <a:latin typeface="+mj-lt"/>
              </a:rPr>
              <a:t>) </a:t>
            </a:r>
            <a:endParaRPr lang="en-US" sz="2600" dirty="0">
              <a:latin typeface="+mj-lt"/>
            </a:endParaRPr>
          </a:p>
          <a:p>
            <a:pPr lvl="1" algn="l" rtl="0"/>
            <a:r>
              <a:rPr lang="en-US" sz="2600" dirty="0">
                <a:latin typeface="+mj-lt"/>
              </a:rPr>
              <a:t>vitamin D2 has a limited conversion to 25 </a:t>
            </a:r>
            <a:r>
              <a:rPr lang="en-US" sz="2600" dirty="0" err="1">
                <a:latin typeface="+mj-lt"/>
              </a:rPr>
              <a:t>hydroxyvitamin</a:t>
            </a:r>
            <a:r>
              <a:rPr lang="en-US" sz="2600" dirty="0">
                <a:latin typeface="+mj-lt"/>
              </a:rPr>
              <a:t> D, and an altered catabolism by </a:t>
            </a:r>
            <a:r>
              <a:rPr lang="en-US" sz="2600" dirty="0" smtClean="0">
                <a:latin typeface="+mj-lt"/>
              </a:rPr>
              <a:t>24-hydroxyase.</a:t>
            </a:r>
            <a:endParaRPr lang="en-US" sz="2600" dirty="0">
              <a:latin typeface="+mj-lt"/>
            </a:endParaRPr>
          </a:p>
          <a:p>
            <a:pPr algn="l" rtl="0"/>
            <a:r>
              <a:rPr lang="en-US" sz="2800" dirty="0">
                <a:latin typeface="+mj-lt"/>
              </a:rPr>
              <a:t>vitamin D3 is more potent at raising serum 25(OH)D concentrations than is vitamin D2.</a:t>
            </a:r>
            <a:endParaRPr lang="fa-IR" sz="2800" dirty="0">
              <a:latin typeface="+mj-lt"/>
            </a:endParaRPr>
          </a:p>
          <a:p>
            <a:pPr algn="l" rtl="0"/>
            <a:endParaRPr lang="fa-IR" dirty="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pPr algn="ctr" rtl="0"/>
            <a:r>
              <a:rPr lang="en-US" sz="4000" dirty="0"/>
              <a:t>Sources and production of vitamin D 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233524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Type and source of vitamin D</a:t>
            </a:r>
            <a:endParaRPr lang="fa-IR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463" y="2047894"/>
            <a:ext cx="5666057" cy="4656791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86380" y="2559765"/>
            <a:ext cx="5019911" cy="3633047"/>
          </a:xfrm>
        </p:spPr>
        <p:txBody>
          <a:bodyPr>
            <a:noAutofit/>
          </a:bodyPr>
          <a:lstStyle/>
          <a:p>
            <a:pPr algn="l" rtl="0"/>
            <a:r>
              <a:rPr lang="en-US" sz="3200" dirty="0">
                <a:latin typeface="+mj-lt"/>
              </a:rPr>
              <a:t>Skin is the major source of cholecalciferol in humans, </a:t>
            </a:r>
          </a:p>
          <a:p>
            <a:pPr algn="l" rtl="0"/>
            <a:r>
              <a:rPr lang="en-US" sz="3200" dirty="0" smtClean="0">
                <a:latin typeface="+mj-lt"/>
              </a:rPr>
              <a:t>personal </a:t>
            </a:r>
            <a:r>
              <a:rPr lang="en-US" sz="3200" dirty="0">
                <a:latin typeface="+mj-lt"/>
              </a:rPr>
              <a:t>and environmental factors reduce the skin production of vitamin D, </a:t>
            </a:r>
            <a:endParaRPr lang="en-US" sz="3200" dirty="0" smtClean="0">
              <a:latin typeface="+mj-lt"/>
            </a:endParaRPr>
          </a:p>
          <a:p>
            <a:pPr lvl="1" algn="l" rtl="0"/>
            <a:r>
              <a:rPr lang="en-US" sz="24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</a:rPr>
              <a:t>low </a:t>
            </a:r>
            <a:r>
              <a:rPr lang="en-US" sz="24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</a:rPr>
              <a:t>UVB availability, which is dependent, in part, on latitude, season, time of day and extent of air </a:t>
            </a:r>
            <a:r>
              <a:rPr lang="en-US" sz="2400" dirty="0" smtClean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</a:rPr>
              <a:t>pollution.</a:t>
            </a:r>
            <a:endParaRPr lang="fa-IR" sz="2400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82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000" dirty="0"/>
              <a:t>Vitamin D metabolism</a:t>
            </a:r>
            <a:endParaRPr lang="fa-IR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81193" y="2147107"/>
            <a:ext cx="1552407" cy="249730"/>
          </a:xfrm>
        </p:spPr>
        <p:txBody>
          <a:bodyPr/>
          <a:lstStyle/>
          <a:p>
            <a:pPr algn="l" rtl="0"/>
            <a:r>
              <a:rPr lang="en-US" dirty="0"/>
              <a:t>first step</a:t>
            </a:r>
            <a:endParaRPr lang="fa-IR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343626" y="2045190"/>
            <a:ext cx="2869647" cy="276686"/>
          </a:xfrm>
        </p:spPr>
        <p:txBody>
          <a:bodyPr/>
          <a:lstStyle/>
          <a:p>
            <a:pPr algn="l" rtl="0"/>
            <a:r>
              <a:rPr lang="en-US" dirty="0"/>
              <a:t>second step</a:t>
            </a:r>
            <a:endParaRPr lang="fa-IR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26" y="2396836"/>
            <a:ext cx="5267183" cy="4350327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01" y="2321876"/>
            <a:ext cx="5448253" cy="4505729"/>
          </a:xfrm>
        </p:spPr>
      </p:pic>
    </p:spTree>
    <p:extLst>
      <p:ext uri="{BB962C8B-B14F-4D97-AF65-F5344CB8AC3E}">
        <p14:creationId xmlns:p14="http://schemas.microsoft.com/office/powerpoint/2010/main" val="22852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Custom 6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002060"/>
      </a:accent1>
      <a:accent2>
        <a:srgbClr val="0070C0"/>
      </a:accent2>
      <a:accent3>
        <a:srgbClr val="00B0F0"/>
      </a:accent3>
      <a:accent4>
        <a:srgbClr val="002060"/>
      </a:accent4>
      <a:accent5>
        <a:srgbClr val="65629E"/>
      </a:accent5>
      <a:accent6>
        <a:srgbClr val="6E7355"/>
      </a:accent6>
      <a:hlink>
        <a:srgbClr val="56929E"/>
      </a:hlink>
      <a:folHlink>
        <a:srgbClr val="9B8591"/>
      </a:folHlink>
    </a:clrScheme>
    <a:fontScheme name="Custom 1">
      <a:majorFont>
        <a:latin typeface="Times New Roman"/>
        <a:ea typeface=""/>
        <a:cs typeface="B Nazanin"/>
      </a:majorFont>
      <a:minorFont>
        <a:latin typeface="Arial"/>
        <a:ea typeface=""/>
        <a:cs typeface="B Nazani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</TotalTime>
  <Words>1822</Words>
  <Application>Microsoft Office PowerPoint</Application>
  <PresentationFormat>Widescreen</PresentationFormat>
  <Paragraphs>286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B Nazanin</vt:lpstr>
      <vt:lpstr>Calibri</vt:lpstr>
      <vt:lpstr>IRNazanin</vt:lpstr>
      <vt:lpstr>Times New Roman</vt:lpstr>
      <vt:lpstr>Wingdings</vt:lpstr>
      <vt:lpstr>Wingdings 2</vt:lpstr>
      <vt:lpstr>Dividend</vt:lpstr>
      <vt:lpstr>In the name of god</vt:lpstr>
      <vt:lpstr>PowerPoint Presentation</vt:lpstr>
      <vt:lpstr>introduction</vt:lpstr>
      <vt:lpstr>Questions relating to areas of agreement</vt:lpstr>
      <vt:lpstr>Sources and production of vitamin D </vt:lpstr>
      <vt:lpstr>Sources and production of vitamin D </vt:lpstr>
      <vt:lpstr>Sources and production of vitamin D </vt:lpstr>
      <vt:lpstr>Type and source of vitamin D</vt:lpstr>
      <vt:lpstr>Vitamin D metabolism</vt:lpstr>
      <vt:lpstr>Catabolism</vt:lpstr>
      <vt:lpstr>reference ranges for total serum    25-hydroxyvitamin D </vt:lpstr>
      <vt:lpstr>Type and source of vitamin D</vt:lpstr>
      <vt:lpstr>Type and source of vitamin D</vt:lpstr>
      <vt:lpstr>Daily needs of vitamin d</vt:lpstr>
      <vt:lpstr>Dietary reference intakes for  vitamin d</vt:lpstr>
      <vt:lpstr>Mode of administration and dose</vt:lpstr>
      <vt:lpstr>Loading doses</vt:lpstr>
      <vt:lpstr>Loading doses</vt:lpstr>
      <vt:lpstr>Loading doses</vt:lpstr>
      <vt:lpstr>PowerPoint Presentation</vt:lpstr>
      <vt:lpstr>Maintenance doses</vt:lpstr>
      <vt:lpstr>Maintenance doses</vt:lpstr>
      <vt:lpstr>Maintenance doses</vt:lpstr>
      <vt:lpstr>Specific therapeutic areas relating to vitamin D</vt:lpstr>
      <vt:lpstr>Primary hyperparathyroidism</vt:lpstr>
      <vt:lpstr>Hypoparathyroidism</vt:lpstr>
      <vt:lpstr>Bariatric surgery</vt:lpstr>
      <vt:lpstr>Chronic kidney disease</vt:lpstr>
      <vt:lpstr>Recent major and ongoing vitamin D RCTs</vt:lpstr>
      <vt:lpstr>Frailty and falls</vt:lpstr>
      <vt:lpstr>Systolic hypertension</vt:lpstr>
      <vt:lpstr>CVD</vt:lpstr>
      <vt:lpstr>Maternal/infant health</vt:lpstr>
      <vt:lpstr>Musculoskeletal</vt:lpstr>
      <vt:lpstr>Musculoskeletal</vt:lpstr>
      <vt:lpstr>Body composition</vt:lpstr>
      <vt:lpstr>Diabetes mellitus</vt:lpstr>
      <vt:lpstr>Cancer</vt:lpstr>
      <vt:lpstr>Acute respiratory infections</vt:lpstr>
      <vt:lpstr>Knee osteoarthritis</vt:lpstr>
      <vt:lpstr>Knee osteoarthritis</vt:lpstr>
      <vt:lpstr>fracture risk</vt:lpstr>
      <vt:lpstr>fracture risk</vt:lpstr>
      <vt:lpstr>fracture risk</vt:lpstr>
      <vt:lpstr>fracture risk</vt:lpstr>
      <vt:lpstr>fracture risk</vt:lpstr>
      <vt:lpstr>fracture risk</vt:lpstr>
      <vt:lpstr>conclusions</vt:lpstr>
      <vt:lpstr>conclusions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Moorche</dc:creator>
  <cp:lastModifiedBy>Moorche</cp:lastModifiedBy>
  <cp:revision>145</cp:revision>
  <dcterms:created xsi:type="dcterms:W3CDTF">2022-11-30T13:42:03Z</dcterms:created>
  <dcterms:modified xsi:type="dcterms:W3CDTF">2022-12-11T19:33:11Z</dcterms:modified>
</cp:coreProperties>
</file>