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9" r:id="rId2"/>
    <p:sldId id="398" r:id="rId3"/>
    <p:sldId id="352" r:id="rId4"/>
    <p:sldId id="325" r:id="rId5"/>
    <p:sldId id="326" r:id="rId6"/>
    <p:sldId id="331" r:id="rId7"/>
    <p:sldId id="327" r:id="rId8"/>
    <p:sldId id="332" r:id="rId9"/>
    <p:sldId id="333" r:id="rId10"/>
    <p:sldId id="334" r:id="rId11"/>
    <p:sldId id="340" r:id="rId12"/>
    <p:sldId id="341" r:id="rId13"/>
    <p:sldId id="342" r:id="rId14"/>
    <p:sldId id="343" r:id="rId15"/>
    <p:sldId id="320" r:id="rId16"/>
    <p:sldId id="321" r:id="rId17"/>
    <p:sldId id="322" r:id="rId18"/>
    <p:sldId id="312" r:id="rId19"/>
    <p:sldId id="323" r:id="rId20"/>
    <p:sldId id="404" r:id="rId21"/>
    <p:sldId id="405" r:id="rId22"/>
    <p:sldId id="346" r:id="rId23"/>
    <p:sldId id="397" r:id="rId24"/>
    <p:sldId id="348" r:id="rId25"/>
    <p:sldId id="349" r:id="rId26"/>
    <p:sldId id="350" r:id="rId27"/>
    <p:sldId id="351" r:id="rId28"/>
    <p:sldId id="353" r:id="rId29"/>
    <p:sldId id="364" r:id="rId30"/>
    <p:sldId id="356" r:id="rId31"/>
    <p:sldId id="357" r:id="rId32"/>
    <p:sldId id="358" r:id="rId33"/>
    <p:sldId id="365" r:id="rId34"/>
    <p:sldId id="359" r:id="rId35"/>
    <p:sldId id="360" r:id="rId36"/>
    <p:sldId id="426" r:id="rId37"/>
    <p:sldId id="367" r:id="rId38"/>
    <p:sldId id="366" r:id="rId39"/>
    <p:sldId id="368" r:id="rId40"/>
    <p:sldId id="369" r:id="rId41"/>
    <p:sldId id="371" r:id="rId42"/>
    <p:sldId id="372" r:id="rId43"/>
    <p:sldId id="370" r:id="rId44"/>
    <p:sldId id="373" r:id="rId45"/>
    <p:sldId id="374" r:id="rId46"/>
    <p:sldId id="375" r:id="rId47"/>
    <p:sldId id="376" r:id="rId48"/>
    <p:sldId id="377" r:id="rId49"/>
    <p:sldId id="378" r:id="rId50"/>
    <p:sldId id="427" r:id="rId51"/>
    <p:sldId id="396" r:id="rId52"/>
    <p:sldId id="380" r:id="rId53"/>
    <p:sldId id="381" r:id="rId54"/>
    <p:sldId id="411" r:id="rId55"/>
    <p:sldId id="410" r:id="rId56"/>
    <p:sldId id="406" r:id="rId57"/>
    <p:sldId id="407" r:id="rId58"/>
    <p:sldId id="408" r:id="rId59"/>
    <p:sldId id="409" r:id="rId60"/>
    <p:sldId id="412" r:id="rId61"/>
    <p:sldId id="413" r:id="rId62"/>
    <p:sldId id="414" r:id="rId63"/>
    <p:sldId id="415" r:id="rId64"/>
    <p:sldId id="416" r:id="rId65"/>
    <p:sldId id="417" r:id="rId66"/>
    <p:sldId id="418" r:id="rId67"/>
    <p:sldId id="419" r:id="rId68"/>
    <p:sldId id="420" r:id="rId69"/>
    <p:sldId id="421" r:id="rId70"/>
    <p:sldId id="422" r:id="rId71"/>
    <p:sldId id="424" r:id="rId72"/>
    <p:sldId id="425" r:id="rId73"/>
    <p:sldId id="395" r:id="rId74"/>
    <p:sldId id="382" r:id="rId75"/>
    <p:sldId id="383" r:id="rId76"/>
    <p:sldId id="385" r:id="rId77"/>
    <p:sldId id="399" r:id="rId78"/>
    <p:sldId id="400" r:id="rId79"/>
    <p:sldId id="401" r:id="rId80"/>
    <p:sldId id="402" r:id="rId81"/>
    <p:sldId id="386" r:id="rId82"/>
    <p:sldId id="387" r:id="rId83"/>
    <p:sldId id="388" r:id="rId84"/>
    <p:sldId id="389" r:id="rId85"/>
    <p:sldId id="390" r:id="rId86"/>
    <p:sldId id="403" r:id="rId87"/>
    <p:sldId id="391" r:id="rId88"/>
    <p:sldId id="392" r:id="rId89"/>
    <p:sldId id="393" r:id="rId90"/>
    <p:sldId id="29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18B3220-5271-4F52-9C07-03CDBE0C07EB}" type="datetimeFigureOut">
              <a:rPr lang="en-US" smtClean="0"/>
              <a:pPr/>
              <a:t>7/11/2016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99C5E67-B28B-4CF5-B95A-B0074F7D7B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9C5E67-B28B-4CF5-B95A-B0074F7D7B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9C5E67-B28B-4CF5-B95A-B0074F7D7B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9C5E67-B28B-4CF5-B95A-B0074F7D7BC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9C5E67-B28B-4CF5-B95A-B0074F7D7BC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9C5E67-B28B-4CF5-B95A-B0074F7D7BC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99C5E67-B28B-4CF5-B95A-B0074F7D7B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99C5E67-B28B-4CF5-B95A-B0074F7D7BC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8B3220-5271-4F52-9C07-03CDBE0C07EB}" type="datetimeFigureOut">
              <a:rPr lang="en-US" smtClean="0"/>
              <a:pPr/>
              <a:t>7/11/2016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99C5E67-B28B-4CF5-B95A-B0074F7D7B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18B3220-5271-4F52-9C07-03CDBE0C07EB}" type="datetimeFigureOut">
              <a:rPr lang="en-US" smtClean="0"/>
              <a:pPr/>
              <a:t>7/11/2016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99C5E67-B28B-4CF5-B95A-B0074F7D7B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18B3220-5271-4F52-9C07-03CDBE0C07EB}" type="datetimeFigureOut">
              <a:rPr lang="en-US" smtClean="0"/>
              <a:pPr/>
              <a:t>7/11/2016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99C5E67-B28B-4CF5-B95A-B0074F7D7BC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18B3220-5271-4F52-9C07-03CDBE0C07EB}" type="datetimeFigureOut">
              <a:rPr lang="en-US" smtClean="0"/>
              <a:pPr/>
              <a:t>7/11/2016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99C5E67-B28B-4CF5-B95A-B0074F7D7B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buNone/>
            </a:pPr>
            <a:r>
              <a:rPr lang="en-US" sz="4800" b="1" dirty="0" smtClean="0"/>
              <a:t> ACTH stimulation tests for         the diagnosis of adrenal insufficiency: an update    </a:t>
            </a:r>
          </a:p>
          <a:p>
            <a:pPr algn="ctr">
              <a:buNone/>
            </a:pPr>
            <a:r>
              <a:rPr lang="en-US" sz="2000" dirty="0" err="1" smtClean="0">
                <a:solidFill>
                  <a:srgbClr val="000000"/>
                </a:solidFill>
                <a:effectLst>
                  <a:outerShdw blurRad="37719" dist="37719" dir="2700000" rotWithShape="0">
                    <a:srgbClr val="000000">
                      <a:alpha val="43137"/>
                    </a:srgbClr>
                  </a:outerShdw>
                </a:effectLst>
                <a:uFill>
                  <a:solidFill>
                    <a:srgbClr val="000000"/>
                  </a:solidFill>
                </a:uFill>
                <a:latin typeface="Times New Roman"/>
                <a:cs typeface="Times New Roman"/>
                <a:sym typeface="Times New Roman"/>
              </a:rPr>
              <a:t>Azam</a:t>
            </a:r>
            <a:r>
              <a:rPr lang="en-US" sz="2000"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cs typeface="Times New Roman"/>
                <a:sym typeface="Times New Roman"/>
              </a:rPr>
              <a:t> </a:t>
            </a:r>
            <a:r>
              <a:rPr lang="en-US" sz="2000" dirty="0" err="1" smtClean="0">
                <a:solidFill>
                  <a:srgbClr val="000000"/>
                </a:solidFill>
                <a:effectLst>
                  <a:outerShdw blurRad="37719" dist="37719" dir="2700000" rotWithShape="0">
                    <a:srgbClr val="000000">
                      <a:alpha val="43137"/>
                    </a:srgbClr>
                  </a:outerShdw>
                </a:effectLst>
                <a:uFill>
                  <a:solidFill>
                    <a:srgbClr val="000000"/>
                  </a:solidFill>
                </a:uFill>
                <a:latin typeface="Times New Roman"/>
                <a:cs typeface="Times New Roman"/>
                <a:sym typeface="Times New Roman"/>
              </a:rPr>
              <a:t>Erfanifar</a:t>
            </a:r>
            <a:r>
              <a:rPr lang="en-US"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 MD</a:t>
            </a:r>
          </a:p>
          <a:p>
            <a:pPr algn="ctr">
              <a:buNone/>
            </a:pPr>
            <a:r>
              <a:rPr lang="en-US"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  Research Institute for Endocrine Sciences</a:t>
            </a:r>
          </a:p>
          <a:p>
            <a:pPr algn="ctr" defTabSz="905255">
              <a:lnSpc>
                <a:spcPct val="80000"/>
              </a:lnSpc>
              <a:spcBef>
                <a:spcPts val="500"/>
              </a:spcBef>
              <a:buNone/>
              <a:defRPr sz="2178"/>
            </a:pPr>
            <a:r>
              <a:rPr lang="en-US"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 </a:t>
            </a:r>
            <a:r>
              <a:rPr lang="en-US" dirty="0" err="1"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Shahid</a:t>
            </a:r>
            <a:r>
              <a:rPr lang="en-US"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 </a:t>
            </a:r>
            <a:r>
              <a:rPr lang="en-US" dirty="0" err="1"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Beheshti</a:t>
            </a:r>
            <a:r>
              <a:rPr lang="en-US"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 university of medical science</a:t>
            </a:r>
          </a:p>
          <a:p>
            <a:pPr algn="ctr" defTabSz="905255">
              <a:lnSpc>
                <a:spcPct val="80000"/>
              </a:lnSpc>
              <a:spcBef>
                <a:spcPts val="500"/>
              </a:spcBef>
              <a:buNone/>
              <a:defRPr sz="2178"/>
            </a:pPr>
            <a:r>
              <a:rPr lang="en-US" dirty="0" smtClean="0">
                <a:solidFill>
                  <a:srgbClr val="000000"/>
                </a:solidFill>
                <a:effectLst>
                  <a:outerShdw blurRad="37719" dist="37719" dir="2700000" rotWithShape="0">
                    <a:srgbClr val="000000">
                      <a:alpha val="43137"/>
                    </a:srgbClr>
                  </a:outerShdw>
                </a:effectLst>
                <a:uFill>
                  <a:solidFill>
                    <a:srgbClr val="000000"/>
                  </a:solidFill>
                </a:uFill>
                <a:latin typeface="Times New Roman"/>
                <a:ea typeface="Times New Roman"/>
                <a:cs typeface="Times New Roman"/>
                <a:sym typeface="Times New Roman"/>
              </a:rPr>
              <a:t>  July11, 2016</a:t>
            </a:r>
          </a:p>
          <a:p>
            <a:pPr algn="ctr" defTabSz="905255">
              <a:lnSpc>
                <a:spcPct val="80000"/>
              </a:lnSpc>
              <a:spcBef>
                <a:spcPts val="500"/>
              </a:spcBef>
              <a:buNone/>
              <a:defRPr sz="2178"/>
            </a:pPr>
            <a:r>
              <a:rPr lang="en-US" dirty="0" smtClean="0">
                <a:solidFill>
                  <a:srgbClr val="000000"/>
                </a:solidFill>
                <a:effectLst>
                  <a:outerShdw blurRad="37719" dist="37719" dir="2700000" rotWithShape="0">
                    <a:srgbClr val="000000">
                      <a:alpha val="43137"/>
                    </a:srgbClr>
                  </a:outerShdw>
                </a:effectLst>
                <a:uFill>
                  <a:solidFill>
                    <a:srgbClr val="000000"/>
                  </a:solidFill>
                </a:uFill>
              </a:rPr>
              <a:t> Tehran</a:t>
            </a:r>
          </a:p>
          <a:p>
            <a:pPr>
              <a:buNone/>
            </a:pPr>
            <a:r>
              <a:rPr lang="en-US" sz="4800" b="1" dirty="0" smtClean="0"/>
              <a:t> </a:t>
            </a:r>
            <a:endParaRPr lang="en-US"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CA" dirty="0" smtClean="0"/>
              <a:t>Causes of Secondary &amp;Tertiary</a:t>
            </a:r>
            <a:br>
              <a:rPr lang="en-CA" dirty="0" smtClean="0"/>
            </a:br>
            <a:r>
              <a:rPr lang="en-CA" dirty="0" smtClean="0"/>
              <a:t>Adrenal Insufficiency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0"/>
            <a:ext cx="9358346"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2" y="-24"/>
            <a:ext cx="9344025"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4"/>
            <a:ext cx="9248775"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What basal lab tests are done on a patient suspected of having Adrenal Insufficiency?</a:t>
            </a:r>
          </a:p>
          <a:p>
            <a:pPr>
              <a:buNone/>
            </a:pPr>
            <a:endParaRPr lang="en-US" b="1" dirty="0" smtClean="0">
              <a:solidFill>
                <a:srgbClr val="FF0000"/>
              </a:solidFill>
            </a:endParaRPr>
          </a:p>
          <a:p>
            <a:r>
              <a:rPr lang="en-US" dirty="0" smtClean="0"/>
              <a:t>Before the patient is given any medication (</a:t>
            </a:r>
            <a:r>
              <a:rPr lang="en-US" dirty="0" err="1" smtClean="0"/>
              <a:t>Cortisol</a:t>
            </a:r>
            <a:r>
              <a:rPr lang="en-US" dirty="0" smtClean="0"/>
              <a:t>), blood must be collected for Basal measurements of</a:t>
            </a:r>
          </a:p>
          <a:p>
            <a:pPr>
              <a:buNone/>
            </a:pPr>
            <a:endParaRPr lang="en-US" dirty="0" smtClean="0"/>
          </a:p>
          <a:p>
            <a:r>
              <a:rPr lang="en-US" dirty="0" smtClean="0"/>
              <a:t>Plasma Urea, </a:t>
            </a:r>
          </a:p>
          <a:p>
            <a:r>
              <a:rPr lang="en-US" dirty="0" smtClean="0"/>
              <a:t>Electrolytes, </a:t>
            </a:r>
          </a:p>
          <a:p>
            <a:r>
              <a:rPr lang="en-US" dirty="0" smtClean="0"/>
              <a:t>Glucose, </a:t>
            </a:r>
          </a:p>
          <a:p>
            <a:r>
              <a:rPr lang="en-US" dirty="0" smtClean="0"/>
              <a:t>Serum </a:t>
            </a:r>
            <a:r>
              <a:rPr lang="en-US" dirty="0" err="1" smtClean="0"/>
              <a:t>Cortisol</a:t>
            </a:r>
            <a:r>
              <a:rPr lang="en-US" dirty="0" smtClean="0"/>
              <a:t>, </a:t>
            </a:r>
          </a:p>
          <a:p>
            <a:r>
              <a:rPr lang="en-US" dirty="0" smtClean="0"/>
              <a:t>Plasma ACTH concentration; </a:t>
            </a:r>
          </a:p>
          <a:p>
            <a:pPr>
              <a:buNone/>
            </a:pPr>
            <a:endParaRPr lang="en-US" dirty="0" smtClean="0"/>
          </a:p>
          <a:p>
            <a:endParaRPr lang="en-US" dirty="0"/>
          </a:p>
        </p:txBody>
      </p:sp>
      <p:sp>
        <p:nvSpPr>
          <p:cNvPr id="2" name="Title 1"/>
          <p:cNvSpPr>
            <a:spLocks noGrp="1"/>
          </p:cNvSpPr>
          <p:nvPr>
            <p:ph type="title"/>
          </p:nvPr>
        </p:nvSpPr>
        <p:spPr/>
        <p:txBody>
          <a:bodyPr>
            <a:normAutofit/>
          </a:bodyPr>
          <a:lstStyle/>
          <a:p>
            <a:r>
              <a:rPr lang="en-US" sz="2000" dirty="0" smtClean="0">
                <a:solidFill>
                  <a:schemeClr val="accent5"/>
                </a:solidFill>
              </a:rPr>
              <a:t>Screening and Diagnostic Tests for </a:t>
            </a:r>
            <a:r>
              <a:rPr lang="en-US" sz="2000" dirty="0" err="1" smtClean="0">
                <a:solidFill>
                  <a:schemeClr val="accent5"/>
                </a:solidFill>
              </a:rPr>
              <a:t>Adrenocortical</a:t>
            </a:r>
            <a:r>
              <a:rPr lang="en-US" sz="2000" dirty="0" smtClean="0">
                <a:solidFill>
                  <a:schemeClr val="accent5"/>
                </a:solidFill>
              </a:rPr>
              <a:t> Insufficiency (Adrenal Failure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793001"/>
          </a:xfrm>
        </p:spPr>
        <p:txBody>
          <a:bodyPr>
            <a:normAutofit fontScale="92500" lnSpcReduction="20000"/>
          </a:bodyPr>
          <a:lstStyle/>
          <a:p>
            <a:r>
              <a:rPr lang="en-US" b="1" dirty="0" smtClean="0">
                <a:solidFill>
                  <a:srgbClr val="FF0000"/>
                </a:solidFill>
              </a:rPr>
              <a:t>Important points with respect to </a:t>
            </a:r>
            <a:r>
              <a:rPr lang="en-US" b="1" dirty="0" err="1" smtClean="0">
                <a:solidFill>
                  <a:srgbClr val="FF0000"/>
                </a:solidFill>
              </a:rPr>
              <a:t>Cortisol</a:t>
            </a:r>
            <a:r>
              <a:rPr lang="en-US" b="1" dirty="0" smtClean="0">
                <a:solidFill>
                  <a:srgbClr val="FF0000"/>
                </a:solidFill>
              </a:rPr>
              <a:t> and ACTH measurements</a:t>
            </a:r>
          </a:p>
          <a:p>
            <a:r>
              <a:rPr lang="en-US" sz="2400" dirty="0" smtClean="0"/>
              <a:t>Normal Serum </a:t>
            </a:r>
            <a:r>
              <a:rPr lang="en-US" sz="2400" b="1" dirty="0" smtClean="0"/>
              <a:t>[</a:t>
            </a:r>
            <a:r>
              <a:rPr lang="en-US" sz="2400" b="1" dirty="0" err="1" smtClean="0"/>
              <a:t>Cortisol</a:t>
            </a:r>
            <a:r>
              <a:rPr lang="en-US" sz="2400" b="1" dirty="0" smtClean="0"/>
              <a:t>] at 8a.m., or Normal 24-hour Urinary Free </a:t>
            </a:r>
            <a:r>
              <a:rPr lang="en-US" sz="2400" b="1" dirty="0" err="1" smtClean="0"/>
              <a:t>Cortisol</a:t>
            </a:r>
            <a:r>
              <a:rPr lang="en-US" sz="2400" b="1" dirty="0" smtClean="0"/>
              <a:t>, does not exclude Primary </a:t>
            </a:r>
            <a:r>
              <a:rPr lang="en-US" sz="2400" b="1" dirty="0" err="1" smtClean="0"/>
              <a:t>Adrenocortical</a:t>
            </a:r>
            <a:r>
              <a:rPr lang="en-US" sz="2400" b="1" dirty="0" smtClean="0"/>
              <a:t> Insufficiency </a:t>
            </a:r>
            <a:r>
              <a:rPr lang="en-US" sz="2400" b="1" dirty="0" smtClean="0">
                <a:solidFill>
                  <a:srgbClr val="FF0000"/>
                </a:solidFill>
              </a:rPr>
              <a:t>(Why?)</a:t>
            </a:r>
          </a:p>
          <a:p>
            <a:endParaRPr lang="en-US" sz="2400" b="1" dirty="0" smtClean="0"/>
          </a:p>
          <a:p>
            <a:r>
              <a:rPr lang="en-US" sz="2400" dirty="0" smtClean="0"/>
              <a:t>Because patient may be able to maintain Normal Basal output of </a:t>
            </a:r>
            <a:r>
              <a:rPr lang="en-US" sz="2400" dirty="0" err="1" smtClean="0"/>
              <a:t>Cortisol</a:t>
            </a:r>
            <a:r>
              <a:rPr lang="en-US" sz="2400" dirty="0" smtClean="0"/>
              <a:t> but </a:t>
            </a:r>
            <a:r>
              <a:rPr lang="en-US" sz="2400" b="1" dirty="0" smtClean="0"/>
              <a:t>is </a:t>
            </a:r>
            <a:r>
              <a:rPr lang="en-US" sz="2400" b="1" dirty="0" err="1" smtClean="0"/>
              <a:t>unableto</a:t>
            </a:r>
            <a:r>
              <a:rPr lang="en-US" sz="2400" b="1" dirty="0" smtClean="0"/>
              <a:t> secrete adequate amounts of </a:t>
            </a:r>
            <a:r>
              <a:rPr lang="en-US" sz="2400" b="1" dirty="0" err="1" smtClean="0"/>
              <a:t>Cortisol</a:t>
            </a:r>
            <a:r>
              <a:rPr lang="en-US" sz="2400" b="1" dirty="0" smtClean="0"/>
              <a:t> in response to Stress; </a:t>
            </a:r>
          </a:p>
          <a:p>
            <a:endParaRPr lang="en-US" sz="2400" b="1" dirty="0" smtClean="0"/>
          </a:p>
          <a:p>
            <a:r>
              <a:rPr lang="en-US" dirty="0" smtClean="0"/>
              <a:t>In healthy people, serum </a:t>
            </a:r>
            <a:r>
              <a:rPr lang="en-US" dirty="0" err="1" smtClean="0"/>
              <a:t>cortisol</a:t>
            </a:r>
            <a:r>
              <a:rPr lang="en-US" dirty="0" smtClean="0"/>
              <a:t> concentrations are highest in the early morning, </a:t>
            </a:r>
            <a:r>
              <a:rPr lang="en-US" dirty="0" smtClean="0">
                <a:solidFill>
                  <a:srgbClr val="FF0000"/>
                </a:solidFill>
              </a:rPr>
              <a:t>at 275–555 </a:t>
            </a:r>
            <a:r>
              <a:rPr lang="en-US" dirty="0" err="1" smtClean="0">
                <a:solidFill>
                  <a:srgbClr val="FF0000"/>
                </a:solidFill>
              </a:rPr>
              <a:t>nmol</a:t>
            </a:r>
            <a:r>
              <a:rPr lang="en-US" dirty="0" smtClean="0">
                <a:solidFill>
                  <a:srgbClr val="FF0000"/>
                </a:solidFill>
              </a:rPr>
              <a:t>/L</a:t>
            </a:r>
            <a:r>
              <a:rPr lang="en-CA" dirty="0" smtClean="0"/>
              <a:t> </a:t>
            </a:r>
            <a:r>
              <a:rPr lang="el-GR" dirty="0" smtClean="0"/>
              <a:t>(100–200 μ</a:t>
            </a:r>
            <a:r>
              <a:rPr lang="en-US" dirty="0" smtClean="0"/>
              <a:t>g/L).</a:t>
            </a:r>
          </a:p>
          <a:p>
            <a:endParaRPr lang="en-US" dirty="0" smtClean="0"/>
          </a:p>
          <a:p>
            <a:pPr>
              <a:buNone/>
            </a:pPr>
            <a:r>
              <a:rPr lang="en-US" dirty="0" smtClean="0"/>
              <a:t> A low serum </a:t>
            </a:r>
            <a:r>
              <a:rPr lang="en-US" dirty="0" err="1" smtClean="0"/>
              <a:t>cortisol</a:t>
            </a:r>
            <a:r>
              <a:rPr lang="en-US" dirty="0" smtClean="0"/>
              <a:t> concentration </a:t>
            </a:r>
            <a:r>
              <a:rPr lang="en-US" dirty="0" smtClean="0">
                <a:solidFill>
                  <a:srgbClr val="FF0000"/>
                </a:solidFill>
              </a:rPr>
              <a:t>(&lt;80 </a:t>
            </a:r>
            <a:r>
              <a:rPr lang="en-US" dirty="0" err="1" smtClean="0">
                <a:solidFill>
                  <a:srgbClr val="FF0000"/>
                </a:solidFill>
              </a:rPr>
              <a:t>nmol</a:t>
            </a:r>
            <a:r>
              <a:rPr lang="en-US" dirty="0" smtClean="0">
                <a:solidFill>
                  <a:srgbClr val="FF0000"/>
                </a:solidFill>
              </a:rPr>
              <a:t>/L </a:t>
            </a:r>
            <a:r>
              <a:rPr lang="en-US" dirty="0" smtClean="0"/>
              <a:t>[30 </a:t>
            </a:r>
            <a:r>
              <a:rPr lang="en-US" dirty="0" err="1" smtClean="0"/>
              <a:t>μg</a:t>
            </a:r>
            <a:r>
              <a:rPr lang="en-US" dirty="0" smtClean="0"/>
              <a:t>/L]) in a blood sample taken in the</a:t>
            </a:r>
          </a:p>
          <a:p>
            <a:pPr>
              <a:buNone/>
            </a:pPr>
            <a:r>
              <a:rPr lang="en-US" dirty="0" smtClean="0"/>
              <a:t>  </a:t>
            </a:r>
            <a:r>
              <a:rPr lang="en-US" dirty="0" smtClean="0">
                <a:solidFill>
                  <a:srgbClr val="FF0000"/>
                </a:solidFill>
              </a:rPr>
              <a:t>early morning </a:t>
            </a:r>
            <a:r>
              <a:rPr lang="en-US" dirty="0" smtClean="0"/>
              <a:t>strongly suggests adrenal </a:t>
            </a:r>
            <a:r>
              <a:rPr lang="en-US" dirty="0" err="1" smtClean="0"/>
              <a:t>insuffi</a:t>
            </a:r>
            <a:r>
              <a:rPr lang="en-US" dirty="0" smtClean="0"/>
              <a:t> </a:t>
            </a:r>
            <a:r>
              <a:rPr lang="en-US" dirty="0" err="1" smtClean="0"/>
              <a:t>ciency</a:t>
            </a:r>
            <a:r>
              <a:rPr lang="en-US" dirty="0" smtClean="0"/>
              <a:t>.</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6357982"/>
          </a:xfrm>
        </p:spPr>
        <p:txBody>
          <a:bodyPr>
            <a:normAutofit/>
          </a:bodyPr>
          <a:lstStyle/>
          <a:p>
            <a:r>
              <a:rPr lang="en-US" dirty="0" smtClean="0"/>
              <a:t>Diagnosis of Primary Adrenal Failure is unlikely, if Serum [</a:t>
            </a:r>
            <a:r>
              <a:rPr lang="en-US" dirty="0" err="1" smtClean="0"/>
              <a:t>Cortisol</a:t>
            </a:r>
            <a:r>
              <a:rPr lang="en-US" dirty="0" smtClean="0"/>
              <a:t>] is </a:t>
            </a:r>
            <a:r>
              <a:rPr lang="en-US" b="1" dirty="0" smtClean="0"/>
              <a:t>550nmol/L or more at 8 a.m. (in absence of Steroid Therapy), </a:t>
            </a:r>
          </a:p>
          <a:p>
            <a:endParaRPr lang="en-US" b="1" dirty="0" smtClean="0"/>
          </a:p>
          <a:p>
            <a:r>
              <a:rPr lang="en-US" dirty="0" smtClean="0"/>
              <a:t>Diagnostic accuracy for Primary Adrenal Failure is greatly improved when </a:t>
            </a:r>
            <a:r>
              <a:rPr lang="en-US" b="1" dirty="0" smtClean="0"/>
              <a:t>Serum [</a:t>
            </a:r>
            <a:r>
              <a:rPr lang="en-US" b="1" dirty="0" err="1" smtClean="0"/>
              <a:t>Cortisol</a:t>
            </a:r>
            <a:r>
              <a:rPr lang="en-US" b="1" dirty="0" smtClean="0"/>
              <a:t>] and [ACTH] are measured at the same time; </a:t>
            </a:r>
            <a:r>
              <a:rPr lang="en-US" b="1" dirty="0" smtClean="0">
                <a:solidFill>
                  <a:srgbClr val="FF0000"/>
                </a:solidFill>
              </a:rPr>
              <a:t>Why?</a:t>
            </a:r>
          </a:p>
          <a:p>
            <a:endParaRPr lang="en-US" b="1" dirty="0" smtClean="0"/>
          </a:p>
          <a:p>
            <a:r>
              <a:rPr lang="en-US" dirty="0" smtClean="0"/>
              <a:t>Because Low Serum </a:t>
            </a:r>
            <a:r>
              <a:rPr lang="en-US" b="1" dirty="0" smtClean="0"/>
              <a:t>[</a:t>
            </a:r>
            <a:r>
              <a:rPr lang="en-US" b="1" dirty="0" err="1" smtClean="0"/>
              <a:t>Cortisol</a:t>
            </a:r>
            <a:r>
              <a:rPr lang="en-US" b="1" dirty="0" smtClean="0"/>
              <a:t>] &lt; 200nmol/L, and high  Serum [ACTH] </a:t>
            </a:r>
            <a:r>
              <a:rPr lang="en-US" b="1" dirty="0" smtClean="0">
                <a:latin typeface="Calibri"/>
                <a:cs typeface="Calibri"/>
              </a:rPr>
              <a:t>˃2oonmol/l </a:t>
            </a:r>
            <a:r>
              <a:rPr lang="en-US" b="1" dirty="0" smtClean="0"/>
              <a:t>may be diagnostic of Primary Adrenal Failure,</a:t>
            </a:r>
          </a:p>
          <a:p>
            <a:r>
              <a:rPr lang="en-CA" sz="1200" b="1" dirty="0" smtClean="0"/>
              <a:t>                                </a:t>
            </a:r>
            <a:endParaRPr lang="en-US" sz="12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endParaRPr lang="en-US" dirty="0" smtClean="0"/>
          </a:p>
          <a:p>
            <a:r>
              <a:rPr lang="en-US" dirty="0" smtClean="0"/>
              <a:t>Short </a:t>
            </a:r>
            <a:r>
              <a:rPr lang="en-US" dirty="0" err="1" smtClean="0"/>
              <a:t>Cosyntropin</a:t>
            </a:r>
            <a:r>
              <a:rPr lang="en-US" dirty="0" smtClean="0"/>
              <a:t> (</a:t>
            </a:r>
            <a:r>
              <a:rPr lang="en-US" dirty="0" err="1" smtClean="0"/>
              <a:t>Synacthen</a:t>
            </a:r>
            <a:r>
              <a:rPr lang="en-US" dirty="0" smtClean="0"/>
              <a:t>, </a:t>
            </a:r>
            <a:r>
              <a:rPr lang="en-US" dirty="0" err="1" smtClean="0"/>
              <a:t>Cortrosyn</a:t>
            </a:r>
            <a:r>
              <a:rPr lang="en-US" dirty="0" smtClean="0"/>
              <a:t> or </a:t>
            </a:r>
            <a:r>
              <a:rPr lang="en-US" dirty="0" err="1" smtClean="0"/>
              <a:t>Tetracosactrin</a:t>
            </a:r>
            <a:r>
              <a:rPr lang="en-US" dirty="0" smtClean="0"/>
              <a:t>) Test,(standard dose &amp;low-dose)</a:t>
            </a:r>
          </a:p>
          <a:p>
            <a:r>
              <a:rPr lang="en-US" dirty="0" smtClean="0"/>
              <a:t>Depot (Long) </a:t>
            </a:r>
            <a:r>
              <a:rPr lang="en-US" dirty="0" err="1" smtClean="0"/>
              <a:t>Synacthen</a:t>
            </a:r>
            <a:r>
              <a:rPr lang="en-US" dirty="0" smtClean="0"/>
              <a:t> test,</a:t>
            </a:r>
          </a:p>
          <a:p>
            <a:r>
              <a:rPr lang="en-US" dirty="0" smtClean="0"/>
              <a:t>Prolonged </a:t>
            </a:r>
            <a:r>
              <a:rPr lang="en-US" dirty="0" err="1" smtClean="0"/>
              <a:t>Cosyntropin</a:t>
            </a:r>
            <a:r>
              <a:rPr lang="en-US" dirty="0" smtClean="0"/>
              <a:t> Stimulation (Rose) test,</a:t>
            </a:r>
          </a:p>
          <a:p>
            <a:r>
              <a:rPr lang="en-US" dirty="0" smtClean="0"/>
              <a:t>Corticotrophin Releasing Hormone (CRH) stimulation test,</a:t>
            </a:r>
          </a:p>
          <a:p>
            <a:r>
              <a:rPr lang="en-CA" dirty="0" smtClean="0"/>
              <a:t>Insulin tolerance test(gold standard for DX </a:t>
            </a:r>
            <a:r>
              <a:rPr lang="en-CA" dirty="0" err="1" smtClean="0"/>
              <a:t>sAI</a:t>
            </a:r>
            <a:r>
              <a:rPr lang="en-CA" dirty="0" smtClean="0"/>
              <a:t>)</a:t>
            </a:r>
          </a:p>
          <a:p>
            <a:r>
              <a:rPr lang="en-CA" dirty="0" smtClean="0"/>
              <a:t>Overnight </a:t>
            </a:r>
            <a:r>
              <a:rPr lang="en-CA" dirty="0" err="1" smtClean="0"/>
              <a:t>metyrapone</a:t>
            </a:r>
            <a:r>
              <a:rPr lang="en-CA" dirty="0" smtClean="0"/>
              <a:t> stimulation test</a:t>
            </a:r>
            <a:endParaRPr lang="en-US" dirty="0" smtClean="0"/>
          </a:p>
          <a:p>
            <a:pPr>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CA" sz="2400" dirty="0" smtClean="0">
                <a:solidFill>
                  <a:srgbClr val="FF0000"/>
                </a:solidFill>
              </a:rPr>
              <a:t/>
            </a:r>
            <a:br>
              <a:rPr lang="en-CA" sz="2400" dirty="0" smtClean="0">
                <a:solidFill>
                  <a:srgbClr val="FF0000"/>
                </a:solidFill>
              </a:rPr>
            </a:br>
            <a:r>
              <a:rPr lang="en-US" sz="2400" dirty="0" smtClean="0">
                <a:solidFill>
                  <a:srgbClr val="FF0000"/>
                </a:solidFill>
              </a:rPr>
              <a:t>List some Biochemical tests used for Screening and Diagnosis of Adrenal Failure</a:t>
            </a: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078621"/>
          </a:xfrm>
        </p:spPr>
        <p:txBody>
          <a:bodyPr>
            <a:normAutofit fontScale="85000" lnSpcReduction="20000"/>
          </a:bodyPr>
          <a:lstStyle/>
          <a:p>
            <a:pPr>
              <a:buNone/>
            </a:pPr>
            <a:endParaRPr lang="en-US" dirty="0" smtClean="0">
              <a:solidFill>
                <a:srgbClr val="FF0000"/>
              </a:solidFill>
              <a:latin typeface="Times New Roman"/>
              <a:ea typeface="Times New Roman"/>
              <a:cs typeface="Times New Roman"/>
              <a:sym typeface="Times New Roman"/>
            </a:endParaRPr>
          </a:p>
          <a:p>
            <a:r>
              <a:rPr lang="en-US" dirty="0" smtClean="0">
                <a:solidFill>
                  <a:schemeClr val="accent2"/>
                </a:solidFill>
                <a:latin typeface="Times New Roman"/>
                <a:ea typeface="Times New Roman"/>
                <a:cs typeface="Times New Roman"/>
                <a:sym typeface="Times New Roman"/>
              </a:rPr>
              <a:t>Introduction</a:t>
            </a:r>
          </a:p>
          <a:p>
            <a:r>
              <a:rPr lang="en-US" dirty="0" smtClean="0">
                <a:latin typeface="Times New Roman"/>
                <a:ea typeface="Times New Roman"/>
                <a:cs typeface="Times New Roman"/>
                <a:sym typeface="Times New Roman"/>
              </a:rPr>
              <a:t>Review of one </a:t>
            </a:r>
            <a:r>
              <a:rPr lang="en-US" dirty="0" err="1" smtClean="0">
                <a:latin typeface="Times New Roman"/>
                <a:ea typeface="Times New Roman"/>
                <a:cs typeface="Times New Roman"/>
                <a:sym typeface="Times New Roman"/>
              </a:rPr>
              <a:t>Meta_Analysis</a:t>
            </a:r>
            <a:r>
              <a:rPr lang="en-US" dirty="0" smtClean="0">
                <a:latin typeface="Times New Roman"/>
                <a:ea typeface="Times New Roman"/>
                <a:cs typeface="Times New Roman"/>
                <a:sym typeface="Times New Roman"/>
              </a:rPr>
              <a:t> &amp; systematic review</a:t>
            </a:r>
            <a:r>
              <a:rPr lang="en-US" dirty="0" smtClean="0"/>
              <a:t> ACTH stimulation tests for the diagnosis of adrenal  insufficiency</a:t>
            </a:r>
            <a:endParaRPr lang="en-US" dirty="0" smtClean="0">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Review of  articles </a:t>
            </a:r>
            <a:r>
              <a:rPr lang="en-US" dirty="0" smtClean="0"/>
              <a:t>The utility of the </a:t>
            </a:r>
            <a:r>
              <a:rPr lang="en-US" dirty="0" err="1" smtClean="0"/>
              <a:t>corticotropin</a:t>
            </a:r>
            <a:r>
              <a:rPr lang="en-US" dirty="0" smtClean="0"/>
              <a:t> test to diagnose adrenal insufficiency in critical illness: an update</a:t>
            </a:r>
          </a:p>
          <a:p>
            <a:endParaRPr lang="en-US" dirty="0" smtClean="0">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Brief review of two guidelines:</a:t>
            </a:r>
            <a:r>
              <a:rPr lang="en-US" dirty="0" smtClean="0"/>
              <a:t> 1) Diagnosis and treatment of primary adrenal </a:t>
            </a:r>
            <a:r>
              <a:rPr lang="en-US" dirty="0" err="1" smtClean="0"/>
              <a:t>insufficiency:An</a:t>
            </a:r>
            <a:r>
              <a:rPr lang="en-US" dirty="0" smtClean="0"/>
              <a:t> Endocrine Society Clinical Practice Guideline</a:t>
            </a:r>
          </a:p>
          <a:p>
            <a:r>
              <a:rPr lang="en-US" dirty="0" smtClean="0"/>
              <a:t>2)Guidelines for diagnosis and treatment of adrenal insufficiency in adults</a:t>
            </a:r>
          </a:p>
          <a:p>
            <a:pPr>
              <a:buNone/>
            </a:pPr>
            <a:endParaRPr lang="en-US" dirty="0" smtClean="0">
              <a:solidFill>
                <a:schemeClr val="accent2"/>
              </a:solidFill>
            </a:endParaRPr>
          </a:p>
          <a:p>
            <a:r>
              <a:rPr lang="en-US" dirty="0" smtClean="0">
                <a:latin typeface="Times New Roman"/>
                <a:ea typeface="Times New Roman"/>
                <a:cs typeface="Times New Roman"/>
                <a:sym typeface="Times New Roman"/>
              </a:rPr>
              <a:t>Answers to the clinical questions </a:t>
            </a: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pPr>
              <a:buNone/>
            </a:pPr>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p>
          <a:p>
            <a:endParaRPr lang="en-US" dirty="0"/>
          </a:p>
        </p:txBody>
      </p:sp>
      <p:sp>
        <p:nvSpPr>
          <p:cNvPr id="2" name="Title 1"/>
          <p:cNvSpPr>
            <a:spLocks noGrp="1"/>
          </p:cNvSpPr>
          <p:nvPr>
            <p:ph type="title"/>
          </p:nvPr>
        </p:nvSpPr>
        <p:spPr>
          <a:xfrm>
            <a:off x="457200" y="274638"/>
            <a:ext cx="8229600" cy="725470"/>
          </a:xfrm>
        </p:spPr>
        <p:txBody>
          <a:bodyPr/>
          <a:lstStyle/>
          <a:p>
            <a:pPr algn="l"/>
            <a:r>
              <a:rPr lang="en-CA"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229600" cy="846158"/>
          </a:xfrm>
        </p:spPr>
        <p:txBody>
          <a:bodyPr>
            <a:normAutofit/>
          </a:bodyPr>
          <a:lstStyle/>
          <a:p>
            <a:r>
              <a:rPr lang="en-US" sz="3200" dirty="0" smtClean="0"/>
              <a:t>Depot (Long) </a:t>
            </a:r>
            <a:r>
              <a:rPr lang="en-US" sz="3200" dirty="0" err="1" smtClean="0"/>
              <a:t>Synacthen</a:t>
            </a:r>
            <a:r>
              <a:rPr lang="en-US" sz="3200" dirty="0" smtClean="0"/>
              <a:t> test</a:t>
            </a:r>
            <a:r>
              <a:rPr lang="en-CA" sz="3200" dirty="0" smtClean="0"/>
              <a:t>(1mg/IM)</a:t>
            </a:r>
            <a:endParaRPr lang="en-US" sz="3200" dirty="0"/>
          </a:p>
        </p:txBody>
      </p:sp>
      <p:pic>
        <p:nvPicPr>
          <p:cNvPr id="3" name="Picture 3"/>
          <p:cNvPicPr>
            <a:picLocks noChangeAspect="1" noChangeArrowheads="1"/>
          </p:cNvPicPr>
          <p:nvPr/>
        </p:nvPicPr>
        <p:blipFill>
          <a:blip r:embed="rId2"/>
          <a:srcRect/>
          <a:stretch>
            <a:fillRect/>
          </a:stretch>
        </p:blipFill>
        <p:spPr bwMode="auto">
          <a:xfrm>
            <a:off x="738211" y="928670"/>
            <a:ext cx="7191375" cy="11049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28596" y="2143116"/>
            <a:ext cx="8715404" cy="4572007"/>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7429520" y="4143380"/>
          <a:ext cx="928694" cy="2439354"/>
        </p:xfrm>
        <a:graphic>
          <a:graphicData uri="http://schemas.openxmlformats.org/drawingml/2006/table">
            <a:tbl>
              <a:tblPr firstRow="1" bandRow="1">
                <a:tableStyleId>{5C22544A-7EE6-4342-B048-85BDC9FD1C3A}</a:tableStyleId>
              </a:tblPr>
              <a:tblGrid>
                <a:gridCol w="928694"/>
              </a:tblGrid>
              <a:tr h="406559">
                <a:tc>
                  <a:txBody>
                    <a:bodyPr/>
                    <a:lstStyle/>
                    <a:p>
                      <a:r>
                        <a:rPr lang="en-CA" sz="1200" dirty="0" err="1" smtClean="0"/>
                        <a:t>ug</a:t>
                      </a:r>
                      <a:r>
                        <a:rPr lang="en-CA" sz="1200" dirty="0" smtClean="0"/>
                        <a:t>/dl</a:t>
                      </a:r>
                      <a:endParaRPr lang="en-US" sz="1200" dirty="0"/>
                    </a:p>
                  </a:txBody>
                  <a:tcPr/>
                </a:tc>
              </a:tr>
              <a:tr h="406559">
                <a:tc>
                  <a:txBody>
                    <a:bodyPr/>
                    <a:lstStyle/>
                    <a:p>
                      <a:r>
                        <a:rPr lang="en-CA" sz="1400" dirty="0" smtClean="0"/>
                        <a:t>22.4-47</a:t>
                      </a:r>
                      <a:endParaRPr lang="en-US" sz="1400" dirty="0"/>
                    </a:p>
                  </a:txBody>
                  <a:tcPr/>
                </a:tc>
              </a:tr>
              <a:tr h="406559">
                <a:tc>
                  <a:txBody>
                    <a:bodyPr/>
                    <a:lstStyle/>
                    <a:p>
                      <a:r>
                        <a:rPr lang="en-CA" sz="1400" dirty="0" smtClean="0"/>
                        <a:t>27.8-56</a:t>
                      </a:r>
                      <a:endParaRPr lang="en-US" sz="1400" dirty="0"/>
                    </a:p>
                  </a:txBody>
                  <a:tcPr/>
                </a:tc>
              </a:tr>
              <a:tr h="406559">
                <a:tc>
                  <a:txBody>
                    <a:bodyPr/>
                    <a:lstStyle/>
                    <a:p>
                      <a:r>
                        <a:rPr lang="en-CA" sz="1400" dirty="0" smtClean="0"/>
                        <a:t>35.6-61</a:t>
                      </a:r>
                      <a:endParaRPr lang="en-US" sz="1400" dirty="0"/>
                    </a:p>
                  </a:txBody>
                  <a:tcPr/>
                </a:tc>
              </a:tr>
              <a:tr h="406559">
                <a:tc>
                  <a:txBody>
                    <a:bodyPr/>
                    <a:lstStyle/>
                    <a:p>
                      <a:r>
                        <a:rPr lang="en-CA" sz="1400" dirty="0" smtClean="0"/>
                        <a:t>38-59</a:t>
                      </a:r>
                      <a:endParaRPr lang="en-US" sz="1400" dirty="0"/>
                    </a:p>
                  </a:txBody>
                  <a:tcPr/>
                </a:tc>
              </a:tr>
              <a:tr h="406559">
                <a:tc>
                  <a:txBody>
                    <a:bodyPr/>
                    <a:lstStyle/>
                    <a:p>
                      <a:r>
                        <a:rPr lang="en-CA" dirty="0" smtClean="0"/>
                        <a:t>22-55</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357166"/>
            <a:ext cx="8786842" cy="6053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CA" dirty="0" smtClean="0"/>
              <a:t>Long acting </a:t>
            </a:r>
            <a:r>
              <a:rPr lang="en-CA" dirty="0" err="1" smtClean="0"/>
              <a:t>ampul</a:t>
            </a:r>
            <a:endParaRPr lang="en-US" dirty="0"/>
          </a:p>
        </p:txBody>
      </p:sp>
      <p:sp>
        <p:nvSpPr>
          <p:cNvPr id="4" name="Text Placeholder 3"/>
          <p:cNvSpPr>
            <a:spLocks noGrp="1"/>
          </p:cNvSpPr>
          <p:nvPr>
            <p:ph type="body" sz="half" idx="3"/>
          </p:nvPr>
        </p:nvSpPr>
        <p:spPr/>
        <p:txBody>
          <a:bodyPr/>
          <a:lstStyle/>
          <a:p>
            <a:r>
              <a:rPr lang="en-CA" dirty="0" smtClean="0"/>
              <a:t>Short acting </a:t>
            </a:r>
            <a:r>
              <a:rPr lang="en-CA" dirty="0" err="1" smtClean="0"/>
              <a:t>ampul</a:t>
            </a:r>
            <a:endParaRPr lang="en-US" dirty="0"/>
          </a:p>
        </p:txBody>
      </p:sp>
      <p:pic>
        <p:nvPicPr>
          <p:cNvPr id="8" name="Picture 2"/>
          <p:cNvPicPr>
            <a:picLocks noGrp="1" noChangeAspect="1" noChangeArrowheads="1"/>
          </p:cNvPicPr>
          <p:nvPr>
            <p:ph sz="quarter" idx="2"/>
          </p:nvPr>
        </p:nvPicPr>
        <p:blipFill>
          <a:blip r:embed="rId2"/>
          <a:srcRect/>
          <a:stretch>
            <a:fillRect/>
          </a:stretch>
        </p:blipFill>
        <p:spPr bwMode="auto">
          <a:xfrm>
            <a:off x="457200" y="214290"/>
            <a:ext cx="4040188" cy="4500594"/>
          </a:xfrm>
          <a:prstGeom prst="rect">
            <a:avLst/>
          </a:prstGeom>
          <a:noFill/>
          <a:ln w="9525">
            <a:noFill/>
            <a:miter lim="800000"/>
            <a:headEnd/>
            <a:tailEnd/>
          </a:ln>
          <a:effectLst/>
        </p:spPr>
      </p:pic>
      <p:pic>
        <p:nvPicPr>
          <p:cNvPr id="9" name="Picture 2"/>
          <p:cNvPicPr>
            <a:picLocks noGrp="1" noChangeAspect="1" noChangeArrowheads="1"/>
          </p:cNvPicPr>
          <p:nvPr>
            <p:ph sz="quarter" idx="4"/>
          </p:nvPr>
        </p:nvPicPr>
        <p:blipFill>
          <a:blip r:embed="rId3"/>
          <a:srcRect/>
          <a:stretch>
            <a:fillRect/>
          </a:stretch>
        </p:blipFill>
        <p:spPr bwMode="auto">
          <a:xfrm>
            <a:off x="4645025" y="142852"/>
            <a:ext cx="4041775"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078621"/>
          </a:xfrm>
        </p:spPr>
        <p:txBody>
          <a:bodyPr>
            <a:normAutofit fontScale="85000" lnSpcReduction="20000"/>
          </a:bodyPr>
          <a:lstStyle/>
          <a:p>
            <a:pPr>
              <a:buNone/>
            </a:pPr>
            <a:endParaRPr lang="en-US" dirty="0" smtClean="0">
              <a:solidFill>
                <a:srgbClr val="FF0000"/>
              </a:solidFill>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Introduction</a:t>
            </a:r>
          </a:p>
          <a:p>
            <a:r>
              <a:rPr lang="en-US" dirty="0" smtClean="0">
                <a:solidFill>
                  <a:schemeClr val="accent2"/>
                </a:solidFill>
                <a:latin typeface="Times New Roman"/>
                <a:ea typeface="Times New Roman"/>
                <a:cs typeface="Times New Roman"/>
                <a:sym typeface="Times New Roman"/>
              </a:rPr>
              <a:t>Review of one </a:t>
            </a:r>
            <a:r>
              <a:rPr lang="en-US" dirty="0" err="1" smtClean="0">
                <a:solidFill>
                  <a:schemeClr val="accent2"/>
                </a:solidFill>
                <a:latin typeface="Times New Roman"/>
                <a:ea typeface="Times New Roman"/>
                <a:cs typeface="Times New Roman"/>
                <a:sym typeface="Times New Roman"/>
              </a:rPr>
              <a:t>Meta_Analysis</a:t>
            </a:r>
            <a:r>
              <a:rPr lang="en-US" dirty="0" smtClean="0">
                <a:solidFill>
                  <a:schemeClr val="accent2"/>
                </a:solidFill>
                <a:latin typeface="Times New Roman"/>
                <a:ea typeface="Times New Roman"/>
                <a:cs typeface="Times New Roman"/>
                <a:sym typeface="Times New Roman"/>
              </a:rPr>
              <a:t> &amp; systematic review</a:t>
            </a:r>
            <a:r>
              <a:rPr lang="en-US" dirty="0" smtClean="0">
                <a:solidFill>
                  <a:schemeClr val="accent2"/>
                </a:solidFill>
              </a:rPr>
              <a:t> ACTH stimulation tests for the diagnosis of adrenal  insufficiency</a:t>
            </a:r>
            <a:endParaRPr lang="en-US" dirty="0" smtClean="0">
              <a:solidFill>
                <a:schemeClr val="accent2"/>
              </a:solidFill>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Review of  articles </a:t>
            </a:r>
            <a:r>
              <a:rPr lang="en-US" dirty="0" smtClean="0"/>
              <a:t>The utility of the </a:t>
            </a:r>
            <a:r>
              <a:rPr lang="en-US" dirty="0" err="1" smtClean="0"/>
              <a:t>corticotropin</a:t>
            </a:r>
            <a:r>
              <a:rPr lang="en-US" dirty="0" smtClean="0"/>
              <a:t> test to diagnose adrenal insufficiency in critical illness: an update</a:t>
            </a:r>
          </a:p>
          <a:p>
            <a:endParaRPr lang="en-US" dirty="0" smtClean="0">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Brief review of two guidelines:</a:t>
            </a:r>
            <a:r>
              <a:rPr lang="en-US" dirty="0" smtClean="0"/>
              <a:t> 1) Diagnosis and treatment of primary adrenal </a:t>
            </a:r>
            <a:r>
              <a:rPr lang="en-US" dirty="0" err="1" smtClean="0"/>
              <a:t>insufficiency:An</a:t>
            </a:r>
            <a:r>
              <a:rPr lang="en-US" dirty="0" smtClean="0"/>
              <a:t> Endocrine Society Clinical Practice Guideline</a:t>
            </a:r>
          </a:p>
          <a:p>
            <a:r>
              <a:rPr lang="en-US" dirty="0" smtClean="0"/>
              <a:t>2)Guidelines for diagnosis and treatment of adrenal insufficiency in adults</a:t>
            </a:r>
          </a:p>
          <a:p>
            <a:pPr>
              <a:buNone/>
            </a:pPr>
            <a:endParaRPr lang="en-US" dirty="0" smtClean="0">
              <a:solidFill>
                <a:schemeClr val="accent2"/>
              </a:solidFill>
            </a:endParaRPr>
          </a:p>
          <a:p>
            <a:r>
              <a:rPr lang="en-US" dirty="0" smtClean="0">
                <a:latin typeface="Times New Roman"/>
                <a:ea typeface="Times New Roman"/>
                <a:cs typeface="Times New Roman"/>
                <a:sym typeface="Times New Roman"/>
              </a:rPr>
              <a:t>Answers to the clinical questions </a:t>
            </a: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pPr>
              <a:buNone/>
            </a:pPr>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p>
          <a:p>
            <a:endParaRPr lang="en-US" dirty="0"/>
          </a:p>
        </p:txBody>
      </p:sp>
      <p:sp>
        <p:nvSpPr>
          <p:cNvPr id="2" name="Title 1"/>
          <p:cNvSpPr>
            <a:spLocks noGrp="1"/>
          </p:cNvSpPr>
          <p:nvPr>
            <p:ph type="title"/>
          </p:nvPr>
        </p:nvSpPr>
        <p:spPr>
          <a:xfrm>
            <a:off x="457200" y="274638"/>
            <a:ext cx="8229600" cy="725470"/>
          </a:xfrm>
        </p:spPr>
        <p:txBody>
          <a:bodyPr/>
          <a:lstStyle/>
          <a:p>
            <a:pPr algn="l"/>
            <a:r>
              <a:rPr lang="en-CA" dirty="0" smtClean="0"/>
              <a:t>Agenda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b="1" dirty="0" smtClean="0"/>
              <a:t>ACTH stimulation tests for the diagnosis of adrenal insufficiency: Systematic review and meta-analysis</a:t>
            </a:r>
          </a:p>
          <a:p>
            <a:pPr>
              <a:buNone/>
            </a:pPr>
            <a:r>
              <a:rPr lang="it-IT" sz="2000" dirty="0" smtClean="0"/>
              <a:t>   Naykky Singh Ospina, MD,1,2,3, Alaa Al Nofal, MD,1,4, Irina Bancos, MD,3,</a:t>
            </a:r>
            <a:r>
              <a:rPr lang="en-US" sz="2000" dirty="0" err="1" smtClean="0"/>
              <a:t>Asma</a:t>
            </a:r>
            <a:r>
              <a:rPr lang="en-US" sz="2000" dirty="0" smtClean="0"/>
              <a:t> </a:t>
            </a:r>
            <a:r>
              <a:rPr lang="en-US" sz="2000" dirty="0" err="1" smtClean="0"/>
              <a:t>Javed</a:t>
            </a:r>
            <a:r>
              <a:rPr lang="en-US" sz="2000" dirty="0" smtClean="0"/>
              <a:t>, MD,4, </a:t>
            </a:r>
            <a:r>
              <a:rPr lang="en-US" sz="2000" dirty="0" err="1" smtClean="0"/>
              <a:t>Benkhadra</a:t>
            </a:r>
            <a:r>
              <a:rPr lang="en-US" sz="2000" dirty="0" smtClean="0"/>
              <a:t> Khalid, MD,1,2, </a:t>
            </a:r>
            <a:r>
              <a:rPr lang="en-US" sz="2000" dirty="0" err="1" smtClean="0"/>
              <a:t>Ekta</a:t>
            </a:r>
            <a:r>
              <a:rPr lang="en-US" sz="2000" dirty="0" smtClean="0"/>
              <a:t> </a:t>
            </a:r>
            <a:r>
              <a:rPr lang="en-US" sz="2000" dirty="0" err="1" smtClean="0"/>
              <a:t>Kapoor</a:t>
            </a:r>
            <a:r>
              <a:rPr lang="en-US" sz="2000" dirty="0" smtClean="0"/>
              <a:t>, MD,5,</a:t>
            </a:r>
            <a:r>
              <a:rPr lang="fi-FI" sz="2000" dirty="0" smtClean="0"/>
              <a:t>Aida N Lteif, MD,4, Neena Natt, MD,3, M. Hassan Murad, MD, MPH1,2</a:t>
            </a:r>
          </a:p>
          <a:p>
            <a:pPr algn="ctr">
              <a:buNone/>
            </a:pPr>
            <a:endParaRPr lang="fi-FI" sz="2000" dirty="0" smtClean="0"/>
          </a:p>
          <a:p>
            <a:pPr>
              <a:buNone/>
            </a:pPr>
            <a:r>
              <a:rPr lang="en-US" sz="1700" dirty="0" smtClean="0"/>
              <a:t>ISSN Print 0021-972X ISSN Online 1945-7197 Printed in US</a:t>
            </a:r>
          </a:p>
          <a:p>
            <a:pPr>
              <a:buNone/>
            </a:pPr>
            <a:r>
              <a:rPr lang="en-US" sz="1700" dirty="0" smtClean="0"/>
              <a:t>Copyright © 2015 by the Endocrine Society</a:t>
            </a:r>
          </a:p>
          <a:p>
            <a:pPr>
              <a:buNone/>
            </a:pPr>
            <a:r>
              <a:rPr lang="en-US" sz="1700" dirty="0" smtClean="0"/>
              <a:t> Received March 18, 2015. Accepted December 2, </a:t>
            </a:r>
            <a:r>
              <a:rPr lang="en-US" sz="1700" dirty="0" smtClean="0">
                <a:solidFill>
                  <a:schemeClr val="accent2"/>
                </a:solidFill>
              </a:rPr>
              <a:t>2015</a:t>
            </a:r>
            <a:r>
              <a:rPr lang="en-US" sz="1700" dirty="0" smtClean="0"/>
              <a:t>.</a:t>
            </a:r>
          </a:p>
          <a:p>
            <a:pPr>
              <a:buNone/>
            </a:pPr>
            <a:r>
              <a:rPr lang="en-US" sz="1800" dirty="0" smtClean="0"/>
              <a:t> </a:t>
            </a:r>
            <a:r>
              <a:rPr lang="en-US" sz="1800" dirty="0" smtClean="0">
                <a:solidFill>
                  <a:schemeClr val="accent2"/>
                </a:solidFill>
              </a:rPr>
              <a:t>J </a:t>
            </a:r>
            <a:r>
              <a:rPr lang="en-US" sz="1800" dirty="0" err="1" smtClean="0">
                <a:solidFill>
                  <a:schemeClr val="accent2"/>
                </a:solidFill>
              </a:rPr>
              <a:t>Clin</a:t>
            </a:r>
            <a:r>
              <a:rPr lang="en-US" sz="1800" dirty="0" smtClean="0">
                <a:solidFill>
                  <a:schemeClr val="accent2"/>
                </a:solidFill>
              </a:rPr>
              <a:t> </a:t>
            </a:r>
            <a:r>
              <a:rPr lang="en-US" sz="1800" dirty="0" err="1" smtClean="0">
                <a:solidFill>
                  <a:schemeClr val="accent2"/>
                </a:solidFill>
              </a:rPr>
              <a:t>Endocrinol</a:t>
            </a:r>
            <a:r>
              <a:rPr lang="en-US" sz="1800" dirty="0" smtClean="0">
                <a:solidFill>
                  <a:schemeClr val="accent2"/>
                </a:solidFill>
              </a:rPr>
              <a:t> </a:t>
            </a:r>
            <a:r>
              <a:rPr lang="en-US" sz="1800" dirty="0" err="1" smtClean="0">
                <a:solidFill>
                  <a:schemeClr val="accent2"/>
                </a:solidFill>
              </a:rPr>
              <a:t>Metab</a:t>
            </a:r>
            <a:endParaRPr lang="en-US" sz="1700" dirty="0" smtClean="0">
              <a:solidFill>
                <a:schemeClr val="accent2"/>
              </a:solidFill>
            </a:endParaRPr>
          </a:p>
          <a:p>
            <a:pPr>
              <a:buNone/>
            </a:pPr>
            <a:endParaRPr lang="en-US" sz="17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642918"/>
            <a:ext cx="8501122" cy="5857916"/>
          </a:xfrm>
        </p:spPr>
        <p:txBody>
          <a:bodyPr>
            <a:normAutofit/>
          </a:bodyPr>
          <a:lstStyle/>
          <a:p>
            <a:pPr>
              <a:buNone/>
            </a:pPr>
            <a:endParaRPr lang="en-US" dirty="0" smtClean="0"/>
          </a:p>
          <a:p>
            <a:r>
              <a:rPr lang="en-US" b="1" dirty="0" smtClean="0"/>
              <a:t>Objective: </a:t>
            </a:r>
            <a:r>
              <a:rPr lang="en-US" dirty="0" smtClean="0"/>
              <a:t>To determine the diagnostic accuracy of the high (250 mcg) and low (1 mcg) dose ACTH stimulation tests in the diagnosis of adrenal insufficiency.</a:t>
            </a:r>
          </a:p>
          <a:p>
            <a:r>
              <a:rPr lang="en-US" b="1" dirty="0" smtClean="0"/>
              <a:t>Methods (Data sources, Study Selection, Data Extraction): </a:t>
            </a:r>
            <a:r>
              <a:rPr lang="en-US" dirty="0" smtClean="0"/>
              <a:t>We searched 6 databases through  February 2014. Pairs of independent reviewers selected studies and appraised the risk of bias. Diagnostic association measures were pooled across studies using a </a:t>
            </a:r>
            <a:r>
              <a:rPr lang="en-US" dirty="0" err="1" smtClean="0"/>
              <a:t>bivariate</a:t>
            </a:r>
            <a:r>
              <a:rPr lang="en-US" dirty="0" smtClean="0"/>
              <a:t> model.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rmAutofit/>
          </a:bodyPr>
          <a:lstStyle/>
          <a:p>
            <a:pPr>
              <a:buNone/>
            </a:pPr>
            <a:endParaRPr lang="en-US" b="1" dirty="0" smtClean="0"/>
          </a:p>
          <a:p>
            <a:r>
              <a:rPr lang="en-US" b="1" dirty="0" smtClean="0"/>
              <a:t>For secondary adrenal insufficiency</a:t>
            </a:r>
            <a:r>
              <a:rPr lang="en-US" dirty="0" smtClean="0"/>
              <a:t>, we included 30 studies(</a:t>
            </a:r>
            <a:r>
              <a:rPr lang="en-US" sz="1400" dirty="0" err="1" smtClean="0"/>
              <a:t>obsevational</a:t>
            </a:r>
            <a:r>
              <a:rPr lang="en-US" sz="1400" dirty="0" smtClean="0"/>
              <a:t>&amp; randomized</a:t>
            </a:r>
            <a:r>
              <a:rPr lang="en-US" sz="2800" dirty="0" smtClean="0"/>
              <a:t>)</a:t>
            </a:r>
            <a:r>
              <a:rPr lang="en-US" dirty="0" smtClean="0"/>
              <a:t> enrolling 1,209 adults and 228 children. </a:t>
            </a:r>
          </a:p>
          <a:p>
            <a:pPr>
              <a:buNone/>
            </a:pPr>
            <a:endParaRPr lang="en-US" dirty="0" smtClean="0"/>
          </a:p>
          <a:p>
            <a:r>
              <a:rPr lang="en-US" b="1" dirty="0" smtClean="0"/>
              <a:t> For primary adrenal insufficiency</a:t>
            </a:r>
            <a:r>
              <a:rPr lang="en-US" dirty="0" smtClean="0"/>
              <a:t>, we included 5 studies enrolling 100 patients.</a:t>
            </a:r>
          </a:p>
          <a:p>
            <a:r>
              <a:rPr lang="en-US" dirty="0" smtClean="0"/>
              <a:t>Data were only available to estimate the sensitivity of high dose ACTH stimulation test (92%; 95% CI: 81%–97%).</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 included observational and randomized</a:t>
            </a:r>
          </a:p>
          <a:p>
            <a:pPr>
              <a:buNone/>
            </a:pPr>
            <a:r>
              <a:rPr lang="en-US" dirty="0" smtClean="0"/>
              <a:t> studies that assessed the diagnostic accuracy of high and low dose ACTH stimulation tests for the diagnosis of PAI or SAI when compared to a gold standard.</a:t>
            </a:r>
          </a:p>
          <a:p>
            <a:r>
              <a:rPr lang="en-US" dirty="0" smtClean="0"/>
              <a:t> In cases of PAI the gold </a:t>
            </a:r>
            <a:r>
              <a:rPr lang="en-US" dirty="0" err="1" smtClean="0"/>
              <a:t>standard;clinical</a:t>
            </a:r>
            <a:r>
              <a:rPr lang="en-US" dirty="0" smtClean="0"/>
              <a:t> features, serum </a:t>
            </a:r>
            <a:r>
              <a:rPr lang="en-US" dirty="0" err="1" smtClean="0"/>
              <a:t>cortisol</a:t>
            </a:r>
            <a:r>
              <a:rPr lang="en-US" dirty="0" smtClean="0"/>
              <a:t>, serum ACTH levels</a:t>
            </a:r>
          </a:p>
          <a:p>
            <a:pPr>
              <a:buNone/>
            </a:pPr>
            <a:r>
              <a:rPr lang="en-US" dirty="0" smtClean="0"/>
              <a:t>  and follow up.</a:t>
            </a:r>
          </a:p>
          <a:p>
            <a:r>
              <a:rPr lang="en-US" dirty="0" smtClean="0"/>
              <a:t> In SAI, both the insulin tolerance test and </a:t>
            </a:r>
            <a:r>
              <a:rPr lang="en-US" dirty="0" err="1" smtClean="0"/>
              <a:t>metyrapone</a:t>
            </a:r>
            <a:r>
              <a:rPr lang="en-US" dirty="0" smtClean="0"/>
              <a:t> test were considered gold standards.</a:t>
            </a:r>
            <a:endParaRPr lang="en-US" dirty="0"/>
          </a:p>
        </p:txBody>
      </p:sp>
      <p:sp>
        <p:nvSpPr>
          <p:cNvPr id="3" name="Title 2"/>
          <p:cNvSpPr>
            <a:spLocks noGrp="1"/>
          </p:cNvSpPr>
          <p:nvPr>
            <p:ph type="title"/>
          </p:nvPr>
        </p:nvSpPr>
        <p:spPr/>
        <p:txBody>
          <a:bodyPr/>
          <a:lstStyle/>
          <a:p>
            <a:r>
              <a:rPr lang="en-US" dirty="0" smtClean="0"/>
              <a:t>Materials and Methods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Exclusion criteria included :case series (uncontrolled studies), review studies, and</a:t>
            </a:r>
          </a:p>
          <a:p>
            <a:pPr>
              <a:buNone/>
            </a:pPr>
            <a:r>
              <a:rPr lang="en-US" dirty="0" smtClean="0"/>
              <a:t>  studies that evaluated patients with critical illness; patients with expected secondary adrenal insufficiency due to exogenous steroid use (</a:t>
            </a:r>
            <a:r>
              <a:rPr lang="en-US" dirty="0" err="1" smtClean="0"/>
              <a:t>eg</a:t>
            </a:r>
            <a:r>
              <a:rPr lang="en-US" dirty="0" smtClean="0"/>
              <a:t>, patients with autoimmune diseases treated with steroids, patients with asthma) or steroid therapy not discontinued before adrenal insufficiency testing </a:t>
            </a:r>
            <a:r>
              <a:rPr lang="en-US" b="1" dirty="0" smtClean="0"/>
              <a:t>(with no restriction regarding time of discontinuation).</a:t>
            </a:r>
            <a:endParaRPr lang="en-US" dirty="0"/>
          </a:p>
        </p:txBody>
      </p:sp>
      <p:sp>
        <p:nvSpPr>
          <p:cNvPr id="3" name="Title 2"/>
          <p:cNvSpPr>
            <a:spLocks noGrp="1"/>
          </p:cNvSpPr>
          <p:nvPr>
            <p:ph type="title"/>
          </p:nvPr>
        </p:nvSpPr>
        <p:spPr/>
        <p:txBody>
          <a:bodyPr/>
          <a:lstStyle/>
          <a:p>
            <a:r>
              <a:rPr lang="en-US" dirty="0" smtClean="0"/>
              <a:t>Materials and Methods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82594"/>
          </a:xfrm>
        </p:spPr>
        <p:txBody>
          <a:bodyPr>
            <a:noAutofit/>
          </a:bodyPr>
          <a:lstStyle/>
          <a:p>
            <a:r>
              <a:rPr lang="en-US" sz="2000" dirty="0" smtClean="0"/>
              <a:t>Search Results</a:t>
            </a:r>
            <a:br>
              <a:rPr lang="en-US" sz="2000" dirty="0" smtClean="0"/>
            </a:br>
            <a:r>
              <a:rPr lang="en-US" sz="2000" dirty="0" smtClean="0"/>
              <a:t>Study selection</a:t>
            </a:r>
            <a:endParaRPr lang="en-US" sz="2000" dirty="0"/>
          </a:p>
        </p:txBody>
      </p:sp>
      <p:pic>
        <p:nvPicPr>
          <p:cNvPr id="3074" name="Picture 2"/>
          <p:cNvPicPr>
            <a:picLocks noGrp="1" noChangeAspect="1" noChangeArrowheads="1"/>
          </p:cNvPicPr>
          <p:nvPr>
            <p:ph idx="1"/>
          </p:nvPr>
        </p:nvPicPr>
        <p:blipFill>
          <a:blip r:embed="rId2"/>
          <a:srcRect/>
          <a:stretch>
            <a:fillRect/>
          </a:stretch>
        </p:blipFill>
        <p:spPr bwMode="auto">
          <a:xfrm>
            <a:off x="500034" y="1071546"/>
            <a:ext cx="8429683"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dirty="0" smtClean="0"/>
              <a:t>1.</a:t>
            </a:r>
            <a:r>
              <a:rPr lang="en-US" b="1" dirty="0" smtClean="0"/>
              <a:t> Adrenal </a:t>
            </a:r>
            <a:r>
              <a:rPr lang="en-US" b="1" dirty="0" err="1" smtClean="0"/>
              <a:t>insuffi</a:t>
            </a:r>
            <a:r>
              <a:rPr lang="en-US" b="1" dirty="0" smtClean="0"/>
              <a:t> </a:t>
            </a:r>
            <a:r>
              <a:rPr lang="en-US" b="1" dirty="0" err="1" smtClean="0"/>
              <a:t>ciency</a:t>
            </a:r>
            <a:endParaRPr lang="en-US" b="1" dirty="0" smtClean="0"/>
          </a:p>
          <a:p>
            <a:pPr>
              <a:buNone/>
            </a:pPr>
            <a:r>
              <a:rPr lang="en-US" sz="1600" i="1" dirty="0" smtClean="0"/>
              <a:t>  </a:t>
            </a:r>
            <a:r>
              <a:rPr lang="en-US" sz="1600" i="1" dirty="0" err="1" smtClean="0"/>
              <a:t>Evangelia</a:t>
            </a:r>
            <a:r>
              <a:rPr lang="en-US" sz="1600" i="1" dirty="0" smtClean="0"/>
              <a:t> </a:t>
            </a:r>
            <a:r>
              <a:rPr lang="en-US" sz="1600" i="1" dirty="0" err="1" smtClean="0"/>
              <a:t>Charmandari</a:t>
            </a:r>
            <a:r>
              <a:rPr lang="en-US" sz="1600" i="1" dirty="0" smtClean="0"/>
              <a:t>, Nicolas C </a:t>
            </a:r>
            <a:r>
              <a:rPr lang="en-US" sz="1600" i="1" dirty="0" err="1" smtClean="0"/>
              <a:t>Nicolaides</a:t>
            </a:r>
            <a:r>
              <a:rPr lang="en-US" sz="1600" i="1" dirty="0" smtClean="0"/>
              <a:t>, George P </a:t>
            </a:r>
            <a:r>
              <a:rPr lang="en-US" sz="1600" i="1" dirty="0" err="1" smtClean="0"/>
              <a:t>Chrousos</a:t>
            </a:r>
            <a:endParaRPr lang="en-US" sz="1600" i="1" dirty="0" smtClean="0"/>
          </a:p>
          <a:p>
            <a:r>
              <a:rPr lang="en-US" sz="1600" b="1" i="1" dirty="0" smtClean="0"/>
              <a:t>Lancet 2014; 383: 2152–67 ,</a:t>
            </a:r>
            <a:r>
              <a:rPr lang="en-US" sz="1600" dirty="0" smtClean="0"/>
              <a:t>Published </a:t>
            </a:r>
            <a:r>
              <a:rPr lang="en-US" sz="1600" b="1" dirty="0" err="1" smtClean="0"/>
              <a:t>Online,</a:t>
            </a:r>
            <a:r>
              <a:rPr lang="en-US" sz="1600" dirty="0" err="1" smtClean="0"/>
              <a:t>February</a:t>
            </a:r>
            <a:r>
              <a:rPr lang="en-US" sz="1600" dirty="0" smtClean="0"/>
              <a:t> 4, 2014</a:t>
            </a:r>
          </a:p>
          <a:p>
            <a:r>
              <a:rPr lang="en-CA" sz="2800" dirty="0" smtClean="0"/>
              <a:t>2.Diagnosis &amp;management of adrenal insufficiency </a:t>
            </a:r>
          </a:p>
          <a:p>
            <a:r>
              <a:rPr lang="en-CA" sz="1600" dirty="0" smtClean="0"/>
              <a:t>The lancet diabetes &amp; endocrinology.2015;3(3):216-226</a:t>
            </a:r>
          </a:p>
          <a:p>
            <a:r>
              <a:rPr lang="en-CA" sz="2800" dirty="0" smtClean="0"/>
              <a:t>3.</a:t>
            </a:r>
            <a:r>
              <a:rPr lang="en-US" sz="2800" b="1" dirty="0" smtClean="0"/>
              <a:t> Adrenal Cortical Insufficiency—a Life</a:t>
            </a:r>
          </a:p>
          <a:p>
            <a:pPr>
              <a:buNone/>
            </a:pPr>
            <a:r>
              <a:rPr lang="en-US" sz="2800" b="1" dirty="0" smtClean="0"/>
              <a:t>  Threatening Illness With Multiple Etiologies</a:t>
            </a:r>
          </a:p>
          <a:p>
            <a:r>
              <a:rPr lang="en-US" sz="1600" dirty="0" smtClean="0"/>
              <a:t>Marcus </a:t>
            </a:r>
            <a:r>
              <a:rPr lang="en-US" sz="1600" dirty="0" err="1" smtClean="0"/>
              <a:t>Quinkler</a:t>
            </a:r>
            <a:r>
              <a:rPr lang="en-US" sz="1600" dirty="0" smtClean="0"/>
              <a:t>, Felix </a:t>
            </a:r>
            <a:r>
              <a:rPr lang="en-US" sz="1600" dirty="0" err="1" smtClean="0"/>
              <a:t>Beuschlein</a:t>
            </a:r>
            <a:r>
              <a:rPr lang="en-US" sz="1600" dirty="0" smtClean="0"/>
              <a:t>, Stefanie </a:t>
            </a:r>
            <a:r>
              <a:rPr lang="en-US" sz="1600" dirty="0" err="1" smtClean="0"/>
              <a:t>Hahner</a:t>
            </a:r>
            <a:r>
              <a:rPr lang="en-US" sz="1600" dirty="0" smtClean="0"/>
              <a:t>, </a:t>
            </a:r>
            <a:r>
              <a:rPr lang="en-US" sz="1600" dirty="0" err="1" smtClean="0"/>
              <a:t>Gesine</a:t>
            </a:r>
            <a:r>
              <a:rPr lang="en-US" sz="1600" dirty="0" smtClean="0"/>
              <a:t> Meyer,</a:t>
            </a:r>
            <a:r>
              <a:rPr lang="de-DE" sz="1600" dirty="0" smtClean="0"/>
              <a:t>Christof Schöfl, Günter K. Stalla. Deutsches Ärzteblatt International | Dtsch Arztebl Int 2013; 110(51–52): 882−8</a:t>
            </a:r>
          </a:p>
          <a:p>
            <a:r>
              <a:rPr lang="de-DE" sz="2800" dirty="0" smtClean="0"/>
              <a:t>4.</a:t>
            </a:r>
            <a:r>
              <a:rPr lang="en-US" sz="2800" dirty="0" smtClean="0"/>
              <a:t> Adrenal insufficiency</a:t>
            </a:r>
          </a:p>
          <a:p>
            <a:pPr>
              <a:buNone/>
            </a:pPr>
            <a:r>
              <a:rPr lang="en-US" sz="1700" i="1" dirty="0" smtClean="0"/>
              <a:t>  </a:t>
            </a:r>
            <a:r>
              <a:rPr lang="en-US" sz="1700" i="1" dirty="0" err="1" smtClean="0"/>
              <a:t>Wiebke</a:t>
            </a:r>
            <a:r>
              <a:rPr lang="en-US" sz="1700" i="1" dirty="0" smtClean="0"/>
              <a:t> </a:t>
            </a:r>
            <a:r>
              <a:rPr lang="en-US" sz="1700" i="1" dirty="0" err="1" smtClean="0"/>
              <a:t>Arlt</a:t>
            </a:r>
            <a:r>
              <a:rPr lang="en-US" sz="1700" i="1" dirty="0" smtClean="0"/>
              <a:t>, Bruno </a:t>
            </a:r>
            <a:r>
              <a:rPr lang="en-US" sz="1700" i="1" dirty="0" err="1" smtClean="0"/>
              <a:t>Allolio</a:t>
            </a:r>
            <a:endParaRPr lang="en-US" sz="1700" i="1" dirty="0" smtClean="0"/>
          </a:p>
          <a:p>
            <a:r>
              <a:rPr lang="en-US" sz="1800" dirty="0" smtClean="0"/>
              <a:t>THE LANCET • </a:t>
            </a:r>
            <a:r>
              <a:rPr lang="en-US" sz="1800" dirty="0" err="1" smtClean="0"/>
              <a:t>Vol</a:t>
            </a:r>
            <a:r>
              <a:rPr lang="en-US" sz="1800" dirty="0" smtClean="0"/>
              <a:t> 361 • May 31, 2003 • www.thelancet.com</a:t>
            </a:r>
            <a:endParaRPr lang="en-US" sz="1700" i="1" dirty="0" smtClean="0"/>
          </a:p>
          <a:p>
            <a:endParaRPr lang="en-US" sz="1700" dirty="0"/>
          </a:p>
        </p:txBody>
      </p:sp>
      <p:sp>
        <p:nvSpPr>
          <p:cNvPr id="3" name="Title 2"/>
          <p:cNvSpPr>
            <a:spLocks noGrp="1"/>
          </p:cNvSpPr>
          <p:nvPr>
            <p:ph type="title"/>
          </p:nvPr>
        </p:nvSpPr>
        <p:spPr/>
        <p:txBody>
          <a:bodyPr/>
          <a:lstStyle/>
          <a:p>
            <a:r>
              <a:rPr lang="en-CA" dirty="0" smtClean="0"/>
              <a:t>References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r>
              <a:rPr lang="en-US" dirty="0" smtClean="0"/>
              <a:t>Supplemental Table 1 and 2 summarize the characteristics of  the 30 studies that enrolled adults and children; respectively.</a:t>
            </a:r>
          </a:p>
          <a:p>
            <a:r>
              <a:rPr lang="en-US" dirty="0" smtClean="0"/>
              <a:t> These studies enrolled a total of 1437 patients with a prevalence of SAI of 36%(35% in adults and 38% in children). </a:t>
            </a:r>
          </a:p>
          <a:p>
            <a:r>
              <a:rPr lang="en-US" dirty="0" smtClean="0"/>
              <a:t>Most studies administered ACTH intravenously (IV).</a:t>
            </a:r>
            <a:endParaRPr lang="en-US" dirty="0"/>
          </a:p>
        </p:txBody>
      </p:sp>
      <p:sp>
        <p:nvSpPr>
          <p:cNvPr id="3" name="Title 2"/>
          <p:cNvSpPr>
            <a:spLocks noGrp="1"/>
          </p:cNvSpPr>
          <p:nvPr>
            <p:ph type="title"/>
          </p:nvPr>
        </p:nvSpPr>
        <p:spPr/>
        <p:txBody>
          <a:bodyPr/>
          <a:lstStyle/>
          <a:p>
            <a:r>
              <a:rPr lang="en-US" dirty="0" smtClean="0"/>
              <a:t>Secondary adrenal insufficiency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overall analysis for the accuracy of</a:t>
            </a:r>
            <a:r>
              <a:rPr lang="en-US" dirty="0" smtClean="0">
                <a:solidFill>
                  <a:srgbClr val="FF0000"/>
                </a:solidFill>
              </a:rPr>
              <a:t> high dose ACTH stimulation test </a:t>
            </a:r>
            <a:r>
              <a:rPr lang="en-US" dirty="0" smtClean="0"/>
              <a:t>in adults included 29 datasets . </a:t>
            </a:r>
          </a:p>
          <a:p>
            <a:r>
              <a:rPr lang="en-US" dirty="0" smtClean="0"/>
              <a:t>Six studies were included in the analysis of high dose ACTH in adults using </a:t>
            </a:r>
            <a:r>
              <a:rPr lang="en-US" dirty="0" smtClean="0">
                <a:solidFill>
                  <a:schemeClr val="accent2"/>
                </a:solidFill>
              </a:rPr>
              <a:t>500 </a:t>
            </a:r>
            <a:r>
              <a:rPr lang="en-US" dirty="0" err="1" smtClean="0">
                <a:solidFill>
                  <a:schemeClr val="accent2"/>
                </a:solidFill>
              </a:rPr>
              <a:t>nmol</a:t>
            </a:r>
            <a:r>
              <a:rPr lang="en-US" dirty="0" smtClean="0">
                <a:solidFill>
                  <a:schemeClr val="accent2"/>
                </a:solidFill>
              </a:rPr>
              <a:t>/L </a:t>
            </a:r>
            <a:r>
              <a:rPr lang="en-US" dirty="0" smtClean="0"/>
              <a:t>at 30 minutes as cutoff ; </a:t>
            </a:r>
          </a:p>
          <a:p>
            <a:r>
              <a:rPr lang="en-US" dirty="0" smtClean="0"/>
              <a:t>14 studies used a 500 </a:t>
            </a:r>
            <a:r>
              <a:rPr lang="en-US" dirty="0" err="1" smtClean="0"/>
              <a:t>nmol</a:t>
            </a:r>
            <a:r>
              <a:rPr lang="en-US" dirty="0" smtClean="0"/>
              <a:t>/L peak serum </a:t>
            </a:r>
            <a:r>
              <a:rPr lang="en-US" dirty="0" err="1" smtClean="0"/>
              <a:t>cortisol</a:t>
            </a:r>
            <a:r>
              <a:rPr lang="en-US" dirty="0" smtClean="0"/>
              <a:t> value as cutoff(any time after ACTH administration)  and</a:t>
            </a:r>
          </a:p>
          <a:p>
            <a:r>
              <a:rPr lang="en-US" dirty="0" smtClean="0"/>
              <a:t> eight a serum </a:t>
            </a:r>
            <a:r>
              <a:rPr lang="en-US" dirty="0" err="1" smtClean="0"/>
              <a:t>cortisol</a:t>
            </a:r>
            <a:r>
              <a:rPr lang="en-US" dirty="0" smtClean="0"/>
              <a:t> cutoff of </a:t>
            </a:r>
            <a:r>
              <a:rPr lang="en-US" dirty="0" smtClean="0">
                <a:solidFill>
                  <a:schemeClr val="accent2"/>
                </a:solidFill>
              </a:rPr>
              <a:t>550 </a:t>
            </a:r>
            <a:r>
              <a:rPr lang="en-US" dirty="0" err="1" smtClean="0">
                <a:solidFill>
                  <a:schemeClr val="accent2"/>
                </a:solidFill>
              </a:rPr>
              <a:t>nmol</a:t>
            </a:r>
            <a:r>
              <a:rPr lang="en-US" dirty="0" smtClean="0">
                <a:solidFill>
                  <a:schemeClr val="accent2"/>
                </a:solidFill>
              </a:rPr>
              <a:t>/L</a:t>
            </a:r>
            <a:r>
              <a:rPr lang="en-US" dirty="0" smtClean="0"/>
              <a:t>.</a:t>
            </a:r>
          </a:p>
        </p:txBody>
      </p:sp>
      <p:sp>
        <p:nvSpPr>
          <p:cNvPr id="3" name="Title 2"/>
          <p:cNvSpPr>
            <a:spLocks noGrp="1"/>
          </p:cNvSpPr>
          <p:nvPr>
            <p:ph type="title"/>
          </p:nvPr>
        </p:nvSpPr>
        <p:spPr/>
        <p:txBody>
          <a:bodyPr/>
          <a:lstStyle/>
          <a:p>
            <a:r>
              <a:rPr lang="en-US" dirty="0" smtClean="0"/>
              <a:t>Secondary adrenal insufficiency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overall analysis for the accuracy of the </a:t>
            </a:r>
            <a:r>
              <a:rPr lang="en-US" dirty="0" smtClean="0">
                <a:solidFill>
                  <a:srgbClr val="FF0000"/>
                </a:solidFill>
              </a:rPr>
              <a:t>low dose ACTH stimulation test </a:t>
            </a:r>
            <a:r>
              <a:rPr lang="en-US" dirty="0" smtClean="0"/>
              <a:t>in adults included 19 datasets (</a:t>
            </a:r>
            <a:r>
              <a:rPr lang="da-DK" dirty="0" smtClean="0"/>
              <a:t>Eleven </a:t>
            </a:r>
            <a:r>
              <a:rPr lang="en-US" dirty="0" smtClean="0"/>
              <a:t>studies used a </a:t>
            </a:r>
            <a:r>
              <a:rPr lang="en-US" dirty="0" smtClean="0">
                <a:solidFill>
                  <a:srgbClr val="FF0000"/>
                </a:solidFill>
              </a:rPr>
              <a:t>500 </a:t>
            </a:r>
            <a:r>
              <a:rPr lang="en-US" dirty="0" err="1" smtClean="0">
                <a:solidFill>
                  <a:srgbClr val="FF0000"/>
                </a:solidFill>
              </a:rPr>
              <a:t>nmol</a:t>
            </a:r>
            <a:r>
              <a:rPr lang="en-US" dirty="0" smtClean="0">
                <a:solidFill>
                  <a:srgbClr val="FF0000"/>
                </a:solidFill>
              </a:rPr>
              <a:t>/L </a:t>
            </a:r>
            <a:r>
              <a:rPr lang="en-US" dirty="0" smtClean="0"/>
              <a:t>peak serum </a:t>
            </a:r>
            <a:r>
              <a:rPr lang="en-US" dirty="0" err="1" smtClean="0"/>
              <a:t>cortisol</a:t>
            </a:r>
            <a:r>
              <a:rPr lang="en-US" dirty="0" smtClean="0"/>
              <a:t> value for</a:t>
            </a:r>
          </a:p>
          <a:p>
            <a:pPr>
              <a:buNone/>
            </a:pPr>
            <a:r>
              <a:rPr lang="en-US" dirty="0" smtClean="0"/>
              <a:t>  the low dose ACTH stimulation test in adults and </a:t>
            </a:r>
          </a:p>
          <a:p>
            <a:r>
              <a:rPr lang="en-US" dirty="0" smtClean="0"/>
              <a:t>six a peak serum </a:t>
            </a:r>
            <a:r>
              <a:rPr lang="en-US" dirty="0" err="1" smtClean="0"/>
              <a:t>cortisol</a:t>
            </a:r>
            <a:r>
              <a:rPr lang="en-US" dirty="0" smtClean="0"/>
              <a:t> level of </a:t>
            </a:r>
            <a:r>
              <a:rPr lang="en-US" dirty="0" smtClean="0">
                <a:solidFill>
                  <a:srgbClr val="FF0000"/>
                </a:solidFill>
              </a:rPr>
              <a:t>550 </a:t>
            </a:r>
            <a:r>
              <a:rPr lang="en-US" dirty="0" err="1" smtClean="0">
                <a:solidFill>
                  <a:srgbClr val="FF0000"/>
                </a:solidFill>
              </a:rPr>
              <a:t>nmol</a:t>
            </a:r>
            <a:r>
              <a:rPr lang="en-US" dirty="0" smtClean="0">
                <a:solidFill>
                  <a:srgbClr val="FF0000"/>
                </a:solidFill>
              </a:rPr>
              <a:t>/L </a:t>
            </a:r>
            <a:r>
              <a:rPr lang="en-US" dirty="0" smtClean="0"/>
              <a:t>as the cutoff value.</a:t>
            </a:r>
            <a:endParaRPr lang="en-US" dirty="0"/>
          </a:p>
        </p:txBody>
      </p:sp>
      <p:sp>
        <p:nvSpPr>
          <p:cNvPr id="3" name="Title 2"/>
          <p:cNvSpPr>
            <a:spLocks noGrp="1"/>
          </p:cNvSpPr>
          <p:nvPr>
            <p:ph type="title"/>
          </p:nvPr>
        </p:nvSpPr>
        <p:spPr/>
        <p:txBody>
          <a:bodyPr/>
          <a:lstStyle/>
          <a:p>
            <a:r>
              <a:rPr lang="en-US" dirty="0" smtClean="0"/>
              <a:t>Secondary adrenal insufficiency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diagnostic performance for the high dose</a:t>
            </a:r>
          </a:p>
          <a:p>
            <a:pPr>
              <a:buNone/>
            </a:pPr>
            <a:r>
              <a:rPr lang="en-US" dirty="0" smtClean="0"/>
              <a:t>  and low dose ACTH stimulation test in adults</a:t>
            </a:r>
          </a:p>
          <a:p>
            <a:pPr>
              <a:buNone/>
            </a:pPr>
            <a:r>
              <a:rPr lang="en-US" dirty="0" smtClean="0"/>
              <a:t>  and children according to three different test </a:t>
            </a:r>
          </a:p>
          <a:p>
            <a:pPr>
              <a:buNone/>
            </a:pPr>
            <a:r>
              <a:rPr lang="en-US" dirty="0" smtClean="0"/>
              <a:t>   cutoffs are summarized in Table 1 and 2.</a:t>
            </a:r>
          </a:p>
          <a:p>
            <a:pPr>
              <a:buNone/>
            </a:pPr>
            <a:endParaRPr lang="en-US" dirty="0" smtClean="0"/>
          </a:p>
          <a:p>
            <a:r>
              <a:rPr lang="en-US" dirty="0" smtClean="0"/>
              <a:t>Summary receiving operator characteristics</a:t>
            </a:r>
          </a:p>
          <a:p>
            <a:pPr>
              <a:buNone/>
            </a:pPr>
            <a:r>
              <a:rPr lang="en-US" dirty="0" smtClean="0"/>
              <a:t> curves are in Figures 2 and 3 for low and high dose; respectively.</a:t>
            </a:r>
            <a:endParaRPr lang="en-US" dirty="0"/>
          </a:p>
        </p:txBody>
      </p:sp>
      <p:sp>
        <p:nvSpPr>
          <p:cNvPr id="3" name="Title 2"/>
          <p:cNvSpPr>
            <a:spLocks noGrp="1"/>
          </p:cNvSpPr>
          <p:nvPr>
            <p:ph type="title"/>
          </p:nvPr>
        </p:nvSpPr>
        <p:spPr/>
        <p:txBody>
          <a:bodyPr/>
          <a:lstStyle/>
          <a:p>
            <a:r>
              <a:rPr lang="en-US" dirty="0" smtClean="0"/>
              <a:t>Diagnostic performance in SAI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457200" y="285728"/>
            <a:ext cx="8229600"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14282" y="285728"/>
            <a:ext cx="8472518" cy="62865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85720" y="428604"/>
            <a:ext cx="8429684" cy="614366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82594"/>
          </a:xfrm>
        </p:spPr>
        <p:txBody>
          <a:bodyPr>
            <a:normAutofit fontScale="90000"/>
          </a:bodyPr>
          <a:lstStyle/>
          <a:p>
            <a:r>
              <a:rPr lang="en-US" sz="2000" dirty="0" smtClean="0"/>
              <a:t>Figure 2. Receiver operator curve- High dose ACTH stimulation test for secondary adrenal insufficiency</a:t>
            </a:r>
            <a:endParaRPr lang="en-US" sz="2000" dirty="0"/>
          </a:p>
        </p:txBody>
      </p:sp>
      <p:pic>
        <p:nvPicPr>
          <p:cNvPr id="8194" name="Picture 2"/>
          <p:cNvPicPr>
            <a:picLocks noGrp="1" noChangeAspect="1" noChangeArrowheads="1"/>
          </p:cNvPicPr>
          <p:nvPr>
            <p:ph idx="1"/>
          </p:nvPr>
        </p:nvPicPr>
        <p:blipFill>
          <a:blip r:embed="rId2"/>
          <a:srcRect/>
          <a:stretch>
            <a:fillRect/>
          </a:stretch>
        </p:blipFill>
        <p:spPr bwMode="auto">
          <a:xfrm>
            <a:off x="0" y="928670"/>
            <a:ext cx="8001023" cy="5500709"/>
          </a:xfrm>
          <a:prstGeom prst="rect">
            <a:avLst/>
          </a:prstGeom>
          <a:noFill/>
          <a:ln w="9525">
            <a:noFill/>
            <a:miter lim="800000"/>
            <a:headEnd/>
            <a:tailEnd/>
          </a:ln>
          <a:effectLst/>
        </p:spPr>
      </p:pic>
      <p:sp>
        <p:nvSpPr>
          <p:cNvPr id="4" name="TextBox 3"/>
          <p:cNvSpPr txBox="1"/>
          <p:nvPr/>
        </p:nvSpPr>
        <p:spPr>
          <a:xfrm>
            <a:off x="5357818" y="5000636"/>
            <a:ext cx="714380" cy="307777"/>
          </a:xfrm>
          <a:prstGeom prst="rect">
            <a:avLst/>
          </a:prstGeom>
          <a:noFill/>
        </p:spPr>
        <p:txBody>
          <a:bodyPr wrap="square" rtlCol="0">
            <a:spAutoFit/>
          </a:bodyPr>
          <a:lstStyle/>
          <a:p>
            <a:r>
              <a:rPr lang="en-CA"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(1-sp</a:t>
            </a:r>
            <a:r>
              <a:rPr lang="en-CA" sz="1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ight Arrow 4"/>
          <p:cNvSpPr/>
          <p:nvPr/>
        </p:nvSpPr>
        <p:spPr>
          <a:xfrm>
            <a:off x="4929190" y="5072074"/>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6908"/>
          </a:xfrm>
        </p:spPr>
        <p:txBody>
          <a:bodyPr>
            <a:normAutofit/>
          </a:bodyPr>
          <a:lstStyle/>
          <a:p>
            <a:r>
              <a:rPr lang="en-US" sz="2000" dirty="0" smtClean="0"/>
              <a:t>Figure 3. Receiver operator curve – Low dose ACTH simulation test for secondary adrenal insufficiency</a:t>
            </a:r>
            <a:endParaRPr lang="en-US" sz="2000" dirty="0"/>
          </a:p>
        </p:txBody>
      </p:sp>
      <p:pic>
        <p:nvPicPr>
          <p:cNvPr id="7170" name="Picture 2"/>
          <p:cNvPicPr>
            <a:picLocks noGrp="1" noChangeAspect="1" noChangeArrowheads="1"/>
          </p:cNvPicPr>
          <p:nvPr>
            <p:ph idx="1"/>
          </p:nvPr>
        </p:nvPicPr>
        <p:blipFill>
          <a:blip r:embed="rId2"/>
          <a:srcRect/>
          <a:stretch>
            <a:fillRect/>
          </a:stretch>
        </p:blipFill>
        <p:spPr bwMode="auto">
          <a:xfrm>
            <a:off x="285721" y="1142984"/>
            <a:ext cx="6143667" cy="5572164"/>
          </a:xfrm>
          <a:prstGeom prst="rect">
            <a:avLst/>
          </a:prstGeom>
          <a:noFill/>
          <a:ln w="9525">
            <a:noFill/>
            <a:miter lim="800000"/>
            <a:headEnd/>
            <a:tailEnd/>
          </a:ln>
          <a:effectLst/>
        </p:spPr>
      </p:pic>
      <p:sp>
        <p:nvSpPr>
          <p:cNvPr id="5" name="TextBox 4"/>
          <p:cNvSpPr txBox="1"/>
          <p:nvPr/>
        </p:nvSpPr>
        <p:spPr>
          <a:xfrm>
            <a:off x="4500562" y="5214950"/>
            <a:ext cx="714380" cy="307777"/>
          </a:xfrm>
          <a:prstGeom prst="rect">
            <a:avLst/>
          </a:prstGeom>
          <a:noFill/>
        </p:spPr>
        <p:txBody>
          <a:bodyPr wrap="square" rtlCol="0">
            <a:spAutoFit/>
          </a:bodyPr>
          <a:lstStyle/>
          <a:p>
            <a:r>
              <a:rPr lang="en-CA" sz="1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(1-sp</a:t>
            </a:r>
            <a:r>
              <a:rPr lang="en-CA" sz="1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1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ight Arrow 6"/>
          <p:cNvSpPr/>
          <p:nvPr/>
        </p:nvSpPr>
        <p:spPr>
          <a:xfrm>
            <a:off x="4143372" y="5214950"/>
            <a:ext cx="3354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In general, </a:t>
            </a:r>
            <a:r>
              <a:rPr lang="en-US" b="1" dirty="0" smtClean="0"/>
              <a:t>both tests</a:t>
            </a:r>
            <a:r>
              <a:rPr lang="en-US" dirty="0" smtClean="0"/>
              <a:t> had </a:t>
            </a:r>
            <a:r>
              <a:rPr lang="en-US" b="1" dirty="0" smtClean="0"/>
              <a:t>low sensitivity </a:t>
            </a:r>
            <a:r>
              <a:rPr lang="en-US" dirty="0" smtClean="0"/>
              <a:t>and </a:t>
            </a:r>
            <a:r>
              <a:rPr lang="en-US" b="1" dirty="0" smtClean="0"/>
              <a:t>high specificity</a:t>
            </a:r>
          </a:p>
          <a:p>
            <a:pPr>
              <a:buNone/>
            </a:pPr>
            <a:r>
              <a:rPr lang="en-US" dirty="0" smtClean="0"/>
              <a:t>  resulting in reasonable likelihood ratios for a positive test (Adults: High dose 9.1, Low dose 5.9; Children: High dose 43.5, Low dose 7.7),</a:t>
            </a:r>
          </a:p>
          <a:p>
            <a:pPr>
              <a:buNone/>
            </a:pPr>
            <a:endParaRPr lang="en-US" dirty="0" smtClean="0"/>
          </a:p>
          <a:p>
            <a:r>
              <a:rPr lang="en-US" dirty="0" smtClean="0"/>
              <a:t> but a fairly suboptimal likelihood ratio (LR) for a negative test (Adults: High dose 0.39, Low dose 0.19; Children: High dose 0.65, Low dose 0.34).</a:t>
            </a:r>
          </a:p>
          <a:p>
            <a:endParaRPr lang="en-US" dirty="0" smtClean="0"/>
          </a:p>
          <a:p>
            <a:r>
              <a:rPr lang="en-US" dirty="0" smtClean="0"/>
              <a:t> Both high dose and low dose tests had moderate accuracy overall (Diagnostic odds ratios ranging from 23 to 67) primarily due to the low sensitivity. However</a:t>
            </a:r>
            <a:r>
              <a:rPr lang="en-US" b="1" dirty="0" smtClean="0"/>
              <a:t>, there was no statistically significant difference between accuracy of the high dose and the low dose tests</a:t>
            </a:r>
            <a:r>
              <a:rPr lang="en-US" dirty="0" smtClean="0"/>
              <a:t> when comparing diagnostic odds ratios.</a:t>
            </a:r>
          </a:p>
          <a:p>
            <a:endParaRPr lang="en-US" dirty="0" smtClean="0"/>
          </a:p>
          <a:p>
            <a:r>
              <a:rPr lang="en-US" dirty="0" smtClean="0"/>
              <a:t> The analysis was associated with significant heterogeneity; which is common in diagnostic meta-analysis.</a:t>
            </a:r>
            <a:endParaRPr lang="en-US" dirty="0"/>
          </a:p>
        </p:txBody>
      </p:sp>
      <p:sp>
        <p:nvSpPr>
          <p:cNvPr id="3" name="Title 2"/>
          <p:cNvSpPr>
            <a:spLocks noGrp="1"/>
          </p:cNvSpPr>
          <p:nvPr>
            <p:ph type="title"/>
          </p:nvPr>
        </p:nvSpPr>
        <p:spPr/>
        <p:txBody>
          <a:bodyPr/>
          <a:lstStyle/>
          <a:p>
            <a:r>
              <a:rPr lang="en-US" dirty="0" smtClean="0"/>
              <a:t>Diagnostic performance in SAI</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57232"/>
            <a:ext cx="8229600" cy="5786478"/>
          </a:xfrm>
        </p:spPr>
        <p:txBody>
          <a:bodyPr>
            <a:normAutofit fontScale="92500" lnSpcReduction="10000"/>
          </a:bodyPr>
          <a:lstStyle/>
          <a:p>
            <a:r>
              <a:rPr lang="en-US" b="1" dirty="0" smtClean="0">
                <a:solidFill>
                  <a:srgbClr val="FF0000"/>
                </a:solidFill>
              </a:rPr>
              <a:t>What is the basic classification of Adrenal Failure?</a:t>
            </a:r>
          </a:p>
          <a:p>
            <a:r>
              <a:rPr lang="en-US" dirty="0" smtClean="0"/>
              <a:t>Basic classification of Adrenal failure (</a:t>
            </a:r>
            <a:r>
              <a:rPr lang="en-US" dirty="0" err="1" smtClean="0"/>
              <a:t>Adreno</a:t>
            </a:r>
            <a:r>
              <a:rPr lang="en-US" dirty="0" smtClean="0"/>
              <a:t>-Cortical Hypo-function) depends on location of lesion: (</a:t>
            </a:r>
            <a:r>
              <a:rPr lang="en-US" b="1" dirty="0" smtClean="0"/>
              <a:t>Fig. 1)</a:t>
            </a:r>
          </a:p>
          <a:p>
            <a:r>
              <a:rPr lang="en-US" b="1" dirty="0" smtClean="0"/>
              <a:t>Primary Adrenal Failure or Primary Adrenal Insufficiency (Addison's Disease) is due to:</a:t>
            </a:r>
          </a:p>
          <a:p>
            <a:r>
              <a:rPr lang="en-US" dirty="0" smtClean="0"/>
              <a:t>Failure of Adrenal Gland due to destruction of Gland;</a:t>
            </a:r>
          </a:p>
          <a:p>
            <a:r>
              <a:rPr lang="en-US" dirty="0" err="1" smtClean="0"/>
              <a:t>Cortisol</a:t>
            </a:r>
            <a:r>
              <a:rPr lang="en-US" dirty="0" smtClean="0"/>
              <a:t> and </a:t>
            </a:r>
            <a:r>
              <a:rPr lang="en-US" dirty="0" err="1" smtClean="0"/>
              <a:t>Aldosterone</a:t>
            </a:r>
            <a:r>
              <a:rPr lang="en-US" dirty="0" smtClean="0"/>
              <a:t> production may be affected,</a:t>
            </a:r>
          </a:p>
          <a:p>
            <a:endParaRPr lang="en-US" dirty="0" smtClean="0"/>
          </a:p>
          <a:p>
            <a:r>
              <a:rPr lang="en-US" b="1" dirty="0" smtClean="0"/>
              <a:t>Secondary (and </a:t>
            </a:r>
            <a:r>
              <a:rPr lang="en-US" b="1" dirty="0" err="1" smtClean="0"/>
              <a:t>terttiary</a:t>
            </a:r>
            <a:r>
              <a:rPr lang="en-US" b="1" dirty="0" smtClean="0"/>
              <a:t>)Adrenal Failure or Secondary Adrenal Insufficiency: </a:t>
            </a:r>
          </a:p>
          <a:p>
            <a:r>
              <a:rPr lang="en-US" dirty="0" smtClean="0"/>
              <a:t>Hypothalamic or Pituitary disease leading to deficiency of ACTH (Corticotrophin) production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identified 5 studies  investigating the diagnostic performance of the high dose ACTH stimulation test for the diagnosis of PAI. </a:t>
            </a:r>
          </a:p>
          <a:p>
            <a:pPr>
              <a:buNone/>
            </a:pPr>
            <a:endParaRPr lang="en-US" dirty="0" smtClean="0"/>
          </a:p>
          <a:p>
            <a:r>
              <a:rPr lang="en-US" dirty="0" smtClean="0"/>
              <a:t>The characteristics of these studies are summarized in Supplemental Table 3.</a:t>
            </a:r>
            <a:endParaRPr lang="en-US" dirty="0"/>
          </a:p>
        </p:txBody>
      </p:sp>
      <p:sp>
        <p:nvSpPr>
          <p:cNvPr id="3" name="Title 2"/>
          <p:cNvSpPr>
            <a:spLocks noGrp="1"/>
          </p:cNvSpPr>
          <p:nvPr>
            <p:ph type="title"/>
          </p:nvPr>
        </p:nvSpPr>
        <p:spPr/>
        <p:txBody>
          <a:bodyPr>
            <a:normAutofit fontScale="90000"/>
          </a:bodyPr>
          <a:lstStyle/>
          <a:p>
            <a:r>
              <a:rPr lang="en-US" dirty="0" smtClean="0"/>
              <a:t>Primary adrenal insufficiency</a:t>
            </a:r>
            <a:br>
              <a:rPr lang="en-US" dirty="0" smtClean="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82594"/>
          </a:xfrm>
        </p:spPr>
        <p:txBody>
          <a:bodyPr>
            <a:normAutofit fontScale="90000"/>
          </a:bodyPr>
          <a:lstStyle/>
          <a:p>
            <a:r>
              <a:rPr lang="en-US" sz="2000" dirty="0" smtClean="0"/>
              <a:t>Figure 3. Receiver operator curve – Low dose ACTH simulation test for secondary adrenal insufficiency</a:t>
            </a:r>
            <a:endParaRPr lang="en-US" sz="2000" dirty="0"/>
          </a:p>
        </p:txBody>
      </p:sp>
      <p:pic>
        <p:nvPicPr>
          <p:cNvPr id="9218" name="Picture 2"/>
          <p:cNvPicPr>
            <a:picLocks noGrp="1" noChangeAspect="1" noChangeArrowheads="1"/>
          </p:cNvPicPr>
          <p:nvPr>
            <p:ph idx="1"/>
          </p:nvPr>
        </p:nvPicPr>
        <p:blipFill>
          <a:blip r:embed="rId2"/>
          <a:srcRect/>
          <a:stretch>
            <a:fillRect/>
          </a:stretch>
        </p:blipFill>
        <p:spPr bwMode="auto">
          <a:xfrm>
            <a:off x="2285984" y="857232"/>
            <a:ext cx="4643470"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were insufficient to estimate specificity, likelihood and diagnostic odds ratios.</a:t>
            </a:r>
          </a:p>
          <a:p>
            <a:pPr>
              <a:buNone/>
            </a:pPr>
            <a:endParaRPr lang="en-US" dirty="0" smtClean="0"/>
          </a:p>
          <a:p>
            <a:r>
              <a:rPr lang="en-US" dirty="0" smtClean="0"/>
              <a:t> Only the sensitivity (the rate of a positive test among patients with confirmed PAI) was estimable and was 92%; (95% CI, 81%–97%).</a:t>
            </a:r>
            <a:endParaRPr lang="en-US" dirty="0"/>
          </a:p>
        </p:txBody>
      </p:sp>
      <p:sp>
        <p:nvSpPr>
          <p:cNvPr id="3" name="Title 2"/>
          <p:cNvSpPr>
            <a:spLocks noGrp="1"/>
          </p:cNvSpPr>
          <p:nvPr>
            <p:ph type="title"/>
          </p:nvPr>
        </p:nvSpPr>
        <p:spPr/>
        <p:txBody>
          <a:bodyPr>
            <a:normAutofit fontScale="90000"/>
          </a:bodyPr>
          <a:lstStyle/>
          <a:p>
            <a:r>
              <a:rPr lang="en-US" dirty="0" smtClean="0"/>
              <a:t>Diagnostic performance in PAI</a:t>
            </a:r>
            <a:br>
              <a:rPr lang="en-US" dirty="0" smtClean="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This systematic review and meta-analysis aimed at identifying the diagnostic accuracy of ACTH stimulation test in patients with PAI and SAI.</a:t>
            </a:r>
          </a:p>
          <a:p>
            <a:pPr>
              <a:buNone/>
            </a:pPr>
            <a:endParaRPr lang="en-US" dirty="0" smtClean="0"/>
          </a:p>
          <a:p>
            <a:r>
              <a:rPr lang="en-US" dirty="0" smtClean="0"/>
              <a:t> We demonstrated that both high and low dose stimulation tests had similar diagnostic accuracy in SAI.</a:t>
            </a:r>
          </a:p>
          <a:p>
            <a:pPr>
              <a:buNone/>
            </a:pPr>
            <a:endParaRPr lang="en-US" dirty="0" smtClean="0"/>
          </a:p>
          <a:p>
            <a:r>
              <a:rPr lang="en-US" dirty="0" smtClean="0"/>
              <a:t> Both tests in general had moderate accuracy due to low sensitivity. </a:t>
            </a:r>
          </a:p>
          <a:p>
            <a:pPr>
              <a:buNone/>
            </a:pPr>
            <a:endParaRPr lang="en-US" dirty="0" smtClean="0"/>
          </a:p>
          <a:p>
            <a:r>
              <a:rPr lang="en-US" dirty="0" smtClean="0"/>
              <a:t>Therefore, they</a:t>
            </a:r>
            <a:r>
              <a:rPr lang="en-US" dirty="0" smtClean="0">
                <a:solidFill>
                  <a:schemeClr val="accent2"/>
                </a:solidFill>
              </a:rPr>
              <a:t> are </a:t>
            </a:r>
            <a:r>
              <a:rPr lang="en-US" dirty="0" smtClean="0"/>
              <a:t>more helpful in </a:t>
            </a:r>
            <a:r>
              <a:rPr lang="en-US" dirty="0" smtClean="0">
                <a:solidFill>
                  <a:schemeClr val="accent2"/>
                </a:solidFill>
              </a:rPr>
              <a:t>ruling in </a:t>
            </a:r>
            <a:r>
              <a:rPr lang="en-US" dirty="0" smtClean="0"/>
              <a:t>the condition, </a:t>
            </a:r>
            <a:r>
              <a:rPr lang="en-US" dirty="0" smtClean="0">
                <a:solidFill>
                  <a:schemeClr val="accent2"/>
                </a:solidFill>
              </a:rPr>
              <a:t>when positive</a:t>
            </a:r>
            <a:r>
              <a:rPr lang="en-US" dirty="0" smtClean="0"/>
              <a:t>. However, they</a:t>
            </a:r>
            <a:r>
              <a:rPr lang="en-US" dirty="0" smtClean="0">
                <a:solidFill>
                  <a:srgbClr val="00B050"/>
                </a:solidFill>
              </a:rPr>
              <a:t> are not </a:t>
            </a:r>
            <a:r>
              <a:rPr lang="en-US" dirty="0" smtClean="0"/>
              <a:t>as reliable in </a:t>
            </a:r>
            <a:r>
              <a:rPr lang="en-US" dirty="0" smtClean="0">
                <a:solidFill>
                  <a:srgbClr val="00B050"/>
                </a:solidFill>
              </a:rPr>
              <a:t>ruling out </a:t>
            </a:r>
            <a:r>
              <a:rPr lang="en-US" dirty="0" smtClean="0"/>
              <a:t>the condition,</a:t>
            </a:r>
            <a:r>
              <a:rPr lang="en-US" dirty="0" smtClean="0">
                <a:solidFill>
                  <a:srgbClr val="00B050"/>
                </a:solidFill>
              </a:rPr>
              <a:t> when negative.</a:t>
            </a:r>
            <a:endParaRPr lang="en-US" dirty="0">
              <a:solidFill>
                <a:srgbClr val="00B050"/>
              </a:solidFill>
            </a:endParaRPr>
          </a:p>
        </p:txBody>
      </p:sp>
      <p:sp>
        <p:nvSpPr>
          <p:cNvPr id="3" name="Title 2"/>
          <p:cNvSpPr>
            <a:spLocks noGrp="1"/>
          </p:cNvSpPr>
          <p:nvPr>
            <p:ph type="title"/>
          </p:nvPr>
        </p:nvSpPr>
        <p:spPr/>
        <p:txBody>
          <a:bodyPr/>
          <a:lstStyle/>
          <a:p>
            <a:r>
              <a:rPr lang="en-US" dirty="0" smtClean="0"/>
              <a:t>Discussion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Data in PAI are insufficient to estimate diagnostic accuracy and one can only conclude that  the high dose test had high sensitivity of 92%.</a:t>
            </a:r>
          </a:p>
          <a:p>
            <a:pPr>
              <a:buNone/>
            </a:pPr>
            <a:endParaRPr lang="en-US" dirty="0" smtClean="0"/>
          </a:p>
          <a:p>
            <a:r>
              <a:rPr lang="en-US" dirty="0" smtClean="0"/>
              <a:t>Many of these PAI patients may have had congenital adrenal hyperplasia, however, the available studies did not provide data to distinguish these patients and allow estimation of diagnostic accuracy measures specific to them.</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0108"/>
            <a:ext cx="8472518" cy="5643602"/>
          </a:xfrm>
        </p:spPr>
        <p:txBody>
          <a:bodyPr>
            <a:normAutofit fontScale="77500" lnSpcReduction="20000"/>
          </a:bodyPr>
          <a:lstStyle/>
          <a:p>
            <a:r>
              <a:rPr lang="en-US" dirty="0" smtClean="0"/>
              <a:t>The </a:t>
            </a:r>
            <a:r>
              <a:rPr lang="en-US" dirty="0" smtClean="0">
                <a:solidFill>
                  <a:schemeClr val="accent2"/>
                </a:solidFill>
              </a:rPr>
              <a:t>limitations</a:t>
            </a:r>
            <a:r>
              <a:rPr lang="en-US" dirty="0" smtClean="0"/>
              <a:t> of the current available literature are</a:t>
            </a:r>
          </a:p>
          <a:p>
            <a:pPr>
              <a:buNone/>
            </a:pPr>
            <a:r>
              <a:rPr lang="en-US" dirty="0" smtClean="0"/>
              <a:t>  mostly related to significant variability in:</a:t>
            </a:r>
          </a:p>
          <a:p>
            <a:pPr>
              <a:buNone/>
            </a:pPr>
            <a:r>
              <a:rPr lang="en-US" dirty="0" smtClean="0"/>
              <a:t> </a:t>
            </a:r>
            <a:r>
              <a:rPr lang="en-US" dirty="0" smtClean="0">
                <a:solidFill>
                  <a:schemeClr val="accent2"/>
                </a:solidFill>
              </a:rPr>
              <a:t>(</a:t>
            </a:r>
            <a:r>
              <a:rPr lang="en-US" dirty="0" err="1" smtClean="0">
                <a:solidFill>
                  <a:schemeClr val="accent2"/>
                </a:solidFill>
              </a:rPr>
              <a:t>i</a:t>
            </a:r>
            <a:r>
              <a:rPr lang="en-US" dirty="0" smtClean="0">
                <a:solidFill>
                  <a:schemeClr val="accent2"/>
                </a:solidFill>
              </a:rPr>
              <a:t>) </a:t>
            </a:r>
            <a:r>
              <a:rPr lang="en-US" dirty="0" smtClean="0"/>
              <a:t>the pretest probability of the diagnosis of adrenal insufficiency in the included populations,</a:t>
            </a:r>
          </a:p>
          <a:p>
            <a:pPr>
              <a:buNone/>
            </a:pPr>
            <a:endParaRPr lang="en-US" dirty="0" smtClean="0"/>
          </a:p>
          <a:p>
            <a:pPr>
              <a:buNone/>
            </a:pPr>
            <a:r>
              <a:rPr lang="en-US" dirty="0" smtClean="0">
                <a:solidFill>
                  <a:schemeClr val="accent2"/>
                </a:solidFill>
              </a:rPr>
              <a:t>(ii) </a:t>
            </a:r>
            <a:r>
              <a:rPr lang="en-US" dirty="0" smtClean="0"/>
              <a:t>the use of different </a:t>
            </a:r>
            <a:r>
              <a:rPr lang="en-US" dirty="0" err="1" smtClean="0"/>
              <a:t>cortisol</a:t>
            </a:r>
            <a:r>
              <a:rPr lang="en-US" dirty="0" smtClean="0"/>
              <a:t> assays (mostly radio-immunoassays in the included studies),</a:t>
            </a:r>
          </a:p>
          <a:p>
            <a:pPr>
              <a:buNone/>
            </a:pPr>
            <a:endParaRPr lang="en-US" dirty="0" smtClean="0"/>
          </a:p>
          <a:p>
            <a:pPr>
              <a:buNone/>
            </a:pPr>
            <a:r>
              <a:rPr lang="en-US" dirty="0" smtClean="0">
                <a:solidFill>
                  <a:schemeClr val="accent2"/>
                </a:solidFill>
              </a:rPr>
              <a:t> (iii) </a:t>
            </a:r>
            <a:r>
              <a:rPr lang="en-US" dirty="0" smtClean="0"/>
              <a:t>different cutoff values for the interpretation of the test</a:t>
            </a:r>
          </a:p>
          <a:p>
            <a:pPr>
              <a:buNone/>
            </a:pPr>
            <a:r>
              <a:rPr lang="en-US" dirty="0" smtClean="0"/>
              <a:t>  results (time of measurement and value) in both the index</a:t>
            </a:r>
          </a:p>
          <a:p>
            <a:pPr>
              <a:buNone/>
            </a:pPr>
            <a:r>
              <a:rPr lang="en-US" dirty="0" smtClean="0"/>
              <a:t>  test (ACTH stimulation test) and the gold standard (insulin</a:t>
            </a:r>
          </a:p>
          <a:p>
            <a:pPr>
              <a:buNone/>
            </a:pPr>
            <a:r>
              <a:rPr lang="en-US" dirty="0" smtClean="0"/>
              <a:t>  tolerance test and/or </a:t>
            </a:r>
            <a:r>
              <a:rPr lang="en-US" dirty="0" err="1" smtClean="0"/>
              <a:t>metyrapone</a:t>
            </a:r>
            <a:r>
              <a:rPr lang="en-US" dirty="0" smtClean="0"/>
              <a:t> test</a:t>
            </a:r>
            <a:r>
              <a:rPr lang="en-US" b="1" dirty="0" smtClean="0"/>
              <a:t>). </a:t>
            </a:r>
          </a:p>
          <a:p>
            <a:pPr>
              <a:buNone/>
            </a:pPr>
            <a:r>
              <a:rPr lang="en-US" b="1" dirty="0" smtClean="0"/>
              <a:t>In addition,</a:t>
            </a:r>
          </a:p>
          <a:p>
            <a:r>
              <a:rPr lang="en-US" dirty="0" smtClean="0"/>
              <a:t>technical differences should also be considered in future studies in which the diagnostic performance of the different doses of ACTH stimulation tests are evaluated such as the preparation of the 1 mcg dose </a:t>
            </a:r>
            <a:r>
              <a:rPr lang="en-US" dirty="0" err="1" smtClean="0"/>
              <a:t>ofACTHand</a:t>
            </a:r>
            <a:r>
              <a:rPr lang="en-US" dirty="0" smtClean="0"/>
              <a:t> the length of tubing used for administration .</a:t>
            </a:r>
            <a:endParaRPr lang="en-US" dirty="0"/>
          </a:p>
        </p:txBody>
      </p:sp>
      <p:sp>
        <p:nvSpPr>
          <p:cNvPr id="3" name="Title 2"/>
          <p:cNvSpPr>
            <a:spLocks noGrp="1"/>
          </p:cNvSpPr>
          <p:nvPr>
            <p:ph type="title"/>
          </p:nvPr>
        </p:nvSpPr>
        <p:spPr>
          <a:xfrm>
            <a:off x="457200" y="274638"/>
            <a:ext cx="8229600" cy="796908"/>
          </a:xfrm>
        </p:spPr>
        <p:txBody>
          <a:bodyPr/>
          <a:lstStyle/>
          <a:p>
            <a:r>
              <a:rPr lang="en-US" dirty="0" smtClean="0"/>
              <a:t>Discussion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4"/>
            <a:ext cx="8472518" cy="5786478"/>
          </a:xfrm>
        </p:spPr>
        <p:txBody>
          <a:bodyPr>
            <a:normAutofit lnSpcReduction="10000"/>
          </a:bodyPr>
          <a:lstStyle/>
          <a:p>
            <a:r>
              <a:rPr lang="en-US" dirty="0" smtClean="0"/>
              <a:t>Finally</a:t>
            </a:r>
          </a:p>
          <a:p>
            <a:pPr>
              <a:buNone/>
            </a:pPr>
            <a:r>
              <a:rPr lang="en-US" dirty="0" smtClean="0"/>
              <a:t>  </a:t>
            </a:r>
            <a:r>
              <a:rPr lang="en-US" dirty="0" smtClean="0">
                <a:solidFill>
                  <a:schemeClr val="accent2"/>
                </a:solidFill>
              </a:rPr>
              <a:t>(1)</a:t>
            </a:r>
            <a:r>
              <a:rPr lang="en-US" dirty="0" smtClean="0"/>
              <a:t> when considering the </a:t>
            </a:r>
            <a:r>
              <a:rPr lang="en-US" dirty="0" err="1" smtClean="0"/>
              <a:t>diagnosis,physicians</a:t>
            </a:r>
            <a:r>
              <a:rPr lang="en-US" dirty="0" smtClean="0"/>
              <a:t> should have an understanding of the pretest probability of disease. This is important since the presented likelihood ratios of both the high and low dose ACTH stimulation test, suggest that although helpful, these tests are not perfect and can be misleading in some cases.</a:t>
            </a:r>
          </a:p>
          <a:p>
            <a:pPr>
              <a:buNone/>
            </a:pPr>
            <a:endParaRPr lang="en-US" dirty="0" smtClean="0"/>
          </a:p>
          <a:p>
            <a:pPr>
              <a:buNone/>
            </a:pPr>
            <a:r>
              <a:rPr lang="en-US" dirty="0" smtClean="0">
                <a:solidFill>
                  <a:schemeClr val="accent2"/>
                </a:solidFill>
              </a:rPr>
              <a:t>  (2)</a:t>
            </a:r>
            <a:r>
              <a:rPr lang="en-US" dirty="0" smtClean="0"/>
              <a:t> knowledge of the limitations of the test and  possible responsible factors (</a:t>
            </a:r>
            <a:r>
              <a:rPr lang="en-US" dirty="0" err="1" smtClean="0"/>
              <a:t>cortisol</a:t>
            </a:r>
            <a:r>
              <a:rPr lang="en-US" dirty="0" smtClean="0"/>
              <a:t> assay used, time and cut off used for interpretation) should be considered during</a:t>
            </a:r>
          </a:p>
          <a:p>
            <a:pPr>
              <a:buNone/>
            </a:pPr>
            <a:r>
              <a:rPr lang="en-US" dirty="0" smtClean="0"/>
              <a:t>   the medical decision making process.</a:t>
            </a:r>
          </a:p>
        </p:txBody>
      </p:sp>
      <p:sp>
        <p:nvSpPr>
          <p:cNvPr id="3" name="Title 2"/>
          <p:cNvSpPr>
            <a:spLocks noGrp="1"/>
          </p:cNvSpPr>
          <p:nvPr>
            <p:ph type="title"/>
          </p:nvPr>
        </p:nvSpPr>
        <p:spPr>
          <a:xfrm>
            <a:off x="357158" y="285728"/>
            <a:ext cx="8229600" cy="368280"/>
          </a:xfrm>
        </p:spPr>
        <p:txBody>
          <a:bodyPr>
            <a:normAutofit fontScale="90000"/>
          </a:bodyPr>
          <a:lstStyle/>
          <a:p>
            <a:r>
              <a:rPr lang="en-US" dirty="0" smtClean="0"/>
              <a:t>Discussion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The use of gold standard tests might be needed when the results of the ACTH stimulation tests are equivocal or when the test is negative in the setting of high clinical suspicion.</a:t>
            </a:r>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 example,</a:t>
            </a:r>
          </a:p>
          <a:p>
            <a:r>
              <a:rPr lang="en-US" dirty="0" smtClean="0"/>
              <a:t> in a patient with history of pituitary disease</a:t>
            </a:r>
          </a:p>
          <a:p>
            <a:pPr>
              <a:buNone/>
            </a:pPr>
            <a:r>
              <a:rPr lang="en-US" dirty="0" smtClean="0"/>
              <a:t>  who presents with </a:t>
            </a:r>
            <a:r>
              <a:rPr lang="en-US" dirty="0" smtClean="0">
                <a:solidFill>
                  <a:schemeClr val="accent2"/>
                </a:solidFill>
              </a:rPr>
              <a:t>fatigue</a:t>
            </a:r>
            <a:r>
              <a:rPr lang="en-US" dirty="0" smtClean="0"/>
              <a:t> and </a:t>
            </a:r>
            <a:r>
              <a:rPr lang="en-US" dirty="0" smtClean="0">
                <a:solidFill>
                  <a:schemeClr val="accent2"/>
                </a:solidFill>
              </a:rPr>
              <a:t>deficiency of</a:t>
            </a:r>
          </a:p>
          <a:p>
            <a:pPr>
              <a:buNone/>
            </a:pPr>
            <a:r>
              <a:rPr lang="en-US" dirty="0" smtClean="0">
                <a:solidFill>
                  <a:schemeClr val="accent2"/>
                </a:solidFill>
              </a:rPr>
              <a:t>  other pituitary hormones</a:t>
            </a:r>
            <a:r>
              <a:rPr lang="en-US" dirty="0" smtClean="0"/>
              <a:t>, most clinicians </a:t>
            </a:r>
          </a:p>
          <a:p>
            <a:pPr>
              <a:buNone/>
            </a:pPr>
            <a:r>
              <a:rPr lang="en-US" dirty="0" smtClean="0"/>
              <a:t> would be </a:t>
            </a:r>
            <a:r>
              <a:rPr lang="en-US" dirty="0" smtClean="0">
                <a:solidFill>
                  <a:schemeClr val="accent2"/>
                </a:solidFill>
              </a:rPr>
              <a:t>highly suspicious of SAI </a:t>
            </a:r>
            <a:r>
              <a:rPr lang="en-US" dirty="0" smtClean="0"/>
              <a:t>(high risk </a:t>
            </a:r>
          </a:p>
          <a:p>
            <a:pPr>
              <a:buNone/>
            </a:pPr>
            <a:r>
              <a:rPr lang="en-US" dirty="0" smtClean="0"/>
              <a:t> for SAI), </a:t>
            </a:r>
            <a:r>
              <a:rPr lang="en-US" dirty="0" smtClean="0">
                <a:solidFill>
                  <a:schemeClr val="accent2"/>
                </a:solidFill>
              </a:rPr>
              <a:t>a negative test </a:t>
            </a:r>
            <a:r>
              <a:rPr lang="en-US" dirty="0" smtClean="0"/>
              <a:t>in that patient </a:t>
            </a:r>
            <a:r>
              <a:rPr lang="en-US" dirty="0" smtClean="0">
                <a:solidFill>
                  <a:schemeClr val="accent2"/>
                </a:solidFill>
              </a:rPr>
              <a:t>would </a:t>
            </a:r>
          </a:p>
          <a:p>
            <a:pPr>
              <a:buNone/>
            </a:pPr>
            <a:r>
              <a:rPr lang="en-US" dirty="0" smtClean="0">
                <a:solidFill>
                  <a:schemeClr val="accent2"/>
                </a:solidFill>
              </a:rPr>
              <a:t> not decrease the likelihood of disease </a:t>
            </a:r>
            <a:r>
              <a:rPr lang="en-US" dirty="0" smtClean="0"/>
              <a:t>to a</a:t>
            </a:r>
          </a:p>
          <a:p>
            <a:pPr>
              <a:buNone/>
            </a:pPr>
            <a:r>
              <a:rPr lang="en-US" dirty="0" smtClean="0"/>
              <a:t> level at which most physicians would be</a:t>
            </a:r>
          </a:p>
          <a:p>
            <a:pPr>
              <a:buNone/>
            </a:pPr>
            <a:r>
              <a:rPr lang="en-US" dirty="0" smtClean="0"/>
              <a:t>  comfortable excluding SAI.</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err="1" smtClean="0">
                <a:solidFill>
                  <a:schemeClr val="accent2"/>
                </a:solidFill>
              </a:rPr>
              <a:t>Onthe</a:t>
            </a:r>
            <a:r>
              <a:rPr lang="en-US" b="1" dirty="0" smtClean="0">
                <a:solidFill>
                  <a:schemeClr val="accent2"/>
                </a:solidFill>
              </a:rPr>
              <a:t> other hand, </a:t>
            </a:r>
          </a:p>
          <a:p>
            <a:pPr>
              <a:buNone/>
            </a:pPr>
            <a:r>
              <a:rPr lang="en-US" b="1" dirty="0" smtClean="0"/>
              <a:t>  </a:t>
            </a:r>
            <a:r>
              <a:rPr lang="en-US" dirty="0" smtClean="0"/>
              <a:t>in a patient </a:t>
            </a:r>
            <a:r>
              <a:rPr lang="en-US" dirty="0" smtClean="0">
                <a:solidFill>
                  <a:schemeClr val="accent2"/>
                </a:solidFill>
              </a:rPr>
              <a:t>with fatigue without any signs or risk </a:t>
            </a:r>
          </a:p>
          <a:p>
            <a:pPr>
              <a:buNone/>
            </a:pPr>
            <a:endParaRPr lang="en-US" dirty="0" smtClean="0">
              <a:solidFill>
                <a:schemeClr val="accent2"/>
              </a:solidFill>
            </a:endParaRPr>
          </a:p>
          <a:p>
            <a:pPr>
              <a:buNone/>
            </a:pPr>
            <a:r>
              <a:rPr lang="en-US" dirty="0" smtClean="0">
                <a:solidFill>
                  <a:schemeClr val="accent2"/>
                </a:solidFill>
              </a:rPr>
              <a:t>  factors for SAI</a:t>
            </a:r>
            <a:r>
              <a:rPr lang="en-US" dirty="0" smtClean="0"/>
              <a:t> and an equivocal serum morning</a:t>
            </a:r>
          </a:p>
          <a:p>
            <a:pPr>
              <a:buNone/>
            </a:pPr>
            <a:endParaRPr lang="en-US" dirty="0" smtClean="0"/>
          </a:p>
          <a:p>
            <a:pPr>
              <a:buNone/>
            </a:pPr>
            <a:r>
              <a:rPr lang="en-US" dirty="0" smtClean="0"/>
              <a:t>  </a:t>
            </a:r>
            <a:r>
              <a:rPr lang="en-US" dirty="0" err="1" smtClean="0">
                <a:solidFill>
                  <a:schemeClr val="accent2"/>
                </a:solidFill>
              </a:rPr>
              <a:t>cortisol</a:t>
            </a:r>
            <a:r>
              <a:rPr lang="en-US" dirty="0" smtClean="0">
                <a:solidFill>
                  <a:schemeClr val="accent2"/>
                </a:solidFill>
              </a:rPr>
              <a:t> (3–18 mcg/</a:t>
            </a:r>
            <a:r>
              <a:rPr lang="en-US" dirty="0" err="1" smtClean="0">
                <a:solidFill>
                  <a:schemeClr val="accent2"/>
                </a:solidFill>
              </a:rPr>
              <a:t>dL</a:t>
            </a:r>
            <a:r>
              <a:rPr lang="en-US" dirty="0" smtClean="0"/>
              <a:t>) </a:t>
            </a:r>
            <a:r>
              <a:rPr lang="en-US" dirty="0" smtClean="0">
                <a:solidFill>
                  <a:schemeClr val="accent2"/>
                </a:solidFill>
              </a:rPr>
              <a:t>(low risk for SAI) </a:t>
            </a:r>
            <a:r>
              <a:rPr lang="en-US" dirty="0" smtClean="0"/>
              <a:t>a negative</a:t>
            </a:r>
          </a:p>
          <a:p>
            <a:pPr>
              <a:buNone/>
            </a:pPr>
            <a:endParaRPr lang="en-US" dirty="0" smtClean="0"/>
          </a:p>
          <a:p>
            <a:pPr>
              <a:buNone/>
            </a:pPr>
            <a:r>
              <a:rPr lang="en-US" dirty="0" smtClean="0"/>
              <a:t>  result will significantly decrease the probability of disease.</a:t>
            </a:r>
          </a:p>
          <a:p>
            <a:r>
              <a:rPr lang="en-US" b="1" dirty="0" smtClean="0"/>
              <a:t>Unfortunately, </a:t>
            </a:r>
          </a:p>
          <a:p>
            <a:r>
              <a:rPr lang="en-US" dirty="0" smtClean="0"/>
              <a:t>there are no validated tools to establish a reliable pretest probability for adrenal insufficiency and this only depends on clinical  experience.</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0" y="1142983"/>
            <a:ext cx="8858280" cy="5357851"/>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2800" dirty="0" smtClean="0"/>
              <a:t>Fig. 1: HPA-Axis showing location of lesions</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high and low dose ACTH stimulation tests had </a:t>
            </a:r>
            <a:r>
              <a:rPr lang="en-US" dirty="0" smtClean="0">
                <a:solidFill>
                  <a:srgbClr val="FF0000"/>
                </a:solidFill>
              </a:rPr>
              <a:t>similar diagnostic accuracy</a:t>
            </a:r>
            <a:r>
              <a:rPr lang="en-US" dirty="0" smtClean="0"/>
              <a:t>.</a:t>
            </a:r>
          </a:p>
          <a:p>
            <a:r>
              <a:rPr lang="en-US" dirty="0" smtClean="0"/>
              <a:t> Both tests </a:t>
            </a:r>
            <a:r>
              <a:rPr lang="en-US" dirty="0" smtClean="0"/>
              <a:t>are adequate to </a:t>
            </a:r>
            <a:r>
              <a:rPr lang="en-US" dirty="0" smtClean="0">
                <a:solidFill>
                  <a:srgbClr val="FF0000"/>
                </a:solidFill>
              </a:rPr>
              <a:t>rule in</a:t>
            </a:r>
            <a:r>
              <a:rPr lang="en-US" dirty="0" smtClean="0"/>
              <a:t>, but </a:t>
            </a:r>
            <a:r>
              <a:rPr lang="en-US" dirty="0" smtClean="0">
                <a:solidFill>
                  <a:srgbClr val="FF0000"/>
                </a:solidFill>
              </a:rPr>
              <a:t>not rule out</a:t>
            </a:r>
            <a:r>
              <a:rPr lang="en-US" dirty="0" smtClean="0"/>
              <a:t>, primary and secondary adrenal insufficiency</a:t>
            </a:r>
            <a:r>
              <a:rPr lang="en-US" dirty="0" smtClean="0"/>
              <a:t>.</a:t>
            </a:r>
          </a:p>
          <a:p>
            <a:r>
              <a:rPr lang="en-US" dirty="0" smtClean="0"/>
              <a:t> Our confidence </a:t>
            </a:r>
            <a:r>
              <a:rPr lang="en-US" dirty="0" smtClean="0"/>
              <a:t>in these estimates is low to moderate due to the likely risk of bias, heterogeneity </a:t>
            </a:r>
            <a:r>
              <a:rPr lang="en-US" dirty="0" smtClean="0"/>
              <a:t>and imprecision</a:t>
            </a:r>
            <a:r>
              <a:rPr lang="en-US" dirty="0" smtClean="0"/>
              <a:t>.</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078621"/>
          </a:xfrm>
        </p:spPr>
        <p:txBody>
          <a:bodyPr>
            <a:normAutofit fontScale="85000" lnSpcReduction="20000"/>
          </a:bodyPr>
          <a:lstStyle/>
          <a:p>
            <a:pPr>
              <a:buNone/>
            </a:pPr>
            <a:endParaRPr lang="en-US" dirty="0" smtClean="0">
              <a:solidFill>
                <a:srgbClr val="FF0000"/>
              </a:solidFill>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Introduction</a:t>
            </a:r>
          </a:p>
          <a:p>
            <a:r>
              <a:rPr lang="en-US" dirty="0" smtClean="0">
                <a:latin typeface="Times New Roman"/>
                <a:ea typeface="Times New Roman"/>
                <a:cs typeface="Times New Roman"/>
                <a:sym typeface="Times New Roman"/>
              </a:rPr>
              <a:t>Review of one </a:t>
            </a:r>
            <a:r>
              <a:rPr lang="en-US" dirty="0" err="1" smtClean="0">
                <a:latin typeface="Times New Roman"/>
                <a:ea typeface="Times New Roman"/>
                <a:cs typeface="Times New Roman"/>
                <a:sym typeface="Times New Roman"/>
              </a:rPr>
              <a:t>Meta_Analysis</a:t>
            </a:r>
            <a:r>
              <a:rPr lang="en-US" dirty="0" smtClean="0">
                <a:latin typeface="Times New Roman"/>
                <a:ea typeface="Times New Roman"/>
                <a:cs typeface="Times New Roman"/>
                <a:sym typeface="Times New Roman"/>
              </a:rPr>
              <a:t> &amp; systematic review</a:t>
            </a:r>
            <a:r>
              <a:rPr lang="en-US" dirty="0" smtClean="0"/>
              <a:t> ACTH stimulation tests for the diagnosis of adrenal  insufficiency</a:t>
            </a:r>
            <a:endParaRPr lang="en-US" dirty="0" smtClean="0">
              <a:latin typeface="Times New Roman"/>
              <a:ea typeface="Times New Roman"/>
              <a:cs typeface="Times New Roman"/>
              <a:sym typeface="Times New Roman"/>
            </a:endParaRPr>
          </a:p>
          <a:p>
            <a:r>
              <a:rPr lang="en-US" dirty="0" smtClean="0">
                <a:solidFill>
                  <a:schemeClr val="accent2"/>
                </a:solidFill>
                <a:latin typeface="Times New Roman"/>
                <a:ea typeface="Times New Roman"/>
                <a:cs typeface="Times New Roman"/>
                <a:sym typeface="Times New Roman"/>
              </a:rPr>
              <a:t>Review of  articles </a:t>
            </a:r>
            <a:r>
              <a:rPr lang="en-US" dirty="0" smtClean="0">
                <a:solidFill>
                  <a:schemeClr val="accent2"/>
                </a:solidFill>
              </a:rPr>
              <a:t>The utility of the </a:t>
            </a:r>
            <a:r>
              <a:rPr lang="en-US" dirty="0" err="1" smtClean="0">
                <a:solidFill>
                  <a:schemeClr val="accent2"/>
                </a:solidFill>
              </a:rPr>
              <a:t>corticotropin</a:t>
            </a:r>
            <a:r>
              <a:rPr lang="en-US" dirty="0" smtClean="0">
                <a:solidFill>
                  <a:schemeClr val="accent2"/>
                </a:solidFill>
              </a:rPr>
              <a:t> test to diagnose adrenal insufficiency in critical illness: an update</a:t>
            </a:r>
          </a:p>
          <a:p>
            <a:endParaRPr lang="en-US" dirty="0" smtClean="0">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Brief review of two guidelines:</a:t>
            </a:r>
            <a:r>
              <a:rPr lang="en-US" dirty="0" smtClean="0"/>
              <a:t> 1) Diagnosis and treatment of primary adrenal </a:t>
            </a:r>
            <a:r>
              <a:rPr lang="en-US" dirty="0" err="1" smtClean="0"/>
              <a:t>insufficiency:An</a:t>
            </a:r>
            <a:r>
              <a:rPr lang="en-US" dirty="0" smtClean="0"/>
              <a:t> Endocrine Society Clinical Practice Guideline</a:t>
            </a:r>
          </a:p>
          <a:p>
            <a:r>
              <a:rPr lang="en-US" dirty="0" smtClean="0"/>
              <a:t>2)Guidelines for diagnosis and treatment of adrenal insufficiency in adults</a:t>
            </a:r>
          </a:p>
          <a:p>
            <a:pPr>
              <a:buNone/>
            </a:pPr>
            <a:endParaRPr lang="en-US" dirty="0" smtClean="0">
              <a:solidFill>
                <a:schemeClr val="accent2"/>
              </a:solidFill>
            </a:endParaRPr>
          </a:p>
          <a:p>
            <a:r>
              <a:rPr lang="en-US" dirty="0" smtClean="0">
                <a:latin typeface="Times New Roman"/>
                <a:ea typeface="Times New Roman"/>
                <a:cs typeface="Times New Roman"/>
                <a:sym typeface="Times New Roman"/>
              </a:rPr>
              <a:t>Answers to the clinical questions </a:t>
            </a: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pPr>
              <a:buNone/>
            </a:pPr>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p>
          <a:p>
            <a:endParaRPr lang="en-US" dirty="0"/>
          </a:p>
        </p:txBody>
      </p:sp>
      <p:sp>
        <p:nvSpPr>
          <p:cNvPr id="2" name="Title 1"/>
          <p:cNvSpPr>
            <a:spLocks noGrp="1"/>
          </p:cNvSpPr>
          <p:nvPr>
            <p:ph type="title"/>
          </p:nvPr>
        </p:nvSpPr>
        <p:spPr>
          <a:xfrm>
            <a:off x="457200" y="274638"/>
            <a:ext cx="8229600" cy="725470"/>
          </a:xfrm>
        </p:spPr>
        <p:txBody>
          <a:bodyPr/>
          <a:lstStyle/>
          <a:p>
            <a:pPr algn="l"/>
            <a:r>
              <a:rPr lang="en-CA" dirty="0" smtClean="0"/>
              <a:t>Agenda</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pt-BR" sz="1400" dirty="0" smtClean="0"/>
              <a:t>R E V IEW A R T I C L E</a:t>
            </a:r>
          </a:p>
          <a:p>
            <a:pPr algn="ctr">
              <a:buNone/>
            </a:pPr>
            <a:r>
              <a:rPr lang="en-US" dirty="0" smtClean="0"/>
              <a:t>   </a:t>
            </a:r>
            <a:r>
              <a:rPr lang="en-US" sz="3600" dirty="0" smtClean="0"/>
              <a:t>The utility of the </a:t>
            </a:r>
            <a:r>
              <a:rPr lang="en-US" sz="3600" dirty="0" err="1" smtClean="0"/>
              <a:t>corticotropin</a:t>
            </a:r>
            <a:r>
              <a:rPr lang="en-US" sz="3600" dirty="0" smtClean="0"/>
              <a:t> test to diagnose adrenal insufficiency in critical illness: an update</a:t>
            </a:r>
          </a:p>
          <a:p>
            <a:pPr algn="ctr">
              <a:buNone/>
            </a:pPr>
            <a:r>
              <a:rPr lang="en-US" sz="2000" dirty="0" err="1" smtClean="0"/>
              <a:t>Balasubramanian</a:t>
            </a:r>
            <a:r>
              <a:rPr lang="en-US" sz="2000" dirty="0" smtClean="0"/>
              <a:t> </a:t>
            </a:r>
            <a:r>
              <a:rPr lang="en-US" sz="2000" dirty="0" err="1" smtClean="0"/>
              <a:t>Venkatesh</a:t>
            </a:r>
            <a:r>
              <a:rPr lang="en-US" sz="2000" dirty="0" smtClean="0"/>
              <a:t>* and Jeremy Cohen†</a:t>
            </a:r>
          </a:p>
          <a:p>
            <a:pPr algn="ctr">
              <a:buNone/>
            </a:pPr>
            <a:r>
              <a:rPr lang="en-US" sz="2000" dirty="0" smtClean="0">
                <a:solidFill>
                  <a:schemeClr val="accent2"/>
                </a:solidFill>
              </a:rPr>
              <a:t> Clinical Endocrinology (2015) 83, 289–297</a:t>
            </a:r>
          </a:p>
          <a:p>
            <a:pPr algn="ctr">
              <a:buNone/>
            </a:pPr>
            <a:endParaRPr lang="en-US"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of the most common dynamic testing procedures for assessment of </a:t>
            </a:r>
            <a:r>
              <a:rPr lang="en-US" dirty="0" err="1" smtClean="0"/>
              <a:t>adrenocortical</a:t>
            </a:r>
            <a:r>
              <a:rPr lang="en-US" dirty="0" smtClean="0"/>
              <a:t> function is the standard </a:t>
            </a:r>
            <a:r>
              <a:rPr lang="en-US" dirty="0" err="1" smtClean="0"/>
              <a:t>corticotropin</a:t>
            </a:r>
            <a:r>
              <a:rPr lang="en-US" dirty="0" smtClean="0"/>
              <a:t> or the </a:t>
            </a:r>
            <a:r>
              <a:rPr lang="en-US" dirty="0" err="1" smtClean="0"/>
              <a:t>cosyntropin</a:t>
            </a:r>
            <a:r>
              <a:rPr lang="en-US" dirty="0" smtClean="0"/>
              <a:t> test.</a:t>
            </a:r>
          </a:p>
          <a:p>
            <a:r>
              <a:rPr lang="en-US" dirty="0" smtClean="0"/>
              <a:t> The aim of this review was to examine the evidence base underlying the </a:t>
            </a:r>
            <a:r>
              <a:rPr lang="en-US" dirty="0" err="1" smtClean="0"/>
              <a:t>corticotropin</a:t>
            </a:r>
            <a:r>
              <a:rPr lang="en-US" dirty="0" smtClean="0"/>
              <a:t> test in the management of the critically ill patient.</a:t>
            </a:r>
            <a:endParaRPr lang="en-US" dirty="0"/>
          </a:p>
        </p:txBody>
      </p:sp>
      <p:sp>
        <p:nvSpPr>
          <p:cNvPr id="3" name="Title 2"/>
          <p:cNvSpPr>
            <a:spLocks noGrp="1"/>
          </p:cNvSpPr>
          <p:nvPr>
            <p:ph type="title"/>
          </p:nvPr>
        </p:nvSpPr>
        <p:spPr/>
        <p:txBody>
          <a:bodyPr/>
          <a:lstStyle/>
          <a:p>
            <a:r>
              <a:rPr lang="en-US" dirty="0" smtClean="0">
                <a:solidFill>
                  <a:srgbClr val="FF0000"/>
                </a:solidFill>
              </a:rPr>
              <a:t>Objective</a:t>
            </a:r>
            <a:endParaRPr lang="en-US"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6143668"/>
          </a:xfrm>
        </p:spPr>
        <p:txBody>
          <a:bodyPr>
            <a:normAutofit/>
          </a:bodyPr>
          <a:lstStyle/>
          <a:p>
            <a:r>
              <a:rPr lang="en-US" dirty="0" smtClean="0"/>
              <a:t>The </a:t>
            </a:r>
            <a:r>
              <a:rPr lang="en-US" dirty="0" err="1" smtClean="0"/>
              <a:t>corticotropin</a:t>
            </a:r>
            <a:r>
              <a:rPr lang="en-US" dirty="0" smtClean="0"/>
              <a:t> test was originally described in </a:t>
            </a:r>
            <a:r>
              <a:rPr lang="en-US" dirty="0" err="1" smtClean="0"/>
              <a:t>nonstressed</a:t>
            </a:r>
            <a:r>
              <a:rPr lang="en-US" dirty="0" smtClean="0"/>
              <a:t> subjects, and its applicability and interpretation in the setting of critical illness continues to generate controversy.</a:t>
            </a:r>
          </a:p>
          <a:p>
            <a:pPr>
              <a:buNone/>
            </a:pPr>
            <a:endParaRPr lang="en-US" dirty="0" smtClean="0"/>
          </a:p>
          <a:p>
            <a:r>
              <a:rPr lang="en-US" dirty="0" smtClean="0"/>
              <a:t>Attempting to determine the prevalence of an abnormal </a:t>
            </a:r>
            <a:r>
              <a:rPr lang="en-US" dirty="0" err="1" smtClean="0"/>
              <a:t>corticotropin</a:t>
            </a:r>
            <a:r>
              <a:rPr lang="en-US" dirty="0" smtClean="0"/>
              <a:t> test in critical illness is complicated by the use of different end-points and different populations.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rmAutofit fontScale="85000" lnSpcReduction="20000"/>
          </a:bodyPr>
          <a:lstStyle/>
          <a:p>
            <a:r>
              <a:rPr lang="en-US" dirty="0" smtClean="0"/>
              <a:t> </a:t>
            </a:r>
            <a:r>
              <a:rPr lang="en-US" dirty="0" err="1" smtClean="0"/>
              <a:t>Moreover,controversy</a:t>
            </a:r>
            <a:r>
              <a:rPr lang="en-US" dirty="0" smtClean="0"/>
              <a:t>  exists with respect to the methodology and the interpretation with respect to the following </a:t>
            </a:r>
            <a:r>
              <a:rPr lang="en-US" dirty="0" smtClean="0">
                <a:solidFill>
                  <a:srgbClr val="FF0000"/>
                </a:solidFill>
              </a:rPr>
              <a:t>variables</a:t>
            </a:r>
            <a:r>
              <a:rPr lang="en-US" dirty="0" smtClean="0"/>
              <a:t>:</a:t>
            </a:r>
          </a:p>
          <a:p>
            <a:r>
              <a:rPr lang="en-US" dirty="0" smtClean="0"/>
              <a:t> dose of </a:t>
            </a:r>
            <a:r>
              <a:rPr lang="en-US" dirty="0" err="1" smtClean="0"/>
              <a:t>corticotropin</a:t>
            </a:r>
            <a:r>
              <a:rPr lang="en-US" dirty="0" smtClean="0"/>
              <a:t>, end-points for assessment of total or free </a:t>
            </a:r>
            <a:r>
              <a:rPr lang="en-US" dirty="0" err="1" smtClean="0"/>
              <a:t>cortisol</a:t>
            </a:r>
            <a:r>
              <a:rPr lang="en-US" dirty="0" smtClean="0"/>
              <a:t>, effect of plasma </a:t>
            </a:r>
            <a:r>
              <a:rPr lang="en-US" dirty="0" err="1" smtClean="0"/>
              <a:t>cortisol</a:t>
            </a:r>
            <a:r>
              <a:rPr lang="en-US" dirty="0" smtClean="0"/>
              <a:t> variability, adrenal blood flow and its equivalence with other tests of </a:t>
            </a:r>
            <a:r>
              <a:rPr lang="en-US" dirty="0" err="1" smtClean="0"/>
              <a:t>adrenocortical</a:t>
            </a:r>
            <a:r>
              <a:rPr lang="en-US" dirty="0" smtClean="0"/>
              <a:t> function.</a:t>
            </a:r>
          </a:p>
          <a:p>
            <a:pPr>
              <a:buNone/>
            </a:pPr>
            <a:endParaRPr lang="en-CA" dirty="0" smtClean="0"/>
          </a:p>
          <a:p>
            <a:pPr>
              <a:buNone/>
            </a:pPr>
            <a:endParaRPr lang="en-US" dirty="0" smtClean="0"/>
          </a:p>
          <a:p>
            <a:r>
              <a:rPr lang="en-US" dirty="0" smtClean="0"/>
              <a:t> Several factors influence the ACTH test result in healthy population. These include the body composition of the individual, serum CBG concentrations and the use of concomitant oral contraceptive pill. </a:t>
            </a:r>
          </a:p>
          <a:p>
            <a:r>
              <a:rPr lang="en-US" dirty="0" smtClean="0"/>
              <a:t>Changes in 30-min </a:t>
            </a:r>
            <a:r>
              <a:rPr lang="en-US" dirty="0" err="1" smtClean="0"/>
              <a:t>cortisol</a:t>
            </a:r>
            <a:r>
              <a:rPr lang="en-US" dirty="0" smtClean="0"/>
              <a:t> correlate positively with BMI, that is patients with higher fat mass generate a higher </a:t>
            </a:r>
            <a:r>
              <a:rPr lang="en-US" dirty="0" err="1" smtClean="0"/>
              <a:t>cortisol</a:t>
            </a:r>
            <a:r>
              <a:rPr lang="en-US" dirty="0" smtClean="0"/>
              <a:t> response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2400" dirty="0" smtClean="0">
                <a:latin typeface="Calibri"/>
                <a:cs typeface="Calibri"/>
              </a:rPr>
              <a:t>●</a:t>
            </a:r>
            <a:r>
              <a:rPr lang="en-US" sz="2400" dirty="0" smtClean="0"/>
              <a:t>The standard </a:t>
            </a:r>
            <a:r>
              <a:rPr lang="en-US" sz="2400" dirty="0" err="1" smtClean="0"/>
              <a:t>corticotropin</a:t>
            </a:r>
            <a:r>
              <a:rPr lang="en-US" sz="2400" dirty="0" smtClean="0"/>
              <a:t> or the </a:t>
            </a:r>
            <a:r>
              <a:rPr lang="en-US" sz="2400" dirty="0" err="1" smtClean="0"/>
              <a:t>cosyntropin</a:t>
            </a:r>
            <a:r>
              <a:rPr lang="en-US" sz="2400" dirty="0" smtClean="0"/>
              <a:t> test</a:t>
            </a:r>
          </a:p>
          <a:p>
            <a:pPr>
              <a:buNone/>
            </a:pPr>
            <a:r>
              <a:rPr lang="en-US" sz="2400" dirty="0" smtClean="0"/>
              <a:t> used for assessment of </a:t>
            </a:r>
            <a:r>
              <a:rPr lang="en-US" sz="2400" dirty="0" err="1" smtClean="0"/>
              <a:t>adrenocortical</a:t>
            </a:r>
            <a:r>
              <a:rPr lang="en-US" sz="2400" dirty="0" smtClean="0"/>
              <a:t> function </a:t>
            </a:r>
          </a:p>
          <a:p>
            <a:pPr>
              <a:buNone/>
            </a:pPr>
            <a:r>
              <a:rPr lang="en-US" sz="2400" dirty="0" smtClean="0"/>
              <a:t>comprises the measurement of plasma total </a:t>
            </a:r>
            <a:r>
              <a:rPr lang="en-US" sz="2400" dirty="0" err="1" smtClean="0"/>
              <a:t>cortisol</a:t>
            </a:r>
            <a:r>
              <a:rPr lang="en-US" sz="2400" dirty="0" smtClean="0"/>
              <a:t> </a:t>
            </a:r>
          </a:p>
          <a:p>
            <a:pPr>
              <a:buNone/>
            </a:pPr>
            <a:r>
              <a:rPr lang="en-US" sz="2400" dirty="0" smtClean="0"/>
              <a:t>(PTC) concentrations immediately prior to, and at </a:t>
            </a:r>
          </a:p>
          <a:p>
            <a:pPr>
              <a:buNone/>
            </a:pPr>
            <a:r>
              <a:rPr lang="en-US" sz="2400" dirty="0" smtClean="0"/>
              <a:t>30- and 60-min intervals after, the intravenous </a:t>
            </a:r>
          </a:p>
          <a:p>
            <a:pPr>
              <a:buNone/>
            </a:pPr>
            <a:r>
              <a:rPr lang="en-US" sz="2400" dirty="0" smtClean="0"/>
              <a:t>administration of 250 </a:t>
            </a:r>
            <a:r>
              <a:rPr lang="en-US" sz="2400" dirty="0" err="1" smtClean="0"/>
              <a:t>ug</a:t>
            </a:r>
            <a:r>
              <a:rPr lang="en-US" sz="2400" dirty="0" smtClean="0"/>
              <a:t> of 1–24 ACTH.</a:t>
            </a:r>
          </a:p>
          <a:p>
            <a:pPr>
              <a:buNone/>
            </a:pPr>
            <a:endParaRPr lang="en-US" sz="2400" dirty="0" smtClean="0"/>
          </a:p>
          <a:p>
            <a:pPr>
              <a:buNone/>
            </a:pPr>
            <a:r>
              <a:rPr lang="en-US" sz="2400" dirty="0" smtClean="0">
                <a:latin typeface="Calibri"/>
                <a:cs typeface="Calibri"/>
              </a:rPr>
              <a:t>●</a:t>
            </a:r>
            <a:r>
              <a:rPr lang="en-US" sz="2400" dirty="0" smtClean="0"/>
              <a:t> The normal response in unstressed volunteers is a </a:t>
            </a:r>
          </a:p>
          <a:p>
            <a:pPr>
              <a:buNone/>
            </a:pPr>
            <a:r>
              <a:rPr lang="en-US" sz="2400" dirty="0" smtClean="0"/>
              <a:t>  rise in serum levels to above </a:t>
            </a:r>
            <a:r>
              <a:rPr lang="en-US" sz="2400" dirty="0" smtClean="0">
                <a:solidFill>
                  <a:srgbClr val="FF0000"/>
                </a:solidFill>
              </a:rPr>
              <a:t>500–550nmol/l</a:t>
            </a:r>
            <a:r>
              <a:rPr lang="en-US" sz="2400" dirty="0" smtClean="0"/>
              <a:t>.</a:t>
            </a:r>
            <a:endParaRPr lang="en-US" sz="2400" dirty="0"/>
          </a:p>
        </p:txBody>
      </p:sp>
      <p:sp>
        <p:nvSpPr>
          <p:cNvPr id="3" name="Title 2"/>
          <p:cNvSpPr>
            <a:spLocks noGrp="1"/>
          </p:cNvSpPr>
          <p:nvPr>
            <p:ph type="title"/>
          </p:nvPr>
        </p:nvSpPr>
        <p:spPr/>
        <p:txBody>
          <a:bodyPr/>
          <a:lstStyle/>
          <a:p>
            <a:r>
              <a:rPr lang="en-US" dirty="0" smtClean="0">
                <a:solidFill>
                  <a:srgbClr val="FF0000"/>
                </a:solidFill>
              </a:rPr>
              <a:t>Introduction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 In the setting of critical illness, the </a:t>
            </a:r>
          </a:p>
          <a:p>
            <a:pPr>
              <a:buNone/>
            </a:pPr>
            <a:r>
              <a:rPr lang="en-US" dirty="0" smtClean="0"/>
              <a:t>  </a:t>
            </a:r>
            <a:r>
              <a:rPr lang="en-US" dirty="0" err="1" smtClean="0"/>
              <a:t>corticotropin</a:t>
            </a:r>
            <a:r>
              <a:rPr lang="en-US" dirty="0" smtClean="0"/>
              <a:t> test has become the mainstay of</a:t>
            </a:r>
          </a:p>
          <a:p>
            <a:pPr>
              <a:buNone/>
            </a:pPr>
            <a:r>
              <a:rPr lang="en-US" dirty="0" smtClean="0"/>
              <a:t>  diagnosis for suspected ‘</a:t>
            </a:r>
            <a:r>
              <a:rPr lang="en-US" dirty="0" err="1" smtClean="0"/>
              <a:t>relative’adrenal</a:t>
            </a:r>
            <a:r>
              <a:rPr lang="en-US" dirty="0" smtClean="0"/>
              <a:t> </a:t>
            </a:r>
          </a:p>
          <a:p>
            <a:pPr>
              <a:buNone/>
            </a:pPr>
            <a:r>
              <a:rPr lang="en-US" dirty="0" smtClean="0"/>
              <a:t>  insufficiency (RAI) or ‘critical illness-related</a:t>
            </a:r>
          </a:p>
          <a:p>
            <a:pPr>
              <a:buNone/>
            </a:pPr>
            <a:r>
              <a:rPr lang="en-US" dirty="0" smtClean="0"/>
              <a:t>  corticosteroid insufficiency’ (CIRCI).</a:t>
            </a:r>
          </a:p>
          <a:p>
            <a:pPr>
              <a:buNone/>
            </a:pPr>
            <a:endParaRPr lang="en-US" dirty="0" smtClean="0"/>
          </a:p>
          <a:p>
            <a:r>
              <a:rPr lang="en-US" dirty="0" smtClean="0"/>
              <a:t> Whilst many diagnostic thresholds</a:t>
            </a:r>
          </a:p>
          <a:p>
            <a:pPr>
              <a:buNone/>
            </a:pPr>
            <a:r>
              <a:rPr lang="en-US" dirty="0" smtClean="0"/>
              <a:t>    have been advocated, the most recent </a:t>
            </a:r>
          </a:p>
          <a:p>
            <a:pPr>
              <a:buNone/>
            </a:pPr>
            <a:r>
              <a:rPr lang="en-US" dirty="0" smtClean="0"/>
              <a:t>    consensus guidelines suggest</a:t>
            </a:r>
          </a:p>
          <a:p>
            <a:pPr>
              <a:buNone/>
            </a:pPr>
            <a:r>
              <a:rPr lang="en-US" dirty="0" smtClean="0"/>
              <a:t>    that an increase in measured </a:t>
            </a:r>
            <a:r>
              <a:rPr lang="en-US" dirty="0" err="1" smtClean="0"/>
              <a:t>cortisol</a:t>
            </a:r>
            <a:r>
              <a:rPr lang="en-US" dirty="0" smtClean="0"/>
              <a:t> of </a:t>
            </a:r>
            <a:r>
              <a:rPr lang="en-US" dirty="0" smtClean="0">
                <a:solidFill>
                  <a:srgbClr val="FF0000"/>
                </a:solidFill>
              </a:rPr>
              <a:t>&gt;250              </a:t>
            </a:r>
            <a:r>
              <a:rPr lang="en-US" dirty="0" err="1" smtClean="0">
                <a:solidFill>
                  <a:srgbClr val="FF0000"/>
                </a:solidFill>
              </a:rPr>
              <a:t>nmol</a:t>
            </a:r>
            <a:r>
              <a:rPr lang="en-US" dirty="0" smtClean="0">
                <a:solidFill>
                  <a:srgbClr val="FF0000"/>
                </a:solidFill>
              </a:rPr>
              <a:t>/l</a:t>
            </a:r>
            <a:r>
              <a:rPr lang="en-US" dirty="0" smtClean="0"/>
              <a:t> in response to the test is diagnostic of RAI.</a:t>
            </a:r>
          </a:p>
          <a:p>
            <a:endParaRPr lang="en-US" dirty="0"/>
          </a:p>
        </p:txBody>
      </p:sp>
      <p:sp>
        <p:nvSpPr>
          <p:cNvPr id="3" name="Title 2"/>
          <p:cNvSpPr>
            <a:spLocks noGrp="1"/>
          </p:cNvSpPr>
          <p:nvPr>
            <p:ph type="title"/>
          </p:nvPr>
        </p:nvSpPr>
        <p:spPr/>
        <p:txBody>
          <a:bodyPr/>
          <a:lstStyle/>
          <a:p>
            <a:r>
              <a:rPr lang="en-US" dirty="0" smtClean="0">
                <a:solidFill>
                  <a:srgbClr val="FF0000"/>
                </a:solidFill>
              </a:rPr>
              <a:t>Introduction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71414"/>
            <a:ext cx="8429684" cy="4162440"/>
          </a:xfrm>
          <a:prstGeom prst="rect">
            <a:avLst/>
          </a:prstGeom>
          <a:noFill/>
          <a:ln w="9525">
            <a:noFill/>
            <a:miter lim="800000"/>
            <a:headEnd/>
            <a:tailEnd/>
          </a:ln>
          <a:effectLst/>
        </p:spPr>
      </p:pic>
      <p:sp>
        <p:nvSpPr>
          <p:cNvPr id="5" name="TextBox 4"/>
          <p:cNvSpPr txBox="1"/>
          <p:nvPr/>
        </p:nvSpPr>
        <p:spPr>
          <a:xfrm>
            <a:off x="357158" y="4303479"/>
            <a:ext cx="8403471" cy="2554545"/>
          </a:xfrm>
          <a:prstGeom prst="rect">
            <a:avLst/>
          </a:prstGeom>
          <a:noFill/>
        </p:spPr>
        <p:txBody>
          <a:bodyPr wrap="square" rtlCol="0">
            <a:spAutoFit/>
          </a:bodyPr>
          <a:lstStyle/>
          <a:p>
            <a:r>
              <a:rPr lang="en-US" sz="1600" dirty="0" smtClean="0"/>
              <a:t>Diagrammatic representation of the effects of critical illness upon</a:t>
            </a:r>
          </a:p>
          <a:p>
            <a:r>
              <a:rPr lang="en-US" sz="1600" dirty="0" smtClean="0"/>
              <a:t>the </a:t>
            </a:r>
            <a:r>
              <a:rPr lang="en-US" sz="1600" dirty="0" err="1" smtClean="0"/>
              <a:t>hypothalamo</a:t>
            </a:r>
            <a:r>
              <a:rPr lang="en-US" sz="1600" dirty="0" smtClean="0"/>
              <a:t>–pituitary–adrenal axis. Cytokines may have direct</a:t>
            </a:r>
          </a:p>
          <a:p>
            <a:r>
              <a:rPr lang="en-US" sz="1600" dirty="0" smtClean="0"/>
              <a:t>effects upon CRH and ACTH production, as well as increasing free</a:t>
            </a:r>
          </a:p>
          <a:p>
            <a:r>
              <a:rPr lang="en-US" sz="1600" dirty="0" err="1" smtClean="0"/>
              <a:t>cortisol</a:t>
            </a:r>
            <a:r>
              <a:rPr lang="en-US" sz="1600" dirty="0" smtClean="0"/>
              <a:t> production from bound </a:t>
            </a:r>
            <a:r>
              <a:rPr lang="en-US" sz="1600" dirty="0" err="1" smtClean="0"/>
              <a:t>cortisol</a:t>
            </a:r>
            <a:r>
              <a:rPr lang="en-US" sz="1600" dirty="0" smtClean="0"/>
              <a:t> by promoting the action of</a:t>
            </a:r>
          </a:p>
          <a:p>
            <a:r>
              <a:rPr lang="en-US" sz="1600" dirty="0" err="1" smtClean="0"/>
              <a:t>neutrophil</a:t>
            </a:r>
            <a:r>
              <a:rPr lang="en-US" sz="1600" dirty="0" smtClean="0"/>
              <a:t> </a:t>
            </a:r>
            <a:r>
              <a:rPr lang="en-US" sz="1600" dirty="0" err="1" smtClean="0"/>
              <a:t>elastase</a:t>
            </a:r>
            <a:r>
              <a:rPr lang="en-US" sz="1600" dirty="0" smtClean="0"/>
              <a:t>, which cleaves </a:t>
            </a:r>
            <a:r>
              <a:rPr lang="en-US" sz="1600" dirty="0" err="1" smtClean="0"/>
              <a:t>cortisol</a:t>
            </a:r>
            <a:r>
              <a:rPr lang="en-US" sz="1600" dirty="0" smtClean="0"/>
              <a:t> from CBG. Intracellular</a:t>
            </a:r>
          </a:p>
          <a:p>
            <a:r>
              <a:rPr lang="en-US" sz="1600" dirty="0" err="1" smtClean="0"/>
              <a:t>cortisol</a:t>
            </a:r>
            <a:r>
              <a:rPr lang="en-US" sz="1600" dirty="0" smtClean="0"/>
              <a:t> generation may be increased by action upon the 11-beta HSD</a:t>
            </a:r>
          </a:p>
          <a:p>
            <a:r>
              <a:rPr lang="en-US" sz="1600" dirty="0" smtClean="0"/>
              <a:t>system. Other effects of critical illness that may be mediated by other</a:t>
            </a:r>
          </a:p>
          <a:p>
            <a:r>
              <a:rPr lang="en-US" sz="1600" dirty="0" smtClean="0"/>
              <a:t>means than direct cytokine action include direct effects upon higher</a:t>
            </a:r>
          </a:p>
          <a:p>
            <a:r>
              <a:rPr lang="en-US" sz="1600" dirty="0" err="1" smtClean="0"/>
              <a:t>centres</a:t>
            </a:r>
            <a:r>
              <a:rPr lang="en-US" sz="1600" dirty="0" smtClean="0"/>
              <a:t>, decreased </a:t>
            </a:r>
            <a:r>
              <a:rPr lang="en-US" sz="1600" dirty="0" err="1" smtClean="0"/>
              <a:t>cortisol</a:t>
            </a:r>
            <a:r>
              <a:rPr lang="en-US" sz="1600" dirty="0" smtClean="0"/>
              <a:t> clearance and variable effects </a:t>
            </a:r>
            <a:r>
              <a:rPr lang="en-US" sz="1600" dirty="0" err="1" smtClean="0"/>
              <a:t>upoFig</a:t>
            </a:r>
            <a:r>
              <a:rPr lang="en-US" sz="1600" dirty="0" smtClean="0"/>
              <a:t>. 1 n</a:t>
            </a:r>
          </a:p>
          <a:p>
            <a:r>
              <a:rPr lang="en-US" sz="1600" dirty="0" err="1" smtClean="0"/>
              <a:t>glucocorticoid</a:t>
            </a:r>
            <a:r>
              <a:rPr lang="en-US" sz="1600" dirty="0" smtClean="0"/>
              <a:t> receptor expression.</a:t>
            </a:r>
            <a:endParaRPr lang="en-US"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solidFill>
                  <a:srgbClr val="FF0000"/>
                </a:solidFill>
              </a:rPr>
              <a:t>Prevalence of an abnormal </a:t>
            </a:r>
            <a:r>
              <a:rPr lang="en-US" sz="2400" dirty="0" err="1" smtClean="0">
                <a:solidFill>
                  <a:srgbClr val="FF0000"/>
                </a:solidFill>
              </a:rPr>
              <a:t>corticotropin</a:t>
            </a:r>
            <a:r>
              <a:rPr lang="en-US" sz="2400" dirty="0" smtClean="0">
                <a:solidFill>
                  <a:srgbClr val="FF0000"/>
                </a:solidFill>
              </a:rPr>
              <a:t> test in critical illness</a:t>
            </a:r>
            <a:endParaRPr lang="en-US" sz="2400" dirty="0">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142975" y="1123963"/>
            <a:ext cx="6572297" cy="473392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81575" y="5857892"/>
            <a:ext cx="3362325"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7638" y="0"/>
            <a:ext cx="8848725"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1600" dirty="0" smtClean="0"/>
              <a:t>Continue Table 1</a:t>
            </a:r>
            <a:endParaRPr lang="en-US" sz="1600" dirty="0"/>
          </a:p>
        </p:txBody>
      </p:sp>
      <p:pic>
        <p:nvPicPr>
          <p:cNvPr id="3074" name="Picture 2"/>
          <p:cNvPicPr>
            <a:picLocks noGrp="1" noChangeAspect="1" noChangeArrowheads="1"/>
          </p:cNvPicPr>
          <p:nvPr>
            <p:ph idx="1"/>
          </p:nvPr>
        </p:nvPicPr>
        <p:blipFill>
          <a:blip r:embed="rId2"/>
          <a:srcRect/>
          <a:stretch>
            <a:fillRect/>
          </a:stretch>
        </p:blipFill>
        <p:spPr bwMode="auto">
          <a:xfrm>
            <a:off x="1571604" y="1357298"/>
            <a:ext cx="5605489"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078621"/>
          </a:xfrm>
        </p:spPr>
        <p:txBody>
          <a:bodyPr>
            <a:normAutofit fontScale="92500" lnSpcReduction="10000"/>
          </a:bodyPr>
          <a:lstStyle/>
          <a:p>
            <a:r>
              <a:rPr lang="en-US" dirty="0" smtClean="0"/>
              <a:t>In other populations of critically ill patients, there also  appears to be a high incidence of abnormal </a:t>
            </a:r>
            <a:r>
              <a:rPr lang="en-US" dirty="0" err="1" smtClean="0"/>
              <a:t>corticotropin</a:t>
            </a:r>
            <a:r>
              <a:rPr lang="en-US" dirty="0" smtClean="0"/>
              <a:t> test results.</a:t>
            </a:r>
          </a:p>
          <a:p>
            <a:r>
              <a:rPr lang="en-US" dirty="0" smtClean="0"/>
              <a:t> In a </a:t>
            </a:r>
            <a:r>
              <a:rPr lang="en-US" dirty="0" err="1" smtClean="0"/>
              <a:t>nonselected</a:t>
            </a:r>
            <a:r>
              <a:rPr lang="en-US" dirty="0" smtClean="0"/>
              <a:t> population of patients requiring</a:t>
            </a:r>
          </a:p>
          <a:p>
            <a:pPr>
              <a:buNone/>
            </a:pPr>
            <a:r>
              <a:rPr lang="en-US" dirty="0" smtClean="0"/>
              <a:t>   </a:t>
            </a:r>
            <a:r>
              <a:rPr lang="en-US" b="1" dirty="0" smtClean="0"/>
              <a:t>mechanical ventilation for longer than 72 hours</a:t>
            </a:r>
            <a:r>
              <a:rPr lang="en-US" dirty="0" smtClean="0"/>
              <a:t>, the observed </a:t>
            </a:r>
            <a:r>
              <a:rPr lang="en-US" b="1" dirty="0" smtClean="0"/>
              <a:t>incidence was 75%.</a:t>
            </a:r>
          </a:p>
          <a:p>
            <a:pPr>
              <a:buNone/>
            </a:pPr>
            <a:r>
              <a:rPr lang="en-US" dirty="0" smtClean="0"/>
              <a:t>Investigations into patients with </a:t>
            </a:r>
            <a:r>
              <a:rPr lang="en-US" dirty="0" err="1" smtClean="0"/>
              <a:t>multitrauma</a:t>
            </a:r>
            <a:r>
              <a:rPr lang="en-US" dirty="0" smtClean="0"/>
              <a:t>,</a:t>
            </a:r>
          </a:p>
          <a:p>
            <a:pPr>
              <a:buNone/>
            </a:pPr>
            <a:r>
              <a:rPr lang="en-US" dirty="0" smtClean="0"/>
              <a:t>  head injury, burns, hepatic failure and pancreatitis have also documented high incidences of abnormal test results by various</a:t>
            </a:r>
          </a:p>
          <a:p>
            <a:pPr>
              <a:buNone/>
            </a:pPr>
            <a:r>
              <a:rPr lang="en-US" dirty="0" smtClean="0"/>
              <a:t>   definitions.</a:t>
            </a:r>
          </a:p>
          <a:p>
            <a:pPr>
              <a:buNone/>
            </a:pPr>
            <a:r>
              <a:rPr lang="en-US" dirty="0" smtClean="0"/>
              <a:t>The clinical implications of these findings, </a:t>
            </a:r>
            <a:r>
              <a:rPr lang="en-US" dirty="0" err="1" smtClean="0"/>
              <a:t>however,are</a:t>
            </a:r>
            <a:r>
              <a:rPr lang="en-US" dirty="0" smtClean="0"/>
              <a:t> still not clear.</a:t>
            </a:r>
            <a:endParaRPr lang="en-US" dirty="0"/>
          </a:p>
        </p:txBody>
      </p:sp>
      <p:sp>
        <p:nvSpPr>
          <p:cNvPr id="3" name="Title 2"/>
          <p:cNvSpPr>
            <a:spLocks noGrp="1"/>
          </p:cNvSpPr>
          <p:nvPr>
            <p:ph type="title"/>
          </p:nvPr>
        </p:nvSpPr>
        <p:spPr>
          <a:xfrm>
            <a:off x="457200" y="274638"/>
            <a:ext cx="8229600" cy="725470"/>
          </a:xfrm>
        </p:spPr>
        <p:txBody>
          <a:bodyPr>
            <a:normAutofit fontScale="90000"/>
          </a:bodyPr>
          <a:lstStyle/>
          <a:p>
            <a:r>
              <a:rPr lang="en-US" sz="2400" dirty="0" smtClean="0">
                <a:solidFill>
                  <a:srgbClr val="FF0000"/>
                </a:solidFill>
              </a:rPr>
              <a:t>Prevalence of an abnormal </a:t>
            </a:r>
            <a:r>
              <a:rPr lang="en-US" sz="2400" dirty="0" err="1" smtClean="0">
                <a:solidFill>
                  <a:srgbClr val="FF0000"/>
                </a:solidFill>
              </a:rPr>
              <a:t>corticotropin</a:t>
            </a:r>
            <a:r>
              <a:rPr lang="en-US" sz="2400" dirty="0" smtClean="0">
                <a:solidFill>
                  <a:srgbClr val="FF0000"/>
                </a:solidFill>
              </a:rPr>
              <a:t> test in critical illness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 summary, there is no consistent relationship between </a:t>
            </a:r>
            <a:r>
              <a:rPr lang="en-US" dirty="0" err="1" smtClean="0"/>
              <a:t>cortisol</a:t>
            </a:r>
            <a:r>
              <a:rPr lang="en-US" dirty="0" smtClean="0"/>
              <a:t> response to </a:t>
            </a:r>
            <a:r>
              <a:rPr lang="en-US" dirty="0" err="1" smtClean="0"/>
              <a:t>corticotropin</a:t>
            </a:r>
            <a:r>
              <a:rPr lang="en-US" dirty="0" smtClean="0"/>
              <a:t> and illness severity in critical illness.</a:t>
            </a:r>
          </a:p>
          <a:p>
            <a:endParaRPr lang="en-US" dirty="0" smtClean="0"/>
          </a:p>
          <a:p>
            <a:r>
              <a:rPr lang="en-US" dirty="0" smtClean="0"/>
              <a:t>These may in part be related to varying time points of assessment, differences in the gender ratios across the various studies,</a:t>
            </a:r>
          </a:p>
          <a:p>
            <a:pPr>
              <a:buNone/>
            </a:pPr>
            <a:r>
              <a:rPr lang="en-US" dirty="0" smtClean="0"/>
              <a:t>   use of different assays and pharmacological confounders in the various trials.</a:t>
            </a:r>
          </a:p>
          <a:p>
            <a:pPr>
              <a:buNone/>
            </a:pPr>
            <a:r>
              <a:rPr lang="en-US" dirty="0" smtClean="0"/>
              <a:t> </a:t>
            </a:r>
          </a:p>
          <a:p>
            <a:r>
              <a:rPr lang="en-US" dirty="0" smtClean="0"/>
              <a:t>Most of the data on RAI were published from Europe where </a:t>
            </a:r>
            <a:r>
              <a:rPr lang="en-US" dirty="0" err="1" smtClean="0"/>
              <a:t>etomidate</a:t>
            </a:r>
            <a:r>
              <a:rPr lang="en-US" dirty="0" smtClean="0"/>
              <a:t> (a known adrenal suppressant) use is high.</a:t>
            </a:r>
            <a:endParaRPr lang="en-US" dirty="0"/>
          </a:p>
        </p:txBody>
      </p:sp>
      <p:sp>
        <p:nvSpPr>
          <p:cNvPr id="3" name="Title 2"/>
          <p:cNvSpPr>
            <a:spLocks noGrp="1"/>
          </p:cNvSpPr>
          <p:nvPr>
            <p:ph type="title"/>
          </p:nvPr>
        </p:nvSpPr>
        <p:spPr/>
        <p:txBody>
          <a:bodyPr>
            <a:normAutofit/>
          </a:bodyPr>
          <a:lstStyle/>
          <a:p>
            <a:r>
              <a:rPr lang="en-US" sz="2000" dirty="0" smtClean="0">
                <a:solidFill>
                  <a:srgbClr val="FF0000"/>
                </a:solidFill>
              </a:rPr>
              <a:t>Relationship between </a:t>
            </a:r>
            <a:r>
              <a:rPr lang="en-US" sz="2000" dirty="0" err="1" smtClean="0">
                <a:solidFill>
                  <a:srgbClr val="FF0000"/>
                </a:solidFill>
              </a:rPr>
              <a:t>cortisol</a:t>
            </a:r>
            <a:r>
              <a:rPr lang="en-US" sz="2000" dirty="0" smtClean="0">
                <a:solidFill>
                  <a:srgbClr val="FF0000"/>
                </a:solidFill>
              </a:rPr>
              <a:t> response to </a:t>
            </a:r>
            <a:r>
              <a:rPr lang="en-US" sz="2000" dirty="0" err="1" smtClean="0">
                <a:solidFill>
                  <a:srgbClr val="FF0000"/>
                </a:solidFill>
              </a:rPr>
              <a:t>corticotropin</a:t>
            </a:r>
            <a:r>
              <a:rPr lang="en-US" sz="2000" dirty="0" smtClean="0">
                <a:solidFill>
                  <a:srgbClr val="FF0000"/>
                </a:solidFill>
              </a:rPr>
              <a:t> and severity of stress and organ  dysfunction</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widespread use of the test and publication of several studies relating to      its use, controversies have emerged in both the conduct and the interpretation of the test.</a:t>
            </a:r>
          </a:p>
          <a:p>
            <a:pPr>
              <a:buNone/>
            </a:pPr>
            <a:r>
              <a:rPr lang="en-US" dirty="0" smtClean="0"/>
              <a:t> </a:t>
            </a:r>
          </a:p>
          <a:p>
            <a:r>
              <a:rPr lang="en-US" dirty="0" smtClean="0"/>
              <a:t>These are summarized below:</a:t>
            </a:r>
            <a:endParaRPr lang="en-US" dirty="0"/>
          </a:p>
        </p:txBody>
      </p:sp>
      <p:sp>
        <p:nvSpPr>
          <p:cNvPr id="3" name="Title 2"/>
          <p:cNvSpPr>
            <a:spLocks noGrp="1"/>
          </p:cNvSpPr>
          <p:nvPr>
            <p:ph type="title"/>
          </p:nvPr>
        </p:nvSpPr>
        <p:spPr/>
        <p:txBody>
          <a:bodyPr/>
          <a:lstStyle/>
          <a:p>
            <a:r>
              <a:rPr lang="en-US" dirty="0" smtClean="0">
                <a:solidFill>
                  <a:srgbClr val="FF0000"/>
                </a:solidFill>
              </a:rPr>
              <a:t>Controversies</a:t>
            </a:r>
            <a:endParaRPr lang="en-US"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normAutofit fontScale="92500" lnSpcReduction="20000"/>
          </a:bodyPr>
          <a:lstStyle/>
          <a:p>
            <a:r>
              <a:rPr lang="en-CA" dirty="0" smtClean="0">
                <a:solidFill>
                  <a:srgbClr val="FF0000"/>
                </a:solidFill>
              </a:rPr>
              <a:t>1)</a:t>
            </a:r>
            <a:r>
              <a:rPr lang="en-US" dirty="0" smtClean="0"/>
              <a:t> </a:t>
            </a:r>
            <a:r>
              <a:rPr lang="en-US" dirty="0" smtClean="0">
                <a:solidFill>
                  <a:srgbClr val="FF0000"/>
                </a:solidFill>
              </a:rPr>
              <a:t>Dose of </a:t>
            </a:r>
            <a:r>
              <a:rPr lang="en-US" dirty="0" err="1" smtClean="0">
                <a:solidFill>
                  <a:srgbClr val="FF0000"/>
                </a:solidFill>
              </a:rPr>
              <a:t>corticotropin</a:t>
            </a:r>
            <a:endParaRPr lang="en-US" dirty="0" smtClean="0">
              <a:solidFill>
                <a:srgbClr val="FF0000"/>
              </a:solidFill>
            </a:endParaRPr>
          </a:p>
          <a:p>
            <a:r>
              <a:rPr lang="en-US" sz="2000" dirty="0" smtClean="0"/>
              <a:t>The recommended dose of 250 mcg of </a:t>
            </a:r>
            <a:r>
              <a:rPr lang="en-US" sz="2000" dirty="0" err="1" smtClean="0"/>
              <a:t>corticotropin</a:t>
            </a:r>
            <a:r>
              <a:rPr lang="en-US" sz="2000" dirty="0" smtClean="0"/>
              <a:t> results in </a:t>
            </a:r>
            <a:r>
              <a:rPr lang="en-US" sz="2000" dirty="0" err="1" smtClean="0"/>
              <a:t>supraphysiological</a:t>
            </a:r>
            <a:r>
              <a:rPr lang="en-US" sz="2000" dirty="0" smtClean="0"/>
              <a:t> plasma concentrations as high as 60000pmol/l and may override adrenal resistance to ACTH, thus producing a false-negative test with mild secondary adrenal insufficiency</a:t>
            </a:r>
            <a:r>
              <a:rPr lang="en-US" dirty="0" smtClean="0"/>
              <a:t>.</a:t>
            </a:r>
          </a:p>
          <a:p>
            <a:pPr>
              <a:buNone/>
            </a:pPr>
            <a:endParaRPr lang="en-US" dirty="0" smtClean="0"/>
          </a:p>
          <a:p>
            <a:r>
              <a:rPr lang="en-US" sz="2000" dirty="0" smtClean="0"/>
              <a:t>In contrast, the 250mcg dose tests the maximal </a:t>
            </a:r>
            <a:r>
              <a:rPr lang="en-US" sz="2000" dirty="0" err="1" smtClean="0"/>
              <a:t>secretory</a:t>
            </a:r>
            <a:r>
              <a:rPr lang="en-US" sz="2000" dirty="0" smtClean="0"/>
              <a:t> capacity of the </a:t>
            </a:r>
            <a:r>
              <a:rPr lang="en-US" sz="2000" dirty="0" err="1" smtClean="0"/>
              <a:t>adrenal.Consequently</a:t>
            </a:r>
            <a:r>
              <a:rPr lang="en-US" sz="2000" dirty="0" smtClean="0"/>
              <a:t>, a ‘low-dose’ </a:t>
            </a:r>
            <a:r>
              <a:rPr lang="en-US" sz="2000" dirty="0" err="1" smtClean="0"/>
              <a:t>corticotropin</a:t>
            </a:r>
            <a:r>
              <a:rPr lang="en-US" sz="2000" dirty="0" smtClean="0"/>
              <a:t> test (1 </a:t>
            </a:r>
            <a:r>
              <a:rPr lang="en-US" sz="2000" dirty="0" err="1" smtClean="0"/>
              <a:t>ug</a:t>
            </a:r>
            <a:r>
              <a:rPr lang="en-US" sz="2000" dirty="0" smtClean="0"/>
              <a:t>) has been suggested which would result in more physiological concentrations (90 </a:t>
            </a:r>
            <a:r>
              <a:rPr lang="en-US" sz="2000" dirty="0" err="1" smtClean="0"/>
              <a:t>pmol</a:t>
            </a:r>
            <a:r>
              <a:rPr lang="en-US" sz="2000" dirty="0" smtClean="0"/>
              <a:t>/l) similar to that seen in the insulin </a:t>
            </a:r>
            <a:r>
              <a:rPr lang="en-US" sz="2000" dirty="0" err="1" smtClean="0"/>
              <a:t>hypoglycaemia</a:t>
            </a:r>
            <a:r>
              <a:rPr lang="en-US" sz="2000" dirty="0" smtClean="0"/>
              <a:t>(70–100 </a:t>
            </a:r>
            <a:r>
              <a:rPr lang="en-US" sz="2000" dirty="0" err="1" smtClean="0"/>
              <a:t>pmol</a:t>
            </a:r>
            <a:r>
              <a:rPr lang="en-US" sz="2000" dirty="0" smtClean="0"/>
              <a:t>/l) and the </a:t>
            </a:r>
            <a:r>
              <a:rPr lang="en-US" sz="2000" dirty="0" err="1" smtClean="0"/>
              <a:t>metyrapone</a:t>
            </a:r>
            <a:r>
              <a:rPr lang="en-US" sz="2000" dirty="0" smtClean="0"/>
              <a:t> tests.</a:t>
            </a:r>
          </a:p>
          <a:p>
            <a:pPr>
              <a:buNone/>
            </a:pPr>
            <a:endParaRPr lang="en-US" sz="2000" dirty="0" smtClean="0"/>
          </a:p>
          <a:p>
            <a:r>
              <a:rPr lang="en-US" sz="2000" dirty="0" smtClean="0"/>
              <a:t>However, the relative lack of data on the </a:t>
            </a:r>
            <a:r>
              <a:rPr lang="en-US" sz="2000" dirty="0" err="1" smtClean="0"/>
              <a:t>lowdose</a:t>
            </a:r>
            <a:r>
              <a:rPr lang="en-US" sz="2000" dirty="0" smtClean="0"/>
              <a:t> test in the critically ill population has meant it has not yet gained widespread support. Moreover, </a:t>
            </a:r>
            <a:r>
              <a:rPr lang="en-US" sz="2000" dirty="0" smtClean="0">
                <a:solidFill>
                  <a:srgbClr val="FF0000"/>
                </a:solidFill>
              </a:rPr>
              <a:t>technical issues </a:t>
            </a:r>
            <a:r>
              <a:rPr lang="en-US" sz="2000" dirty="0" smtClean="0"/>
              <a:t>such as</a:t>
            </a:r>
          </a:p>
          <a:p>
            <a:pPr>
              <a:buNone/>
            </a:pPr>
            <a:r>
              <a:rPr lang="en-US" sz="2000" dirty="0" smtClean="0"/>
              <a:t>   difficulties in dilution and adsorption of the drug to the vial further limit the utility of the low-dose test.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929354"/>
          </a:xfrm>
        </p:spPr>
        <p:txBody>
          <a:bodyPr>
            <a:normAutofit/>
          </a:bodyPr>
          <a:lstStyle/>
          <a:p>
            <a:r>
              <a:rPr lang="en-US" dirty="0" smtClean="0">
                <a:solidFill>
                  <a:srgbClr val="FF0000"/>
                </a:solidFill>
              </a:rPr>
              <a:t>2)End-points</a:t>
            </a:r>
          </a:p>
          <a:p>
            <a:r>
              <a:rPr lang="en-US" dirty="0" smtClean="0"/>
              <a:t>A primary concern is related to the use of </a:t>
            </a:r>
            <a:r>
              <a:rPr lang="en-US" dirty="0" err="1" smtClean="0"/>
              <a:t>cortisol</a:t>
            </a:r>
            <a:r>
              <a:rPr lang="en-US" dirty="0" smtClean="0"/>
              <a:t> </a:t>
            </a:r>
            <a:r>
              <a:rPr lang="en-US" dirty="0" err="1" smtClean="0"/>
              <a:t>increment,rather</a:t>
            </a:r>
            <a:r>
              <a:rPr lang="en-US" dirty="0" smtClean="0"/>
              <a:t> than peak </a:t>
            </a:r>
            <a:r>
              <a:rPr lang="en-US" dirty="0" err="1" smtClean="0"/>
              <a:t>cortisol</a:t>
            </a:r>
            <a:r>
              <a:rPr lang="en-US" dirty="0" smtClean="0"/>
              <a:t> response as the outcome determinant.</a:t>
            </a:r>
          </a:p>
          <a:p>
            <a:r>
              <a:rPr lang="en-US" dirty="0" smtClean="0"/>
              <a:t>The </a:t>
            </a:r>
            <a:r>
              <a:rPr lang="en-US" dirty="0" err="1" smtClean="0"/>
              <a:t>cortisol</a:t>
            </a:r>
            <a:r>
              <a:rPr lang="en-US" dirty="0" smtClean="0"/>
              <a:t> increment (defined as the peak </a:t>
            </a:r>
            <a:r>
              <a:rPr lang="en-US" dirty="0" err="1" smtClean="0"/>
              <a:t>cortisol</a:t>
            </a:r>
            <a:r>
              <a:rPr lang="en-US" dirty="0" smtClean="0"/>
              <a:t> concentration at either 30 or 60 minutes subtracted by the baseline) has been shown to be an unreliable index of adrenal function as it may not distinguish normal patients from those with adrenal insufficiency.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786478"/>
          </a:xfrm>
        </p:spPr>
        <p:txBody>
          <a:bodyPr>
            <a:normAutofit fontScale="77500" lnSpcReduction="20000"/>
          </a:bodyPr>
          <a:lstStyle/>
          <a:p>
            <a:r>
              <a:rPr lang="en-CA" dirty="0" smtClean="0">
                <a:solidFill>
                  <a:srgbClr val="FF0000"/>
                </a:solidFill>
              </a:rPr>
              <a:t>3)</a:t>
            </a:r>
            <a:r>
              <a:rPr lang="en-US" dirty="0" smtClean="0"/>
              <a:t> </a:t>
            </a:r>
            <a:r>
              <a:rPr lang="en-US" dirty="0" smtClean="0">
                <a:solidFill>
                  <a:srgbClr val="FF0000"/>
                </a:solidFill>
              </a:rPr>
              <a:t>Free </a:t>
            </a:r>
            <a:r>
              <a:rPr lang="en-US" dirty="0" err="1" smtClean="0">
                <a:solidFill>
                  <a:srgbClr val="FF0000"/>
                </a:solidFill>
              </a:rPr>
              <a:t>cortisol</a:t>
            </a:r>
            <a:endParaRPr lang="en-US" dirty="0" smtClean="0">
              <a:solidFill>
                <a:srgbClr val="FF0000"/>
              </a:solidFill>
            </a:endParaRPr>
          </a:p>
          <a:p>
            <a:r>
              <a:rPr lang="en-US" dirty="0" smtClean="0"/>
              <a:t>The response to </a:t>
            </a:r>
            <a:r>
              <a:rPr lang="en-US" dirty="0" err="1" smtClean="0"/>
              <a:t>corticotropin</a:t>
            </a:r>
            <a:r>
              <a:rPr lang="en-US" dirty="0" smtClean="0"/>
              <a:t> is assessed by the plasma total </a:t>
            </a:r>
            <a:r>
              <a:rPr lang="en-US" dirty="0" err="1" smtClean="0"/>
              <a:t>cortisol</a:t>
            </a:r>
            <a:r>
              <a:rPr lang="en-US" dirty="0" smtClean="0"/>
              <a:t> (PTC). However, measuring PTC in these circumstances is questionable, as this does not differentiate between the protein bound and free </a:t>
            </a:r>
            <a:r>
              <a:rPr lang="en-US" dirty="0" err="1" smtClean="0"/>
              <a:t>cortisol</a:t>
            </a:r>
            <a:r>
              <a:rPr lang="en-US" dirty="0" smtClean="0"/>
              <a:t>.</a:t>
            </a:r>
          </a:p>
          <a:p>
            <a:pPr>
              <a:buNone/>
            </a:pPr>
            <a:endParaRPr lang="en-US" dirty="0" smtClean="0"/>
          </a:p>
          <a:p>
            <a:r>
              <a:rPr lang="en-US" dirty="0" smtClean="0"/>
              <a:t>In </a:t>
            </a:r>
            <a:r>
              <a:rPr lang="en-US" dirty="0" smtClean="0">
                <a:solidFill>
                  <a:srgbClr val="FF0000"/>
                </a:solidFill>
              </a:rPr>
              <a:t>healthy</a:t>
            </a:r>
            <a:r>
              <a:rPr lang="en-US" dirty="0" smtClean="0"/>
              <a:t> volunteers, following </a:t>
            </a:r>
            <a:r>
              <a:rPr lang="en-US" dirty="0" err="1" smtClean="0">
                <a:solidFill>
                  <a:srgbClr val="FF0000"/>
                </a:solidFill>
              </a:rPr>
              <a:t>corticotropin</a:t>
            </a:r>
            <a:r>
              <a:rPr lang="en-US" dirty="0" smtClean="0">
                <a:solidFill>
                  <a:srgbClr val="FF0000"/>
                </a:solidFill>
              </a:rPr>
              <a:t> stimulation</a:t>
            </a:r>
            <a:r>
              <a:rPr lang="en-US" dirty="0" smtClean="0"/>
              <a:t>, </a:t>
            </a:r>
            <a:r>
              <a:rPr lang="en-US" dirty="0" smtClean="0">
                <a:solidFill>
                  <a:srgbClr val="FF0000"/>
                </a:solidFill>
              </a:rPr>
              <a:t>PTC changed by 106%, </a:t>
            </a:r>
            <a:r>
              <a:rPr lang="en-US" dirty="0" smtClean="0"/>
              <a:t>whilst </a:t>
            </a:r>
            <a:r>
              <a:rPr lang="en-US" dirty="0" smtClean="0">
                <a:solidFill>
                  <a:srgbClr val="FF0000"/>
                </a:solidFill>
              </a:rPr>
              <a:t>PFC changed by 263%.</a:t>
            </a:r>
          </a:p>
          <a:p>
            <a:endParaRPr lang="en-US" dirty="0" smtClean="0"/>
          </a:p>
          <a:p>
            <a:r>
              <a:rPr lang="en-US" dirty="0" smtClean="0"/>
              <a:t> Moreover, CBG and albumin concentrations decline in acute illness resulting in higher PFC levels for the same amount of PTC. Despite the evidence of RAI based on PTC, there were no differences between the groups (RAI </a:t>
            </a:r>
            <a:r>
              <a:rPr lang="en-US" dirty="0" err="1" smtClean="0"/>
              <a:t>vs</a:t>
            </a:r>
            <a:r>
              <a:rPr lang="en-US" dirty="0" smtClean="0"/>
              <a:t> non-RAI) with respect to PFC.</a:t>
            </a:r>
          </a:p>
          <a:p>
            <a:endParaRPr lang="en-US" dirty="0" smtClean="0"/>
          </a:p>
          <a:p>
            <a:r>
              <a:rPr lang="en-US" dirty="0" smtClean="0"/>
              <a:t> A recent study by Cohen et al. in patients with septic shock also confirmed these findings, demonstrating that</a:t>
            </a:r>
          </a:p>
          <a:p>
            <a:pPr>
              <a:buNone/>
            </a:pPr>
            <a:r>
              <a:rPr lang="en-US" dirty="0" smtClean="0"/>
              <a:t>   in response to the </a:t>
            </a:r>
            <a:r>
              <a:rPr lang="en-US" dirty="0" err="1" smtClean="0"/>
              <a:t>corticotropin</a:t>
            </a:r>
            <a:r>
              <a:rPr lang="en-US" dirty="0" smtClean="0"/>
              <a:t> test the relative increase in PFC was significantly greater than that of PTC.</a:t>
            </a:r>
            <a:endParaRPr lang="en-US" dirty="0">
              <a:solidFill>
                <a:srgbClr val="FF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6072230"/>
          </a:xfrm>
        </p:spPr>
        <p:txBody>
          <a:bodyPr>
            <a:normAutofit fontScale="92500"/>
          </a:bodyPr>
          <a:lstStyle/>
          <a:p>
            <a:r>
              <a:rPr lang="en-CA" dirty="0" smtClean="0">
                <a:solidFill>
                  <a:srgbClr val="FF0000"/>
                </a:solidFill>
              </a:rPr>
              <a:t>4)</a:t>
            </a:r>
            <a:r>
              <a:rPr lang="en-US" dirty="0" smtClean="0">
                <a:solidFill>
                  <a:srgbClr val="FF0000"/>
                </a:solidFill>
              </a:rPr>
              <a:t> </a:t>
            </a:r>
            <a:r>
              <a:rPr lang="en-US" sz="2000" dirty="0" smtClean="0">
                <a:solidFill>
                  <a:srgbClr val="FF0000"/>
                </a:solidFill>
              </a:rPr>
              <a:t>Is the </a:t>
            </a:r>
            <a:r>
              <a:rPr lang="en-US" sz="2000" dirty="0" err="1" smtClean="0">
                <a:solidFill>
                  <a:srgbClr val="FF0000"/>
                </a:solidFill>
              </a:rPr>
              <a:t>corticotropin</a:t>
            </a:r>
            <a:r>
              <a:rPr lang="en-US" sz="2000" dirty="0" smtClean="0">
                <a:solidFill>
                  <a:srgbClr val="FF0000"/>
                </a:solidFill>
              </a:rPr>
              <a:t> test a reliable reflector of the stress</a:t>
            </a:r>
          </a:p>
          <a:p>
            <a:pPr>
              <a:buNone/>
            </a:pPr>
            <a:r>
              <a:rPr lang="en-US" sz="2000" dirty="0" smtClean="0">
                <a:solidFill>
                  <a:srgbClr val="FF0000"/>
                </a:solidFill>
              </a:rPr>
              <a:t>   response?</a:t>
            </a:r>
          </a:p>
          <a:p>
            <a:r>
              <a:rPr lang="en-US" sz="2000" dirty="0" smtClean="0"/>
              <a:t>The rationale behind the </a:t>
            </a:r>
            <a:r>
              <a:rPr lang="en-US" sz="2000" dirty="0" err="1" smtClean="0"/>
              <a:t>corticotropin</a:t>
            </a:r>
            <a:r>
              <a:rPr lang="en-US" sz="2000" dirty="0" smtClean="0"/>
              <a:t> test is that if the adrenal</a:t>
            </a:r>
          </a:p>
          <a:p>
            <a:pPr>
              <a:buNone/>
            </a:pPr>
            <a:r>
              <a:rPr lang="en-US" sz="2000" dirty="0" smtClean="0"/>
              <a:t>   gland responds well to an exogenous stimulus, it would be</a:t>
            </a:r>
          </a:p>
          <a:p>
            <a:pPr>
              <a:buNone/>
            </a:pPr>
            <a:r>
              <a:rPr lang="en-US" sz="2000" dirty="0" smtClean="0"/>
              <a:t>   expected to respond in a similar fashion to an endogenous stress</a:t>
            </a:r>
          </a:p>
          <a:p>
            <a:pPr>
              <a:buNone/>
            </a:pPr>
            <a:r>
              <a:rPr lang="en-US" sz="2000" dirty="0" smtClean="0"/>
              <a:t>   factor.</a:t>
            </a:r>
          </a:p>
          <a:p>
            <a:r>
              <a:rPr lang="en-US" sz="2000" dirty="0" smtClean="0"/>
              <a:t> Previous studies have demonstrated that the total </a:t>
            </a:r>
            <a:r>
              <a:rPr lang="en-US" sz="2000" dirty="0" err="1" smtClean="0"/>
              <a:t>cortisol</a:t>
            </a:r>
            <a:endParaRPr lang="en-US" sz="2000" dirty="0" smtClean="0"/>
          </a:p>
          <a:p>
            <a:pPr>
              <a:buNone/>
            </a:pPr>
            <a:r>
              <a:rPr lang="en-US" sz="2000" dirty="0" smtClean="0"/>
              <a:t>  response to stress is mirrored by responses to ACTH stimulation.</a:t>
            </a:r>
          </a:p>
          <a:p>
            <a:r>
              <a:rPr lang="en-US" sz="2000" dirty="0" smtClean="0"/>
              <a:t> Christ-Crain et al. examined changes in PTC and PFC following</a:t>
            </a:r>
          </a:p>
          <a:p>
            <a:pPr>
              <a:buNone/>
            </a:pPr>
            <a:r>
              <a:rPr lang="en-US" sz="2000" dirty="0" smtClean="0"/>
              <a:t>   a standard </a:t>
            </a:r>
            <a:r>
              <a:rPr lang="en-US" sz="2000" dirty="0" err="1" smtClean="0"/>
              <a:t>corticotropin</a:t>
            </a:r>
            <a:r>
              <a:rPr lang="en-US" sz="2000" dirty="0" smtClean="0"/>
              <a:t> test and during an </a:t>
            </a:r>
            <a:r>
              <a:rPr lang="en-US" sz="2000" dirty="0" err="1" smtClean="0"/>
              <a:t>endotracheal</a:t>
            </a:r>
            <a:endParaRPr lang="en-US" sz="2000" dirty="0" smtClean="0"/>
          </a:p>
          <a:p>
            <a:pPr>
              <a:buNone/>
            </a:pPr>
            <a:r>
              <a:rPr lang="en-US" sz="2000" dirty="0" smtClean="0"/>
              <a:t>   </a:t>
            </a:r>
            <a:r>
              <a:rPr lang="en-US" sz="2000" dirty="0" err="1" smtClean="0"/>
              <a:t>extubation</a:t>
            </a:r>
            <a:r>
              <a:rPr lang="en-US" sz="2000" dirty="0" smtClean="0"/>
              <a:t> process. The proportional increase in PFC seen  during physiological stress was much higher than what was  noted with the ACTH test. On the other hand, PTC levels were not different between the two.</a:t>
            </a:r>
          </a:p>
          <a:p>
            <a:pPr>
              <a:buNone/>
            </a:pPr>
            <a:endParaRPr lang="en-US" sz="2000" dirty="0" smtClean="0"/>
          </a:p>
          <a:p>
            <a:r>
              <a:rPr lang="en-US" sz="2000" dirty="0" smtClean="0">
                <a:solidFill>
                  <a:srgbClr val="FF0000"/>
                </a:solidFill>
              </a:rPr>
              <a:t> They concluded that the ACTH test does not reliably identify the PFC levels required during severe stress.</a:t>
            </a:r>
            <a:endParaRPr lang="en-US" sz="2000"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6072230"/>
          </a:xfrm>
        </p:spPr>
        <p:txBody>
          <a:bodyPr>
            <a:normAutofit fontScale="92500"/>
          </a:bodyPr>
          <a:lstStyle/>
          <a:p>
            <a:r>
              <a:rPr lang="en-CA" dirty="0" smtClean="0">
                <a:solidFill>
                  <a:srgbClr val="FF0000"/>
                </a:solidFill>
              </a:rPr>
              <a:t>5)</a:t>
            </a:r>
            <a:r>
              <a:rPr lang="en-US" dirty="0" smtClean="0">
                <a:solidFill>
                  <a:srgbClr val="FF0000"/>
                </a:solidFill>
              </a:rPr>
              <a:t> Effect of plasma </a:t>
            </a:r>
            <a:r>
              <a:rPr lang="en-US" dirty="0" err="1" smtClean="0">
                <a:solidFill>
                  <a:srgbClr val="FF0000"/>
                </a:solidFill>
              </a:rPr>
              <a:t>cortisol</a:t>
            </a:r>
            <a:r>
              <a:rPr lang="en-US" dirty="0" smtClean="0">
                <a:solidFill>
                  <a:srgbClr val="FF0000"/>
                </a:solidFill>
              </a:rPr>
              <a:t> variability</a:t>
            </a:r>
          </a:p>
          <a:p>
            <a:r>
              <a:rPr lang="en-US" dirty="0" err="1" smtClean="0"/>
              <a:t>Venkatesh</a:t>
            </a:r>
            <a:r>
              <a:rPr lang="en-US" dirty="0" smtClean="0"/>
              <a:t> et al. have demonstrated significant fluctuations in plasma total </a:t>
            </a:r>
            <a:r>
              <a:rPr lang="en-US" dirty="0" err="1" smtClean="0"/>
              <a:t>cortisol</a:t>
            </a:r>
            <a:r>
              <a:rPr lang="en-US" dirty="0" smtClean="0"/>
              <a:t> over a 24-h </a:t>
            </a:r>
            <a:r>
              <a:rPr lang="en-US" dirty="0" err="1" smtClean="0"/>
              <a:t>period.This</a:t>
            </a:r>
            <a:r>
              <a:rPr lang="en-US" dirty="0" smtClean="0"/>
              <a:t> has significant implications for the interpretation of a random plasma </a:t>
            </a:r>
            <a:r>
              <a:rPr lang="en-US" dirty="0" err="1" smtClean="0"/>
              <a:t>cortisol</a:t>
            </a:r>
            <a:r>
              <a:rPr lang="en-US" dirty="0" smtClean="0"/>
              <a:t>.</a:t>
            </a:r>
          </a:p>
          <a:p>
            <a:pPr>
              <a:buNone/>
            </a:pPr>
            <a:endParaRPr lang="en-US" dirty="0" smtClean="0"/>
          </a:p>
          <a:p>
            <a:r>
              <a:rPr lang="en-US" dirty="0" smtClean="0"/>
              <a:t>By measuring hourly </a:t>
            </a:r>
            <a:r>
              <a:rPr lang="en-US" dirty="0" err="1" smtClean="0"/>
              <a:t>cortisols</a:t>
            </a:r>
            <a:r>
              <a:rPr lang="en-US" dirty="0" smtClean="0"/>
              <a:t> in individual patients, they were able to assess maximal hourly fluctuations in PTC.</a:t>
            </a:r>
          </a:p>
          <a:p>
            <a:endParaRPr lang="en-US" dirty="0" smtClean="0"/>
          </a:p>
          <a:p>
            <a:r>
              <a:rPr lang="en-US" dirty="0" smtClean="0"/>
              <a:t> They were able to demonstrate that maximal spontaneous hourly rises in plasma </a:t>
            </a:r>
            <a:r>
              <a:rPr lang="en-US" dirty="0" err="1" smtClean="0"/>
              <a:t>cortisol</a:t>
            </a:r>
            <a:r>
              <a:rPr lang="en-US" dirty="0" smtClean="0"/>
              <a:t> exceeded those induced by </a:t>
            </a:r>
            <a:r>
              <a:rPr lang="en-US" dirty="0" err="1" smtClean="0"/>
              <a:t>corticotropin</a:t>
            </a:r>
            <a:r>
              <a:rPr lang="en-US" dirty="0" smtClean="0"/>
              <a:t> thus raising question marks about the </a:t>
            </a:r>
            <a:r>
              <a:rPr lang="en-US" dirty="0" smtClean="0">
                <a:solidFill>
                  <a:srgbClr val="FF0000"/>
                </a:solidFill>
              </a:rPr>
              <a:t>validity</a:t>
            </a:r>
            <a:r>
              <a:rPr lang="en-US" dirty="0" smtClean="0"/>
              <a:t> of the </a:t>
            </a:r>
            <a:r>
              <a:rPr lang="en-US" dirty="0" err="1" smtClean="0"/>
              <a:t>corticotropin</a:t>
            </a:r>
            <a:r>
              <a:rPr lang="en-US" dirty="0" smtClean="0"/>
              <a:t> test.</a:t>
            </a:r>
            <a:endParaRPr lang="en-US"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6215106"/>
          </a:xfrm>
        </p:spPr>
        <p:txBody>
          <a:bodyPr>
            <a:normAutofit/>
          </a:bodyPr>
          <a:lstStyle/>
          <a:p>
            <a:r>
              <a:rPr lang="en-CA" dirty="0" smtClean="0">
                <a:solidFill>
                  <a:srgbClr val="FF0000"/>
                </a:solidFill>
              </a:rPr>
              <a:t>6)</a:t>
            </a:r>
            <a:r>
              <a:rPr lang="en-US" dirty="0" smtClean="0">
                <a:solidFill>
                  <a:srgbClr val="FF0000"/>
                </a:solidFill>
              </a:rPr>
              <a:t> Effect of adrenal blood flow</a:t>
            </a:r>
          </a:p>
          <a:p>
            <a:r>
              <a:rPr lang="en-US" sz="2400" dirty="0" smtClean="0"/>
              <a:t>An important determinant of the </a:t>
            </a:r>
            <a:r>
              <a:rPr lang="en-US" sz="2400" dirty="0" err="1" smtClean="0"/>
              <a:t>cortisol</a:t>
            </a:r>
            <a:r>
              <a:rPr lang="en-US" sz="2400" dirty="0" smtClean="0"/>
              <a:t> output by the adrenal cortex is the ACTH presentation rate to the </a:t>
            </a:r>
            <a:r>
              <a:rPr lang="en-US" sz="2400" dirty="0" err="1" smtClean="0"/>
              <a:t>zona</a:t>
            </a:r>
            <a:r>
              <a:rPr lang="en-US" sz="2400" dirty="0" smtClean="0"/>
              <a:t> </a:t>
            </a:r>
            <a:r>
              <a:rPr lang="en-US" sz="2400" dirty="0" err="1" smtClean="0"/>
              <a:t>fasciculata</a:t>
            </a:r>
            <a:r>
              <a:rPr lang="en-US" sz="2400" dirty="0" smtClean="0"/>
              <a:t> which in turn is influenced by adrenal blood flow; the one with the higher blood flow will result in higher </a:t>
            </a:r>
            <a:r>
              <a:rPr lang="en-US" sz="2400" dirty="0" err="1" smtClean="0"/>
              <a:t>cortisol</a:t>
            </a:r>
            <a:r>
              <a:rPr lang="en-US" sz="2400" dirty="0" smtClean="0"/>
              <a:t> output.</a:t>
            </a:r>
          </a:p>
          <a:p>
            <a:pPr>
              <a:buNone/>
            </a:pPr>
            <a:endParaRPr lang="en-US" sz="2400" dirty="0" smtClean="0"/>
          </a:p>
          <a:p>
            <a:r>
              <a:rPr lang="en-US" sz="2400" dirty="0" smtClean="0"/>
              <a:t>The implication of this is that the final measurement of plasma </a:t>
            </a:r>
            <a:r>
              <a:rPr lang="en-US" sz="2400" dirty="0" err="1" smtClean="0"/>
              <a:t>cortisol</a:t>
            </a:r>
            <a:r>
              <a:rPr lang="en-US" sz="2400" dirty="0" smtClean="0"/>
              <a:t> following </a:t>
            </a:r>
            <a:r>
              <a:rPr lang="en-US" sz="2400" dirty="0" err="1" smtClean="0"/>
              <a:t>corticotropin</a:t>
            </a:r>
            <a:r>
              <a:rPr lang="en-US" sz="2400" dirty="0" smtClean="0"/>
              <a:t> is not merely dependent upon the plasma ACTH concentration and the responsiveness of the </a:t>
            </a:r>
            <a:r>
              <a:rPr lang="en-US" sz="2400" dirty="0" err="1" smtClean="0"/>
              <a:t>fasciculata</a:t>
            </a:r>
            <a:r>
              <a:rPr lang="en-US" sz="2400" dirty="0" smtClean="0"/>
              <a:t> cells but are significantly influenced by other factors such as cardiac output and adrenal blood flow.</a:t>
            </a:r>
            <a:endParaRPr lang="en-US" sz="2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793001"/>
          </a:xfrm>
        </p:spPr>
        <p:txBody>
          <a:bodyPr>
            <a:normAutofit lnSpcReduction="10000"/>
          </a:bodyPr>
          <a:lstStyle/>
          <a:p>
            <a:r>
              <a:rPr lang="en-US" b="1" dirty="0" smtClean="0">
                <a:solidFill>
                  <a:srgbClr val="FF0000"/>
                </a:solidFill>
              </a:rPr>
              <a:t>What are some causes of Primary Adrenal Failure?</a:t>
            </a:r>
          </a:p>
          <a:p>
            <a:r>
              <a:rPr lang="en-US" dirty="0" smtClean="0"/>
              <a:t>Several causes including:</a:t>
            </a:r>
          </a:p>
          <a:p>
            <a:r>
              <a:rPr lang="pt-BR" dirty="0" smtClean="0"/>
              <a:t>Infective (Tuberculosis, Meningococcal, HIV, etc)</a:t>
            </a:r>
          </a:p>
          <a:p>
            <a:r>
              <a:rPr lang="en-US" dirty="0" smtClean="0"/>
              <a:t>Autoimmune </a:t>
            </a:r>
            <a:r>
              <a:rPr lang="en-US" dirty="0" err="1" smtClean="0"/>
              <a:t>Adrenalitis</a:t>
            </a:r>
            <a:r>
              <a:rPr lang="en-US" dirty="0" smtClean="0"/>
              <a:t>, </a:t>
            </a:r>
          </a:p>
          <a:p>
            <a:r>
              <a:rPr lang="en-US" dirty="0" smtClean="0"/>
              <a:t>Metastasis (from Lung and Breast Carcinomas), </a:t>
            </a:r>
          </a:p>
          <a:p>
            <a:r>
              <a:rPr lang="en-US" dirty="0" smtClean="0"/>
              <a:t>Hemorrhage, </a:t>
            </a:r>
          </a:p>
          <a:p>
            <a:r>
              <a:rPr lang="en-US" dirty="0" smtClean="0"/>
              <a:t>Metabolic failure, insufficient hormone production, caused by: </a:t>
            </a:r>
          </a:p>
          <a:p>
            <a:r>
              <a:rPr lang="en-US" dirty="0" smtClean="0"/>
              <a:t>Congenital Adrenal Hyperplasia (CAH),</a:t>
            </a:r>
          </a:p>
          <a:p>
            <a:r>
              <a:rPr lang="en-US" dirty="0" smtClean="0"/>
              <a:t>Enzyme inhibitors, such as </a:t>
            </a:r>
            <a:r>
              <a:rPr lang="en-US" dirty="0" err="1" smtClean="0"/>
              <a:t>Metyrapone</a:t>
            </a:r>
            <a:r>
              <a:rPr lang="en-US" dirty="0" smtClean="0"/>
              <a:t>, </a:t>
            </a:r>
          </a:p>
          <a:p>
            <a:r>
              <a:rPr lang="en-US" dirty="0" err="1" smtClean="0"/>
              <a:t>Cytotoxic</a:t>
            </a:r>
            <a:r>
              <a:rPr lang="en-US" dirty="0" smtClean="0"/>
              <a:t> agents (e.g. </a:t>
            </a:r>
            <a:r>
              <a:rPr lang="en-US" dirty="0" err="1" smtClean="0"/>
              <a:t>Etomidate</a:t>
            </a:r>
            <a:r>
              <a:rPr lang="en-US" dirty="0" smtClean="0"/>
              <a:t>),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6143668"/>
          </a:xfrm>
        </p:spPr>
        <p:txBody>
          <a:bodyPr>
            <a:normAutofit/>
          </a:bodyPr>
          <a:lstStyle/>
          <a:p>
            <a:r>
              <a:rPr lang="en-CA" dirty="0" smtClean="0">
                <a:solidFill>
                  <a:srgbClr val="FF0000"/>
                </a:solidFill>
              </a:rPr>
              <a:t>7)</a:t>
            </a:r>
            <a:r>
              <a:rPr lang="en-US" dirty="0" smtClean="0">
                <a:solidFill>
                  <a:srgbClr val="FF0000"/>
                </a:solidFill>
              </a:rPr>
              <a:t> Reproducibility</a:t>
            </a:r>
          </a:p>
          <a:p>
            <a:r>
              <a:rPr lang="en-US" sz="2000" dirty="0" smtClean="0"/>
              <a:t>The reproducibility of the ACTH test was assessed by </a:t>
            </a:r>
            <a:r>
              <a:rPr lang="en-US" sz="2000" dirty="0" err="1" smtClean="0"/>
              <a:t>Loisa</a:t>
            </a:r>
            <a:r>
              <a:rPr lang="en-US" sz="2000" dirty="0" smtClean="0"/>
              <a:t> et al. in 60 critically ill patients (20 sepsis, 20 septic shock and 20 </a:t>
            </a:r>
            <a:r>
              <a:rPr lang="en-US" sz="2000" dirty="0" err="1" smtClean="0"/>
              <a:t>nonseptic</a:t>
            </a:r>
            <a:r>
              <a:rPr lang="en-US" sz="2000" dirty="0" smtClean="0"/>
              <a:t> critically ill patients) by </a:t>
            </a:r>
            <a:r>
              <a:rPr lang="en-US" sz="2000" dirty="0" smtClean="0">
                <a:solidFill>
                  <a:srgbClr val="FF0000"/>
                </a:solidFill>
              </a:rPr>
              <a:t>performing two </a:t>
            </a:r>
            <a:r>
              <a:rPr lang="en-US" sz="2000" dirty="0" err="1" smtClean="0">
                <a:solidFill>
                  <a:srgbClr val="FF0000"/>
                </a:solidFill>
              </a:rPr>
              <a:t>corticotropin</a:t>
            </a:r>
            <a:r>
              <a:rPr lang="en-US" sz="2000" dirty="0" smtClean="0">
                <a:solidFill>
                  <a:srgbClr val="FF0000"/>
                </a:solidFill>
              </a:rPr>
              <a:t> tests 24 h apart</a:t>
            </a:r>
            <a:r>
              <a:rPr lang="en-US" sz="2000" dirty="0" smtClean="0"/>
              <a:t>. Whilst critically ill patients without sepsis demonstrated good concordance between the two tests, those with septic shock had poor correlation and attributed this to rapid changes in </a:t>
            </a:r>
            <a:r>
              <a:rPr lang="en-US" sz="2000" dirty="0" err="1" smtClean="0"/>
              <a:t>cortisol</a:t>
            </a:r>
            <a:r>
              <a:rPr lang="en-US" sz="2000" dirty="0" smtClean="0"/>
              <a:t> production and secretion.</a:t>
            </a:r>
          </a:p>
          <a:p>
            <a:pPr>
              <a:buNone/>
            </a:pPr>
            <a:endParaRPr lang="en-US" sz="2000" dirty="0" smtClean="0">
              <a:solidFill>
                <a:srgbClr val="FF0000"/>
              </a:solidFill>
            </a:endParaRPr>
          </a:p>
          <a:p>
            <a:r>
              <a:rPr lang="en-CA" dirty="0" smtClean="0">
                <a:solidFill>
                  <a:srgbClr val="FF0000"/>
                </a:solidFill>
              </a:rPr>
              <a:t>8)</a:t>
            </a:r>
            <a:r>
              <a:rPr lang="en-US" dirty="0" smtClean="0">
                <a:solidFill>
                  <a:srgbClr val="FF0000"/>
                </a:solidFill>
              </a:rPr>
              <a:t> Assay variability</a:t>
            </a:r>
          </a:p>
          <a:p>
            <a:r>
              <a:rPr lang="en-US" sz="2000" dirty="0" smtClean="0"/>
              <a:t>there is a high degree of variability between the various </a:t>
            </a:r>
            <a:r>
              <a:rPr lang="en-US" sz="2000" dirty="0" err="1" smtClean="0"/>
              <a:t>cortisol</a:t>
            </a:r>
            <a:r>
              <a:rPr lang="en-US" sz="2000" dirty="0" smtClean="0"/>
              <a:t> assays. The CORTICUS investigators recently</a:t>
            </a:r>
          </a:p>
          <a:p>
            <a:pPr>
              <a:buNone/>
            </a:pPr>
            <a:r>
              <a:rPr lang="en-US" sz="2000" dirty="0" smtClean="0"/>
              <a:t>    reported variability in results when the same sample was assayed in different laboratories, resulting in 27% of patients being classified differently depending on where their sample was assayed.</a:t>
            </a:r>
            <a:endParaRPr lang="en-US" sz="2000"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There are several other biochemical tests available to investigate the functioning of the adrenal axis. These include the </a:t>
            </a:r>
            <a:r>
              <a:rPr lang="en-US" sz="2400" dirty="0" smtClean="0">
                <a:solidFill>
                  <a:srgbClr val="FF0000"/>
                </a:solidFill>
              </a:rPr>
              <a:t>insulin tolerance test </a:t>
            </a:r>
            <a:r>
              <a:rPr lang="en-US" sz="2400" dirty="0" smtClean="0"/>
              <a:t>(ITT), the </a:t>
            </a:r>
            <a:r>
              <a:rPr lang="en-US" sz="2400" dirty="0" err="1" smtClean="0">
                <a:solidFill>
                  <a:srgbClr val="FF0000"/>
                </a:solidFill>
              </a:rPr>
              <a:t>metyrapone</a:t>
            </a:r>
            <a:r>
              <a:rPr lang="en-US" sz="2400" dirty="0" smtClean="0">
                <a:solidFill>
                  <a:srgbClr val="FF0000"/>
                </a:solidFill>
              </a:rPr>
              <a:t> test </a:t>
            </a:r>
            <a:r>
              <a:rPr lang="en-US" sz="2400" dirty="0" smtClean="0"/>
              <a:t>and the </a:t>
            </a:r>
            <a:r>
              <a:rPr lang="en-US" sz="2400" dirty="0" smtClean="0">
                <a:solidFill>
                  <a:srgbClr val="FF0000"/>
                </a:solidFill>
              </a:rPr>
              <a:t>glucagon stimulation test</a:t>
            </a:r>
            <a:r>
              <a:rPr lang="en-US" sz="2400" dirty="0" smtClean="0"/>
              <a:t>.</a:t>
            </a:r>
          </a:p>
          <a:p>
            <a:endParaRPr lang="en-US" sz="2400" dirty="0" smtClean="0"/>
          </a:p>
          <a:p>
            <a:r>
              <a:rPr lang="en-US" sz="2400" dirty="0" smtClean="0"/>
              <a:t>In summary, there are very little data on the use of these alternative tests in a critically ill population. Moreover, their utility is limited by complexity and the risk of significant adverse effects. Their role in the critically ill patient, if any, remains to be determined</a:t>
            </a:r>
            <a:endParaRPr lang="en-US" sz="2400" dirty="0"/>
          </a:p>
        </p:txBody>
      </p:sp>
      <p:sp>
        <p:nvSpPr>
          <p:cNvPr id="3" name="Title 2"/>
          <p:cNvSpPr>
            <a:spLocks noGrp="1"/>
          </p:cNvSpPr>
          <p:nvPr>
            <p:ph type="title"/>
          </p:nvPr>
        </p:nvSpPr>
        <p:spPr/>
        <p:txBody>
          <a:bodyPr>
            <a:normAutofit/>
          </a:bodyPr>
          <a:lstStyle/>
          <a:p>
            <a:r>
              <a:rPr lang="en-US" sz="3200" dirty="0" smtClean="0">
                <a:solidFill>
                  <a:srgbClr val="FF0000"/>
                </a:solidFill>
              </a:rPr>
              <a:t>Alternatives to the </a:t>
            </a:r>
            <a:r>
              <a:rPr lang="en-US" sz="3200" dirty="0" err="1" smtClean="0">
                <a:solidFill>
                  <a:srgbClr val="FF0000"/>
                </a:solidFill>
              </a:rPr>
              <a:t>corticotropin</a:t>
            </a:r>
            <a:r>
              <a:rPr lang="en-US" sz="3200" dirty="0" smtClean="0">
                <a:solidFill>
                  <a:srgbClr val="FF0000"/>
                </a:solidFill>
              </a:rPr>
              <a:t> test</a:t>
            </a:r>
            <a:endParaRPr lang="en-US" sz="3200" dirty="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conclusion, the current available evidence does not support the use of the corticotrophin test in the setting of acute critical illness to assess </a:t>
            </a:r>
            <a:r>
              <a:rPr lang="en-US" dirty="0" err="1" smtClean="0"/>
              <a:t>adrenocortical</a:t>
            </a:r>
            <a:r>
              <a:rPr lang="en-US" dirty="0" smtClean="0"/>
              <a:t> function </a:t>
            </a:r>
            <a:r>
              <a:rPr lang="en-US" dirty="0" smtClean="0">
                <a:solidFill>
                  <a:srgbClr val="FF0000"/>
                </a:solidFill>
              </a:rPr>
              <a:t>nor should </a:t>
            </a:r>
            <a:r>
              <a:rPr lang="en-US" dirty="0" smtClean="0"/>
              <a:t>it be used to guide steroid therapy in this setting.</a:t>
            </a:r>
          </a:p>
          <a:p>
            <a:pPr>
              <a:buNone/>
            </a:pPr>
            <a:endParaRPr lang="en-US" dirty="0" smtClean="0"/>
          </a:p>
          <a:p>
            <a:r>
              <a:rPr lang="en-US" dirty="0" smtClean="0"/>
              <a:t> Steroid therapy in septic shock remains highly contentious and is currently the subject of investigation in an international randomized controlled trial.</a:t>
            </a:r>
            <a:endParaRPr lang="en-US" dirty="0"/>
          </a:p>
        </p:txBody>
      </p:sp>
      <p:sp>
        <p:nvSpPr>
          <p:cNvPr id="3" name="Title 2"/>
          <p:cNvSpPr>
            <a:spLocks noGrp="1"/>
          </p:cNvSpPr>
          <p:nvPr>
            <p:ph type="title"/>
          </p:nvPr>
        </p:nvSpPr>
        <p:spPr/>
        <p:txBody>
          <a:bodyPr/>
          <a:lstStyle/>
          <a:p>
            <a:r>
              <a:rPr lang="en-US" dirty="0" smtClean="0">
                <a:solidFill>
                  <a:srgbClr val="FF0000"/>
                </a:solidFill>
              </a:rPr>
              <a:t>Conclusions</a:t>
            </a:r>
            <a:endParaRPr lang="en-US"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078621"/>
          </a:xfrm>
        </p:spPr>
        <p:txBody>
          <a:bodyPr>
            <a:normAutofit fontScale="85000" lnSpcReduction="20000"/>
          </a:bodyPr>
          <a:lstStyle/>
          <a:p>
            <a:pPr>
              <a:buNone/>
            </a:pPr>
            <a:endParaRPr lang="en-US" dirty="0" smtClean="0">
              <a:solidFill>
                <a:srgbClr val="FF0000"/>
              </a:solidFill>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Introduction</a:t>
            </a:r>
          </a:p>
          <a:p>
            <a:r>
              <a:rPr lang="en-US" dirty="0" smtClean="0">
                <a:latin typeface="Times New Roman"/>
                <a:ea typeface="Times New Roman"/>
                <a:cs typeface="Times New Roman"/>
                <a:sym typeface="Times New Roman"/>
              </a:rPr>
              <a:t>Review of one </a:t>
            </a:r>
            <a:r>
              <a:rPr lang="en-US" dirty="0" err="1" smtClean="0">
                <a:latin typeface="Times New Roman"/>
                <a:ea typeface="Times New Roman"/>
                <a:cs typeface="Times New Roman"/>
                <a:sym typeface="Times New Roman"/>
              </a:rPr>
              <a:t>Meta_Analysis</a:t>
            </a:r>
            <a:r>
              <a:rPr lang="en-US" dirty="0" smtClean="0">
                <a:latin typeface="Times New Roman"/>
                <a:ea typeface="Times New Roman"/>
                <a:cs typeface="Times New Roman"/>
                <a:sym typeface="Times New Roman"/>
              </a:rPr>
              <a:t> &amp; systematic review</a:t>
            </a:r>
            <a:r>
              <a:rPr lang="en-US" dirty="0" smtClean="0"/>
              <a:t> ACTH stimulation tests for the diagnosis of adrenal  insufficiency</a:t>
            </a:r>
            <a:endParaRPr lang="en-US" dirty="0" smtClean="0">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Review of  articles </a:t>
            </a:r>
            <a:r>
              <a:rPr lang="en-US" dirty="0" smtClean="0"/>
              <a:t>The utility of the </a:t>
            </a:r>
            <a:r>
              <a:rPr lang="en-US" dirty="0" err="1" smtClean="0"/>
              <a:t>corticotropin</a:t>
            </a:r>
            <a:r>
              <a:rPr lang="en-US" dirty="0" smtClean="0"/>
              <a:t> test to diagnose adrenal insufficiency in critical illness: an update</a:t>
            </a:r>
          </a:p>
          <a:p>
            <a:endParaRPr lang="en-US" dirty="0" smtClean="0">
              <a:latin typeface="Times New Roman"/>
              <a:ea typeface="Times New Roman"/>
              <a:cs typeface="Times New Roman"/>
              <a:sym typeface="Times New Roman"/>
            </a:endParaRPr>
          </a:p>
          <a:p>
            <a:r>
              <a:rPr lang="en-US" dirty="0" smtClean="0">
                <a:solidFill>
                  <a:schemeClr val="accent2"/>
                </a:solidFill>
                <a:latin typeface="Times New Roman"/>
                <a:ea typeface="Times New Roman"/>
                <a:cs typeface="Times New Roman"/>
                <a:sym typeface="Times New Roman"/>
              </a:rPr>
              <a:t>Brief review of two guidelines:</a:t>
            </a:r>
            <a:r>
              <a:rPr lang="en-US" dirty="0" smtClean="0">
                <a:solidFill>
                  <a:schemeClr val="accent2"/>
                </a:solidFill>
              </a:rPr>
              <a:t> 1) Diagnosis and treatment of primary adrenal </a:t>
            </a:r>
            <a:r>
              <a:rPr lang="en-US" dirty="0" err="1" smtClean="0">
                <a:solidFill>
                  <a:schemeClr val="accent2"/>
                </a:solidFill>
              </a:rPr>
              <a:t>insufficiency:An</a:t>
            </a:r>
            <a:r>
              <a:rPr lang="en-US" dirty="0" smtClean="0">
                <a:solidFill>
                  <a:schemeClr val="accent2"/>
                </a:solidFill>
              </a:rPr>
              <a:t> Endocrine Society Clinical Practice Guideline</a:t>
            </a:r>
          </a:p>
          <a:p>
            <a:r>
              <a:rPr lang="en-US" dirty="0" smtClean="0"/>
              <a:t>2)Guidelines for diagnosis and treatment of adrenal insufficiency in adults</a:t>
            </a:r>
          </a:p>
          <a:p>
            <a:pPr>
              <a:buNone/>
            </a:pPr>
            <a:endParaRPr lang="en-US" dirty="0" smtClean="0">
              <a:solidFill>
                <a:schemeClr val="accent2"/>
              </a:solidFill>
            </a:endParaRPr>
          </a:p>
          <a:p>
            <a:r>
              <a:rPr lang="en-US" dirty="0" smtClean="0">
                <a:latin typeface="Times New Roman"/>
                <a:ea typeface="Times New Roman"/>
                <a:cs typeface="Times New Roman"/>
                <a:sym typeface="Times New Roman"/>
              </a:rPr>
              <a:t>Answers to the clinical questions </a:t>
            </a: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pPr>
              <a:buNone/>
            </a:pPr>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p>
          <a:p>
            <a:endParaRPr lang="en-US" dirty="0"/>
          </a:p>
        </p:txBody>
      </p:sp>
      <p:sp>
        <p:nvSpPr>
          <p:cNvPr id="2" name="Title 1"/>
          <p:cNvSpPr>
            <a:spLocks noGrp="1"/>
          </p:cNvSpPr>
          <p:nvPr>
            <p:ph type="title"/>
          </p:nvPr>
        </p:nvSpPr>
        <p:spPr>
          <a:xfrm>
            <a:off x="457200" y="274638"/>
            <a:ext cx="8229600" cy="725470"/>
          </a:xfrm>
        </p:spPr>
        <p:txBody>
          <a:bodyPr/>
          <a:lstStyle/>
          <a:p>
            <a:pPr algn="l"/>
            <a:r>
              <a:rPr lang="en-CA" dirty="0" smtClean="0"/>
              <a:t>Agenda</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sz="3200" b="1" dirty="0" smtClean="0"/>
              <a:t>Diagnosis and Treatment of Primary Adrenal Insufficiency: An Endocrine Society Clinical Practice Guideline</a:t>
            </a:r>
          </a:p>
          <a:p>
            <a:pPr algn="ctr">
              <a:buNone/>
            </a:pPr>
            <a:r>
              <a:rPr lang="en-US" sz="2000" dirty="0" smtClean="0"/>
              <a:t>Stefan R. Bornstein (chair), Bruno </a:t>
            </a:r>
            <a:r>
              <a:rPr lang="en-US" sz="2000" dirty="0" err="1" smtClean="0"/>
              <a:t>Allolio</a:t>
            </a:r>
            <a:r>
              <a:rPr lang="en-US" sz="2000" dirty="0" smtClean="0"/>
              <a:t>, </a:t>
            </a:r>
            <a:r>
              <a:rPr lang="en-US" sz="2000" dirty="0" err="1" smtClean="0"/>
              <a:t>Wiebke</a:t>
            </a:r>
            <a:r>
              <a:rPr lang="en-US" sz="2000" dirty="0" smtClean="0"/>
              <a:t> </a:t>
            </a:r>
            <a:r>
              <a:rPr lang="en-US" sz="2000" dirty="0" err="1" smtClean="0"/>
              <a:t>Arlt</a:t>
            </a:r>
            <a:r>
              <a:rPr lang="en-US" sz="2000" dirty="0" smtClean="0"/>
              <a:t>, Andreas </a:t>
            </a:r>
            <a:r>
              <a:rPr lang="en-US" sz="2000" dirty="0" err="1" smtClean="0"/>
              <a:t>Barthel,Andrew</a:t>
            </a:r>
            <a:r>
              <a:rPr lang="en-US" sz="2000" dirty="0" smtClean="0"/>
              <a:t> Don-</a:t>
            </a:r>
            <a:r>
              <a:rPr lang="en-US" sz="2000" dirty="0" err="1" smtClean="0"/>
              <a:t>Wauchope</a:t>
            </a:r>
            <a:r>
              <a:rPr lang="en-US" sz="2000" dirty="0" smtClean="0"/>
              <a:t>, Gary D. Hammer, </a:t>
            </a:r>
            <a:r>
              <a:rPr lang="en-US" sz="2000" dirty="0" err="1" smtClean="0"/>
              <a:t>Eystein</a:t>
            </a:r>
            <a:r>
              <a:rPr lang="en-US" sz="2000" dirty="0" smtClean="0"/>
              <a:t> 5. </a:t>
            </a:r>
            <a:r>
              <a:rPr lang="en-US" sz="2000" dirty="0" err="1" smtClean="0"/>
              <a:t>Husebye,Deborah</a:t>
            </a:r>
            <a:r>
              <a:rPr lang="en-US" sz="2000" dirty="0" smtClean="0"/>
              <a:t> P. </a:t>
            </a:r>
            <a:r>
              <a:rPr lang="en-US" sz="2000" dirty="0" err="1" smtClean="0"/>
              <a:t>Merke</a:t>
            </a:r>
            <a:r>
              <a:rPr lang="en-US" sz="2000" dirty="0" smtClean="0"/>
              <a:t>, M. Hassan </a:t>
            </a:r>
            <a:r>
              <a:rPr lang="en-US" sz="2000" dirty="0" err="1" smtClean="0"/>
              <a:t>Murad</a:t>
            </a:r>
            <a:r>
              <a:rPr lang="en-US" sz="2000" dirty="0" smtClean="0"/>
              <a:t>, Constantine A. </a:t>
            </a:r>
            <a:r>
              <a:rPr lang="en-US" sz="2000" dirty="0" err="1" smtClean="0"/>
              <a:t>Stratakis,and</a:t>
            </a:r>
            <a:r>
              <a:rPr lang="en-US" sz="2000" dirty="0" smtClean="0"/>
              <a:t> David J. </a:t>
            </a:r>
            <a:r>
              <a:rPr lang="en-US" sz="2000" dirty="0" err="1" smtClean="0"/>
              <a:t>Torpy</a:t>
            </a:r>
            <a:r>
              <a:rPr lang="en-US" sz="2000" dirty="0" smtClean="0"/>
              <a:t>*</a:t>
            </a:r>
          </a:p>
          <a:p>
            <a:pPr algn="ctr">
              <a:buNone/>
            </a:pPr>
            <a:r>
              <a:rPr lang="en-US" sz="2000" dirty="0" smtClean="0">
                <a:solidFill>
                  <a:schemeClr val="accent2"/>
                </a:solidFill>
              </a:rPr>
              <a:t>J </a:t>
            </a:r>
            <a:r>
              <a:rPr lang="en-US" sz="2000" dirty="0" err="1" smtClean="0">
                <a:solidFill>
                  <a:schemeClr val="accent2"/>
                </a:solidFill>
              </a:rPr>
              <a:t>Clin</a:t>
            </a:r>
            <a:r>
              <a:rPr lang="en-US" sz="2000" dirty="0" smtClean="0">
                <a:solidFill>
                  <a:schemeClr val="accent2"/>
                </a:solidFill>
              </a:rPr>
              <a:t> </a:t>
            </a:r>
            <a:r>
              <a:rPr lang="en-US" sz="2000" dirty="0" err="1" smtClean="0">
                <a:solidFill>
                  <a:schemeClr val="accent2"/>
                </a:solidFill>
              </a:rPr>
              <a:t>Endocrinol</a:t>
            </a:r>
            <a:r>
              <a:rPr lang="en-US" sz="2000" dirty="0" smtClean="0">
                <a:solidFill>
                  <a:schemeClr val="accent2"/>
                </a:solidFill>
              </a:rPr>
              <a:t> </a:t>
            </a:r>
            <a:r>
              <a:rPr lang="en-US" sz="2000" dirty="0" err="1" smtClean="0">
                <a:solidFill>
                  <a:schemeClr val="accent2"/>
                </a:solidFill>
              </a:rPr>
              <a:t>Metab</a:t>
            </a:r>
            <a:r>
              <a:rPr lang="en-US" sz="2000" dirty="0" smtClean="0">
                <a:solidFill>
                  <a:schemeClr val="accent2"/>
                </a:solidFill>
              </a:rPr>
              <a:t>, February 2016, 101(2):364-389</a:t>
            </a:r>
            <a:endParaRPr lang="en-US" sz="2000" dirty="0">
              <a:solidFill>
                <a:schemeClr val="accent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CA" dirty="0" smtClean="0"/>
          </a:p>
          <a:p>
            <a:r>
              <a:rPr lang="en-US" dirty="0" smtClean="0">
                <a:solidFill>
                  <a:schemeClr val="accent2"/>
                </a:solidFill>
              </a:rPr>
              <a:t>1.1</a:t>
            </a:r>
            <a:r>
              <a:rPr lang="en-US" dirty="0" smtClean="0"/>
              <a:t> We recommend diagnostic testing to exclude primary adrenal insufficiency (PAI) in acutely ill patients with  otherwise unexplained symptoms or signs suggestive of PA1 (volume depletion, hypotension, </a:t>
            </a:r>
            <a:r>
              <a:rPr lang="en-US" dirty="0" err="1" smtClean="0"/>
              <a:t>hyponatremia</a:t>
            </a:r>
            <a:r>
              <a:rPr lang="en-US" dirty="0" smtClean="0"/>
              <a:t>, </a:t>
            </a:r>
            <a:r>
              <a:rPr lang="en-US" dirty="0" err="1" smtClean="0"/>
              <a:t>hyperkalemia</a:t>
            </a:r>
            <a:r>
              <a:rPr lang="en-US" dirty="0" smtClean="0"/>
              <a:t>, fever, abdominal pain, </a:t>
            </a:r>
            <a:r>
              <a:rPr lang="en-US" dirty="0" err="1" smtClean="0"/>
              <a:t>hyperpigmentationor,especially</a:t>
            </a:r>
            <a:r>
              <a:rPr lang="en-US" dirty="0" smtClean="0"/>
              <a:t> in children, hypoglycemia). (1l⁺⁺⁺⁻)</a:t>
            </a:r>
          </a:p>
          <a:p>
            <a:pPr>
              <a:buNone/>
            </a:pPr>
            <a:endParaRPr lang="en-US" dirty="0" smtClean="0"/>
          </a:p>
          <a:p>
            <a:r>
              <a:rPr lang="en-US" dirty="0" smtClean="0">
                <a:solidFill>
                  <a:schemeClr val="accent2"/>
                </a:solidFill>
              </a:rPr>
              <a:t>1.2</a:t>
            </a:r>
            <a:r>
              <a:rPr lang="en-US" dirty="0" smtClean="0"/>
              <a:t> We recommend confirmatory testing with the </a:t>
            </a:r>
            <a:r>
              <a:rPr lang="en-US" dirty="0" err="1" smtClean="0"/>
              <a:t>corticotropin</a:t>
            </a:r>
            <a:r>
              <a:rPr lang="en-US" dirty="0" smtClean="0"/>
              <a:t> stimulation test in patients with clinical symptoms or signs suggesting </a:t>
            </a:r>
            <a:r>
              <a:rPr lang="en-US" b="1" dirty="0" smtClean="0"/>
              <a:t>PA1 when the patient's condition </a:t>
            </a:r>
            <a:r>
              <a:rPr lang="en-US" dirty="0" smtClean="0"/>
              <a:t>and circumstance allow. (II⁺⁺⁺⁺)</a:t>
            </a:r>
          </a:p>
        </p:txBody>
      </p:sp>
      <p:sp>
        <p:nvSpPr>
          <p:cNvPr id="3" name="Title 2"/>
          <p:cNvSpPr>
            <a:spLocks noGrp="1"/>
          </p:cNvSpPr>
          <p:nvPr>
            <p:ph type="title"/>
          </p:nvPr>
        </p:nvSpPr>
        <p:spPr/>
        <p:txBody>
          <a:bodyPr>
            <a:normAutofit fontScale="90000"/>
          </a:bodyPr>
          <a:lstStyle/>
          <a:p>
            <a:r>
              <a:rPr lang="en-US" dirty="0" smtClean="0"/>
              <a:t>1.0 Who should be tested and how?</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1.3</a:t>
            </a:r>
            <a:r>
              <a:rPr lang="en-US" dirty="0" smtClean="0"/>
              <a:t> In patients with severe adrenal insufficiency symptoms or adrenal crisis, we recommend immediate therapy with iv hydrocortisone at an appropriate stress dose prior to the availability of the results of diagnostic tests. (11⁺⁺⁺⁻)</a:t>
            </a:r>
            <a:endParaRPr lang="en-US" dirty="0"/>
          </a:p>
        </p:txBody>
      </p:sp>
      <p:sp>
        <p:nvSpPr>
          <p:cNvPr id="3" name="Title 2"/>
          <p:cNvSpPr>
            <a:spLocks noGrp="1"/>
          </p:cNvSpPr>
          <p:nvPr>
            <p:ph type="title"/>
          </p:nvPr>
        </p:nvSpPr>
        <p:spPr/>
        <p:txBody>
          <a:bodyPr>
            <a:normAutofit fontScale="90000"/>
          </a:bodyPr>
          <a:lstStyle/>
          <a:p>
            <a:r>
              <a:rPr lang="en-US" dirty="0" smtClean="0"/>
              <a:t>1.0 Who should be tested and how?</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Although it is more elaborate and requires </a:t>
            </a:r>
            <a:r>
              <a:rPr lang="en-US" dirty="0" err="1" smtClean="0"/>
              <a:t>endocrinological</a:t>
            </a:r>
            <a:r>
              <a:rPr lang="en-US" dirty="0" smtClean="0"/>
              <a:t> expertise, the </a:t>
            </a:r>
            <a:r>
              <a:rPr lang="en-US" dirty="0" err="1" smtClean="0"/>
              <a:t>corticotropin</a:t>
            </a:r>
            <a:r>
              <a:rPr lang="en-US" dirty="0" smtClean="0"/>
              <a:t> stimulation test is a superior diagnostic test with a higher degree of sensitivity and specificity than determination of morning </a:t>
            </a:r>
            <a:r>
              <a:rPr lang="en-US" dirty="0" err="1" smtClean="0"/>
              <a:t>cortisol</a:t>
            </a:r>
            <a:r>
              <a:rPr lang="en-US" dirty="0" smtClean="0"/>
              <a:t> and ACTH concentrations and is therefore preferred in all patients considered with the differential diagnosis of PA1</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several situations requiring specific consideration because </a:t>
            </a:r>
            <a:r>
              <a:rPr lang="en-US" dirty="0" err="1" smtClean="0"/>
              <a:t>cortisol</a:t>
            </a:r>
            <a:r>
              <a:rPr lang="en-US" dirty="0" smtClean="0"/>
              <a:t> levels can be expected to be altered by </a:t>
            </a:r>
            <a:r>
              <a:rPr lang="en-US" dirty="0" err="1" smtClean="0"/>
              <a:t>nonadrenal</a:t>
            </a:r>
            <a:r>
              <a:rPr lang="en-US" dirty="0" smtClean="0"/>
              <a:t> pathologies. These include critical illness and pregnancy. </a:t>
            </a:r>
          </a:p>
          <a:p>
            <a:r>
              <a:rPr lang="en-US" dirty="0" smtClean="0"/>
              <a:t>In addition, reduced CBG levels in</a:t>
            </a:r>
          </a:p>
          <a:p>
            <a:pPr>
              <a:buNone/>
            </a:pPr>
            <a:r>
              <a:rPr lang="en-US" dirty="0" smtClean="0"/>
              <a:t>  illness and elevated levels in pregnancy may alter the interpretation of </a:t>
            </a:r>
            <a:r>
              <a:rPr lang="en-US" dirty="0" err="1" smtClean="0"/>
              <a:t>cortisol</a:t>
            </a:r>
            <a:r>
              <a:rPr lang="en-US" dirty="0" smtClean="0"/>
              <a:t> levels.</a:t>
            </a:r>
            <a:endParaRPr lang="en-US" dirty="0"/>
          </a:p>
        </p:txBody>
      </p:sp>
      <p:sp>
        <p:nvSpPr>
          <p:cNvPr id="3" name="Title 2"/>
          <p:cNvSpPr>
            <a:spLocks noGrp="1"/>
          </p:cNvSpPr>
          <p:nvPr>
            <p:ph type="title"/>
          </p:nvPr>
        </p:nvSpPr>
        <p:spPr/>
        <p:txBody>
          <a:bodyPr>
            <a:normAutofit/>
          </a:bodyPr>
          <a:lstStyle/>
          <a:p>
            <a:r>
              <a:rPr lang="en-US" sz="2400" i="1" dirty="0" smtClean="0"/>
              <a:t>Technical remarks on diagnostic recommendations</a:t>
            </a: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diagnosis of new-onset adrenal insufficiency in pregnancy is challenging because symptoms are nonspecific  and often are not different from those commonly present in pregnancy itself, such as fatigue, nausea, and vomiting.</a:t>
            </a:r>
          </a:p>
          <a:p>
            <a:endParaRPr lang="en-US" dirty="0" smtClean="0"/>
          </a:p>
          <a:p>
            <a:r>
              <a:rPr lang="en-US" dirty="0" smtClean="0"/>
              <a:t> The </a:t>
            </a:r>
            <a:r>
              <a:rPr lang="en-US" dirty="0" err="1" smtClean="0"/>
              <a:t>cosyntropin</a:t>
            </a:r>
            <a:r>
              <a:rPr lang="en-US" dirty="0" smtClean="0"/>
              <a:t> stimulation test is the test of  choice in pregnant women if adrenal insufficiency is suspected.</a:t>
            </a:r>
          </a:p>
        </p:txBody>
      </p:sp>
      <p:sp>
        <p:nvSpPr>
          <p:cNvPr id="3" name="Title 2"/>
          <p:cNvSpPr>
            <a:spLocks noGrp="1"/>
          </p:cNvSpPr>
          <p:nvPr>
            <p:ph type="title"/>
          </p:nvPr>
        </p:nvSpPr>
        <p:spPr/>
        <p:txBody>
          <a:bodyPr>
            <a:normAutofit/>
          </a:bodyPr>
          <a:lstStyle/>
          <a:p>
            <a:r>
              <a:rPr lang="en-US" sz="3200" dirty="0" smtClean="0"/>
              <a:t>adrenal insufficiency in pregnancy</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In a small cohort of healthy pregnant women, the</a:t>
            </a:r>
          </a:p>
          <a:p>
            <a:pPr>
              <a:buNone/>
            </a:pPr>
            <a:r>
              <a:rPr lang="en-US" dirty="0" smtClean="0"/>
              <a:t>   peak total </a:t>
            </a:r>
            <a:r>
              <a:rPr lang="en-US" dirty="0" err="1" smtClean="0"/>
              <a:t>cortisol</a:t>
            </a:r>
            <a:r>
              <a:rPr lang="en-US" dirty="0" smtClean="0"/>
              <a:t> response after ACTH injection was significantly higher in comparison to the </a:t>
            </a:r>
            <a:r>
              <a:rPr lang="en-US" dirty="0" err="1" smtClean="0"/>
              <a:t>nonpregnant</a:t>
            </a:r>
            <a:r>
              <a:rPr lang="en-US" dirty="0" smtClean="0"/>
              <a:t> state (median, 1000 </a:t>
            </a:r>
            <a:r>
              <a:rPr lang="en-US" dirty="0" err="1" smtClean="0"/>
              <a:t>nmol</a:t>
            </a:r>
            <a:r>
              <a:rPr lang="en-US" dirty="0" smtClean="0"/>
              <a:t>/L[ </a:t>
            </a:r>
            <a:r>
              <a:rPr lang="en-US" b="1" dirty="0" smtClean="0"/>
              <a:t>37</a:t>
            </a:r>
            <a:r>
              <a:rPr lang="en-US" dirty="0" smtClean="0"/>
              <a:t> </a:t>
            </a:r>
            <a:r>
              <a:rPr lang="en-US" b="1" dirty="0" err="1" smtClean="0"/>
              <a:t>ug</a:t>
            </a:r>
            <a:r>
              <a:rPr lang="en-US" b="1" dirty="0" smtClean="0"/>
              <a:t>/</a:t>
            </a:r>
            <a:r>
              <a:rPr lang="en-US" b="1" dirty="0" err="1" smtClean="0"/>
              <a:t>dL</a:t>
            </a:r>
            <a:r>
              <a:rPr lang="en-US" b="1" dirty="0" smtClean="0"/>
              <a:t>]) in the second and third  </a:t>
            </a:r>
            <a:r>
              <a:rPr lang="en-US" dirty="0" smtClean="0"/>
              <a:t>trimesters,</a:t>
            </a:r>
          </a:p>
          <a:p>
            <a:pPr>
              <a:buNone/>
            </a:pPr>
            <a:endParaRPr lang="en-US" dirty="0" smtClean="0"/>
          </a:p>
          <a:p>
            <a:r>
              <a:rPr lang="en-US" dirty="0" smtClean="0"/>
              <a:t>their responses returned to </a:t>
            </a:r>
            <a:r>
              <a:rPr lang="en-US" dirty="0" err="1" smtClean="0"/>
              <a:t>prepregnancy</a:t>
            </a:r>
            <a:r>
              <a:rPr lang="en-US" dirty="0" smtClean="0"/>
              <a:t> levels during the postpartum period (median, 700 </a:t>
            </a:r>
            <a:r>
              <a:rPr lang="en-US" dirty="0" err="1" smtClean="0"/>
              <a:t>nmoL</a:t>
            </a:r>
            <a:r>
              <a:rPr lang="en-US" dirty="0" smtClean="0"/>
              <a:t>/l [26 </a:t>
            </a:r>
            <a:r>
              <a:rPr lang="en-US" dirty="0" err="1" smtClean="0"/>
              <a:t>ug</a:t>
            </a:r>
            <a:r>
              <a:rPr lang="en-US" dirty="0" smtClean="0"/>
              <a:t>/</a:t>
            </a:r>
            <a:r>
              <a:rPr lang="en-US" dirty="0" err="1" smtClean="0"/>
              <a:t>dL</a:t>
            </a:r>
            <a:r>
              <a:rPr lang="en-US" dirty="0" smtClean="0"/>
              <a:t>]) .</a:t>
            </a:r>
          </a:p>
          <a:p>
            <a:pPr>
              <a:buNone/>
            </a:pPr>
            <a:r>
              <a:rPr lang="en-US" dirty="0" smtClean="0"/>
              <a:t> </a:t>
            </a:r>
          </a:p>
          <a:p>
            <a:r>
              <a:rPr lang="en-US" dirty="0" smtClean="0"/>
              <a:t>Thus, it has been suggested to use higher diagnostic </a:t>
            </a:r>
            <a:r>
              <a:rPr lang="en-US" dirty="0" err="1" smtClean="0"/>
              <a:t>cortisol</a:t>
            </a:r>
            <a:r>
              <a:rPr lang="en-US" dirty="0" smtClean="0"/>
              <a:t> cutoffs of </a:t>
            </a:r>
            <a:r>
              <a:rPr lang="en-US" dirty="0" smtClean="0">
                <a:solidFill>
                  <a:schemeClr val="accent2"/>
                </a:solidFill>
              </a:rPr>
              <a:t>700 </a:t>
            </a:r>
            <a:r>
              <a:rPr lang="en-US" dirty="0" err="1" smtClean="0">
                <a:solidFill>
                  <a:schemeClr val="accent2"/>
                </a:solidFill>
              </a:rPr>
              <a:t>nmoI</a:t>
            </a:r>
            <a:r>
              <a:rPr lang="en-US" dirty="0" smtClean="0">
                <a:solidFill>
                  <a:schemeClr val="accent2"/>
                </a:solidFill>
              </a:rPr>
              <a:t>/L </a:t>
            </a:r>
            <a:r>
              <a:rPr lang="en-US" dirty="0" smtClean="0"/>
              <a:t>(</a:t>
            </a:r>
            <a:r>
              <a:rPr lang="en-US" dirty="0" smtClean="0">
                <a:solidFill>
                  <a:schemeClr val="accent2"/>
                </a:solidFill>
              </a:rPr>
              <a:t>25 </a:t>
            </a:r>
            <a:r>
              <a:rPr lang="en-US" dirty="0" err="1" smtClean="0">
                <a:solidFill>
                  <a:schemeClr val="accent2"/>
                </a:solidFill>
              </a:rPr>
              <a:t>ug</a:t>
            </a:r>
            <a:r>
              <a:rPr lang="en-US" dirty="0" smtClean="0">
                <a:solidFill>
                  <a:schemeClr val="accent2"/>
                </a:solidFill>
              </a:rPr>
              <a:t>/</a:t>
            </a:r>
            <a:r>
              <a:rPr lang="en-US" dirty="0" err="1" smtClean="0">
                <a:solidFill>
                  <a:schemeClr val="accent2"/>
                </a:solidFill>
              </a:rPr>
              <a:t>dL</a:t>
            </a:r>
            <a:r>
              <a:rPr lang="en-US" dirty="0" smtClean="0"/>
              <a:t>), for the </a:t>
            </a:r>
            <a:r>
              <a:rPr lang="en-US" dirty="0" smtClean="0">
                <a:solidFill>
                  <a:schemeClr val="accent2"/>
                </a:solidFill>
              </a:rPr>
              <a:t>first</a:t>
            </a:r>
            <a:r>
              <a:rPr lang="en-US" dirty="0" smtClean="0"/>
              <a:t>  trimester </a:t>
            </a:r>
          </a:p>
          <a:p>
            <a:pPr>
              <a:buNone/>
            </a:pPr>
            <a:r>
              <a:rPr lang="en-US" dirty="0" smtClean="0"/>
              <a:t>  </a:t>
            </a:r>
            <a:r>
              <a:rPr lang="en-US" dirty="0" smtClean="0">
                <a:solidFill>
                  <a:schemeClr val="accent2"/>
                </a:solidFill>
              </a:rPr>
              <a:t>800 </a:t>
            </a:r>
            <a:r>
              <a:rPr lang="en-US" dirty="0" err="1" smtClean="0">
                <a:solidFill>
                  <a:schemeClr val="accent2"/>
                </a:solidFill>
              </a:rPr>
              <a:t>nmoI</a:t>
            </a:r>
            <a:r>
              <a:rPr lang="en-US" dirty="0" smtClean="0">
                <a:solidFill>
                  <a:schemeClr val="accent2"/>
                </a:solidFill>
              </a:rPr>
              <a:t>/L </a:t>
            </a:r>
            <a:r>
              <a:rPr lang="en-US" dirty="0" smtClean="0"/>
              <a:t>(</a:t>
            </a:r>
            <a:r>
              <a:rPr lang="en-US" dirty="0" smtClean="0">
                <a:solidFill>
                  <a:schemeClr val="accent2"/>
                </a:solidFill>
              </a:rPr>
              <a:t>29 </a:t>
            </a:r>
            <a:r>
              <a:rPr lang="en-US" dirty="0" err="1" smtClean="0">
                <a:solidFill>
                  <a:schemeClr val="accent2"/>
                </a:solidFill>
              </a:rPr>
              <a:t>ug</a:t>
            </a:r>
            <a:r>
              <a:rPr lang="en-US" dirty="0" smtClean="0">
                <a:solidFill>
                  <a:schemeClr val="accent2"/>
                </a:solidFill>
              </a:rPr>
              <a:t>/</a:t>
            </a:r>
            <a:r>
              <a:rPr lang="en-US" dirty="0" err="1" smtClean="0">
                <a:solidFill>
                  <a:schemeClr val="accent2"/>
                </a:solidFill>
              </a:rPr>
              <a:t>dL</a:t>
            </a:r>
            <a:r>
              <a:rPr lang="en-US" dirty="0" smtClean="0"/>
              <a:t>), for the  </a:t>
            </a:r>
            <a:r>
              <a:rPr lang="en-US" dirty="0" smtClean="0">
                <a:solidFill>
                  <a:schemeClr val="accent2"/>
                </a:solidFill>
              </a:rPr>
              <a:t>second</a:t>
            </a:r>
            <a:r>
              <a:rPr lang="en-US" dirty="0" smtClean="0"/>
              <a:t>  trimester</a:t>
            </a:r>
          </a:p>
          <a:p>
            <a:pPr>
              <a:buNone/>
            </a:pPr>
            <a:r>
              <a:rPr lang="en-US" dirty="0" smtClean="0"/>
              <a:t>  and </a:t>
            </a:r>
            <a:r>
              <a:rPr lang="en-US" dirty="0" smtClean="0">
                <a:solidFill>
                  <a:schemeClr val="accent2"/>
                </a:solidFill>
              </a:rPr>
              <a:t>900 </a:t>
            </a:r>
            <a:r>
              <a:rPr lang="en-US" dirty="0" err="1" smtClean="0">
                <a:solidFill>
                  <a:schemeClr val="accent2"/>
                </a:solidFill>
              </a:rPr>
              <a:t>nmoI</a:t>
            </a:r>
            <a:r>
              <a:rPr lang="en-US" dirty="0" smtClean="0">
                <a:solidFill>
                  <a:schemeClr val="accent2"/>
                </a:solidFill>
              </a:rPr>
              <a:t>/L </a:t>
            </a:r>
            <a:r>
              <a:rPr lang="en-US" dirty="0" smtClean="0"/>
              <a:t>(</a:t>
            </a:r>
            <a:r>
              <a:rPr lang="en-US" dirty="0" smtClean="0">
                <a:solidFill>
                  <a:schemeClr val="accent2"/>
                </a:solidFill>
              </a:rPr>
              <a:t>32 </a:t>
            </a:r>
            <a:r>
              <a:rPr lang="en-US" dirty="0" err="1" smtClean="0">
                <a:solidFill>
                  <a:schemeClr val="accent2"/>
                </a:solidFill>
              </a:rPr>
              <a:t>ug</a:t>
            </a:r>
            <a:r>
              <a:rPr lang="en-US" dirty="0" smtClean="0">
                <a:solidFill>
                  <a:schemeClr val="accent2"/>
                </a:solidFill>
              </a:rPr>
              <a:t>/</a:t>
            </a:r>
            <a:r>
              <a:rPr lang="en-US" dirty="0" err="1" smtClean="0">
                <a:solidFill>
                  <a:schemeClr val="accent2"/>
                </a:solidFill>
              </a:rPr>
              <a:t>dL</a:t>
            </a:r>
            <a:r>
              <a:rPr lang="en-US" dirty="0" smtClean="0"/>
              <a:t>) for the  </a:t>
            </a:r>
            <a:r>
              <a:rPr lang="en-US" dirty="0" smtClean="0">
                <a:solidFill>
                  <a:schemeClr val="accent2"/>
                </a:solidFill>
              </a:rPr>
              <a:t>third</a:t>
            </a:r>
            <a:r>
              <a:rPr lang="en-US" dirty="0" smtClean="0"/>
              <a:t> trimester, respectively .</a:t>
            </a:r>
          </a:p>
          <a:p>
            <a:endParaRPr lang="en-US" dirty="0"/>
          </a:p>
        </p:txBody>
      </p:sp>
      <p:sp>
        <p:nvSpPr>
          <p:cNvPr id="3" name="Title 2"/>
          <p:cNvSpPr>
            <a:spLocks noGrp="1"/>
          </p:cNvSpPr>
          <p:nvPr>
            <p:ph type="title"/>
          </p:nvPr>
        </p:nvSpPr>
        <p:spPr/>
        <p:txBody>
          <a:bodyPr>
            <a:normAutofit/>
          </a:bodyPr>
          <a:lstStyle/>
          <a:p>
            <a:r>
              <a:rPr lang="en-US" sz="3200" dirty="0" smtClean="0"/>
              <a:t>adrenal insufficiency in pregnancy</a:t>
            </a:r>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chemeClr val="accent2"/>
                </a:solidFill>
              </a:rPr>
              <a:t>2.1</a:t>
            </a:r>
            <a:r>
              <a:rPr lang="en-US" dirty="0" smtClean="0"/>
              <a:t> We suggest the standard dose (</a:t>
            </a:r>
            <a:r>
              <a:rPr lang="en-US" dirty="0" smtClean="0">
                <a:solidFill>
                  <a:schemeClr val="accent2"/>
                </a:solidFill>
              </a:rPr>
              <a:t>250 µg for adults </a:t>
            </a:r>
            <a:r>
              <a:rPr lang="en-US" dirty="0" smtClean="0"/>
              <a:t>and </a:t>
            </a:r>
            <a:r>
              <a:rPr lang="en-US" dirty="0" smtClean="0">
                <a:solidFill>
                  <a:schemeClr val="accent2"/>
                </a:solidFill>
              </a:rPr>
              <a:t>children ≥2 y </a:t>
            </a:r>
            <a:r>
              <a:rPr lang="en-US" dirty="0" smtClean="0"/>
              <a:t>of age, </a:t>
            </a:r>
          </a:p>
          <a:p>
            <a:pPr>
              <a:buNone/>
            </a:pPr>
            <a:r>
              <a:rPr lang="en-US" dirty="0" smtClean="0">
                <a:solidFill>
                  <a:srgbClr val="00B050"/>
                </a:solidFill>
              </a:rPr>
              <a:t> 15 µg /kg </a:t>
            </a:r>
            <a:r>
              <a:rPr lang="en-US" dirty="0" smtClean="0"/>
              <a:t>for </a:t>
            </a:r>
            <a:r>
              <a:rPr lang="en-US" dirty="0" smtClean="0">
                <a:solidFill>
                  <a:srgbClr val="00B050"/>
                </a:solidFill>
              </a:rPr>
              <a:t>infants</a:t>
            </a:r>
            <a:r>
              <a:rPr lang="en-US" dirty="0" smtClean="0"/>
              <a:t>, </a:t>
            </a:r>
          </a:p>
          <a:p>
            <a:pPr>
              <a:buNone/>
            </a:pPr>
            <a:r>
              <a:rPr lang="en-US" dirty="0" smtClean="0"/>
              <a:t> and </a:t>
            </a:r>
            <a:r>
              <a:rPr lang="en-US" dirty="0" smtClean="0">
                <a:solidFill>
                  <a:schemeClr val="accent1"/>
                </a:solidFill>
              </a:rPr>
              <a:t>125 µg</a:t>
            </a:r>
            <a:r>
              <a:rPr lang="en-US" dirty="0" smtClean="0"/>
              <a:t> for </a:t>
            </a:r>
            <a:r>
              <a:rPr lang="en-US" dirty="0" smtClean="0">
                <a:solidFill>
                  <a:schemeClr val="accent1"/>
                </a:solidFill>
              </a:rPr>
              <a:t>children &lt;2 </a:t>
            </a:r>
            <a:r>
              <a:rPr lang="en-US" dirty="0" smtClean="0"/>
              <a:t>y of age) </a:t>
            </a:r>
          </a:p>
          <a:p>
            <a:pPr>
              <a:buNone/>
            </a:pPr>
            <a:r>
              <a:rPr lang="en-US" dirty="0" smtClean="0"/>
              <a:t>iv </a:t>
            </a:r>
            <a:r>
              <a:rPr lang="en-US" dirty="0" err="1" smtClean="0"/>
              <a:t>corticotropin</a:t>
            </a:r>
            <a:r>
              <a:rPr lang="en-US" dirty="0" smtClean="0"/>
              <a:t> stimulation (30 or 60 min) test over other existing diagnostics tests to establish</a:t>
            </a:r>
          </a:p>
          <a:p>
            <a:pPr>
              <a:buNone/>
            </a:pPr>
            <a:r>
              <a:rPr lang="en-US" dirty="0" smtClean="0"/>
              <a:t>  the diagnosis of adrenal insufficiency. </a:t>
            </a:r>
          </a:p>
          <a:p>
            <a:pPr>
              <a:buNone/>
            </a:pPr>
            <a:endParaRPr lang="en-US" dirty="0" smtClean="0"/>
          </a:p>
          <a:p>
            <a:pPr>
              <a:buNone/>
            </a:pPr>
            <a:r>
              <a:rPr lang="en-US" dirty="0" smtClean="0"/>
              <a:t>Peak </a:t>
            </a:r>
            <a:r>
              <a:rPr lang="en-US" dirty="0" err="1" smtClean="0"/>
              <a:t>cortisol</a:t>
            </a:r>
            <a:r>
              <a:rPr lang="en-US" dirty="0" smtClean="0"/>
              <a:t> levels below 500 </a:t>
            </a:r>
            <a:r>
              <a:rPr lang="en-US" dirty="0" err="1" smtClean="0"/>
              <a:t>nmol</a:t>
            </a:r>
            <a:r>
              <a:rPr lang="en-US" dirty="0" smtClean="0"/>
              <a:t>/L (18µg/</a:t>
            </a:r>
            <a:r>
              <a:rPr lang="en-US" dirty="0" err="1" smtClean="0"/>
              <a:t>dL</a:t>
            </a:r>
            <a:r>
              <a:rPr lang="en-US" dirty="0" smtClean="0"/>
              <a:t>) (assay dependent) at 30 or 60 minutes indicate adrenal insufficiency. (21⁺⁺⁻⁻)</a:t>
            </a:r>
            <a:endParaRPr lang="en-US" dirty="0"/>
          </a:p>
        </p:txBody>
      </p:sp>
      <p:sp>
        <p:nvSpPr>
          <p:cNvPr id="3" name="Title 2"/>
          <p:cNvSpPr>
            <a:spLocks noGrp="1"/>
          </p:cNvSpPr>
          <p:nvPr>
            <p:ph type="title"/>
          </p:nvPr>
        </p:nvSpPr>
        <p:spPr/>
        <p:txBody>
          <a:bodyPr/>
          <a:lstStyle/>
          <a:p>
            <a:r>
              <a:rPr lang="en-US" dirty="0" smtClean="0"/>
              <a:t>2.0 Optimal diagnostic tests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solidFill>
                  <a:schemeClr val="accent2"/>
                </a:solidFill>
              </a:rPr>
              <a:t>2.2</a:t>
            </a:r>
            <a:r>
              <a:rPr lang="en-US" dirty="0" smtClean="0"/>
              <a:t> We suggest the low-dose (</a:t>
            </a:r>
            <a:r>
              <a:rPr lang="en-US" dirty="0" smtClean="0">
                <a:solidFill>
                  <a:schemeClr val="accent2"/>
                </a:solidFill>
              </a:rPr>
              <a:t>1 µg</a:t>
            </a:r>
            <a:r>
              <a:rPr lang="en-US" b="1" i="1" dirty="0" smtClean="0"/>
              <a:t>) </a:t>
            </a:r>
            <a:r>
              <a:rPr lang="en-US" b="1" i="1" dirty="0" err="1" smtClean="0"/>
              <a:t>corticotropin</a:t>
            </a:r>
            <a:r>
              <a:rPr lang="en-US" b="1" i="1" dirty="0" smtClean="0"/>
              <a:t> test </a:t>
            </a:r>
            <a:r>
              <a:rPr lang="en-US" dirty="0" smtClean="0"/>
              <a:t> for diagnosis of PAI only when the substance itself is in short supply. (21⁺⁺⁻⁻)</a:t>
            </a:r>
          </a:p>
          <a:p>
            <a:endParaRPr lang="en-US" dirty="0" smtClean="0"/>
          </a:p>
          <a:p>
            <a:r>
              <a:rPr lang="en-US" dirty="0" smtClean="0">
                <a:solidFill>
                  <a:schemeClr val="accent2"/>
                </a:solidFill>
              </a:rPr>
              <a:t>2.3</a:t>
            </a:r>
            <a:r>
              <a:rPr lang="en-US" dirty="0" smtClean="0"/>
              <a:t> If a </a:t>
            </a:r>
            <a:r>
              <a:rPr lang="en-US" dirty="0" err="1" smtClean="0"/>
              <a:t>corticotropin</a:t>
            </a:r>
            <a:r>
              <a:rPr lang="en-US" dirty="0" smtClean="0"/>
              <a:t> stimulation test is not feasible, we suggest using a morning </a:t>
            </a:r>
            <a:r>
              <a:rPr lang="en-US" dirty="0" err="1" smtClean="0"/>
              <a:t>cortisol</a:t>
            </a:r>
            <a:r>
              <a:rPr lang="en-US" dirty="0" smtClean="0"/>
              <a:t> </a:t>
            </a:r>
            <a:r>
              <a:rPr lang="en-US" dirty="0" smtClean="0">
                <a:solidFill>
                  <a:schemeClr val="accent2"/>
                </a:solidFill>
              </a:rPr>
              <a:t>440 </a:t>
            </a:r>
            <a:r>
              <a:rPr lang="en-US" dirty="0" err="1" smtClean="0">
                <a:solidFill>
                  <a:schemeClr val="accent2"/>
                </a:solidFill>
              </a:rPr>
              <a:t>nmol</a:t>
            </a:r>
            <a:r>
              <a:rPr lang="en-US" dirty="0" smtClean="0">
                <a:solidFill>
                  <a:schemeClr val="accent2"/>
                </a:solidFill>
              </a:rPr>
              <a:t>/L (5 µg /</a:t>
            </a:r>
            <a:r>
              <a:rPr lang="en-US" dirty="0" err="1" smtClean="0">
                <a:solidFill>
                  <a:schemeClr val="accent2"/>
                </a:solidFill>
              </a:rPr>
              <a:t>dL</a:t>
            </a:r>
            <a:r>
              <a:rPr lang="en-US" dirty="0" smtClean="0">
                <a:solidFill>
                  <a:schemeClr val="accent2"/>
                </a:solidFill>
              </a:rPr>
              <a:t>) </a:t>
            </a:r>
            <a:r>
              <a:rPr lang="en-US" dirty="0" smtClean="0"/>
              <a:t>in combination with ACTH as a preliminary test suggestive of adrenal insufficiency (until </a:t>
            </a:r>
            <a:r>
              <a:rPr lang="en-US" dirty="0" err="1" smtClean="0"/>
              <a:t>confiatory</a:t>
            </a:r>
            <a:r>
              <a:rPr lang="en-US" dirty="0" smtClean="0"/>
              <a:t> testing with </a:t>
            </a:r>
            <a:r>
              <a:rPr lang="en-US" dirty="0" err="1" smtClean="0"/>
              <a:t>corticotropin</a:t>
            </a:r>
            <a:r>
              <a:rPr lang="en-US" dirty="0" smtClean="0"/>
              <a:t> stimulation is available). (21⁺⁻⁻⁻)</a:t>
            </a:r>
            <a:endParaRPr lang="en-US" dirty="0"/>
          </a:p>
        </p:txBody>
      </p:sp>
      <p:sp>
        <p:nvSpPr>
          <p:cNvPr id="3" name="Title 2"/>
          <p:cNvSpPr>
            <a:spLocks noGrp="1"/>
          </p:cNvSpPr>
          <p:nvPr>
            <p:ph type="title"/>
          </p:nvPr>
        </p:nvSpPr>
        <p:spPr/>
        <p:txBody>
          <a:bodyPr/>
          <a:lstStyle/>
          <a:p>
            <a:r>
              <a:rPr lang="en-US" dirty="0" smtClean="0"/>
              <a:t>2.0 Optimal diagnostic tests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solidFill>
                  <a:schemeClr val="accent2"/>
                </a:solidFill>
              </a:rPr>
              <a:t>2.4</a:t>
            </a:r>
            <a:r>
              <a:rPr lang="en-US" dirty="0" smtClean="0"/>
              <a:t> We recommend measurement of plasma ACTH to establish PAI.</a:t>
            </a:r>
          </a:p>
          <a:p>
            <a:r>
              <a:rPr lang="en-US" dirty="0" smtClean="0"/>
              <a:t> The sample can be obtained at the same time as the baseline sample in the </a:t>
            </a:r>
            <a:r>
              <a:rPr lang="en-US" dirty="0" err="1" smtClean="0"/>
              <a:t>corticotropin</a:t>
            </a:r>
            <a:r>
              <a:rPr lang="en-US" dirty="0" smtClean="0"/>
              <a:t> test or paired with the morning </a:t>
            </a:r>
            <a:r>
              <a:rPr lang="en-US" dirty="0" err="1" smtClean="0"/>
              <a:t>cortisol</a:t>
            </a:r>
            <a:r>
              <a:rPr lang="en-US" dirty="0" smtClean="0"/>
              <a:t> sample. In patients with confirmed </a:t>
            </a:r>
            <a:r>
              <a:rPr lang="en-US" dirty="0" err="1" smtClean="0"/>
              <a:t>cortisol</a:t>
            </a:r>
            <a:r>
              <a:rPr lang="en-US" dirty="0" smtClean="0"/>
              <a:t> deficiency, a plasma </a:t>
            </a:r>
            <a:r>
              <a:rPr lang="en-US" dirty="0" smtClean="0">
                <a:solidFill>
                  <a:srgbClr val="FF0000"/>
                </a:solidFill>
              </a:rPr>
              <a:t>ACTH &gt;2-fold the upper limit </a:t>
            </a:r>
            <a:r>
              <a:rPr lang="en-US" dirty="0" smtClean="0"/>
              <a:t>of the reference range is consistent with PAI. (1I⁺⁺⁺⁻)</a:t>
            </a:r>
          </a:p>
          <a:p>
            <a:pPr>
              <a:buNone/>
            </a:pPr>
            <a:endParaRPr lang="en-US" dirty="0" smtClean="0"/>
          </a:p>
          <a:p>
            <a:r>
              <a:rPr lang="en-US" dirty="0" smtClean="0">
                <a:solidFill>
                  <a:schemeClr val="accent2"/>
                </a:solidFill>
              </a:rPr>
              <a:t>2.5</a:t>
            </a:r>
            <a:r>
              <a:rPr lang="en-US" dirty="0" smtClean="0"/>
              <a:t> We recommend the simultaneous measurement of plasma </a:t>
            </a:r>
            <a:r>
              <a:rPr lang="en-US" dirty="0" err="1" smtClean="0"/>
              <a:t>renin</a:t>
            </a:r>
            <a:r>
              <a:rPr lang="en-US" dirty="0" smtClean="0"/>
              <a:t> and </a:t>
            </a:r>
            <a:r>
              <a:rPr lang="en-US" dirty="0" err="1" smtClean="0"/>
              <a:t>aldosterone</a:t>
            </a:r>
            <a:r>
              <a:rPr lang="en-US" dirty="0" smtClean="0"/>
              <a:t> in PA1 to determine the presence of </a:t>
            </a:r>
            <a:r>
              <a:rPr lang="en-US" dirty="0" err="1" smtClean="0"/>
              <a:t>mineralocorticoid</a:t>
            </a:r>
            <a:r>
              <a:rPr lang="en-US" dirty="0" smtClean="0"/>
              <a:t> deficiency. (11 ⁺⁺⁺⁻)</a:t>
            </a:r>
            <a:endParaRPr lang="en-US" dirty="0"/>
          </a:p>
        </p:txBody>
      </p:sp>
      <p:sp>
        <p:nvSpPr>
          <p:cNvPr id="3" name="Title 2"/>
          <p:cNvSpPr>
            <a:spLocks noGrp="1"/>
          </p:cNvSpPr>
          <p:nvPr>
            <p:ph type="title"/>
          </p:nvPr>
        </p:nvSpPr>
        <p:spPr/>
        <p:txBody>
          <a:bodyPr/>
          <a:lstStyle/>
          <a:p>
            <a:r>
              <a:rPr lang="en-US" dirty="0" smtClean="0"/>
              <a:t>2.0 Optimal diagnostic tests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2.6</a:t>
            </a:r>
            <a:r>
              <a:rPr lang="en-US" dirty="0" smtClean="0"/>
              <a:t> We suggest that the etiology of PAI should be determined</a:t>
            </a:r>
          </a:p>
          <a:p>
            <a:pPr>
              <a:buNone/>
            </a:pPr>
            <a:r>
              <a:rPr lang="en-US" dirty="0" smtClean="0"/>
              <a:t>  in all patients with confirmed disease. (For diagnostic workup, see Table etiologies and Figure 1.) (Ungraded best practice recommendation)</a:t>
            </a:r>
            <a:endParaRPr lang="en-US" dirty="0"/>
          </a:p>
        </p:txBody>
      </p:sp>
      <p:sp>
        <p:nvSpPr>
          <p:cNvPr id="3" name="Title 2"/>
          <p:cNvSpPr>
            <a:spLocks noGrp="1"/>
          </p:cNvSpPr>
          <p:nvPr>
            <p:ph type="title"/>
          </p:nvPr>
        </p:nvSpPr>
        <p:spPr/>
        <p:txBody>
          <a:bodyPr/>
          <a:lstStyle/>
          <a:p>
            <a:r>
              <a:rPr lang="en-US" dirty="0" smtClean="0"/>
              <a:t>2.0 Optimal diagnostic tests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47625" y="214290"/>
            <a:ext cx="9239250" cy="6357982"/>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078621"/>
          </a:xfrm>
        </p:spPr>
        <p:txBody>
          <a:bodyPr>
            <a:normAutofit fontScale="85000" lnSpcReduction="20000"/>
          </a:bodyPr>
          <a:lstStyle/>
          <a:p>
            <a:pPr>
              <a:buNone/>
            </a:pPr>
            <a:endParaRPr lang="en-US" dirty="0" smtClean="0">
              <a:solidFill>
                <a:srgbClr val="FF0000"/>
              </a:solidFill>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Introduction</a:t>
            </a:r>
          </a:p>
          <a:p>
            <a:r>
              <a:rPr lang="en-US" dirty="0" smtClean="0">
                <a:latin typeface="Times New Roman"/>
                <a:ea typeface="Times New Roman"/>
                <a:cs typeface="Times New Roman"/>
                <a:sym typeface="Times New Roman"/>
              </a:rPr>
              <a:t>Review of one </a:t>
            </a:r>
            <a:r>
              <a:rPr lang="en-US" dirty="0" err="1" smtClean="0">
                <a:latin typeface="Times New Roman"/>
                <a:ea typeface="Times New Roman"/>
                <a:cs typeface="Times New Roman"/>
                <a:sym typeface="Times New Roman"/>
              </a:rPr>
              <a:t>Meta_Analysis</a:t>
            </a:r>
            <a:r>
              <a:rPr lang="en-US" dirty="0" smtClean="0">
                <a:latin typeface="Times New Roman"/>
                <a:ea typeface="Times New Roman"/>
                <a:cs typeface="Times New Roman"/>
                <a:sym typeface="Times New Roman"/>
              </a:rPr>
              <a:t> &amp; systematic review</a:t>
            </a:r>
            <a:r>
              <a:rPr lang="en-US" dirty="0" smtClean="0"/>
              <a:t> ACTH stimulation tests for the diagnosis of adrenal  insufficiency</a:t>
            </a:r>
            <a:endParaRPr lang="en-US" dirty="0" smtClean="0">
              <a:latin typeface="Times New Roman"/>
              <a:ea typeface="Times New Roman"/>
              <a:cs typeface="Times New Roman"/>
              <a:sym typeface="Times New Roman"/>
            </a:endParaRPr>
          </a:p>
          <a:p>
            <a:r>
              <a:rPr lang="en-US" dirty="0" smtClean="0">
                <a:latin typeface="Times New Roman"/>
                <a:ea typeface="Times New Roman"/>
                <a:cs typeface="Times New Roman"/>
                <a:sym typeface="Times New Roman"/>
              </a:rPr>
              <a:t>Review of  articles </a:t>
            </a:r>
            <a:r>
              <a:rPr lang="en-US" dirty="0" smtClean="0"/>
              <a:t>The utility of the </a:t>
            </a:r>
            <a:r>
              <a:rPr lang="en-US" dirty="0" err="1" smtClean="0"/>
              <a:t>corticotropin</a:t>
            </a:r>
            <a:r>
              <a:rPr lang="en-US" dirty="0" smtClean="0"/>
              <a:t> test to diagnose adrenal insufficiency in critical illness: an update</a:t>
            </a:r>
          </a:p>
          <a:p>
            <a:endParaRPr lang="en-US" dirty="0" smtClean="0">
              <a:latin typeface="Times New Roman"/>
              <a:ea typeface="Times New Roman"/>
              <a:cs typeface="Times New Roman"/>
              <a:sym typeface="Times New Roman"/>
            </a:endParaRPr>
          </a:p>
          <a:p>
            <a:r>
              <a:rPr lang="en-US" dirty="0" smtClean="0">
                <a:solidFill>
                  <a:schemeClr val="accent2"/>
                </a:solidFill>
                <a:latin typeface="Times New Roman"/>
                <a:ea typeface="Times New Roman"/>
                <a:cs typeface="Times New Roman"/>
                <a:sym typeface="Times New Roman"/>
              </a:rPr>
              <a:t>Brief review of two guidelines:</a:t>
            </a:r>
            <a:r>
              <a:rPr lang="en-US" dirty="0" smtClean="0">
                <a:solidFill>
                  <a:schemeClr val="accent2"/>
                </a:solidFill>
              </a:rPr>
              <a:t> </a:t>
            </a:r>
            <a:r>
              <a:rPr lang="en-US" dirty="0" smtClean="0"/>
              <a:t>1) Diagnosis and treatment of primary adrenal </a:t>
            </a:r>
            <a:r>
              <a:rPr lang="en-US" dirty="0" err="1" smtClean="0"/>
              <a:t>insufficiency:An</a:t>
            </a:r>
            <a:r>
              <a:rPr lang="en-US" dirty="0" smtClean="0"/>
              <a:t> Endocrine Society Clinical Practice Guideline</a:t>
            </a:r>
          </a:p>
          <a:p>
            <a:r>
              <a:rPr lang="en-US" dirty="0" smtClean="0">
                <a:solidFill>
                  <a:schemeClr val="accent2"/>
                </a:solidFill>
              </a:rPr>
              <a:t>2)Guidelines for diagnosis and treatment of adrenal insufficiency in adults</a:t>
            </a:r>
          </a:p>
          <a:p>
            <a:pPr>
              <a:buNone/>
            </a:pPr>
            <a:endParaRPr lang="en-US" dirty="0" smtClean="0">
              <a:solidFill>
                <a:schemeClr val="accent2"/>
              </a:solidFill>
            </a:endParaRPr>
          </a:p>
          <a:p>
            <a:r>
              <a:rPr lang="en-US" dirty="0" smtClean="0">
                <a:latin typeface="Times New Roman"/>
                <a:ea typeface="Times New Roman"/>
                <a:cs typeface="Times New Roman"/>
                <a:sym typeface="Times New Roman"/>
              </a:rPr>
              <a:t>Answers to the clinical questions </a:t>
            </a: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pPr>
              <a:buNone/>
            </a:pPr>
            <a:endParaRPr lang="en-US"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CA" dirty="0" smtClean="0">
              <a:latin typeface="Times New Roman"/>
              <a:ea typeface="Times New Roman"/>
              <a:cs typeface="Times New Roman"/>
              <a:sym typeface="Times New Roman"/>
            </a:endParaRPr>
          </a:p>
          <a:p>
            <a:endParaRPr lang="en-US" dirty="0" smtClean="0">
              <a:latin typeface="Times New Roman"/>
              <a:ea typeface="Times New Roman"/>
              <a:cs typeface="Times New Roman"/>
              <a:sym typeface="Times New Roman"/>
            </a:endParaRPr>
          </a:p>
          <a:p>
            <a:endParaRPr lang="en-CA" dirty="0" smtClean="0"/>
          </a:p>
          <a:p>
            <a:endParaRPr lang="en-US" dirty="0"/>
          </a:p>
        </p:txBody>
      </p:sp>
      <p:sp>
        <p:nvSpPr>
          <p:cNvPr id="2" name="Title 1"/>
          <p:cNvSpPr>
            <a:spLocks noGrp="1"/>
          </p:cNvSpPr>
          <p:nvPr>
            <p:ph type="title"/>
          </p:nvPr>
        </p:nvSpPr>
        <p:spPr>
          <a:xfrm>
            <a:off x="457200" y="274638"/>
            <a:ext cx="8229600" cy="725470"/>
          </a:xfrm>
        </p:spPr>
        <p:txBody>
          <a:bodyPr/>
          <a:lstStyle/>
          <a:p>
            <a:pPr algn="l"/>
            <a:r>
              <a:rPr lang="en-CA" dirty="0" smtClean="0"/>
              <a:t>Agenda</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b="1" dirty="0" smtClean="0"/>
              <a:t>Guidelines for diagnosis and treatment of adrenal insufficiency in adults</a:t>
            </a:r>
          </a:p>
          <a:p>
            <a:pPr algn="ctr">
              <a:buNone/>
            </a:pPr>
            <a:r>
              <a:rPr lang="pt-BR" sz="1800" dirty="0" smtClean="0"/>
              <a:t>Paz de Miguel Novoaa,*, Elena Torres Velab, Nuria Palacios Garcíac,Manuela Moreira Rodríguezd, Icíar Solache Guerrase,</a:t>
            </a:r>
            <a:r>
              <a:rPr lang="es-ES" sz="1800" dirty="0" smtClean="0"/>
              <a:t>María de los Ángeles Martínez de Salinas </a:t>
            </a:r>
            <a:r>
              <a:rPr lang="es-ES" sz="1800" dirty="0" err="1" smtClean="0"/>
              <a:t>Santamaríaf</a:t>
            </a:r>
            <a:r>
              <a:rPr lang="es-ES" sz="1800" dirty="0" smtClean="0"/>
              <a:t>, Anna </a:t>
            </a:r>
            <a:r>
              <a:rPr lang="es-ES" sz="1800" dirty="0" err="1" smtClean="0"/>
              <a:t>Aulinas</a:t>
            </a:r>
            <a:r>
              <a:rPr lang="es-ES" sz="1800" dirty="0" smtClean="0"/>
              <a:t> </a:t>
            </a:r>
            <a:r>
              <a:rPr lang="es-ES" sz="1800" dirty="0" err="1" smtClean="0"/>
              <a:t>Masóg</a:t>
            </a:r>
            <a:r>
              <a:rPr lang="es-ES" sz="1800" dirty="0" smtClean="0"/>
              <a:t>;</a:t>
            </a:r>
            <a:r>
              <a:rPr lang="en-US" sz="1800" dirty="0" smtClean="0"/>
              <a:t>representing Knowledge Area Group of </a:t>
            </a:r>
            <a:r>
              <a:rPr lang="en-US" sz="1800" dirty="0" err="1" smtClean="0"/>
              <a:t>Neuroendocrine</a:t>
            </a:r>
            <a:r>
              <a:rPr lang="en-US" sz="1800" dirty="0" smtClean="0"/>
              <a:t>, SEEN(</a:t>
            </a:r>
            <a:r>
              <a:rPr lang="en-US" sz="1800" dirty="0" err="1" smtClean="0"/>
              <a:t>Grupo</a:t>
            </a:r>
            <a:r>
              <a:rPr lang="en-US" sz="1800" dirty="0" smtClean="0"/>
              <a:t> </a:t>
            </a:r>
            <a:r>
              <a:rPr lang="en-US" sz="1800" dirty="0" err="1" smtClean="0"/>
              <a:t>Insuficiencia</a:t>
            </a:r>
            <a:r>
              <a:rPr lang="en-US" sz="1800" dirty="0" smtClean="0"/>
              <a:t> Adrenal</a:t>
            </a:r>
            <a:r>
              <a:rPr lang="en-US" dirty="0" smtClean="0"/>
              <a:t>) </a:t>
            </a:r>
          </a:p>
          <a:p>
            <a:pPr algn="ctr">
              <a:buNone/>
            </a:pPr>
            <a:r>
              <a:rPr lang="en-US" sz="2000" dirty="0" err="1" smtClean="0">
                <a:solidFill>
                  <a:schemeClr val="accent2"/>
                </a:solidFill>
              </a:rPr>
              <a:t>Endocrinol</a:t>
            </a:r>
            <a:r>
              <a:rPr lang="en-US" sz="2000" dirty="0" smtClean="0">
                <a:solidFill>
                  <a:schemeClr val="accent2"/>
                </a:solidFill>
              </a:rPr>
              <a:t> </a:t>
            </a:r>
            <a:r>
              <a:rPr lang="en-US" sz="2000" dirty="0" err="1" smtClean="0">
                <a:solidFill>
                  <a:schemeClr val="accent2"/>
                </a:solidFill>
              </a:rPr>
              <a:t>Nutr</a:t>
            </a:r>
            <a:r>
              <a:rPr lang="en-US" sz="2000" dirty="0" smtClean="0">
                <a:solidFill>
                  <a:schemeClr val="accent2"/>
                </a:solidFill>
              </a:rPr>
              <a:t>. 2014;</a:t>
            </a:r>
            <a:r>
              <a:rPr lang="en-US" sz="2000" b="1" dirty="0" smtClean="0">
                <a:solidFill>
                  <a:schemeClr val="accent2"/>
                </a:solidFill>
              </a:rPr>
              <a:t>61(</a:t>
            </a:r>
            <a:r>
              <a:rPr lang="en-US" sz="2000" b="1" dirty="0" err="1" smtClean="0">
                <a:solidFill>
                  <a:schemeClr val="accent2"/>
                </a:solidFill>
              </a:rPr>
              <a:t>Supl</a:t>
            </a:r>
            <a:r>
              <a:rPr lang="en-US" sz="2000" b="1" dirty="0" smtClean="0">
                <a:solidFill>
                  <a:schemeClr val="accent2"/>
                </a:solidFill>
              </a:rPr>
              <a:t>. 1):1-34</a:t>
            </a:r>
            <a:endParaRPr lang="en-US" sz="2000" dirty="0" smtClean="0">
              <a:solidFill>
                <a:schemeClr val="accent2"/>
              </a:solidFill>
            </a:endParaRPr>
          </a:p>
          <a:p>
            <a:pPr algn="ctr">
              <a:buNone/>
            </a:pPr>
            <a:endParaRPr lang="en-US" dirty="0"/>
          </a:p>
        </p:txBody>
      </p:sp>
      <p:pic>
        <p:nvPicPr>
          <p:cNvPr id="11267" name="Picture 3"/>
          <p:cNvPicPr>
            <a:picLocks noChangeAspect="1" noChangeArrowheads="1"/>
          </p:cNvPicPr>
          <p:nvPr/>
        </p:nvPicPr>
        <p:blipFill>
          <a:blip r:embed="rId2"/>
          <a:srcRect/>
          <a:stretch>
            <a:fillRect/>
          </a:stretch>
        </p:blipFill>
        <p:spPr bwMode="auto">
          <a:xfrm>
            <a:off x="428596" y="0"/>
            <a:ext cx="1133475" cy="1476375"/>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0" y="24"/>
            <a:ext cx="8929717" cy="6858000"/>
          </a:xfrm>
          <a:prstGeom prst="rect">
            <a:avLst/>
          </a:prstGeom>
          <a:noFill/>
          <a:ln w="9525">
            <a:noFill/>
            <a:miter lim="800000"/>
            <a:headEnd/>
            <a:tailEnd/>
          </a:ln>
          <a:effectLst/>
        </p:spPr>
      </p:pic>
      <p:sp>
        <p:nvSpPr>
          <p:cNvPr id="3" name="TextBox 2"/>
          <p:cNvSpPr txBox="1"/>
          <p:nvPr/>
        </p:nvSpPr>
        <p:spPr>
          <a:xfrm>
            <a:off x="357158" y="5072074"/>
            <a:ext cx="4500562" cy="769441"/>
          </a:xfrm>
          <a:prstGeom prst="rect">
            <a:avLst/>
          </a:prstGeom>
          <a:noFill/>
        </p:spPr>
        <p:txBody>
          <a:bodyPr wrap="square" rtlCol="0">
            <a:spAutoFit/>
          </a:bodyPr>
          <a:lstStyle/>
          <a:p>
            <a:r>
              <a:rPr lang="en-US" sz="1100" dirty="0" smtClean="0">
                <a:solidFill>
                  <a:srgbClr val="FF0000"/>
                </a:solidFill>
              </a:rPr>
              <a:t>11-deoxycortisol levels higher than 7 </a:t>
            </a:r>
            <a:r>
              <a:rPr lang="en-US" sz="1100" dirty="0" err="1" smtClean="0">
                <a:solidFill>
                  <a:srgbClr val="FF0000"/>
                </a:solidFill>
              </a:rPr>
              <a:t>ug</a:t>
            </a:r>
            <a:r>
              <a:rPr lang="en-US" sz="1100" dirty="0" smtClean="0">
                <a:solidFill>
                  <a:srgbClr val="FF0000"/>
                </a:solidFill>
              </a:rPr>
              <a:t>/</a:t>
            </a:r>
            <a:r>
              <a:rPr lang="en-US" sz="1100" dirty="0" err="1" smtClean="0">
                <a:solidFill>
                  <a:srgbClr val="FF0000"/>
                </a:solidFill>
              </a:rPr>
              <a:t>dL</a:t>
            </a:r>
            <a:r>
              <a:rPr lang="en-US" sz="1100" dirty="0" smtClean="0">
                <a:solidFill>
                  <a:srgbClr val="FF0000"/>
                </a:solidFill>
              </a:rPr>
              <a:t> (190 </a:t>
            </a:r>
            <a:r>
              <a:rPr lang="en-US" sz="1100" dirty="0" err="1" smtClean="0">
                <a:solidFill>
                  <a:srgbClr val="FF0000"/>
                </a:solidFill>
              </a:rPr>
              <a:t>nmol</a:t>
            </a:r>
            <a:r>
              <a:rPr lang="en-US" sz="1100" dirty="0" smtClean="0">
                <a:solidFill>
                  <a:srgbClr val="FF0000"/>
                </a:solidFill>
              </a:rPr>
              <a:t>/L)</a:t>
            </a:r>
          </a:p>
          <a:p>
            <a:r>
              <a:rPr lang="en-US" sz="1100" dirty="0" smtClean="0">
                <a:solidFill>
                  <a:srgbClr val="FF0000"/>
                </a:solidFill>
              </a:rPr>
              <a:t>eight hours after administration of </a:t>
            </a:r>
            <a:r>
              <a:rPr lang="en-US" sz="1100" dirty="0" err="1" smtClean="0">
                <a:solidFill>
                  <a:srgbClr val="FF0000"/>
                </a:solidFill>
              </a:rPr>
              <a:t>metyrapone</a:t>
            </a:r>
            <a:r>
              <a:rPr lang="en-US" sz="1100" dirty="0" smtClean="0">
                <a:solidFill>
                  <a:srgbClr val="FF0000"/>
                </a:solidFill>
              </a:rPr>
              <a:t> in the</a:t>
            </a:r>
          </a:p>
          <a:p>
            <a:r>
              <a:rPr lang="en-US" sz="1100" dirty="0" smtClean="0">
                <a:solidFill>
                  <a:srgbClr val="FF0000"/>
                </a:solidFill>
              </a:rPr>
              <a:t>presence of </a:t>
            </a:r>
            <a:r>
              <a:rPr lang="en-US" sz="1100" dirty="0" err="1" smtClean="0">
                <a:solidFill>
                  <a:srgbClr val="FF0000"/>
                </a:solidFill>
              </a:rPr>
              <a:t>cortisol</a:t>
            </a:r>
            <a:r>
              <a:rPr lang="en-US" sz="1100" dirty="0" smtClean="0">
                <a:solidFill>
                  <a:srgbClr val="FF0000"/>
                </a:solidFill>
              </a:rPr>
              <a:t> levels less than 5 </a:t>
            </a:r>
            <a:r>
              <a:rPr lang="en-US" sz="1100" dirty="0" err="1" smtClean="0">
                <a:solidFill>
                  <a:srgbClr val="FF0000"/>
                </a:solidFill>
              </a:rPr>
              <a:t>ug</a:t>
            </a:r>
            <a:r>
              <a:rPr lang="en-US" sz="1100" dirty="0" smtClean="0">
                <a:solidFill>
                  <a:srgbClr val="FF0000"/>
                </a:solidFill>
              </a:rPr>
              <a:t>/</a:t>
            </a:r>
            <a:r>
              <a:rPr lang="en-US" sz="1100" dirty="0" err="1" smtClean="0">
                <a:solidFill>
                  <a:srgbClr val="FF0000"/>
                </a:solidFill>
              </a:rPr>
              <a:t>dL</a:t>
            </a:r>
            <a:r>
              <a:rPr lang="en-US" sz="1100" dirty="0" smtClean="0">
                <a:solidFill>
                  <a:srgbClr val="FF0000"/>
                </a:solidFill>
              </a:rPr>
              <a:t> (138 </a:t>
            </a:r>
            <a:r>
              <a:rPr lang="en-US" sz="1100" dirty="0" err="1" smtClean="0">
                <a:solidFill>
                  <a:srgbClr val="FF0000"/>
                </a:solidFill>
              </a:rPr>
              <a:t>nmol</a:t>
            </a:r>
            <a:r>
              <a:rPr lang="en-US" sz="1100" dirty="0" smtClean="0">
                <a:solidFill>
                  <a:srgbClr val="FF0000"/>
                </a:solidFill>
              </a:rPr>
              <a:t>/L)</a:t>
            </a:r>
          </a:p>
          <a:p>
            <a:r>
              <a:rPr lang="en-US" sz="1100" dirty="0" smtClean="0">
                <a:solidFill>
                  <a:srgbClr val="FF0000"/>
                </a:solidFill>
              </a:rPr>
              <a:t> are considered normal</a:t>
            </a:r>
            <a:endParaRPr lang="en-US" sz="1100" dirty="0">
              <a:solidFill>
                <a:srgbClr val="FF0000"/>
              </a:solidFill>
            </a:endParaRPr>
          </a:p>
        </p:txBody>
      </p:sp>
      <p:cxnSp>
        <p:nvCxnSpPr>
          <p:cNvPr id="5" name="Straight Arrow Connector 4"/>
          <p:cNvCxnSpPr/>
          <p:nvPr/>
        </p:nvCxnSpPr>
        <p:spPr>
          <a:xfrm>
            <a:off x="142844" y="4500570"/>
            <a:ext cx="642942" cy="5715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2000232" y="3857628"/>
            <a:ext cx="4572000" cy="600164"/>
          </a:xfrm>
          <a:prstGeom prst="rect">
            <a:avLst/>
          </a:prstGeom>
        </p:spPr>
        <p:txBody>
          <a:bodyPr wrap="square">
            <a:spAutoFit/>
          </a:bodyPr>
          <a:lstStyle/>
          <a:p>
            <a:r>
              <a:rPr lang="en-US" sz="1100" dirty="0" smtClean="0">
                <a:solidFill>
                  <a:srgbClr val="FF0000"/>
                </a:solidFill>
              </a:rPr>
              <a:t>The low dose stimulation test may have greater sensitivity for detecting partial or short-lasting </a:t>
            </a:r>
            <a:r>
              <a:rPr lang="en-US" sz="1100" dirty="0" err="1" smtClean="0">
                <a:solidFill>
                  <a:srgbClr val="FF0000"/>
                </a:solidFill>
              </a:rPr>
              <a:t>SAI,but</a:t>
            </a:r>
            <a:r>
              <a:rPr lang="en-US" sz="1100" dirty="0" smtClean="0">
                <a:solidFill>
                  <a:srgbClr val="FF0000"/>
                </a:solidFill>
              </a:rPr>
              <a:t> there is no universal agreement on the subject.</a:t>
            </a:r>
            <a:endParaRPr lang="en-US" sz="1100"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85720" y="142852"/>
            <a:ext cx="8715436" cy="642942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2852"/>
            <a:ext cx="9144000" cy="50768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5214950"/>
            <a:ext cx="9144000" cy="1643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3.jpg"/>
          <p:cNvPicPr>
            <a:picLocks noGrp="1" noChangeAspect="1"/>
          </p:cNvPicPr>
          <p:nvPr>
            <p:ph idx="1"/>
          </p:nvPr>
        </p:nvPicPr>
        <p:blipFill>
          <a:blip r:embed="rId2">
            <a:extLst/>
          </a:blip>
          <a:stretch>
            <a:fillRect/>
          </a:stretch>
        </p:blipFill>
        <p:spPr>
          <a:xfrm>
            <a:off x="0" y="0"/>
            <a:ext cx="9144000" cy="6858000"/>
          </a:xfrm>
          <a:prstGeom prst="rect">
            <a:avLst/>
          </a:prstGeom>
          <a:ln w="12700">
            <a:miter lim="400000"/>
          </a:ln>
        </p:spPr>
      </p:pic>
      <p:sp>
        <p:nvSpPr>
          <p:cNvPr id="5" name="TextBox 4"/>
          <p:cNvSpPr txBox="1"/>
          <p:nvPr/>
        </p:nvSpPr>
        <p:spPr>
          <a:xfrm>
            <a:off x="1214414" y="2285992"/>
            <a:ext cx="5921814" cy="1723549"/>
          </a:xfrm>
          <a:prstGeom prst="rect">
            <a:avLst/>
          </a:prstGeom>
          <a:noFill/>
        </p:spPr>
        <p:txBody>
          <a:bodyPr wrap="none" rtlCol="0">
            <a:spAutoFit/>
          </a:bodyPr>
          <a:lstStyle/>
          <a:p>
            <a:r>
              <a:rPr lang="en-US" sz="8800" dirty="0" smtClean="0">
                <a:solidFill>
                  <a:srgbClr val="FFFF00"/>
                </a:solidFill>
              </a:rPr>
              <a:t>Thank you</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6607</TotalTime>
  <Words>5152</Words>
  <Application>Microsoft Office PowerPoint</Application>
  <PresentationFormat>On-screen Show (4:3)</PresentationFormat>
  <Paragraphs>475</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Concourse</vt:lpstr>
      <vt:lpstr>Slide 1</vt:lpstr>
      <vt:lpstr>Agenda</vt:lpstr>
      <vt:lpstr>References</vt:lpstr>
      <vt:lpstr>Slide 4</vt:lpstr>
      <vt:lpstr>Fig. 1: HPA-Axis showing location of lesions</vt:lpstr>
      <vt:lpstr>Slide 6</vt:lpstr>
      <vt:lpstr>Slide 7</vt:lpstr>
      <vt:lpstr>Slide 8</vt:lpstr>
      <vt:lpstr>Slide 9</vt:lpstr>
      <vt:lpstr>Slide 10</vt:lpstr>
      <vt:lpstr>Causes of Secondary &amp;Tertiary Adrenal Insufficiency </vt:lpstr>
      <vt:lpstr>Slide 12</vt:lpstr>
      <vt:lpstr>Slide 13</vt:lpstr>
      <vt:lpstr>Slide 14</vt:lpstr>
      <vt:lpstr>Screening and Diagnostic Tests for Adrenocortical Insufficiency (Adrenal Failure)</vt:lpstr>
      <vt:lpstr>Slide 16</vt:lpstr>
      <vt:lpstr>Slide 17</vt:lpstr>
      <vt:lpstr> List some Biochemical tests used for Screening and Diagnosis of Adrenal Failure </vt:lpstr>
      <vt:lpstr>Slide 19</vt:lpstr>
      <vt:lpstr>Depot (Long) Synacthen test(1mg/IM)</vt:lpstr>
      <vt:lpstr>Slide 21</vt:lpstr>
      <vt:lpstr>Slide 22</vt:lpstr>
      <vt:lpstr>Agenda</vt:lpstr>
      <vt:lpstr>Slide 24</vt:lpstr>
      <vt:lpstr>Slide 25</vt:lpstr>
      <vt:lpstr>Slide 26</vt:lpstr>
      <vt:lpstr>Materials and Methods</vt:lpstr>
      <vt:lpstr>Materials and Methods</vt:lpstr>
      <vt:lpstr>Search Results Study selection</vt:lpstr>
      <vt:lpstr>Secondary adrenal insufficiency</vt:lpstr>
      <vt:lpstr>Secondary adrenal insufficiency</vt:lpstr>
      <vt:lpstr>Secondary adrenal insufficiency</vt:lpstr>
      <vt:lpstr>Diagnostic performance in SAI</vt:lpstr>
      <vt:lpstr>Slide 34</vt:lpstr>
      <vt:lpstr>Slide 35</vt:lpstr>
      <vt:lpstr>Slide 36</vt:lpstr>
      <vt:lpstr>Figure 2. Receiver operator curve- High dose ACTH stimulation test for secondary adrenal insufficiency</vt:lpstr>
      <vt:lpstr>Figure 3. Receiver operator curve – Low dose ACTH simulation test for secondary adrenal insufficiency</vt:lpstr>
      <vt:lpstr>Diagnostic performance in SAI</vt:lpstr>
      <vt:lpstr>Primary adrenal insufficiency </vt:lpstr>
      <vt:lpstr>Figure 3. Receiver operator curve – Low dose ACTH simulation test for secondary adrenal insufficiency</vt:lpstr>
      <vt:lpstr>Diagnostic performance in PAI </vt:lpstr>
      <vt:lpstr>Discussion</vt:lpstr>
      <vt:lpstr>Discussion</vt:lpstr>
      <vt:lpstr>Discussion</vt:lpstr>
      <vt:lpstr>Discussion</vt:lpstr>
      <vt:lpstr>Discussion</vt:lpstr>
      <vt:lpstr>Discussion</vt:lpstr>
      <vt:lpstr>Discussion</vt:lpstr>
      <vt:lpstr>Conclusion</vt:lpstr>
      <vt:lpstr>Agenda</vt:lpstr>
      <vt:lpstr>Slide 52</vt:lpstr>
      <vt:lpstr>Objective</vt:lpstr>
      <vt:lpstr>Slide 54</vt:lpstr>
      <vt:lpstr>Slide 55</vt:lpstr>
      <vt:lpstr>Introduction</vt:lpstr>
      <vt:lpstr>Introduction</vt:lpstr>
      <vt:lpstr>Slide 58</vt:lpstr>
      <vt:lpstr>Prevalence of an abnormal corticotropin test in critical illness</vt:lpstr>
      <vt:lpstr>Continue Table 1</vt:lpstr>
      <vt:lpstr>Prevalence of an abnormal corticotropin test in critical illness</vt:lpstr>
      <vt:lpstr>Relationship between cortisol response to corticotropin and severity of stress and organ  dysfunction</vt:lpstr>
      <vt:lpstr>Controversies</vt:lpstr>
      <vt:lpstr>Slide 64</vt:lpstr>
      <vt:lpstr>Slide 65</vt:lpstr>
      <vt:lpstr>Slide 66</vt:lpstr>
      <vt:lpstr>Slide 67</vt:lpstr>
      <vt:lpstr>Slide 68</vt:lpstr>
      <vt:lpstr>Slide 69</vt:lpstr>
      <vt:lpstr>Slide 70</vt:lpstr>
      <vt:lpstr>Alternatives to the corticotropin test</vt:lpstr>
      <vt:lpstr>Conclusions</vt:lpstr>
      <vt:lpstr>Agenda</vt:lpstr>
      <vt:lpstr>Slide 74</vt:lpstr>
      <vt:lpstr>1.0 Who should be tested and how?</vt:lpstr>
      <vt:lpstr>1.0 Who should be tested and how?</vt:lpstr>
      <vt:lpstr>Slide 77</vt:lpstr>
      <vt:lpstr>Technical remarks on diagnostic recommendations</vt:lpstr>
      <vt:lpstr>adrenal insufficiency in pregnancy</vt:lpstr>
      <vt:lpstr>adrenal insufficiency in pregnancy</vt:lpstr>
      <vt:lpstr>2.0 Optimal diagnostic tests</vt:lpstr>
      <vt:lpstr>2.0 Optimal diagnostic tests</vt:lpstr>
      <vt:lpstr>2.0 Optimal diagnostic tests</vt:lpstr>
      <vt:lpstr>2.0 Optimal diagnostic tests</vt:lpstr>
      <vt:lpstr>Slide 85</vt:lpstr>
      <vt:lpstr>Agenda</vt:lpstr>
      <vt:lpstr>Slide 87</vt:lpstr>
      <vt:lpstr>Slide 88</vt:lpstr>
      <vt:lpstr>Slide 89</vt:lpstr>
      <vt:lpstr>Slide 90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202</cp:revision>
  <dcterms:created xsi:type="dcterms:W3CDTF">2016-06-28T14:01:26Z</dcterms:created>
  <dcterms:modified xsi:type="dcterms:W3CDTF">2016-07-10T21:12:24Z</dcterms:modified>
</cp:coreProperties>
</file>