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5"/>
  </p:notesMasterIdLst>
  <p:handoutMasterIdLst>
    <p:handoutMasterId r:id="rId36"/>
  </p:handoutMasterIdLst>
  <p:sldIdLst>
    <p:sldId id="290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1" r:id="rId19"/>
    <p:sldId id="262" r:id="rId20"/>
    <p:sldId id="258" r:id="rId21"/>
    <p:sldId id="263" r:id="rId22"/>
    <p:sldId id="264" r:id="rId23"/>
    <p:sldId id="265" r:id="rId24"/>
    <p:sldId id="266" r:id="rId25"/>
    <p:sldId id="271" r:id="rId26"/>
    <p:sldId id="272" r:id="rId27"/>
    <p:sldId id="259" r:id="rId28"/>
    <p:sldId id="260" r:id="rId29"/>
    <p:sldId id="267" r:id="rId30"/>
    <p:sldId id="273" r:id="rId31"/>
    <p:sldId id="270" r:id="rId32"/>
    <p:sldId id="268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75B01-70A2-4097-B23E-FD04299882ED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B0E1-178D-4116-80FA-789A4131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DDABC-6C3A-4026-9D15-45B014D5312B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5943-A1B6-4DEE-9C30-E75FF5B1A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895350" algn="l"/>
                <a:tab pos="1790700" algn="l"/>
                <a:tab pos="2686050" algn="l"/>
                <a:tab pos="3582988" algn="l"/>
                <a:tab pos="4478338" algn="l"/>
                <a:tab pos="5373688" algn="l"/>
                <a:tab pos="6270625" algn="l"/>
                <a:tab pos="7165975" algn="l"/>
                <a:tab pos="8061325" algn="l"/>
                <a:tab pos="8958263" algn="l"/>
                <a:tab pos="985361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DA87E3B-2282-4591-BC6C-1392E906A84F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4BDC0-FAD9-4814-A8AE-8ABEDC843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BA0FC-3A51-4089-8A45-ABC1617DFE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16A95-B8A6-4AC5-9153-4C4F61D879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7983" y="323864"/>
            <a:ext cx="8512175" cy="5788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B1BA99-8F54-4CFE-87B0-1FFFAF472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C8161-37EF-4E67-A14C-30D75BA79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F4E66-7EB6-4CF3-820D-45EE5DF3AA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B395B-6489-4823-ABBF-A19013533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0D461-B065-436E-9453-56CF5A4519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032DB-BE9B-4514-9057-4CF4480BC6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A0B92-02FF-402E-863D-8FB60BB45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72560-FB2B-4710-9F57-3E69C08E3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F3E00-4FA2-4A80-807C-888F6D827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0291F1-6299-4679-B89C-90238EA704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-100013"/>
          <a:ext cx="9144000" cy="7100888"/>
        </p:xfrm>
        <a:graphic>
          <a:graphicData uri="http://schemas.openxmlformats.org/presentationml/2006/ole">
            <p:oleObj spid="_x0000_s17410" name="Presentation" r:id="rId3" imgW="4572180" imgH="3428932" progId="PowerPoint.Show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3924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Biochemical monitoring: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Continue regular monitoring of serum prolactin during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Discontinue monitoring serum prolactin during pregnancy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Measure serum prolactin only if patient complains of new onset headaches and/or vision changes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19200"/>
            <a:ext cx="8568952" cy="5257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Pituitary imaging:</a:t>
            </a:r>
          </a:p>
          <a:p>
            <a:pPr>
              <a:lnSpc>
                <a:spcPct val="150000"/>
              </a:lnSpc>
              <a:buNone/>
            </a:pPr>
            <a:endParaRPr lang="en-US" sz="2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Perform regular pituitary imaging during pregnancy to exclude tumor enlargement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pituitary imaging if serum prolactin is thought to be out of proportion with your clinical judgment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5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pituitary imaging only if patient complains of new-onset headaches and/or vision </a:t>
            </a:r>
            <a:r>
              <a:rPr lang="en-US" sz="25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changes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47525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Visual field testing:</a:t>
            </a: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 regular formal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Goldmann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 Humphrey) visual field testing throughout pregnancy</a:t>
            </a: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Perform formal visual led testing only if patient complains of new-onset headaches and/or vision changes</a:t>
            </a: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Never perform formal visual field testing</a:t>
            </a: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perform informal (clinical) visual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eld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testing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32992"/>
            <a:ext cx="8712968" cy="547260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3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Mrs. Wong, a 30-year-old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nulliparous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realtor, is 10 weeks pregnant. She was told 6 years ago that she had a large prolactinoma and was given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She last saw her specialist more than 3 years ago. She has been getting her prescription through her family physician and takes her medication intermittently.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Her menstruation has always been irregular and when she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started gaining weight 2 weeks ago she did the pregnancy test,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which was positive. This was later confirmed by her family physician. 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She last took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about 3 months ago. When you examined her, she had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bitemporal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hemianopia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on clinical visual field testing and you requested an urgent MRI which showed a 2.9 cm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sellar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tumor compressing the optic chiasm. Her serum prolactin level was 2400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/L.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75252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Medical management:</a:t>
            </a: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Restart previous dopamine agonist therapy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throughout pregnancy</a:t>
            </a: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Start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due to its better efficacy</a:t>
            </a: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Discontinue dopamine agonist therapy as soon as pregnancy</a:t>
            </a:r>
            <a:b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is confirmed</a:t>
            </a: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Refer for surgical excision of the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tumour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Recommend therapeutic abortion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71600"/>
            <a:ext cx="8640960" cy="5105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Biochemical monitoring: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Continue regular monitoring of serum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during pregnancy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Discontinue monitoring serum prolactin during pregnancy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Measure serum prolactin only if patient complains of new onset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eadaches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and/or further worsening of vision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71600"/>
            <a:ext cx="8640960" cy="5181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Pituitary imaging: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Perform regular pituitary imaging during pregnancy to exclude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enlargement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Perform pituitary imaging if serum prolactin is thought to be out of proportion with your clinical judgment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Perform pituitary imaging only if patient complains of</a:t>
            </a:r>
            <a:b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headaches and/or further worsening of vision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244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Visual field testing:</a:t>
            </a:r>
          </a:p>
          <a:p>
            <a:pPr>
              <a:lnSpc>
                <a:spcPct val="150000"/>
              </a:lnSpc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 regular formal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Goldmann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or Humphrey) visual field testing throughout pregnancy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Perform formal visual led testing only if patient complains of headaches and/or further worsening of vision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Never perform formal visual field testing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Only perform informal (clinical) visual field testing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rolactin Levels During Pregnanc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228600"/>
            <a:ext cx="72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7260506" y="6019814"/>
            <a:ext cx="17588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Malaysian Endocrine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&amp;  Metabolic Society</a:t>
            </a:r>
          </a:p>
        </p:txBody>
      </p:sp>
      <p:sp>
        <p:nvSpPr>
          <p:cNvPr id="1032" name="TextBox 27"/>
          <p:cNvSpPr txBox="1">
            <a:spLocks noChangeArrowheads="1"/>
          </p:cNvSpPr>
          <p:nvPr/>
        </p:nvSpPr>
        <p:spPr bwMode="auto">
          <a:xfrm>
            <a:off x="395294" y="6488114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cs typeface="Arial" pitchFamily="34" charset="0"/>
              </a:rPr>
              <a:t>UKM</a:t>
            </a:r>
            <a:endParaRPr lang="en-MY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195736" y="5410200"/>
            <a:ext cx="4419600" cy="1340768"/>
          </a:xfrm>
          <a:prstGeom prst="rect">
            <a:avLst/>
          </a:prstGeom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defRPr/>
            </a:pPr>
            <a:endParaRPr lang="en-US" sz="1600" kern="0" dirty="0"/>
          </a:p>
        </p:txBody>
      </p:sp>
      <p:sp>
        <p:nvSpPr>
          <p:cNvPr id="5" name="AutoShape 4" descr="http://www.cancer.gov/images/cdr/live/CDR7415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AutoShape 4" descr="https://s-media-cache-ak0.pinimg.com/236x/02/75/f7/0275f7874a30b176d5f42085652db9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228607" y="98428"/>
            <a:ext cx="8709025" cy="1871663"/>
          </a:xfrm>
          <a:prstGeom prst="rect">
            <a:avLst/>
          </a:prstGeom>
          <a:solidFill>
            <a:schemeClr val="accent3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r>
              <a:rPr lang="en-US" sz="3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Management Issues in </a:t>
            </a:r>
            <a:r>
              <a:rPr lang="en-US" sz="30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Prolactinoma</a:t>
            </a:r>
            <a:r>
              <a:rPr lang="en-US" sz="3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r>
              <a:rPr lang="en-US" sz="3000" b="1" kern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During Pregnancy</a:t>
            </a:r>
            <a:endParaRPr lang="en-US" sz="30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4159611" cy="325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 descr="Prolactin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4572000" cy="32689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74075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Prolactinoma in pregnancy: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2 main issues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512175" cy="36709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risk of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oestrogen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-induced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prolactinoma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enlargement </a:t>
            </a:r>
          </a:p>
          <a:p>
            <a:pPr>
              <a:lnSpc>
                <a:spcPct val="150000"/>
              </a:lnSpc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ii) dopamine agonist safety for mother and  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baby 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內容版面配置區 3" descr="pregnancy increases pituitary volum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2220" t="26938" r="22220" b="24237"/>
          <a:stretch>
            <a:fillRect/>
          </a:stretch>
        </p:blipFill>
        <p:spPr>
          <a:xfrm>
            <a:off x="0" y="238125"/>
            <a:ext cx="8408988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ur10511_fm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331640" y="5877272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Microprolactinoma</a:t>
            </a:r>
          </a:p>
        </p:txBody>
      </p:sp>
      <p:pic>
        <p:nvPicPr>
          <p:cNvPr id="38916" name="Picture 6" descr="fig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8384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562600" y="6248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Macroprolactinoma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048672" cy="54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5805264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Coronal (left) and </a:t>
            </a:r>
            <a:r>
              <a:rPr lang="en-US" sz="1600" dirty="0" err="1" smtClean="0"/>
              <a:t>sagittal</a:t>
            </a:r>
            <a:r>
              <a:rPr lang="en-US" sz="1600" dirty="0" smtClean="0"/>
              <a:t> (right) MRI scans of an intra-</a:t>
            </a:r>
            <a:r>
              <a:rPr lang="en-US" sz="1600" dirty="0" err="1" smtClean="0"/>
              <a:t>sellar</a:t>
            </a:r>
            <a:r>
              <a:rPr lang="en-US" sz="1600" dirty="0" smtClean="0"/>
              <a:t> prolactin-secreting </a:t>
            </a:r>
            <a:r>
              <a:rPr lang="en-US" sz="1600" dirty="0" err="1" smtClean="0"/>
              <a:t>macroadenoma</a:t>
            </a:r>
            <a:r>
              <a:rPr lang="en-US" sz="1600" dirty="0" smtClean="0"/>
              <a:t> in a patient before conception (above) and at 7 months of gestation (below). Note the marked tumor enlargement at the latter point, at which time the patient was complaining of headaches.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80" y="1642393"/>
            <a:ext cx="8842445" cy="40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6237312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European Journal of Endocrinology (2015) 172, R205–R213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Enlargement of prolactinomas during pregnancy: </a:t>
            </a:r>
            <a:r>
              <a:rPr lang="en-US" sz="2000" dirty="0" smtClean="0"/>
              <a:t>microadenomas, </a:t>
            </a:r>
            <a:r>
              <a:rPr lang="en-US" sz="2000" dirty="0" err="1" smtClean="0"/>
              <a:t>macroadenomas</a:t>
            </a:r>
            <a:r>
              <a:rPr lang="en-US" sz="2000" dirty="0" smtClean="0"/>
              <a:t> without and with prior treatment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819400" y="4572000"/>
            <a:ext cx="7620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81600" y="4572000"/>
            <a:ext cx="7620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0" y="4572000"/>
            <a:ext cx="7620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0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Monitoring: What will be more appropriate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12175" cy="49530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Microadenoma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lnSpc>
                <a:spcPct val="16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 monitoring</a:t>
            </a:r>
          </a:p>
          <a:p>
            <a:pPr lvl="1">
              <a:lnSpc>
                <a:spcPct val="16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Once symptomatic</a:t>
            </a:r>
          </a:p>
          <a:p>
            <a:pPr lvl="2">
              <a:lnSpc>
                <a:spcPct val="16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VF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60000"/>
              </a:lnSpc>
              <a:buNone/>
            </a:pPr>
            <a:endParaRPr lang="en-US" sz="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Macroadenoma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60000"/>
              </a:lnSpc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Monitor  with VF (1-2 mthly) </a:t>
            </a:r>
            <a:r>
              <a:rPr lang="en-US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Monitor only if symptomatic</a:t>
            </a:r>
          </a:p>
          <a:p>
            <a:pPr lvl="1">
              <a:lnSpc>
                <a:spcPct val="16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6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* No role for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level measurement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Effects of dopamine agonists on the developing fetus </a:t>
            </a:r>
            <a:r>
              <a:rPr lang="en-US" sz="3200" b="1" dirty="0" smtClean="0">
                <a:solidFill>
                  <a:srgbClr val="0070C0"/>
                </a:solidFill>
              </a:rPr>
              <a:t>(1)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Use of mechanical contraception for the first two to three cycles will give the inter-menstrual interval. 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Bromocriptine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a.	Short-term exposure of 6 weeks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(6,000 women)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no increase in spontaneous abortions, ectopic pregnancies, 				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disease, multiple pregnancies or congenital 					malformations</a:t>
            </a:r>
          </a:p>
          <a:p>
            <a:pP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 	b.	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Throughout pregnancy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(100 women)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	no abnormalities ex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undescended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testicle(1) and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talipes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deformity(1)</a:t>
            </a:r>
          </a:p>
          <a:p>
            <a:pPr>
              <a:buNone/>
            </a:pPr>
            <a:endParaRPr lang="en-US" sz="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2.	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Carbegoline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	a.	Short-term exposure of 6 weeks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(900 women) 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	no  increased of spontaneous abortion, premature delivery, or multiple 			births. Outcome data in 822 pregnancies, only 2.4% major	 malformations.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b.	Throughout pregnancy (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15 women)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			healthy term deliveries in 14 ,  IUD (1) due to preeclampsia at 34 weeks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6397823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European Journal of Endocrinology (2015) 172, R205–R213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Effects of dopamine agonists on the developing fetus </a:t>
            </a:r>
            <a:r>
              <a:rPr lang="en-US" sz="3200" b="1" dirty="0" smtClean="0">
                <a:solidFill>
                  <a:srgbClr val="0070C0"/>
                </a:solidFill>
              </a:rPr>
              <a:t>(2)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4096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 3.	In 176 pregnancies,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quinagolide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used for median duration of 37 	days, 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24 spontaneous abortions,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1 ectopic pregnancy, and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1 stillbirth.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Total of 9 fetal malformations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including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spina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bifida,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Trisomy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13, Down syndrome,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talipes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cleft 	lip,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arrhinencephaly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Zellweger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syndrome.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Quinagolide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not safe for the fetus in pregnancy.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6096000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Webster J. A comparative review of the tolerability profiles of dopamine agonists in the treatment of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hyperprolactinaemia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and inhibition of lactation. Drug Safety 1996 14 228–238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49332" cy="434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6237312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European Journal of Endocrinology (2015) 172, R205–R213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64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Pregnancy outcomes summarized for women who became pregnant while taking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bromocriptine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or </a:t>
            </a:r>
            <a:r>
              <a:rPr lang="en-US" sz="28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cabergoline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compared to what is expected in the normal population.</a:t>
            </a:r>
            <a:endParaRPr 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257800" y="4724400"/>
            <a:ext cx="9906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4724400"/>
            <a:ext cx="9906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62800" y="4724400"/>
            <a:ext cx="990600" cy="3810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08248"/>
            <a:ext cx="8474075" cy="103475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Pituitary Tumors In Pregnancy?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2472"/>
            <a:ext cx="8512175" cy="546692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1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Ms. D is 24 years old and was seen for inability to conceive. Her initial screen results showed an elevated prolactin level of 64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/L (normal level is 2 to 15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/L). 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subsequent MRI scan confirmed the presence of a 5mm pituitary adenoma.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She was given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3 years ago, which normalized her menstruation as well as her prolactin level. 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 year ago she asked if she could start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instead because of its less frequent dosage. She was switched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0.5 mg twice a week and her prolactin levels have remained normal.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She called your clinic yesterday to inform you that she was pregnant.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How would you manage this patient?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25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Post 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6800"/>
            <a:ext cx="864096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	 In 56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hyperprolactinemic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women, 23 had normal PRL levels postpartum, 33 with persistent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hyperprolactinemia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, 31% had levels decreased by more than 50%.</a:t>
            </a:r>
            <a:br>
              <a:rPr lang="en-US" sz="23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	No need resumption of  dopamine agonist.</a:t>
            </a:r>
          </a:p>
          <a:p>
            <a:pPr>
              <a:lnSpc>
                <a:spcPct val="150000"/>
              </a:lnSpc>
              <a:buNone/>
            </a:pPr>
            <a:r>
              <a:rPr lang="en-MY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MY" sz="23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Lactation does not increase PRL nor headaches or visual disturbances. </a:t>
            </a:r>
            <a:br>
              <a:rPr lang="en-US" sz="2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3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67400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Ikegami H,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Aono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T, Koizumi K, Koike K, Fukui H &amp;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Tanizawa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O. Relationship between the methods of treatment for prolactinomas and the puerperal lactation. Fertility and Sterility (1987 ) 47 : 867–869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474075" cy="1143000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0070C0"/>
                </a:solidFill>
              </a:rPr>
              <a:t>Conclusion 1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9200"/>
            <a:ext cx="8512175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Risk of significant clinical enlargement; 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Microprolactinoma     2%. 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Macroprolactinoma ∼20%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DA-responsive tumours treated medically &gt; 6 months before conception ∼10% </a:t>
            </a:r>
          </a:p>
          <a:p>
            <a:pPr lvl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Macroprolactinoma treated surgically +/- radiation 2.8%</a:t>
            </a: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MY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Monitoring if symptomatic with VF</a:t>
            </a:r>
          </a:p>
          <a:p>
            <a:pPr>
              <a:buNone/>
            </a:pPr>
            <a:endParaRPr lang="en-MY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DA if clinical evidence (headache, VF)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MY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Post-partum 1/3 microprolactinoma remit</a:t>
            </a:r>
          </a:p>
          <a:p>
            <a:pPr>
              <a:buNone/>
            </a:pPr>
            <a:endParaRPr lang="en-MY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Lactation doesn’t seem to increase the size of tumour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474075" cy="1143000"/>
          </a:xfrm>
        </p:spPr>
        <p:txBody>
          <a:bodyPr>
            <a:normAutofit/>
          </a:bodyPr>
          <a:lstStyle/>
          <a:p>
            <a:r>
              <a:rPr lang="en-MY" sz="3200" b="1" dirty="0">
                <a:solidFill>
                  <a:srgbClr val="0070C0"/>
                </a:solidFill>
              </a:rPr>
              <a:t>Conclusion 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212976"/>
            <a:ext cx="8568952" cy="792088"/>
          </a:xfrm>
        </p:spPr>
        <p:txBody>
          <a:bodyPr/>
          <a:lstStyle/>
          <a:p>
            <a:pPr>
              <a:buNone/>
            </a:pPr>
            <a:r>
              <a:rPr lang="en-MY" dirty="0" smtClean="0">
                <a:solidFill>
                  <a:srgbClr val="FF0000"/>
                </a:solidFill>
              </a:rPr>
              <a:t>      </a:t>
            </a:r>
            <a:r>
              <a:rPr lang="en-MY" smtClean="0">
                <a:solidFill>
                  <a:srgbClr val="FF0000"/>
                </a:solidFill>
              </a:rPr>
              <a:t>Pregnancy is Beneficial </a:t>
            </a:r>
            <a:r>
              <a:rPr lang="en-MY" dirty="0" smtClean="0">
                <a:solidFill>
                  <a:srgbClr val="FF0000"/>
                </a:solidFill>
              </a:rPr>
              <a:t>For Prolactinomas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474075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Pituitary Tumors In Pregnancy?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9544"/>
            <a:ext cx="8640960" cy="504745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management:</a:t>
            </a:r>
          </a:p>
          <a:p>
            <a:pPr>
              <a:buNone/>
            </a:pP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Continue current dopamine agonist therapy throughout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pregnancy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Discontinue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and switch to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due to better safety data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Discontinue dopamine agonist therapy as soon as pregnancy is confirmed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Refer for surgical excision of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Recommend therapeutic abortion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440" y="1371600"/>
            <a:ext cx="8640960" cy="5181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Biochemical monitoring:</a:t>
            </a:r>
          </a:p>
          <a:p>
            <a:pPr>
              <a:lnSpc>
                <a:spcPct val="160000"/>
              </a:lnSpc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Continue regular monitoring of serum prolactin during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Discontinue monitoring serum prolactin during pregnancy</a:t>
            </a:r>
            <a:b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Measure serum prolactin only if patient complains of new onset headaches and/or vision changes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50006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Pituitary imaging:</a:t>
            </a:r>
          </a:p>
          <a:p>
            <a:pPr>
              <a:lnSpc>
                <a:spcPct val="160000"/>
              </a:lnSpc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Perform regular pituitary imaging during pregnancy to exclude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enlargement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Perform pituitary imaging if serum prolactin is thought to be out of proportion with your clinical judgment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Perform pituitary </a:t>
            </a:r>
            <a:r>
              <a:rPr lang="en-US" sz="25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imaging only if patient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complains of new-onset headaches and/or vision changes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89654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Visual field testing: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Perform regular formal visual field testing throughout pregnancy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Perform formal visual field testing only if patient complains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of new-onset headaches and/or vision changes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Never perform formal visual field testing</a:t>
            </a:r>
          </a:p>
          <a:p>
            <a:pPr marL="457200" indent="-457200">
              <a:buFont typeface="+mj-lt"/>
              <a:buAutoNum type="alphaU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Only perform informal (clinical) visual field testing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47260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Case 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Mrs. S a 37-year-old teacher , had originally presented with milky breast discharge about 5 years ago.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Subsequent investigations revealed an elevated prolactin level of 654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/L (normal level is 2-15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/L). 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Pituitary MRI confirmed a 2.1cm pituitary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macroadenoma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Visual field testing revealed a defect in her left superior temporal field. She was started immediately 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1.0 mg twice a week, and within 6 months, her serum prolactin level returned to normal, and her tumor shrank to 1.2 cm. Her visual field test results were normal. 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She has been under yearly surveillance and her serum prolactin level has remained normal she is now 4 weeks pregnant.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74075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Do You Manage Prolactin Secreting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Pituitary Tumors In Pregnancy?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496944" cy="496855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Medical management:</a:t>
            </a:r>
          </a:p>
          <a:p>
            <a:pPr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Continue current dopamine agonist therapy throughout pregnancy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Discontinue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Cabergoline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and switch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Bromocriptine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due to better safety data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Discontinue dopamine agonist therapy as soon as pregnancy is confirmed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Refer for surgical excision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tumour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Recommend therapeutic abortion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483</Words>
  <Application>Microsoft Office PowerPoint</Application>
  <PresentationFormat>On-screen Show (4:3)</PresentationFormat>
  <Paragraphs>208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Presentation</vt:lpstr>
      <vt:lpstr>Slide 1</vt:lpstr>
      <vt:lpstr>Slide 2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How Do You Manage Prolactin Secreting Pituitary Tumors In Pregnancy?</vt:lpstr>
      <vt:lpstr>Slide 18</vt:lpstr>
      <vt:lpstr>Slide 19</vt:lpstr>
      <vt:lpstr>Prolactinoma in pregnancy:  2 main issues  </vt:lpstr>
      <vt:lpstr>Slide 21</vt:lpstr>
      <vt:lpstr>Slide 22</vt:lpstr>
      <vt:lpstr>Slide 23</vt:lpstr>
      <vt:lpstr>Slide 24</vt:lpstr>
      <vt:lpstr>Slide 25</vt:lpstr>
      <vt:lpstr>Monitoring: What will be more appropriate ?</vt:lpstr>
      <vt:lpstr>Effects of dopamine agonists on the developing fetus (1)</vt:lpstr>
      <vt:lpstr>Effects of dopamine agonists on the developing fetus (2)</vt:lpstr>
      <vt:lpstr>Slide 29</vt:lpstr>
      <vt:lpstr>Slide 30</vt:lpstr>
      <vt:lpstr>Post partum</vt:lpstr>
      <vt:lpstr>Conclusion 1</vt:lpstr>
      <vt:lpstr>Conclusion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fakhimi</cp:lastModifiedBy>
  <cp:revision>31</cp:revision>
  <dcterms:created xsi:type="dcterms:W3CDTF">2015-12-08T09:52:35Z</dcterms:created>
  <dcterms:modified xsi:type="dcterms:W3CDTF">2016-05-07T02:27:55Z</dcterms:modified>
</cp:coreProperties>
</file>