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257" r:id="rId4"/>
    <p:sldId id="273" r:id="rId5"/>
    <p:sldId id="274" r:id="rId6"/>
    <p:sldId id="275" r:id="rId7"/>
    <p:sldId id="260" r:id="rId8"/>
    <p:sldId id="300" r:id="rId9"/>
    <p:sldId id="299" r:id="rId10"/>
    <p:sldId id="262" r:id="rId11"/>
    <p:sldId id="301" r:id="rId12"/>
    <p:sldId id="302" r:id="rId13"/>
    <p:sldId id="272" r:id="rId14"/>
    <p:sldId id="303" r:id="rId15"/>
    <p:sldId id="296" r:id="rId16"/>
    <p:sldId id="263" r:id="rId17"/>
    <p:sldId id="264" r:id="rId18"/>
    <p:sldId id="306" r:id="rId19"/>
    <p:sldId id="304" r:id="rId20"/>
    <p:sldId id="267" r:id="rId21"/>
    <p:sldId id="30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8" r:id="rId35"/>
    <p:sldId id="297" r:id="rId36"/>
    <p:sldId id="269" r:id="rId37"/>
    <p:sldId id="270" r:id="rId38"/>
    <p:sldId id="271" r:id="rId39"/>
    <p:sldId id="289" r:id="rId40"/>
    <p:sldId id="290" r:id="rId41"/>
    <p:sldId id="291" r:id="rId42"/>
    <p:sldId id="292" r:id="rId43"/>
    <p:sldId id="308" r:id="rId44"/>
    <p:sldId id="293" r:id="rId45"/>
    <p:sldId id="294" r:id="rId46"/>
    <p:sldId id="295" r:id="rId47"/>
    <p:sldId id="307" r:id="rId48"/>
    <p:sldId id="26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6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EBF9F-19A6-4AE2-9D90-102E2D9CA176}" type="datetimeFigureOut">
              <a:rPr lang="en-US" smtClean="0"/>
              <a:t>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3B186-481C-4FC4-AD9C-FE0E03EBC0FF}" type="slidenum">
              <a:rPr lang="en-US" smtClean="0"/>
              <a:t>‹#›</a:t>
            </a:fld>
            <a:endParaRPr lang="en-US"/>
          </a:p>
        </p:txBody>
      </p:sp>
    </p:spTree>
    <p:extLst>
      <p:ext uri="{BB962C8B-B14F-4D97-AF65-F5344CB8AC3E}">
        <p14:creationId xmlns:p14="http://schemas.microsoft.com/office/powerpoint/2010/main" val="61221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CE4BF3D2-7D4A-4DD5-8D37-7071745E394E}" type="slidenum">
              <a:rPr lang="en-GB" altLang="en-US" sz="1200" smtClean="0">
                <a:solidFill>
                  <a:srgbClr val="000000"/>
                </a:solidFill>
                <a:latin typeface="Calibri" pitchFamily="34" charset="0"/>
              </a:rPr>
              <a:pPr/>
              <a:t>6</a:t>
            </a:fld>
            <a:endParaRPr lang="en-GB" altLang="en-US" sz="120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marL="144463" indent="-142875"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1pPr>
            <a:lvl2pPr marL="742950" indent="-28575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2pPr>
            <a:lvl3pPr marL="1143000" indent="-22860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3pPr>
            <a:lvl4pPr marL="1600200" indent="-22860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4pPr>
            <a:lvl5pPr marL="2057400" indent="-22860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5pPr>
            <a:lvl6pPr marL="25146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6pPr>
            <a:lvl7pPr marL="29718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7pPr>
            <a:lvl8pPr marL="34290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8pPr>
            <a:lvl9pPr marL="38862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9pPr>
          </a:lstStyle>
          <a:p>
            <a:pPr eaLnBrk="1" fontAlgn="base" hangingPunct="1">
              <a:spcBef>
                <a:spcPct val="0"/>
              </a:spcBef>
              <a:spcAft>
                <a:spcPct val="0"/>
              </a:spcAft>
            </a:pPr>
            <a:fld id="{0C110366-CA8B-4456-A8DE-62DFF942CBEC}" type="slidenum">
              <a:rPr lang="en-US" smtClean="0">
                <a:solidFill>
                  <a:srgbClr val="000000"/>
                </a:solidFill>
                <a:latin typeface="DejaVu Serif"/>
                <a:ea typeface="DejaVu Sans"/>
                <a:cs typeface="DejaVu Sans"/>
              </a:rPr>
              <a:pPr eaLnBrk="1" fontAlgn="base" hangingPunct="1">
                <a:spcBef>
                  <a:spcPct val="0"/>
                </a:spcBef>
                <a:spcAft>
                  <a:spcPct val="0"/>
                </a:spcAft>
              </a:pPr>
              <a:t>33</a:t>
            </a:fld>
            <a:endParaRPr lang="en-US" smtClean="0">
              <a:solidFill>
                <a:srgbClr val="000000"/>
              </a:solidFill>
              <a:latin typeface="DejaVu Serif"/>
              <a:ea typeface="DejaVu Sans"/>
              <a:cs typeface="DejaVu Sans"/>
            </a:endParaRPr>
          </a:p>
        </p:txBody>
      </p:sp>
      <p:sp>
        <p:nvSpPr>
          <p:cNvPr id="60419" name="Rectangle 1"/>
          <p:cNvSpPr>
            <a:spLocks noGrp="1" noRot="1" noChangeAspect="1" noChangeArrowheads="1" noTextEdit="1"/>
          </p:cNvSpPr>
          <p:nvPr>
            <p:ph type="sldImg"/>
          </p:nvPr>
        </p:nvSpPr>
        <p:spPr bwMode="auto">
          <a:xfrm>
            <a:off x="1149350" y="698500"/>
            <a:ext cx="4656138" cy="3490913"/>
          </a:xfrm>
          <a:solidFill>
            <a:srgbClr val="FFFFFF"/>
          </a:solidFill>
          <a:ln>
            <a:solidFill>
              <a:srgbClr val="000000"/>
            </a:solidFill>
            <a:miter lim="800000"/>
            <a:headEnd/>
            <a:tailEnd/>
          </a:ln>
        </p:spPr>
      </p:sp>
      <p:sp>
        <p:nvSpPr>
          <p:cNvPr id="60420" name="Text Box 2"/>
          <p:cNvSpPr txBox="1">
            <a:spLocks noChangeArrowheads="1"/>
          </p:cNvSpPr>
          <p:nvPr/>
        </p:nvSpPr>
        <p:spPr bwMode="auto">
          <a:xfrm>
            <a:off x="695090" y="4422866"/>
            <a:ext cx="5563917" cy="418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1501" tIns="30750" rIns="61501" bIns="3075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Verdana" pitchFamily="34" charset="0"/>
              <a:ea typeface="DejaVu Sans"/>
              <a:cs typeface="DejaVu Sans"/>
            </a:endParaRPr>
          </a:p>
        </p:txBody>
      </p:sp>
      <p:sp>
        <p:nvSpPr>
          <p:cNvPr id="60421" name="Text Box 3"/>
          <p:cNvSpPr txBox="1">
            <a:spLocks noChangeArrowheads="1"/>
          </p:cNvSpPr>
          <p:nvPr/>
        </p:nvSpPr>
        <p:spPr bwMode="auto">
          <a:xfrm>
            <a:off x="3939906" y="8842807"/>
            <a:ext cx="3012588" cy="46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0533" tIns="31477" rIns="60533" bIns="31477"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9pPr>
          </a:lstStyle>
          <a:p>
            <a:pPr algn="r" eaLnBrk="1" hangingPunct="1"/>
            <a:fld id="{57EB16ED-813A-4025-B59D-89E4BBD6CE0A}" type="slidenum">
              <a:rPr lang="en-GB" sz="800">
                <a:solidFill>
                  <a:srgbClr val="000000"/>
                </a:solidFill>
                <a:latin typeface="Verdana" pitchFamily="34" charset="0"/>
                <a:ea typeface="DejaVu Sans"/>
                <a:cs typeface="DejaVu Sans"/>
              </a:rPr>
              <a:pPr algn="r" eaLnBrk="1" hangingPunct="1"/>
              <a:t>33</a:t>
            </a:fld>
            <a:endParaRPr lang="en-GB" sz="800">
              <a:solidFill>
                <a:srgbClr val="000000"/>
              </a:solidFill>
              <a:latin typeface="Verdana" pitchFamily="34" charset="0"/>
              <a:ea typeface="DejaVu Sans"/>
              <a:cs typeface="DejaVu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smtClean="0">
                <a:latin typeface="Verdana" pitchFamily="34" charset="0"/>
                <a:ea typeface="Verdana" pitchFamily="34" charset="0"/>
                <a:cs typeface="Verdana" pitchFamily="34" charset="0"/>
              </a:rPr>
              <a:t>Dosage regimen of </a:t>
            </a:r>
            <a:r>
              <a:rPr lang="en-GB" sz="1100" smtClean="0">
                <a:latin typeface="Verdana" pitchFamily="34" charset="0"/>
                <a:ea typeface="Verdana" pitchFamily="34" charset="0"/>
                <a:cs typeface="Verdana" pitchFamily="34" charset="0"/>
              </a:rPr>
              <a:t>BIAsp 30</a:t>
            </a:r>
            <a:r>
              <a:rPr lang="en-US" sz="1100" smtClean="0">
                <a:latin typeface="Verdana" pitchFamily="34" charset="0"/>
                <a:ea typeface="Verdana" pitchFamily="34" charset="0"/>
                <a:cs typeface="Verdana" pitchFamily="34" charset="0"/>
              </a:rPr>
              <a:t>:</a:t>
            </a:r>
          </a:p>
          <a:p>
            <a:r>
              <a:rPr lang="en-US" sz="1100" smtClean="0">
                <a:latin typeface="Verdana" pitchFamily="34" charset="0"/>
                <a:ea typeface="Verdana" pitchFamily="34" charset="0"/>
                <a:cs typeface="Verdana" pitchFamily="34" charset="0"/>
              </a:rPr>
              <a:t>For once daily, the evening dose titration is done based on pre-breakfast blood glucose level. </a:t>
            </a:r>
          </a:p>
          <a:p>
            <a:r>
              <a:rPr lang="en-US" sz="1100" smtClean="0">
                <a:latin typeface="Verdana" pitchFamily="34" charset="0"/>
                <a:ea typeface="Verdana" pitchFamily="34" charset="0"/>
                <a:cs typeface="Verdana" pitchFamily="34" charset="0"/>
              </a:rPr>
              <a:t>For twice-daily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the morning dose is to be titrated based on pre-dinner blood glucose level and evening dose is to be titrated based on pre-breakfast blood glucose level.</a:t>
            </a:r>
          </a:p>
          <a:p>
            <a:r>
              <a:rPr lang="en-US" sz="1100" smtClean="0">
                <a:latin typeface="Verdana" pitchFamily="34" charset="0"/>
                <a:ea typeface="Verdana" pitchFamily="34" charset="0"/>
                <a:cs typeface="Verdana" pitchFamily="34" charset="0"/>
              </a:rPr>
              <a:t>If a patient needs further intensification for three-times-a-day </a:t>
            </a:r>
            <a:r>
              <a:rPr lang="en-GB" sz="1100" smtClean="0">
                <a:latin typeface="Verdana" pitchFamily="34" charset="0"/>
                <a:ea typeface="Verdana" pitchFamily="34" charset="0"/>
                <a:cs typeface="Verdana" pitchFamily="34" charset="0"/>
              </a:rPr>
              <a:t>BIAsp 30</a:t>
            </a:r>
            <a:r>
              <a:rPr lang="en-US" sz="1100" smtClean="0">
                <a:latin typeface="Verdana" pitchFamily="34" charset="0"/>
                <a:ea typeface="Verdana" pitchFamily="34" charset="0"/>
                <a:cs typeface="Verdana" pitchFamily="34" charset="0"/>
              </a:rPr>
              <a:t>: the morning dose can be titrated based on the pre-lunch blood glucose, midday dose is titrated on pre-dinner blood glucose and evening dose is titrated on pre-breakfast blood glucose.</a:t>
            </a:r>
          </a:p>
          <a:p>
            <a:r>
              <a:rPr lang="en-US" sz="1100" smtClean="0">
                <a:latin typeface="Verdana" pitchFamily="34" charset="0"/>
                <a:ea typeface="Verdana" pitchFamily="34" charset="0"/>
                <a:cs typeface="Verdana" pitchFamily="34" charset="0"/>
              </a:rPr>
              <a:t>This algorithm was adapted from a 48-week, open-label, observational study. Enrolled patients (n=100,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 </a:t>
            </a:r>
            <a:r>
              <a:rPr lang="en-US" sz="1100" smtClean="0">
                <a:latin typeface="Verdana" pitchFamily="34" charset="0"/>
                <a:ea typeface="Verdana" pitchFamily="34" charset="0"/>
                <a:cs typeface="Verdana" pitchFamily="34" charset="0"/>
              </a:rPr>
              <a:t>≥7.5 and ≤10%) were ≥18 years of age, had diabetes ≥12 months and had received a stable antidiabetic regimen for at least 3 months. Patients discontinued prior basal insulin and added one injection of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(12 U or 70–100% of prior basal insulin dose within 15 min of dinner initiation). Patients self-titrated their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dose with investigator guidance every 3 or 4 days to achieve pre-breakfast fasting blood glucose (FBG) of 4.4–6.1 mmol/L. At 16 weeks, a pre-breakfast injection of 6 U of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was added if week 15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exceeded 6.5%; the added dose was titrated to achieve pre-dinner BG of 4.4–6.1 mmol/L. After an additional 16 weeks, 3 U of pre-lunch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was added if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exceeded 6.5%. This added dose was adjusted based on 2-h post-lunch BG to achieve PPG of 5.6–7.8 mmol/L. Subjects achieving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≤6.5 at 15 and 31 weeks completed the study at weeks 16 and 32, respectively.</a:t>
            </a:r>
          </a:p>
          <a:p>
            <a:endParaRPr lang="en-US" sz="12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582B73C0-65E1-4884-9648-B60F2543BA11}" type="slidenum">
              <a:rPr lang="da-DK" sz="1200" smtClean="0">
                <a:latin typeface="Times" pitchFamily="18" charset="0"/>
              </a:rPr>
              <a:pPr/>
              <a:t>37</a:t>
            </a:fld>
            <a:endParaRPr lang="da-DK" sz="1200" smtClean="0">
              <a:latin typeface="Times"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smtClean="0">
                <a:latin typeface="Verdana" pitchFamily="34" charset="0"/>
                <a:ea typeface="Verdana" pitchFamily="34" charset="0"/>
                <a:cs typeface="Verdana" pitchFamily="34" charset="0"/>
              </a:rPr>
              <a:t>BIAsp 30 offers a simple dose titration based on FBG or pre-dinner SMBG.</a:t>
            </a:r>
          </a:p>
          <a:p>
            <a:r>
              <a:rPr lang="en-GB" sz="1400" smtClean="0">
                <a:latin typeface="Verdana" pitchFamily="34" charset="0"/>
                <a:ea typeface="Verdana" pitchFamily="34" charset="0"/>
                <a:cs typeface="Verdana" pitchFamily="34" charset="0"/>
              </a:rPr>
              <a:t>This example of the BIAsp 30 titration algorithm is taken from Raskin </a:t>
            </a:r>
            <a:r>
              <a:rPr lang="en-GB" sz="1400" i="1" smtClean="0">
                <a:latin typeface="Verdana" pitchFamily="34" charset="0"/>
                <a:ea typeface="Verdana" pitchFamily="34" charset="0"/>
                <a:cs typeface="Verdana" pitchFamily="34" charset="0"/>
              </a:rPr>
              <a:t>et al. (</a:t>
            </a:r>
            <a:r>
              <a:rPr lang="en-GB" sz="1400" smtClean="0">
                <a:latin typeface="Verdana" pitchFamily="34" charset="0"/>
                <a:ea typeface="Verdana" pitchFamily="34" charset="0"/>
                <a:cs typeface="Verdana" pitchFamily="34" charset="0"/>
              </a:rPr>
              <a:t>2005). This was a 28-week parallel-group study that randomised 233 insulin-naïve patients with HbA</a:t>
            </a:r>
            <a:r>
              <a:rPr lang="en-GB" sz="1400" baseline="-25000" smtClean="0">
                <a:latin typeface="Verdana" pitchFamily="34" charset="0"/>
                <a:ea typeface="Verdana" pitchFamily="34" charset="0"/>
                <a:cs typeface="Verdana" pitchFamily="34" charset="0"/>
              </a:rPr>
              <a:t>1c</a:t>
            </a:r>
            <a:r>
              <a:rPr lang="en-GB" sz="1400" smtClean="0">
                <a:latin typeface="Verdana" pitchFamily="34" charset="0"/>
                <a:ea typeface="Verdana" pitchFamily="34" charset="0"/>
                <a:cs typeface="Verdana" pitchFamily="34" charset="0"/>
              </a:rPr>
              <a:t> values ≥8.0% on &gt;1000 mg/day metformin alone or in combination with other OADs. Metformin was adjusted up to 2550 mg/day before insulin therapy was initiated with 5–6 units BIAsp 70/30 twice daily or 10–12 units glargine at bedtime and titrated to target blood glucose (80–110 mg/dL) by algorithm-directed titration.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marL="144463" indent="-142875"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1pPr>
            <a:lvl2pPr marL="742950" indent="-28575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2pPr>
            <a:lvl3pPr marL="1143000" indent="-22860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3pPr>
            <a:lvl4pPr marL="1600200" indent="-22860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4pPr>
            <a:lvl5pPr marL="2057400" indent="-228600" eaLnBrk="0" hangingPunct="0">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5pPr>
            <a:lvl6pPr marL="25146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6pPr>
            <a:lvl7pPr marL="29718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7pPr>
            <a:lvl8pPr marL="34290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8pPr>
            <a:lvl9pPr marL="3886200" indent="-228600" eaLnBrk="0" fontAlgn="base" hangingPunct="0">
              <a:spcBef>
                <a:spcPct val="0"/>
              </a:spcBef>
              <a:spcAft>
                <a:spcPct val="0"/>
              </a:spcAft>
              <a:tabLst>
                <a:tab pos="306388" algn="l"/>
                <a:tab pos="614363" algn="l"/>
                <a:tab pos="922338" algn="l"/>
                <a:tab pos="1228725" algn="l"/>
                <a:tab pos="1536700" algn="l"/>
                <a:tab pos="1844675" algn="l"/>
                <a:tab pos="2151063" algn="l"/>
                <a:tab pos="2459038" algn="l"/>
                <a:tab pos="2767013" algn="l"/>
                <a:tab pos="3074988" algn="l"/>
                <a:tab pos="3381375" algn="l"/>
                <a:tab pos="3689350" algn="l"/>
                <a:tab pos="3997325" algn="l"/>
              </a:tabLst>
              <a:defRPr>
                <a:solidFill>
                  <a:schemeClr val="tx1"/>
                </a:solidFill>
                <a:latin typeface="Arial" pitchFamily="34" charset="0"/>
              </a:defRPr>
            </a:lvl9pPr>
          </a:lstStyle>
          <a:p>
            <a:pPr fontAlgn="base">
              <a:spcBef>
                <a:spcPct val="0"/>
              </a:spcBef>
              <a:spcAft>
                <a:spcPct val="0"/>
              </a:spcAft>
            </a:pPr>
            <a:fld id="{BA49E682-FEA8-4DEB-B8DC-13892CEC4C83}" type="slidenum">
              <a:rPr lang="en-US" altLang="en-US" smtClean="0">
                <a:solidFill>
                  <a:srgbClr val="000000"/>
                </a:solidFill>
                <a:latin typeface="DejaVu Serif"/>
                <a:ea typeface="DejaVu Sans"/>
                <a:cs typeface="DejaVu Sans"/>
              </a:rPr>
              <a:pPr fontAlgn="base">
                <a:spcBef>
                  <a:spcPct val="0"/>
                </a:spcBef>
                <a:spcAft>
                  <a:spcPct val="0"/>
                </a:spcAft>
              </a:pPr>
              <a:t>42</a:t>
            </a:fld>
            <a:endParaRPr lang="en-US" altLang="en-US" smtClean="0">
              <a:solidFill>
                <a:srgbClr val="000000"/>
              </a:solidFill>
              <a:latin typeface="DejaVu Serif"/>
              <a:ea typeface="DejaVu Sans"/>
              <a:cs typeface="DejaVu Sans"/>
            </a:endParaRPr>
          </a:p>
        </p:txBody>
      </p:sp>
      <p:sp>
        <p:nvSpPr>
          <p:cNvPr id="36867" name="Rectangle 1"/>
          <p:cNvSpPr>
            <a:spLocks noGrp="1" noRot="1" noChangeAspect="1" noChangeArrowheads="1" noTextEdit="1"/>
          </p:cNvSpPr>
          <p:nvPr>
            <p:ph type="sldImg"/>
          </p:nvPr>
        </p:nvSpPr>
        <p:spPr bwMode="auto">
          <a:xfrm>
            <a:off x="1384300" y="1163638"/>
            <a:ext cx="4186238" cy="3140075"/>
          </a:xfrm>
          <a:solidFill>
            <a:srgbClr val="FFFFFF"/>
          </a:solidFill>
          <a:ln>
            <a:solidFill>
              <a:srgbClr val="000000"/>
            </a:solidFill>
            <a:miter lim="800000"/>
            <a:headEnd/>
            <a:tailEnd/>
          </a:ln>
        </p:spPr>
      </p:sp>
      <p:sp>
        <p:nvSpPr>
          <p:cNvPr id="36868" name="Text Box 2"/>
          <p:cNvSpPr txBox="1">
            <a:spLocks noChangeArrowheads="1"/>
          </p:cNvSpPr>
          <p:nvPr/>
        </p:nvSpPr>
        <p:spPr bwMode="auto">
          <a:xfrm>
            <a:off x="695090" y="4479888"/>
            <a:ext cx="5563917" cy="366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1501" tIns="30750" rIns="61501" bIns="3075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3200">
              <a:latin typeface="Verdana" pitchFamily="34" charset="0"/>
              <a:ea typeface="DejaVu Sans"/>
              <a:cs typeface="DejaVu Sans"/>
            </a:endParaRPr>
          </a:p>
        </p:txBody>
      </p:sp>
      <p:sp>
        <p:nvSpPr>
          <p:cNvPr id="3686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z="1200" smtClean="0">
                <a:latin typeface="Verdana" pitchFamily="34" charset="0"/>
                <a:ea typeface="ＭＳ Ｐゴシック" pitchFamily="34" charset="-128"/>
              </a:rPr>
              <a:t>The observed final HbA1c values after 24 weeks were 6.9%, 7.2% and 7.1% for BIAsp 30 BID + sita, BIAsp 30 OD + sita and BIAsp 30 BID, respectively. The estimated change in HbA1c (%) was statistically superior with BIAsp 30 BID + sita compared with BIAsp 30 OD + sita (−1.51 vs. −1.15, difference: −0.36 [95% CI −0.54;−0.17], p&lt;0.001) and compared with BIAsp 30 BID (−1.51 vs. −1.27, difference: 0.24, [95% CI 0.06;0.43], p=0.01). Change in HbA1c was not significantly different between BIAsp 30 OD + sita and BIAsp 30 BID (difference −0.11 [95% CI −0.30;0.07], p=0.231). </a:t>
            </a:r>
            <a:endParaRPr lang="en-GB"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0" hangingPunct="0"/>
            <a:fld id="{54EEC969-8B7F-461D-B273-8F77A8A48EF7}" type="slidenum">
              <a:rPr lang="en-US" smtClean="0">
                <a:solidFill>
                  <a:srgbClr val="000000"/>
                </a:solidFill>
                <a:latin typeface="Times" pitchFamily="18" charset="0"/>
                <a:cs typeface="Arial" charset="0"/>
              </a:rPr>
              <a:pPr eaLnBrk="0" hangingPunct="0"/>
              <a:t>46</a:t>
            </a:fld>
            <a:endParaRPr lang="en-US" smtClean="0">
              <a:solidFill>
                <a:srgbClr val="000000"/>
              </a:solidFill>
              <a:latin typeface="Times" pitchFamily="18"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917575" y="744538"/>
            <a:ext cx="4962525" cy="3722687"/>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9CFA269D-7083-48D7-A6A0-FF9AA0F2D6AE}" type="slidenum">
              <a:rPr lang="en-GB" altLang="en-US" sz="1200">
                <a:solidFill>
                  <a:srgbClr val="000000"/>
                </a:solidFill>
                <a:latin typeface="Times" pitchFamily="18" charset="0"/>
              </a:rPr>
              <a:pPr/>
              <a:t>7</a:t>
            </a:fld>
            <a:endParaRPr lang="en-GB" altLang="en-US" sz="1200">
              <a:solidFill>
                <a:srgbClr val="000000"/>
              </a:solidFill>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AD463828-EDED-496C-AC35-6EC690CD7F49}" type="slidenum">
              <a:rPr lang="en-GB" altLang="en-US" sz="1200" smtClean="0">
                <a:solidFill>
                  <a:srgbClr val="000000"/>
                </a:solidFill>
                <a:latin typeface="Calibri" pitchFamily="34" charset="0"/>
              </a:rPr>
              <a:pPr/>
              <a:t>9</a:t>
            </a:fld>
            <a:endParaRPr lang="en-GB" altLang="en-US" sz="1200"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3000" y="685800"/>
            <a:ext cx="4572000" cy="3429000"/>
          </a:xfrm>
          <a:ln/>
        </p:spPr>
      </p:sp>
      <p:sp>
        <p:nvSpPr>
          <p:cNvPr id="118787" name="Notes Placeholder 2"/>
          <p:cNvSpPr>
            <a:spLocks noGrp="1"/>
          </p:cNvSpPr>
          <p:nvPr>
            <p:ph type="body" idx="1"/>
          </p:nvPr>
        </p:nvSpPr>
        <p:spPr>
          <a:xfrm>
            <a:off x="1061854" y="4000957"/>
            <a:ext cx="5165121" cy="3790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en-GB" sz="1000" smtClean="0">
                <a:latin typeface="Verdana" pitchFamily="34" charset="0"/>
              </a:rPr>
              <a:t>In this meta-analysis, comparing BIAsp 30 with BHI 30: all published and unpublished, randomised, controlled trials in adult patients with type 2 diabetes (treatment duration ≥ 12 weeks) for which individual patient data were available.</a:t>
            </a:r>
          </a:p>
          <a:p>
            <a:pPr eaLnBrk="1" hangingPunct="1">
              <a:spcBef>
                <a:spcPts val="600"/>
              </a:spcBef>
            </a:pPr>
            <a:r>
              <a:rPr lang="en-GB" sz="1000" smtClean="0">
                <a:latin typeface="Verdana" pitchFamily="34" charset="0"/>
              </a:rPr>
              <a:t>The likelihood of major hypoglycaemia was significantly lower with BIAsp 30 compared with BHI 30 (odds ratio: 0.45; 95% CI: 0.22;0.93; </a:t>
            </a:r>
            <a:r>
              <a:rPr lang="en-GB" sz="1000" i="1" smtClean="0">
                <a:latin typeface="Verdana" pitchFamily="34" charset="0"/>
              </a:rPr>
              <a:t>p</a:t>
            </a:r>
            <a:r>
              <a:rPr lang="en-GB" sz="1000" smtClean="0">
                <a:latin typeface="Verdana" pitchFamily="34" charset="0"/>
              </a:rPr>
              <a:t>&lt;0.05). </a:t>
            </a:r>
          </a:p>
        </p:txBody>
      </p:sp>
      <p:sp>
        <p:nvSpPr>
          <p:cNvPr id="118788" name="Slide Number Placeholder 3"/>
          <p:cNvSpPr txBox="1">
            <a:spLocks noGrp="1"/>
          </p:cNvSpPr>
          <p:nvPr/>
        </p:nvSpPr>
        <p:spPr bwMode="auto">
          <a:xfrm>
            <a:off x="3919086" y="8000452"/>
            <a:ext cx="2998173" cy="42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r" eaLnBrk="1" fontAlgn="base" hangingPunct="1">
              <a:spcBef>
                <a:spcPct val="0"/>
              </a:spcBef>
              <a:spcAft>
                <a:spcPct val="0"/>
              </a:spcAft>
            </a:pPr>
            <a:fld id="{E0988018-0499-45F9-8C86-BCD19F515ED3}" type="slidenum">
              <a:rPr lang="en-GB" sz="1200">
                <a:solidFill>
                  <a:srgbClr val="000000"/>
                </a:solidFill>
                <a:ea typeface="ＭＳ Ｐゴシック" pitchFamily="34" charset="-128"/>
              </a:rPr>
              <a:pPr algn="r" eaLnBrk="1" fontAlgn="base" hangingPunct="1">
                <a:spcBef>
                  <a:spcPct val="0"/>
                </a:spcBef>
                <a:spcAft>
                  <a:spcPct val="0"/>
                </a:spcAft>
              </a:pPr>
              <a:t>12</a:t>
            </a:fld>
            <a:endParaRPr lang="en-GB" sz="120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smtClean="0">
                <a:latin typeface="Verdana" pitchFamily="34" charset="0"/>
                <a:ea typeface="Verdana" pitchFamily="34" charset="0"/>
                <a:cs typeface="Verdana" pitchFamily="34" charset="0"/>
              </a:rPr>
              <a:t>Treatment with BIAsp 30 was non-inferior to insulin glargine with respect to HbA</a:t>
            </a:r>
            <a:r>
              <a:rPr lang="en-GB" sz="1400" baseline="-25000" smtClean="0">
                <a:latin typeface="Verdana" pitchFamily="34" charset="0"/>
                <a:ea typeface="Verdana" pitchFamily="34" charset="0"/>
                <a:cs typeface="Verdana" pitchFamily="34" charset="0"/>
              </a:rPr>
              <a:t>1c</a:t>
            </a:r>
            <a:r>
              <a:rPr lang="en-GB" sz="1400" smtClean="0">
                <a:latin typeface="Verdana" pitchFamily="34" charset="0"/>
                <a:ea typeface="Verdana" pitchFamily="34" charset="0"/>
                <a:cs typeface="Verdana" pitchFamily="34" charset="0"/>
              </a:rPr>
              <a:t> (non-inferiority margin: 0.4%).</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2D984D79-6198-42D9-A9EC-3D0D6BF425B1}" type="slidenum">
              <a:rPr lang="da-DK" sz="1200" smtClean="0">
                <a:latin typeface="Times" pitchFamily="18" charset="0"/>
              </a:rPr>
              <a:pPr/>
              <a:t>15</a:t>
            </a:fld>
            <a:endParaRPr lang="da-DK" sz="1200"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smtClean="0">
                <a:latin typeface="Verdana" pitchFamily="34" charset="0"/>
                <a:ea typeface="Verdana" pitchFamily="34" charset="0"/>
                <a:cs typeface="Verdana" pitchFamily="34" charset="0"/>
              </a:rPr>
              <a:t>Although reduction in mean nine-point self-measured plasma glucose profile was comparable between BIAsp 30 and insulin glargine, BIAsp 30 showed significantly lower PG levels at three timepoints (all post-meal timepoints), but a higher PG level before dinner compared with insulin glargine (all </a:t>
            </a:r>
            <a:r>
              <a:rPr lang="en-GB" sz="1400" i="1" smtClean="0">
                <a:latin typeface="Verdana" pitchFamily="34" charset="0"/>
                <a:ea typeface="Verdana" pitchFamily="34" charset="0"/>
                <a:cs typeface="Verdana" pitchFamily="34" charset="0"/>
              </a:rPr>
              <a:t>p</a:t>
            </a:r>
            <a:r>
              <a:rPr lang="en-GB" sz="1400" smtClean="0">
                <a:latin typeface="Verdana" pitchFamily="34" charset="0"/>
                <a:ea typeface="Verdana" pitchFamily="34" charset="0"/>
                <a:cs typeface="Verdana" pitchFamily="34" charset="0"/>
              </a:rPr>
              <a:t>&lt;0.05).</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22CA7EE5-55BC-4D97-8595-839D7B9A8103}" type="slidenum">
              <a:rPr lang="da-DK" sz="1200" smtClean="0">
                <a:latin typeface="Times" pitchFamily="18" charset="0"/>
              </a:rPr>
              <a:pPr/>
              <a:t>16</a:t>
            </a:fld>
            <a:endParaRPr lang="da-DK" sz="1200"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smtClean="0">
                <a:latin typeface="Verdana" pitchFamily="34" charset="0"/>
                <a:ea typeface="Verdana" pitchFamily="34" charset="0"/>
                <a:cs typeface="Verdana" pitchFamily="34" charset="0"/>
              </a:rPr>
              <a:t>Rates of hypoglycaemia were low in both groups and comparable between the two groups.</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B09EF819-21A1-42C1-8F2F-68637930CE6B}" type="slidenum">
              <a:rPr lang="da-DK" sz="1200" smtClean="0">
                <a:latin typeface="Times" pitchFamily="18" charset="0"/>
              </a:rPr>
              <a:pPr/>
              <a:t>17</a:t>
            </a:fld>
            <a:endParaRPr lang="da-DK" sz="1200"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78EFD429-A0DE-4707-A859-03658F386E85}" type="slidenum">
              <a:rPr lang="da-DK" sz="1200" smtClean="0">
                <a:latin typeface="Times" pitchFamily="18" charset="0"/>
              </a:rPr>
              <a:pPr/>
              <a:t>19</a:t>
            </a:fld>
            <a:endParaRPr lang="da-DK" sz="1200" smtClean="0">
              <a:latin typeface="Times"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smtClean="0">
                <a:latin typeface="Verdana" pitchFamily="34" charset="0"/>
                <a:ea typeface="Verdana" pitchFamily="34" charset="0"/>
                <a:cs typeface="Verdana" pitchFamily="34" charset="0"/>
              </a:rPr>
              <a:t>The INITIATE study demonstrated that significantly more insulin-naïve patients achieved HbA</a:t>
            </a:r>
            <a:r>
              <a:rPr lang="en-GB" sz="1400" baseline="-25000" smtClean="0">
                <a:latin typeface="Verdana" pitchFamily="34" charset="0"/>
                <a:ea typeface="Verdana" pitchFamily="34" charset="0"/>
                <a:cs typeface="Verdana" pitchFamily="34" charset="0"/>
              </a:rPr>
              <a:t>1c</a:t>
            </a:r>
            <a:r>
              <a:rPr lang="en-GB" sz="1400" smtClean="0">
                <a:latin typeface="Verdana" pitchFamily="34" charset="0"/>
                <a:ea typeface="Verdana" pitchFamily="34" charset="0"/>
                <a:cs typeface="Verdana" pitchFamily="34" charset="0"/>
              </a:rPr>
              <a:t> targets of &lt;7.0% or ≤6.5% following insulin initiation with BIAsp 30 than with insulin glargine.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F41FB4C-94E3-4092-A6C0-DA3D4BA0EE08}" type="slidenum">
              <a:rPr lang="en-US"/>
              <a:pPr/>
              <a:t>21</a:t>
            </a:fld>
            <a:endParaRPr lang="en-US"/>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pPr>
            <a:r>
              <a:rPr lang="en-US" sz="900">
                <a:latin typeface="Arial Unicode MS" pitchFamily="34" charset="-128"/>
                <a:ea typeface="Arial Unicode MS" pitchFamily="34" charset="-128"/>
                <a:cs typeface="Arial Unicode MS" pitchFamily="34" charset="-128"/>
              </a:rPr>
              <a:t>Figure 3. Mean (±SE) Percentage Change from Baseline to 1 Year in Glycated Hemoglobin, Fasting Plasma Glucose, Postprandial Glucose, and Body Weight (Panel A) and Mean (+SD) Hypoglycemic-Event Rate (Panel B). For all measures, P&lt;0.001, with values adjusted for baseline values (except hypoglycemia), center, baseline glycated hemoglobin level, and oral antidiabetic therapy where appropriate. Missing data were imputed with the use of a multiple-imputation technique.14 To convert the values for glucose to millimoles per liter, multiply by 0.05551.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0108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93018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75304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0" y="274544"/>
            <a:ext cx="8229023" cy="1143000"/>
          </a:xfrm>
          <a:prstGeom prst="rect">
            <a:avLst/>
          </a:prstGeom>
        </p:spPr>
        <p:txBody>
          <a:bodyPr lIns="82048" tIns="41025" rIns="82048" bIns="41025"/>
          <a:lstStyle/>
          <a:p>
            <a:r>
              <a:rPr lang="en-US" smtClean="0"/>
              <a:t>Click to edit Master title style</a:t>
            </a:r>
            <a:endParaRPr lang="en-US"/>
          </a:p>
        </p:txBody>
      </p:sp>
    </p:spTree>
    <p:extLst>
      <p:ext uri="{BB962C8B-B14F-4D97-AF65-F5344CB8AC3E}">
        <p14:creationId xmlns:p14="http://schemas.microsoft.com/office/powerpoint/2010/main" val="690304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65"/>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1" y="1397071"/>
            <a:ext cx="8229600" cy="4525962"/>
          </a:xfrm>
        </p:spPr>
        <p:txBody>
          <a:bodyPr/>
          <a:lstStyle>
            <a:lvl1pPr>
              <a:buClr>
                <a:srgbClr val="009FDA"/>
              </a:buClr>
              <a:defRPr>
                <a:solidFill>
                  <a:srgbClr val="001965"/>
                </a:solidFill>
                <a:latin typeface="Verdana" pitchFamily="34" charset="0"/>
              </a:defRPr>
            </a:lvl1pPr>
            <a:lvl2pPr>
              <a:defRPr>
                <a:solidFill>
                  <a:srgbClr val="001965"/>
                </a:solidFill>
                <a:latin typeface="Verdana" pitchFamily="34" charset="0"/>
              </a:defRPr>
            </a:lvl2pPr>
            <a:lvl3pPr>
              <a:defRPr>
                <a:solidFill>
                  <a:srgbClr val="001965"/>
                </a:solidFill>
                <a:latin typeface="Verdana" pitchFamily="34" charset="0"/>
              </a:defRPr>
            </a:lvl3pPr>
            <a:lvl4pPr>
              <a:defRPr>
                <a:solidFill>
                  <a:srgbClr val="001965"/>
                </a:solidFill>
                <a:latin typeface="Verdana" pitchFamily="34" charset="0"/>
              </a:defRPr>
            </a:lvl4pPr>
            <a:lvl5pPr>
              <a:defRPr>
                <a:solidFill>
                  <a:srgbClr val="001965"/>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5"/>
          <p:cNvSpPr>
            <a:spLocks noGrp="1" noChangeArrowheads="1"/>
          </p:cNvSpPr>
          <p:nvPr>
            <p:ph type="ftr" sz="quarter" idx="10"/>
          </p:nvPr>
        </p:nvSpPr>
        <p:spPr>
          <a:xfrm>
            <a:off x="1641873" y="6470650"/>
            <a:ext cx="7416403" cy="279400"/>
          </a:xfrm>
          <a:prstGeom prst="rect">
            <a:avLst/>
          </a:prstGeom>
        </p:spPr>
        <p:txBody>
          <a:bodyPr vert="horz" wrap="square" lIns="121798" tIns="60899" rIns="121798" bIns="60899" numCol="1" anchor="t" anchorCtr="0" compatLnSpc="1">
            <a:prstTxWarp prst="textNoShape">
              <a:avLst/>
            </a:prstTxWarp>
          </a:bodyPr>
          <a:lstStyle>
            <a:lvl1pPr algn="r" eaLnBrk="1" hangingPunct="1">
              <a:defRPr sz="1200">
                <a:solidFill>
                  <a:schemeClr val="bg1">
                    <a:lumMod val="50000"/>
                  </a:schemeClr>
                </a:solidFill>
                <a:latin typeface="+mj-lt"/>
                <a:ea typeface="SimSun" pitchFamily="2" charset="-122"/>
                <a:cs typeface="Arial" pitchFamily="34" charset="0"/>
              </a:defRPr>
            </a:lvl1pPr>
          </a:lstStyle>
          <a:p>
            <a:pPr fontAlgn="base">
              <a:spcBef>
                <a:spcPct val="0"/>
              </a:spcBef>
              <a:spcAft>
                <a:spcPct val="0"/>
              </a:spcAft>
              <a:defRPr/>
            </a:pPr>
            <a:r>
              <a:rPr lang="en-GB" altLang="zh-CN">
                <a:solidFill>
                  <a:srgbClr val="FFFFFF">
                    <a:lumMod val="50000"/>
                  </a:srgbClr>
                </a:solidFill>
              </a:rPr>
              <a:t>1st final version 26/06/2014</a:t>
            </a:r>
            <a:endParaRPr lang="en-GB" altLang="zh-CN" dirty="0">
              <a:solidFill>
                <a:srgbClr val="FFFFFF">
                  <a:lumMod val="50000"/>
                </a:srgbClr>
              </a:solidFill>
            </a:endParaRPr>
          </a:p>
        </p:txBody>
      </p:sp>
    </p:spTree>
    <p:extLst>
      <p:ext uri="{BB962C8B-B14F-4D97-AF65-F5344CB8AC3E}">
        <p14:creationId xmlns:p14="http://schemas.microsoft.com/office/powerpoint/2010/main" val="4235100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4"/>
            <a:ext cx="7772399"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6" y="2906716"/>
            <a:ext cx="7772399" cy="1500187"/>
          </a:xfrm>
        </p:spPr>
        <p:txBody>
          <a:bodyPr anchor="b"/>
          <a:lstStyle>
            <a:lvl1pPr marL="0" indent="0">
              <a:buNone/>
              <a:defRPr sz="2000"/>
            </a:lvl1pPr>
            <a:lvl2pPr marL="456743" indent="0">
              <a:buNone/>
              <a:defRPr sz="1800"/>
            </a:lvl2pPr>
            <a:lvl3pPr marL="913486" indent="0">
              <a:buNone/>
              <a:defRPr sz="1600"/>
            </a:lvl3pPr>
            <a:lvl4pPr marL="1370228" indent="0">
              <a:buNone/>
              <a:defRPr sz="1400"/>
            </a:lvl4pPr>
            <a:lvl5pPr marL="1826971" indent="0">
              <a:buNone/>
              <a:defRPr sz="1400"/>
            </a:lvl5pPr>
            <a:lvl6pPr marL="2283714" indent="0">
              <a:buNone/>
              <a:defRPr sz="1400"/>
            </a:lvl6pPr>
            <a:lvl7pPr marL="2740457" indent="0">
              <a:buNone/>
              <a:defRPr sz="1400"/>
            </a:lvl7pPr>
            <a:lvl8pPr marL="3197200" indent="0">
              <a:buNone/>
              <a:defRPr sz="1400"/>
            </a:lvl8pPr>
            <a:lvl9pPr marL="3653942"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98332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1" y="1600207"/>
            <a:ext cx="403860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2" y="1600207"/>
            <a:ext cx="403860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359991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7" cy="63976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321997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310831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23459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pic>
        <p:nvPicPr>
          <p:cNvPr id="4" name="Picture 5" descr="main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56264"/>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userDrawn="1"/>
        </p:nvSpPr>
        <p:spPr bwMode="auto">
          <a:xfrm>
            <a:off x="2952751" y="4389438"/>
            <a:ext cx="2603897" cy="152400"/>
          </a:xfrm>
          <a:prstGeom prst="rect">
            <a:avLst/>
          </a:prstGeom>
          <a:noFill/>
          <a:ln>
            <a:noFill/>
          </a:ln>
          <a:extLst/>
        </p:spPr>
        <p:txBody>
          <a:bodyPr lIns="0" tIns="0" rIns="0" bIns="0"/>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fontAlgn="base">
              <a:spcBef>
                <a:spcPct val="0"/>
              </a:spcBef>
              <a:spcAft>
                <a:spcPct val="0"/>
              </a:spcAft>
              <a:defRPr/>
            </a:pPr>
            <a:endParaRPr lang="en-US" sz="900" dirty="0" smtClean="0">
              <a:solidFill>
                <a:srgbClr val="000000"/>
              </a:solidFill>
              <a:cs typeface="Arial" charset="0"/>
            </a:endParaRPr>
          </a:p>
        </p:txBody>
      </p:sp>
      <p:sp>
        <p:nvSpPr>
          <p:cNvPr id="5" name="Text Placeholder 8"/>
          <p:cNvSpPr>
            <a:spLocks noGrp="1"/>
          </p:cNvSpPr>
          <p:nvPr>
            <p:ph type="body" sz="quarter" idx="10"/>
          </p:nvPr>
        </p:nvSpPr>
        <p:spPr>
          <a:xfrm>
            <a:off x="432144" y="1839201"/>
            <a:ext cx="8283233" cy="3664135"/>
          </a:xfrm>
          <a:prstGeom prst="rect">
            <a:avLst/>
          </a:prstGeom>
        </p:spPr>
        <p:txBody>
          <a:bodyPr lIns="0" tIns="0" rIns="0" bIns="0"/>
          <a:lstStyle>
            <a:lvl1pPr marL="274320" indent="-274320">
              <a:lnSpc>
                <a:spcPts val="2800"/>
              </a:lnSpc>
              <a:spcBef>
                <a:spcPts val="0"/>
              </a:spcBef>
              <a:spcAft>
                <a:spcPts val="700"/>
              </a:spcAft>
              <a:buClr>
                <a:schemeClr val="accent1"/>
              </a:buClr>
              <a:buSzPct val="130000"/>
              <a:buFont typeface="Arial" pitchFamily="34" charset="0"/>
              <a:buChar char="•"/>
              <a:defRPr sz="2400">
                <a:solidFill>
                  <a:schemeClr val="accent1"/>
                </a:solidFill>
                <a:latin typeface="Verdana"/>
              </a:defRPr>
            </a:lvl1pPr>
            <a:lvl2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2pPr>
            <a:lvl3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3pPr>
            <a:lvl4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4pPr>
            <a:lvl5pPr marL="1124712" indent="0">
              <a:lnSpc>
                <a:spcPct val="110000"/>
              </a:lnSpc>
              <a:spcBef>
                <a:spcPts val="0"/>
              </a:spcBef>
              <a:spcAft>
                <a:spcPts val="700"/>
              </a:spcAft>
              <a:buClr>
                <a:schemeClr val="accent1"/>
              </a:buClr>
              <a:buSzPct val="120000"/>
              <a:buFont typeface="Lucida Grande"/>
              <a:buNone/>
              <a:defRPr sz="1800">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5"/>
          <p:cNvSpPr>
            <a:spLocks noGrp="1"/>
          </p:cNvSpPr>
          <p:nvPr>
            <p:ph type="title"/>
          </p:nvPr>
        </p:nvSpPr>
        <p:spPr>
          <a:xfrm>
            <a:off x="432144" y="474552"/>
            <a:ext cx="8283233" cy="1217041"/>
          </a:xfrm>
          <a:prstGeom prst="rect">
            <a:avLst/>
          </a:prstGeom>
        </p:spPr>
        <p:txBody>
          <a:bodyPr lIns="0" tIns="0" rIns="0" bIns="0"/>
          <a:lstStyle>
            <a:lvl1pPr algn="l">
              <a:lnSpc>
                <a:spcPts val="2800"/>
              </a:lnSpc>
              <a:defRPr sz="3000" b="1" i="0">
                <a:gradFill flip="none" rotWithShape="1">
                  <a:gsLst>
                    <a:gs pos="0">
                      <a:schemeClr val="accent1"/>
                    </a:gs>
                    <a:gs pos="100000">
                      <a:schemeClr val="accent1"/>
                    </a:gs>
                    <a:gs pos="50000">
                      <a:srgbClr val="5E9AD0"/>
                    </a:gs>
                  </a:gsLst>
                  <a:lin ang="1560000" scaled="0"/>
                  <a:tileRect/>
                </a:gradFill>
                <a:latin typeface="Verdana"/>
              </a:defRPr>
            </a:lvl1pPr>
          </a:lstStyle>
          <a:p>
            <a:r>
              <a:rPr lang="en-US" smtClean="0"/>
              <a:t>Click to edit Master title style</a:t>
            </a:r>
            <a:endParaRPr lang="en-US" dirty="0"/>
          </a:p>
        </p:txBody>
      </p:sp>
      <p:sp>
        <p:nvSpPr>
          <p:cNvPr id="8" name="Slide Number Placeholder 1"/>
          <p:cNvSpPr>
            <a:spLocks noGrp="1"/>
          </p:cNvSpPr>
          <p:nvPr>
            <p:ph type="sldNum" sz="quarter" idx="11"/>
          </p:nvPr>
        </p:nvSpPr>
        <p:spPr>
          <a:xfrm>
            <a:off x="4254104" y="6240464"/>
            <a:ext cx="635794" cy="401637"/>
          </a:xfrm>
          <a:prstGeom prst="rect">
            <a:avLst/>
          </a:prstGeom>
        </p:spPr>
        <p:txBody>
          <a:bodyPr/>
          <a:lstStyle>
            <a:lvl1pPr eaLnBrk="0" hangingPunct="0">
              <a:defRPr/>
            </a:lvl1pPr>
          </a:lstStyle>
          <a:p>
            <a:pPr fontAlgn="base">
              <a:spcBef>
                <a:spcPct val="0"/>
              </a:spcBef>
              <a:spcAft>
                <a:spcPct val="0"/>
              </a:spcAft>
              <a:defRPr/>
            </a:pPr>
            <a:fld id="{BEB20180-48AA-49D9-8F52-61A4FAE089EE}" type="slidenum">
              <a:rPr lang="en-US" sz="3200">
                <a:solidFill>
                  <a:srgbClr val="000000"/>
                </a:solidFill>
                <a:latin typeface="Verdana" pitchFamily="34" charset="0"/>
                <a:cs typeface="Arial" pitchFamily="34" charset="0"/>
              </a:rPr>
              <a:pPr fontAlgn="base">
                <a:spcBef>
                  <a:spcPct val="0"/>
                </a:spcBef>
                <a:spcAft>
                  <a:spcPct val="0"/>
                </a:spcAft>
                <a:defRPr/>
              </a:pPr>
              <a:t>‹#›</a:t>
            </a:fld>
            <a:endParaRPr lang="en-US" sz="3200" dirty="0">
              <a:solidFill>
                <a:srgbClr val="000000"/>
              </a:solidFill>
              <a:latin typeface="Verdana" pitchFamily="34" charset="0"/>
              <a:cs typeface="Arial" pitchFamily="34" charset="0"/>
            </a:endParaRPr>
          </a:p>
        </p:txBody>
      </p:sp>
      <p:sp>
        <p:nvSpPr>
          <p:cNvPr id="9" name="Footer Placeholder 2"/>
          <p:cNvSpPr>
            <a:spLocks noGrp="1"/>
          </p:cNvSpPr>
          <p:nvPr>
            <p:ph type="ftr" sz="quarter" idx="12"/>
          </p:nvPr>
        </p:nvSpPr>
        <p:spPr>
          <a:xfrm>
            <a:off x="2614613" y="6161088"/>
            <a:ext cx="3914775" cy="227012"/>
          </a:xfrm>
          <a:prstGeom prst="rect">
            <a:avLst/>
          </a:prstGeom>
        </p:spPr>
        <p:txBody>
          <a:bodyPr/>
          <a:lstStyle>
            <a:lvl1pPr eaLnBrk="0" hangingPunct="0">
              <a:defRPr/>
            </a:lvl1pPr>
          </a:lstStyle>
          <a:p>
            <a:pPr fontAlgn="base">
              <a:spcBef>
                <a:spcPct val="0"/>
              </a:spcBef>
              <a:spcAft>
                <a:spcPct val="0"/>
              </a:spcAft>
              <a:defRPr/>
            </a:pPr>
            <a:r>
              <a:rPr lang="en-GB" sz="3200">
                <a:solidFill>
                  <a:srgbClr val="000000"/>
                </a:solidFill>
                <a:latin typeface="Verdana" pitchFamily="34" charset="0"/>
                <a:cs typeface="Arial" pitchFamily="34" charset="0"/>
              </a:rPr>
              <a:t>1st final version 26/06/2014</a:t>
            </a:r>
            <a:endParaRPr sz="3200" dirty="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87922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393762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lgn="ctr">
              <a:defRPr>
                <a:solidFill>
                  <a:srgbClr val="001965"/>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a:xfrm>
            <a:off x="5995987" y="6356351"/>
            <a:ext cx="2690813" cy="366713"/>
          </a:xfrm>
          <a:prstGeom prst="rect">
            <a:avLst/>
          </a:prstGeom>
        </p:spPr>
        <p:txBody>
          <a:bodyPr wrap="square" numCol="1" anchorCtr="0" compatLnSpc="1">
            <a:prstTxWarp prst="textNoShape">
              <a:avLst/>
            </a:prstTxWarp>
          </a:bodyPr>
          <a:lstStyle>
            <a:lvl1pPr eaLnBrk="0" hangingPunct="0">
              <a:defRPr sz="1200">
                <a:solidFill>
                  <a:srgbClr val="898989"/>
                </a:solidFill>
                <a:cs typeface="Arial" pitchFamily="34" charset="0"/>
              </a:defRPr>
            </a:lvl1pPr>
          </a:lstStyle>
          <a:p>
            <a:pPr fontAlgn="base">
              <a:spcBef>
                <a:spcPct val="0"/>
              </a:spcBef>
              <a:spcAft>
                <a:spcPct val="0"/>
              </a:spcAft>
              <a:defRPr/>
            </a:pPr>
            <a:r>
              <a:rPr lang="en-US" altLang="en-US">
                <a:latin typeface="Verdana" pitchFamily="34" charset="0"/>
              </a:rPr>
              <a:t>Version 1 24/06/2014</a:t>
            </a:r>
          </a:p>
        </p:txBody>
      </p:sp>
    </p:spTree>
    <p:extLst>
      <p:ext uri="{BB962C8B-B14F-4D97-AF65-F5344CB8AC3E}">
        <p14:creationId xmlns:p14="http://schemas.microsoft.com/office/powerpoint/2010/main" val="420360687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2"/>
            <a:ext cx="8313738" cy="9493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5926" y="1270002"/>
            <a:ext cx="4079875"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1" y="1270002"/>
            <a:ext cx="4081463" cy="4392613"/>
          </a:xfrm>
        </p:spPr>
        <p:txBody>
          <a:bodyPr/>
          <a:lstStyle/>
          <a:p>
            <a:pPr lvl="0"/>
            <a:endParaRPr lang="en-GB" noProof="0"/>
          </a:p>
        </p:txBody>
      </p:sp>
      <p:sp>
        <p:nvSpPr>
          <p:cNvPr id="5" name="Date Placeholder 4"/>
          <p:cNvSpPr>
            <a:spLocks noGrp="1"/>
          </p:cNvSpPr>
          <p:nvPr>
            <p:ph type="dt" sz="half" idx="10"/>
          </p:nvPr>
        </p:nvSpPr>
        <p:spPr>
          <a:xfrm>
            <a:off x="1138238" y="6692900"/>
            <a:ext cx="1285875" cy="192088"/>
          </a:xfrm>
          <a:prstGeom prst="rect">
            <a:avLst/>
          </a:prstGeom>
        </p:spPr>
        <p:txBody>
          <a:bodyPr/>
          <a:lstStyle>
            <a:lvl1pPr eaLnBrk="0" hangingPunct="0">
              <a:defRPr/>
            </a:lvl1pPr>
          </a:lstStyle>
          <a:p>
            <a:pPr fontAlgn="base">
              <a:spcBef>
                <a:spcPct val="0"/>
              </a:spcBef>
              <a:spcAft>
                <a:spcPct val="0"/>
              </a:spcAft>
              <a:defRPr/>
            </a:pPr>
            <a:endParaRPr lang="en-GB" sz="3200">
              <a:solidFill>
                <a:srgbClr val="000000"/>
              </a:solidFill>
              <a:latin typeface="Verdana" pitchFamily="34" charset="0"/>
              <a:cs typeface="Arial" pitchFamily="34" charset="0"/>
            </a:endParaRPr>
          </a:p>
        </p:txBody>
      </p:sp>
      <p:sp>
        <p:nvSpPr>
          <p:cNvPr id="6" name="Footer Placeholder 5"/>
          <p:cNvSpPr>
            <a:spLocks noGrp="1"/>
          </p:cNvSpPr>
          <p:nvPr>
            <p:ph type="ftr" sz="quarter" idx="11"/>
          </p:nvPr>
        </p:nvSpPr>
        <p:spPr>
          <a:xfrm>
            <a:off x="2411016" y="6675438"/>
            <a:ext cx="4291013" cy="158750"/>
          </a:xfrm>
          <a:prstGeom prst="rect">
            <a:avLst/>
          </a:prstGeom>
        </p:spPr>
        <p:txBody>
          <a:bodyPr/>
          <a:lstStyle>
            <a:lvl1pPr eaLnBrk="0" hangingPunct="0">
              <a:defRPr/>
            </a:lvl1pPr>
          </a:lstStyle>
          <a:p>
            <a:pPr fontAlgn="base">
              <a:spcBef>
                <a:spcPct val="0"/>
              </a:spcBef>
              <a:spcAft>
                <a:spcPct val="0"/>
              </a:spcAft>
              <a:defRPr/>
            </a:pPr>
            <a:r>
              <a:rPr lang="en-GB" sz="3200">
                <a:solidFill>
                  <a:srgbClr val="000000"/>
                </a:solidFill>
                <a:latin typeface="Verdana" pitchFamily="34" charset="0"/>
                <a:cs typeface="Arial" pitchFamily="34" charset="0"/>
              </a:rPr>
              <a:t>1st final version 26/06/2014</a:t>
            </a:r>
          </a:p>
        </p:txBody>
      </p:sp>
      <p:sp>
        <p:nvSpPr>
          <p:cNvPr id="7" name="Slide Number Placeholder 6"/>
          <p:cNvSpPr>
            <a:spLocks noGrp="1"/>
          </p:cNvSpPr>
          <p:nvPr>
            <p:ph type="sldNum" sz="quarter" idx="12"/>
          </p:nvPr>
        </p:nvSpPr>
        <p:spPr>
          <a:xfrm>
            <a:off x="6715125" y="6694488"/>
            <a:ext cx="933450" cy="131762"/>
          </a:xfrm>
          <a:prstGeom prst="rect">
            <a:avLst/>
          </a:prstGeom>
        </p:spPr>
        <p:txBody>
          <a:bodyPr/>
          <a:lstStyle>
            <a:lvl1pPr eaLnBrk="0" hangingPunct="0">
              <a:defRPr/>
            </a:lvl1pPr>
          </a:lstStyle>
          <a:p>
            <a:pPr fontAlgn="base">
              <a:spcBef>
                <a:spcPct val="0"/>
              </a:spcBef>
              <a:spcAft>
                <a:spcPct val="0"/>
              </a:spcAft>
              <a:defRPr/>
            </a:pPr>
            <a:fld id="{B3F949A3-6ED4-4D67-9A4D-F3B645AEE2F0}" type="slidenum">
              <a:rPr lang="en-GB" sz="3200">
                <a:solidFill>
                  <a:srgbClr val="000000"/>
                </a:solidFill>
                <a:latin typeface="Verdana" pitchFamily="34" charset="0"/>
                <a:cs typeface="Arial" pitchFamily="34" charset="0"/>
              </a:rPr>
              <a:pPr fontAlgn="base">
                <a:spcBef>
                  <a:spcPct val="0"/>
                </a:spcBef>
                <a:spcAft>
                  <a:spcPct val="0"/>
                </a:spcAft>
                <a:defRPr/>
              </a:pPr>
              <a:t>‹#›</a:t>
            </a:fld>
            <a:endParaRPr lang="en-GB"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268300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8"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1"/>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8AC8329A-E9F6-43A9-9457-CA7A96885EB4}"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5463997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8" name="Rectangle 3"/>
          <p:cNvSpPr>
            <a:spLocks noGrp="1" noChangeArrowheads="1"/>
          </p:cNvSpPr>
          <p:nvPr>
            <p:ph type="subTitle" idx="14"/>
          </p:nvPr>
        </p:nvSpPr>
        <p:spPr>
          <a:xfrm>
            <a:off x="316800" y="514567"/>
            <a:ext cx="8510400" cy="171520"/>
          </a:xfrm>
          <a:extLst>
            <a:ext uri="{909E8E84-426E-40DD-AFC4-6F175D3DCCD1}">
              <a14:hiddenFill xmlns:a14="http://schemas.microsoft.com/office/drawing/2010/main">
                <a:solidFill>
                  <a:schemeClr val="accent1"/>
                </a:solidFill>
              </a14:hiddenFill>
            </a:ext>
          </a:extLst>
        </p:spPr>
        <p:txBody>
          <a:bodyPr wrap="none" lIns="18000" anchor="ctr">
            <a:noAutofit/>
          </a:bodyPr>
          <a:lstStyle>
            <a:lvl1pPr marL="0" indent="0" algn="l">
              <a:buFontTx/>
              <a:buNone/>
              <a:defRPr sz="1467" baseline="0"/>
            </a:lvl1pPr>
          </a:lstStyle>
          <a:p>
            <a:pPr lvl="0"/>
            <a:r>
              <a:rPr lang="en-US" noProof="0" smtClean="0"/>
              <a:t>Click to edit Master subtitle style</a:t>
            </a:r>
            <a:endParaRPr lang="en-GB" noProof="0" dirty="0" smtClean="0"/>
          </a:p>
        </p:txBody>
      </p:sp>
      <p:sp>
        <p:nvSpPr>
          <p:cNvPr id="10"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F9E682D0-65F5-4AEF-BA9D-E165BDDB5586}"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615250871"/>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8" name="Rectangle 3"/>
          <p:cNvSpPr>
            <a:spLocks noGrp="1" noChangeArrowheads="1"/>
          </p:cNvSpPr>
          <p:nvPr>
            <p:ph type="subTitle" idx="14"/>
          </p:nvPr>
        </p:nvSpPr>
        <p:spPr>
          <a:xfrm>
            <a:off x="316800" y="1209111"/>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467" baseline="0"/>
            </a:lvl1pPr>
          </a:lstStyle>
          <a:p>
            <a:pPr lvl="0"/>
            <a:r>
              <a:rPr lang="en-US" noProof="0" smtClean="0"/>
              <a:t>Click to edit Master subtitle style</a:t>
            </a:r>
            <a:endParaRPr lang="en-GB" noProof="0" dirty="0" smtClean="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0DF5F2D2-724A-4BA7-A8B8-5FA7B2EECF75}"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90055558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2" name="Title 1"/>
          <p:cNvSpPr>
            <a:spLocks noGrp="1"/>
          </p:cNvSpPr>
          <p:nvPr>
            <p:ph type="title"/>
          </p:nvPr>
        </p:nvSpPr>
        <p:spPr>
          <a:xfrm>
            <a:off x="318821" y="687228"/>
            <a:ext cx="6692499" cy="5006607"/>
          </a:xfrm>
        </p:spPr>
        <p:txBody>
          <a:bodyPr tIns="57600" anchor="t"/>
          <a:lstStyle>
            <a:lvl1pPr>
              <a:lnSpc>
                <a:spcPct val="90000"/>
              </a:lnSpc>
              <a:defRPr sz="8000" spc="-2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4CF6FC9A-9DED-4874-9D65-2154308CCDE1}"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85428180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749632"/>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26"/>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0E3B2EED-5618-4C48-A257-D9FE7A2A90FC}"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10499947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1"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6"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23"/>
          <p:cNvSpPr>
            <a:spLocks noGrp="1" noChangeArrowheads="1"/>
          </p:cNvSpPr>
          <p:nvPr>
            <p:ph type="sldNum" sz="quarter" idx="12"/>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3D0C3526-8D66-48FD-BDA8-9D909B927406}"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651545812"/>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01"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38"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75"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64"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23"/>
          <p:cNvSpPr>
            <a:spLocks noGrp="1" noChangeArrowheads="1"/>
          </p:cNvSpPr>
          <p:nvPr>
            <p:ph type="sldNum" sz="quarter" idx="13"/>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A7D9651D-C083-40AD-992F-CB7F42BFBAEC}"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146599416"/>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10" name="Content Placeholder 2"/>
          <p:cNvSpPr>
            <a:spLocks noGrp="1"/>
          </p:cNvSpPr>
          <p:nvPr>
            <p:ph idx="10"/>
          </p:nvPr>
        </p:nvSpPr>
        <p:spPr>
          <a:xfrm>
            <a:off x="4730400"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3831308"/>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3831308"/>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23"/>
          <p:cNvSpPr>
            <a:spLocks noGrp="1" noChangeArrowheads="1"/>
          </p:cNvSpPr>
          <p:nvPr>
            <p:ph type="sldNum" sz="quarter" idx="29"/>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75BA4E67-CCA9-4801-9DB0-D5F659A4D3B2}"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57706471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8568-5C86-4FBC-B893-A8528448A67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605420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2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1"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6"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1"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6"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8674EEE1-C28D-4B28-9946-6AB7CBA1E9BC}"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766433696"/>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 name="Slide Number Placeholder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solidFill>
                  <a:srgbClr val="FFFFFF"/>
                </a:solidFill>
              </a:defRPr>
            </a:lvl1pPr>
          </a:lstStyle>
          <a:p>
            <a:pPr fontAlgn="base">
              <a:spcBef>
                <a:spcPct val="0"/>
              </a:spcBef>
              <a:spcAft>
                <a:spcPct val="0"/>
              </a:spcAft>
              <a:defRPr/>
            </a:pPr>
            <a:fld id="{ACF45DDF-EB7E-47AD-AD3B-0254C1EC7C13}" type="slidenum">
              <a:rPr lang="en-GB" altLang="en-US" sz="3200">
                <a:latin typeface="Verdana" pitchFamily="34" charset="0"/>
                <a:cs typeface="Arial" pitchFamily="34" charset="0"/>
              </a:rPr>
              <a:pPr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45499391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1"/>
            <a:ext cx="9144000" cy="3531909"/>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8"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5" name="Slide Number Placeholder 23"/>
          <p:cNvSpPr>
            <a:spLocks noGrp="1" noChangeArrowheads="1"/>
          </p:cNvSpPr>
          <p:nvPr>
            <p:ph type="sldNum" sz="quarter" idx="26"/>
          </p:nvPr>
        </p:nvSpPr>
        <p:spPr>
          <a:xfrm>
            <a:off x="8515350" y="139700"/>
            <a:ext cx="310754" cy="134938"/>
          </a:xfrm>
          <a:prstGeom prst="rect">
            <a:avLst/>
          </a:prstGeom>
        </p:spPr>
        <p:txBody>
          <a:bodyPr/>
          <a:lstStyle>
            <a:lvl1pPr eaLnBrk="0" hangingPunct="0">
              <a:defRPr>
                <a:solidFill>
                  <a:srgbClr val="FFFFFF"/>
                </a:solidFill>
              </a:defRPr>
            </a:lvl1pPr>
          </a:lstStyle>
          <a:p>
            <a:pPr fontAlgn="base">
              <a:spcBef>
                <a:spcPct val="0"/>
              </a:spcBef>
              <a:spcAft>
                <a:spcPct val="0"/>
              </a:spcAft>
              <a:defRPr/>
            </a:pPr>
            <a:fld id="{FCA76777-AD76-498C-AAE5-78088B6F513C}" type="slidenum">
              <a:rPr lang="en-GB" altLang="en-US" sz="3200">
                <a:latin typeface="Verdana" pitchFamily="34" charset="0"/>
                <a:cs typeface="Arial" pitchFamily="34" charset="0"/>
              </a:rPr>
              <a:pPr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219863096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FAF9FDEC-2CED-4034-A489-F4138DECF454}"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47947355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570810" y="6426200"/>
            <a:ext cx="3496865"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5" name="Title 1"/>
          <p:cNvSpPr>
            <a:spLocks noGrp="1"/>
          </p:cNvSpPr>
          <p:nvPr>
            <p:ph type="title"/>
          </p:nvPr>
        </p:nvSpPr>
        <p:spPr>
          <a:xfrm>
            <a:off x="4873446" y="687228"/>
            <a:ext cx="3953755" cy="521883"/>
          </a:xfrm>
        </p:spPr>
        <p:txBody>
          <a:bodyPr/>
          <a:lstStyle>
            <a:lvl1pPr>
              <a:defRPr sz="32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6" y="1749631"/>
            <a:ext cx="3953755" cy="3941052"/>
          </a:xfrm>
        </p:spPr>
        <p:txBody>
          <a:bodyPr>
            <a:normAutofit/>
          </a:bodyPr>
          <a:lstStyle>
            <a:lvl1pPr>
              <a:buClr>
                <a:schemeClr val="accent1"/>
              </a:buClr>
              <a:defRPr sz="2400">
                <a:solidFill>
                  <a:schemeClr val="accent2"/>
                </a:solidFill>
              </a:defRPr>
            </a:lvl1pPr>
            <a:lvl2pPr>
              <a:buClr>
                <a:schemeClr val="tx2"/>
              </a:buClr>
              <a:defRPr sz="2133">
                <a:solidFill>
                  <a:schemeClr val="accent2"/>
                </a:solidFill>
              </a:defRPr>
            </a:lvl2pPr>
            <a:lvl3pPr>
              <a:buClr>
                <a:schemeClr val="accent5"/>
              </a:buClr>
              <a:defRPr sz="1867">
                <a:solidFill>
                  <a:schemeClr val="accent2"/>
                </a:solidFill>
              </a:defRPr>
            </a:lvl3pPr>
            <a:lvl4pPr>
              <a:buClr>
                <a:schemeClr val="accent3"/>
              </a:buClr>
              <a:defRPr sz="1600">
                <a:solidFill>
                  <a:schemeClr val="accent2"/>
                </a:solidFill>
              </a:defRPr>
            </a:lvl4pPr>
            <a:lvl5pPr>
              <a:buClr>
                <a:srgbClr val="001423"/>
              </a:buClr>
              <a:defRPr sz="1467">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075A9CD9-AC5C-4BD5-959A-D54242E044DD}"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181233482"/>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Picture Placeholder 8"/>
          <p:cNvSpPr>
            <a:spLocks noGrp="1"/>
          </p:cNvSpPr>
          <p:nvPr>
            <p:ph type="pic" sz="quarter" idx="14"/>
          </p:nvPr>
        </p:nvSpPr>
        <p:spPr>
          <a:xfrm>
            <a:off x="316800" y="1749633"/>
            <a:ext cx="8510400" cy="3941051"/>
          </a:xfrm>
          <a:prstGeom prst="roundRect">
            <a:avLst>
              <a:gd name="adj" fmla="val 4683"/>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0436BED0-47D3-4216-A05E-A5B377CE95A1}"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8100559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1C3FF900-F35F-4849-AF13-1B48A0320F8D}"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40653354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Content Placeholder 2"/>
          <p:cNvSpPr>
            <a:spLocks noGrp="1"/>
          </p:cNvSpPr>
          <p:nvPr>
            <p:ph idx="18"/>
          </p:nvPr>
        </p:nvSpPr>
        <p:spPr>
          <a:xfrm>
            <a:off x="31882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4927" cy="3941051"/>
          </a:xfrm>
          <a:prstGeom prst="roundRect">
            <a:avLst>
              <a:gd name="adj" fmla="val 408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7" name="Rectangle 23"/>
          <p:cNvSpPr>
            <a:spLocks noGrp="1" noChangeArrowheads="1"/>
          </p:cNvSpPr>
          <p:nvPr>
            <p:ph type="sldNum" sz="quarter" idx="19"/>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BD6922CD-D021-4EAC-9A28-0019CA46FD17}"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2329680"/>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4" name="Content Placeholder 2"/>
          <p:cNvSpPr>
            <a:spLocks noGrp="1"/>
          </p:cNvSpPr>
          <p:nvPr>
            <p:ph idx="18"/>
          </p:nvPr>
        </p:nvSpPr>
        <p:spPr>
          <a:xfrm>
            <a:off x="318822"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8"/>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9E4B4E01-AE48-4141-A58B-FB0093BD75A2}"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36910211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7" name="Content Placeholder 2"/>
          <p:cNvSpPr>
            <a:spLocks noGrp="1"/>
          </p:cNvSpPr>
          <p:nvPr>
            <p:ph idx="18"/>
          </p:nvPr>
        </p:nvSpPr>
        <p:spPr>
          <a:xfrm>
            <a:off x="318822"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7" name="Rectangle 23"/>
          <p:cNvSpPr>
            <a:spLocks noGrp="1" noChangeArrowheads="1"/>
          </p:cNvSpPr>
          <p:nvPr>
            <p:ph type="sldNum" sz="quarter" idx="29"/>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04CA3226-E8BA-40C0-9FC7-AA1C9892E184}"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1826175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48568-5C86-4FBC-B893-A8528448A67D}"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039405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5"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8" name="Rectangle 23"/>
          <p:cNvSpPr>
            <a:spLocks noGrp="1" noChangeArrowheads="1"/>
          </p:cNvSpPr>
          <p:nvPr>
            <p:ph type="sldNum" sz="quarter" idx="31"/>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7AC8CE1D-4240-4090-A44F-B94667F21022}"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60384904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4" name="Content Placeholder 2"/>
          <p:cNvSpPr>
            <a:spLocks noGrp="1"/>
          </p:cNvSpPr>
          <p:nvPr>
            <p:ph idx="23"/>
          </p:nvPr>
        </p:nvSpPr>
        <p:spPr>
          <a:xfrm>
            <a:off x="318821"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0"/>
            <a:ext cx="5258820" cy="3944113"/>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smtClean="0"/>
              <a:t>Click icon to add media</a:t>
            </a:r>
            <a:endParaRPr lang="en-GB" noProof="0"/>
          </a:p>
        </p:txBody>
      </p:sp>
      <p:sp>
        <p:nvSpPr>
          <p:cNvPr id="16"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4"/>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82C6EAC0-7263-4024-BC3A-94735B7E5F74}"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358712661"/>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Media Placeholder 8"/>
          <p:cNvSpPr>
            <a:spLocks noGrp="1"/>
          </p:cNvSpPr>
          <p:nvPr>
            <p:ph type="media" sz="quarter" idx="15"/>
          </p:nvPr>
        </p:nvSpPr>
        <p:spPr>
          <a:xfrm>
            <a:off x="4891539" y="1746570"/>
            <a:ext cx="3945406" cy="3944113"/>
          </a:xfrm>
          <a:solidFill>
            <a:schemeClr val="accent6"/>
          </a:solidFill>
          <a:effectLst/>
        </p:spPr>
        <p:txBody>
          <a:bodyPr rtlCol="0" anchor="ctr">
            <a:normAutofit/>
          </a:bodyPr>
          <a:lstStyle>
            <a:lvl1pPr marL="0" indent="0" algn="ctr">
              <a:buNone/>
              <a:defRPr sz="933"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2"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5FCF74B1-79E5-4610-AB88-E5D327CE2F1B}"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184786834"/>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
            <a:ext cx="9144000" cy="6857999"/>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smtClean="0"/>
              <a:t>Click icon to add media</a:t>
            </a:r>
            <a:endParaRPr lang="en-GB" noProof="0"/>
          </a:p>
        </p:txBody>
      </p:sp>
      <p:sp>
        <p:nvSpPr>
          <p:cNvPr id="3" name="Slide Number Placeholder 23"/>
          <p:cNvSpPr>
            <a:spLocks noGrp="1" noChangeArrowheads="1"/>
          </p:cNvSpPr>
          <p:nvPr>
            <p:ph type="sldNum" sz="quarter" idx="19"/>
          </p:nvPr>
        </p:nvSpPr>
        <p:spPr>
          <a:xfrm>
            <a:off x="8515350" y="139700"/>
            <a:ext cx="310754" cy="134938"/>
          </a:xfrm>
          <a:prstGeom prst="rect">
            <a:avLst/>
          </a:prstGeom>
        </p:spPr>
        <p:txBody>
          <a:bodyPr/>
          <a:lstStyle>
            <a:lvl1pPr eaLnBrk="0" hangingPunct="0">
              <a:defRPr>
                <a:solidFill>
                  <a:srgbClr val="FFFFFF"/>
                </a:solidFill>
              </a:defRPr>
            </a:lvl1pPr>
          </a:lstStyle>
          <a:p>
            <a:pPr fontAlgn="base">
              <a:spcBef>
                <a:spcPct val="0"/>
              </a:spcBef>
              <a:spcAft>
                <a:spcPct val="0"/>
              </a:spcAft>
              <a:defRPr/>
            </a:pPr>
            <a:fld id="{C6237485-58FA-407B-942D-5007CFC1EE36}" type="slidenum">
              <a:rPr lang="en-GB" altLang="en-US" sz="3200">
                <a:latin typeface="Verdana" pitchFamily="34" charset="0"/>
                <a:cs typeface="Arial" pitchFamily="34" charset="0"/>
              </a:rPr>
              <a:pPr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121743940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317898" y="412750"/>
            <a:ext cx="8508206" cy="5278438"/>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96000" tIns="96000" rIns="96000" bIns="96000" anchor="ctr"/>
          <a:lstStyle/>
          <a:p>
            <a:pPr algn="ctr" defTabSz="1625559" fontAlgn="base">
              <a:spcBef>
                <a:spcPct val="50000"/>
              </a:spcBef>
              <a:spcAft>
                <a:spcPct val="0"/>
              </a:spcAft>
              <a:defRPr/>
            </a:pPr>
            <a:endParaRPr lang="en-GB" sz="3200" b="1">
              <a:solidFill>
                <a:srgbClr val="001965"/>
              </a:solidFill>
              <a:latin typeface="Verdana" pitchFamily="34" charset="0"/>
              <a:ea typeface="MS PGothic" panose="020B0600070205080204" pitchFamily="34" charset="-128"/>
              <a:cs typeface="Arial" pitchFamily="34" charset="0"/>
            </a:endParaRPr>
          </a:p>
        </p:txBody>
      </p:sp>
      <p:sp>
        <p:nvSpPr>
          <p:cNvPr id="3" name="Title 6"/>
          <p:cNvSpPr txBox="1">
            <a:spLocks/>
          </p:cNvSpPr>
          <p:nvPr userDrawn="1"/>
        </p:nvSpPr>
        <p:spPr bwMode="auto">
          <a:xfrm>
            <a:off x="319088" y="769938"/>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3200" dirty="0" smtClean="0"/>
              <a:t>Title</a:t>
            </a:r>
            <a:endParaRPr lang="en-GB" sz="3200" dirty="0"/>
          </a:p>
        </p:txBody>
      </p:sp>
      <p:sp>
        <p:nvSpPr>
          <p:cNvPr id="4" name="TextBox 11"/>
          <p:cNvSpPr txBox="1">
            <a:spLocks noChangeArrowheads="1"/>
          </p:cNvSpPr>
          <p:nvPr userDrawn="1"/>
        </p:nvSpPr>
        <p:spPr bwMode="auto">
          <a:xfrm>
            <a:off x="2749153" y="3365500"/>
            <a:ext cx="36325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fontAlgn="base">
              <a:spcBef>
                <a:spcPct val="0"/>
              </a:spcBef>
              <a:spcAft>
                <a:spcPct val="0"/>
              </a:spcAft>
              <a:defRPr/>
            </a:pPr>
            <a:r>
              <a:rPr lang="en-GB" sz="1600" smtClean="0">
                <a:solidFill>
                  <a:srgbClr val="E64A0E"/>
                </a:solidFill>
                <a:cs typeface="Arial" charset="0"/>
              </a:rPr>
              <a:t>Keep all content in this area</a:t>
            </a:r>
          </a:p>
        </p:txBody>
      </p:sp>
      <p:sp>
        <p:nvSpPr>
          <p:cNvPr id="5" name="TextBox 16"/>
          <p:cNvSpPr txBox="1">
            <a:spLocks noChangeArrowheads="1"/>
          </p:cNvSpPr>
          <p:nvPr userDrawn="1"/>
        </p:nvSpPr>
        <p:spPr bwMode="auto">
          <a:xfrm>
            <a:off x="319088" y="1751014"/>
            <a:ext cx="85189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defRPr/>
            </a:pPr>
            <a:endParaRPr lang="en-GB" sz="2400" smtClean="0">
              <a:solidFill>
                <a:srgbClr val="001965"/>
              </a:solidFill>
              <a:cs typeface="Arial" charset="0"/>
            </a:endParaRPr>
          </a:p>
        </p:txBody>
      </p:sp>
      <p:sp>
        <p:nvSpPr>
          <p:cNvPr id="6" name="Rectangle 17"/>
          <p:cNvSpPr/>
          <p:nvPr userDrawn="1"/>
        </p:nvSpPr>
        <p:spPr bwMode="auto">
          <a:xfrm>
            <a:off x="317898" y="1751014"/>
            <a:ext cx="8508206"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359824" indent="-359824" defTabSz="1625559" fontAlgn="base">
              <a:spcBef>
                <a:spcPct val="50000"/>
              </a:spcBef>
              <a:spcAft>
                <a:spcPct val="0"/>
              </a:spcAft>
              <a:buClr>
                <a:srgbClr val="009FDA"/>
              </a:buClr>
              <a:buFont typeface="Arial" pitchFamily="34" charset="0"/>
              <a:buChar char="•"/>
              <a:defRPr/>
            </a:pPr>
            <a:r>
              <a:rPr lang="en-GB" sz="2400" dirty="0">
                <a:solidFill>
                  <a:srgbClr val="001965"/>
                </a:solidFill>
                <a:latin typeface="Verdana" pitchFamily="34" charset="0"/>
                <a:ea typeface="MS PGothic" panose="020B0600070205080204" pitchFamily="34" charset="-128"/>
                <a:cs typeface="Arial" pitchFamily="34" charset="0"/>
              </a:rPr>
              <a:t>Content area</a:t>
            </a:r>
          </a:p>
        </p:txBody>
      </p:sp>
      <p:sp>
        <p:nvSpPr>
          <p:cNvPr id="7" name="TextBox 18"/>
          <p:cNvSpPr txBox="1">
            <a:spLocks noChangeArrowheads="1"/>
          </p:cNvSpPr>
          <p:nvPr userDrawn="1"/>
        </p:nvSpPr>
        <p:spPr bwMode="auto">
          <a:xfrm>
            <a:off x="317897" y="1287464"/>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defRPr/>
            </a:pPr>
            <a:r>
              <a:rPr lang="en-GB" sz="1600" smtClean="0">
                <a:solidFill>
                  <a:srgbClr val="E64A0E"/>
                </a:solidFill>
                <a:cs typeface="Arial" charset="0"/>
              </a:rPr>
              <a:t>Keep all titles, trompets and subtitles in this area</a:t>
            </a:r>
          </a:p>
        </p:txBody>
      </p:sp>
      <p:sp>
        <p:nvSpPr>
          <p:cNvPr id="8" name="TextBox 19"/>
          <p:cNvSpPr txBox="1">
            <a:spLocks noChangeArrowheads="1"/>
          </p:cNvSpPr>
          <p:nvPr userDrawn="1"/>
        </p:nvSpPr>
        <p:spPr bwMode="auto">
          <a:xfrm>
            <a:off x="4919662" y="439739"/>
            <a:ext cx="3910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fontAlgn="base">
              <a:spcBef>
                <a:spcPct val="0"/>
              </a:spcBef>
              <a:spcAft>
                <a:spcPct val="0"/>
              </a:spcAft>
              <a:defRPr/>
            </a:pPr>
            <a:r>
              <a:rPr lang="en-GB" sz="1600" smtClean="0">
                <a:solidFill>
                  <a:srgbClr val="E64A0E"/>
                </a:solidFill>
                <a:cs typeface="Arial" charset="0"/>
              </a:rPr>
              <a:t>Never move Footer, Date and No placeholders</a:t>
            </a:r>
          </a:p>
        </p:txBody>
      </p:sp>
      <p:sp>
        <p:nvSpPr>
          <p:cNvPr id="9" name="TextBox 8"/>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cs typeface="Arial" pitchFamily="34" charset="0"/>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Slide Number Placeholder 23"/>
          <p:cNvSpPr>
            <a:spLocks noGrp="1" noChangeArrowheads="1"/>
          </p:cNvSpPr>
          <p:nvPr>
            <p:ph type="sldNum" sz="quarter" idx="10"/>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CFCBABCC-D7EC-4B7E-BAC9-9B1DE5CAC139}"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62934422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48568-5C86-4FBC-B893-A8528448A67D}"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66454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8568-5C86-4FBC-B893-A8528448A67D}"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4515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8568-5C86-4FBC-B893-A8528448A67D}"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72235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8568-5C86-4FBC-B893-A8528448A67D}"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17674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8568-5C86-4FBC-B893-A8528448A67D}"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A5B6A-8DE0-4BE8-A978-DCCE6B9EF473}" type="slidenum">
              <a:rPr lang="en-US" smtClean="0"/>
              <a:t>‹#›</a:t>
            </a:fld>
            <a:endParaRPr lang="en-US"/>
          </a:p>
        </p:txBody>
      </p:sp>
    </p:spTree>
    <p:extLst>
      <p:ext uri="{BB962C8B-B14F-4D97-AF65-F5344CB8AC3E}">
        <p14:creationId xmlns:p14="http://schemas.microsoft.com/office/powerpoint/2010/main" val="26942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48568-5C86-4FBC-B893-A8528448A67D}" type="datetimeFigureOut">
              <a:rPr lang="en-US" smtClean="0"/>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A5B6A-8DE0-4BE8-A978-DCCE6B9EF473}" type="slidenum">
              <a:rPr lang="en-US" smtClean="0"/>
              <a:t>‹#›</a:t>
            </a:fld>
            <a:endParaRPr lang="en-US"/>
          </a:p>
        </p:txBody>
      </p:sp>
    </p:spTree>
    <p:extLst>
      <p:ext uri="{BB962C8B-B14F-4D97-AF65-F5344CB8AC3E}">
        <p14:creationId xmlns:p14="http://schemas.microsoft.com/office/powerpoint/2010/main" val="399516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1625"/>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8" tIns="60899" rIns="121798" bIns="60899"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4144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8" tIns="60899" rIns="121798" bIns="60899"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Tree>
    <p:extLst>
      <p:ext uri="{BB962C8B-B14F-4D97-AF65-F5344CB8AC3E}">
        <p14:creationId xmlns:p14="http://schemas.microsoft.com/office/powerpoint/2010/main" val="817023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001965"/>
          </a:solidFill>
          <a:latin typeface="+mj-lt"/>
          <a:ea typeface="+mj-ea"/>
          <a:cs typeface="+mj-cs"/>
        </a:defRPr>
      </a:lvl1pPr>
      <a:lvl2pPr algn="l" rtl="0" eaLnBrk="0" fontAlgn="base" hangingPunct="0">
        <a:spcBef>
          <a:spcPct val="0"/>
        </a:spcBef>
        <a:spcAft>
          <a:spcPct val="0"/>
        </a:spcAft>
        <a:defRPr sz="2400" b="1">
          <a:solidFill>
            <a:srgbClr val="001965"/>
          </a:solidFill>
          <a:latin typeface="Verdana" pitchFamily="34" charset="0"/>
        </a:defRPr>
      </a:lvl2pPr>
      <a:lvl3pPr algn="l" rtl="0" eaLnBrk="0" fontAlgn="base" hangingPunct="0">
        <a:spcBef>
          <a:spcPct val="0"/>
        </a:spcBef>
        <a:spcAft>
          <a:spcPct val="0"/>
        </a:spcAft>
        <a:defRPr sz="2400" b="1">
          <a:solidFill>
            <a:srgbClr val="001965"/>
          </a:solidFill>
          <a:latin typeface="Verdana" pitchFamily="34" charset="0"/>
        </a:defRPr>
      </a:lvl3pPr>
      <a:lvl4pPr algn="l" rtl="0" eaLnBrk="0" fontAlgn="base" hangingPunct="0">
        <a:spcBef>
          <a:spcPct val="0"/>
        </a:spcBef>
        <a:spcAft>
          <a:spcPct val="0"/>
        </a:spcAft>
        <a:defRPr sz="2400" b="1">
          <a:solidFill>
            <a:srgbClr val="001965"/>
          </a:solidFill>
          <a:latin typeface="Verdana" pitchFamily="34" charset="0"/>
        </a:defRPr>
      </a:lvl4pPr>
      <a:lvl5pPr algn="l" rtl="0" eaLnBrk="0" fontAlgn="base" hangingPunct="0">
        <a:spcBef>
          <a:spcPct val="0"/>
        </a:spcBef>
        <a:spcAft>
          <a:spcPct val="0"/>
        </a:spcAft>
        <a:defRPr sz="2400" b="1">
          <a:solidFill>
            <a:srgbClr val="001965"/>
          </a:solidFill>
          <a:latin typeface="Verdana" pitchFamily="34" charset="0"/>
        </a:defRPr>
      </a:lvl5pPr>
      <a:lvl6pPr marL="456743" algn="l" rtl="0" fontAlgn="base">
        <a:spcBef>
          <a:spcPct val="0"/>
        </a:spcBef>
        <a:spcAft>
          <a:spcPct val="0"/>
        </a:spcAft>
        <a:defRPr sz="2400" b="1">
          <a:solidFill>
            <a:srgbClr val="001965"/>
          </a:solidFill>
          <a:latin typeface="Verdana" pitchFamily="34" charset="0"/>
        </a:defRPr>
      </a:lvl6pPr>
      <a:lvl7pPr marL="913486" algn="l" rtl="0" fontAlgn="base">
        <a:spcBef>
          <a:spcPct val="0"/>
        </a:spcBef>
        <a:spcAft>
          <a:spcPct val="0"/>
        </a:spcAft>
        <a:defRPr sz="2400" b="1">
          <a:solidFill>
            <a:srgbClr val="001965"/>
          </a:solidFill>
          <a:latin typeface="Verdana" pitchFamily="34" charset="0"/>
        </a:defRPr>
      </a:lvl7pPr>
      <a:lvl8pPr marL="1370228" algn="l" rtl="0" fontAlgn="base">
        <a:spcBef>
          <a:spcPct val="0"/>
        </a:spcBef>
        <a:spcAft>
          <a:spcPct val="0"/>
        </a:spcAft>
        <a:defRPr sz="2400" b="1">
          <a:solidFill>
            <a:srgbClr val="001965"/>
          </a:solidFill>
          <a:latin typeface="Verdana" pitchFamily="34" charset="0"/>
        </a:defRPr>
      </a:lvl8pPr>
      <a:lvl9pPr marL="1826971" algn="l" rtl="0" fontAlgn="base">
        <a:spcBef>
          <a:spcPct val="0"/>
        </a:spcBef>
        <a:spcAft>
          <a:spcPct val="0"/>
        </a:spcAft>
        <a:defRPr sz="2400" b="1">
          <a:solidFill>
            <a:srgbClr val="001965"/>
          </a:solidFill>
          <a:latin typeface="Verdana" pitchFamily="34" charset="0"/>
        </a:defRPr>
      </a:lvl9pPr>
    </p:titleStyle>
    <p:bodyStyle>
      <a:lvl1pPr marL="341313" indent="-341313" algn="l" rtl="0" eaLnBrk="0" fontAlgn="base" hangingPunct="0">
        <a:spcBef>
          <a:spcPct val="20000"/>
        </a:spcBef>
        <a:spcAft>
          <a:spcPct val="0"/>
        </a:spcAft>
        <a:buClr>
          <a:srgbClr val="E64A0E"/>
        </a:buClr>
        <a:buChar char="•"/>
        <a:defRPr sz="2200">
          <a:solidFill>
            <a:srgbClr val="092F5E"/>
          </a:solidFill>
          <a:latin typeface="Verdana" pitchFamily="34" charset="0"/>
          <a:ea typeface="+mn-ea"/>
          <a:cs typeface="+mn-cs"/>
        </a:defRPr>
      </a:lvl1pPr>
      <a:lvl2pPr marL="741363" indent="-284163" algn="l" rtl="0" eaLnBrk="0" fontAlgn="base" hangingPunct="0">
        <a:spcBef>
          <a:spcPct val="20000"/>
        </a:spcBef>
        <a:spcAft>
          <a:spcPct val="0"/>
        </a:spcAft>
        <a:buClr>
          <a:srgbClr val="E64A0E"/>
        </a:buClr>
        <a:buChar char="•"/>
        <a:defRPr sz="2000">
          <a:solidFill>
            <a:srgbClr val="092F5E"/>
          </a:solidFill>
          <a:latin typeface="Verdana" pitchFamily="34" charset="0"/>
        </a:defRPr>
      </a:lvl2pPr>
      <a:lvl3pPr marL="1141413" indent="-227013" algn="l" rtl="0" eaLnBrk="0" fontAlgn="base" hangingPunct="0">
        <a:spcBef>
          <a:spcPct val="20000"/>
        </a:spcBef>
        <a:spcAft>
          <a:spcPct val="0"/>
        </a:spcAft>
        <a:buClr>
          <a:srgbClr val="E64A0E"/>
        </a:buClr>
        <a:buChar char="•"/>
        <a:defRPr>
          <a:solidFill>
            <a:srgbClr val="092F5E"/>
          </a:solidFill>
          <a:latin typeface="Verdana" pitchFamily="34" charset="0"/>
        </a:defRPr>
      </a:lvl3pPr>
      <a:lvl4pPr marL="1597025" indent="-227013" algn="l" rtl="0" eaLnBrk="0" fontAlgn="base" hangingPunct="0">
        <a:spcBef>
          <a:spcPct val="20000"/>
        </a:spcBef>
        <a:spcAft>
          <a:spcPct val="0"/>
        </a:spcAft>
        <a:buClr>
          <a:srgbClr val="E64A0E"/>
        </a:buClr>
        <a:buChar char="•"/>
        <a:defRPr sz="1600">
          <a:solidFill>
            <a:srgbClr val="092F5E"/>
          </a:solidFill>
          <a:latin typeface="Verdana" pitchFamily="34" charset="0"/>
        </a:defRPr>
      </a:lvl4pPr>
      <a:lvl5pPr marL="2054225" indent="-227013" algn="l" rtl="0" eaLnBrk="0" fontAlgn="base" hangingPunct="0">
        <a:spcBef>
          <a:spcPct val="20000"/>
        </a:spcBef>
        <a:spcAft>
          <a:spcPct val="0"/>
        </a:spcAft>
        <a:buClr>
          <a:srgbClr val="E64A0E"/>
        </a:buClr>
        <a:buChar char="•"/>
        <a:defRPr sz="1600">
          <a:solidFill>
            <a:srgbClr val="092F5E"/>
          </a:solidFill>
          <a:latin typeface="Verdana" pitchFamily="34" charset="0"/>
        </a:defRPr>
      </a:lvl5pPr>
      <a:lvl6pPr marL="2512085" indent="-228371" algn="l" rtl="0" fontAlgn="base">
        <a:spcBef>
          <a:spcPct val="20000"/>
        </a:spcBef>
        <a:spcAft>
          <a:spcPct val="0"/>
        </a:spcAft>
        <a:buClr>
          <a:srgbClr val="E64A0E"/>
        </a:buClr>
        <a:buChar char="•"/>
        <a:defRPr sz="1600">
          <a:solidFill>
            <a:srgbClr val="001965"/>
          </a:solidFill>
          <a:latin typeface="+mn-lt"/>
        </a:defRPr>
      </a:lvl6pPr>
      <a:lvl7pPr marL="2968828" indent="-228371" algn="l" rtl="0" fontAlgn="base">
        <a:spcBef>
          <a:spcPct val="20000"/>
        </a:spcBef>
        <a:spcAft>
          <a:spcPct val="0"/>
        </a:spcAft>
        <a:buClr>
          <a:srgbClr val="E64A0E"/>
        </a:buClr>
        <a:buChar char="•"/>
        <a:defRPr sz="1600">
          <a:solidFill>
            <a:srgbClr val="001965"/>
          </a:solidFill>
          <a:latin typeface="+mn-lt"/>
        </a:defRPr>
      </a:lvl7pPr>
      <a:lvl8pPr marL="3425571" indent="-228371" algn="l" rtl="0" fontAlgn="base">
        <a:spcBef>
          <a:spcPct val="20000"/>
        </a:spcBef>
        <a:spcAft>
          <a:spcPct val="0"/>
        </a:spcAft>
        <a:buClr>
          <a:srgbClr val="E64A0E"/>
        </a:buClr>
        <a:buChar char="•"/>
        <a:defRPr sz="1600">
          <a:solidFill>
            <a:srgbClr val="001965"/>
          </a:solidFill>
          <a:latin typeface="+mn-lt"/>
        </a:defRPr>
      </a:lvl8pPr>
      <a:lvl9pPr marL="3882314" indent="-228371" algn="l" rtl="0" fontAlgn="base">
        <a:spcBef>
          <a:spcPct val="20000"/>
        </a:spcBef>
        <a:spcAft>
          <a:spcPct val="0"/>
        </a:spcAft>
        <a:buClr>
          <a:srgbClr val="E64A0E"/>
        </a:buClr>
        <a:buChar char="•"/>
        <a:defRPr sz="1600">
          <a:solidFill>
            <a:srgbClr val="001965"/>
          </a:solidFill>
          <a:latin typeface="+mn-lt"/>
        </a:defRPr>
      </a:lvl9pPr>
    </p:bodyStyle>
    <p:otherStyle>
      <a:defPPr>
        <a:defRPr lang="en-US"/>
      </a:defPPr>
      <a:lvl1pPr marL="0" algn="l" defTabSz="913486" rtl="0" eaLnBrk="1" latinLnBrk="0" hangingPunct="1">
        <a:defRPr sz="1800" kern="1200">
          <a:solidFill>
            <a:schemeClr val="tx1"/>
          </a:solidFill>
          <a:latin typeface="+mn-lt"/>
          <a:ea typeface="+mn-ea"/>
          <a:cs typeface="+mn-cs"/>
        </a:defRPr>
      </a:lvl1pPr>
      <a:lvl2pPr marL="456743" algn="l" defTabSz="913486" rtl="0" eaLnBrk="1" latinLnBrk="0" hangingPunct="1">
        <a:defRPr sz="1800" kern="1200">
          <a:solidFill>
            <a:schemeClr val="tx1"/>
          </a:solidFill>
          <a:latin typeface="+mn-lt"/>
          <a:ea typeface="+mn-ea"/>
          <a:cs typeface="+mn-cs"/>
        </a:defRPr>
      </a:lvl2pPr>
      <a:lvl3pPr marL="913486" algn="l" defTabSz="913486" rtl="0" eaLnBrk="1" latinLnBrk="0" hangingPunct="1">
        <a:defRPr sz="1800" kern="1200">
          <a:solidFill>
            <a:schemeClr val="tx1"/>
          </a:solidFill>
          <a:latin typeface="+mn-lt"/>
          <a:ea typeface="+mn-ea"/>
          <a:cs typeface="+mn-cs"/>
        </a:defRPr>
      </a:lvl3pPr>
      <a:lvl4pPr marL="1370228" algn="l" defTabSz="913486" rtl="0" eaLnBrk="1" latinLnBrk="0" hangingPunct="1">
        <a:defRPr sz="1800" kern="1200">
          <a:solidFill>
            <a:schemeClr val="tx1"/>
          </a:solidFill>
          <a:latin typeface="+mn-lt"/>
          <a:ea typeface="+mn-ea"/>
          <a:cs typeface="+mn-cs"/>
        </a:defRPr>
      </a:lvl4pPr>
      <a:lvl5pPr marL="1826971" algn="l" defTabSz="913486" rtl="0" eaLnBrk="1" latinLnBrk="0" hangingPunct="1">
        <a:defRPr sz="1800" kern="1200">
          <a:solidFill>
            <a:schemeClr val="tx1"/>
          </a:solidFill>
          <a:latin typeface="+mn-lt"/>
          <a:ea typeface="+mn-ea"/>
          <a:cs typeface="+mn-cs"/>
        </a:defRPr>
      </a:lvl5pPr>
      <a:lvl6pPr marL="2283714" algn="l" defTabSz="913486" rtl="0" eaLnBrk="1" latinLnBrk="0" hangingPunct="1">
        <a:defRPr sz="1800" kern="1200">
          <a:solidFill>
            <a:schemeClr val="tx1"/>
          </a:solidFill>
          <a:latin typeface="+mn-lt"/>
          <a:ea typeface="+mn-ea"/>
          <a:cs typeface="+mn-cs"/>
        </a:defRPr>
      </a:lvl6pPr>
      <a:lvl7pPr marL="2740457" algn="l" defTabSz="913486" rtl="0" eaLnBrk="1" latinLnBrk="0" hangingPunct="1">
        <a:defRPr sz="1800" kern="1200">
          <a:solidFill>
            <a:schemeClr val="tx1"/>
          </a:solidFill>
          <a:latin typeface="+mn-lt"/>
          <a:ea typeface="+mn-ea"/>
          <a:cs typeface="+mn-cs"/>
        </a:defRPr>
      </a:lvl7pPr>
      <a:lvl8pPr marL="3197200" algn="l" defTabSz="913486" rtl="0" eaLnBrk="1" latinLnBrk="0" hangingPunct="1">
        <a:defRPr sz="1800" kern="1200">
          <a:solidFill>
            <a:schemeClr val="tx1"/>
          </a:solidFill>
          <a:latin typeface="+mn-lt"/>
          <a:ea typeface="+mn-ea"/>
          <a:cs typeface="+mn-cs"/>
        </a:defRPr>
      </a:lvl8pPr>
      <a:lvl9pPr marL="3653942" algn="l" defTabSz="9134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Microsoft_Excel_97-2003_Worksheet5.xls"/><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 Id="rId9"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effectLst>
                  <a:outerShdw blurRad="38100" dist="38100" dir="2700000" algn="tl">
                    <a:srgbClr val="000000">
                      <a:alpha val="43137"/>
                    </a:srgbClr>
                  </a:outerShdw>
                </a:effectLst>
              </a:rPr>
              <a:t>Insulin Initiation in Type 2 DM</a:t>
            </a:r>
            <a:endParaRPr lang="en-US"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1800" dirty="0" smtClean="0">
                <a:solidFill>
                  <a:srgbClr val="FF0000"/>
                </a:solidFill>
                <a:effectLst>
                  <a:outerShdw blurRad="38100" dist="38100" dir="2700000" algn="tl">
                    <a:srgbClr val="000000">
                      <a:alpha val="43137"/>
                    </a:srgbClr>
                  </a:outerShdw>
                </a:effectLst>
              </a:rPr>
              <a:t>A Amouzegar,  MD</a:t>
            </a:r>
          </a:p>
          <a:p>
            <a:r>
              <a:rPr lang="en-US" sz="1800" dirty="0" smtClean="0">
                <a:solidFill>
                  <a:srgbClr val="FF0000"/>
                </a:solidFill>
                <a:effectLst>
                  <a:outerShdw blurRad="38100" dist="38100" dir="2700000" algn="tl">
                    <a:srgbClr val="000000">
                      <a:alpha val="43137"/>
                    </a:srgbClr>
                  </a:outerShdw>
                </a:effectLst>
              </a:rPr>
              <a:t>Endocrine Research Center, Research Institute For Endocrine Sciences, Shahid Beheshti University, Tehran  </a:t>
            </a:r>
          </a:p>
          <a:p>
            <a:endParaRPr lang="en-US" sz="1800" dirty="0" smtClean="0">
              <a:solidFill>
                <a:srgbClr val="FF0000"/>
              </a:solidFill>
              <a:effectLst>
                <a:outerShdw blurRad="38100" dist="38100" dir="2700000" algn="tl">
                  <a:srgbClr val="000000">
                    <a:alpha val="43137"/>
                  </a:srgbClr>
                </a:outerShdw>
              </a:effectLst>
            </a:endParaRPr>
          </a:p>
          <a:p>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25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7200" dirty="0" smtClean="0"/>
              <a:t>NPH </a:t>
            </a:r>
            <a:r>
              <a:rPr lang="en-US" sz="7200" dirty="0" err="1" smtClean="0"/>
              <a:t>Vs</a:t>
            </a:r>
            <a:r>
              <a:rPr lang="en-US" sz="7200" dirty="0" smtClean="0"/>
              <a:t> Premix Insulin</a:t>
            </a:r>
            <a:endParaRPr lang="en-US" sz="7200" dirty="0"/>
          </a:p>
        </p:txBody>
      </p:sp>
    </p:spTree>
    <p:extLst>
      <p:ext uri="{BB962C8B-B14F-4D97-AF65-F5344CB8AC3E}">
        <p14:creationId xmlns:p14="http://schemas.microsoft.com/office/powerpoint/2010/main" val="169100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399862" cy="5652000"/>
          </a:xfrm>
          <a:prstGeom prst="rect">
            <a:avLst/>
          </a:prstGeom>
          <a:solidFill>
            <a:schemeClr val="bg1">
              <a:lumMod val="85000"/>
            </a:schemeClr>
          </a:solidFill>
          <a:ln>
            <a:noFill/>
          </a:ln>
          <a:effectLst/>
        </p:spPr>
      </p:pic>
      <p:sp>
        <p:nvSpPr>
          <p:cNvPr id="4" name="Rectangle 3"/>
          <p:cNvSpPr/>
          <p:nvPr/>
        </p:nvSpPr>
        <p:spPr>
          <a:xfrm>
            <a:off x="611560" y="980728"/>
            <a:ext cx="5760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1560" y="3212976"/>
            <a:ext cx="770485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anchor="ctr"/>
          <a:lstStyle/>
          <a:p>
            <a:pPr algn="ctr" defTabSz="685562" eaLnBrk="1" fontAlgn="auto" hangingPunct="1">
              <a:spcBef>
                <a:spcPts val="0"/>
              </a:spcBef>
              <a:spcAft>
                <a:spcPts val="0"/>
              </a:spcAft>
              <a:defRPr/>
            </a:pPr>
            <a:endParaRPr lang="en-US" sz="1400">
              <a:solidFill>
                <a:srgbClr val="FFFFFF"/>
              </a:solidFill>
            </a:endParaRPr>
          </a:p>
        </p:txBody>
      </p:sp>
      <p:sp>
        <p:nvSpPr>
          <p:cNvPr id="7" name="Rectangle 6"/>
          <p:cNvSpPr/>
          <p:nvPr/>
        </p:nvSpPr>
        <p:spPr>
          <a:xfrm>
            <a:off x="683568" y="4293096"/>
            <a:ext cx="7920880" cy="388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anchor="ctr"/>
          <a:lstStyle/>
          <a:p>
            <a:pPr algn="ctr" defTabSz="685562" eaLnBrk="1" fontAlgn="auto" hangingPunct="1">
              <a:spcBef>
                <a:spcPts val="0"/>
              </a:spcBef>
              <a:spcAft>
                <a:spcPts val="0"/>
              </a:spcAft>
              <a:defRPr/>
            </a:pPr>
            <a:endParaRPr lang="en-US" sz="1400">
              <a:solidFill>
                <a:srgbClr val="FFFFFF"/>
              </a:solidFill>
            </a:endParaRPr>
          </a:p>
        </p:txBody>
      </p:sp>
      <p:sp>
        <p:nvSpPr>
          <p:cNvPr id="8" name="Rectangle 7"/>
          <p:cNvSpPr/>
          <p:nvPr/>
        </p:nvSpPr>
        <p:spPr>
          <a:xfrm flipV="1">
            <a:off x="611560" y="5301205"/>
            <a:ext cx="7992888" cy="504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anchor="ctr"/>
          <a:lstStyle/>
          <a:p>
            <a:pPr algn="ctr" defTabSz="685562" eaLnBrk="1" fontAlgn="auto" hangingPunct="1">
              <a:spcBef>
                <a:spcPts val="0"/>
              </a:spcBef>
              <a:spcAft>
                <a:spcPts val="0"/>
              </a:spcAft>
              <a:defRPr/>
            </a:pPr>
            <a:endParaRPr lang="en-US" sz="1400">
              <a:solidFill>
                <a:srgbClr val="FFFFFF"/>
              </a:solidFill>
            </a:endParaRPr>
          </a:p>
        </p:txBody>
      </p:sp>
    </p:spTree>
    <p:extLst>
      <p:ext uri="{BB962C8B-B14F-4D97-AF65-F5344CB8AC3E}">
        <p14:creationId xmlns:p14="http://schemas.microsoft.com/office/powerpoint/2010/main" val="16142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24"/>
          <p:cNvSpPr>
            <a:spLocks noChangeArrowheads="1"/>
          </p:cNvSpPr>
          <p:nvPr/>
        </p:nvSpPr>
        <p:spPr bwMode="auto">
          <a:xfrm>
            <a:off x="2009775" y="2944813"/>
            <a:ext cx="15120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 Iwamoto 2003 (n=428)</a:t>
            </a:r>
          </a:p>
        </p:txBody>
      </p:sp>
      <p:sp>
        <p:nvSpPr>
          <p:cNvPr id="63491" name="Title 1"/>
          <p:cNvSpPr>
            <a:spLocks noGrp="1"/>
          </p:cNvSpPr>
          <p:nvPr>
            <p:ph type="title"/>
          </p:nvPr>
        </p:nvSpPr>
        <p:spPr/>
        <p:txBody>
          <a:bodyPr/>
          <a:lstStyle/>
          <a:p>
            <a:r>
              <a:rPr lang="en-US" dirty="0" err="1" smtClean="0">
                <a:solidFill>
                  <a:schemeClr val="tx1"/>
                </a:solidFill>
              </a:rPr>
              <a:t>BIAsp</a:t>
            </a:r>
            <a:r>
              <a:rPr lang="en-US" dirty="0" smtClean="0">
                <a:solidFill>
                  <a:schemeClr val="tx1"/>
                </a:solidFill>
              </a:rPr>
              <a:t> 30 associated with a significantly lower rate of major </a:t>
            </a:r>
            <a:r>
              <a:rPr lang="en-US" dirty="0" err="1" smtClean="0">
                <a:solidFill>
                  <a:schemeClr val="tx1"/>
                </a:solidFill>
              </a:rPr>
              <a:t>hypoglycaemia</a:t>
            </a:r>
            <a:r>
              <a:rPr lang="en-US" dirty="0" smtClean="0">
                <a:solidFill>
                  <a:schemeClr val="tx1"/>
                </a:solidFill>
              </a:rPr>
              <a:t> compared with BHI 30</a:t>
            </a:r>
            <a:endParaRPr lang="en-GB" dirty="0" smtClean="0">
              <a:solidFill>
                <a:schemeClr val="tx1"/>
              </a:solidFill>
            </a:endParaRPr>
          </a:p>
        </p:txBody>
      </p:sp>
      <p:sp>
        <p:nvSpPr>
          <p:cNvPr id="63492" name="Rectangle 131"/>
          <p:cNvSpPr>
            <a:spLocks noChangeArrowheads="1"/>
          </p:cNvSpPr>
          <p:nvPr/>
        </p:nvSpPr>
        <p:spPr bwMode="auto">
          <a:xfrm>
            <a:off x="2979285" y="4457700"/>
            <a:ext cx="5425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Overall</a:t>
            </a:r>
          </a:p>
        </p:txBody>
      </p:sp>
      <p:grpSp>
        <p:nvGrpSpPr>
          <p:cNvPr id="169989" name="Group 134"/>
          <p:cNvGrpSpPr>
            <a:grpSpLocks/>
          </p:cNvGrpSpPr>
          <p:nvPr/>
        </p:nvGrpSpPr>
        <p:grpSpPr bwMode="auto">
          <a:xfrm>
            <a:off x="4219576" y="4437067"/>
            <a:ext cx="272654" cy="161925"/>
            <a:chOff x="3360738" y="4805374"/>
            <a:chExt cx="363537" cy="216000"/>
          </a:xfrm>
          <a:solidFill>
            <a:srgbClr val="001965"/>
          </a:solidFill>
        </p:grpSpPr>
        <p:sp>
          <p:nvSpPr>
            <p:cNvPr id="39056" name="Line 46"/>
            <p:cNvSpPr>
              <a:spLocks noChangeShapeType="1"/>
            </p:cNvSpPr>
            <p:nvPr/>
          </p:nvSpPr>
          <p:spPr bwMode="auto">
            <a:xfrm flipH="1">
              <a:off x="3360738" y="4902786"/>
              <a:ext cx="180975" cy="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7" name="Line 47"/>
            <p:cNvSpPr>
              <a:spLocks noChangeShapeType="1"/>
            </p:cNvSpPr>
            <p:nvPr/>
          </p:nvSpPr>
          <p:spPr bwMode="auto">
            <a:xfrm flipV="1">
              <a:off x="3360738" y="4871020"/>
              <a:ext cx="0" cy="59294"/>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8" name="Line 48"/>
            <p:cNvSpPr>
              <a:spLocks noChangeShapeType="1"/>
            </p:cNvSpPr>
            <p:nvPr/>
          </p:nvSpPr>
          <p:spPr bwMode="auto">
            <a:xfrm>
              <a:off x="3541713" y="4902786"/>
              <a:ext cx="182562" cy="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9" name="Line 49"/>
            <p:cNvSpPr>
              <a:spLocks noChangeShapeType="1"/>
            </p:cNvSpPr>
            <p:nvPr/>
          </p:nvSpPr>
          <p:spPr bwMode="auto">
            <a:xfrm flipV="1">
              <a:off x="3724275" y="4871020"/>
              <a:ext cx="0" cy="59294"/>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60" name="Rectangle 50"/>
            <p:cNvSpPr>
              <a:spLocks noChangeAspect="1" noChangeArrowheads="1"/>
            </p:cNvSpPr>
            <p:nvPr/>
          </p:nvSpPr>
          <p:spPr bwMode="auto">
            <a:xfrm>
              <a:off x="3433763" y="4805374"/>
              <a:ext cx="215899" cy="216000"/>
            </a:xfrm>
            <a:prstGeom prst="rect">
              <a:avLst/>
            </a:prstGeom>
            <a:grpFill/>
            <a:ln w="15875">
              <a:solidFill>
                <a:srgbClr val="001965"/>
              </a:solidFill>
              <a:miter lim="800000"/>
              <a:headEnd/>
              <a:tailEnd/>
            </a:ln>
          </p:spPr>
          <p:txBody>
            <a:bodyPr/>
            <a:lstStyle/>
            <a:p>
              <a:pPr defTabSz="685800" fontAlgn="base">
                <a:spcBef>
                  <a:spcPct val="0"/>
                </a:spcBef>
                <a:spcAft>
                  <a:spcPct val="0"/>
                </a:spcAft>
                <a:defRPr/>
              </a:pPr>
              <a:endParaRPr lang="en-GB" sz="1575">
                <a:solidFill>
                  <a:srgbClr val="001965"/>
                </a:solidFill>
                <a:latin typeface="Verdana" pitchFamily="34" charset="0"/>
                <a:ea typeface="MS PGothic" panose="020B0600070205080204" pitchFamily="34" charset="-128"/>
                <a:cs typeface="Arial" pitchFamily="34" charset="0"/>
              </a:endParaRPr>
            </a:p>
          </p:txBody>
        </p:sp>
      </p:grpSp>
      <p:grpSp>
        <p:nvGrpSpPr>
          <p:cNvPr id="169990" name="Group 135"/>
          <p:cNvGrpSpPr>
            <a:grpSpLocks/>
          </p:cNvGrpSpPr>
          <p:nvPr/>
        </p:nvGrpSpPr>
        <p:grpSpPr bwMode="auto">
          <a:xfrm>
            <a:off x="3639742" y="4108453"/>
            <a:ext cx="1209675" cy="42863"/>
            <a:chOff x="2605088" y="4365625"/>
            <a:chExt cx="1612900" cy="57150"/>
          </a:xfrm>
          <a:solidFill>
            <a:srgbClr val="001965"/>
          </a:solidFill>
        </p:grpSpPr>
        <p:sp>
          <p:nvSpPr>
            <p:cNvPr id="39051" name="Line 51"/>
            <p:cNvSpPr>
              <a:spLocks noChangeShapeType="1"/>
            </p:cNvSpPr>
            <p:nvPr/>
          </p:nvSpPr>
          <p:spPr bwMode="auto">
            <a:xfrm flipH="1">
              <a:off x="2605088" y="4395258"/>
              <a:ext cx="788987" cy="0"/>
            </a:xfrm>
            <a:prstGeom prst="line">
              <a:avLst/>
            </a:prstGeom>
            <a:grpFill/>
            <a:ln w="12700">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2" name="Line 52"/>
            <p:cNvSpPr>
              <a:spLocks noChangeShapeType="1"/>
            </p:cNvSpPr>
            <p:nvPr/>
          </p:nvSpPr>
          <p:spPr bwMode="auto">
            <a:xfrm flipV="1">
              <a:off x="2605088" y="4365625"/>
              <a:ext cx="0" cy="57150"/>
            </a:xfrm>
            <a:prstGeom prst="line">
              <a:avLst/>
            </a:prstGeom>
            <a:grpFill/>
            <a:ln w="12700">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3" name="Line 53"/>
            <p:cNvSpPr>
              <a:spLocks noChangeShapeType="1"/>
            </p:cNvSpPr>
            <p:nvPr/>
          </p:nvSpPr>
          <p:spPr bwMode="auto">
            <a:xfrm>
              <a:off x="3394075" y="4395258"/>
              <a:ext cx="823913" cy="0"/>
            </a:xfrm>
            <a:prstGeom prst="line">
              <a:avLst/>
            </a:prstGeom>
            <a:grpFill/>
            <a:ln w="12700">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4" name="Line 54"/>
            <p:cNvSpPr>
              <a:spLocks noChangeShapeType="1"/>
            </p:cNvSpPr>
            <p:nvPr/>
          </p:nvSpPr>
          <p:spPr bwMode="auto">
            <a:xfrm flipV="1">
              <a:off x="4217988" y="4365625"/>
              <a:ext cx="0" cy="57150"/>
            </a:xfrm>
            <a:prstGeom prst="line">
              <a:avLst/>
            </a:prstGeom>
            <a:grpFill/>
            <a:ln w="12700">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5" name="Rectangle 55"/>
            <p:cNvSpPr>
              <a:spLocks noChangeAspect="1" noChangeArrowheads="1"/>
            </p:cNvSpPr>
            <p:nvPr/>
          </p:nvSpPr>
          <p:spPr bwMode="auto">
            <a:xfrm>
              <a:off x="3367088" y="4376209"/>
              <a:ext cx="36512" cy="35982"/>
            </a:xfrm>
            <a:prstGeom prst="rect">
              <a:avLst/>
            </a:prstGeom>
            <a:grpFill/>
            <a:ln w="12700">
              <a:solidFill>
                <a:srgbClr val="001965"/>
              </a:solidFill>
              <a:miter lim="800000"/>
              <a:headEnd/>
              <a:tailEnd/>
            </a:ln>
          </p:spPr>
          <p:txBody>
            <a:bodyPr/>
            <a:lstStyle/>
            <a:p>
              <a:pPr defTabSz="685800" fontAlgn="base">
                <a:spcBef>
                  <a:spcPct val="0"/>
                </a:spcBef>
                <a:spcAft>
                  <a:spcPct val="0"/>
                </a:spcAft>
                <a:defRPr/>
              </a:pPr>
              <a:endParaRPr lang="en-GB" sz="1575">
                <a:solidFill>
                  <a:srgbClr val="001965"/>
                </a:solidFill>
                <a:latin typeface="Verdana" pitchFamily="34" charset="0"/>
                <a:ea typeface="MS PGothic" panose="020B0600070205080204" pitchFamily="34" charset="-128"/>
                <a:cs typeface="Arial" pitchFamily="34" charset="0"/>
              </a:endParaRPr>
            </a:p>
          </p:txBody>
        </p:sp>
      </p:grpSp>
      <p:grpSp>
        <p:nvGrpSpPr>
          <p:cNvPr id="169991" name="Group 158"/>
          <p:cNvGrpSpPr>
            <a:grpSpLocks/>
          </p:cNvGrpSpPr>
          <p:nvPr/>
        </p:nvGrpSpPr>
        <p:grpSpPr bwMode="auto">
          <a:xfrm>
            <a:off x="3961211" y="3722688"/>
            <a:ext cx="614363" cy="57150"/>
            <a:chOff x="3032125" y="3851334"/>
            <a:chExt cx="819150" cy="75600"/>
          </a:xfrm>
          <a:solidFill>
            <a:srgbClr val="001965"/>
          </a:solidFill>
        </p:grpSpPr>
        <p:sp>
          <p:nvSpPr>
            <p:cNvPr id="39046" name="Line 56"/>
            <p:cNvSpPr>
              <a:spLocks noChangeShapeType="1"/>
            </p:cNvSpPr>
            <p:nvPr/>
          </p:nvSpPr>
          <p:spPr bwMode="auto">
            <a:xfrm flipH="1">
              <a:off x="3032125" y="3887033"/>
              <a:ext cx="415925" cy="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7" name="Line 57"/>
            <p:cNvSpPr>
              <a:spLocks noChangeShapeType="1"/>
            </p:cNvSpPr>
            <p:nvPr/>
          </p:nvSpPr>
          <p:spPr bwMode="auto">
            <a:xfrm flipV="1">
              <a:off x="3032125" y="3857633"/>
              <a:ext cx="0" cy="5880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8" name="Line 58"/>
            <p:cNvSpPr>
              <a:spLocks noChangeShapeType="1"/>
            </p:cNvSpPr>
            <p:nvPr/>
          </p:nvSpPr>
          <p:spPr bwMode="auto">
            <a:xfrm>
              <a:off x="3448050" y="3887033"/>
              <a:ext cx="403225" cy="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9" name="Line 59"/>
            <p:cNvSpPr>
              <a:spLocks noChangeShapeType="1"/>
            </p:cNvSpPr>
            <p:nvPr/>
          </p:nvSpPr>
          <p:spPr bwMode="auto">
            <a:xfrm flipV="1">
              <a:off x="3851275" y="3857633"/>
              <a:ext cx="0" cy="5880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50" name="Rectangle 60"/>
            <p:cNvSpPr>
              <a:spLocks noChangeAspect="1" noChangeArrowheads="1"/>
            </p:cNvSpPr>
            <p:nvPr/>
          </p:nvSpPr>
          <p:spPr bwMode="auto">
            <a:xfrm>
              <a:off x="3421062" y="3851334"/>
              <a:ext cx="76200" cy="75600"/>
            </a:xfrm>
            <a:prstGeom prst="rect">
              <a:avLst/>
            </a:prstGeom>
            <a:grpFill/>
            <a:ln w="15875">
              <a:solidFill>
                <a:srgbClr val="001965"/>
              </a:solidFill>
              <a:miter lim="800000"/>
              <a:headEnd/>
              <a:tailEnd/>
            </a:ln>
          </p:spPr>
          <p:txBody>
            <a:bodyPr/>
            <a:lstStyle/>
            <a:p>
              <a:pPr defTabSz="685800" fontAlgn="base">
                <a:spcBef>
                  <a:spcPct val="0"/>
                </a:spcBef>
                <a:spcAft>
                  <a:spcPct val="0"/>
                </a:spcAft>
                <a:defRPr/>
              </a:pPr>
              <a:endParaRPr lang="en-GB" sz="1575">
                <a:solidFill>
                  <a:srgbClr val="001965"/>
                </a:solidFill>
                <a:latin typeface="Verdana" pitchFamily="34" charset="0"/>
                <a:ea typeface="MS PGothic" panose="020B0600070205080204" pitchFamily="34" charset="-128"/>
                <a:cs typeface="Arial" pitchFamily="34" charset="0"/>
              </a:endParaRPr>
            </a:p>
          </p:txBody>
        </p:sp>
      </p:grpSp>
      <p:grpSp>
        <p:nvGrpSpPr>
          <p:cNvPr id="169992" name="Group 159"/>
          <p:cNvGrpSpPr>
            <a:grpSpLocks/>
          </p:cNvGrpSpPr>
          <p:nvPr/>
        </p:nvGrpSpPr>
        <p:grpSpPr bwMode="auto">
          <a:xfrm>
            <a:off x="3829051" y="3335342"/>
            <a:ext cx="1070372" cy="79375"/>
            <a:chOff x="2859088" y="3335335"/>
            <a:chExt cx="1427162" cy="104400"/>
          </a:xfrm>
          <a:solidFill>
            <a:srgbClr val="001965"/>
          </a:solidFill>
        </p:grpSpPr>
        <p:sp>
          <p:nvSpPr>
            <p:cNvPr id="39041" name="Line 61"/>
            <p:cNvSpPr>
              <a:spLocks noChangeShapeType="1"/>
            </p:cNvSpPr>
            <p:nvPr/>
          </p:nvSpPr>
          <p:spPr bwMode="auto">
            <a:xfrm flipH="1">
              <a:off x="2859088" y="3381271"/>
              <a:ext cx="723899" cy="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2" name="Line 62"/>
            <p:cNvSpPr>
              <a:spLocks noChangeShapeType="1"/>
            </p:cNvSpPr>
            <p:nvPr/>
          </p:nvSpPr>
          <p:spPr bwMode="auto">
            <a:xfrm flipV="1">
              <a:off x="2859088" y="3352039"/>
              <a:ext cx="1588" cy="58464"/>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3" name="Line 63"/>
            <p:cNvSpPr>
              <a:spLocks noChangeShapeType="1"/>
            </p:cNvSpPr>
            <p:nvPr/>
          </p:nvSpPr>
          <p:spPr bwMode="auto">
            <a:xfrm>
              <a:off x="3582987" y="3381271"/>
              <a:ext cx="703263" cy="0"/>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4" name="Line 64"/>
            <p:cNvSpPr>
              <a:spLocks noChangeShapeType="1"/>
            </p:cNvSpPr>
            <p:nvPr/>
          </p:nvSpPr>
          <p:spPr bwMode="auto">
            <a:xfrm flipV="1">
              <a:off x="4286250" y="3352039"/>
              <a:ext cx="0" cy="58464"/>
            </a:xfrm>
            <a:prstGeom prst="line">
              <a:avLst/>
            </a:prstGeom>
            <a:grpFill/>
            <a:ln w="15875">
              <a:solidFill>
                <a:srgbClr val="001965"/>
              </a:solidFill>
              <a:round/>
              <a:headEnd/>
              <a:tailEnd/>
            </a:ln>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5" name="Rectangle 65"/>
            <p:cNvSpPr>
              <a:spLocks noChangeAspect="1" noChangeArrowheads="1"/>
            </p:cNvSpPr>
            <p:nvPr/>
          </p:nvSpPr>
          <p:spPr bwMode="auto">
            <a:xfrm>
              <a:off x="3556001" y="3335335"/>
              <a:ext cx="104775" cy="104400"/>
            </a:xfrm>
            <a:prstGeom prst="rect">
              <a:avLst/>
            </a:prstGeom>
            <a:grpFill/>
            <a:ln w="15875">
              <a:solidFill>
                <a:srgbClr val="001965"/>
              </a:solidFill>
              <a:miter lim="800000"/>
              <a:headEnd/>
              <a:tailEnd/>
            </a:ln>
          </p:spPr>
          <p:txBody>
            <a:bodyPr/>
            <a:lstStyle/>
            <a:p>
              <a:pPr defTabSz="685800" fontAlgn="base">
                <a:spcBef>
                  <a:spcPct val="0"/>
                </a:spcBef>
                <a:spcAft>
                  <a:spcPct val="0"/>
                </a:spcAft>
                <a:defRPr/>
              </a:pPr>
              <a:endParaRPr lang="en-GB" sz="1575">
                <a:solidFill>
                  <a:srgbClr val="001965"/>
                </a:solidFill>
                <a:latin typeface="Verdana" pitchFamily="34" charset="0"/>
                <a:ea typeface="MS PGothic" panose="020B0600070205080204" pitchFamily="34" charset="-128"/>
                <a:cs typeface="Arial" pitchFamily="34" charset="0"/>
              </a:endParaRPr>
            </a:p>
          </p:txBody>
        </p:sp>
      </p:grpSp>
      <p:grpSp>
        <p:nvGrpSpPr>
          <p:cNvPr id="63497" name="Group 160"/>
          <p:cNvGrpSpPr>
            <a:grpSpLocks/>
          </p:cNvGrpSpPr>
          <p:nvPr/>
        </p:nvGrpSpPr>
        <p:grpSpPr bwMode="auto">
          <a:xfrm>
            <a:off x="4167189" y="2947988"/>
            <a:ext cx="478631" cy="95250"/>
            <a:chOff x="3279775" y="2819399"/>
            <a:chExt cx="638175" cy="126000"/>
          </a:xfrm>
        </p:grpSpPr>
        <p:sp>
          <p:nvSpPr>
            <p:cNvPr id="39036" name="Line 66"/>
            <p:cNvSpPr>
              <a:spLocks noChangeShapeType="1"/>
            </p:cNvSpPr>
            <p:nvPr/>
          </p:nvSpPr>
          <p:spPr bwMode="auto">
            <a:xfrm flipH="1">
              <a:off x="3279775" y="2873999"/>
              <a:ext cx="320675" cy="0"/>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7" name="Line 67"/>
            <p:cNvSpPr>
              <a:spLocks noChangeShapeType="1"/>
            </p:cNvSpPr>
            <p:nvPr/>
          </p:nvSpPr>
          <p:spPr bwMode="auto">
            <a:xfrm flipV="1">
              <a:off x="3279775" y="2844599"/>
              <a:ext cx="1588" cy="56699"/>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8" name="Line 68"/>
            <p:cNvSpPr>
              <a:spLocks noChangeShapeType="1"/>
            </p:cNvSpPr>
            <p:nvPr/>
          </p:nvSpPr>
          <p:spPr bwMode="auto">
            <a:xfrm>
              <a:off x="3600450" y="2873999"/>
              <a:ext cx="317500" cy="0"/>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9" name="Line 69"/>
            <p:cNvSpPr>
              <a:spLocks noChangeShapeType="1"/>
            </p:cNvSpPr>
            <p:nvPr/>
          </p:nvSpPr>
          <p:spPr bwMode="auto">
            <a:xfrm flipV="1">
              <a:off x="3917950" y="2844599"/>
              <a:ext cx="0" cy="56699"/>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40" name="Rectangle 70"/>
            <p:cNvSpPr>
              <a:spLocks noChangeAspect="1" noChangeArrowheads="1"/>
            </p:cNvSpPr>
            <p:nvPr/>
          </p:nvSpPr>
          <p:spPr bwMode="auto">
            <a:xfrm>
              <a:off x="3538538" y="2819399"/>
              <a:ext cx="125412" cy="126000"/>
            </a:xfrm>
            <a:prstGeom prst="rect">
              <a:avLst/>
            </a:prstGeom>
            <a:solidFill>
              <a:srgbClr val="001965"/>
            </a:solidFill>
            <a:ln w="12700">
              <a:solidFill>
                <a:srgbClr val="001965"/>
              </a:solidFill>
              <a:miter lim="800000"/>
              <a:headEnd/>
              <a:tailEnd/>
            </a:ln>
          </p:spPr>
          <p:txBody>
            <a:bodyPr/>
            <a:lstStyle/>
            <a:p>
              <a:pPr defTabSz="685800" fontAlgn="base">
                <a:spcBef>
                  <a:spcPct val="0"/>
                </a:spcBef>
                <a:spcAft>
                  <a:spcPct val="0"/>
                </a:spcAft>
                <a:defRPr/>
              </a:pPr>
              <a:endParaRPr lang="en-GB" sz="1575">
                <a:solidFill>
                  <a:srgbClr val="001965"/>
                </a:solidFill>
                <a:latin typeface="Verdana" pitchFamily="34" charset="0"/>
                <a:ea typeface="MS PGothic" panose="020B0600070205080204" pitchFamily="34" charset="-128"/>
                <a:cs typeface="Arial" pitchFamily="34" charset="0"/>
              </a:endParaRPr>
            </a:p>
          </p:txBody>
        </p:sp>
      </p:grpSp>
      <p:grpSp>
        <p:nvGrpSpPr>
          <p:cNvPr id="63498" name="Group 161"/>
          <p:cNvGrpSpPr>
            <a:grpSpLocks/>
          </p:cNvGrpSpPr>
          <p:nvPr/>
        </p:nvGrpSpPr>
        <p:grpSpPr bwMode="auto">
          <a:xfrm>
            <a:off x="3639741" y="2581278"/>
            <a:ext cx="1253728" cy="60325"/>
            <a:chOff x="2605088" y="2330448"/>
            <a:chExt cx="1671637" cy="79200"/>
          </a:xfrm>
        </p:grpSpPr>
        <p:sp>
          <p:nvSpPr>
            <p:cNvPr id="39031" name="Line 71"/>
            <p:cNvSpPr>
              <a:spLocks noChangeShapeType="1"/>
            </p:cNvSpPr>
            <p:nvPr/>
          </p:nvSpPr>
          <p:spPr bwMode="auto">
            <a:xfrm flipH="1">
              <a:off x="2605088" y="2367964"/>
              <a:ext cx="865187" cy="0"/>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2" name="Line 72"/>
            <p:cNvSpPr>
              <a:spLocks noChangeShapeType="1"/>
            </p:cNvSpPr>
            <p:nvPr/>
          </p:nvSpPr>
          <p:spPr bwMode="auto">
            <a:xfrm flipV="1">
              <a:off x="2605088" y="2336701"/>
              <a:ext cx="0" cy="58358"/>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3" name="Line 73"/>
            <p:cNvSpPr>
              <a:spLocks noChangeShapeType="1"/>
            </p:cNvSpPr>
            <p:nvPr/>
          </p:nvSpPr>
          <p:spPr bwMode="auto">
            <a:xfrm>
              <a:off x="3470275" y="2367964"/>
              <a:ext cx="804863" cy="0"/>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4" name="Line 74"/>
            <p:cNvSpPr>
              <a:spLocks noChangeShapeType="1"/>
            </p:cNvSpPr>
            <p:nvPr/>
          </p:nvSpPr>
          <p:spPr bwMode="auto">
            <a:xfrm flipV="1">
              <a:off x="4275138" y="2336701"/>
              <a:ext cx="1587" cy="58358"/>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5" name="Rectangle 75"/>
            <p:cNvSpPr>
              <a:spLocks noChangeAspect="1" noChangeArrowheads="1"/>
            </p:cNvSpPr>
            <p:nvPr/>
          </p:nvSpPr>
          <p:spPr bwMode="auto">
            <a:xfrm>
              <a:off x="3438525" y="2330448"/>
              <a:ext cx="79375" cy="79200"/>
            </a:xfrm>
            <a:prstGeom prst="rect">
              <a:avLst/>
            </a:prstGeom>
            <a:solidFill>
              <a:srgbClr val="001965"/>
            </a:solidFill>
            <a:ln w="12700">
              <a:solidFill>
                <a:srgbClr val="001965"/>
              </a:solidFill>
              <a:miter lim="800000"/>
              <a:headEnd/>
              <a:tailEnd/>
            </a:ln>
          </p:spPr>
          <p:txBody>
            <a:bodyPr/>
            <a:lstStyle/>
            <a:p>
              <a:pPr defTabSz="685800" fontAlgn="base">
                <a:spcBef>
                  <a:spcPct val="0"/>
                </a:spcBef>
                <a:spcAft>
                  <a:spcPct val="0"/>
                </a:spcAft>
                <a:defRPr/>
              </a:pPr>
              <a:endParaRPr lang="en-GB" sz="1575">
                <a:solidFill>
                  <a:srgbClr val="001965"/>
                </a:solidFill>
                <a:latin typeface="Verdana" pitchFamily="34" charset="0"/>
                <a:ea typeface="MS PGothic" panose="020B0600070205080204" pitchFamily="34" charset="-128"/>
                <a:cs typeface="Arial" pitchFamily="34" charset="0"/>
              </a:endParaRPr>
            </a:p>
          </p:txBody>
        </p:sp>
      </p:grpSp>
      <p:grpSp>
        <p:nvGrpSpPr>
          <p:cNvPr id="63499" name="Group 162"/>
          <p:cNvGrpSpPr>
            <a:grpSpLocks/>
          </p:cNvGrpSpPr>
          <p:nvPr/>
        </p:nvGrpSpPr>
        <p:grpSpPr bwMode="auto">
          <a:xfrm>
            <a:off x="4110038" y="2201866"/>
            <a:ext cx="529829" cy="71437"/>
            <a:chOff x="3208338" y="1824036"/>
            <a:chExt cx="706437" cy="82800"/>
          </a:xfrm>
        </p:grpSpPr>
        <p:sp>
          <p:nvSpPr>
            <p:cNvPr id="39026" name="Line 76"/>
            <p:cNvSpPr>
              <a:spLocks noChangeShapeType="1"/>
            </p:cNvSpPr>
            <p:nvPr/>
          </p:nvSpPr>
          <p:spPr bwMode="auto">
            <a:xfrm flipH="1">
              <a:off x="3208338" y="1860836"/>
              <a:ext cx="358774" cy="1839"/>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7" name="Line 77"/>
            <p:cNvSpPr>
              <a:spLocks noChangeShapeType="1"/>
            </p:cNvSpPr>
            <p:nvPr/>
          </p:nvSpPr>
          <p:spPr bwMode="auto">
            <a:xfrm flipV="1">
              <a:off x="3208338" y="1829555"/>
              <a:ext cx="0" cy="58880"/>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8" name="Line 78"/>
            <p:cNvSpPr>
              <a:spLocks noChangeShapeType="1"/>
            </p:cNvSpPr>
            <p:nvPr/>
          </p:nvSpPr>
          <p:spPr bwMode="auto">
            <a:xfrm>
              <a:off x="3567112" y="1860836"/>
              <a:ext cx="347663" cy="1839"/>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9" name="Line 79"/>
            <p:cNvSpPr>
              <a:spLocks noChangeShapeType="1"/>
            </p:cNvSpPr>
            <p:nvPr/>
          </p:nvSpPr>
          <p:spPr bwMode="auto">
            <a:xfrm flipV="1">
              <a:off x="3914775" y="1829555"/>
              <a:ext cx="0" cy="58880"/>
            </a:xfrm>
            <a:prstGeom prst="line">
              <a:avLst/>
            </a:prstGeom>
            <a:noFill/>
            <a:ln w="1270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30" name="Rectangle 80"/>
            <p:cNvSpPr>
              <a:spLocks noChangeAspect="1" noChangeArrowheads="1"/>
            </p:cNvSpPr>
            <p:nvPr/>
          </p:nvSpPr>
          <p:spPr bwMode="auto">
            <a:xfrm>
              <a:off x="3535363" y="1824036"/>
              <a:ext cx="82550" cy="82800"/>
            </a:xfrm>
            <a:prstGeom prst="rect">
              <a:avLst/>
            </a:prstGeom>
            <a:solidFill>
              <a:srgbClr val="001965"/>
            </a:solidFill>
            <a:ln w="12700">
              <a:solidFill>
                <a:srgbClr val="001965"/>
              </a:solidFill>
              <a:miter lim="800000"/>
              <a:headEnd/>
              <a:tailEnd/>
            </a:ln>
          </p:spPr>
          <p:txBody>
            <a:bodyPr/>
            <a:lstStyle/>
            <a:p>
              <a:pPr defTabSz="685800" fontAlgn="base">
                <a:spcBef>
                  <a:spcPct val="0"/>
                </a:spcBef>
                <a:spcAft>
                  <a:spcPct val="0"/>
                </a:spcAft>
                <a:defRPr/>
              </a:pPr>
              <a:endParaRPr lang="en-GB" sz="1575">
                <a:solidFill>
                  <a:srgbClr val="001965"/>
                </a:solidFill>
                <a:latin typeface="Verdana" pitchFamily="34" charset="0"/>
                <a:ea typeface="MS PGothic" panose="020B0600070205080204" pitchFamily="34" charset="-128"/>
                <a:cs typeface="Arial" pitchFamily="34" charset="0"/>
              </a:endParaRPr>
            </a:p>
          </p:txBody>
        </p:sp>
      </p:grpSp>
      <p:grpSp>
        <p:nvGrpSpPr>
          <p:cNvPr id="63500" name="Group 229"/>
          <p:cNvGrpSpPr>
            <a:grpSpLocks/>
          </p:cNvGrpSpPr>
          <p:nvPr/>
        </p:nvGrpSpPr>
        <p:grpSpPr bwMode="auto">
          <a:xfrm>
            <a:off x="4539855" y="2060575"/>
            <a:ext cx="1190" cy="2901950"/>
            <a:chOff x="3757829" y="1645221"/>
            <a:chExt cx="1588" cy="3868738"/>
          </a:xfrm>
        </p:grpSpPr>
        <p:sp>
          <p:nvSpPr>
            <p:cNvPr id="38991" name="Line 82"/>
            <p:cNvSpPr>
              <a:spLocks noChangeShapeType="1"/>
            </p:cNvSpPr>
            <p:nvPr/>
          </p:nvSpPr>
          <p:spPr bwMode="auto">
            <a:xfrm>
              <a:off x="3757829" y="1645221"/>
              <a:ext cx="1588" cy="80422"/>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2" name="Line 83"/>
            <p:cNvSpPr>
              <a:spLocks noChangeShapeType="1"/>
            </p:cNvSpPr>
            <p:nvPr/>
          </p:nvSpPr>
          <p:spPr bwMode="auto">
            <a:xfrm>
              <a:off x="3757829" y="1757390"/>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3" name="Line 84"/>
            <p:cNvSpPr>
              <a:spLocks noChangeShapeType="1"/>
            </p:cNvSpPr>
            <p:nvPr/>
          </p:nvSpPr>
          <p:spPr bwMode="auto">
            <a:xfrm>
              <a:off x="3757829" y="1869557"/>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4" name="Line 85"/>
            <p:cNvSpPr>
              <a:spLocks noChangeShapeType="1"/>
            </p:cNvSpPr>
            <p:nvPr/>
          </p:nvSpPr>
          <p:spPr bwMode="auto">
            <a:xfrm>
              <a:off x="3757829" y="1979609"/>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5" name="Line 86"/>
            <p:cNvSpPr>
              <a:spLocks noChangeShapeType="1"/>
            </p:cNvSpPr>
            <p:nvPr/>
          </p:nvSpPr>
          <p:spPr bwMode="auto">
            <a:xfrm>
              <a:off x="3757829" y="2091777"/>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6" name="Line 87"/>
            <p:cNvSpPr>
              <a:spLocks noChangeShapeType="1"/>
            </p:cNvSpPr>
            <p:nvPr/>
          </p:nvSpPr>
          <p:spPr bwMode="auto">
            <a:xfrm>
              <a:off x="3757829" y="2201829"/>
              <a:ext cx="1588" cy="80422"/>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7" name="Line 88"/>
            <p:cNvSpPr>
              <a:spLocks noChangeShapeType="1"/>
            </p:cNvSpPr>
            <p:nvPr/>
          </p:nvSpPr>
          <p:spPr bwMode="auto">
            <a:xfrm>
              <a:off x="3757829" y="2316113"/>
              <a:ext cx="1588" cy="76190"/>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8" name="Line 89"/>
            <p:cNvSpPr>
              <a:spLocks noChangeShapeType="1"/>
            </p:cNvSpPr>
            <p:nvPr/>
          </p:nvSpPr>
          <p:spPr bwMode="auto">
            <a:xfrm>
              <a:off x="3757829" y="2426165"/>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9" name="Line 90"/>
            <p:cNvSpPr>
              <a:spLocks noChangeShapeType="1"/>
            </p:cNvSpPr>
            <p:nvPr/>
          </p:nvSpPr>
          <p:spPr bwMode="auto">
            <a:xfrm>
              <a:off x="3757829" y="2538332"/>
              <a:ext cx="1588" cy="76190"/>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0" name="Line 91"/>
            <p:cNvSpPr>
              <a:spLocks noChangeShapeType="1"/>
            </p:cNvSpPr>
            <p:nvPr/>
          </p:nvSpPr>
          <p:spPr bwMode="auto">
            <a:xfrm>
              <a:off x="3757829" y="2648384"/>
              <a:ext cx="1588" cy="80422"/>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1" name="Line 92"/>
            <p:cNvSpPr>
              <a:spLocks noChangeShapeType="1"/>
            </p:cNvSpPr>
            <p:nvPr/>
          </p:nvSpPr>
          <p:spPr bwMode="auto">
            <a:xfrm>
              <a:off x="3757829" y="2760553"/>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2" name="Line 93"/>
            <p:cNvSpPr>
              <a:spLocks noChangeShapeType="1"/>
            </p:cNvSpPr>
            <p:nvPr/>
          </p:nvSpPr>
          <p:spPr bwMode="auto">
            <a:xfrm>
              <a:off x="3757829" y="2872720"/>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3" name="Line 94"/>
            <p:cNvSpPr>
              <a:spLocks noChangeShapeType="1"/>
            </p:cNvSpPr>
            <p:nvPr/>
          </p:nvSpPr>
          <p:spPr bwMode="auto">
            <a:xfrm>
              <a:off x="3757829" y="2982772"/>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4" name="Line 95"/>
            <p:cNvSpPr>
              <a:spLocks noChangeShapeType="1"/>
            </p:cNvSpPr>
            <p:nvPr/>
          </p:nvSpPr>
          <p:spPr bwMode="auto">
            <a:xfrm>
              <a:off x="3757829" y="3094940"/>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5" name="Line 96"/>
            <p:cNvSpPr>
              <a:spLocks noChangeShapeType="1"/>
            </p:cNvSpPr>
            <p:nvPr/>
          </p:nvSpPr>
          <p:spPr bwMode="auto">
            <a:xfrm>
              <a:off x="3757829" y="3204992"/>
              <a:ext cx="1588" cy="80422"/>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6" name="Line 97"/>
            <p:cNvSpPr>
              <a:spLocks noChangeShapeType="1"/>
            </p:cNvSpPr>
            <p:nvPr/>
          </p:nvSpPr>
          <p:spPr bwMode="auto">
            <a:xfrm>
              <a:off x="3757829" y="3319276"/>
              <a:ext cx="1588" cy="76190"/>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7" name="Line 98"/>
            <p:cNvSpPr>
              <a:spLocks noChangeShapeType="1"/>
            </p:cNvSpPr>
            <p:nvPr/>
          </p:nvSpPr>
          <p:spPr bwMode="auto">
            <a:xfrm>
              <a:off x="3757829" y="3429328"/>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8" name="Line 99"/>
            <p:cNvSpPr>
              <a:spLocks noChangeShapeType="1"/>
            </p:cNvSpPr>
            <p:nvPr/>
          </p:nvSpPr>
          <p:spPr bwMode="auto">
            <a:xfrm>
              <a:off x="3757829" y="3541495"/>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09" name="Line 100"/>
            <p:cNvSpPr>
              <a:spLocks noChangeShapeType="1"/>
            </p:cNvSpPr>
            <p:nvPr/>
          </p:nvSpPr>
          <p:spPr bwMode="auto">
            <a:xfrm>
              <a:off x="3757829" y="3651547"/>
              <a:ext cx="1588" cy="80422"/>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0" name="Line 101"/>
            <p:cNvSpPr>
              <a:spLocks noChangeShapeType="1"/>
            </p:cNvSpPr>
            <p:nvPr/>
          </p:nvSpPr>
          <p:spPr bwMode="auto">
            <a:xfrm>
              <a:off x="3757829" y="3763716"/>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1" name="Line 102"/>
            <p:cNvSpPr>
              <a:spLocks noChangeShapeType="1"/>
            </p:cNvSpPr>
            <p:nvPr/>
          </p:nvSpPr>
          <p:spPr bwMode="auto">
            <a:xfrm>
              <a:off x="3757829" y="3875883"/>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2" name="Line 103"/>
            <p:cNvSpPr>
              <a:spLocks noChangeShapeType="1"/>
            </p:cNvSpPr>
            <p:nvPr/>
          </p:nvSpPr>
          <p:spPr bwMode="auto">
            <a:xfrm>
              <a:off x="3757829" y="3985934"/>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3" name="Line 104"/>
            <p:cNvSpPr>
              <a:spLocks noChangeShapeType="1"/>
            </p:cNvSpPr>
            <p:nvPr/>
          </p:nvSpPr>
          <p:spPr bwMode="auto">
            <a:xfrm>
              <a:off x="3757829" y="4098103"/>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4" name="Line 105"/>
            <p:cNvSpPr>
              <a:spLocks noChangeShapeType="1"/>
            </p:cNvSpPr>
            <p:nvPr/>
          </p:nvSpPr>
          <p:spPr bwMode="auto">
            <a:xfrm>
              <a:off x="3757829" y="4210270"/>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5" name="Line 106"/>
            <p:cNvSpPr>
              <a:spLocks noChangeShapeType="1"/>
            </p:cNvSpPr>
            <p:nvPr/>
          </p:nvSpPr>
          <p:spPr bwMode="auto">
            <a:xfrm>
              <a:off x="3757829" y="4322439"/>
              <a:ext cx="1588" cy="76190"/>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6" name="Line 107"/>
            <p:cNvSpPr>
              <a:spLocks noChangeShapeType="1"/>
            </p:cNvSpPr>
            <p:nvPr/>
          </p:nvSpPr>
          <p:spPr bwMode="auto">
            <a:xfrm>
              <a:off x="3757829" y="4432491"/>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7" name="Line 108"/>
            <p:cNvSpPr>
              <a:spLocks noChangeShapeType="1"/>
            </p:cNvSpPr>
            <p:nvPr/>
          </p:nvSpPr>
          <p:spPr bwMode="auto">
            <a:xfrm>
              <a:off x="3757829" y="4544658"/>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8" name="Line 109"/>
            <p:cNvSpPr>
              <a:spLocks noChangeShapeType="1"/>
            </p:cNvSpPr>
            <p:nvPr/>
          </p:nvSpPr>
          <p:spPr bwMode="auto">
            <a:xfrm>
              <a:off x="3757829" y="4654710"/>
              <a:ext cx="1588" cy="80422"/>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19" name="Line 110"/>
            <p:cNvSpPr>
              <a:spLocks noChangeShapeType="1"/>
            </p:cNvSpPr>
            <p:nvPr/>
          </p:nvSpPr>
          <p:spPr bwMode="auto">
            <a:xfrm>
              <a:off x="3757829" y="4766878"/>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0" name="Line 111"/>
            <p:cNvSpPr>
              <a:spLocks noChangeShapeType="1"/>
            </p:cNvSpPr>
            <p:nvPr/>
          </p:nvSpPr>
          <p:spPr bwMode="auto">
            <a:xfrm>
              <a:off x="3757829" y="4879046"/>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1" name="Line 112"/>
            <p:cNvSpPr>
              <a:spLocks noChangeShapeType="1"/>
            </p:cNvSpPr>
            <p:nvPr/>
          </p:nvSpPr>
          <p:spPr bwMode="auto">
            <a:xfrm>
              <a:off x="3757829" y="4989097"/>
              <a:ext cx="1588" cy="80422"/>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2" name="Line 113"/>
            <p:cNvSpPr>
              <a:spLocks noChangeShapeType="1"/>
            </p:cNvSpPr>
            <p:nvPr/>
          </p:nvSpPr>
          <p:spPr bwMode="auto">
            <a:xfrm>
              <a:off x="3757829" y="5101266"/>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3" name="Line 114"/>
            <p:cNvSpPr>
              <a:spLocks noChangeShapeType="1"/>
            </p:cNvSpPr>
            <p:nvPr/>
          </p:nvSpPr>
          <p:spPr bwMode="auto">
            <a:xfrm>
              <a:off x="3757829" y="5213433"/>
              <a:ext cx="1588" cy="78307"/>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4" name="Line 115"/>
            <p:cNvSpPr>
              <a:spLocks noChangeShapeType="1"/>
            </p:cNvSpPr>
            <p:nvPr/>
          </p:nvSpPr>
          <p:spPr bwMode="auto">
            <a:xfrm>
              <a:off x="3757829" y="5325602"/>
              <a:ext cx="1588" cy="76190"/>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9025" name="Line 116"/>
            <p:cNvSpPr>
              <a:spLocks noChangeShapeType="1"/>
            </p:cNvSpPr>
            <p:nvPr/>
          </p:nvSpPr>
          <p:spPr bwMode="auto">
            <a:xfrm>
              <a:off x="3757829" y="5435654"/>
              <a:ext cx="1588" cy="78305"/>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grpSp>
      <p:sp>
        <p:nvSpPr>
          <p:cNvPr id="38925" name="Line 116"/>
          <p:cNvSpPr>
            <a:spLocks noChangeShapeType="1"/>
          </p:cNvSpPr>
          <p:nvPr/>
        </p:nvSpPr>
        <p:spPr bwMode="auto">
          <a:xfrm>
            <a:off x="4539855" y="4994275"/>
            <a:ext cx="1190" cy="58738"/>
          </a:xfrm>
          <a:prstGeom prst="line">
            <a:avLst/>
          </a:prstGeom>
          <a:noFill/>
          <a:ln w="28575">
            <a:solidFill>
              <a:srgbClr val="092F5E"/>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63502" name="Rectangle 118"/>
          <p:cNvSpPr>
            <a:spLocks noChangeArrowheads="1"/>
          </p:cNvSpPr>
          <p:nvPr/>
        </p:nvSpPr>
        <p:spPr bwMode="auto">
          <a:xfrm>
            <a:off x="5475685" y="2157413"/>
            <a:ext cx="1997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0.50 [0.12;1.98], </a:t>
            </a:r>
            <a:r>
              <a:rPr lang="en-GB" sz="1200" i="1">
                <a:solidFill>
                  <a:srgbClr val="001965"/>
                </a:solidFill>
                <a:latin typeface="Verdana" pitchFamily="34" charset="0"/>
                <a:ea typeface="ＭＳ Ｐゴシック" pitchFamily="34" charset="-128"/>
                <a:cs typeface="Arial" pitchFamily="34" charset="0"/>
              </a:rPr>
              <a:t>p</a:t>
            </a:r>
            <a:r>
              <a:rPr lang="en-GB" sz="1200">
                <a:solidFill>
                  <a:srgbClr val="001965"/>
                </a:solidFill>
                <a:latin typeface="Verdana" pitchFamily="34" charset="0"/>
                <a:ea typeface="ＭＳ Ｐゴシック" pitchFamily="34" charset="-128"/>
                <a:cs typeface="Arial" pitchFamily="34" charset="0"/>
              </a:rPr>
              <a:t>=0.32</a:t>
            </a:r>
          </a:p>
        </p:txBody>
      </p:sp>
      <p:sp>
        <p:nvSpPr>
          <p:cNvPr id="63503" name="Rectangle 119"/>
          <p:cNvSpPr>
            <a:spLocks noChangeArrowheads="1"/>
          </p:cNvSpPr>
          <p:nvPr/>
        </p:nvSpPr>
        <p:spPr bwMode="auto">
          <a:xfrm>
            <a:off x="5475685" y="2522538"/>
            <a:ext cx="1997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0.34 [0.01;8.28], </a:t>
            </a:r>
            <a:r>
              <a:rPr lang="en-GB" sz="1200" i="1">
                <a:solidFill>
                  <a:srgbClr val="001965"/>
                </a:solidFill>
                <a:latin typeface="Verdana" pitchFamily="34" charset="0"/>
                <a:ea typeface="ＭＳ Ｐゴシック" pitchFamily="34" charset="-128"/>
                <a:cs typeface="Arial" pitchFamily="34" charset="0"/>
              </a:rPr>
              <a:t>p</a:t>
            </a:r>
            <a:r>
              <a:rPr lang="en-GB" sz="1200">
                <a:solidFill>
                  <a:srgbClr val="001965"/>
                </a:solidFill>
                <a:latin typeface="Verdana" pitchFamily="34" charset="0"/>
                <a:ea typeface="ＭＳ Ｐゴシック" pitchFamily="34" charset="-128"/>
                <a:cs typeface="Arial" pitchFamily="34" charset="0"/>
              </a:rPr>
              <a:t>=0.50</a:t>
            </a:r>
          </a:p>
        </p:txBody>
      </p:sp>
      <p:sp>
        <p:nvSpPr>
          <p:cNvPr id="63504" name="Rectangle 120"/>
          <p:cNvSpPr>
            <a:spLocks noChangeArrowheads="1"/>
          </p:cNvSpPr>
          <p:nvPr/>
        </p:nvSpPr>
        <p:spPr bwMode="auto">
          <a:xfrm>
            <a:off x="5475685" y="2944813"/>
            <a:ext cx="1997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0.57 [0.16;2.00], </a:t>
            </a:r>
            <a:r>
              <a:rPr lang="en-GB" sz="1200" i="1">
                <a:solidFill>
                  <a:srgbClr val="001965"/>
                </a:solidFill>
                <a:latin typeface="Verdana" pitchFamily="34" charset="0"/>
                <a:ea typeface="ＭＳ Ｐゴシック" pitchFamily="34" charset="-128"/>
                <a:cs typeface="Arial" pitchFamily="34" charset="0"/>
              </a:rPr>
              <a:t>p</a:t>
            </a:r>
            <a:r>
              <a:rPr lang="en-GB" sz="1200">
                <a:solidFill>
                  <a:srgbClr val="001965"/>
                </a:solidFill>
                <a:latin typeface="Verdana" pitchFamily="34" charset="0"/>
                <a:ea typeface="ＭＳ Ｐゴシック" pitchFamily="34" charset="-128"/>
                <a:cs typeface="Arial" pitchFamily="34" charset="0"/>
              </a:rPr>
              <a:t>=0.38</a:t>
            </a:r>
          </a:p>
        </p:txBody>
      </p:sp>
      <p:sp>
        <p:nvSpPr>
          <p:cNvPr id="63505" name="Rectangle 121"/>
          <p:cNvSpPr>
            <a:spLocks noChangeArrowheads="1"/>
          </p:cNvSpPr>
          <p:nvPr/>
        </p:nvSpPr>
        <p:spPr bwMode="auto">
          <a:xfrm>
            <a:off x="5475685" y="4030663"/>
            <a:ext cx="1997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0.25 [0.01;6.62], </a:t>
            </a:r>
            <a:r>
              <a:rPr lang="en-GB" sz="1200" i="1">
                <a:solidFill>
                  <a:srgbClr val="001965"/>
                </a:solidFill>
                <a:latin typeface="Verdana" pitchFamily="34" charset="0"/>
                <a:ea typeface="ＭＳ Ｐゴシック" pitchFamily="34" charset="-128"/>
                <a:cs typeface="Arial" pitchFamily="34" charset="0"/>
              </a:rPr>
              <a:t>p</a:t>
            </a:r>
            <a:r>
              <a:rPr lang="en-GB" sz="1200">
                <a:solidFill>
                  <a:srgbClr val="001965"/>
                </a:solidFill>
                <a:latin typeface="Verdana" pitchFamily="34" charset="0"/>
                <a:ea typeface="ＭＳ Ｐゴシック" pitchFamily="34" charset="-128"/>
                <a:cs typeface="Arial" pitchFamily="34" charset="0"/>
              </a:rPr>
              <a:t>=0.41</a:t>
            </a:r>
          </a:p>
        </p:txBody>
      </p:sp>
      <p:sp>
        <p:nvSpPr>
          <p:cNvPr id="63506" name="Rectangle 132"/>
          <p:cNvSpPr>
            <a:spLocks noChangeArrowheads="1"/>
          </p:cNvSpPr>
          <p:nvPr/>
        </p:nvSpPr>
        <p:spPr bwMode="auto">
          <a:xfrm>
            <a:off x="5475685" y="3278188"/>
            <a:ext cx="1997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0.53 [0.03;8.63], </a:t>
            </a:r>
            <a:r>
              <a:rPr lang="en-GB" sz="1200" i="1">
                <a:solidFill>
                  <a:srgbClr val="001965"/>
                </a:solidFill>
                <a:latin typeface="Verdana" pitchFamily="34" charset="0"/>
                <a:ea typeface="ＭＳ Ｐゴシック" pitchFamily="34" charset="-128"/>
                <a:cs typeface="Arial" pitchFamily="34" charset="0"/>
              </a:rPr>
              <a:t>p</a:t>
            </a:r>
            <a:r>
              <a:rPr lang="en-GB" sz="1200">
                <a:solidFill>
                  <a:srgbClr val="001965"/>
                </a:solidFill>
                <a:latin typeface="Verdana" pitchFamily="34" charset="0"/>
                <a:ea typeface="ＭＳ Ｐゴシック" pitchFamily="34" charset="-128"/>
                <a:cs typeface="Arial" pitchFamily="34" charset="0"/>
              </a:rPr>
              <a:t>=0.66</a:t>
            </a:r>
          </a:p>
        </p:txBody>
      </p:sp>
      <p:sp>
        <p:nvSpPr>
          <p:cNvPr id="63507" name="Rectangle 133"/>
          <p:cNvSpPr>
            <a:spLocks noChangeArrowheads="1"/>
          </p:cNvSpPr>
          <p:nvPr/>
        </p:nvSpPr>
        <p:spPr bwMode="auto">
          <a:xfrm>
            <a:off x="5475685" y="3633788"/>
            <a:ext cx="1997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0.31 [0.06;1.54], </a:t>
            </a:r>
            <a:r>
              <a:rPr lang="en-GB" sz="1200" i="1">
                <a:solidFill>
                  <a:srgbClr val="001965"/>
                </a:solidFill>
                <a:latin typeface="Verdana" pitchFamily="34" charset="0"/>
                <a:ea typeface="ＭＳ Ｐゴシック" pitchFamily="34" charset="-128"/>
                <a:cs typeface="Arial" pitchFamily="34" charset="0"/>
              </a:rPr>
              <a:t>p</a:t>
            </a:r>
            <a:r>
              <a:rPr lang="en-GB" sz="1200">
                <a:solidFill>
                  <a:srgbClr val="001965"/>
                </a:solidFill>
                <a:latin typeface="Verdana" pitchFamily="34" charset="0"/>
                <a:ea typeface="ＭＳ Ｐゴシック" pitchFamily="34" charset="-128"/>
                <a:cs typeface="Arial" pitchFamily="34" charset="0"/>
              </a:rPr>
              <a:t>=0.15</a:t>
            </a:r>
          </a:p>
        </p:txBody>
      </p:sp>
      <p:sp>
        <p:nvSpPr>
          <p:cNvPr id="63508" name="Rectangle 134"/>
          <p:cNvSpPr>
            <a:spLocks noChangeArrowheads="1"/>
          </p:cNvSpPr>
          <p:nvPr/>
        </p:nvSpPr>
        <p:spPr bwMode="auto">
          <a:xfrm>
            <a:off x="5475685" y="4457700"/>
            <a:ext cx="1997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0.45 [0.22;0.93], </a:t>
            </a:r>
            <a:r>
              <a:rPr lang="en-GB" sz="1200" i="1">
                <a:solidFill>
                  <a:srgbClr val="001965"/>
                </a:solidFill>
                <a:latin typeface="Verdana" pitchFamily="34" charset="0"/>
                <a:ea typeface="ＭＳ Ｐゴシック" pitchFamily="34" charset="-128"/>
                <a:cs typeface="Arial" pitchFamily="34" charset="0"/>
              </a:rPr>
              <a:t>p</a:t>
            </a:r>
            <a:r>
              <a:rPr lang="en-GB" sz="1200">
                <a:solidFill>
                  <a:srgbClr val="001965"/>
                </a:solidFill>
                <a:latin typeface="Verdana" pitchFamily="34" charset="0"/>
                <a:ea typeface="ＭＳ Ｐゴシック" pitchFamily="34" charset="-128"/>
                <a:cs typeface="Arial" pitchFamily="34" charset="0"/>
              </a:rPr>
              <a:t>&lt;0.05</a:t>
            </a:r>
          </a:p>
        </p:txBody>
      </p:sp>
      <p:sp>
        <p:nvSpPr>
          <p:cNvPr id="38933" name="Line 8"/>
          <p:cNvSpPr>
            <a:spLocks noChangeShapeType="1"/>
          </p:cNvSpPr>
          <p:nvPr/>
        </p:nvSpPr>
        <p:spPr bwMode="auto">
          <a:xfrm>
            <a:off x="3521869" y="5151441"/>
            <a:ext cx="2050256" cy="15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34" name="Line 9"/>
          <p:cNvSpPr>
            <a:spLocks noChangeShapeType="1"/>
          </p:cNvSpPr>
          <p:nvPr/>
        </p:nvSpPr>
        <p:spPr bwMode="auto">
          <a:xfrm flipV="1">
            <a:off x="4019550" y="5116516"/>
            <a:ext cx="0" cy="396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35" name="Line 10"/>
          <p:cNvSpPr>
            <a:spLocks noChangeShapeType="1"/>
          </p:cNvSpPr>
          <p:nvPr/>
        </p:nvSpPr>
        <p:spPr bwMode="auto">
          <a:xfrm flipV="1">
            <a:off x="4537474" y="5116516"/>
            <a:ext cx="1190" cy="396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36" name="Line 11"/>
          <p:cNvSpPr>
            <a:spLocks noChangeShapeType="1"/>
          </p:cNvSpPr>
          <p:nvPr/>
        </p:nvSpPr>
        <p:spPr bwMode="auto">
          <a:xfrm flipV="1">
            <a:off x="5056585" y="5116516"/>
            <a:ext cx="0" cy="396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grpSp>
        <p:nvGrpSpPr>
          <p:cNvPr id="63513" name="Group 147"/>
          <p:cNvGrpSpPr>
            <a:grpSpLocks/>
          </p:cNvGrpSpPr>
          <p:nvPr/>
        </p:nvGrpSpPr>
        <p:grpSpPr bwMode="auto">
          <a:xfrm>
            <a:off x="4174332" y="5116516"/>
            <a:ext cx="339329" cy="26987"/>
            <a:chOff x="3048000" y="5719763"/>
            <a:chExt cx="661989" cy="34925"/>
          </a:xfrm>
        </p:grpSpPr>
        <p:sp>
          <p:nvSpPr>
            <p:cNvPr id="38983" name="Line 12"/>
            <p:cNvSpPr>
              <a:spLocks noChangeShapeType="1"/>
            </p:cNvSpPr>
            <p:nvPr/>
          </p:nvSpPr>
          <p:spPr bwMode="auto">
            <a:xfrm flipV="1">
              <a:off x="3048000" y="5719763"/>
              <a:ext cx="2323"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4" name="Line 13"/>
            <p:cNvSpPr>
              <a:spLocks noChangeShapeType="1"/>
            </p:cNvSpPr>
            <p:nvPr/>
          </p:nvSpPr>
          <p:spPr bwMode="auto">
            <a:xfrm flipV="1">
              <a:off x="3226854" y="5719763"/>
              <a:ext cx="2322"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5" name="Line 14"/>
            <p:cNvSpPr>
              <a:spLocks noChangeShapeType="1"/>
            </p:cNvSpPr>
            <p:nvPr/>
          </p:nvSpPr>
          <p:spPr bwMode="auto">
            <a:xfrm flipV="1">
              <a:off x="3352283"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6" name="Line 15"/>
            <p:cNvSpPr>
              <a:spLocks noChangeShapeType="1"/>
            </p:cNvSpPr>
            <p:nvPr/>
          </p:nvSpPr>
          <p:spPr bwMode="auto">
            <a:xfrm flipV="1">
              <a:off x="3452161"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7" name="Line 16"/>
            <p:cNvSpPr>
              <a:spLocks noChangeShapeType="1"/>
            </p:cNvSpPr>
            <p:nvPr/>
          </p:nvSpPr>
          <p:spPr bwMode="auto">
            <a:xfrm flipV="1">
              <a:off x="3531135"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8" name="Line 17"/>
            <p:cNvSpPr>
              <a:spLocks noChangeShapeType="1"/>
            </p:cNvSpPr>
            <p:nvPr/>
          </p:nvSpPr>
          <p:spPr bwMode="auto">
            <a:xfrm flipV="1">
              <a:off x="3598496" y="5719763"/>
              <a:ext cx="2322"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9" name="Line 18"/>
            <p:cNvSpPr>
              <a:spLocks noChangeShapeType="1"/>
            </p:cNvSpPr>
            <p:nvPr/>
          </p:nvSpPr>
          <p:spPr bwMode="auto">
            <a:xfrm flipV="1">
              <a:off x="3656565" y="5719763"/>
              <a:ext cx="2323"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90" name="Line 19"/>
            <p:cNvSpPr>
              <a:spLocks noChangeShapeType="1"/>
            </p:cNvSpPr>
            <p:nvPr/>
          </p:nvSpPr>
          <p:spPr bwMode="auto">
            <a:xfrm flipV="1">
              <a:off x="3709989"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grpSp>
      <p:sp>
        <p:nvSpPr>
          <p:cNvPr id="38938" name="Line 20"/>
          <p:cNvSpPr>
            <a:spLocks noChangeShapeType="1"/>
          </p:cNvSpPr>
          <p:nvPr/>
        </p:nvSpPr>
        <p:spPr bwMode="auto">
          <a:xfrm flipV="1">
            <a:off x="4693445" y="5116516"/>
            <a:ext cx="1191"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39" name="Line 21"/>
          <p:cNvSpPr>
            <a:spLocks noChangeShapeType="1"/>
          </p:cNvSpPr>
          <p:nvPr/>
        </p:nvSpPr>
        <p:spPr bwMode="auto">
          <a:xfrm flipV="1">
            <a:off x="4785124" y="5116516"/>
            <a:ext cx="1190"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40" name="Line 22"/>
          <p:cNvSpPr>
            <a:spLocks noChangeShapeType="1"/>
          </p:cNvSpPr>
          <p:nvPr/>
        </p:nvSpPr>
        <p:spPr bwMode="auto">
          <a:xfrm flipV="1">
            <a:off x="4849417" y="5116516"/>
            <a:ext cx="1190"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41" name="Line 23"/>
          <p:cNvSpPr>
            <a:spLocks noChangeShapeType="1"/>
          </p:cNvSpPr>
          <p:nvPr/>
        </p:nvSpPr>
        <p:spPr bwMode="auto">
          <a:xfrm flipV="1">
            <a:off x="4900613" y="5116516"/>
            <a:ext cx="1191"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42" name="Line 24"/>
          <p:cNvSpPr>
            <a:spLocks noChangeShapeType="1"/>
          </p:cNvSpPr>
          <p:nvPr/>
        </p:nvSpPr>
        <p:spPr bwMode="auto">
          <a:xfrm flipV="1">
            <a:off x="4941094" y="5116516"/>
            <a:ext cx="0"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43" name="Line 25"/>
          <p:cNvSpPr>
            <a:spLocks noChangeShapeType="1"/>
          </p:cNvSpPr>
          <p:nvPr/>
        </p:nvSpPr>
        <p:spPr bwMode="auto">
          <a:xfrm flipV="1">
            <a:off x="4975624" y="5116516"/>
            <a:ext cx="1190"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44" name="Line 26"/>
          <p:cNvSpPr>
            <a:spLocks noChangeShapeType="1"/>
          </p:cNvSpPr>
          <p:nvPr/>
        </p:nvSpPr>
        <p:spPr bwMode="auto">
          <a:xfrm flipV="1">
            <a:off x="5005388" y="5116516"/>
            <a:ext cx="1191"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45" name="Line 27"/>
          <p:cNvSpPr>
            <a:spLocks noChangeShapeType="1"/>
          </p:cNvSpPr>
          <p:nvPr/>
        </p:nvSpPr>
        <p:spPr bwMode="auto">
          <a:xfrm flipV="1">
            <a:off x="5032774" y="5116516"/>
            <a:ext cx="1190" cy="269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46" name="Line 28"/>
          <p:cNvSpPr>
            <a:spLocks noChangeShapeType="1"/>
          </p:cNvSpPr>
          <p:nvPr/>
        </p:nvSpPr>
        <p:spPr bwMode="auto">
          <a:xfrm flipV="1">
            <a:off x="5551885" y="5113341"/>
            <a:ext cx="0" cy="396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63523" name="Rectangle 79"/>
          <p:cNvSpPr>
            <a:spLocks noChangeArrowheads="1"/>
          </p:cNvSpPr>
          <p:nvPr/>
        </p:nvSpPr>
        <p:spPr bwMode="auto">
          <a:xfrm>
            <a:off x="5480448" y="5175250"/>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100</a:t>
            </a:r>
            <a:endParaRPr lang="en-GB" sz="3600">
              <a:solidFill>
                <a:srgbClr val="001965"/>
              </a:solidFill>
              <a:latin typeface="Verdana" pitchFamily="34" charset="0"/>
              <a:ea typeface="ＭＳ Ｐゴシック" pitchFamily="34" charset="-128"/>
              <a:cs typeface="Arial" pitchFamily="34" charset="0"/>
            </a:endParaRPr>
          </a:p>
        </p:txBody>
      </p:sp>
      <p:sp>
        <p:nvSpPr>
          <p:cNvPr id="63524" name="Rectangle 95"/>
          <p:cNvSpPr>
            <a:spLocks noChangeArrowheads="1"/>
          </p:cNvSpPr>
          <p:nvPr/>
        </p:nvSpPr>
        <p:spPr bwMode="auto">
          <a:xfrm>
            <a:off x="3940969" y="5175250"/>
            <a:ext cx="2516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0.1</a:t>
            </a:r>
            <a:endParaRPr lang="en-GB" sz="3600">
              <a:solidFill>
                <a:srgbClr val="001965"/>
              </a:solidFill>
              <a:latin typeface="Verdana" pitchFamily="34" charset="0"/>
              <a:ea typeface="ＭＳ Ｐゴシック" pitchFamily="34" charset="-128"/>
              <a:cs typeface="Arial" pitchFamily="34" charset="0"/>
            </a:endParaRPr>
          </a:p>
        </p:txBody>
      </p:sp>
      <p:sp>
        <p:nvSpPr>
          <p:cNvPr id="63525" name="Rectangle 96"/>
          <p:cNvSpPr>
            <a:spLocks noChangeArrowheads="1"/>
          </p:cNvSpPr>
          <p:nvPr/>
        </p:nvSpPr>
        <p:spPr bwMode="auto">
          <a:xfrm>
            <a:off x="4507707" y="5175250"/>
            <a:ext cx="977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1</a:t>
            </a:r>
            <a:endParaRPr lang="en-GB" sz="3600">
              <a:solidFill>
                <a:srgbClr val="001965"/>
              </a:solidFill>
              <a:latin typeface="Verdana" pitchFamily="34" charset="0"/>
              <a:ea typeface="ＭＳ Ｐゴシック" pitchFamily="34" charset="-128"/>
              <a:cs typeface="Arial" pitchFamily="34" charset="0"/>
            </a:endParaRPr>
          </a:p>
        </p:txBody>
      </p:sp>
      <p:sp>
        <p:nvSpPr>
          <p:cNvPr id="63526" name="Rectangle 97"/>
          <p:cNvSpPr>
            <a:spLocks noChangeArrowheads="1"/>
          </p:cNvSpPr>
          <p:nvPr/>
        </p:nvSpPr>
        <p:spPr bwMode="auto">
          <a:xfrm>
            <a:off x="4967287" y="5175250"/>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10</a:t>
            </a:r>
            <a:endParaRPr lang="en-GB" sz="3600">
              <a:solidFill>
                <a:srgbClr val="001965"/>
              </a:solidFill>
              <a:latin typeface="Verdana" pitchFamily="34" charset="0"/>
              <a:ea typeface="ＭＳ Ｐゴシック" pitchFamily="34" charset="-128"/>
              <a:cs typeface="Arial" pitchFamily="34" charset="0"/>
            </a:endParaRPr>
          </a:p>
        </p:txBody>
      </p:sp>
      <p:sp>
        <p:nvSpPr>
          <p:cNvPr id="38951" name="Line 10"/>
          <p:cNvSpPr>
            <a:spLocks noChangeShapeType="1"/>
          </p:cNvSpPr>
          <p:nvPr/>
        </p:nvSpPr>
        <p:spPr bwMode="auto">
          <a:xfrm flipV="1">
            <a:off x="3506392" y="5116516"/>
            <a:ext cx="1190" cy="396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1438" tIns="45719" rIns="91438" bIns="45719"/>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63528" name="Rectangle 95"/>
          <p:cNvSpPr>
            <a:spLocks noChangeArrowheads="1"/>
          </p:cNvSpPr>
          <p:nvPr/>
        </p:nvSpPr>
        <p:spPr bwMode="auto">
          <a:xfrm>
            <a:off x="3408761" y="5173663"/>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0.01</a:t>
            </a:r>
            <a:endParaRPr lang="en-GB" sz="3600">
              <a:solidFill>
                <a:srgbClr val="001965"/>
              </a:solidFill>
              <a:latin typeface="Verdana" pitchFamily="34" charset="0"/>
              <a:ea typeface="ＭＳ Ｐゴシック" pitchFamily="34" charset="-128"/>
              <a:cs typeface="Arial" pitchFamily="34" charset="0"/>
            </a:endParaRPr>
          </a:p>
        </p:txBody>
      </p:sp>
      <p:grpSp>
        <p:nvGrpSpPr>
          <p:cNvPr id="63529" name="Group 146"/>
          <p:cNvGrpSpPr>
            <a:grpSpLocks/>
          </p:cNvGrpSpPr>
          <p:nvPr/>
        </p:nvGrpSpPr>
        <p:grpSpPr bwMode="auto">
          <a:xfrm>
            <a:off x="5192317" y="5116516"/>
            <a:ext cx="340519" cy="26987"/>
            <a:chOff x="4956180" y="5715016"/>
            <a:chExt cx="663575" cy="34925"/>
          </a:xfrm>
        </p:grpSpPr>
        <p:sp>
          <p:nvSpPr>
            <p:cNvPr id="38975" name="Line 20"/>
            <p:cNvSpPr>
              <a:spLocks noChangeShapeType="1"/>
            </p:cNvSpPr>
            <p:nvPr/>
          </p:nvSpPr>
          <p:spPr bwMode="auto">
            <a:xfrm flipV="1">
              <a:off x="4956180" y="5715016"/>
              <a:ext cx="2319"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6" name="Line 21"/>
            <p:cNvSpPr>
              <a:spLocks noChangeShapeType="1"/>
            </p:cNvSpPr>
            <p:nvPr/>
          </p:nvSpPr>
          <p:spPr bwMode="auto">
            <a:xfrm flipV="1">
              <a:off x="5134834" y="5715016"/>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7" name="Line 22"/>
            <p:cNvSpPr>
              <a:spLocks noChangeShapeType="1"/>
            </p:cNvSpPr>
            <p:nvPr/>
          </p:nvSpPr>
          <p:spPr bwMode="auto">
            <a:xfrm flipV="1">
              <a:off x="5260124" y="5715016"/>
              <a:ext cx="2321"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8" name="Line 23"/>
            <p:cNvSpPr>
              <a:spLocks noChangeShapeType="1"/>
            </p:cNvSpPr>
            <p:nvPr/>
          </p:nvSpPr>
          <p:spPr bwMode="auto">
            <a:xfrm flipV="1">
              <a:off x="5359893" y="5715016"/>
              <a:ext cx="2319"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9" name="Line 24"/>
            <p:cNvSpPr>
              <a:spLocks noChangeShapeType="1"/>
            </p:cNvSpPr>
            <p:nvPr/>
          </p:nvSpPr>
          <p:spPr bwMode="auto">
            <a:xfrm flipV="1">
              <a:off x="5441099" y="5715016"/>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0" name="Line 25"/>
            <p:cNvSpPr>
              <a:spLocks noChangeShapeType="1"/>
            </p:cNvSpPr>
            <p:nvPr/>
          </p:nvSpPr>
          <p:spPr bwMode="auto">
            <a:xfrm flipV="1">
              <a:off x="5506065" y="5715016"/>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1" name="Line 26"/>
            <p:cNvSpPr>
              <a:spLocks noChangeShapeType="1"/>
            </p:cNvSpPr>
            <p:nvPr/>
          </p:nvSpPr>
          <p:spPr bwMode="auto">
            <a:xfrm flipV="1">
              <a:off x="5566390" y="5715016"/>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82" name="Line 27"/>
            <p:cNvSpPr>
              <a:spLocks noChangeShapeType="1"/>
            </p:cNvSpPr>
            <p:nvPr/>
          </p:nvSpPr>
          <p:spPr bwMode="auto">
            <a:xfrm flipV="1">
              <a:off x="5617434" y="5715016"/>
              <a:ext cx="2321"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grpSp>
      <p:grpSp>
        <p:nvGrpSpPr>
          <p:cNvPr id="63530" name="Group 148"/>
          <p:cNvGrpSpPr>
            <a:grpSpLocks/>
          </p:cNvGrpSpPr>
          <p:nvPr/>
        </p:nvGrpSpPr>
        <p:grpSpPr bwMode="auto">
          <a:xfrm>
            <a:off x="3655220" y="5116516"/>
            <a:ext cx="340519" cy="26987"/>
            <a:chOff x="3048000" y="5719763"/>
            <a:chExt cx="663575" cy="34925"/>
          </a:xfrm>
        </p:grpSpPr>
        <p:sp>
          <p:nvSpPr>
            <p:cNvPr id="38967" name="Line 12"/>
            <p:cNvSpPr>
              <a:spLocks noChangeShapeType="1"/>
            </p:cNvSpPr>
            <p:nvPr/>
          </p:nvSpPr>
          <p:spPr bwMode="auto">
            <a:xfrm flipV="1">
              <a:off x="3048000"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68" name="Line 13"/>
            <p:cNvSpPr>
              <a:spLocks noChangeShapeType="1"/>
            </p:cNvSpPr>
            <p:nvPr/>
          </p:nvSpPr>
          <p:spPr bwMode="auto">
            <a:xfrm flipV="1">
              <a:off x="3226656"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69" name="Line 14"/>
            <p:cNvSpPr>
              <a:spLocks noChangeShapeType="1"/>
            </p:cNvSpPr>
            <p:nvPr/>
          </p:nvSpPr>
          <p:spPr bwMode="auto">
            <a:xfrm flipV="1">
              <a:off x="3351946" y="5719763"/>
              <a:ext cx="2319"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0" name="Line 15"/>
            <p:cNvSpPr>
              <a:spLocks noChangeShapeType="1"/>
            </p:cNvSpPr>
            <p:nvPr/>
          </p:nvSpPr>
          <p:spPr bwMode="auto">
            <a:xfrm flipV="1">
              <a:off x="3451713"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1" name="Line 16"/>
            <p:cNvSpPr>
              <a:spLocks noChangeShapeType="1"/>
            </p:cNvSpPr>
            <p:nvPr/>
          </p:nvSpPr>
          <p:spPr bwMode="auto">
            <a:xfrm flipV="1">
              <a:off x="3530600"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2" name="Line 17"/>
            <p:cNvSpPr>
              <a:spLocks noChangeShapeType="1"/>
            </p:cNvSpPr>
            <p:nvPr/>
          </p:nvSpPr>
          <p:spPr bwMode="auto">
            <a:xfrm flipV="1">
              <a:off x="3597886" y="5719763"/>
              <a:ext cx="2319"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3" name="Line 18"/>
            <p:cNvSpPr>
              <a:spLocks noChangeShapeType="1"/>
            </p:cNvSpPr>
            <p:nvPr/>
          </p:nvSpPr>
          <p:spPr bwMode="auto">
            <a:xfrm flipV="1">
              <a:off x="3658211" y="5719763"/>
              <a:ext cx="0"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sp>
          <p:nvSpPr>
            <p:cNvPr id="38974" name="Line 19"/>
            <p:cNvSpPr>
              <a:spLocks noChangeShapeType="1"/>
            </p:cNvSpPr>
            <p:nvPr/>
          </p:nvSpPr>
          <p:spPr bwMode="auto">
            <a:xfrm flipV="1">
              <a:off x="3709256" y="5719763"/>
              <a:ext cx="2319" cy="3492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defRPr/>
              </a:pPr>
              <a:endParaRPr lang="en-GB" sz="1350" dirty="0">
                <a:solidFill>
                  <a:srgbClr val="001965"/>
                </a:solidFill>
                <a:latin typeface="Verdana" pitchFamily="34" charset="0"/>
                <a:ea typeface="MS PGothic" panose="020B0600070205080204" pitchFamily="34" charset="-128"/>
                <a:cs typeface="Arial" pitchFamily="34" charset="0"/>
              </a:endParaRPr>
            </a:p>
          </p:txBody>
        </p:sp>
      </p:grpSp>
      <p:sp>
        <p:nvSpPr>
          <p:cNvPr id="63531" name="Rectangle 109"/>
          <p:cNvSpPr>
            <a:spLocks noChangeArrowheads="1"/>
          </p:cNvSpPr>
          <p:nvPr/>
        </p:nvSpPr>
        <p:spPr bwMode="auto">
          <a:xfrm>
            <a:off x="2366963" y="5064125"/>
            <a:ext cx="7197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400">
                <a:solidFill>
                  <a:srgbClr val="001965"/>
                </a:solidFill>
                <a:latin typeface="Verdana" pitchFamily="34" charset="0"/>
                <a:ea typeface="ＭＳ Ｐゴシック" pitchFamily="34" charset="-128"/>
                <a:cs typeface="Arial" pitchFamily="34" charset="0"/>
              </a:rPr>
              <a:t>I</a:t>
            </a:r>
            <a:r>
              <a:rPr lang="en-GB" sz="1400" baseline="30000">
                <a:solidFill>
                  <a:srgbClr val="001965"/>
                </a:solidFill>
                <a:latin typeface="Verdana" pitchFamily="34" charset="0"/>
                <a:ea typeface="ＭＳ Ｐゴシック" pitchFamily="34" charset="-128"/>
                <a:cs typeface="Arial" pitchFamily="34" charset="0"/>
              </a:rPr>
              <a:t>2</a:t>
            </a:r>
            <a:r>
              <a:rPr lang="en-GB" sz="1400">
                <a:solidFill>
                  <a:srgbClr val="001965"/>
                </a:solidFill>
                <a:latin typeface="Verdana" pitchFamily="34" charset="0"/>
                <a:ea typeface="ＭＳ Ｐゴシック" pitchFamily="34" charset="-128"/>
                <a:cs typeface="Arial" pitchFamily="34" charset="0"/>
              </a:rPr>
              <a:t>=32%</a:t>
            </a:r>
          </a:p>
        </p:txBody>
      </p:sp>
      <p:sp>
        <p:nvSpPr>
          <p:cNvPr id="63532" name="Rectangle 105"/>
          <p:cNvSpPr>
            <a:spLocks noChangeArrowheads="1"/>
          </p:cNvSpPr>
          <p:nvPr/>
        </p:nvSpPr>
        <p:spPr bwMode="auto">
          <a:xfrm>
            <a:off x="3582484" y="5432425"/>
            <a:ext cx="84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685800" fontAlgn="base">
              <a:spcBef>
                <a:spcPct val="0"/>
              </a:spcBef>
              <a:spcAft>
                <a:spcPct val="0"/>
              </a:spcAft>
            </a:pPr>
            <a:r>
              <a:rPr lang="en-GB" sz="1200" b="1">
                <a:solidFill>
                  <a:srgbClr val="001965"/>
                </a:solidFill>
                <a:latin typeface="Verdana" pitchFamily="34" charset="0"/>
                <a:ea typeface="ＭＳ Ｐゴシック" pitchFamily="34" charset="-128"/>
                <a:cs typeface="Arial" pitchFamily="34" charset="0"/>
              </a:rPr>
              <a:t>Favours</a:t>
            </a:r>
          </a:p>
          <a:p>
            <a:pPr algn="ctr" defTabSz="685800" fontAlgn="base">
              <a:spcBef>
                <a:spcPct val="0"/>
              </a:spcBef>
              <a:spcAft>
                <a:spcPct val="0"/>
              </a:spcAft>
            </a:pPr>
            <a:r>
              <a:rPr lang="en-GB" sz="1200" b="1">
                <a:solidFill>
                  <a:srgbClr val="001965"/>
                </a:solidFill>
                <a:latin typeface="Verdana" pitchFamily="34" charset="0"/>
                <a:ea typeface="ＭＳ Ｐゴシック" pitchFamily="34" charset="-128"/>
                <a:cs typeface="Arial" pitchFamily="34" charset="0"/>
              </a:rPr>
              <a:t> BIAsp 30</a:t>
            </a:r>
          </a:p>
        </p:txBody>
      </p:sp>
      <p:sp>
        <p:nvSpPr>
          <p:cNvPr id="63533" name="Rectangle 106"/>
          <p:cNvSpPr>
            <a:spLocks noChangeArrowheads="1"/>
          </p:cNvSpPr>
          <p:nvPr/>
        </p:nvSpPr>
        <p:spPr bwMode="auto">
          <a:xfrm>
            <a:off x="4627429" y="5432425"/>
            <a:ext cx="6844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685800" fontAlgn="base">
              <a:spcBef>
                <a:spcPct val="0"/>
              </a:spcBef>
              <a:spcAft>
                <a:spcPct val="0"/>
              </a:spcAft>
            </a:pPr>
            <a:r>
              <a:rPr lang="en-GB" sz="1200" b="1">
                <a:solidFill>
                  <a:srgbClr val="001965"/>
                </a:solidFill>
                <a:latin typeface="Verdana" pitchFamily="34" charset="0"/>
                <a:ea typeface="ＭＳ Ｐゴシック" pitchFamily="34" charset="-128"/>
                <a:cs typeface="Arial" pitchFamily="34" charset="0"/>
              </a:rPr>
              <a:t>Favours</a:t>
            </a:r>
          </a:p>
          <a:p>
            <a:pPr algn="ctr" defTabSz="685800" fontAlgn="base">
              <a:spcBef>
                <a:spcPct val="0"/>
              </a:spcBef>
              <a:spcAft>
                <a:spcPct val="0"/>
              </a:spcAft>
            </a:pPr>
            <a:r>
              <a:rPr lang="en-GB" sz="1200" b="1">
                <a:solidFill>
                  <a:srgbClr val="001965"/>
                </a:solidFill>
                <a:latin typeface="Verdana" pitchFamily="34" charset="0"/>
                <a:ea typeface="ＭＳ Ｐゴシック" pitchFamily="34" charset="-128"/>
                <a:cs typeface="Arial" pitchFamily="34" charset="0"/>
              </a:rPr>
              <a:t>BHI 30</a:t>
            </a:r>
          </a:p>
        </p:txBody>
      </p:sp>
      <p:sp>
        <p:nvSpPr>
          <p:cNvPr id="63534" name="Rectangle 126"/>
          <p:cNvSpPr>
            <a:spLocks noChangeArrowheads="1"/>
          </p:cNvSpPr>
          <p:nvPr/>
        </p:nvSpPr>
        <p:spPr bwMode="auto">
          <a:xfrm>
            <a:off x="1317739" y="3633788"/>
            <a:ext cx="22041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McNally </a:t>
            </a:r>
            <a:r>
              <a:rPr lang="en-GB" sz="1200" i="1">
                <a:solidFill>
                  <a:srgbClr val="001965"/>
                </a:solidFill>
                <a:latin typeface="Verdana" pitchFamily="34" charset="0"/>
                <a:ea typeface="ＭＳ Ｐゴシック" pitchFamily="34" charset="-128"/>
                <a:cs typeface="Arial" pitchFamily="34" charset="0"/>
              </a:rPr>
              <a:t>et al.</a:t>
            </a:r>
            <a:r>
              <a:rPr lang="en-GB" sz="1200">
                <a:solidFill>
                  <a:srgbClr val="001965"/>
                </a:solidFill>
                <a:latin typeface="Verdana" pitchFamily="34" charset="0"/>
                <a:ea typeface="ＭＳ Ｐゴシック" pitchFamily="34" charset="-128"/>
                <a:cs typeface="Arial" pitchFamily="34" charset="0"/>
              </a:rPr>
              <a:t> 2007 (n=160)</a:t>
            </a:r>
          </a:p>
        </p:txBody>
      </p:sp>
      <p:sp>
        <p:nvSpPr>
          <p:cNvPr id="63535" name="Rectangle 123"/>
          <p:cNvSpPr>
            <a:spLocks noChangeArrowheads="1"/>
          </p:cNvSpPr>
          <p:nvPr/>
        </p:nvSpPr>
        <p:spPr bwMode="auto">
          <a:xfrm>
            <a:off x="2143125" y="2522538"/>
            <a:ext cx="1378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Kilo </a:t>
            </a:r>
            <a:r>
              <a:rPr lang="en-GB" sz="1200" i="1">
                <a:solidFill>
                  <a:srgbClr val="001965"/>
                </a:solidFill>
                <a:latin typeface="Verdana" pitchFamily="34" charset="0"/>
                <a:ea typeface="ＭＳ Ｐゴシック" pitchFamily="34" charset="-128"/>
                <a:cs typeface="Arial" pitchFamily="34" charset="0"/>
              </a:rPr>
              <a:t>et al</a:t>
            </a:r>
            <a:r>
              <a:rPr lang="en-GB" sz="1200">
                <a:solidFill>
                  <a:srgbClr val="001965"/>
                </a:solidFill>
                <a:latin typeface="Verdana" pitchFamily="34" charset="0"/>
                <a:ea typeface="ＭＳ Ｐゴシック" pitchFamily="34" charset="-128"/>
                <a:cs typeface="Arial" pitchFamily="34" charset="0"/>
              </a:rPr>
              <a:t>. 2003 (n=93)</a:t>
            </a:r>
          </a:p>
        </p:txBody>
      </p:sp>
      <p:sp>
        <p:nvSpPr>
          <p:cNvPr id="63536" name="Rectangle 125"/>
          <p:cNvSpPr>
            <a:spLocks noChangeArrowheads="1"/>
          </p:cNvSpPr>
          <p:nvPr/>
        </p:nvSpPr>
        <p:spPr bwMode="auto">
          <a:xfrm>
            <a:off x="2417400" y="3278188"/>
            <a:ext cx="11044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1394 (n=292)</a:t>
            </a:r>
          </a:p>
        </p:txBody>
      </p:sp>
      <p:sp>
        <p:nvSpPr>
          <p:cNvPr id="63537" name="Rectangle 130"/>
          <p:cNvSpPr>
            <a:spLocks noChangeArrowheads="1"/>
          </p:cNvSpPr>
          <p:nvPr/>
        </p:nvSpPr>
        <p:spPr bwMode="auto">
          <a:xfrm>
            <a:off x="961681" y="4030663"/>
            <a:ext cx="25601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685800" fontAlgn="base">
              <a:spcBef>
                <a:spcPct val="0"/>
              </a:spcBef>
              <a:spcAft>
                <a:spcPct val="0"/>
              </a:spcAft>
            </a:pPr>
            <a:r>
              <a:rPr lang="en-GB" sz="1200">
                <a:solidFill>
                  <a:srgbClr val="001965"/>
                </a:solidFill>
                <a:latin typeface="Verdana" pitchFamily="34" charset="0"/>
                <a:ea typeface="ＭＳ Ｐゴシック" pitchFamily="34" charset="-128"/>
                <a:cs typeface="Arial" pitchFamily="34" charset="0"/>
              </a:rPr>
              <a:t>3002 bioequivalence trial (n=36)</a:t>
            </a:r>
          </a:p>
        </p:txBody>
      </p:sp>
      <p:sp>
        <p:nvSpPr>
          <p:cNvPr id="63538" name="Rectangle 87"/>
          <p:cNvSpPr>
            <a:spLocks noChangeArrowheads="1"/>
          </p:cNvSpPr>
          <p:nvPr/>
        </p:nvSpPr>
        <p:spPr bwMode="auto">
          <a:xfrm>
            <a:off x="3117057" y="2122491"/>
            <a:ext cx="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endParaRPr lang="en-GB" sz="3200">
              <a:solidFill>
                <a:srgbClr val="001965"/>
              </a:solidFill>
              <a:latin typeface="Verdana" pitchFamily="34" charset="0"/>
              <a:ea typeface="ＭＳ Ｐゴシック" pitchFamily="34" charset="-128"/>
              <a:cs typeface="Arial" pitchFamily="34" charset="0"/>
            </a:endParaRPr>
          </a:p>
        </p:txBody>
      </p:sp>
      <p:sp>
        <p:nvSpPr>
          <p:cNvPr id="63539" name="Text Box 135"/>
          <p:cNvSpPr txBox="1">
            <a:spLocks noChangeArrowheads="1"/>
          </p:cNvSpPr>
          <p:nvPr/>
        </p:nvSpPr>
        <p:spPr bwMode="auto">
          <a:xfrm>
            <a:off x="1769269" y="2101853"/>
            <a:ext cx="1820466"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685800" eaLnBrk="0" hangingPunct="0">
              <a:defRPr sz="3200">
                <a:solidFill>
                  <a:schemeClr val="tx1"/>
                </a:solidFill>
                <a:latin typeface="Verdana" pitchFamily="34" charset="0"/>
                <a:cs typeface="Arial" pitchFamily="34" charset="0"/>
              </a:defRPr>
            </a:lvl1pPr>
            <a:lvl2pPr marL="742950" indent="-285750" defTabSz="685800" eaLnBrk="0" hangingPunct="0">
              <a:defRPr sz="3200">
                <a:solidFill>
                  <a:schemeClr val="tx1"/>
                </a:solidFill>
                <a:latin typeface="Verdana" pitchFamily="34" charset="0"/>
                <a:cs typeface="Arial" pitchFamily="34" charset="0"/>
              </a:defRPr>
            </a:lvl2pPr>
            <a:lvl3pPr marL="1143000" indent="-228600" defTabSz="685800" eaLnBrk="0" hangingPunct="0">
              <a:defRPr sz="3200">
                <a:solidFill>
                  <a:schemeClr val="tx1"/>
                </a:solidFill>
                <a:latin typeface="Verdana" pitchFamily="34" charset="0"/>
                <a:cs typeface="Arial" pitchFamily="34" charset="0"/>
              </a:defRPr>
            </a:lvl3pPr>
            <a:lvl4pPr marL="1600200" indent="-228600" defTabSz="685800" eaLnBrk="0" hangingPunct="0">
              <a:defRPr sz="3200">
                <a:solidFill>
                  <a:schemeClr val="tx1"/>
                </a:solidFill>
                <a:latin typeface="Verdana" pitchFamily="34" charset="0"/>
                <a:cs typeface="Arial" pitchFamily="34" charset="0"/>
              </a:defRPr>
            </a:lvl4pPr>
            <a:lvl5pPr marL="2057400" indent="-228600" defTabSz="685800" eaLnBrk="0" hangingPunct="0">
              <a:defRPr sz="3200">
                <a:solidFill>
                  <a:schemeClr val="tx1"/>
                </a:solidFill>
                <a:latin typeface="Verdana" pitchFamily="34" charset="0"/>
                <a:cs typeface="Arial" pitchFamily="34" charset="0"/>
              </a:defRPr>
            </a:lvl5pPr>
            <a:lvl6pPr marL="2514600" indent="-228600" defTabSz="6858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defTabSz="6858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defTabSz="6858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defTabSz="685800" eaLnBrk="0" fontAlgn="base" hangingPunct="0">
              <a:spcBef>
                <a:spcPct val="0"/>
              </a:spcBef>
              <a:spcAft>
                <a:spcPct val="0"/>
              </a:spcAft>
              <a:defRPr sz="3200">
                <a:solidFill>
                  <a:schemeClr val="tx1"/>
                </a:solidFill>
                <a:latin typeface="Verdana" pitchFamily="34" charset="0"/>
                <a:cs typeface="Arial" pitchFamily="34" charset="0"/>
              </a:defRPr>
            </a:lvl9pPr>
          </a:lstStyle>
          <a:p>
            <a:pPr algn="r" eaLnBrk="1" fontAlgn="base" hangingPunct="1">
              <a:spcBef>
                <a:spcPct val="0"/>
              </a:spcBef>
              <a:spcAft>
                <a:spcPct val="0"/>
              </a:spcAft>
            </a:pPr>
            <a:r>
              <a:rPr lang="en-GB" sz="1200">
                <a:solidFill>
                  <a:srgbClr val="001965"/>
                </a:solidFill>
                <a:ea typeface="ＭＳ Ｐゴシック" pitchFamily="34" charset="-128"/>
              </a:rPr>
              <a:t>Boehm </a:t>
            </a:r>
            <a:r>
              <a:rPr lang="en-GB" sz="1200" i="1">
                <a:solidFill>
                  <a:srgbClr val="001965"/>
                </a:solidFill>
                <a:ea typeface="ＭＳ Ｐゴシック" pitchFamily="34" charset="-128"/>
              </a:rPr>
              <a:t>et al.</a:t>
            </a:r>
            <a:r>
              <a:rPr lang="en-GB" sz="1200">
                <a:solidFill>
                  <a:srgbClr val="001965"/>
                </a:solidFill>
                <a:ea typeface="ＭＳ Ｐゴシック" pitchFamily="34" charset="-128"/>
              </a:rPr>
              <a:t> 2002 (n=187)</a:t>
            </a:r>
          </a:p>
        </p:txBody>
      </p:sp>
      <p:sp>
        <p:nvSpPr>
          <p:cNvPr id="63540" name="Rectangle 104"/>
          <p:cNvSpPr>
            <a:spLocks noChangeArrowheads="1"/>
          </p:cNvSpPr>
          <p:nvPr/>
        </p:nvSpPr>
        <p:spPr bwMode="auto">
          <a:xfrm>
            <a:off x="2241775" y="1633538"/>
            <a:ext cx="7443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85800" fontAlgn="base">
              <a:spcBef>
                <a:spcPct val="0"/>
              </a:spcBef>
              <a:spcAft>
                <a:spcPct val="0"/>
              </a:spcAft>
            </a:pPr>
            <a:r>
              <a:rPr lang="en-GB" sz="1600" b="1">
                <a:solidFill>
                  <a:srgbClr val="001965"/>
                </a:solidFill>
                <a:latin typeface="Verdana" pitchFamily="34" charset="0"/>
                <a:ea typeface="ＭＳ Ｐゴシック" pitchFamily="34" charset="-128"/>
                <a:cs typeface="Arial" pitchFamily="34" charset="0"/>
              </a:rPr>
              <a:t>Trial</a:t>
            </a:r>
          </a:p>
        </p:txBody>
      </p:sp>
      <p:sp>
        <p:nvSpPr>
          <p:cNvPr id="63541" name="Rectangle 110"/>
          <p:cNvSpPr>
            <a:spLocks noChangeArrowheads="1"/>
          </p:cNvSpPr>
          <p:nvPr/>
        </p:nvSpPr>
        <p:spPr bwMode="auto">
          <a:xfrm>
            <a:off x="5589985" y="1638303"/>
            <a:ext cx="23227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r>
              <a:rPr lang="en-GB" sz="1600" b="1">
                <a:solidFill>
                  <a:srgbClr val="001965"/>
                </a:solidFill>
                <a:latin typeface="Verdana" pitchFamily="34" charset="0"/>
                <a:ea typeface="ＭＳ Ｐゴシック" pitchFamily="34" charset="-128"/>
                <a:cs typeface="Arial" pitchFamily="34" charset="0"/>
              </a:rPr>
              <a:t>Rate ratio [95% CI]</a:t>
            </a:r>
          </a:p>
        </p:txBody>
      </p:sp>
      <p:cxnSp>
        <p:nvCxnSpPr>
          <p:cNvPr id="6" name="Straight Connector 5"/>
          <p:cNvCxnSpPr/>
          <p:nvPr/>
        </p:nvCxnSpPr>
        <p:spPr>
          <a:xfrm>
            <a:off x="1602583" y="1952625"/>
            <a:ext cx="6070997" cy="0"/>
          </a:xfrm>
          <a:prstGeom prst="line">
            <a:avLst/>
          </a:prstGeom>
          <a:ln>
            <a:solidFill>
              <a:srgbClr val="009FDA"/>
            </a:solidFill>
          </a:ln>
          <a:effectLst/>
        </p:spPr>
        <p:style>
          <a:lnRef idx="2">
            <a:schemeClr val="accent1"/>
          </a:lnRef>
          <a:fillRef idx="0">
            <a:schemeClr val="accent1"/>
          </a:fillRef>
          <a:effectRef idx="1">
            <a:schemeClr val="accent1"/>
          </a:effectRef>
          <a:fontRef idx="minor">
            <a:schemeClr val="tx1"/>
          </a:fontRef>
        </p:style>
      </p:cxnSp>
      <p:sp>
        <p:nvSpPr>
          <p:cNvPr id="63543" name="Text Box 30"/>
          <p:cNvSpPr txBox="1">
            <a:spLocks noChangeArrowheads="1"/>
          </p:cNvSpPr>
          <p:nvPr/>
        </p:nvSpPr>
        <p:spPr bwMode="auto">
          <a:xfrm>
            <a:off x="220266" y="6329366"/>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fontAlgn="base" hangingPunct="1">
              <a:spcBef>
                <a:spcPct val="20000"/>
              </a:spcBef>
              <a:spcAft>
                <a:spcPct val="0"/>
              </a:spcAft>
              <a:buClr>
                <a:srgbClr val="E64A0E"/>
              </a:buClr>
            </a:pPr>
            <a:r>
              <a:rPr lang="en-GB" sz="900" dirty="0">
                <a:solidFill>
                  <a:srgbClr val="001965"/>
                </a:solidFill>
              </a:rPr>
              <a:t>Davidson </a:t>
            </a:r>
            <a:r>
              <a:rPr lang="en-GB" sz="900" i="1" dirty="0">
                <a:solidFill>
                  <a:srgbClr val="001965"/>
                </a:solidFill>
              </a:rPr>
              <a:t>et al</a:t>
            </a:r>
            <a:r>
              <a:rPr lang="en-GB" sz="900" dirty="0">
                <a:solidFill>
                  <a:srgbClr val="001965"/>
                </a:solidFill>
              </a:rPr>
              <a:t>. </a:t>
            </a:r>
            <a:r>
              <a:rPr lang="en-GB" sz="900" i="1" dirty="0" err="1">
                <a:solidFill>
                  <a:srgbClr val="001965"/>
                </a:solidFill>
              </a:rPr>
              <a:t>Clin</a:t>
            </a:r>
            <a:r>
              <a:rPr lang="en-GB" sz="900" i="1" dirty="0">
                <a:solidFill>
                  <a:srgbClr val="001965"/>
                </a:solidFill>
              </a:rPr>
              <a:t> </a:t>
            </a:r>
            <a:r>
              <a:rPr lang="en-GB" sz="900" i="1" dirty="0" err="1">
                <a:solidFill>
                  <a:srgbClr val="001965"/>
                </a:solidFill>
              </a:rPr>
              <a:t>Ther</a:t>
            </a:r>
            <a:r>
              <a:rPr lang="en-GB" sz="900" i="1" dirty="0">
                <a:solidFill>
                  <a:srgbClr val="001965"/>
                </a:solidFill>
              </a:rPr>
              <a:t> </a:t>
            </a:r>
            <a:r>
              <a:rPr lang="en-GB" sz="900" dirty="0">
                <a:solidFill>
                  <a:srgbClr val="001965"/>
                </a:solidFill>
              </a:rPr>
              <a:t>2009;31:1641–51</a:t>
            </a:r>
          </a:p>
        </p:txBody>
      </p:sp>
      <p:sp>
        <p:nvSpPr>
          <p:cNvPr id="63544" name="Text Box 30"/>
          <p:cNvSpPr txBox="1">
            <a:spLocks noChangeArrowheads="1"/>
          </p:cNvSpPr>
          <p:nvPr/>
        </p:nvSpPr>
        <p:spPr bwMode="auto">
          <a:xfrm>
            <a:off x="217886" y="6032501"/>
            <a:ext cx="5866282" cy="43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fontAlgn="base">
              <a:spcBef>
                <a:spcPct val="20000"/>
              </a:spcBef>
              <a:spcAft>
                <a:spcPct val="0"/>
              </a:spcAft>
              <a:buClr>
                <a:srgbClr val="E64A0E"/>
              </a:buClr>
            </a:pPr>
            <a:r>
              <a:rPr lang="en-US" sz="1000" dirty="0" err="1">
                <a:solidFill>
                  <a:srgbClr val="C00000"/>
                </a:solidFill>
              </a:rPr>
              <a:t>BIAsp</a:t>
            </a:r>
            <a:r>
              <a:rPr lang="en-US" sz="1000" dirty="0">
                <a:solidFill>
                  <a:srgbClr val="C00000"/>
                </a:solidFill>
              </a:rPr>
              <a:t> 30, biphasic insulin </a:t>
            </a:r>
            <a:r>
              <a:rPr lang="en-US" sz="1000" dirty="0" err="1">
                <a:solidFill>
                  <a:srgbClr val="C00000"/>
                </a:solidFill>
              </a:rPr>
              <a:t>aspart</a:t>
            </a:r>
            <a:r>
              <a:rPr lang="en-US" sz="1000" dirty="0">
                <a:solidFill>
                  <a:srgbClr val="C00000"/>
                </a:solidFill>
              </a:rPr>
              <a:t> 30; BHI, biphasic human insulin; CI, confidence interval</a:t>
            </a:r>
          </a:p>
        </p:txBody>
      </p:sp>
      <p:sp>
        <p:nvSpPr>
          <p:cNvPr id="151" name="Rectangle 150"/>
          <p:cNvSpPr/>
          <p:nvPr/>
        </p:nvSpPr>
        <p:spPr>
          <a:xfrm>
            <a:off x="2405064" y="4348162"/>
            <a:ext cx="5143500" cy="388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anchor="ctr"/>
          <a:lstStyle/>
          <a:p>
            <a:pPr algn="ctr" defTabSz="685562" eaLnBrk="1" fontAlgn="auto" hangingPunct="1">
              <a:spcBef>
                <a:spcPts val="0"/>
              </a:spcBef>
              <a:spcAft>
                <a:spcPts val="0"/>
              </a:spcAft>
              <a:defRPr/>
            </a:pPr>
            <a:endParaRPr lang="en-US" sz="1400">
              <a:solidFill>
                <a:srgbClr val="FFFFFF"/>
              </a:solidFill>
            </a:endParaRPr>
          </a:p>
        </p:txBody>
      </p:sp>
    </p:spTree>
    <p:extLst>
      <p:ext uri="{BB962C8B-B14F-4D97-AF65-F5344CB8AC3E}">
        <p14:creationId xmlns:p14="http://schemas.microsoft.com/office/powerpoint/2010/main" val="4222130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xfrm>
            <a:off x="266700" y="110067"/>
            <a:ext cx="8413750" cy="98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GB" altLang="en-US" sz="1800" smtClean="0">
                <a:solidFill>
                  <a:srgbClr val="00B0F0"/>
                </a:solidFill>
                <a:latin typeface="Verdana" pitchFamily="34" charset="0"/>
              </a:rPr>
              <a:t>BIAsp </a:t>
            </a:r>
            <a:r>
              <a:rPr lang="en-GB" altLang="en-US" sz="1800" smtClean="0">
                <a:solidFill>
                  <a:srgbClr val="002060"/>
                </a:solidFill>
                <a:latin typeface="Verdana" pitchFamily="34" charset="0"/>
              </a:rPr>
              <a:t>30</a:t>
            </a:r>
            <a:r>
              <a:rPr lang="en-US" altLang="en-US" sz="1800" smtClean="0">
                <a:solidFill>
                  <a:srgbClr val="002060"/>
                </a:solidFill>
                <a:latin typeface="Verdana" pitchFamily="34" charset="0"/>
              </a:rPr>
              <a:t> is associated with a </a:t>
            </a:r>
            <a:r>
              <a:rPr lang="en-US" altLang="en-US" sz="1800" smtClean="0">
                <a:solidFill>
                  <a:srgbClr val="00B0F0"/>
                </a:solidFill>
                <a:latin typeface="Verdana" pitchFamily="34" charset="0"/>
              </a:rPr>
              <a:t>significantly-lower</a:t>
            </a:r>
            <a:r>
              <a:rPr lang="en-US" altLang="en-US" sz="1800" smtClean="0">
                <a:solidFill>
                  <a:srgbClr val="002060"/>
                </a:solidFill>
                <a:latin typeface="Verdana" pitchFamily="34" charset="0"/>
              </a:rPr>
              <a:t> rate of </a:t>
            </a:r>
            <a:r>
              <a:rPr lang="en-US" altLang="en-US" sz="1800" smtClean="0">
                <a:solidFill>
                  <a:srgbClr val="00B0F0"/>
                </a:solidFill>
                <a:latin typeface="Verdana" pitchFamily="34" charset="0"/>
              </a:rPr>
              <a:t>nocturnal hypoglycaemia </a:t>
            </a:r>
            <a:r>
              <a:rPr lang="en-US" altLang="en-US" sz="1800" smtClean="0">
                <a:solidFill>
                  <a:srgbClr val="002060"/>
                </a:solidFill>
                <a:latin typeface="Verdana" pitchFamily="34" charset="0"/>
              </a:rPr>
              <a:t>than BHI 30 </a:t>
            </a:r>
          </a:p>
        </p:txBody>
      </p:sp>
      <p:sp>
        <p:nvSpPr>
          <p:cNvPr id="99331" name="Text Box 613"/>
          <p:cNvSpPr txBox="1">
            <a:spLocks noChangeArrowheads="1"/>
          </p:cNvSpPr>
          <p:nvPr/>
        </p:nvSpPr>
        <p:spPr bwMode="auto">
          <a:xfrm>
            <a:off x="203200" y="6358467"/>
            <a:ext cx="4383088" cy="2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89" rIns="68559" bIns="34289">
            <a:spAutoFit/>
          </a:bodyPr>
          <a:lstStyle>
            <a:lvl1pPr defTabSz="684213">
              <a:defRPr>
                <a:solidFill>
                  <a:schemeClr val="tx1"/>
                </a:solidFill>
                <a:latin typeface="Calibri" pitchFamily="34" charset="0"/>
              </a:defRPr>
            </a:lvl1pPr>
            <a:lvl2pPr marL="742950" indent="-285750" defTabSz="684213">
              <a:defRPr>
                <a:solidFill>
                  <a:schemeClr val="tx1"/>
                </a:solidFill>
                <a:latin typeface="Calibri" pitchFamily="34" charset="0"/>
              </a:defRPr>
            </a:lvl2pPr>
            <a:lvl3pPr marL="1143000" indent="-228600" defTabSz="684213">
              <a:defRPr>
                <a:solidFill>
                  <a:schemeClr val="tx1"/>
                </a:solidFill>
                <a:latin typeface="Calibri" pitchFamily="34" charset="0"/>
              </a:defRPr>
            </a:lvl3pPr>
            <a:lvl4pPr marL="1600200" indent="-228600" defTabSz="684213">
              <a:defRPr>
                <a:solidFill>
                  <a:schemeClr val="tx1"/>
                </a:solidFill>
                <a:latin typeface="Calibri" pitchFamily="34" charset="0"/>
              </a:defRPr>
            </a:lvl4pPr>
            <a:lvl5pPr marL="2057400" indent="-228600" defTabSz="684213">
              <a:defRPr>
                <a:solidFill>
                  <a:schemeClr val="tx1"/>
                </a:solidFill>
                <a:latin typeface="Calibri" pitchFamily="34" charset="0"/>
              </a:defRPr>
            </a:lvl5pPr>
            <a:lvl6pPr marL="2514600" indent="-228600" defTabSz="684213" eaLnBrk="0" fontAlgn="base" hangingPunct="0">
              <a:spcBef>
                <a:spcPct val="0"/>
              </a:spcBef>
              <a:spcAft>
                <a:spcPct val="0"/>
              </a:spcAft>
              <a:defRPr>
                <a:solidFill>
                  <a:schemeClr val="tx1"/>
                </a:solidFill>
                <a:latin typeface="Calibri" pitchFamily="34" charset="0"/>
              </a:defRPr>
            </a:lvl6pPr>
            <a:lvl7pPr marL="2971800" indent="-228600" defTabSz="684213" eaLnBrk="0" fontAlgn="base" hangingPunct="0">
              <a:spcBef>
                <a:spcPct val="0"/>
              </a:spcBef>
              <a:spcAft>
                <a:spcPct val="0"/>
              </a:spcAft>
              <a:defRPr>
                <a:solidFill>
                  <a:schemeClr val="tx1"/>
                </a:solidFill>
                <a:latin typeface="Calibri" pitchFamily="34" charset="0"/>
              </a:defRPr>
            </a:lvl7pPr>
            <a:lvl8pPr marL="3429000" indent="-228600" defTabSz="684213" eaLnBrk="0" fontAlgn="base" hangingPunct="0">
              <a:spcBef>
                <a:spcPct val="0"/>
              </a:spcBef>
              <a:spcAft>
                <a:spcPct val="0"/>
              </a:spcAft>
              <a:defRPr>
                <a:solidFill>
                  <a:schemeClr val="tx1"/>
                </a:solidFill>
                <a:latin typeface="Calibri" pitchFamily="34" charset="0"/>
              </a:defRPr>
            </a:lvl8pPr>
            <a:lvl9pPr marL="3886200" indent="-228600" defTabSz="684213"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900">
                <a:solidFill>
                  <a:srgbClr val="002060"/>
                </a:solidFill>
                <a:latin typeface="Verdana" pitchFamily="34" charset="0"/>
                <a:ea typeface="ＭＳ Ｐゴシック" pitchFamily="34" charset="-128"/>
                <a:cs typeface="Arial" charset="0"/>
              </a:rPr>
              <a:t>Adapted from Davidson </a:t>
            </a:r>
            <a:r>
              <a:rPr lang="en-GB" altLang="en-US" sz="900" i="1">
                <a:solidFill>
                  <a:srgbClr val="002060"/>
                </a:solidFill>
                <a:latin typeface="Verdana" pitchFamily="34" charset="0"/>
                <a:ea typeface="ＭＳ Ｐゴシック" pitchFamily="34" charset="-128"/>
                <a:cs typeface="Arial" charset="0"/>
              </a:rPr>
              <a:t>et al. </a:t>
            </a:r>
            <a:r>
              <a:rPr lang="en-US" altLang="en-US" sz="900" i="1">
                <a:solidFill>
                  <a:srgbClr val="002060"/>
                </a:solidFill>
                <a:latin typeface="Verdana" pitchFamily="34" charset="0"/>
                <a:ea typeface="ＭＳ Ｐゴシック" pitchFamily="34" charset="-128"/>
                <a:cs typeface="Arial" charset="0"/>
              </a:rPr>
              <a:t>Clin Ther </a:t>
            </a:r>
            <a:r>
              <a:rPr lang="en-US" altLang="en-US" sz="900">
                <a:solidFill>
                  <a:srgbClr val="002060"/>
                </a:solidFill>
                <a:latin typeface="Verdana" pitchFamily="34" charset="0"/>
                <a:ea typeface="ＭＳ Ｐゴシック" pitchFamily="34" charset="-128"/>
                <a:cs typeface="Arial" charset="0"/>
              </a:rPr>
              <a:t>2009;31:1641</a:t>
            </a:r>
            <a:r>
              <a:rPr lang="en-US" altLang="en-US" sz="900">
                <a:solidFill>
                  <a:srgbClr val="002060"/>
                </a:solidFill>
                <a:latin typeface="Verdana" pitchFamily="34" charset="0"/>
                <a:ea typeface="ＭＳ Ｐゴシック" pitchFamily="34" charset="-128"/>
                <a:cs typeface="Times New Roman" pitchFamily="18" charset="0"/>
              </a:rPr>
              <a:t>–</a:t>
            </a:r>
            <a:r>
              <a:rPr lang="en-US" altLang="en-US" sz="900">
                <a:solidFill>
                  <a:srgbClr val="002060"/>
                </a:solidFill>
                <a:latin typeface="Verdana" pitchFamily="34" charset="0"/>
                <a:ea typeface="ＭＳ Ｐゴシック" pitchFamily="34" charset="-128"/>
                <a:cs typeface="Arial" charset="0"/>
              </a:rPr>
              <a:t>51</a:t>
            </a:r>
            <a:r>
              <a:rPr lang="en-GB" altLang="en-US" sz="900">
                <a:solidFill>
                  <a:srgbClr val="002060"/>
                </a:solidFill>
                <a:latin typeface="Verdana" pitchFamily="34" charset="0"/>
                <a:ea typeface="ＭＳ Ｐゴシック" pitchFamily="34" charset="-128"/>
                <a:cs typeface="Arial" charset="0"/>
              </a:rPr>
              <a:t> </a:t>
            </a:r>
            <a:endParaRPr lang="en-US" altLang="en-US" sz="900" baseline="30000">
              <a:solidFill>
                <a:srgbClr val="002060"/>
              </a:solidFill>
              <a:latin typeface="Verdana" pitchFamily="34" charset="0"/>
              <a:ea typeface="ＭＳ Ｐゴシック" pitchFamily="34" charset="-128"/>
              <a:cs typeface="Arial" charset="0"/>
            </a:endParaRPr>
          </a:p>
        </p:txBody>
      </p:sp>
      <p:sp>
        <p:nvSpPr>
          <p:cNvPr id="5" name="Rectangle 81"/>
          <p:cNvSpPr>
            <a:spLocks noChangeArrowheads="1"/>
          </p:cNvSpPr>
          <p:nvPr/>
        </p:nvSpPr>
        <p:spPr bwMode="auto">
          <a:xfrm>
            <a:off x="5670551" y="2025651"/>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0.57 [0.20;1.58],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=0.28</a:t>
            </a:r>
            <a:endParaRPr lang="en-US" sz="3300" kern="0" dirty="0">
              <a:solidFill>
                <a:srgbClr val="00305E"/>
              </a:solidFill>
              <a:latin typeface="Verdana"/>
              <a:cs typeface="Verdana" pitchFamily="34" charset="0"/>
            </a:endParaRPr>
          </a:p>
        </p:txBody>
      </p:sp>
      <p:sp>
        <p:nvSpPr>
          <p:cNvPr id="6" name="Rectangle 82"/>
          <p:cNvSpPr>
            <a:spLocks noChangeArrowheads="1"/>
          </p:cNvSpPr>
          <p:nvPr/>
        </p:nvSpPr>
        <p:spPr bwMode="auto">
          <a:xfrm>
            <a:off x="5670551" y="2256367"/>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0.89 [0.25;3.16],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=0.86</a:t>
            </a:r>
            <a:endParaRPr lang="en-US" sz="3300" kern="0" dirty="0">
              <a:solidFill>
                <a:srgbClr val="00305E"/>
              </a:solidFill>
              <a:latin typeface="Verdana"/>
              <a:cs typeface="Verdana" pitchFamily="34" charset="0"/>
            </a:endParaRPr>
          </a:p>
        </p:txBody>
      </p:sp>
      <p:sp>
        <p:nvSpPr>
          <p:cNvPr id="7" name="Rectangle 83"/>
          <p:cNvSpPr>
            <a:spLocks noChangeArrowheads="1"/>
          </p:cNvSpPr>
          <p:nvPr/>
        </p:nvSpPr>
        <p:spPr bwMode="auto">
          <a:xfrm>
            <a:off x="5670551" y="2512485"/>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0.44 [0.22;0.89],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=0.02</a:t>
            </a:r>
            <a:endParaRPr lang="en-US" sz="3300" kern="0" dirty="0">
              <a:solidFill>
                <a:srgbClr val="00305E"/>
              </a:solidFill>
              <a:latin typeface="Verdana"/>
              <a:cs typeface="Verdana" pitchFamily="34" charset="0"/>
            </a:endParaRPr>
          </a:p>
        </p:txBody>
      </p:sp>
      <p:sp>
        <p:nvSpPr>
          <p:cNvPr id="8" name="Rectangle 84"/>
          <p:cNvSpPr>
            <a:spLocks noChangeArrowheads="1"/>
          </p:cNvSpPr>
          <p:nvPr/>
        </p:nvSpPr>
        <p:spPr bwMode="auto">
          <a:xfrm>
            <a:off x="5670551" y="2810934"/>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1.03 [0.42;2.53],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=0.95</a:t>
            </a:r>
            <a:endParaRPr lang="en-US" sz="3300" kern="0" dirty="0">
              <a:solidFill>
                <a:srgbClr val="00305E"/>
              </a:solidFill>
              <a:latin typeface="Verdana"/>
              <a:cs typeface="Verdana" pitchFamily="34" charset="0"/>
            </a:endParaRPr>
          </a:p>
        </p:txBody>
      </p:sp>
      <p:sp>
        <p:nvSpPr>
          <p:cNvPr id="9" name="Rectangle 85"/>
          <p:cNvSpPr>
            <a:spLocks noChangeArrowheads="1"/>
          </p:cNvSpPr>
          <p:nvPr/>
        </p:nvSpPr>
        <p:spPr bwMode="auto">
          <a:xfrm>
            <a:off x="5670551" y="3064934"/>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1.03 [0.38;2.76],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=0.96</a:t>
            </a:r>
            <a:endParaRPr lang="en-US" sz="3300" kern="0" dirty="0">
              <a:solidFill>
                <a:srgbClr val="00305E"/>
              </a:solidFill>
              <a:latin typeface="Verdana"/>
              <a:cs typeface="Verdana" pitchFamily="34" charset="0"/>
            </a:endParaRPr>
          </a:p>
        </p:txBody>
      </p:sp>
      <p:sp>
        <p:nvSpPr>
          <p:cNvPr id="10" name="Rectangle 86"/>
          <p:cNvSpPr>
            <a:spLocks noChangeArrowheads="1"/>
          </p:cNvSpPr>
          <p:nvPr/>
        </p:nvSpPr>
        <p:spPr bwMode="auto">
          <a:xfrm>
            <a:off x="5670550" y="3917951"/>
            <a:ext cx="1918795"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1.05 [0.11;10.09],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=0.97</a:t>
            </a:r>
            <a:endParaRPr lang="en-US" sz="3300" kern="0" dirty="0">
              <a:solidFill>
                <a:srgbClr val="00305E"/>
              </a:solidFill>
              <a:latin typeface="Verdana"/>
              <a:cs typeface="Verdana" pitchFamily="34" charset="0"/>
            </a:endParaRPr>
          </a:p>
        </p:txBody>
      </p:sp>
      <p:sp>
        <p:nvSpPr>
          <p:cNvPr id="11" name="Rectangle 87"/>
          <p:cNvSpPr>
            <a:spLocks noChangeArrowheads="1"/>
          </p:cNvSpPr>
          <p:nvPr/>
        </p:nvSpPr>
        <p:spPr bwMode="auto">
          <a:xfrm>
            <a:off x="2774950" y="2025651"/>
            <a:ext cx="269304"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038</a:t>
            </a:r>
            <a:endParaRPr lang="en-US" sz="3300" kern="0" dirty="0">
              <a:solidFill>
                <a:srgbClr val="00305E"/>
              </a:solidFill>
              <a:latin typeface="Verdana"/>
              <a:cs typeface="Verdana" pitchFamily="34" charset="0"/>
            </a:endParaRPr>
          </a:p>
        </p:txBody>
      </p:sp>
      <p:sp>
        <p:nvSpPr>
          <p:cNvPr id="12" name="Rectangle 88"/>
          <p:cNvSpPr>
            <a:spLocks noChangeArrowheads="1"/>
          </p:cNvSpPr>
          <p:nvPr/>
        </p:nvSpPr>
        <p:spPr bwMode="auto">
          <a:xfrm>
            <a:off x="2700339" y="2256367"/>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1088</a:t>
            </a:r>
            <a:endParaRPr lang="en-US" sz="3300" kern="0" dirty="0">
              <a:solidFill>
                <a:srgbClr val="00305E"/>
              </a:solidFill>
              <a:latin typeface="Verdana"/>
              <a:cs typeface="Verdana" pitchFamily="34" charset="0"/>
            </a:endParaRPr>
          </a:p>
        </p:txBody>
      </p:sp>
      <p:sp>
        <p:nvSpPr>
          <p:cNvPr id="13" name="Rectangle 89"/>
          <p:cNvSpPr>
            <a:spLocks noChangeArrowheads="1"/>
          </p:cNvSpPr>
          <p:nvPr/>
        </p:nvSpPr>
        <p:spPr bwMode="auto">
          <a:xfrm>
            <a:off x="2700339" y="2512485"/>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1234</a:t>
            </a:r>
            <a:endParaRPr lang="en-US" sz="3300" kern="0" dirty="0">
              <a:solidFill>
                <a:srgbClr val="00305E"/>
              </a:solidFill>
              <a:latin typeface="Verdana"/>
              <a:cs typeface="Verdana" pitchFamily="34" charset="0"/>
            </a:endParaRPr>
          </a:p>
        </p:txBody>
      </p:sp>
      <p:sp>
        <p:nvSpPr>
          <p:cNvPr id="14" name="Rectangle 90"/>
          <p:cNvSpPr>
            <a:spLocks noChangeArrowheads="1"/>
          </p:cNvSpPr>
          <p:nvPr/>
        </p:nvSpPr>
        <p:spPr bwMode="auto">
          <a:xfrm>
            <a:off x="2700339" y="2810934"/>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1353</a:t>
            </a:r>
            <a:endParaRPr lang="en-US" sz="3300" kern="0" dirty="0">
              <a:solidFill>
                <a:srgbClr val="00305E"/>
              </a:solidFill>
              <a:latin typeface="Verdana"/>
              <a:cs typeface="Verdana" pitchFamily="34" charset="0"/>
            </a:endParaRPr>
          </a:p>
        </p:txBody>
      </p:sp>
      <p:sp>
        <p:nvSpPr>
          <p:cNvPr id="15" name="Rectangle 91"/>
          <p:cNvSpPr>
            <a:spLocks noChangeArrowheads="1"/>
          </p:cNvSpPr>
          <p:nvPr/>
        </p:nvSpPr>
        <p:spPr bwMode="auto">
          <a:xfrm>
            <a:off x="2700339" y="3630085"/>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1536</a:t>
            </a:r>
            <a:endParaRPr lang="en-US" sz="3300" kern="0" dirty="0">
              <a:solidFill>
                <a:srgbClr val="00305E"/>
              </a:solidFill>
              <a:latin typeface="Verdana"/>
              <a:cs typeface="Verdana" pitchFamily="34" charset="0"/>
            </a:endParaRPr>
          </a:p>
        </p:txBody>
      </p:sp>
      <p:sp>
        <p:nvSpPr>
          <p:cNvPr id="16" name="Rectangle 92"/>
          <p:cNvSpPr>
            <a:spLocks noChangeArrowheads="1"/>
          </p:cNvSpPr>
          <p:nvPr/>
        </p:nvSpPr>
        <p:spPr bwMode="auto">
          <a:xfrm>
            <a:off x="2700339" y="3064934"/>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1394</a:t>
            </a:r>
            <a:endParaRPr lang="en-US" sz="3300" kern="0" dirty="0">
              <a:solidFill>
                <a:srgbClr val="00305E"/>
              </a:solidFill>
              <a:latin typeface="Verdana"/>
              <a:cs typeface="Verdana" pitchFamily="34" charset="0"/>
            </a:endParaRPr>
          </a:p>
        </p:txBody>
      </p:sp>
      <p:sp>
        <p:nvSpPr>
          <p:cNvPr id="17" name="Rectangle 93"/>
          <p:cNvSpPr>
            <a:spLocks noChangeArrowheads="1"/>
          </p:cNvSpPr>
          <p:nvPr/>
        </p:nvSpPr>
        <p:spPr bwMode="auto">
          <a:xfrm>
            <a:off x="2700339" y="3342218"/>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1466</a:t>
            </a:r>
            <a:endParaRPr lang="en-US" sz="3300" kern="0" dirty="0">
              <a:solidFill>
                <a:srgbClr val="00305E"/>
              </a:solidFill>
              <a:latin typeface="Verdana"/>
              <a:cs typeface="Verdana" pitchFamily="34" charset="0"/>
            </a:endParaRPr>
          </a:p>
        </p:txBody>
      </p:sp>
      <p:sp>
        <p:nvSpPr>
          <p:cNvPr id="18" name="Rectangle 94"/>
          <p:cNvSpPr>
            <a:spLocks noChangeArrowheads="1"/>
          </p:cNvSpPr>
          <p:nvPr/>
        </p:nvSpPr>
        <p:spPr bwMode="auto">
          <a:xfrm>
            <a:off x="5670550" y="4191000"/>
            <a:ext cx="1918795"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2.43 [0.31;18.90],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=0.39</a:t>
            </a:r>
            <a:endParaRPr lang="en-US" sz="3300" kern="0" dirty="0">
              <a:solidFill>
                <a:srgbClr val="00305E"/>
              </a:solidFill>
              <a:latin typeface="Verdana"/>
              <a:cs typeface="Verdana" pitchFamily="34" charset="0"/>
            </a:endParaRPr>
          </a:p>
        </p:txBody>
      </p:sp>
      <p:sp>
        <p:nvSpPr>
          <p:cNvPr id="19" name="Rectangle 98"/>
          <p:cNvSpPr>
            <a:spLocks noChangeArrowheads="1"/>
          </p:cNvSpPr>
          <p:nvPr/>
        </p:nvSpPr>
        <p:spPr bwMode="auto">
          <a:xfrm>
            <a:off x="2700339" y="3917951"/>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3002</a:t>
            </a:r>
            <a:endParaRPr lang="en-US" sz="3300" kern="0" dirty="0">
              <a:solidFill>
                <a:srgbClr val="00305E"/>
              </a:solidFill>
              <a:latin typeface="Verdana"/>
              <a:cs typeface="Verdana" pitchFamily="34" charset="0"/>
            </a:endParaRPr>
          </a:p>
        </p:txBody>
      </p:sp>
      <p:sp>
        <p:nvSpPr>
          <p:cNvPr id="20" name="Rectangle 99"/>
          <p:cNvSpPr>
            <a:spLocks noChangeArrowheads="1"/>
          </p:cNvSpPr>
          <p:nvPr/>
        </p:nvSpPr>
        <p:spPr bwMode="auto">
          <a:xfrm>
            <a:off x="2700339" y="4191000"/>
            <a:ext cx="359073"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3006</a:t>
            </a:r>
            <a:endParaRPr lang="en-US" sz="3300" kern="0" dirty="0">
              <a:solidFill>
                <a:srgbClr val="00305E"/>
              </a:solidFill>
              <a:latin typeface="Verdana"/>
              <a:cs typeface="Verdana" pitchFamily="34" charset="0"/>
            </a:endParaRPr>
          </a:p>
        </p:txBody>
      </p:sp>
      <p:sp>
        <p:nvSpPr>
          <p:cNvPr id="21" name="Rectangle 100"/>
          <p:cNvSpPr>
            <a:spLocks noChangeArrowheads="1"/>
          </p:cNvSpPr>
          <p:nvPr/>
        </p:nvSpPr>
        <p:spPr bwMode="auto">
          <a:xfrm>
            <a:off x="2573339" y="4578351"/>
            <a:ext cx="50013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Overall</a:t>
            </a:r>
            <a:endParaRPr lang="en-US" sz="3300" kern="0" dirty="0">
              <a:solidFill>
                <a:srgbClr val="00305E"/>
              </a:solidFill>
              <a:latin typeface="Verdana"/>
              <a:cs typeface="Verdana" pitchFamily="34" charset="0"/>
            </a:endParaRPr>
          </a:p>
        </p:txBody>
      </p:sp>
      <p:sp>
        <p:nvSpPr>
          <p:cNvPr id="22" name="Rectangle 101"/>
          <p:cNvSpPr>
            <a:spLocks noChangeArrowheads="1"/>
          </p:cNvSpPr>
          <p:nvPr/>
        </p:nvSpPr>
        <p:spPr bwMode="auto">
          <a:xfrm>
            <a:off x="5670551" y="3342218"/>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0.33 [0.21;0.51],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&lt;0.01</a:t>
            </a:r>
            <a:endParaRPr lang="en-US" sz="3300" kern="0" dirty="0">
              <a:solidFill>
                <a:srgbClr val="00305E"/>
              </a:solidFill>
              <a:latin typeface="Verdana"/>
              <a:cs typeface="Verdana" pitchFamily="34" charset="0"/>
            </a:endParaRPr>
          </a:p>
        </p:txBody>
      </p:sp>
      <p:sp>
        <p:nvSpPr>
          <p:cNvPr id="23" name="Rectangle 102"/>
          <p:cNvSpPr>
            <a:spLocks noChangeArrowheads="1"/>
          </p:cNvSpPr>
          <p:nvPr/>
        </p:nvSpPr>
        <p:spPr bwMode="auto">
          <a:xfrm>
            <a:off x="5670551" y="3630085"/>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0.44 [0.11;1.47],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=0.17</a:t>
            </a:r>
            <a:endParaRPr lang="en-US" sz="3300" kern="0" dirty="0">
              <a:solidFill>
                <a:srgbClr val="00305E"/>
              </a:solidFill>
              <a:latin typeface="Verdana"/>
              <a:cs typeface="Verdana" pitchFamily="34" charset="0"/>
            </a:endParaRPr>
          </a:p>
        </p:txBody>
      </p:sp>
      <p:sp>
        <p:nvSpPr>
          <p:cNvPr id="24" name="Rectangle 103"/>
          <p:cNvSpPr>
            <a:spLocks noChangeArrowheads="1"/>
          </p:cNvSpPr>
          <p:nvPr/>
        </p:nvSpPr>
        <p:spPr bwMode="auto">
          <a:xfrm>
            <a:off x="5670551" y="4578351"/>
            <a:ext cx="1829027" cy="169277"/>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1100" kern="0" dirty="0">
                <a:solidFill>
                  <a:srgbClr val="00305E"/>
                </a:solidFill>
                <a:latin typeface="Verdana"/>
                <a:cs typeface="Verdana" pitchFamily="34" charset="0"/>
              </a:rPr>
              <a:t>0.50 [0.38;0.67], </a:t>
            </a:r>
            <a:r>
              <a:rPr lang="en-US" sz="1100" i="1" kern="0" dirty="0">
                <a:solidFill>
                  <a:srgbClr val="00305E"/>
                </a:solidFill>
                <a:latin typeface="Verdana"/>
                <a:cs typeface="Verdana" pitchFamily="34" charset="0"/>
              </a:rPr>
              <a:t>p</a:t>
            </a:r>
            <a:r>
              <a:rPr lang="en-US" sz="1100" kern="0" dirty="0">
                <a:solidFill>
                  <a:srgbClr val="00305E"/>
                </a:solidFill>
                <a:latin typeface="Verdana"/>
                <a:cs typeface="Verdana" pitchFamily="34" charset="0"/>
              </a:rPr>
              <a:t>&lt;0.01</a:t>
            </a:r>
            <a:endParaRPr lang="en-US" sz="3300" kern="0" dirty="0">
              <a:solidFill>
                <a:srgbClr val="00305E"/>
              </a:solidFill>
              <a:latin typeface="Verdana"/>
              <a:cs typeface="Verdana" pitchFamily="34" charset="0"/>
            </a:endParaRPr>
          </a:p>
        </p:txBody>
      </p:sp>
      <p:sp>
        <p:nvSpPr>
          <p:cNvPr id="99352" name="Rectangle 110"/>
          <p:cNvSpPr>
            <a:spLocks noChangeArrowheads="1"/>
          </p:cNvSpPr>
          <p:nvPr/>
        </p:nvSpPr>
        <p:spPr bwMode="auto">
          <a:xfrm>
            <a:off x="5641976" y="1555751"/>
            <a:ext cx="15949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4213" eaLnBrk="1" hangingPunct="1"/>
            <a:r>
              <a:rPr lang="en-US" altLang="en-US" sz="1100" b="1">
                <a:solidFill>
                  <a:srgbClr val="00305E"/>
                </a:solidFill>
                <a:latin typeface="Verdana" pitchFamily="34" charset="0"/>
                <a:ea typeface="ＭＳ Ｐゴシック" pitchFamily="34" charset="-128"/>
                <a:cs typeface="Arial" charset="0"/>
              </a:rPr>
              <a:t>Rate ratio [95% CI]</a:t>
            </a:r>
            <a:endParaRPr lang="en-US" altLang="en-US" sz="3300">
              <a:solidFill>
                <a:srgbClr val="00305E"/>
              </a:solidFill>
              <a:latin typeface="Verdana" pitchFamily="34" charset="0"/>
              <a:ea typeface="ＭＳ Ｐゴシック" pitchFamily="34" charset="-128"/>
              <a:cs typeface="Arial" charset="0"/>
            </a:endParaRPr>
          </a:p>
        </p:txBody>
      </p:sp>
      <p:grpSp>
        <p:nvGrpSpPr>
          <p:cNvPr id="99353" name="Group 295"/>
          <p:cNvGrpSpPr>
            <a:grpSpLocks/>
          </p:cNvGrpSpPr>
          <p:nvPr/>
        </p:nvGrpSpPr>
        <p:grpSpPr bwMode="auto">
          <a:xfrm>
            <a:off x="3376613" y="1869018"/>
            <a:ext cx="2025650" cy="4057649"/>
            <a:chOff x="3116263" y="1943100"/>
            <a:chExt cx="2700337" cy="4057650"/>
          </a:xfrm>
        </p:grpSpPr>
        <p:sp>
          <p:nvSpPr>
            <p:cNvPr id="27" name="Rectangle 7"/>
            <p:cNvSpPr>
              <a:spLocks noChangeArrowheads="1"/>
            </p:cNvSpPr>
            <p:nvPr/>
          </p:nvSpPr>
          <p:spPr bwMode="auto">
            <a:xfrm>
              <a:off x="3116263" y="1943100"/>
              <a:ext cx="2700337" cy="4057650"/>
            </a:xfrm>
            <a:prstGeom prst="rect">
              <a:avLst/>
            </a:prstGeom>
            <a:solidFill>
              <a:srgbClr val="E8ECF5"/>
            </a:solidFill>
            <a:ln w="1">
              <a:noFill/>
              <a:prstDash val="solid"/>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28" name="Line 8"/>
            <p:cNvSpPr>
              <a:spLocks noChangeShapeType="1"/>
            </p:cNvSpPr>
            <p:nvPr/>
          </p:nvSpPr>
          <p:spPr bwMode="auto">
            <a:xfrm>
              <a:off x="3277098" y="5223934"/>
              <a:ext cx="2325760" cy="21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29" name="Line 9"/>
            <p:cNvSpPr>
              <a:spLocks noChangeShapeType="1"/>
            </p:cNvSpPr>
            <p:nvPr/>
          </p:nvSpPr>
          <p:spPr bwMode="auto">
            <a:xfrm flipV="1">
              <a:off x="3277098" y="5223934"/>
              <a:ext cx="0" cy="402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0" name="Line 10"/>
            <p:cNvSpPr>
              <a:spLocks noChangeShapeType="1"/>
            </p:cNvSpPr>
            <p:nvPr/>
          </p:nvSpPr>
          <p:spPr bwMode="auto">
            <a:xfrm flipV="1">
              <a:off x="4288666" y="5223934"/>
              <a:ext cx="0" cy="402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1" name="Line 11"/>
            <p:cNvSpPr>
              <a:spLocks noChangeShapeType="1"/>
            </p:cNvSpPr>
            <p:nvPr/>
          </p:nvSpPr>
          <p:spPr bwMode="auto">
            <a:xfrm flipV="1">
              <a:off x="5298118" y="5223934"/>
              <a:ext cx="0" cy="402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2" name="Line 12"/>
            <p:cNvSpPr>
              <a:spLocks noChangeShapeType="1"/>
            </p:cNvSpPr>
            <p:nvPr/>
          </p:nvSpPr>
          <p:spPr bwMode="auto">
            <a:xfrm flipV="1">
              <a:off x="3579721"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3" name="Line 13"/>
            <p:cNvSpPr>
              <a:spLocks noChangeShapeType="1"/>
            </p:cNvSpPr>
            <p:nvPr/>
          </p:nvSpPr>
          <p:spPr bwMode="auto">
            <a:xfrm flipV="1">
              <a:off x="3759603"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4" name="Line 14"/>
            <p:cNvSpPr>
              <a:spLocks noChangeShapeType="1"/>
            </p:cNvSpPr>
            <p:nvPr/>
          </p:nvSpPr>
          <p:spPr bwMode="auto">
            <a:xfrm flipV="1">
              <a:off x="3884462"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5" name="Line 15"/>
            <p:cNvSpPr>
              <a:spLocks noChangeShapeType="1"/>
            </p:cNvSpPr>
            <p:nvPr/>
          </p:nvSpPr>
          <p:spPr bwMode="auto">
            <a:xfrm flipV="1">
              <a:off x="3983926"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6" name="Line 16"/>
            <p:cNvSpPr>
              <a:spLocks noChangeShapeType="1"/>
            </p:cNvSpPr>
            <p:nvPr/>
          </p:nvSpPr>
          <p:spPr bwMode="auto">
            <a:xfrm flipV="1">
              <a:off x="4062227"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7" name="Line 17"/>
            <p:cNvSpPr>
              <a:spLocks noChangeShapeType="1"/>
            </p:cNvSpPr>
            <p:nvPr/>
          </p:nvSpPr>
          <p:spPr bwMode="auto">
            <a:xfrm flipV="1">
              <a:off x="4129947"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8" name="Line 18"/>
            <p:cNvSpPr>
              <a:spLocks noChangeShapeType="1"/>
            </p:cNvSpPr>
            <p:nvPr/>
          </p:nvSpPr>
          <p:spPr bwMode="auto">
            <a:xfrm flipV="1">
              <a:off x="4189202"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39" name="Line 19"/>
            <p:cNvSpPr>
              <a:spLocks noChangeShapeType="1"/>
            </p:cNvSpPr>
            <p:nvPr/>
          </p:nvSpPr>
          <p:spPr bwMode="auto">
            <a:xfrm flipV="1">
              <a:off x="4242109"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0" name="Line 20"/>
            <p:cNvSpPr>
              <a:spLocks noChangeShapeType="1"/>
            </p:cNvSpPr>
            <p:nvPr/>
          </p:nvSpPr>
          <p:spPr bwMode="auto">
            <a:xfrm flipV="1">
              <a:off x="4591290"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1" name="Line 21"/>
            <p:cNvSpPr>
              <a:spLocks noChangeShapeType="1"/>
            </p:cNvSpPr>
            <p:nvPr/>
          </p:nvSpPr>
          <p:spPr bwMode="auto">
            <a:xfrm flipV="1">
              <a:off x="4771172"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2" name="Line 22"/>
            <p:cNvSpPr>
              <a:spLocks noChangeShapeType="1"/>
            </p:cNvSpPr>
            <p:nvPr/>
          </p:nvSpPr>
          <p:spPr bwMode="auto">
            <a:xfrm flipV="1">
              <a:off x="4896030"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3" name="Line 23"/>
            <p:cNvSpPr>
              <a:spLocks noChangeShapeType="1"/>
            </p:cNvSpPr>
            <p:nvPr/>
          </p:nvSpPr>
          <p:spPr bwMode="auto">
            <a:xfrm flipV="1">
              <a:off x="4995494"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4" name="Line 24"/>
            <p:cNvSpPr>
              <a:spLocks noChangeShapeType="1"/>
            </p:cNvSpPr>
            <p:nvPr/>
          </p:nvSpPr>
          <p:spPr bwMode="auto">
            <a:xfrm flipV="1">
              <a:off x="5075912"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5" name="Line 25"/>
            <p:cNvSpPr>
              <a:spLocks noChangeShapeType="1"/>
            </p:cNvSpPr>
            <p:nvPr/>
          </p:nvSpPr>
          <p:spPr bwMode="auto">
            <a:xfrm flipV="1">
              <a:off x="5141515"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6" name="Line 26"/>
            <p:cNvSpPr>
              <a:spLocks noChangeShapeType="1"/>
            </p:cNvSpPr>
            <p:nvPr/>
          </p:nvSpPr>
          <p:spPr bwMode="auto">
            <a:xfrm flipV="1">
              <a:off x="5200770"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7" name="Line 27"/>
            <p:cNvSpPr>
              <a:spLocks noChangeShapeType="1"/>
            </p:cNvSpPr>
            <p:nvPr/>
          </p:nvSpPr>
          <p:spPr bwMode="auto">
            <a:xfrm flipV="1">
              <a:off x="5253677"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8" name="Line 28"/>
            <p:cNvSpPr>
              <a:spLocks noChangeShapeType="1"/>
            </p:cNvSpPr>
            <p:nvPr/>
          </p:nvSpPr>
          <p:spPr bwMode="auto">
            <a:xfrm flipV="1">
              <a:off x="5602858" y="5223934"/>
              <a:ext cx="0" cy="27516"/>
            </a:xfrm>
            <a:prstGeom prst="line">
              <a:avLst/>
            </a:prstGeom>
            <a:noFill/>
            <a:ln w="952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49" name="Line 29"/>
            <p:cNvSpPr>
              <a:spLocks noChangeShapeType="1"/>
            </p:cNvSpPr>
            <p:nvPr/>
          </p:nvSpPr>
          <p:spPr bwMode="auto">
            <a:xfrm flipH="1">
              <a:off x="3863299" y="4775200"/>
              <a:ext cx="120627"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0" name="Line 30"/>
            <p:cNvSpPr>
              <a:spLocks noChangeShapeType="1"/>
            </p:cNvSpPr>
            <p:nvPr/>
          </p:nvSpPr>
          <p:spPr bwMode="auto">
            <a:xfrm flipV="1">
              <a:off x="3863299" y="4751916"/>
              <a:ext cx="0" cy="44451"/>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1" name="Line 31"/>
            <p:cNvSpPr>
              <a:spLocks noChangeShapeType="1"/>
            </p:cNvSpPr>
            <p:nvPr/>
          </p:nvSpPr>
          <p:spPr bwMode="auto">
            <a:xfrm>
              <a:off x="3983926" y="4775200"/>
              <a:ext cx="126975"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2" name="Line 32"/>
            <p:cNvSpPr>
              <a:spLocks noChangeShapeType="1"/>
            </p:cNvSpPr>
            <p:nvPr/>
          </p:nvSpPr>
          <p:spPr bwMode="auto">
            <a:xfrm flipV="1">
              <a:off x="4110901" y="4751916"/>
              <a:ext cx="0" cy="44451"/>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3" name="Rectangle 33"/>
            <p:cNvSpPr>
              <a:spLocks noChangeArrowheads="1"/>
            </p:cNvSpPr>
            <p:nvPr/>
          </p:nvSpPr>
          <p:spPr bwMode="auto">
            <a:xfrm>
              <a:off x="3956414" y="4754034"/>
              <a:ext cx="52907" cy="40216"/>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54" name="Line 34"/>
            <p:cNvSpPr>
              <a:spLocks noChangeShapeType="1"/>
            </p:cNvSpPr>
            <p:nvPr/>
          </p:nvSpPr>
          <p:spPr bwMode="auto">
            <a:xfrm flipH="1">
              <a:off x="3774417" y="4358216"/>
              <a:ext cx="901523"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5" name="Line 35"/>
            <p:cNvSpPr>
              <a:spLocks noChangeShapeType="1"/>
            </p:cNvSpPr>
            <p:nvPr/>
          </p:nvSpPr>
          <p:spPr bwMode="auto">
            <a:xfrm flipV="1">
              <a:off x="3774417" y="4334934"/>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6" name="Line 36"/>
            <p:cNvSpPr>
              <a:spLocks noChangeShapeType="1"/>
            </p:cNvSpPr>
            <p:nvPr/>
          </p:nvSpPr>
          <p:spPr bwMode="auto">
            <a:xfrm>
              <a:off x="4675940" y="4358216"/>
              <a:ext cx="901523"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7" name="Rectangle 38"/>
            <p:cNvSpPr>
              <a:spLocks noChangeArrowheads="1"/>
            </p:cNvSpPr>
            <p:nvPr/>
          </p:nvSpPr>
          <p:spPr bwMode="auto">
            <a:xfrm>
              <a:off x="4650545" y="4337050"/>
              <a:ext cx="52907" cy="42333"/>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58" name="Line 39"/>
            <p:cNvSpPr>
              <a:spLocks noChangeShapeType="1"/>
            </p:cNvSpPr>
            <p:nvPr/>
          </p:nvSpPr>
          <p:spPr bwMode="auto">
            <a:xfrm flipH="1">
              <a:off x="3317306" y="4080934"/>
              <a:ext cx="990406"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59" name="Line 40"/>
            <p:cNvSpPr>
              <a:spLocks noChangeShapeType="1"/>
            </p:cNvSpPr>
            <p:nvPr/>
          </p:nvSpPr>
          <p:spPr bwMode="auto">
            <a:xfrm flipV="1">
              <a:off x="3317306" y="4057650"/>
              <a:ext cx="0" cy="44451"/>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0" name="Line 41"/>
            <p:cNvSpPr>
              <a:spLocks noChangeShapeType="1"/>
            </p:cNvSpPr>
            <p:nvPr/>
          </p:nvSpPr>
          <p:spPr bwMode="auto">
            <a:xfrm>
              <a:off x="4307712" y="4080934"/>
              <a:ext cx="996755"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1" name="Line 42"/>
            <p:cNvSpPr>
              <a:spLocks noChangeShapeType="1"/>
            </p:cNvSpPr>
            <p:nvPr/>
          </p:nvSpPr>
          <p:spPr bwMode="auto">
            <a:xfrm flipV="1">
              <a:off x="5304467" y="4057650"/>
              <a:ext cx="0" cy="44451"/>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2" name="Rectangle 43"/>
            <p:cNvSpPr>
              <a:spLocks noChangeArrowheads="1"/>
            </p:cNvSpPr>
            <p:nvPr/>
          </p:nvSpPr>
          <p:spPr bwMode="auto">
            <a:xfrm>
              <a:off x="4282317" y="4061883"/>
              <a:ext cx="52907" cy="38100"/>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63" name="Line 44"/>
            <p:cNvSpPr>
              <a:spLocks noChangeShapeType="1"/>
            </p:cNvSpPr>
            <p:nvPr/>
          </p:nvSpPr>
          <p:spPr bwMode="auto">
            <a:xfrm flipH="1">
              <a:off x="3317306" y="3803650"/>
              <a:ext cx="567155"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4" name="Line 45"/>
            <p:cNvSpPr>
              <a:spLocks noChangeShapeType="1"/>
            </p:cNvSpPr>
            <p:nvPr/>
          </p:nvSpPr>
          <p:spPr bwMode="auto">
            <a:xfrm flipV="1">
              <a:off x="3317306" y="3780367"/>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5" name="Line 46"/>
            <p:cNvSpPr>
              <a:spLocks noChangeShapeType="1"/>
            </p:cNvSpPr>
            <p:nvPr/>
          </p:nvSpPr>
          <p:spPr bwMode="auto">
            <a:xfrm>
              <a:off x="3884462" y="3803650"/>
              <a:ext cx="571388"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6" name="Line 47"/>
            <p:cNvSpPr>
              <a:spLocks noChangeShapeType="1"/>
            </p:cNvSpPr>
            <p:nvPr/>
          </p:nvSpPr>
          <p:spPr bwMode="auto">
            <a:xfrm flipV="1">
              <a:off x="4455850" y="3780367"/>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7" name="Rectangle 48"/>
            <p:cNvSpPr>
              <a:spLocks noChangeArrowheads="1"/>
            </p:cNvSpPr>
            <p:nvPr/>
          </p:nvSpPr>
          <p:spPr bwMode="auto">
            <a:xfrm>
              <a:off x="3856951" y="3782483"/>
              <a:ext cx="55023" cy="40217"/>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68" name="Line 49"/>
            <p:cNvSpPr>
              <a:spLocks noChangeShapeType="1"/>
            </p:cNvSpPr>
            <p:nvPr/>
          </p:nvSpPr>
          <p:spPr bwMode="auto">
            <a:xfrm flipH="1">
              <a:off x="3603001" y="3528483"/>
              <a:ext cx="196811"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69" name="Line 50"/>
            <p:cNvSpPr>
              <a:spLocks noChangeShapeType="1"/>
            </p:cNvSpPr>
            <p:nvPr/>
          </p:nvSpPr>
          <p:spPr bwMode="auto">
            <a:xfrm flipV="1">
              <a:off x="3603001" y="3503083"/>
              <a:ext cx="0" cy="44451"/>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0" name="Line 51"/>
            <p:cNvSpPr>
              <a:spLocks noChangeShapeType="1"/>
            </p:cNvSpPr>
            <p:nvPr/>
          </p:nvSpPr>
          <p:spPr bwMode="auto">
            <a:xfrm>
              <a:off x="3799812" y="3528483"/>
              <a:ext cx="192580"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1" name="Line 52"/>
            <p:cNvSpPr>
              <a:spLocks noChangeShapeType="1"/>
            </p:cNvSpPr>
            <p:nvPr/>
          </p:nvSpPr>
          <p:spPr bwMode="auto">
            <a:xfrm flipV="1">
              <a:off x="3992391" y="3503083"/>
              <a:ext cx="0" cy="44451"/>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2" name="Rectangle 53"/>
            <p:cNvSpPr>
              <a:spLocks noChangeArrowheads="1"/>
            </p:cNvSpPr>
            <p:nvPr/>
          </p:nvSpPr>
          <p:spPr bwMode="auto">
            <a:xfrm>
              <a:off x="3774417" y="3507316"/>
              <a:ext cx="52907" cy="40217"/>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73" name="Line 54"/>
            <p:cNvSpPr>
              <a:spLocks noChangeShapeType="1"/>
            </p:cNvSpPr>
            <p:nvPr/>
          </p:nvSpPr>
          <p:spPr bwMode="auto">
            <a:xfrm flipH="1">
              <a:off x="3863299" y="3249083"/>
              <a:ext cx="438065"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4" name="Line 55"/>
            <p:cNvSpPr>
              <a:spLocks noChangeShapeType="1"/>
            </p:cNvSpPr>
            <p:nvPr/>
          </p:nvSpPr>
          <p:spPr bwMode="auto">
            <a:xfrm flipV="1">
              <a:off x="3863299" y="3227916"/>
              <a:ext cx="0" cy="42333"/>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5" name="Line 56"/>
            <p:cNvSpPr>
              <a:spLocks noChangeShapeType="1"/>
            </p:cNvSpPr>
            <p:nvPr/>
          </p:nvSpPr>
          <p:spPr bwMode="auto">
            <a:xfrm>
              <a:off x="4301364" y="3249083"/>
              <a:ext cx="431715"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6" name="Line 57"/>
            <p:cNvSpPr>
              <a:spLocks noChangeShapeType="1"/>
            </p:cNvSpPr>
            <p:nvPr/>
          </p:nvSpPr>
          <p:spPr bwMode="auto">
            <a:xfrm flipV="1">
              <a:off x="4733079" y="3227916"/>
              <a:ext cx="0" cy="42333"/>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7" name="Rectangle 58"/>
            <p:cNvSpPr>
              <a:spLocks noChangeArrowheads="1"/>
            </p:cNvSpPr>
            <p:nvPr/>
          </p:nvSpPr>
          <p:spPr bwMode="auto">
            <a:xfrm>
              <a:off x="4273852" y="3230034"/>
              <a:ext cx="52907" cy="38100"/>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78" name="Line 59"/>
            <p:cNvSpPr>
              <a:spLocks noChangeShapeType="1"/>
            </p:cNvSpPr>
            <p:nvPr/>
          </p:nvSpPr>
          <p:spPr bwMode="auto">
            <a:xfrm flipH="1">
              <a:off x="3907741" y="2971800"/>
              <a:ext cx="393623"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79" name="Line 60"/>
            <p:cNvSpPr>
              <a:spLocks noChangeShapeType="1"/>
            </p:cNvSpPr>
            <p:nvPr/>
          </p:nvSpPr>
          <p:spPr bwMode="auto">
            <a:xfrm flipV="1">
              <a:off x="3907741" y="2950633"/>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0" name="Line 61"/>
            <p:cNvSpPr>
              <a:spLocks noChangeShapeType="1"/>
            </p:cNvSpPr>
            <p:nvPr/>
          </p:nvSpPr>
          <p:spPr bwMode="auto">
            <a:xfrm>
              <a:off x="4301364" y="2971800"/>
              <a:ext cx="393623"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1" name="Line 62"/>
            <p:cNvSpPr>
              <a:spLocks noChangeShapeType="1"/>
            </p:cNvSpPr>
            <p:nvPr/>
          </p:nvSpPr>
          <p:spPr bwMode="auto">
            <a:xfrm flipV="1">
              <a:off x="4694987" y="2950633"/>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2" name="Rectangle 63"/>
            <p:cNvSpPr>
              <a:spLocks noChangeArrowheads="1"/>
            </p:cNvSpPr>
            <p:nvPr/>
          </p:nvSpPr>
          <p:spPr bwMode="auto">
            <a:xfrm>
              <a:off x="4273852" y="2952749"/>
              <a:ext cx="52907" cy="40217"/>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83" name="Line 64"/>
            <p:cNvSpPr>
              <a:spLocks noChangeShapeType="1"/>
            </p:cNvSpPr>
            <p:nvPr/>
          </p:nvSpPr>
          <p:spPr bwMode="auto">
            <a:xfrm flipH="1">
              <a:off x="3622046" y="2696633"/>
              <a:ext cx="304740"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4" name="Line 65"/>
            <p:cNvSpPr>
              <a:spLocks noChangeShapeType="1"/>
            </p:cNvSpPr>
            <p:nvPr/>
          </p:nvSpPr>
          <p:spPr bwMode="auto">
            <a:xfrm flipV="1">
              <a:off x="3622046" y="2671233"/>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5" name="Line 66"/>
            <p:cNvSpPr>
              <a:spLocks noChangeShapeType="1"/>
            </p:cNvSpPr>
            <p:nvPr/>
          </p:nvSpPr>
          <p:spPr bwMode="auto">
            <a:xfrm>
              <a:off x="3926787" y="2696633"/>
              <a:ext cx="311090"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6" name="Line 67"/>
            <p:cNvSpPr>
              <a:spLocks noChangeShapeType="1"/>
            </p:cNvSpPr>
            <p:nvPr/>
          </p:nvSpPr>
          <p:spPr bwMode="auto">
            <a:xfrm flipV="1">
              <a:off x="4237876" y="2671233"/>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7" name="Rectangle 68"/>
            <p:cNvSpPr>
              <a:spLocks noChangeArrowheads="1"/>
            </p:cNvSpPr>
            <p:nvPr/>
          </p:nvSpPr>
          <p:spPr bwMode="auto">
            <a:xfrm>
              <a:off x="3899276" y="2675467"/>
              <a:ext cx="52906" cy="40216"/>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88" name="Line 69"/>
            <p:cNvSpPr>
              <a:spLocks noChangeShapeType="1"/>
            </p:cNvSpPr>
            <p:nvPr/>
          </p:nvSpPr>
          <p:spPr bwMode="auto">
            <a:xfrm flipH="1">
              <a:off x="3679186" y="2417233"/>
              <a:ext cx="558690"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89" name="Line 70"/>
            <p:cNvSpPr>
              <a:spLocks noChangeShapeType="1"/>
            </p:cNvSpPr>
            <p:nvPr/>
          </p:nvSpPr>
          <p:spPr bwMode="auto">
            <a:xfrm flipV="1">
              <a:off x="3679186" y="2396067"/>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90" name="Line 71"/>
            <p:cNvSpPr>
              <a:spLocks noChangeShapeType="1"/>
            </p:cNvSpPr>
            <p:nvPr/>
          </p:nvSpPr>
          <p:spPr bwMode="auto">
            <a:xfrm>
              <a:off x="4237876" y="2417233"/>
              <a:ext cx="554458"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91" name="Line 72"/>
            <p:cNvSpPr>
              <a:spLocks noChangeShapeType="1"/>
            </p:cNvSpPr>
            <p:nvPr/>
          </p:nvSpPr>
          <p:spPr bwMode="auto">
            <a:xfrm flipV="1">
              <a:off x="4792334" y="2396067"/>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92" name="Rectangle 73"/>
            <p:cNvSpPr>
              <a:spLocks noChangeArrowheads="1"/>
            </p:cNvSpPr>
            <p:nvPr/>
          </p:nvSpPr>
          <p:spPr bwMode="auto">
            <a:xfrm>
              <a:off x="4210364" y="2398183"/>
              <a:ext cx="52907" cy="40217"/>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93" name="Line 74"/>
            <p:cNvSpPr>
              <a:spLocks noChangeShapeType="1"/>
            </p:cNvSpPr>
            <p:nvPr/>
          </p:nvSpPr>
          <p:spPr bwMode="auto">
            <a:xfrm flipH="1">
              <a:off x="3579721" y="2186516"/>
              <a:ext cx="461343"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94" name="Line 75"/>
            <p:cNvSpPr>
              <a:spLocks noChangeShapeType="1"/>
            </p:cNvSpPr>
            <p:nvPr/>
          </p:nvSpPr>
          <p:spPr bwMode="auto">
            <a:xfrm flipV="1">
              <a:off x="3579721" y="2163233"/>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95" name="Line 76"/>
            <p:cNvSpPr>
              <a:spLocks noChangeShapeType="1"/>
            </p:cNvSpPr>
            <p:nvPr/>
          </p:nvSpPr>
          <p:spPr bwMode="auto">
            <a:xfrm>
              <a:off x="4041064" y="2186516"/>
              <a:ext cx="448645" cy="0"/>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96" name="Line 77"/>
            <p:cNvSpPr>
              <a:spLocks noChangeShapeType="1"/>
            </p:cNvSpPr>
            <p:nvPr/>
          </p:nvSpPr>
          <p:spPr bwMode="auto">
            <a:xfrm flipV="1">
              <a:off x="4489710" y="2163233"/>
              <a:ext cx="0" cy="44449"/>
            </a:xfrm>
            <a:prstGeom prst="line">
              <a:avLst/>
            </a:prstGeom>
            <a:noFill/>
            <a:ln w="7">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97" name="Rectangle 78"/>
            <p:cNvSpPr>
              <a:spLocks noChangeArrowheads="1"/>
            </p:cNvSpPr>
            <p:nvPr/>
          </p:nvSpPr>
          <p:spPr bwMode="auto">
            <a:xfrm>
              <a:off x="4013554" y="2167467"/>
              <a:ext cx="52906" cy="40216"/>
            </a:xfrm>
            <a:prstGeom prst="rect">
              <a:avLst/>
            </a:prstGeom>
            <a:solidFill>
              <a:srgbClr val="000000"/>
            </a:solidFill>
            <a:ln w="4">
              <a:solidFill>
                <a:srgbClr val="000000"/>
              </a:solidFill>
              <a:miter lim="800000"/>
              <a:headEnd/>
              <a:tailEnd/>
            </a:ln>
          </p:spPr>
          <p:txBody>
            <a:bodyPr/>
            <a:lstStyle/>
            <a:p>
              <a:pPr defTabSz="685562" eaLnBrk="1" fontAlgn="auto" hangingPunct="1">
                <a:spcBef>
                  <a:spcPts val="0"/>
                </a:spcBef>
                <a:spcAft>
                  <a:spcPts val="0"/>
                </a:spcAft>
                <a:defRPr/>
              </a:pPr>
              <a:endParaRPr lang="en-GB" kern="0" dirty="0">
                <a:solidFill>
                  <a:sysClr val="windowText" lastClr="000000"/>
                </a:solidFill>
                <a:latin typeface="Verdana"/>
                <a:cs typeface="Verdana" pitchFamily="34" charset="0"/>
              </a:endParaRPr>
            </a:p>
          </p:txBody>
        </p:sp>
        <p:sp>
          <p:nvSpPr>
            <p:cNvPr id="98" name="Rectangle 79"/>
            <p:cNvSpPr>
              <a:spLocks noChangeArrowheads="1"/>
            </p:cNvSpPr>
            <p:nvPr/>
          </p:nvSpPr>
          <p:spPr bwMode="auto">
            <a:xfrm>
              <a:off x="5564765" y="5312834"/>
              <a:ext cx="175227" cy="123111"/>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800" kern="0" dirty="0">
                  <a:solidFill>
                    <a:srgbClr val="092F5E"/>
                  </a:solidFill>
                  <a:latin typeface="Verdana"/>
                  <a:cs typeface="Verdana" pitchFamily="34" charset="0"/>
                </a:rPr>
                <a:t>20</a:t>
              </a:r>
            </a:p>
          </p:txBody>
        </p:sp>
        <p:sp>
          <p:nvSpPr>
            <p:cNvPr id="99" name="Rectangle 80"/>
            <p:cNvSpPr>
              <a:spLocks noChangeArrowheads="1"/>
            </p:cNvSpPr>
            <p:nvPr/>
          </p:nvSpPr>
          <p:spPr bwMode="auto">
            <a:xfrm>
              <a:off x="3541629" y="5312834"/>
              <a:ext cx="224377" cy="123111"/>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800" kern="0" dirty="0">
                  <a:solidFill>
                    <a:srgbClr val="092F5E"/>
                  </a:solidFill>
                  <a:latin typeface="Verdana"/>
                  <a:cs typeface="Verdana" pitchFamily="34" charset="0"/>
                </a:rPr>
                <a:t>0.2</a:t>
              </a:r>
            </a:p>
          </p:txBody>
        </p:sp>
        <p:sp>
          <p:nvSpPr>
            <p:cNvPr id="100" name="Rectangle 95"/>
            <p:cNvSpPr>
              <a:spLocks noChangeArrowheads="1"/>
            </p:cNvSpPr>
            <p:nvPr/>
          </p:nvSpPr>
          <p:spPr bwMode="auto">
            <a:xfrm>
              <a:off x="3213611" y="5312834"/>
              <a:ext cx="224377" cy="123111"/>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800" kern="0" dirty="0">
                  <a:solidFill>
                    <a:srgbClr val="092F5E"/>
                  </a:solidFill>
                  <a:latin typeface="Verdana"/>
                  <a:cs typeface="Verdana" pitchFamily="34" charset="0"/>
                </a:rPr>
                <a:t>0.1</a:t>
              </a:r>
            </a:p>
          </p:txBody>
        </p:sp>
        <p:sp>
          <p:nvSpPr>
            <p:cNvPr id="101" name="Rectangle 96"/>
            <p:cNvSpPr>
              <a:spLocks noChangeArrowheads="1"/>
            </p:cNvSpPr>
            <p:nvPr/>
          </p:nvSpPr>
          <p:spPr bwMode="auto">
            <a:xfrm>
              <a:off x="4263271" y="5310717"/>
              <a:ext cx="87615" cy="123111"/>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800" kern="0" dirty="0">
                  <a:solidFill>
                    <a:srgbClr val="092F5E"/>
                  </a:solidFill>
                  <a:latin typeface="Verdana"/>
                  <a:cs typeface="Verdana" pitchFamily="34" charset="0"/>
                </a:rPr>
                <a:t>1</a:t>
              </a:r>
            </a:p>
          </p:txBody>
        </p:sp>
        <p:sp>
          <p:nvSpPr>
            <p:cNvPr id="102" name="Rectangle 97"/>
            <p:cNvSpPr>
              <a:spLocks noChangeArrowheads="1"/>
            </p:cNvSpPr>
            <p:nvPr/>
          </p:nvSpPr>
          <p:spPr bwMode="auto">
            <a:xfrm>
              <a:off x="5238863" y="5312834"/>
              <a:ext cx="175227" cy="123111"/>
            </a:xfrm>
            <a:prstGeom prst="rect">
              <a:avLst/>
            </a:prstGeom>
            <a:noFill/>
            <a:ln w="9525">
              <a:noFill/>
              <a:miter lim="800000"/>
              <a:headEnd/>
              <a:tailEnd/>
            </a:ln>
          </p:spPr>
          <p:txBody>
            <a:bodyPr wrap="none" lIns="0" tIns="0" rIns="0" bIns="0">
              <a:spAutoFit/>
            </a:bodyPr>
            <a:lstStyle/>
            <a:p>
              <a:pPr defTabSz="685562" eaLnBrk="1" fontAlgn="auto" hangingPunct="1">
                <a:spcBef>
                  <a:spcPts val="0"/>
                </a:spcBef>
                <a:spcAft>
                  <a:spcPts val="0"/>
                </a:spcAft>
                <a:defRPr/>
              </a:pPr>
              <a:r>
                <a:rPr lang="en-US" sz="800" kern="0" dirty="0">
                  <a:solidFill>
                    <a:srgbClr val="092F5E"/>
                  </a:solidFill>
                  <a:latin typeface="Verdana"/>
                  <a:cs typeface="Verdana" pitchFamily="34" charset="0"/>
                </a:rPr>
                <a:t>10</a:t>
              </a:r>
            </a:p>
          </p:txBody>
        </p:sp>
        <p:sp>
          <p:nvSpPr>
            <p:cNvPr id="103" name="Rectangle 105"/>
            <p:cNvSpPr>
              <a:spLocks noChangeArrowheads="1"/>
            </p:cNvSpPr>
            <p:nvPr/>
          </p:nvSpPr>
          <p:spPr bwMode="auto">
            <a:xfrm>
              <a:off x="3205146" y="5509683"/>
              <a:ext cx="981941" cy="276999"/>
            </a:xfrm>
            <a:prstGeom prst="rect">
              <a:avLst/>
            </a:prstGeom>
            <a:noFill/>
            <a:ln w="9525">
              <a:noFill/>
              <a:miter lim="800000"/>
              <a:headEnd/>
              <a:tailEnd/>
            </a:ln>
          </p:spPr>
          <p:txBody>
            <a:bodyPr lIns="0" tIns="0" rIns="0" bIns="0">
              <a:spAutoFit/>
            </a:bodyPr>
            <a:lstStyle/>
            <a:p>
              <a:pPr algn="ctr" defTabSz="685562" eaLnBrk="1" fontAlgn="auto" hangingPunct="1">
                <a:spcBef>
                  <a:spcPts val="0"/>
                </a:spcBef>
                <a:spcAft>
                  <a:spcPts val="0"/>
                </a:spcAft>
                <a:defRPr/>
              </a:pPr>
              <a:r>
                <a:rPr lang="en-US" sz="900" b="1" kern="0" dirty="0">
                  <a:solidFill>
                    <a:srgbClr val="002774"/>
                  </a:solidFill>
                  <a:latin typeface="Verdana"/>
                  <a:ea typeface="Verdana" pitchFamily="34" charset="0"/>
                  <a:cs typeface="Verdana" pitchFamily="34" charset="0"/>
                </a:rPr>
                <a:t>Favours</a:t>
              </a:r>
            </a:p>
            <a:p>
              <a:pPr algn="ctr" defTabSz="685562" eaLnBrk="1" fontAlgn="auto" hangingPunct="1">
                <a:spcBef>
                  <a:spcPts val="0"/>
                </a:spcBef>
                <a:spcAft>
                  <a:spcPts val="0"/>
                </a:spcAft>
                <a:defRPr/>
              </a:pPr>
              <a:r>
                <a:rPr lang="en-GB" sz="900" b="1" dirty="0" err="1">
                  <a:solidFill>
                    <a:srgbClr val="002774"/>
                  </a:solidFill>
                  <a:latin typeface="Verdana"/>
                  <a:cs typeface="Arial" pitchFamily="34" charset="0"/>
                </a:rPr>
                <a:t>BIAsp</a:t>
              </a:r>
              <a:r>
                <a:rPr lang="en-GB" sz="900" b="1" baseline="30000" dirty="0">
                  <a:solidFill>
                    <a:srgbClr val="002774"/>
                  </a:solidFill>
                  <a:latin typeface="Verdana"/>
                  <a:ea typeface="Verdana" pitchFamily="34" charset="0"/>
                  <a:cs typeface="Verdana" pitchFamily="34" charset="0"/>
                </a:rPr>
                <a:t> </a:t>
              </a:r>
              <a:r>
                <a:rPr lang="en-US" sz="900" b="1" kern="0" dirty="0">
                  <a:solidFill>
                    <a:srgbClr val="002774"/>
                  </a:solidFill>
                  <a:latin typeface="Verdana"/>
                  <a:ea typeface="Verdana" pitchFamily="34" charset="0"/>
                  <a:cs typeface="Verdana" pitchFamily="34" charset="0"/>
                </a:rPr>
                <a:t>30</a:t>
              </a:r>
            </a:p>
          </p:txBody>
        </p:sp>
        <p:sp>
          <p:nvSpPr>
            <p:cNvPr id="104" name="Rectangle 106"/>
            <p:cNvSpPr>
              <a:spLocks noChangeArrowheads="1"/>
            </p:cNvSpPr>
            <p:nvPr/>
          </p:nvSpPr>
          <p:spPr bwMode="auto">
            <a:xfrm>
              <a:off x="4572244" y="5535083"/>
              <a:ext cx="802059" cy="276999"/>
            </a:xfrm>
            <a:prstGeom prst="rect">
              <a:avLst/>
            </a:prstGeom>
            <a:noFill/>
            <a:ln w="9525">
              <a:noFill/>
              <a:miter lim="800000"/>
              <a:headEnd/>
              <a:tailEnd/>
            </a:ln>
          </p:spPr>
          <p:txBody>
            <a:bodyPr lIns="0" tIns="0" rIns="0" bIns="0">
              <a:spAutoFit/>
            </a:bodyPr>
            <a:lstStyle/>
            <a:p>
              <a:pPr algn="ctr" defTabSz="685562" eaLnBrk="1" fontAlgn="auto" hangingPunct="1">
                <a:spcBef>
                  <a:spcPts val="0"/>
                </a:spcBef>
                <a:spcAft>
                  <a:spcPts val="0"/>
                </a:spcAft>
                <a:defRPr/>
              </a:pPr>
              <a:r>
                <a:rPr lang="en-US" sz="900" b="1" kern="0" dirty="0">
                  <a:solidFill>
                    <a:srgbClr val="E78A00">
                      <a:lumMod val="75000"/>
                    </a:srgbClr>
                  </a:solidFill>
                  <a:latin typeface="Verdana"/>
                  <a:cs typeface="Verdana" pitchFamily="34" charset="0"/>
                </a:rPr>
                <a:t>Favours</a:t>
              </a:r>
            </a:p>
            <a:p>
              <a:pPr algn="ctr" defTabSz="685562" eaLnBrk="1" fontAlgn="auto" hangingPunct="1">
                <a:spcBef>
                  <a:spcPts val="0"/>
                </a:spcBef>
                <a:spcAft>
                  <a:spcPts val="0"/>
                </a:spcAft>
                <a:defRPr/>
              </a:pPr>
              <a:r>
                <a:rPr lang="en-US" sz="900" b="1" kern="0" dirty="0">
                  <a:solidFill>
                    <a:srgbClr val="E78A00">
                      <a:lumMod val="75000"/>
                    </a:srgbClr>
                  </a:solidFill>
                  <a:latin typeface="Verdana"/>
                  <a:cs typeface="Verdana" pitchFamily="34" charset="0"/>
                </a:rPr>
                <a:t>BHI 30</a:t>
              </a:r>
            </a:p>
          </p:txBody>
        </p:sp>
        <p:sp>
          <p:nvSpPr>
            <p:cNvPr id="105" name="Line 111"/>
            <p:cNvSpPr>
              <a:spLocks noChangeShapeType="1"/>
            </p:cNvSpPr>
            <p:nvPr/>
          </p:nvSpPr>
          <p:spPr bwMode="auto">
            <a:xfrm>
              <a:off x="4286549" y="2004483"/>
              <a:ext cx="2117" cy="61384"/>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06" name="Line 112"/>
            <p:cNvSpPr>
              <a:spLocks noChangeShapeType="1"/>
            </p:cNvSpPr>
            <p:nvPr/>
          </p:nvSpPr>
          <p:spPr bwMode="auto">
            <a:xfrm>
              <a:off x="4286549" y="2091267"/>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07" name="Line 113"/>
            <p:cNvSpPr>
              <a:spLocks noChangeShapeType="1"/>
            </p:cNvSpPr>
            <p:nvPr/>
          </p:nvSpPr>
          <p:spPr bwMode="auto">
            <a:xfrm>
              <a:off x="4286549" y="2175933"/>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08" name="Line 114"/>
            <p:cNvSpPr>
              <a:spLocks noChangeShapeType="1"/>
            </p:cNvSpPr>
            <p:nvPr/>
          </p:nvSpPr>
          <p:spPr bwMode="auto">
            <a:xfrm>
              <a:off x="4286549" y="2216149"/>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09" name="Line 115"/>
            <p:cNvSpPr>
              <a:spLocks noChangeShapeType="1"/>
            </p:cNvSpPr>
            <p:nvPr/>
          </p:nvSpPr>
          <p:spPr bwMode="auto">
            <a:xfrm>
              <a:off x="4286549" y="2300816"/>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0" name="Line 116"/>
            <p:cNvSpPr>
              <a:spLocks noChangeShapeType="1"/>
            </p:cNvSpPr>
            <p:nvPr/>
          </p:nvSpPr>
          <p:spPr bwMode="auto">
            <a:xfrm>
              <a:off x="4286549" y="2385483"/>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1" name="Line 117"/>
            <p:cNvSpPr>
              <a:spLocks noChangeShapeType="1"/>
            </p:cNvSpPr>
            <p:nvPr/>
          </p:nvSpPr>
          <p:spPr bwMode="auto">
            <a:xfrm>
              <a:off x="4286549" y="2470149"/>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2" name="Line 118"/>
            <p:cNvSpPr>
              <a:spLocks noChangeShapeType="1"/>
            </p:cNvSpPr>
            <p:nvPr/>
          </p:nvSpPr>
          <p:spPr bwMode="auto">
            <a:xfrm>
              <a:off x="4286549" y="2556933"/>
              <a:ext cx="2117" cy="57149"/>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3" name="Line 119"/>
            <p:cNvSpPr>
              <a:spLocks noChangeShapeType="1"/>
            </p:cNvSpPr>
            <p:nvPr/>
          </p:nvSpPr>
          <p:spPr bwMode="auto">
            <a:xfrm>
              <a:off x="4286549" y="2641600"/>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4" name="Line 120"/>
            <p:cNvSpPr>
              <a:spLocks noChangeShapeType="1"/>
            </p:cNvSpPr>
            <p:nvPr/>
          </p:nvSpPr>
          <p:spPr bwMode="auto">
            <a:xfrm>
              <a:off x="4286549" y="2726267"/>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5" name="Line 121"/>
            <p:cNvSpPr>
              <a:spLocks noChangeShapeType="1"/>
            </p:cNvSpPr>
            <p:nvPr/>
          </p:nvSpPr>
          <p:spPr bwMode="auto">
            <a:xfrm>
              <a:off x="4286549" y="2810933"/>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6" name="Line 122"/>
            <p:cNvSpPr>
              <a:spLocks noChangeShapeType="1"/>
            </p:cNvSpPr>
            <p:nvPr/>
          </p:nvSpPr>
          <p:spPr bwMode="auto">
            <a:xfrm>
              <a:off x="4286549" y="2895600"/>
              <a:ext cx="2117" cy="61383"/>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7" name="Line 123"/>
            <p:cNvSpPr>
              <a:spLocks noChangeShapeType="1"/>
            </p:cNvSpPr>
            <p:nvPr/>
          </p:nvSpPr>
          <p:spPr bwMode="auto">
            <a:xfrm>
              <a:off x="4286549" y="2982383"/>
              <a:ext cx="2117" cy="57151"/>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8" name="Line 124"/>
            <p:cNvSpPr>
              <a:spLocks noChangeShapeType="1"/>
            </p:cNvSpPr>
            <p:nvPr/>
          </p:nvSpPr>
          <p:spPr bwMode="auto">
            <a:xfrm>
              <a:off x="4286549" y="3067050"/>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19" name="Line 125"/>
            <p:cNvSpPr>
              <a:spLocks noChangeShapeType="1"/>
            </p:cNvSpPr>
            <p:nvPr/>
          </p:nvSpPr>
          <p:spPr bwMode="auto">
            <a:xfrm>
              <a:off x="4286549" y="3151716"/>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0" name="Line 126"/>
            <p:cNvSpPr>
              <a:spLocks noChangeShapeType="1"/>
            </p:cNvSpPr>
            <p:nvPr/>
          </p:nvSpPr>
          <p:spPr bwMode="auto">
            <a:xfrm>
              <a:off x="4286549" y="3236383"/>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1" name="Line 127"/>
            <p:cNvSpPr>
              <a:spLocks noChangeShapeType="1"/>
            </p:cNvSpPr>
            <p:nvPr/>
          </p:nvSpPr>
          <p:spPr bwMode="auto">
            <a:xfrm>
              <a:off x="4286549" y="3321050"/>
              <a:ext cx="2117" cy="61384"/>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2" name="Line 128"/>
            <p:cNvSpPr>
              <a:spLocks noChangeShapeType="1"/>
            </p:cNvSpPr>
            <p:nvPr/>
          </p:nvSpPr>
          <p:spPr bwMode="auto">
            <a:xfrm>
              <a:off x="4286549" y="3407834"/>
              <a:ext cx="2117" cy="57149"/>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3" name="Line 129"/>
            <p:cNvSpPr>
              <a:spLocks noChangeShapeType="1"/>
            </p:cNvSpPr>
            <p:nvPr/>
          </p:nvSpPr>
          <p:spPr bwMode="auto">
            <a:xfrm>
              <a:off x="4286549" y="3492500"/>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4" name="Line 130"/>
            <p:cNvSpPr>
              <a:spLocks noChangeShapeType="1"/>
            </p:cNvSpPr>
            <p:nvPr/>
          </p:nvSpPr>
          <p:spPr bwMode="auto">
            <a:xfrm>
              <a:off x="4286549" y="3579283"/>
              <a:ext cx="2117" cy="57151"/>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5" name="Line 131"/>
            <p:cNvSpPr>
              <a:spLocks noChangeShapeType="1"/>
            </p:cNvSpPr>
            <p:nvPr/>
          </p:nvSpPr>
          <p:spPr bwMode="auto">
            <a:xfrm>
              <a:off x="4286549" y="3661834"/>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6" name="Line 132"/>
            <p:cNvSpPr>
              <a:spLocks noChangeShapeType="1"/>
            </p:cNvSpPr>
            <p:nvPr/>
          </p:nvSpPr>
          <p:spPr bwMode="auto">
            <a:xfrm>
              <a:off x="4286549" y="3746500"/>
              <a:ext cx="2117" cy="61383"/>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7" name="Line 133"/>
            <p:cNvSpPr>
              <a:spLocks noChangeShapeType="1"/>
            </p:cNvSpPr>
            <p:nvPr/>
          </p:nvSpPr>
          <p:spPr bwMode="auto">
            <a:xfrm>
              <a:off x="4286549" y="3833283"/>
              <a:ext cx="2117" cy="57151"/>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8" name="Line 134"/>
            <p:cNvSpPr>
              <a:spLocks noChangeShapeType="1"/>
            </p:cNvSpPr>
            <p:nvPr/>
          </p:nvSpPr>
          <p:spPr bwMode="auto">
            <a:xfrm>
              <a:off x="4286549" y="3917950"/>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29" name="Line 135"/>
            <p:cNvSpPr>
              <a:spLocks noChangeShapeType="1"/>
            </p:cNvSpPr>
            <p:nvPr/>
          </p:nvSpPr>
          <p:spPr bwMode="auto">
            <a:xfrm>
              <a:off x="4286549" y="4004734"/>
              <a:ext cx="2117" cy="57149"/>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0" name="Line 136"/>
            <p:cNvSpPr>
              <a:spLocks noChangeShapeType="1"/>
            </p:cNvSpPr>
            <p:nvPr/>
          </p:nvSpPr>
          <p:spPr bwMode="auto">
            <a:xfrm>
              <a:off x="4286549" y="4087283"/>
              <a:ext cx="2117" cy="61384"/>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1" name="Line 137"/>
            <p:cNvSpPr>
              <a:spLocks noChangeShapeType="1"/>
            </p:cNvSpPr>
            <p:nvPr/>
          </p:nvSpPr>
          <p:spPr bwMode="auto">
            <a:xfrm>
              <a:off x="4286549" y="4171950"/>
              <a:ext cx="2117" cy="61384"/>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2" name="Line 138"/>
            <p:cNvSpPr>
              <a:spLocks noChangeShapeType="1"/>
            </p:cNvSpPr>
            <p:nvPr/>
          </p:nvSpPr>
          <p:spPr bwMode="auto">
            <a:xfrm>
              <a:off x="4286549" y="4258734"/>
              <a:ext cx="2117" cy="57149"/>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3" name="Line 139"/>
            <p:cNvSpPr>
              <a:spLocks noChangeShapeType="1"/>
            </p:cNvSpPr>
            <p:nvPr/>
          </p:nvSpPr>
          <p:spPr bwMode="auto">
            <a:xfrm>
              <a:off x="4286549" y="4343400"/>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4" name="Line 140"/>
            <p:cNvSpPr>
              <a:spLocks noChangeShapeType="1"/>
            </p:cNvSpPr>
            <p:nvPr/>
          </p:nvSpPr>
          <p:spPr bwMode="auto">
            <a:xfrm>
              <a:off x="4286549" y="4430183"/>
              <a:ext cx="2117" cy="57151"/>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5" name="Line 141"/>
            <p:cNvSpPr>
              <a:spLocks noChangeShapeType="1"/>
            </p:cNvSpPr>
            <p:nvPr/>
          </p:nvSpPr>
          <p:spPr bwMode="auto">
            <a:xfrm>
              <a:off x="4286549" y="4512734"/>
              <a:ext cx="2117" cy="61383"/>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6" name="Line 142"/>
            <p:cNvSpPr>
              <a:spLocks noChangeShapeType="1"/>
            </p:cNvSpPr>
            <p:nvPr/>
          </p:nvSpPr>
          <p:spPr bwMode="auto">
            <a:xfrm>
              <a:off x="4286549" y="4739216"/>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7" name="Line 143"/>
            <p:cNvSpPr>
              <a:spLocks noChangeShapeType="1"/>
            </p:cNvSpPr>
            <p:nvPr/>
          </p:nvSpPr>
          <p:spPr bwMode="auto">
            <a:xfrm>
              <a:off x="4286549" y="4823883"/>
              <a:ext cx="2117" cy="57151"/>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8" name="Line 144"/>
            <p:cNvSpPr>
              <a:spLocks noChangeShapeType="1"/>
            </p:cNvSpPr>
            <p:nvPr/>
          </p:nvSpPr>
          <p:spPr bwMode="auto">
            <a:xfrm>
              <a:off x="4286549" y="4950883"/>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39" name="Line 145"/>
            <p:cNvSpPr>
              <a:spLocks noChangeShapeType="1"/>
            </p:cNvSpPr>
            <p:nvPr/>
          </p:nvSpPr>
          <p:spPr bwMode="auto">
            <a:xfrm>
              <a:off x="4286549" y="5037667"/>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40" name="Line 146"/>
            <p:cNvSpPr>
              <a:spLocks noChangeShapeType="1"/>
            </p:cNvSpPr>
            <p:nvPr/>
          </p:nvSpPr>
          <p:spPr bwMode="auto">
            <a:xfrm>
              <a:off x="4286549" y="5122334"/>
              <a:ext cx="2117" cy="59267"/>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sp>
          <p:nvSpPr>
            <p:cNvPr id="141" name="Line 140"/>
            <p:cNvSpPr>
              <a:spLocks noChangeShapeType="1"/>
            </p:cNvSpPr>
            <p:nvPr/>
          </p:nvSpPr>
          <p:spPr bwMode="auto">
            <a:xfrm>
              <a:off x="4286549" y="4658783"/>
              <a:ext cx="2117" cy="57151"/>
            </a:xfrm>
            <a:prstGeom prst="line">
              <a:avLst/>
            </a:prstGeom>
            <a:noFill/>
            <a:ln w="5">
              <a:solidFill>
                <a:srgbClr val="000000"/>
              </a:solidFill>
              <a:round/>
              <a:headEnd/>
              <a:tailEnd/>
            </a:ln>
          </p:spPr>
          <p:txBody>
            <a:bodyPr/>
            <a:lstStyle/>
            <a:p>
              <a:pPr defTabSz="685562" eaLnBrk="1" fontAlgn="auto" hangingPunct="1">
                <a:spcBef>
                  <a:spcPts val="0"/>
                </a:spcBef>
                <a:spcAft>
                  <a:spcPts val="0"/>
                </a:spcAft>
                <a:defRPr/>
              </a:pPr>
              <a:endParaRPr lang="en-US" sz="1400" kern="0" dirty="0">
                <a:solidFill>
                  <a:sysClr val="windowText" lastClr="000000"/>
                </a:solidFill>
                <a:latin typeface="Verdana"/>
                <a:cs typeface="Verdana" pitchFamily="34" charset="0"/>
              </a:endParaRPr>
            </a:p>
          </p:txBody>
        </p:sp>
      </p:grpSp>
      <p:sp>
        <p:nvSpPr>
          <p:cNvPr id="142" name="Rectangle 141"/>
          <p:cNvSpPr/>
          <p:nvPr/>
        </p:nvSpPr>
        <p:spPr>
          <a:xfrm>
            <a:off x="2325689" y="4497918"/>
            <a:ext cx="5197475" cy="4275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anchor="ctr"/>
          <a:lstStyle/>
          <a:p>
            <a:pPr algn="ctr" defTabSz="685562" eaLnBrk="1" fontAlgn="auto" hangingPunct="1">
              <a:spcBef>
                <a:spcPts val="0"/>
              </a:spcBef>
              <a:spcAft>
                <a:spcPts val="0"/>
              </a:spcAft>
              <a:defRPr/>
            </a:pPr>
            <a:endParaRPr lang="en-US" sz="1400">
              <a:solidFill>
                <a:srgbClr val="FFFFFF"/>
              </a:solidFill>
            </a:endParaRPr>
          </a:p>
        </p:txBody>
      </p:sp>
      <p:sp>
        <p:nvSpPr>
          <p:cNvPr id="99355" name="Rectangle 107"/>
          <p:cNvSpPr>
            <a:spLocks noChangeArrowheads="1"/>
          </p:cNvSpPr>
          <p:nvPr/>
        </p:nvSpPr>
        <p:spPr bwMode="auto">
          <a:xfrm>
            <a:off x="1223964" y="5179485"/>
            <a:ext cx="16286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4213" eaLnBrk="1" hangingPunct="1"/>
            <a:r>
              <a:rPr lang="en-US" altLang="en-US" sz="1100">
                <a:solidFill>
                  <a:srgbClr val="00305E"/>
                </a:solidFill>
                <a:latin typeface="Verdana" pitchFamily="34" charset="0"/>
                <a:ea typeface="ＭＳ Ｐゴシック" pitchFamily="34" charset="-128"/>
                <a:cs typeface="Arial" charset="0"/>
              </a:rPr>
              <a:t>Test of heterogeneity: </a:t>
            </a:r>
          </a:p>
        </p:txBody>
      </p:sp>
      <p:sp>
        <p:nvSpPr>
          <p:cNvPr id="99356" name="Rectangle 109"/>
          <p:cNvSpPr>
            <a:spLocks noChangeArrowheads="1"/>
          </p:cNvSpPr>
          <p:nvPr/>
        </p:nvSpPr>
        <p:spPr bwMode="auto">
          <a:xfrm>
            <a:off x="2643189" y="5179485"/>
            <a:ext cx="7486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4213" eaLnBrk="1" hangingPunct="1"/>
            <a:r>
              <a:rPr lang="en-US" altLang="en-US" sz="1100">
                <a:solidFill>
                  <a:srgbClr val="00305E"/>
                </a:solidFill>
                <a:latin typeface="Verdana" pitchFamily="34" charset="0"/>
                <a:ea typeface="ＭＳ Ｐゴシック" pitchFamily="34" charset="-128"/>
                <a:cs typeface="Arial" charset="0"/>
              </a:rPr>
              <a:t>  I</a:t>
            </a:r>
            <a:r>
              <a:rPr lang="en-US" altLang="en-US" sz="1100" baseline="30000">
                <a:solidFill>
                  <a:srgbClr val="00305E"/>
                </a:solidFill>
                <a:latin typeface="Verdana" pitchFamily="34" charset="0"/>
                <a:ea typeface="ＭＳ Ｐゴシック" pitchFamily="34" charset="-128"/>
                <a:cs typeface="Arial" charset="0"/>
              </a:rPr>
              <a:t>2 </a:t>
            </a:r>
            <a:r>
              <a:rPr lang="en-US" altLang="en-US" sz="1100">
                <a:solidFill>
                  <a:srgbClr val="00305E"/>
                </a:solidFill>
                <a:latin typeface="Verdana" pitchFamily="34" charset="0"/>
                <a:ea typeface="ＭＳ Ｐゴシック" pitchFamily="34" charset="-128"/>
                <a:cs typeface="Arial" charset="0"/>
              </a:rPr>
              <a:t>= 32%</a:t>
            </a:r>
          </a:p>
        </p:txBody>
      </p:sp>
      <p:sp>
        <p:nvSpPr>
          <p:cNvPr id="99357" name="Text Box 613"/>
          <p:cNvSpPr txBox="1">
            <a:spLocks noChangeArrowheads="1"/>
          </p:cNvSpPr>
          <p:nvPr/>
        </p:nvSpPr>
        <p:spPr bwMode="auto">
          <a:xfrm>
            <a:off x="5160963" y="5638800"/>
            <a:ext cx="2717800" cy="22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89" rIns="68559" bIns="34289">
            <a:spAutoFit/>
          </a:bodyPr>
          <a:lstStyle>
            <a:lvl1pPr defTabSz="684213">
              <a:defRPr>
                <a:solidFill>
                  <a:schemeClr val="tx1"/>
                </a:solidFill>
                <a:latin typeface="Calibri" pitchFamily="34" charset="0"/>
              </a:defRPr>
            </a:lvl1pPr>
            <a:lvl2pPr marL="742950" indent="-285750" defTabSz="684213">
              <a:defRPr>
                <a:solidFill>
                  <a:schemeClr val="tx1"/>
                </a:solidFill>
                <a:latin typeface="Calibri" pitchFamily="34" charset="0"/>
              </a:defRPr>
            </a:lvl2pPr>
            <a:lvl3pPr marL="1143000" indent="-228600" defTabSz="684213">
              <a:defRPr>
                <a:solidFill>
                  <a:schemeClr val="tx1"/>
                </a:solidFill>
                <a:latin typeface="Calibri" pitchFamily="34" charset="0"/>
              </a:defRPr>
            </a:lvl3pPr>
            <a:lvl4pPr marL="1600200" indent="-228600" defTabSz="684213">
              <a:defRPr>
                <a:solidFill>
                  <a:schemeClr val="tx1"/>
                </a:solidFill>
                <a:latin typeface="Calibri" pitchFamily="34" charset="0"/>
              </a:defRPr>
            </a:lvl4pPr>
            <a:lvl5pPr marL="2057400" indent="-228600" defTabSz="684213">
              <a:defRPr>
                <a:solidFill>
                  <a:schemeClr val="tx1"/>
                </a:solidFill>
                <a:latin typeface="Calibri" pitchFamily="34" charset="0"/>
              </a:defRPr>
            </a:lvl5pPr>
            <a:lvl6pPr marL="2514600" indent="-228600" defTabSz="684213" eaLnBrk="0" fontAlgn="base" hangingPunct="0">
              <a:spcBef>
                <a:spcPct val="0"/>
              </a:spcBef>
              <a:spcAft>
                <a:spcPct val="0"/>
              </a:spcAft>
              <a:defRPr>
                <a:solidFill>
                  <a:schemeClr val="tx1"/>
                </a:solidFill>
                <a:latin typeface="Calibri" pitchFamily="34" charset="0"/>
              </a:defRPr>
            </a:lvl6pPr>
            <a:lvl7pPr marL="2971800" indent="-228600" defTabSz="684213" eaLnBrk="0" fontAlgn="base" hangingPunct="0">
              <a:spcBef>
                <a:spcPct val="0"/>
              </a:spcBef>
              <a:spcAft>
                <a:spcPct val="0"/>
              </a:spcAft>
              <a:defRPr>
                <a:solidFill>
                  <a:schemeClr val="tx1"/>
                </a:solidFill>
                <a:latin typeface="Calibri" pitchFamily="34" charset="0"/>
              </a:defRPr>
            </a:lvl7pPr>
            <a:lvl8pPr marL="3429000" indent="-228600" defTabSz="684213" eaLnBrk="0" fontAlgn="base" hangingPunct="0">
              <a:spcBef>
                <a:spcPct val="0"/>
              </a:spcBef>
              <a:spcAft>
                <a:spcPct val="0"/>
              </a:spcAft>
              <a:defRPr>
                <a:solidFill>
                  <a:schemeClr val="tx1"/>
                </a:solidFill>
                <a:latin typeface="Calibri" pitchFamily="34" charset="0"/>
              </a:defRPr>
            </a:lvl8pPr>
            <a:lvl9pPr marL="3886200" indent="-228600" defTabSz="684213"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1000">
                <a:solidFill>
                  <a:srgbClr val="00305E"/>
                </a:solidFill>
                <a:latin typeface="Verdana" pitchFamily="34" charset="0"/>
                <a:ea typeface="ＭＳ Ｐゴシック" pitchFamily="34" charset="-128"/>
                <a:cs typeface="Arial" charset="0"/>
              </a:rPr>
              <a:t>Overall: all data for all trials combined</a:t>
            </a:r>
            <a:endParaRPr lang="en-US" altLang="en-US" sz="1000" baseline="30000">
              <a:solidFill>
                <a:srgbClr val="00305E"/>
              </a:solidFill>
              <a:latin typeface="Verdana" pitchFamily="34" charset="0"/>
              <a:ea typeface="ＭＳ Ｐゴシック" pitchFamily="34" charset="-128"/>
              <a:cs typeface="Arial" charset="0"/>
            </a:endParaRPr>
          </a:p>
        </p:txBody>
      </p:sp>
      <p:sp>
        <p:nvSpPr>
          <p:cNvPr id="99358" name="TextBox 2"/>
          <p:cNvSpPr txBox="1">
            <a:spLocks noChangeArrowheads="1"/>
          </p:cNvSpPr>
          <p:nvPr/>
        </p:nvSpPr>
        <p:spPr bwMode="auto">
          <a:xfrm>
            <a:off x="1568451" y="1212851"/>
            <a:ext cx="4314825"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89" rIns="68559" bIns="34289">
            <a:spAutoFit/>
          </a:bodyPr>
          <a:lstStyle>
            <a:lvl1pPr defTabSz="684213">
              <a:defRPr>
                <a:solidFill>
                  <a:schemeClr val="tx1"/>
                </a:solidFill>
                <a:latin typeface="Calibri" pitchFamily="34" charset="0"/>
              </a:defRPr>
            </a:lvl1pPr>
            <a:lvl2pPr marL="742950" indent="-285750" defTabSz="684213">
              <a:defRPr>
                <a:solidFill>
                  <a:schemeClr val="tx1"/>
                </a:solidFill>
                <a:latin typeface="Calibri" pitchFamily="34" charset="0"/>
              </a:defRPr>
            </a:lvl2pPr>
            <a:lvl3pPr marL="1143000" indent="-228600" defTabSz="684213">
              <a:defRPr>
                <a:solidFill>
                  <a:schemeClr val="tx1"/>
                </a:solidFill>
                <a:latin typeface="Calibri" pitchFamily="34" charset="0"/>
              </a:defRPr>
            </a:lvl3pPr>
            <a:lvl4pPr marL="1600200" indent="-228600" defTabSz="684213">
              <a:defRPr>
                <a:solidFill>
                  <a:schemeClr val="tx1"/>
                </a:solidFill>
                <a:latin typeface="Calibri" pitchFamily="34" charset="0"/>
              </a:defRPr>
            </a:lvl4pPr>
            <a:lvl5pPr marL="2057400" indent="-228600" defTabSz="684213">
              <a:defRPr>
                <a:solidFill>
                  <a:schemeClr val="tx1"/>
                </a:solidFill>
                <a:latin typeface="Calibri" pitchFamily="34" charset="0"/>
              </a:defRPr>
            </a:lvl5pPr>
            <a:lvl6pPr marL="2514600" indent="-228600" defTabSz="684213" eaLnBrk="0" fontAlgn="base" hangingPunct="0">
              <a:spcBef>
                <a:spcPct val="0"/>
              </a:spcBef>
              <a:spcAft>
                <a:spcPct val="0"/>
              </a:spcAft>
              <a:defRPr>
                <a:solidFill>
                  <a:schemeClr val="tx1"/>
                </a:solidFill>
                <a:latin typeface="Calibri" pitchFamily="34" charset="0"/>
              </a:defRPr>
            </a:lvl6pPr>
            <a:lvl7pPr marL="2971800" indent="-228600" defTabSz="684213" eaLnBrk="0" fontAlgn="base" hangingPunct="0">
              <a:spcBef>
                <a:spcPct val="0"/>
              </a:spcBef>
              <a:spcAft>
                <a:spcPct val="0"/>
              </a:spcAft>
              <a:defRPr>
                <a:solidFill>
                  <a:schemeClr val="tx1"/>
                </a:solidFill>
                <a:latin typeface="Calibri" pitchFamily="34" charset="0"/>
              </a:defRPr>
            </a:lvl7pPr>
            <a:lvl8pPr marL="3429000" indent="-228600" defTabSz="684213" eaLnBrk="0" fontAlgn="base" hangingPunct="0">
              <a:spcBef>
                <a:spcPct val="0"/>
              </a:spcBef>
              <a:spcAft>
                <a:spcPct val="0"/>
              </a:spcAft>
              <a:defRPr>
                <a:solidFill>
                  <a:schemeClr val="tx1"/>
                </a:solidFill>
                <a:latin typeface="Calibri" pitchFamily="34" charset="0"/>
              </a:defRPr>
            </a:lvl8pPr>
            <a:lvl9pPr marL="3886200" indent="-228600" defTabSz="684213"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a:solidFill>
                  <a:srgbClr val="002060"/>
                </a:solidFill>
                <a:latin typeface="Verdana" pitchFamily="34" charset="0"/>
                <a:ea typeface="ＭＳ Ｐゴシック" pitchFamily="34" charset="-128"/>
                <a:cs typeface="Arial" charset="0"/>
              </a:rPr>
              <a:t>Rate ratios are calculated by the fixed effects model</a:t>
            </a:r>
            <a:endParaRPr lang="en-GB" altLang="en-US" sz="1200">
              <a:solidFill>
                <a:srgbClr val="000000"/>
              </a:solidFill>
              <a:latin typeface="Verdana" pitchFamily="34" charset="0"/>
              <a:ea typeface="ＭＳ Ｐゴシック" pitchFamily="34" charset="-128"/>
              <a:cs typeface="Arial" charset="0"/>
            </a:endParaRPr>
          </a:p>
        </p:txBody>
      </p:sp>
      <p:sp>
        <p:nvSpPr>
          <p:cNvPr id="99359" name="Rectangle 104"/>
          <p:cNvSpPr>
            <a:spLocks noChangeArrowheads="1"/>
          </p:cNvSpPr>
          <p:nvPr/>
        </p:nvSpPr>
        <p:spPr bwMode="auto">
          <a:xfrm>
            <a:off x="2722563" y="1549400"/>
            <a:ext cx="3574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4213" eaLnBrk="1" hangingPunct="1"/>
            <a:r>
              <a:rPr lang="en-US" altLang="en-US" sz="1100" b="1">
                <a:solidFill>
                  <a:srgbClr val="00305E"/>
                </a:solidFill>
                <a:latin typeface="Verdana" pitchFamily="34" charset="0"/>
                <a:ea typeface="ＭＳ Ｐゴシック" pitchFamily="34" charset="-128"/>
                <a:cs typeface="Arial" charset="0"/>
              </a:rPr>
              <a:t>Trial</a:t>
            </a:r>
            <a:endParaRPr lang="en-US" altLang="en-US" sz="3300">
              <a:solidFill>
                <a:srgbClr val="00305E"/>
              </a:solidFill>
              <a:latin typeface="Verdana" pitchFamily="34" charset="0"/>
              <a:ea typeface="ＭＳ Ｐゴシック" pitchFamily="34" charset="-128"/>
              <a:cs typeface="Arial" charset="0"/>
            </a:endParaRPr>
          </a:p>
        </p:txBody>
      </p:sp>
    </p:spTree>
    <p:extLst>
      <p:ext uri="{BB962C8B-B14F-4D97-AF65-F5344CB8AC3E}">
        <p14:creationId xmlns:p14="http://schemas.microsoft.com/office/powerpoint/2010/main" val="328679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Initiation</a:t>
            </a:r>
            <a:endParaRPr lang="en-US" dirty="0"/>
          </a:p>
        </p:txBody>
      </p:sp>
      <p:sp>
        <p:nvSpPr>
          <p:cNvPr id="6" name="Content Placeholder 5"/>
          <p:cNvSpPr>
            <a:spLocks noGrp="1"/>
          </p:cNvSpPr>
          <p:nvPr>
            <p:ph idx="1"/>
          </p:nvPr>
        </p:nvSpPr>
        <p:spPr>
          <a:xfrm>
            <a:off x="467544" y="1412776"/>
            <a:ext cx="8229600" cy="4525962"/>
          </a:xfrm>
        </p:spPr>
        <p:txBody>
          <a:bodyPr/>
          <a:lstStyle/>
          <a:p>
            <a:r>
              <a:rPr lang="en-US" sz="4000" dirty="0" smtClean="0"/>
              <a:t>Insulin Basal </a:t>
            </a:r>
            <a:r>
              <a:rPr lang="en-US" sz="4000" dirty="0" err="1" smtClean="0"/>
              <a:t>Vs</a:t>
            </a:r>
            <a:r>
              <a:rPr lang="en-US" sz="4000" dirty="0" smtClean="0"/>
              <a:t> Premix</a:t>
            </a:r>
            <a:endParaRPr lang="en-US" sz="4000" dirty="0"/>
          </a:p>
        </p:txBody>
      </p:sp>
    </p:spTree>
    <p:extLst>
      <p:ext uri="{BB962C8B-B14F-4D97-AF65-F5344CB8AC3E}">
        <p14:creationId xmlns:p14="http://schemas.microsoft.com/office/powerpoint/2010/main" val="382649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GB" smtClean="0"/>
              <a:t>EasyMix: similar glycaemic control at week 24</a:t>
            </a:r>
          </a:p>
        </p:txBody>
      </p:sp>
      <p:graphicFrame>
        <p:nvGraphicFramePr>
          <p:cNvPr id="55299" name="Chart 4"/>
          <p:cNvGraphicFramePr>
            <a:graphicFrameLocks/>
          </p:cNvGraphicFramePr>
          <p:nvPr/>
        </p:nvGraphicFramePr>
        <p:xfrm>
          <a:off x="504825" y="2149475"/>
          <a:ext cx="3962400" cy="2751138"/>
        </p:xfrm>
        <a:graphic>
          <a:graphicData uri="http://schemas.openxmlformats.org/presentationml/2006/ole">
            <mc:AlternateContent xmlns:mc="http://schemas.openxmlformats.org/markup-compatibility/2006">
              <mc:Choice xmlns:v="urn:schemas-microsoft-com:vml" Requires="v">
                <p:oleObj spid="_x0000_s1172" r:id="rId5" imgW="5285690" imgH="2749534" progId="Excel.Chart.8">
                  <p:embed/>
                </p:oleObj>
              </mc:Choice>
              <mc:Fallback>
                <p:oleObj r:id="rId5" imgW="5285690" imgH="274953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 y="2149475"/>
                        <a:ext cx="39624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0" name="TextBox 5"/>
          <p:cNvSpPr txBox="1">
            <a:spLocks noChangeArrowheads="1"/>
          </p:cNvSpPr>
          <p:nvPr/>
        </p:nvSpPr>
        <p:spPr bwMode="auto">
          <a:xfrm>
            <a:off x="1278732" y="4973639"/>
            <a:ext cx="2697956" cy="9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400">
                <a:solidFill>
                  <a:srgbClr val="001965"/>
                </a:solidFill>
              </a:rPr>
              <a:t>Estimated mean difference for HbA</a:t>
            </a:r>
            <a:r>
              <a:rPr lang="en-GB" sz="1400" baseline="-25000">
                <a:solidFill>
                  <a:srgbClr val="001965"/>
                </a:solidFill>
              </a:rPr>
              <a:t>1c </a:t>
            </a:r>
            <a:r>
              <a:rPr lang="en-GB" sz="1400">
                <a:solidFill>
                  <a:srgbClr val="001965"/>
                </a:solidFill>
              </a:rPr>
              <a:t>at end of study:</a:t>
            </a:r>
          </a:p>
          <a:p>
            <a:pPr algn="ctr"/>
            <a:r>
              <a:rPr lang="en-GB" sz="1400">
                <a:solidFill>
                  <a:srgbClr val="001965"/>
                </a:solidFill>
              </a:rPr>
              <a:t>−0.12% (95% CI: −0.25;0.02)</a:t>
            </a:r>
          </a:p>
        </p:txBody>
      </p:sp>
      <p:sp>
        <p:nvSpPr>
          <p:cNvPr id="55301" name="TextBox 6"/>
          <p:cNvSpPr txBox="1">
            <a:spLocks noChangeArrowheads="1"/>
          </p:cNvSpPr>
          <p:nvPr/>
        </p:nvSpPr>
        <p:spPr bwMode="auto">
          <a:xfrm rot="-5400000">
            <a:off x="-709017" y="3352654"/>
            <a:ext cx="2347912" cy="33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200">
                <a:solidFill>
                  <a:srgbClr val="001965"/>
                </a:solidFill>
              </a:rPr>
              <a:t> </a:t>
            </a:r>
            <a:r>
              <a:rPr lang="en-GB" sz="1400">
                <a:solidFill>
                  <a:srgbClr val="001965"/>
                </a:solidFill>
              </a:rPr>
              <a:t>HbA</a:t>
            </a:r>
            <a:r>
              <a:rPr lang="en-GB" sz="1400" baseline="-25000">
                <a:solidFill>
                  <a:srgbClr val="001965"/>
                </a:solidFill>
              </a:rPr>
              <a:t>1c</a:t>
            </a:r>
            <a:r>
              <a:rPr lang="en-GB" sz="1200">
                <a:solidFill>
                  <a:srgbClr val="001965"/>
                </a:solidFill>
              </a:rPr>
              <a:t> (%)</a:t>
            </a:r>
          </a:p>
        </p:txBody>
      </p:sp>
      <p:sp>
        <p:nvSpPr>
          <p:cNvPr id="55302" name="TextBox 7"/>
          <p:cNvSpPr txBox="1">
            <a:spLocks noChangeArrowheads="1"/>
          </p:cNvSpPr>
          <p:nvPr/>
        </p:nvSpPr>
        <p:spPr bwMode="auto">
          <a:xfrm>
            <a:off x="958453" y="1798639"/>
            <a:ext cx="3348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400">
                <a:solidFill>
                  <a:srgbClr val="001965"/>
                </a:solidFill>
              </a:rPr>
              <a:t>Change in HbA</a:t>
            </a:r>
            <a:r>
              <a:rPr lang="en-GB" sz="1400" baseline="-25000">
                <a:solidFill>
                  <a:srgbClr val="001965"/>
                </a:solidFill>
              </a:rPr>
              <a:t>1c</a:t>
            </a:r>
            <a:r>
              <a:rPr lang="en-GB" sz="1400">
                <a:solidFill>
                  <a:srgbClr val="001965"/>
                </a:solidFill>
              </a:rPr>
              <a:t> (%) </a:t>
            </a:r>
          </a:p>
          <a:p>
            <a:pPr algn="ctr"/>
            <a:r>
              <a:rPr lang="en-GB" sz="1400">
                <a:solidFill>
                  <a:srgbClr val="001965"/>
                </a:solidFill>
              </a:rPr>
              <a:t>from baseline to week 24</a:t>
            </a:r>
          </a:p>
        </p:txBody>
      </p:sp>
      <p:graphicFrame>
        <p:nvGraphicFramePr>
          <p:cNvPr id="55303" name="Chart 8"/>
          <p:cNvGraphicFramePr>
            <a:graphicFrameLocks/>
          </p:cNvGraphicFramePr>
          <p:nvPr/>
        </p:nvGraphicFramePr>
        <p:xfrm>
          <a:off x="4914900" y="2184400"/>
          <a:ext cx="3930254" cy="2786063"/>
        </p:xfrm>
        <a:graphic>
          <a:graphicData uri="http://schemas.openxmlformats.org/presentationml/2006/ole">
            <mc:AlternateContent xmlns:mc="http://schemas.openxmlformats.org/markup-compatibility/2006">
              <mc:Choice xmlns:v="urn:schemas-microsoft-com:vml" Requires="v">
                <p:oleObj spid="_x0000_s1173" r:id="rId8" imgW="5243014" imgH="2786113" progId="Excel.Chart.8">
                  <p:embed/>
                </p:oleObj>
              </mc:Choice>
              <mc:Fallback>
                <p:oleObj r:id="rId8" imgW="5243014" imgH="2786113"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900" y="2184400"/>
                        <a:ext cx="3930254"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4" name="TextBox 9"/>
          <p:cNvSpPr txBox="1">
            <a:spLocks noChangeArrowheads="1"/>
          </p:cNvSpPr>
          <p:nvPr/>
        </p:nvSpPr>
        <p:spPr bwMode="auto">
          <a:xfrm>
            <a:off x="5262562" y="1793875"/>
            <a:ext cx="351115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400">
                <a:solidFill>
                  <a:srgbClr val="001965"/>
                </a:solidFill>
              </a:rPr>
              <a:t>Participants who achieved </a:t>
            </a:r>
          </a:p>
          <a:p>
            <a:pPr algn="ctr"/>
            <a:r>
              <a:rPr lang="en-GB" sz="1400">
                <a:solidFill>
                  <a:srgbClr val="001965"/>
                </a:solidFill>
              </a:rPr>
              <a:t>HbA</a:t>
            </a:r>
            <a:r>
              <a:rPr lang="en-GB" sz="1400" baseline="-25000">
                <a:solidFill>
                  <a:srgbClr val="001965"/>
                </a:solidFill>
              </a:rPr>
              <a:t>1c</a:t>
            </a:r>
            <a:r>
              <a:rPr lang="en-GB" sz="1400">
                <a:solidFill>
                  <a:srgbClr val="001965"/>
                </a:solidFill>
              </a:rPr>
              <a:t>&lt;7.0%</a:t>
            </a:r>
          </a:p>
        </p:txBody>
      </p:sp>
      <p:sp>
        <p:nvSpPr>
          <p:cNvPr id="55305" name="TextBox 10"/>
          <p:cNvSpPr txBox="1">
            <a:spLocks noChangeArrowheads="1"/>
          </p:cNvSpPr>
          <p:nvPr/>
        </p:nvSpPr>
        <p:spPr bwMode="auto">
          <a:xfrm rot="-5400000">
            <a:off x="3611762" y="3390754"/>
            <a:ext cx="2481262" cy="33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400">
                <a:solidFill>
                  <a:srgbClr val="001965"/>
                </a:solidFill>
              </a:rPr>
              <a:t>Participants</a:t>
            </a:r>
            <a:r>
              <a:rPr lang="en-GB" sz="1200">
                <a:solidFill>
                  <a:srgbClr val="001965"/>
                </a:solidFill>
              </a:rPr>
              <a:t> (%)</a:t>
            </a:r>
          </a:p>
        </p:txBody>
      </p:sp>
      <p:sp>
        <p:nvSpPr>
          <p:cNvPr id="55306" name="Rectangle 50"/>
          <p:cNvSpPr>
            <a:spLocks noChangeArrowheads="1"/>
          </p:cNvSpPr>
          <p:nvPr/>
        </p:nvSpPr>
        <p:spPr bwMode="auto">
          <a:xfrm>
            <a:off x="4827985" y="5478463"/>
            <a:ext cx="179784" cy="157162"/>
          </a:xfrm>
          <a:prstGeom prst="rect">
            <a:avLst/>
          </a:prstGeom>
          <a:solidFill>
            <a:srgbClr val="009FDA"/>
          </a:solidFill>
          <a:ln w="9525" algn="ctr">
            <a:solidFill>
              <a:srgbClr val="009FDA"/>
            </a:solidFill>
            <a:miter lim="800000"/>
            <a:headEnd/>
            <a:tailEnd/>
          </a:ln>
        </p:spPr>
        <p:txBody>
          <a:bodyPr wrap="none" lIns="121798" tIns="60899" rIns="121798" bIns="60899" anchor="ctr"/>
          <a:lstStyle/>
          <a:p>
            <a:endParaRPr lang="da-DK" sz="1400">
              <a:solidFill>
                <a:srgbClr val="092F5E"/>
              </a:solidFill>
            </a:endParaRPr>
          </a:p>
        </p:txBody>
      </p:sp>
      <p:sp>
        <p:nvSpPr>
          <p:cNvPr id="55307" name="Rectangle 52"/>
          <p:cNvSpPr>
            <a:spLocks noChangeArrowheads="1"/>
          </p:cNvSpPr>
          <p:nvPr/>
        </p:nvSpPr>
        <p:spPr bwMode="auto">
          <a:xfrm>
            <a:off x="4827985" y="5227639"/>
            <a:ext cx="179784" cy="155575"/>
          </a:xfrm>
          <a:prstGeom prst="rect">
            <a:avLst/>
          </a:prstGeom>
          <a:solidFill>
            <a:srgbClr val="002060"/>
          </a:solidFill>
          <a:ln w="9525" algn="ctr">
            <a:solidFill>
              <a:srgbClr val="001965"/>
            </a:solidFill>
            <a:miter lim="800000"/>
            <a:headEnd/>
            <a:tailEnd/>
          </a:ln>
        </p:spPr>
        <p:txBody>
          <a:bodyPr wrap="none" lIns="121798" tIns="60899" rIns="121798" bIns="60899" anchor="ctr"/>
          <a:lstStyle/>
          <a:p>
            <a:endParaRPr lang="da-DK" sz="1400">
              <a:solidFill>
                <a:srgbClr val="092F5E"/>
              </a:solidFill>
            </a:endParaRPr>
          </a:p>
        </p:txBody>
      </p:sp>
      <p:sp>
        <p:nvSpPr>
          <p:cNvPr id="55308" name="Text Box 53"/>
          <p:cNvSpPr txBox="1">
            <a:spLocks noChangeArrowheads="1"/>
          </p:cNvSpPr>
          <p:nvPr/>
        </p:nvSpPr>
        <p:spPr bwMode="auto">
          <a:xfrm>
            <a:off x="5006579" y="5138739"/>
            <a:ext cx="1063506" cy="33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21798" tIns="60899" rIns="121798" bIns="60899">
            <a:spAutoFit/>
          </a:bodyPr>
          <a:lstStyle>
            <a:lvl1pPr defTabSz="981075" eaLnBrk="0" hangingPunct="0">
              <a:defRPr sz="3200">
                <a:solidFill>
                  <a:schemeClr val="tx1"/>
                </a:solidFill>
                <a:latin typeface="Verdana" pitchFamily="34" charset="0"/>
                <a:cs typeface="Arial" pitchFamily="34" charset="0"/>
              </a:defRPr>
            </a:lvl1pPr>
            <a:lvl2pPr marL="742950" indent="-285750" defTabSz="981075" eaLnBrk="0" hangingPunct="0">
              <a:defRPr sz="3200">
                <a:solidFill>
                  <a:schemeClr val="tx1"/>
                </a:solidFill>
                <a:latin typeface="Verdana" pitchFamily="34" charset="0"/>
                <a:cs typeface="Arial" pitchFamily="34" charset="0"/>
              </a:defRPr>
            </a:lvl2pPr>
            <a:lvl3pPr marL="1143000" indent="-228600" defTabSz="981075" eaLnBrk="0" hangingPunct="0">
              <a:defRPr sz="3200">
                <a:solidFill>
                  <a:schemeClr val="tx1"/>
                </a:solidFill>
                <a:latin typeface="Verdana" pitchFamily="34" charset="0"/>
                <a:cs typeface="Arial" pitchFamily="34" charset="0"/>
              </a:defRPr>
            </a:lvl3pPr>
            <a:lvl4pPr marL="1600200" indent="-228600" defTabSz="981075" eaLnBrk="0" hangingPunct="0">
              <a:defRPr sz="3200">
                <a:solidFill>
                  <a:schemeClr val="tx1"/>
                </a:solidFill>
                <a:latin typeface="Verdana" pitchFamily="34" charset="0"/>
                <a:cs typeface="Arial" pitchFamily="34" charset="0"/>
              </a:defRPr>
            </a:lvl4pPr>
            <a:lvl5pPr marL="2057400" indent="-228600" defTabSz="981075" eaLnBrk="0" hangingPunct="0">
              <a:defRPr sz="3200">
                <a:solidFill>
                  <a:schemeClr val="tx1"/>
                </a:solidFill>
                <a:latin typeface="Verdana" pitchFamily="34" charset="0"/>
                <a:cs typeface="Arial" pitchFamily="34" charset="0"/>
              </a:defRPr>
            </a:lvl5pPr>
            <a:lvl6pPr marL="2514600" indent="-228600" defTabSz="981075"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defTabSz="981075"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defTabSz="981075"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defTabSz="981075"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spcAft>
                <a:spcPct val="40000"/>
              </a:spcAft>
              <a:buClr>
                <a:schemeClr val="accent2"/>
              </a:buClr>
            </a:pPr>
            <a:r>
              <a:rPr lang="en-GB" sz="1400">
                <a:solidFill>
                  <a:srgbClr val="001965"/>
                </a:solidFill>
              </a:rPr>
              <a:t>BIAsp 30</a:t>
            </a:r>
            <a:endParaRPr lang="en-US" sz="1400">
              <a:solidFill>
                <a:srgbClr val="001965"/>
              </a:solidFill>
            </a:endParaRPr>
          </a:p>
        </p:txBody>
      </p:sp>
      <p:sp>
        <p:nvSpPr>
          <p:cNvPr id="55309" name="Text Box 54"/>
          <p:cNvSpPr txBox="1">
            <a:spLocks noChangeArrowheads="1"/>
          </p:cNvSpPr>
          <p:nvPr/>
        </p:nvSpPr>
        <p:spPr bwMode="auto">
          <a:xfrm>
            <a:off x="5006579" y="5403851"/>
            <a:ext cx="1646999" cy="33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sz="1400">
                <a:solidFill>
                  <a:srgbClr val="001965"/>
                </a:solidFill>
              </a:rPr>
              <a:t>Insulin glargine</a:t>
            </a:r>
            <a:endParaRPr lang="en-US" sz="1400">
              <a:solidFill>
                <a:srgbClr val="001965"/>
              </a:solidFill>
            </a:endParaRPr>
          </a:p>
        </p:txBody>
      </p:sp>
      <p:sp>
        <p:nvSpPr>
          <p:cNvPr id="55310" name="TextBox 15"/>
          <p:cNvSpPr txBox="1">
            <a:spLocks noChangeArrowheads="1"/>
          </p:cNvSpPr>
          <p:nvPr/>
        </p:nvSpPr>
        <p:spPr bwMode="auto">
          <a:xfrm>
            <a:off x="1128729" y="4379914"/>
            <a:ext cx="1317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200">
                <a:solidFill>
                  <a:srgbClr val="001965"/>
                </a:solidFill>
              </a:rPr>
              <a:t>Baseline HbA</a:t>
            </a:r>
            <a:r>
              <a:rPr lang="en-GB" sz="1200" baseline="-25000">
                <a:solidFill>
                  <a:srgbClr val="001965"/>
                </a:solidFill>
              </a:rPr>
              <a:t>1c</a:t>
            </a:r>
          </a:p>
          <a:p>
            <a:pPr algn="ctr"/>
            <a:r>
              <a:rPr lang="en-GB" sz="1200">
                <a:solidFill>
                  <a:srgbClr val="001965"/>
                </a:solidFill>
              </a:rPr>
              <a:t>8.2%</a:t>
            </a:r>
          </a:p>
        </p:txBody>
      </p:sp>
      <p:sp>
        <p:nvSpPr>
          <p:cNvPr id="55311" name="TextBox 17"/>
          <p:cNvSpPr txBox="1">
            <a:spLocks noChangeArrowheads="1"/>
          </p:cNvSpPr>
          <p:nvPr/>
        </p:nvSpPr>
        <p:spPr bwMode="auto">
          <a:xfrm>
            <a:off x="2848588" y="4067176"/>
            <a:ext cx="1317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200">
                <a:solidFill>
                  <a:srgbClr val="001965"/>
                </a:solidFill>
              </a:rPr>
              <a:t>Baseline HbA</a:t>
            </a:r>
            <a:r>
              <a:rPr lang="en-GB" sz="1200" baseline="-25000">
                <a:solidFill>
                  <a:srgbClr val="001965"/>
                </a:solidFill>
              </a:rPr>
              <a:t>1c</a:t>
            </a:r>
          </a:p>
          <a:p>
            <a:pPr algn="ctr"/>
            <a:r>
              <a:rPr lang="en-GB" sz="1200">
                <a:solidFill>
                  <a:srgbClr val="001965"/>
                </a:solidFill>
              </a:rPr>
              <a:t>8.1%</a:t>
            </a:r>
          </a:p>
        </p:txBody>
      </p:sp>
      <p:sp>
        <p:nvSpPr>
          <p:cNvPr id="55312"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sz="900">
                <a:solidFill>
                  <a:srgbClr val="001965"/>
                </a:solidFill>
              </a:rPr>
              <a:t>Yang </a:t>
            </a:r>
            <a:r>
              <a:rPr lang="en-GB" sz="900" i="1">
                <a:solidFill>
                  <a:srgbClr val="001965"/>
                </a:solidFill>
              </a:rPr>
              <a:t>et al. Curr Med Res Opin</a:t>
            </a:r>
            <a:r>
              <a:rPr lang="en-GB" sz="900">
                <a:solidFill>
                  <a:srgbClr val="001965"/>
                </a:solidFill>
              </a:rPr>
              <a:t> 2013;29:1599–608</a:t>
            </a:r>
            <a:endParaRPr lang="fr-FR" sz="900">
              <a:solidFill>
                <a:srgbClr val="001965"/>
              </a:solidFill>
            </a:endParaRPr>
          </a:p>
        </p:txBody>
      </p:sp>
      <p:sp>
        <p:nvSpPr>
          <p:cNvPr id="55313" name="Text Box 30"/>
          <p:cNvSpPr txBox="1">
            <a:spLocks noChangeArrowheads="1"/>
          </p:cNvSpPr>
          <p:nvPr/>
        </p:nvSpPr>
        <p:spPr bwMode="auto">
          <a:xfrm>
            <a:off x="217885" y="6032501"/>
            <a:ext cx="647819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fr-FR" sz="1000">
                <a:solidFill>
                  <a:srgbClr val="001965"/>
                </a:solidFill>
              </a:rPr>
              <a:t>BIAsp, biphasic insulin aspart; CI, confidence interval</a:t>
            </a:r>
            <a:endParaRPr lang="en-GB" sz="1000">
              <a:solidFill>
                <a:srgbClr val="001965"/>
              </a:solidFill>
            </a:endParaRPr>
          </a:p>
        </p:txBody>
      </p:sp>
    </p:spTree>
    <p:extLst>
      <p:ext uri="{BB962C8B-B14F-4D97-AF65-F5344CB8AC3E}">
        <p14:creationId xmlns:p14="http://schemas.microsoft.com/office/powerpoint/2010/main" val="37132166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GB" smtClean="0"/>
              <a:t>EasyMix: comparable change in PPG over 24 weeks with BIAsp 30 and insulin glargine</a:t>
            </a:r>
          </a:p>
        </p:txBody>
      </p:sp>
      <p:grpSp>
        <p:nvGrpSpPr>
          <p:cNvPr id="56323" name="Group 2"/>
          <p:cNvGrpSpPr>
            <a:grpSpLocks/>
          </p:cNvGrpSpPr>
          <p:nvPr/>
        </p:nvGrpSpPr>
        <p:grpSpPr bwMode="auto">
          <a:xfrm>
            <a:off x="919610" y="1768475"/>
            <a:ext cx="7343328" cy="3683000"/>
            <a:chOff x="1169756" y="1579960"/>
            <a:chExt cx="9791524" cy="3683517"/>
          </a:xfrm>
        </p:grpSpPr>
        <p:sp>
          <p:nvSpPr>
            <p:cNvPr id="111" name="TextBox 110"/>
            <p:cNvSpPr txBox="1"/>
            <p:nvPr/>
          </p:nvSpPr>
          <p:spPr>
            <a:xfrm>
              <a:off x="9764254" y="3575728"/>
              <a:ext cx="1054145" cy="553953"/>
            </a:xfrm>
            <a:prstGeom prst="rect">
              <a:avLst/>
            </a:prstGeom>
            <a:noFill/>
          </p:spPr>
          <p:txBody>
            <a:bodyPr lIns="121798" tIns="60899" rIns="121798" bIns="60899">
              <a:spAutoFit/>
            </a:bodyPr>
            <a:lstStyle/>
            <a:p>
              <a:pPr fontAlgn="auto">
                <a:spcBef>
                  <a:spcPts val="0"/>
                </a:spcBef>
                <a:spcAft>
                  <a:spcPts val="0"/>
                </a:spcAft>
                <a:defRPr/>
              </a:pPr>
              <a:r>
                <a:rPr lang="en-GB" sz="1400" dirty="0">
                  <a:solidFill>
                    <a:srgbClr val="001965"/>
                  </a:solidFill>
                  <a:latin typeface="+mj-lt"/>
                </a:rPr>
                <a:t>Week 24</a:t>
              </a:r>
            </a:p>
          </p:txBody>
        </p:sp>
        <p:cxnSp>
          <p:nvCxnSpPr>
            <p:cNvPr id="4" name="Straight Connector 3"/>
            <p:cNvCxnSpPr/>
            <p:nvPr/>
          </p:nvCxnSpPr>
          <p:spPr>
            <a:xfrm>
              <a:off x="2296333" y="1764136"/>
              <a:ext cx="0" cy="2818209"/>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83616" y="4398169"/>
              <a:ext cx="11271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1402" y="4213993"/>
              <a:ext cx="958891" cy="338184"/>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4.0</a:t>
              </a:r>
            </a:p>
          </p:txBody>
        </p:sp>
        <p:cxnSp>
          <p:nvCxnSpPr>
            <p:cNvPr id="10" name="Straight Connector 9"/>
            <p:cNvCxnSpPr/>
            <p:nvPr/>
          </p:nvCxnSpPr>
          <p:spPr>
            <a:xfrm>
              <a:off x="2183616" y="3520157"/>
              <a:ext cx="11271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83616" y="3958369"/>
              <a:ext cx="11271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83616" y="3081946"/>
              <a:ext cx="11271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83616" y="2203936"/>
              <a:ext cx="11271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83616" y="2642147"/>
              <a:ext cx="11271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83616" y="1764136"/>
              <a:ext cx="11271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91402" y="3775781"/>
              <a:ext cx="958891" cy="338184"/>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6.0</a:t>
              </a:r>
            </a:p>
          </p:txBody>
        </p:sp>
        <p:sp>
          <p:nvSpPr>
            <p:cNvPr id="24" name="TextBox 23"/>
            <p:cNvSpPr txBox="1"/>
            <p:nvPr/>
          </p:nvSpPr>
          <p:spPr>
            <a:xfrm>
              <a:off x="1291402" y="3353447"/>
              <a:ext cx="958891" cy="338184"/>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8.0</a:t>
              </a:r>
            </a:p>
          </p:txBody>
        </p:sp>
        <p:sp>
          <p:nvSpPr>
            <p:cNvPr id="26" name="TextBox 25"/>
            <p:cNvSpPr txBox="1"/>
            <p:nvPr/>
          </p:nvSpPr>
          <p:spPr>
            <a:xfrm>
              <a:off x="1175509" y="2881893"/>
              <a:ext cx="1027157" cy="338185"/>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10.0</a:t>
              </a:r>
            </a:p>
          </p:txBody>
        </p:sp>
        <p:sp>
          <p:nvSpPr>
            <p:cNvPr id="28" name="TextBox 27"/>
            <p:cNvSpPr txBox="1"/>
            <p:nvPr/>
          </p:nvSpPr>
          <p:spPr>
            <a:xfrm>
              <a:off x="1191385" y="2478611"/>
              <a:ext cx="1027157" cy="338185"/>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12.0</a:t>
              </a:r>
            </a:p>
          </p:txBody>
        </p:sp>
        <p:sp>
          <p:nvSpPr>
            <p:cNvPr id="30" name="TextBox 29"/>
            <p:cNvSpPr txBox="1"/>
            <p:nvPr/>
          </p:nvSpPr>
          <p:spPr>
            <a:xfrm>
              <a:off x="1191385" y="2021347"/>
              <a:ext cx="1027157" cy="338185"/>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14.0</a:t>
              </a:r>
            </a:p>
          </p:txBody>
        </p:sp>
        <p:sp>
          <p:nvSpPr>
            <p:cNvPr id="32" name="TextBox 31"/>
            <p:cNvSpPr txBox="1"/>
            <p:nvPr/>
          </p:nvSpPr>
          <p:spPr>
            <a:xfrm>
              <a:off x="1191385" y="1579960"/>
              <a:ext cx="1027157" cy="338185"/>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16.0</a:t>
              </a:r>
            </a:p>
          </p:txBody>
        </p:sp>
        <p:cxnSp>
          <p:nvCxnSpPr>
            <p:cNvPr id="33" name="Straight Connector 32"/>
            <p:cNvCxnSpPr/>
            <p:nvPr/>
          </p:nvCxnSpPr>
          <p:spPr>
            <a:xfrm flipH="1">
              <a:off x="2291570" y="4879248"/>
              <a:ext cx="8417287"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15434"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26614" y="4925293"/>
              <a:ext cx="1095422"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B120</a:t>
              </a:r>
            </a:p>
          </p:txBody>
        </p:sp>
        <p:cxnSp>
          <p:nvCxnSpPr>
            <p:cNvPr id="36" name="Straight Connector 35"/>
            <p:cNvCxnSpPr/>
            <p:nvPr/>
          </p:nvCxnSpPr>
          <p:spPr>
            <a:xfrm>
              <a:off x="3588613"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60205"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31797"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03388"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476568"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48160"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419752"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391344" y="4879248"/>
              <a:ext cx="0" cy="10796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a:off x="8694233" y="1959426"/>
              <a:ext cx="134944" cy="100026"/>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anchor="ctr"/>
            <a:lstStyle/>
            <a:p>
              <a:pPr algn="ctr" fontAlgn="auto">
                <a:spcBef>
                  <a:spcPts val="0"/>
                </a:spcBef>
                <a:spcAft>
                  <a:spcPts val="0"/>
                </a:spcAft>
                <a:defRPr/>
              </a:pPr>
              <a:endParaRPr lang="en-GB" sz="1300" dirty="0">
                <a:solidFill>
                  <a:srgbClr val="FFFFFF"/>
                </a:solidFill>
                <a:latin typeface="+mj-lt"/>
              </a:endParaRPr>
            </a:p>
          </p:txBody>
        </p:sp>
        <p:sp>
          <p:nvSpPr>
            <p:cNvPr id="45" name="Oval 44"/>
            <p:cNvSpPr/>
            <p:nvPr/>
          </p:nvSpPr>
          <p:spPr>
            <a:xfrm>
              <a:off x="8694233" y="1735557"/>
              <a:ext cx="111130" cy="80974"/>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anchor="ctr"/>
            <a:lstStyle/>
            <a:p>
              <a:pPr algn="ctr" fontAlgn="auto">
                <a:spcBef>
                  <a:spcPts val="0"/>
                </a:spcBef>
                <a:spcAft>
                  <a:spcPts val="0"/>
                </a:spcAft>
                <a:defRPr/>
              </a:pPr>
              <a:endParaRPr lang="en-GB" sz="1300" dirty="0">
                <a:solidFill>
                  <a:srgbClr val="FFFFFF"/>
                </a:solidFill>
                <a:latin typeface="+mj-lt"/>
              </a:endParaRPr>
            </a:p>
          </p:txBody>
        </p:sp>
        <p:cxnSp>
          <p:nvCxnSpPr>
            <p:cNvPr id="46" name="Straight Connector 45"/>
            <p:cNvCxnSpPr/>
            <p:nvPr/>
          </p:nvCxnSpPr>
          <p:spPr>
            <a:xfrm>
              <a:off x="8592628" y="2018172"/>
              <a:ext cx="350853" cy="0"/>
            </a:xfrm>
            <a:prstGeom prst="line">
              <a:avLst/>
            </a:prstGeom>
            <a:ln w="28575">
              <a:solidFill>
                <a:srgbClr val="009FDA"/>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575165" y="1778426"/>
              <a:ext cx="350852"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937130" y="1843522"/>
              <a:ext cx="1771725" cy="553953"/>
            </a:xfrm>
            <a:prstGeom prst="rect">
              <a:avLst/>
            </a:prstGeom>
            <a:noFill/>
            <a:ln>
              <a:noFill/>
            </a:ln>
          </p:spPr>
          <p:txBody>
            <a:bodyPr lIns="121798" tIns="60899" rIns="121798" bIns="60899">
              <a:spAutoFit/>
            </a:bodyPr>
            <a:lstStyle/>
            <a:p>
              <a:pPr fontAlgn="auto">
                <a:spcBef>
                  <a:spcPts val="0"/>
                </a:spcBef>
                <a:spcAft>
                  <a:spcPts val="0"/>
                </a:spcAft>
                <a:defRPr/>
              </a:pPr>
              <a:r>
                <a:rPr lang="en-GB" sz="1400" dirty="0">
                  <a:solidFill>
                    <a:srgbClr val="001965"/>
                  </a:solidFill>
                  <a:latin typeface="+mj-lt"/>
                </a:rPr>
                <a:t>Insulin glargine</a:t>
              </a:r>
            </a:p>
          </p:txBody>
        </p:sp>
        <p:sp>
          <p:nvSpPr>
            <p:cNvPr id="49" name="TextBox 48"/>
            <p:cNvSpPr txBox="1"/>
            <p:nvPr/>
          </p:nvSpPr>
          <p:spPr>
            <a:xfrm>
              <a:off x="8926018" y="1602188"/>
              <a:ext cx="1190676" cy="339773"/>
            </a:xfrm>
            <a:prstGeom prst="rect">
              <a:avLst/>
            </a:prstGeom>
            <a:noFill/>
          </p:spPr>
          <p:txBody>
            <a:bodyPr lIns="121798" tIns="60899" rIns="121798" bIns="60899">
              <a:spAutoFit/>
            </a:bodyPr>
            <a:lstStyle/>
            <a:p>
              <a:pPr fontAlgn="auto">
                <a:spcBef>
                  <a:spcPts val="0"/>
                </a:spcBef>
                <a:spcAft>
                  <a:spcPts val="0"/>
                </a:spcAft>
                <a:defRPr/>
              </a:pPr>
              <a:r>
                <a:rPr lang="en-GB" sz="1400" dirty="0">
                  <a:solidFill>
                    <a:srgbClr val="001965"/>
                  </a:solidFill>
                  <a:latin typeface="+mj-lt"/>
                </a:rPr>
                <a:t>BIAsp 30</a:t>
              </a:r>
            </a:p>
          </p:txBody>
        </p:sp>
        <p:sp>
          <p:nvSpPr>
            <p:cNvPr id="51" name="TextBox 50"/>
            <p:cNvSpPr txBox="1"/>
            <p:nvPr/>
          </p:nvSpPr>
          <p:spPr>
            <a:xfrm>
              <a:off x="2080423" y="4925293"/>
              <a:ext cx="1057320"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BB</a:t>
              </a:r>
            </a:p>
          </p:txBody>
        </p:sp>
        <p:sp>
          <p:nvSpPr>
            <p:cNvPr id="52" name="TextBox 51"/>
            <p:cNvSpPr txBox="1"/>
            <p:nvPr/>
          </p:nvSpPr>
          <p:spPr>
            <a:xfrm>
              <a:off x="4022020" y="4925293"/>
              <a:ext cx="1057320"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BL</a:t>
              </a:r>
            </a:p>
          </p:txBody>
        </p:sp>
        <p:sp>
          <p:nvSpPr>
            <p:cNvPr id="53" name="TextBox 52"/>
            <p:cNvSpPr txBox="1"/>
            <p:nvPr/>
          </p:nvSpPr>
          <p:spPr>
            <a:xfrm>
              <a:off x="4955510" y="4925293"/>
              <a:ext cx="1095422"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L120</a:t>
              </a:r>
            </a:p>
          </p:txBody>
        </p:sp>
        <p:sp>
          <p:nvSpPr>
            <p:cNvPr id="54" name="TextBox 53"/>
            <p:cNvSpPr txBox="1"/>
            <p:nvPr/>
          </p:nvSpPr>
          <p:spPr>
            <a:xfrm>
              <a:off x="5952503" y="4925293"/>
              <a:ext cx="1057320"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BD</a:t>
              </a:r>
            </a:p>
          </p:txBody>
        </p:sp>
        <p:sp>
          <p:nvSpPr>
            <p:cNvPr id="55" name="TextBox 54"/>
            <p:cNvSpPr txBox="1"/>
            <p:nvPr/>
          </p:nvSpPr>
          <p:spPr>
            <a:xfrm>
              <a:off x="6879643" y="4925293"/>
              <a:ext cx="1163687"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D120</a:t>
              </a:r>
            </a:p>
          </p:txBody>
        </p:sp>
        <p:sp>
          <p:nvSpPr>
            <p:cNvPr id="56" name="TextBox 55"/>
            <p:cNvSpPr txBox="1"/>
            <p:nvPr/>
          </p:nvSpPr>
          <p:spPr>
            <a:xfrm>
              <a:off x="7905212" y="4925293"/>
              <a:ext cx="1057320"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BED</a:t>
              </a:r>
            </a:p>
          </p:txBody>
        </p:sp>
        <p:sp>
          <p:nvSpPr>
            <p:cNvPr id="57" name="TextBox 56"/>
            <p:cNvSpPr txBox="1"/>
            <p:nvPr/>
          </p:nvSpPr>
          <p:spPr>
            <a:xfrm>
              <a:off x="8746623" y="4925293"/>
              <a:ext cx="1370071"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2–4AM</a:t>
              </a:r>
            </a:p>
          </p:txBody>
        </p:sp>
        <p:sp>
          <p:nvSpPr>
            <p:cNvPr id="58" name="TextBox 57"/>
            <p:cNvSpPr txBox="1"/>
            <p:nvPr/>
          </p:nvSpPr>
          <p:spPr>
            <a:xfrm>
              <a:off x="9797593" y="4925293"/>
              <a:ext cx="1163687" cy="338184"/>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BBF</a:t>
              </a:r>
            </a:p>
          </p:txBody>
        </p:sp>
        <p:grpSp>
          <p:nvGrpSpPr>
            <p:cNvPr id="56368" name="Group 104"/>
            <p:cNvGrpSpPr>
              <a:grpSpLocks/>
            </p:cNvGrpSpPr>
            <p:nvPr/>
          </p:nvGrpSpPr>
          <p:grpSpPr bwMode="auto">
            <a:xfrm>
              <a:off x="2550069" y="2870278"/>
              <a:ext cx="7909175" cy="1092764"/>
              <a:chOff x="2304275" y="3434621"/>
              <a:chExt cx="7679712" cy="1458285"/>
            </a:xfrm>
          </p:grpSpPr>
          <p:sp>
            <p:nvSpPr>
              <p:cNvPr id="63" name="Freeform 62"/>
              <p:cNvSpPr/>
              <p:nvPr/>
            </p:nvSpPr>
            <p:spPr>
              <a:xfrm>
                <a:off x="2352329" y="3517922"/>
                <a:ext cx="7576518" cy="1332728"/>
              </a:xfrm>
              <a:custGeom>
                <a:avLst/>
                <a:gdLst>
                  <a:gd name="connsiteX0" fmla="*/ 0 w 7576457"/>
                  <a:gd name="connsiteY0" fmla="*/ 1262743 h 1332411"/>
                  <a:gd name="connsiteX1" fmla="*/ 957943 w 7576457"/>
                  <a:gd name="connsiteY1" fmla="*/ 165463 h 1332411"/>
                  <a:gd name="connsiteX2" fmla="*/ 1907177 w 7576457"/>
                  <a:gd name="connsiteY2" fmla="*/ 1062446 h 1332411"/>
                  <a:gd name="connsiteX3" fmla="*/ 2838995 w 7576457"/>
                  <a:gd name="connsiteY3" fmla="*/ 191588 h 1332411"/>
                  <a:gd name="connsiteX4" fmla="*/ 3796937 w 7576457"/>
                  <a:gd name="connsiteY4" fmla="*/ 1114697 h 1332411"/>
                  <a:gd name="connsiteX5" fmla="*/ 4720046 w 7576457"/>
                  <a:gd name="connsiteY5" fmla="*/ 0 h 1332411"/>
                  <a:gd name="connsiteX6" fmla="*/ 5677989 w 7576457"/>
                  <a:gd name="connsiteY6" fmla="*/ 444137 h 1332411"/>
                  <a:gd name="connsiteX7" fmla="*/ 6618515 w 7576457"/>
                  <a:gd name="connsiteY7" fmla="*/ 1097280 h 1332411"/>
                  <a:gd name="connsiteX8" fmla="*/ 7576457 w 7576457"/>
                  <a:gd name="connsiteY8" fmla="*/ 1332411 h 1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57" h="1332411">
                    <a:moveTo>
                      <a:pt x="0" y="1262743"/>
                    </a:moveTo>
                    <a:lnTo>
                      <a:pt x="957943" y="165463"/>
                    </a:lnTo>
                    <a:lnTo>
                      <a:pt x="1907177" y="1062446"/>
                    </a:lnTo>
                    <a:lnTo>
                      <a:pt x="2838995" y="191588"/>
                    </a:lnTo>
                    <a:lnTo>
                      <a:pt x="3796937" y="1114697"/>
                    </a:lnTo>
                    <a:lnTo>
                      <a:pt x="4720046" y="0"/>
                    </a:lnTo>
                    <a:lnTo>
                      <a:pt x="5677989" y="444137"/>
                    </a:lnTo>
                    <a:lnTo>
                      <a:pt x="6618515" y="1097280"/>
                    </a:lnTo>
                    <a:lnTo>
                      <a:pt x="7576457" y="1332411"/>
                    </a:lnTo>
                  </a:path>
                </a:pathLst>
              </a:custGeom>
              <a:no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64" name="Isosceles Triangle 63"/>
              <p:cNvSpPr/>
              <p:nvPr/>
            </p:nvSpPr>
            <p:spPr>
              <a:xfrm>
                <a:off x="2304542" y="4685383"/>
                <a:ext cx="131029" cy="13348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65" name="Isosceles Triangle 64"/>
              <p:cNvSpPr/>
              <p:nvPr/>
            </p:nvSpPr>
            <p:spPr>
              <a:xfrm>
                <a:off x="3246405" y="3617507"/>
                <a:ext cx="131028" cy="13348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66" name="Isosceles Triangle 65"/>
              <p:cNvSpPr/>
              <p:nvPr/>
            </p:nvSpPr>
            <p:spPr>
              <a:xfrm>
                <a:off x="4199057" y="4492572"/>
                <a:ext cx="131028" cy="135603"/>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67" name="Isosceles Triangle 66"/>
              <p:cNvSpPr/>
              <p:nvPr/>
            </p:nvSpPr>
            <p:spPr>
              <a:xfrm>
                <a:off x="5127046" y="3606912"/>
                <a:ext cx="129487" cy="135603"/>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68" name="Isosceles Triangle 67"/>
              <p:cNvSpPr/>
              <p:nvPr/>
            </p:nvSpPr>
            <p:spPr>
              <a:xfrm>
                <a:off x="6075074" y="4551898"/>
                <a:ext cx="129487" cy="135603"/>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69" name="Isosceles Triangle 68"/>
              <p:cNvSpPr/>
              <p:nvPr/>
            </p:nvSpPr>
            <p:spPr>
              <a:xfrm>
                <a:off x="7021561" y="3435290"/>
                <a:ext cx="131029" cy="135603"/>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70" name="Isosceles Triangle 69"/>
              <p:cNvSpPr/>
              <p:nvPr/>
            </p:nvSpPr>
            <p:spPr>
              <a:xfrm>
                <a:off x="7966506" y="3871763"/>
                <a:ext cx="129487" cy="135603"/>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71" name="Isosceles Triangle 70"/>
              <p:cNvSpPr/>
              <p:nvPr/>
            </p:nvSpPr>
            <p:spPr>
              <a:xfrm>
                <a:off x="8900661" y="4534948"/>
                <a:ext cx="131028" cy="135603"/>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72" name="Isosceles Triangle 71"/>
              <p:cNvSpPr/>
              <p:nvPr/>
            </p:nvSpPr>
            <p:spPr>
              <a:xfrm>
                <a:off x="9853314" y="4757423"/>
                <a:ext cx="131028" cy="135603"/>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grpSp>
        <p:grpSp>
          <p:nvGrpSpPr>
            <p:cNvPr id="56369" name="Group 101"/>
            <p:cNvGrpSpPr>
              <a:grpSpLocks/>
            </p:cNvGrpSpPr>
            <p:nvPr/>
          </p:nvGrpSpPr>
          <p:grpSpPr bwMode="auto">
            <a:xfrm>
              <a:off x="2543397" y="2509919"/>
              <a:ext cx="7900115" cy="954950"/>
              <a:chOff x="2297794" y="2953727"/>
              <a:chExt cx="7670915" cy="1274374"/>
            </a:xfrm>
          </p:grpSpPr>
          <p:sp>
            <p:nvSpPr>
              <p:cNvPr id="61" name="Freeform 60"/>
              <p:cNvSpPr/>
              <p:nvPr/>
            </p:nvSpPr>
            <p:spPr>
              <a:xfrm>
                <a:off x="2360033" y="3013650"/>
                <a:ext cx="7541064" cy="1165343"/>
              </a:xfrm>
              <a:custGeom>
                <a:avLst/>
                <a:gdLst>
                  <a:gd name="connsiteX0" fmla="*/ 0 w 7541623"/>
                  <a:gd name="connsiteY0" fmla="*/ 1132114 h 1166948"/>
                  <a:gd name="connsiteX1" fmla="*/ 931817 w 7541623"/>
                  <a:gd name="connsiteY1" fmla="*/ 0 h 1166948"/>
                  <a:gd name="connsiteX2" fmla="*/ 1898468 w 7541623"/>
                  <a:gd name="connsiteY2" fmla="*/ 1132114 h 1166948"/>
                  <a:gd name="connsiteX3" fmla="*/ 2838994 w 7541623"/>
                  <a:gd name="connsiteY3" fmla="*/ 156754 h 1166948"/>
                  <a:gd name="connsiteX4" fmla="*/ 3788228 w 7541623"/>
                  <a:gd name="connsiteY4" fmla="*/ 1149531 h 1166948"/>
                  <a:gd name="connsiteX5" fmla="*/ 4720046 w 7541623"/>
                  <a:gd name="connsiteY5" fmla="*/ 226423 h 1166948"/>
                  <a:gd name="connsiteX6" fmla="*/ 5686697 w 7541623"/>
                  <a:gd name="connsiteY6" fmla="*/ 592183 h 1166948"/>
                  <a:gd name="connsiteX7" fmla="*/ 6618514 w 7541623"/>
                  <a:gd name="connsiteY7" fmla="*/ 1149531 h 1166948"/>
                  <a:gd name="connsiteX8" fmla="*/ 7541623 w 7541623"/>
                  <a:gd name="connsiteY8" fmla="*/ 1166948 h 116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623" h="1166948">
                    <a:moveTo>
                      <a:pt x="0" y="1132114"/>
                    </a:moveTo>
                    <a:lnTo>
                      <a:pt x="931817" y="0"/>
                    </a:lnTo>
                    <a:lnTo>
                      <a:pt x="1898468" y="1132114"/>
                    </a:lnTo>
                    <a:lnTo>
                      <a:pt x="2838994" y="156754"/>
                    </a:lnTo>
                    <a:lnTo>
                      <a:pt x="3788228" y="1149531"/>
                    </a:lnTo>
                    <a:lnTo>
                      <a:pt x="4720046" y="226423"/>
                    </a:lnTo>
                    <a:lnTo>
                      <a:pt x="5686697" y="592183"/>
                    </a:lnTo>
                    <a:lnTo>
                      <a:pt x="6618514" y="1149531"/>
                    </a:lnTo>
                    <a:lnTo>
                      <a:pt x="7541623" y="1166948"/>
                    </a:lnTo>
                  </a:path>
                </a:pathLst>
              </a:custGeom>
              <a:noFill/>
              <a:ln w="19050">
                <a:solidFill>
                  <a:srgbClr val="009FDA"/>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3" name="Isosceles Triangle 92"/>
              <p:cNvSpPr/>
              <p:nvPr/>
            </p:nvSpPr>
            <p:spPr>
              <a:xfrm>
                <a:off x="2298373" y="4024321"/>
                <a:ext cx="131029" cy="13560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4" name="Isosceles Triangle 93"/>
              <p:cNvSpPr/>
              <p:nvPr/>
            </p:nvSpPr>
            <p:spPr>
              <a:xfrm>
                <a:off x="3243318" y="2954324"/>
                <a:ext cx="131028" cy="13560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5" name="Isosceles Triangle 94"/>
              <p:cNvSpPr/>
              <p:nvPr/>
            </p:nvSpPr>
            <p:spPr>
              <a:xfrm>
                <a:off x="4191346" y="4045509"/>
                <a:ext cx="129487" cy="13560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6" name="Isosceles Triangle 95"/>
              <p:cNvSpPr/>
              <p:nvPr/>
            </p:nvSpPr>
            <p:spPr>
              <a:xfrm>
                <a:off x="5154790" y="3092047"/>
                <a:ext cx="131028" cy="13348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7" name="Isosceles Triangle 96"/>
              <p:cNvSpPr/>
              <p:nvPr/>
            </p:nvSpPr>
            <p:spPr>
              <a:xfrm>
                <a:off x="6090486" y="4068815"/>
                <a:ext cx="131029" cy="13560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8" name="Isosceles Triangle 97"/>
              <p:cNvSpPr/>
              <p:nvPr/>
            </p:nvSpPr>
            <p:spPr>
              <a:xfrm>
                <a:off x="7015392" y="3125947"/>
                <a:ext cx="131029" cy="13348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9" name="Isosceles Triangle 98"/>
              <p:cNvSpPr/>
              <p:nvPr/>
            </p:nvSpPr>
            <p:spPr>
              <a:xfrm>
                <a:off x="7958795" y="3513688"/>
                <a:ext cx="131029" cy="13560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100" name="Isosceles Triangle 99"/>
              <p:cNvSpPr/>
              <p:nvPr/>
            </p:nvSpPr>
            <p:spPr>
              <a:xfrm>
                <a:off x="8911448" y="4092122"/>
                <a:ext cx="131029" cy="13560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101" name="Isosceles Triangle 100"/>
              <p:cNvSpPr/>
              <p:nvPr/>
            </p:nvSpPr>
            <p:spPr>
              <a:xfrm>
                <a:off x="9837896" y="4070934"/>
                <a:ext cx="131028" cy="135604"/>
              </a:xfrm>
              <a:prstGeom prst="triangle">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grpSp>
        <p:grpSp>
          <p:nvGrpSpPr>
            <p:cNvPr id="56370" name="Group 102"/>
            <p:cNvGrpSpPr>
              <a:grpSpLocks/>
            </p:cNvGrpSpPr>
            <p:nvPr/>
          </p:nvGrpSpPr>
          <p:grpSpPr bwMode="auto">
            <a:xfrm>
              <a:off x="2548759" y="2417433"/>
              <a:ext cx="7899232" cy="1004429"/>
              <a:chOff x="2303005" y="2830303"/>
              <a:chExt cx="7670057" cy="1340401"/>
            </a:xfrm>
          </p:grpSpPr>
          <p:sp>
            <p:nvSpPr>
              <p:cNvPr id="60" name="Freeform 59"/>
              <p:cNvSpPr/>
              <p:nvPr/>
            </p:nvSpPr>
            <p:spPr>
              <a:xfrm>
                <a:off x="2350788" y="2863213"/>
                <a:ext cx="7559561" cy="1281874"/>
              </a:xfrm>
              <a:custGeom>
                <a:avLst/>
                <a:gdLst>
                  <a:gd name="connsiteX0" fmla="*/ 0 w 7559040"/>
                  <a:gd name="connsiteY0" fmla="*/ 1175657 h 1280160"/>
                  <a:gd name="connsiteX1" fmla="*/ 949235 w 7559040"/>
                  <a:gd name="connsiteY1" fmla="*/ 0 h 1280160"/>
                  <a:gd name="connsiteX2" fmla="*/ 1915886 w 7559040"/>
                  <a:gd name="connsiteY2" fmla="*/ 1071154 h 1280160"/>
                  <a:gd name="connsiteX3" fmla="*/ 2856412 w 7559040"/>
                  <a:gd name="connsiteY3" fmla="*/ 322217 h 1280160"/>
                  <a:gd name="connsiteX4" fmla="*/ 3770812 w 7559040"/>
                  <a:gd name="connsiteY4" fmla="*/ 1271451 h 1280160"/>
                  <a:gd name="connsiteX5" fmla="*/ 4746172 w 7559040"/>
                  <a:gd name="connsiteY5" fmla="*/ 243840 h 1280160"/>
                  <a:gd name="connsiteX6" fmla="*/ 5677989 w 7559040"/>
                  <a:gd name="connsiteY6" fmla="*/ 670560 h 1280160"/>
                  <a:gd name="connsiteX7" fmla="*/ 6644640 w 7559040"/>
                  <a:gd name="connsiteY7" fmla="*/ 1280160 h 1280160"/>
                  <a:gd name="connsiteX8" fmla="*/ 7559040 w 7559040"/>
                  <a:gd name="connsiteY8" fmla="*/ 1254034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9040" h="1280160">
                    <a:moveTo>
                      <a:pt x="0" y="1175657"/>
                    </a:moveTo>
                    <a:lnTo>
                      <a:pt x="949235" y="0"/>
                    </a:lnTo>
                    <a:lnTo>
                      <a:pt x="1915886" y="1071154"/>
                    </a:lnTo>
                    <a:lnTo>
                      <a:pt x="2856412" y="322217"/>
                    </a:lnTo>
                    <a:lnTo>
                      <a:pt x="3770812" y="1271451"/>
                    </a:lnTo>
                    <a:lnTo>
                      <a:pt x="4746172" y="243840"/>
                    </a:lnTo>
                    <a:lnTo>
                      <a:pt x="5677989" y="670560"/>
                    </a:lnTo>
                    <a:lnTo>
                      <a:pt x="6644640" y="1280160"/>
                    </a:lnTo>
                    <a:lnTo>
                      <a:pt x="7559040" y="1254034"/>
                    </a:lnTo>
                  </a:path>
                </a:pathLst>
              </a:custGeom>
              <a:no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4" name="Oval 83"/>
              <p:cNvSpPr/>
              <p:nvPr/>
            </p:nvSpPr>
            <p:spPr>
              <a:xfrm>
                <a:off x="2303002" y="3975583"/>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5" name="Oval 84"/>
              <p:cNvSpPr/>
              <p:nvPr/>
            </p:nvSpPr>
            <p:spPr>
              <a:xfrm>
                <a:off x="3264904" y="2829313"/>
                <a:ext cx="107906" cy="108058"/>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6" name="Oval 85"/>
              <p:cNvSpPr/>
              <p:nvPr/>
            </p:nvSpPr>
            <p:spPr>
              <a:xfrm>
                <a:off x="4219097" y="3869643"/>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7" name="Oval 86"/>
              <p:cNvSpPr/>
              <p:nvPr/>
            </p:nvSpPr>
            <p:spPr>
              <a:xfrm>
                <a:off x="5154794" y="3117470"/>
                <a:ext cx="107906" cy="108058"/>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8" name="Oval 87"/>
              <p:cNvSpPr/>
              <p:nvPr/>
            </p:nvSpPr>
            <p:spPr>
              <a:xfrm>
                <a:off x="6095114" y="4062455"/>
                <a:ext cx="107906" cy="108058"/>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9" name="Oval 88"/>
              <p:cNvSpPr/>
              <p:nvPr/>
            </p:nvSpPr>
            <p:spPr>
              <a:xfrm>
                <a:off x="7044684" y="3056024"/>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0" name="Oval 89"/>
              <p:cNvSpPr/>
              <p:nvPr/>
            </p:nvSpPr>
            <p:spPr>
              <a:xfrm>
                <a:off x="7992712" y="3454358"/>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1" name="Oval 90"/>
              <p:cNvSpPr/>
              <p:nvPr/>
            </p:nvSpPr>
            <p:spPr>
              <a:xfrm>
                <a:off x="8937657" y="4049742"/>
                <a:ext cx="107906" cy="108058"/>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92" name="Oval 91"/>
              <p:cNvSpPr/>
              <p:nvPr/>
            </p:nvSpPr>
            <p:spPr>
              <a:xfrm>
                <a:off x="9865646" y="4028554"/>
                <a:ext cx="107906" cy="108058"/>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grpSp>
        <p:grpSp>
          <p:nvGrpSpPr>
            <p:cNvPr id="56371" name="Group 103"/>
            <p:cNvGrpSpPr>
              <a:grpSpLocks/>
            </p:cNvGrpSpPr>
            <p:nvPr/>
          </p:nvGrpSpPr>
          <p:grpSpPr bwMode="auto">
            <a:xfrm>
              <a:off x="2565425" y="2951228"/>
              <a:ext cx="7893523" cy="972154"/>
              <a:chOff x="2319184" y="3542640"/>
              <a:chExt cx="7664515" cy="1297331"/>
            </a:xfrm>
          </p:grpSpPr>
          <p:sp>
            <p:nvSpPr>
              <p:cNvPr id="73" name="Oval 72"/>
              <p:cNvSpPr/>
              <p:nvPr/>
            </p:nvSpPr>
            <p:spPr>
              <a:xfrm>
                <a:off x="2318414" y="4731988"/>
                <a:ext cx="107906" cy="108058"/>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62" name="Freeform 61"/>
              <p:cNvSpPr/>
              <p:nvPr/>
            </p:nvSpPr>
            <p:spPr>
              <a:xfrm>
                <a:off x="2350785" y="3623854"/>
                <a:ext cx="7585768" cy="1165341"/>
              </a:xfrm>
              <a:custGeom>
                <a:avLst/>
                <a:gdLst>
                  <a:gd name="connsiteX0" fmla="*/ 0 w 7585166"/>
                  <a:gd name="connsiteY0" fmla="*/ 1158240 h 1166948"/>
                  <a:gd name="connsiteX1" fmla="*/ 949235 w 7585166"/>
                  <a:gd name="connsiteY1" fmla="*/ 113211 h 1166948"/>
                  <a:gd name="connsiteX2" fmla="*/ 1933303 w 7585166"/>
                  <a:gd name="connsiteY2" fmla="*/ 914400 h 1166948"/>
                  <a:gd name="connsiteX3" fmla="*/ 2830286 w 7585166"/>
                  <a:gd name="connsiteY3" fmla="*/ 0 h 1166948"/>
                  <a:gd name="connsiteX4" fmla="*/ 3805646 w 7585166"/>
                  <a:gd name="connsiteY4" fmla="*/ 818605 h 1166948"/>
                  <a:gd name="connsiteX5" fmla="*/ 4746172 w 7585166"/>
                  <a:gd name="connsiteY5" fmla="*/ 330925 h 1166948"/>
                  <a:gd name="connsiteX6" fmla="*/ 5677989 w 7585166"/>
                  <a:gd name="connsiteY6" fmla="*/ 687977 h 1166948"/>
                  <a:gd name="connsiteX7" fmla="*/ 6635932 w 7585166"/>
                  <a:gd name="connsiteY7" fmla="*/ 1149531 h 1166948"/>
                  <a:gd name="connsiteX8" fmla="*/ 7585166 w 7585166"/>
                  <a:gd name="connsiteY8" fmla="*/ 1166948 h 116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5166" h="1166948">
                    <a:moveTo>
                      <a:pt x="0" y="1158240"/>
                    </a:moveTo>
                    <a:lnTo>
                      <a:pt x="949235" y="113211"/>
                    </a:lnTo>
                    <a:lnTo>
                      <a:pt x="1933303" y="914400"/>
                    </a:lnTo>
                    <a:lnTo>
                      <a:pt x="2830286" y="0"/>
                    </a:lnTo>
                    <a:lnTo>
                      <a:pt x="3805646" y="818605"/>
                    </a:lnTo>
                    <a:lnTo>
                      <a:pt x="4746172" y="330925"/>
                    </a:lnTo>
                    <a:lnTo>
                      <a:pt x="5677989" y="687977"/>
                    </a:lnTo>
                    <a:lnTo>
                      <a:pt x="6635932" y="1149531"/>
                    </a:lnTo>
                    <a:lnTo>
                      <a:pt x="7585166" y="1166948"/>
                    </a:lnTo>
                  </a:path>
                </a:pathLst>
              </a:custGeom>
              <a:no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75" name="Oval 74"/>
              <p:cNvSpPr/>
              <p:nvPr/>
            </p:nvSpPr>
            <p:spPr>
              <a:xfrm>
                <a:off x="3264901" y="3657755"/>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76" name="Oval 75"/>
              <p:cNvSpPr/>
              <p:nvPr/>
            </p:nvSpPr>
            <p:spPr>
              <a:xfrm>
                <a:off x="4217554" y="4498919"/>
                <a:ext cx="107906" cy="10594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77" name="Oval 76"/>
              <p:cNvSpPr/>
              <p:nvPr/>
            </p:nvSpPr>
            <p:spPr>
              <a:xfrm>
                <a:off x="5137834" y="3543339"/>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79" name="Oval 78"/>
              <p:cNvSpPr/>
              <p:nvPr/>
            </p:nvSpPr>
            <p:spPr>
              <a:xfrm>
                <a:off x="6087404" y="4390860"/>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0" name="Oval 79"/>
              <p:cNvSpPr/>
              <p:nvPr/>
            </p:nvSpPr>
            <p:spPr>
              <a:xfrm>
                <a:off x="7032350" y="3899298"/>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1" name="Oval 80"/>
              <p:cNvSpPr/>
              <p:nvPr/>
            </p:nvSpPr>
            <p:spPr>
              <a:xfrm>
                <a:off x="7986544" y="4253138"/>
                <a:ext cx="107906" cy="108058"/>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2" name="Oval 81"/>
              <p:cNvSpPr/>
              <p:nvPr/>
            </p:nvSpPr>
            <p:spPr>
              <a:xfrm>
                <a:off x="8922240" y="4717155"/>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sp>
            <p:nvSpPr>
              <p:cNvPr id="83" name="Oval 82"/>
              <p:cNvSpPr/>
              <p:nvPr/>
            </p:nvSpPr>
            <p:spPr>
              <a:xfrm>
                <a:off x="9876434" y="4721393"/>
                <a:ext cx="107906" cy="108060"/>
              </a:xfrm>
              <a:prstGeom prst="ellipse">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00" dirty="0">
                  <a:solidFill>
                    <a:srgbClr val="FFFFFF"/>
                  </a:solidFill>
                  <a:latin typeface="+mj-lt"/>
                </a:endParaRPr>
              </a:p>
            </p:txBody>
          </p:sp>
        </p:grpSp>
        <p:sp>
          <p:nvSpPr>
            <p:cNvPr id="106" name="TextBox 105"/>
            <p:cNvSpPr txBox="1"/>
            <p:nvPr/>
          </p:nvSpPr>
          <p:spPr>
            <a:xfrm>
              <a:off x="6316055" y="3842466"/>
              <a:ext cx="349265" cy="330246"/>
            </a:xfrm>
            <a:prstGeom prst="rect">
              <a:avLst/>
            </a:prstGeom>
            <a:noFill/>
          </p:spPr>
          <p:txBody>
            <a:bodyPr lIns="121798" tIns="60899" rIns="121798" bIns="60899">
              <a:spAutoFit/>
            </a:bodyPr>
            <a:lstStyle/>
            <a:p>
              <a:pPr algn="ctr" fontAlgn="auto">
                <a:spcBef>
                  <a:spcPts val="0"/>
                </a:spcBef>
                <a:spcAft>
                  <a:spcPts val="0"/>
                </a:spcAft>
                <a:defRPr/>
              </a:pPr>
              <a:r>
                <a:rPr lang="en-GB" sz="1300" b="1" dirty="0">
                  <a:solidFill>
                    <a:srgbClr val="001965"/>
                  </a:solidFill>
                  <a:latin typeface="+mj-lt"/>
                </a:rPr>
                <a:t>*</a:t>
              </a:r>
            </a:p>
          </p:txBody>
        </p:sp>
        <p:sp>
          <p:nvSpPr>
            <p:cNvPr id="107" name="TextBox 106"/>
            <p:cNvSpPr txBox="1"/>
            <p:nvPr/>
          </p:nvSpPr>
          <p:spPr>
            <a:xfrm>
              <a:off x="7290822" y="3289938"/>
              <a:ext cx="349265" cy="331834"/>
            </a:xfrm>
            <a:prstGeom prst="rect">
              <a:avLst/>
            </a:prstGeom>
            <a:noFill/>
          </p:spPr>
          <p:txBody>
            <a:bodyPr lIns="121798" tIns="60899" rIns="121798" bIns="60899">
              <a:spAutoFit/>
            </a:bodyPr>
            <a:lstStyle/>
            <a:p>
              <a:pPr algn="ctr" fontAlgn="auto">
                <a:spcBef>
                  <a:spcPts val="0"/>
                </a:spcBef>
                <a:spcAft>
                  <a:spcPts val="0"/>
                </a:spcAft>
                <a:defRPr/>
              </a:pPr>
              <a:r>
                <a:rPr lang="en-GB" sz="1300" b="1" dirty="0">
                  <a:solidFill>
                    <a:srgbClr val="001965"/>
                  </a:solidFill>
                  <a:latin typeface="+mj-lt"/>
                </a:rPr>
                <a:t>*</a:t>
              </a:r>
            </a:p>
          </p:txBody>
        </p:sp>
        <p:sp>
          <p:nvSpPr>
            <p:cNvPr id="108" name="TextBox 107"/>
            <p:cNvSpPr txBox="1"/>
            <p:nvPr/>
          </p:nvSpPr>
          <p:spPr>
            <a:xfrm>
              <a:off x="8259239" y="3555087"/>
              <a:ext cx="350853" cy="330246"/>
            </a:xfrm>
            <a:prstGeom prst="rect">
              <a:avLst/>
            </a:prstGeom>
            <a:noFill/>
          </p:spPr>
          <p:txBody>
            <a:bodyPr lIns="121798" tIns="60899" rIns="121798" bIns="60899">
              <a:spAutoFit/>
            </a:bodyPr>
            <a:lstStyle/>
            <a:p>
              <a:pPr algn="ctr" fontAlgn="auto">
                <a:spcBef>
                  <a:spcPts val="0"/>
                </a:spcBef>
                <a:spcAft>
                  <a:spcPts val="0"/>
                </a:spcAft>
                <a:defRPr/>
              </a:pPr>
              <a:r>
                <a:rPr lang="en-GB" sz="1300" b="1" dirty="0">
                  <a:solidFill>
                    <a:srgbClr val="001965"/>
                  </a:solidFill>
                  <a:latin typeface="+mj-lt"/>
                </a:rPr>
                <a:t>*</a:t>
              </a:r>
            </a:p>
          </p:txBody>
        </p:sp>
        <p:sp>
          <p:nvSpPr>
            <p:cNvPr id="109" name="TextBox 108"/>
            <p:cNvSpPr txBox="1"/>
            <p:nvPr/>
          </p:nvSpPr>
          <p:spPr>
            <a:xfrm>
              <a:off x="9248294" y="3910737"/>
              <a:ext cx="350852" cy="330246"/>
            </a:xfrm>
            <a:prstGeom prst="rect">
              <a:avLst/>
            </a:prstGeom>
            <a:noFill/>
          </p:spPr>
          <p:txBody>
            <a:bodyPr lIns="121798" tIns="60899" rIns="121798" bIns="60899">
              <a:spAutoFit/>
            </a:bodyPr>
            <a:lstStyle/>
            <a:p>
              <a:pPr algn="ctr" fontAlgn="auto">
                <a:spcBef>
                  <a:spcPts val="0"/>
                </a:spcBef>
                <a:spcAft>
                  <a:spcPts val="0"/>
                </a:spcAft>
                <a:defRPr/>
              </a:pPr>
              <a:r>
                <a:rPr lang="en-GB" sz="1300" b="1" dirty="0">
                  <a:solidFill>
                    <a:srgbClr val="001965"/>
                  </a:solidFill>
                  <a:latin typeface="+mj-lt"/>
                </a:rPr>
                <a:t>*</a:t>
              </a:r>
            </a:p>
          </p:txBody>
        </p:sp>
        <p:sp>
          <p:nvSpPr>
            <p:cNvPr id="110" name="TextBox 109"/>
            <p:cNvSpPr txBox="1"/>
            <p:nvPr/>
          </p:nvSpPr>
          <p:spPr>
            <a:xfrm>
              <a:off x="9767429" y="3031139"/>
              <a:ext cx="1050970" cy="338185"/>
            </a:xfrm>
            <a:prstGeom prst="rect">
              <a:avLst/>
            </a:prstGeom>
            <a:noFill/>
          </p:spPr>
          <p:txBody>
            <a:bodyPr lIns="121798" tIns="60899" rIns="121798" bIns="60899">
              <a:spAutoFit/>
            </a:bodyPr>
            <a:lstStyle/>
            <a:p>
              <a:pPr fontAlgn="auto">
                <a:spcBef>
                  <a:spcPts val="0"/>
                </a:spcBef>
                <a:spcAft>
                  <a:spcPts val="0"/>
                </a:spcAft>
                <a:defRPr/>
              </a:pPr>
              <a:r>
                <a:rPr lang="en-GB" sz="1400" dirty="0">
                  <a:solidFill>
                    <a:srgbClr val="001965"/>
                  </a:solidFill>
                  <a:latin typeface="+mj-lt"/>
                </a:rPr>
                <a:t>Week 0</a:t>
              </a:r>
            </a:p>
          </p:txBody>
        </p:sp>
        <p:sp>
          <p:nvSpPr>
            <p:cNvPr id="116" name="TextBox 115"/>
            <p:cNvSpPr txBox="1"/>
            <p:nvPr/>
          </p:nvSpPr>
          <p:spPr>
            <a:xfrm rot="16200000">
              <a:off x="-190748" y="3067484"/>
              <a:ext cx="3172270" cy="451261"/>
            </a:xfrm>
            <a:prstGeom prst="rect">
              <a:avLst/>
            </a:prstGeom>
            <a:noFill/>
          </p:spPr>
          <p:txBody>
            <a:bodyPr lIns="121798" tIns="60899" rIns="121798" bIns="60899">
              <a:spAutoFit/>
            </a:bodyPr>
            <a:lstStyle/>
            <a:p>
              <a:pPr algn="ctr" fontAlgn="auto">
                <a:spcBef>
                  <a:spcPts val="0"/>
                </a:spcBef>
                <a:spcAft>
                  <a:spcPts val="0"/>
                </a:spcAft>
                <a:defRPr/>
              </a:pPr>
              <a:r>
                <a:rPr lang="en-GB" sz="1400" dirty="0">
                  <a:solidFill>
                    <a:srgbClr val="001965"/>
                  </a:solidFill>
                  <a:latin typeface="+mj-lt"/>
                </a:rPr>
                <a:t>Nine-point plasma glucose (mmol/L)</a:t>
              </a:r>
            </a:p>
          </p:txBody>
        </p:sp>
        <p:cxnSp>
          <p:nvCxnSpPr>
            <p:cNvPr id="113" name="Straight Connector 112"/>
            <p:cNvCxnSpPr/>
            <p:nvPr/>
          </p:nvCxnSpPr>
          <p:spPr>
            <a:xfrm>
              <a:off x="2296333" y="4677608"/>
              <a:ext cx="0" cy="20164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201079" y="4512485"/>
              <a:ext cx="182571" cy="136544"/>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201079" y="4607748"/>
              <a:ext cx="182571" cy="138131"/>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291402" y="4728415"/>
              <a:ext cx="958891" cy="339773"/>
            </a:xfrm>
            <a:prstGeom prst="rect">
              <a:avLst/>
            </a:prstGeom>
            <a:noFill/>
          </p:spPr>
          <p:txBody>
            <a:bodyPr lIns="121798" tIns="60899" rIns="121798" bIns="60899">
              <a:spAutoFit/>
            </a:bodyPr>
            <a:lstStyle/>
            <a:p>
              <a:pPr algn="r" fontAlgn="auto">
                <a:spcBef>
                  <a:spcPts val="0"/>
                </a:spcBef>
                <a:spcAft>
                  <a:spcPts val="0"/>
                </a:spcAft>
                <a:defRPr/>
              </a:pPr>
              <a:r>
                <a:rPr lang="en-GB" sz="1400" dirty="0">
                  <a:solidFill>
                    <a:srgbClr val="001965"/>
                  </a:solidFill>
                  <a:latin typeface="+mj-lt"/>
                </a:rPr>
                <a:t>0</a:t>
              </a:r>
            </a:p>
          </p:txBody>
        </p:sp>
      </p:grpSp>
      <p:sp>
        <p:nvSpPr>
          <p:cNvPr id="56324"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sz="900">
                <a:solidFill>
                  <a:srgbClr val="001965"/>
                </a:solidFill>
              </a:rPr>
              <a:t>Yang </a:t>
            </a:r>
            <a:r>
              <a:rPr lang="en-GB" sz="900" i="1">
                <a:solidFill>
                  <a:srgbClr val="001965"/>
                </a:solidFill>
              </a:rPr>
              <a:t>et al. Curr Med Res Opin</a:t>
            </a:r>
            <a:r>
              <a:rPr lang="en-GB" sz="900">
                <a:solidFill>
                  <a:srgbClr val="001965"/>
                </a:solidFill>
              </a:rPr>
              <a:t> 2013;29:1599–608</a:t>
            </a:r>
          </a:p>
        </p:txBody>
      </p:sp>
      <p:sp>
        <p:nvSpPr>
          <p:cNvPr id="56325" name="Text Box 30"/>
          <p:cNvSpPr txBox="1">
            <a:spLocks noChangeArrowheads="1"/>
          </p:cNvSpPr>
          <p:nvPr/>
        </p:nvSpPr>
        <p:spPr bwMode="auto">
          <a:xfrm>
            <a:off x="217885" y="5870575"/>
            <a:ext cx="7930753"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fr-FR" sz="1000">
                <a:solidFill>
                  <a:srgbClr val="001965"/>
                </a:solidFill>
              </a:rPr>
              <a:t>2–4 AM, between 2.00 and 4.00 am; B120, 2 h after breakfast; BB, before breakfast; BBF, before breakfast following day; BD, before dinner; BED, bedtime; BIAsp, biphasic insulin aspart; BL, before lunch; D120, 2 h after dinner; L120, 2 h after lunch; PPG, postprandial plasma glucose</a:t>
            </a:r>
          </a:p>
        </p:txBody>
      </p:sp>
      <p:sp>
        <p:nvSpPr>
          <p:cNvPr id="56326" name="Text Box 30"/>
          <p:cNvSpPr txBox="1">
            <a:spLocks noChangeArrowheads="1"/>
          </p:cNvSpPr>
          <p:nvPr/>
        </p:nvSpPr>
        <p:spPr bwMode="auto">
          <a:xfrm>
            <a:off x="217885" y="5573713"/>
            <a:ext cx="656510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sz="1000" baseline="30000">
                <a:solidFill>
                  <a:srgbClr val="001965"/>
                </a:solidFill>
              </a:rPr>
              <a:t>*</a:t>
            </a:r>
            <a:r>
              <a:rPr lang="en-GB" sz="1000" i="1">
                <a:solidFill>
                  <a:srgbClr val="001965"/>
                </a:solidFill>
              </a:rPr>
              <a:t>p</a:t>
            </a:r>
            <a:r>
              <a:rPr lang="en-GB" sz="1000">
                <a:solidFill>
                  <a:srgbClr val="001965"/>
                </a:solidFill>
              </a:rPr>
              <a:t>&lt;0.05</a:t>
            </a:r>
          </a:p>
        </p:txBody>
      </p:sp>
    </p:spTree>
    <p:extLst>
      <p:ext uri="{BB962C8B-B14F-4D97-AF65-F5344CB8AC3E}">
        <p14:creationId xmlns:p14="http://schemas.microsoft.com/office/powerpoint/2010/main" val="1827464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GB" smtClean="0"/>
              <a:t>EasyMix: comparable rates of hypoglycaemia with BIAsp 30 and insulin glargine</a:t>
            </a:r>
          </a:p>
        </p:txBody>
      </p:sp>
      <p:grpSp>
        <p:nvGrpSpPr>
          <p:cNvPr id="57347" name="Group 2"/>
          <p:cNvGrpSpPr>
            <a:grpSpLocks/>
          </p:cNvGrpSpPr>
          <p:nvPr/>
        </p:nvGrpSpPr>
        <p:grpSpPr bwMode="auto">
          <a:xfrm>
            <a:off x="835701" y="1670050"/>
            <a:ext cx="7441526" cy="3709987"/>
            <a:chOff x="1020773" y="1441872"/>
            <a:chExt cx="9921548" cy="3710060"/>
          </a:xfrm>
        </p:grpSpPr>
        <p:graphicFrame>
          <p:nvGraphicFramePr>
            <p:cNvPr id="57351" name="Chart 3"/>
            <p:cNvGraphicFramePr>
              <a:graphicFrameLocks/>
            </p:cNvGraphicFramePr>
            <p:nvPr/>
          </p:nvGraphicFramePr>
          <p:xfrm>
            <a:off x="1555677" y="1981798"/>
            <a:ext cx="9386644" cy="3170134"/>
          </p:xfrm>
          <a:graphic>
            <a:graphicData uri="http://schemas.openxmlformats.org/presentationml/2006/ole">
              <mc:AlternateContent xmlns:mc="http://schemas.openxmlformats.org/markup-compatibility/2006">
                <mc:Choice xmlns:v="urn:schemas-microsoft-com:vml" Requires="v">
                  <p:oleObj spid="_x0000_s2073" r:id="rId5" imgW="9382557" imgH="3170195" progId="Excel.Chart.8">
                    <p:embed/>
                  </p:oleObj>
                </mc:Choice>
                <mc:Fallback>
                  <p:oleObj r:id="rId5" imgW="9382557" imgH="317019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677" y="1981798"/>
                          <a:ext cx="9386644" cy="317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rot="16200000">
              <a:off x="115217" y="2934815"/>
              <a:ext cx="2549575" cy="738464"/>
            </a:xfrm>
            <a:prstGeom prst="rect">
              <a:avLst/>
            </a:prstGeom>
            <a:noFill/>
          </p:spPr>
          <p:txBody>
            <a:bodyPr lIns="121798" tIns="60899" rIns="121798" bIns="60899">
              <a:spAutoFit/>
            </a:bodyPr>
            <a:lstStyle/>
            <a:p>
              <a:pPr algn="ctr" eaLnBrk="0" hangingPunct="0">
                <a:defRPr/>
              </a:pPr>
              <a:r>
                <a:rPr lang="en-GB" sz="1400" dirty="0">
                  <a:solidFill>
                    <a:srgbClr val="001965"/>
                  </a:solidFill>
                  <a:latin typeface="+mj-lt"/>
                </a:rPr>
                <a:t>Hypoglycaemia rate </a:t>
              </a:r>
              <a:br>
                <a:rPr lang="en-GB" sz="1400" dirty="0">
                  <a:solidFill>
                    <a:srgbClr val="001965"/>
                  </a:solidFill>
                  <a:latin typeface="+mj-lt"/>
                </a:rPr>
              </a:br>
              <a:r>
                <a:rPr lang="en-GB" sz="1400" dirty="0">
                  <a:solidFill>
                    <a:srgbClr val="001965"/>
                  </a:solidFill>
                  <a:latin typeface="+mj-lt"/>
                </a:rPr>
                <a:t>(episodes/subject-year)</a:t>
              </a:r>
            </a:p>
          </p:txBody>
        </p:sp>
        <p:sp>
          <p:nvSpPr>
            <p:cNvPr id="11" name="TextBox 10"/>
            <p:cNvSpPr txBox="1"/>
            <p:nvPr/>
          </p:nvSpPr>
          <p:spPr>
            <a:xfrm>
              <a:off x="2327379" y="4566133"/>
              <a:ext cx="4228893" cy="338145"/>
            </a:xfrm>
            <a:prstGeom prst="rect">
              <a:avLst/>
            </a:prstGeom>
            <a:noFill/>
          </p:spPr>
          <p:txBody>
            <a:bodyPr lIns="121798" tIns="60899" rIns="121798" bIns="60899">
              <a:spAutoFit/>
            </a:bodyPr>
            <a:lstStyle/>
            <a:p>
              <a:pPr algn="ctr" eaLnBrk="0" hangingPunct="0">
                <a:defRPr/>
              </a:pPr>
              <a:r>
                <a:rPr lang="en-GB" sz="1400" dirty="0">
                  <a:solidFill>
                    <a:srgbClr val="001965"/>
                  </a:solidFill>
                  <a:latin typeface="+mj-lt"/>
                </a:rPr>
                <a:t>Minor hypoglycaemia</a:t>
              </a:r>
            </a:p>
          </p:txBody>
        </p:sp>
        <p:sp>
          <p:nvSpPr>
            <p:cNvPr id="13" name="TextBox 12"/>
            <p:cNvSpPr txBox="1"/>
            <p:nvPr/>
          </p:nvSpPr>
          <p:spPr>
            <a:xfrm>
              <a:off x="6556271" y="4566133"/>
              <a:ext cx="4289215" cy="338145"/>
            </a:xfrm>
            <a:prstGeom prst="rect">
              <a:avLst/>
            </a:prstGeom>
            <a:noFill/>
          </p:spPr>
          <p:txBody>
            <a:bodyPr lIns="121798" tIns="60899" rIns="121798" bIns="60899">
              <a:spAutoFit/>
            </a:bodyPr>
            <a:lstStyle/>
            <a:p>
              <a:pPr algn="ctr" eaLnBrk="0" hangingPunct="0">
                <a:defRPr/>
              </a:pPr>
              <a:r>
                <a:rPr lang="en-GB" sz="1400" dirty="0">
                  <a:solidFill>
                    <a:srgbClr val="001965"/>
                  </a:solidFill>
                  <a:latin typeface="+mj-lt"/>
                </a:rPr>
                <a:t>Severe hypoglycaemia</a:t>
              </a:r>
            </a:p>
          </p:txBody>
        </p:sp>
        <p:sp>
          <p:nvSpPr>
            <p:cNvPr id="21" name="Rectangle 50"/>
            <p:cNvSpPr>
              <a:spLocks noChangeArrowheads="1"/>
            </p:cNvSpPr>
            <p:nvPr/>
          </p:nvSpPr>
          <p:spPr bwMode="auto">
            <a:xfrm>
              <a:off x="8665955" y="2337240"/>
              <a:ext cx="239701" cy="157166"/>
            </a:xfrm>
            <a:prstGeom prst="rect">
              <a:avLst/>
            </a:prstGeom>
            <a:solidFill>
              <a:srgbClr val="009FDA"/>
            </a:solidFill>
            <a:ln w="9525" algn="ctr">
              <a:solidFill>
                <a:srgbClr val="009FDA"/>
              </a:solidFill>
              <a:miter lim="800000"/>
              <a:headEnd/>
              <a:tailEnd/>
            </a:ln>
          </p:spPr>
          <p:txBody>
            <a:bodyPr wrap="none" lIns="121798" tIns="60899" rIns="121798" bIns="60899" anchor="ct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da-DK" sz="1400">
                <a:latin typeface="+mj-lt"/>
              </a:endParaRPr>
            </a:p>
          </p:txBody>
        </p:sp>
        <p:sp>
          <p:nvSpPr>
            <p:cNvPr id="22" name="Rectangle 52"/>
            <p:cNvSpPr>
              <a:spLocks noChangeArrowheads="1"/>
            </p:cNvSpPr>
            <p:nvPr/>
          </p:nvSpPr>
          <p:spPr bwMode="auto">
            <a:xfrm>
              <a:off x="8665955" y="2086410"/>
              <a:ext cx="239701" cy="155578"/>
            </a:xfrm>
            <a:prstGeom prst="rect">
              <a:avLst/>
            </a:prstGeom>
            <a:solidFill>
              <a:srgbClr val="002060"/>
            </a:solidFill>
            <a:ln w="9525" algn="ctr">
              <a:solidFill>
                <a:srgbClr val="001965"/>
              </a:solidFill>
              <a:miter lim="800000"/>
              <a:headEnd/>
              <a:tailEnd/>
            </a:ln>
          </p:spPr>
          <p:txBody>
            <a:bodyPr wrap="none" lIns="121798" tIns="60899" rIns="121798" bIns="60899" anchor="ct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da-DK" sz="1400">
                <a:latin typeface="+mj-lt"/>
              </a:endParaRPr>
            </a:p>
          </p:txBody>
        </p:sp>
        <p:sp>
          <p:nvSpPr>
            <p:cNvPr id="23" name="Text Box 53"/>
            <p:cNvSpPr txBox="1">
              <a:spLocks noChangeArrowheads="1"/>
            </p:cNvSpPr>
            <p:nvPr/>
          </p:nvSpPr>
          <p:spPr bwMode="auto">
            <a:xfrm>
              <a:off x="8904068" y="1997508"/>
              <a:ext cx="1174294" cy="3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21798" tIns="60899" rIns="121798" bIns="60899">
              <a:spAutoFit/>
            </a:bodyPr>
            <a:lstStyle>
              <a:lvl1pPr defTabSz="981075">
                <a:spcBef>
                  <a:spcPct val="20000"/>
                </a:spcBef>
                <a:buClr>
                  <a:srgbClr val="E64A0E"/>
                </a:buClr>
                <a:buChar char="•"/>
                <a:defRPr sz="2200">
                  <a:solidFill>
                    <a:srgbClr val="092F5E"/>
                  </a:solidFill>
                  <a:latin typeface="Verdana" panose="020B0604030504040204" pitchFamily="34" charset="0"/>
                </a:defRPr>
              </a:lvl1pPr>
              <a:lvl2pPr marL="742950" indent="-285750" defTabSz="981075">
                <a:spcBef>
                  <a:spcPct val="20000"/>
                </a:spcBef>
                <a:buClr>
                  <a:srgbClr val="E64A0E"/>
                </a:buClr>
                <a:buChar char="•"/>
                <a:defRPr sz="2000">
                  <a:solidFill>
                    <a:srgbClr val="092F5E"/>
                  </a:solidFill>
                  <a:latin typeface="Verdana" panose="020B0604030504040204" pitchFamily="34" charset="0"/>
                </a:defRPr>
              </a:lvl2pPr>
              <a:lvl3pPr marL="1143000" indent="-228600" defTabSz="981075">
                <a:spcBef>
                  <a:spcPct val="20000"/>
                </a:spcBef>
                <a:buClr>
                  <a:srgbClr val="E64A0E"/>
                </a:buClr>
                <a:buChar char="•"/>
                <a:defRPr>
                  <a:solidFill>
                    <a:srgbClr val="092F5E"/>
                  </a:solidFill>
                  <a:latin typeface="Verdana" panose="020B0604030504040204" pitchFamily="34" charset="0"/>
                </a:defRPr>
              </a:lvl3pPr>
              <a:lvl4pPr marL="1600200" indent="-228600" defTabSz="981075">
                <a:spcBef>
                  <a:spcPct val="20000"/>
                </a:spcBef>
                <a:buClr>
                  <a:srgbClr val="E64A0E"/>
                </a:buClr>
                <a:buChar char="•"/>
                <a:defRPr sz="1600">
                  <a:solidFill>
                    <a:srgbClr val="092F5E"/>
                  </a:solidFill>
                  <a:latin typeface="Verdana" panose="020B0604030504040204" pitchFamily="34" charset="0"/>
                </a:defRPr>
              </a:lvl4pPr>
              <a:lvl5pPr marL="2057400" indent="-228600" defTabSz="981075">
                <a:spcBef>
                  <a:spcPct val="20000"/>
                </a:spcBef>
                <a:buClr>
                  <a:srgbClr val="E64A0E"/>
                </a:buClr>
                <a:buChar char="•"/>
                <a:defRPr sz="1600">
                  <a:solidFill>
                    <a:srgbClr val="092F5E"/>
                  </a:solidFill>
                  <a:latin typeface="Verdana" panose="020B0604030504040204" pitchFamily="34" charset="0"/>
                </a:defRPr>
              </a:lvl5pPr>
              <a:lvl6pPr marL="2514600" indent="-228600" defTabSz="981075"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defTabSz="981075"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defTabSz="981075"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defTabSz="981075"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spcAft>
                  <a:spcPct val="40000"/>
                </a:spcAft>
                <a:buClr>
                  <a:schemeClr val="accent2"/>
                </a:buClr>
                <a:buFontTx/>
                <a:buNone/>
                <a:defRPr/>
              </a:pPr>
              <a:r>
                <a:rPr lang="en-GB" sz="1400" dirty="0">
                  <a:solidFill>
                    <a:srgbClr val="001965"/>
                  </a:solidFill>
                  <a:latin typeface="+mj-lt"/>
                </a:rPr>
                <a:t>BIAsp 30</a:t>
              </a:r>
              <a:endParaRPr lang="en-US" sz="1400" dirty="0">
                <a:solidFill>
                  <a:srgbClr val="001965"/>
                </a:solidFill>
                <a:latin typeface="+mj-lt"/>
              </a:endParaRPr>
            </a:p>
          </p:txBody>
        </p:sp>
        <p:sp>
          <p:nvSpPr>
            <p:cNvPr id="24" name="Text Box 54"/>
            <p:cNvSpPr txBox="1">
              <a:spLocks noChangeArrowheads="1"/>
            </p:cNvSpPr>
            <p:nvPr/>
          </p:nvSpPr>
          <p:spPr bwMode="auto">
            <a:xfrm>
              <a:off x="8904068" y="2249926"/>
              <a:ext cx="1803666" cy="3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21798" tIns="60899" rIns="121798" bIns="60899">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Insulin glargine</a:t>
              </a:r>
              <a:endParaRPr lang="en-US" sz="1400" dirty="0">
                <a:solidFill>
                  <a:srgbClr val="001965"/>
                </a:solidFill>
                <a:latin typeface="+mj-lt"/>
              </a:endParaRPr>
            </a:p>
          </p:txBody>
        </p:sp>
        <p:sp>
          <p:nvSpPr>
            <p:cNvPr id="57359" name="TextBox 14"/>
            <p:cNvSpPr txBox="1">
              <a:spLocks noChangeArrowheads="1"/>
            </p:cNvSpPr>
            <p:nvPr/>
          </p:nvSpPr>
          <p:spPr bwMode="auto">
            <a:xfrm>
              <a:off x="2693721" y="1441872"/>
              <a:ext cx="3598033" cy="5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a:r>
                <a:rPr lang="en-GB" sz="1400">
                  <a:solidFill>
                    <a:srgbClr val="001965"/>
                  </a:solidFill>
                </a:rPr>
                <a:t>Rate ratio:</a:t>
              </a:r>
            </a:p>
            <a:p>
              <a:pPr algn="ctr"/>
              <a:r>
                <a:rPr lang="en-GB" sz="1400">
                  <a:solidFill>
                    <a:srgbClr val="001965"/>
                  </a:solidFill>
                </a:rPr>
                <a:t>1.14 (95% CI: 0.74;1.76)</a:t>
              </a:r>
            </a:p>
          </p:txBody>
        </p:sp>
        <p:sp>
          <p:nvSpPr>
            <p:cNvPr id="57360" name="TextBox 16"/>
            <p:cNvSpPr txBox="1">
              <a:spLocks noChangeArrowheads="1"/>
            </p:cNvSpPr>
            <p:nvPr/>
          </p:nvSpPr>
          <p:spPr bwMode="auto">
            <a:xfrm>
              <a:off x="1591580" y="4377333"/>
              <a:ext cx="669021" cy="3384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60899" rIns="72000"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r"/>
              <a:r>
                <a:rPr lang="en-GB" sz="1400">
                  <a:solidFill>
                    <a:srgbClr val="001965"/>
                  </a:solidFill>
                </a:rPr>
                <a:t>0</a:t>
              </a:r>
            </a:p>
          </p:txBody>
        </p:sp>
      </p:grpSp>
      <p:sp>
        <p:nvSpPr>
          <p:cNvPr id="57348"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sz="900">
                <a:solidFill>
                  <a:srgbClr val="001965"/>
                </a:solidFill>
              </a:rPr>
              <a:t>Yang </a:t>
            </a:r>
            <a:r>
              <a:rPr lang="en-GB" sz="900" i="1">
                <a:solidFill>
                  <a:srgbClr val="001965"/>
                </a:solidFill>
              </a:rPr>
              <a:t>et al. Curr Med Res Opin</a:t>
            </a:r>
            <a:r>
              <a:rPr lang="en-GB" sz="900">
                <a:solidFill>
                  <a:srgbClr val="001965"/>
                </a:solidFill>
              </a:rPr>
              <a:t> 2013;29:1599–608</a:t>
            </a:r>
          </a:p>
        </p:txBody>
      </p:sp>
      <p:sp>
        <p:nvSpPr>
          <p:cNvPr id="57349" name="Text Box 30"/>
          <p:cNvSpPr txBox="1">
            <a:spLocks noChangeArrowheads="1"/>
          </p:cNvSpPr>
          <p:nvPr/>
        </p:nvSpPr>
        <p:spPr bwMode="auto">
          <a:xfrm>
            <a:off x="217885" y="6032501"/>
            <a:ext cx="5603081"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fr-FR" sz="1000">
                <a:solidFill>
                  <a:srgbClr val="001965"/>
                </a:solidFill>
              </a:rPr>
              <a:t>BIAsp, biphasic insulin aspart; CI, confidence interval</a:t>
            </a:r>
            <a:endParaRPr lang="en-GB" sz="1000">
              <a:solidFill>
                <a:srgbClr val="001965"/>
              </a:solidFill>
            </a:endParaRPr>
          </a:p>
        </p:txBody>
      </p:sp>
      <p:sp>
        <p:nvSpPr>
          <p:cNvPr id="57350" name="Text Box 30"/>
          <p:cNvSpPr txBox="1">
            <a:spLocks noChangeArrowheads="1"/>
          </p:cNvSpPr>
          <p:nvPr/>
        </p:nvSpPr>
        <p:spPr bwMode="auto">
          <a:xfrm>
            <a:off x="217885" y="5427212"/>
            <a:ext cx="7718822"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sz="1000">
                <a:solidFill>
                  <a:srgbClr val="001965"/>
                </a:solidFill>
              </a:rPr>
              <a:t>Minor hypoglycaemia: plasma glucose &lt;3.1 mmol/L </a:t>
            </a:r>
            <a:r>
              <a:rPr lang="en-US" sz="1000">
                <a:solidFill>
                  <a:srgbClr val="001965"/>
                </a:solidFill>
              </a:rPr>
              <a:t>or whole blood glucose &lt;2.8 mmol/L with or without symptoms </a:t>
            </a:r>
          </a:p>
          <a:p>
            <a:pPr eaLnBrk="1" hangingPunct="1"/>
            <a:r>
              <a:rPr lang="en-GB" sz="1000">
                <a:solidFill>
                  <a:srgbClr val="001965"/>
                </a:solidFill>
              </a:rPr>
              <a:t>Severe hypoglycaemia: an episode requiring assistance of another person to actively administer carbohydrate, glucagon or other resuscitative actions</a:t>
            </a:r>
          </a:p>
        </p:txBody>
      </p:sp>
    </p:spTree>
    <p:extLst>
      <p:ext uri="{BB962C8B-B14F-4D97-AF65-F5344CB8AC3E}">
        <p14:creationId xmlns:p14="http://schemas.microsoft.com/office/powerpoint/2010/main" val="35659051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84784"/>
            <a:ext cx="8229600" cy="4641379"/>
          </a:xfrm>
        </p:spPr>
        <p:txBody>
          <a:bodyPr/>
          <a:lstStyle/>
          <a:p>
            <a:r>
              <a:rPr lang="en-US" dirty="0" err="1"/>
              <a:t>BIAsp</a:t>
            </a:r>
            <a:r>
              <a:rPr lang="en-US" dirty="0"/>
              <a:t> 30 once daily showed similar </a:t>
            </a:r>
            <a:r>
              <a:rPr lang="en-US" dirty="0" smtClean="0"/>
              <a:t>HbA1c reduction </a:t>
            </a:r>
            <a:r>
              <a:rPr lang="en-US" dirty="0"/>
              <a:t>and a similar safety profile to </a:t>
            </a:r>
            <a:r>
              <a:rPr lang="en-US" dirty="0" err="1"/>
              <a:t>IGlar</a:t>
            </a:r>
            <a:r>
              <a:rPr lang="en-US" dirty="0"/>
              <a:t> once daily</a:t>
            </a:r>
          </a:p>
        </p:txBody>
      </p:sp>
    </p:spTree>
    <p:extLst>
      <p:ext uri="{BB962C8B-B14F-4D97-AF65-F5344CB8AC3E}">
        <p14:creationId xmlns:p14="http://schemas.microsoft.com/office/powerpoint/2010/main" val="548767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4"/>
          <p:cNvSpPr>
            <a:spLocks noGrp="1"/>
          </p:cNvSpPr>
          <p:nvPr>
            <p:ph type="title"/>
          </p:nvPr>
        </p:nvSpPr>
        <p:spPr>
          <a:xfrm>
            <a:off x="323528" y="188640"/>
            <a:ext cx="8712968" cy="1368152"/>
          </a:xfrm>
        </p:spPr>
        <p:txBody>
          <a:bodyPr>
            <a:noAutofit/>
          </a:bodyPr>
          <a:lstStyle/>
          <a:p>
            <a:pPr algn="l"/>
            <a:r>
              <a:rPr lang="en-GB" sz="3200" dirty="0" smtClean="0"/>
              <a:t>INITIATE: significantly more patients met HbA</a:t>
            </a:r>
            <a:r>
              <a:rPr lang="en-GB" sz="3200" baseline="-25000" dirty="0" smtClean="0"/>
              <a:t>1c</a:t>
            </a:r>
            <a:r>
              <a:rPr lang="en-GB" sz="3200" dirty="0" smtClean="0"/>
              <a:t> targets  with twice-daily </a:t>
            </a:r>
            <a:r>
              <a:rPr lang="en-GB" sz="3200" dirty="0" err="1" smtClean="0"/>
              <a:t>BIAsp</a:t>
            </a:r>
            <a:r>
              <a:rPr lang="en-GB" sz="3200" dirty="0" smtClean="0"/>
              <a:t> 30 than insulin </a:t>
            </a:r>
            <a:r>
              <a:rPr lang="en-GB" sz="3200" dirty="0" err="1" smtClean="0"/>
              <a:t>glargine</a:t>
            </a:r>
            <a:endParaRPr lang="en-GB" sz="3200" dirty="0" smtClean="0"/>
          </a:p>
        </p:txBody>
      </p:sp>
      <p:grpSp>
        <p:nvGrpSpPr>
          <p:cNvPr id="60419" name="Group 1"/>
          <p:cNvGrpSpPr>
            <a:grpSpLocks/>
          </p:cNvGrpSpPr>
          <p:nvPr/>
        </p:nvGrpSpPr>
        <p:grpSpPr bwMode="auto">
          <a:xfrm>
            <a:off x="1105527" y="2001839"/>
            <a:ext cx="6906189" cy="3540125"/>
            <a:chOff x="1382646" y="2002307"/>
            <a:chExt cx="9207560" cy="3539176"/>
          </a:xfrm>
        </p:grpSpPr>
        <p:sp>
          <p:nvSpPr>
            <p:cNvPr id="32773" name="Rectangle 8"/>
            <p:cNvSpPr>
              <a:spLocks noChangeArrowheads="1"/>
            </p:cNvSpPr>
            <p:nvPr/>
          </p:nvSpPr>
          <p:spPr bwMode="auto">
            <a:xfrm>
              <a:off x="3218411" y="2613330"/>
              <a:ext cx="1115928" cy="2280626"/>
            </a:xfrm>
            <a:prstGeom prst="rect">
              <a:avLst/>
            </a:prstGeom>
            <a:solidFill>
              <a:srgbClr val="001965"/>
            </a:solidFill>
            <a:ln>
              <a:noFill/>
            </a:ln>
            <a:extLst/>
          </p:spPr>
          <p:txBody>
            <a:bodyPr lIns="121798" tIns="60899" rIns="121798" bIns="60899"/>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en-GB" sz="1400" dirty="0">
                <a:latin typeface="+mj-lt"/>
              </a:endParaRPr>
            </a:p>
          </p:txBody>
        </p:sp>
        <p:sp>
          <p:nvSpPr>
            <p:cNvPr id="32774" name="Rectangle 9"/>
            <p:cNvSpPr>
              <a:spLocks noChangeArrowheads="1"/>
            </p:cNvSpPr>
            <p:nvPr/>
          </p:nvSpPr>
          <p:spPr bwMode="auto">
            <a:xfrm>
              <a:off x="7240833" y="3443371"/>
              <a:ext cx="1115928" cy="1450586"/>
            </a:xfrm>
            <a:prstGeom prst="rect">
              <a:avLst/>
            </a:prstGeom>
            <a:solidFill>
              <a:srgbClr val="001965"/>
            </a:solidFill>
            <a:ln>
              <a:noFill/>
            </a:ln>
            <a:extLst/>
          </p:spPr>
          <p:txBody>
            <a:bodyPr lIns="121798" tIns="60899" rIns="121798" bIns="60899"/>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en-GB" sz="1400" dirty="0">
                <a:latin typeface="+mj-lt"/>
              </a:endParaRPr>
            </a:p>
          </p:txBody>
        </p:sp>
        <p:sp>
          <p:nvSpPr>
            <p:cNvPr id="32775" name="Rectangle 10"/>
            <p:cNvSpPr>
              <a:spLocks noChangeArrowheads="1"/>
            </p:cNvSpPr>
            <p:nvPr/>
          </p:nvSpPr>
          <p:spPr bwMode="auto">
            <a:xfrm>
              <a:off x="4786743" y="3513202"/>
              <a:ext cx="1107992" cy="1380755"/>
            </a:xfrm>
            <a:prstGeom prst="rect">
              <a:avLst/>
            </a:prstGeom>
            <a:solidFill>
              <a:srgbClr val="009FDA"/>
            </a:solidFill>
            <a:ln>
              <a:solidFill>
                <a:srgbClr val="009FDA"/>
              </a:solidFill>
            </a:ln>
            <a:extLst/>
          </p:spPr>
          <p:txBody>
            <a:bodyPr lIns="121798" tIns="60899" rIns="121798" bIns="60899"/>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en-GB" sz="1400" dirty="0">
                <a:latin typeface="+mj-lt"/>
              </a:endParaRPr>
            </a:p>
          </p:txBody>
        </p:sp>
        <p:sp>
          <p:nvSpPr>
            <p:cNvPr id="32776" name="Rectangle 11"/>
            <p:cNvSpPr>
              <a:spLocks noChangeArrowheads="1"/>
            </p:cNvSpPr>
            <p:nvPr/>
          </p:nvSpPr>
          <p:spPr bwMode="auto">
            <a:xfrm>
              <a:off x="8801228" y="3925841"/>
              <a:ext cx="1115929" cy="968115"/>
            </a:xfrm>
            <a:prstGeom prst="rect">
              <a:avLst/>
            </a:prstGeom>
            <a:solidFill>
              <a:srgbClr val="009FDA"/>
            </a:solidFill>
            <a:ln>
              <a:solidFill>
                <a:srgbClr val="009FDA"/>
              </a:solidFill>
            </a:ln>
            <a:extLst/>
          </p:spPr>
          <p:txBody>
            <a:bodyPr lIns="121798" tIns="60899" rIns="121798" bIns="60899"/>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en-GB" sz="1400" dirty="0">
                <a:latin typeface="+mj-lt"/>
              </a:endParaRPr>
            </a:p>
          </p:txBody>
        </p:sp>
        <p:sp>
          <p:nvSpPr>
            <p:cNvPr id="32777" name="Line 12"/>
            <p:cNvSpPr>
              <a:spLocks noChangeShapeType="1"/>
            </p:cNvSpPr>
            <p:nvPr/>
          </p:nvSpPr>
          <p:spPr bwMode="auto">
            <a:xfrm>
              <a:off x="2553298" y="2476842"/>
              <a:ext cx="0" cy="2417115"/>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78" name="Line 13"/>
            <p:cNvSpPr>
              <a:spLocks noChangeShapeType="1"/>
            </p:cNvSpPr>
            <p:nvPr/>
          </p:nvSpPr>
          <p:spPr bwMode="auto">
            <a:xfrm>
              <a:off x="2467579" y="4893957"/>
              <a:ext cx="85719" cy="15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0" name="Line 15"/>
            <p:cNvSpPr>
              <a:spLocks noChangeShapeType="1"/>
            </p:cNvSpPr>
            <p:nvPr/>
          </p:nvSpPr>
          <p:spPr bwMode="auto">
            <a:xfrm>
              <a:off x="2467579" y="4200405"/>
              <a:ext cx="85719"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1" name="Line 16"/>
            <p:cNvSpPr>
              <a:spLocks noChangeShapeType="1"/>
            </p:cNvSpPr>
            <p:nvPr/>
          </p:nvSpPr>
          <p:spPr bwMode="auto">
            <a:xfrm>
              <a:off x="2467579" y="3857597"/>
              <a:ext cx="85719"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2" name="Line 17"/>
            <p:cNvSpPr>
              <a:spLocks noChangeShapeType="1"/>
            </p:cNvSpPr>
            <p:nvPr/>
          </p:nvSpPr>
          <p:spPr bwMode="auto">
            <a:xfrm>
              <a:off x="2467579" y="3513202"/>
              <a:ext cx="85719"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3" name="Line 18"/>
            <p:cNvSpPr>
              <a:spLocks noChangeShapeType="1"/>
            </p:cNvSpPr>
            <p:nvPr/>
          </p:nvSpPr>
          <p:spPr bwMode="auto">
            <a:xfrm>
              <a:off x="2467579" y="3170394"/>
              <a:ext cx="85719"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4" name="Line 19"/>
            <p:cNvSpPr>
              <a:spLocks noChangeShapeType="1"/>
            </p:cNvSpPr>
            <p:nvPr/>
          </p:nvSpPr>
          <p:spPr bwMode="auto">
            <a:xfrm>
              <a:off x="2467579" y="2821237"/>
              <a:ext cx="85719"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5" name="Line 20"/>
            <p:cNvSpPr>
              <a:spLocks noChangeShapeType="1"/>
            </p:cNvSpPr>
            <p:nvPr/>
          </p:nvSpPr>
          <p:spPr bwMode="auto">
            <a:xfrm>
              <a:off x="2467579" y="2476842"/>
              <a:ext cx="85719"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6" name="Line 22"/>
            <p:cNvSpPr>
              <a:spLocks noChangeShapeType="1"/>
            </p:cNvSpPr>
            <p:nvPr/>
          </p:nvSpPr>
          <p:spPr bwMode="auto">
            <a:xfrm flipV="1">
              <a:off x="2553298" y="4893957"/>
              <a:ext cx="0" cy="50786"/>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7" name="Line 23"/>
            <p:cNvSpPr>
              <a:spLocks noChangeShapeType="1"/>
            </p:cNvSpPr>
            <p:nvPr/>
          </p:nvSpPr>
          <p:spPr bwMode="auto">
            <a:xfrm flipV="1">
              <a:off x="6575720" y="4893957"/>
              <a:ext cx="0" cy="5554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8" name="Line 24"/>
            <p:cNvSpPr>
              <a:spLocks noChangeShapeType="1"/>
            </p:cNvSpPr>
            <p:nvPr/>
          </p:nvSpPr>
          <p:spPr bwMode="auto">
            <a:xfrm flipV="1">
              <a:off x="10590206" y="4893957"/>
              <a:ext cx="0" cy="5554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789" name="Rectangle 25"/>
            <p:cNvSpPr>
              <a:spLocks noChangeArrowheads="1"/>
            </p:cNvSpPr>
            <p:nvPr/>
          </p:nvSpPr>
          <p:spPr bwMode="auto">
            <a:xfrm>
              <a:off x="3569221" y="2380031"/>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smtClean="0">
                  <a:solidFill>
                    <a:srgbClr val="001965"/>
                  </a:solidFill>
                  <a:latin typeface="+mj-lt"/>
                </a:rPr>
                <a:t>66</a:t>
              </a:r>
              <a:endParaRPr lang="en-GB" sz="1400" dirty="0">
                <a:solidFill>
                  <a:srgbClr val="001965"/>
                </a:solidFill>
                <a:latin typeface="+mj-lt"/>
              </a:endParaRPr>
            </a:p>
          </p:txBody>
        </p:sp>
        <p:sp>
          <p:nvSpPr>
            <p:cNvPr id="32790" name="Rectangle 26"/>
            <p:cNvSpPr>
              <a:spLocks noChangeArrowheads="1"/>
            </p:cNvSpPr>
            <p:nvPr/>
          </p:nvSpPr>
          <p:spPr bwMode="auto">
            <a:xfrm>
              <a:off x="7661488" y="3211658"/>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smtClean="0">
                  <a:solidFill>
                    <a:srgbClr val="001965"/>
                  </a:solidFill>
                  <a:latin typeface="+mj-lt"/>
                </a:rPr>
                <a:t>42</a:t>
              </a:r>
              <a:endParaRPr lang="en-GB" sz="1400" dirty="0">
                <a:solidFill>
                  <a:srgbClr val="001965"/>
                </a:solidFill>
                <a:latin typeface="+mj-lt"/>
              </a:endParaRPr>
            </a:p>
          </p:txBody>
        </p:sp>
        <p:sp>
          <p:nvSpPr>
            <p:cNvPr id="32791" name="Rectangle 27"/>
            <p:cNvSpPr>
              <a:spLocks noChangeArrowheads="1"/>
            </p:cNvSpPr>
            <p:nvPr/>
          </p:nvSpPr>
          <p:spPr bwMode="auto">
            <a:xfrm>
              <a:off x="5153427" y="3275141"/>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smtClean="0">
                  <a:solidFill>
                    <a:srgbClr val="001965"/>
                  </a:solidFill>
                  <a:latin typeface="+mj-lt"/>
                </a:rPr>
                <a:t>40</a:t>
              </a:r>
              <a:endParaRPr lang="en-GB" sz="1400" dirty="0">
                <a:solidFill>
                  <a:srgbClr val="001965"/>
                </a:solidFill>
                <a:latin typeface="+mj-lt"/>
              </a:endParaRPr>
            </a:p>
          </p:txBody>
        </p:sp>
        <p:sp>
          <p:nvSpPr>
            <p:cNvPr id="32792" name="Rectangle 28"/>
            <p:cNvSpPr>
              <a:spLocks noChangeArrowheads="1"/>
            </p:cNvSpPr>
            <p:nvPr/>
          </p:nvSpPr>
          <p:spPr bwMode="auto">
            <a:xfrm>
              <a:off x="9221884" y="3702063"/>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smtClean="0">
                  <a:solidFill>
                    <a:srgbClr val="001965"/>
                  </a:solidFill>
                  <a:latin typeface="+mj-lt"/>
                </a:rPr>
                <a:t>28</a:t>
              </a:r>
              <a:endParaRPr lang="en-GB" sz="1400" dirty="0">
                <a:solidFill>
                  <a:srgbClr val="001965"/>
                </a:solidFill>
                <a:latin typeface="+mj-lt"/>
              </a:endParaRPr>
            </a:p>
          </p:txBody>
        </p:sp>
        <p:sp>
          <p:nvSpPr>
            <p:cNvPr id="32793" name="Rectangle 29"/>
            <p:cNvSpPr>
              <a:spLocks noChangeArrowheads="1"/>
            </p:cNvSpPr>
            <p:nvPr/>
          </p:nvSpPr>
          <p:spPr bwMode="auto">
            <a:xfrm>
              <a:off x="2254870" y="4811429"/>
              <a:ext cx="121820"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0</a:t>
              </a:r>
            </a:p>
          </p:txBody>
        </p:sp>
        <p:sp>
          <p:nvSpPr>
            <p:cNvPr id="32794" name="Rectangle 30"/>
            <p:cNvSpPr>
              <a:spLocks noChangeArrowheads="1"/>
            </p:cNvSpPr>
            <p:nvPr/>
          </p:nvSpPr>
          <p:spPr bwMode="auto">
            <a:xfrm>
              <a:off x="2146928" y="4467033"/>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10</a:t>
              </a:r>
            </a:p>
          </p:txBody>
        </p:sp>
        <p:sp>
          <p:nvSpPr>
            <p:cNvPr id="32795" name="Rectangle 31"/>
            <p:cNvSpPr>
              <a:spLocks noChangeArrowheads="1"/>
            </p:cNvSpPr>
            <p:nvPr/>
          </p:nvSpPr>
          <p:spPr bwMode="auto">
            <a:xfrm>
              <a:off x="2146928" y="4117877"/>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20</a:t>
              </a:r>
            </a:p>
          </p:txBody>
        </p:sp>
        <p:sp>
          <p:nvSpPr>
            <p:cNvPr id="32796" name="Rectangle 32"/>
            <p:cNvSpPr>
              <a:spLocks noChangeArrowheads="1"/>
            </p:cNvSpPr>
            <p:nvPr/>
          </p:nvSpPr>
          <p:spPr bwMode="auto">
            <a:xfrm>
              <a:off x="2146928" y="3773482"/>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30</a:t>
              </a:r>
            </a:p>
          </p:txBody>
        </p:sp>
        <p:sp>
          <p:nvSpPr>
            <p:cNvPr id="32797" name="Rectangle 33"/>
            <p:cNvSpPr>
              <a:spLocks noChangeArrowheads="1"/>
            </p:cNvSpPr>
            <p:nvPr/>
          </p:nvSpPr>
          <p:spPr bwMode="auto">
            <a:xfrm>
              <a:off x="2146928" y="3429086"/>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40</a:t>
              </a:r>
            </a:p>
          </p:txBody>
        </p:sp>
        <p:sp>
          <p:nvSpPr>
            <p:cNvPr id="32798" name="Rectangle 34"/>
            <p:cNvSpPr>
              <a:spLocks noChangeArrowheads="1"/>
            </p:cNvSpPr>
            <p:nvPr/>
          </p:nvSpPr>
          <p:spPr bwMode="auto">
            <a:xfrm>
              <a:off x="2146928" y="3086278"/>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50</a:t>
              </a:r>
            </a:p>
          </p:txBody>
        </p:sp>
        <p:sp>
          <p:nvSpPr>
            <p:cNvPr id="32799" name="Rectangle 35"/>
            <p:cNvSpPr>
              <a:spLocks noChangeArrowheads="1"/>
            </p:cNvSpPr>
            <p:nvPr/>
          </p:nvSpPr>
          <p:spPr bwMode="auto">
            <a:xfrm>
              <a:off x="2146928" y="2735535"/>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60</a:t>
              </a:r>
            </a:p>
          </p:txBody>
        </p:sp>
        <p:sp>
          <p:nvSpPr>
            <p:cNvPr id="32800" name="Rectangle 36"/>
            <p:cNvSpPr>
              <a:spLocks noChangeArrowheads="1"/>
            </p:cNvSpPr>
            <p:nvPr/>
          </p:nvSpPr>
          <p:spPr bwMode="auto">
            <a:xfrm>
              <a:off x="2146928" y="2391140"/>
              <a:ext cx="243638"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70</a:t>
              </a:r>
            </a:p>
          </p:txBody>
        </p:sp>
        <p:sp>
          <p:nvSpPr>
            <p:cNvPr id="32801" name="Rectangle 37"/>
            <p:cNvSpPr>
              <a:spLocks noChangeArrowheads="1"/>
            </p:cNvSpPr>
            <p:nvPr/>
          </p:nvSpPr>
          <p:spPr bwMode="auto">
            <a:xfrm>
              <a:off x="2553298" y="4973310"/>
              <a:ext cx="4022422" cy="21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lgn="ctr">
                <a:spcBef>
                  <a:spcPct val="0"/>
                </a:spcBef>
                <a:buClrTx/>
                <a:buFontTx/>
                <a:buNone/>
                <a:defRPr/>
              </a:pPr>
              <a:r>
                <a:rPr lang="en-GB" sz="1400" dirty="0" smtClean="0">
                  <a:solidFill>
                    <a:srgbClr val="001965"/>
                  </a:solidFill>
                  <a:latin typeface="+mj-lt"/>
                </a:rPr>
                <a:t>HbA</a:t>
              </a:r>
              <a:r>
                <a:rPr lang="en-GB" sz="1400" baseline="-25000" dirty="0" smtClean="0">
                  <a:solidFill>
                    <a:srgbClr val="001965"/>
                  </a:solidFill>
                  <a:latin typeface="+mj-lt"/>
                </a:rPr>
                <a:t>1c</a:t>
              </a:r>
              <a:r>
                <a:rPr lang="en-GB" sz="1400" dirty="0" smtClean="0">
                  <a:solidFill>
                    <a:srgbClr val="001965"/>
                  </a:solidFill>
                  <a:latin typeface="+mj-lt"/>
                </a:rPr>
                <a:t>&lt;7.0</a:t>
              </a:r>
              <a:r>
                <a:rPr lang="en-GB" sz="1400" dirty="0">
                  <a:solidFill>
                    <a:srgbClr val="001965"/>
                  </a:solidFill>
                  <a:latin typeface="+mj-lt"/>
                </a:rPr>
                <a:t>% (ADA goal)</a:t>
              </a:r>
            </a:p>
          </p:txBody>
        </p:sp>
        <p:sp>
          <p:nvSpPr>
            <p:cNvPr id="32802" name="Rectangle 38"/>
            <p:cNvSpPr>
              <a:spLocks noChangeArrowheads="1"/>
            </p:cNvSpPr>
            <p:nvPr/>
          </p:nvSpPr>
          <p:spPr bwMode="auto">
            <a:xfrm>
              <a:off x="6575720" y="4973310"/>
              <a:ext cx="4014486" cy="21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lgn="ctr">
                <a:spcBef>
                  <a:spcPct val="0"/>
                </a:spcBef>
                <a:buClrTx/>
                <a:buFontTx/>
                <a:buNone/>
                <a:defRPr/>
              </a:pPr>
              <a:r>
                <a:rPr lang="en-GB" sz="1400" dirty="0" smtClean="0">
                  <a:solidFill>
                    <a:srgbClr val="001965"/>
                  </a:solidFill>
                  <a:latin typeface="+mj-lt"/>
                </a:rPr>
                <a:t>HbA</a:t>
              </a:r>
              <a:r>
                <a:rPr lang="en-GB" sz="1400" baseline="-25000" dirty="0" smtClean="0">
                  <a:solidFill>
                    <a:srgbClr val="001965"/>
                  </a:solidFill>
                  <a:latin typeface="+mj-lt"/>
                </a:rPr>
                <a:t>1c</a:t>
              </a:r>
              <a:r>
                <a:rPr lang="en-GB" sz="1400" dirty="0" smtClean="0">
                  <a:solidFill>
                    <a:srgbClr val="001965"/>
                  </a:solidFill>
                  <a:latin typeface="+mj-lt"/>
                </a:rPr>
                <a:t>≤</a:t>
              </a:r>
              <a:r>
                <a:rPr lang="en-GB" sz="1400" dirty="0">
                  <a:solidFill>
                    <a:srgbClr val="001965"/>
                  </a:solidFill>
                  <a:latin typeface="+mj-lt"/>
                </a:rPr>
                <a:t>6.5% (AACE and IDF goal)</a:t>
              </a:r>
            </a:p>
          </p:txBody>
        </p:sp>
        <p:sp>
          <p:nvSpPr>
            <p:cNvPr id="32803" name="Rectangle 42"/>
            <p:cNvSpPr>
              <a:spLocks noChangeArrowheads="1"/>
            </p:cNvSpPr>
            <p:nvPr/>
          </p:nvSpPr>
          <p:spPr bwMode="auto">
            <a:xfrm>
              <a:off x="2553298" y="5295486"/>
              <a:ext cx="8036908" cy="24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lgn="ctr">
                <a:spcBef>
                  <a:spcPct val="0"/>
                </a:spcBef>
                <a:buClrTx/>
                <a:buFontTx/>
                <a:buNone/>
                <a:defRPr/>
              </a:pPr>
              <a:r>
                <a:rPr lang="en-GB" sz="1600" dirty="0">
                  <a:solidFill>
                    <a:srgbClr val="001965"/>
                  </a:solidFill>
                  <a:latin typeface="+mj-lt"/>
                </a:rPr>
                <a:t>HbA</a:t>
              </a:r>
              <a:r>
                <a:rPr lang="en-GB" sz="1600" baseline="-25000" dirty="0">
                  <a:solidFill>
                    <a:srgbClr val="001965"/>
                  </a:solidFill>
                  <a:latin typeface="+mj-lt"/>
                </a:rPr>
                <a:t>1c </a:t>
              </a:r>
              <a:r>
                <a:rPr lang="en-GB" sz="1600" dirty="0">
                  <a:solidFill>
                    <a:srgbClr val="001965"/>
                  </a:solidFill>
                  <a:latin typeface="+mj-lt"/>
                </a:rPr>
                <a:t>target</a:t>
              </a:r>
            </a:p>
          </p:txBody>
        </p:sp>
        <p:sp>
          <p:nvSpPr>
            <p:cNvPr id="32804" name="Rectangle 45"/>
            <p:cNvSpPr>
              <a:spLocks noChangeArrowheads="1"/>
            </p:cNvSpPr>
            <p:nvPr/>
          </p:nvSpPr>
          <p:spPr bwMode="auto">
            <a:xfrm rot="16200000">
              <a:off x="477257" y="3393402"/>
              <a:ext cx="2613911" cy="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lgn="ctr">
                <a:spcBef>
                  <a:spcPct val="0"/>
                </a:spcBef>
                <a:buClrTx/>
                <a:buFontTx/>
                <a:buNone/>
                <a:defRPr/>
              </a:pPr>
              <a:r>
                <a:rPr lang="en-GB" sz="1400" dirty="0">
                  <a:solidFill>
                    <a:srgbClr val="001965"/>
                  </a:solidFill>
                  <a:latin typeface="+mj-lt"/>
                </a:rPr>
                <a:t>Patients reaching target at week 28 (%) </a:t>
              </a:r>
            </a:p>
          </p:txBody>
        </p:sp>
        <p:sp>
          <p:nvSpPr>
            <p:cNvPr id="32805" name="Rectangle 46"/>
            <p:cNvSpPr>
              <a:spLocks noChangeArrowheads="1"/>
            </p:cNvSpPr>
            <p:nvPr/>
          </p:nvSpPr>
          <p:spPr bwMode="auto">
            <a:xfrm rot="16200000">
              <a:off x="1526232" y="3533051"/>
              <a:ext cx="65" cy="28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en-GB" sz="1400" dirty="0">
                <a:latin typeface="+mj-lt"/>
              </a:endParaRPr>
            </a:p>
          </p:txBody>
        </p:sp>
        <p:sp>
          <p:nvSpPr>
            <p:cNvPr id="32806" name="Rectangle 47"/>
            <p:cNvSpPr>
              <a:spLocks noChangeArrowheads="1"/>
            </p:cNvSpPr>
            <p:nvPr/>
          </p:nvSpPr>
          <p:spPr bwMode="auto">
            <a:xfrm>
              <a:off x="8440893" y="2146730"/>
              <a:ext cx="193660" cy="109509"/>
            </a:xfrm>
            <a:prstGeom prst="rect">
              <a:avLst/>
            </a:prstGeom>
            <a:solidFill>
              <a:srgbClr val="001965"/>
            </a:solidFill>
            <a:ln>
              <a:noFill/>
            </a:ln>
            <a:extLst/>
          </p:spPr>
          <p:txBody>
            <a:bodyPr lIns="121798" tIns="60899" rIns="121798" bIns="60899"/>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en-GB" sz="1400" dirty="0">
                <a:latin typeface="+mj-lt"/>
              </a:endParaRPr>
            </a:p>
          </p:txBody>
        </p:sp>
        <p:sp>
          <p:nvSpPr>
            <p:cNvPr id="32807" name="Rectangle 48"/>
            <p:cNvSpPr>
              <a:spLocks noChangeArrowheads="1"/>
            </p:cNvSpPr>
            <p:nvPr/>
          </p:nvSpPr>
          <p:spPr bwMode="auto">
            <a:xfrm>
              <a:off x="8712334" y="2094357"/>
              <a:ext cx="846322"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BIAsp </a:t>
              </a:r>
              <a:r>
                <a:rPr lang="en-GB" sz="1400" dirty="0" smtClean="0">
                  <a:solidFill>
                    <a:srgbClr val="001965"/>
                  </a:solidFill>
                  <a:latin typeface="+mj-lt"/>
                </a:rPr>
                <a:t>30</a:t>
              </a:r>
              <a:endParaRPr lang="en-GB" sz="1400" dirty="0">
                <a:solidFill>
                  <a:srgbClr val="001965"/>
                </a:solidFill>
                <a:latin typeface="+mj-lt"/>
              </a:endParaRPr>
            </a:p>
          </p:txBody>
        </p:sp>
        <p:sp>
          <p:nvSpPr>
            <p:cNvPr id="32808" name="Rectangle 49"/>
            <p:cNvSpPr>
              <a:spLocks noChangeArrowheads="1"/>
            </p:cNvSpPr>
            <p:nvPr/>
          </p:nvSpPr>
          <p:spPr bwMode="auto">
            <a:xfrm>
              <a:off x="8440893" y="2384791"/>
              <a:ext cx="193660" cy="107921"/>
            </a:xfrm>
            <a:prstGeom prst="rect">
              <a:avLst/>
            </a:prstGeom>
            <a:solidFill>
              <a:srgbClr val="009FDA"/>
            </a:solidFill>
            <a:ln>
              <a:solidFill>
                <a:srgbClr val="009FDA"/>
              </a:solidFill>
            </a:ln>
            <a:extLst/>
          </p:spPr>
          <p:txBody>
            <a:bodyPr lIns="121798" tIns="60899" rIns="121798" bIns="60899"/>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endParaRPr lang="en-GB" sz="1400" dirty="0">
                <a:latin typeface="+mj-lt"/>
              </a:endParaRPr>
            </a:p>
          </p:txBody>
        </p:sp>
        <p:sp>
          <p:nvSpPr>
            <p:cNvPr id="32809" name="Rectangle 50"/>
            <p:cNvSpPr>
              <a:spLocks noChangeArrowheads="1"/>
            </p:cNvSpPr>
            <p:nvPr/>
          </p:nvSpPr>
          <p:spPr bwMode="auto">
            <a:xfrm>
              <a:off x="8712334" y="2332418"/>
              <a:ext cx="1475677" cy="2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spcBef>
                  <a:spcPct val="0"/>
                </a:spcBef>
                <a:buClrTx/>
                <a:buFontTx/>
                <a:buNone/>
                <a:defRPr/>
              </a:pPr>
              <a:r>
                <a:rPr lang="en-GB" sz="1400" dirty="0">
                  <a:solidFill>
                    <a:srgbClr val="001965"/>
                  </a:solidFill>
                  <a:latin typeface="+mj-lt"/>
                </a:rPr>
                <a:t>Insulin </a:t>
              </a:r>
              <a:r>
                <a:rPr lang="en-GB" sz="1400" dirty="0" smtClean="0">
                  <a:solidFill>
                    <a:srgbClr val="001965"/>
                  </a:solidFill>
                  <a:latin typeface="+mj-lt"/>
                </a:rPr>
                <a:t>glargine</a:t>
              </a:r>
              <a:endParaRPr lang="en-GB" sz="1400" dirty="0">
                <a:solidFill>
                  <a:srgbClr val="001965"/>
                </a:solidFill>
                <a:latin typeface="+mj-lt"/>
              </a:endParaRPr>
            </a:p>
          </p:txBody>
        </p:sp>
        <p:sp>
          <p:nvSpPr>
            <p:cNvPr id="32811" name="Rectangle 52"/>
            <p:cNvSpPr>
              <a:spLocks noChangeArrowheads="1"/>
            </p:cNvSpPr>
            <p:nvPr/>
          </p:nvSpPr>
          <p:spPr bwMode="auto">
            <a:xfrm>
              <a:off x="3727959" y="2002307"/>
              <a:ext cx="1587381" cy="21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lgn="ctr">
                <a:spcBef>
                  <a:spcPct val="0"/>
                </a:spcBef>
                <a:buClrTx/>
                <a:buFontTx/>
                <a:buNone/>
                <a:defRPr/>
              </a:pPr>
              <a:r>
                <a:rPr lang="en-GB" sz="1400" i="1" dirty="0" smtClean="0">
                  <a:solidFill>
                    <a:srgbClr val="001965"/>
                  </a:solidFill>
                </a:rPr>
                <a:t>p</a:t>
              </a:r>
              <a:r>
                <a:rPr lang="en-GB" sz="1400" dirty="0" smtClean="0">
                  <a:solidFill>
                    <a:srgbClr val="001965"/>
                  </a:solidFill>
                  <a:latin typeface="+mj-lt"/>
                </a:rPr>
                <a:t>&lt;0.001</a:t>
              </a:r>
              <a:endParaRPr lang="en-GB" sz="1400" dirty="0">
                <a:solidFill>
                  <a:srgbClr val="001965"/>
                </a:solidFill>
                <a:latin typeface="+mj-lt"/>
              </a:endParaRPr>
            </a:p>
          </p:txBody>
        </p:sp>
        <p:sp>
          <p:nvSpPr>
            <p:cNvPr id="32812" name="Line 53"/>
            <p:cNvSpPr>
              <a:spLocks noChangeShapeType="1"/>
            </p:cNvSpPr>
            <p:nvPr/>
          </p:nvSpPr>
          <p:spPr bwMode="auto">
            <a:xfrm flipV="1">
              <a:off x="3727959" y="2253065"/>
              <a:ext cx="1588" cy="98399"/>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813" name="Line 54"/>
            <p:cNvSpPr>
              <a:spLocks noChangeShapeType="1"/>
            </p:cNvSpPr>
            <p:nvPr/>
          </p:nvSpPr>
          <p:spPr bwMode="auto">
            <a:xfrm>
              <a:off x="3727959" y="2253065"/>
              <a:ext cx="1587381" cy="15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814" name="Line 55"/>
            <p:cNvSpPr>
              <a:spLocks noChangeShapeType="1"/>
            </p:cNvSpPr>
            <p:nvPr/>
          </p:nvSpPr>
          <p:spPr bwMode="auto">
            <a:xfrm>
              <a:off x="5315340" y="2253065"/>
              <a:ext cx="3175" cy="915741"/>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815" name="Line 56"/>
            <p:cNvSpPr>
              <a:spLocks noChangeShapeType="1"/>
            </p:cNvSpPr>
            <p:nvPr/>
          </p:nvSpPr>
          <p:spPr bwMode="auto">
            <a:xfrm>
              <a:off x="7834513" y="2991054"/>
              <a:ext cx="0" cy="133314"/>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816" name="Line 57"/>
            <p:cNvSpPr>
              <a:spLocks noChangeShapeType="1"/>
            </p:cNvSpPr>
            <p:nvPr/>
          </p:nvSpPr>
          <p:spPr bwMode="auto">
            <a:xfrm>
              <a:off x="7834513" y="2991054"/>
              <a:ext cx="1533410"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817" name="Line 58"/>
            <p:cNvSpPr>
              <a:spLocks noChangeShapeType="1"/>
            </p:cNvSpPr>
            <p:nvPr/>
          </p:nvSpPr>
          <p:spPr bwMode="auto">
            <a:xfrm>
              <a:off x="9372685" y="2991054"/>
              <a:ext cx="0" cy="67292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32818" name="Rectangle 60"/>
            <p:cNvSpPr>
              <a:spLocks noChangeArrowheads="1"/>
            </p:cNvSpPr>
            <p:nvPr/>
          </p:nvSpPr>
          <p:spPr bwMode="auto">
            <a:xfrm>
              <a:off x="7834513" y="2722839"/>
              <a:ext cx="1533410" cy="21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E64A0E"/>
                </a:buClr>
                <a:buChar char="•"/>
                <a:defRPr sz="2200">
                  <a:solidFill>
                    <a:srgbClr val="092F5E"/>
                  </a:solidFill>
                  <a:latin typeface="Verdana" panose="020B0604030504040204" pitchFamily="34" charset="0"/>
                </a:defRPr>
              </a:lvl1pPr>
              <a:lvl2pPr marL="742950" indent="-285750">
                <a:spcBef>
                  <a:spcPct val="20000"/>
                </a:spcBef>
                <a:buClr>
                  <a:srgbClr val="E64A0E"/>
                </a:buClr>
                <a:buChar char="•"/>
                <a:defRPr sz="2000">
                  <a:solidFill>
                    <a:srgbClr val="092F5E"/>
                  </a:solidFill>
                  <a:latin typeface="Verdana" panose="020B0604030504040204" pitchFamily="34" charset="0"/>
                </a:defRPr>
              </a:lvl2pPr>
              <a:lvl3pPr marL="1143000" indent="-228600">
                <a:spcBef>
                  <a:spcPct val="20000"/>
                </a:spcBef>
                <a:buClr>
                  <a:srgbClr val="E64A0E"/>
                </a:buClr>
                <a:buChar char="•"/>
                <a:defRPr>
                  <a:solidFill>
                    <a:srgbClr val="092F5E"/>
                  </a:solidFill>
                  <a:latin typeface="Verdana" panose="020B0604030504040204" pitchFamily="34" charset="0"/>
                </a:defRPr>
              </a:lvl3pPr>
              <a:lvl4pPr marL="1600200" indent="-228600">
                <a:spcBef>
                  <a:spcPct val="20000"/>
                </a:spcBef>
                <a:buClr>
                  <a:srgbClr val="E64A0E"/>
                </a:buClr>
                <a:buChar char="•"/>
                <a:defRPr sz="1600">
                  <a:solidFill>
                    <a:srgbClr val="092F5E"/>
                  </a:solidFill>
                  <a:latin typeface="Verdana" panose="020B0604030504040204" pitchFamily="34" charset="0"/>
                </a:defRPr>
              </a:lvl4pPr>
              <a:lvl5pPr marL="2057400" indent="-228600">
                <a:spcBef>
                  <a:spcPct val="20000"/>
                </a:spcBef>
                <a:buClr>
                  <a:srgbClr val="E64A0E"/>
                </a:buClr>
                <a:buChar char="•"/>
                <a:defRPr sz="1600">
                  <a:solidFill>
                    <a:srgbClr val="092F5E"/>
                  </a:solidFill>
                  <a:latin typeface="Verdana" panose="020B0604030504040204"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anose="020B0604030504040204" pitchFamily="34" charset="0"/>
                </a:defRPr>
              </a:lvl9pPr>
            </a:lstStyle>
            <a:p>
              <a:pPr algn="ctr">
                <a:spcBef>
                  <a:spcPct val="0"/>
                </a:spcBef>
                <a:buClrTx/>
                <a:buFontTx/>
                <a:buNone/>
                <a:defRPr/>
              </a:pPr>
              <a:r>
                <a:rPr lang="en-GB" sz="1400" i="1" dirty="0">
                  <a:solidFill>
                    <a:srgbClr val="001965"/>
                  </a:solidFill>
                  <a:latin typeface="+mj-lt"/>
                </a:rPr>
                <a:t>p</a:t>
              </a:r>
              <a:r>
                <a:rPr lang="en-GB" sz="1400" dirty="0">
                  <a:solidFill>
                    <a:srgbClr val="001965"/>
                  </a:solidFill>
                  <a:latin typeface="+mj-lt"/>
                </a:rPr>
                <a:t>&lt;0.05</a:t>
              </a:r>
            </a:p>
          </p:txBody>
        </p:sp>
        <p:sp>
          <p:nvSpPr>
            <p:cNvPr id="32819" name="Line 21"/>
            <p:cNvSpPr>
              <a:spLocks noChangeShapeType="1"/>
            </p:cNvSpPr>
            <p:nvPr/>
          </p:nvSpPr>
          <p:spPr bwMode="auto">
            <a:xfrm>
              <a:off x="2553298" y="4893957"/>
              <a:ext cx="8036908"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sp>
          <p:nvSpPr>
            <p:cNvPr id="53" name="Line 15"/>
            <p:cNvSpPr>
              <a:spLocks noChangeShapeType="1"/>
            </p:cNvSpPr>
            <p:nvPr/>
          </p:nvSpPr>
          <p:spPr bwMode="auto">
            <a:xfrm>
              <a:off x="2467579" y="4560671"/>
              <a:ext cx="85719"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121798" tIns="60899" rIns="121798" bIns="60899"/>
            <a:lstStyle/>
            <a:p>
              <a:pPr eaLnBrk="0" hangingPunct="0">
                <a:defRPr/>
              </a:pPr>
              <a:endParaRPr lang="en-GB" sz="1400" dirty="0">
                <a:latin typeface="+mj-lt"/>
              </a:endParaRPr>
            </a:p>
          </p:txBody>
        </p:sp>
      </p:grpSp>
      <p:sp>
        <p:nvSpPr>
          <p:cNvPr id="60420"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sz="900">
                <a:solidFill>
                  <a:srgbClr val="001965"/>
                </a:solidFill>
              </a:rPr>
              <a:t>Raskin </a:t>
            </a:r>
            <a:r>
              <a:rPr lang="en-GB" sz="900" i="1">
                <a:solidFill>
                  <a:srgbClr val="001965"/>
                </a:solidFill>
              </a:rPr>
              <a:t>et al. Diabetes Care </a:t>
            </a:r>
            <a:r>
              <a:rPr lang="en-GB" sz="900">
                <a:solidFill>
                  <a:srgbClr val="001965"/>
                </a:solidFill>
              </a:rPr>
              <a:t>2005;28:260–3</a:t>
            </a:r>
          </a:p>
        </p:txBody>
      </p:sp>
      <p:sp>
        <p:nvSpPr>
          <p:cNvPr id="60421" name="Text Box 30"/>
          <p:cNvSpPr txBox="1">
            <a:spLocks noChangeArrowheads="1"/>
          </p:cNvSpPr>
          <p:nvPr/>
        </p:nvSpPr>
        <p:spPr bwMode="auto">
          <a:xfrm>
            <a:off x="217885" y="6032501"/>
            <a:ext cx="8223647" cy="43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US" sz="1000">
                <a:solidFill>
                  <a:srgbClr val="001965"/>
                </a:solidFill>
              </a:rPr>
              <a:t>AACE, </a:t>
            </a:r>
            <a:r>
              <a:rPr lang="en-GB" sz="1000">
                <a:solidFill>
                  <a:srgbClr val="001965"/>
                </a:solidFill>
              </a:rPr>
              <a:t>American Association of Clinical Endocrinologists</a:t>
            </a:r>
            <a:r>
              <a:rPr lang="en-US" sz="1000">
                <a:solidFill>
                  <a:srgbClr val="001965"/>
                </a:solidFill>
              </a:rPr>
              <a:t>; ADA, American Diabetes Association; BIAsp, biphasic insulin aspart; IDF, International Diabetes Federation</a:t>
            </a:r>
          </a:p>
        </p:txBody>
      </p:sp>
    </p:spTree>
    <p:extLst>
      <p:ext uri="{BB962C8B-B14F-4D97-AF65-F5344CB8AC3E}">
        <p14:creationId xmlns:p14="http://schemas.microsoft.com/office/powerpoint/2010/main" val="42100764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Rationale for Early Insulin Therapy</a:t>
            </a:r>
          </a:p>
          <a:p>
            <a:r>
              <a:rPr lang="en-US" dirty="0" smtClean="0"/>
              <a:t>Which insulin is appropriate for being initiated?</a:t>
            </a:r>
          </a:p>
          <a:p>
            <a:r>
              <a:rPr lang="en-US" dirty="0" smtClean="0"/>
              <a:t>How to initiate?</a:t>
            </a:r>
          </a:p>
          <a:p>
            <a:r>
              <a:rPr lang="en-US" dirty="0" smtClean="0"/>
              <a:t>Conclusion</a:t>
            </a:r>
            <a:endParaRPr lang="en-US" dirty="0"/>
          </a:p>
        </p:txBody>
      </p:sp>
    </p:spTree>
    <p:extLst>
      <p:ext uri="{BB962C8B-B14F-4D97-AF65-F5344CB8AC3E}">
        <p14:creationId xmlns:p14="http://schemas.microsoft.com/office/powerpoint/2010/main" val="3320523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INITIATE</a:t>
            </a:r>
            <a:endParaRPr lang="en-US" dirty="0"/>
          </a:p>
        </p:txBody>
      </p:sp>
      <p:sp>
        <p:nvSpPr>
          <p:cNvPr id="3" name="Content Placeholder 2"/>
          <p:cNvSpPr>
            <a:spLocks noGrp="1"/>
          </p:cNvSpPr>
          <p:nvPr>
            <p:ph idx="1"/>
          </p:nvPr>
        </p:nvSpPr>
        <p:spPr>
          <a:xfrm>
            <a:off x="323528" y="1340768"/>
            <a:ext cx="8568952" cy="4785395"/>
          </a:xfrm>
        </p:spPr>
        <p:txBody>
          <a:bodyPr>
            <a:normAutofit fontScale="92500"/>
          </a:bodyPr>
          <a:lstStyle/>
          <a:p>
            <a:r>
              <a:rPr lang="en-US" dirty="0"/>
              <a:t>At the end of the study, the mean </a:t>
            </a:r>
            <a:r>
              <a:rPr lang="en-US" dirty="0" smtClean="0"/>
              <a:t>HbA1c values </a:t>
            </a:r>
            <a:r>
              <a:rPr lang="en-US" dirty="0"/>
              <a:t>were lower for the </a:t>
            </a:r>
            <a:r>
              <a:rPr lang="en-US" dirty="0" err="1"/>
              <a:t>BIAsp</a:t>
            </a:r>
            <a:r>
              <a:rPr lang="en-US" dirty="0"/>
              <a:t> </a:t>
            </a:r>
            <a:r>
              <a:rPr lang="en-US" dirty="0" smtClean="0"/>
              <a:t>70/30 group </a:t>
            </a:r>
            <a:r>
              <a:rPr lang="en-US" dirty="0"/>
              <a:t>compared with the </a:t>
            </a:r>
            <a:r>
              <a:rPr lang="en-US" dirty="0" err="1"/>
              <a:t>glargine</a:t>
            </a:r>
            <a:r>
              <a:rPr lang="en-US" dirty="0"/>
              <a:t> </a:t>
            </a:r>
            <a:r>
              <a:rPr lang="en-US" dirty="0" smtClean="0"/>
              <a:t>group (</a:t>
            </a:r>
            <a:r>
              <a:rPr lang="en-US" dirty="0" smtClean="0">
                <a:solidFill>
                  <a:srgbClr val="FF0000"/>
                </a:solidFill>
              </a:rPr>
              <a:t>6.91</a:t>
            </a:r>
            <a:r>
              <a:rPr lang="en-US" dirty="0" smtClean="0"/>
              <a:t> ± </a:t>
            </a:r>
            <a:r>
              <a:rPr lang="en-US" dirty="0"/>
              <a:t>1.17 vs. </a:t>
            </a:r>
            <a:r>
              <a:rPr lang="en-US" dirty="0">
                <a:solidFill>
                  <a:srgbClr val="FF0000"/>
                </a:solidFill>
              </a:rPr>
              <a:t>7.41</a:t>
            </a:r>
            <a:r>
              <a:rPr lang="en-US" dirty="0"/>
              <a:t> ±  1.24%, P &lt;</a:t>
            </a:r>
            <a:r>
              <a:rPr lang="en-US" dirty="0" smtClean="0"/>
              <a:t>0.01)</a:t>
            </a:r>
          </a:p>
          <a:p>
            <a:r>
              <a:rPr lang="en-US" dirty="0"/>
              <a:t>The HbA1c reduction was even larger </a:t>
            </a:r>
            <a:r>
              <a:rPr lang="en-US" dirty="0" smtClean="0"/>
              <a:t>for subjects </a:t>
            </a:r>
            <a:r>
              <a:rPr lang="en-US" dirty="0"/>
              <a:t>whose baseline HbA1c </a:t>
            </a:r>
            <a:r>
              <a:rPr lang="en-US" dirty="0" smtClean="0"/>
              <a:t>values were &gt;8.5%</a:t>
            </a:r>
          </a:p>
          <a:p>
            <a:r>
              <a:rPr lang="en-US" dirty="0"/>
              <a:t>In subjects </a:t>
            </a:r>
            <a:r>
              <a:rPr lang="en-US" dirty="0" smtClean="0"/>
              <a:t>with baseline </a:t>
            </a:r>
            <a:r>
              <a:rPr lang="en-US" dirty="0"/>
              <a:t>HbA1c </a:t>
            </a:r>
            <a:r>
              <a:rPr lang="en-US" dirty="0" smtClean="0"/>
              <a:t>≤8.5</a:t>
            </a:r>
            <a:r>
              <a:rPr lang="en-US" dirty="0"/>
              <a:t>%, the </a:t>
            </a:r>
            <a:r>
              <a:rPr lang="en-US" dirty="0" smtClean="0"/>
              <a:t>absolute HbA1c </a:t>
            </a:r>
            <a:r>
              <a:rPr lang="en-US" dirty="0"/>
              <a:t>reductions were less </a:t>
            </a:r>
            <a:r>
              <a:rPr lang="en-US" dirty="0" smtClean="0"/>
              <a:t>pronounced and </a:t>
            </a:r>
            <a:r>
              <a:rPr lang="en-US" dirty="0"/>
              <a:t>were comparable between </a:t>
            </a:r>
            <a:r>
              <a:rPr lang="en-US" dirty="0" smtClean="0"/>
              <a:t>treatment groups</a:t>
            </a:r>
            <a:endParaRPr lang="en-US" dirty="0"/>
          </a:p>
        </p:txBody>
      </p:sp>
    </p:spTree>
    <p:extLst>
      <p:ext uri="{BB962C8B-B14F-4D97-AF65-F5344CB8AC3E}">
        <p14:creationId xmlns:p14="http://schemas.microsoft.com/office/powerpoint/2010/main" val="1604460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968" y="6447586"/>
            <a:ext cx="2323523"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bwMode="auto">
          <a:xfrm>
            <a:off x="163080" y="6429376"/>
            <a:ext cx="6381750"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09" rIns="0" bIns="0" numCol="1" anchor="ctr" anchorCtr="0" compatLnSpc="1">
            <a:prstTxWarp prst="textNoShape">
              <a:avLst/>
            </a:prstTxWarp>
          </a:bodyPr>
          <a:lstStyle/>
          <a:p>
            <a:pPr algn="l">
              <a:tabLst>
                <a:tab pos="649552" algn="l"/>
                <a:tab pos="1299104" algn="l"/>
                <a:tab pos="1948657" algn="l"/>
                <a:tab pos="2598207" algn="l"/>
                <a:tab pos="3247759" algn="l"/>
                <a:tab pos="3897311" algn="l"/>
                <a:tab pos="4546864" algn="l"/>
                <a:tab pos="5196415" algn="l"/>
                <a:tab pos="5845968" algn="l"/>
              </a:tabLst>
            </a:pPr>
            <a:r>
              <a:rPr lang="en-US" sz="1100" b="1">
                <a:ea typeface="Arial Unicode MS" pitchFamily="34" charset="-128"/>
                <a:cs typeface="Arial Unicode MS" pitchFamily="34" charset="-128"/>
              </a:rPr>
              <a:t>Holman RR et al. N Engl J Med 2007;357:1716-1730.</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84" y="1522907"/>
            <a:ext cx="8856000" cy="38873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316985" y="161085"/>
            <a:ext cx="8649506" cy="81964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p>
            <a:pPr algn="ctr">
              <a:lnSpc>
                <a:spcPct val="97000"/>
              </a:lnSpc>
              <a:tabLst>
                <a:tab pos="649552" algn="l"/>
                <a:tab pos="1299104" algn="l"/>
                <a:tab pos="1948657" algn="l"/>
                <a:tab pos="2598207" algn="l"/>
                <a:tab pos="3247759" algn="l"/>
                <a:tab pos="3897311" algn="l"/>
                <a:tab pos="4546864" algn="l"/>
                <a:tab pos="5196415" algn="l"/>
                <a:tab pos="5845968" algn="l"/>
                <a:tab pos="6495519" algn="l"/>
                <a:tab pos="7145070" algn="l"/>
                <a:tab pos="7794623" algn="l"/>
              </a:tabLst>
            </a:pPr>
            <a:r>
              <a:rPr lang="en-US" b="1" dirty="0">
                <a:ea typeface="Arial Unicode MS" pitchFamily="34" charset="-128"/>
                <a:cs typeface="Arial Unicode MS" pitchFamily="34" charset="-128"/>
              </a:rPr>
              <a:t>Mean (±SE) Percentage Change from Baseline to 1 Year in </a:t>
            </a:r>
            <a:r>
              <a:rPr lang="en-US" b="1" dirty="0" err="1">
                <a:ea typeface="Arial Unicode MS" pitchFamily="34" charset="-128"/>
                <a:cs typeface="Arial Unicode MS" pitchFamily="34" charset="-128"/>
              </a:rPr>
              <a:t>Glycated</a:t>
            </a:r>
            <a:r>
              <a:rPr lang="en-US" b="1" dirty="0">
                <a:ea typeface="Arial Unicode MS" pitchFamily="34" charset="-128"/>
                <a:cs typeface="Arial Unicode MS" pitchFamily="34" charset="-128"/>
              </a:rPr>
              <a:t> Hemoglobin, Fasting Plasma Glucose, Postprandial Glucose, and Body Weight (Panel A) and Mean (+SD) Hypoglycemic-Event Rate (Panel B</a:t>
            </a:r>
            <a:r>
              <a:rPr lang="en-US" b="1" dirty="0" smtClean="0">
                <a:ea typeface="Arial Unicode MS" pitchFamily="34" charset="-128"/>
                <a:cs typeface="Arial Unicode MS" pitchFamily="34" charset="-128"/>
              </a:rPr>
              <a:t>)</a:t>
            </a:r>
            <a:endParaRPr lang="en-US" b="1" dirty="0">
              <a:ea typeface="Arial Unicode MS" pitchFamily="34" charset="-128"/>
              <a:cs typeface="Arial Unicode MS" pitchFamily="34" charset="-128"/>
            </a:endParaRPr>
          </a:p>
        </p:txBody>
      </p:sp>
    </p:spTree>
    <p:extLst>
      <p:ext uri="{BB962C8B-B14F-4D97-AF65-F5344CB8AC3E}">
        <p14:creationId xmlns:p14="http://schemas.microsoft.com/office/powerpoint/2010/main" val="2354399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52402"/>
            <a:ext cx="8610601"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0669" y="6242447"/>
            <a:ext cx="8686801" cy="622829"/>
          </a:xfrm>
          <a:prstGeom prst="rect">
            <a:avLst/>
          </a:prstGeom>
          <a:noFill/>
        </p:spPr>
        <p:txBody>
          <a:bodyPr wrap="square" lIns="91360" tIns="45682" rIns="91360" bIns="45682" rtlCol="0">
            <a:spAutoFit/>
          </a:bodyPr>
          <a:lstStyle/>
          <a:p>
            <a:pPr defTabSz="913642"/>
            <a:r>
              <a:rPr lang="en-US" b="1" dirty="0" smtClean="0">
                <a:solidFill>
                  <a:prstClr val="white"/>
                </a:solidFill>
              </a:rPr>
              <a:t> </a:t>
            </a:r>
            <a:r>
              <a:rPr lang="en-US" sz="1600" dirty="0" err="1">
                <a:solidFill>
                  <a:prstClr val="white"/>
                </a:solidFill>
              </a:rPr>
              <a:t>Swinnen</a:t>
            </a:r>
            <a:r>
              <a:rPr lang="en-US" sz="1600" dirty="0">
                <a:solidFill>
                  <a:prstClr val="white"/>
                </a:solidFill>
              </a:rPr>
              <a:t> SG, Simon ACR, </a:t>
            </a:r>
            <a:r>
              <a:rPr lang="en-US" sz="1600" dirty="0" err="1">
                <a:solidFill>
                  <a:prstClr val="white"/>
                </a:solidFill>
              </a:rPr>
              <a:t>Holleman</a:t>
            </a:r>
            <a:r>
              <a:rPr lang="en-US" sz="1600" dirty="0">
                <a:solidFill>
                  <a:prstClr val="white"/>
                </a:solidFill>
              </a:rPr>
              <a:t> F, Hoekstra JB, </a:t>
            </a:r>
            <a:r>
              <a:rPr lang="en-US" sz="1600" dirty="0" err="1">
                <a:solidFill>
                  <a:prstClr val="white"/>
                </a:solidFill>
              </a:rPr>
              <a:t>DeVries</a:t>
            </a:r>
            <a:r>
              <a:rPr lang="en-US" sz="1600" dirty="0">
                <a:solidFill>
                  <a:prstClr val="white"/>
                </a:solidFill>
              </a:rPr>
              <a:t> JH. Insulin </a:t>
            </a:r>
            <a:r>
              <a:rPr lang="en-US" sz="1600" dirty="0" err="1">
                <a:solidFill>
                  <a:prstClr val="white"/>
                </a:solidFill>
              </a:rPr>
              <a:t>detemir</a:t>
            </a:r>
            <a:r>
              <a:rPr lang="en-US" sz="1600" dirty="0">
                <a:solidFill>
                  <a:prstClr val="white"/>
                </a:solidFill>
              </a:rPr>
              <a:t> versus insulin </a:t>
            </a:r>
            <a:r>
              <a:rPr lang="en-US" sz="1600" dirty="0" err="1">
                <a:solidFill>
                  <a:prstClr val="white"/>
                </a:solidFill>
              </a:rPr>
              <a:t>glargine</a:t>
            </a:r>
            <a:r>
              <a:rPr lang="en-US" sz="1600" dirty="0">
                <a:solidFill>
                  <a:prstClr val="white"/>
                </a:solidFill>
              </a:rPr>
              <a:t> for type 2 diabetes mellitus. </a:t>
            </a:r>
            <a:r>
              <a:rPr lang="en-US" sz="1600" i="1" dirty="0">
                <a:solidFill>
                  <a:prstClr val="white"/>
                </a:solidFill>
              </a:rPr>
              <a:t>Cochrane Database of Systematic Reviews </a:t>
            </a:r>
            <a:r>
              <a:rPr lang="en-US" sz="1600" dirty="0">
                <a:solidFill>
                  <a:prstClr val="white"/>
                </a:solidFill>
              </a:rPr>
              <a:t>2011, Issue 7</a:t>
            </a:r>
          </a:p>
        </p:txBody>
      </p:sp>
    </p:spTree>
    <p:custDataLst>
      <p:tags r:id="rId1"/>
    </p:custDataLst>
    <p:extLst>
      <p:ext uri="{BB962C8B-B14F-4D97-AF65-F5344CB8AC3E}">
        <p14:creationId xmlns:p14="http://schemas.microsoft.com/office/powerpoint/2010/main" val="3343321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91440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012160" y="764706"/>
            <a:ext cx="648072"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rtlCol="0" anchor="ctr"/>
          <a:lstStyle/>
          <a:p>
            <a:pPr algn="ctr"/>
            <a:endParaRPr lang="en-US"/>
          </a:p>
        </p:txBody>
      </p:sp>
    </p:spTree>
    <p:custDataLst>
      <p:tags r:id="rId1"/>
    </p:custDataLst>
    <p:extLst>
      <p:ext uri="{BB962C8B-B14F-4D97-AF65-F5344CB8AC3E}">
        <p14:creationId xmlns:p14="http://schemas.microsoft.com/office/powerpoint/2010/main" val="3815092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10311"/>
            <a:ext cx="91440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5724128" y="1183837"/>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58189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 y="457200"/>
            <a:ext cx="9067799"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145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71527"/>
            <a:ext cx="9144000"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9269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57252"/>
            <a:ext cx="90678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07813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14"/>
            <a:ext cx="922020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48445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650"/>
            <a:ext cx="91440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9559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approach</a:t>
            </a:r>
          </a:p>
        </p:txBody>
      </p:sp>
      <p:sp>
        <p:nvSpPr>
          <p:cNvPr id="3" name="Content Placeholder 2"/>
          <p:cNvSpPr>
            <a:spLocks noGrp="1"/>
          </p:cNvSpPr>
          <p:nvPr>
            <p:ph idx="1"/>
          </p:nvPr>
        </p:nvSpPr>
        <p:spPr/>
        <p:txBody>
          <a:bodyPr/>
          <a:lstStyle/>
          <a:p>
            <a:r>
              <a:rPr lang="en-US" dirty="0"/>
              <a:t>Individualizing therapy and goals for </a:t>
            </a:r>
            <a:r>
              <a:rPr lang="en-US" dirty="0" err="1"/>
              <a:t>pts</a:t>
            </a:r>
            <a:r>
              <a:rPr lang="en-US" dirty="0"/>
              <a:t> With T2DM</a:t>
            </a:r>
          </a:p>
          <a:p>
            <a:r>
              <a:rPr lang="en-US" dirty="0"/>
              <a:t>The individualized targets should take into account not only clinical conditions, such </a:t>
            </a:r>
            <a:r>
              <a:rPr lang="en-US" dirty="0" smtClean="0"/>
              <a:t>as </a:t>
            </a:r>
            <a:r>
              <a:rPr lang="en-US" dirty="0"/>
              <a:t>relevant comorbid conditions, age, duration of diabetes, and history of </a:t>
            </a:r>
            <a:r>
              <a:rPr lang="en-US" dirty="0" smtClean="0"/>
              <a:t>severe hypoglycemia</a:t>
            </a:r>
            <a:r>
              <a:rPr lang="en-US" dirty="0"/>
              <a:t>, but also the patient-specific psycho-socioeconomic context</a:t>
            </a:r>
          </a:p>
          <a:p>
            <a:endParaRPr lang="en-US" dirty="0"/>
          </a:p>
        </p:txBody>
      </p:sp>
    </p:spTree>
    <p:extLst>
      <p:ext uri="{BB962C8B-B14F-4D97-AF65-F5344CB8AC3E}">
        <p14:creationId xmlns:p14="http://schemas.microsoft.com/office/powerpoint/2010/main" val="57661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585802"/>
            <a:ext cx="9143999"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40483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7225"/>
            <a:ext cx="914400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98649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533400" y="1828801"/>
            <a:ext cx="8229600" cy="4525963"/>
          </a:xfrm>
        </p:spPr>
        <p:txBody>
          <a:bodyPr>
            <a:normAutofit fontScale="92500"/>
          </a:bodyPr>
          <a:lstStyle/>
          <a:p>
            <a:r>
              <a:rPr lang="en-US" dirty="0"/>
              <a:t>T</a:t>
            </a:r>
            <a:r>
              <a:rPr lang="en-US" dirty="0" smtClean="0"/>
              <a:t>here </a:t>
            </a:r>
            <a:r>
              <a:rPr lang="en-US" dirty="0"/>
              <a:t>is </a:t>
            </a:r>
            <a:r>
              <a:rPr lang="en-US" dirty="0">
                <a:solidFill>
                  <a:srgbClr val="C00000"/>
                </a:solidFill>
              </a:rPr>
              <a:t>no</a:t>
            </a:r>
            <a:r>
              <a:rPr lang="en-US" dirty="0"/>
              <a:t> clinically relevant difference in efficacy or safety between insulin </a:t>
            </a:r>
            <a:r>
              <a:rPr lang="en-US" dirty="0" err="1"/>
              <a:t>detemir</a:t>
            </a:r>
            <a:r>
              <a:rPr lang="en-US" dirty="0"/>
              <a:t> and insulin </a:t>
            </a:r>
            <a:r>
              <a:rPr lang="en-US" dirty="0" err="1"/>
              <a:t>glargine</a:t>
            </a:r>
            <a:r>
              <a:rPr lang="en-US" dirty="0"/>
              <a:t> </a:t>
            </a:r>
            <a:r>
              <a:rPr lang="en-US" dirty="0" smtClean="0"/>
              <a:t>for targeting </a:t>
            </a:r>
            <a:r>
              <a:rPr lang="en-US" dirty="0" err="1" smtClean="0"/>
              <a:t>hyperglycaemia</a:t>
            </a:r>
            <a:endParaRPr lang="en-US" dirty="0" smtClean="0"/>
          </a:p>
          <a:p>
            <a:endParaRPr lang="en-US" dirty="0" smtClean="0"/>
          </a:p>
          <a:p>
            <a:r>
              <a:rPr lang="en-US" dirty="0" smtClean="0"/>
              <a:t> </a:t>
            </a:r>
            <a:r>
              <a:rPr lang="en-US" dirty="0"/>
              <a:t>However, to achieve the same </a:t>
            </a:r>
            <a:r>
              <a:rPr lang="en-US" dirty="0" err="1"/>
              <a:t>glycaemic</a:t>
            </a:r>
            <a:r>
              <a:rPr lang="en-US" dirty="0"/>
              <a:t> control insulin </a:t>
            </a:r>
            <a:r>
              <a:rPr lang="en-US" dirty="0" err="1"/>
              <a:t>detemir</a:t>
            </a:r>
            <a:r>
              <a:rPr lang="en-US" dirty="0"/>
              <a:t> was often injected </a:t>
            </a:r>
            <a:r>
              <a:rPr lang="en-US" dirty="0">
                <a:solidFill>
                  <a:srgbClr val="C00000"/>
                </a:solidFill>
              </a:rPr>
              <a:t>twice-daily</a:t>
            </a:r>
            <a:r>
              <a:rPr lang="en-US" dirty="0"/>
              <a:t> in a </a:t>
            </a:r>
            <a:r>
              <a:rPr lang="en-US" dirty="0" smtClean="0"/>
              <a:t>higher dose </a:t>
            </a:r>
            <a:r>
              <a:rPr lang="en-US" dirty="0"/>
              <a:t>but with </a:t>
            </a:r>
            <a:r>
              <a:rPr lang="en-US" dirty="0">
                <a:solidFill>
                  <a:srgbClr val="C00000"/>
                </a:solidFill>
              </a:rPr>
              <a:t>less weight gain</a:t>
            </a:r>
            <a:r>
              <a:rPr lang="en-US" dirty="0"/>
              <a:t>, while insulin </a:t>
            </a:r>
            <a:r>
              <a:rPr lang="en-US" dirty="0" err="1"/>
              <a:t>glargine</a:t>
            </a:r>
            <a:r>
              <a:rPr lang="en-US" dirty="0"/>
              <a:t> was injected </a:t>
            </a:r>
            <a:r>
              <a:rPr lang="en-US" dirty="0">
                <a:solidFill>
                  <a:srgbClr val="C00000"/>
                </a:solidFill>
              </a:rPr>
              <a:t>once-daily</a:t>
            </a:r>
            <a:r>
              <a:rPr lang="en-US" dirty="0"/>
              <a:t>, with somewhat </a:t>
            </a:r>
            <a:r>
              <a:rPr lang="en-US" dirty="0">
                <a:solidFill>
                  <a:srgbClr val="C00000"/>
                </a:solidFill>
              </a:rPr>
              <a:t>fewer injection </a:t>
            </a:r>
            <a:r>
              <a:rPr lang="en-US" dirty="0"/>
              <a:t>site </a:t>
            </a:r>
            <a:r>
              <a:rPr lang="en-US" dirty="0" smtClean="0"/>
              <a:t>reactions</a:t>
            </a:r>
            <a:endParaRPr lang="en-US" dirty="0"/>
          </a:p>
        </p:txBody>
      </p:sp>
    </p:spTree>
    <p:custDataLst>
      <p:tags r:id="rId1"/>
    </p:custDataLst>
    <p:extLst>
      <p:ext uri="{BB962C8B-B14F-4D97-AF65-F5344CB8AC3E}">
        <p14:creationId xmlns:p14="http://schemas.microsoft.com/office/powerpoint/2010/main" val="1800202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15925" y="391585"/>
            <a:ext cx="8312150" cy="95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9pPr>
          </a:lstStyle>
          <a:p>
            <a:pPr>
              <a:defRPr/>
            </a:pPr>
            <a:r>
              <a:rPr lang="en-GB" sz="2400" b="1" dirty="0" smtClean="0">
                <a:solidFill>
                  <a:schemeClr val="bg2">
                    <a:lumMod val="90000"/>
                    <a:lumOff val="10000"/>
                  </a:schemeClr>
                </a:solidFill>
                <a:ea typeface="DejaVu Sans"/>
                <a:cs typeface="DejaVu Sans"/>
              </a:rPr>
              <a:t>Targets for glucose control</a:t>
            </a:r>
          </a:p>
        </p:txBody>
      </p:sp>
      <p:sp>
        <p:nvSpPr>
          <p:cNvPr id="18435" name="Text Box 2"/>
          <p:cNvSpPr txBox="1">
            <a:spLocks noChangeArrowheads="1"/>
          </p:cNvSpPr>
          <p:nvPr/>
        </p:nvSpPr>
        <p:spPr bwMode="auto">
          <a:xfrm>
            <a:off x="415925" y="866777"/>
            <a:ext cx="8312150" cy="527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9pPr>
          </a:lstStyle>
          <a:p>
            <a:pPr eaLnBrk="1" hangingPunct="1">
              <a:spcAft>
                <a:spcPts val="1100"/>
              </a:spcAft>
            </a:pPr>
            <a:r>
              <a:rPr lang="en-US" dirty="0">
                <a:solidFill>
                  <a:srgbClr val="001965"/>
                </a:solidFill>
                <a:latin typeface="Verdana" pitchFamily="34" charset="0"/>
                <a:ea typeface="SimSun" pitchFamily="2" charset="-122"/>
                <a:cs typeface="DejaVu Sans"/>
              </a:rPr>
              <a:t>The overall aim is to achieve glucose levels as close to normal as possible</a:t>
            </a:r>
          </a:p>
          <a:p>
            <a:pPr eaLnBrk="1" hangingPunct="1">
              <a:spcAft>
                <a:spcPts val="1100"/>
              </a:spcAft>
            </a:pPr>
            <a:r>
              <a:rPr lang="en-US" dirty="0">
                <a:solidFill>
                  <a:srgbClr val="001965"/>
                </a:solidFill>
                <a:latin typeface="Verdana" pitchFamily="34" charset="0"/>
                <a:ea typeface="SimSun" pitchFamily="2" charset="-122"/>
                <a:cs typeface="DejaVu Sans"/>
              </a:rPr>
              <a:t>This can minimize development and progression of </a:t>
            </a:r>
            <a:r>
              <a:rPr lang="en-US" dirty="0" err="1">
                <a:solidFill>
                  <a:srgbClr val="001965"/>
                </a:solidFill>
                <a:latin typeface="Verdana" pitchFamily="34" charset="0"/>
                <a:ea typeface="SimSun" pitchFamily="2" charset="-122"/>
                <a:cs typeface="DejaVu Sans"/>
              </a:rPr>
              <a:t>microvascular</a:t>
            </a:r>
            <a:r>
              <a:rPr lang="en-US" dirty="0">
                <a:solidFill>
                  <a:srgbClr val="001965"/>
                </a:solidFill>
                <a:latin typeface="Verdana" pitchFamily="34" charset="0"/>
                <a:ea typeface="SimSun" pitchFamily="2" charset="-122"/>
                <a:cs typeface="DejaVu Sans"/>
              </a:rPr>
              <a:t> and </a:t>
            </a:r>
            <a:r>
              <a:rPr lang="en-US" dirty="0" err="1">
                <a:solidFill>
                  <a:srgbClr val="001965"/>
                </a:solidFill>
                <a:latin typeface="Verdana" pitchFamily="34" charset="0"/>
                <a:ea typeface="SimSun" pitchFamily="2" charset="-122"/>
                <a:cs typeface="DejaVu Sans"/>
              </a:rPr>
              <a:t>macrovascular</a:t>
            </a:r>
            <a:r>
              <a:rPr lang="en-US" dirty="0">
                <a:solidFill>
                  <a:srgbClr val="001965"/>
                </a:solidFill>
                <a:latin typeface="Verdana" pitchFamily="34" charset="0"/>
                <a:ea typeface="SimSun" pitchFamily="2" charset="-122"/>
                <a:cs typeface="DejaVu Sans"/>
              </a:rPr>
              <a:t> complications</a:t>
            </a:r>
          </a:p>
        </p:txBody>
      </p:sp>
      <p:sp>
        <p:nvSpPr>
          <p:cNvPr id="18436" name="Text Box 3"/>
          <p:cNvSpPr txBox="1">
            <a:spLocks noChangeArrowheads="1"/>
          </p:cNvSpPr>
          <p:nvPr/>
        </p:nvSpPr>
        <p:spPr bwMode="auto">
          <a:xfrm>
            <a:off x="331789" y="6375400"/>
            <a:ext cx="8810625"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4200" rIns="68400" bIns="342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9pPr>
          </a:lstStyle>
          <a:p>
            <a:pPr eaLnBrk="1" hangingPunct="1"/>
            <a:r>
              <a:rPr lang="en-GB" sz="800">
                <a:solidFill>
                  <a:srgbClr val="001965"/>
                </a:solidFill>
                <a:latin typeface="Verdana" pitchFamily="34" charset="0"/>
                <a:ea typeface="SimSun" pitchFamily="2" charset="-122"/>
                <a:cs typeface="DejaVu Sans"/>
              </a:rPr>
              <a:t>1. </a:t>
            </a:r>
            <a:r>
              <a:rPr lang="de-DE" sz="800">
                <a:solidFill>
                  <a:srgbClr val="001965"/>
                </a:solidFill>
                <a:latin typeface="Verdana" pitchFamily="34" charset="0"/>
                <a:ea typeface="SimSun" pitchFamily="2" charset="-122"/>
                <a:cs typeface="DejaVu Sans"/>
              </a:rPr>
              <a:t>ADA</a:t>
            </a:r>
            <a:r>
              <a:rPr lang="de-DE" sz="800" i="1">
                <a:solidFill>
                  <a:srgbClr val="001965"/>
                </a:solidFill>
                <a:latin typeface="Verdana" pitchFamily="34" charset="0"/>
                <a:ea typeface="SimSun" pitchFamily="2" charset="-122"/>
                <a:cs typeface="DejaVu Sans"/>
              </a:rPr>
              <a:t>. Diabetes Care </a:t>
            </a:r>
            <a:r>
              <a:rPr lang="de-DE" sz="800">
                <a:solidFill>
                  <a:srgbClr val="001965"/>
                </a:solidFill>
                <a:latin typeface="Verdana" pitchFamily="34" charset="0"/>
                <a:ea typeface="SimSun" pitchFamily="2" charset="-122"/>
                <a:cs typeface="DejaVu Sans"/>
              </a:rPr>
              <a:t>2014;</a:t>
            </a:r>
            <a:r>
              <a:rPr lang="en-GB" sz="800">
                <a:solidFill>
                  <a:srgbClr val="001965"/>
                </a:solidFill>
                <a:latin typeface="Verdana" pitchFamily="34" charset="0"/>
                <a:ea typeface="SimSun" pitchFamily="2" charset="-122"/>
                <a:cs typeface="DejaVu Sans"/>
              </a:rPr>
              <a:t>37:S14–80; 2. Inzucchi </a:t>
            </a:r>
            <a:r>
              <a:rPr lang="en-GB" sz="800" i="1">
                <a:solidFill>
                  <a:srgbClr val="001965"/>
                </a:solidFill>
                <a:latin typeface="Verdana" pitchFamily="34" charset="0"/>
                <a:ea typeface="SimSun" pitchFamily="2" charset="-122"/>
                <a:cs typeface="DejaVu Sans"/>
              </a:rPr>
              <a:t>et al</a:t>
            </a:r>
            <a:r>
              <a:rPr lang="en-GB" sz="800">
                <a:solidFill>
                  <a:srgbClr val="001965"/>
                </a:solidFill>
                <a:latin typeface="Verdana" pitchFamily="34" charset="0"/>
                <a:ea typeface="SimSun" pitchFamily="2" charset="-122"/>
                <a:cs typeface="DejaVu Sans"/>
              </a:rPr>
              <a:t>. </a:t>
            </a:r>
            <a:r>
              <a:rPr lang="en-GB" sz="800" i="1">
                <a:solidFill>
                  <a:srgbClr val="001965"/>
                </a:solidFill>
                <a:latin typeface="Verdana" pitchFamily="34" charset="0"/>
                <a:ea typeface="SimSun" pitchFamily="2" charset="-122"/>
                <a:cs typeface="DejaVu Sans"/>
              </a:rPr>
              <a:t>Diabetes Care </a:t>
            </a:r>
            <a:r>
              <a:rPr lang="en-GB" sz="800">
                <a:solidFill>
                  <a:srgbClr val="001965"/>
                </a:solidFill>
                <a:latin typeface="Verdana" pitchFamily="34" charset="0"/>
                <a:ea typeface="SimSun" pitchFamily="2" charset="-122"/>
                <a:cs typeface="DejaVu Sans"/>
              </a:rPr>
              <a:t>2012;35:1364–79; 3. </a:t>
            </a:r>
            <a:r>
              <a:rPr lang="en-US" sz="800">
                <a:solidFill>
                  <a:srgbClr val="001965"/>
                </a:solidFill>
                <a:latin typeface="Verdana" pitchFamily="34" charset="0"/>
                <a:ea typeface="SimSun" pitchFamily="2" charset="-122"/>
                <a:cs typeface="DejaVu Sans"/>
              </a:rPr>
              <a:t>IDF. IDF Clinical Guidelines Task Force. 2012</a:t>
            </a:r>
          </a:p>
        </p:txBody>
      </p:sp>
      <p:sp>
        <p:nvSpPr>
          <p:cNvPr id="5" name="Rounded Rectangle 4"/>
          <p:cNvSpPr/>
          <p:nvPr/>
        </p:nvSpPr>
        <p:spPr>
          <a:xfrm>
            <a:off x="4246564" y="3608918"/>
            <a:ext cx="1393825" cy="857249"/>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HbA</a:t>
            </a:r>
            <a:r>
              <a:rPr lang="en-US" sz="1200" b="1" baseline="-25000" dirty="0">
                <a:solidFill>
                  <a:schemeClr val="tx1"/>
                </a:solidFill>
              </a:rPr>
              <a:t>1c</a:t>
            </a:r>
          </a:p>
          <a:p>
            <a:pPr algn="ctr">
              <a:defRPr/>
            </a:pPr>
            <a:r>
              <a:rPr lang="en-US" sz="1200" b="1" dirty="0">
                <a:solidFill>
                  <a:schemeClr val="tx1"/>
                </a:solidFill>
              </a:rPr>
              <a:t>&lt;7.0 %</a:t>
            </a:r>
          </a:p>
        </p:txBody>
      </p:sp>
      <p:sp>
        <p:nvSpPr>
          <p:cNvPr id="10" name="Rounded Rectangle 9"/>
          <p:cNvSpPr/>
          <p:nvPr/>
        </p:nvSpPr>
        <p:spPr>
          <a:xfrm>
            <a:off x="2300289" y="3674533"/>
            <a:ext cx="1393825" cy="85725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FPG</a:t>
            </a:r>
          </a:p>
          <a:p>
            <a:pPr algn="ctr">
              <a:defRPr/>
            </a:pPr>
            <a:r>
              <a:rPr lang="en-US" sz="1200" b="1" dirty="0">
                <a:solidFill>
                  <a:schemeClr val="tx1"/>
                </a:solidFill>
              </a:rPr>
              <a:t>&lt;130 mg/</a:t>
            </a:r>
            <a:r>
              <a:rPr lang="en-US" sz="1200" b="1" dirty="0" err="1">
                <a:solidFill>
                  <a:schemeClr val="tx1"/>
                </a:solidFill>
              </a:rPr>
              <a:t>dL</a:t>
            </a:r>
            <a:endParaRPr lang="en-US" sz="1200" b="1" dirty="0">
              <a:solidFill>
                <a:schemeClr val="tx1"/>
              </a:solidFill>
            </a:endParaRPr>
          </a:p>
          <a:p>
            <a:pPr algn="ctr">
              <a:defRPr/>
            </a:pPr>
            <a:r>
              <a:rPr lang="en-US" sz="1200" b="1" dirty="0"/>
              <a:t> </a:t>
            </a:r>
          </a:p>
        </p:txBody>
      </p:sp>
      <p:sp>
        <p:nvSpPr>
          <p:cNvPr id="13" name="Rounded Rectangle 12"/>
          <p:cNvSpPr/>
          <p:nvPr/>
        </p:nvSpPr>
        <p:spPr>
          <a:xfrm>
            <a:off x="6192839" y="3596218"/>
            <a:ext cx="1393825" cy="857249"/>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PPG</a:t>
            </a:r>
            <a:endParaRPr lang="en-US" sz="1200" dirty="0">
              <a:solidFill>
                <a:schemeClr val="tx1"/>
              </a:solidFill>
            </a:endParaRPr>
          </a:p>
          <a:p>
            <a:pPr algn="ctr">
              <a:defRPr/>
            </a:pPr>
            <a:r>
              <a:rPr lang="en-US" sz="1200" dirty="0">
                <a:solidFill>
                  <a:schemeClr val="tx1"/>
                </a:solidFill>
              </a:rPr>
              <a:t>&lt;180 mg/</a:t>
            </a:r>
            <a:r>
              <a:rPr lang="en-US" sz="1200" dirty="0" err="1">
                <a:solidFill>
                  <a:schemeClr val="tx1"/>
                </a:solidFill>
              </a:rPr>
              <a:t>dL</a:t>
            </a:r>
            <a:endParaRPr lang="en-US" sz="1200" dirty="0">
              <a:solidFill>
                <a:schemeClr val="tx1"/>
              </a:solidFill>
            </a:endParaRPr>
          </a:p>
          <a:p>
            <a:pPr algn="ctr">
              <a:defRPr/>
            </a:pPr>
            <a:r>
              <a:rPr lang="en-US" sz="1200" b="1" dirty="0">
                <a:solidFill>
                  <a:schemeClr val="tx1"/>
                </a:solidFill>
              </a:rPr>
              <a:t> </a:t>
            </a:r>
          </a:p>
        </p:txBody>
      </p:sp>
      <p:sp>
        <p:nvSpPr>
          <p:cNvPr id="18440" name="TextBox 5"/>
          <p:cNvSpPr txBox="1">
            <a:spLocks noChangeArrowheads="1"/>
          </p:cNvSpPr>
          <p:nvPr/>
        </p:nvSpPr>
        <p:spPr bwMode="auto">
          <a:xfrm>
            <a:off x="1257300" y="3729568"/>
            <a:ext cx="1022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100" b="1">
                <a:latin typeface="Verdana" pitchFamily="34" charset="0"/>
                <a:cs typeface="Arial" pitchFamily="34" charset="0"/>
              </a:rPr>
              <a:t>ADA</a:t>
            </a:r>
            <a:r>
              <a:rPr lang="en-US" sz="1100" b="1" baseline="30000">
                <a:latin typeface="Verdana" pitchFamily="34" charset="0"/>
                <a:cs typeface="Arial" pitchFamily="34" charset="0"/>
              </a:rPr>
              <a:t>1</a:t>
            </a:r>
          </a:p>
          <a:p>
            <a:pPr algn="ctr" eaLnBrk="1" hangingPunct="1"/>
            <a:r>
              <a:rPr lang="en-US" sz="1100" b="1">
                <a:latin typeface="Verdana" pitchFamily="34" charset="0"/>
                <a:cs typeface="Arial" pitchFamily="34" charset="0"/>
              </a:rPr>
              <a:t>EASD</a:t>
            </a:r>
            <a:r>
              <a:rPr lang="en-US" sz="1100" b="1" baseline="30000">
                <a:latin typeface="Verdana" pitchFamily="34" charset="0"/>
                <a:cs typeface="Arial" pitchFamily="34" charset="0"/>
              </a:rPr>
              <a:t>2</a:t>
            </a:r>
          </a:p>
        </p:txBody>
      </p:sp>
      <p:sp>
        <p:nvSpPr>
          <p:cNvPr id="16" name="Rounded Rectangle 15"/>
          <p:cNvSpPr/>
          <p:nvPr/>
        </p:nvSpPr>
        <p:spPr>
          <a:xfrm>
            <a:off x="2300289" y="4764618"/>
            <a:ext cx="1393825" cy="857249"/>
          </a:xfrm>
          <a:prstGeom prst="roundRect">
            <a:avLst/>
          </a:prstGeom>
          <a:solidFill>
            <a:srgbClr val="0070C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2"/>
                </a:solidFill>
              </a:rPr>
              <a:t>FPG</a:t>
            </a:r>
          </a:p>
          <a:p>
            <a:pPr algn="ctr">
              <a:defRPr/>
            </a:pPr>
            <a:r>
              <a:rPr lang="en-US" sz="1200" b="1" dirty="0">
                <a:solidFill>
                  <a:schemeClr val="bg2"/>
                </a:solidFill>
              </a:rPr>
              <a:t>&lt;115 </a:t>
            </a:r>
            <a:r>
              <a:rPr lang="en-US" sz="1200" dirty="0">
                <a:solidFill>
                  <a:schemeClr val="bg2"/>
                </a:solidFill>
              </a:rPr>
              <a:t>mg/</a:t>
            </a:r>
            <a:r>
              <a:rPr lang="en-US" sz="1200" dirty="0" err="1">
                <a:solidFill>
                  <a:schemeClr val="bg2"/>
                </a:solidFill>
              </a:rPr>
              <a:t>dL</a:t>
            </a:r>
            <a:endParaRPr lang="en-US" sz="1200" dirty="0">
              <a:solidFill>
                <a:schemeClr val="bg2"/>
              </a:solidFill>
            </a:endParaRPr>
          </a:p>
        </p:txBody>
      </p:sp>
      <p:sp>
        <p:nvSpPr>
          <p:cNvPr id="17" name="Rounded Rectangle 16"/>
          <p:cNvSpPr/>
          <p:nvPr/>
        </p:nvSpPr>
        <p:spPr>
          <a:xfrm>
            <a:off x="4246564" y="4764618"/>
            <a:ext cx="1393825" cy="857249"/>
          </a:xfrm>
          <a:prstGeom prst="roundRect">
            <a:avLst/>
          </a:prstGeom>
          <a:solidFill>
            <a:srgbClr val="0070C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2"/>
                </a:solidFill>
              </a:rPr>
              <a:t>HbA</a:t>
            </a:r>
            <a:r>
              <a:rPr lang="en-US" sz="1200" b="1" baseline="-25000" dirty="0">
                <a:solidFill>
                  <a:schemeClr val="bg2"/>
                </a:solidFill>
              </a:rPr>
              <a:t>1c</a:t>
            </a:r>
          </a:p>
          <a:p>
            <a:pPr algn="ctr">
              <a:defRPr/>
            </a:pPr>
            <a:r>
              <a:rPr lang="en-US" sz="1200" b="1" dirty="0">
                <a:solidFill>
                  <a:schemeClr val="bg2"/>
                </a:solidFill>
              </a:rPr>
              <a:t>&lt;7.0 %</a:t>
            </a:r>
          </a:p>
        </p:txBody>
      </p:sp>
      <p:sp>
        <p:nvSpPr>
          <p:cNvPr id="18" name="Rounded Rectangle 17"/>
          <p:cNvSpPr/>
          <p:nvPr/>
        </p:nvSpPr>
        <p:spPr>
          <a:xfrm>
            <a:off x="6192839" y="4711700"/>
            <a:ext cx="1393825" cy="857251"/>
          </a:xfrm>
          <a:prstGeom prst="roundRect">
            <a:avLst/>
          </a:prstGeom>
          <a:solidFill>
            <a:srgbClr val="0070C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bg2"/>
              </a:solidFill>
            </a:endParaRPr>
          </a:p>
          <a:p>
            <a:pPr algn="ctr">
              <a:defRPr/>
            </a:pPr>
            <a:r>
              <a:rPr lang="en-US" sz="1200" b="1" dirty="0">
                <a:solidFill>
                  <a:schemeClr val="bg2"/>
                </a:solidFill>
              </a:rPr>
              <a:t>PPG</a:t>
            </a:r>
          </a:p>
          <a:p>
            <a:pPr algn="ctr">
              <a:defRPr/>
            </a:pPr>
            <a:r>
              <a:rPr lang="en-US" sz="1200" b="1" dirty="0">
                <a:solidFill>
                  <a:schemeClr val="bg2"/>
                </a:solidFill>
              </a:rPr>
              <a:t>&lt;160 </a:t>
            </a:r>
            <a:r>
              <a:rPr lang="en-US" sz="1200" dirty="0">
                <a:solidFill>
                  <a:schemeClr val="bg2"/>
                </a:solidFill>
              </a:rPr>
              <a:t>mg/</a:t>
            </a:r>
            <a:r>
              <a:rPr lang="en-US" sz="1200" dirty="0" err="1">
                <a:solidFill>
                  <a:schemeClr val="bg2"/>
                </a:solidFill>
              </a:rPr>
              <a:t>dL</a:t>
            </a:r>
            <a:endParaRPr lang="en-US" sz="1200" dirty="0">
              <a:solidFill>
                <a:schemeClr val="bg2"/>
              </a:solidFill>
            </a:endParaRPr>
          </a:p>
          <a:p>
            <a:pPr algn="ctr">
              <a:defRPr/>
            </a:pPr>
            <a:r>
              <a:rPr lang="en-US" sz="1200" b="1" dirty="0"/>
              <a:t> </a:t>
            </a:r>
          </a:p>
        </p:txBody>
      </p:sp>
      <p:sp>
        <p:nvSpPr>
          <p:cNvPr id="18444" name="TextBox 19"/>
          <p:cNvSpPr txBox="1">
            <a:spLocks noChangeArrowheads="1"/>
          </p:cNvSpPr>
          <p:nvPr/>
        </p:nvSpPr>
        <p:spPr bwMode="auto">
          <a:xfrm>
            <a:off x="1235075" y="4906433"/>
            <a:ext cx="1023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100" b="1">
                <a:latin typeface="Verdana" pitchFamily="34" charset="0"/>
                <a:cs typeface="Arial" pitchFamily="34" charset="0"/>
              </a:rPr>
              <a:t>IDF</a:t>
            </a:r>
            <a:r>
              <a:rPr lang="en-US" sz="1100" b="1" baseline="30000">
                <a:latin typeface="Verdana" pitchFamily="34" charset="0"/>
                <a:cs typeface="Arial" pitchFamily="34" charset="0"/>
              </a:rPr>
              <a:t>3</a:t>
            </a:r>
          </a:p>
        </p:txBody>
      </p:sp>
      <p:sp>
        <p:nvSpPr>
          <p:cNvPr id="184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74A72F-0F9C-46E3-BD73-A5D108C9BA32}" type="slidenum">
              <a:rPr lang="en-GB" smtClean="0">
                <a:solidFill>
                  <a:srgbClr val="E64A0E"/>
                </a:solidFill>
              </a:rPr>
              <a:pPr eaLnBrk="1" hangingPunct="1"/>
              <a:t>33</a:t>
            </a:fld>
            <a:endParaRPr lang="en-GB" smtClean="0">
              <a:solidFill>
                <a:srgbClr val="E64A0E"/>
              </a:solidFill>
            </a:endParaRPr>
          </a:p>
        </p:txBody>
      </p:sp>
    </p:spTree>
    <p:extLst>
      <p:ext uri="{BB962C8B-B14F-4D97-AF65-F5344CB8AC3E}">
        <p14:creationId xmlns:p14="http://schemas.microsoft.com/office/powerpoint/2010/main" val="188797278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7200" dirty="0" smtClean="0"/>
              <a:t>How to begin: Premix</a:t>
            </a:r>
            <a:endParaRPr lang="en-US" sz="7200" dirty="0"/>
          </a:p>
        </p:txBody>
      </p:sp>
    </p:spTree>
    <p:extLst>
      <p:ext uri="{BB962C8B-B14F-4D97-AF65-F5344CB8AC3E}">
        <p14:creationId xmlns:p14="http://schemas.microsoft.com/office/powerpoint/2010/main" val="3821559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15529" y="103189"/>
            <a:ext cx="8314134" cy="949325"/>
          </a:xfrm>
        </p:spPr>
        <p:txBody>
          <a:bodyPr>
            <a:normAutofit fontScale="90000"/>
          </a:bodyPr>
          <a:lstStyle/>
          <a:p>
            <a:pPr eaLnBrk="1" hangingPunct="1"/>
            <a:r>
              <a:rPr lang="en-GB" smtClean="0">
                <a:solidFill>
                  <a:schemeClr val="tx1"/>
                </a:solidFill>
              </a:rPr>
              <a:t/>
            </a:r>
            <a:br>
              <a:rPr lang="en-GB" smtClean="0">
                <a:solidFill>
                  <a:schemeClr val="tx1"/>
                </a:solidFill>
              </a:rPr>
            </a:br>
            <a:r>
              <a:rPr lang="tr-TR" smtClean="0">
                <a:solidFill>
                  <a:schemeClr val="tx1"/>
                </a:solidFill>
              </a:rPr>
              <a:t>Start and stay with NovoMix</a:t>
            </a:r>
            <a:r>
              <a:rPr lang="en-US" smtClean="0">
                <a:solidFill>
                  <a:schemeClr val="tx1"/>
                </a:solidFill>
              </a:rPr>
              <a:t>®</a:t>
            </a:r>
            <a:r>
              <a:rPr lang="tr-TR" smtClean="0">
                <a:solidFill>
                  <a:schemeClr val="tx1"/>
                </a:solidFill>
              </a:rPr>
              <a:t> 30</a:t>
            </a:r>
            <a:endParaRPr lang="en-GB" smtClean="0">
              <a:solidFill>
                <a:schemeClr val="tx1"/>
              </a:solidFill>
            </a:endParaRPr>
          </a:p>
        </p:txBody>
      </p:sp>
      <p:pic>
        <p:nvPicPr>
          <p:cNvPr id="675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23938" y="2725738"/>
            <a:ext cx="7161610" cy="1997075"/>
          </a:xfrm>
          <a:noFill/>
        </p:spPr>
      </p:pic>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868488"/>
            <a:ext cx="780216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89" name="Rectangle 5"/>
          <p:cNvSpPr>
            <a:spLocks noChangeArrowheads="1"/>
          </p:cNvSpPr>
          <p:nvPr/>
        </p:nvSpPr>
        <p:spPr bwMode="auto">
          <a:xfrm>
            <a:off x="122635" y="5511801"/>
            <a:ext cx="646509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57200" indent="-457200">
              <a:buFontTx/>
              <a:buAutoNum type="arabicPeriod"/>
            </a:pPr>
            <a:r>
              <a:rPr lang="tr-TR" sz="800"/>
              <a:t>NovoMix</a:t>
            </a:r>
            <a:r>
              <a:rPr lang="tr-TR" sz="800" i="1"/>
              <a:t>® </a:t>
            </a:r>
            <a:r>
              <a:rPr lang="tr-TR" sz="800"/>
              <a:t>30 Summary of Product Characteristics. </a:t>
            </a:r>
          </a:p>
          <a:p>
            <a:pPr marL="457200" indent="-457200">
              <a:buFontTx/>
              <a:buAutoNum type="arabicPeriod"/>
            </a:pPr>
            <a:r>
              <a:rPr lang="tr-TR" sz="800"/>
              <a:t>Garber A </a:t>
            </a:r>
            <a:r>
              <a:rPr lang="tr-TR" sz="800" i="1"/>
              <a:t>et al. </a:t>
            </a:r>
            <a:r>
              <a:rPr lang="tr-TR" sz="800"/>
              <a:t>The 1-2-3 study. </a:t>
            </a:r>
            <a:r>
              <a:rPr lang="tr-TR" sz="800" i="1"/>
              <a:t>Diabetes, Obesity and Metabolism </a:t>
            </a:r>
            <a:r>
              <a:rPr lang="tr-TR" sz="800"/>
              <a:t>2006; 0: 1–10. </a:t>
            </a:r>
          </a:p>
          <a:p>
            <a:pPr marL="457200" indent="-457200">
              <a:buFontTx/>
              <a:buAutoNum type="arabicPeriod"/>
            </a:pPr>
            <a:r>
              <a:rPr lang="tr-TR" sz="800"/>
              <a:t>Raskin P </a:t>
            </a:r>
            <a:r>
              <a:rPr lang="tr-TR" sz="800" i="1"/>
              <a:t>et al. </a:t>
            </a:r>
            <a:r>
              <a:rPr lang="tr-TR" sz="800"/>
              <a:t>On behalf of the INITIATE Study Group. Basal insulin or premix analogue therapy in type 2 diabetes patients. </a:t>
            </a:r>
            <a:r>
              <a:rPr lang="tr-TR" sz="800" i="1"/>
              <a:t>Euro J Int Med </a:t>
            </a:r>
            <a:r>
              <a:rPr lang="tr-TR" sz="800"/>
              <a:t>2007; 18: 56–62.</a:t>
            </a:r>
          </a:p>
        </p:txBody>
      </p:sp>
    </p:spTree>
    <p:extLst>
      <p:ext uri="{BB962C8B-B14F-4D97-AF65-F5344CB8AC3E}">
        <p14:creationId xmlns:p14="http://schemas.microsoft.com/office/powerpoint/2010/main" val="380174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2"/>
          <p:cNvGraphicFramePr>
            <a:graphicFrameLocks noGrp="1"/>
          </p:cNvGraphicFramePr>
          <p:nvPr/>
        </p:nvGraphicFramePr>
        <p:xfrm>
          <a:off x="1541860" y="2038350"/>
          <a:ext cx="6060282" cy="2641600"/>
        </p:xfrm>
        <a:graphic>
          <a:graphicData uri="http://schemas.openxmlformats.org/drawingml/2006/table">
            <a:tbl>
              <a:tblPr/>
              <a:tblGrid>
                <a:gridCol w="1235134"/>
                <a:gridCol w="1235134"/>
                <a:gridCol w="1795007"/>
                <a:gridCol w="1795007"/>
              </a:tblGrid>
              <a:tr h="72766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rPr>
                        <a:t>Dose to </a:t>
                      </a:r>
                      <a:br>
                        <a:rPr kumimoji="0" lang="en-GB" sz="1500" b="1" i="0" u="none" strike="noStrike" cap="none" normalizeH="0" baseline="0" dirty="0" smtClean="0">
                          <a:ln>
                            <a:noFill/>
                          </a:ln>
                          <a:solidFill>
                            <a:schemeClr val="bg1"/>
                          </a:solidFill>
                          <a:effectLst/>
                          <a:latin typeface="+mj-lt"/>
                        </a:rPr>
                      </a:br>
                      <a:r>
                        <a:rPr kumimoji="0" lang="en-GB" sz="1500" b="1" i="0" u="none" strike="noStrike" cap="none" normalizeH="0" baseline="0" dirty="0" smtClean="0">
                          <a:ln>
                            <a:noFill/>
                          </a:ln>
                          <a:solidFill>
                            <a:schemeClr val="bg1"/>
                          </a:solidFill>
                          <a:effectLst/>
                          <a:latin typeface="+mj-lt"/>
                        </a:rPr>
                        <a:t>titrate</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cs typeface="Times New Roman" pitchFamily="18" charset="0"/>
                        </a:rPr>
                        <a:t>Timing of blood glucose measurements </a:t>
                      </a:r>
                      <a:br>
                        <a:rPr kumimoji="0" lang="en-GB" sz="1500" b="1" i="0" u="none" strike="noStrike" cap="none" normalizeH="0" baseline="0" dirty="0" smtClean="0">
                          <a:ln>
                            <a:noFill/>
                          </a:ln>
                          <a:solidFill>
                            <a:schemeClr val="bg1"/>
                          </a:solidFill>
                          <a:effectLst/>
                          <a:latin typeface="+mj-lt"/>
                          <a:cs typeface="Times New Roman" pitchFamily="18" charset="0"/>
                        </a:rPr>
                      </a:br>
                      <a:r>
                        <a:rPr kumimoji="0" lang="en-GB" sz="1500" b="1" i="0" u="none" strike="noStrike" cap="none" normalizeH="0" baseline="0" dirty="0" smtClean="0">
                          <a:ln>
                            <a:noFill/>
                          </a:ln>
                          <a:solidFill>
                            <a:schemeClr val="bg1"/>
                          </a:solidFill>
                          <a:effectLst/>
                          <a:latin typeface="+mj-lt"/>
                          <a:cs typeface="Times New Roman" pitchFamily="18" charset="0"/>
                        </a:rPr>
                        <a:t>used for dose titration</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965"/>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bg1"/>
                        </a:solidFill>
                        <a:effectLst/>
                        <a:latin typeface="Verdana" pitchFamily="34" charset="0"/>
                        <a:cs typeface="Times New Roman" pitchFamily="18" charset="0"/>
                      </a:endParaRPr>
                    </a:p>
                  </a:txBody>
                  <a:tcPr marL="36000" marR="36000" marT="27025" marB="270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bg1"/>
                        </a:solidFill>
                        <a:effectLst/>
                        <a:latin typeface="Verdana" pitchFamily="34" charset="0"/>
                        <a:cs typeface="Times New Roman" pitchFamily="18" charset="0"/>
                      </a:endParaRPr>
                    </a:p>
                  </a:txBody>
                  <a:tcPr marL="36000" marR="36000" marT="27025" marB="27025" horzOverflow="overflow">
                    <a:lnL w="12700" cap="flat" cmpd="sng" algn="ctr">
                      <a:solidFill>
                        <a:schemeClr val="bg1"/>
                      </a:solidFill>
                      <a:prstDash val="solid"/>
                      <a:round/>
                      <a:headEnd type="none" w="med" len="med"/>
                      <a:tailEnd type="none" w="med" len="med"/>
                    </a:lnL>
                    <a:lnR w="12700" cap="flat" cmpd="sng" algn="ctr">
                      <a:solidFill>
                        <a:srgbClr val="001965"/>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a:noFill/>
                    </a:lnTlToBr>
                    <a:lnBlToTr>
                      <a:noFill/>
                    </a:lnBlToTr>
                    <a:solidFill>
                      <a:schemeClr val="tx1"/>
                    </a:solidFill>
                  </a:tcPr>
                </a:tc>
              </a:tr>
              <a:tr h="56520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chemeClr val="bg1"/>
                        </a:solidFill>
                        <a:effectLst/>
                        <a:latin typeface="+mj-lt"/>
                      </a:endParaRPr>
                    </a:p>
                  </a:txBody>
                  <a:tcPr marL="35969" marR="35969" marT="27008" marB="27008" anchor="ctr"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cs typeface="Times New Roman" pitchFamily="18" charset="0"/>
                        </a:rPr>
                        <a:t>OD</a:t>
                      </a:r>
                      <a:endParaRPr kumimoji="0" lang="en-GB" sz="1500" b="1" i="0" u="none" strike="noStrike" cap="none" normalizeH="0" baseline="0" dirty="0" smtClean="0">
                        <a:ln>
                          <a:noFill/>
                        </a:ln>
                        <a:solidFill>
                          <a:schemeClr val="bg1"/>
                        </a:solidFill>
                        <a:effectLst/>
                        <a:latin typeface="+mj-lt"/>
                      </a:endParaRP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a:t>
                      </a:r>
                      <a:r>
                        <a:rPr lang="en-GB" sz="1500" b="1" baseline="0" dirty="0" smtClean="0">
                          <a:solidFill>
                            <a:schemeClr val="bg1"/>
                          </a:solidFill>
                          <a:latin typeface="+mj-lt"/>
                        </a:rPr>
                        <a:t> 30 </a:t>
                      </a:r>
                      <a:r>
                        <a:rPr kumimoji="0" lang="en-GB" sz="1500" b="1" i="0" u="none" strike="noStrike" cap="none" normalizeH="0" baseline="0" dirty="0" smtClean="0">
                          <a:ln>
                            <a:noFill/>
                          </a:ln>
                          <a:solidFill>
                            <a:schemeClr val="bg1"/>
                          </a:solidFill>
                          <a:effectLst/>
                          <a:latin typeface="+mj-lt"/>
                        </a:rPr>
                        <a:t>BID</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rPr>
                        <a:t>TID</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r>
              <a:tr h="41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Breakfast</a:t>
                      </a:r>
                      <a:endParaRPr kumimoji="0" lang="en-GB" sz="1500" b="0" i="0" u="none" strike="noStrike" cap="none" normalizeH="0" baseline="0" dirty="0" smtClean="0">
                        <a:ln>
                          <a:noFill/>
                        </a:ln>
                        <a:solidFill>
                          <a:srgbClr val="001965"/>
                        </a:solidFill>
                        <a:effectLst/>
                        <a:latin typeface="+mj-lt"/>
                      </a:endParaRP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Pre-dinner</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Pre-lunch</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450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Lunch</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Pre-dinner</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480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Dinner</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Pre-breakfast</a:t>
                      </a: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Pre-breakfast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Pre-breakfast</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r>
            </a:tbl>
          </a:graphicData>
        </a:graphic>
      </p:graphicFrame>
      <p:sp>
        <p:nvSpPr>
          <p:cNvPr id="68639" name="Title 5"/>
          <p:cNvSpPr>
            <a:spLocks noGrp="1"/>
          </p:cNvSpPr>
          <p:nvPr>
            <p:ph type="title"/>
          </p:nvPr>
        </p:nvSpPr>
        <p:spPr/>
        <p:txBody>
          <a:bodyPr/>
          <a:lstStyle/>
          <a:p>
            <a:r>
              <a:rPr lang="en-GB" smtClean="0"/>
              <a:t>BIAsp 30: dosage regimen</a:t>
            </a:r>
          </a:p>
        </p:txBody>
      </p:sp>
      <p:sp>
        <p:nvSpPr>
          <p:cNvPr id="68640"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da-DK" sz="900">
                <a:solidFill>
                  <a:srgbClr val="001965"/>
                </a:solidFill>
              </a:rPr>
              <a:t>Garber </a:t>
            </a:r>
            <a:r>
              <a:rPr lang="da-DK" sz="900" i="1">
                <a:solidFill>
                  <a:srgbClr val="001965"/>
                </a:solidFill>
              </a:rPr>
              <a:t>et al. Diabetes Obes Metab</a:t>
            </a:r>
            <a:r>
              <a:rPr lang="da-DK" sz="900">
                <a:solidFill>
                  <a:srgbClr val="001965"/>
                </a:solidFill>
              </a:rPr>
              <a:t> 2006;8:58–66; Raskin </a:t>
            </a:r>
            <a:r>
              <a:rPr lang="da-DK" sz="900" i="1">
                <a:solidFill>
                  <a:srgbClr val="001965"/>
                </a:solidFill>
              </a:rPr>
              <a:t>et al. Diabetes Care</a:t>
            </a:r>
            <a:r>
              <a:rPr lang="da-DK" sz="900">
                <a:solidFill>
                  <a:srgbClr val="001965"/>
                </a:solidFill>
              </a:rPr>
              <a:t> 2005;28:260–5</a:t>
            </a:r>
          </a:p>
        </p:txBody>
      </p:sp>
      <p:sp>
        <p:nvSpPr>
          <p:cNvPr id="68641" name="Text Box 30"/>
          <p:cNvSpPr txBox="1">
            <a:spLocks noChangeArrowheads="1"/>
          </p:cNvSpPr>
          <p:nvPr/>
        </p:nvSpPr>
        <p:spPr bwMode="auto">
          <a:xfrm>
            <a:off x="217885" y="6032501"/>
            <a:ext cx="813315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spcBef>
                <a:spcPct val="50000"/>
              </a:spcBef>
            </a:pPr>
            <a:r>
              <a:rPr lang="en-GB" sz="1000">
                <a:solidFill>
                  <a:srgbClr val="001965"/>
                </a:solidFill>
              </a:rPr>
              <a:t>BIAsp, biphasic insulin aspart; BID, twice daily; OD, once daily; TID, three-times daily</a:t>
            </a:r>
            <a:endParaRPr lang="en-US" sz="1000">
              <a:solidFill>
                <a:srgbClr val="001965"/>
              </a:solidFill>
            </a:endParaRPr>
          </a:p>
        </p:txBody>
      </p:sp>
    </p:spTree>
    <p:extLst>
      <p:ext uri="{BB962C8B-B14F-4D97-AF65-F5344CB8AC3E}">
        <p14:creationId xmlns:p14="http://schemas.microsoft.com/office/powerpoint/2010/main" val="16461473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7"/>
          <p:cNvSpPr>
            <a:spLocks noGrp="1"/>
          </p:cNvSpPr>
          <p:nvPr>
            <p:ph type="title"/>
          </p:nvPr>
        </p:nvSpPr>
        <p:spPr/>
        <p:txBody>
          <a:bodyPr/>
          <a:lstStyle/>
          <a:p>
            <a:r>
              <a:rPr lang="en-GB" smtClean="0"/>
              <a:t>BIAsp 30: titration algorithm</a:t>
            </a:r>
          </a:p>
        </p:txBody>
      </p:sp>
      <p:graphicFrame>
        <p:nvGraphicFramePr>
          <p:cNvPr id="652400" name="Group 112"/>
          <p:cNvGraphicFramePr>
            <a:graphicFrameLocks noGrp="1"/>
          </p:cNvGraphicFramePr>
          <p:nvPr/>
        </p:nvGraphicFramePr>
        <p:xfrm>
          <a:off x="1656160" y="2152650"/>
          <a:ext cx="5838032" cy="3030538"/>
        </p:xfrm>
        <a:graphic>
          <a:graphicData uri="http://schemas.openxmlformats.org/drawingml/2006/table">
            <a:tbl>
              <a:tblPr/>
              <a:tblGrid>
                <a:gridCol w="3311053"/>
                <a:gridCol w="79354"/>
                <a:gridCol w="2447625"/>
              </a:tblGrid>
              <a:tr h="358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cs typeface="Times New Roman" pitchFamily="18" charset="0"/>
                        </a:rPr>
                        <a:t>FBG or pre-dinner SMBG</a:t>
                      </a:r>
                      <a:endParaRPr kumimoji="0" lang="en-GB" sz="1500" b="1" i="0" u="none" strike="noStrike" cap="none" normalizeH="0" baseline="0" dirty="0" smtClean="0">
                        <a:ln>
                          <a:noFill/>
                        </a:ln>
                        <a:solidFill>
                          <a:schemeClr val="bg1"/>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965"/>
                    </a:solidFill>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cs typeface="Times New Roman" pitchFamily="18" charset="0"/>
                        </a:rPr>
                        <a:t>dose adjustment</a:t>
                      </a: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r>
              <a:tr h="882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kern="1200" cap="none" normalizeH="0" baseline="0" dirty="0" smtClean="0">
                          <a:ln>
                            <a:noFill/>
                          </a:ln>
                          <a:solidFill>
                            <a:schemeClr val="bg1"/>
                          </a:solidFill>
                          <a:effectLst/>
                          <a:latin typeface="+mj-lt"/>
                          <a:ea typeface="+mn-ea"/>
                          <a:cs typeface="Times New Roman" pitchFamily="18" charset="0"/>
                        </a:rPr>
                        <a:t>(mg/</a:t>
                      </a:r>
                      <a:r>
                        <a:rPr kumimoji="0" lang="en-GB" sz="1500" b="1" i="0" u="none" strike="noStrike" kern="1200" cap="none" normalizeH="0" baseline="0" dirty="0" err="1" smtClean="0">
                          <a:ln>
                            <a:noFill/>
                          </a:ln>
                          <a:solidFill>
                            <a:schemeClr val="bg1"/>
                          </a:solidFill>
                          <a:effectLst/>
                          <a:latin typeface="+mj-lt"/>
                          <a:ea typeface="+mn-ea"/>
                          <a:cs typeface="Times New Roman" pitchFamily="18" charset="0"/>
                        </a:rPr>
                        <a:t>dL</a:t>
                      </a:r>
                      <a:r>
                        <a:rPr kumimoji="0" lang="en-GB" sz="1500" b="1" i="0" u="none" strike="noStrike" kern="1200" cap="none" normalizeH="0" baseline="0" dirty="0" smtClean="0">
                          <a:ln>
                            <a:noFill/>
                          </a:ln>
                          <a:solidFill>
                            <a:schemeClr val="bg1"/>
                          </a:solidFill>
                          <a:effectLst/>
                          <a:latin typeface="+mj-lt"/>
                          <a:ea typeface="+mn-ea"/>
                          <a:cs typeface="Times New Roman" pitchFamily="18" charset="0"/>
                        </a:rPr>
                        <a:t>)</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35969" marR="35969" marT="27010" marB="2701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&lt;80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–2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80</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110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111</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140</a:t>
                      </a: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+2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141</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180</a:t>
                      </a: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+4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&gt;180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+6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r>
            </a:tbl>
          </a:graphicData>
        </a:graphic>
      </p:graphicFrame>
      <p:sp>
        <p:nvSpPr>
          <p:cNvPr id="69667" name="Rectangle 56"/>
          <p:cNvSpPr>
            <a:spLocks noChangeArrowheads="1"/>
          </p:cNvSpPr>
          <p:nvPr/>
        </p:nvSpPr>
        <p:spPr bwMode="auto">
          <a:xfrm>
            <a:off x="1145382" y="1296988"/>
            <a:ext cx="626030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a:solidFill>
                <a:srgbClr val="092F5E"/>
              </a:solidFill>
            </a:endParaRPr>
          </a:p>
        </p:txBody>
      </p:sp>
      <p:sp>
        <p:nvSpPr>
          <p:cNvPr id="69668"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spcBef>
                <a:spcPct val="50000"/>
              </a:spcBef>
            </a:pPr>
            <a:r>
              <a:rPr lang="da-DK" sz="900">
                <a:solidFill>
                  <a:srgbClr val="001965"/>
                </a:solidFill>
              </a:rPr>
              <a:t>Adapted from </a:t>
            </a:r>
            <a:r>
              <a:rPr lang="en-GB" sz="900">
                <a:solidFill>
                  <a:srgbClr val="001965"/>
                </a:solidFill>
              </a:rPr>
              <a:t>Raskin </a:t>
            </a:r>
            <a:r>
              <a:rPr lang="en-GB" sz="900" i="1">
                <a:solidFill>
                  <a:srgbClr val="001965"/>
                </a:solidFill>
              </a:rPr>
              <a:t>et al. Diabetes Care</a:t>
            </a:r>
            <a:r>
              <a:rPr lang="en-GB" sz="900">
                <a:solidFill>
                  <a:srgbClr val="001965"/>
                </a:solidFill>
              </a:rPr>
              <a:t> 2005;28:2811</a:t>
            </a:r>
            <a:endParaRPr lang="en-US" sz="900">
              <a:solidFill>
                <a:srgbClr val="001965"/>
              </a:solidFill>
            </a:endParaRPr>
          </a:p>
        </p:txBody>
      </p:sp>
      <p:sp>
        <p:nvSpPr>
          <p:cNvPr id="69669" name="Text Box 30"/>
          <p:cNvSpPr txBox="1">
            <a:spLocks noChangeArrowheads="1"/>
          </p:cNvSpPr>
          <p:nvPr/>
        </p:nvSpPr>
        <p:spPr bwMode="auto">
          <a:xfrm>
            <a:off x="217885" y="6032501"/>
            <a:ext cx="813315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spcBef>
                <a:spcPct val="50000"/>
              </a:spcBef>
            </a:pPr>
            <a:r>
              <a:rPr lang="en-GB" sz="1000">
                <a:solidFill>
                  <a:srgbClr val="001965"/>
                </a:solidFill>
              </a:rPr>
              <a:t>BIAsp, biphasic insulin aspart; FBG, fasting blood glucose; SMBG, self-measured blood glucose</a:t>
            </a:r>
            <a:endParaRPr lang="en-US" sz="1000">
              <a:solidFill>
                <a:srgbClr val="001965"/>
              </a:solidFill>
            </a:endParaRPr>
          </a:p>
        </p:txBody>
      </p:sp>
    </p:spTree>
    <p:extLst>
      <p:ext uri="{BB962C8B-B14F-4D97-AF65-F5344CB8AC3E}">
        <p14:creationId xmlns:p14="http://schemas.microsoft.com/office/powerpoint/2010/main" val="11229398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begin Basal</a:t>
            </a:r>
            <a:endParaRPr lang="en-US" dirty="0"/>
          </a:p>
        </p:txBody>
      </p:sp>
      <p:sp>
        <p:nvSpPr>
          <p:cNvPr id="3" name="Content Placeholder 2"/>
          <p:cNvSpPr>
            <a:spLocks noGrp="1"/>
          </p:cNvSpPr>
          <p:nvPr>
            <p:ph idx="1"/>
          </p:nvPr>
        </p:nvSpPr>
        <p:spPr>
          <a:xfrm>
            <a:off x="285720" y="1340770"/>
            <a:ext cx="8715436" cy="4785395"/>
          </a:xfrm>
        </p:spPr>
        <p:txBody>
          <a:bodyPr>
            <a:normAutofit/>
          </a:bodyPr>
          <a:lstStyle/>
          <a:p>
            <a:r>
              <a:rPr lang="en-US" dirty="0"/>
              <a:t>Two accepted approaches for choosing a dose of basal insulin include :</a:t>
            </a:r>
          </a:p>
          <a:p>
            <a:r>
              <a:rPr lang="en-US" dirty="0" smtClean="0"/>
              <a:t>Starting </a:t>
            </a:r>
            <a:r>
              <a:rPr lang="en-US" dirty="0"/>
              <a:t>with a fixed dose of 10 units per day</a:t>
            </a:r>
          </a:p>
          <a:p>
            <a:r>
              <a:rPr lang="en-US" dirty="0"/>
              <a:t>Determining a weight-based dose </a:t>
            </a:r>
            <a:r>
              <a:rPr lang="en-US" dirty="0" smtClean="0"/>
              <a:t>of 0.1- </a:t>
            </a:r>
            <a:r>
              <a:rPr lang="en-US" dirty="0"/>
              <a:t>0.2 U/kg of body weight (in patients with usual insulin sensitivity and renal and </a:t>
            </a:r>
            <a:r>
              <a:rPr lang="en-US" dirty="0" smtClean="0"/>
              <a:t>hepatic function/day)</a:t>
            </a:r>
          </a:p>
          <a:p>
            <a:r>
              <a:rPr lang="en-US" dirty="0" smtClean="0"/>
              <a:t>Although larger amounts (0.3–0.4 U/kg/day) are reasonable in the more severely hyperglycemic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6237312"/>
            <a:ext cx="10668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93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Titrations of Basal Insulin</a:t>
            </a:r>
          </a:p>
        </p:txBody>
      </p:sp>
      <p:sp>
        <p:nvSpPr>
          <p:cNvPr id="3" name="Content Placeholder 2"/>
          <p:cNvSpPr>
            <a:spLocks noGrp="1"/>
          </p:cNvSpPr>
          <p:nvPr>
            <p:ph idx="1"/>
          </p:nvPr>
        </p:nvSpPr>
        <p:spPr>
          <a:xfrm>
            <a:off x="457200" y="1052737"/>
            <a:ext cx="8229600" cy="5073427"/>
          </a:xfrm>
        </p:spPr>
        <p:txBody>
          <a:bodyPr>
            <a:normAutofit/>
          </a:bodyPr>
          <a:lstStyle/>
          <a:p>
            <a:r>
              <a:rPr lang="en-US" dirty="0" smtClean="0"/>
              <a:t>Every 3 days, if the fasting blood glucose is not in the target range of 80–130 mg/dl, the dose of basal insulin can be increased by:</a:t>
            </a:r>
          </a:p>
          <a:p>
            <a:r>
              <a:rPr lang="en-US" dirty="0" smtClean="0"/>
              <a:t> 2 units if glucose is relatively close to the fasting target (e.g. if fasting blood glucose is 130–180 mg/dl)</a:t>
            </a:r>
          </a:p>
          <a:p>
            <a:r>
              <a:rPr lang="en-US" dirty="0" smtClean="0"/>
              <a:t> 4 units if fasting blood glucose is &gt; 180 mg/dl after 3 days of monitoring</a:t>
            </a:r>
          </a:p>
          <a:p>
            <a:r>
              <a:rPr lang="en-US" sz="1500" dirty="0">
                <a:solidFill>
                  <a:srgbClr val="C00000"/>
                </a:solidFill>
              </a:rPr>
              <a:t>A consensus </a:t>
            </a:r>
            <a:r>
              <a:rPr lang="en-US" sz="1500" dirty="0" smtClean="0">
                <a:solidFill>
                  <a:srgbClr val="C00000"/>
                </a:solidFill>
              </a:rPr>
              <a:t>treatment </a:t>
            </a:r>
            <a:r>
              <a:rPr lang="en-US" sz="1500" dirty="0">
                <a:solidFill>
                  <a:srgbClr val="C00000"/>
                </a:solidFill>
              </a:rPr>
              <a:t>of the American Diabetes Association and the European Association for the study of diabetes. </a:t>
            </a:r>
            <a:r>
              <a:rPr lang="en-US" sz="1500" i="1" dirty="0">
                <a:solidFill>
                  <a:srgbClr val="C00000"/>
                </a:solidFill>
              </a:rPr>
              <a:t>Diabetes Care </a:t>
            </a:r>
            <a:r>
              <a:rPr lang="en-US" sz="1500" dirty="0">
                <a:solidFill>
                  <a:srgbClr val="C00000"/>
                </a:solidFill>
              </a:rPr>
              <a:t>32:193–203, 2009</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309324"/>
            <a:ext cx="10668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323529" y="181633"/>
            <a:ext cx="8604000" cy="6643710"/>
          </a:xfrm>
          <a:prstGeom prst="rect">
            <a:avLst/>
          </a:prstGeom>
          <a:solidFill>
            <a:srgbClr val="002060"/>
          </a:solidFill>
          <a:ln w="9525">
            <a:solidFill>
              <a:srgbClr val="002060"/>
            </a:solidFill>
            <a:miter lim="800000"/>
            <a:headEnd/>
            <a:tailEnd/>
          </a:ln>
          <a:effectLst/>
        </p:spPr>
      </p:pic>
    </p:spTree>
    <p:extLst>
      <p:ext uri="{BB962C8B-B14F-4D97-AF65-F5344CB8AC3E}">
        <p14:creationId xmlns:p14="http://schemas.microsoft.com/office/powerpoint/2010/main" val="2017788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9" y="21162"/>
            <a:ext cx="8229600" cy="1143000"/>
          </a:xfrm>
        </p:spPr>
        <p:txBody>
          <a:bodyPr>
            <a:normAutofit/>
          </a:bodyPr>
          <a:lstStyle/>
          <a:p>
            <a:r>
              <a:rPr lang="en-US" sz="4000" dirty="0"/>
              <a:t>Titrations of Basal Insulin</a:t>
            </a:r>
          </a:p>
        </p:txBody>
      </p:sp>
      <p:sp>
        <p:nvSpPr>
          <p:cNvPr id="3" name="Content Placeholder 2"/>
          <p:cNvSpPr>
            <a:spLocks noGrp="1"/>
          </p:cNvSpPr>
          <p:nvPr>
            <p:ph idx="1"/>
          </p:nvPr>
        </p:nvSpPr>
        <p:spPr>
          <a:xfrm>
            <a:off x="405614" y="908722"/>
            <a:ext cx="8229600" cy="5145439"/>
          </a:xfrm>
        </p:spPr>
        <p:txBody>
          <a:bodyPr>
            <a:normAutofit fontScale="25000" lnSpcReduction="20000"/>
          </a:bodyPr>
          <a:lstStyle/>
          <a:p>
            <a:r>
              <a:rPr lang="en-US" sz="11200" dirty="0"/>
              <a:t>If hypoglycemia with blood glucose </a:t>
            </a:r>
            <a:r>
              <a:rPr lang="fr-FR" sz="11200" dirty="0"/>
              <a:t>&lt; 70 mg/dl </a:t>
            </a:r>
            <a:r>
              <a:rPr lang="fr-FR" sz="11200" dirty="0" err="1" smtClean="0"/>
              <a:t>ocurs</a:t>
            </a:r>
            <a:r>
              <a:rPr lang="fr-FR" sz="11200" dirty="0" smtClean="0"/>
              <a:t>, </a:t>
            </a:r>
            <a:r>
              <a:rPr lang="fr-FR" sz="11200" dirty="0"/>
              <a:t>basal </a:t>
            </a:r>
            <a:r>
              <a:rPr lang="fr-FR" sz="11200" dirty="0" err="1" smtClean="0"/>
              <a:t>insulin</a:t>
            </a:r>
            <a:r>
              <a:rPr lang="fr-FR" sz="11200" dirty="0" smtClean="0"/>
              <a:t> </a:t>
            </a:r>
            <a:r>
              <a:rPr lang="en-US" sz="11200" dirty="0" smtClean="0"/>
              <a:t>should </a:t>
            </a:r>
            <a:r>
              <a:rPr lang="en-US" sz="11200" dirty="0"/>
              <a:t>be decreased by 10% or 4 units, whichever yields the larger change</a:t>
            </a:r>
          </a:p>
          <a:p>
            <a:r>
              <a:rPr lang="en-US" sz="11200" dirty="0"/>
              <a:t>Severe hypoglycemia occur, more drastic reduction in dosing may be warranted</a:t>
            </a:r>
          </a:p>
          <a:p>
            <a:pPr marL="0" indent="0">
              <a:buNone/>
            </a:pPr>
            <a:endParaRPr lang="en-US" sz="11200" dirty="0"/>
          </a:p>
          <a:p>
            <a:r>
              <a:rPr lang="en-US" sz="11200" dirty="0"/>
              <a:t>Be aware that the need for prandial insulin therapy will become likely the more if the daily dose exceeds 0.5 U/kg/day, especially as it approaches 1 U kg/day</a:t>
            </a:r>
          </a:p>
          <a:p>
            <a:pPr marL="0" indent="0">
              <a:buNone/>
            </a:pPr>
            <a:endParaRPr lang="en-US" sz="11200" dirty="0"/>
          </a:p>
          <a:p>
            <a:r>
              <a:rPr lang="en-US" sz="11200" dirty="0"/>
              <a:t>After the insulin dose is stabilized, the frequency of monitoring should be </a:t>
            </a:r>
            <a:r>
              <a:rPr lang="en-US" sz="11200" dirty="0" smtClean="0"/>
              <a:t>reviewed</a:t>
            </a:r>
            <a:endParaRPr lang="en-US" sz="11200" dirty="0"/>
          </a:p>
          <a:p>
            <a:pPr marL="0" indent="0">
              <a:buNone/>
            </a:pPr>
            <a:r>
              <a:rPr lang="en-US" sz="4400" dirty="0">
                <a:solidFill>
                  <a:srgbClr val="C00000"/>
                </a:solidFill>
              </a:rPr>
              <a:t>A consensus treatment of the American Diabetes Association and the European Association for the study of diabetes. </a:t>
            </a:r>
            <a:r>
              <a:rPr lang="en-US" sz="4400" i="1" dirty="0">
                <a:solidFill>
                  <a:srgbClr val="C00000"/>
                </a:solidFill>
              </a:rPr>
              <a:t>Diabetes Care </a:t>
            </a:r>
            <a:r>
              <a:rPr lang="en-US" sz="4400" dirty="0">
                <a:solidFill>
                  <a:srgbClr val="C00000"/>
                </a:solidFill>
              </a:rPr>
              <a:t>32:193–203, 2009</a:t>
            </a:r>
          </a:p>
          <a:p>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6" y="6264728"/>
            <a:ext cx="10668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697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fontScale="90000"/>
          </a:bodyPr>
          <a:lstStyle/>
          <a:p>
            <a:pPr eaLnBrk="1" hangingPunct="1">
              <a:defRPr/>
            </a:pPr>
            <a:r>
              <a:rPr lang="en-US" dirty="0" smtClean="0">
                <a:latin typeface="+mn-lt"/>
              </a:rPr>
              <a:t>Basal insulin:</a:t>
            </a:r>
            <a:br>
              <a:rPr lang="en-US" dirty="0" smtClean="0">
                <a:latin typeface="+mn-lt"/>
              </a:rPr>
            </a:br>
            <a:r>
              <a:rPr lang="en-US" dirty="0" smtClean="0">
                <a:latin typeface="+mn-lt"/>
              </a:rPr>
              <a:t> The simple way to add insulin </a:t>
            </a:r>
          </a:p>
        </p:txBody>
      </p:sp>
      <p:sp>
        <p:nvSpPr>
          <p:cNvPr id="4" name="Rectangle 5"/>
          <p:cNvSpPr txBox="1">
            <a:spLocks noChangeArrowheads="1"/>
          </p:cNvSpPr>
          <p:nvPr/>
        </p:nvSpPr>
        <p:spPr bwMode="auto">
          <a:xfrm>
            <a:off x="4103702" y="2036763"/>
            <a:ext cx="5811837" cy="830262"/>
          </a:xfrm>
          <a:prstGeom prst="rect">
            <a:avLst/>
          </a:prstGeom>
          <a:noFill/>
          <a:ln w="9525">
            <a:noFill/>
            <a:miter lim="800000"/>
            <a:headEnd/>
            <a:tailEnd/>
          </a:ln>
        </p:spPr>
        <p:txBody>
          <a:bodyPr lIns="0" tIns="0" rIns="0" bIns="0">
            <a:spAutoFit/>
          </a:bodyPr>
          <a:lstStyle/>
          <a:p>
            <a:pPr algn="ctr" defTabSz="838290" fontAlgn="base">
              <a:lnSpc>
                <a:spcPct val="90000"/>
              </a:lnSpc>
              <a:spcBef>
                <a:spcPct val="30000"/>
              </a:spcBef>
              <a:spcAft>
                <a:spcPct val="0"/>
              </a:spcAft>
              <a:defRPr/>
            </a:pPr>
            <a:r>
              <a:rPr lang="en-US" sz="2000" b="1" kern="0" dirty="0">
                <a:solidFill>
                  <a:srgbClr val="C00000"/>
                </a:solidFill>
                <a:ea typeface="MS PGothic" pitchFamily="34" charset="-128"/>
                <a:cs typeface="Arial" charset="0"/>
              </a:rPr>
              <a:t>Initiate insulin with a single</a:t>
            </a:r>
            <a:br>
              <a:rPr lang="en-US" sz="2000" b="1" kern="0" dirty="0">
                <a:solidFill>
                  <a:srgbClr val="C00000"/>
                </a:solidFill>
                <a:ea typeface="MS PGothic" pitchFamily="34" charset="-128"/>
                <a:cs typeface="Arial" charset="0"/>
              </a:rPr>
            </a:br>
            <a:r>
              <a:rPr lang="en-US" sz="2000" b="1" kern="0" dirty="0">
                <a:solidFill>
                  <a:srgbClr val="C00000"/>
                </a:solidFill>
                <a:ea typeface="MS PGothic" pitchFamily="34" charset="-128"/>
                <a:cs typeface="Arial" charset="0"/>
              </a:rPr>
              <a:t> injection of a basal insulin,</a:t>
            </a:r>
            <a:br>
              <a:rPr lang="en-US" sz="2000" b="1" kern="0" dirty="0">
                <a:solidFill>
                  <a:srgbClr val="C00000"/>
                </a:solidFill>
                <a:ea typeface="MS PGothic" pitchFamily="34" charset="-128"/>
                <a:cs typeface="Arial" charset="0"/>
              </a:rPr>
            </a:br>
            <a:r>
              <a:rPr lang="en-US" sz="2000" b="1" kern="0" dirty="0">
                <a:solidFill>
                  <a:srgbClr val="C00000"/>
                </a:solidFill>
                <a:ea typeface="MS PGothic" pitchFamily="34" charset="-128"/>
                <a:cs typeface="Arial" charset="0"/>
              </a:rPr>
              <a:t> such as insulin </a:t>
            </a:r>
            <a:r>
              <a:rPr lang="en-GB" sz="2000" b="1" kern="0" dirty="0" err="1">
                <a:solidFill>
                  <a:srgbClr val="C00000"/>
                </a:solidFill>
                <a:ea typeface="MS PGothic" pitchFamily="34" charset="-128"/>
                <a:cs typeface="Arial" charset="0"/>
              </a:rPr>
              <a:t>Detemir</a:t>
            </a:r>
            <a:endParaRPr lang="en-GB" sz="2000" b="1" kern="0" dirty="0">
              <a:solidFill>
                <a:srgbClr val="C00000"/>
              </a:solidFill>
              <a:ea typeface="MS PGothic" pitchFamily="34" charset="-128"/>
              <a:cs typeface="Arial" charset="0"/>
            </a:endParaRPr>
          </a:p>
        </p:txBody>
      </p:sp>
      <p:sp>
        <p:nvSpPr>
          <p:cNvPr id="30724" name="Text Box 6"/>
          <p:cNvSpPr txBox="1">
            <a:spLocks noChangeArrowheads="1"/>
          </p:cNvSpPr>
          <p:nvPr/>
        </p:nvSpPr>
        <p:spPr bwMode="auto">
          <a:xfrm>
            <a:off x="508012" y="1576173"/>
            <a:ext cx="4586287" cy="1250292"/>
          </a:xfrm>
          <a:prstGeom prst="rect">
            <a:avLst/>
          </a:prstGeom>
          <a:solidFill>
            <a:schemeClr val="accent3">
              <a:lumMod val="40000"/>
              <a:lumOff val="60000"/>
            </a:schemeClr>
          </a:solidFill>
          <a:ln w="9525" algn="ctr">
            <a:solidFill>
              <a:srgbClr val="66CCFF"/>
            </a:solidFill>
            <a:miter lim="800000"/>
            <a:headEnd/>
            <a:tailEnd/>
          </a:ln>
        </p:spPr>
        <p:txBody>
          <a:bodyPr lIns="89787" tIns="46688" rIns="89787" bIns="46688">
            <a:spAutoFit/>
          </a:bodyPr>
          <a:lstStyle>
            <a:lvl1pPr marL="87313"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20000"/>
              </a:spcAft>
              <a:buClr>
                <a:srgbClr val="FFFFFF"/>
              </a:buClr>
            </a:pPr>
            <a:r>
              <a:rPr lang="en-GB" sz="1600" b="1" dirty="0">
                <a:solidFill>
                  <a:srgbClr val="002060"/>
                </a:solidFill>
                <a:ea typeface="MS PGothic" pitchFamily="34" charset="-128"/>
              </a:rPr>
              <a:t>Initiate:</a:t>
            </a:r>
          </a:p>
          <a:p>
            <a:pPr algn="just" eaLnBrk="1" fontAlgn="base" hangingPunct="1">
              <a:spcBef>
                <a:spcPct val="0"/>
              </a:spcBef>
              <a:spcAft>
                <a:spcPct val="20000"/>
              </a:spcAft>
              <a:buClr>
                <a:srgbClr val="FFFFFF"/>
              </a:buClr>
            </a:pPr>
            <a:r>
              <a:rPr lang="en-GB" sz="1600" b="1" dirty="0">
                <a:solidFill>
                  <a:srgbClr val="002060"/>
                </a:solidFill>
                <a:ea typeface="MS PGothic" pitchFamily="34" charset="-128"/>
              </a:rPr>
              <a:t>Bedtime or morning long-acting insulin OR</a:t>
            </a:r>
          </a:p>
          <a:p>
            <a:pPr algn="just" eaLnBrk="1" fontAlgn="base" hangingPunct="1">
              <a:spcBef>
                <a:spcPct val="0"/>
              </a:spcBef>
              <a:spcAft>
                <a:spcPct val="20000"/>
              </a:spcAft>
              <a:buClr>
                <a:srgbClr val="FFFFFF"/>
              </a:buClr>
            </a:pPr>
            <a:r>
              <a:rPr lang="en-GB" sz="1600" b="1" dirty="0">
                <a:solidFill>
                  <a:srgbClr val="002060"/>
                </a:solidFill>
                <a:ea typeface="MS PGothic" pitchFamily="34" charset="-128"/>
              </a:rPr>
              <a:t>Bedtime intermediate-acting insulin</a:t>
            </a:r>
          </a:p>
          <a:p>
            <a:pPr algn="just" eaLnBrk="1" fontAlgn="base" hangingPunct="1">
              <a:spcBef>
                <a:spcPct val="0"/>
              </a:spcBef>
              <a:spcAft>
                <a:spcPct val="20000"/>
              </a:spcAft>
              <a:buClr>
                <a:srgbClr val="FFFFFF"/>
              </a:buClr>
            </a:pPr>
            <a:r>
              <a:rPr lang="en-GB" sz="1600" b="1" dirty="0">
                <a:solidFill>
                  <a:srgbClr val="002060"/>
                </a:solidFill>
                <a:ea typeface="MS PGothic" pitchFamily="34" charset="-128"/>
              </a:rPr>
              <a:t>Daily dose: 10 U or 0.2 U/kg </a:t>
            </a:r>
            <a:endParaRPr lang="en-US" sz="1600" b="1" dirty="0">
              <a:solidFill>
                <a:srgbClr val="002060"/>
              </a:solidFill>
              <a:ea typeface="MS PGothic" pitchFamily="34" charset="-128"/>
            </a:endParaRPr>
          </a:p>
        </p:txBody>
      </p:sp>
      <p:sp>
        <p:nvSpPr>
          <p:cNvPr id="30725" name="AutoShape 2"/>
          <p:cNvSpPr>
            <a:spLocks noChangeArrowheads="1"/>
          </p:cNvSpPr>
          <p:nvPr/>
        </p:nvSpPr>
        <p:spPr bwMode="auto">
          <a:xfrm>
            <a:off x="5046663" y="3883025"/>
            <a:ext cx="530225" cy="933450"/>
          </a:xfrm>
          <a:prstGeom prst="rightArrow">
            <a:avLst>
              <a:gd name="adj1" fmla="val 48639"/>
              <a:gd name="adj2" fmla="val 37838"/>
            </a:avLst>
          </a:prstGeom>
          <a:solidFill>
            <a:srgbClr val="7030A0"/>
          </a:solidFill>
          <a:ln w="28575" algn="ctr">
            <a:solidFill>
              <a:srgbClr val="66CCFF"/>
            </a:solidFill>
            <a:miter lim="800000"/>
            <a:headEnd/>
            <a:tailEnd/>
          </a:ln>
        </p:spPr>
        <p:txBody>
          <a:bodyPr wrap="none" lIns="89787" tIns="46688" rIns="89787" bIns="46688" anchor="ctr"/>
          <a:lstStyle/>
          <a:p>
            <a:pPr defTabSz="911489" eaLnBrk="0" fontAlgn="base" hangingPunct="0">
              <a:spcBef>
                <a:spcPct val="0"/>
              </a:spcBef>
              <a:spcAft>
                <a:spcPct val="0"/>
              </a:spcAft>
            </a:pPr>
            <a:endParaRPr lang="de-CH">
              <a:solidFill>
                <a:srgbClr val="002060"/>
              </a:solidFill>
              <a:ea typeface="MS PGothic" pitchFamily="34" charset="-128"/>
              <a:cs typeface="Arial" charset="0"/>
            </a:endParaRPr>
          </a:p>
        </p:txBody>
      </p:sp>
      <p:sp>
        <p:nvSpPr>
          <p:cNvPr id="30726" name="AutoShape 3"/>
          <p:cNvSpPr>
            <a:spLocks noChangeArrowheads="1"/>
          </p:cNvSpPr>
          <p:nvPr/>
        </p:nvSpPr>
        <p:spPr bwMode="auto">
          <a:xfrm>
            <a:off x="2057744" y="4988833"/>
            <a:ext cx="947738" cy="442912"/>
          </a:xfrm>
          <a:prstGeom prst="downArrow">
            <a:avLst>
              <a:gd name="adj1" fmla="val 50000"/>
              <a:gd name="adj2" fmla="val 42292"/>
            </a:avLst>
          </a:prstGeom>
          <a:solidFill>
            <a:srgbClr val="7030A0"/>
          </a:solidFill>
          <a:ln w="28575" algn="ctr">
            <a:solidFill>
              <a:srgbClr val="66CCFF"/>
            </a:solidFill>
            <a:miter lim="800000"/>
            <a:headEnd/>
            <a:tailEnd/>
          </a:ln>
        </p:spPr>
        <p:txBody>
          <a:bodyPr wrap="none" lIns="89787" tIns="46688" rIns="89787" bIns="46688" anchor="ctr"/>
          <a:lstStyle/>
          <a:p>
            <a:pPr defTabSz="911489" eaLnBrk="0" fontAlgn="base" hangingPunct="0">
              <a:spcBef>
                <a:spcPct val="0"/>
              </a:spcBef>
              <a:spcAft>
                <a:spcPct val="0"/>
              </a:spcAft>
            </a:pPr>
            <a:endParaRPr lang="de-CH">
              <a:solidFill>
                <a:srgbClr val="002060"/>
              </a:solidFill>
              <a:ea typeface="MS PGothic" pitchFamily="34" charset="-128"/>
              <a:cs typeface="Arial" charset="0"/>
            </a:endParaRPr>
          </a:p>
        </p:txBody>
      </p:sp>
      <p:sp>
        <p:nvSpPr>
          <p:cNvPr id="30727" name="Text Box 7"/>
          <p:cNvSpPr txBox="1">
            <a:spLocks noChangeArrowheads="1"/>
          </p:cNvSpPr>
          <p:nvPr/>
        </p:nvSpPr>
        <p:spPr bwMode="auto">
          <a:xfrm>
            <a:off x="508012" y="3517248"/>
            <a:ext cx="4456113" cy="1451322"/>
          </a:xfrm>
          <a:prstGeom prst="rect">
            <a:avLst/>
          </a:prstGeom>
          <a:solidFill>
            <a:schemeClr val="accent3">
              <a:lumMod val="40000"/>
              <a:lumOff val="60000"/>
            </a:schemeClr>
          </a:solidFill>
          <a:ln w="9525" algn="ctr">
            <a:solidFill>
              <a:srgbClr val="66CCFF"/>
            </a:solidFill>
            <a:miter lim="800000"/>
            <a:headEnd/>
            <a:tailEnd/>
          </a:ln>
        </p:spPr>
        <p:txBody>
          <a:bodyPr lIns="89787" tIns="46688" rIns="89787" bIns="46688">
            <a:spAutoFit/>
          </a:bodyPr>
          <a:lstStyle>
            <a:lvl1pPr marL="87313"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20000"/>
              </a:spcAft>
              <a:buClr>
                <a:srgbClr val="FFFFFF"/>
              </a:buClr>
            </a:pPr>
            <a:r>
              <a:rPr lang="en-GB" sz="1600" b="1" dirty="0">
                <a:solidFill>
                  <a:srgbClr val="002060"/>
                </a:solidFill>
                <a:ea typeface="MS PGothic" pitchFamily="34" charset="-128"/>
              </a:rPr>
              <a:t>Titrate:</a:t>
            </a:r>
          </a:p>
          <a:p>
            <a:pPr eaLnBrk="1" fontAlgn="base" hangingPunct="1">
              <a:spcBef>
                <a:spcPct val="0"/>
              </a:spcBef>
              <a:spcAft>
                <a:spcPct val="20000"/>
              </a:spcAft>
              <a:buClr>
                <a:srgbClr val="FFFFFF"/>
              </a:buClr>
            </a:pPr>
            <a:r>
              <a:rPr lang="en-GB" sz="1600" b="1" dirty="0">
                <a:solidFill>
                  <a:srgbClr val="002060"/>
                </a:solidFill>
                <a:ea typeface="MS PGothic" pitchFamily="34" charset="-128"/>
              </a:rPr>
              <a:t>Increase dose by 2 U every 3 days until FBG </a:t>
            </a:r>
            <a:r>
              <a:rPr lang="en-GB" sz="1600" b="1">
                <a:solidFill>
                  <a:srgbClr val="002060"/>
                </a:solidFill>
                <a:ea typeface="MS PGothic" pitchFamily="34" charset="-128"/>
              </a:rPr>
              <a:t>is 80–130 </a:t>
            </a:r>
            <a:r>
              <a:rPr lang="en-GB" sz="1600" b="1" dirty="0">
                <a:solidFill>
                  <a:srgbClr val="002060"/>
                </a:solidFill>
                <a:ea typeface="MS PGothic" pitchFamily="34" charset="-128"/>
              </a:rPr>
              <a:t>mg/</a:t>
            </a:r>
            <a:r>
              <a:rPr lang="en-GB" sz="1600" b="1" dirty="0" err="1">
                <a:solidFill>
                  <a:srgbClr val="002060"/>
                </a:solidFill>
                <a:ea typeface="MS PGothic" pitchFamily="34" charset="-128"/>
              </a:rPr>
              <a:t>dL</a:t>
            </a:r>
            <a:endParaRPr lang="en-GB" sz="1600" b="1" dirty="0">
              <a:solidFill>
                <a:srgbClr val="002060"/>
              </a:solidFill>
              <a:ea typeface="MS PGothic" pitchFamily="34" charset="-128"/>
            </a:endParaRPr>
          </a:p>
          <a:p>
            <a:pPr eaLnBrk="1" fontAlgn="base" hangingPunct="1">
              <a:spcBef>
                <a:spcPct val="0"/>
              </a:spcBef>
              <a:spcAft>
                <a:spcPct val="20000"/>
              </a:spcAft>
              <a:buClr>
                <a:srgbClr val="FFFFFF"/>
              </a:buClr>
            </a:pPr>
            <a:r>
              <a:rPr lang="en-GB" sz="1600" b="1" dirty="0">
                <a:solidFill>
                  <a:srgbClr val="002060"/>
                </a:solidFill>
                <a:ea typeface="MS PGothic" pitchFamily="34" charset="-128"/>
              </a:rPr>
              <a:t>If FBG is &gt;180 mg/</a:t>
            </a:r>
            <a:r>
              <a:rPr lang="en-GB" sz="1600" b="1" dirty="0" err="1">
                <a:solidFill>
                  <a:srgbClr val="002060"/>
                </a:solidFill>
                <a:ea typeface="MS PGothic" pitchFamily="34" charset="-128"/>
              </a:rPr>
              <a:t>dL</a:t>
            </a:r>
            <a:r>
              <a:rPr lang="en-GB" sz="1600" b="1" dirty="0">
                <a:solidFill>
                  <a:srgbClr val="002060"/>
                </a:solidFill>
                <a:ea typeface="MS PGothic" pitchFamily="34" charset="-128"/>
              </a:rPr>
              <a:t>, increase dose by 4 U every 3 days</a:t>
            </a:r>
            <a:endParaRPr lang="en-US" sz="1600" b="1" dirty="0">
              <a:solidFill>
                <a:srgbClr val="002060"/>
              </a:solidFill>
              <a:ea typeface="MS PGothic" pitchFamily="34" charset="-128"/>
            </a:endParaRPr>
          </a:p>
        </p:txBody>
      </p:sp>
      <p:sp>
        <p:nvSpPr>
          <p:cNvPr id="30728" name="Rectangle 11"/>
          <p:cNvSpPr>
            <a:spLocks noChangeArrowheads="1"/>
          </p:cNvSpPr>
          <p:nvPr/>
        </p:nvSpPr>
        <p:spPr bwMode="auto">
          <a:xfrm>
            <a:off x="500750" y="5517234"/>
            <a:ext cx="3690938" cy="898487"/>
          </a:xfrm>
          <a:prstGeom prst="rect">
            <a:avLst/>
          </a:prstGeom>
          <a:solidFill>
            <a:schemeClr val="accent3">
              <a:lumMod val="40000"/>
              <a:lumOff val="60000"/>
            </a:schemeClr>
          </a:solidFill>
          <a:ln w="9525" algn="ctr">
            <a:solidFill>
              <a:srgbClr val="66CCFF"/>
            </a:solidFill>
            <a:miter lim="800000"/>
            <a:headEnd/>
            <a:tailEnd/>
          </a:ln>
        </p:spPr>
        <p:txBody>
          <a:bodyPr lIns="89787" tIns="46688" rIns="89787" bIns="46688">
            <a:spAutoFit/>
          </a:bodyPr>
          <a:lstStyle/>
          <a:p>
            <a:pPr marL="85600" indent="-85600" defTabSz="911489" fontAlgn="base">
              <a:spcBef>
                <a:spcPct val="0"/>
              </a:spcBef>
              <a:spcAft>
                <a:spcPct val="20000"/>
              </a:spcAft>
              <a:buClr>
                <a:srgbClr val="FFFFFF"/>
              </a:buClr>
            </a:pPr>
            <a:r>
              <a:rPr lang="en-GB" sz="1600" b="1" dirty="0">
                <a:solidFill>
                  <a:srgbClr val="002060"/>
                </a:solidFill>
                <a:ea typeface="MS PGothic" pitchFamily="34" charset="-128"/>
                <a:cs typeface="Arial" charset="0"/>
              </a:rPr>
              <a:t>Monitor:</a:t>
            </a:r>
          </a:p>
          <a:p>
            <a:pPr marL="85600" indent="-85600" defTabSz="911489" fontAlgn="base">
              <a:spcBef>
                <a:spcPct val="0"/>
              </a:spcBef>
              <a:spcAft>
                <a:spcPct val="20000"/>
              </a:spcAft>
              <a:buClr>
                <a:srgbClr val="FFFFFF"/>
              </a:buClr>
            </a:pPr>
            <a:r>
              <a:rPr lang="en-GB" sz="1600" b="1" dirty="0">
                <a:solidFill>
                  <a:srgbClr val="002060"/>
                </a:solidFill>
                <a:ea typeface="MS PGothic" pitchFamily="34" charset="-128"/>
                <a:cs typeface="Arial" charset="0"/>
              </a:rPr>
              <a:t>Continue regimen and </a:t>
            </a:r>
            <a:br>
              <a:rPr lang="en-GB" sz="1600" b="1" dirty="0">
                <a:solidFill>
                  <a:srgbClr val="002060"/>
                </a:solidFill>
                <a:ea typeface="MS PGothic" pitchFamily="34" charset="-128"/>
                <a:cs typeface="Arial" charset="0"/>
              </a:rPr>
            </a:br>
            <a:r>
              <a:rPr lang="en-GB" sz="1600" b="1" dirty="0">
                <a:solidFill>
                  <a:srgbClr val="002060"/>
                </a:solidFill>
                <a:ea typeface="MS PGothic" pitchFamily="34" charset="-128"/>
                <a:cs typeface="Arial" charset="0"/>
              </a:rPr>
              <a:t>check HbA</a:t>
            </a:r>
            <a:r>
              <a:rPr lang="en-GB" sz="1600" b="1" baseline="-25000" dirty="0">
                <a:solidFill>
                  <a:srgbClr val="002060"/>
                </a:solidFill>
                <a:ea typeface="MS PGothic" pitchFamily="34" charset="-128"/>
                <a:cs typeface="Arial" charset="0"/>
              </a:rPr>
              <a:t>1c</a:t>
            </a:r>
            <a:r>
              <a:rPr lang="en-GB" sz="1600" b="1" dirty="0">
                <a:solidFill>
                  <a:srgbClr val="002060"/>
                </a:solidFill>
                <a:ea typeface="MS PGothic" pitchFamily="34" charset="-128"/>
                <a:cs typeface="Arial" charset="0"/>
              </a:rPr>
              <a:t> every 3 months</a:t>
            </a:r>
          </a:p>
        </p:txBody>
      </p:sp>
      <p:sp>
        <p:nvSpPr>
          <p:cNvPr id="30729" name="Text Box 13"/>
          <p:cNvSpPr txBox="1">
            <a:spLocks noChangeArrowheads="1"/>
          </p:cNvSpPr>
          <p:nvPr/>
        </p:nvSpPr>
        <p:spPr bwMode="auto">
          <a:xfrm>
            <a:off x="5589590" y="3671895"/>
            <a:ext cx="3306762" cy="1128417"/>
          </a:xfrm>
          <a:prstGeom prst="rect">
            <a:avLst/>
          </a:prstGeom>
          <a:solidFill>
            <a:schemeClr val="accent3">
              <a:lumMod val="40000"/>
              <a:lumOff val="60000"/>
            </a:schemeClr>
          </a:solidFill>
          <a:ln w="9525" algn="ctr">
            <a:solidFill>
              <a:srgbClr val="66CCFF"/>
            </a:solidFill>
            <a:miter lim="800000"/>
            <a:headEnd/>
            <a:tailEnd/>
          </a:ln>
        </p:spPr>
        <p:txBody>
          <a:bodyPr lIns="89787" tIns="46688" rIns="89787" bIns="46688">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20000"/>
              </a:spcAft>
              <a:buClr>
                <a:srgbClr val="FFFFFF"/>
              </a:buClr>
            </a:pPr>
            <a:r>
              <a:rPr lang="en-GB" sz="1600" b="1" dirty="0">
                <a:solidFill>
                  <a:srgbClr val="002060"/>
                </a:solidFill>
                <a:ea typeface="MS PGothic" pitchFamily="34" charset="-128"/>
              </a:rPr>
              <a:t>In the event of </a:t>
            </a:r>
            <a:r>
              <a:rPr lang="en-GB" sz="1600" b="1" dirty="0" err="1">
                <a:solidFill>
                  <a:srgbClr val="002060"/>
                </a:solidFill>
                <a:ea typeface="MS PGothic" pitchFamily="34" charset="-128"/>
              </a:rPr>
              <a:t>hypoglycemia</a:t>
            </a:r>
            <a:r>
              <a:rPr lang="en-GB" sz="1600" b="1" dirty="0">
                <a:solidFill>
                  <a:srgbClr val="002060"/>
                </a:solidFill>
                <a:ea typeface="MS PGothic" pitchFamily="34" charset="-128"/>
              </a:rPr>
              <a:t> or FBG level  (&lt;70 mg/</a:t>
            </a:r>
            <a:r>
              <a:rPr lang="en-GB" sz="1600" b="1" dirty="0" err="1">
                <a:solidFill>
                  <a:srgbClr val="002060"/>
                </a:solidFill>
                <a:ea typeface="MS PGothic" pitchFamily="34" charset="-128"/>
              </a:rPr>
              <a:t>dL</a:t>
            </a:r>
            <a:r>
              <a:rPr lang="en-GB" sz="1600" b="1" dirty="0">
                <a:solidFill>
                  <a:srgbClr val="002060"/>
                </a:solidFill>
                <a:ea typeface="MS PGothic" pitchFamily="34" charset="-128"/>
              </a:rPr>
              <a:t>), </a:t>
            </a:r>
          </a:p>
          <a:p>
            <a:pPr eaLnBrk="1" fontAlgn="base" hangingPunct="1">
              <a:spcBef>
                <a:spcPct val="0"/>
              </a:spcBef>
              <a:spcAft>
                <a:spcPct val="20000"/>
              </a:spcAft>
              <a:buClr>
                <a:srgbClr val="FFFFFF"/>
              </a:buClr>
            </a:pPr>
            <a:r>
              <a:rPr lang="en-GB" sz="1600" b="1" dirty="0">
                <a:solidFill>
                  <a:srgbClr val="002060"/>
                </a:solidFill>
                <a:ea typeface="MS PGothic" pitchFamily="34" charset="-128"/>
              </a:rPr>
              <a:t>Reduce bedtime insulin dose by ≥4 units, or by 10% if  &gt;60 units</a:t>
            </a:r>
            <a:endParaRPr lang="en-US" sz="1600" b="1" dirty="0">
              <a:solidFill>
                <a:srgbClr val="002060"/>
              </a:solidFill>
              <a:ea typeface="MS PGothic" pitchFamily="34" charset="-128"/>
            </a:endParaRPr>
          </a:p>
        </p:txBody>
      </p:sp>
      <p:sp>
        <p:nvSpPr>
          <p:cNvPr id="30730" name="Rectangle 14"/>
          <p:cNvSpPr>
            <a:spLocks noChangeArrowheads="1"/>
          </p:cNvSpPr>
          <p:nvPr/>
        </p:nvSpPr>
        <p:spPr bwMode="auto">
          <a:xfrm>
            <a:off x="246063" y="6432550"/>
            <a:ext cx="44624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232" tIns="45609" rIns="91232" bIns="45609">
            <a:spAutoFit/>
          </a:bodyPr>
          <a:lstStyle/>
          <a:p>
            <a:pPr defTabSz="911489" eaLnBrk="0" fontAlgn="base" hangingPunct="0">
              <a:spcBef>
                <a:spcPct val="0"/>
              </a:spcBef>
              <a:spcAft>
                <a:spcPct val="0"/>
              </a:spcAft>
            </a:pPr>
            <a:r>
              <a:rPr lang="en-GB" sz="1400" b="1">
                <a:solidFill>
                  <a:srgbClr val="FFFFFF"/>
                </a:solidFill>
                <a:ea typeface="MS PGothic" pitchFamily="34" charset="-128"/>
                <a:cs typeface="Arial" charset="0"/>
              </a:rPr>
              <a:t>FBG = Fasting blood glucose</a:t>
            </a:r>
            <a:endParaRPr lang="en-US" sz="1400" b="1">
              <a:solidFill>
                <a:srgbClr val="FFFFFF"/>
              </a:solidFill>
              <a:ea typeface="MS PGothic" pitchFamily="34" charset="-128"/>
              <a:cs typeface="Arial" charset="0"/>
            </a:endParaRPr>
          </a:p>
        </p:txBody>
      </p:sp>
      <p:sp>
        <p:nvSpPr>
          <p:cNvPr id="30731" name="Rectangle 10"/>
          <p:cNvSpPr>
            <a:spLocks noChangeArrowheads="1"/>
          </p:cNvSpPr>
          <p:nvPr/>
        </p:nvSpPr>
        <p:spPr bwMode="auto">
          <a:xfrm>
            <a:off x="2336814" y="2903538"/>
            <a:ext cx="2582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9787" tIns="46688" rIns="89787" bIns="46688">
            <a:spAutoFit/>
          </a:bodyPr>
          <a:lstStyle/>
          <a:p>
            <a:pPr algn="ctr" defTabSz="911489" fontAlgn="base">
              <a:spcBef>
                <a:spcPct val="50000"/>
              </a:spcBef>
              <a:spcAft>
                <a:spcPct val="0"/>
              </a:spcAft>
            </a:pPr>
            <a:r>
              <a:rPr lang="en-GB" b="1" dirty="0">
                <a:solidFill>
                  <a:srgbClr val="C00000"/>
                </a:solidFill>
                <a:ea typeface="MS PGothic" pitchFamily="34" charset="-128"/>
                <a:cs typeface="Arial" charset="0"/>
              </a:rPr>
              <a:t> Check</a:t>
            </a:r>
            <a:br>
              <a:rPr lang="en-GB" b="1" dirty="0">
                <a:solidFill>
                  <a:srgbClr val="C00000"/>
                </a:solidFill>
                <a:ea typeface="MS PGothic" pitchFamily="34" charset="-128"/>
                <a:cs typeface="Arial" charset="0"/>
              </a:rPr>
            </a:br>
            <a:r>
              <a:rPr lang="en-GB" b="1" dirty="0">
                <a:solidFill>
                  <a:srgbClr val="C00000"/>
                </a:solidFill>
                <a:ea typeface="MS PGothic" pitchFamily="34" charset="-128"/>
                <a:cs typeface="Arial" charset="0"/>
              </a:rPr>
              <a:t> FBG daily</a:t>
            </a:r>
          </a:p>
        </p:txBody>
      </p:sp>
      <p:sp>
        <p:nvSpPr>
          <p:cNvPr id="30732" name="AutoShape 3"/>
          <p:cNvSpPr>
            <a:spLocks noChangeArrowheads="1"/>
          </p:cNvSpPr>
          <p:nvPr/>
        </p:nvSpPr>
        <p:spPr bwMode="auto">
          <a:xfrm>
            <a:off x="2006600" y="2803156"/>
            <a:ext cx="947738" cy="669925"/>
          </a:xfrm>
          <a:prstGeom prst="downArrow">
            <a:avLst>
              <a:gd name="adj1" fmla="val 50000"/>
              <a:gd name="adj2" fmla="val 42292"/>
            </a:avLst>
          </a:prstGeom>
          <a:solidFill>
            <a:srgbClr val="7030A0"/>
          </a:solidFill>
          <a:ln w="28575" algn="ctr">
            <a:solidFill>
              <a:srgbClr val="66CCFF"/>
            </a:solidFill>
            <a:miter lim="800000"/>
            <a:headEnd/>
            <a:tailEnd/>
          </a:ln>
        </p:spPr>
        <p:txBody>
          <a:bodyPr wrap="none" lIns="89787" tIns="46688" rIns="89787" bIns="46688" anchor="ctr"/>
          <a:lstStyle/>
          <a:p>
            <a:pPr defTabSz="911489" eaLnBrk="0" fontAlgn="base" hangingPunct="0">
              <a:spcBef>
                <a:spcPct val="0"/>
              </a:spcBef>
              <a:spcAft>
                <a:spcPct val="0"/>
              </a:spcAft>
            </a:pPr>
            <a:endParaRPr lang="de-CH">
              <a:solidFill>
                <a:srgbClr val="7030A0"/>
              </a:solidFill>
              <a:ea typeface="MS PGothic" pitchFamily="34" charset="-128"/>
              <a:cs typeface="Arial" charset="0"/>
            </a:endParaRPr>
          </a:p>
        </p:txBody>
      </p:sp>
      <p:sp>
        <p:nvSpPr>
          <p:cNvPr id="30733" name="Text Box 25"/>
          <p:cNvSpPr txBox="1">
            <a:spLocks noChangeArrowheads="1"/>
          </p:cNvSpPr>
          <p:nvPr/>
        </p:nvSpPr>
        <p:spPr bwMode="auto">
          <a:xfrm>
            <a:off x="3794139" y="6448425"/>
            <a:ext cx="51974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862" tIns="41927" rIns="83862" bIns="41927">
            <a:spAutoFit/>
          </a:bodyPr>
          <a:lstStyle>
            <a:lvl1pPr defTabSz="838200" eaLnBrk="0" hangingPunct="0">
              <a:defRPr>
                <a:solidFill>
                  <a:schemeClr val="tx1"/>
                </a:solidFill>
                <a:latin typeface="Arial" charset="0"/>
                <a:cs typeface="Arial" charset="0"/>
              </a:defRPr>
            </a:lvl1pPr>
            <a:lvl2pPr marL="742950" indent="-285750" defTabSz="838200" eaLnBrk="0" hangingPunct="0">
              <a:defRPr>
                <a:solidFill>
                  <a:schemeClr val="tx1"/>
                </a:solidFill>
                <a:latin typeface="Arial" charset="0"/>
                <a:cs typeface="Arial" charset="0"/>
              </a:defRPr>
            </a:lvl2pPr>
            <a:lvl3pPr marL="1143000" indent="-228600" defTabSz="838200" eaLnBrk="0" hangingPunct="0">
              <a:defRPr>
                <a:solidFill>
                  <a:schemeClr val="tx1"/>
                </a:solidFill>
                <a:latin typeface="Arial" charset="0"/>
                <a:cs typeface="Arial" charset="0"/>
              </a:defRPr>
            </a:lvl3pPr>
            <a:lvl4pPr marL="1600200" indent="-228600" defTabSz="838200" eaLnBrk="0" hangingPunct="0">
              <a:defRPr>
                <a:solidFill>
                  <a:schemeClr val="tx1"/>
                </a:solidFill>
                <a:latin typeface="Arial" charset="0"/>
                <a:cs typeface="Arial" charset="0"/>
              </a:defRPr>
            </a:lvl4pPr>
            <a:lvl5pPr marL="2057400" indent="-228600" defTabSz="838200" eaLnBrk="0" hangingPunct="0">
              <a:defRPr>
                <a:solidFill>
                  <a:schemeClr val="tx1"/>
                </a:solidFill>
                <a:latin typeface="Arial" charset="0"/>
                <a:cs typeface="Arial" charset="0"/>
              </a:defRPr>
            </a:lvl5pPr>
            <a:lvl6pPr marL="2514600" indent="-228600" defTabSz="838200" eaLnBrk="0" fontAlgn="base" hangingPunct="0">
              <a:spcBef>
                <a:spcPct val="0"/>
              </a:spcBef>
              <a:spcAft>
                <a:spcPct val="0"/>
              </a:spcAft>
              <a:defRPr>
                <a:solidFill>
                  <a:schemeClr val="tx1"/>
                </a:solidFill>
                <a:latin typeface="Arial" charset="0"/>
                <a:cs typeface="Arial" charset="0"/>
              </a:defRPr>
            </a:lvl6pPr>
            <a:lvl7pPr marL="2971800" indent="-228600" defTabSz="838200" eaLnBrk="0" fontAlgn="base" hangingPunct="0">
              <a:spcBef>
                <a:spcPct val="0"/>
              </a:spcBef>
              <a:spcAft>
                <a:spcPct val="0"/>
              </a:spcAft>
              <a:defRPr>
                <a:solidFill>
                  <a:schemeClr val="tx1"/>
                </a:solidFill>
                <a:latin typeface="Arial" charset="0"/>
                <a:cs typeface="Arial" charset="0"/>
              </a:defRPr>
            </a:lvl7pPr>
            <a:lvl8pPr marL="3429000" indent="-228600" defTabSz="838200" eaLnBrk="0" fontAlgn="base" hangingPunct="0">
              <a:spcBef>
                <a:spcPct val="0"/>
              </a:spcBef>
              <a:spcAft>
                <a:spcPct val="0"/>
              </a:spcAft>
              <a:defRPr>
                <a:solidFill>
                  <a:schemeClr val="tx1"/>
                </a:solidFill>
                <a:latin typeface="Arial" charset="0"/>
                <a:cs typeface="Arial" charset="0"/>
              </a:defRPr>
            </a:lvl8pPr>
            <a:lvl9pPr marL="3886200" indent="-228600" defTabSz="8382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GB" sz="1400" b="1">
                <a:solidFill>
                  <a:srgbClr val="FFFFFF"/>
                </a:solidFill>
                <a:ea typeface="MS PGothic" pitchFamily="34" charset="-128"/>
              </a:rPr>
              <a:t>Nathan DM, </a:t>
            </a:r>
            <a:r>
              <a:rPr lang="en-GB" sz="1400" b="1" i="1">
                <a:solidFill>
                  <a:srgbClr val="FFFFFF"/>
                </a:solidFill>
                <a:ea typeface="MS PGothic" pitchFamily="34" charset="-128"/>
              </a:rPr>
              <a:t>et al</a:t>
            </a:r>
            <a:r>
              <a:rPr lang="en-GB" sz="1400" b="1">
                <a:solidFill>
                  <a:srgbClr val="FFFFFF"/>
                </a:solidFill>
                <a:ea typeface="MS PGothic" pitchFamily="34" charset="-128"/>
              </a:rPr>
              <a:t>. </a:t>
            </a:r>
            <a:r>
              <a:rPr lang="en-GB" sz="1400" b="1" i="1">
                <a:solidFill>
                  <a:srgbClr val="FFFFFF"/>
                </a:solidFill>
                <a:ea typeface="MS PGothic" pitchFamily="34" charset="-128"/>
              </a:rPr>
              <a:t>Diabetes Care</a:t>
            </a:r>
            <a:r>
              <a:rPr lang="en-GB" sz="1400" b="1">
                <a:solidFill>
                  <a:srgbClr val="FFFFFF"/>
                </a:solidFill>
                <a:ea typeface="MS PGothic" pitchFamily="34" charset="-128"/>
              </a:rPr>
              <a:t> 2009;32:193–203. </a:t>
            </a:r>
          </a:p>
        </p:txBody>
      </p:sp>
    </p:spTree>
    <p:extLst>
      <p:ext uri="{BB962C8B-B14F-4D97-AF65-F5344CB8AC3E}">
        <p14:creationId xmlns:p14="http://schemas.microsoft.com/office/powerpoint/2010/main" val="257460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a:endCxn id="74763" idx="0"/>
          </p:cNvCxnSpPr>
          <p:nvPr/>
        </p:nvCxnSpPr>
        <p:spPr>
          <a:xfrm flipH="1">
            <a:off x="4340225" y="3536951"/>
            <a:ext cx="1588" cy="10731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459" name="Rectangle 2"/>
          <p:cNvSpPr>
            <a:spLocks noChangeArrowheads="1"/>
          </p:cNvSpPr>
          <p:nvPr/>
        </p:nvSpPr>
        <p:spPr bwMode="auto">
          <a:xfrm>
            <a:off x="277814" y="234951"/>
            <a:ext cx="9882187"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8" tIns="45719" rIns="91438" bIns="45719" anchor="ctr"/>
          <a:lstStyle/>
          <a:p>
            <a:endParaRPr lang="en-US" altLang="en-US"/>
          </a:p>
        </p:txBody>
      </p:sp>
      <p:sp>
        <p:nvSpPr>
          <p:cNvPr id="19460" name="Rectangle 3"/>
          <p:cNvSpPr>
            <a:spLocks noChangeArrowheads="1"/>
          </p:cNvSpPr>
          <p:nvPr/>
        </p:nvSpPr>
        <p:spPr bwMode="auto">
          <a:xfrm>
            <a:off x="277814" y="234951"/>
            <a:ext cx="8124825"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8" tIns="45719" rIns="91438" bIns="45719" anchor="ctr"/>
          <a:lstStyle/>
          <a:p>
            <a:endParaRPr lang="en-US" altLang="en-US"/>
          </a:p>
        </p:txBody>
      </p:sp>
      <p:sp>
        <p:nvSpPr>
          <p:cNvPr id="74758" name="AutoShape 4"/>
          <p:cNvSpPr>
            <a:spLocks noChangeArrowheads="1"/>
          </p:cNvSpPr>
          <p:nvPr/>
        </p:nvSpPr>
        <p:spPr bwMode="auto">
          <a:xfrm>
            <a:off x="1905000" y="1132418"/>
            <a:ext cx="4883150" cy="98213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wrap="none" lIns="51839" tIns="51839" rIns="51839" bIns="51839" anchor="ct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200" b="1" dirty="0">
                <a:solidFill>
                  <a:srgbClr val="00194D"/>
                </a:solidFill>
                <a:cs typeface="Arial" panose="020B0604020202020204" pitchFamily="34" charset="0"/>
              </a:rPr>
              <a:t>Patients treated with regular and NPH insulin </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200" b="1" dirty="0">
                <a:solidFill>
                  <a:srgbClr val="00194D"/>
                </a:solidFill>
                <a:cs typeface="Arial" panose="020B0604020202020204" pitchFamily="34" charset="0"/>
              </a:rPr>
              <a:t>with 20/80, 30/70 and 40/60 proportions</a:t>
            </a:r>
          </a:p>
        </p:txBody>
      </p:sp>
      <p:sp>
        <p:nvSpPr>
          <p:cNvPr id="74759" name="AutoShape 5"/>
          <p:cNvSpPr>
            <a:spLocks noChangeArrowheads="1"/>
          </p:cNvSpPr>
          <p:nvPr/>
        </p:nvSpPr>
        <p:spPr bwMode="auto">
          <a:xfrm>
            <a:off x="646114" y="2798234"/>
            <a:ext cx="2124075" cy="1217084"/>
          </a:xfrm>
          <a:prstGeom prst="roundRect">
            <a:avLst>
              <a:gd name="adj" fmla="val 16667"/>
            </a:avLst>
          </a:prstGeom>
          <a:solidFill>
            <a:schemeClr val="tx2">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wrap="none" lIns="51839" tIns="51839" rIns="51839" bIns="5183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ctr">
              <a:defRPr/>
            </a:pPr>
            <a:r>
              <a:rPr lang="en-US" sz="1200" b="1" dirty="0">
                <a:solidFill>
                  <a:srgbClr val="FFC000"/>
                </a:solidFill>
              </a:rPr>
              <a:t> </a:t>
            </a:r>
            <a:r>
              <a:rPr lang="en-US" sz="1200" b="1" dirty="0">
                <a:solidFill>
                  <a:schemeClr val="tx1">
                    <a:lumMod val="85000"/>
                    <a:lumOff val="15000"/>
                  </a:schemeClr>
                </a:solidFill>
              </a:rPr>
              <a:t>Poor glycemic control</a:t>
            </a:r>
          </a:p>
        </p:txBody>
      </p:sp>
      <p:sp>
        <p:nvSpPr>
          <p:cNvPr id="74760" name="AutoShape 6"/>
          <p:cNvSpPr>
            <a:spLocks noChangeArrowheads="1"/>
          </p:cNvSpPr>
          <p:nvPr/>
        </p:nvSpPr>
        <p:spPr bwMode="auto">
          <a:xfrm>
            <a:off x="3171825" y="2804584"/>
            <a:ext cx="2336800" cy="121708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wrap="none" lIns="51839" tIns="51839" rIns="51839" bIns="51839" anchor="ct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200" b="1" dirty="0">
                <a:solidFill>
                  <a:srgbClr val="00194D"/>
                </a:solidFill>
                <a:cs typeface="Arial" panose="020B0604020202020204" pitchFamily="34" charset="0"/>
              </a:rPr>
              <a:t>History of Hypoglycemia</a:t>
            </a:r>
          </a:p>
        </p:txBody>
      </p:sp>
      <p:sp>
        <p:nvSpPr>
          <p:cNvPr id="74761" name="AutoShape 7"/>
          <p:cNvSpPr>
            <a:spLocks noChangeArrowheads="1"/>
          </p:cNvSpPr>
          <p:nvPr/>
        </p:nvSpPr>
        <p:spPr bwMode="auto">
          <a:xfrm>
            <a:off x="5910263" y="2774951"/>
            <a:ext cx="2081212" cy="1214967"/>
          </a:xfrm>
          <a:prstGeom prst="roundRect">
            <a:avLst>
              <a:gd name="adj" fmla="val 16667"/>
            </a:avLst>
          </a:prstGeom>
          <a:solidFill>
            <a:schemeClr val="tx2">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wrap="none" lIns="51839" tIns="51839" rIns="51839" bIns="5183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ctr">
              <a:defRPr/>
            </a:pPr>
            <a:r>
              <a:rPr lang="en-US" sz="1200" b="1" dirty="0">
                <a:solidFill>
                  <a:schemeClr val="bg2">
                    <a:lumMod val="10000"/>
                  </a:schemeClr>
                </a:solidFill>
              </a:rPr>
              <a:t>Good glycemic</a:t>
            </a:r>
          </a:p>
          <a:p>
            <a:pPr algn="ctr">
              <a:defRPr/>
            </a:pPr>
            <a:r>
              <a:rPr lang="en-US" sz="1200" b="1" dirty="0">
                <a:solidFill>
                  <a:schemeClr val="bg2">
                    <a:lumMod val="10000"/>
                  </a:schemeClr>
                </a:solidFill>
              </a:rPr>
              <a:t>control and</a:t>
            </a:r>
          </a:p>
          <a:p>
            <a:pPr algn="ctr">
              <a:defRPr/>
            </a:pPr>
            <a:r>
              <a:rPr lang="en-US" sz="1200" b="1" dirty="0">
                <a:solidFill>
                  <a:schemeClr val="bg2">
                    <a:lumMod val="10000"/>
                  </a:schemeClr>
                </a:solidFill>
              </a:rPr>
              <a:t>no history of </a:t>
            </a:r>
          </a:p>
          <a:p>
            <a:pPr algn="ctr">
              <a:defRPr/>
            </a:pPr>
            <a:r>
              <a:rPr lang="en-US" sz="1200" b="1" dirty="0">
                <a:solidFill>
                  <a:schemeClr val="bg2">
                    <a:lumMod val="10000"/>
                  </a:schemeClr>
                </a:solidFill>
              </a:rPr>
              <a:t>hypoglycemia</a:t>
            </a:r>
          </a:p>
        </p:txBody>
      </p:sp>
      <p:sp>
        <p:nvSpPr>
          <p:cNvPr id="74762" name="AutoShape 8"/>
          <p:cNvSpPr>
            <a:spLocks noChangeArrowheads="1"/>
          </p:cNvSpPr>
          <p:nvPr/>
        </p:nvSpPr>
        <p:spPr bwMode="auto">
          <a:xfrm>
            <a:off x="315914" y="4597401"/>
            <a:ext cx="2516187" cy="1612900"/>
          </a:xfrm>
          <a:prstGeom prst="roundRect">
            <a:avLst>
              <a:gd name="adj" fmla="val 16667"/>
            </a:avLst>
          </a:prstGeom>
          <a:solidFill>
            <a:schemeClr val="tx2">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wrap="none" lIns="51839" tIns="51839" rIns="51839" bIns="5183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ctr">
              <a:defRPr/>
            </a:pPr>
            <a:r>
              <a:rPr lang="en-US" sz="1200" b="1" dirty="0">
                <a:solidFill>
                  <a:schemeClr val="tx1">
                    <a:lumMod val="95000"/>
                    <a:lumOff val="5000"/>
                  </a:schemeClr>
                </a:solidFill>
              </a:rPr>
              <a:t>Switch to NM30 </a:t>
            </a:r>
          </a:p>
          <a:p>
            <a:pPr algn="ctr">
              <a:defRPr/>
            </a:pPr>
            <a:r>
              <a:rPr lang="en-US" sz="1200" b="1" dirty="0">
                <a:solidFill>
                  <a:schemeClr val="tx1">
                    <a:lumMod val="95000"/>
                    <a:lumOff val="5000"/>
                  </a:schemeClr>
                </a:solidFill>
              </a:rPr>
              <a:t>with 10% increasing dose</a:t>
            </a:r>
          </a:p>
          <a:p>
            <a:pPr algn="ctr">
              <a:defRPr/>
            </a:pPr>
            <a:r>
              <a:rPr lang="en-US" sz="1200" b="1" dirty="0">
                <a:solidFill>
                  <a:schemeClr val="tx1">
                    <a:lumMod val="95000"/>
                    <a:lumOff val="5000"/>
                  </a:schemeClr>
                </a:solidFill>
              </a:rPr>
              <a:t>(the summation of both</a:t>
            </a:r>
          </a:p>
          <a:p>
            <a:pPr algn="ctr">
              <a:defRPr/>
            </a:pPr>
            <a:r>
              <a:rPr lang="en-US" sz="1200" b="1" dirty="0">
                <a:solidFill>
                  <a:schemeClr val="tx1">
                    <a:lumMod val="95000"/>
                    <a:lumOff val="5000"/>
                  </a:schemeClr>
                </a:solidFill>
              </a:rPr>
              <a:t>Regular and NPH doses)</a:t>
            </a:r>
          </a:p>
        </p:txBody>
      </p:sp>
      <p:sp>
        <p:nvSpPr>
          <p:cNvPr id="74763" name="AutoShape 9"/>
          <p:cNvSpPr>
            <a:spLocks noChangeArrowheads="1"/>
          </p:cNvSpPr>
          <p:nvPr/>
        </p:nvSpPr>
        <p:spPr bwMode="auto">
          <a:xfrm>
            <a:off x="3171825" y="4610100"/>
            <a:ext cx="2336800" cy="160020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wrap="none" lIns="51839" tIns="51839" rIns="51839" bIns="51839" anchor="ct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200" b="1" dirty="0">
                <a:solidFill>
                  <a:srgbClr val="00194D"/>
                </a:solidFill>
                <a:cs typeface="Arial" panose="020B0604020202020204" pitchFamily="34" charset="0"/>
              </a:rPr>
              <a:t>Switch to NM30 with</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200" b="1" dirty="0">
                <a:solidFill>
                  <a:srgbClr val="00194D"/>
                </a:solidFill>
                <a:cs typeface="Arial" panose="020B0604020202020204" pitchFamily="34" charset="0"/>
              </a:rPr>
              <a:t> 10% decreasing dose</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200" b="1" dirty="0">
                <a:solidFill>
                  <a:srgbClr val="00194D"/>
                </a:solidFill>
                <a:cs typeface="Arial" panose="020B0604020202020204" pitchFamily="34" charset="0"/>
              </a:rPr>
              <a:t>(the summation of both</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200" b="1" dirty="0">
                <a:solidFill>
                  <a:srgbClr val="00194D"/>
                </a:solidFill>
                <a:cs typeface="Arial" panose="020B0604020202020204" pitchFamily="34" charset="0"/>
              </a:rPr>
              <a:t>Regular and NPH doses)</a:t>
            </a:r>
          </a:p>
        </p:txBody>
      </p:sp>
      <p:sp>
        <p:nvSpPr>
          <p:cNvPr id="74764" name="AutoShape 10"/>
          <p:cNvSpPr>
            <a:spLocks noChangeArrowheads="1"/>
          </p:cNvSpPr>
          <p:nvPr/>
        </p:nvSpPr>
        <p:spPr bwMode="auto">
          <a:xfrm>
            <a:off x="5776913" y="4582585"/>
            <a:ext cx="2336800" cy="1612900"/>
          </a:xfrm>
          <a:prstGeom prst="roundRect">
            <a:avLst>
              <a:gd name="adj" fmla="val 16667"/>
            </a:avLst>
          </a:prstGeom>
          <a:solidFill>
            <a:schemeClr val="tx2">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wrap="none" lIns="51839" tIns="51839" rIns="51839" bIns="5183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ctr">
              <a:defRPr/>
            </a:pPr>
            <a:r>
              <a:rPr lang="en-US" sz="1200" b="1" dirty="0">
                <a:solidFill>
                  <a:schemeClr val="tx1">
                    <a:lumMod val="95000"/>
                    <a:lumOff val="5000"/>
                  </a:schemeClr>
                </a:solidFill>
              </a:rPr>
              <a:t>Switch to NM30 </a:t>
            </a:r>
          </a:p>
          <a:p>
            <a:pPr algn="ctr">
              <a:defRPr/>
            </a:pPr>
            <a:r>
              <a:rPr lang="en-US" sz="1200" b="1" dirty="0">
                <a:solidFill>
                  <a:schemeClr val="tx1">
                    <a:lumMod val="95000"/>
                    <a:lumOff val="5000"/>
                  </a:schemeClr>
                </a:solidFill>
              </a:rPr>
              <a:t>with equivalent dose</a:t>
            </a:r>
          </a:p>
          <a:p>
            <a:pPr algn="ctr">
              <a:defRPr/>
            </a:pPr>
            <a:r>
              <a:rPr lang="en-US" sz="1200" b="1" dirty="0">
                <a:solidFill>
                  <a:schemeClr val="tx1">
                    <a:lumMod val="95000"/>
                    <a:lumOff val="5000"/>
                  </a:schemeClr>
                </a:solidFill>
              </a:rPr>
              <a:t>(the summation of both</a:t>
            </a:r>
          </a:p>
          <a:p>
            <a:pPr algn="ctr">
              <a:defRPr/>
            </a:pPr>
            <a:r>
              <a:rPr lang="en-US" sz="1200" b="1" dirty="0">
                <a:solidFill>
                  <a:schemeClr val="tx1">
                    <a:lumMod val="95000"/>
                    <a:lumOff val="5000"/>
                  </a:schemeClr>
                </a:solidFill>
              </a:rPr>
              <a:t>Regular and NPH doses) </a:t>
            </a:r>
          </a:p>
        </p:txBody>
      </p:sp>
      <p:sp>
        <p:nvSpPr>
          <p:cNvPr id="19468" name="Text Box 29"/>
          <p:cNvSpPr txBox="1">
            <a:spLocks noChangeArrowheads="1"/>
          </p:cNvSpPr>
          <p:nvPr/>
        </p:nvSpPr>
        <p:spPr bwMode="auto">
          <a:xfrm>
            <a:off x="84138" y="6462185"/>
            <a:ext cx="8113712" cy="20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798" tIns="41399" rIns="82798" bIns="41399">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defRPr>
            </a:lvl9pPr>
          </a:lstStyle>
          <a:p>
            <a:pPr eaLnBrk="1" hangingPunct="1">
              <a:lnSpc>
                <a:spcPct val="97000"/>
              </a:lnSpc>
            </a:pPr>
            <a:r>
              <a:rPr lang="en-US" sz="800">
                <a:solidFill>
                  <a:srgbClr val="000066"/>
                </a:solidFill>
                <a:latin typeface="DejaVu Sans"/>
                <a:cs typeface="Arial" pitchFamily="34" charset="0"/>
              </a:rPr>
              <a:t>Khamseh et al, Novin Pezeshki medical journal , 2015; Vol. 589</a:t>
            </a:r>
            <a:endParaRPr lang="en-US" sz="1100">
              <a:solidFill>
                <a:srgbClr val="FFFFFF"/>
              </a:solidFill>
              <a:latin typeface="DejaVu Sans"/>
              <a:cs typeface="Arial" pitchFamily="34" charset="0"/>
            </a:endParaRPr>
          </a:p>
        </p:txBody>
      </p:sp>
      <p:cxnSp>
        <p:nvCxnSpPr>
          <p:cNvPr id="4" name="Straight Arrow Connector 3"/>
          <p:cNvCxnSpPr>
            <a:stCxn id="74758" idx="2"/>
            <a:endCxn id="74760" idx="0"/>
          </p:cNvCxnSpPr>
          <p:nvPr/>
        </p:nvCxnSpPr>
        <p:spPr>
          <a:xfrm flipH="1">
            <a:off x="4340225" y="2114552"/>
            <a:ext cx="6350" cy="690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9470" name="Group 8"/>
          <p:cNvGrpSpPr>
            <a:grpSpLocks/>
          </p:cNvGrpSpPr>
          <p:nvPr/>
        </p:nvGrpSpPr>
        <p:grpSpPr bwMode="auto">
          <a:xfrm>
            <a:off x="1708151" y="2114551"/>
            <a:ext cx="5241925" cy="683683"/>
            <a:chOff x="1708815" y="1616636"/>
            <a:chExt cx="5241675" cy="512892"/>
          </a:xfrm>
        </p:grpSpPr>
        <p:cxnSp>
          <p:nvCxnSpPr>
            <p:cNvPr id="6" name="Elbow Connector 5"/>
            <p:cNvCxnSpPr>
              <a:stCxn id="74758" idx="2"/>
              <a:endCxn id="74759" idx="0"/>
            </p:cNvCxnSpPr>
            <p:nvPr/>
          </p:nvCxnSpPr>
          <p:spPr>
            <a:xfrm rot="5400000">
              <a:off x="2770725" y="554726"/>
              <a:ext cx="512892" cy="263671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74758" idx="2"/>
              <a:endCxn id="74761" idx="0"/>
            </p:cNvCxnSpPr>
            <p:nvPr/>
          </p:nvCxnSpPr>
          <p:spPr>
            <a:xfrm rot="16200000" flipH="1">
              <a:off x="5400296" y="561867"/>
              <a:ext cx="495426" cy="260496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H="1">
            <a:off x="1706563" y="3596218"/>
            <a:ext cx="0" cy="986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74761" idx="2"/>
          </p:cNvCxnSpPr>
          <p:nvPr/>
        </p:nvCxnSpPr>
        <p:spPr>
          <a:xfrm flipH="1">
            <a:off x="6940551" y="3989917"/>
            <a:ext cx="11113" cy="558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473" name="Text Box 1"/>
          <p:cNvSpPr txBox="1">
            <a:spLocks noChangeArrowheads="1"/>
          </p:cNvSpPr>
          <p:nvPr/>
        </p:nvSpPr>
        <p:spPr bwMode="auto">
          <a:xfrm>
            <a:off x="536575" y="387351"/>
            <a:ext cx="81740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defRPr>
            </a:lvl9pPr>
          </a:lstStyle>
          <a:p>
            <a:pPr eaLnBrk="1" hangingPunct="1"/>
            <a:r>
              <a:rPr lang="en-GB" altLang="en-US" b="1">
                <a:solidFill>
                  <a:srgbClr val="001965"/>
                </a:solidFill>
                <a:latin typeface="Verdana" pitchFamily="34" charset="0"/>
                <a:cs typeface="Arial" pitchFamily="34" charset="0"/>
              </a:rPr>
              <a:t>Switch to NovoMix</a:t>
            </a:r>
            <a:r>
              <a:rPr lang="en-GB" altLang="en-US" b="1" baseline="30000">
                <a:solidFill>
                  <a:srgbClr val="001965"/>
                </a:solidFill>
                <a:latin typeface="Verdana" pitchFamily="34" charset="0"/>
                <a:cs typeface="Arial" pitchFamily="34" charset="0"/>
              </a:rPr>
              <a:t>®</a:t>
            </a:r>
            <a:r>
              <a:rPr lang="en-GB" altLang="en-US" b="1">
                <a:solidFill>
                  <a:srgbClr val="001965"/>
                </a:solidFill>
                <a:latin typeface="Verdana" pitchFamily="34" charset="0"/>
                <a:cs typeface="Arial" pitchFamily="34" charset="0"/>
              </a:rPr>
              <a:t> 30 from self-mix Human Insulin</a:t>
            </a:r>
          </a:p>
        </p:txBody>
      </p:sp>
    </p:spTree>
    <p:extLst>
      <p:ext uri="{BB962C8B-B14F-4D97-AF65-F5344CB8AC3E}">
        <p14:creationId xmlns:p14="http://schemas.microsoft.com/office/powerpoint/2010/main" val="263244096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Continuing </a:t>
            </a:r>
            <a:r>
              <a:rPr lang="en-US" dirty="0"/>
              <a:t>of oral agent </a:t>
            </a:r>
            <a:r>
              <a:rPr lang="en-US" dirty="0" smtClean="0"/>
              <a:t>therapy?</a:t>
            </a:r>
            <a:endParaRPr lang="en-US" dirty="0"/>
          </a:p>
        </p:txBody>
      </p:sp>
      <p:sp>
        <p:nvSpPr>
          <p:cNvPr id="4" name="Content Placeholder 3"/>
          <p:cNvSpPr>
            <a:spLocks noGrp="1"/>
          </p:cNvSpPr>
          <p:nvPr>
            <p:ph idx="1"/>
          </p:nvPr>
        </p:nvSpPr>
        <p:spPr/>
        <p:txBody>
          <a:bodyPr>
            <a:normAutofit fontScale="92500"/>
          </a:bodyPr>
          <a:lstStyle/>
          <a:p>
            <a:r>
              <a:rPr lang="en-US" dirty="0"/>
              <a:t>A further issue here </a:t>
            </a:r>
            <a:r>
              <a:rPr lang="en-US" dirty="0" smtClean="0"/>
              <a:t>concerns continuing </a:t>
            </a:r>
            <a:r>
              <a:rPr lang="en-US" dirty="0"/>
              <a:t>of oral agent therapy, </a:t>
            </a:r>
            <a:r>
              <a:rPr lang="en-US" dirty="0" smtClean="0"/>
              <a:t>or more </a:t>
            </a:r>
            <a:r>
              <a:rPr lang="en-US" dirty="0"/>
              <a:t>specifically sulfonylureas, as </a:t>
            </a:r>
            <a:r>
              <a:rPr lang="en-US" dirty="0" smtClean="0"/>
              <a:t>metformin is </a:t>
            </a:r>
            <a:r>
              <a:rPr lang="en-US" dirty="0"/>
              <a:t>usually </a:t>
            </a:r>
            <a:r>
              <a:rPr lang="en-US" dirty="0" smtClean="0"/>
              <a:t>continued</a:t>
            </a:r>
          </a:p>
          <a:p>
            <a:r>
              <a:rPr lang="en-US" dirty="0"/>
              <a:t>If a </a:t>
            </a:r>
            <a:r>
              <a:rPr lang="en-US" dirty="0" smtClean="0"/>
              <a:t>regimen including </a:t>
            </a:r>
            <a:r>
              <a:rPr lang="en-US" dirty="0"/>
              <a:t>mealtime insulin is chosen (</a:t>
            </a:r>
            <a:r>
              <a:rPr lang="en-US" dirty="0" smtClean="0"/>
              <a:t>including </a:t>
            </a:r>
            <a:r>
              <a:rPr lang="en-US" dirty="0" err="1" smtClean="0"/>
              <a:t>premixe</a:t>
            </a:r>
            <a:r>
              <a:rPr lang="en-US" dirty="0" smtClean="0"/>
              <a:t> more than once daily), </a:t>
            </a:r>
            <a:r>
              <a:rPr lang="en-US" dirty="0"/>
              <a:t>sulfonylureas </a:t>
            </a:r>
            <a:r>
              <a:rPr lang="en-US" dirty="0" smtClean="0"/>
              <a:t>are usually </a:t>
            </a:r>
            <a:r>
              <a:rPr lang="en-US" dirty="0"/>
              <a:t>stopped to avoid </a:t>
            </a:r>
            <a:r>
              <a:rPr lang="en-US" dirty="0" smtClean="0"/>
              <a:t>compounding the </a:t>
            </a:r>
            <a:r>
              <a:rPr lang="en-US" dirty="0"/>
              <a:t>hypoglycemia risk, but there is </a:t>
            </a:r>
            <a:r>
              <a:rPr lang="en-US" dirty="0" smtClean="0"/>
              <a:t>less certainty </a:t>
            </a:r>
            <a:r>
              <a:rPr lang="en-US" dirty="0"/>
              <a:t>when beginning basal </a:t>
            </a:r>
            <a:r>
              <a:rPr lang="en-US" dirty="0" smtClean="0"/>
              <a:t>insulin alone</a:t>
            </a:r>
            <a:endParaRPr lang="en-US" dirty="0"/>
          </a:p>
        </p:txBody>
      </p:sp>
    </p:spTree>
    <p:extLst>
      <p:ext uri="{BB962C8B-B14F-4D97-AF65-F5344CB8AC3E}">
        <p14:creationId xmlns:p14="http://schemas.microsoft.com/office/powerpoint/2010/main" val="73012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a:xfrm>
            <a:off x="323529" y="1268760"/>
            <a:ext cx="8568952" cy="5112568"/>
          </a:xfrm>
        </p:spPr>
        <p:txBody>
          <a:bodyPr>
            <a:normAutofit lnSpcReduction="10000"/>
          </a:bodyPr>
          <a:lstStyle/>
          <a:p>
            <a:r>
              <a:rPr lang="en-US" dirty="0">
                <a:solidFill>
                  <a:schemeClr val="bg1">
                    <a:lumMod val="95000"/>
                  </a:schemeClr>
                </a:solidFill>
              </a:rPr>
              <a:t>If </a:t>
            </a:r>
            <a:endParaRPr lang="en-US" dirty="0" smtClean="0">
              <a:solidFill>
                <a:schemeClr val="bg1">
                  <a:lumMod val="95000"/>
                </a:schemeClr>
              </a:solidFill>
            </a:endParaRPr>
          </a:p>
          <a:p>
            <a:r>
              <a:rPr lang="en-US" dirty="0" smtClean="0"/>
              <a:t>hypoglycemia does </a:t>
            </a:r>
            <a:r>
              <a:rPr lang="en-US" dirty="0"/>
              <a:t>occur on the </a:t>
            </a:r>
            <a:r>
              <a:rPr lang="en-US" dirty="0" smtClean="0"/>
              <a:t>combination of </a:t>
            </a:r>
            <a:r>
              <a:rPr lang="en-US" dirty="0"/>
              <a:t>insulin and a sulfonylurea, clinical </a:t>
            </a:r>
            <a:r>
              <a:rPr lang="en-US" dirty="0" smtClean="0"/>
              <a:t>experience is </a:t>
            </a:r>
            <a:r>
              <a:rPr lang="en-US" dirty="0"/>
              <a:t>that the sulfonylurea </a:t>
            </a:r>
            <a:r>
              <a:rPr lang="en-US" dirty="0" smtClean="0"/>
              <a:t>should be </a:t>
            </a:r>
            <a:r>
              <a:rPr lang="en-US" dirty="0"/>
              <a:t>stopped rather than insulin doses </a:t>
            </a:r>
            <a:r>
              <a:rPr lang="en-US" dirty="0" smtClean="0"/>
              <a:t>reduced</a:t>
            </a:r>
            <a:endParaRPr lang="en-US" dirty="0"/>
          </a:p>
          <a:p>
            <a:r>
              <a:rPr lang="en-US" dirty="0"/>
              <a:t>Thiazolidinediones are also </a:t>
            </a:r>
            <a:r>
              <a:rPr lang="en-US" dirty="0" smtClean="0"/>
              <a:t>often stopped </a:t>
            </a:r>
            <a:r>
              <a:rPr lang="en-US" dirty="0"/>
              <a:t>when starting insulin as </a:t>
            </a:r>
            <a:r>
              <a:rPr lang="en-US" dirty="0" smtClean="0"/>
              <a:t>the edema </a:t>
            </a:r>
            <a:r>
              <a:rPr lang="en-US" dirty="0"/>
              <a:t>and weight gain risks are </a:t>
            </a:r>
            <a:r>
              <a:rPr lang="en-US" dirty="0" smtClean="0"/>
              <a:t>compounded, but </a:t>
            </a:r>
            <a:r>
              <a:rPr lang="en-US" dirty="0"/>
              <a:t>may be worth </a:t>
            </a:r>
            <a:r>
              <a:rPr lang="en-US" dirty="0" smtClean="0"/>
              <a:t>continuing in </a:t>
            </a:r>
            <a:r>
              <a:rPr lang="en-US" dirty="0"/>
              <a:t>the very obese insulin-insensitive </a:t>
            </a:r>
            <a:r>
              <a:rPr lang="en-US" dirty="0" smtClean="0"/>
              <a:t>individual</a:t>
            </a:r>
            <a:endParaRPr lang="en-US" dirty="0"/>
          </a:p>
        </p:txBody>
      </p:sp>
    </p:spTree>
    <p:extLst>
      <p:ext uri="{BB962C8B-B14F-4D97-AF65-F5344CB8AC3E}">
        <p14:creationId xmlns:p14="http://schemas.microsoft.com/office/powerpoint/2010/main" val="1684956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p:txBody>
          <a:bodyPr/>
          <a:lstStyle/>
          <a:p>
            <a:r>
              <a:rPr lang="en-US" dirty="0"/>
              <a:t>A DPP-4 inhibitor can be </a:t>
            </a:r>
            <a:r>
              <a:rPr lang="en-US" dirty="0" smtClean="0"/>
              <a:t>continued, although </a:t>
            </a:r>
            <a:r>
              <a:rPr lang="en-US" dirty="0"/>
              <a:t>perhaps to </a:t>
            </a:r>
            <a:r>
              <a:rPr lang="en-US" dirty="0" smtClean="0"/>
              <a:t>little benefit</a:t>
            </a:r>
            <a:endParaRPr lang="en-US" dirty="0"/>
          </a:p>
        </p:txBody>
      </p:sp>
    </p:spTree>
    <p:extLst>
      <p:ext uri="{BB962C8B-B14F-4D97-AF65-F5344CB8AC3E}">
        <p14:creationId xmlns:p14="http://schemas.microsoft.com/office/powerpoint/2010/main" val="7120642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266700" y="110067"/>
            <a:ext cx="8413750" cy="98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r>
              <a:rPr lang="en-GB" smtClean="0">
                <a:latin typeface="Verdana" pitchFamily="34" charset="0"/>
              </a:rPr>
              <a:t>HbA</a:t>
            </a:r>
            <a:r>
              <a:rPr lang="en-GB" baseline="-25000" smtClean="0">
                <a:latin typeface="Verdana" pitchFamily="34" charset="0"/>
              </a:rPr>
              <a:t>1c</a:t>
            </a:r>
            <a:r>
              <a:rPr lang="en-GB" smtClean="0">
                <a:latin typeface="Verdana" pitchFamily="34" charset="0"/>
              </a:rPr>
              <a:t> at end of trial: week 24</a:t>
            </a:r>
          </a:p>
        </p:txBody>
      </p:sp>
      <p:grpSp>
        <p:nvGrpSpPr>
          <p:cNvPr id="84995" name="Group 2"/>
          <p:cNvGrpSpPr>
            <a:grpSpLocks/>
          </p:cNvGrpSpPr>
          <p:nvPr/>
        </p:nvGrpSpPr>
        <p:grpSpPr bwMode="auto">
          <a:xfrm>
            <a:off x="889001" y="1638300"/>
            <a:ext cx="3279775" cy="4055533"/>
            <a:chOff x="2332030" y="2889188"/>
            <a:chExt cx="3410470" cy="2708778"/>
          </a:xfrm>
        </p:grpSpPr>
        <p:graphicFrame>
          <p:nvGraphicFramePr>
            <p:cNvPr id="85025" name="Table Placeholder 6"/>
            <p:cNvGraphicFramePr>
              <a:graphicFrameLocks/>
            </p:cNvGraphicFramePr>
            <p:nvPr/>
          </p:nvGraphicFramePr>
          <p:xfrm>
            <a:off x="2598760" y="2855246"/>
            <a:ext cx="3183352" cy="2776662"/>
          </p:xfrm>
          <a:graphic>
            <a:graphicData uri="http://schemas.openxmlformats.org/presentationml/2006/ole">
              <mc:AlternateContent xmlns:mc="http://schemas.openxmlformats.org/markup-compatibility/2006">
                <mc:Choice xmlns:v="urn:schemas-microsoft-com:vml" Requires="v">
                  <p:oleObj spid="_x0000_s3114" r:id="rId5" imgW="4084674" imgH="4157832" progId="Excel.Chart.8">
                    <p:embed/>
                  </p:oleObj>
                </mc:Choice>
                <mc:Fallback>
                  <p:oleObj r:id="rId5" imgW="4084674" imgH="415783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760" y="2855246"/>
                          <a:ext cx="3183352" cy="2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26" name="TextBox 38"/>
            <p:cNvSpPr txBox="1">
              <a:spLocks noChangeArrowheads="1"/>
            </p:cNvSpPr>
            <p:nvPr/>
          </p:nvSpPr>
          <p:spPr bwMode="auto">
            <a:xfrm rot="-5400000">
              <a:off x="1592048" y="3962152"/>
              <a:ext cx="1786306" cy="30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GB" sz="1100">
                  <a:solidFill>
                    <a:srgbClr val="001965"/>
                  </a:solidFill>
                  <a:latin typeface="Verdana" pitchFamily="34" charset="0"/>
                  <a:cs typeface="Arial" charset="0"/>
                </a:rPr>
                <a:t>Mean HbA</a:t>
              </a:r>
              <a:r>
                <a:rPr lang="en-GB" sz="1100" baseline="-25000">
                  <a:solidFill>
                    <a:srgbClr val="001965"/>
                  </a:solidFill>
                  <a:latin typeface="Verdana" pitchFamily="34" charset="0"/>
                  <a:cs typeface="Arial" charset="0"/>
                </a:rPr>
                <a:t>1c</a:t>
              </a:r>
              <a:r>
                <a:rPr lang="en-GB" sz="1100">
                  <a:solidFill>
                    <a:srgbClr val="001965"/>
                  </a:solidFill>
                  <a:latin typeface="Verdana" pitchFamily="34" charset="0"/>
                  <a:cs typeface="Arial" charset="0"/>
                </a:rPr>
                <a:t> at week 24 (%)</a:t>
              </a:r>
            </a:p>
          </p:txBody>
        </p:sp>
      </p:grpSp>
      <p:grpSp>
        <p:nvGrpSpPr>
          <p:cNvPr id="84996" name="Group 89"/>
          <p:cNvGrpSpPr>
            <a:grpSpLocks/>
          </p:cNvGrpSpPr>
          <p:nvPr/>
        </p:nvGrpSpPr>
        <p:grpSpPr bwMode="auto">
          <a:xfrm>
            <a:off x="2143125" y="5786968"/>
            <a:ext cx="5124504" cy="236107"/>
            <a:chOff x="5543589" y="1138776"/>
            <a:chExt cx="8555744" cy="252596"/>
          </a:xfrm>
        </p:grpSpPr>
        <p:sp>
          <p:nvSpPr>
            <p:cNvPr id="85019" name="Freeform 40"/>
            <p:cNvSpPr>
              <a:spLocks/>
            </p:cNvSpPr>
            <p:nvPr/>
          </p:nvSpPr>
          <p:spPr bwMode="auto">
            <a:xfrm>
              <a:off x="8102823" y="1246634"/>
              <a:ext cx="108174" cy="92669"/>
            </a:xfrm>
            <a:prstGeom prst="rect">
              <a:avLst/>
            </a:prstGeom>
            <a:solidFill>
              <a:srgbClr val="009FDA"/>
            </a:solidFill>
            <a:ln w="9525">
              <a:solidFill>
                <a:srgbClr val="009FDA"/>
              </a:solidFill>
              <a:round/>
              <a:headEnd/>
              <a:tailEnd/>
            </a:ln>
          </p:spPr>
          <p:txBody>
            <a:bodyPr/>
            <a:lstStyle/>
            <a:p>
              <a:pPr defTabSz="341313"/>
              <a:endParaRPr lang="en-GB" sz="1400">
                <a:solidFill>
                  <a:srgbClr val="00194D"/>
                </a:solidFill>
              </a:endParaRPr>
            </a:p>
          </p:txBody>
        </p:sp>
        <p:sp>
          <p:nvSpPr>
            <p:cNvPr id="85020" name="Rectangle 46"/>
            <p:cNvSpPr>
              <a:spLocks noChangeArrowheads="1"/>
            </p:cNvSpPr>
            <p:nvPr/>
          </p:nvSpPr>
          <p:spPr bwMode="auto">
            <a:xfrm>
              <a:off x="11186389" y="1247228"/>
              <a:ext cx="108174" cy="92075"/>
            </a:xfrm>
            <a:prstGeom prst="rect">
              <a:avLst/>
            </a:prstGeom>
            <a:solidFill>
              <a:srgbClr val="82786F"/>
            </a:solidFill>
            <a:ln w="9525">
              <a:solidFill>
                <a:srgbClr val="82786F"/>
              </a:solidFill>
              <a:miter lim="800000"/>
              <a:headEnd/>
              <a:tailEnd/>
            </a:ln>
          </p:spPr>
          <p:txBody>
            <a:bodyPr/>
            <a:lstStyle/>
            <a:p>
              <a:pPr defTabSz="341313"/>
              <a:endParaRPr lang="en-GB" sz="900">
                <a:solidFill>
                  <a:srgbClr val="00194D"/>
                </a:solidFill>
              </a:endParaRPr>
            </a:p>
          </p:txBody>
        </p:sp>
        <p:sp>
          <p:nvSpPr>
            <p:cNvPr id="93" name="Rectangle 92"/>
            <p:cNvSpPr/>
            <p:nvPr/>
          </p:nvSpPr>
          <p:spPr>
            <a:xfrm>
              <a:off x="5543589" y="1245208"/>
              <a:ext cx="106018" cy="95109"/>
            </a:xfrm>
            <a:prstGeom prst="rect">
              <a:avLst/>
            </a:prstGeom>
            <a:solidFill>
              <a:srgbClr val="001965"/>
            </a:solidFill>
            <a:ln>
              <a:solidFill>
                <a:srgbClr val="00196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713">
                <a:defRPr/>
              </a:pPr>
              <a:endParaRPr lang="en-GB" sz="1400">
                <a:solidFill>
                  <a:srgbClr val="FFFFFF"/>
                </a:solidFill>
                <a:ea typeface="Verdana" panose="020B0604030504040204" pitchFamily="34" charset="0"/>
                <a:cs typeface="Verdana" panose="020B0604030504040204" pitchFamily="34" charset="0"/>
              </a:endParaRPr>
            </a:p>
          </p:txBody>
        </p:sp>
        <p:sp>
          <p:nvSpPr>
            <p:cNvPr id="85022" name="TextBox 93"/>
            <p:cNvSpPr txBox="1">
              <a:spLocks noChangeArrowheads="1"/>
            </p:cNvSpPr>
            <p:nvPr/>
          </p:nvSpPr>
          <p:spPr bwMode="auto">
            <a:xfrm>
              <a:off x="5618448" y="1138776"/>
              <a:ext cx="2280773" cy="24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GB" sz="900">
                  <a:solidFill>
                    <a:srgbClr val="001965"/>
                  </a:solidFill>
                  <a:latin typeface="Verdana" pitchFamily="34" charset="0"/>
                  <a:cs typeface="Arial" charset="0"/>
                </a:rPr>
                <a:t>BIAsp 30 BID + met</a:t>
              </a:r>
            </a:p>
          </p:txBody>
        </p:sp>
        <p:sp>
          <p:nvSpPr>
            <p:cNvPr id="85023" name="TextBox 94"/>
            <p:cNvSpPr txBox="1">
              <a:spLocks noChangeArrowheads="1"/>
            </p:cNvSpPr>
            <p:nvPr/>
          </p:nvSpPr>
          <p:spPr bwMode="auto">
            <a:xfrm>
              <a:off x="8156910" y="1144419"/>
              <a:ext cx="2917739" cy="24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sv-SE" sz="900">
                  <a:solidFill>
                    <a:srgbClr val="001965"/>
                  </a:solidFill>
                  <a:latin typeface="Verdana" pitchFamily="34" charset="0"/>
                  <a:cs typeface="Arial" charset="0"/>
                </a:rPr>
                <a:t>BIAsp 30 BID + sita + met</a:t>
              </a:r>
              <a:endParaRPr lang="en-GB" sz="900">
                <a:solidFill>
                  <a:srgbClr val="001965"/>
                </a:solidFill>
                <a:latin typeface="Verdana" pitchFamily="34" charset="0"/>
                <a:cs typeface="Arial" charset="0"/>
              </a:endParaRPr>
            </a:p>
          </p:txBody>
        </p:sp>
        <p:sp>
          <p:nvSpPr>
            <p:cNvPr id="85024" name="TextBox 95"/>
            <p:cNvSpPr txBox="1">
              <a:spLocks noChangeArrowheads="1"/>
            </p:cNvSpPr>
            <p:nvPr/>
          </p:nvSpPr>
          <p:spPr bwMode="auto">
            <a:xfrm>
              <a:off x="11240473" y="1142112"/>
              <a:ext cx="2858860" cy="24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l-PL" sz="900">
                  <a:solidFill>
                    <a:srgbClr val="001965"/>
                  </a:solidFill>
                  <a:latin typeface="Verdana" pitchFamily="34" charset="0"/>
                  <a:cs typeface="Arial" charset="0"/>
                </a:rPr>
                <a:t>BIAsp 30 OD + </a:t>
              </a:r>
              <a:r>
                <a:rPr lang="en-GB" sz="900">
                  <a:solidFill>
                    <a:srgbClr val="001965"/>
                  </a:solidFill>
                  <a:latin typeface="Verdana" pitchFamily="34" charset="0"/>
                  <a:cs typeface="Arial" charset="0"/>
                </a:rPr>
                <a:t>s</a:t>
              </a:r>
              <a:r>
                <a:rPr lang="pl-PL" sz="900">
                  <a:solidFill>
                    <a:srgbClr val="001965"/>
                  </a:solidFill>
                  <a:latin typeface="Verdana" pitchFamily="34" charset="0"/>
                  <a:cs typeface="Arial" charset="0"/>
                </a:rPr>
                <a:t>ita + </a:t>
              </a:r>
              <a:r>
                <a:rPr lang="en-GB" sz="900">
                  <a:solidFill>
                    <a:srgbClr val="001965"/>
                  </a:solidFill>
                  <a:latin typeface="Verdana" pitchFamily="34" charset="0"/>
                  <a:cs typeface="Arial" charset="0"/>
                </a:rPr>
                <a:t>m</a:t>
              </a:r>
              <a:r>
                <a:rPr lang="pl-PL" sz="900">
                  <a:solidFill>
                    <a:srgbClr val="001965"/>
                  </a:solidFill>
                  <a:latin typeface="Verdana" pitchFamily="34" charset="0"/>
                  <a:cs typeface="Arial" charset="0"/>
                </a:rPr>
                <a:t>et</a:t>
              </a:r>
              <a:endParaRPr lang="en-GB" sz="900">
                <a:solidFill>
                  <a:srgbClr val="001965"/>
                </a:solidFill>
                <a:latin typeface="Verdana" pitchFamily="34" charset="0"/>
                <a:cs typeface="Arial" charset="0"/>
              </a:endParaRPr>
            </a:p>
          </p:txBody>
        </p:sp>
      </p:grpSp>
      <p:grpSp>
        <p:nvGrpSpPr>
          <p:cNvPr id="84997" name="Group 17"/>
          <p:cNvGrpSpPr>
            <a:grpSpLocks/>
          </p:cNvGrpSpPr>
          <p:nvPr/>
        </p:nvGrpSpPr>
        <p:grpSpPr bwMode="auto">
          <a:xfrm>
            <a:off x="4970463" y="1638301"/>
            <a:ext cx="3275012" cy="3382433"/>
            <a:chOff x="2339233" y="2889188"/>
            <a:chExt cx="3403267" cy="2708778"/>
          </a:xfrm>
        </p:grpSpPr>
        <p:graphicFrame>
          <p:nvGraphicFramePr>
            <p:cNvPr id="85017" name="Table Placeholder 6"/>
            <p:cNvGraphicFramePr>
              <a:graphicFrameLocks/>
            </p:cNvGraphicFramePr>
            <p:nvPr/>
          </p:nvGraphicFramePr>
          <p:xfrm>
            <a:off x="2598760" y="2848496"/>
            <a:ext cx="3183352" cy="2790162"/>
          </p:xfrm>
          <a:graphic>
            <a:graphicData uri="http://schemas.openxmlformats.org/presentationml/2006/ole">
              <mc:AlternateContent xmlns:mc="http://schemas.openxmlformats.org/markup-compatibility/2006">
                <mc:Choice xmlns:v="urn:schemas-microsoft-com:vml" Requires="v">
                  <p:oleObj spid="_x0000_s3115" r:id="rId8" imgW="4084674" imgH="3487214" progId="Excel.Chart.8">
                    <p:embed/>
                  </p:oleObj>
                </mc:Choice>
                <mc:Fallback>
                  <p:oleObj r:id="rId8" imgW="4084674" imgH="3487214"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8760" y="2848496"/>
                          <a:ext cx="3183352" cy="279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18" name="TextBox 19"/>
            <p:cNvSpPr txBox="1">
              <a:spLocks noChangeArrowheads="1"/>
            </p:cNvSpPr>
            <p:nvPr/>
          </p:nvSpPr>
          <p:spPr bwMode="auto">
            <a:xfrm rot="-5400000">
              <a:off x="1599251" y="4165868"/>
              <a:ext cx="1786306" cy="30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GB" sz="1100">
                  <a:solidFill>
                    <a:srgbClr val="001965"/>
                  </a:solidFill>
                  <a:latin typeface="Verdana" pitchFamily="34" charset="0"/>
                  <a:cs typeface="Arial" charset="0"/>
                </a:rPr>
                <a:t>Mean HbA</a:t>
              </a:r>
              <a:r>
                <a:rPr lang="en-GB" sz="1100" baseline="-25000">
                  <a:solidFill>
                    <a:srgbClr val="001965"/>
                  </a:solidFill>
                  <a:latin typeface="Verdana" pitchFamily="34" charset="0"/>
                  <a:cs typeface="Arial" charset="0"/>
                </a:rPr>
                <a:t>1c</a:t>
              </a:r>
              <a:r>
                <a:rPr lang="en-GB" sz="1100">
                  <a:solidFill>
                    <a:srgbClr val="001965"/>
                  </a:solidFill>
                  <a:latin typeface="Verdana" pitchFamily="34" charset="0"/>
                  <a:cs typeface="Arial" charset="0"/>
                </a:rPr>
                <a:t> at week 24 (%)</a:t>
              </a:r>
            </a:p>
          </p:txBody>
        </p:sp>
      </p:grpSp>
      <p:sp>
        <p:nvSpPr>
          <p:cNvPr id="84998" name="TextBox 3"/>
          <p:cNvSpPr txBox="1">
            <a:spLocks noChangeArrowheads="1"/>
          </p:cNvSpPr>
          <p:nvPr/>
        </p:nvSpPr>
        <p:spPr bwMode="auto">
          <a:xfrm>
            <a:off x="1668099" y="1327151"/>
            <a:ext cx="2150206"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9" tIns="34289" rIns="68549" bIns="34289">
            <a:spAutoFit/>
          </a:bodyPr>
          <a:lstStyle>
            <a:lvl1pPr defTabSz="342900">
              <a:defRPr>
                <a:solidFill>
                  <a:schemeClr val="tx1"/>
                </a:solidFill>
                <a:latin typeface="Calibri" pitchFamily="34" charset="0"/>
              </a:defRPr>
            </a:lvl1pPr>
            <a:lvl2pPr marL="742950" indent="-285750" defTabSz="342900">
              <a:defRPr>
                <a:solidFill>
                  <a:schemeClr val="tx1"/>
                </a:solidFill>
                <a:latin typeface="Calibri" pitchFamily="34" charset="0"/>
              </a:defRPr>
            </a:lvl2pPr>
            <a:lvl3pPr marL="1143000" indent="-228600" defTabSz="342900">
              <a:defRPr>
                <a:solidFill>
                  <a:schemeClr val="tx1"/>
                </a:solidFill>
                <a:latin typeface="Calibri" pitchFamily="34" charset="0"/>
              </a:defRPr>
            </a:lvl3pPr>
            <a:lvl4pPr marL="1600200" indent="-228600" defTabSz="342900">
              <a:defRPr>
                <a:solidFill>
                  <a:schemeClr val="tx1"/>
                </a:solidFill>
                <a:latin typeface="Calibri" pitchFamily="34" charset="0"/>
              </a:defRPr>
            </a:lvl4pPr>
            <a:lvl5pPr marL="2057400" indent="-228600" defTabSz="342900">
              <a:defRPr>
                <a:solidFill>
                  <a:schemeClr val="tx1"/>
                </a:solidFill>
                <a:latin typeface="Calibri" pitchFamily="34" charset="0"/>
              </a:defRPr>
            </a:lvl5pPr>
            <a:lvl6pPr marL="2514600" indent="-228600" defTabSz="342900" eaLnBrk="0" fontAlgn="base" hangingPunct="0">
              <a:spcBef>
                <a:spcPct val="0"/>
              </a:spcBef>
              <a:spcAft>
                <a:spcPct val="0"/>
              </a:spcAft>
              <a:defRPr>
                <a:solidFill>
                  <a:schemeClr val="tx1"/>
                </a:solidFill>
                <a:latin typeface="Calibri" pitchFamily="34" charset="0"/>
              </a:defRPr>
            </a:lvl6pPr>
            <a:lvl7pPr marL="2971800" indent="-228600" defTabSz="342900" eaLnBrk="0" fontAlgn="base" hangingPunct="0">
              <a:spcBef>
                <a:spcPct val="0"/>
              </a:spcBef>
              <a:spcAft>
                <a:spcPct val="0"/>
              </a:spcAft>
              <a:defRPr>
                <a:solidFill>
                  <a:schemeClr val="tx1"/>
                </a:solidFill>
                <a:latin typeface="Calibri" pitchFamily="34" charset="0"/>
              </a:defRPr>
            </a:lvl7pPr>
            <a:lvl8pPr marL="3429000" indent="-228600" defTabSz="342900" eaLnBrk="0" fontAlgn="base" hangingPunct="0">
              <a:spcBef>
                <a:spcPct val="0"/>
              </a:spcBef>
              <a:spcAft>
                <a:spcPct val="0"/>
              </a:spcAft>
              <a:defRPr>
                <a:solidFill>
                  <a:schemeClr val="tx1"/>
                </a:solidFill>
                <a:latin typeface="Calibri" pitchFamily="34" charset="0"/>
              </a:defRPr>
            </a:lvl8pPr>
            <a:lvl9pPr marL="3886200" indent="-228600" defTabSz="342900" eaLnBrk="0" fontAlgn="base" hangingPunct="0">
              <a:spcBef>
                <a:spcPct val="0"/>
              </a:spcBef>
              <a:spcAft>
                <a:spcPct val="0"/>
              </a:spcAft>
              <a:defRPr>
                <a:solidFill>
                  <a:schemeClr val="tx1"/>
                </a:solidFill>
                <a:latin typeface="Calibri" pitchFamily="34" charset="0"/>
              </a:defRPr>
            </a:lvl9pPr>
          </a:lstStyle>
          <a:p>
            <a:pPr algn="ctr"/>
            <a:r>
              <a:rPr lang="en-GB" sz="1200" b="1">
                <a:solidFill>
                  <a:srgbClr val="001965"/>
                </a:solidFill>
                <a:latin typeface="Verdana" pitchFamily="34" charset="0"/>
                <a:ea typeface="ＭＳ Ｐゴシック" pitchFamily="34" charset="-128"/>
              </a:rPr>
              <a:t>Mean HbA</a:t>
            </a:r>
            <a:r>
              <a:rPr lang="en-GB" sz="1200" b="1" baseline="-25000">
                <a:solidFill>
                  <a:srgbClr val="001965"/>
                </a:solidFill>
                <a:latin typeface="Verdana" pitchFamily="34" charset="0"/>
                <a:ea typeface="ＭＳ Ｐゴシック" pitchFamily="34" charset="-128"/>
              </a:rPr>
              <a:t>1c</a:t>
            </a:r>
            <a:r>
              <a:rPr lang="en-GB" sz="1200" b="1">
                <a:solidFill>
                  <a:srgbClr val="001965"/>
                </a:solidFill>
                <a:latin typeface="Verdana" pitchFamily="34" charset="0"/>
                <a:ea typeface="ＭＳ Ｐゴシック" pitchFamily="34" charset="-128"/>
              </a:rPr>
              <a:t> at week 24</a:t>
            </a:r>
          </a:p>
        </p:txBody>
      </p:sp>
      <p:sp>
        <p:nvSpPr>
          <p:cNvPr id="84999" name="TextBox 21"/>
          <p:cNvSpPr txBox="1">
            <a:spLocks noChangeArrowheads="1"/>
          </p:cNvSpPr>
          <p:nvPr/>
        </p:nvSpPr>
        <p:spPr bwMode="auto">
          <a:xfrm>
            <a:off x="5657851" y="1155700"/>
            <a:ext cx="2493963"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9" tIns="34289" rIns="68549" bIns="34289">
            <a:spAutoFit/>
          </a:bodyPr>
          <a:lstStyle>
            <a:lvl1pPr defTabSz="342900">
              <a:defRPr>
                <a:solidFill>
                  <a:schemeClr val="tx1"/>
                </a:solidFill>
                <a:latin typeface="Calibri" pitchFamily="34" charset="0"/>
              </a:defRPr>
            </a:lvl1pPr>
            <a:lvl2pPr marL="742950" indent="-285750" defTabSz="342900">
              <a:defRPr>
                <a:solidFill>
                  <a:schemeClr val="tx1"/>
                </a:solidFill>
                <a:latin typeface="Calibri" pitchFamily="34" charset="0"/>
              </a:defRPr>
            </a:lvl2pPr>
            <a:lvl3pPr marL="1143000" indent="-228600" defTabSz="342900">
              <a:defRPr>
                <a:solidFill>
                  <a:schemeClr val="tx1"/>
                </a:solidFill>
                <a:latin typeface="Calibri" pitchFamily="34" charset="0"/>
              </a:defRPr>
            </a:lvl3pPr>
            <a:lvl4pPr marL="1600200" indent="-228600" defTabSz="342900">
              <a:defRPr>
                <a:solidFill>
                  <a:schemeClr val="tx1"/>
                </a:solidFill>
                <a:latin typeface="Calibri" pitchFamily="34" charset="0"/>
              </a:defRPr>
            </a:lvl4pPr>
            <a:lvl5pPr marL="2057400" indent="-228600" defTabSz="342900">
              <a:defRPr>
                <a:solidFill>
                  <a:schemeClr val="tx1"/>
                </a:solidFill>
                <a:latin typeface="Calibri" pitchFamily="34" charset="0"/>
              </a:defRPr>
            </a:lvl5pPr>
            <a:lvl6pPr marL="2514600" indent="-228600" defTabSz="342900" eaLnBrk="0" fontAlgn="base" hangingPunct="0">
              <a:spcBef>
                <a:spcPct val="0"/>
              </a:spcBef>
              <a:spcAft>
                <a:spcPct val="0"/>
              </a:spcAft>
              <a:defRPr>
                <a:solidFill>
                  <a:schemeClr val="tx1"/>
                </a:solidFill>
                <a:latin typeface="Calibri" pitchFamily="34" charset="0"/>
              </a:defRPr>
            </a:lvl6pPr>
            <a:lvl7pPr marL="2971800" indent="-228600" defTabSz="342900" eaLnBrk="0" fontAlgn="base" hangingPunct="0">
              <a:spcBef>
                <a:spcPct val="0"/>
              </a:spcBef>
              <a:spcAft>
                <a:spcPct val="0"/>
              </a:spcAft>
              <a:defRPr>
                <a:solidFill>
                  <a:schemeClr val="tx1"/>
                </a:solidFill>
                <a:latin typeface="Calibri" pitchFamily="34" charset="0"/>
              </a:defRPr>
            </a:lvl7pPr>
            <a:lvl8pPr marL="3429000" indent="-228600" defTabSz="342900" eaLnBrk="0" fontAlgn="base" hangingPunct="0">
              <a:spcBef>
                <a:spcPct val="0"/>
              </a:spcBef>
              <a:spcAft>
                <a:spcPct val="0"/>
              </a:spcAft>
              <a:defRPr>
                <a:solidFill>
                  <a:schemeClr val="tx1"/>
                </a:solidFill>
                <a:latin typeface="Calibri" pitchFamily="34" charset="0"/>
              </a:defRPr>
            </a:lvl8pPr>
            <a:lvl9pPr marL="3886200" indent="-228600" defTabSz="342900" eaLnBrk="0" fontAlgn="base" hangingPunct="0">
              <a:spcBef>
                <a:spcPct val="0"/>
              </a:spcBef>
              <a:spcAft>
                <a:spcPct val="0"/>
              </a:spcAft>
              <a:defRPr>
                <a:solidFill>
                  <a:schemeClr val="tx1"/>
                </a:solidFill>
                <a:latin typeface="Calibri" pitchFamily="34" charset="0"/>
              </a:defRPr>
            </a:lvl9pPr>
          </a:lstStyle>
          <a:p>
            <a:pPr algn="ctr"/>
            <a:r>
              <a:rPr lang="en-GB" sz="1200" b="1">
                <a:solidFill>
                  <a:srgbClr val="001965"/>
                </a:solidFill>
                <a:latin typeface="Verdana" pitchFamily="34" charset="0"/>
                <a:ea typeface="ＭＳ Ｐゴシック" pitchFamily="34" charset="-128"/>
              </a:rPr>
              <a:t>Change in HbA</a:t>
            </a:r>
            <a:r>
              <a:rPr lang="en-GB" sz="1200" b="1" baseline="-25000">
                <a:solidFill>
                  <a:srgbClr val="001965"/>
                </a:solidFill>
                <a:latin typeface="Verdana" pitchFamily="34" charset="0"/>
                <a:ea typeface="ＭＳ Ｐゴシック" pitchFamily="34" charset="-128"/>
              </a:rPr>
              <a:t>1c</a:t>
            </a:r>
            <a:r>
              <a:rPr lang="en-GB" sz="1200" b="1">
                <a:solidFill>
                  <a:srgbClr val="001965"/>
                </a:solidFill>
                <a:latin typeface="Verdana" pitchFamily="34" charset="0"/>
                <a:ea typeface="ＭＳ Ｐゴシック" pitchFamily="34" charset="-128"/>
              </a:rPr>
              <a:t> after </a:t>
            </a:r>
          </a:p>
          <a:p>
            <a:pPr algn="ctr"/>
            <a:r>
              <a:rPr lang="en-GB" sz="1200" b="1">
                <a:solidFill>
                  <a:srgbClr val="001965"/>
                </a:solidFill>
                <a:latin typeface="Verdana" pitchFamily="34" charset="0"/>
                <a:ea typeface="ＭＳ Ｐゴシック" pitchFamily="34" charset="-128"/>
              </a:rPr>
              <a:t>24 weeks’ treatment</a:t>
            </a:r>
          </a:p>
        </p:txBody>
      </p:sp>
      <p:grpSp>
        <p:nvGrpSpPr>
          <p:cNvPr id="85000" name="Group 11"/>
          <p:cNvGrpSpPr>
            <a:grpSpLocks/>
          </p:cNvGrpSpPr>
          <p:nvPr/>
        </p:nvGrpSpPr>
        <p:grpSpPr bwMode="auto">
          <a:xfrm>
            <a:off x="6288089" y="4936067"/>
            <a:ext cx="592137" cy="95251"/>
            <a:chOff x="8103394" y="4995863"/>
            <a:chExt cx="897731" cy="52387"/>
          </a:xfrm>
        </p:grpSpPr>
        <p:cxnSp>
          <p:nvCxnSpPr>
            <p:cNvPr id="85014" name="Straight Connector 5"/>
            <p:cNvCxnSpPr>
              <a:cxnSpLocks noChangeShapeType="1"/>
            </p:cNvCxnSpPr>
            <p:nvPr/>
          </p:nvCxnSpPr>
          <p:spPr bwMode="auto">
            <a:xfrm>
              <a:off x="8103394" y="5048250"/>
              <a:ext cx="897731" cy="0"/>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85015" name="Straight Connector 10"/>
            <p:cNvCxnSpPr>
              <a:cxnSpLocks noChangeShapeType="1"/>
            </p:cNvCxnSpPr>
            <p:nvPr/>
          </p:nvCxnSpPr>
          <p:spPr bwMode="auto">
            <a:xfrm>
              <a:off x="8106547" y="4995863"/>
              <a:ext cx="0" cy="523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85016" name="Straight Connector 29"/>
            <p:cNvCxnSpPr>
              <a:cxnSpLocks noChangeShapeType="1"/>
            </p:cNvCxnSpPr>
            <p:nvPr/>
          </p:nvCxnSpPr>
          <p:spPr bwMode="auto">
            <a:xfrm>
              <a:off x="8997972" y="4995863"/>
              <a:ext cx="0" cy="523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grpSp>
      <p:grpSp>
        <p:nvGrpSpPr>
          <p:cNvPr id="85001" name="Group 31"/>
          <p:cNvGrpSpPr>
            <a:grpSpLocks/>
          </p:cNvGrpSpPr>
          <p:nvPr/>
        </p:nvGrpSpPr>
        <p:grpSpPr bwMode="auto">
          <a:xfrm>
            <a:off x="7011988" y="4933951"/>
            <a:ext cx="622300" cy="97367"/>
            <a:chOff x="8103394" y="4995863"/>
            <a:chExt cx="897731" cy="52387"/>
          </a:xfrm>
        </p:grpSpPr>
        <p:cxnSp>
          <p:nvCxnSpPr>
            <p:cNvPr id="85011" name="Straight Connector 32"/>
            <p:cNvCxnSpPr>
              <a:cxnSpLocks noChangeShapeType="1"/>
            </p:cNvCxnSpPr>
            <p:nvPr/>
          </p:nvCxnSpPr>
          <p:spPr bwMode="auto">
            <a:xfrm>
              <a:off x="8103394" y="5048250"/>
              <a:ext cx="897731" cy="0"/>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85012" name="Straight Connector 34"/>
            <p:cNvCxnSpPr>
              <a:cxnSpLocks noChangeShapeType="1"/>
            </p:cNvCxnSpPr>
            <p:nvPr/>
          </p:nvCxnSpPr>
          <p:spPr bwMode="auto">
            <a:xfrm>
              <a:off x="8106490" y="4995863"/>
              <a:ext cx="0" cy="523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85013" name="Straight Connector 36"/>
            <p:cNvCxnSpPr>
              <a:cxnSpLocks noChangeShapeType="1"/>
            </p:cNvCxnSpPr>
            <p:nvPr/>
          </p:nvCxnSpPr>
          <p:spPr bwMode="auto">
            <a:xfrm>
              <a:off x="8998029" y="4995863"/>
              <a:ext cx="0" cy="523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grpSp>
      <p:sp>
        <p:nvSpPr>
          <p:cNvPr id="85002" name="TextBox 12"/>
          <p:cNvSpPr txBox="1">
            <a:spLocks noChangeArrowheads="1"/>
          </p:cNvSpPr>
          <p:nvPr/>
        </p:nvSpPr>
        <p:spPr bwMode="auto">
          <a:xfrm>
            <a:off x="6527800" y="5465233"/>
            <a:ext cx="850900" cy="2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9" tIns="34289" rIns="68549" bIns="34289">
            <a:spAutoFit/>
          </a:bodyPr>
          <a:lstStyle>
            <a:lvl1pPr defTabSz="342900">
              <a:defRPr>
                <a:solidFill>
                  <a:schemeClr val="tx1"/>
                </a:solidFill>
                <a:latin typeface="Calibri" pitchFamily="34" charset="0"/>
              </a:defRPr>
            </a:lvl1pPr>
            <a:lvl2pPr marL="742950" indent="-285750" defTabSz="342900">
              <a:defRPr>
                <a:solidFill>
                  <a:schemeClr val="tx1"/>
                </a:solidFill>
                <a:latin typeface="Calibri" pitchFamily="34" charset="0"/>
              </a:defRPr>
            </a:lvl2pPr>
            <a:lvl3pPr marL="1143000" indent="-228600" defTabSz="342900">
              <a:defRPr>
                <a:solidFill>
                  <a:schemeClr val="tx1"/>
                </a:solidFill>
                <a:latin typeface="Calibri" pitchFamily="34" charset="0"/>
              </a:defRPr>
            </a:lvl3pPr>
            <a:lvl4pPr marL="1600200" indent="-228600" defTabSz="342900">
              <a:defRPr>
                <a:solidFill>
                  <a:schemeClr val="tx1"/>
                </a:solidFill>
                <a:latin typeface="Calibri" pitchFamily="34" charset="0"/>
              </a:defRPr>
            </a:lvl4pPr>
            <a:lvl5pPr marL="2057400" indent="-228600" defTabSz="342900">
              <a:defRPr>
                <a:solidFill>
                  <a:schemeClr val="tx1"/>
                </a:solidFill>
                <a:latin typeface="Calibri" pitchFamily="34" charset="0"/>
              </a:defRPr>
            </a:lvl5pPr>
            <a:lvl6pPr marL="2514600" indent="-228600" defTabSz="342900" eaLnBrk="0" fontAlgn="base" hangingPunct="0">
              <a:spcBef>
                <a:spcPct val="0"/>
              </a:spcBef>
              <a:spcAft>
                <a:spcPct val="0"/>
              </a:spcAft>
              <a:defRPr>
                <a:solidFill>
                  <a:schemeClr val="tx1"/>
                </a:solidFill>
                <a:latin typeface="Calibri" pitchFamily="34" charset="0"/>
              </a:defRPr>
            </a:lvl6pPr>
            <a:lvl7pPr marL="2971800" indent="-228600" defTabSz="342900" eaLnBrk="0" fontAlgn="base" hangingPunct="0">
              <a:spcBef>
                <a:spcPct val="0"/>
              </a:spcBef>
              <a:spcAft>
                <a:spcPct val="0"/>
              </a:spcAft>
              <a:defRPr>
                <a:solidFill>
                  <a:schemeClr val="tx1"/>
                </a:solidFill>
                <a:latin typeface="Calibri" pitchFamily="34" charset="0"/>
              </a:defRPr>
            </a:lvl7pPr>
            <a:lvl8pPr marL="3429000" indent="-228600" defTabSz="342900" eaLnBrk="0" fontAlgn="base" hangingPunct="0">
              <a:spcBef>
                <a:spcPct val="0"/>
              </a:spcBef>
              <a:spcAft>
                <a:spcPct val="0"/>
              </a:spcAft>
              <a:defRPr>
                <a:solidFill>
                  <a:schemeClr val="tx1"/>
                </a:solidFill>
                <a:latin typeface="Calibri" pitchFamily="34" charset="0"/>
              </a:defRPr>
            </a:lvl8pPr>
            <a:lvl9pPr marL="3886200" indent="-228600" defTabSz="342900" eaLnBrk="0" fontAlgn="base" hangingPunct="0">
              <a:spcBef>
                <a:spcPct val="0"/>
              </a:spcBef>
              <a:spcAft>
                <a:spcPct val="0"/>
              </a:spcAft>
              <a:defRPr>
                <a:solidFill>
                  <a:schemeClr val="tx1"/>
                </a:solidFill>
                <a:latin typeface="Calibri" pitchFamily="34" charset="0"/>
              </a:defRPr>
            </a:lvl9pPr>
          </a:lstStyle>
          <a:p>
            <a:pPr algn="ctr"/>
            <a:r>
              <a:rPr lang="en-GB" sz="1100" i="1">
                <a:solidFill>
                  <a:srgbClr val="001965"/>
                </a:solidFill>
                <a:latin typeface="Verdana" pitchFamily="34" charset="0"/>
                <a:ea typeface="ＭＳ Ｐゴシック" pitchFamily="34" charset="-128"/>
              </a:rPr>
              <a:t>p</a:t>
            </a:r>
            <a:r>
              <a:rPr lang="en-GB" sz="1100">
                <a:solidFill>
                  <a:srgbClr val="001965"/>
                </a:solidFill>
                <a:latin typeface="Verdana" pitchFamily="34" charset="0"/>
                <a:ea typeface="ＭＳ Ｐゴシック" pitchFamily="34" charset="-128"/>
              </a:rPr>
              <a:t>=0.231</a:t>
            </a:r>
          </a:p>
        </p:txBody>
      </p:sp>
      <p:grpSp>
        <p:nvGrpSpPr>
          <p:cNvPr id="85003" name="Group 37"/>
          <p:cNvGrpSpPr>
            <a:grpSpLocks/>
          </p:cNvGrpSpPr>
          <p:nvPr/>
        </p:nvGrpSpPr>
        <p:grpSpPr bwMode="auto">
          <a:xfrm>
            <a:off x="6288089" y="5376333"/>
            <a:ext cx="1347787" cy="101600"/>
            <a:chOff x="8229922" y="4992603"/>
            <a:chExt cx="738633" cy="55647"/>
          </a:xfrm>
        </p:grpSpPr>
        <p:cxnSp>
          <p:nvCxnSpPr>
            <p:cNvPr id="85008" name="Straight Connector 39"/>
            <p:cNvCxnSpPr>
              <a:cxnSpLocks noChangeShapeType="1"/>
            </p:cNvCxnSpPr>
            <p:nvPr/>
          </p:nvCxnSpPr>
          <p:spPr bwMode="auto">
            <a:xfrm flipV="1">
              <a:off x="8229922" y="5041552"/>
              <a:ext cx="737903" cy="3349"/>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85009" name="Straight Connector 40"/>
            <p:cNvCxnSpPr>
              <a:cxnSpLocks noChangeShapeType="1"/>
            </p:cNvCxnSpPr>
            <p:nvPr/>
          </p:nvCxnSpPr>
          <p:spPr bwMode="auto">
            <a:xfrm>
              <a:off x="8230640" y="4995863"/>
              <a:ext cx="0" cy="523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85010" name="Straight Connector 41"/>
            <p:cNvCxnSpPr>
              <a:cxnSpLocks noChangeShapeType="1"/>
            </p:cNvCxnSpPr>
            <p:nvPr/>
          </p:nvCxnSpPr>
          <p:spPr bwMode="auto">
            <a:xfrm>
              <a:off x="8968555" y="4992603"/>
              <a:ext cx="0" cy="523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grpSp>
      <p:sp>
        <p:nvSpPr>
          <p:cNvPr id="85004" name="TextBox 44"/>
          <p:cNvSpPr txBox="1">
            <a:spLocks noChangeArrowheads="1"/>
          </p:cNvSpPr>
          <p:nvPr/>
        </p:nvSpPr>
        <p:spPr bwMode="auto">
          <a:xfrm>
            <a:off x="6130926" y="5022852"/>
            <a:ext cx="911225" cy="2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9" tIns="34289" rIns="68549" bIns="34289">
            <a:spAutoFit/>
          </a:bodyPr>
          <a:lstStyle>
            <a:lvl1pPr defTabSz="342900">
              <a:defRPr>
                <a:solidFill>
                  <a:schemeClr val="tx1"/>
                </a:solidFill>
                <a:latin typeface="Calibri" pitchFamily="34" charset="0"/>
              </a:defRPr>
            </a:lvl1pPr>
            <a:lvl2pPr marL="742950" indent="-285750" defTabSz="342900">
              <a:defRPr>
                <a:solidFill>
                  <a:schemeClr val="tx1"/>
                </a:solidFill>
                <a:latin typeface="Calibri" pitchFamily="34" charset="0"/>
              </a:defRPr>
            </a:lvl2pPr>
            <a:lvl3pPr marL="1143000" indent="-228600" defTabSz="342900">
              <a:defRPr>
                <a:solidFill>
                  <a:schemeClr val="tx1"/>
                </a:solidFill>
                <a:latin typeface="Calibri" pitchFamily="34" charset="0"/>
              </a:defRPr>
            </a:lvl3pPr>
            <a:lvl4pPr marL="1600200" indent="-228600" defTabSz="342900">
              <a:defRPr>
                <a:solidFill>
                  <a:schemeClr val="tx1"/>
                </a:solidFill>
                <a:latin typeface="Calibri" pitchFamily="34" charset="0"/>
              </a:defRPr>
            </a:lvl4pPr>
            <a:lvl5pPr marL="2057400" indent="-228600" defTabSz="342900">
              <a:defRPr>
                <a:solidFill>
                  <a:schemeClr val="tx1"/>
                </a:solidFill>
                <a:latin typeface="Calibri" pitchFamily="34" charset="0"/>
              </a:defRPr>
            </a:lvl5pPr>
            <a:lvl6pPr marL="2514600" indent="-228600" defTabSz="342900" eaLnBrk="0" fontAlgn="base" hangingPunct="0">
              <a:spcBef>
                <a:spcPct val="0"/>
              </a:spcBef>
              <a:spcAft>
                <a:spcPct val="0"/>
              </a:spcAft>
              <a:defRPr>
                <a:solidFill>
                  <a:schemeClr val="tx1"/>
                </a:solidFill>
                <a:latin typeface="Calibri" pitchFamily="34" charset="0"/>
              </a:defRPr>
            </a:lvl6pPr>
            <a:lvl7pPr marL="2971800" indent="-228600" defTabSz="342900" eaLnBrk="0" fontAlgn="base" hangingPunct="0">
              <a:spcBef>
                <a:spcPct val="0"/>
              </a:spcBef>
              <a:spcAft>
                <a:spcPct val="0"/>
              </a:spcAft>
              <a:defRPr>
                <a:solidFill>
                  <a:schemeClr val="tx1"/>
                </a:solidFill>
                <a:latin typeface="Calibri" pitchFamily="34" charset="0"/>
              </a:defRPr>
            </a:lvl7pPr>
            <a:lvl8pPr marL="3429000" indent="-228600" defTabSz="342900" eaLnBrk="0" fontAlgn="base" hangingPunct="0">
              <a:spcBef>
                <a:spcPct val="0"/>
              </a:spcBef>
              <a:spcAft>
                <a:spcPct val="0"/>
              </a:spcAft>
              <a:defRPr>
                <a:solidFill>
                  <a:schemeClr val="tx1"/>
                </a:solidFill>
                <a:latin typeface="Calibri" pitchFamily="34" charset="0"/>
              </a:defRPr>
            </a:lvl8pPr>
            <a:lvl9pPr marL="3886200" indent="-228600" defTabSz="342900" eaLnBrk="0" fontAlgn="base" hangingPunct="0">
              <a:spcBef>
                <a:spcPct val="0"/>
              </a:spcBef>
              <a:spcAft>
                <a:spcPct val="0"/>
              </a:spcAft>
              <a:defRPr>
                <a:solidFill>
                  <a:schemeClr val="tx1"/>
                </a:solidFill>
                <a:latin typeface="Calibri" pitchFamily="34" charset="0"/>
              </a:defRPr>
            </a:lvl9pPr>
          </a:lstStyle>
          <a:p>
            <a:pPr algn="ctr"/>
            <a:r>
              <a:rPr lang="en-GB" sz="1100" i="1">
                <a:solidFill>
                  <a:srgbClr val="001965"/>
                </a:solidFill>
                <a:latin typeface="Verdana" pitchFamily="34" charset="0"/>
                <a:ea typeface="ＭＳ Ｐゴシック" pitchFamily="34" charset="-128"/>
              </a:rPr>
              <a:t>p</a:t>
            </a:r>
            <a:r>
              <a:rPr lang="en-GB" sz="1100">
                <a:solidFill>
                  <a:srgbClr val="001965"/>
                </a:solidFill>
                <a:latin typeface="Verdana" pitchFamily="34" charset="0"/>
                <a:ea typeface="ＭＳ Ｐゴシック" pitchFamily="34" charset="-128"/>
              </a:rPr>
              <a:t>=0.01</a:t>
            </a:r>
          </a:p>
        </p:txBody>
      </p:sp>
      <p:sp>
        <p:nvSpPr>
          <p:cNvPr id="85005" name="TextBox 45"/>
          <p:cNvSpPr txBox="1">
            <a:spLocks noChangeArrowheads="1"/>
          </p:cNvSpPr>
          <p:nvPr/>
        </p:nvSpPr>
        <p:spPr bwMode="auto">
          <a:xfrm>
            <a:off x="6872288" y="5022852"/>
            <a:ext cx="908050" cy="2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9" tIns="34289" rIns="68549" bIns="34289">
            <a:spAutoFit/>
          </a:bodyPr>
          <a:lstStyle>
            <a:lvl1pPr defTabSz="342900">
              <a:defRPr>
                <a:solidFill>
                  <a:schemeClr val="tx1"/>
                </a:solidFill>
                <a:latin typeface="Calibri" pitchFamily="34" charset="0"/>
              </a:defRPr>
            </a:lvl1pPr>
            <a:lvl2pPr marL="742950" indent="-285750" defTabSz="342900">
              <a:defRPr>
                <a:solidFill>
                  <a:schemeClr val="tx1"/>
                </a:solidFill>
                <a:latin typeface="Calibri" pitchFamily="34" charset="0"/>
              </a:defRPr>
            </a:lvl2pPr>
            <a:lvl3pPr marL="1143000" indent="-228600" defTabSz="342900">
              <a:defRPr>
                <a:solidFill>
                  <a:schemeClr val="tx1"/>
                </a:solidFill>
                <a:latin typeface="Calibri" pitchFamily="34" charset="0"/>
              </a:defRPr>
            </a:lvl3pPr>
            <a:lvl4pPr marL="1600200" indent="-228600" defTabSz="342900">
              <a:defRPr>
                <a:solidFill>
                  <a:schemeClr val="tx1"/>
                </a:solidFill>
                <a:latin typeface="Calibri" pitchFamily="34" charset="0"/>
              </a:defRPr>
            </a:lvl4pPr>
            <a:lvl5pPr marL="2057400" indent="-228600" defTabSz="342900">
              <a:defRPr>
                <a:solidFill>
                  <a:schemeClr val="tx1"/>
                </a:solidFill>
                <a:latin typeface="Calibri" pitchFamily="34" charset="0"/>
              </a:defRPr>
            </a:lvl5pPr>
            <a:lvl6pPr marL="2514600" indent="-228600" defTabSz="342900" eaLnBrk="0" fontAlgn="base" hangingPunct="0">
              <a:spcBef>
                <a:spcPct val="0"/>
              </a:spcBef>
              <a:spcAft>
                <a:spcPct val="0"/>
              </a:spcAft>
              <a:defRPr>
                <a:solidFill>
                  <a:schemeClr val="tx1"/>
                </a:solidFill>
                <a:latin typeface="Calibri" pitchFamily="34" charset="0"/>
              </a:defRPr>
            </a:lvl6pPr>
            <a:lvl7pPr marL="2971800" indent="-228600" defTabSz="342900" eaLnBrk="0" fontAlgn="base" hangingPunct="0">
              <a:spcBef>
                <a:spcPct val="0"/>
              </a:spcBef>
              <a:spcAft>
                <a:spcPct val="0"/>
              </a:spcAft>
              <a:defRPr>
                <a:solidFill>
                  <a:schemeClr val="tx1"/>
                </a:solidFill>
                <a:latin typeface="Calibri" pitchFamily="34" charset="0"/>
              </a:defRPr>
            </a:lvl7pPr>
            <a:lvl8pPr marL="3429000" indent="-228600" defTabSz="342900" eaLnBrk="0" fontAlgn="base" hangingPunct="0">
              <a:spcBef>
                <a:spcPct val="0"/>
              </a:spcBef>
              <a:spcAft>
                <a:spcPct val="0"/>
              </a:spcAft>
              <a:defRPr>
                <a:solidFill>
                  <a:schemeClr val="tx1"/>
                </a:solidFill>
                <a:latin typeface="Calibri" pitchFamily="34" charset="0"/>
              </a:defRPr>
            </a:lvl8pPr>
            <a:lvl9pPr marL="3886200" indent="-228600" defTabSz="342900" eaLnBrk="0" fontAlgn="base" hangingPunct="0">
              <a:spcBef>
                <a:spcPct val="0"/>
              </a:spcBef>
              <a:spcAft>
                <a:spcPct val="0"/>
              </a:spcAft>
              <a:defRPr>
                <a:solidFill>
                  <a:schemeClr val="tx1"/>
                </a:solidFill>
                <a:latin typeface="Calibri" pitchFamily="34" charset="0"/>
              </a:defRPr>
            </a:lvl9pPr>
          </a:lstStyle>
          <a:p>
            <a:pPr algn="ctr"/>
            <a:r>
              <a:rPr lang="en-GB" sz="1100" i="1">
                <a:solidFill>
                  <a:srgbClr val="001965"/>
                </a:solidFill>
                <a:latin typeface="Verdana" pitchFamily="34" charset="0"/>
                <a:ea typeface="ＭＳ Ｐゴシック" pitchFamily="34" charset="-128"/>
              </a:rPr>
              <a:t>p</a:t>
            </a:r>
            <a:r>
              <a:rPr lang="en-GB" sz="1100">
                <a:solidFill>
                  <a:srgbClr val="001965"/>
                </a:solidFill>
                <a:latin typeface="Verdana" pitchFamily="34" charset="0"/>
                <a:ea typeface="ＭＳ Ｐゴシック" pitchFamily="34" charset="-128"/>
              </a:rPr>
              <a:t>&lt;0.001</a:t>
            </a:r>
          </a:p>
        </p:txBody>
      </p:sp>
      <p:sp>
        <p:nvSpPr>
          <p:cNvPr id="85006" name="Text Box 30"/>
          <p:cNvSpPr txBox="1">
            <a:spLocks noChangeArrowheads="1"/>
          </p:cNvSpPr>
          <p:nvPr/>
        </p:nvSpPr>
        <p:spPr bwMode="auto">
          <a:xfrm>
            <a:off x="217488" y="6187018"/>
            <a:ext cx="6837362" cy="2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07" tIns="45653" rIns="91307" bIns="45653">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rgbClr val="E64A0E"/>
              </a:buClr>
            </a:pPr>
            <a:r>
              <a:rPr lang="en-US" sz="800">
                <a:solidFill>
                  <a:srgbClr val="001965"/>
                </a:solidFill>
                <a:latin typeface="Verdana" pitchFamily="34" charset="0"/>
                <a:ea typeface="ＭＳ Ｐゴシック" pitchFamily="34" charset="-128"/>
                <a:cs typeface="Arial" charset="0"/>
              </a:rPr>
              <a:t>BIAsp, biphasic insulin aspart; BID, twice daily; met, metformin; OD, once daily; sita, sitagliptin</a:t>
            </a:r>
          </a:p>
        </p:txBody>
      </p:sp>
      <p:sp>
        <p:nvSpPr>
          <p:cNvPr id="85007" name="Text Box 30"/>
          <p:cNvSpPr txBox="1">
            <a:spLocks noChangeArrowheads="1"/>
          </p:cNvSpPr>
          <p:nvPr/>
        </p:nvSpPr>
        <p:spPr bwMode="auto">
          <a:xfrm>
            <a:off x="220664" y="6502993"/>
            <a:ext cx="6340475" cy="2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07" tIns="45653" rIns="91307" bIns="45653"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20000"/>
              </a:spcBef>
              <a:buClr>
                <a:srgbClr val="E64A0E"/>
              </a:buClr>
            </a:pPr>
            <a:r>
              <a:rPr lang="en-GB" sz="800" dirty="0" err="1">
                <a:solidFill>
                  <a:srgbClr val="092F5E"/>
                </a:solidFill>
                <a:latin typeface="Verdana" pitchFamily="34" charset="0"/>
                <a:cs typeface="Arial" charset="0"/>
              </a:rPr>
              <a:t>Linjawi</a:t>
            </a:r>
            <a:r>
              <a:rPr lang="en-GB" sz="800" dirty="0">
                <a:solidFill>
                  <a:srgbClr val="092F5E"/>
                </a:solidFill>
                <a:latin typeface="Verdana" pitchFamily="34" charset="0"/>
                <a:cs typeface="Arial" charset="0"/>
              </a:rPr>
              <a:t> et al. Prim Care Diabetes 2014;doi:10.1016/j.pcd.2014.11.001</a:t>
            </a:r>
          </a:p>
        </p:txBody>
      </p:sp>
    </p:spTree>
    <p:extLst>
      <p:ext uri="{BB962C8B-B14F-4D97-AF65-F5344CB8AC3E}">
        <p14:creationId xmlns:p14="http://schemas.microsoft.com/office/powerpoint/2010/main" val="1321813101"/>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0628"/>
            <a:ext cx="8820016" cy="6615012"/>
          </a:xfrm>
        </p:spPr>
      </p:pic>
    </p:spTree>
    <p:extLst>
      <p:ext uri="{BB962C8B-B14F-4D97-AF65-F5344CB8AC3E}">
        <p14:creationId xmlns:p14="http://schemas.microsoft.com/office/powerpoint/2010/main" val="1142347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 late!</a:t>
            </a:r>
            <a:endParaRPr lang="en-US" dirty="0"/>
          </a:p>
        </p:txBody>
      </p:sp>
      <p:sp>
        <p:nvSpPr>
          <p:cNvPr id="5" name="Content Placeholder 4"/>
          <p:cNvSpPr>
            <a:spLocks noGrp="1"/>
          </p:cNvSpPr>
          <p:nvPr>
            <p:ph idx="1"/>
          </p:nvPr>
        </p:nvSpPr>
        <p:spPr/>
        <p:txBody>
          <a:bodyPr/>
          <a:lstStyle/>
          <a:p>
            <a:r>
              <a:rPr lang="en-US" dirty="0"/>
              <a:t>Based on one recent study, the A1C level </a:t>
            </a:r>
            <a:r>
              <a:rPr lang="en-US" dirty="0" smtClean="0"/>
              <a:t>that  </a:t>
            </a:r>
            <a:r>
              <a:rPr lang="en-US" dirty="0"/>
              <a:t>triggers glucose-lowering action is &gt; 9</a:t>
            </a:r>
            <a:r>
              <a:rPr lang="en-US" dirty="0" smtClean="0"/>
              <a:t>%</a:t>
            </a:r>
          </a:p>
          <a:p>
            <a:endParaRPr lang="en-US" dirty="0"/>
          </a:p>
          <a:p>
            <a:pPr marL="0" indent="0">
              <a:buNone/>
            </a:pPr>
            <a:endParaRPr lang="en-US" dirty="0"/>
          </a:p>
          <a:p>
            <a:r>
              <a:rPr lang="en-US" sz="1800" dirty="0">
                <a:solidFill>
                  <a:srgbClr val="FF0000"/>
                </a:solidFill>
              </a:rPr>
              <a:t> Am J </a:t>
            </a:r>
            <a:r>
              <a:rPr lang="en-US" sz="1800" dirty="0" err="1">
                <a:solidFill>
                  <a:srgbClr val="FF0000"/>
                </a:solidFill>
              </a:rPr>
              <a:t>Manag</a:t>
            </a:r>
            <a:r>
              <a:rPr lang="en-US" sz="1800" dirty="0">
                <a:solidFill>
                  <a:srgbClr val="FF0000"/>
                </a:solidFill>
              </a:rPr>
              <a:t> Care 9:213–217, 2003</a:t>
            </a:r>
          </a:p>
          <a:p>
            <a:endParaRPr lang="en-US" dirty="0"/>
          </a:p>
        </p:txBody>
      </p:sp>
    </p:spTree>
    <p:extLst>
      <p:ext uri="{BB962C8B-B14F-4D97-AF65-F5344CB8AC3E}">
        <p14:creationId xmlns:p14="http://schemas.microsoft.com/office/powerpoint/2010/main" val="145189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ounded Rectangle 6"/>
          <p:cNvSpPr>
            <a:spLocks noChangeArrowheads="1"/>
          </p:cNvSpPr>
          <p:nvPr/>
        </p:nvSpPr>
        <p:spPr bwMode="auto">
          <a:xfrm>
            <a:off x="174625" y="7755"/>
            <a:ext cx="8712200" cy="531102"/>
          </a:xfrm>
          <a:prstGeom prst="roundRect">
            <a:avLst>
              <a:gd name="adj" fmla="val 13542"/>
            </a:avLst>
          </a:prstGeom>
          <a:solidFill>
            <a:schemeClr val="bg2"/>
          </a:solidFill>
          <a:ln w="19050" algn="ctr">
            <a:noFill/>
            <a:round/>
            <a:headEnd/>
            <a:tailEnd/>
          </a:ln>
        </p:spPr>
        <p:txBody>
          <a:bodyPr lIns="61217" tIns="61217" rIns="61217" bIns="61217">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defTabSz="912813"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defTabSz="912813"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defTabSz="912813"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defTabSz="912813"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buClr>
                <a:srgbClr val="009FDA"/>
              </a:buClr>
              <a:buFont typeface="Verdana" pitchFamily="34" charset="0"/>
              <a:buNone/>
              <a:defRPr/>
            </a:pPr>
            <a:r>
              <a:rPr lang="en-GB" altLang="en-US" sz="2400" b="1" dirty="0">
                <a:gradFill flip="none" rotWithShape="1">
                  <a:gsLst>
                    <a:gs pos="0">
                      <a:srgbClr val="092F5E"/>
                    </a:gs>
                    <a:gs pos="100000">
                      <a:srgbClr val="092F5E"/>
                    </a:gs>
                    <a:gs pos="50000">
                      <a:srgbClr val="5E9AD0"/>
                    </a:gs>
                  </a:gsLst>
                  <a:lin ang="1560000" scaled="0"/>
                  <a:tileRect/>
                </a:gradFill>
                <a:latin typeface="Verdana"/>
                <a:cs typeface="Arial" charset="0"/>
              </a:rPr>
              <a:t>Approaches to Glycaemic Treatment</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22" y="539751"/>
            <a:ext cx="6334125" cy="618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4" name="TextBox 2"/>
          <p:cNvSpPr txBox="1">
            <a:spLocks noChangeArrowheads="1"/>
          </p:cNvSpPr>
          <p:nvPr/>
        </p:nvSpPr>
        <p:spPr bwMode="auto">
          <a:xfrm>
            <a:off x="6710362" y="5770563"/>
            <a:ext cx="2349104"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altLang="en-US" sz="900">
                <a:solidFill>
                  <a:srgbClr val="092F5E"/>
                </a:solidFill>
              </a:rPr>
              <a:t>American Diabetes Association. Approaches to glycaemic treatment. Sec. 7. In Standards of Medical Care in Diabetesd2015. Diabetes Care, January 2015;38(Suppl. 1):S41–S48</a:t>
            </a:r>
            <a:endParaRPr lang="en-GB" altLang="en-US" sz="700">
              <a:solidFill>
                <a:srgbClr val="092F5E"/>
              </a:solidFill>
            </a:endParaRPr>
          </a:p>
        </p:txBody>
      </p:sp>
      <p:sp>
        <p:nvSpPr>
          <p:cNvPr id="51205" name="Rectangle 1"/>
          <p:cNvSpPr>
            <a:spLocks noChangeArrowheads="1"/>
          </p:cNvSpPr>
          <p:nvPr/>
        </p:nvSpPr>
        <p:spPr bwMode="auto">
          <a:xfrm>
            <a:off x="6713935" y="4957763"/>
            <a:ext cx="2506265"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buClr>
                <a:srgbClr val="009FDA"/>
              </a:buClr>
              <a:buFont typeface="Verdana" pitchFamily="34" charset="0"/>
              <a:buNone/>
            </a:pPr>
            <a:r>
              <a:rPr lang="en-GB" altLang="en-US" sz="1600">
                <a:solidFill>
                  <a:srgbClr val="092F5E"/>
                </a:solidFill>
              </a:rPr>
              <a:t>Taken from the position statement of ADA and EASD</a:t>
            </a:r>
          </a:p>
        </p:txBody>
      </p:sp>
    </p:spTree>
    <p:extLst>
      <p:ext uri="{BB962C8B-B14F-4D97-AF65-F5344CB8AC3E}">
        <p14:creationId xmlns:p14="http://schemas.microsoft.com/office/powerpoint/2010/main" val="16704259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29"/>
          <p:cNvGrpSpPr>
            <a:grpSpLocks/>
          </p:cNvGrpSpPr>
          <p:nvPr/>
        </p:nvGrpSpPr>
        <p:grpSpPr bwMode="auto">
          <a:xfrm>
            <a:off x="952500" y="1217614"/>
            <a:ext cx="7209235" cy="4968875"/>
            <a:chOff x="2195736" y="339502"/>
            <a:chExt cx="6552728" cy="4464492"/>
          </a:xfrm>
        </p:grpSpPr>
        <p:grpSp>
          <p:nvGrpSpPr>
            <p:cNvPr id="50185" name="Group 130"/>
            <p:cNvGrpSpPr>
              <a:grpSpLocks/>
            </p:cNvGrpSpPr>
            <p:nvPr/>
          </p:nvGrpSpPr>
          <p:grpSpPr bwMode="auto">
            <a:xfrm>
              <a:off x="2195736" y="339502"/>
              <a:ext cx="6552728" cy="4464492"/>
              <a:chOff x="2195736" y="339502"/>
              <a:chExt cx="6552728" cy="4464496"/>
            </a:xfrm>
          </p:grpSpPr>
          <p:sp>
            <p:nvSpPr>
              <p:cNvPr id="166" name="Rectangle 165"/>
              <p:cNvSpPr/>
              <p:nvPr/>
            </p:nvSpPr>
            <p:spPr bwMode="auto">
              <a:xfrm>
                <a:off x="2195736" y="339502"/>
                <a:ext cx="6552728" cy="4464496"/>
              </a:xfrm>
              <a:prstGeom prst="rect">
                <a:avLst/>
              </a:prstGeom>
              <a:solidFill>
                <a:srgbClr val="FFFFFF"/>
              </a:solidFill>
              <a:ln w="9525" cap="flat" cmpd="sng" algn="ctr">
                <a:solidFill>
                  <a:srgbClr val="001965"/>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GB" kern="0">
                  <a:solidFill>
                    <a:srgbClr val="FFFF99"/>
                  </a:solidFill>
                </a:endParaRPr>
              </a:p>
            </p:txBody>
          </p:sp>
          <p:sp>
            <p:nvSpPr>
              <p:cNvPr id="167" name="Rectangle 166"/>
              <p:cNvSpPr/>
              <p:nvPr/>
            </p:nvSpPr>
            <p:spPr bwMode="auto">
              <a:xfrm>
                <a:off x="2843975" y="362324"/>
                <a:ext cx="5259497" cy="360868"/>
              </a:xfrm>
              <a:prstGeom prst="rect">
                <a:avLst/>
              </a:prstGeom>
              <a:noFill/>
              <a:ln w="9525" cap="flat" cmpd="sng" algn="ctr">
                <a:noFill/>
                <a:prstDash val="solid"/>
                <a:round/>
                <a:headEnd type="none" w="med" len="med"/>
                <a:tailEnd type="none" w="med" len="med"/>
              </a:ln>
              <a:effectLst/>
            </p:spPr>
            <p:txBody>
              <a:bodyPr/>
              <a:lstStyle/>
              <a:p>
                <a:pPr>
                  <a:defRPr/>
                </a:pPr>
                <a:r>
                  <a:rPr lang="en-GB" sz="2100" kern="0" dirty="0">
                    <a:solidFill>
                      <a:srgbClr val="001965"/>
                    </a:solidFill>
                  </a:rPr>
                  <a:t>Treatment Algorithm for People with Type 2 Diabetes</a:t>
                </a:r>
              </a:p>
            </p:txBody>
          </p:sp>
          <p:sp>
            <p:nvSpPr>
              <p:cNvPr id="168" name="Rectangle 167"/>
              <p:cNvSpPr/>
              <p:nvPr/>
            </p:nvSpPr>
            <p:spPr bwMode="auto">
              <a:xfrm>
                <a:off x="2268244" y="362324"/>
                <a:ext cx="647156" cy="360868"/>
              </a:xfrm>
              <a:prstGeom prst="rect">
                <a:avLst/>
              </a:prstGeom>
              <a:noFill/>
              <a:ln w="9525" cap="flat" cmpd="sng" algn="ctr">
                <a:noFill/>
                <a:prstDash val="solid"/>
                <a:round/>
                <a:headEnd type="none" w="med" len="med"/>
                <a:tailEnd type="none" w="med" len="med"/>
              </a:ln>
              <a:effectLst/>
            </p:spPr>
            <p:txBody>
              <a:bodyPr/>
              <a:lstStyle/>
              <a:p>
                <a:pPr algn="ctr">
                  <a:defRPr/>
                </a:pPr>
                <a:r>
                  <a:rPr lang="en-GB" sz="2100" b="1" kern="0" dirty="0">
                    <a:solidFill>
                      <a:srgbClr val="1E6FA7"/>
                    </a:solidFill>
                  </a:rPr>
                  <a:t>IDF</a:t>
                </a:r>
              </a:p>
            </p:txBody>
          </p:sp>
        </p:grpSp>
        <p:sp>
          <p:nvSpPr>
            <p:cNvPr id="132" name="Rectangle 131"/>
            <p:cNvSpPr/>
            <p:nvPr/>
          </p:nvSpPr>
          <p:spPr bwMode="auto">
            <a:xfrm>
              <a:off x="3168635" y="3140864"/>
              <a:ext cx="2821298" cy="1486262"/>
            </a:xfrm>
            <a:prstGeom prst="rect">
              <a:avLst/>
            </a:prstGeom>
            <a:solidFill>
              <a:srgbClr val="BAC7D8"/>
            </a:solidFill>
            <a:ln w="9525" cap="flat" cmpd="sng" algn="ctr">
              <a:noFill/>
              <a:prstDash val="solid"/>
              <a:round/>
              <a:headEnd type="none" w="med" len="med"/>
              <a:tailEnd type="none" w="med" len="med"/>
            </a:ln>
            <a:effectLst/>
          </p:spPr>
          <p:txBody>
            <a:bodyPr/>
            <a:lstStyle/>
            <a:p>
              <a:pPr>
                <a:defRPr/>
              </a:pPr>
              <a:endParaRPr lang="en-GB" kern="0">
                <a:solidFill>
                  <a:srgbClr val="FFFF99"/>
                </a:solidFill>
              </a:endParaRPr>
            </a:p>
          </p:txBody>
        </p:sp>
        <p:sp>
          <p:nvSpPr>
            <p:cNvPr id="133" name="Rectangle 132"/>
            <p:cNvSpPr/>
            <p:nvPr/>
          </p:nvSpPr>
          <p:spPr bwMode="auto">
            <a:xfrm>
              <a:off x="4355809" y="2641639"/>
              <a:ext cx="1943633" cy="432185"/>
            </a:xfrm>
            <a:prstGeom prst="rect">
              <a:avLst/>
            </a:prstGeom>
            <a:solidFill>
              <a:srgbClr val="95B5DF"/>
            </a:solidFill>
            <a:ln w="9525" cap="flat" cmpd="sng" algn="ctr">
              <a:noFill/>
              <a:prstDash val="solid"/>
              <a:round/>
              <a:headEnd type="none" w="med" len="med"/>
              <a:tailEnd type="none" w="med" len="med"/>
            </a:ln>
            <a:effectLst/>
          </p:spPr>
          <p:txBody>
            <a:bodyPr/>
            <a:lstStyle/>
            <a:p>
              <a:pPr>
                <a:defRPr/>
              </a:pPr>
              <a:endParaRPr lang="en-GB" kern="0">
                <a:solidFill>
                  <a:srgbClr val="FFFF99"/>
                </a:solidFill>
              </a:endParaRPr>
            </a:p>
          </p:txBody>
        </p:sp>
        <p:sp>
          <p:nvSpPr>
            <p:cNvPr id="134" name="Rectangle 133"/>
            <p:cNvSpPr/>
            <p:nvPr/>
          </p:nvSpPr>
          <p:spPr bwMode="auto">
            <a:xfrm>
              <a:off x="4481345" y="1818632"/>
              <a:ext cx="1725029" cy="432186"/>
            </a:xfrm>
            <a:prstGeom prst="rect">
              <a:avLst/>
            </a:prstGeom>
            <a:solidFill>
              <a:srgbClr val="95B5DF"/>
            </a:solidFill>
            <a:ln w="9525" cap="flat" cmpd="sng" algn="ctr">
              <a:noFill/>
              <a:prstDash val="solid"/>
              <a:round/>
              <a:headEnd type="none" w="med" len="med"/>
              <a:tailEnd type="none" w="med" len="med"/>
            </a:ln>
            <a:effectLst/>
          </p:spPr>
          <p:txBody>
            <a:bodyPr/>
            <a:lstStyle/>
            <a:p>
              <a:pPr>
                <a:defRPr/>
              </a:pPr>
              <a:endParaRPr lang="en-GB" kern="0">
                <a:solidFill>
                  <a:srgbClr val="FFFF99"/>
                </a:solidFill>
              </a:endParaRPr>
            </a:p>
          </p:txBody>
        </p:sp>
        <p:sp>
          <p:nvSpPr>
            <p:cNvPr id="135" name="Rectangle 134"/>
            <p:cNvSpPr/>
            <p:nvPr/>
          </p:nvSpPr>
          <p:spPr bwMode="auto">
            <a:xfrm>
              <a:off x="3169717" y="1132556"/>
              <a:ext cx="1315957" cy="2878385"/>
            </a:xfrm>
            <a:prstGeom prst="rect">
              <a:avLst/>
            </a:prstGeom>
            <a:solidFill>
              <a:srgbClr val="BAC7D8"/>
            </a:solidFill>
            <a:ln w="9525" cap="flat" cmpd="sng" algn="ctr">
              <a:noFill/>
              <a:prstDash val="solid"/>
              <a:round/>
              <a:headEnd type="none" w="med" len="med"/>
              <a:tailEnd type="none" w="med" len="med"/>
            </a:ln>
            <a:effectLst/>
          </p:spPr>
          <p:txBody>
            <a:bodyPr/>
            <a:lstStyle/>
            <a:p>
              <a:pPr>
                <a:defRPr/>
              </a:pPr>
              <a:endParaRPr lang="en-GB" kern="0">
                <a:solidFill>
                  <a:srgbClr val="FFFF99"/>
                </a:solidFill>
              </a:endParaRPr>
            </a:p>
          </p:txBody>
        </p:sp>
        <p:sp>
          <p:nvSpPr>
            <p:cNvPr id="136" name="Rectangle 135"/>
            <p:cNvSpPr/>
            <p:nvPr/>
          </p:nvSpPr>
          <p:spPr bwMode="auto">
            <a:xfrm>
              <a:off x="2339669" y="740307"/>
              <a:ext cx="2150333" cy="432186"/>
            </a:xfrm>
            <a:prstGeom prst="rect">
              <a:avLst/>
            </a:prstGeom>
            <a:solidFill>
              <a:srgbClr val="1E6FA7"/>
            </a:solidFill>
            <a:ln w="9525" cap="flat" cmpd="sng" algn="ctr">
              <a:noFill/>
              <a:prstDash val="solid"/>
              <a:round/>
              <a:headEnd type="none" w="med" len="med"/>
              <a:tailEnd type="none" w="med" len="med"/>
            </a:ln>
            <a:effectLst/>
          </p:spPr>
          <p:txBody>
            <a:bodyPr anchor="ctr"/>
            <a:lstStyle/>
            <a:p>
              <a:pPr algn="ctr">
                <a:defRPr/>
              </a:pPr>
              <a:r>
                <a:rPr lang="en-GB" sz="1600" kern="0" dirty="0">
                  <a:solidFill>
                    <a:srgbClr val="FFFFFF"/>
                  </a:solidFill>
                </a:rPr>
                <a:t>Lifestyle measures</a:t>
              </a:r>
            </a:p>
          </p:txBody>
        </p:sp>
        <p:cxnSp>
          <p:nvCxnSpPr>
            <p:cNvPr id="50191" name="Straight Arrow Connector 136"/>
            <p:cNvCxnSpPr>
              <a:cxnSpLocks noChangeShapeType="1"/>
            </p:cNvCxnSpPr>
            <p:nvPr/>
          </p:nvCxnSpPr>
          <p:spPr bwMode="auto">
            <a:xfrm>
              <a:off x="2966395" y="1771375"/>
              <a:ext cx="0" cy="576262"/>
            </a:xfrm>
            <a:prstGeom prst="straightConnector1">
              <a:avLst/>
            </a:prstGeom>
            <a:noFill/>
            <a:ln w="57150" algn="ctr">
              <a:solidFill>
                <a:srgbClr val="2384C6"/>
              </a:solidFill>
              <a:round/>
              <a:headEnd/>
              <a:tailEnd type="triangle" w="med" len="med"/>
            </a:ln>
            <a:extLst>
              <a:ext uri="{909E8E84-426E-40DD-AFC4-6F175D3DCCD1}">
                <a14:hiddenFill xmlns:a14="http://schemas.microsoft.com/office/drawing/2010/main">
                  <a:noFill/>
                </a14:hiddenFill>
              </a:ext>
            </a:extLst>
          </p:spPr>
        </p:cxnSp>
        <p:cxnSp>
          <p:nvCxnSpPr>
            <p:cNvPr id="50192" name="Straight Arrow Connector 137"/>
            <p:cNvCxnSpPr>
              <a:cxnSpLocks noChangeShapeType="1"/>
            </p:cNvCxnSpPr>
            <p:nvPr/>
          </p:nvCxnSpPr>
          <p:spPr bwMode="auto">
            <a:xfrm>
              <a:off x="2962424" y="2569812"/>
              <a:ext cx="0" cy="576262"/>
            </a:xfrm>
            <a:prstGeom prst="straightConnector1">
              <a:avLst/>
            </a:prstGeom>
            <a:noFill/>
            <a:ln w="57150" algn="ctr">
              <a:solidFill>
                <a:srgbClr val="2384C6"/>
              </a:solidFill>
              <a:round/>
              <a:headEnd/>
              <a:tailEnd type="triangle" w="med" len="med"/>
            </a:ln>
            <a:extLst>
              <a:ext uri="{909E8E84-426E-40DD-AFC4-6F175D3DCCD1}">
                <a14:hiddenFill xmlns:a14="http://schemas.microsoft.com/office/drawing/2010/main">
                  <a:noFill/>
                </a14:hiddenFill>
              </a:ext>
            </a:extLst>
          </p:spPr>
        </p:cxnSp>
        <p:cxnSp>
          <p:nvCxnSpPr>
            <p:cNvPr id="50193" name="Straight Arrow Connector 138"/>
            <p:cNvCxnSpPr>
              <a:cxnSpLocks noChangeShapeType="1"/>
            </p:cNvCxnSpPr>
            <p:nvPr/>
          </p:nvCxnSpPr>
          <p:spPr bwMode="auto">
            <a:xfrm>
              <a:off x="2958453" y="3368249"/>
              <a:ext cx="0" cy="576262"/>
            </a:xfrm>
            <a:prstGeom prst="straightConnector1">
              <a:avLst/>
            </a:prstGeom>
            <a:noFill/>
            <a:ln w="57150" algn="ctr">
              <a:solidFill>
                <a:srgbClr val="2384C6"/>
              </a:solidFill>
              <a:round/>
              <a:headEnd/>
              <a:tailEnd type="triangle" w="med" len="med"/>
            </a:ln>
            <a:extLst>
              <a:ext uri="{909E8E84-426E-40DD-AFC4-6F175D3DCCD1}">
                <a14:hiddenFill xmlns:a14="http://schemas.microsoft.com/office/drawing/2010/main">
                  <a:noFill/>
                </a14:hiddenFill>
              </a:ext>
            </a:extLst>
          </p:spPr>
        </p:cxnSp>
        <p:cxnSp>
          <p:nvCxnSpPr>
            <p:cNvPr id="50194" name="Straight Arrow Connector 139"/>
            <p:cNvCxnSpPr>
              <a:cxnSpLocks noChangeShapeType="1"/>
            </p:cNvCxnSpPr>
            <p:nvPr/>
          </p:nvCxnSpPr>
          <p:spPr bwMode="auto">
            <a:xfrm>
              <a:off x="2373518" y="1131590"/>
              <a:ext cx="0" cy="3467122"/>
            </a:xfrm>
            <a:prstGeom prst="straightConnector1">
              <a:avLst/>
            </a:prstGeom>
            <a:noFill/>
            <a:ln w="76200" algn="ctr">
              <a:solidFill>
                <a:srgbClr val="1E6FA7"/>
              </a:solidFill>
              <a:round/>
              <a:headEnd/>
              <a:tailEnd type="triangle" w="med" len="med"/>
            </a:ln>
            <a:extLst>
              <a:ext uri="{909E8E84-426E-40DD-AFC4-6F175D3DCCD1}">
                <a14:hiddenFill xmlns:a14="http://schemas.microsoft.com/office/drawing/2010/main">
                  <a:noFill/>
                </a14:hiddenFill>
              </a:ext>
            </a:extLst>
          </p:spPr>
        </p:cxnSp>
        <p:sp>
          <p:nvSpPr>
            <p:cNvPr id="141" name="Rectangle 140"/>
            <p:cNvSpPr/>
            <p:nvPr/>
          </p:nvSpPr>
          <p:spPr bwMode="auto">
            <a:xfrm>
              <a:off x="7007202" y="4164987"/>
              <a:ext cx="216440" cy="216806"/>
            </a:xfrm>
            <a:prstGeom prst="rect">
              <a:avLst/>
            </a:prstGeom>
            <a:solidFill>
              <a:srgbClr val="0D4269"/>
            </a:solidFill>
            <a:ln w="9525" cap="flat" cmpd="sng" algn="ctr">
              <a:noFill/>
              <a:prstDash val="solid"/>
              <a:round/>
              <a:headEnd type="none" w="med" len="med"/>
              <a:tailEnd type="none" w="med" len="med"/>
            </a:ln>
            <a:effectLst/>
          </p:spPr>
          <p:txBody>
            <a:bodyPr lIns="0" tIns="0" rIns="0" bIns="0" anchor="ctr"/>
            <a:lstStyle/>
            <a:p>
              <a:pPr algn="ctr">
                <a:defRPr/>
              </a:pPr>
              <a:endParaRPr lang="en-GB" sz="900" kern="0" dirty="0">
                <a:solidFill>
                  <a:srgbClr val="FFFFFF"/>
                </a:solidFill>
              </a:endParaRPr>
            </a:p>
          </p:txBody>
        </p:sp>
        <p:sp>
          <p:nvSpPr>
            <p:cNvPr id="142" name="Rectangle 141"/>
            <p:cNvSpPr/>
            <p:nvPr/>
          </p:nvSpPr>
          <p:spPr bwMode="auto">
            <a:xfrm>
              <a:off x="7005038" y="4468800"/>
              <a:ext cx="216440" cy="216806"/>
            </a:xfrm>
            <a:prstGeom prst="rect">
              <a:avLst/>
            </a:prstGeom>
            <a:solidFill>
              <a:srgbClr val="2384C6"/>
            </a:solidFill>
            <a:ln w="9525" cap="flat" cmpd="sng" algn="ctr">
              <a:noFill/>
              <a:prstDash val="solid"/>
              <a:round/>
              <a:headEnd type="none" w="med" len="med"/>
              <a:tailEnd type="none" w="med" len="med"/>
            </a:ln>
            <a:effectLst/>
          </p:spPr>
          <p:txBody>
            <a:bodyPr lIns="0" tIns="0" rIns="0" bIns="0" anchor="ctr"/>
            <a:lstStyle/>
            <a:p>
              <a:pPr algn="ctr">
                <a:defRPr/>
              </a:pPr>
              <a:endParaRPr lang="en-GB" sz="900" kern="0" dirty="0">
                <a:solidFill>
                  <a:srgbClr val="FFFFFF"/>
                </a:solidFill>
              </a:endParaRPr>
            </a:p>
          </p:txBody>
        </p:sp>
        <p:sp>
          <p:nvSpPr>
            <p:cNvPr id="143" name="Rectangle 142"/>
            <p:cNvSpPr/>
            <p:nvPr/>
          </p:nvSpPr>
          <p:spPr bwMode="auto">
            <a:xfrm>
              <a:off x="7331862" y="4080831"/>
              <a:ext cx="1302970" cy="432186"/>
            </a:xfrm>
            <a:prstGeom prst="rect">
              <a:avLst/>
            </a:prstGeom>
            <a:noFill/>
            <a:ln w="9525" cap="flat" cmpd="sng" algn="ctr">
              <a:noFill/>
              <a:prstDash val="solid"/>
              <a:round/>
              <a:headEnd type="none" w="med" len="med"/>
              <a:tailEnd type="none" w="med" len="med"/>
            </a:ln>
            <a:effectLst/>
          </p:spPr>
          <p:txBody>
            <a:bodyPr lIns="0" tIns="0" rIns="0" bIns="0" anchor="ctr"/>
            <a:lstStyle/>
            <a:p>
              <a:pPr>
                <a:defRPr/>
              </a:pPr>
              <a:r>
                <a:rPr lang="en-GB" sz="1100" kern="0" dirty="0">
                  <a:solidFill>
                    <a:srgbClr val="001965"/>
                  </a:solidFill>
                </a:rPr>
                <a:t>= usual approach</a:t>
              </a:r>
            </a:p>
          </p:txBody>
        </p:sp>
        <p:sp>
          <p:nvSpPr>
            <p:cNvPr id="144" name="Rectangle 143"/>
            <p:cNvSpPr/>
            <p:nvPr/>
          </p:nvSpPr>
          <p:spPr bwMode="auto">
            <a:xfrm>
              <a:off x="7331862" y="4354692"/>
              <a:ext cx="1302970" cy="432186"/>
            </a:xfrm>
            <a:prstGeom prst="rect">
              <a:avLst/>
            </a:prstGeom>
            <a:noFill/>
            <a:ln w="9525" cap="flat" cmpd="sng" algn="ctr">
              <a:noFill/>
              <a:prstDash val="solid"/>
              <a:round/>
              <a:headEnd type="none" w="med" len="med"/>
              <a:tailEnd type="none" w="med" len="med"/>
            </a:ln>
            <a:effectLst/>
          </p:spPr>
          <p:txBody>
            <a:bodyPr lIns="0" tIns="0" rIns="0" bIns="0" anchor="ctr"/>
            <a:lstStyle/>
            <a:p>
              <a:pPr>
                <a:defRPr/>
              </a:pPr>
              <a:r>
                <a:rPr lang="en-GB" sz="1100" kern="0" dirty="0">
                  <a:solidFill>
                    <a:srgbClr val="001965"/>
                  </a:solidFill>
                </a:rPr>
                <a:t>= alternative approach</a:t>
              </a:r>
            </a:p>
          </p:txBody>
        </p:sp>
        <p:grpSp>
          <p:nvGrpSpPr>
            <p:cNvPr id="50199" name="Group 144"/>
            <p:cNvGrpSpPr>
              <a:grpSpLocks/>
            </p:cNvGrpSpPr>
            <p:nvPr/>
          </p:nvGrpSpPr>
          <p:grpSpPr bwMode="auto">
            <a:xfrm>
              <a:off x="2765450" y="1235348"/>
              <a:ext cx="4436395" cy="2937789"/>
              <a:chOff x="2765449" y="1235348"/>
              <a:chExt cx="4436395" cy="2937792"/>
            </a:xfrm>
          </p:grpSpPr>
          <p:sp>
            <p:nvSpPr>
              <p:cNvPr id="161" name="Rectangle 160"/>
              <p:cNvSpPr/>
              <p:nvPr/>
            </p:nvSpPr>
            <p:spPr bwMode="auto">
              <a:xfrm>
                <a:off x="2764972" y="3138013"/>
                <a:ext cx="1704467" cy="236775"/>
              </a:xfrm>
              <a:prstGeom prst="rect">
                <a:avLst/>
              </a:prstGeom>
              <a:solidFill>
                <a:srgbClr val="BAC7D8"/>
              </a:solidFill>
              <a:ln w="9525" cap="flat" cmpd="sng" algn="ctr">
                <a:noFill/>
                <a:prstDash val="solid"/>
                <a:round/>
                <a:headEnd type="none" w="med" len="med"/>
                <a:tailEnd type="none" w="med" len="med"/>
              </a:ln>
              <a:effectLst/>
            </p:spPr>
            <p:txBody>
              <a:bodyPr lIns="90000" tIns="0" rIns="90000" bIns="0" anchor="ctr"/>
              <a:lstStyle/>
              <a:p>
                <a:pPr>
                  <a:defRPr/>
                </a:pPr>
                <a:r>
                  <a:rPr lang="en-GB" sz="1300" kern="0" dirty="0">
                    <a:solidFill>
                      <a:srgbClr val="000000">
                        <a:lumMod val="75000"/>
                        <a:lumOff val="25000"/>
                      </a:srgbClr>
                    </a:solidFill>
                  </a:rPr>
                  <a:t>Consider third line</a:t>
                </a:r>
              </a:p>
            </p:txBody>
          </p:sp>
          <p:sp>
            <p:nvSpPr>
              <p:cNvPr id="162" name="Rectangle 161"/>
              <p:cNvSpPr/>
              <p:nvPr/>
            </p:nvSpPr>
            <p:spPr bwMode="auto">
              <a:xfrm>
                <a:off x="2764972" y="3936773"/>
                <a:ext cx="1704467" cy="236775"/>
              </a:xfrm>
              <a:prstGeom prst="rect">
                <a:avLst/>
              </a:prstGeom>
              <a:solidFill>
                <a:srgbClr val="BAC7D8"/>
              </a:solidFill>
              <a:ln w="9525" cap="flat" cmpd="sng" algn="ctr">
                <a:noFill/>
                <a:prstDash val="solid"/>
                <a:round/>
                <a:headEnd type="none" w="med" len="med"/>
                <a:tailEnd type="none" w="med" len="med"/>
              </a:ln>
              <a:effectLst/>
            </p:spPr>
            <p:txBody>
              <a:bodyPr lIns="90000" tIns="0" rIns="90000" bIns="0" anchor="ctr"/>
              <a:lstStyle/>
              <a:p>
                <a:pPr>
                  <a:defRPr/>
                </a:pPr>
                <a:r>
                  <a:rPr lang="en-GB" sz="1300" kern="0" dirty="0">
                    <a:solidFill>
                      <a:srgbClr val="000000">
                        <a:lumMod val="75000"/>
                        <a:lumOff val="25000"/>
                      </a:srgbClr>
                    </a:solidFill>
                  </a:rPr>
                  <a:t>Consider fourth line</a:t>
                </a:r>
              </a:p>
            </p:txBody>
          </p:sp>
          <p:sp>
            <p:nvSpPr>
              <p:cNvPr id="163" name="Rectangle 162"/>
              <p:cNvSpPr/>
              <p:nvPr/>
            </p:nvSpPr>
            <p:spPr bwMode="auto">
              <a:xfrm>
                <a:off x="2764972" y="2342106"/>
                <a:ext cx="1704467" cy="233923"/>
              </a:xfrm>
              <a:prstGeom prst="rect">
                <a:avLst/>
              </a:prstGeom>
              <a:solidFill>
                <a:srgbClr val="BAC7D8"/>
              </a:solidFill>
              <a:ln w="9525" cap="flat" cmpd="sng" algn="ctr">
                <a:noFill/>
                <a:prstDash val="solid"/>
                <a:round/>
                <a:headEnd type="none" w="med" len="med"/>
                <a:tailEnd type="none" w="med" len="med"/>
              </a:ln>
              <a:effectLst/>
            </p:spPr>
            <p:txBody>
              <a:bodyPr lIns="90000" tIns="0" rIns="90000" bIns="0" anchor="ctr"/>
              <a:lstStyle/>
              <a:p>
                <a:pPr>
                  <a:defRPr/>
                </a:pPr>
                <a:r>
                  <a:rPr lang="en-GB" sz="1300" kern="0" dirty="0">
                    <a:solidFill>
                      <a:srgbClr val="000000">
                        <a:lumMod val="75000"/>
                        <a:lumOff val="25000"/>
                      </a:srgbClr>
                    </a:solidFill>
                  </a:rPr>
                  <a:t>Consider second line</a:t>
                </a:r>
              </a:p>
            </p:txBody>
          </p:sp>
          <p:sp>
            <p:nvSpPr>
              <p:cNvPr id="164" name="Rectangle 163"/>
              <p:cNvSpPr/>
              <p:nvPr/>
            </p:nvSpPr>
            <p:spPr bwMode="auto">
              <a:xfrm>
                <a:off x="2764972" y="1543346"/>
                <a:ext cx="1704467" cy="233923"/>
              </a:xfrm>
              <a:prstGeom prst="rect">
                <a:avLst/>
              </a:prstGeom>
              <a:solidFill>
                <a:srgbClr val="BAC7D8"/>
              </a:solidFill>
              <a:ln w="9525" cap="flat" cmpd="sng" algn="ctr">
                <a:noFill/>
                <a:prstDash val="solid"/>
                <a:round/>
                <a:headEnd type="none" w="med" len="med"/>
                <a:tailEnd type="none" w="med" len="med"/>
              </a:ln>
              <a:effectLst/>
            </p:spPr>
            <p:txBody>
              <a:bodyPr lIns="90000" tIns="0" rIns="90000" bIns="0" anchor="ctr"/>
              <a:lstStyle/>
              <a:p>
                <a:pPr>
                  <a:defRPr/>
                </a:pPr>
                <a:r>
                  <a:rPr lang="en-GB" sz="1300" kern="0" dirty="0">
                    <a:solidFill>
                      <a:srgbClr val="000000">
                        <a:lumMod val="75000"/>
                        <a:lumOff val="25000"/>
                      </a:srgbClr>
                    </a:solidFill>
                  </a:rPr>
                  <a:t>Consider first line</a:t>
                </a:r>
              </a:p>
            </p:txBody>
          </p:sp>
          <p:sp>
            <p:nvSpPr>
              <p:cNvPr id="165" name="Rectangle 164"/>
              <p:cNvSpPr/>
              <p:nvPr/>
            </p:nvSpPr>
            <p:spPr bwMode="auto">
              <a:xfrm>
                <a:off x="2764972" y="1235253"/>
                <a:ext cx="4437024" cy="235348"/>
              </a:xfrm>
              <a:prstGeom prst="rect">
                <a:avLst/>
              </a:prstGeom>
              <a:solidFill>
                <a:srgbClr val="BAC7D8"/>
              </a:solidFill>
              <a:ln w="9525" cap="flat" cmpd="sng" algn="ctr">
                <a:noFill/>
                <a:prstDash val="solid"/>
                <a:round/>
                <a:headEnd type="none" w="med" len="med"/>
                <a:tailEnd type="none" w="med" len="med"/>
              </a:ln>
              <a:effectLst/>
            </p:spPr>
            <p:txBody>
              <a:bodyPr lIns="90000" tIns="0" rIns="90000" bIns="0" anchor="ctr"/>
              <a:lstStyle/>
              <a:p>
                <a:pPr>
                  <a:defRPr/>
                </a:pPr>
                <a:r>
                  <a:rPr lang="en-GB" sz="1300" kern="0" dirty="0">
                    <a:solidFill>
                      <a:srgbClr val="000000">
                        <a:lumMod val="75000"/>
                        <a:lumOff val="25000"/>
                      </a:srgbClr>
                    </a:solidFill>
                  </a:rPr>
                  <a:t>Then, at each step, if not to target (generally HbA</a:t>
                </a:r>
                <a:r>
                  <a:rPr lang="en-GB" sz="1300" kern="0" baseline="-25000" dirty="0">
                    <a:solidFill>
                      <a:srgbClr val="000000">
                        <a:lumMod val="75000"/>
                        <a:lumOff val="25000"/>
                      </a:srgbClr>
                    </a:solidFill>
                  </a:rPr>
                  <a:t>1c</a:t>
                </a:r>
                <a:r>
                  <a:rPr lang="en-GB" sz="1300" kern="0" dirty="0">
                    <a:solidFill>
                      <a:srgbClr val="000000">
                        <a:lumMod val="75000"/>
                        <a:lumOff val="25000"/>
                      </a:srgbClr>
                    </a:solidFill>
                  </a:rPr>
                  <a:t> &lt;7.0%)</a:t>
                </a:r>
              </a:p>
            </p:txBody>
          </p:sp>
        </p:grpSp>
        <p:sp>
          <p:nvSpPr>
            <p:cNvPr id="174" name="Rectangle 173"/>
            <p:cNvSpPr/>
            <p:nvPr/>
          </p:nvSpPr>
          <p:spPr bwMode="auto">
            <a:xfrm>
              <a:off x="5840589" y="3440398"/>
              <a:ext cx="458853" cy="432185"/>
            </a:xfrm>
            <a:prstGeom prst="rect">
              <a:avLst/>
            </a:prstGeom>
            <a:solidFill>
              <a:srgbClr val="95B5DF"/>
            </a:solidFill>
            <a:ln w="9525" cap="flat" cmpd="sng" algn="ctr">
              <a:noFill/>
              <a:prstDash val="solid"/>
              <a:round/>
              <a:headEnd type="none" w="med" len="med"/>
              <a:tailEnd type="none" w="med" len="med"/>
            </a:ln>
            <a:effectLst/>
          </p:spPr>
          <p:txBody>
            <a:bodyPr/>
            <a:lstStyle/>
            <a:p>
              <a:pPr>
                <a:defRPr/>
              </a:pPr>
              <a:endParaRPr lang="en-GB" kern="0">
                <a:solidFill>
                  <a:srgbClr val="FFFF99"/>
                </a:solidFill>
              </a:endParaRPr>
            </a:p>
          </p:txBody>
        </p:sp>
        <p:grpSp>
          <p:nvGrpSpPr>
            <p:cNvPr id="50201" name="Group 145"/>
            <p:cNvGrpSpPr>
              <a:grpSpLocks/>
            </p:cNvGrpSpPr>
            <p:nvPr/>
          </p:nvGrpSpPr>
          <p:grpSpPr bwMode="auto">
            <a:xfrm>
              <a:off x="3169941" y="1818328"/>
              <a:ext cx="4317005" cy="2843698"/>
              <a:chOff x="3169940" y="1818329"/>
              <a:chExt cx="4317004" cy="2843700"/>
            </a:xfrm>
          </p:grpSpPr>
          <p:sp>
            <p:nvSpPr>
              <p:cNvPr id="147" name="Rectangle 146"/>
              <p:cNvSpPr/>
              <p:nvPr/>
            </p:nvSpPr>
            <p:spPr bwMode="auto">
              <a:xfrm>
                <a:off x="4311438" y="4356121"/>
                <a:ext cx="538936" cy="176868"/>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lnSpc>
                    <a:spcPct val="90000"/>
                  </a:lnSpc>
                  <a:defRPr/>
                </a:pPr>
                <a:r>
                  <a:rPr lang="en-GB" sz="1400" b="1" i="1" kern="0" dirty="0">
                    <a:solidFill>
                      <a:srgbClr val="FFFFFF"/>
                    </a:solidFill>
                  </a:rPr>
                  <a:t>←</a:t>
                </a:r>
              </a:p>
            </p:txBody>
          </p:sp>
          <p:sp>
            <p:nvSpPr>
              <p:cNvPr id="148" name="Rectangle 147"/>
              <p:cNvSpPr/>
              <p:nvPr/>
            </p:nvSpPr>
            <p:spPr bwMode="auto">
              <a:xfrm>
                <a:off x="4311438" y="3567346"/>
                <a:ext cx="541100" cy="175442"/>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n-GB" sz="1100" b="1" i="1" kern="0" dirty="0">
                    <a:solidFill>
                      <a:srgbClr val="FFFFFF"/>
                    </a:solidFill>
                  </a:rPr>
                  <a:t>or</a:t>
                </a:r>
              </a:p>
            </p:txBody>
          </p:sp>
          <p:sp>
            <p:nvSpPr>
              <p:cNvPr id="150" name="Rectangle 149"/>
              <p:cNvSpPr/>
              <p:nvPr/>
            </p:nvSpPr>
            <p:spPr bwMode="auto">
              <a:xfrm>
                <a:off x="3169716" y="1818633"/>
                <a:ext cx="1315956" cy="432186"/>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GB" sz="1300" kern="0" dirty="0">
                    <a:solidFill>
                      <a:srgbClr val="FFFFFF"/>
                    </a:solidFill>
                  </a:rPr>
                  <a:t>Metformin</a:t>
                </a:r>
              </a:p>
            </p:txBody>
          </p:sp>
          <p:sp>
            <p:nvSpPr>
              <p:cNvPr id="151" name="Rectangle 150"/>
              <p:cNvSpPr/>
              <p:nvPr/>
            </p:nvSpPr>
            <p:spPr bwMode="auto">
              <a:xfrm>
                <a:off x="3169716" y="2641641"/>
                <a:ext cx="1315956" cy="432186"/>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GB" sz="1300" kern="0" dirty="0" err="1">
                    <a:solidFill>
                      <a:srgbClr val="FFFFFF"/>
                    </a:solidFill>
                  </a:rPr>
                  <a:t>Sulpholynurea</a:t>
                </a:r>
                <a:endParaRPr lang="en-GB" sz="1300" kern="0" dirty="0">
                  <a:solidFill>
                    <a:srgbClr val="FFFFFF"/>
                  </a:solidFill>
                </a:endParaRPr>
              </a:p>
            </p:txBody>
          </p:sp>
          <p:sp>
            <p:nvSpPr>
              <p:cNvPr id="152" name="Rectangle 151"/>
              <p:cNvSpPr/>
              <p:nvPr/>
            </p:nvSpPr>
            <p:spPr bwMode="auto">
              <a:xfrm>
                <a:off x="4684797" y="2641641"/>
                <a:ext cx="1304052" cy="432186"/>
              </a:xfrm>
              <a:prstGeom prst="rect">
                <a:avLst/>
              </a:prstGeom>
              <a:solidFill>
                <a:srgbClr val="2384C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n-GB" sz="1100" kern="0" dirty="0">
                    <a:solidFill>
                      <a:srgbClr val="FFFFFF"/>
                    </a:solidFill>
                  </a:rPr>
                  <a:t>Metformin</a:t>
                </a:r>
                <a:br>
                  <a:rPr lang="en-GB" sz="1100" kern="0" dirty="0">
                    <a:solidFill>
                      <a:srgbClr val="FFFFFF"/>
                    </a:solidFill>
                  </a:rPr>
                </a:br>
                <a:r>
                  <a:rPr lang="en-GB" sz="1100" kern="0" dirty="0">
                    <a:solidFill>
                      <a:srgbClr val="FFFFFF"/>
                    </a:solidFill>
                  </a:rPr>
                  <a:t>[if not first line]</a:t>
                </a:r>
              </a:p>
            </p:txBody>
          </p:sp>
          <p:sp>
            <p:nvSpPr>
              <p:cNvPr id="153" name="Rectangle 152"/>
              <p:cNvSpPr/>
              <p:nvPr/>
            </p:nvSpPr>
            <p:spPr bwMode="auto">
              <a:xfrm>
                <a:off x="6181481" y="1818633"/>
                <a:ext cx="1304052" cy="432186"/>
              </a:xfrm>
              <a:prstGeom prst="rect">
                <a:avLst/>
              </a:prstGeom>
              <a:solidFill>
                <a:srgbClr val="2384C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n-GB" sz="1100" kern="0" dirty="0">
                    <a:solidFill>
                      <a:srgbClr val="FFFFFF"/>
                    </a:solidFill>
                  </a:rPr>
                  <a:t>Sulfonylurea</a:t>
                </a:r>
              </a:p>
              <a:p>
                <a:pPr algn="ctr">
                  <a:defRPr/>
                </a:pPr>
                <a:r>
                  <a:rPr lang="en-GB" sz="1100" b="1" i="1" kern="0" dirty="0">
                    <a:solidFill>
                      <a:srgbClr val="FFFFFF"/>
                    </a:solidFill>
                  </a:rPr>
                  <a:t>or</a:t>
                </a:r>
              </a:p>
              <a:p>
                <a:pPr algn="ctr">
                  <a:defRPr/>
                </a:pPr>
                <a:r>
                  <a:rPr lang="el-GR" sz="1100" kern="0" dirty="0">
                    <a:solidFill>
                      <a:srgbClr val="FFFFFF"/>
                    </a:solidFill>
                  </a:rPr>
                  <a:t>α</a:t>
                </a:r>
                <a:r>
                  <a:rPr lang="en-GB" sz="1100" kern="0" dirty="0">
                    <a:solidFill>
                      <a:srgbClr val="FFFFFF"/>
                    </a:solidFill>
                  </a:rPr>
                  <a:t>-</a:t>
                </a:r>
                <a:r>
                  <a:rPr lang="en-GB" sz="1100" kern="0" dirty="0" err="1">
                    <a:solidFill>
                      <a:srgbClr val="FFFFFF"/>
                    </a:solidFill>
                  </a:rPr>
                  <a:t>glucosidase</a:t>
                </a:r>
                <a:r>
                  <a:rPr lang="en-GB" sz="1100" kern="0" dirty="0">
                    <a:solidFill>
                      <a:srgbClr val="FFFFFF"/>
                    </a:solidFill>
                  </a:rPr>
                  <a:t> inhibitor</a:t>
                </a:r>
              </a:p>
            </p:txBody>
          </p:sp>
          <p:sp>
            <p:nvSpPr>
              <p:cNvPr id="157" name="Rectangle 156"/>
              <p:cNvSpPr/>
              <p:nvPr/>
            </p:nvSpPr>
            <p:spPr bwMode="auto">
              <a:xfrm>
                <a:off x="4684797" y="3440400"/>
                <a:ext cx="1304052" cy="432186"/>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l-GR" sz="1100" kern="0" dirty="0">
                    <a:solidFill>
                      <a:srgbClr val="FFFFFF"/>
                    </a:solidFill>
                  </a:rPr>
                  <a:t>α</a:t>
                </a:r>
                <a:r>
                  <a:rPr lang="en-GB" sz="1100" kern="0" dirty="0">
                    <a:solidFill>
                      <a:srgbClr val="FFFFFF"/>
                    </a:solidFill>
                  </a:rPr>
                  <a:t>-</a:t>
                </a:r>
                <a:r>
                  <a:rPr lang="en-GB" sz="1100" kern="0" dirty="0" err="1">
                    <a:solidFill>
                      <a:srgbClr val="FFFFFF"/>
                    </a:solidFill>
                  </a:rPr>
                  <a:t>glucosidase</a:t>
                </a:r>
                <a:r>
                  <a:rPr lang="en-GB" sz="1100" kern="0" dirty="0">
                    <a:solidFill>
                      <a:srgbClr val="FFFFFF"/>
                    </a:solidFill>
                  </a:rPr>
                  <a:t> inhibitor </a:t>
                </a:r>
                <a:r>
                  <a:rPr lang="en-GB" sz="1100" b="1" i="1" kern="0" dirty="0">
                    <a:solidFill>
                      <a:srgbClr val="FFFFFF"/>
                    </a:solidFill>
                  </a:rPr>
                  <a:t>or</a:t>
                </a:r>
                <a:r>
                  <a:rPr lang="en-GB" sz="1100" kern="0" dirty="0">
                    <a:solidFill>
                      <a:srgbClr val="FFFFFF"/>
                    </a:solidFill>
                  </a:rPr>
                  <a:t> DPP-4 inhibitor </a:t>
                </a:r>
                <a:r>
                  <a:rPr lang="en-GB" sz="1100" b="1" i="1" kern="0" dirty="0">
                    <a:solidFill>
                      <a:srgbClr val="FFFFFF"/>
                    </a:solidFill>
                  </a:rPr>
                  <a:t>or</a:t>
                </a:r>
                <a:r>
                  <a:rPr lang="en-GB" sz="1100" kern="0" dirty="0">
                    <a:solidFill>
                      <a:srgbClr val="FFFFFF"/>
                    </a:solidFill>
                  </a:rPr>
                  <a:t> thiazolidinedione</a:t>
                </a:r>
              </a:p>
            </p:txBody>
          </p:sp>
          <p:sp>
            <p:nvSpPr>
              <p:cNvPr id="158" name="Rectangle 157"/>
              <p:cNvSpPr/>
              <p:nvPr/>
            </p:nvSpPr>
            <p:spPr bwMode="auto">
              <a:xfrm>
                <a:off x="3169716" y="3440400"/>
                <a:ext cx="1315956" cy="432186"/>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GB" sz="1300" kern="0" dirty="0">
                    <a:solidFill>
                      <a:srgbClr val="FFFFFF"/>
                    </a:solidFill>
                  </a:rPr>
                  <a:t>Basal insulin or</a:t>
                </a:r>
                <a:br>
                  <a:rPr lang="en-GB" sz="1300" kern="0" dirty="0">
                    <a:solidFill>
                      <a:srgbClr val="FFFFFF"/>
                    </a:solidFill>
                  </a:rPr>
                </a:br>
                <a:r>
                  <a:rPr lang="en-GB" sz="1300" kern="0" dirty="0">
                    <a:solidFill>
                      <a:srgbClr val="FFFFFF"/>
                    </a:solidFill>
                  </a:rPr>
                  <a:t>premix insulin</a:t>
                </a:r>
              </a:p>
            </p:txBody>
          </p:sp>
          <p:sp>
            <p:nvSpPr>
              <p:cNvPr id="159" name="Rectangle 158"/>
              <p:cNvSpPr/>
              <p:nvPr/>
            </p:nvSpPr>
            <p:spPr bwMode="auto">
              <a:xfrm>
                <a:off x="3169716" y="4229175"/>
                <a:ext cx="1315956" cy="432186"/>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GB" sz="1300" kern="0" dirty="0">
                    <a:solidFill>
                      <a:srgbClr val="FFFFFF"/>
                    </a:solidFill>
                  </a:rPr>
                  <a:t>Basal +</a:t>
                </a:r>
                <a:br>
                  <a:rPr lang="en-GB" sz="1300" kern="0" dirty="0">
                    <a:solidFill>
                      <a:srgbClr val="FFFFFF"/>
                    </a:solidFill>
                  </a:rPr>
                </a:br>
                <a:r>
                  <a:rPr lang="en-GB" sz="1300" kern="0" dirty="0">
                    <a:solidFill>
                      <a:srgbClr val="FFFFFF"/>
                    </a:solidFill>
                  </a:rPr>
                  <a:t>meal-time insulin</a:t>
                </a:r>
              </a:p>
            </p:txBody>
          </p:sp>
          <p:sp>
            <p:nvSpPr>
              <p:cNvPr id="160" name="Rectangle 159"/>
              <p:cNvSpPr/>
              <p:nvPr/>
            </p:nvSpPr>
            <p:spPr bwMode="auto">
              <a:xfrm>
                <a:off x="4684797" y="4229175"/>
                <a:ext cx="1304052" cy="432186"/>
              </a:xfrm>
              <a:prstGeom prst="rect">
                <a:avLst/>
              </a:prstGeom>
              <a:solidFill>
                <a:srgbClr val="0D42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n-GB" sz="1100" kern="0" dirty="0">
                    <a:solidFill>
                      <a:srgbClr val="FFFFFF"/>
                    </a:solidFill>
                  </a:rPr>
                  <a:t>Basal insulin </a:t>
                </a:r>
                <a:r>
                  <a:rPr lang="en-GB" sz="1100" b="1" i="1" kern="0" dirty="0">
                    <a:solidFill>
                      <a:srgbClr val="FFFFFF"/>
                    </a:solidFill>
                  </a:rPr>
                  <a:t>or</a:t>
                </a:r>
                <a:r>
                  <a:rPr lang="en-GB" sz="1100" kern="0" dirty="0">
                    <a:solidFill>
                      <a:srgbClr val="FFFFFF"/>
                    </a:solidFill>
                  </a:rPr>
                  <a:t/>
                </a:r>
                <a:br>
                  <a:rPr lang="en-GB" sz="1100" kern="0" dirty="0">
                    <a:solidFill>
                      <a:srgbClr val="FFFFFF"/>
                    </a:solidFill>
                  </a:rPr>
                </a:br>
                <a:r>
                  <a:rPr lang="en-GB" sz="1100" kern="0" dirty="0">
                    <a:solidFill>
                      <a:srgbClr val="FFFFFF"/>
                    </a:solidFill>
                  </a:rPr>
                  <a:t>Premix insulin</a:t>
                </a:r>
              </a:p>
              <a:p>
                <a:pPr algn="ctr">
                  <a:defRPr/>
                </a:pPr>
                <a:r>
                  <a:rPr lang="en-GB" sz="1100" kern="0" dirty="0">
                    <a:solidFill>
                      <a:srgbClr val="FFFFFF"/>
                    </a:solidFill>
                  </a:rPr>
                  <a:t>[later basal + meal-time]</a:t>
                </a:r>
              </a:p>
            </p:txBody>
          </p:sp>
          <p:sp>
            <p:nvSpPr>
              <p:cNvPr id="149" name="Rectangle 148"/>
              <p:cNvSpPr/>
              <p:nvPr/>
            </p:nvSpPr>
            <p:spPr bwMode="auto">
              <a:xfrm>
                <a:off x="5987767" y="3567346"/>
                <a:ext cx="213194" cy="175442"/>
              </a:xfrm>
              <a:prstGeom prst="rect">
                <a:avLst/>
              </a:prstGeom>
              <a:solidFill>
                <a:srgbClr val="2384C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n-GB" sz="1100" b="1" i="1" kern="0" dirty="0">
                    <a:solidFill>
                      <a:srgbClr val="FFFFFF"/>
                    </a:solidFill>
                  </a:rPr>
                  <a:t>or</a:t>
                </a:r>
              </a:p>
            </p:txBody>
          </p:sp>
          <p:sp>
            <p:nvSpPr>
              <p:cNvPr id="175" name="Rectangle 174"/>
              <p:cNvSpPr/>
              <p:nvPr/>
            </p:nvSpPr>
            <p:spPr bwMode="auto">
              <a:xfrm>
                <a:off x="5987767" y="2770013"/>
                <a:ext cx="213194" cy="176868"/>
              </a:xfrm>
              <a:prstGeom prst="rect">
                <a:avLst/>
              </a:prstGeom>
              <a:solidFill>
                <a:srgbClr val="2384C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n-GB" sz="1100" b="1" i="1" kern="0" dirty="0">
                    <a:solidFill>
                      <a:srgbClr val="FFFFFF"/>
                    </a:solidFill>
                  </a:rPr>
                  <a:t>or</a:t>
                </a:r>
              </a:p>
            </p:txBody>
          </p:sp>
          <p:sp>
            <p:nvSpPr>
              <p:cNvPr id="154" name="Rectangle 153"/>
              <p:cNvSpPr/>
              <p:nvPr/>
            </p:nvSpPr>
            <p:spPr bwMode="auto">
              <a:xfrm>
                <a:off x="6183646" y="2641641"/>
                <a:ext cx="1302970" cy="432186"/>
              </a:xfrm>
              <a:prstGeom prst="rect">
                <a:avLst/>
              </a:prstGeom>
              <a:solidFill>
                <a:srgbClr val="2384C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l-GR" sz="1100" kern="0" dirty="0">
                    <a:solidFill>
                      <a:srgbClr val="FFFFFF"/>
                    </a:solidFill>
                  </a:rPr>
                  <a:t>α</a:t>
                </a:r>
                <a:r>
                  <a:rPr lang="en-GB" sz="1100" kern="0" dirty="0">
                    <a:solidFill>
                      <a:srgbClr val="FFFFFF"/>
                    </a:solidFill>
                  </a:rPr>
                  <a:t>-</a:t>
                </a:r>
                <a:r>
                  <a:rPr lang="en-GB" sz="1100" kern="0" dirty="0" err="1">
                    <a:solidFill>
                      <a:srgbClr val="FFFFFF"/>
                    </a:solidFill>
                  </a:rPr>
                  <a:t>glucosidase</a:t>
                </a:r>
                <a:r>
                  <a:rPr lang="en-GB" sz="1100" kern="0" dirty="0">
                    <a:solidFill>
                      <a:srgbClr val="FFFFFF"/>
                    </a:solidFill>
                  </a:rPr>
                  <a:t> inhibitor </a:t>
                </a:r>
                <a:r>
                  <a:rPr lang="en-GB" sz="1100" b="1" i="1" kern="0" dirty="0">
                    <a:solidFill>
                      <a:srgbClr val="FFFFFF"/>
                    </a:solidFill>
                  </a:rPr>
                  <a:t>or</a:t>
                </a:r>
                <a:r>
                  <a:rPr lang="en-GB" sz="1100" kern="0" dirty="0">
                    <a:solidFill>
                      <a:srgbClr val="FFFFFF"/>
                    </a:solidFill>
                  </a:rPr>
                  <a:t> DPP-4 inhibitor </a:t>
                </a:r>
                <a:r>
                  <a:rPr lang="en-GB" sz="1100" b="1" i="1" kern="0" dirty="0">
                    <a:solidFill>
                      <a:srgbClr val="FFFFFF"/>
                    </a:solidFill>
                  </a:rPr>
                  <a:t>or</a:t>
                </a:r>
                <a:r>
                  <a:rPr lang="en-GB" sz="1100" kern="0" dirty="0">
                    <a:solidFill>
                      <a:srgbClr val="FFFFFF"/>
                    </a:solidFill>
                  </a:rPr>
                  <a:t> thiazolidinedione</a:t>
                </a:r>
              </a:p>
            </p:txBody>
          </p:sp>
          <p:sp>
            <p:nvSpPr>
              <p:cNvPr id="155" name="Rectangle 154"/>
              <p:cNvSpPr/>
              <p:nvPr/>
            </p:nvSpPr>
            <p:spPr bwMode="auto">
              <a:xfrm>
                <a:off x="6183646" y="3440400"/>
                <a:ext cx="1302970" cy="432186"/>
              </a:xfrm>
              <a:prstGeom prst="rect">
                <a:avLst/>
              </a:prstGeom>
              <a:solidFill>
                <a:srgbClr val="2384C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defRPr/>
                </a:pPr>
                <a:r>
                  <a:rPr lang="en-GB" sz="1300" kern="0" dirty="0">
                    <a:solidFill>
                      <a:srgbClr val="FFFFFF"/>
                    </a:solidFill>
                  </a:rPr>
                  <a:t>GLP-1 agonist</a:t>
                </a:r>
              </a:p>
            </p:txBody>
          </p:sp>
        </p:grpSp>
      </p:grpSp>
      <p:sp>
        <p:nvSpPr>
          <p:cNvPr id="50179" name="Title 1"/>
          <p:cNvSpPr>
            <a:spLocks noGrp="1"/>
          </p:cNvSpPr>
          <p:nvPr>
            <p:ph type="title"/>
          </p:nvPr>
        </p:nvSpPr>
        <p:spPr/>
        <p:txBody>
          <a:bodyPr>
            <a:noAutofit/>
          </a:bodyPr>
          <a:lstStyle/>
          <a:p>
            <a:pPr algn="l"/>
            <a:r>
              <a:rPr lang="en-GB" altLang="en-US" sz="3600" dirty="0" smtClean="0"/>
              <a:t>Treatment of T2DM: IDF Guidelines</a:t>
            </a:r>
          </a:p>
        </p:txBody>
      </p:sp>
      <p:sp>
        <p:nvSpPr>
          <p:cNvPr id="50180" name="Rectangle 34"/>
          <p:cNvSpPr>
            <a:spLocks noChangeArrowheads="1"/>
          </p:cNvSpPr>
          <p:nvPr/>
        </p:nvSpPr>
        <p:spPr bwMode="auto">
          <a:xfrm>
            <a:off x="213122" y="6565900"/>
            <a:ext cx="60150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defTabSz="911225"/>
            <a:r>
              <a:rPr lang="en-GB" altLang="en-US" sz="1100">
                <a:solidFill>
                  <a:srgbClr val="001965"/>
                </a:solidFill>
              </a:rPr>
              <a:t>IDF Global Guideline for Type 2 Diabetes. http://www.idf.org/global-guideline-type-2-diabetes-2012</a:t>
            </a:r>
          </a:p>
        </p:txBody>
      </p:sp>
      <p:sp>
        <p:nvSpPr>
          <p:cNvPr id="10" name="Rectangle 37"/>
          <p:cNvSpPr>
            <a:spLocks noChangeArrowheads="1"/>
          </p:cNvSpPr>
          <p:nvPr/>
        </p:nvSpPr>
        <p:spPr bwMode="auto">
          <a:xfrm>
            <a:off x="213122" y="6223000"/>
            <a:ext cx="7820025" cy="292100"/>
          </a:xfrm>
          <a:prstGeom prst="rect">
            <a:avLst/>
          </a:prstGeom>
          <a:noFill/>
          <a:ln w="9525">
            <a:noFill/>
            <a:miter lim="800000"/>
            <a:headEnd/>
            <a:tailEnd/>
          </a:ln>
          <a:effectLst/>
        </p:spPr>
        <p:txBody>
          <a:bodyPr lIns="121917" tIns="60958" rIns="121917" bIns="60958">
            <a:spAutoFit/>
          </a:bodyPr>
          <a:lstStyle/>
          <a:p>
            <a:pPr defTabSz="914354">
              <a:defRPr/>
            </a:pPr>
            <a:r>
              <a:rPr lang="en-US" sz="1100" dirty="0">
                <a:solidFill>
                  <a:srgbClr val="001965"/>
                </a:solidFill>
                <a:ea typeface="Verdana" panose="020B0604030504040204" pitchFamily="34" charset="0"/>
                <a:cs typeface="Verdana" panose="020B0604030504040204" pitchFamily="34" charset="0"/>
              </a:rPr>
              <a:t>IDF, International Diabetes Federation; </a:t>
            </a:r>
            <a:r>
              <a:rPr lang="en-GB" sz="1100" kern="0" dirty="0">
                <a:solidFill>
                  <a:srgbClr val="001965"/>
                </a:solidFill>
                <a:ea typeface="Verdana" pitchFamily="34" charset="0"/>
                <a:cs typeface="Verdana" pitchFamily="34" charset="0"/>
              </a:rPr>
              <a:t>DPP-4i, </a:t>
            </a:r>
            <a:r>
              <a:rPr lang="en-GB" sz="1100" kern="0" dirty="0" err="1">
                <a:solidFill>
                  <a:srgbClr val="001965"/>
                </a:solidFill>
                <a:ea typeface="Verdana" pitchFamily="34" charset="0"/>
                <a:cs typeface="Verdana" pitchFamily="34" charset="0"/>
              </a:rPr>
              <a:t>dipeptidyl</a:t>
            </a:r>
            <a:r>
              <a:rPr lang="en-GB" sz="1100" kern="0" dirty="0">
                <a:solidFill>
                  <a:srgbClr val="001965"/>
                </a:solidFill>
                <a:ea typeface="Verdana" pitchFamily="34" charset="0"/>
                <a:cs typeface="Verdana" pitchFamily="34" charset="0"/>
              </a:rPr>
              <a:t> peptidase-4 inhibitor; GLP-1, glucagon-like peptide-1</a:t>
            </a:r>
            <a:endParaRPr lang="en-US" sz="1100" dirty="0">
              <a:solidFill>
                <a:srgbClr val="001965"/>
              </a:solidFill>
              <a:ea typeface="Verdana" panose="020B0604030504040204" pitchFamily="34" charset="0"/>
              <a:cs typeface="Verdana" panose="020B0604030504040204" pitchFamily="34" charset="0"/>
            </a:endParaRPr>
          </a:p>
        </p:txBody>
      </p:sp>
      <p:sp>
        <p:nvSpPr>
          <p:cNvPr id="170" name="Rectangle 169"/>
          <p:cNvSpPr/>
          <p:nvPr/>
        </p:nvSpPr>
        <p:spPr>
          <a:xfrm>
            <a:off x="3676650" y="5529264"/>
            <a:ext cx="1458516" cy="52387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914354">
              <a:defRPr/>
            </a:pPr>
            <a:endParaRPr lang="en-GB" sz="1400">
              <a:solidFill>
                <a:srgbClr val="FFFFFF"/>
              </a:solidFill>
            </a:endParaRPr>
          </a:p>
        </p:txBody>
      </p:sp>
      <p:sp>
        <p:nvSpPr>
          <p:cNvPr id="172" name="Rectangle 171"/>
          <p:cNvSpPr/>
          <p:nvPr/>
        </p:nvSpPr>
        <p:spPr>
          <a:xfrm>
            <a:off x="2015728" y="5529264"/>
            <a:ext cx="1460897" cy="52387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914354">
              <a:defRPr/>
            </a:pPr>
            <a:endParaRPr lang="en-GB" sz="1400">
              <a:solidFill>
                <a:srgbClr val="FFFFFF"/>
              </a:solidFill>
            </a:endParaRPr>
          </a:p>
        </p:txBody>
      </p:sp>
      <p:sp>
        <p:nvSpPr>
          <p:cNvPr id="173" name="Rectangle 172"/>
          <p:cNvSpPr/>
          <p:nvPr/>
        </p:nvSpPr>
        <p:spPr>
          <a:xfrm>
            <a:off x="2015728" y="4649789"/>
            <a:ext cx="1460897" cy="52387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914354">
              <a:defRPr/>
            </a:pPr>
            <a:endParaRPr lang="en-GB" sz="1400">
              <a:solidFill>
                <a:srgbClr val="FFFFFF"/>
              </a:solidFill>
            </a:endParaRPr>
          </a:p>
        </p:txBody>
      </p:sp>
    </p:spTree>
    <p:extLst>
      <p:ext uri="{BB962C8B-B14F-4D97-AF65-F5344CB8AC3E}">
        <p14:creationId xmlns:p14="http://schemas.microsoft.com/office/powerpoint/2010/main" val="335094347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Insulin Treatment Patterns: common strategies</a:t>
            </a:r>
            <a:r>
              <a:rPr lang="en-US" dirty="0" smtClean="0"/>
              <a:t/>
            </a:r>
            <a:br>
              <a:rPr lang="en-US" dirty="0" smtClean="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80728"/>
            <a:ext cx="504056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20" y="1700808"/>
            <a:ext cx="3096344" cy="792088"/>
          </a:xfrm>
          <a:prstGeom prst="rect">
            <a:avLst/>
          </a:prstGeom>
          <a:noFill/>
          <a:ln>
            <a:noFill/>
          </a:ln>
          <a:effec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780928"/>
            <a:ext cx="3060340" cy="82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820" y="3868553"/>
            <a:ext cx="306034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17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585788"/>
            <a:ext cx="6515100" cy="620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65088"/>
            <a:ext cx="9473804" cy="520700"/>
          </a:xfrm>
          <a:extLst/>
        </p:spPr>
        <p:txBody>
          <a:bodyPr>
            <a:normAutofit/>
          </a:bodyPr>
          <a:lstStyle/>
          <a:p>
            <a:pPr>
              <a:defRPr/>
            </a:pPr>
            <a:r>
              <a:rPr lang="en-GB" sz="2000" dirty="0"/>
              <a:t>Approach to initiation and intensification of insulin in Type 2 diabetes</a:t>
            </a:r>
          </a:p>
        </p:txBody>
      </p:sp>
      <p:sp>
        <p:nvSpPr>
          <p:cNvPr id="6" name="Oval 5"/>
          <p:cNvSpPr/>
          <p:nvPr/>
        </p:nvSpPr>
        <p:spPr>
          <a:xfrm>
            <a:off x="3806429" y="2389188"/>
            <a:ext cx="2512219" cy="3275012"/>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GB" dirty="0">
              <a:solidFill>
                <a:srgbClr val="FFFFFF"/>
              </a:solidFill>
            </a:endParaRPr>
          </a:p>
        </p:txBody>
      </p:sp>
      <p:sp>
        <p:nvSpPr>
          <p:cNvPr id="53253" name="TextBox 2"/>
          <p:cNvSpPr txBox="1">
            <a:spLocks noChangeArrowheads="1"/>
          </p:cNvSpPr>
          <p:nvPr/>
        </p:nvSpPr>
        <p:spPr bwMode="auto">
          <a:xfrm>
            <a:off x="6710362" y="6084888"/>
            <a:ext cx="2349104"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en-GB" altLang="en-US" sz="900">
                <a:solidFill>
                  <a:srgbClr val="092F5E"/>
                </a:solidFill>
              </a:rPr>
              <a:t>American Diabetes Association. Approaches to glycaemic treatment. Sec. 7. In Standards of Medical Care in Diabetesd2015. Diabetes Care, January 2015;38(Suppl. 1):S41–S48</a:t>
            </a:r>
            <a:endParaRPr lang="en-GB" altLang="en-US" sz="700">
              <a:solidFill>
                <a:srgbClr val="092F5E"/>
              </a:solidFill>
            </a:endParaRPr>
          </a:p>
        </p:txBody>
      </p:sp>
    </p:spTree>
    <p:extLst>
      <p:ext uri="{BB962C8B-B14F-4D97-AF65-F5344CB8AC3E}">
        <p14:creationId xmlns:p14="http://schemas.microsoft.com/office/powerpoint/2010/main" val="2346912443"/>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10.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11.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2.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3.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4.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5.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6.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7.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8.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ags/tag9.xml><?xml version="1.0" encoding="utf-8"?>
<p:tagLst xmlns:a="http://schemas.openxmlformats.org/drawingml/2006/main" xmlns:r="http://schemas.openxmlformats.org/officeDocument/2006/relationships" xmlns:p="http://schemas.openxmlformats.org/presentationml/2006/main">
  <p:tag name="ITEM_A" val=""/>
  <p:tag name="ITEM_B" val=""/>
  <p:tag name="ITEM_C" val=""/>
  <p:tag name="ITEM_D" val=""/>
  <p:tag name="ITEM_E" val=""/>
  <p:tag name="ITEM_F" val=""/>
  <p:tag name="DE_SCORE" val="10"/>
  <p:tag name="DECSCOREFORALL" val="0"/>
  <p:tag name="DIFFICULTY_LEVEL" val="EASY"/>
  <p:tag name="TIME_LIMIT" val="30"/>
  <p:tag name="QUESTION_SCORE" val="10"/>
  <p:tag name="QTIME_LIMIT" val="10"/>
  <p:tag name="QUESTION_TITLE" val=""/>
  <p:tag name="QACTMODE" val="0"/>
  <p:tag name="DIS_BAR" val="1"/>
  <p:tag name="IR_TYPE" val="0"/>
  <p:tag name="RESULT_EXCLUDEGIVEUP" val="1"/>
  <p:tag name="RESULT_VALIDOPTIONNO" val="6"/>
  <p:tag name="RESULT_VALIDMINNO" val="0"/>
  <p:tag name="RESULT_VALIDMAXNO" val="100"/>
  <p:tag name="IS_COMPARE" val="0"/>
  <p:tag name="COMP_GROUPCOUNT" val="0"/>
  <p:tag name="COMP_OBJECTCOUNT" val="0"/>
  <p:tag name="BARQQL_HASBACKFRAME" val="0"/>
  <p:tag name="BARQQL_DISNUMBER" val="0"/>
  <p:tag name="BARQQL_DISSCALE" val="0"/>
  <p:tag name="BARQQL_BACKFRAMECOLOR" val="12648447"/>
  <p:tag name="BARQQL_BOTTOMCOLOR" val="8421504"/>
  <p:tag name="BARQQL_NORMALCOLOR" val="16711680"/>
  <p:tag name="BARQQL_RIGHTCOLOR" val="65280"/>
  <p:tag name="BARQQL_WRONGCOLOR" val="255"/>
  <p:tag name="BARQQL_NONECOLOR" val="12632256"/>
  <p:tag name="BARQQL_TEXTCOLOR" val="0"/>
  <p:tag name="BARQQL_CHARTYPE" val="0"/>
  <p:tag name="QQL_SCALEDIS" val="0"/>
  <p:tag name="QQL_WIDTHSCALE" val="1"/>
  <p:tag name="QQL_HEIGHTSCALE" val="1"/>
  <p:tag name="RESULTSET_DISATONCE" val="0"/>
  <p:tag name="RESULTSET_DISSLIDEATONCE" val="0"/>
  <p:tag name="RESULTSET_DISBUTTON" val="0"/>
  <p:tag name="RESULTSET_DISNUMBER" val="0"/>
  <p:tag name="RESULTSET_DISSCALE" val="0"/>
  <p:tag name="RESULTSET_DISATTENDANCE" val="0"/>
  <p:tag name="RESULTSET_DISCOODINATE" val="0"/>
  <p:tag name="RESULTSET_DISRECEIVED" val="0"/>
  <p:tag name="RESULTSET_BACKFRAMECOLOR" val="16761024"/>
  <p:tag name="RESULTSET_TITLECOLOR" val="16711680"/>
  <p:tag name="RESULTSET_NORMALCOLOR" val="16711680"/>
  <p:tag name="RESULTSET_RIGHTCOLOR" val="65280"/>
  <p:tag name="RESULTSET_WRONGCOLOR" val="255"/>
  <p:tag name="RESULTSET_NONECOLOR" val="12632256"/>
  <p:tag name="RESULTSET_TEXTCOLOR" val="0"/>
  <p:tag name="RESULTSET_CHARTTYPE" val="0"/>
  <p:tag name="RESULTSET_OPTIONCONTENTFONT" val="10"/>
  <p:tag name="RESULTSET_OPTIONSCALEFONT" val="12"/>
  <p:tag name="RESULTSET_OPTIONNOFONT" val="12"/>
  <p:tag name="RESULTSET_TITLEFONT" val="14"/>
  <p:tag name="RESULTSET_PIEOPTIONFONTSIZE" val="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2630</Words>
  <Application>Microsoft Office PowerPoint</Application>
  <PresentationFormat>On-screen Show (4:3)</PresentationFormat>
  <Paragraphs>390</Paragraphs>
  <Slides>47</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Office Theme</vt:lpstr>
      <vt:lpstr>7_Default Design</vt:lpstr>
      <vt:lpstr>Microsoft Excel Chart</vt:lpstr>
      <vt:lpstr>Insulin Initiation in Type 2 DM</vt:lpstr>
      <vt:lpstr>Agenda</vt:lpstr>
      <vt:lpstr>“patient-centered” approach</vt:lpstr>
      <vt:lpstr>PowerPoint Presentation</vt:lpstr>
      <vt:lpstr>Too late!</vt:lpstr>
      <vt:lpstr>PowerPoint Presentation</vt:lpstr>
      <vt:lpstr>Treatment of T2DM: IDF Guidelines</vt:lpstr>
      <vt:lpstr>Insulin Treatment Patterns: common strategies </vt:lpstr>
      <vt:lpstr>Approach to initiation and intensification of insulin in Type 2 diabetes</vt:lpstr>
      <vt:lpstr>PowerPoint Presentation</vt:lpstr>
      <vt:lpstr>PowerPoint Presentation</vt:lpstr>
      <vt:lpstr>BIAsp 30 associated with a significantly lower rate of major hypoglycaemia compared with BHI 30</vt:lpstr>
      <vt:lpstr>BIAsp 30 is associated with a significantly-lower rate of nocturnal hypoglycaemia than BHI 30 </vt:lpstr>
      <vt:lpstr>Initiation</vt:lpstr>
      <vt:lpstr>EasyMix: similar glycaemic control at week 24</vt:lpstr>
      <vt:lpstr>EasyMix: comparable change in PPG over 24 weeks with BIAsp 30 and insulin glargine</vt:lpstr>
      <vt:lpstr>EasyMix: comparable rates of hypoglycaemia with BIAsp 30 and insulin glargine</vt:lpstr>
      <vt:lpstr>Conclusion</vt:lpstr>
      <vt:lpstr>INITIATE: significantly more patients met HbA1c targets  with twice-daily BIAsp 30 than insulin glargine</vt:lpstr>
      <vt:lpstr>INITIATE</vt:lpstr>
      <vt:lpstr>Holman RR et al. N Engl J Med 2007;357:1716-1730.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 Start and stay with NovoMix® 30</vt:lpstr>
      <vt:lpstr>BIAsp 30: dosage regimen</vt:lpstr>
      <vt:lpstr>BIAsp 30: titration algorithm</vt:lpstr>
      <vt:lpstr>How to begin Basal</vt:lpstr>
      <vt:lpstr>Titrations of Basal Insulin</vt:lpstr>
      <vt:lpstr>Titrations of Basal Insulin</vt:lpstr>
      <vt:lpstr>Basal insulin:  The simple way to add insulin </vt:lpstr>
      <vt:lpstr>PowerPoint Presentation</vt:lpstr>
      <vt:lpstr>Continuing of oral agent therapy?</vt:lpstr>
      <vt:lpstr>Cont</vt:lpstr>
      <vt:lpstr>Cont</vt:lpstr>
      <vt:lpstr>HbA1c at end of trial: week 24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Initiation in Type 2 DM</dc:title>
  <dc:creator>Dr.Amoozgar</dc:creator>
  <cp:lastModifiedBy>Dr.Amoozgar</cp:lastModifiedBy>
  <cp:revision>63</cp:revision>
  <dcterms:created xsi:type="dcterms:W3CDTF">2015-10-25T03:31:02Z</dcterms:created>
  <dcterms:modified xsi:type="dcterms:W3CDTF">2016-02-04T08:09:33Z</dcterms:modified>
</cp:coreProperties>
</file>