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9" r:id="rId4"/>
    <p:sldId id="282" r:id="rId5"/>
    <p:sldId id="271" r:id="rId6"/>
    <p:sldId id="277" r:id="rId7"/>
    <p:sldId id="260" r:id="rId8"/>
    <p:sldId id="269" r:id="rId9"/>
    <p:sldId id="285" r:id="rId10"/>
    <p:sldId id="284" r:id="rId11"/>
    <p:sldId id="275" r:id="rId12"/>
    <p:sldId id="261" r:id="rId13"/>
    <p:sldId id="283" r:id="rId14"/>
    <p:sldId id="272" r:id="rId15"/>
    <p:sldId id="273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Perimetry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96.7.18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38201"/>
            <a:ext cx="2285999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838200"/>
            <a:ext cx="23200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2286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828675"/>
            <a:ext cx="2285999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2374231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886200"/>
            <a:ext cx="2438400" cy="28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3886200"/>
            <a:ext cx="2362200" cy="28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38862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45819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/>
                <a:gridCol w="1208314"/>
                <a:gridCol w="1208314"/>
                <a:gridCol w="1208314"/>
                <a:gridCol w="1208314"/>
                <a:gridCol w="968830"/>
                <a:gridCol w="14477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Laboratory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Prolactin</a:t>
                      </a:r>
                      <a:r>
                        <a:rPr lang="en-US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ng</a:t>
                      </a:r>
                      <a:r>
                        <a:rPr lang="en-US" sz="1400" dirty="0" smtClean="0"/>
                        <a:t>/ml)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Dilutional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Prolactin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IGF1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ng</a:t>
                      </a:r>
                      <a:r>
                        <a:rPr lang="en-US" sz="1200" dirty="0" smtClean="0"/>
                        <a:t>/ml)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Cortisol</a:t>
                      </a:r>
                      <a:r>
                        <a:rPr lang="en-US" sz="1300" dirty="0" smtClean="0"/>
                        <a:t>/ACTH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95/9/28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مرکزی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96/1/?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میلاد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T4:10.6</a:t>
                      </a:r>
                    </a:p>
                    <a:p>
                      <a:pPr algn="ctr"/>
                      <a:r>
                        <a:rPr lang="en-US" sz="1600" dirty="0" smtClean="0"/>
                        <a:t>TSH:1.1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96/1/21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مرکزی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TSH:2.5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Cortisol</a:t>
                      </a:r>
                      <a:r>
                        <a:rPr lang="en-US" sz="1600" dirty="0" smtClean="0"/>
                        <a:t>:</a:t>
                      </a:r>
                      <a:r>
                        <a:rPr lang="fa-IR" sz="1600" dirty="0" smtClean="0"/>
                        <a:t>10.88</a:t>
                      </a:r>
                    </a:p>
                    <a:p>
                      <a:pPr algn="ctr"/>
                      <a:r>
                        <a:rPr lang="en-US" sz="1400" dirty="0" smtClean="0"/>
                        <a:t>(6.2-19.4)</a:t>
                      </a:r>
                    </a:p>
                    <a:p>
                      <a:pPr algn="ctr"/>
                      <a:r>
                        <a:rPr lang="en-US" sz="1400" dirty="0" smtClean="0"/>
                        <a:t>ACTH: </a:t>
                      </a:r>
                      <a:r>
                        <a:rPr lang="en-US" sz="1800" dirty="0" smtClean="0"/>
                        <a:t>15.6</a:t>
                      </a:r>
                    </a:p>
                    <a:p>
                      <a:pPr algn="ctr"/>
                      <a:r>
                        <a:rPr lang="en-US" sz="1200" dirty="0" smtClean="0"/>
                        <a:t>(7.2-63.3)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96/2/11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مرکزی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fa-IR" dirty="0" smtClean="0"/>
                        <a:t>8</a:t>
                      </a:r>
                      <a:r>
                        <a:rPr lang="en-US" dirty="0" smtClean="0"/>
                        <a:t>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T4:12.9</a:t>
                      </a:r>
                    </a:p>
                    <a:p>
                      <a:pPr algn="ctr"/>
                      <a:r>
                        <a:rPr lang="en-US" sz="1400" dirty="0" smtClean="0"/>
                        <a:t>TSH:0.27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96/3/31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مرکزی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137.5 </a:t>
                      </a:r>
                      <a:endParaRPr lang="fa-IR" dirty="0" smtClean="0"/>
                    </a:p>
                    <a:p>
                      <a:pPr algn="ctr"/>
                      <a:r>
                        <a:rPr lang="en-US" sz="1400" dirty="0" smtClean="0"/>
                        <a:t>(6-30)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r>
                        <a:rPr lang="en-US" dirty="0" smtClean="0"/>
                        <a:t>. 13</a:t>
                      </a:r>
                      <a:endParaRPr lang="fa-IR" dirty="0" smtClean="0"/>
                    </a:p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400" dirty="0" smtClean="0"/>
                        <a:t>(6-30)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present she has within 38</a:t>
            </a:r>
            <a:r>
              <a:rPr lang="en-US" baseline="30000" dirty="0" smtClean="0"/>
              <a:t>th</a:t>
            </a:r>
            <a:r>
              <a:rPr lang="en-US" dirty="0" smtClean="0"/>
              <a:t> weeks of pregnancy( G2 L1) and has no any complain such as headache , nausea , vertigo and ..etc except mild transient blurring of vision.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sonography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63731"/>
            <a:ext cx="5029200" cy="604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Medical History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Hx</a:t>
            </a:r>
            <a:r>
              <a:rPr lang="en-US" dirty="0" smtClean="0"/>
              <a:t> of irregular menstruation, and amenorrhea (8month) that had been treated by taking </a:t>
            </a:r>
            <a:r>
              <a:rPr lang="en-US" dirty="0" err="1" smtClean="0"/>
              <a:t>Medroxyprogestrone</a:t>
            </a:r>
            <a:endParaRPr lang="en-US" dirty="0" smtClean="0"/>
          </a:p>
          <a:p>
            <a:r>
              <a:rPr lang="en-US" dirty="0" err="1" smtClean="0"/>
              <a:t>Hx</a:t>
            </a:r>
            <a:r>
              <a:rPr lang="en-US" dirty="0" smtClean="0"/>
              <a:t> of Normal Pregnancy &amp; </a:t>
            </a:r>
            <a:r>
              <a:rPr lang="en-US" dirty="0" smtClean="0"/>
              <a:t>Cesarean </a:t>
            </a:r>
            <a:r>
              <a:rPr lang="en-US" dirty="0" smtClean="0"/>
              <a:t>section 6 years ago without complication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sz="2800" dirty="0" smtClean="0"/>
              <a:t>BP:140/70(without </a:t>
            </a:r>
            <a:r>
              <a:rPr lang="en-US" sz="2800" dirty="0" err="1" smtClean="0"/>
              <a:t>proteinuria,Headache</a:t>
            </a:r>
            <a:r>
              <a:rPr lang="en-US" sz="2800" dirty="0" smtClean="0"/>
              <a:t>, Edema etc</a:t>
            </a:r>
            <a:r>
              <a:rPr lang="en-US" sz="2800" dirty="0" smtClean="0"/>
              <a:t>..)</a:t>
            </a:r>
            <a:r>
              <a:rPr lang="en-US" dirty="0" smtClean="0"/>
              <a:t> </a:t>
            </a:r>
            <a:r>
              <a:rPr lang="en-US" dirty="0" smtClean="0"/>
              <a:t>7 days ago </a:t>
            </a:r>
            <a:r>
              <a:rPr lang="en-US" dirty="0" err="1" smtClean="0"/>
              <a:t>admited</a:t>
            </a:r>
            <a:r>
              <a:rPr lang="en-US" dirty="0" smtClean="0"/>
              <a:t> in hospital( 3 days) and </a:t>
            </a:r>
            <a:r>
              <a:rPr lang="en-US" dirty="0" smtClean="0"/>
              <a:t>controlled </a:t>
            </a:r>
            <a:r>
              <a:rPr lang="en-US" dirty="0" smtClean="0"/>
              <a:t>Bp without any medication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History 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en-US" dirty="0" smtClean="0"/>
              <a:t>Tab </a:t>
            </a:r>
            <a:r>
              <a:rPr lang="en-US" dirty="0" err="1" smtClean="0"/>
              <a:t>CalciumD</a:t>
            </a:r>
            <a:r>
              <a:rPr lang="en-US" dirty="0" smtClean="0"/>
              <a:t> Daily</a:t>
            </a:r>
          </a:p>
          <a:p>
            <a:pPr>
              <a:buNone/>
            </a:pPr>
            <a:r>
              <a:rPr lang="en-US" dirty="0" smtClean="0"/>
              <a:t>Cap </a:t>
            </a:r>
            <a:r>
              <a:rPr lang="en-US" dirty="0" err="1" smtClean="0"/>
              <a:t>Fefol</a:t>
            </a:r>
            <a:r>
              <a:rPr lang="en-US" dirty="0" smtClean="0"/>
              <a:t> Daily</a:t>
            </a:r>
          </a:p>
          <a:p>
            <a:pPr>
              <a:buNone/>
            </a:pPr>
            <a:r>
              <a:rPr lang="en-US" dirty="0" smtClean="0"/>
              <a:t>Tab prenatal Daily</a:t>
            </a:r>
          </a:p>
          <a:p>
            <a:pPr>
              <a:buNone/>
            </a:pPr>
            <a:r>
              <a:rPr lang="en-US" dirty="0" smtClean="0"/>
              <a:t>Pearl </a:t>
            </a:r>
            <a:r>
              <a:rPr lang="en-US" dirty="0" err="1" smtClean="0"/>
              <a:t>Vit</a:t>
            </a:r>
            <a:r>
              <a:rPr lang="en-US" dirty="0" smtClean="0"/>
              <a:t> D3 50,000 weekly</a:t>
            </a:r>
          </a:p>
          <a:p>
            <a:pPr>
              <a:buNone/>
            </a:pPr>
            <a:r>
              <a:rPr lang="en-US" dirty="0" smtClean="0"/>
              <a:t>Tab </a:t>
            </a:r>
            <a:r>
              <a:rPr lang="en-US" dirty="0" err="1" smtClean="0"/>
              <a:t>Cabergoline</a:t>
            </a:r>
            <a:r>
              <a:rPr lang="en-US" dirty="0" smtClean="0"/>
              <a:t> 1mg twice a week (since 2weeks ago)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History </a:t>
            </a:r>
            <a:r>
              <a:rPr lang="en-US" dirty="0" smtClean="0"/>
              <a:t>: </a:t>
            </a:r>
            <a:r>
              <a:rPr lang="en-US" dirty="0" err="1" smtClean="0"/>
              <a:t>Mother:DM</a:t>
            </a:r>
            <a:r>
              <a:rPr lang="en-US" dirty="0" smtClean="0"/>
              <a:t> </a:t>
            </a:r>
            <a:r>
              <a:rPr lang="en-US" dirty="0" smtClean="0"/>
              <a:t>&amp; HTN 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 History </a:t>
            </a:r>
            <a:r>
              <a:rPr lang="en-US" dirty="0" smtClean="0"/>
              <a:t>: NL    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Neg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Systems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Negative: Weakness , fatigue , Headache , Vertigo , Anorexia , Nausea , Vomiting , Constipation , </a:t>
            </a:r>
            <a:r>
              <a:rPr lang="en-US" dirty="0" err="1" smtClean="0"/>
              <a:t>Polydipsia</a:t>
            </a:r>
            <a:r>
              <a:rPr lang="en-US" dirty="0" smtClean="0"/>
              <a:t> , </a:t>
            </a:r>
            <a:r>
              <a:rPr lang="en-US" dirty="0" err="1" smtClean="0"/>
              <a:t>Polyurea</a:t>
            </a:r>
            <a:r>
              <a:rPr lang="en-US" dirty="0" smtClean="0"/>
              <a:t> , </a:t>
            </a:r>
            <a:r>
              <a:rPr lang="en-US" dirty="0" err="1" smtClean="0"/>
              <a:t>Myalgia</a:t>
            </a:r>
            <a:r>
              <a:rPr lang="en-US" dirty="0" smtClean="0"/>
              <a:t> ,Depression ,</a:t>
            </a:r>
            <a:r>
              <a:rPr lang="en-US" dirty="0" err="1" smtClean="0"/>
              <a:t>Paresthesia</a:t>
            </a:r>
            <a:r>
              <a:rPr lang="en-US" dirty="0" smtClean="0"/>
              <a:t> , Bone Pain, etc..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Weight:58--&gt; 73 ;</a:t>
            </a:r>
          </a:p>
          <a:p>
            <a:r>
              <a:rPr lang="en-US" dirty="0" smtClean="0"/>
              <a:t>Height</a:t>
            </a:r>
            <a:r>
              <a:rPr lang="en-US" dirty="0" smtClean="0"/>
              <a:t>: 161cm ;</a:t>
            </a:r>
          </a:p>
          <a:p>
            <a:r>
              <a:rPr lang="en-US" dirty="0" smtClean="0"/>
              <a:t>BMI:22.37 </a:t>
            </a:r>
            <a:r>
              <a:rPr lang="en-US" dirty="0" smtClean="0"/>
              <a:t>--&gt; 27.8 kg/m2</a:t>
            </a:r>
          </a:p>
          <a:p>
            <a:r>
              <a:rPr lang="en-US" dirty="0" smtClean="0"/>
              <a:t>BP :105/70 ;HR:86/min(Regular)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No remarkable finding except </a:t>
            </a:r>
            <a:r>
              <a:rPr lang="en-US" dirty="0" smtClean="0">
                <a:solidFill>
                  <a:srgbClr val="FF0000"/>
                </a:solidFill>
              </a:rPr>
              <a:t>positive confrontation test </a:t>
            </a:r>
            <a:r>
              <a:rPr lang="en-US" dirty="0" smtClean="0">
                <a:solidFill>
                  <a:srgbClr val="002060"/>
                </a:solidFill>
              </a:rPr>
              <a:t>and scar of previous C/S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List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A 35 years old pregnant female</a:t>
            </a:r>
          </a:p>
          <a:p>
            <a:r>
              <a:rPr lang="en-US" dirty="0" smtClean="0"/>
              <a:t> with </a:t>
            </a:r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 err="1" smtClean="0"/>
              <a:t>prolactinoma</a:t>
            </a:r>
            <a:r>
              <a:rPr lang="en-US" dirty="0" smtClean="0"/>
              <a:t> (</a:t>
            </a:r>
            <a:r>
              <a:rPr lang="en-US" dirty="0" err="1" smtClean="0"/>
              <a:t>Galactorrhea</a:t>
            </a:r>
            <a:r>
              <a:rPr lang="en-US" dirty="0" smtClean="0"/>
              <a:t> &amp; Amenorrhea)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Bitemporal</a:t>
            </a:r>
            <a:r>
              <a:rPr lang="en-US" dirty="0" smtClean="0"/>
              <a:t> </a:t>
            </a:r>
            <a:r>
              <a:rPr lang="en-US" dirty="0" err="1" smtClean="0"/>
              <a:t>Hemianopia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4038600"/>
            <a:ext cx="8839200" cy="167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B. </a:t>
            </a:r>
            <a:r>
              <a:rPr lang="en-US" sz="2800" dirty="0" err="1" smtClean="0"/>
              <a:t>Birjandi</a:t>
            </a:r>
            <a:r>
              <a:rPr lang="en-US" sz="2800" dirty="0" smtClean="0"/>
              <a:t> MD</a:t>
            </a:r>
            <a:br>
              <a:rPr lang="en-US" sz="2800" dirty="0" smtClean="0"/>
            </a:br>
            <a:r>
              <a:rPr lang="en-US" sz="2800" dirty="0" err="1" smtClean="0"/>
              <a:t>Shahid</a:t>
            </a:r>
            <a:r>
              <a:rPr lang="en-US" sz="2800" dirty="0" smtClean="0"/>
              <a:t> </a:t>
            </a:r>
            <a:r>
              <a:rPr lang="en-US" sz="2800" dirty="0" err="1" smtClean="0"/>
              <a:t>Beheshti</a:t>
            </a:r>
            <a:r>
              <a:rPr lang="en-US" sz="2800" dirty="0" smtClean="0"/>
              <a:t> Medical University</a:t>
            </a:r>
            <a:br>
              <a:rPr lang="en-US" sz="2800" dirty="0" smtClean="0"/>
            </a:br>
            <a:r>
              <a:rPr lang="en-US" sz="2800" dirty="0" smtClean="0"/>
              <a:t>13 November 2017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7848600" cy="3048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35 years old pregnant female with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Bitemporal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Hemianopia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illness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35 years old married female was referred to endocrinology clinic with </a:t>
            </a:r>
            <a:r>
              <a:rPr lang="en-US" dirty="0" err="1" smtClean="0"/>
              <a:t>galactorrhea</a:t>
            </a:r>
            <a:r>
              <a:rPr lang="en-US" dirty="0" smtClean="0"/>
              <a:t> and amenorrhea (for 6 month) (95.4 to 95.10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According to MRI report and </a:t>
            </a:r>
            <a:r>
              <a:rPr lang="en-US" dirty="0" err="1" smtClean="0"/>
              <a:t>prolactin</a:t>
            </a:r>
            <a:r>
              <a:rPr lang="en-US" dirty="0" smtClean="0"/>
              <a:t> level, </a:t>
            </a:r>
            <a:r>
              <a:rPr lang="en-US" dirty="0" err="1" smtClean="0"/>
              <a:t>Cabergoline</a:t>
            </a:r>
            <a:r>
              <a:rPr lang="en-US" dirty="0" smtClean="0"/>
              <a:t> (1mg </a:t>
            </a:r>
            <a:r>
              <a:rPr lang="en-US" dirty="0" err="1" smtClean="0"/>
              <a:t>po</a:t>
            </a:r>
            <a:r>
              <a:rPr lang="en-US" dirty="0" smtClean="0"/>
              <a:t> QOD) advised since 95.10.1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MRI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02999" y="1268611"/>
            <a:ext cx="4288602" cy="528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400" y="1447800"/>
            <a:ext cx="42672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Enlarged Pituitary gland within enlarged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r>
              <a:rPr lang="en-US" dirty="0" smtClean="0"/>
              <a:t> with right side </a:t>
            </a:r>
            <a:r>
              <a:rPr lang="en-US" dirty="0" err="1" smtClean="0"/>
              <a:t>parasellar</a:t>
            </a:r>
            <a:r>
              <a:rPr lang="en-US" dirty="0" smtClean="0"/>
              <a:t> extension without definite border with </a:t>
            </a:r>
            <a:r>
              <a:rPr lang="en-US" dirty="0" err="1" smtClean="0"/>
              <a:t>anterosuperior</a:t>
            </a:r>
            <a:r>
              <a:rPr lang="en-US" dirty="0" smtClean="0"/>
              <a:t> displaced optic </a:t>
            </a:r>
            <a:r>
              <a:rPr lang="en-US" dirty="0" err="1" smtClean="0"/>
              <a:t>chiasma</a:t>
            </a:r>
            <a:r>
              <a:rPr lang="en-US" dirty="0" smtClean="0"/>
              <a:t> measuring 24 mm in height, 15mm in AP and 25mm transverse diameter in favor of </a:t>
            </a:r>
            <a:r>
              <a:rPr lang="en-US" b="1" dirty="0" smtClean="0">
                <a:solidFill>
                  <a:srgbClr val="FF0000"/>
                </a:solidFill>
              </a:rPr>
              <a:t>macro adenoma </a:t>
            </a:r>
          </a:p>
          <a:p>
            <a:r>
              <a:rPr lang="en-US" dirty="0" smtClean="0"/>
              <a:t>Posterior pituitary gland is normal in size, shape without abnormal signal. Both cavernous sinuses &amp; visible ant. Visual pathway are unremarkable.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MRI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 descr="C:\Users\Yaser\Documents\Bluetooth Exchange Folder\IMG_20171112_232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1981200" cy="4985657"/>
          </a:xfrm>
          <a:prstGeom prst="rect">
            <a:avLst/>
          </a:prstGeom>
          <a:noFill/>
        </p:spPr>
      </p:pic>
      <p:pic>
        <p:nvPicPr>
          <p:cNvPr id="1027" name="Picture 3" descr="C:\Users\Yaser\Documents\Bluetooth Exchange Folder\IMG_20171112_232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9726"/>
            <a:ext cx="2895600" cy="4976811"/>
          </a:xfrm>
          <a:prstGeom prst="rect">
            <a:avLst/>
          </a:prstGeom>
          <a:noFill/>
        </p:spPr>
      </p:pic>
      <p:pic>
        <p:nvPicPr>
          <p:cNvPr id="1028" name="Picture 4" descr="C:\Users\Yaser\Documents\Bluetooth Exchange Folder\IMG_20171112_2328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18179"/>
            <a:ext cx="3886200" cy="4977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MRI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Yaser\Documents\Bluetooth Exchange Folder\IMG_20171112_2328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738997"/>
            <a:ext cx="3440905" cy="5818516"/>
          </a:xfrm>
          <a:prstGeom prst="rect">
            <a:avLst/>
          </a:prstGeom>
          <a:noFill/>
        </p:spPr>
      </p:pic>
      <p:pic>
        <p:nvPicPr>
          <p:cNvPr id="2051" name="Picture 3" descr="C:\Users\Yaser\Documents\Bluetooth Exchange Folder\IMG_20171112_232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71294"/>
            <a:ext cx="3962400" cy="585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Galactorrhea</a:t>
            </a:r>
            <a:r>
              <a:rPr lang="en-US" dirty="0" smtClean="0"/>
              <a:t> was improved to medication and menstruation occurred 2 months later(95.12.1)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She had continued taking </a:t>
            </a:r>
            <a:r>
              <a:rPr lang="en-US" dirty="0" err="1" smtClean="0"/>
              <a:t>Cabergoline</a:t>
            </a:r>
            <a:r>
              <a:rPr lang="en-US" dirty="0" smtClean="0"/>
              <a:t> for 3 month until check for </a:t>
            </a:r>
            <a:r>
              <a:rPr lang="en-US" dirty="0" err="1" smtClean="0"/>
              <a:t>Bhcg</a:t>
            </a:r>
            <a:r>
              <a:rPr lang="en-US" dirty="0" smtClean="0"/>
              <a:t> revealed the patient is pregnant.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029200" cy="419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Cabergoline</a:t>
            </a:r>
            <a:r>
              <a:rPr lang="en-US" dirty="0" smtClean="0"/>
              <a:t> was </a:t>
            </a:r>
            <a:r>
              <a:rPr lang="en-US" dirty="0" err="1" smtClean="0"/>
              <a:t>deseased</a:t>
            </a:r>
            <a:r>
              <a:rPr lang="en-US" dirty="0" smtClean="0"/>
              <a:t> by her physician. During her pregnancy </a:t>
            </a:r>
            <a:r>
              <a:rPr lang="en-US" dirty="0" err="1" smtClean="0"/>
              <a:t>Perimetry</a:t>
            </a:r>
            <a:r>
              <a:rPr lang="en-US" dirty="0" smtClean="0"/>
              <a:t> test was checked every 3 month, that as normal until 96.7.18 Visual field showed </a:t>
            </a:r>
            <a:r>
              <a:rPr lang="en-US" b="1" dirty="0" err="1" smtClean="0">
                <a:solidFill>
                  <a:srgbClr val="FF0000"/>
                </a:solidFill>
              </a:rPr>
              <a:t>Bitemporal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hemianopia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0" y="1371600"/>
          <a:ext cx="24892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96/4/24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96/7/18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Bitemporal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Hemianopia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00400"/>
            <a:ext cx="367600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514600" cy="33528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Perimetry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96.4.24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86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316" y="3505200"/>
            <a:ext cx="28750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5140" y="3505200"/>
            <a:ext cx="28022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5805" y="228600"/>
            <a:ext cx="28915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505200"/>
            <a:ext cx="2666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503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 B. Birjandi MD Shahid Beheshti Medical University 13 November 2017</vt:lpstr>
      <vt:lpstr>Present illness</vt:lpstr>
      <vt:lpstr>Pituitary MRI</vt:lpstr>
      <vt:lpstr>Pituitary MRI</vt:lpstr>
      <vt:lpstr>Pituitary MRI</vt:lpstr>
      <vt:lpstr>Present illness</vt:lpstr>
      <vt:lpstr>Present illness</vt:lpstr>
      <vt:lpstr>Perimetry Test 96.4.24 </vt:lpstr>
      <vt:lpstr>Perimetry Test 96.7.18  </vt:lpstr>
      <vt:lpstr>Slide 11</vt:lpstr>
      <vt:lpstr>Present illness</vt:lpstr>
      <vt:lpstr>Prenatal sonography</vt:lpstr>
      <vt:lpstr>Past Medical History</vt:lpstr>
      <vt:lpstr>Slide 15</vt:lpstr>
      <vt:lpstr>Review Of Systems</vt:lpstr>
      <vt:lpstr>Physical Examination</vt:lpstr>
      <vt:lpstr>Problem List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Yaser</dc:creator>
  <cp:lastModifiedBy>Yaser</cp:lastModifiedBy>
  <cp:revision>73</cp:revision>
  <dcterms:created xsi:type="dcterms:W3CDTF">2006-08-16T00:00:00Z</dcterms:created>
  <dcterms:modified xsi:type="dcterms:W3CDTF">2017-11-12T21:09:31Z</dcterms:modified>
</cp:coreProperties>
</file>