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7" r:id="rId2"/>
    <p:sldId id="475" r:id="rId3"/>
    <p:sldId id="259" r:id="rId4"/>
    <p:sldId id="260" r:id="rId5"/>
    <p:sldId id="450" r:id="rId6"/>
    <p:sldId id="453" r:id="rId7"/>
    <p:sldId id="370" r:id="rId8"/>
    <p:sldId id="305" r:id="rId9"/>
    <p:sldId id="486" r:id="rId10"/>
    <p:sldId id="304" r:id="rId11"/>
    <p:sldId id="476" r:id="rId12"/>
    <p:sldId id="474" r:id="rId13"/>
    <p:sldId id="373" r:id="rId14"/>
    <p:sldId id="478" r:id="rId15"/>
    <p:sldId id="494" r:id="rId16"/>
    <p:sldId id="493" r:id="rId17"/>
    <p:sldId id="483" r:id="rId18"/>
    <p:sldId id="268" r:id="rId19"/>
    <p:sldId id="391" r:id="rId20"/>
    <p:sldId id="466" r:id="rId21"/>
    <p:sldId id="433" r:id="rId22"/>
    <p:sldId id="432" r:id="rId23"/>
    <p:sldId id="393" r:id="rId24"/>
    <p:sldId id="400" r:id="rId25"/>
    <p:sldId id="394" r:id="rId26"/>
    <p:sldId id="395" r:id="rId27"/>
    <p:sldId id="396" r:id="rId28"/>
    <p:sldId id="276" r:id="rId29"/>
    <p:sldId id="397" r:id="rId30"/>
    <p:sldId id="398" r:id="rId31"/>
    <p:sldId id="484" r:id="rId32"/>
    <p:sldId id="281" r:id="rId33"/>
    <p:sldId id="277" r:id="rId34"/>
    <p:sldId id="491" r:id="rId35"/>
    <p:sldId id="282" r:id="rId36"/>
    <p:sldId id="293" r:id="rId37"/>
    <p:sldId id="289" r:id="rId38"/>
    <p:sldId id="429" r:id="rId39"/>
    <p:sldId id="288" r:id="rId40"/>
    <p:sldId id="460" r:id="rId41"/>
    <p:sldId id="459" r:id="rId42"/>
    <p:sldId id="458" r:id="rId43"/>
    <p:sldId id="485" r:id="rId44"/>
    <p:sldId id="487" r:id="rId45"/>
    <p:sldId id="290" r:id="rId46"/>
    <p:sldId id="431" r:id="rId47"/>
    <p:sldId id="488" r:id="rId48"/>
    <p:sldId id="489" r:id="rId49"/>
    <p:sldId id="300" r:id="rId50"/>
    <p:sldId id="365" r:id="rId51"/>
    <p:sldId id="338" r:id="rId52"/>
    <p:sldId id="423" r:id="rId53"/>
    <p:sldId id="490" r:id="rId54"/>
    <p:sldId id="324" r:id="rId55"/>
    <p:sldId id="481" r:id="rId56"/>
    <p:sldId id="436" r:id="rId57"/>
    <p:sldId id="462" r:id="rId58"/>
    <p:sldId id="492" r:id="rId59"/>
    <p:sldId id="420" r:id="rId60"/>
    <p:sldId id="465" r:id="rId61"/>
    <p:sldId id="437" r:id="rId62"/>
    <p:sldId id="345" r:id="rId63"/>
    <p:sldId id="327" r:id="rId64"/>
    <p:sldId id="410" r:id="rId65"/>
    <p:sldId id="357" r:id="rId66"/>
    <p:sldId id="362" r:id="rId67"/>
    <p:sldId id="330" r:id="rId68"/>
    <p:sldId id="331" r:id="rId69"/>
    <p:sldId id="472" r:id="rId70"/>
    <p:sldId id="482" r:id="rId71"/>
    <p:sldId id="438" r:id="rId72"/>
    <p:sldId id="347" r:id="rId73"/>
    <p:sldId id="333" r:id="rId74"/>
    <p:sldId id="363" r:id="rId75"/>
    <p:sldId id="349" r:id="rId76"/>
    <p:sldId id="439" r:id="rId77"/>
    <p:sldId id="479" r:id="rId78"/>
    <p:sldId id="480" r:id="rId79"/>
    <p:sldId id="301" r:id="rId80"/>
    <p:sldId id="30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varScale="1">
        <p:scale>
          <a:sx n="39" d="100"/>
          <a:sy n="39" d="100"/>
        </p:scale>
        <p:origin x="-492" y="-96"/>
      </p:cViewPr>
      <p:guideLst>
        <p:guide orient="horz" pos="2160"/>
        <p:guide pos="3840"/>
      </p:guideLst>
    </p:cSldViewPr>
  </p:slideViewPr>
  <p:notesTextViewPr>
    <p:cViewPr>
      <p:scale>
        <a:sx n="1" d="1"/>
        <a:sy n="1" d="1"/>
      </p:scale>
      <p:origin x="0" y="0"/>
    </p:cViewPr>
  </p:notesTextViewPr>
  <p:sorterViewPr>
    <p:cViewPr>
      <p:scale>
        <a:sx n="100" d="100"/>
        <a:sy n="100" d="100"/>
      </p:scale>
      <p:origin x="0" y="278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view3D>
      <c:rotX val="15"/>
      <c:hPercent val="55"/>
      <c:rotY val="20"/>
      <c:depthPercent val="200"/>
      <c:rAngAx val="1"/>
    </c:view3D>
    <c:floor>
      <c:thickness val="0"/>
    </c:floor>
    <c:sideWall>
      <c:thickness val="0"/>
    </c:sideWall>
    <c:backWall>
      <c:thickness val="0"/>
    </c:backWall>
    <c:plotArea>
      <c:layout>
        <c:manualLayout>
          <c:layoutTarget val="inner"/>
          <c:xMode val="edge"/>
          <c:yMode val="edge"/>
          <c:x val="9.2386513563929407E-2"/>
          <c:y val="4.7645420093767307E-2"/>
          <c:w val="0.94964871194380118"/>
          <c:h val="0.84848484848484995"/>
        </c:manualLayout>
      </c:layout>
      <c:bar3DChart>
        <c:barDir val="col"/>
        <c:grouping val="clustered"/>
        <c:varyColors val="0"/>
        <c:ser>
          <c:idx val="0"/>
          <c:order val="0"/>
          <c:tx>
            <c:strRef>
              <c:f>Sheet1!$A$2</c:f>
              <c:strCache>
                <c:ptCount val="1"/>
                <c:pt idx="0">
                  <c:v>Before</c:v>
                </c:pt>
              </c:strCache>
            </c:strRef>
          </c:tx>
          <c:invertIfNegative val="0"/>
          <c:dLbls>
            <c:dLbl>
              <c:idx val="0"/>
              <c:layout>
                <c:manualLayout>
                  <c:x val="3.0019289483168111E-2"/>
                  <c:y val="-5.96828564746239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7765-48A9-9CF7-81039A677AC2}"/>
                </c:ext>
              </c:extLst>
            </c:dLbl>
            <c:dLbl>
              <c:idx val="1"/>
              <c:layout>
                <c:manualLayout>
                  <c:x val="2.7831861978090906E-2"/>
                  <c:y val="-6.505420305810120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7765-48A9-9CF7-81039A677AC2}"/>
                </c:ext>
              </c:extLst>
            </c:dLbl>
            <c:dLbl>
              <c:idx val="2"/>
              <c:layout>
                <c:manualLayout>
                  <c:x val="2.3204664592244701E-2"/>
                  <c:y val="-5.608403990005301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7765-48A9-9CF7-81039A677AC2}"/>
                </c:ext>
              </c:extLst>
            </c:dLbl>
            <c:dLbl>
              <c:idx val="3"/>
              <c:layout>
                <c:manualLayout>
                  <c:x val="-2.47481812382742E-2"/>
                  <c:y val="-7.159142370930000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7765-48A9-9CF7-81039A677AC2}"/>
                </c:ext>
              </c:extLst>
            </c:dLbl>
            <c:dLbl>
              <c:idx val="4"/>
              <c:layout>
                <c:manualLayout>
                  <c:x val="-1.41528961885226E-2"/>
                  <c:y val="-6.835443859346579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7765-48A9-9CF7-81039A677AC2}"/>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Sheet1!$B$1:$F$1</c:f>
              <c:strCache>
                <c:ptCount val="5"/>
                <c:pt idx="0">
                  <c:v>&lt;12.5</c:v>
                </c:pt>
                <c:pt idx="1">
                  <c:v>12.5-25</c:v>
                </c:pt>
                <c:pt idx="2">
                  <c:v>25-35</c:v>
                </c:pt>
                <c:pt idx="3">
                  <c:v>35-55</c:v>
                </c:pt>
                <c:pt idx="4">
                  <c:v>&gt;55</c:v>
                </c:pt>
              </c:strCache>
            </c:strRef>
          </c:cat>
          <c:val>
            <c:numRef>
              <c:f>Sheet1!$B$2:$F$2</c:f>
              <c:numCache>
                <c:formatCode>General</c:formatCode>
                <c:ptCount val="5"/>
                <c:pt idx="0">
                  <c:v>3.7</c:v>
                </c:pt>
                <c:pt idx="1">
                  <c:v>24.8</c:v>
                </c:pt>
                <c:pt idx="2">
                  <c:v>32.1</c:v>
                </c:pt>
                <c:pt idx="3">
                  <c:v>19.3</c:v>
                </c:pt>
                <c:pt idx="4">
                  <c:v>20.2</c:v>
                </c:pt>
              </c:numCache>
            </c:numRef>
          </c:val>
          <c:extLst xmlns:c16r2="http://schemas.microsoft.com/office/drawing/2015/06/chart">
            <c:ext xmlns:c16="http://schemas.microsoft.com/office/drawing/2014/chart" uri="{C3380CC4-5D6E-409C-BE32-E72D297353CC}">
              <c16:uniqueId val="{00000005-7765-48A9-9CF7-81039A677AC2}"/>
            </c:ext>
          </c:extLst>
        </c:ser>
        <c:ser>
          <c:idx val="1"/>
          <c:order val="1"/>
          <c:tx>
            <c:strRef>
              <c:f>Sheet1!$A$3</c:f>
              <c:strCache>
                <c:ptCount val="1"/>
                <c:pt idx="0">
                  <c:v>After</c:v>
                </c:pt>
              </c:strCache>
            </c:strRef>
          </c:tx>
          <c:invertIfNegative val="0"/>
          <c:dLbls>
            <c:dLbl>
              <c:idx val="1"/>
              <c:layout>
                <c:manualLayout>
                  <c:x val="2.4630211581021012E-2"/>
                  <c:y val="-4.795232279133390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7765-48A9-9CF7-81039A677AC2}"/>
                </c:ext>
              </c:extLst>
            </c:dLbl>
            <c:dLbl>
              <c:idx val="2"/>
              <c:layout>
                <c:manualLayout>
                  <c:x val="3.0541534368768601E-2"/>
                  <c:y val="-4.271782138843822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7765-48A9-9CF7-81039A677AC2}"/>
                </c:ext>
              </c:extLst>
            </c:dLbl>
            <c:dLbl>
              <c:idx val="3"/>
              <c:layout>
                <c:manualLayout>
                  <c:x val="2.1328467252158697E-2"/>
                  <c:y val="-4.401352891194722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7765-48A9-9CF7-81039A677AC2}"/>
                </c:ext>
              </c:extLst>
            </c:dLbl>
            <c:dLbl>
              <c:idx val="4"/>
              <c:layout>
                <c:manualLayout>
                  <c:x val="2.8849273792961507E-2"/>
                  <c:y val="-5.082685276401639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7765-48A9-9CF7-81039A677AC2}"/>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Sheet1!$B$1:$F$1</c:f>
              <c:strCache>
                <c:ptCount val="5"/>
                <c:pt idx="0">
                  <c:v>&lt;12.5</c:v>
                </c:pt>
                <c:pt idx="1">
                  <c:v>12.5-25</c:v>
                </c:pt>
                <c:pt idx="2">
                  <c:v>25-35</c:v>
                </c:pt>
                <c:pt idx="3">
                  <c:v>35-55</c:v>
                </c:pt>
                <c:pt idx="4">
                  <c:v>&gt;55</c:v>
                </c:pt>
              </c:strCache>
            </c:strRef>
          </c:cat>
          <c:val>
            <c:numRef>
              <c:f>Sheet1!$B$3:$F$3</c:f>
              <c:numCache>
                <c:formatCode>General</c:formatCode>
                <c:ptCount val="5"/>
                <c:pt idx="0">
                  <c:v>0</c:v>
                </c:pt>
                <c:pt idx="1">
                  <c:v>6.4</c:v>
                </c:pt>
                <c:pt idx="2">
                  <c:v>2.8</c:v>
                </c:pt>
                <c:pt idx="3">
                  <c:v>57.8</c:v>
                </c:pt>
                <c:pt idx="4">
                  <c:v>33</c:v>
                </c:pt>
              </c:numCache>
            </c:numRef>
          </c:val>
          <c:extLst xmlns:c16r2="http://schemas.microsoft.com/office/drawing/2015/06/chart">
            <c:ext xmlns:c16="http://schemas.microsoft.com/office/drawing/2014/chart" uri="{C3380CC4-5D6E-409C-BE32-E72D297353CC}">
              <c16:uniqueId val="{0000000A-7765-48A9-9CF7-81039A677AC2}"/>
            </c:ext>
          </c:extLst>
        </c:ser>
        <c:ser>
          <c:idx val="2"/>
          <c:order val="2"/>
          <c:tx>
            <c:strRef>
              <c:f>Sheet1!$A$4</c:f>
              <c:strCache>
                <c:ptCount val="1"/>
              </c:strCache>
            </c:strRef>
          </c:tx>
          <c:invertIfNegative val="0"/>
          <c:cat>
            <c:strRef>
              <c:f>Sheet1!$B$1:$F$1</c:f>
              <c:strCache>
                <c:ptCount val="5"/>
                <c:pt idx="0">
                  <c:v>&lt;12.5</c:v>
                </c:pt>
                <c:pt idx="1">
                  <c:v>12.5-25</c:v>
                </c:pt>
                <c:pt idx="2">
                  <c:v>25-35</c:v>
                </c:pt>
                <c:pt idx="3">
                  <c:v>35-55</c:v>
                </c:pt>
                <c:pt idx="4">
                  <c:v>&gt;55</c:v>
                </c:pt>
              </c:strCache>
            </c:strRef>
          </c:cat>
          <c:val>
            <c:numRef>
              <c:f>Sheet1!$B$4:$F$4</c:f>
              <c:numCache>
                <c:formatCode>General</c:formatCode>
                <c:ptCount val="5"/>
              </c:numCache>
            </c:numRef>
          </c:val>
          <c:extLst xmlns:c16r2="http://schemas.microsoft.com/office/drawing/2015/06/chart">
            <c:ext xmlns:c16="http://schemas.microsoft.com/office/drawing/2014/chart" uri="{C3380CC4-5D6E-409C-BE32-E72D297353CC}">
              <c16:uniqueId val="{0000000B-7765-48A9-9CF7-81039A677AC2}"/>
            </c:ext>
          </c:extLst>
        </c:ser>
        <c:dLbls>
          <c:showLegendKey val="0"/>
          <c:showVal val="0"/>
          <c:showCatName val="0"/>
          <c:showSerName val="0"/>
          <c:showPercent val="0"/>
          <c:showBubbleSize val="0"/>
        </c:dLbls>
        <c:gapWidth val="0"/>
        <c:gapDepth val="50"/>
        <c:shape val="box"/>
        <c:axId val="691929600"/>
        <c:axId val="669733952"/>
        <c:axId val="0"/>
      </c:bar3DChart>
      <c:catAx>
        <c:axId val="691929600"/>
        <c:scaling>
          <c:orientation val="minMax"/>
        </c:scaling>
        <c:delete val="0"/>
        <c:axPos val="b"/>
        <c:numFmt formatCode="General" sourceLinked="1"/>
        <c:majorTickMark val="out"/>
        <c:minorTickMark val="none"/>
        <c:tickLblPos val="low"/>
        <c:txPr>
          <a:bodyPr rot="0" vert="horz"/>
          <a:lstStyle/>
          <a:p>
            <a:pPr>
              <a:defRPr/>
            </a:pPr>
            <a:endParaRPr lang="en-US"/>
          </a:p>
        </c:txPr>
        <c:crossAx val="669733952"/>
        <c:crosses val="autoZero"/>
        <c:auto val="1"/>
        <c:lblAlgn val="ctr"/>
        <c:lblOffset val="100"/>
        <c:tickLblSkip val="1"/>
        <c:tickMarkSkip val="1"/>
        <c:noMultiLvlLbl val="0"/>
      </c:catAx>
      <c:valAx>
        <c:axId val="669733952"/>
        <c:scaling>
          <c:orientation val="minMax"/>
        </c:scaling>
        <c:delete val="0"/>
        <c:axPos val="l"/>
        <c:majorGridlines/>
        <c:numFmt formatCode="General" sourceLinked="1"/>
        <c:majorTickMark val="out"/>
        <c:minorTickMark val="none"/>
        <c:tickLblPos val="nextTo"/>
        <c:txPr>
          <a:bodyPr rot="0" vert="horz"/>
          <a:lstStyle/>
          <a:p>
            <a:pPr>
              <a:defRPr/>
            </a:pPr>
            <a:endParaRPr lang="en-US"/>
          </a:p>
        </c:txPr>
        <c:crossAx val="691929600"/>
        <c:crosses val="autoZero"/>
        <c:crossBetween val="between"/>
      </c:valAx>
    </c:plotArea>
    <c:legend>
      <c:legendPos val="r"/>
      <c:legendEntry>
        <c:idx val="2"/>
        <c:delete val="1"/>
      </c:legendEntry>
      <c:layout>
        <c:manualLayout>
          <c:xMode val="edge"/>
          <c:yMode val="edge"/>
          <c:x val="0.81030444964871395"/>
          <c:y val="3.2323232323232406E-2"/>
          <c:w val="0.14402810304449803"/>
          <c:h val="0.16363636363636405"/>
        </c:manualLayout>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8F8D7-F424-4E84-A0C9-058BE64D39CD}" type="datetimeFigureOut">
              <a:rPr lang="en-US" smtClean="0"/>
              <a:pPr/>
              <a:t>11/14/2018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38DC7-30C4-4E1A-AF6E-52D783BAB5BC}" type="slidenum">
              <a:rPr lang="en-US" smtClean="0"/>
              <a:pPr/>
              <a:t>‹#›</a:t>
            </a:fld>
            <a:endParaRPr lang="en-US"/>
          </a:p>
        </p:txBody>
      </p:sp>
    </p:spTree>
    <p:extLst>
      <p:ext uri="{BB962C8B-B14F-4D97-AF65-F5344CB8AC3E}">
        <p14:creationId xmlns:p14="http://schemas.microsoft.com/office/powerpoint/2010/main" val="4083255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38DC7-30C4-4E1A-AF6E-52D783BAB5BC}" type="slidenum">
              <a:rPr lang="en-US" smtClean="0"/>
              <a:pPr/>
              <a:t>1</a:t>
            </a:fld>
            <a:endParaRPr lang="en-US"/>
          </a:p>
        </p:txBody>
      </p:sp>
    </p:spTree>
    <p:extLst>
      <p:ext uri="{BB962C8B-B14F-4D97-AF65-F5344CB8AC3E}">
        <p14:creationId xmlns:p14="http://schemas.microsoft.com/office/powerpoint/2010/main" val="150162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38DC7-30C4-4E1A-AF6E-52D783BAB5BC}" type="slidenum">
              <a:rPr lang="en-US" smtClean="0"/>
              <a:pPr/>
              <a:t>6</a:t>
            </a:fld>
            <a:endParaRPr lang="en-US"/>
          </a:p>
        </p:txBody>
      </p:sp>
    </p:spTree>
    <p:extLst>
      <p:ext uri="{BB962C8B-B14F-4D97-AF65-F5344CB8AC3E}">
        <p14:creationId xmlns:p14="http://schemas.microsoft.com/office/powerpoint/2010/main" val="244008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5"/>
          <p:cNvSpPr txBox="1">
            <a:spLocks noGrp="1" noChangeArrowheads="1"/>
          </p:cNvSpPr>
          <p:nvPr/>
        </p:nvSpPr>
        <p:spPr bwMode="auto">
          <a:xfrm>
            <a:off x="3976688" y="8853488"/>
            <a:ext cx="3059112" cy="457200"/>
          </a:xfrm>
          <a:prstGeom prst="rect">
            <a:avLst/>
          </a:prstGeom>
          <a:noFill/>
          <a:ln w="9525">
            <a:noFill/>
            <a:miter lim="800000"/>
            <a:headEnd/>
            <a:tailEnd/>
          </a:ln>
        </p:spPr>
        <p:txBody>
          <a:bodyPr lIns="91659" tIns="45830" rIns="91659" bIns="45830" anchor="b"/>
          <a:lstStyle/>
          <a:p>
            <a:pPr algn="r"/>
            <a:fld id="{7AD8B3A1-CE12-4D51-AAEA-0305F689CB32}" type="slidenum">
              <a:rPr lang="en-US" altLang="en-US" sz="1200">
                <a:solidFill>
                  <a:schemeClr val="tx2"/>
                </a:solidFill>
                <a:latin typeface="Times New Roman" pitchFamily="18" charset="0"/>
              </a:rPr>
              <a:pPr algn="r"/>
              <a:t>31</a:t>
            </a:fld>
            <a:endParaRPr lang="en-US" altLang="en-US" sz="1200">
              <a:solidFill>
                <a:schemeClr val="tx2"/>
              </a:solidFill>
              <a:latin typeface="Times New Roman" pitchFamily="18" charset="0"/>
            </a:endParaRPr>
          </a:p>
        </p:txBody>
      </p:sp>
      <p:sp>
        <p:nvSpPr>
          <p:cNvPr id="178179" name="Rectangle 2"/>
          <p:cNvSpPr>
            <a:spLocks noGrp="1" noRot="1" noChangeAspect="1" noChangeArrowheads="1" noTextEdit="1"/>
          </p:cNvSpPr>
          <p:nvPr>
            <p:ph type="sldImg"/>
          </p:nvPr>
        </p:nvSpPr>
        <p:spPr bwMode="auto">
          <a:xfrm>
            <a:off x="360363" y="687388"/>
            <a:ext cx="6238875" cy="3509962"/>
          </a:xfrm>
          <a:prstGeom prst="rect">
            <a:avLst/>
          </a:prstGeom>
          <a:noFill/>
          <a:ln>
            <a:solidFill>
              <a:srgbClr val="000000"/>
            </a:solidFill>
            <a:miter lim="800000"/>
            <a:headEnd/>
            <a:tailEnd/>
          </a:ln>
        </p:spPr>
      </p:sp>
      <p:sp>
        <p:nvSpPr>
          <p:cNvPr id="178180" name="Rectangle 3"/>
          <p:cNvSpPr>
            <a:spLocks noGrp="1" noChangeArrowheads="1"/>
          </p:cNvSpPr>
          <p:nvPr>
            <p:ph type="body" idx="1"/>
          </p:nvPr>
        </p:nvSpPr>
        <p:spPr bwMode="auto">
          <a:xfrm>
            <a:off x="917575" y="4425950"/>
            <a:ext cx="5124450" cy="4197350"/>
          </a:xfrm>
          <a:prstGeom prst="rect">
            <a:avLst/>
          </a:prstGeom>
          <a:noFill/>
          <a:ln>
            <a:miter lim="800000"/>
            <a:headEnd/>
            <a:tailEnd/>
          </a:ln>
        </p:spPr>
        <p:txBody>
          <a:bodyPr lIns="91659" tIns="45830" rIns="91659" bIns="45830"/>
          <a:lstStyle/>
          <a:p>
            <a:r>
              <a:rPr lang="en-US" altLang="en-US" smtClean="0">
                <a:latin typeface="Helvetica Neue" charset="0"/>
              </a:rPr>
              <a:t>Limitations based on gender/site/technique to be discussed in Lecture 5.  </a:t>
            </a:r>
          </a:p>
          <a:p>
            <a:r>
              <a:rPr lang="en-US" altLang="en-US" smtClean="0">
                <a:latin typeface="Helvetica Neue" charset="0"/>
              </a:rPr>
              <a:t>Answer to </a:t>
            </a:r>
            <a:r>
              <a:rPr lang="ja-JP" altLang="en-US" smtClean="0">
                <a:latin typeface="Helvetica Neue" charset="0"/>
              </a:rPr>
              <a:t>“</a:t>
            </a:r>
            <a:r>
              <a:rPr lang="en-US" altLang="ja-JP" smtClean="0">
                <a:latin typeface="Helvetica Neue" charset="0"/>
              </a:rPr>
              <a:t>Some patients with T-score -2.5 or below do not have osteoporosis</a:t>
            </a:r>
            <a:r>
              <a:rPr lang="ja-JP" altLang="en-US" smtClean="0">
                <a:latin typeface="Helvetica Neue" charset="0"/>
              </a:rPr>
              <a:t>”</a:t>
            </a:r>
            <a:r>
              <a:rPr lang="en-US" altLang="ja-JP" smtClean="0">
                <a:latin typeface="Helvetica Neue" charset="0"/>
              </a:rPr>
              <a:t>  They may have osteomalacia or may be young and cannot diagnose osteoporosis on BMD alone (diagnosis requires fragility fracture in young and premenopausal patients per ISCD position).  They may also have secondary causes eg multiple myeloma. </a:t>
            </a:r>
          </a:p>
          <a:p>
            <a:r>
              <a:rPr lang="en-US" altLang="en-US" smtClean="0">
                <a:latin typeface="Helvetica Neue" charset="0"/>
              </a:rPr>
              <a:t>Answer to </a:t>
            </a:r>
            <a:r>
              <a:rPr lang="ja-JP" altLang="en-US" smtClean="0">
                <a:latin typeface="Helvetica Neue" charset="0"/>
              </a:rPr>
              <a:t>“</a:t>
            </a:r>
            <a:r>
              <a:rPr lang="en-US" altLang="ja-JP" smtClean="0">
                <a:latin typeface="Helvetica Neue" charset="0"/>
              </a:rPr>
              <a:t>Some patients with T-score above -2.5 may be diagnosed with osteoporosis</a:t>
            </a:r>
            <a:r>
              <a:rPr lang="ja-JP" altLang="en-US" smtClean="0">
                <a:latin typeface="Helvetica Neue" charset="0"/>
              </a:rPr>
              <a:t>”</a:t>
            </a:r>
            <a:r>
              <a:rPr lang="en-US" altLang="ja-JP" smtClean="0">
                <a:latin typeface="Helvetica Neue" charset="0"/>
              </a:rPr>
              <a:t>  Osteoporosis can also be diagnosed on the basis of a fragility fracture, BMD may be falsely elevated. </a:t>
            </a:r>
          </a:p>
          <a:p>
            <a:endParaRPr lang="en-US" altLang="en-US" smtClean="0">
              <a:latin typeface="Helvetica Neue" charset="0"/>
            </a:endParaRPr>
          </a:p>
          <a:p>
            <a:r>
              <a:rPr lang="en-US" altLang="en-US" sz="1400" b="1" u="sng" smtClean="0">
                <a:latin typeface="Helvetica Neue" charset="0"/>
              </a:rPr>
              <a:t>Official position of ISCD regarding WHO diagnosis in men and women:</a:t>
            </a:r>
          </a:p>
          <a:p>
            <a:pPr lvl="2"/>
            <a:r>
              <a:rPr lang="en-US" altLang="en-US" b="1" smtClean="0">
                <a:latin typeface="Helvetica Neue" charset="0"/>
                <a:cs typeface="Times New Roman" pitchFamily="18" charset="0"/>
              </a:rPr>
              <a:t>Densitometric diagnosis in men (age 20 and over):</a:t>
            </a:r>
            <a:endParaRPr lang="en-US" altLang="en-US" smtClean="0">
              <a:latin typeface="Helvetica Neue" charset="0"/>
              <a:cs typeface="Times New Roman" pitchFamily="18" charset="0"/>
            </a:endParaRPr>
          </a:p>
          <a:p>
            <a:pPr lvl="2">
              <a:buFontTx/>
              <a:buChar char="•"/>
            </a:pPr>
            <a:r>
              <a:rPr lang="en-US" altLang="en-US" smtClean="0">
                <a:latin typeface="Helvetica Neue" charset="0"/>
              </a:rPr>
              <a:t>The WHO classification should not be applied in its entirety to men.</a:t>
            </a:r>
          </a:p>
          <a:p>
            <a:pPr lvl="2">
              <a:buFontTx/>
              <a:buChar char="•"/>
            </a:pPr>
            <a:r>
              <a:rPr lang="en-US" altLang="en-US" smtClean="0">
                <a:latin typeface="Helvetica Neue" charset="0"/>
              </a:rPr>
              <a:t>In men over age 65 years, T-scores should be used and osteoporosis diagnosed if the T-score is ≤–2.5 (male reference database).  </a:t>
            </a:r>
          </a:p>
          <a:p>
            <a:pPr lvl="2">
              <a:buFontTx/>
              <a:buChar char="•"/>
            </a:pPr>
            <a:r>
              <a:rPr lang="en-US" altLang="en-US" smtClean="0">
                <a:latin typeface="Helvetica Neue" charset="0"/>
              </a:rPr>
              <a:t>Between age 50 and 65 years, T-scores may be used and osteoporosis diagnosed if both the T-score is ≤–2.5 (male reference database) and other risk factors for fracture are identified.  </a:t>
            </a:r>
          </a:p>
          <a:p>
            <a:pPr lvl="2">
              <a:buFontTx/>
              <a:buChar char="•"/>
            </a:pPr>
            <a:r>
              <a:rPr lang="en-US" altLang="en-US" smtClean="0">
                <a:latin typeface="Helvetica Neue" charset="0"/>
              </a:rPr>
              <a:t>Men at any age with secondary causes of low BMD (eg, glucocorticoid, hypogonadism, and hyperparathyroidism) may be diagnosed clinically with osteoporosis supported by findings of low BMD. These patients may have a different fracture risk at a given BMD.</a:t>
            </a:r>
          </a:p>
          <a:p>
            <a:pPr lvl="2">
              <a:buFontTx/>
              <a:buChar char="•"/>
            </a:pPr>
            <a:r>
              <a:rPr lang="en-US" altLang="en-US" smtClean="0">
                <a:latin typeface="Helvetica Neue" charset="0"/>
              </a:rPr>
              <a:t>There are no densitometric criteria for diagnosing osteoporosis in men under age 50 years. This diagnosis must be made on clinical grounds. </a:t>
            </a:r>
            <a:r>
              <a:rPr lang="en-US" altLang="en-US" smtClean="0">
                <a:latin typeface="Helvetica Neue" charset="0"/>
                <a:cs typeface="Times New Roman" pitchFamily="18" charset="0"/>
              </a:rPr>
              <a:t> </a:t>
            </a:r>
          </a:p>
          <a:p>
            <a:pPr lvl="2"/>
            <a:r>
              <a:rPr lang="en-US" altLang="en-US" b="1" smtClean="0">
                <a:latin typeface="Helvetica Neue" charset="0"/>
                <a:cs typeface="Times New Roman" pitchFamily="18" charset="0"/>
              </a:rPr>
              <a:t>Densitometric diagnosis in premenopausal women (age 20 to menopause):</a:t>
            </a:r>
            <a:endParaRPr lang="en-US" altLang="en-US" smtClean="0">
              <a:latin typeface="Helvetica Neue" charset="0"/>
              <a:cs typeface="Times New Roman" pitchFamily="18" charset="0"/>
            </a:endParaRPr>
          </a:p>
          <a:p>
            <a:pPr lvl="2">
              <a:buFontTx/>
              <a:buChar char="•"/>
            </a:pPr>
            <a:r>
              <a:rPr lang="en-US" altLang="en-US" smtClean="0">
                <a:latin typeface="Helvetica Neue" charset="0"/>
              </a:rPr>
              <a:t>The WHO classification should not be applied to healthy premenopausal women.</a:t>
            </a:r>
          </a:p>
          <a:p>
            <a:pPr lvl="2">
              <a:buFontTx/>
              <a:buChar char="•"/>
            </a:pPr>
            <a:r>
              <a:rPr lang="en-US" altLang="en-US" smtClean="0">
                <a:latin typeface="Helvetica Neue" charset="0"/>
              </a:rPr>
              <a:t>Z-scores rather than T-scores should be used in premenopausal women. </a:t>
            </a:r>
          </a:p>
          <a:p>
            <a:pPr lvl="2">
              <a:buFontTx/>
              <a:buChar char="•"/>
            </a:pPr>
            <a:r>
              <a:rPr lang="en-US" altLang="en-US" smtClean="0">
                <a:latin typeface="Helvetica Neue" charset="0"/>
              </a:rPr>
              <a:t>Osteoporosis can be clinically diagnosed in premenopausal women with secondary causes of low BMD (eg, glucocorticoid, hypogonadism, and hyperparathyroidism), recognizing that these patients may have a different fracture risk at a given BMD. </a:t>
            </a:r>
          </a:p>
          <a:p>
            <a:pPr lvl="2">
              <a:buFontTx/>
              <a:buChar char="•"/>
            </a:pPr>
            <a:r>
              <a:rPr lang="en-US" altLang="en-US" smtClean="0">
                <a:latin typeface="Helvetica Neue" charset="0"/>
              </a:rPr>
              <a:t>A clinical diagnosis of osteoporosis in premenopausal women can be made if clinical risk factors for fracture are identified and low bone mass is determined. The WHO classification should not be applied to premenopausal women.</a:t>
            </a:r>
          </a:p>
          <a:p>
            <a:pPr lvl="2"/>
            <a:r>
              <a:rPr lang="en-US" altLang="en-US" b="1" smtClean="0">
                <a:latin typeface="Helvetica Neue" charset="0"/>
                <a:cs typeface="Times New Roman" pitchFamily="18" charset="0"/>
              </a:rPr>
              <a:t>Densitometric diagnosis in children (male or female less than age 20):</a:t>
            </a:r>
            <a:endParaRPr lang="en-US" altLang="en-US" smtClean="0">
              <a:latin typeface="Helvetica Neue" charset="0"/>
              <a:cs typeface="Times New Roman" pitchFamily="18" charset="0"/>
            </a:endParaRPr>
          </a:p>
          <a:p>
            <a:pPr lvl="2">
              <a:buFontTx/>
              <a:buChar char="•"/>
            </a:pPr>
            <a:r>
              <a:rPr lang="en-US" altLang="en-US" smtClean="0">
                <a:latin typeface="Helvetica Neue" charset="0"/>
              </a:rPr>
              <a:t>T-scores should not be used in children; Z-scores should be used instead.</a:t>
            </a:r>
          </a:p>
          <a:p>
            <a:pPr lvl="2">
              <a:buFontTx/>
              <a:buChar char="•"/>
            </a:pPr>
            <a:r>
              <a:rPr lang="en-US" altLang="en-US" smtClean="0">
                <a:latin typeface="Helvetica Neue" charset="0"/>
              </a:rPr>
              <a:t>Manufacturers should remove T-scores from DXA printouts in children.</a:t>
            </a:r>
          </a:p>
          <a:p>
            <a:pPr lvl="2">
              <a:buFontTx/>
              <a:buChar char="•"/>
            </a:pPr>
            <a:r>
              <a:rPr lang="en-US" altLang="en-US" smtClean="0">
                <a:latin typeface="Helvetica Neue" charset="0"/>
              </a:rPr>
              <a:t>The diagnosis of osteoporosis and osteopenia in children cannot be made on densitometric data alone. Additional clinical information is essential. </a:t>
            </a:r>
          </a:p>
          <a:p>
            <a:pPr lvl="2">
              <a:buFontTx/>
              <a:buChar char="•"/>
            </a:pPr>
            <a:r>
              <a:rPr lang="en-US" altLang="en-US" smtClean="0">
                <a:latin typeface="Helvetica Neue" charset="0"/>
              </a:rPr>
              <a:t>Terms such as </a:t>
            </a:r>
            <a:r>
              <a:rPr lang="ja-JP" altLang="en-US" smtClean="0">
                <a:latin typeface="Helvetica Neue" charset="0"/>
              </a:rPr>
              <a:t>“</a:t>
            </a:r>
            <a:r>
              <a:rPr lang="en-US" altLang="ja-JP" smtClean="0">
                <a:latin typeface="Helvetica Neue" charset="0"/>
              </a:rPr>
              <a:t>low bone density for chronologic age</a:t>
            </a:r>
            <a:r>
              <a:rPr lang="ja-JP" altLang="en-US" smtClean="0">
                <a:latin typeface="Helvetica Neue" charset="0"/>
              </a:rPr>
              <a:t>”</a:t>
            </a:r>
            <a:r>
              <a:rPr lang="en-US" altLang="ja-JP" smtClean="0">
                <a:latin typeface="Helvetica Neue" charset="0"/>
              </a:rPr>
              <a:t> may be used if the Z-score is &lt;–2.   </a:t>
            </a:r>
          </a:p>
          <a:p>
            <a:pPr lvl="2">
              <a:buFontTx/>
              <a:buChar char="•"/>
            </a:pPr>
            <a:r>
              <a:rPr lang="en-US" altLang="en-US" smtClean="0">
                <a:latin typeface="Helvetica Neue" charset="0"/>
              </a:rPr>
              <a:t>Z-scores must be interpreted in the light of the best available pediatric databases of age-matched controls. The reference database should be cited in the report.</a:t>
            </a:r>
          </a:p>
          <a:p>
            <a:pPr lvl="2">
              <a:buFontTx/>
              <a:buChar char="•"/>
            </a:pPr>
            <a:r>
              <a:rPr lang="en-US" altLang="en-US" smtClean="0">
                <a:latin typeface="Helvetica Neue" charset="0"/>
              </a:rPr>
              <a:t>Spine and total body are the preferred skeletal sites for measurement.  </a:t>
            </a:r>
          </a:p>
          <a:p>
            <a:pPr lvl="2">
              <a:buFontTx/>
              <a:buChar char="•"/>
            </a:pPr>
            <a:r>
              <a:rPr lang="en-US" altLang="en-US" smtClean="0">
                <a:latin typeface="Helvetica Neue" charset="0"/>
              </a:rPr>
              <a:t>There is no agreement on standards for adjusting BMD or bone mineral content (BMC) for factors such as bone size, pubertal stage, skeletal maturity, and body composition. If adjustments are made, they should be clearly stated in the report.  </a:t>
            </a:r>
          </a:p>
          <a:p>
            <a:pPr lvl="2">
              <a:buFontTx/>
              <a:buChar char="•"/>
            </a:pPr>
            <a:r>
              <a:rPr lang="en-US" altLang="en-US" smtClean="0">
                <a:latin typeface="Helvetica Neue" charset="0"/>
              </a:rPr>
              <a:t>Serial BMD studies should be done on the same machine using the same scanning mode, software, and analysis. </a:t>
            </a:r>
          </a:p>
          <a:p>
            <a:pPr lvl="2">
              <a:buFontTx/>
              <a:buChar char="•"/>
            </a:pPr>
            <a:r>
              <a:rPr lang="en-US" altLang="en-US" smtClean="0">
                <a:latin typeface="Helvetica Neue" charset="0"/>
              </a:rPr>
              <a:t>Any deviation from standard adult acquisition protocols, such as use of low-density software and manual adjustment of region of interest should be stated in the report.</a:t>
            </a:r>
          </a:p>
          <a:p>
            <a:pPr lvl="2">
              <a:buFontTx/>
              <a:buChar char="•"/>
            </a:pPr>
            <a:r>
              <a:rPr lang="en-US" altLang="en-US" smtClean="0">
                <a:latin typeface="Helvetica Neue" charset="0"/>
              </a:rPr>
              <a:t>The value of BMD to predict fracture in children is not clearly determined.  </a:t>
            </a:r>
          </a:p>
          <a:p>
            <a:pPr lvl="2"/>
            <a:endParaRPr lang="en-US" altLang="en-US" smtClean="0">
              <a:latin typeface="Helvetica Neue" charset="0"/>
            </a:endParaRPr>
          </a:p>
          <a:p>
            <a:pPr lvl="2"/>
            <a:endParaRPr lang="en-US" altLang="en-US" smtClean="0">
              <a:latin typeface="Helvetica Neue" charset="0"/>
            </a:endParaRPr>
          </a:p>
          <a:p>
            <a:endParaRPr lang="en-US" altLang="en-US" smtClean="0">
              <a:latin typeface="Helvetica Neue" charset="0"/>
            </a:endParaRPr>
          </a:p>
          <a:p>
            <a:endParaRPr lang="en-US" altLang="en-US" smtClean="0">
              <a:latin typeface="Helvetica Neue" charset="0"/>
            </a:endParaRPr>
          </a:p>
        </p:txBody>
      </p:sp>
    </p:spTree>
    <p:extLst>
      <p:ext uri="{BB962C8B-B14F-4D97-AF65-F5344CB8AC3E}">
        <p14:creationId xmlns:p14="http://schemas.microsoft.com/office/powerpoint/2010/main" val="110679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Cross-linked Telopeptides of type I collagen </a:t>
            </a:r>
          </a:p>
          <a:p>
            <a:endParaRPr lang="en-US" smtClean="0"/>
          </a:p>
        </p:txBody>
      </p:sp>
      <p:sp>
        <p:nvSpPr>
          <p:cNvPr id="4" name="Slide Number Placeholder 3"/>
          <p:cNvSpPr>
            <a:spLocks noGrp="1"/>
          </p:cNvSpPr>
          <p:nvPr>
            <p:ph type="sldNum" sz="quarter" idx="5"/>
          </p:nvPr>
        </p:nvSpPr>
        <p:spPr/>
        <p:txBody>
          <a:bodyPr/>
          <a:lstStyle/>
          <a:p>
            <a:fld id="{9E2122F0-6771-45C3-AD4D-AABF99BA35BE}" type="slidenum">
              <a:rPr lang="nl-BE"/>
              <a:pPr/>
              <a:t>32</a:t>
            </a:fld>
            <a:endParaRPr lang="nl-BE"/>
          </a:p>
        </p:txBody>
      </p:sp>
    </p:spTree>
    <p:extLst>
      <p:ext uri="{BB962C8B-B14F-4D97-AF65-F5344CB8AC3E}">
        <p14:creationId xmlns:p14="http://schemas.microsoft.com/office/powerpoint/2010/main" val="391055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endParaRPr lang="en-US" dirty="0" smtClean="0"/>
          </a:p>
          <a:p>
            <a:r>
              <a:rPr lang="en-US" dirty="0" smtClean="0"/>
              <a:t>Simply speaking BTMs are byproducts of bone formation and resorption. They are peptide in nature and derive from different parts of the bone, particularly collagen which is the main ingredient of the bone.</a:t>
            </a:r>
          </a:p>
          <a:p>
            <a:endParaRPr lang="en-US" dirty="0" smtClean="0"/>
          </a:p>
        </p:txBody>
      </p:sp>
      <p:sp>
        <p:nvSpPr>
          <p:cNvPr id="4" name="Slide Number Placeholder 3"/>
          <p:cNvSpPr>
            <a:spLocks noGrp="1"/>
          </p:cNvSpPr>
          <p:nvPr>
            <p:ph type="sldNum" sz="quarter" idx="5"/>
          </p:nvPr>
        </p:nvSpPr>
        <p:spPr/>
        <p:txBody>
          <a:bodyPr/>
          <a:lstStyle/>
          <a:p>
            <a:fld id="{4FAB7582-7452-4C42-937F-4A8452AAD846}" type="slidenum">
              <a:rPr lang="nl-BE"/>
              <a:pPr/>
              <a:t>33</a:t>
            </a:fld>
            <a:endParaRPr lang="nl-BE"/>
          </a:p>
        </p:txBody>
      </p:sp>
    </p:spTree>
    <p:extLst>
      <p:ext uri="{BB962C8B-B14F-4D97-AF65-F5344CB8AC3E}">
        <p14:creationId xmlns:p14="http://schemas.microsoft.com/office/powerpoint/2010/main" val="340738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38DC7-30C4-4E1A-AF6E-52D783BAB5BC}" type="slidenum">
              <a:rPr lang="en-US" smtClean="0"/>
              <a:pPr/>
              <a:t>78</a:t>
            </a:fld>
            <a:endParaRPr lang="en-US"/>
          </a:p>
        </p:txBody>
      </p:sp>
    </p:spTree>
    <p:extLst>
      <p:ext uri="{BB962C8B-B14F-4D97-AF65-F5344CB8AC3E}">
        <p14:creationId xmlns:p14="http://schemas.microsoft.com/office/powerpoint/2010/main" val="257949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4FA56-75E3-4AFF-9636-AE9E70AC8B16}" type="datetime1">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FAA1E-9744-4FB4-998E-BF28E06AD271}" type="slidenum">
              <a:rPr lang="en-US" smtClean="0"/>
              <a:pPr/>
              <a:t>‹#›</a:t>
            </a:fld>
            <a:endParaRPr lang="en-US"/>
          </a:p>
        </p:txBody>
      </p:sp>
      <p:pic>
        <p:nvPicPr>
          <p:cNvPr id="7" name="Picture 6"/>
          <p:cNvPicPr>
            <a:picLocks noChangeAspect="1"/>
          </p:cNvPicPr>
          <p:nvPr userDrawn="1"/>
        </p:nvPicPr>
        <p:blipFill>
          <a:blip r:embed="rId2" cstate="print"/>
          <a:stretch>
            <a:fillRect/>
          </a:stretch>
        </p:blipFill>
        <p:spPr>
          <a:xfrm>
            <a:off x="57388" y="74852"/>
            <a:ext cx="12077223" cy="1341236"/>
          </a:xfrm>
          <a:prstGeom prst="rect">
            <a:avLst/>
          </a:prstGeom>
        </p:spPr>
      </p:pic>
    </p:spTree>
    <p:extLst>
      <p:ext uri="{BB962C8B-B14F-4D97-AF65-F5344CB8AC3E}">
        <p14:creationId xmlns:p14="http://schemas.microsoft.com/office/powerpoint/2010/main" val="284011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3AAA64-F5A0-4434-805C-7BE2B6D3D08E}" type="datetime1">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66431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72D705-D02D-4FD0-AFEC-517822D0A488}" type="datetime1">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2913944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32156E-3331-4113-8359-89098D225A0B}" type="datetime1">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342156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66F6AE-A58F-499B-BF3A-4EC0E0C668E4}" type="datetime1">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368680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6BE8C0-7AAB-4330-BE36-681BC5364FCE}" type="datetime1">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239907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F6EE34-BC7B-4CCE-8CC5-47BCA4470C9F}" type="datetime1">
              <a:rPr lang="en-US" smtClean="0"/>
              <a:pPr/>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425386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8E321E-A6BF-40B7-A221-E34A8D2E1FBC}" type="datetime1">
              <a:rPr lang="en-US" smtClean="0"/>
              <a:pPr/>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344430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FB29-1577-4405-940D-FAA44FAD9B6A}" type="datetime1">
              <a:rPr lang="en-US" smtClean="0"/>
              <a:pPr/>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378840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6516115-7034-4436-AEFD-C1D59BDE48E0}" type="datetime1">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3345463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CA8408-3B5D-49C9-9C1D-1887C65D4A70}" type="datetime1">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FAA1E-9744-4FB4-998E-BF28E06AD271}" type="slidenum">
              <a:rPr lang="en-US" smtClean="0"/>
              <a:pPr/>
              <a:t>‹#›</a:t>
            </a:fld>
            <a:endParaRPr lang="en-US"/>
          </a:p>
        </p:txBody>
      </p:sp>
    </p:spTree>
    <p:extLst>
      <p:ext uri="{BB962C8B-B14F-4D97-AF65-F5344CB8AC3E}">
        <p14:creationId xmlns:p14="http://schemas.microsoft.com/office/powerpoint/2010/main" val="209094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EC0F0A-B8C6-4CB8-B38E-005225A11C90}" type="datetime1">
              <a:rPr lang="en-US" smtClean="0"/>
              <a:pPr/>
              <a:t>11/14/2018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FAA1E-9744-4FB4-998E-BF28E06AD271}" type="slidenum">
              <a:rPr lang="en-US" smtClean="0"/>
              <a:pPr/>
              <a:t>‹#›</a:t>
            </a:fld>
            <a:endParaRPr lang="en-US"/>
          </a:p>
        </p:txBody>
      </p:sp>
    </p:spTree>
    <p:extLst>
      <p:ext uri="{BB962C8B-B14F-4D97-AF65-F5344CB8AC3E}">
        <p14:creationId xmlns:p14="http://schemas.microsoft.com/office/powerpoint/2010/main" val="139962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oleObject" Target="../embeddings/oleObject2.bin"/><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6.e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41CBB6-B4FE-49C1-AB28-88B7184FE802}" type="slidenum">
              <a:rPr lang="en-US" smtClean="0"/>
              <a:pPr/>
              <a:t>1</a:t>
            </a:fld>
            <a:endParaRPr lang="en-US"/>
          </a:p>
        </p:txBody>
      </p:sp>
      <p:pic>
        <p:nvPicPr>
          <p:cNvPr id="6" name="Picture 5"/>
          <p:cNvPicPr>
            <a:picLocks noChangeAspect="1"/>
          </p:cNvPicPr>
          <p:nvPr/>
        </p:nvPicPr>
        <p:blipFill>
          <a:blip r:embed="rId3" cstate="print"/>
          <a:stretch>
            <a:fillRect/>
          </a:stretch>
        </p:blipFill>
        <p:spPr>
          <a:xfrm>
            <a:off x="3111125" y="1216329"/>
            <a:ext cx="5685614" cy="4166557"/>
          </a:xfrm>
          <a:prstGeom prst="rect">
            <a:avLst/>
          </a:prstGeom>
        </p:spPr>
      </p:pic>
    </p:spTree>
    <p:extLst>
      <p:ext uri="{BB962C8B-B14F-4D97-AF65-F5344CB8AC3E}">
        <p14:creationId xmlns:p14="http://schemas.microsoft.com/office/powerpoint/2010/main" val="241655552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 Caused by Osteoporosis </a:t>
            </a:r>
            <a:endParaRPr lang="en-US" dirty="0"/>
          </a:p>
        </p:txBody>
      </p:sp>
      <p:pic>
        <p:nvPicPr>
          <p:cNvPr id="6" name="Content Placeholder 5"/>
          <p:cNvPicPr>
            <a:picLocks noGrp="1" noChangeAspect="1"/>
          </p:cNvPicPr>
          <p:nvPr>
            <p:ph sz="half" idx="1"/>
          </p:nvPr>
        </p:nvPicPr>
        <p:blipFill rotWithShape="1">
          <a:blip r:embed="rId2" cstate="print"/>
          <a:srcRect r="2228"/>
          <a:stretch/>
        </p:blipFill>
        <p:spPr>
          <a:xfrm>
            <a:off x="223332" y="1975448"/>
            <a:ext cx="5694389" cy="3950897"/>
          </a:xfrm>
          <a:prstGeom prst="rect">
            <a:avLst/>
          </a:prstGeom>
        </p:spPr>
      </p:pic>
      <p:sp>
        <p:nvSpPr>
          <p:cNvPr id="4" name="Content Placeholder 3"/>
          <p:cNvSpPr>
            <a:spLocks noGrp="1"/>
          </p:cNvSpPr>
          <p:nvPr>
            <p:ph sz="half" idx="2"/>
          </p:nvPr>
        </p:nvSpPr>
        <p:spPr>
          <a:xfrm>
            <a:off x="5819447" y="1790343"/>
            <a:ext cx="5706374" cy="4566007"/>
          </a:xfrm>
        </p:spPr>
        <p:txBody>
          <a:bodyPr>
            <a:normAutofit fontScale="77500" lnSpcReduction="20000"/>
          </a:bodyPr>
          <a:lstStyle/>
          <a:p>
            <a:pPr algn="just">
              <a:lnSpc>
                <a:spcPct val="120000"/>
              </a:lnSpc>
            </a:pPr>
            <a:r>
              <a:rPr lang="en-US" dirty="0"/>
              <a:t>Osteoporotic fractures are </a:t>
            </a:r>
            <a:r>
              <a:rPr lang="en-US" dirty="0">
                <a:solidFill>
                  <a:srgbClr val="FF0000"/>
                </a:solidFill>
              </a:rPr>
              <a:t>associated with more </a:t>
            </a:r>
            <a:r>
              <a:rPr lang="en-US" dirty="0" smtClean="0">
                <a:solidFill>
                  <a:srgbClr val="FF0000"/>
                </a:solidFill>
              </a:rPr>
              <a:t>disability </a:t>
            </a:r>
            <a:r>
              <a:rPr lang="en-US" dirty="0" smtClean="0"/>
              <a:t>than </a:t>
            </a:r>
            <a:r>
              <a:rPr lang="en-US" dirty="0"/>
              <a:t>many other chronic </a:t>
            </a:r>
            <a:r>
              <a:rPr lang="en-US" dirty="0" smtClean="0"/>
              <a:t>NCDs</a:t>
            </a:r>
          </a:p>
          <a:p>
            <a:pPr algn="just">
              <a:lnSpc>
                <a:spcPct val="120000"/>
              </a:lnSpc>
            </a:pPr>
            <a:endParaRPr lang="en-US" dirty="0"/>
          </a:p>
          <a:p>
            <a:pPr algn="just">
              <a:lnSpc>
                <a:spcPct val="120000"/>
              </a:lnSpc>
            </a:pPr>
            <a:r>
              <a:rPr lang="en-US" dirty="0" smtClean="0"/>
              <a:t>Fragility </a:t>
            </a:r>
            <a:r>
              <a:rPr lang="en-US" dirty="0"/>
              <a:t>fractures account for </a:t>
            </a:r>
            <a:r>
              <a:rPr lang="en-US" dirty="0">
                <a:solidFill>
                  <a:srgbClr val="FF0000"/>
                </a:solidFill>
              </a:rPr>
              <a:t>0.83%</a:t>
            </a:r>
            <a:r>
              <a:rPr lang="en-US" dirty="0"/>
              <a:t> of </a:t>
            </a:r>
            <a:r>
              <a:rPr lang="en-US" dirty="0" smtClean="0"/>
              <a:t>the burden </a:t>
            </a:r>
            <a:r>
              <a:rPr lang="en-US" dirty="0"/>
              <a:t>of </a:t>
            </a:r>
            <a:r>
              <a:rPr lang="en-US" dirty="0" smtClean="0"/>
              <a:t>NCD </a:t>
            </a:r>
            <a:r>
              <a:rPr lang="en-US" dirty="0" smtClean="0">
                <a:solidFill>
                  <a:srgbClr val="FF0000"/>
                </a:solidFill>
              </a:rPr>
              <a:t>worldwide </a:t>
            </a:r>
            <a:r>
              <a:rPr lang="en-US" dirty="0" smtClean="0"/>
              <a:t>and </a:t>
            </a:r>
            <a:r>
              <a:rPr lang="en-US" dirty="0" smtClean="0">
                <a:solidFill>
                  <a:srgbClr val="FF0000"/>
                </a:solidFill>
              </a:rPr>
              <a:t>1.75</a:t>
            </a:r>
            <a:r>
              <a:rPr lang="en-US" dirty="0">
                <a:solidFill>
                  <a:srgbClr val="FF0000"/>
                </a:solidFill>
              </a:rPr>
              <a:t>% </a:t>
            </a:r>
            <a:r>
              <a:rPr lang="en-US" dirty="0"/>
              <a:t>in </a:t>
            </a:r>
            <a:r>
              <a:rPr lang="en-US" dirty="0" smtClean="0">
                <a:solidFill>
                  <a:srgbClr val="FF0000"/>
                </a:solidFill>
              </a:rPr>
              <a:t>Europe</a:t>
            </a:r>
          </a:p>
          <a:p>
            <a:pPr algn="just">
              <a:lnSpc>
                <a:spcPct val="120000"/>
              </a:lnSpc>
            </a:pPr>
            <a:endParaRPr lang="en-US" dirty="0">
              <a:solidFill>
                <a:srgbClr val="FF0000"/>
              </a:solidFill>
            </a:endParaRPr>
          </a:p>
          <a:p>
            <a:pPr algn="just">
              <a:lnSpc>
                <a:spcPct val="120000"/>
              </a:lnSpc>
            </a:pPr>
            <a:r>
              <a:rPr lang="en-US" dirty="0"/>
              <a:t>C</a:t>
            </a:r>
            <a:r>
              <a:rPr lang="en-US" dirty="0" smtClean="0"/>
              <a:t>ombined </a:t>
            </a:r>
            <a:r>
              <a:rPr lang="en-US" dirty="0">
                <a:solidFill>
                  <a:srgbClr val="FF0000"/>
                </a:solidFill>
              </a:rPr>
              <a:t>annual costs </a:t>
            </a:r>
            <a:r>
              <a:rPr lang="en-US" dirty="0"/>
              <a:t>of all osteoporotic fractures are: </a:t>
            </a:r>
          </a:p>
          <a:p>
            <a:pPr lvl="1" algn="just">
              <a:lnSpc>
                <a:spcPct val="120000"/>
              </a:lnSpc>
            </a:pPr>
            <a:r>
              <a:rPr lang="en-US" dirty="0">
                <a:solidFill>
                  <a:srgbClr val="FF0000"/>
                </a:solidFill>
              </a:rPr>
              <a:t>$20 billion </a:t>
            </a:r>
            <a:r>
              <a:rPr lang="en-US" dirty="0"/>
              <a:t>in the </a:t>
            </a:r>
            <a:r>
              <a:rPr lang="en-US" dirty="0">
                <a:solidFill>
                  <a:srgbClr val="FF0000"/>
                </a:solidFill>
              </a:rPr>
              <a:t>USA </a:t>
            </a:r>
            <a:endParaRPr lang="en-US" dirty="0"/>
          </a:p>
          <a:p>
            <a:pPr lvl="1" algn="just">
              <a:lnSpc>
                <a:spcPct val="120000"/>
              </a:lnSpc>
            </a:pPr>
            <a:r>
              <a:rPr lang="en-US" dirty="0">
                <a:solidFill>
                  <a:srgbClr val="FF0000"/>
                </a:solidFill>
              </a:rPr>
              <a:t>$30 billon </a:t>
            </a:r>
            <a:r>
              <a:rPr lang="en-US" dirty="0"/>
              <a:t>in the </a:t>
            </a:r>
            <a:r>
              <a:rPr lang="en-US" dirty="0">
                <a:solidFill>
                  <a:srgbClr val="FF0000"/>
                </a:solidFill>
              </a:rPr>
              <a:t>European </a:t>
            </a:r>
            <a:r>
              <a:rPr lang="en-US" dirty="0" smtClean="0">
                <a:solidFill>
                  <a:srgbClr val="FF0000"/>
                </a:solidFill>
              </a:rPr>
              <a:t>Union</a:t>
            </a:r>
            <a:endParaRPr lang="en-US" dirty="0">
              <a:solidFill>
                <a:srgbClr val="FF0000"/>
              </a:solidFill>
            </a:endParaRPr>
          </a:p>
        </p:txBody>
      </p:sp>
      <p:sp>
        <p:nvSpPr>
          <p:cNvPr id="5" name="TextBox 4"/>
          <p:cNvSpPr txBox="1"/>
          <p:nvPr/>
        </p:nvSpPr>
        <p:spPr>
          <a:xfrm>
            <a:off x="362327" y="5443263"/>
            <a:ext cx="2268747" cy="369332"/>
          </a:xfrm>
          <a:prstGeom prst="rect">
            <a:avLst/>
          </a:prstGeom>
          <a:noFill/>
        </p:spPr>
        <p:txBody>
          <a:bodyPr wrap="square" rtlCol="0">
            <a:spAutoFit/>
          </a:bodyPr>
          <a:lstStyle/>
          <a:p>
            <a:r>
              <a:rPr lang="en-US" i="1" dirty="0" smtClean="0"/>
              <a:t>Harvey, 2010</a:t>
            </a:r>
            <a:endParaRPr lang="en-US" i="1" dirty="0"/>
          </a:p>
        </p:txBody>
      </p:sp>
      <p:sp>
        <p:nvSpPr>
          <p:cNvPr id="3" name="Slide Number Placeholder 2"/>
          <p:cNvSpPr>
            <a:spLocks noGrp="1"/>
          </p:cNvSpPr>
          <p:nvPr>
            <p:ph type="sldNum" sz="quarter" idx="12"/>
          </p:nvPr>
        </p:nvSpPr>
        <p:spPr/>
        <p:txBody>
          <a:bodyPr/>
          <a:lstStyle/>
          <a:p>
            <a:fld id="{D75FAA1E-9744-4FB4-998E-BF28E06AD271}" type="slidenum">
              <a:rPr lang="en-US" smtClean="0"/>
              <a:pPr/>
              <a:t>10</a:t>
            </a:fld>
            <a:endParaRPr lang="en-US"/>
          </a:p>
        </p:txBody>
      </p:sp>
      <p:sp>
        <p:nvSpPr>
          <p:cNvPr id="7" name="Rounded Rectangle 6"/>
          <p:cNvSpPr/>
          <p:nvPr/>
        </p:nvSpPr>
        <p:spPr>
          <a:xfrm>
            <a:off x="1250830" y="4002657"/>
            <a:ext cx="1268083" cy="2242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8" name="Picture 7"/>
          <p:cNvPicPr>
            <a:picLocks noChangeAspect="1"/>
          </p:cNvPicPr>
          <p:nvPr/>
        </p:nvPicPr>
        <p:blipFill>
          <a:blip r:embed="rId3" cstate="print"/>
          <a:stretch>
            <a:fillRect/>
          </a:stretch>
        </p:blipFill>
        <p:spPr>
          <a:xfrm>
            <a:off x="844957" y="6040410"/>
            <a:ext cx="8638781" cy="591363"/>
          </a:xfrm>
          <a:prstGeom prst="rect">
            <a:avLst/>
          </a:prstGeom>
        </p:spPr>
      </p:pic>
    </p:spTree>
    <p:extLst>
      <p:ext uri="{BB962C8B-B14F-4D97-AF65-F5344CB8AC3E}">
        <p14:creationId xmlns:p14="http://schemas.microsoft.com/office/powerpoint/2010/main" val="3078203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stretch>
            <a:fillRect/>
          </a:stretch>
        </p:blipFill>
        <p:spPr>
          <a:xfrm>
            <a:off x="3278017" y="44048"/>
            <a:ext cx="8524336" cy="6677428"/>
          </a:xfrm>
          <a:prstGeom prst="rect">
            <a:avLst/>
          </a:prstGeom>
        </p:spPr>
      </p:pic>
      <p:sp>
        <p:nvSpPr>
          <p:cNvPr id="4" name="Slide Number Placeholder 3"/>
          <p:cNvSpPr>
            <a:spLocks noGrp="1"/>
          </p:cNvSpPr>
          <p:nvPr>
            <p:ph type="sldNum" sz="quarter" idx="12"/>
          </p:nvPr>
        </p:nvSpPr>
        <p:spPr>
          <a:xfrm>
            <a:off x="11524891" y="6356350"/>
            <a:ext cx="501766" cy="365125"/>
          </a:xfrm>
        </p:spPr>
        <p:txBody>
          <a:bodyPr/>
          <a:lstStyle/>
          <a:p>
            <a:fld id="{D75FAA1E-9744-4FB4-998E-BF28E06AD271}" type="slidenum">
              <a:rPr lang="en-US" smtClean="0"/>
              <a:pPr/>
              <a:t>11</a:t>
            </a:fld>
            <a:endParaRPr lang="en-US" dirty="0"/>
          </a:p>
        </p:txBody>
      </p:sp>
      <p:sp>
        <p:nvSpPr>
          <p:cNvPr id="6" name="Rounded Rectangle 5"/>
          <p:cNvSpPr/>
          <p:nvPr/>
        </p:nvSpPr>
        <p:spPr>
          <a:xfrm>
            <a:off x="4718649" y="4822166"/>
            <a:ext cx="1966823" cy="20703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484840" y="3956654"/>
            <a:ext cx="1966823" cy="20703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4453" y="948906"/>
            <a:ext cx="2665562" cy="3416320"/>
          </a:xfrm>
          <a:prstGeom prst="rect">
            <a:avLst/>
          </a:prstGeom>
          <a:noFill/>
        </p:spPr>
        <p:txBody>
          <a:bodyPr wrap="square" rtlCol="0">
            <a:spAutoFit/>
          </a:bodyPr>
          <a:lstStyle/>
          <a:p>
            <a:r>
              <a:rPr lang="en-US" sz="2400" dirty="0" smtClean="0"/>
              <a:t>Based on the GBD reports, in the </a:t>
            </a:r>
            <a:r>
              <a:rPr lang="en-US" sz="2400" dirty="0" smtClean="0">
                <a:solidFill>
                  <a:srgbClr val="FF0000"/>
                </a:solidFill>
              </a:rPr>
              <a:t>Middle East </a:t>
            </a:r>
            <a:r>
              <a:rPr lang="en-US" sz="2400" dirty="0" smtClean="0"/>
              <a:t>disability attributable to Osteoporosis </a:t>
            </a:r>
            <a:r>
              <a:rPr lang="en-US" sz="2400" dirty="0" smtClean="0">
                <a:solidFill>
                  <a:srgbClr val="FF0000"/>
                </a:solidFill>
              </a:rPr>
              <a:t>(Falls) </a:t>
            </a:r>
            <a:r>
              <a:rPr lang="en-US" sz="2400" dirty="0" smtClean="0"/>
              <a:t>has significantly increased during the </a:t>
            </a:r>
            <a:r>
              <a:rPr lang="en-US" sz="2400" dirty="0" smtClean="0">
                <a:solidFill>
                  <a:srgbClr val="FF0000"/>
                </a:solidFill>
              </a:rPr>
              <a:t>recent decades</a:t>
            </a:r>
            <a:endParaRPr lang="en-US" sz="2400" dirty="0">
              <a:solidFill>
                <a:srgbClr val="FF0000"/>
              </a:solidFill>
            </a:endParaRPr>
          </a:p>
        </p:txBody>
      </p:sp>
      <p:sp>
        <p:nvSpPr>
          <p:cNvPr id="9" name="TextBox 8"/>
          <p:cNvSpPr txBox="1"/>
          <p:nvPr/>
        </p:nvSpPr>
        <p:spPr>
          <a:xfrm>
            <a:off x="181155" y="5029200"/>
            <a:ext cx="3096862" cy="1477328"/>
          </a:xfrm>
          <a:prstGeom prst="rect">
            <a:avLst/>
          </a:prstGeom>
          <a:noFill/>
        </p:spPr>
        <p:txBody>
          <a:bodyPr wrap="square" rtlCol="0">
            <a:spAutoFit/>
          </a:bodyPr>
          <a:lstStyle/>
          <a:p>
            <a:r>
              <a:rPr lang="en-US" i="1" dirty="0"/>
              <a:t>Institute for Health Metrics and Evaluation. The Global Burden of Disease: Generating Evidence, Guiding, Policy. </a:t>
            </a:r>
            <a:r>
              <a:rPr lang="en-US" b="1" i="1" dirty="0">
                <a:solidFill>
                  <a:srgbClr val="FF0000"/>
                </a:solidFill>
              </a:rPr>
              <a:t>World Bank, 2010</a:t>
            </a:r>
            <a:r>
              <a:rPr lang="en-US" i="1" dirty="0"/>
              <a:t>.</a:t>
            </a:r>
          </a:p>
        </p:txBody>
      </p:sp>
    </p:spTree>
    <p:extLst>
      <p:ext uri="{BB962C8B-B14F-4D97-AF65-F5344CB8AC3E}">
        <p14:creationId xmlns:p14="http://schemas.microsoft.com/office/powerpoint/2010/main" val="768872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Shifts </a:t>
            </a:r>
            <a:r>
              <a:rPr lang="en-US" sz="4000" dirty="0" smtClean="0"/>
              <a:t>in Osteoporosis-attributable DALYs in </a:t>
            </a:r>
            <a:r>
              <a:rPr lang="en-US" sz="4000" dirty="0"/>
              <a:t>Iran, 1990-2010</a:t>
            </a:r>
          </a:p>
        </p:txBody>
      </p:sp>
      <p:sp>
        <p:nvSpPr>
          <p:cNvPr id="3" name="Content Placeholder 2"/>
          <p:cNvSpPr>
            <a:spLocks noGrp="1"/>
          </p:cNvSpPr>
          <p:nvPr>
            <p:ph sz="half" idx="1"/>
          </p:nvPr>
        </p:nvSpPr>
        <p:spPr>
          <a:xfrm>
            <a:off x="838200" y="1825625"/>
            <a:ext cx="3509513" cy="4351338"/>
          </a:xfrm>
        </p:spPr>
        <p:txBody>
          <a:bodyPr>
            <a:normAutofit fontScale="92500"/>
          </a:bodyPr>
          <a:lstStyle/>
          <a:p>
            <a:pPr>
              <a:lnSpc>
                <a:spcPct val="110000"/>
              </a:lnSpc>
            </a:pPr>
            <a:r>
              <a:rPr lang="en-US" dirty="0" smtClean="0"/>
              <a:t>Burden of disability due to osteoporosis is </a:t>
            </a:r>
            <a:r>
              <a:rPr lang="en-US" dirty="0" smtClean="0">
                <a:solidFill>
                  <a:srgbClr val="FF0000"/>
                </a:solidFill>
              </a:rPr>
              <a:t>comparatively high in Iran </a:t>
            </a:r>
          </a:p>
          <a:p>
            <a:pPr>
              <a:lnSpc>
                <a:spcPct val="110000"/>
              </a:lnSpc>
            </a:pPr>
            <a:endParaRPr lang="en-US" dirty="0"/>
          </a:p>
          <a:p>
            <a:pPr>
              <a:lnSpc>
                <a:spcPct val="110000"/>
              </a:lnSpc>
            </a:pPr>
            <a:r>
              <a:rPr lang="en-US" dirty="0" smtClean="0"/>
              <a:t>Disability attributable to osteoporosis has </a:t>
            </a:r>
            <a:r>
              <a:rPr lang="en-US" dirty="0" smtClean="0">
                <a:solidFill>
                  <a:srgbClr val="FF0000"/>
                </a:solidFill>
              </a:rPr>
              <a:t>significantly increased </a:t>
            </a:r>
            <a:r>
              <a:rPr lang="en-US" dirty="0" smtClean="0"/>
              <a:t>during past decades </a:t>
            </a:r>
            <a:endParaRPr lang="en-US" dirty="0"/>
          </a:p>
        </p:txBody>
      </p:sp>
      <p:sp>
        <p:nvSpPr>
          <p:cNvPr id="4" name="Content Placeholder 3"/>
          <p:cNvSpPr>
            <a:spLocks noGrp="1"/>
          </p:cNvSpPr>
          <p:nvPr>
            <p:ph sz="half" idx="2"/>
          </p:nvPr>
        </p:nvSpPr>
        <p:spPr/>
        <p:txBody>
          <a:bodyPr>
            <a:normAutofit fontScale="92500"/>
          </a:bodyPr>
          <a:lstStyle/>
          <a:p>
            <a:endParaRPr lang="en-US"/>
          </a:p>
        </p:txBody>
      </p:sp>
      <p:sp>
        <p:nvSpPr>
          <p:cNvPr id="5" name="Slide Number Placeholder 4"/>
          <p:cNvSpPr>
            <a:spLocks noGrp="1"/>
          </p:cNvSpPr>
          <p:nvPr>
            <p:ph type="sldNum" sz="quarter" idx="12"/>
          </p:nvPr>
        </p:nvSpPr>
        <p:spPr/>
        <p:txBody>
          <a:bodyPr/>
          <a:lstStyle/>
          <a:p>
            <a:fld id="{D75FAA1E-9744-4FB4-998E-BF28E06AD271}" type="slidenum">
              <a:rPr lang="en-US" smtClean="0"/>
              <a:pPr/>
              <a:t>12</a:t>
            </a:fld>
            <a:endParaRPr lang="en-US"/>
          </a:p>
        </p:txBody>
      </p:sp>
      <p:pic>
        <p:nvPicPr>
          <p:cNvPr id="6" name="Picture 5"/>
          <p:cNvPicPr>
            <a:picLocks noChangeAspect="1"/>
          </p:cNvPicPr>
          <p:nvPr/>
        </p:nvPicPr>
        <p:blipFill>
          <a:blip r:embed="rId2" cstate="print"/>
          <a:stretch>
            <a:fillRect/>
          </a:stretch>
        </p:blipFill>
        <p:spPr>
          <a:xfrm>
            <a:off x="4811063" y="1466491"/>
            <a:ext cx="6458285" cy="5076503"/>
          </a:xfrm>
          <a:prstGeom prst="rect">
            <a:avLst/>
          </a:prstGeom>
        </p:spPr>
      </p:pic>
      <p:sp>
        <p:nvSpPr>
          <p:cNvPr id="7" name="Rounded Rectangle 6"/>
          <p:cNvSpPr/>
          <p:nvPr/>
        </p:nvSpPr>
        <p:spPr>
          <a:xfrm>
            <a:off x="7815532" y="5201728"/>
            <a:ext cx="2165230" cy="6901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stretch>
            <a:fillRect/>
          </a:stretch>
        </p:blipFill>
        <p:spPr>
          <a:xfrm>
            <a:off x="10050019" y="5167217"/>
            <a:ext cx="1995960" cy="981065"/>
          </a:xfrm>
          <a:prstGeom prst="rect">
            <a:avLst/>
          </a:prstGeom>
        </p:spPr>
      </p:pic>
      <p:pic>
        <p:nvPicPr>
          <p:cNvPr id="9" name="Picture 8"/>
          <p:cNvPicPr>
            <a:picLocks noChangeAspect="1"/>
          </p:cNvPicPr>
          <p:nvPr/>
        </p:nvPicPr>
        <p:blipFill>
          <a:blip r:embed="rId3" cstate="print"/>
          <a:stretch>
            <a:fillRect/>
          </a:stretch>
        </p:blipFill>
        <p:spPr>
          <a:xfrm>
            <a:off x="5210614" y="5736561"/>
            <a:ext cx="1697605" cy="834416"/>
          </a:xfrm>
          <a:prstGeom prst="rect">
            <a:avLst/>
          </a:prstGeom>
        </p:spPr>
      </p:pic>
    </p:spTree>
    <p:extLst>
      <p:ext uri="{BB962C8B-B14F-4D97-AF65-F5344CB8AC3E}">
        <p14:creationId xmlns:p14="http://schemas.microsoft.com/office/powerpoint/2010/main" val="4111922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for Osteoporotic Fractures</a:t>
            </a:r>
            <a:endParaRPr lang="en-US" dirty="0"/>
          </a:p>
        </p:txBody>
      </p:sp>
      <p:pic>
        <p:nvPicPr>
          <p:cNvPr id="5" name="Content Placeholder 4"/>
          <p:cNvPicPr>
            <a:picLocks noGrp="1" noChangeAspect="1"/>
          </p:cNvPicPr>
          <p:nvPr>
            <p:ph sz="half" idx="1"/>
          </p:nvPr>
        </p:nvPicPr>
        <p:blipFill>
          <a:blip r:embed="rId2" cstate="print"/>
          <a:stretch>
            <a:fillRect/>
          </a:stretch>
        </p:blipFill>
        <p:spPr>
          <a:xfrm>
            <a:off x="223753" y="2004892"/>
            <a:ext cx="5323031" cy="4042223"/>
          </a:xfrm>
          <a:prstGeom prst="rect">
            <a:avLst/>
          </a:prstGeom>
        </p:spPr>
      </p:pic>
      <p:sp>
        <p:nvSpPr>
          <p:cNvPr id="4" name="Content Placeholder 3"/>
          <p:cNvSpPr>
            <a:spLocks noGrp="1"/>
          </p:cNvSpPr>
          <p:nvPr>
            <p:ph sz="half" idx="2"/>
          </p:nvPr>
        </p:nvSpPr>
        <p:spPr>
          <a:xfrm>
            <a:off x="6172200" y="1690687"/>
            <a:ext cx="5181600" cy="4486275"/>
          </a:xfrm>
        </p:spPr>
        <p:txBody>
          <a:bodyPr>
            <a:normAutofit/>
          </a:bodyPr>
          <a:lstStyle/>
          <a:p>
            <a:pPr algn="just">
              <a:lnSpc>
                <a:spcPct val="110000"/>
              </a:lnSpc>
            </a:pPr>
            <a:r>
              <a:rPr lang="en-US" dirty="0" smtClean="0"/>
              <a:t>Burden of osteoporosis has significantly </a:t>
            </a:r>
            <a:r>
              <a:rPr lang="en-US" dirty="0" smtClean="0">
                <a:solidFill>
                  <a:srgbClr val="FF0000"/>
                </a:solidFill>
              </a:rPr>
              <a:t>increased</a:t>
            </a:r>
            <a:r>
              <a:rPr lang="en-US" dirty="0" smtClean="0"/>
              <a:t> in most countries  over the past decades</a:t>
            </a:r>
          </a:p>
          <a:p>
            <a:pPr algn="just">
              <a:lnSpc>
                <a:spcPct val="110000"/>
              </a:lnSpc>
            </a:pPr>
            <a:endParaRPr lang="en-US" dirty="0" smtClean="0"/>
          </a:p>
          <a:p>
            <a:pPr>
              <a:lnSpc>
                <a:spcPct val="110000"/>
              </a:lnSpc>
            </a:pPr>
            <a:r>
              <a:rPr lang="en-US" dirty="0" smtClean="0"/>
              <a:t>Every osteoporotic </a:t>
            </a:r>
            <a:r>
              <a:rPr lang="en-US" dirty="0"/>
              <a:t>fracture leads to a </a:t>
            </a:r>
            <a:r>
              <a:rPr lang="en-US" dirty="0">
                <a:solidFill>
                  <a:srgbClr val="FF0000"/>
                </a:solidFill>
              </a:rPr>
              <a:t>7–10-fold increase </a:t>
            </a:r>
            <a:r>
              <a:rPr lang="en-US" dirty="0"/>
              <a:t>in the </a:t>
            </a:r>
            <a:r>
              <a:rPr lang="en-US" dirty="0">
                <a:solidFill>
                  <a:srgbClr val="FF0000"/>
                </a:solidFill>
              </a:rPr>
              <a:t>risk of subsequent fractures </a:t>
            </a:r>
          </a:p>
          <a:p>
            <a:endParaRPr lang="en-US" dirty="0" smtClean="0"/>
          </a:p>
        </p:txBody>
      </p:sp>
      <p:sp>
        <p:nvSpPr>
          <p:cNvPr id="6" name="TextBox 5"/>
          <p:cNvSpPr txBox="1"/>
          <p:nvPr/>
        </p:nvSpPr>
        <p:spPr>
          <a:xfrm>
            <a:off x="1155941" y="5918173"/>
            <a:ext cx="1181818" cy="307777"/>
          </a:xfrm>
          <a:prstGeom prst="rect">
            <a:avLst/>
          </a:prstGeom>
          <a:noFill/>
        </p:spPr>
        <p:txBody>
          <a:bodyPr wrap="square" rtlCol="0">
            <a:spAutoFit/>
          </a:bodyPr>
          <a:lstStyle/>
          <a:p>
            <a:r>
              <a:rPr lang="en-US" sz="1400" i="1" dirty="0" smtClean="0"/>
              <a:t>Harvey, 2010</a:t>
            </a:r>
            <a:endParaRPr lang="en-US" sz="1400" i="1" dirty="0"/>
          </a:p>
        </p:txBody>
      </p:sp>
      <p:sp>
        <p:nvSpPr>
          <p:cNvPr id="3" name="Slide Number Placeholder 2"/>
          <p:cNvSpPr>
            <a:spLocks noGrp="1"/>
          </p:cNvSpPr>
          <p:nvPr>
            <p:ph type="sldNum" sz="quarter" idx="12"/>
          </p:nvPr>
        </p:nvSpPr>
        <p:spPr/>
        <p:txBody>
          <a:bodyPr/>
          <a:lstStyle/>
          <a:p>
            <a:fld id="{D75FAA1E-9744-4FB4-998E-BF28E06AD271}" type="slidenum">
              <a:rPr lang="en-US" smtClean="0"/>
              <a:pPr/>
              <a:t>13</a:t>
            </a:fld>
            <a:endParaRPr lang="en-US"/>
          </a:p>
        </p:txBody>
      </p:sp>
      <p:pic>
        <p:nvPicPr>
          <p:cNvPr id="7" name="Picture 6"/>
          <p:cNvPicPr>
            <a:picLocks noChangeAspect="1"/>
          </p:cNvPicPr>
          <p:nvPr/>
        </p:nvPicPr>
        <p:blipFill>
          <a:blip r:embed="rId3" cstate="print"/>
          <a:stretch>
            <a:fillRect/>
          </a:stretch>
        </p:blipFill>
        <p:spPr>
          <a:xfrm>
            <a:off x="318749" y="6307832"/>
            <a:ext cx="8638781" cy="591363"/>
          </a:xfrm>
          <a:prstGeom prst="rect">
            <a:avLst/>
          </a:prstGeom>
        </p:spPr>
      </p:pic>
    </p:spTree>
    <p:extLst>
      <p:ext uri="{BB962C8B-B14F-4D97-AF65-F5344CB8AC3E}">
        <p14:creationId xmlns:p14="http://schemas.microsoft.com/office/powerpoint/2010/main" val="3417127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Burden of Osteoporosis in Iran (Based on IOF reports)</a:t>
            </a:r>
            <a:endParaRPr lang="en-US"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8702" t="15129" r="18702" b="12076"/>
          <a:stretch/>
        </p:blipFill>
        <p:spPr>
          <a:xfrm>
            <a:off x="6331790" y="2509689"/>
            <a:ext cx="5380425" cy="3520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half" idx="2"/>
          </p:nvPr>
        </p:nvSpPr>
        <p:spPr>
          <a:xfrm>
            <a:off x="608162" y="2005012"/>
            <a:ext cx="4860985" cy="3886830"/>
          </a:xfrm>
        </p:spPr>
        <p:txBody>
          <a:bodyPr/>
          <a:lstStyle/>
          <a:p>
            <a:r>
              <a:rPr lang="en-US" dirty="0" smtClean="0"/>
              <a:t>Based on IOF reports, Iran  has accounted </a:t>
            </a:r>
            <a:r>
              <a:rPr lang="en-US" dirty="0"/>
              <a:t>for </a:t>
            </a:r>
            <a:r>
              <a:rPr lang="en-US" dirty="0">
                <a:solidFill>
                  <a:srgbClr val="FF0000"/>
                </a:solidFill>
              </a:rPr>
              <a:t>0.85%</a:t>
            </a:r>
            <a:r>
              <a:rPr lang="en-US" dirty="0"/>
              <a:t> of the </a:t>
            </a:r>
            <a:r>
              <a:rPr lang="en-US" dirty="0">
                <a:solidFill>
                  <a:srgbClr val="FF0000"/>
                </a:solidFill>
              </a:rPr>
              <a:t>global</a:t>
            </a:r>
            <a:r>
              <a:rPr lang="en-US" dirty="0"/>
              <a:t> burden of hip fracture and </a:t>
            </a:r>
            <a:r>
              <a:rPr lang="en-US" dirty="0">
                <a:solidFill>
                  <a:srgbClr val="FF0000"/>
                </a:solidFill>
              </a:rPr>
              <a:t>12.4%</a:t>
            </a:r>
            <a:r>
              <a:rPr lang="en-US" dirty="0"/>
              <a:t> of the burden of hip fracture in the </a:t>
            </a:r>
            <a:r>
              <a:rPr lang="en-US" dirty="0">
                <a:solidFill>
                  <a:srgbClr val="FF0000"/>
                </a:solidFill>
              </a:rPr>
              <a:t>Middle </a:t>
            </a:r>
            <a:r>
              <a:rPr lang="en-US" dirty="0" smtClean="0">
                <a:solidFill>
                  <a:srgbClr val="FF0000"/>
                </a:solidFill>
              </a:rPr>
              <a:t>East</a:t>
            </a:r>
          </a:p>
          <a:p>
            <a:endParaRPr lang="en-US" dirty="0">
              <a:solidFill>
                <a:srgbClr val="FF0000"/>
              </a:solidFill>
            </a:endParaRPr>
          </a:p>
          <a:p>
            <a:r>
              <a:rPr lang="en-US" dirty="0" smtClean="0"/>
              <a:t>However, our research at EMRI </a:t>
            </a:r>
            <a:r>
              <a:rPr lang="en-US" dirty="0" smtClean="0"/>
              <a:t>indicates </a:t>
            </a:r>
            <a:r>
              <a:rPr lang="en-US" dirty="0" smtClean="0"/>
              <a:t>that </a:t>
            </a:r>
            <a:r>
              <a:rPr lang="en-US" dirty="0" smtClean="0">
                <a:solidFill>
                  <a:srgbClr val="FF0000"/>
                </a:solidFill>
              </a:rPr>
              <a:t>this report </a:t>
            </a:r>
            <a:r>
              <a:rPr lang="en-US" dirty="0" smtClean="0">
                <a:solidFill>
                  <a:srgbClr val="FF0000"/>
                </a:solidFill>
              </a:rPr>
              <a:t>may be</a:t>
            </a:r>
            <a:r>
              <a:rPr lang="en-US" dirty="0" smtClean="0">
                <a:solidFill>
                  <a:srgbClr val="FF0000"/>
                </a:solidFill>
              </a:rPr>
              <a:t> </a:t>
            </a:r>
            <a:r>
              <a:rPr lang="en-US" dirty="0" smtClean="0">
                <a:solidFill>
                  <a:srgbClr val="FF0000"/>
                </a:solidFill>
              </a:rPr>
              <a:t>somehow exaggerated </a:t>
            </a:r>
          </a:p>
        </p:txBody>
      </p:sp>
      <p:sp>
        <p:nvSpPr>
          <p:cNvPr id="4" name="Slide Number Placeholder 3"/>
          <p:cNvSpPr>
            <a:spLocks noGrp="1"/>
          </p:cNvSpPr>
          <p:nvPr>
            <p:ph type="sldNum" sz="quarter" idx="12"/>
          </p:nvPr>
        </p:nvSpPr>
        <p:spPr/>
        <p:txBody>
          <a:bodyPr/>
          <a:lstStyle/>
          <a:p>
            <a:fld id="{D75FAA1E-9744-4FB4-998E-BF28E06AD271}" type="slidenum">
              <a:rPr lang="en-US" smtClean="0"/>
              <a:pPr/>
              <a:t>14</a:t>
            </a:fld>
            <a:endParaRPr lang="en-US" dirty="0"/>
          </a:p>
        </p:txBody>
      </p:sp>
      <p:pic>
        <p:nvPicPr>
          <p:cNvPr id="8" name="Picture 7"/>
          <p:cNvPicPr>
            <a:picLocks noChangeAspect="1"/>
          </p:cNvPicPr>
          <p:nvPr/>
        </p:nvPicPr>
        <p:blipFill>
          <a:blip r:embed="rId3" cstate="print"/>
          <a:stretch>
            <a:fillRect/>
          </a:stretch>
        </p:blipFill>
        <p:spPr>
          <a:xfrm>
            <a:off x="213950" y="6255743"/>
            <a:ext cx="8636753" cy="588767"/>
          </a:xfrm>
          <a:prstGeom prst="rect">
            <a:avLst/>
          </a:prstGeom>
        </p:spPr>
      </p:pic>
      <p:sp>
        <p:nvSpPr>
          <p:cNvPr id="9" name="TextBox 8"/>
          <p:cNvSpPr txBox="1"/>
          <p:nvPr/>
        </p:nvSpPr>
        <p:spPr>
          <a:xfrm>
            <a:off x="9385540" y="5650306"/>
            <a:ext cx="1250830" cy="369332"/>
          </a:xfrm>
          <a:prstGeom prst="rect">
            <a:avLst/>
          </a:prstGeom>
          <a:noFill/>
        </p:spPr>
        <p:txBody>
          <a:bodyPr wrap="square" rtlCol="0">
            <a:spAutoFit/>
          </a:bodyPr>
          <a:lstStyle/>
          <a:p>
            <a:r>
              <a:rPr lang="en-US" dirty="0" smtClean="0"/>
              <a:t>IOF, 2018</a:t>
            </a:r>
            <a:endParaRPr lang="en-US" dirty="0"/>
          </a:p>
        </p:txBody>
      </p:sp>
    </p:spTree>
    <p:extLst>
      <p:ext uri="{BB962C8B-B14F-4D97-AF65-F5344CB8AC3E}">
        <p14:creationId xmlns:p14="http://schemas.microsoft.com/office/powerpoint/2010/main" val="2088266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PBM in the Iranian Population</a:t>
            </a:r>
            <a:endParaRPr lang="en-US" dirty="0"/>
          </a:p>
        </p:txBody>
      </p:sp>
      <p:sp>
        <p:nvSpPr>
          <p:cNvPr id="7" name="Content Placeholder 6"/>
          <p:cNvSpPr>
            <a:spLocks noGrp="1"/>
          </p:cNvSpPr>
          <p:nvPr>
            <p:ph idx="1"/>
          </p:nvPr>
        </p:nvSpPr>
        <p:spPr>
          <a:xfrm>
            <a:off x="838200" y="5541836"/>
            <a:ext cx="10515600" cy="845110"/>
          </a:xfrm>
        </p:spPr>
        <p:txBody>
          <a:bodyPr>
            <a:normAutofit/>
          </a:bodyPr>
          <a:lstStyle/>
          <a:p>
            <a:r>
              <a:rPr lang="en-US" sz="2400" dirty="0">
                <a:solidFill>
                  <a:srgbClr val="FF0000"/>
                </a:solidFill>
              </a:rPr>
              <a:t>Iranian peak bone mass </a:t>
            </a:r>
            <a:r>
              <a:rPr lang="en-US" sz="2400" dirty="0"/>
              <a:t>values are comparable with that of </a:t>
            </a:r>
            <a:r>
              <a:rPr lang="en-US" sz="2400" dirty="0">
                <a:solidFill>
                  <a:srgbClr val="FF0000"/>
                </a:solidFill>
              </a:rPr>
              <a:t>Western countries </a:t>
            </a:r>
            <a:r>
              <a:rPr lang="en-US" sz="2400" dirty="0"/>
              <a:t>and are </a:t>
            </a:r>
            <a:r>
              <a:rPr lang="en-US" sz="2400" dirty="0" smtClean="0"/>
              <a:t>generally higher </a:t>
            </a:r>
            <a:r>
              <a:rPr lang="en-US" sz="2400" dirty="0"/>
              <a:t>than that of Eastern Asian and Middle Eastern countries.</a:t>
            </a:r>
          </a:p>
        </p:txBody>
      </p:sp>
      <p:sp>
        <p:nvSpPr>
          <p:cNvPr id="5" name="Slide Number Placeholder 4"/>
          <p:cNvSpPr>
            <a:spLocks noGrp="1"/>
          </p:cNvSpPr>
          <p:nvPr>
            <p:ph type="sldNum" sz="quarter" idx="12"/>
          </p:nvPr>
        </p:nvSpPr>
        <p:spPr/>
        <p:txBody>
          <a:bodyPr/>
          <a:lstStyle/>
          <a:p>
            <a:fld id="{D75FAA1E-9744-4FB4-998E-BF28E06AD271}" type="slidenum">
              <a:rPr lang="en-US" smtClean="0"/>
              <a:pPr/>
              <a:t>15</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635" y="1818400"/>
            <a:ext cx="9035353" cy="359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738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36585" y="353295"/>
            <a:ext cx="10088615" cy="1066800"/>
          </a:xfrm>
          <a:effectLst>
            <a:outerShdw dist="35921" dir="2700000" algn="ctr" rotWithShape="0">
              <a:schemeClr val="bg1"/>
            </a:outerShdw>
          </a:effectLst>
        </p:spPr>
        <p:txBody>
          <a:bodyPr/>
          <a:lstStyle/>
          <a:p>
            <a:pPr algn="ctr" eaLnBrk="1" hangingPunct="1">
              <a:defRPr/>
            </a:pPr>
            <a:r>
              <a:rPr lang="en-US" sz="3200" dirty="0">
                <a:cs typeface="Cooper Black"/>
              </a:rPr>
              <a:t>Comparison of </a:t>
            </a:r>
            <a:r>
              <a:rPr lang="en-US" sz="3200" dirty="0" smtClean="0">
                <a:cs typeface="Cooper Black"/>
              </a:rPr>
              <a:t>Iranian </a:t>
            </a:r>
            <a:r>
              <a:rPr lang="en-US" sz="3200" dirty="0" smtClean="0">
                <a:cs typeface="Cooper Black"/>
              </a:rPr>
              <a:t>Peak Bone Mass with other Countries</a:t>
            </a:r>
            <a:endParaRPr lang="en-US" sz="3200" dirty="0">
              <a:cs typeface="Cooper Black"/>
            </a:endParaRPr>
          </a:p>
        </p:txBody>
      </p:sp>
      <p:graphicFrame>
        <p:nvGraphicFramePr>
          <p:cNvPr id="1026" name="Object 3"/>
          <p:cNvGraphicFramePr>
            <a:graphicFrameLocks noGrp="1" noChangeAspect="1"/>
          </p:cNvGraphicFramePr>
          <p:nvPr>
            <p:ph idx="1"/>
            <p:extLst/>
          </p:nvPr>
        </p:nvGraphicFramePr>
        <p:xfrm>
          <a:off x="1524006" y="1981200"/>
          <a:ext cx="5392861" cy="4038600"/>
        </p:xfrm>
        <a:graphic>
          <a:graphicData uri="http://schemas.openxmlformats.org/presentationml/2006/ole">
            <mc:AlternateContent xmlns:mc="http://schemas.openxmlformats.org/markup-compatibility/2006">
              <mc:Choice xmlns:v="urn:schemas-microsoft-com:vml" Requires="v">
                <p:oleObj spid="_x0000_s1034" name="Chart" r:id="rId3" imgW="8496272" imgH="6362700" progId="MSGraph.Chart.8">
                  <p:embed/>
                </p:oleObj>
              </mc:Choice>
              <mc:Fallback>
                <p:oleObj name="Chart" r:id="rId3" imgW="8496272" imgH="6362700" progId="MSGraph.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6" y="1981200"/>
                        <a:ext cx="5392861" cy="40386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2071" name="Slide Number Placeholder 23"/>
          <p:cNvSpPr>
            <a:spLocks noGrp="1"/>
          </p:cNvSpPr>
          <p:nvPr>
            <p:ph type="sldNum" sz="quarter" idx="12"/>
          </p:nvPr>
        </p:nvSpPr>
        <p:spPr/>
        <p:txBody>
          <a:bodyPr/>
          <a:lstStyle/>
          <a:p>
            <a:pPr>
              <a:defRPr/>
            </a:pPr>
            <a:fld id="{604295C7-A951-4A82-A77C-951AC705C775}" type="slidenum">
              <a:rPr lang="x-none" smtClean="0"/>
              <a:pPr>
                <a:defRPr/>
              </a:pPr>
              <a:t>16</a:t>
            </a:fld>
            <a:endParaRPr lang="en-US" dirty="0" smtClean="0"/>
          </a:p>
        </p:txBody>
      </p:sp>
      <p:graphicFrame>
        <p:nvGraphicFramePr>
          <p:cNvPr id="1027" name="Object 9"/>
          <p:cNvGraphicFramePr>
            <a:graphicFrameLocks noGrp="1" noChangeAspect="1"/>
          </p:cNvGraphicFramePr>
          <p:nvPr>
            <p:ph sz="half" idx="4294967295"/>
            <p:extLst/>
          </p:nvPr>
        </p:nvGraphicFramePr>
        <p:xfrm>
          <a:off x="6096000" y="1981201"/>
          <a:ext cx="4572000" cy="3990975"/>
        </p:xfrm>
        <a:graphic>
          <a:graphicData uri="http://schemas.openxmlformats.org/presentationml/2006/ole">
            <mc:AlternateContent xmlns:mc="http://schemas.openxmlformats.org/markup-compatibility/2006">
              <mc:Choice xmlns:v="urn:schemas-microsoft-com:vml" Requires="v">
                <p:oleObj spid="_x0000_s1035" name="Chart" r:id="rId5" imgW="8496300" imgH="6362700" progId="MSGraph.Chart.8">
                  <p:embed/>
                </p:oleObj>
              </mc:Choice>
              <mc:Fallback>
                <p:oleObj name="Chart" r:id="rId5" imgW="8496300" imgH="6362700" progId="MSGraph.Char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981201"/>
                        <a:ext cx="4572000" cy="39909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1029" name="Text Box 4"/>
          <p:cNvSpPr txBox="1">
            <a:spLocks noChangeArrowheads="1"/>
          </p:cNvSpPr>
          <p:nvPr/>
        </p:nvSpPr>
        <p:spPr bwMode="auto">
          <a:xfrm rot="16200000">
            <a:off x="5223675" y="3652100"/>
            <a:ext cx="2416175" cy="242778"/>
          </a:xfrm>
          <a:prstGeom prst="rect">
            <a:avLst/>
          </a:prstGeom>
          <a:noFill/>
          <a:ln w="9525">
            <a:noFill/>
            <a:miter lim="800000"/>
            <a:headEnd/>
            <a:tailEnd/>
          </a:ln>
        </p:spPr>
        <p:txBody>
          <a:bodyPr lIns="57550" tIns="28775" rIns="57550" bIns="28775">
            <a:spAutoFit/>
          </a:bodyPr>
          <a:lstStyle/>
          <a:p>
            <a:pPr eaLnBrk="0" hangingPunct="0"/>
            <a:r>
              <a:rPr lang="en-US" sz="1200" b="1" dirty="0">
                <a:solidFill>
                  <a:srgbClr val="FFFFFF"/>
                </a:solidFill>
                <a:ea typeface="Arial" charset="0"/>
                <a:cs typeface="Times New Roman" pitchFamily="18" charset="0"/>
              </a:rPr>
              <a:t>Bone mineral density</a:t>
            </a:r>
            <a:r>
              <a:rPr lang="en-US" sz="1200" b="1" dirty="0">
                <a:solidFill>
                  <a:srgbClr val="000000"/>
                </a:solidFill>
                <a:ea typeface="Arial" charset="0"/>
                <a:cs typeface="Times New Roman" pitchFamily="18" charset="0"/>
              </a:rPr>
              <a:t> </a:t>
            </a:r>
            <a:r>
              <a:rPr lang="en-US" sz="1200" b="1" dirty="0">
                <a:solidFill>
                  <a:srgbClr val="FFFFFF"/>
                </a:solidFill>
                <a:ea typeface="Arial" charset="0"/>
                <a:cs typeface="Times New Roman" pitchFamily="18" charset="0"/>
              </a:rPr>
              <a:t>g/cm</a:t>
            </a:r>
            <a:r>
              <a:rPr lang="en-US" sz="1200" b="1" baseline="30000" dirty="0">
                <a:solidFill>
                  <a:srgbClr val="FFFFFF"/>
                </a:solidFill>
                <a:ea typeface="Arial" charset="0"/>
                <a:cs typeface="Times New Roman" pitchFamily="18" charset="0"/>
              </a:rPr>
              <a:t>2</a:t>
            </a:r>
            <a:endParaRPr lang="en-US" sz="1200" dirty="0">
              <a:solidFill>
                <a:srgbClr val="FFFFFF"/>
              </a:solidFill>
              <a:ea typeface="Arial" charset="0"/>
              <a:cs typeface="Times New Roman" pitchFamily="18" charset="0"/>
            </a:endParaRPr>
          </a:p>
        </p:txBody>
      </p:sp>
      <p:sp>
        <p:nvSpPr>
          <p:cNvPr id="1030" name="Text Box 5"/>
          <p:cNvSpPr txBox="1">
            <a:spLocks noChangeArrowheads="1"/>
          </p:cNvSpPr>
          <p:nvPr/>
        </p:nvSpPr>
        <p:spPr bwMode="auto">
          <a:xfrm>
            <a:off x="7696200" y="5898644"/>
            <a:ext cx="1143000" cy="273556"/>
          </a:xfrm>
          <a:prstGeom prst="rect">
            <a:avLst/>
          </a:prstGeom>
          <a:noFill/>
          <a:ln w="9525">
            <a:noFill/>
            <a:miter lim="800000"/>
            <a:headEnd/>
            <a:tailEnd/>
          </a:ln>
        </p:spPr>
        <p:txBody>
          <a:bodyPr lIns="57550" tIns="28775" rIns="57550" bIns="28775">
            <a:spAutoFit/>
          </a:bodyPr>
          <a:lstStyle/>
          <a:p>
            <a:pPr eaLnBrk="0" hangingPunct="0"/>
            <a:r>
              <a:rPr lang="en-US" sz="1400" b="1" dirty="0">
                <a:solidFill>
                  <a:srgbClr val="002060"/>
                </a:solidFill>
                <a:ea typeface="Arial" charset="0"/>
                <a:cs typeface="Times New Roman" pitchFamily="18" charset="0"/>
              </a:rPr>
              <a:t>Age Group</a:t>
            </a:r>
          </a:p>
        </p:txBody>
      </p:sp>
      <p:sp>
        <p:nvSpPr>
          <p:cNvPr id="1031" name="Text Box 6"/>
          <p:cNvSpPr txBox="1">
            <a:spLocks noChangeArrowheads="1"/>
          </p:cNvSpPr>
          <p:nvPr/>
        </p:nvSpPr>
        <p:spPr bwMode="auto">
          <a:xfrm rot="16200000">
            <a:off x="5325810" y="3392237"/>
            <a:ext cx="2333625" cy="273556"/>
          </a:xfrm>
          <a:prstGeom prst="rect">
            <a:avLst/>
          </a:prstGeom>
          <a:noFill/>
          <a:ln w="9525">
            <a:noFill/>
            <a:miter lim="800000"/>
            <a:headEnd/>
            <a:tailEnd/>
          </a:ln>
        </p:spPr>
        <p:txBody>
          <a:bodyPr lIns="57550" tIns="28775" rIns="57550" bIns="28775">
            <a:spAutoFit/>
          </a:bodyPr>
          <a:lstStyle/>
          <a:p>
            <a:pPr algn="ctr" eaLnBrk="0" hangingPunct="0"/>
            <a:r>
              <a:rPr lang="en-US" sz="1400" b="1" dirty="0">
                <a:solidFill>
                  <a:srgbClr val="800080"/>
                </a:solidFill>
                <a:ea typeface="Arial" charset="0"/>
                <a:cs typeface="Times New Roman" pitchFamily="18" charset="0"/>
              </a:rPr>
              <a:t>BMD (g/cm2)</a:t>
            </a:r>
          </a:p>
        </p:txBody>
      </p:sp>
      <p:sp>
        <p:nvSpPr>
          <p:cNvPr id="1032" name="Text Box 7"/>
          <p:cNvSpPr txBox="1">
            <a:spLocks noChangeArrowheads="1"/>
          </p:cNvSpPr>
          <p:nvPr/>
        </p:nvSpPr>
        <p:spPr bwMode="auto">
          <a:xfrm>
            <a:off x="3429002" y="5898644"/>
            <a:ext cx="891180" cy="273556"/>
          </a:xfrm>
          <a:prstGeom prst="rect">
            <a:avLst/>
          </a:prstGeom>
          <a:noFill/>
          <a:ln w="9525">
            <a:noFill/>
            <a:miter lim="800000"/>
            <a:headEnd/>
            <a:tailEnd/>
          </a:ln>
        </p:spPr>
        <p:txBody>
          <a:bodyPr wrap="none" lIns="57550" tIns="28775" rIns="57550" bIns="28775">
            <a:spAutoFit/>
          </a:bodyPr>
          <a:lstStyle/>
          <a:p>
            <a:pPr eaLnBrk="0" hangingPunct="0"/>
            <a:r>
              <a:rPr lang="en-US" sz="1400" b="1" dirty="0">
                <a:solidFill>
                  <a:srgbClr val="002060"/>
                </a:solidFill>
                <a:ea typeface="Arial" charset="0"/>
                <a:cs typeface="Times New Roman" pitchFamily="18" charset="0"/>
              </a:rPr>
              <a:t>Age</a:t>
            </a:r>
            <a:r>
              <a:rPr lang="en-US" sz="1000" b="1" dirty="0">
                <a:solidFill>
                  <a:srgbClr val="002060"/>
                </a:solidFill>
                <a:ea typeface="Arial" charset="0"/>
                <a:cs typeface="Times New Roman" pitchFamily="18" charset="0"/>
              </a:rPr>
              <a:t> </a:t>
            </a:r>
            <a:r>
              <a:rPr lang="en-US" sz="1400" b="1" dirty="0">
                <a:solidFill>
                  <a:srgbClr val="002060"/>
                </a:solidFill>
                <a:ea typeface="Arial" charset="0"/>
                <a:cs typeface="Times New Roman" pitchFamily="18" charset="0"/>
              </a:rPr>
              <a:t>Group</a:t>
            </a:r>
          </a:p>
        </p:txBody>
      </p:sp>
      <p:sp>
        <p:nvSpPr>
          <p:cNvPr id="1033" name="Text Box 8"/>
          <p:cNvSpPr txBox="1">
            <a:spLocks noChangeArrowheads="1"/>
          </p:cNvSpPr>
          <p:nvPr/>
        </p:nvSpPr>
        <p:spPr bwMode="auto">
          <a:xfrm>
            <a:off x="7708900" y="1688162"/>
            <a:ext cx="1511300" cy="369239"/>
          </a:xfrm>
          <a:prstGeom prst="rect">
            <a:avLst/>
          </a:prstGeom>
          <a:noFill/>
          <a:ln w="12700" cap="sq">
            <a:noFill/>
            <a:miter lim="800000"/>
            <a:headEnd type="none" w="sm" len="sm"/>
            <a:tailEnd type="none" w="sm" len="sm"/>
          </a:ln>
        </p:spPr>
        <p:txBody>
          <a:bodyPr lIns="91349" tIns="45674" rIns="91349" bIns="45674">
            <a:spAutoFit/>
          </a:bodyPr>
          <a:lstStyle/>
          <a:p>
            <a:pPr eaLnBrk="0" hangingPunct="0">
              <a:spcBef>
                <a:spcPct val="50000"/>
              </a:spcBef>
              <a:defRPr/>
            </a:pPr>
            <a:r>
              <a:rPr lang="en-US" b="1" i="1" dirty="0">
                <a:solidFill>
                  <a:srgbClr val="000066"/>
                </a:solidFill>
                <a:cs typeface="Times New Roman" pitchFamily="18" charset="0"/>
              </a:rPr>
              <a:t>Lumbar</a:t>
            </a:r>
          </a:p>
        </p:txBody>
      </p:sp>
      <p:sp>
        <p:nvSpPr>
          <p:cNvPr id="1034" name="Text Box 11"/>
          <p:cNvSpPr txBox="1">
            <a:spLocks noChangeArrowheads="1"/>
          </p:cNvSpPr>
          <p:nvPr/>
        </p:nvSpPr>
        <p:spPr bwMode="auto">
          <a:xfrm rot="16200000">
            <a:off x="2351465" y="3494462"/>
            <a:ext cx="369140" cy="719137"/>
          </a:xfrm>
          <a:prstGeom prst="rect">
            <a:avLst/>
          </a:prstGeom>
          <a:noFill/>
          <a:ln w="9525">
            <a:noFill/>
            <a:miter lim="800000"/>
            <a:headEnd/>
            <a:tailEnd/>
          </a:ln>
        </p:spPr>
        <p:txBody>
          <a:bodyPr vert="eaVert" lIns="91345" tIns="45672" rIns="91345" bIns="45672">
            <a:spAutoFit/>
          </a:bodyPr>
          <a:lstStyle/>
          <a:p>
            <a:pPr>
              <a:spcBef>
                <a:spcPct val="50000"/>
              </a:spcBef>
            </a:pPr>
            <a:r>
              <a:rPr lang="en-US" sz="1200" b="1" dirty="0"/>
              <a:t>Japan</a:t>
            </a:r>
          </a:p>
        </p:txBody>
      </p:sp>
      <p:sp>
        <p:nvSpPr>
          <p:cNvPr id="1035" name="Text Box 12"/>
          <p:cNvSpPr txBox="1">
            <a:spLocks noChangeArrowheads="1"/>
          </p:cNvSpPr>
          <p:nvPr/>
        </p:nvSpPr>
        <p:spPr bwMode="auto">
          <a:xfrm>
            <a:off x="2782888" y="2014906"/>
            <a:ext cx="576262" cy="276902"/>
          </a:xfrm>
          <a:prstGeom prst="rect">
            <a:avLst/>
          </a:prstGeom>
          <a:noFill/>
          <a:ln w="9525">
            <a:noFill/>
            <a:miter lim="800000"/>
            <a:headEnd/>
            <a:tailEnd/>
          </a:ln>
        </p:spPr>
        <p:txBody>
          <a:bodyPr lIns="91345" tIns="45672" rIns="91345" bIns="45672">
            <a:spAutoFit/>
          </a:bodyPr>
          <a:lstStyle/>
          <a:p>
            <a:pPr>
              <a:spcBef>
                <a:spcPct val="50000"/>
              </a:spcBef>
            </a:pPr>
            <a:r>
              <a:rPr lang="en-US" sz="1200" b="1" dirty="0"/>
              <a:t>USA</a:t>
            </a:r>
          </a:p>
        </p:txBody>
      </p:sp>
      <p:sp>
        <p:nvSpPr>
          <p:cNvPr id="1036" name="Text Box 13"/>
          <p:cNvSpPr txBox="1">
            <a:spLocks noChangeArrowheads="1"/>
          </p:cNvSpPr>
          <p:nvPr/>
        </p:nvSpPr>
        <p:spPr bwMode="auto">
          <a:xfrm>
            <a:off x="2197100" y="2159373"/>
            <a:ext cx="1079500" cy="276902"/>
          </a:xfrm>
          <a:prstGeom prst="rect">
            <a:avLst/>
          </a:prstGeom>
          <a:noFill/>
          <a:ln w="9525">
            <a:noFill/>
            <a:miter lim="800000"/>
            <a:headEnd/>
            <a:tailEnd/>
          </a:ln>
        </p:spPr>
        <p:txBody>
          <a:bodyPr lIns="91345" tIns="45672" rIns="91345" bIns="45672">
            <a:spAutoFit/>
          </a:bodyPr>
          <a:lstStyle/>
          <a:p>
            <a:pPr>
              <a:spcBef>
                <a:spcPct val="50000"/>
              </a:spcBef>
            </a:pPr>
            <a:r>
              <a:rPr lang="en-US" sz="1200" b="1" dirty="0"/>
              <a:t>Europe</a:t>
            </a:r>
          </a:p>
        </p:txBody>
      </p:sp>
      <p:sp>
        <p:nvSpPr>
          <p:cNvPr id="1037" name="Text Box 14"/>
          <p:cNvSpPr txBox="1">
            <a:spLocks noChangeArrowheads="1"/>
          </p:cNvSpPr>
          <p:nvPr/>
        </p:nvSpPr>
        <p:spPr bwMode="auto">
          <a:xfrm>
            <a:off x="2174881" y="2430831"/>
            <a:ext cx="720725" cy="307680"/>
          </a:xfrm>
          <a:prstGeom prst="rect">
            <a:avLst/>
          </a:prstGeom>
          <a:noFill/>
          <a:ln w="9525">
            <a:noFill/>
            <a:miter lim="800000"/>
            <a:headEnd/>
            <a:tailEnd/>
          </a:ln>
        </p:spPr>
        <p:txBody>
          <a:bodyPr lIns="91345" tIns="45672" rIns="91345" bIns="45672">
            <a:spAutoFit/>
          </a:bodyPr>
          <a:lstStyle/>
          <a:p>
            <a:pPr>
              <a:spcBef>
                <a:spcPct val="50000"/>
              </a:spcBef>
            </a:pPr>
            <a:r>
              <a:rPr lang="en-US" sz="1400" b="1" dirty="0">
                <a:solidFill>
                  <a:srgbClr val="FF0000"/>
                </a:solidFill>
              </a:rPr>
              <a:t>Iran</a:t>
            </a:r>
          </a:p>
        </p:txBody>
      </p:sp>
      <p:sp>
        <p:nvSpPr>
          <p:cNvPr id="1038" name="Text Box 16"/>
          <p:cNvSpPr txBox="1">
            <a:spLocks noChangeArrowheads="1"/>
          </p:cNvSpPr>
          <p:nvPr/>
        </p:nvSpPr>
        <p:spPr bwMode="auto">
          <a:xfrm>
            <a:off x="2133600" y="3108695"/>
            <a:ext cx="1081088" cy="276902"/>
          </a:xfrm>
          <a:prstGeom prst="rect">
            <a:avLst/>
          </a:prstGeom>
          <a:noFill/>
          <a:ln w="9525">
            <a:noFill/>
            <a:miter lim="800000"/>
            <a:headEnd/>
            <a:tailEnd/>
          </a:ln>
        </p:spPr>
        <p:txBody>
          <a:bodyPr lIns="91345" tIns="45672" rIns="91345" bIns="45672">
            <a:spAutoFit/>
          </a:bodyPr>
          <a:lstStyle/>
          <a:p>
            <a:pPr>
              <a:spcBef>
                <a:spcPct val="50000"/>
              </a:spcBef>
            </a:pPr>
            <a:r>
              <a:rPr lang="en-US" sz="1200" b="1" dirty="0"/>
              <a:t>Lebanon</a:t>
            </a:r>
          </a:p>
        </p:txBody>
      </p:sp>
      <p:sp>
        <p:nvSpPr>
          <p:cNvPr id="1039" name="Text Box 17"/>
          <p:cNvSpPr txBox="1">
            <a:spLocks noChangeArrowheads="1"/>
          </p:cNvSpPr>
          <p:nvPr/>
        </p:nvSpPr>
        <p:spPr bwMode="auto">
          <a:xfrm>
            <a:off x="2120900" y="2662606"/>
            <a:ext cx="1079500" cy="276902"/>
          </a:xfrm>
          <a:prstGeom prst="rect">
            <a:avLst/>
          </a:prstGeom>
          <a:noFill/>
          <a:ln w="9525">
            <a:noFill/>
            <a:miter lim="800000"/>
            <a:headEnd/>
            <a:tailEnd/>
          </a:ln>
        </p:spPr>
        <p:txBody>
          <a:bodyPr lIns="91345" tIns="45672" rIns="91345" bIns="45672">
            <a:spAutoFit/>
          </a:bodyPr>
          <a:lstStyle/>
          <a:p>
            <a:pPr>
              <a:spcBef>
                <a:spcPct val="50000"/>
              </a:spcBef>
            </a:pPr>
            <a:r>
              <a:rPr lang="en-US" sz="1200" b="1" dirty="0"/>
              <a:t>Philippine</a:t>
            </a:r>
          </a:p>
        </p:txBody>
      </p:sp>
      <p:sp>
        <p:nvSpPr>
          <p:cNvPr id="1040" name="Text Box 18"/>
          <p:cNvSpPr txBox="1">
            <a:spLocks noChangeArrowheads="1"/>
          </p:cNvSpPr>
          <p:nvPr/>
        </p:nvSpPr>
        <p:spPr bwMode="auto">
          <a:xfrm>
            <a:off x="3373438" y="1676401"/>
            <a:ext cx="1808163" cy="369239"/>
          </a:xfrm>
          <a:prstGeom prst="rect">
            <a:avLst/>
          </a:prstGeom>
          <a:noFill/>
          <a:ln w="12700" cap="sq">
            <a:noFill/>
            <a:miter lim="800000"/>
            <a:headEnd type="none" w="sm" len="sm"/>
            <a:tailEnd type="none" w="sm" len="sm"/>
          </a:ln>
        </p:spPr>
        <p:txBody>
          <a:bodyPr lIns="91349" tIns="45674" rIns="91349" bIns="45674">
            <a:spAutoFit/>
          </a:bodyPr>
          <a:lstStyle/>
          <a:p>
            <a:pPr algn="ctr" eaLnBrk="0" hangingPunct="0">
              <a:spcBef>
                <a:spcPct val="50000"/>
              </a:spcBef>
              <a:defRPr/>
            </a:pPr>
            <a:r>
              <a:rPr lang="en-US" b="1" i="1" dirty="0">
                <a:solidFill>
                  <a:srgbClr val="000066"/>
                </a:solidFill>
                <a:cs typeface="Times New Roman" pitchFamily="18" charset="0"/>
              </a:rPr>
              <a:t>Neck of femur</a:t>
            </a:r>
          </a:p>
        </p:txBody>
      </p:sp>
      <p:sp>
        <p:nvSpPr>
          <p:cNvPr id="1041" name="Text Box 19"/>
          <p:cNvSpPr txBox="1">
            <a:spLocks noChangeArrowheads="1"/>
          </p:cNvSpPr>
          <p:nvPr/>
        </p:nvSpPr>
        <p:spPr bwMode="auto">
          <a:xfrm rot="16200000">
            <a:off x="6847264" y="3646862"/>
            <a:ext cx="369140" cy="719137"/>
          </a:xfrm>
          <a:prstGeom prst="rect">
            <a:avLst/>
          </a:prstGeom>
          <a:noFill/>
          <a:ln w="9525">
            <a:noFill/>
            <a:miter lim="800000"/>
            <a:headEnd/>
            <a:tailEnd/>
          </a:ln>
        </p:spPr>
        <p:txBody>
          <a:bodyPr vert="eaVert" lIns="91345" tIns="45672" rIns="91345" bIns="45672">
            <a:spAutoFit/>
          </a:bodyPr>
          <a:lstStyle/>
          <a:p>
            <a:pPr>
              <a:spcBef>
                <a:spcPct val="50000"/>
              </a:spcBef>
            </a:pPr>
            <a:r>
              <a:rPr lang="en-US" sz="1200" b="1" dirty="0"/>
              <a:t>Japan</a:t>
            </a:r>
          </a:p>
        </p:txBody>
      </p:sp>
      <p:sp>
        <p:nvSpPr>
          <p:cNvPr id="1042" name="Text Box 20"/>
          <p:cNvSpPr txBox="1">
            <a:spLocks noChangeArrowheads="1"/>
          </p:cNvSpPr>
          <p:nvPr/>
        </p:nvSpPr>
        <p:spPr bwMode="auto">
          <a:xfrm>
            <a:off x="6662738" y="2162545"/>
            <a:ext cx="576262" cy="276902"/>
          </a:xfrm>
          <a:prstGeom prst="rect">
            <a:avLst/>
          </a:prstGeom>
          <a:noFill/>
          <a:ln w="9525">
            <a:noFill/>
            <a:miter lim="800000"/>
            <a:headEnd/>
            <a:tailEnd/>
          </a:ln>
        </p:spPr>
        <p:txBody>
          <a:bodyPr lIns="91345" tIns="45672" rIns="91345" bIns="45672">
            <a:spAutoFit/>
          </a:bodyPr>
          <a:lstStyle/>
          <a:p>
            <a:pPr>
              <a:spcBef>
                <a:spcPct val="50000"/>
              </a:spcBef>
            </a:pPr>
            <a:r>
              <a:rPr lang="en-US" sz="1200" b="1" dirty="0"/>
              <a:t>USA</a:t>
            </a:r>
          </a:p>
        </p:txBody>
      </p:sp>
      <p:sp>
        <p:nvSpPr>
          <p:cNvPr id="1043" name="Text Box 21"/>
          <p:cNvSpPr txBox="1">
            <a:spLocks noChangeArrowheads="1"/>
          </p:cNvSpPr>
          <p:nvPr/>
        </p:nvSpPr>
        <p:spPr bwMode="auto">
          <a:xfrm>
            <a:off x="6311900" y="2391145"/>
            <a:ext cx="1079500" cy="276902"/>
          </a:xfrm>
          <a:prstGeom prst="rect">
            <a:avLst/>
          </a:prstGeom>
          <a:noFill/>
          <a:ln w="9525">
            <a:noFill/>
            <a:miter lim="800000"/>
            <a:headEnd/>
            <a:tailEnd/>
          </a:ln>
        </p:spPr>
        <p:txBody>
          <a:bodyPr lIns="91345" tIns="45672" rIns="91345" bIns="45672">
            <a:spAutoFit/>
          </a:bodyPr>
          <a:lstStyle/>
          <a:p>
            <a:pPr>
              <a:spcBef>
                <a:spcPct val="50000"/>
              </a:spcBef>
            </a:pPr>
            <a:r>
              <a:rPr lang="en-US" sz="1200" b="1" dirty="0"/>
              <a:t>Europe</a:t>
            </a:r>
          </a:p>
        </p:txBody>
      </p:sp>
      <p:sp>
        <p:nvSpPr>
          <p:cNvPr id="1044" name="Text Box 22"/>
          <p:cNvSpPr txBox="1">
            <a:spLocks noChangeArrowheads="1"/>
          </p:cNvSpPr>
          <p:nvPr/>
        </p:nvSpPr>
        <p:spPr bwMode="auto">
          <a:xfrm>
            <a:off x="6518280" y="2664120"/>
            <a:ext cx="720725" cy="307680"/>
          </a:xfrm>
          <a:prstGeom prst="rect">
            <a:avLst/>
          </a:prstGeom>
          <a:noFill/>
          <a:ln w="9525">
            <a:noFill/>
            <a:miter lim="800000"/>
            <a:headEnd/>
            <a:tailEnd/>
          </a:ln>
        </p:spPr>
        <p:txBody>
          <a:bodyPr lIns="91345" tIns="45672" rIns="91345" bIns="45672">
            <a:spAutoFit/>
          </a:bodyPr>
          <a:lstStyle/>
          <a:p>
            <a:pPr>
              <a:spcBef>
                <a:spcPct val="50000"/>
              </a:spcBef>
            </a:pPr>
            <a:r>
              <a:rPr lang="en-US" sz="1400" b="1" dirty="0">
                <a:solidFill>
                  <a:srgbClr val="FF0000"/>
                </a:solidFill>
              </a:rPr>
              <a:t>Iran</a:t>
            </a:r>
          </a:p>
        </p:txBody>
      </p:sp>
      <p:sp>
        <p:nvSpPr>
          <p:cNvPr id="1045" name="Text Box 23"/>
          <p:cNvSpPr txBox="1">
            <a:spLocks noChangeArrowheads="1"/>
          </p:cNvSpPr>
          <p:nvPr/>
        </p:nvSpPr>
        <p:spPr bwMode="auto">
          <a:xfrm>
            <a:off x="6629400" y="2818182"/>
            <a:ext cx="1081088" cy="276902"/>
          </a:xfrm>
          <a:prstGeom prst="rect">
            <a:avLst/>
          </a:prstGeom>
          <a:noFill/>
          <a:ln w="9525">
            <a:noFill/>
            <a:miter lim="800000"/>
            <a:headEnd/>
            <a:tailEnd/>
          </a:ln>
        </p:spPr>
        <p:txBody>
          <a:bodyPr lIns="91345" tIns="45672" rIns="91345" bIns="45672">
            <a:spAutoFit/>
          </a:bodyPr>
          <a:lstStyle/>
          <a:p>
            <a:pPr>
              <a:spcBef>
                <a:spcPct val="50000"/>
              </a:spcBef>
            </a:pPr>
            <a:r>
              <a:rPr lang="en-US" sz="1200" b="1" dirty="0"/>
              <a:t>Lebanon</a:t>
            </a:r>
          </a:p>
        </p:txBody>
      </p:sp>
      <p:sp>
        <p:nvSpPr>
          <p:cNvPr id="1046" name="Text Box 24"/>
          <p:cNvSpPr txBox="1">
            <a:spLocks noChangeArrowheads="1"/>
          </p:cNvSpPr>
          <p:nvPr/>
        </p:nvSpPr>
        <p:spPr bwMode="auto">
          <a:xfrm>
            <a:off x="6629400" y="3199182"/>
            <a:ext cx="1079500" cy="276902"/>
          </a:xfrm>
          <a:prstGeom prst="rect">
            <a:avLst/>
          </a:prstGeom>
          <a:noFill/>
          <a:ln w="9525">
            <a:noFill/>
            <a:miter lim="800000"/>
            <a:headEnd/>
            <a:tailEnd/>
          </a:ln>
        </p:spPr>
        <p:txBody>
          <a:bodyPr lIns="91345" tIns="45672" rIns="91345" bIns="45672">
            <a:spAutoFit/>
          </a:bodyPr>
          <a:lstStyle/>
          <a:p>
            <a:pPr>
              <a:spcBef>
                <a:spcPct val="50000"/>
              </a:spcBef>
            </a:pPr>
            <a:r>
              <a:rPr lang="en-US" sz="1200" b="1" dirty="0"/>
              <a:t>Philippine</a:t>
            </a:r>
          </a:p>
        </p:txBody>
      </p:sp>
      <p:sp>
        <p:nvSpPr>
          <p:cNvPr id="1048" name="Rectangle 23"/>
          <p:cNvSpPr>
            <a:spLocks noChangeArrowheads="1"/>
          </p:cNvSpPr>
          <p:nvPr/>
        </p:nvSpPr>
        <p:spPr bwMode="auto">
          <a:xfrm>
            <a:off x="1008876" y="6279375"/>
            <a:ext cx="7852928" cy="523127"/>
          </a:xfrm>
          <a:prstGeom prst="rect">
            <a:avLst/>
          </a:prstGeom>
          <a:noFill/>
          <a:ln w="9525">
            <a:noFill/>
            <a:miter lim="800000"/>
            <a:headEnd/>
            <a:tailEnd/>
          </a:ln>
        </p:spPr>
        <p:txBody>
          <a:bodyPr wrap="none" lIns="91349" tIns="45674" rIns="91349" bIns="45674">
            <a:spAutoFit/>
          </a:bodyPr>
          <a:lstStyle/>
          <a:p>
            <a:pPr>
              <a:defRPr/>
            </a:pPr>
            <a:r>
              <a:rPr lang="en-US" sz="1400" b="1" i="1" dirty="0">
                <a:solidFill>
                  <a:srgbClr val="FF0000"/>
                </a:solidFill>
              </a:rPr>
              <a:t>Larijani, </a:t>
            </a:r>
            <a:r>
              <a:rPr lang="en-US" sz="1400" b="1" i="1" dirty="0" err="1">
                <a:solidFill>
                  <a:srgbClr val="FF0000"/>
                </a:solidFill>
              </a:rPr>
              <a:t>Bagher</a:t>
            </a:r>
            <a:r>
              <a:rPr lang="en-US" sz="1400" i="1" dirty="0"/>
              <a:t>, et al. "Peak bone mass of Iranian population: The Iranian multicenter osteoporosis study</a:t>
            </a:r>
            <a:r>
              <a:rPr lang="en-US" sz="1400" i="1" dirty="0" smtClean="0"/>
              <a:t>.</a:t>
            </a:r>
          </a:p>
          <a:p>
            <a:pPr>
              <a:defRPr/>
            </a:pPr>
            <a:r>
              <a:rPr lang="en-US" sz="1400" i="1" dirty="0" smtClean="0"/>
              <a:t>"</a:t>
            </a:r>
            <a:r>
              <a:rPr lang="en-US" sz="1400" i="1" dirty="0"/>
              <a:t> Journal of Clinical Densitometry 9.3 (2006): 367-374.</a:t>
            </a:r>
            <a:endParaRPr lang="en-US" sz="1400" i="1" dirty="0">
              <a:cs typeface="Arial" pitchFamily="34" charset="0"/>
            </a:endParaRPr>
          </a:p>
        </p:txBody>
      </p:sp>
      <p:sp>
        <p:nvSpPr>
          <p:cNvPr id="26" name="Rounded Rectangle 25"/>
          <p:cNvSpPr/>
          <p:nvPr/>
        </p:nvSpPr>
        <p:spPr>
          <a:xfrm>
            <a:off x="3200400" y="4419600"/>
            <a:ext cx="6172200" cy="990600"/>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Based on a study carried out at the EMRI, </a:t>
            </a:r>
            <a:r>
              <a:rPr lang="en-US" dirty="0" smtClean="0"/>
              <a:t>peak bone mass in Iran is generally comparable with Western data</a:t>
            </a:r>
            <a:endParaRPr lang="en-US" dirty="0">
              <a:solidFill>
                <a:srgbClr val="FFFF00"/>
              </a:solidFill>
            </a:endParaRPr>
          </a:p>
        </p:txBody>
      </p:sp>
    </p:spTree>
    <p:extLst>
      <p:ext uri="{BB962C8B-B14F-4D97-AF65-F5344CB8AC3E}">
        <p14:creationId xmlns:p14="http://schemas.microsoft.com/office/powerpoint/2010/main" val="153791414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sz="3600" dirty="0" smtClean="0">
                <a:solidFill>
                  <a:srgbClr val="000000"/>
                </a:solidFill>
              </a:rPr>
              <a:t>Bushehr Elderly Health (BEH) </a:t>
            </a:r>
            <a:br>
              <a:rPr lang="en-US" sz="3600" dirty="0" smtClean="0">
                <a:solidFill>
                  <a:srgbClr val="000000"/>
                </a:solidFill>
              </a:rPr>
            </a:br>
            <a:r>
              <a:rPr lang="en-US" sz="3600" dirty="0" smtClean="0">
                <a:solidFill>
                  <a:srgbClr val="000000"/>
                </a:solidFill>
              </a:rPr>
              <a:t>Program, Iran</a:t>
            </a:r>
          </a:p>
        </p:txBody>
      </p:sp>
      <p:sp>
        <p:nvSpPr>
          <p:cNvPr id="3" name="Content Placeholder 2"/>
          <p:cNvSpPr>
            <a:spLocks noGrp="1"/>
          </p:cNvSpPr>
          <p:nvPr>
            <p:ph idx="1"/>
          </p:nvPr>
        </p:nvSpPr>
        <p:spPr>
          <a:xfrm>
            <a:off x="838200" y="1825625"/>
            <a:ext cx="5062268" cy="404896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2500" lnSpcReduction="10000"/>
          </a:bodyPr>
          <a:lstStyle/>
          <a:p>
            <a:pPr algn="just">
              <a:lnSpc>
                <a:spcPct val="100000"/>
              </a:lnSpc>
              <a:buFont typeface="Arial" charset="0"/>
              <a:buChar char="•"/>
              <a:defRPr/>
            </a:pPr>
            <a:r>
              <a:rPr lang="en-US" sz="2400" dirty="0" smtClean="0">
                <a:ea typeface="ＭＳ Ｐゴシック" charset="0"/>
              </a:rPr>
              <a:t>BEH is </a:t>
            </a:r>
            <a:r>
              <a:rPr lang="en-US" sz="2400" dirty="0" smtClean="0">
                <a:solidFill>
                  <a:srgbClr val="FF0000"/>
                </a:solidFill>
                <a:ea typeface="ＭＳ Ｐゴシック" charset="0"/>
              </a:rPr>
              <a:t>a </a:t>
            </a:r>
            <a:r>
              <a:rPr lang="en-US" sz="2400" dirty="0">
                <a:solidFill>
                  <a:srgbClr val="FF0000"/>
                </a:solidFill>
                <a:ea typeface="ＭＳ Ｐゴシック" charset="0"/>
              </a:rPr>
              <a:t>prospective population-based </a:t>
            </a:r>
            <a:r>
              <a:rPr lang="en-US" sz="2400" dirty="0" smtClean="0">
                <a:solidFill>
                  <a:srgbClr val="FF0000"/>
                </a:solidFill>
                <a:ea typeface="ＭＳ Ｐゴシック" charset="0"/>
              </a:rPr>
              <a:t>cohort study</a:t>
            </a:r>
            <a:r>
              <a:rPr lang="en-US" sz="2400" dirty="0" smtClean="0">
                <a:ea typeface="ＭＳ Ｐゴシック" charset="0"/>
              </a:rPr>
              <a:t> conducted in a 5-year plan in Bushehr, located in south Iran</a:t>
            </a:r>
          </a:p>
          <a:p>
            <a:pPr algn="just">
              <a:lnSpc>
                <a:spcPct val="100000"/>
              </a:lnSpc>
              <a:buFont typeface="Arial" charset="0"/>
              <a:buChar char="•"/>
              <a:defRPr/>
            </a:pPr>
            <a:endParaRPr lang="en-US" sz="2400" dirty="0" smtClean="0">
              <a:ea typeface="ＭＳ Ｐゴシック" charset="0"/>
            </a:endParaRPr>
          </a:p>
          <a:p>
            <a:pPr algn="just">
              <a:lnSpc>
                <a:spcPct val="100000"/>
              </a:lnSpc>
              <a:buFont typeface="Arial" charset="0"/>
              <a:buChar char="•"/>
              <a:defRPr/>
            </a:pPr>
            <a:r>
              <a:rPr lang="en-US" sz="2400" dirty="0" smtClean="0">
                <a:ea typeface="ＭＳ Ｐゴシック" charset="0"/>
              </a:rPr>
              <a:t>Phase II, started in October 2017, will study </a:t>
            </a:r>
            <a:r>
              <a:rPr lang="en-US" sz="2400" dirty="0" smtClean="0">
                <a:solidFill>
                  <a:srgbClr val="FF0000"/>
                </a:solidFill>
                <a:ea typeface="ＭＳ Ｐゴシック" charset="0"/>
              </a:rPr>
              <a:t>musculoskeletal</a:t>
            </a:r>
            <a:r>
              <a:rPr lang="en-US" sz="2400" dirty="0" smtClean="0">
                <a:ea typeface="ＭＳ Ｐゴシック" charset="0"/>
              </a:rPr>
              <a:t> and </a:t>
            </a:r>
            <a:r>
              <a:rPr lang="en-US" sz="2400" b="1" dirty="0">
                <a:ln w="9525">
                  <a:solidFill>
                    <a:schemeClr val="bg1"/>
                  </a:solidFill>
                  <a:prstDash val="solid"/>
                </a:ln>
                <a:solidFill>
                  <a:srgbClr val="FF0000"/>
                </a:solidFill>
                <a:ea typeface="ＭＳ Ｐゴシック" charset="0"/>
                <a:cs typeface="Arial" panose="020B0604020202020204" pitchFamily="34" charset="0"/>
              </a:rPr>
              <a:t>c</a:t>
            </a:r>
            <a:r>
              <a:rPr lang="en-US" sz="2400" b="1" dirty="0" smtClean="0">
                <a:ln w="9525">
                  <a:solidFill>
                    <a:schemeClr val="bg1"/>
                  </a:solidFill>
                  <a:prstDash val="solid"/>
                </a:ln>
                <a:solidFill>
                  <a:srgbClr val="FF0000"/>
                </a:solidFill>
                <a:ea typeface="ＭＳ Ｐゴシック" charset="0"/>
                <a:cs typeface="Arial" panose="020B0604020202020204" pitchFamily="34" charset="0"/>
              </a:rPr>
              <a:t>ognitive functions </a:t>
            </a:r>
            <a:r>
              <a:rPr lang="en-US" sz="2400" dirty="0" smtClean="0">
                <a:ea typeface="ＭＳ Ｐゴシック" charset="0"/>
              </a:rPr>
              <a:t>of the elderly citizens to:</a:t>
            </a:r>
          </a:p>
          <a:p>
            <a:pPr lvl="1" algn="just">
              <a:lnSpc>
                <a:spcPct val="100000"/>
              </a:lnSpc>
              <a:buFont typeface="Arial" charset="0"/>
              <a:buChar char="•"/>
              <a:defRPr/>
            </a:pPr>
            <a:r>
              <a:rPr lang="en-US" dirty="0">
                <a:ea typeface="ＭＳ Ｐゴシック" charset="0"/>
              </a:rPr>
              <a:t>To evaluate the </a:t>
            </a:r>
            <a:r>
              <a:rPr lang="en-US" dirty="0">
                <a:solidFill>
                  <a:srgbClr val="FF0000"/>
                </a:solidFill>
                <a:ea typeface="ＭＳ Ｐゴシック" charset="0"/>
              </a:rPr>
              <a:t>prevalence of  low bone mass </a:t>
            </a:r>
            <a:r>
              <a:rPr lang="en-US" dirty="0">
                <a:ea typeface="ＭＳ Ｐゴシック" charset="0"/>
              </a:rPr>
              <a:t>and </a:t>
            </a:r>
            <a:r>
              <a:rPr lang="en-US" dirty="0">
                <a:solidFill>
                  <a:srgbClr val="FF0000"/>
                </a:solidFill>
                <a:ea typeface="ＭＳ Ｐゴシック" charset="0"/>
              </a:rPr>
              <a:t>low muscle mass</a:t>
            </a:r>
          </a:p>
          <a:p>
            <a:pPr lvl="1" algn="just">
              <a:lnSpc>
                <a:spcPct val="100000"/>
              </a:lnSpc>
              <a:buFont typeface="Arial" charset="0"/>
              <a:buChar char="•"/>
              <a:defRPr/>
            </a:pPr>
            <a:r>
              <a:rPr lang="en-US" dirty="0" smtClean="0">
                <a:ea typeface="ＭＳ Ｐゴシック" charset="0"/>
              </a:rPr>
              <a:t>To </a:t>
            </a:r>
            <a:r>
              <a:rPr lang="en-US" dirty="0">
                <a:ea typeface="ＭＳ Ｐゴシック" charset="0"/>
              </a:rPr>
              <a:t>investigate the prevalence of musculoskeletal </a:t>
            </a:r>
            <a:r>
              <a:rPr lang="en-US" dirty="0">
                <a:solidFill>
                  <a:srgbClr val="FF0000"/>
                </a:solidFill>
                <a:ea typeface="ＭＳ Ｐゴシック" charset="0"/>
              </a:rPr>
              <a:t>risk </a:t>
            </a:r>
            <a:r>
              <a:rPr lang="en-US" dirty="0" smtClean="0">
                <a:solidFill>
                  <a:srgbClr val="FF0000"/>
                </a:solidFill>
                <a:ea typeface="ＭＳ Ｐゴシック" charset="0"/>
              </a:rPr>
              <a:t>factors</a:t>
            </a:r>
            <a:endParaRPr lang="en-US" dirty="0">
              <a:ea typeface="ＭＳ Ｐゴシック" charset="0"/>
            </a:endParaRPr>
          </a:p>
        </p:txBody>
      </p:sp>
      <p:sp>
        <p:nvSpPr>
          <p:cNvPr id="71683" name="Slide Number Placeholder 5"/>
          <p:cNvSpPr txBox="1">
            <a:spLocks/>
          </p:cNvSpPr>
          <p:nvPr/>
        </p:nvSpPr>
        <p:spPr bwMode="auto">
          <a:xfrm>
            <a:off x="0" y="6535738"/>
            <a:ext cx="1490663" cy="322262"/>
          </a:xfrm>
          <a:prstGeom prst="rect">
            <a:avLst/>
          </a:prstGeom>
          <a:noFill/>
          <a:ln w="9525">
            <a:noFill/>
            <a:miter lim="800000"/>
            <a:headEnd/>
            <a:tailEnd/>
          </a:ln>
        </p:spPr>
        <p:txBody>
          <a:bodyPr anchor="ctr"/>
          <a:lstStyle/>
          <a:p>
            <a:pPr algn="r" eaLnBrk="1" hangingPunct="1"/>
            <a:r>
              <a:rPr lang="en-US" sz="1200">
                <a:solidFill>
                  <a:srgbClr val="FFFFFF"/>
                </a:solidFill>
                <a:latin typeface="Arial" pitchFamily="34" charset="0"/>
              </a:rPr>
              <a:t>Slide </a:t>
            </a:r>
            <a:fld id="{E9507791-F90F-43A0-BE7C-0653676C734B}" type="slidenum">
              <a:rPr lang="en-US" sz="1200">
                <a:solidFill>
                  <a:srgbClr val="FFFFFF"/>
                </a:solidFill>
                <a:latin typeface="Arial" pitchFamily="34" charset="0"/>
              </a:rPr>
              <a:pPr algn="r" eaLnBrk="1" hangingPunct="1"/>
              <a:t>17</a:t>
            </a:fld>
            <a:endParaRPr lang="en-US" sz="1200">
              <a:solidFill>
                <a:srgbClr val="FFFFFF"/>
              </a:solidFill>
              <a:latin typeface="Arial" pitchFamily="34" charset="0"/>
            </a:endParaRPr>
          </a:p>
        </p:txBody>
      </p:sp>
      <p:sp>
        <p:nvSpPr>
          <p:cNvPr id="2" name="Slide Number Placeholder 1"/>
          <p:cNvSpPr>
            <a:spLocks noGrp="1"/>
          </p:cNvSpPr>
          <p:nvPr>
            <p:ph type="sldNum" sz="quarter" idx="12"/>
          </p:nvPr>
        </p:nvSpPr>
        <p:spPr/>
        <p:txBody>
          <a:bodyPr/>
          <a:lstStyle/>
          <a:p>
            <a:fld id="{D75FAA1E-9744-4FB4-998E-BF28E06AD271}" type="slidenum">
              <a:rPr lang="en-US" smtClean="0"/>
              <a:pPr/>
              <a:t>17</a:t>
            </a:fld>
            <a:endParaRPr lang="en-US"/>
          </a:p>
        </p:txBody>
      </p:sp>
      <p:pic>
        <p:nvPicPr>
          <p:cNvPr id="4" name="Picture 3"/>
          <p:cNvPicPr>
            <a:picLocks noChangeAspect="1"/>
          </p:cNvPicPr>
          <p:nvPr/>
        </p:nvPicPr>
        <p:blipFill>
          <a:blip r:embed="rId2" cstate="print"/>
          <a:stretch>
            <a:fillRect/>
          </a:stretch>
        </p:blipFill>
        <p:spPr>
          <a:xfrm>
            <a:off x="6944264" y="631713"/>
            <a:ext cx="4274035" cy="5545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05442" y="5874589"/>
            <a:ext cx="5805577" cy="1015663"/>
          </a:xfrm>
          <a:prstGeom prst="rect">
            <a:avLst/>
          </a:prstGeom>
          <a:noFill/>
        </p:spPr>
        <p:txBody>
          <a:bodyPr wrap="square" rtlCol="0">
            <a:spAutoFit/>
          </a:bodyPr>
          <a:lstStyle/>
          <a:p>
            <a:r>
              <a:rPr lang="en-US" sz="1400" i="1" dirty="0" err="1"/>
              <a:t>Shafiee</a:t>
            </a:r>
            <a:r>
              <a:rPr lang="en-US" sz="1400" i="1" dirty="0"/>
              <a:t>, G., </a:t>
            </a:r>
            <a:r>
              <a:rPr lang="en-US" sz="1400" i="1" dirty="0" err="1"/>
              <a:t>Ostovar</a:t>
            </a:r>
            <a:r>
              <a:rPr lang="en-US" sz="1400" i="1" dirty="0"/>
              <a:t>, A., </a:t>
            </a:r>
            <a:r>
              <a:rPr lang="en-US" sz="1400" i="1" dirty="0" err="1"/>
              <a:t>Heshmat</a:t>
            </a:r>
            <a:r>
              <a:rPr lang="en-US" sz="1400" i="1" dirty="0"/>
              <a:t>, R., </a:t>
            </a:r>
            <a:r>
              <a:rPr lang="en-US" sz="1400" i="1" dirty="0" err="1"/>
              <a:t>Darabi</a:t>
            </a:r>
            <a:r>
              <a:rPr lang="en-US" sz="1400" i="1" dirty="0"/>
              <a:t>, H., </a:t>
            </a:r>
            <a:r>
              <a:rPr lang="en-US" sz="1400" i="1" dirty="0" err="1"/>
              <a:t>Sharifi</a:t>
            </a:r>
            <a:r>
              <a:rPr lang="en-US" sz="1400" i="1" dirty="0"/>
              <a:t>, F</a:t>
            </a:r>
            <a:r>
              <a:rPr lang="en-US" sz="1400" i="1" dirty="0" smtClean="0"/>
              <a:t>., </a:t>
            </a:r>
            <a:r>
              <a:rPr lang="en-US" sz="1400" b="1" i="1" dirty="0" smtClean="0">
                <a:solidFill>
                  <a:srgbClr val="FF0000"/>
                </a:solidFill>
              </a:rPr>
              <a:t>Larijani, B</a:t>
            </a:r>
            <a:r>
              <a:rPr lang="en-US" sz="1400" i="1" dirty="0" smtClean="0"/>
              <a:t>. </a:t>
            </a:r>
            <a:r>
              <a:rPr lang="en-US" sz="1400" i="1" dirty="0"/>
              <a:t>... &amp; </a:t>
            </a:r>
            <a:r>
              <a:rPr lang="en-US" sz="1400" i="1" dirty="0" err="1"/>
              <a:t>Arzaghi</a:t>
            </a:r>
            <a:r>
              <a:rPr lang="en-US" sz="1400" i="1" dirty="0"/>
              <a:t>, S. M. (2017). Bushehr Elderly Health (BEH) </a:t>
            </a:r>
            <a:r>
              <a:rPr lang="en-US" sz="1400" i="1" dirty="0" err="1"/>
              <a:t>programme</a:t>
            </a:r>
            <a:r>
              <a:rPr lang="en-US" sz="1400" i="1" dirty="0"/>
              <a:t>: study protocol and design of musculoskeletal system and cognitive function (stage II). BMJ open, 7(8), e013606</a:t>
            </a:r>
            <a:r>
              <a:rPr lang="en-US" i="1" dirty="0"/>
              <a:t>.</a:t>
            </a:r>
          </a:p>
        </p:txBody>
      </p:sp>
    </p:spTree>
    <p:extLst>
      <p:ext uri="{BB962C8B-B14F-4D97-AF65-F5344CB8AC3E}">
        <p14:creationId xmlns:p14="http://schemas.microsoft.com/office/powerpoint/2010/main" val="31556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Need for Early Diagnosis and Management </a:t>
            </a:r>
            <a:endParaRPr lang="en-US" sz="3600" dirty="0">
              <a:cs typeface="Arial" pitchFamily="34" charset="0"/>
            </a:endParaRPr>
          </a:p>
        </p:txBody>
      </p:sp>
      <p:sp>
        <p:nvSpPr>
          <p:cNvPr id="15" name="Content Placeholder 14"/>
          <p:cNvSpPr>
            <a:spLocks noGrp="1"/>
          </p:cNvSpPr>
          <p:nvPr>
            <p:ph idx="1"/>
          </p:nvPr>
        </p:nvSpPr>
        <p:spPr>
          <a:xfrm>
            <a:off x="942109" y="2087330"/>
            <a:ext cx="4604676" cy="3416323"/>
          </a:xfrm>
        </p:spPr>
        <p:txBody>
          <a:bodyPr>
            <a:normAutofit/>
          </a:bodyPr>
          <a:lstStyle/>
          <a:p>
            <a:r>
              <a:rPr lang="en-US" sz="2400" dirty="0"/>
              <a:t>In most cases, </a:t>
            </a:r>
            <a:r>
              <a:rPr lang="en-US" sz="2400" dirty="0">
                <a:solidFill>
                  <a:srgbClr val="FF0000"/>
                </a:solidFill>
              </a:rPr>
              <a:t>restoration of diminished bone </a:t>
            </a:r>
            <a:r>
              <a:rPr lang="en-US" sz="2400" dirty="0"/>
              <a:t>volume is </a:t>
            </a:r>
            <a:r>
              <a:rPr lang="en-US" sz="2400" dirty="0">
                <a:solidFill>
                  <a:srgbClr val="FF0000"/>
                </a:solidFill>
              </a:rPr>
              <a:t>not </a:t>
            </a:r>
            <a:r>
              <a:rPr lang="en-US" sz="2400" dirty="0" smtClean="0">
                <a:solidFill>
                  <a:srgbClr val="FF0000"/>
                </a:solidFill>
              </a:rPr>
              <a:t>possible</a:t>
            </a:r>
          </a:p>
          <a:p>
            <a:endParaRPr lang="en-US" sz="2400" dirty="0" smtClean="0">
              <a:solidFill>
                <a:srgbClr val="FF0000"/>
              </a:solidFill>
            </a:endParaRPr>
          </a:p>
          <a:p>
            <a:r>
              <a:rPr lang="en-US" sz="2400" dirty="0" smtClean="0">
                <a:solidFill>
                  <a:srgbClr val="FF0000"/>
                </a:solidFill>
              </a:rPr>
              <a:t>Screening and early diagnosis </a:t>
            </a:r>
            <a:r>
              <a:rPr lang="en-US" sz="2400" dirty="0" smtClean="0"/>
              <a:t>can prevent from many osteoporosis complications such as hip fracture</a:t>
            </a:r>
            <a:endParaRPr lang="en-US" sz="2400" dirty="0"/>
          </a:p>
        </p:txBody>
      </p:sp>
      <p:sp>
        <p:nvSpPr>
          <p:cNvPr id="16" name="Slide Number Placeholder 15"/>
          <p:cNvSpPr>
            <a:spLocks noGrp="1"/>
          </p:cNvSpPr>
          <p:nvPr>
            <p:ph type="sldNum" sz="quarter" idx="12"/>
          </p:nvPr>
        </p:nvSpPr>
        <p:spPr/>
        <p:txBody>
          <a:bodyPr/>
          <a:lstStyle/>
          <a:p>
            <a:fld id="{8C5E33CA-C235-4B84-B888-7C5FB8295239}" type="slidenum">
              <a:rPr lang="en-US" smtClean="0"/>
              <a:pPr/>
              <a:t>18</a:t>
            </a:fld>
            <a:endParaRPr lang="en-US"/>
          </a:p>
        </p:txBody>
      </p:sp>
      <p:sp>
        <p:nvSpPr>
          <p:cNvPr id="2" name="TextBox 1"/>
          <p:cNvSpPr txBox="1"/>
          <p:nvPr/>
        </p:nvSpPr>
        <p:spPr>
          <a:xfrm>
            <a:off x="543464" y="6070802"/>
            <a:ext cx="9834113" cy="523220"/>
          </a:xfrm>
          <a:prstGeom prst="rect">
            <a:avLst/>
          </a:prstGeom>
          <a:noFill/>
        </p:spPr>
        <p:txBody>
          <a:bodyPr wrap="square" rtlCol="0">
            <a:spAutoFit/>
          </a:bodyPr>
          <a:lstStyle/>
          <a:p>
            <a:r>
              <a:rPr lang="en-US" sz="1400" i="1" dirty="0"/>
              <a:t>Shepstone, Lee, et al. "Screening in the community to reduce fractures in older women (SCOOP): a </a:t>
            </a:r>
            <a:r>
              <a:rPr lang="en-US" sz="1400" i="1" dirty="0" err="1"/>
              <a:t>randomised</a:t>
            </a:r>
            <a:r>
              <a:rPr lang="en-US" sz="1400" i="1" dirty="0"/>
              <a:t> controlled trial." </a:t>
            </a:r>
            <a:r>
              <a:rPr lang="en-US" sz="1400" b="1" i="1" dirty="0">
                <a:solidFill>
                  <a:srgbClr val="FF0000"/>
                </a:solidFill>
              </a:rPr>
              <a:t>The Lancet 391.10122 (2018): </a:t>
            </a:r>
            <a:r>
              <a:rPr lang="en-US" sz="1400" i="1" dirty="0"/>
              <a:t>741-747.</a:t>
            </a:r>
          </a:p>
        </p:txBody>
      </p:sp>
      <p:pic>
        <p:nvPicPr>
          <p:cNvPr id="3" name="Picture 2"/>
          <p:cNvPicPr>
            <a:picLocks noChangeAspect="1"/>
          </p:cNvPicPr>
          <p:nvPr/>
        </p:nvPicPr>
        <p:blipFill>
          <a:blip r:embed="rId2" cstate="print"/>
          <a:stretch>
            <a:fillRect/>
          </a:stretch>
        </p:blipFill>
        <p:spPr>
          <a:xfrm>
            <a:off x="5960842" y="1580634"/>
            <a:ext cx="5623398" cy="3622643"/>
          </a:xfrm>
          <a:prstGeom prst="rect">
            <a:avLst/>
          </a:prstGeom>
        </p:spPr>
      </p:pic>
    </p:spTree>
    <p:extLst>
      <p:ext uri="{BB962C8B-B14F-4D97-AF65-F5344CB8AC3E}">
        <p14:creationId xmlns:p14="http://schemas.microsoft.com/office/powerpoint/2010/main" val="280642158"/>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Strategies and </a:t>
            </a:r>
            <a:r>
              <a:rPr lang="en-US" dirty="0" err="1" smtClean="0"/>
              <a:t>fx</a:t>
            </a:r>
            <a:r>
              <a:rPr lang="en-US" dirty="0" smtClean="0"/>
              <a:t>-risk estimation</a:t>
            </a:r>
            <a:endParaRPr lang="en-US" dirty="0"/>
          </a:p>
        </p:txBody>
      </p:sp>
      <p:sp>
        <p:nvSpPr>
          <p:cNvPr id="3" name="Content Placeholder 2"/>
          <p:cNvSpPr>
            <a:spLocks noGrp="1"/>
          </p:cNvSpPr>
          <p:nvPr>
            <p:ph idx="1"/>
          </p:nvPr>
        </p:nvSpPr>
        <p:spPr>
          <a:xfrm>
            <a:off x="838200" y="1690688"/>
            <a:ext cx="10515600" cy="3959613"/>
          </a:xfrm>
        </p:spPr>
        <p:txBody>
          <a:bodyPr>
            <a:normAutofit fontScale="47500" lnSpcReduction="20000"/>
          </a:bodyPr>
          <a:lstStyle/>
          <a:p>
            <a:pPr>
              <a:lnSpc>
                <a:spcPct val="110000"/>
              </a:lnSpc>
            </a:pPr>
            <a:endParaRPr lang="en-US" dirty="0">
              <a:solidFill>
                <a:srgbClr val="FF0000"/>
              </a:solidFill>
            </a:endParaRPr>
          </a:p>
          <a:p>
            <a:pPr>
              <a:lnSpc>
                <a:spcPct val="110000"/>
              </a:lnSpc>
            </a:pPr>
            <a:r>
              <a:rPr lang="en-US" sz="4500" dirty="0"/>
              <a:t>Several models have been developed for </a:t>
            </a:r>
            <a:r>
              <a:rPr lang="en-US" sz="4500" dirty="0">
                <a:solidFill>
                  <a:srgbClr val="FF0000"/>
                </a:solidFill>
              </a:rPr>
              <a:t>calculation of fracture </a:t>
            </a:r>
            <a:r>
              <a:rPr lang="en-US" sz="4500" dirty="0" smtClean="0">
                <a:solidFill>
                  <a:srgbClr val="FF0000"/>
                </a:solidFill>
              </a:rPr>
              <a:t>risk</a:t>
            </a:r>
          </a:p>
          <a:p>
            <a:pPr>
              <a:lnSpc>
                <a:spcPct val="110000"/>
              </a:lnSpc>
            </a:pPr>
            <a:endParaRPr lang="en-US" sz="4500" dirty="0"/>
          </a:p>
          <a:p>
            <a:pPr>
              <a:lnSpc>
                <a:spcPct val="110000"/>
              </a:lnSpc>
            </a:pPr>
            <a:r>
              <a:rPr lang="en-US" sz="4500" dirty="0"/>
              <a:t>FRAX® algorithm is a model developed to obtain an estimate of the patient’s absolute </a:t>
            </a:r>
            <a:r>
              <a:rPr lang="en-US" sz="4500" dirty="0">
                <a:solidFill>
                  <a:srgbClr val="FF0000"/>
                </a:solidFill>
              </a:rPr>
              <a:t>risk of fracture </a:t>
            </a:r>
            <a:r>
              <a:rPr lang="en-US" sz="4500" dirty="0"/>
              <a:t>over the next 10 </a:t>
            </a:r>
            <a:r>
              <a:rPr lang="en-US" sz="4500" dirty="0" smtClean="0"/>
              <a:t>years based on </a:t>
            </a:r>
            <a:r>
              <a:rPr lang="en-US" sz="4500" dirty="0" smtClean="0">
                <a:solidFill>
                  <a:srgbClr val="FF0000"/>
                </a:solidFill>
              </a:rPr>
              <a:t>BMD</a:t>
            </a:r>
            <a:r>
              <a:rPr lang="en-US" sz="4500" dirty="0" smtClean="0"/>
              <a:t> score and </a:t>
            </a:r>
            <a:r>
              <a:rPr lang="en-US" sz="4500" dirty="0" smtClean="0">
                <a:solidFill>
                  <a:srgbClr val="FF0000"/>
                </a:solidFill>
              </a:rPr>
              <a:t>clinical risk factors (CRF)</a:t>
            </a:r>
          </a:p>
          <a:p>
            <a:pPr>
              <a:lnSpc>
                <a:spcPct val="110000"/>
              </a:lnSpc>
            </a:pPr>
            <a:endParaRPr lang="en-US" sz="4500" dirty="0" smtClean="0">
              <a:solidFill>
                <a:srgbClr val="FF0000"/>
              </a:solidFill>
            </a:endParaRPr>
          </a:p>
          <a:p>
            <a:pPr>
              <a:lnSpc>
                <a:spcPct val="110000"/>
              </a:lnSpc>
            </a:pPr>
            <a:r>
              <a:rPr lang="en-US" sz="4500" dirty="0" smtClean="0"/>
              <a:t>This </a:t>
            </a:r>
            <a:r>
              <a:rPr lang="en-US" sz="4500" dirty="0"/>
              <a:t>model </a:t>
            </a:r>
            <a:r>
              <a:rPr lang="en-US" sz="4500" dirty="0" smtClean="0"/>
              <a:t>is developed as a </a:t>
            </a:r>
            <a:r>
              <a:rPr lang="en-US" sz="4500" dirty="0">
                <a:solidFill>
                  <a:srgbClr val="FF0000"/>
                </a:solidFill>
              </a:rPr>
              <a:t>case-finding strategy </a:t>
            </a:r>
            <a:r>
              <a:rPr lang="en-US" sz="4500" dirty="0"/>
              <a:t>for men and women at </a:t>
            </a:r>
            <a:r>
              <a:rPr lang="en-US" sz="4500" dirty="0" smtClean="0">
                <a:solidFill>
                  <a:srgbClr val="FF0000"/>
                </a:solidFill>
              </a:rPr>
              <a:t>high risk </a:t>
            </a:r>
            <a:r>
              <a:rPr lang="en-US" sz="4500" dirty="0">
                <a:solidFill>
                  <a:srgbClr val="FF0000"/>
                </a:solidFill>
              </a:rPr>
              <a:t>of fracture</a:t>
            </a:r>
            <a:r>
              <a:rPr lang="en-US" sz="4500" dirty="0"/>
              <a:t>, </a:t>
            </a:r>
            <a:r>
              <a:rPr lang="en-US" sz="4500" dirty="0" smtClean="0"/>
              <a:t>determining </a:t>
            </a:r>
            <a:r>
              <a:rPr lang="en-US" sz="4500" dirty="0"/>
              <a:t>fracture </a:t>
            </a:r>
            <a:r>
              <a:rPr lang="en-US" sz="4500" dirty="0" smtClean="0"/>
              <a:t>risk </a:t>
            </a:r>
            <a:r>
              <a:rPr lang="en-US" sz="4500" dirty="0"/>
              <a:t>at </a:t>
            </a:r>
            <a:r>
              <a:rPr lang="en-US" sz="4500" dirty="0" smtClean="0"/>
              <a:t>which </a:t>
            </a:r>
            <a:r>
              <a:rPr lang="en-US" sz="4500" dirty="0" smtClean="0">
                <a:solidFill>
                  <a:srgbClr val="FF0000"/>
                </a:solidFill>
              </a:rPr>
              <a:t>BMD </a:t>
            </a:r>
            <a:r>
              <a:rPr lang="en-US" sz="4500" dirty="0">
                <a:solidFill>
                  <a:srgbClr val="FF0000"/>
                </a:solidFill>
              </a:rPr>
              <a:t>testing </a:t>
            </a:r>
            <a:r>
              <a:rPr lang="en-US" sz="4500" dirty="0" smtClean="0"/>
              <a:t>(or intervention) should be conducted </a:t>
            </a:r>
          </a:p>
          <a:p>
            <a:pPr>
              <a:lnSpc>
                <a:spcPct val="110000"/>
              </a:lnSpc>
            </a:pPr>
            <a:endParaRPr lang="en-US" sz="4500" dirty="0"/>
          </a:p>
          <a:p>
            <a:pPr>
              <a:lnSpc>
                <a:spcPct val="110000"/>
              </a:lnSpc>
            </a:pPr>
            <a:endParaRPr lang="en-US" dirty="0" smtClean="0"/>
          </a:p>
        </p:txBody>
      </p:sp>
      <p:sp>
        <p:nvSpPr>
          <p:cNvPr id="4" name="Slide Number Placeholder 3"/>
          <p:cNvSpPr>
            <a:spLocks noGrp="1"/>
          </p:cNvSpPr>
          <p:nvPr>
            <p:ph type="sldNum" sz="quarter" idx="12"/>
          </p:nvPr>
        </p:nvSpPr>
        <p:spPr/>
        <p:txBody>
          <a:bodyPr/>
          <a:lstStyle/>
          <a:p>
            <a:fld id="{D75FAA1E-9744-4FB4-998E-BF28E06AD271}" type="slidenum">
              <a:rPr lang="en-US" smtClean="0"/>
              <a:pPr/>
              <a:t>19</a:t>
            </a:fld>
            <a:endParaRPr lang="en-US"/>
          </a:p>
        </p:txBody>
      </p:sp>
      <p:sp>
        <p:nvSpPr>
          <p:cNvPr id="6" name="TextBox 5"/>
          <p:cNvSpPr txBox="1"/>
          <p:nvPr/>
        </p:nvSpPr>
        <p:spPr>
          <a:xfrm>
            <a:off x="854019" y="5926342"/>
            <a:ext cx="8307237" cy="523220"/>
          </a:xfrm>
          <a:prstGeom prst="rect">
            <a:avLst/>
          </a:prstGeom>
          <a:noFill/>
        </p:spPr>
        <p:txBody>
          <a:bodyPr wrap="square" rtlCol="0">
            <a:spAutoFit/>
          </a:bodyPr>
          <a:lstStyle/>
          <a:p>
            <a:r>
              <a:rPr lang="en-US" sz="1400" i="1" dirty="0"/>
              <a:t>Curry, Susan J., et al. "Screening for osteoporosis to prevent fractures: US Preventive Services Task Force recommendation statement." </a:t>
            </a:r>
            <a:r>
              <a:rPr lang="en-US" sz="1400" b="1" i="1" dirty="0" err="1">
                <a:solidFill>
                  <a:srgbClr val="FF0000"/>
                </a:solidFill>
              </a:rPr>
              <a:t>Jama</a:t>
            </a:r>
            <a:r>
              <a:rPr lang="en-US" sz="1400" b="1" i="1" dirty="0">
                <a:solidFill>
                  <a:srgbClr val="FF0000"/>
                </a:solidFill>
              </a:rPr>
              <a:t> 319.24 (2018): </a:t>
            </a:r>
            <a:r>
              <a:rPr lang="en-US" sz="1400" i="1" dirty="0"/>
              <a:t>2521-2531.</a:t>
            </a:r>
          </a:p>
        </p:txBody>
      </p:sp>
    </p:spTree>
    <p:extLst>
      <p:ext uri="{BB962C8B-B14F-4D97-AF65-F5344CB8AC3E}">
        <p14:creationId xmlns:p14="http://schemas.microsoft.com/office/powerpoint/2010/main" val="3721851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1537854" y="138016"/>
            <a:ext cx="9144000" cy="2897948"/>
          </a:xfrm>
        </p:spPr>
        <p:txBody>
          <a:bodyPr>
            <a:noAutofit/>
          </a:bodyPr>
          <a:lstStyle/>
          <a:p>
            <a:pPr>
              <a:lnSpc>
                <a:spcPct val="100000"/>
              </a:lnSpc>
            </a:pPr>
            <a:r>
              <a:rPr lang="en-US" sz="2800" dirty="0" smtClean="0">
                <a:solidFill>
                  <a:srgbClr val="002060"/>
                </a:solidFill>
                <a:cs typeface="Arial" pitchFamily="34" charset="0"/>
              </a:rPr>
              <a:t>A Comprehensive Approach to:</a:t>
            </a:r>
            <a:r>
              <a:rPr lang="en-US" sz="3200" dirty="0" smtClean="0">
                <a:solidFill>
                  <a:srgbClr val="002060"/>
                </a:solidFill>
                <a:latin typeface="Arial" pitchFamily="34" charset="0"/>
                <a:cs typeface="Arial" pitchFamily="34" charset="0"/>
              </a:rPr>
              <a:t/>
            </a:r>
            <a:br>
              <a:rPr lang="en-US" sz="3200" dirty="0" smtClean="0">
                <a:solidFill>
                  <a:srgbClr val="002060"/>
                </a:solidFill>
                <a:latin typeface="Arial" pitchFamily="34" charset="0"/>
                <a:cs typeface="Arial" pitchFamily="34" charset="0"/>
              </a:rPr>
            </a:br>
            <a:r>
              <a:rPr lang="en-US" sz="3200" dirty="0" smtClean="0">
                <a:solidFill>
                  <a:srgbClr val="002060"/>
                </a:solidFill>
                <a:latin typeface="Arial" pitchFamily="34" charset="0"/>
                <a:cs typeface="Arial" pitchFamily="34" charset="0"/>
              </a:rPr>
              <a:t/>
            </a:r>
            <a:br>
              <a:rPr lang="en-US" sz="3200" dirty="0" smtClean="0">
                <a:solidFill>
                  <a:srgbClr val="002060"/>
                </a:solidFill>
                <a:latin typeface="Arial" pitchFamily="34" charset="0"/>
                <a:cs typeface="Arial" pitchFamily="34" charset="0"/>
              </a:rPr>
            </a:br>
            <a:r>
              <a:rPr lang="en-US" dirty="0">
                <a:solidFill>
                  <a:srgbClr val="FF0000"/>
                </a:solidFill>
                <a:cs typeface="Arial" pitchFamily="34" charset="0"/>
              </a:rPr>
              <a:t>Osteoporosis</a:t>
            </a:r>
            <a:r>
              <a:rPr lang="en-US" i="1" dirty="0">
                <a:solidFill>
                  <a:srgbClr val="FF0000"/>
                </a:solidFill>
                <a:cs typeface="Arial" pitchFamily="34" charset="0"/>
              </a:rPr>
              <a:t/>
            </a:r>
            <a:br>
              <a:rPr lang="en-US" i="1" dirty="0">
                <a:solidFill>
                  <a:srgbClr val="FF0000"/>
                </a:solidFill>
                <a:cs typeface="Arial" pitchFamily="34" charset="0"/>
              </a:rPr>
            </a:br>
            <a:r>
              <a:rPr lang="en-US" sz="3200" i="1" dirty="0">
                <a:solidFill>
                  <a:srgbClr val="002060"/>
                </a:solidFill>
                <a:cs typeface="Arial" pitchFamily="34" charset="0"/>
              </a:rPr>
              <a:t>and its F</a:t>
            </a:r>
            <a:r>
              <a:rPr lang="en-US" sz="3200" i="1" dirty="0" smtClean="0">
                <a:solidFill>
                  <a:srgbClr val="002060"/>
                </a:solidFill>
                <a:cs typeface="Arial" pitchFamily="34" charset="0"/>
              </a:rPr>
              <a:t>uture </a:t>
            </a:r>
            <a:r>
              <a:rPr lang="en-US" sz="3200" i="1" dirty="0">
                <a:solidFill>
                  <a:srgbClr val="002060"/>
                </a:solidFill>
                <a:cs typeface="Arial" pitchFamily="34" charset="0"/>
              </a:rPr>
              <a:t>M</a:t>
            </a:r>
            <a:r>
              <a:rPr lang="en-US" sz="3200" i="1" dirty="0" smtClean="0">
                <a:solidFill>
                  <a:srgbClr val="002060"/>
                </a:solidFill>
                <a:cs typeface="Arial" pitchFamily="34" charset="0"/>
              </a:rPr>
              <a:t>anagement </a:t>
            </a:r>
            <a:endParaRPr lang="en-US" sz="2800" i="1" dirty="0" smtClean="0">
              <a:solidFill>
                <a:srgbClr val="002060"/>
              </a:solidFill>
              <a:cs typeface="Arial" pitchFamily="34" charset="0"/>
            </a:endParaRPr>
          </a:p>
        </p:txBody>
      </p:sp>
      <p:sp>
        <p:nvSpPr>
          <p:cNvPr id="14338" name="Subtitle 2"/>
          <p:cNvSpPr>
            <a:spLocks noGrp="1"/>
          </p:cNvSpPr>
          <p:nvPr>
            <p:ph type="subTitle" idx="1"/>
          </p:nvPr>
        </p:nvSpPr>
        <p:spPr>
          <a:xfrm>
            <a:off x="1524000" y="3341193"/>
            <a:ext cx="9144000" cy="2611033"/>
          </a:xfrm>
        </p:spPr>
        <p:txBody>
          <a:bodyPr>
            <a:normAutofit fontScale="55000" lnSpcReduction="20000"/>
          </a:bodyPr>
          <a:lstStyle/>
          <a:p>
            <a:r>
              <a:rPr lang="en-US" sz="3400" b="1" dirty="0" smtClean="0"/>
              <a:t>Bagher Larijani, MD, FACE</a:t>
            </a:r>
          </a:p>
          <a:p>
            <a:r>
              <a:rPr lang="en-US" sz="3400" i="1" dirty="0" smtClean="0"/>
              <a:t>Professor of Internal Medicine and Endocrinology</a:t>
            </a:r>
          </a:p>
          <a:p>
            <a:endParaRPr lang="en-US" sz="2000" dirty="0" smtClean="0"/>
          </a:p>
          <a:p>
            <a:r>
              <a:rPr lang="en-US" sz="3800" dirty="0" smtClean="0"/>
              <a:t>Director-General and Chief Scientific Officer</a:t>
            </a:r>
          </a:p>
          <a:p>
            <a:r>
              <a:rPr lang="en-US" sz="3800" dirty="0" smtClean="0"/>
              <a:t>Endocrinology and Metabolism Research Institute</a:t>
            </a:r>
          </a:p>
          <a:p>
            <a:r>
              <a:rPr lang="en-US" sz="3800" b="1" i="1" dirty="0" smtClean="0">
                <a:solidFill>
                  <a:srgbClr val="FF0000"/>
                </a:solidFill>
              </a:rPr>
              <a:t>WHO Collaborating Center for Research and Management of Diabetes and Osteoporosis</a:t>
            </a:r>
            <a:r>
              <a:rPr lang="en-US" sz="3800" b="1" dirty="0" smtClean="0"/>
              <a:t> </a:t>
            </a:r>
          </a:p>
          <a:p>
            <a:r>
              <a:rPr lang="en-US" sz="3800" dirty="0" smtClean="0"/>
              <a:t>Tehran University of Medical Sciences</a:t>
            </a:r>
          </a:p>
        </p:txBody>
      </p:sp>
      <p:sp>
        <p:nvSpPr>
          <p:cNvPr id="5" name="Slide Number Placeholder 4"/>
          <p:cNvSpPr>
            <a:spLocks noGrp="1"/>
          </p:cNvSpPr>
          <p:nvPr>
            <p:ph type="sldNum" sz="quarter" idx="12"/>
          </p:nvPr>
        </p:nvSpPr>
        <p:spPr/>
        <p:txBody>
          <a:bodyPr/>
          <a:lstStyle/>
          <a:p>
            <a:fld id="{3A41CBB6-B4FE-49C1-AB28-88B7184FE802}" type="slidenum">
              <a:rPr lang="en-US" smtClean="0"/>
              <a:pPr/>
              <a:t>2</a:t>
            </a:fld>
            <a:endParaRPr lang="en-US" dirty="0"/>
          </a:p>
        </p:txBody>
      </p:sp>
      <p:pic>
        <p:nvPicPr>
          <p:cNvPr id="2" name="Picture 1"/>
          <p:cNvPicPr>
            <a:picLocks noChangeAspect="1"/>
          </p:cNvPicPr>
          <p:nvPr/>
        </p:nvPicPr>
        <p:blipFill>
          <a:blip r:embed="rId2" cstate="print"/>
          <a:stretch>
            <a:fillRect/>
          </a:stretch>
        </p:blipFill>
        <p:spPr>
          <a:xfrm>
            <a:off x="3781425" y="5556114"/>
            <a:ext cx="4629150" cy="990600"/>
          </a:xfrm>
          <a:prstGeom prst="rect">
            <a:avLst/>
          </a:prstGeom>
        </p:spPr>
      </p:pic>
    </p:spTree>
    <p:extLst>
      <p:ext uri="{BB962C8B-B14F-4D97-AF65-F5344CB8AC3E}">
        <p14:creationId xmlns:p14="http://schemas.microsoft.com/office/powerpoint/2010/main" val="3549094391"/>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FRAX-based </a:t>
            </a:r>
            <a:r>
              <a:rPr lang="en-US" dirty="0" smtClean="0"/>
              <a:t>Osteoporosis Management</a:t>
            </a:r>
            <a:endParaRPr lang="en-US" dirty="0"/>
          </a:p>
        </p:txBody>
      </p:sp>
      <p:sp>
        <p:nvSpPr>
          <p:cNvPr id="3" name="Content Placeholder 2"/>
          <p:cNvSpPr>
            <a:spLocks noGrp="1"/>
          </p:cNvSpPr>
          <p:nvPr>
            <p:ph sz="half" idx="1"/>
          </p:nvPr>
        </p:nvSpPr>
        <p:spPr/>
        <p:txBody>
          <a:bodyPr/>
          <a:lstStyle/>
          <a:p>
            <a:pPr algn="just">
              <a:lnSpc>
                <a:spcPct val="150000"/>
              </a:lnSpc>
            </a:pPr>
            <a:endParaRPr lang="en-US" dirty="0"/>
          </a:p>
          <a:p>
            <a:pPr algn="just">
              <a:lnSpc>
                <a:spcPct val="150000"/>
              </a:lnSpc>
            </a:pPr>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271393" y="1721514"/>
            <a:ext cx="5079070" cy="4805471"/>
          </a:xfrm>
          <a:prstGeom prst="rect">
            <a:avLst/>
          </a:prstGeom>
        </p:spPr>
      </p:pic>
      <p:sp>
        <p:nvSpPr>
          <p:cNvPr id="6" name="TextBox 5"/>
          <p:cNvSpPr txBox="1"/>
          <p:nvPr/>
        </p:nvSpPr>
        <p:spPr>
          <a:xfrm>
            <a:off x="8921135" y="6004235"/>
            <a:ext cx="1482306" cy="369332"/>
          </a:xfrm>
          <a:prstGeom prst="rect">
            <a:avLst/>
          </a:prstGeom>
          <a:noFill/>
        </p:spPr>
        <p:txBody>
          <a:bodyPr wrap="square" rtlCol="0">
            <a:spAutoFit/>
          </a:bodyPr>
          <a:lstStyle/>
          <a:p>
            <a:r>
              <a:rPr lang="en-US" i="1" dirty="0" err="1" smtClean="0"/>
              <a:t>Kanis</a:t>
            </a:r>
            <a:r>
              <a:rPr lang="en-US" i="1" dirty="0" smtClean="0"/>
              <a:t>, 2009</a:t>
            </a:r>
            <a:endParaRPr lang="en-US" i="1" dirty="0"/>
          </a:p>
        </p:txBody>
      </p:sp>
      <p:sp>
        <p:nvSpPr>
          <p:cNvPr id="4" name="Slide Number Placeholder 3"/>
          <p:cNvSpPr>
            <a:spLocks noGrp="1"/>
          </p:cNvSpPr>
          <p:nvPr>
            <p:ph type="sldNum" sz="quarter" idx="12"/>
          </p:nvPr>
        </p:nvSpPr>
        <p:spPr/>
        <p:txBody>
          <a:bodyPr/>
          <a:lstStyle/>
          <a:p>
            <a:fld id="{D75FAA1E-9744-4FB4-998E-BF28E06AD271}" type="slidenum">
              <a:rPr lang="en-US" smtClean="0"/>
              <a:pPr/>
              <a:t>20</a:t>
            </a:fld>
            <a:endParaRPr lang="en-US"/>
          </a:p>
        </p:txBody>
      </p:sp>
      <p:sp>
        <p:nvSpPr>
          <p:cNvPr id="8" name="Content Placeholder 4"/>
          <p:cNvSpPr txBox="1">
            <a:spLocks/>
          </p:cNvSpPr>
          <p:nvPr/>
        </p:nvSpPr>
        <p:spPr>
          <a:xfrm>
            <a:off x="835328" y="179687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Possibility of osteoporosis and </a:t>
            </a:r>
            <a:r>
              <a:rPr lang="en-US" dirty="0" smtClean="0">
                <a:solidFill>
                  <a:srgbClr val="FF0000"/>
                </a:solidFill>
              </a:rPr>
              <a:t>high fracture risk </a:t>
            </a:r>
            <a:r>
              <a:rPr lang="en-US" dirty="0" smtClean="0"/>
              <a:t>is calculated based on:</a:t>
            </a:r>
          </a:p>
          <a:p>
            <a:pPr lvl="1"/>
            <a:r>
              <a:rPr lang="en-US" dirty="0" smtClean="0"/>
              <a:t>Clinical risk factors (</a:t>
            </a:r>
            <a:r>
              <a:rPr lang="en-US" dirty="0" smtClean="0">
                <a:solidFill>
                  <a:srgbClr val="FF0000"/>
                </a:solidFill>
              </a:rPr>
              <a:t>CRF</a:t>
            </a:r>
            <a:r>
              <a:rPr lang="en-US" dirty="0" smtClean="0"/>
              <a:t>)</a:t>
            </a:r>
          </a:p>
          <a:p>
            <a:pPr lvl="1"/>
            <a:r>
              <a:rPr lang="en-US" dirty="0" smtClean="0">
                <a:solidFill>
                  <a:srgbClr val="FF0000"/>
                </a:solidFill>
              </a:rPr>
              <a:t>BMD</a:t>
            </a:r>
            <a:r>
              <a:rPr lang="en-US" dirty="0" smtClean="0"/>
              <a:t> values</a:t>
            </a:r>
          </a:p>
          <a:p>
            <a:endParaRPr lang="en-US" dirty="0" smtClean="0"/>
          </a:p>
          <a:p>
            <a:r>
              <a:rPr lang="en-US" dirty="0" smtClean="0"/>
              <a:t>Treatment is also recommended for </a:t>
            </a:r>
            <a:r>
              <a:rPr lang="en-US" dirty="0" smtClean="0">
                <a:solidFill>
                  <a:srgbClr val="FF0000"/>
                </a:solidFill>
              </a:rPr>
              <a:t>any woman with a previous fragility fracture </a:t>
            </a:r>
            <a:r>
              <a:rPr lang="en-US" dirty="0" smtClean="0"/>
              <a:t>without need for measuring BMD</a:t>
            </a:r>
            <a:endParaRPr lang="en-US" dirty="0"/>
          </a:p>
        </p:txBody>
      </p:sp>
      <p:sp>
        <p:nvSpPr>
          <p:cNvPr id="9" name="TextBox 8"/>
          <p:cNvSpPr txBox="1"/>
          <p:nvPr/>
        </p:nvSpPr>
        <p:spPr>
          <a:xfrm>
            <a:off x="301925" y="6124999"/>
            <a:ext cx="6029864" cy="584775"/>
          </a:xfrm>
          <a:prstGeom prst="rect">
            <a:avLst/>
          </a:prstGeom>
          <a:noFill/>
        </p:spPr>
        <p:txBody>
          <a:bodyPr wrap="square" rtlCol="0">
            <a:spAutoFit/>
          </a:bodyPr>
          <a:lstStyle/>
          <a:p>
            <a:r>
              <a:rPr lang="en-US" sz="1600" i="1" dirty="0" err="1"/>
              <a:t>Compston</a:t>
            </a:r>
            <a:r>
              <a:rPr lang="en-US" sz="1600" i="1" dirty="0"/>
              <a:t>, J., et al. "UK clinical guideline for the prevention and treatment of osteoporosis." </a:t>
            </a:r>
            <a:r>
              <a:rPr lang="en-US" sz="1600" b="1" i="1" dirty="0">
                <a:solidFill>
                  <a:srgbClr val="FF0000"/>
                </a:solidFill>
              </a:rPr>
              <a:t>Archives of osteoporosis 12.1 (2017): </a:t>
            </a:r>
            <a:r>
              <a:rPr lang="en-US" sz="1600" i="1" dirty="0"/>
              <a:t>43.</a:t>
            </a:r>
            <a:endParaRPr lang="en-US" sz="1200" i="1" dirty="0"/>
          </a:p>
        </p:txBody>
      </p:sp>
    </p:spTree>
    <p:extLst>
      <p:ext uri="{BB962C8B-B14F-4D97-AF65-F5344CB8AC3E}">
        <p14:creationId xmlns:p14="http://schemas.microsoft.com/office/powerpoint/2010/main" val="10049121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06" y="483078"/>
            <a:ext cx="10748514" cy="715992"/>
          </a:xfrm>
        </p:spPr>
        <p:txBody>
          <a:bodyPr>
            <a:normAutofit fontScale="90000"/>
          </a:bodyPr>
          <a:lstStyle/>
          <a:p>
            <a:r>
              <a:rPr lang="en-US" dirty="0" smtClean="0"/>
              <a:t>Osteoporotic </a:t>
            </a:r>
            <a:r>
              <a:rPr lang="en-US" dirty="0" err="1" smtClean="0"/>
              <a:t>fx</a:t>
            </a:r>
            <a:r>
              <a:rPr lang="en-US" dirty="0" smtClean="0"/>
              <a:t> </a:t>
            </a:r>
            <a:r>
              <a:rPr lang="en-US" dirty="0"/>
              <a:t>P</a:t>
            </a:r>
            <a:r>
              <a:rPr lang="en-US" dirty="0" smtClean="0"/>
              <a:t>robability </a:t>
            </a:r>
            <a:r>
              <a:rPr lang="en-US" dirty="0" smtClean="0"/>
              <a:t>is </a:t>
            </a:r>
            <a:r>
              <a:rPr lang="en-US" dirty="0" smtClean="0"/>
              <a:t>Nation-specific</a:t>
            </a:r>
            <a:r>
              <a:rPr lang="en-US" dirty="0" smtClean="0"/>
              <a:t/>
            </a:r>
            <a:br>
              <a:rPr lang="en-US" dirty="0" smtClean="0"/>
            </a:br>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21</a:t>
            </a:fld>
            <a:endParaRPr lang="en-US"/>
          </a:p>
        </p:txBody>
      </p:sp>
      <p:pic>
        <p:nvPicPr>
          <p:cNvPr id="102402" name="Picture 2" descr="H:\Photos\fig5.jpg"/>
          <p:cNvPicPr>
            <a:picLocks noChangeAspect="1" noChangeArrowheads="1"/>
          </p:cNvPicPr>
          <p:nvPr/>
        </p:nvPicPr>
        <p:blipFill>
          <a:blip r:embed="rId2" cstate="print"/>
          <a:srcRect/>
          <a:stretch>
            <a:fillRect/>
          </a:stretch>
        </p:blipFill>
        <p:spPr bwMode="auto">
          <a:xfrm>
            <a:off x="2122102" y="1216202"/>
            <a:ext cx="6906884" cy="4753279"/>
          </a:xfrm>
          <a:prstGeom prst="rect">
            <a:avLst/>
          </a:prstGeom>
          <a:noFill/>
        </p:spPr>
      </p:pic>
      <p:pic>
        <p:nvPicPr>
          <p:cNvPr id="8" name="Picture 7"/>
          <p:cNvPicPr>
            <a:picLocks noChangeAspect="1"/>
          </p:cNvPicPr>
          <p:nvPr/>
        </p:nvPicPr>
        <p:blipFill rotWithShape="1">
          <a:blip r:embed="rId3" cstate="print"/>
          <a:srcRect r="54274" b="7720"/>
          <a:stretch/>
        </p:blipFill>
        <p:spPr>
          <a:xfrm>
            <a:off x="9087006" y="5111343"/>
            <a:ext cx="1661487" cy="461321"/>
          </a:xfrm>
          <a:prstGeom prst="rect">
            <a:avLst/>
          </a:prstGeom>
        </p:spPr>
      </p:pic>
      <p:pic>
        <p:nvPicPr>
          <p:cNvPr id="4" name="Picture 3"/>
          <p:cNvPicPr>
            <a:picLocks noChangeAspect="1"/>
          </p:cNvPicPr>
          <p:nvPr/>
        </p:nvPicPr>
        <p:blipFill>
          <a:blip r:embed="rId4" cstate="print"/>
          <a:stretch>
            <a:fillRect/>
          </a:stretch>
        </p:blipFill>
        <p:spPr>
          <a:xfrm>
            <a:off x="835048" y="6070683"/>
            <a:ext cx="10085991" cy="687561"/>
          </a:xfrm>
          <a:prstGeom prst="rect">
            <a:avLst/>
          </a:prstGeom>
        </p:spPr>
      </p:pic>
    </p:spTree>
    <p:extLst>
      <p:ext uri="{BB962C8B-B14F-4D97-AF65-F5344CB8AC3E}">
        <p14:creationId xmlns:p14="http://schemas.microsoft.com/office/powerpoint/2010/main" val="3283860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304800"/>
            <a:ext cx="8134350" cy="1143000"/>
          </a:xfrm>
        </p:spPr>
        <p:txBody>
          <a:bodyPr>
            <a:noAutofit/>
          </a:bodyPr>
          <a:lstStyle/>
          <a:p>
            <a:r>
              <a:rPr lang="en-US" sz="3600" dirty="0">
                <a:latin typeface="+mn-lt"/>
                <a:cs typeface="Arial"/>
              </a:rPr>
              <a:t>Adaptation of the FRAX tool for Iranian population</a:t>
            </a:r>
          </a:p>
        </p:txBody>
      </p:sp>
      <p:sp>
        <p:nvSpPr>
          <p:cNvPr id="6" name="Slide Number Placeholder 5"/>
          <p:cNvSpPr>
            <a:spLocks noGrp="1"/>
          </p:cNvSpPr>
          <p:nvPr>
            <p:ph type="sldNum" sz="quarter" idx="12"/>
          </p:nvPr>
        </p:nvSpPr>
        <p:spPr/>
        <p:txBody>
          <a:bodyPr/>
          <a:lstStyle/>
          <a:p>
            <a:fld id="{6900A952-80F7-4B94-839F-FEA8A429B91D}" type="slidenum">
              <a:rPr lang="en-US" smtClean="0">
                <a:latin typeface="Arial"/>
                <a:cs typeface="Arial"/>
              </a:rPr>
              <a:pPr/>
              <a:t>22</a:t>
            </a:fld>
            <a:endParaRPr lang="en-US">
              <a:latin typeface="Arial"/>
              <a:cs typeface="Arial"/>
            </a:endParaRPr>
          </a:p>
        </p:txBody>
      </p:sp>
      <p:pic>
        <p:nvPicPr>
          <p:cNvPr id="8" name="Picture 7" descr="Screen Shot 2014-12-09 at 8.01.42 PM.png"/>
          <p:cNvPicPr>
            <a:picLocks noChangeAspect="1"/>
          </p:cNvPicPr>
          <p:nvPr/>
        </p:nvPicPr>
        <p:blipFill rotWithShape="1">
          <a:blip r:embed="rId2" cstate="print">
            <a:extLst>
              <a:ext uri="{28A0092B-C50C-407E-A947-70E740481C1C}">
                <a14:useLocalDpi xmlns:a14="http://schemas.microsoft.com/office/drawing/2010/main" val="0"/>
              </a:ext>
            </a:extLst>
          </a:blip>
          <a:srcRect l="10763" t="42785" r="35379" b="33991"/>
          <a:stretch/>
        </p:blipFill>
        <p:spPr>
          <a:xfrm>
            <a:off x="1064004" y="1553111"/>
            <a:ext cx="8482091"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3"/>
          <p:cNvPicPr>
            <a:picLocks noGrp="1" noChangeAspect="1" noChangeArrowheads="1"/>
          </p:cNvPicPr>
          <p:nvPr>
            <p:ph sz="half" idx="1"/>
          </p:nvPr>
        </p:nvPicPr>
        <p:blipFill>
          <a:blip r:embed="rId3" cstate="print"/>
          <a:srcRect l="17214" t="11449" r="17734" b="6736"/>
          <a:stretch>
            <a:fillRect/>
          </a:stretch>
        </p:blipFill>
        <p:spPr bwMode="auto">
          <a:xfrm>
            <a:off x="6756701" y="3013437"/>
            <a:ext cx="4658714" cy="3295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stretch>
            <a:fillRect/>
          </a:stretch>
        </p:blipFill>
        <p:spPr>
          <a:xfrm>
            <a:off x="256937" y="6214366"/>
            <a:ext cx="6342271" cy="599850"/>
          </a:xfrm>
          <a:prstGeom prst="rect">
            <a:avLst/>
          </a:prstGeom>
        </p:spPr>
      </p:pic>
      <p:sp>
        <p:nvSpPr>
          <p:cNvPr id="4" name="TextBox 3"/>
          <p:cNvSpPr txBox="1"/>
          <p:nvPr/>
        </p:nvSpPr>
        <p:spPr>
          <a:xfrm>
            <a:off x="396816" y="3994042"/>
            <a:ext cx="571068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FRAX should be tailored for </a:t>
            </a:r>
            <a:r>
              <a:rPr lang="en-US" sz="2400" dirty="0" smtClean="0">
                <a:solidFill>
                  <a:srgbClr val="FF0000"/>
                </a:solidFill>
              </a:rPr>
              <a:t>different nations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FRAX tool has been successfully adopted for </a:t>
            </a:r>
            <a:r>
              <a:rPr lang="en-US" sz="2400" dirty="0" smtClean="0">
                <a:solidFill>
                  <a:srgbClr val="FF0000"/>
                </a:solidFill>
              </a:rPr>
              <a:t>Iranian population </a:t>
            </a:r>
            <a:r>
              <a:rPr lang="en-US" sz="2400" dirty="0" smtClean="0"/>
              <a:t>by EMRI scientists</a:t>
            </a:r>
            <a:endParaRPr lang="en-US" sz="2400" dirty="0"/>
          </a:p>
        </p:txBody>
      </p:sp>
    </p:spTree>
    <p:extLst>
      <p:ext uri="{BB962C8B-B14F-4D97-AF65-F5344CB8AC3E}">
        <p14:creationId xmlns:p14="http://schemas.microsoft.com/office/powerpoint/2010/main" val="614538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Bone Strength </a:t>
            </a:r>
            <a:endParaRPr lang="en-US" dirty="0"/>
          </a:p>
        </p:txBody>
      </p:sp>
      <p:sp>
        <p:nvSpPr>
          <p:cNvPr id="3" name="Content Placeholder 2"/>
          <p:cNvSpPr>
            <a:spLocks noGrp="1"/>
          </p:cNvSpPr>
          <p:nvPr>
            <p:ph idx="1"/>
          </p:nvPr>
        </p:nvSpPr>
        <p:spPr/>
        <p:txBody>
          <a:bodyPr>
            <a:normAutofit/>
          </a:bodyPr>
          <a:lstStyle/>
          <a:p>
            <a:r>
              <a:rPr lang="en-US" dirty="0"/>
              <a:t>T</a:t>
            </a:r>
            <a:r>
              <a:rPr lang="en-US" dirty="0" smtClean="0"/>
              <a:t>he </a:t>
            </a:r>
            <a:r>
              <a:rPr lang="en-US" dirty="0"/>
              <a:t>ability of a bone to resist </a:t>
            </a:r>
            <a:r>
              <a:rPr lang="en-US" dirty="0" smtClean="0"/>
              <a:t>fracture (‘</a:t>
            </a:r>
            <a:r>
              <a:rPr lang="en-US" dirty="0"/>
              <a:t>whole </a:t>
            </a:r>
            <a:r>
              <a:rPr lang="en-US" dirty="0">
                <a:solidFill>
                  <a:srgbClr val="FF0000"/>
                </a:solidFill>
              </a:rPr>
              <a:t>bone strength</a:t>
            </a:r>
            <a:r>
              <a:rPr lang="en-US" dirty="0"/>
              <a:t>’) depends </a:t>
            </a:r>
            <a:r>
              <a:rPr lang="en-US" dirty="0" smtClean="0"/>
              <a:t>on: </a:t>
            </a:r>
          </a:p>
          <a:p>
            <a:pPr lvl="1"/>
            <a:r>
              <a:rPr lang="en-US" dirty="0" smtClean="0">
                <a:solidFill>
                  <a:srgbClr val="FF0000"/>
                </a:solidFill>
              </a:rPr>
              <a:t>Amount of bone</a:t>
            </a:r>
            <a:r>
              <a:rPr lang="en-US" dirty="0" smtClean="0"/>
              <a:t> </a:t>
            </a:r>
            <a:r>
              <a:rPr lang="en-US" dirty="0"/>
              <a:t>(i.e. its mass or size</a:t>
            </a:r>
            <a:r>
              <a:rPr lang="en-US" dirty="0" smtClean="0"/>
              <a:t>) </a:t>
            </a:r>
          </a:p>
          <a:p>
            <a:pPr lvl="1"/>
            <a:r>
              <a:rPr lang="en-US" dirty="0" smtClean="0">
                <a:solidFill>
                  <a:srgbClr val="FF0000"/>
                </a:solidFill>
              </a:rPr>
              <a:t>Spatial distribution </a:t>
            </a:r>
            <a:r>
              <a:rPr lang="en-US" dirty="0" smtClean="0"/>
              <a:t>of </a:t>
            </a:r>
            <a:r>
              <a:rPr lang="en-US" dirty="0"/>
              <a:t>the bone mass (i.e. the </a:t>
            </a:r>
            <a:r>
              <a:rPr lang="en-US" dirty="0" err="1"/>
              <a:t>macroarchitecture</a:t>
            </a:r>
            <a:r>
              <a:rPr lang="en-US" dirty="0"/>
              <a:t> </a:t>
            </a:r>
            <a:r>
              <a:rPr lang="en-US" dirty="0" smtClean="0"/>
              <a:t>and microarchitecture)</a:t>
            </a:r>
          </a:p>
          <a:p>
            <a:pPr lvl="1"/>
            <a:r>
              <a:rPr lang="en-US" dirty="0" smtClean="0">
                <a:solidFill>
                  <a:srgbClr val="FF0000"/>
                </a:solidFill>
              </a:rPr>
              <a:t>Intrinsic properties </a:t>
            </a:r>
            <a:r>
              <a:rPr lang="en-US" dirty="0" smtClean="0"/>
              <a:t>of </a:t>
            </a:r>
            <a:r>
              <a:rPr lang="en-US" dirty="0"/>
              <a:t>the materials that comprise the </a:t>
            </a:r>
            <a:r>
              <a:rPr lang="en-US" dirty="0" smtClean="0"/>
              <a:t>bone</a:t>
            </a:r>
          </a:p>
          <a:p>
            <a:endParaRPr lang="en-US" dirty="0" smtClean="0"/>
          </a:p>
          <a:p>
            <a:r>
              <a:rPr lang="en-US" dirty="0" smtClean="0"/>
              <a:t>Imaging </a:t>
            </a:r>
            <a:r>
              <a:rPr lang="en-US" dirty="0"/>
              <a:t>techniques </a:t>
            </a:r>
            <a:r>
              <a:rPr lang="en-US" dirty="0" smtClean="0"/>
              <a:t>that are </a:t>
            </a:r>
            <a:r>
              <a:rPr lang="en-US" dirty="0" smtClean="0">
                <a:solidFill>
                  <a:srgbClr val="FF0000"/>
                </a:solidFill>
              </a:rPr>
              <a:t>able to </a:t>
            </a:r>
            <a:r>
              <a:rPr lang="en-US" dirty="0">
                <a:solidFill>
                  <a:srgbClr val="FF0000"/>
                </a:solidFill>
              </a:rPr>
              <a:t>measure </a:t>
            </a:r>
            <a:r>
              <a:rPr lang="en-US" dirty="0" smtClean="0">
                <a:solidFill>
                  <a:srgbClr val="FF0000"/>
                </a:solidFill>
              </a:rPr>
              <a:t>the determinants </a:t>
            </a:r>
            <a:r>
              <a:rPr lang="en-US" dirty="0" smtClean="0"/>
              <a:t>of </a:t>
            </a:r>
            <a:r>
              <a:rPr lang="en-US" dirty="0"/>
              <a:t>bone strength </a:t>
            </a:r>
            <a:r>
              <a:rPr lang="en-US" dirty="0" smtClean="0"/>
              <a:t>can enhance the </a:t>
            </a:r>
            <a:r>
              <a:rPr lang="en-US" dirty="0" smtClean="0">
                <a:solidFill>
                  <a:srgbClr val="FF0000"/>
                </a:solidFill>
              </a:rPr>
              <a:t>diagnosis and clinical </a:t>
            </a:r>
            <a:r>
              <a:rPr lang="en-US" dirty="0">
                <a:solidFill>
                  <a:srgbClr val="FF0000"/>
                </a:solidFill>
              </a:rPr>
              <a:t>management </a:t>
            </a:r>
            <a:r>
              <a:rPr lang="en-US" dirty="0" smtClean="0">
                <a:solidFill>
                  <a:srgbClr val="FF0000"/>
                </a:solidFill>
              </a:rPr>
              <a:t>of </a:t>
            </a:r>
            <a:r>
              <a:rPr lang="en-US" dirty="0" smtClean="0"/>
              <a:t>osteoporosis </a:t>
            </a:r>
            <a:endParaRPr lang="en-US" dirty="0"/>
          </a:p>
        </p:txBody>
      </p:sp>
      <p:sp>
        <p:nvSpPr>
          <p:cNvPr id="5" name="Slide Number Placeholder 4"/>
          <p:cNvSpPr>
            <a:spLocks noGrp="1"/>
          </p:cNvSpPr>
          <p:nvPr>
            <p:ph type="sldNum" sz="quarter" idx="12"/>
          </p:nvPr>
        </p:nvSpPr>
        <p:spPr/>
        <p:txBody>
          <a:bodyPr/>
          <a:lstStyle/>
          <a:p>
            <a:fld id="{D75FAA1E-9744-4FB4-998E-BF28E06AD271}" type="slidenum">
              <a:rPr lang="en-US" smtClean="0"/>
              <a:pPr/>
              <a:t>23</a:t>
            </a:fld>
            <a:endParaRPr lang="en-US"/>
          </a:p>
        </p:txBody>
      </p:sp>
      <p:sp>
        <p:nvSpPr>
          <p:cNvPr id="4" name="TextBox 3"/>
          <p:cNvSpPr txBox="1"/>
          <p:nvPr/>
        </p:nvSpPr>
        <p:spPr>
          <a:xfrm>
            <a:off x="1759786" y="6151085"/>
            <a:ext cx="8902460" cy="646331"/>
          </a:xfrm>
          <a:prstGeom prst="rect">
            <a:avLst/>
          </a:prstGeom>
          <a:noFill/>
        </p:spPr>
        <p:txBody>
          <a:bodyPr wrap="square" rtlCol="0">
            <a:spAutoFit/>
          </a:bodyPr>
          <a:lstStyle/>
          <a:p>
            <a:r>
              <a:rPr lang="en-US" i="1" dirty="0"/>
              <a:t>Watts, Nelson B., and JoAnn E. Manson. "Osteoporosis and fracture risk evaluation and management: shared decision making in clinical practice." </a:t>
            </a:r>
            <a:r>
              <a:rPr lang="en-US" b="1" i="1" dirty="0" err="1">
                <a:solidFill>
                  <a:srgbClr val="FF0000"/>
                </a:solidFill>
              </a:rPr>
              <a:t>Jama</a:t>
            </a:r>
            <a:r>
              <a:rPr lang="en-US" b="1" i="1" dirty="0">
                <a:solidFill>
                  <a:srgbClr val="FF0000"/>
                </a:solidFill>
              </a:rPr>
              <a:t> 317.3 (2017): </a:t>
            </a:r>
            <a:r>
              <a:rPr lang="en-US" i="1" dirty="0"/>
              <a:t>253-254.</a:t>
            </a:r>
          </a:p>
        </p:txBody>
      </p:sp>
    </p:spTree>
    <p:extLst>
      <p:ext uri="{BB962C8B-B14F-4D97-AF65-F5344CB8AC3E}">
        <p14:creationId xmlns:p14="http://schemas.microsoft.com/office/powerpoint/2010/main" val="5823744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Radiography</a:t>
            </a:r>
          </a:p>
        </p:txBody>
      </p:sp>
      <p:sp>
        <p:nvSpPr>
          <p:cNvPr id="3" name="Content Placeholder 2"/>
          <p:cNvSpPr>
            <a:spLocks noGrp="1"/>
          </p:cNvSpPr>
          <p:nvPr>
            <p:ph idx="1"/>
          </p:nvPr>
        </p:nvSpPr>
        <p:spPr>
          <a:xfrm>
            <a:off x="838200" y="1825625"/>
            <a:ext cx="6666781" cy="4351338"/>
          </a:xfrm>
        </p:spPr>
        <p:txBody>
          <a:bodyPr/>
          <a:lstStyle/>
          <a:p>
            <a:r>
              <a:rPr lang="en-US" dirty="0"/>
              <a:t>Osteoporosis </a:t>
            </a:r>
            <a:r>
              <a:rPr lang="en-US" dirty="0" smtClean="0"/>
              <a:t>may </a:t>
            </a:r>
            <a:r>
              <a:rPr lang="en-US" dirty="0"/>
              <a:t>be diagnosed </a:t>
            </a:r>
            <a:r>
              <a:rPr lang="en-US" dirty="0" smtClean="0"/>
              <a:t>by means of </a:t>
            </a:r>
            <a:r>
              <a:rPr lang="en-US" dirty="0" smtClean="0">
                <a:solidFill>
                  <a:srgbClr val="FF0000"/>
                </a:solidFill>
              </a:rPr>
              <a:t>simple radiographs </a:t>
            </a:r>
            <a:r>
              <a:rPr lang="en-US" dirty="0" smtClean="0"/>
              <a:t>(though with very </a:t>
            </a:r>
            <a:r>
              <a:rPr lang="en-US" dirty="0"/>
              <a:t>low </a:t>
            </a:r>
            <a:r>
              <a:rPr lang="en-US" dirty="0" smtClean="0"/>
              <a:t>sensitivity)</a:t>
            </a:r>
          </a:p>
          <a:p>
            <a:endParaRPr lang="en-US" dirty="0" smtClean="0"/>
          </a:p>
          <a:p>
            <a:r>
              <a:rPr lang="en-US" dirty="0" smtClean="0"/>
              <a:t>Besides bone density, there are several </a:t>
            </a:r>
            <a:r>
              <a:rPr lang="en-US" dirty="0" smtClean="0">
                <a:solidFill>
                  <a:srgbClr val="FF0000"/>
                </a:solidFill>
              </a:rPr>
              <a:t>damages </a:t>
            </a:r>
            <a:r>
              <a:rPr lang="en-US" dirty="0">
                <a:solidFill>
                  <a:srgbClr val="FF0000"/>
                </a:solidFill>
              </a:rPr>
              <a:t>characteristic </a:t>
            </a:r>
            <a:r>
              <a:rPr lang="en-US" dirty="0" smtClean="0">
                <a:solidFill>
                  <a:srgbClr val="FF0000"/>
                </a:solidFill>
              </a:rPr>
              <a:t>of </a:t>
            </a:r>
            <a:r>
              <a:rPr lang="en-US" dirty="0">
                <a:solidFill>
                  <a:srgbClr val="FF0000"/>
                </a:solidFill>
              </a:rPr>
              <a:t>osteoporosis </a:t>
            </a:r>
            <a:r>
              <a:rPr lang="en-US" dirty="0" smtClean="0"/>
              <a:t>which can be detected through radiography which </a:t>
            </a:r>
            <a:r>
              <a:rPr lang="en-US" dirty="0"/>
              <a:t>help in diagnosis or </a:t>
            </a:r>
            <a:r>
              <a:rPr lang="en-US" dirty="0" smtClean="0"/>
              <a:t>in differential </a:t>
            </a:r>
            <a:r>
              <a:rPr lang="en-US" dirty="0"/>
              <a:t>diagnosis</a:t>
            </a:r>
            <a:r>
              <a:rPr lang="en-US" dirty="0" smtClean="0"/>
              <a:t>.</a:t>
            </a:r>
            <a:endParaRPr lang="en-US" dirty="0"/>
          </a:p>
          <a:p>
            <a:endParaRPr lang="en-US" dirty="0"/>
          </a:p>
        </p:txBody>
      </p:sp>
      <p:sp>
        <p:nvSpPr>
          <p:cNvPr id="4" name="TextBox 3"/>
          <p:cNvSpPr txBox="1"/>
          <p:nvPr/>
        </p:nvSpPr>
        <p:spPr>
          <a:xfrm>
            <a:off x="8419370" y="5589925"/>
            <a:ext cx="3053751" cy="369332"/>
          </a:xfrm>
          <a:prstGeom prst="rect">
            <a:avLst/>
          </a:prstGeom>
          <a:noFill/>
        </p:spPr>
        <p:txBody>
          <a:bodyPr wrap="square" rtlCol="0">
            <a:spAutoFit/>
          </a:bodyPr>
          <a:lstStyle/>
          <a:p>
            <a:r>
              <a:rPr lang="en-US" dirty="0" err="1" smtClean="0"/>
              <a:t>Kanis</a:t>
            </a:r>
            <a:r>
              <a:rPr lang="en-US" dirty="0" smtClean="0"/>
              <a:t>, 2002</a:t>
            </a:r>
            <a:endParaRPr lang="en-US" dirty="0"/>
          </a:p>
        </p:txBody>
      </p:sp>
      <p:sp>
        <p:nvSpPr>
          <p:cNvPr id="5" name="Slide Number Placeholder 4"/>
          <p:cNvSpPr>
            <a:spLocks noGrp="1"/>
          </p:cNvSpPr>
          <p:nvPr>
            <p:ph type="sldNum" sz="quarter" idx="12"/>
          </p:nvPr>
        </p:nvSpPr>
        <p:spPr>
          <a:xfrm>
            <a:off x="8610600" y="6347724"/>
            <a:ext cx="2743200" cy="365125"/>
          </a:xfrm>
        </p:spPr>
        <p:txBody>
          <a:bodyPr/>
          <a:lstStyle/>
          <a:p>
            <a:fld id="{D75FAA1E-9744-4FB4-998E-BF28E06AD271}" type="slidenum">
              <a:rPr lang="en-US" smtClean="0"/>
              <a:pPr/>
              <a:t>24</a:t>
            </a:fld>
            <a:endParaRPr lang="en-US" dirty="0"/>
          </a:p>
        </p:txBody>
      </p:sp>
      <p:pic>
        <p:nvPicPr>
          <p:cNvPr id="6" name="Picture 5"/>
          <p:cNvPicPr>
            <a:picLocks noChangeAspect="1"/>
          </p:cNvPicPr>
          <p:nvPr/>
        </p:nvPicPr>
        <p:blipFill>
          <a:blip r:embed="rId2" cstate="print"/>
          <a:stretch>
            <a:fillRect/>
          </a:stretch>
        </p:blipFill>
        <p:spPr>
          <a:xfrm>
            <a:off x="7897602" y="736656"/>
            <a:ext cx="3901778" cy="4901609"/>
          </a:xfrm>
          <a:prstGeom prst="rect">
            <a:avLst/>
          </a:prstGeom>
        </p:spPr>
      </p:pic>
      <p:pic>
        <p:nvPicPr>
          <p:cNvPr id="7" name="Picture 6"/>
          <p:cNvPicPr>
            <a:picLocks noChangeAspect="1"/>
          </p:cNvPicPr>
          <p:nvPr/>
        </p:nvPicPr>
        <p:blipFill>
          <a:blip r:embed="rId3" cstate="print"/>
          <a:stretch>
            <a:fillRect/>
          </a:stretch>
        </p:blipFill>
        <p:spPr>
          <a:xfrm>
            <a:off x="286009" y="5998813"/>
            <a:ext cx="8857992" cy="604165"/>
          </a:xfrm>
          <a:prstGeom prst="rect">
            <a:avLst/>
          </a:prstGeom>
        </p:spPr>
      </p:pic>
    </p:spTree>
    <p:extLst>
      <p:ext uri="{BB962C8B-B14F-4D97-AF65-F5344CB8AC3E}">
        <p14:creationId xmlns:p14="http://schemas.microsoft.com/office/powerpoint/2010/main" val="469942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Dual-energy X-ray absorptiometry</a:t>
            </a:r>
          </a:p>
        </p:txBody>
      </p:sp>
      <p:sp>
        <p:nvSpPr>
          <p:cNvPr id="3" name="Content Placeholder 2"/>
          <p:cNvSpPr>
            <a:spLocks noGrp="1"/>
          </p:cNvSpPr>
          <p:nvPr>
            <p:ph idx="1"/>
          </p:nvPr>
        </p:nvSpPr>
        <p:spPr/>
        <p:txBody>
          <a:bodyPr>
            <a:normAutofit/>
          </a:bodyPr>
          <a:lstStyle/>
          <a:p>
            <a:r>
              <a:rPr lang="en-US" dirty="0" smtClean="0">
                <a:solidFill>
                  <a:srgbClr val="FF0000"/>
                </a:solidFill>
              </a:rPr>
              <a:t>DXA</a:t>
            </a:r>
            <a:r>
              <a:rPr lang="en-US" dirty="0"/>
              <a:t> </a:t>
            </a:r>
            <a:r>
              <a:rPr lang="en-US" dirty="0" smtClean="0"/>
              <a:t>measures </a:t>
            </a:r>
            <a:r>
              <a:rPr lang="en-US" dirty="0"/>
              <a:t>the attenuation (or loss of energy) </a:t>
            </a:r>
            <a:r>
              <a:rPr lang="en-US" dirty="0" smtClean="0"/>
              <a:t>of X-rays </a:t>
            </a:r>
            <a:r>
              <a:rPr lang="en-US" dirty="0"/>
              <a:t>of two different energies when </a:t>
            </a:r>
            <a:r>
              <a:rPr lang="en-US" dirty="0" smtClean="0"/>
              <a:t>passed through </a:t>
            </a:r>
            <a:r>
              <a:rPr lang="en-US" dirty="0"/>
              <a:t>the body, and </a:t>
            </a:r>
            <a:r>
              <a:rPr lang="en-US" dirty="0" smtClean="0">
                <a:solidFill>
                  <a:srgbClr val="FF0000"/>
                </a:solidFill>
              </a:rPr>
              <a:t>digitally calculates </a:t>
            </a:r>
            <a:r>
              <a:rPr lang="en-US" dirty="0">
                <a:solidFill>
                  <a:srgbClr val="FF0000"/>
                </a:solidFill>
              </a:rPr>
              <a:t>the bone </a:t>
            </a:r>
            <a:r>
              <a:rPr lang="en-US" dirty="0" smtClean="0">
                <a:solidFill>
                  <a:srgbClr val="FF0000"/>
                </a:solidFill>
              </a:rPr>
              <a:t>mineral content </a:t>
            </a:r>
            <a:r>
              <a:rPr lang="en-US" dirty="0"/>
              <a:t>(</a:t>
            </a:r>
            <a:r>
              <a:rPr lang="en-US" dirty="0" smtClean="0"/>
              <a:t>BMC, in g) </a:t>
            </a:r>
            <a:r>
              <a:rPr lang="en-US" dirty="0"/>
              <a:t>and </a:t>
            </a:r>
            <a:r>
              <a:rPr lang="en-US" dirty="0" smtClean="0"/>
              <a:t>BMD (bone mineral </a:t>
            </a:r>
            <a:r>
              <a:rPr lang="en-US" dirty="0"/>
              <a:t>content per projected area, in </a:t>
            </a:r>
            <a:r>
              <a:rPr lang="en-US" dirty="0" smtClean="0"/>
              <a:t>g/cm2) for any region </a:t>
            </a:r>
            <a:r>
              <a:rPr lang="en-US" dirty="0"/>
              <a:t>of </a:t>
            </a:r>
            <a:r>
              <a:rPr lang="en-US" dirty="0" smtClean="0"/>
              <a:t>interest</a:t>
            </a:r>
          </a:p>
          <a:p>
            <a:endParaRPr lang="en-US" dirty="0"/>
          </a:p>
          <a:p>
            <a:r>
              <a:rPr lang="en-US" dirty="0"/>
              <a:t>Measurements </a:t>
            </a:r>
            <a:r>
              <a:rPr lang="en-US" dirty="0" smtClean="0"/>
              <a:t>of BMD </a:t>
            </a:r>
            <a:r>
              <a:rPr lang="en-US" dirty="0"/>
              <a:t>by DXA have a prominent role in </a:t>
            </a:r>
            <a:r>
              <a:rPr lang="en-US" dirty="0" smtClean="0"/>
              <a:t>international osteoporosis guidelines and </a:t>
            </a:r>
            <a:r>
              <a:rPr lang="en-US" dirty="0" smtClean="0">
                <a:solidFill>
                  <a:srgbClr val="FF0000"/>
                </a:solidFill>
              </a:rPr>
              <a:t>a low BMD </a:t>
            </a:r>
            <a:r>
              <a:rPr lang="en-US" dirty="0">
                <a:solidFill>
                  <a:srgbClr val="FF0000"/>
                </a:solidFill>
              </a:rPr>
              <a:t>is </a:t>
            </a:r>
            <a:r>
              <a:rPr lang="en-US" dirty="0"/>
              <a:t>a well-established </a:t>
            </a:r>
            <a:r>
              <a:rPr lang="en-US" dirty="0">
                <a:solidFill>
                  <a:srgbClr val="FF0000"/>
                </a:solidFill>
              </a:rPr>
              <a:t>risk </a:t>
            </a:r>
            <a:r>
              <a:rPr lang="en-US" dirty="0" smtClean="0">
                <a:solidFill>
                  <a:srgbClr val="FF0000"/>
                </a:solidFill>
              </a:rPr>
              <a:t>factor for </a:t>
            </a:r>
            <a:r>
              <a:rPr lang="en-US" dirty="0">
                <a:solidFill>
                  <a:srgbClr val="FF0000"/>
                </a:solidFill>
              </a:rPr>
              <a:t>fracture</a:t>
            </a:r>
          </a:p>
        </p:txBody>
      </p:sp>
      <p:sp>
        <p:nvSpPr>
          <p:cNvPr id="5" name="Slide Number Placeholder 4"/>
          <p:cNvSpPr>
            <a:spLocks noGrp="1"/>
          </p:cNvSpPr>
          <p:nvPr>
            <p:ph type="sldNum" sz="quarter" idx="12"/>
          </p:nvPr>
        </p:nvSpPr>
        <p:spPr/>
        <p:txBody>
          <a:bodyPr/>
          <a:lstStyle/>
          <a:p>
            <a:fld id="{D75FAA1E-9744-4FB4-998E-BF28E06AD271}" type="slidenum">
              <a:rPr lang="en-US" smtClean="0"/>
              <a:pPr/>
              <a:t>25</a:t>
            </a:fld>
            <a:endParaRPr lang="en-US"/>
          </a:p>
        </p:txBody>
      </p:sp>
      <p:pic>
        <p:nvPicPr>
          <p:cNvPr id="6" name="Picture 5"/>
          <p:cNvPicPr>
            <a:picLocks noChangeAspect="1"/>
          </p:cNvPicPr>
          <p:nvPr/>
        </p:nvPicPr>
        <p:blipFill>
          <a:blip r:embed="rId2" cstate="print"/>
          <a:stretch>
            <a:fillRect/>
          </a:stretch>
        </p:blipFill>
        <p:spPr>
          <a:xfrm>
            <a:off x="931887" y="5978993"/>
            <a:ext cx="9224047" cy="627942"/>
          </a:xfrm>
          <a:prstGeom prst="rect">
            <a:avLst/>
          </a:prstGeom>
        </p:spPr>
      </p:pic>
    </p:spTree>
    <p:extLst>
      <p:ext uri="{BB962C8B-B14F-4D97-AF65-F5344CB8AC3E}">
        <p14:creationId xmlns:p14="http://schemas.microsoft.com/office/powerpoint/2010/main" val="3452929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98" y="107097"/>
            <a:ext cx="5787637" cy="1593211"/>
          </a:xfrm>
        </p:spPr>
        <p:txBody>
          <a:bodyPr/>
          <a:lstStyle/>
          <a:p>
            <a:r>
              <a:rPr lang="en-US" dirty="0" smtClean="0"/>
              <a:t>Strengths &amp; Limitations of DXA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FF0000"/>
                </a:solidFill>
              </a:rPr>
              <a:t>Strengths</a:t>
            </a:r>
            <a:r>
              <a:rPr lang="en-US" dirty="0" smtClean="0"/>
              <a:t> include: </a:t>
            </a:r>
          </a:p>
          <a:p>
            <a:pPr lvl="1"/>
            <a:r>
              <a:rPr lang="en-US" dirty="0"/>
              <a:t>L</a:t>
            </a:r>
            <a:r>
              <a:rPr lang="en-US" dirty="0" smtClean="0"/>
              <a:t>ow </a:t>
            </a:r>
            <a:r>
              <a:rPr lang="en-US" dirty="0"/>
              <a:t>radiation </a:t>
            </a:r>
            <a:r>
              <a:rPr lang="en-US" dirty="0" smtClean="0"/>
              <a:t>exposure</a:t>
            </a:r>
          </a:p>
          <a:p>
            <a:pPr lvl="1"/>
            <a:r>
              <a:rPr lang="en-US" dirty="0"/>
              <a:t>E</a:t>
            </a:r>
            <a:r>
              <a:rPr lang="en-US" dirty="0" smtClean="0"/>
              <a:t>xcellent precision</a:t>
            </a:r>
          </a:p>
          <a:p>
            <a:pPr lvl="1"/>
            <a:r>
              <a:rPr lang="en-US" dirty="0" smtClean="0"/>
              <a:t>Low cost</a:t>
            </a:r>
          </a:p>
          <a:p>
            <a:pPr lvl="1"/>
            <a:r>
              <a:rPr lang="en-US" dirty="0"/>
              <a:t>E</a:t>
            </a:r>
            <a:r>
              <a:rPr lang="en-US" dirty="0" smtClean="0"/>
              <a:t>ase </a:t>
            </a:r>
            <a:r>
              <a:rPr lang="en-US" dirty="0"/>
              <a:t>of </a:t>
            </a:r>
            <a:r>
              <a:rPr lang="en-US" dirty="0" smtClean="0"/>
              <a:t>use</a:t>
            </a:r>
          </a:p>
          <a:p>
            <a:pPr lvl="1"/>
            <a:r>
              <a:rPr lang="en-US" dirty="0"/>
              <a:t>S</a:t>
            </a:r>
            <a:r>
              <a:rPr lang="en-US" dirty="0" smtClean="0"/>
              <a:t>hort </a:t>
            </a:r>
            <a:r>
              <a:rPr lang="en-US" dirty="0"/>
              <a:t>measurement </a:t>
            </a:r>
            <a:r>
              <a:rPr lang="en-US" dirty="0" smtClean="0"/>
              <a:t>times</a:t>
            </a:r>
          </a:p>
          <a:p>
            <a:r>
              <a:rPr lang="en-US" dirty="0" smtClean="0">
                <a:solidFill>
                  <a:srgbClr val="FF0000"/>
                </a:solidFill>
              </a:rPr>
              <a:t>Limitations</a:t>
            </a:r>
            <a:r>
              <a:rPr lang="en-US" dirty="0" smtClean="0"/>
              <a:t> are: </a:t>
            </a:r>
          </a:p>
          <a:p>
            <a:pPr lvl="1"/>
            <a:r>
              <a:rPr lang="en-US" dirty="0">
                <a:solidFill>
                  <a:srgbClr val="FF0000"/>
                </a:solidFill>
              </a:rPr>
              <a:t>T</a:t>
            </a:r>
            <a:r>
              <a:rPr lang="en-US" dirty="0" smtClean="0">
                <a:solidFill>
                  <a:srgbClr val="FF0000"/>
                </a:solidFill>
              </a:rPr>
              <a:t>wo-dimensional</a:t>
            </a:r>
            <a:r>
              <a:rPr lang="en-US" dirty="0" smtClean="0"/>
              <a:t> measurement</a:t>
            </a:r>
          </a:p>
          <a:p>
            <a:pPr lvl="1"/>
            <a:r>
              <a:rPr lang="en-US" dirty="0"/>
              <a:t>I</a:t>
            </a:r>
            <a:r>
              <a:rPr lang="en-US" dirty="0" smtClean="0"/>
              <a:t>t </a:t>
            </a:r>
            <a:r>
              <a:rPr lang="en-US" dirty="0"/>
              <a:t>has great </a:t>
            </a:r>
            <a:r>
              <a:rPr lang="en-US" dirty="0">
                <a:solidFill>
                  <a:srgbClr val="FF0000"/>
                </a:solidFill>
              </a:rPr>
              <a:t>limitations</a:t>
            </a:r>
            <a:r>
              <a:rPr lang="en-US" dirty="0"/>
              <a:t> for assessment fracture risk and </a:t>
            </a:r>
            <a:r>
              <a:rPr lang="en-US" dirty="0">
                <a:solidFill>
                  <a:srgbClr val="FF0000"/>
                </a:solidFill>
              </a:rPr>
              <a:t>monitoring responses to therapy</a:t>
            </a:r>
            <a:r>
              <a:rPr lang="en-US" dirty="0" smtClean="0">
                <a:solidFill>
                  <a:srgbClr val="FF0000"/>
                </a:solidFill>
              </a:rPr>
              <a:t>.</a:t>
            </a:r>
          </a:p>
          <a:p>
            <a:pPr lvl="1"/>
            <a:r>
              <a:rPr lang="en-US" dirty="0">
                <a:solidFill>
                  <a:srgbClr val="FF0000"/>
                </a:solidFill>
              </a:rPr>
              <a:t>A</a:t>
            </a:r>
            <a:r>
              <a:rPr lang="en-US" dirty="0" smtClean="0">
                <a:solidFill>
                  <a:srgbClr val="FF0000"/>
                </a:solidFill>
              </a:rPr>
              <a:t>rtifacts</a:t>
            </a:r>
            <a:r>
              <a:rPr lang="en-US" dirty="0" smtClean="0"/>
              <a:t> (such as those caused </a:t>
            </a:r>
            <a:r>
              <a:rPr lang="en-US" dirty="0"/>
              <a:t>by </a:t>
            </a:r>
            <a:r>
              <a:rPr lang="en-US" dirty="0" smtClean="0"/>
              <a:t>degenerative changes</a:t>
            </a:r>
            <a:r>
              <a:rPr lang="en-US" dirty="0"/>
              <a:t>, </a:t>
            </a:r>
            <a:r>
              <a:rPr lang="en-US" dirty="0" smtClean="0"/>
              <a:t>presence </a:t>
            </a:r>
            <a:r>
              <a:rPr lang="en-US" dirty="0"/>
              <a:t>of </a:t>
            </a:r>
            <a:r>
              <a:rPr lang="en-US" dirty="0" smtClean="0"/>
              <a:t>osteophytes and </a:t>
            </a:r>
            <a:r>
              <a:rPr lang="en-US" dirty="0"/>
              <a:t>aortic </a:t>
            </a:r>
            <a:r>
              <a:rPr lang="en-US" dirty="0" smtClean="0"/>
              <a:t>calcification) are a nuisance  </a:t>
            </a:r>
            <a:endParaRPr lang="en-US" dirty="0"/>
          </a:p>
        </p:txBody>
      </p:sp>
      <p:sp>
        <p:nvSpPr>
          <p:cNvPr id="4" name="TextBox 3"/>
          <p:cNvSpPr txBox="1"/>
          <p:nvPr/>
        </p:nvSpPr>
        <p:spPr>
          <a:xfrm rot="16200000">
            <a:off x="10429326" y="2467170"/>
            <a:ext cx="2769079" cy="369332"/>
          </a:xfrm>
          <a:prstGeom prst="rect">
            <a:avLst/>
          </a:prstGeom>
          <a:noFill/>
        </p:spPr>
        <p:txBody>
          <a:bodyPr wrap="square" rtlCol="0">
            <a:spAutoFit/>
          </a:bodyPr>
          <a:lstStyle/>
          <a:p>
            <a:r>
              <a:rPr lang="en-US" dirty="0" err="1" smtClean="0"/>
              <a:t>Bouxsein</a:t>
            </a:r>
            <a:r>
              <a:rPr lang="en-US" dirty="0" smtClean="0"/>
              <a:t>, 2008</a:t>
            </a:r>
            <a:endParaRPr lang="en-US" dirty="0"/>
          </a:p>
        </p:txBody>
      </p:sp>
      <p:sp>
        <p:nvSpPr>
          <p:cNvPr id="5" name="Slide Number Placeholder 4"/>
          <p:cNvSpPr>
            <a:spLocks noGrp="1"/>
          </p:cNvSpPr>
          <p:nvPr>
            <p:ph type="sldNum" sz="quarter" idx="12"/>
          </p:nvPr>
        </p:nvSpPr>
        <p:spPr/>
        <p:txBody>
          <a:bodyPr/>
          <a:lstStyle/>
          <a:p>
            <a:fld id="{D75FAA1E-9744-4FB4-998E-BF28E06AD271}" type="slidenum">
              <a:rPr lang="en-US" smtClean="0"/>
              <a:pPr/>
              <a:t>26</a:t>
            </a:fld>
            <a:endParaRPr lang="en-US"/>
          </a:p>
        </p:txBody>
      </p:sp>
      <p:pic>
        <p:nvPicPr>
          <p:cNvPr id="6" name="Content Placeholder 3"/>
          <p:cNvPicPr>
            <a:picLocks noChangeAspect="1"/>
          </p:cNvPicPr>
          <p:nvPr/>
        </p:nvPicPr>
        <p:blipFill>
          <a:blip r:embed="rId2" cstate="print"/>
          <a:stretch>
            <a:fillRect/>
          </a:stretch>
        </p:blipFill>
        <p:spPr>
          <a:xfrm>
            <a:off x="6692985" y="662687"/>
            <a:ext cx="4921358" cy="3737703"/>
          </a:xfrm>
          <a:prstGeom prst="rect">
            <a:avLst/>
          </a:prstGeom>
        </p:spPr>
      </p:pic>
      <p:sp>
        <p:nvSpPr>
          <p:cNvPr id="8" name="TextBox 7"/>
          <p:cNvSpPr txBox="1"/>
          <p:nvPr/>
        </p:nvSpPr>
        <p:spPr>
          <a:xfrm>
            <a:off x="1216325" y="6142459"/>
            <a:ext cx="9566694" cy="646331"/>
          </a:xfrm>
          <a:prstGeom prst="rect">
            <a:avLst/>
          </a:prstGeom>
          <a:noFill/>
        </p:spPr>
        <p:txBody>
          <a:bodyPr wrap="square" rtlCol="0">
            <a:spAutoFit/>
          </a:bodyPr>
          <a:lstStyle/>
          <a:p>
            <a:r>
              <a:rPr lang="en-US" i="1" dirty="0"/>
              <a:t>Kim, Tiffany Y., and Anne L. Schafer. "Variability in DXA reporting and other challenges in osteoporosis evaluation." </a:t>
            </a:r>
            <a:r>
              <a:rPr lang="en-US" i="1" dirty="0">
                <a:solidFill>
                  <a:srgbClr val="FF0000"/>
                </a:solidFill>
              </a:rPr>
              <a:t>JAMA internal medicine 176.3 (2016): </a:t>
            </a:r>
            <a:r>
              <a:rPr lang="en-US" i="1" dirty="0"/>
              <a:t>393-395.</a:t>
            </a:r>
          </a:p>
        </p:txBody>
      </p:sp>
    </p:spTree>
    <p:extLst>
      <p:ext uri="{BB962C8B-B14F-4D97-AF65-F5344CB8AC3E}">
        <p14:creationId xmlns:p14="http://schemas.microsoft.com/office/powerpoint/2010/main" val="34188872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a:t>
            </a:r>
            <a:r>
              <a:rPr lang="en-US" dirty="0" smtClean="0"/>
              <a:t>CT (QCT)</a:t>
            </a:r>
            <a:endParaRPr lang="en-US" dirty="0"/>
          </a:p>
        </p:txBody>
      </p:sp>
      <p:sp>
        <p:nvSpPr>
          <p:cNvPr id="3" name="Content Placeholder 2"/>
          <p:cNvSpPr>
            <a:spLocks noGrp="1"/>
          </p:cNvSpPr>
          <p:nvPr>
            <p:ph idx="1"/>
          </p:nvPr>
        </p:nvSpPr>
        <p:spPr>
          <a:xfrm>
            <a:off x="838200" y="1825625"/>
            <a:ext cx="10515600" cy="2599726"/>
          </a:xfrm>
        </p:spPr>
        <p:txBody>
          <a:bodyPr/>
          <a:lstStyle/>
          <a:p>
            <a:r>
              <a:rPr lang="en-US" dirty="0" smtClean="0"/>
              <a:t>In quantitative </a:t>
            </a:r>
            <a:r>
              <a:rPr lang="en-US" dirty="0"/>
              <a:t>CT (QCT), </a:t>
            </a:r>
            <a:r>
              <a:rPr lang="en-US" dirty="0" smtClean="0">
                <a:solidFill>
                  <a:srgbClr val="FF0000"/>
                </a:solidFill>
              </a:rPr>
              <a:t>both the </a:t>
            </a:r>
            <a:r>
              <a:rPr lang="en-US" dirty="0">
                <a:solidFill>
                  <a:srgbClr val="FF0000"/>
                </a:solidFill>
              </a:rPr>
              <a:t>X-ray source </a:t>
            </a:r>
            <a:r>
              <a:rPr lang="en-US" dirty="0" smtClean="0">
                <a:solidFill>
                  <a:srgbClr val="FF0000"/>
                </a:solidFill>
              </a:rPr>
              <a:t>and detector </a:t>
            </a:r>
            <a:r>
              <a:rPr lang="en-US" dirty="0">
                <a:solidFill>
                  <a:srgbClr val="FF0000"/>
                </a:solidFill>
              </a:rPr>
              <a:t>rotate </a:t>
            </a:r>
            <a:r>
              <a:rPr lang="en-US" dirty="0" smtClean="0"/>
              <a:t>simultaneously around the body</a:t>
            </a:r>
          </a:p>
          <a:p>
            <a:endParaRPr lang="en-US" dirty="0"/>
          </a:p>
          <a:p>
            <a:r>
              <a:rPr lang="en-US" dirty="0" smtClean="0"/>
              <a:t>Then mathematical </a:t>
            </a:r>
            <a:r>
              <a:rPr lang="en-US" dirty="0"/>
              <a:t>algorithms are </a:t>
            </a:r>
            <a:r>
              <a:rPr lang="en-US" dirty="0" smtClean="0"/>
              <a:t>employed to reconstruct </a:t>
            </a:r>
            <a:r>
              <a:rPr lang="en-US" dirty="0"/>
              <a:t>the </a:t>
            </a:r>
            <a:r>
              <a:rPr lang="en-US" dirty="0">
                <a:solidFill>
                  <a:srgbClr val="FF0000"/>
                </a:solidFill>
              </a:rPr>
              <a:t>attenuation </a:t>
            </a:r>
            <a:r>
              <a:rPr lang="en-US" dirty="0" smtClean="0">
                <a:solidFill>
                  <a:srgbClr val="FF0000"/>
                </a:solidFill>
              </a:rPr>
              <a:t>information </a:t>
            </a:r>
            <a:r>
              <a:rPr lang="en-US" dirty="0">
                <a:solidFill>
                  <a:srgbClr val="FF0000"/>
                </a:solidFill>
              </a:rPr>
              <a:t>into 3D </a:t>
            </a:r>
            <a:r>
              <a:rPr lang="en-US" dirty="0" smtClean="0">
                <a:solidFill>
                  <a:srgbClr val="FF0000"/>
                </a:solidFill>
              </a:rPr>
              <a:t>images</a:t>
            </a:r>
          </a:p>
          <a:p>
            <a:endParaRPr lang="en-US" dirty="0">
              <a:solidFill>
                <a:srgbClr val="FF0000"/>
              </a:solidFill>
            </a:endParaRPr>
          </a:p>
        </p:txBody>
      </p:sp>
      <p:pic>
        <p:nvPicPr>
          <p:cNvPr id="4" name="Picture 3"/>
          <p:cNvPicPr>
            <a:picLocks noChangeAspect="1"/>
          </p:cNvPicPr>
          <p:nvPr/>
        </p:nvPicPr>
        <p:blipFill>
          <a:blip r:embed="rId2" cstate="print"/>
          <a:stretch>
            <a:fillRect/>
          </a:stretch>
        </p:blipFill>
        <p:spPr>
          <a:xfrm>
            <a:off x="1099587" y="4106170"/>
            <a:ext cx="9460938" cy="2508737"/>
          </a:xfrm>
          <a:prstGeom prst="rect">
            <a:avLst/>
          </a:prstGeom>
        </p:spPr>
      </p:pic>
      <p:sp>
        <p:nvSpPr>
          <p:cNvPr id="5" name="TextBox 4"/>
          <p:cNvSpPr txBox="1"/>
          <p:nvPr/>
        </p:nvSpPr>
        <p:spPr>
          <a:xfrm>
            <a:off x="10136029" y="5753470"/>
            <a:ext cx="1621772" cy="369332"/>
          </a:xfrm>
          <a:prstGeom prst="rect">
            <a:avLst/>
          </a:prstGeom>
          <a:noFill/>
        </p:spPr>
        <p:txBody>
          <a:bodyPr wrap="square" rtlCol="0">
            <a:spAutoFit/>
          </a:bodyPr>
          <a:lstStyle/>
          <a:p>
            <a:r>
              <a:rPr lang="en-US" dirty="0" err="1" smtClean="0"/>
              <a:t>Bouxsein</a:t>
            </a:r>
            <a:r>
              <a:rPr lang="en-US" dirty="0" smtClean="0"/>
              <a:t>, 2008</a:t>
            </a:r>
            <a:endParaRPr lang="en-US" dirty="0"/>
          </a:p>
        </p:txBody>
      </p:sp>
      <p:sp>
        <p:nvSpPr>
          <p:cNvPr id="6" name="Slide Number Placeholder 5"/>
          <p:cNvSpPr>
            <a:spLocks noGrp="1"/>
          </p:cNvSpPr>
          <p:nvPr>
            <p:ph type="sldNum" sz="quarter" idx="12"/>
          </p:nvPr>
        </p:nvSpPr>
        <p:spPr/>
        <p:txBody>
          <a:bodyPr/>
          <a:lstStyle/>
          <a:p>
            <a:fld id="{D75FAA1E-9744-4FB4-998E-BF28E06AD271}" type="slidenum">
              <a:rPr lang="en-US" smtClean="0"/>
              <a:pPr/>
              <a:t>27</a:t>
            </a:fld>
            <a:endParaRPr lang="en-US"/>
          </a:p>
        </p:txBody>
      </p:sp>
      <p:pic>
        <p:nvPicPr>
          <p:cNvPr id="7" name="Picture 6"/>
          <p:cNvPicPr>
            <a:picLocks noChangeAspect="1"/>
          </p:cNvPicPr>
          <p:nvPr/>
        </p:nvPicPr>
        <p:blipFill>
          <a:blip r:embed="rId3" cstate="print"/>
          <a:stretch>
            <a:fillRect/>
          </a:stretch>
        </p:blipFill>
        <p:spPr>
          <a:xfrm>
            <a:off x="3519097" y="6452013"/>
            <a:ext cx="7017104" cy="475529"/>
          </a:xfrm>
          <a:prstGeom prst="rect">
            <a:avLst/>
          </a:prstGeom>
        </p:spPr>
      </p:pic>
    </p:spTree>
    <p:extLst>
      <p:ext uri="{BB962C8B-B14F-4D97-AF65-F5344CB8AC3E}">
        <p14:creationId xmlns:p14="http://schemas.microsoft.com/office/powerpoint/2010/main" val="4157196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3" descr="a1.jpg"/>
          <p:cNvPicPr>
            <a:picLocks noChangeAspect="1"/>
          </p:cNvPicPr>
          <p:nvPr/>
        </p:nvPicPr>
        <p:blipFill>
          <a:blip r:embed="rId2" cstate="print"/>
          <a:srcRect/>
          <a:stretch>
            <a:fillRect/>
          </a:stretch>
        </p:blipFill>
        <p:spPr bwMode="auto">
          <a:xfrm>
            <a:off x="6780364" y="5286498"/>
            <a:ext cx="4741680" cy="476789"/>
          </a:xfrm>
          <a:prstGeom prst="rect">
            <a:avLst/>
          </a:prstGeom>
          <a:noFill/>
          <a:ln w="9525">
            <a:noFill/>
            <a:miter lim="800000"/>
            <a:headEnd/>
            <a:tailEnd/>
          </a:ln>
        </p:spPr>
      </p:pic>
      <p:pic>
        <p:nvPicPr>
          <p:cNvPr id="18434" name="Image 4" descr="aa2.jpg"/>
          <p:cNvPicPr>
            <a:picLocks noChangeAspect="1"/>
          </p:cNvPicPr>
          <p:nvPr/>
        </p:nvPicPr>
        <p:blipFill>
          <a:blip r:embed="rId3" cstate="print"/>
          <a:srcRect/>
          <a:stretch>
            <a:fillRect/>
          </a:stretch>
        </p:blipFill>
        <p:spPr bwMode="auto">
          <a:xfrm>
            <a:off x="6858002" y="1801091"/>
            <a:ext cx="4344228" cy="3254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435" name="ZoneTexte 5"/>
          <p:cNvSpPr txBox="1">
            <a:spLocks noChangeArrowheads="1"/>
          </p:cNvSpPr>
          <p:nvPr/>
        </p:nvSpPr>
        <p:spPr bwMode="auto">
          <a:xfrm>
            <a:off x="800080" y="6200760"/>
            <a:ext cx="10834687" cy="338554"/>
          </a:xfrm>
          <a:prstGeom prst="rect">
            <a:avLst/>
          </a:prstGeom>
          <a:noFill/>
          <a:ln w="9525">
            <a:noFill/>
            <a:miter lim="800000"/>
            <a:headEnd/>
            <a:tailEnd/>
          </a:ln>
        </p:spPr>
        <p:txBody>
          <a:bodyPr wrap="square">
            <a:spAutoFit/>
          </a:bodyPr>
          <a:lstStyle/>
          <a:p>
            <a:r>
              <a:rPr lang="en-US" sz="1600" i="1" dirty="0" smtClean="0"/>
              <a:t>Metcalf, Louis M., et al. "Validation of </a:t>
            </a:r>
            <a:r>
              <a:rPr lang="en-US" sz="1600" i="1" dirty="0" err="1" smtClean="0"/>
              <a:t>calcaneus</a:t>
            </a:r>
            <a:r>
              <a:rPr lang="en-US" sz="1600" i="1" dirty="0" smtClean="0"/>
              <a:t> </a:t>
            </a:r>
            <a:r>
              <a:rPr lang="en-US" sz="1600" i="1" dirty="0" err="1" smtClean="0"/>
              <a:t>trabecular</a:t>
            </a:r>
            <a:r>
              <a:rPr lang="en-US" sz="1600" i="1" dirty="0" smtClean="0"/>
              <a:t> microstructure measurements by HR-</a:t>
            </a:r>
            <a:r>
              <a:rPr lang="en-US" sz="1600" i="1" dirty="0" err="1" smtClean="0"/>
              <a:t>pQCT</a:t>
            </a:r>
            <a:r>
              <a:rPr lang="en-US" sz="1600" i="1" dirty="0" smtClean="0"/>
              <a:t>." </a:t>
            </a:r>
            <a:r>
              <a:rPr lang="en-US" sz="1600" b="1" i="1" dirty="0" smtClean="0">
                <a:solidFill>
                  <a:srgbClr val="FF0000"/>
                </a:solidFill>
              </a:rPr>
              <a:t>Bone 106 (2018)</a:t>
            </a:r>
            <a:r>
              <a:rPr lang="en-US" sz="1600" i="1" dirty="0" smtClean="0"/>
              <a:t>: 69-77.</a:t>
            </a:r>
            <a:endParaRPr lang="fr-FR" sz="1600" i="1" dirty="0">
              <a:latin typeface="Arial" pitchFamily="34" charset="0"/>
              <a:cs typeface="Arial" pitchFamily="34" charset="0"/>
            </a:endParaRPr>
          </a:p>
        </p:txBody>
      </p:sp>
      <p:sp>
        <p:nvSpPr>
          <p:cNvPr id="12" name="Title 11"/>
          <p:cNvSpPr>
            <a:spLocks noGrp="1"/>
          </p:cNvSpPr>
          <p:nvPr>
            <p:ph type="title"/>
          </p:nvPr>
        </p:nvSpPr>
        <p:spPr/>
        <p:txBody>
          <a:bodyPr/>
          <a:lstStyle/>
          <a:p>
            <a:r>
              <a:rPr lang="en-US" sz="3600" dirty="0" smtClean="0">
                <a:cs typeface="Arial" pitchFamily="34" charset="0"/>
              </a:rPr>
              <a:t>Advantages of </a:t>
            </a:r>
            <a:r>
              <a:rPr lang="en-US" sz="3600" dirty="0"/>
              <a:t>Quantitative CT (QCT)</a:t>
            </a:r>
            <a:endParaRPr lang="en-US" sz="3600" dirty="0">
              <a:cs typeface="Arial" pitchFamily="34" charset="0"/>
            </a:endParaRPr>
          </a:p>
        </p:txBody>
      </p:sp>
      <p:sp>
        <p:nvSpPr>
          <p:cNvPr id="13" name="Content Placeholder 12"/>
          <p:cNvSpPr>
            <a:spLocks noGrp="1"/>
          </p:cNvSpPr>
          <p:nvPr>
            <p:ph idx="1"/>
          </p:nvPr>
        </p:nvSpPr>
        <p:spPr>
          <a:xfrm>
            <a:off x="547459" y="1672629"/>
            <a:ext cx="5672186" cy="4192975"/>
          </a:xfrm>
        </p:spPr>
        <p:txBody>
          <a:bodyPr>
            <a:normAutofit/>
          </a:bodyPr>
          <a:lstStyle/>
          <a:p>
            <a:pPr algn="just"/>
            <a:r>
              <a:rPr lang="en-US" dirty="0" smtClean="0"/>
              <a:t>High-resolution peripheral quantitative computed tomography </a:t>
            </a:r>
            <a:r>
              <a:rPr lang="en-US" dirty="0" smtClean="0">
                <a:solidFill>
                  <a:srgbClr val="FF0000"/>
                </a:solidFill>
              </a:rPr>
              <a:t>(HR-</a:t>
            </a:r>
            <a:r>
              <a:rPr lang="en-US" dirty="0" err="1" smtClean="0">
                <a:solidFill>
                  <a:srgbClr val="FF0000"/>
                </a:solidFill>
              </a:rPr>
              <a:t>pQCT</a:t>
            </a:r>
            <a:r>
              <a:rPr lang="en-US" dirty="0" smtClean="0">
                <a:solidFill>
                  <a:srgbClr val="FF0000"/>
                </a:solidFill>
              </a:rPr>
              <a:t>) </a:t>
            </a:r>
            <a:r>
              <a:rPr lang="en-US" dirty="0" smtClean="0"/>
              <a:t>is a promising noninvasive method for in vivo </a:t>
            </a:r>
            <a:r>
              <a:rPr lang="en-US" dirty="0" smtClean="0">
                <a:solidFill>
                  <a:srgbClr val="FF0000"/>
                </a:solidFill>
              </a:rPr>
              <a:t>3D characterization</a:t>
            </a:r>
            <a:r>
              <a:rPr lang="en-US" dirty="0" smtClean="0"/>
              <a:t> of human bone</a:t>
            </a:r>
          </a:p>
          <a:p>
            <a:pPr algn="just"/>
            <a:endParaRPr lang="en-US" dirty="0"/>
          </a:p>
          <a:p>
            <a:pPr algn="just"/>
            <a:r>
              <a:rPr lang="en-US" dirty="0" smtClean="0"/>
              <a:t>However, today </a:t>
            </a:r>
            <a:r>
              <a:rPr lang="en-US" dirty="0"/>
              <a:t>there is </a:t>
            </a:r>
            <a:r>
              <a:rPr lang="en-US" dirty="0">
                <a:solidFill>
                  <a:srgbClr val="FF0000"/>
                </a:solidFill>
              </a:rPr>
              <a:t>no consensus </a:t>
            </a:r>
            <a:r>
              <a:rPr lang="en-US" dirty="0" smtClean="0"/>
              <a:t>as to whether </a:t>
            </a:r>
            <a:r>
              <a:rPr lang="en-US" dirty="0">
                <a:solidFill>
                  <a:srgbClr val="FF0000"/>
                </a:solidFill>
              </a:rPr>
              <a:t>QCT performs better than </a:t>
            </a:r>
            <a:r>
              <a:rPr lang="en-US" dirty="0" smtClean="0">
                <a:solidFill>
                  <a:srgbClr val="FF0000"/>
                </a:solidFill>
              </a:rPr>
              <a:t>DXA</a:t>
            </a:r>
          </a:p>
          <a:p>
            <a:pPr algn="just"/>
            <a:endParaRPr lang="en-US" dirty="0" smtClean="0"/>
          </a:p>
          <a:p>
            <a:pPr algn="just"/>
            <a:endParaRPr lang="en-US" dirty="0" smtClean="0"/>
          </a:p>
          <a:p>
            <a:pPr algn="just"/>
            <a:endParaRPr lang="en-US" dirty="0"/>
          </a:p>
        </p:txBody>
      </p:sp>
      <p:sp>
        <p:nvSpPr>
          <p:cNvPr id="14" name="Slide Number Placeholder 13"/>
          <p:cNvSpPr>
            <a:spLocks noGrp="1"/>
          </p:cNvSpPr>
          <p:nvPr>
            <p:ph type="sldNum" sz="quarter" idx="12"/>
          </p:nvPr>
        </p:nvSpPr>
        <p:spPr/>
        <p:txBody>
          <a:bodyPr/>
          <a:lstStyle/>
          <a:p>
            <a:fld id="{8C5E33CA-C235-4B84-B888-7C5FB8295239}" type="slidenum">
              <a:rPr lang="en-US" smtClean="0"/>
              <a:pPr/>
              <a:t>28</a:t>
            </a:fld>
            <a:endParaRPr lang="en-US"/>
          </a:p>
        </p:txBody>
      </p:sp>
    </p:spTree>
    <p:extLst>
      <p:ext uri="{BB962C8B-B14F-4D97-AF65-F5344CB8AC3E}">
        <p14:creationId xmlns:p14="http://schemas.microsoft.com/office/powerpoint/2010/main" val="392568707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a:t>
            </a:r>
            <a:endParaRPr lang="en-US" dirty="0"/>
          </a:p>
        </p:txBody>
      </p:sp>
      <p:sp>
        <p:nvSpPr>
          <p:cNvPr id="3" name="Content Placeholder 2"/>
          <p:cNvSpPr>
            <a:spLocks noGrp="1"/>
          </p:cNvSpPr>
          <p:nvPr>
            <p:ph idx="1"/>
          </p:nvPr>
        </p:nvSpPr>
        <p:spPr>
          <a:xfrm>
            <a:off x="838200" y="1825625"/>
            <a:ext cx="6580517" cy="4351338"/>
          </a:xfrm>
        </p:spPr>
        <p:txBody>
          <a:bodyPr>
            <a:normAutofit/>
          </a:bodyPr>
          <a:lstStyle/>
          <a:p>
            <a:pPr algn="just"/>
            <a:r>
              <a:rPr lang="en-US" dirty="0"/>
              <a:t>MRI offers a </a:t>
            </a:r>
            <a:r>
              <a:rPr lang="en-US" dirty="0">
                <a:solidFill>
                  <a:srgbClr val="FF0000"/>
                </a:solidFill>
              </a:rPr>
              <a:t>non-ionizing, 3D method</a:t>
            </a:r>
            <a:r>
              <a:rPr lang="en-US" dirty="0"/>
              <a:t> </a:t>
            </a:r>
            <a:r>
              <a:rPr lang="en-US" dirty="0" smtClean="0"/>
              <a:t>for assessment of </a:t>
            </a:r>
            <a:r>
              <a:rPr lang="en-US" dirty="0"/>
              <a:t>bone geometry and microarchitecture</a:t>
            </a:r>
            <a:r>
              <a:rPr lang="en-US" dirty="0" smtClean="0"/>
              <a:t>.</a:t>
            </a:r>
          </a:p>
          <a:p>
            <a:pPr algn="just"/>
            <a:endParaRPr lang="en-US" dirty="0"/>
          </a:p>
          <a:p>
            <a:pPr algn="just"/>
            <a:r>
              <a:rPr lang="en-US" dirty="0"/>
              <a:t>The most </a:t>
            </a:r>
            <a:r>
              <a:rPr lang="en-US" dirty="0" smtClean="0"/>
              <a:t>commonly used </a:t>
            </a:r>
            <a:r>
              <a:rPr lang="en-US" dirty="0"/>
              <a:t>MRI </a:t>
            </a:r>
            <a:r>
              <a:rPr lang="en-US" dirty="0" smtClean="0"/>
              <a:t>approaches </a:t>
            </a:r>
            <a:r>
              <a:rPr lang="en-US" dirty="0"/>
              <a:t>for </a:t>
            </a:r>
            <a:r>
              <a:rPr lang="en-US" dirty="0" smtClean="0"/>
              <a:t>bone assessment use </a:t>
            </a:r>
            <a:r>
              <a:rPr lang="en-US" dirty="0"/>
              <a:t>a </a:t>
            </a:r>
            <a:r>
              <a:rPr lang="en-US" dirty="0">
                <a:solidFill>
                  <a:srgbClr val="FF0000"/>
                </a:solidFill>
              </a:rPr>
              <a:t>strong magnetic field </a:t>
            </a:r>
            <a:r>
              <a:rPr lang="en-US" dirty="0" smtClean="0"/>
              <a:t>in combination </a:t>
            </a:r>
            <a:r>
              <a:rPr lang="en-US" dirty="0"/>
              <a:t>with </a:t>
            </a:r>
            <a:r>
              <a:rPr lang="en-US" dirty="0" smtClean="0"/>
              <a:t>a particular sequence of </a:t>
            </a:r>
            <a:r>
              <a:rPr lang="en-US" dirty="0" smtClean="0">
                <a:solidFill>
                  <a:srgbClr val="FF0000"/>
                </a:solidFill>
              </a:rPr>
              <a:t>radiofrequency </a:t>
            </a:r>
            <a:r>
              <a:rPr lang="en-US" dirty="0">
                <a:solidFill>
                  <a:srgbClr val="FF0000"/>
                </a:solidFill>
              </a:rPr>
              <a:t>pulses </a:t>
            </a:r>
            <a:r>
              <a:rPr lang="en-US" dirty="0"/>
              <a:t>to </a:t>
            </a:r>
            <a:r>
              <a:rPr lang="en-US" dirty="0">
                <a:solidFill>
                  <a:srgbClr val="FF0000"/>
                </a:solidFill>
              </a:rPr>
              <a:t>generate 3D </a:t>
            </a:r>
            <a:r>
              <a:rPr lang="en-US" dirty="0" smtClean="0">
                <a:solidFill>
                  <a:srgbClr val="FF0000"/>
                </a:solidFill>
              </a:rPr>
              <a:t>images </a:t>
            </a:r>
            <a:r>
              <a:rPr lang="en-US" dirty="0" smtClean="0"/>
              <a:t>of </a:t>
            </a:r>
            <a:r>
              <a:rPr lang="en-US" dirty="0"/>
              <a:t>bone </a:t>
            </a:r>
            <a:r>
              <a:rPr lang="en-US" dirty="0" smtClean="0"/>
              <a:t>structure</a:t>
            </a:r>
          </a:p>
          <a:p>
            <a:pPr algn="just"/>
            <a:endParaRPr lang="en-US" dirty="0"/>
          </a:p>
        </p:txBody>
      </p:sp>
      <p:pic>
        <p:nvPicPr>
          <p:cNvPr id="4" name="Picture 3"/>
          <p:cNvPicPr>
            <a:picLocks noChangeAspect="1"/>
          </p:cNvPicPr>
          <p:nvPr/>
        </p:nvPicPr>
        <p:blipFill>
          <a:blip r:embed="rId2" cstate="print"/>
          <a:stretch>
            <a:fillRect/>
          </a:stretch>
        </p:blipFill>
        <p:spPr>
          <a:xfrm>
            <a:off x="7737894" y="1949469"/>
            <a:ext cx="4134301" cy="3808090"/>
          </a:xfrm>
          <a:prstGeom prst="rect">
            <a:avLst/>
          </a:prstGeom>
        </p:spPr>
      </p:pic>
      <p:sp>
        <p:nvSpPr>
          <p:cNvPr id="5" name="TextBox 4"/>
          <p:cNvSpPr txBox="1"/>
          <p:nvPr/>
        </p:nvSpPr>
        <p:spPr>
          <a:xfrm>
            <a:off x="8488385" y="5822832"/>
            <a:ext cx="2769079" cy="307777"/>
          </a:xfrm>
          <a:prstGeom prst="rect">
            <a:avLst/>
          </a:prstGeom>
          <a:noFill/>
        </p:spPr>
        <p:txBody>
          <a:bodyPr wrap="square" rtlCol="0">
            <a:spAutoFit/>
          </a:bodyPr>
          <a:lstStyle/>
          <a:p>
            <a:r>
              <a:rPr lang="en-US" sz="1400" i="1" dirty="0" err="1" smtClean="0"/>
              <a:t>Bouxsein</a:t>
            </a:r>
            <a:r>
              <a:rPr lang="en-US" sz="1400" i="1" dirty="0" smtClean="0"/>
              <a:t>, 2008</a:t>
            </a:r>
            <a:endParaRPr lang="en-US" sz="1400" i="1" dirty="0"/>
          </a:p>
        </p:txBody>
      </p:sp>
      <p:sp>
        <p:nvSpPr>
          <p:cNvPr id="6" name="Slide Number Placeholder 5"/>
          <p:cNvSpPr>
            <a:spLocks noGrp="1"/>
          </p:cNvSpPr>
          <p:nvPr>
            <p:ph type="sldNum" sz="quarter" idx="12"/>
          </p:nvPr>
        </p:nvSpPr>
        <p:spPr/>
        <p:txBody>
          <a:bodyPr/>
          <a:lstStyle/>
          <a:p>
            <a:fld id="{D75FAA1E-9744-4FB4-998E-BF28E06AD271}" type="slidenum">
              <a:rPr lang="en-US" smtClean="0"/>
              <a:pPr/>
              <a:t>29</a:t>
            </a:fld>
            <a:endParaRPr lang="en-US"/>
          </a:p>
        </p:txBody>
      </p:sp>
      <p:pic>
        <p:nvPicPr>
          <p:cNvPr id="7" name="Picture 6"/>
          <p:cNvPicPr>
            <a:picLocks noChangeAspect="1"/>
          </p:cNvPicPr>
          <p:nvPr/>
        </p:nvPicPr>
        <p:blipFill>
          <a:blip r:embed="rId3" cstate="print"/>
          <a:stretch>
            <a:fillRect/>
          </a:stretch>
        </p:blipFill>
        <p:spPr>
          <a:xfrm>
            <a:off x="2768104" y="5915842"/>
            <a:ext cx="5185448" cy="769558"/>
          </a:xfrm>
          <a:prstGeom prst="rect">
            <a:avLst/>
          </a:prstGeom>
        </p:spPr>
      </p:pic>
    </p:spTree>
    <p:extLst>
      <p:ext uri="{BB962C8B-B14F-4D97-AF65-F5344CB8AC3E}">
        <p14:creationId xmlns:p14="http://schemas.microsoft.com/office/powerpoint/2010/main" val="3534718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838200" y="1526876"/>
            <a:ext cx="10515600" cy="4960188"/>
          </a:xfrm>
        </p:spPr>
        <p:txBody>
          <a:bodyPr>
            <a:normAutofit lnSpcReduction="10000"/>
          </a:bodyPr>
          <a:lstStyle/>
          <a:p>
            <a:r>
              <a:rPr lang="en-US" dirty="0" smtClean="0">
                <a:solidFill>
                  <a:srgbClr val="FF0000"/>
                </a:solidFill>
              </a:rPr>
              <a:t>Definition </a:t>
            </a:r>
            <a:r>
              <a:rPr lang="en-US" dirty="0" smtClean="0"/>
              <a:t>of osteoporosis</a:t>
            </a:r>
          </a:p>
          <a:p>
            <a:r>
              <a:rPr lang="en-US" dirty="0" smtClean="0"/>
              <a:t>Osteoporosis </a:t>
            </a:r>
            <a:r>
              <a:rPr lang="en-US" dirty="0" smtClean="0">
                <a:solidFill>
                  <a:srgbClr val="FF0000"/>
                </a:solidFill>
              </a:rPr>
              <a:t>burden and epidemiology</a:t>
            </a:r>
          </a:p>
          <a:p>
            <a:r>
              <a:rPr lang="en-US" dirty="0" smtClean="0"/>
              <a:t>Importance of </a:t>
            </a:r>
            <a:r>
              <a:rPr lang="en-US" dirty="0" smtClean="0">
                <a:solidFill>
                  <a:srgbClr val="FF0000"/>
                </a:solidFill>
              </a:rPr>
              <a:t>screening </a:t>
            </a:r>
            <a:r>
              <a:rPr lang="en-US" dirty="0" smtClean="0"/>
              <a:t>and early </a:t>
            </a:r>
            <a:r>
              <a:rPr lang="en-US" dirty="0" smtClean="0">
                <a:solidFill>
                  <a:srgbClr val="FF0000"/>
                </a:solidFill>
              </a:rPr>
              <a:t>diagnosis</a:t>
            </a:r>
          </a:p>
          <a:p>
            <a:r>
              <a:rPr lang="en-US" dirty="0" smtClean="0"/>
              <a:t>Currently available </a:t>
            </a:r>
            <a:r>
              <a:rPr lang="en-US" dirty="0" smtClean="0">
                <a:solidFill>
                  <a:srgbClr val="FF0000"/>
                </a:solidFill>
              </a:rPr>
              <a:t>diagnosis techniques </a:t>
            </a:r>
            <a:r>
              <a:rPr lang="en-US" dirty="0" smtClean="0"/>
              <a:t>and their limitations</a:t>
            </a:r>
          </a:p>
          <a:p>
            <a:r>
              <a:rPr lang="en-US" dirty="0"/>
              <a:t>Potentials of </a:t>
            </a:r>
            <a:r>
              <a:rPr lang="en-US" dirty="0">
                <a:solidFill>
                  <a:srgbClr val="FF0000"/>
                </a:solidFill>
              </a:rPr>
              <a:t>bone turnover markers (BTM</a:t>
            </a:r>
            <a:r>
              <a:rPr lang="en-US" dirty="0" smtClean="0">
                <a:solidFill>
                  <a:srgbClr val="FF0000"/>
                </a:solidFill>
              </a:rPr>
              <a:t>)</a:t>
            </a:r>
            <a:endParaRPr lang="en-US" dirty="0"/>
          </a:p>
          <a:p>
            <a:r>
              <a:rPr lang="en-US" dirty="0" smtClean="0">
                <a:solidFill>
                  <a:srgbClr val="FF0000"/>
                </a:solidFill>
                <a:ea typeface="ＭＳ Ｐゴシック" charset="0"/>
              </a:rPr>
              <a:t>Proteomics</a:t>
            </a:r>
            <a:r>
              <a:rPr lang="en-US" dirty="0" smtClean="0">
                <a:ea typeface="ＭＳ Ｐゴシック" charset="0"/>
              </a:rPr>
              <a:t>, </a:t>
            </a:r>
            <a:r>
              <a:rPr lang="en-US" dirty="0" smtClean="0">
                <a:solidFill>
                  <a:srgbClr val="FF0000"/>
                </a:solidFill>
                <a:ea typeface="ＭＳ Ｐゴシック" charset="0"/>
              </a:rPr>
              <a:t>genomics</a:t>
            </a:r>
            <a:r>
              <a:rPr lang="en-US" dirty="0" smtClean="0">
                <a:ea typeface="ＭＳ Ｐゴシック" charset="0"/>
              </a:rPr>
              <a:t>, and osteoporosis</a:t>
            </a:r>
            <a:endParaRPr lang="en-US" dirty="0" smtClean="0"/>
          </a:p>
          <a:p>
            <a:r>
              <a:rPr lang="en-US" kern="100" dirty="0" smtClean="0">
                <a:ea typeface="ＭＳ Ｐゴシック" charset="0"/>
              </a:rPr>
              <a:t>Microfluidic chips for </a:t>
            </a:r>
            <a:r>
              <a:rPr lang="en-US" kern="100" dirty="0" smtClean="0">
                <a:solidFill>
                  <a:srgbClr val="FF0000"/>
                </a:solidFill>
                <a:ea typeface="ＭＳ Ｐゴシック" charset="0"/>
              </a:rPr>
              <a:t>point-of-care</a:t>
            </a:r>
            <a:r>
              <a:rPr lang="en-US" dirty="0" smtClean="0">
                <a:solidFill>
                  <a:srgbClr val="FF0000"/>
                </a:solidFill>
                <a:ea typeface="ＭＳ Ｐゴシック" charset="0"/>
              </a:rPr>
              <a:t> </a:t>
            </a:r>
            <a:r>
              <a:rPr lang="en-US" dirty="0" smtClean="0">
                <a:ea typeface="ＭＳ Ｐゴシック" charset="0"/>
              </a:rPr>
              <a:t>screening  of osteoporosis </a:t>
            </a:r>
          </a:p>
          <a:p>
            <a:r>
              <a:rPr lang="en-US" dirty="0" smtClean="0">
                <a:solidFill>
                  <a:srgbClr val="FF0000"/>
                </a:solidFill>
                <a:ea typeface="ＭＳ Ｐゴシック" charset="0"/>
              </a:rPr>
              <a:t>Management</a:t>
            </a:r>
            <a:r>
              <a:rPr lang="en-US" dirty="0" smtClean="0">
                <a:ea typeface="ＭＳ Ｐゴシック" charset="0"/>
              </a:rPr>
              <a:t> of osteoporosis </a:t>
            </a:r>
          </a:p>
          <a:p>
            <a:r>
              <a:rPr lang="en-US" dirty="0" smtClean="0">
                <a:ea typeface="ＭＳ Ｐゴシック" charset="0"/>
              </a:rPr>
              <a:t>Necessity for </a:t>
            </a:r>
            <a:r>
              <a:rPr lang="en-US" dirty="0">
                <a:solidFill>
                  <a:srgbClr val="FF0000"/>
                </a:solidFill>
                <a:ea typeface="ＭＳ Ｐゴシック" charset="0"/>
              </a:rPr>
              <a:t>a</a:t>
            </a:r>
            <a:r>
              <a:rPr lang="en-US" dirty="0" smtClean="0">
                <a:solidFill>
                  <a:srgbClr val="FF0000"/>
                </a:solidFill>
                <a:ea typeface="ＭＳ Ｐゴシック" charset="0"/>
              </a:rPr>
              <a:t> personalized </a:t>
            </a:r>
            <a:r>
              <a:rPr lang="en-US" dirty="0" smtClean="0">
                <a:ea typeface="ＭＳ Ｐゴシック" charset="0"/>
              </a:rPr>
              <a:t>approach to osteoporosis</a:t>
            </a:r>
          </a:p>
          <a:p>
            <a:r>
              <a:rPr lang="en-US" dirty="0" smtClean="0">
                <a:ea typeface="ＭＳ Ｐゴシック" charset="0"/>
              </a:rPr>
              <a:t>Conclusions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8C5E33CA-C235-4B84-B888-7C5FB8295239}" type="slidenum">
              <a:rPr lang="en-US" smtClean="0"/>
              <a:pPr/>
              <a:t>3</a:t>
            </a:fld>
            <a:endParaRPr lang="en-US"/>
          </a:p>
        </p:txBody>
      </p:sp>
    </p:spTree>
    <p:extLst>
      <p:ext uri="{BB962C8B-B14F-4D97-AF65-F5344CB8AC3E}">
        <p14:creationId xmlns:p14="http://schemas.microsoft.com/office/powerpoint/2010/main" val="1969261421"/>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a:t>
            </a:r>
            <a:endParaRPr lang="en-US" dirty="0"/>
          </a:p>
        </p:txBody>
      </p:sp>
      <p:sp>
        <p:nvSpPr>
          <p:cNvPr id="3" name="Content Placeholder 2"/>
          <p:cNvSpPr>
            <a:spLocks noGrp="1"/>
          </p:cNvSpPr>
          <p:nvPr>
            <p:ph idx="1"/>
          </p:nvPr>
        </p:nvSpPr>
        <p:spPr/>
        <p:txBody>
          <a:bodyPr>
            <a:normAutofit lnSpcReduction="10000"/>
          </a:bodyPr>
          <a:lstStyle/>
          <a:p>
            <a:pPr algn="just"/>
            <a:r>
              <a:rPr lang="en-US" dirty="0"/>
              <a:t>Skeletal </a:t>
            </a:r>
            <a:r>
              <a:rPr lang="en-US" dirty="0" smtClean="0"/>
              <a:t>structure </a:t>
            </a:r>
            <a:r>
              <a:rPr lang="en-US" dirty="0"/>
              <a:t>in osteoporosis can be measured </a:t>
            </a:r>
            <a:r>
              <a:rPr lang="en-US" dirty="0" smtClean="0"/>
              <a:t>through </a:t>
            </a:r>
            <a:r>
              <a:rPr lang="en-US" dirty="0" smtClean="0">
                <a:solidFill>
                  <a:srgbClr val="FF0000"/>
                </a:solidFill>
              </a:rPr>
              <a:t>quantitative </a:t>
            </a:r>
            <a:r>
              <a:rPr lang="en-US" dirty="0">
                <a:solidFill>
                  <a:srgbClr val="FF0000"/>
                </a:solidFill>
              </a:rPr>
              <a:t>ultrasound </a:t>
            </a:r>
            <a:r>
              <a:rPr lang="en-US" dirty="0" smtClean="0"/>
              <a:t>methods</a:t>
            </a:r>
          </a:p>
          <a:p>
            <a:pPr algn="just"/>
            <a:endParaRPr lang="en-US" dirty="0"/>
          </a:p>
          <a:p>
            <a:pPr algn="just"/>
            <a:r>
              <a:rPr lang="en-US" dirty="0" smtClean="0">
                <a:solidFill>
                  <a:srgbClr val="FF0000"/>
                </a:solidFill>
              </a:rPr>
              <a:t>Most commonly employed </a:t>
            </a:r>
            <a:r>
              <a:rPr lang="en-US" dirty="0"/>
              <a:t>methods </a:t>
            </a:r>
            <a:r>
              <a:rPr lang="en-US" dirty="0" smtClean="0"/>
              <a:t>have been </a:t>
            </a:r>
            <a:r>
              <a:rPr lang="en-US" dirty="0"/>
              <a:t>broad-band ultrasound </a:t>
            </a:r>
            <a:r>
              <a:rPr lang="en-US" dirty="0" smtClean="0"/>
              <a:t>attenuation and </a:t>
            </a:r>
            <a:r>
              <a:rPr lang="en-US" dirty="0"/>
              <a:t>speed of sound (or ultrasound velocity) at </a:t>
            </a:r>
            <a:r>
              <a:rPr lang="en-US" dirty="0">
                <a:solidFill>
                  <a:srgbClr val="FF0000"/>
                </a:solidFill>
              </a:rPr>
              <a:t>the </a:t>
            </a:r>
            <a:r>
              <a:rPr lang="en-US" dirty="0" smtClean="0">
                <a:solidFill>
                  <a:srgbClr val="FF0000"/>
                </a:solidFill>
              </a:rPr>
              <a:t>heel</a:t>
            </a:r>
          </a:p>
          <a:p>
            <a:pPr algn="just"/>
            <a:endParaRPr lang="en-US" dirty="0">
              <a:solidFill>
                <a:srgbClr val="FF0000"/>
              </a:solidFill>
            </a:endParaRPr>
          </a:p>
          <a:p>
            <a:pPr algn="just"/>
            <a:r>
              <a:rPr lang="en-US" dirty="0"/>
              <a:t>T</a:t>
            </a:r>
            <a:r>
              <a:rPr lang="en-US" dirty="0" smtClean="0"/>
              <a:t>hese </a:t>
            </a:r>
            <a:r>
              <a:rPr lang="en-US" dirty="0"/>
              <a:t>techniques do not involve </a:t>
            </a:r>
            <a:r>
              <a:rPr lang="en-US" dirty="0" smtClean="0">
                <a:solidFill>
                  <a:srgbClr val="FF0000"/>
                </a:solidFill>
              </a:rPr>
              <a:t>ionizing radiation </a:t>
            </a:r>
            <a:r>
              <a:rPr lang="en-US" dirty="0" smtClean="0"/>
              <a:t>and can obtain invaluable </a:t>
            </a:r>
            <a:r>
              <a:rPr lang="en-US" dirty="0"/>
              <a:t>information </a:t>
            </a:r>
            <a:r>
              <a:rPr lang="en-US" dirty="0" smtClean="0"/>
              <a:t>regarding the bone mass and structural organization </a:t>
            </a:r>
            <a:r>
              <a:rPr lang="en-US" dirty="0"/>
              <a:t>of </a:t>
            </a:r>
            <a:r>
              <a:rPr lang="en-US" dirty="0" smtClean="0"/>
              <a:t>bone</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D75FAA1E-9744-4FB4-998E-BF28E06AD271}" type="slidenum">
              <a:rPr lang="en-US" smtClean="0"/>
              <a:pPr/>
              <a:t>30</a:t>
            </a:fld>
            <a:endParaRPr lang="en-US"/>
          </a:p>
        </p:txBody>
      </p:sp>
      <p:pic>
        <p:nvPicPr>
          <p:cNvPr id="6" name="Picture 5"/>
          <p:cNvPicPr>
            <a:picLocks noChangeAspect="1"/>
          </p:cNvPicPr>
          <p:nvPr/>
        </p:nvPicPr>
        <p:blipFill>
          <a:blip r:embed="rId2" cstate="print"/>
          <a:stretch>
            <a:fillRect/>
          </a:stretch>
        </p:blipFill>
        <p:spPr>
          <a:xfrm>
            <a:off x="828599" y="6195111"/>
            <a:ext cx="10534801" cy="713294"/>
          </a:xfrm>
          <a:prstGeom prst="rect">
            <a:avLst/>
          </a:prstGeom>
        </p:spPr>
      </p:pic>
    </p:spTree>
    <p:extLst>
      <p:ext uri="{BB962C8B-B14F-4D97-AF65-F5344CB8AC3E}">
        <p14:creationId xmlns:p14="http://schemas.microsoft.com/office/powerpoint/2010/main" val="3573642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p:txBody>
          <a:bodyPr/>
          <a:lstStyle/>
          <a:p>
            <a:r>
              <a:rPr lang="en-US" altLang="en-US" dirty="0" smtClean="0">
                <a:solidFill>
                  <a:srgbClr val="000000"/>
                </a:solidFill>
                <a:cs typeface="Calibri" pitchFamily="34" charset="0"/>
              </a:rPr>
              <a:t>Limitations of Imaging Techniques</a:t>
            </a:r>
          </a:p>
        </p:txBody>
      </p:sp>
      <p:sp>
        <p:nvSpPr>
          <p:cNvPr id="177155" name="Rectangle 1027"/>
          <p:cNvSpPr>
            <a:spLocks noGrp="1" noChangeArrowheads="1"/>
          </p:cNvSpPr>
          <p:nvPr>
            <p:ph idx="1"/>
          </p:nvPr>
        </p:nvSpPr>
        <p:spPr/>
        <p:txBody>
          <a:bodyPr/>
          <a:lstStyle/>
          <a:p>
            <a:r>
              <a:rPr lang="en-US" altLang="en-US" sz="2600" dirty="0">
                <a:solidFill>
                  <a:srgbClr val="000000"/>
                </a:solidFill>
                <a:latin typeface="Calibri" pitchFamily="34" charset="0"/>
                <a:cs typeface="Calibri" pitchFamily="34" charset="0"/>
              </a:rPr>
              <a:t>Diagnosis of osteoporosis by DXA is based on the WHO classification as a </a:t>
            </a:r>
            <a:r>
              <a:rPr lang="en-US" altLang="en-US" sz="2600" dirty="0">
                <a:solidFill>
                  <a:srgbClr val="FF0000"/>
                </a:solidFill>
                <a:latin typeface="Calibri" pitchFamily="34" charset="0"/>
                <a:cs typeface="Calibri" pitchFamily="34" charset="0"/>
              </a:rPr>
              <a:t>T-score of -2.5 </a:t>
            </a:r>
            <a:r>
              <a:rPr lang="en-US" altLang="en-US" sz="2600" dirty="0">
                <a:solidFill>
                  <a:srgbClr val="000000"/>
                </a:solidFill>
                <a:latin typeface="Calibri" pitchFamily="34" charset="0"/>
                <a:cs typeface="Calibri" pitchFamily="34" charset="0"/>
              </a:rPr>
              <a:t>or below</a:t>
            </a:r>
          </a:p>
          <a:p>
            <a:pPr lvl="1"/>
            <a:r>
              <a:rPr lang="en-US" altLang="en-US" dirty="0">
                <a:solidFill>
                  <a:srgbClr val="000000"/>
                </a:solidFill>
                <a:latin typeface="Calibri" pitchFamily="34" charset="0"/>
                <a:cs typeface="Calibri" pitchFamily="34" charset="0"/>
              </a:rPr>
              <a:t>Some patients with T-score –2.5 or below </a:t>
            </a:r>
            <a:r>
              <a:rPr lang="en-US" altLang="en-US" dirty="0">
                <a:solidFill>
                  <a:srgbClr val="FF0000"/>
                </a:solidFill>
                <a:latin typeface="Calibri" pitchFamily="34" charset="0"/>
                <a:cs typeface="Calibri" pitchFamily="34" charset="0"/>
              </a:rPr>
              <a:t>do not have osteoporosis</a:t>
            </a:r>
          </a:p>
          <a:p>
            <a:pPr lvl="1"/>
            <a:r>
              <a:rPr lang="en-US" altLang="en-US" dirty="0">
                <a:solidFill>
                  <a:srgbClr val="000000"/>
                </a:solidFill>
                <a:latin typeface="Calibri" pitchFamily="34" charset="0"/>
                <a:cs typeface="Calibri" pitchFamily="34" charset="0"/>
              </a:rPr>
              <a:t>Some patients with T-score above –2.5 may be diagnosed </a:t>
            </a:r>
            <a:r>
              <a:rPr lang="en-US" altLang="en-US" dirty="0">
                <a:solidFill>
                  <a:srgbClr val="FF0000"/>
                </a:solidFill>
                <a:latin typeface="Calibri" pitchFamily="34" charset="0"/>
                <a:cs typeface="Calibri" pitchFamily="34" charset="0"/>
              </a:rPr>
              <a:t>with osteoporosis </a:t>
            </a:r>
          </a:p>
          <a:p>
            <a:r>
              <a:rPr lang="en-US" altLang="en-US" sz="2600" dirty="0">
                <a:solidFill>
                  <a:srgbClr val="000000"/>
                </a:solidFill>
                <a:latin typeface="Calibri" pitchFamily="34" charset="0"/>
                <a:cs typeface="Calibri" pitchFamily="34" charset="0"/>
              </a:rPr>
              <a:t>T-scores </a:t>
            </a:r>
            <a:r>
              <a:rPr lang="en-US" altLang="en-US" sz="2600" dirty="0">
                <a:solidFill>
                  <a:srgbClr val="FF0000"/>
                </a:solidFill>
                <a:latin typeface="Calibri" pitchFamily="34" charset="0"/>
                <a:cs typeface="Calibri" pitchFamily="34" charset="0"/>
              </a:rPr>
              <a:t>may differ </a:t>
            </a:r>
            <a:r>
              <a:rPr lang="en-US" altLang="en-US" sz="2600" dirty="0">
                <a:solidFill>
                  <a:srgbClr val="000000"/>
                </a:solidFill>
                <a:latin typeface="Calibri" pitchFamily="34" charset="0"/>
                <a:cs typeface="Calibri" pitchFamily="34" charset="0"/>
              </a:rPr>
              <a:t>at different </a:t>
            </a:r>
            <a:r>
              <a:rPr lang="en-US" altLang="en-US" sz="2600" dirty="0">
                <a:solidFill>
                  <a:srgbClr val="FF0000"/>
                </a:solidFill>
                <a:latin typeface="Calibri" pitchFamily="34" charset="0"/>
                <a:cs typeface="Calibri" pitchFamily="34" charset="0"/>
              </a:rPr>
              <a:t>skeletal sites</a:t>
            </a:r>
          </a:p>
          <a:p>
            <a:r>
              <a:rPr lang="en-US" altLang="en-US" sz="2600" dirty="0">
                <a:solidFill>
                  <a:srgbClr val="000000"/>
                </a:solidFill>
                <a:latin typeface="Calibri" pitchFamily="34" charset="0"/>
                <a:cs typeface="Calibri" pitchFamily="34" charset="0"/>
              </a:rPr>
              <a:t>Patients with a diagnosis of osteoporosis may have substantially </a:t>
            </a:r>
            <a:r>
              <a:rPr lang="en-US" altLang="en-US" sz="2600" dirty="0">
                <a:solidFill>
                  <a:srgbClr val="FF0000"/>
                </a:solidFill>
                <a:latin typeface="Calibri" pitchFamily="34" charset="0"/>
                <a:cs typeface="Calibri" pitchFamily="34" charset="0"/>
              </a:rPr>
              <a:t>different fracture risk </a:t>
            </a:r>
          </a:p>
          <a:p>
            <a:r>
              <a:rPr lang="en-US" altLang="en-US" sz="2600" dirty="0">
                <a:solidFill>
                  <a:srgbClr val="000000"/>
                </a:solidFill>
                <a:latin typeface="Calibri" pitchFamily="34" charset="0"/>
                <a:cs typeface="Calibri" pitchFamily="34" charset="0"/>
              </a:rPr>
              <a:t>Diagnosis of osteoporosis does </a:t>
            </a:r>
            <a:r>
              <a:rPr lang="en-US" altLang="en-US" sz="2600" dirty="0">
                <a:solidFill>
                  <a:srgbClr val="FF0000"/>
                </a:solidFill>
                <a:latin typeface="Calibri" pitchFamily="34" charset="0"/>
                <a:cs typeface="Calibri" pitchFamily="34" charset="0"/>
              </a:rPr>
              <a:t>not explain etiology</a:t>
            </a:r>
          </a:p>
        </p:txBody>
      </p:sp>
      <p:sp>
        <p:nvSpPr>
          <p:cNvPr id="2" name="TextBox 1"/>
          <p:cNvSpPr txBox="1"/>
          <p:nvPr/>
        </p:nvSpPr>
        <p:spPr>
          <a:xfrm>
            <a:off x="1086928" y="5771061"/>
            <a:ext cx="10023895" cy="646331"/>
          </a:xfrm>
          <a:prstGeom prst="rect">
            <a:avLst/>
          </a:prstGeom>
          <a:noFill/>
        </p:spPr>
        <p:txBody>
          <a:bodyPr wrap="square" rtlCol="0">
            <a:spAutoFit/>
          </a:bodyPr>
          <a:lstStyle/>
          <a:p>
            <a:r>
              <a:rPr lang="en-US" dirty="0" err="1"/>
              <a:t>Papaioannou</a:t>
            </a:r>
            <a:r>
              <a:rPr lang="en-US" dirty="0"/>
              <a:t>, Alexandra, and Courtney Kennedy. "Diagnostic criteria for osteoporosis should be expanded." </a:t>
            </a:r>
            <a:r>
              <a:rPr lang="en-US" b="1" i="1" dirty="0">
                <a:solidFill>
                  <a:srgbClr val="FF0000"/>
                </a:solidFill>
              </a:rPr>
              <a:t>The Lancet Diabetes &amp; Endocrinology</a:t>
            </a:r>
            <a:r>
              <a:rPr lang="en-US" b="1" dirty="0">
                <a:solidFill>
                  <a:srgbClr val="FF0000"/>
                </a:solidFill>
              </a:rPr>
              <a:t> 3.4 (2015): </a:t>
            </a:r>
            <a:r>
              <a:rPr lang="en-US" dirty="0"/>
              <a:t>234-236.</a:t>
            </a:r>
          </a:p>
        </p:txBody>
      </p:sp>
    </p:spTree>
    <p:extLst>
      <p:ext uri="{BB962C8B-B14F-4D97-AF65-F5344CB8AC3E}">
        <p14:creationId xmlns:p14="http://schemas.microsoft.com/office/powerpoint/2010/main" val="175190899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3600" dirty="0" smtClean="0">
                <a:cs typeface="Arial" pitchFamily="34" charset="0"/>
              </a:rPr>
              <a:t>BMTs and their Clinical </a:t>
            </a:r>
            <a:r>
              <a:rPr lang="en-US" sz="3600" dirty="0">
                <a:cs typeface="Arial" pitchFamily="34" charset="0"/>
              </a:rPr>
              <a:t>A</a:t>
            </a:r>
            <a:r>
              <a:rPr lang="en-US" sz="3600" dirty="0" smtClean="0">
                <a:cs typeface="Arial" pitchFamily="34" charset="0"/>
              </a:rPr>
              <a:t>pplications </a:t>
            </a:r>
          </a:p>
        </p:txBody>
      </p:sp>
      <p:sp>
        <p:nvSpPr>
          <p:cNvPr id="56322" name="Content Placeholder 2"/>
          <p:cNvSpPr>
            <a:spLocks noGrp="1"/>
          </p:cNvSpPr>
          <p:nvPr>
            <p:ph idx="1"/>
          </p:nvPr>
        </p:nvSpPr>
        <p:spPr>
          <a:xfrm>
            <a:off x="776006" y="1616971"/>
            <a:ext cx="10515600" cy="3609386"/>
          </a:xfrm>
        </p:spPr>
        <p:txBody>
          <a:bodyPr>
            <a:normAutofit lnSpcReduction="10000"/>
          </a:bodyPr>
          <a:lstStyle/>
          <a:p>
            <a:r>
              <a:rPr lang="en-US" dirty="0" smtClean="0"/>
              <a:t>Bone turnover markers </a:t>
            </a:r>
            <a:r>
              <a:rPr lang="en-US" dirty="0" smtClean="0">
                <a:solidFill>
                  <a:srgbClr val="FF0000"/>
                </a:solidFill>
              </a:rPr>
              <a:t>(BTMs</a:t>
            </a:r>
            <a:r>
              <a:rPr lang="en-US" dirty="0">
                <a:solidFill>
                  <a:srgbClr val="FF0000"/>
                </a:solidFill>
              </a:rPr>
              <a:t>) </a:t>
            </a:r>
            <a:r>
              <a:rPr lang="en-US" dirty="0"/>
              <a:t>have great applications </a:t>
            </a:r>
            <a:r>
              <a:rPr lang="en-US" dirty="0" smtClean="0"/>
              <a:t>in </a:t>
            </a:r>
            <a:r>
              <a:rPr lang="en-US" dirty="0" smtClean="0">
                <a:solidFill>
                  <a:srgbClr val="FF0000"/>
                </a:solidFill>
              </a:rPr>
              <a:t>bone remodeling.</a:t>
            </a:r>
          </a:p>
          <a:p>
            <a:endParaRPr lang="en-US" sz="1600" dirty="0"/>
          </a:p>
          <a:p>
            <a:r>
              <a:rPr lang="en-US" dirty="0" smtClean="0"/>
              <a:t>BTMs that predict </a:t>
            </a:r>
            <a:r>
              <a:rPr lang="en-US" dirty="0" smtClean="0">
                <a:solidFill>
                  <a:srgbClr val="FF0000"/>
                </a:solidFill>
              </a:rPr>
              <a:t>Bone Loss</a:t>
            </a:r>
          </a:p>
          <a:p>
            <a:pPr lvl="1"/>
            <a:r>
              <a:rPr lang="en-US" dirty="0" smtClean="0"/>
              <a:t>Bone </a:t>
            </a:r>
            <a:r>
              <a:rPr lang="en-US" dirty="0" smtClean="0">
                <a:solidFill>
                  <a:srgbClr val="FF0000"/>
                </a:solidFill>
              </a:rPr>
              <a:t>Formation</a:t>
            </a:r>
            <a:r>
              <a:rPr lang="en-US" dirty="0" smtClean="0"/>
              <a:t> Markers: P1NP, BALP, OC</a:t>
            </a:r>
          </a:p>
          <a:p>
            <a:pPr lvl="1"/>
            <a:r>
              <a:rPr lang="en-US" dirty="0" smtClean="0"/>
              <a:t>Bone </a:t>
            </a:r>
            <a:r>
              <a:rPr lang="en-US" dirty="0" smtClean="0">
                <a:solidFill>
                  <a:srgbClr val="FF0000"/>
                </a:solidFill>
              </a:rPr>
              <a:t>Resorption</a:t>
            </a:r>
            <a:r>
              <a:rPr lang="en-US" dirty="0" smtClean="0"/>
              <a:t> Markers: DPD, NTX</a:t>
            </a:r>
          </a:p>
          <a:p>
            <a:r>
              <a:rPr lang="en-US" dirty="0" smtClean="0"/>
              <a:t>BTMs that predict </a:t>
            </a:r>
            <a:r>
              <a:rPr lang="en-US" dirty="0" smtClean="0">
                <a:solidFill>
                  <a:srgbClr val="FF0000"/>
                </a:solidFill>
              </a:rPr>
              <a:t>Fracture</a:t>
            </a:r>
          </a:p>
          <a:p>
            <a:pPr lvl="1"/>
            <a:r>
              <a:rPr lang="en-US" dirty="0" smtClean="0"/>
              <a:t>Bone </a:t>
            </a:r>
            <a:r>
              <a:rPr lang="en-US" dirty="0" smtClean="0">
                <a:solidFill>
                  <a:srgbClr val="FF0000"/>
                </a:solidFill>
              </a:rPr>
              <a:t>Formation</a:t>
            </a:r>
            <a:r>
              <a:rPr lang="en-US" dirty="0" smtClean="0"/>
              <a:t> Markers: BALP, P1CP, P1NP, OC</a:t>
            </a:r>
          </a:p>
          <a:p>
            <a:pPr lvl="1"/>
            <a:r>
              <a:rPr lang="en-US" dirty="0" smtClean="0"/>
              <a:t>Bone </a:t>
            </a:r>
            <a:r>
              <a:rPr lang="en-US" dirty="0" smtClean="0">
                <a:solidFill>
                  <a:srgbClr val="FF0000"/>
                </a:solidFill>
              </a:rPr>
              <a:t>Resorption</a:t>
            </a:r>
            <a:r>
              <a:rPr lang="en-US" dirty="0" smtClean="0"/>
              <a:t> Markers: TRAP, CTX, NTX</a:t>
            </a:r>
          </a:p>
          <a:p>
            <a:pPr marL="0" indent="0">
              <a:buNone/>
            </a:pPr>
            <a:endParaRPr lang="en-US" sz="2000" dirty="0" smtClean="0"/>
          </a:p>
          <a:p>
            <a:endParaRPr lang="en-US" dirty="0" smtClean="0"/>
          </a:p>
        </p:txBody>
      </p:sp>
      <p:sp>
        <p:nvSpPr>
          <p:cNvPr id="6" name="Slide Number Placeholder 5"/>
          <p:cNvSpPr>
            <a:spLocks noGrp="1"/>
          </p:cNvSpPr>
          <p:nvPr>
            <p:ph type="sldNum" sz="quarter" idx="12"/>
          </p:nvPr>
        </p:nvSpPr>
        <p:spPr/>
        <p:txBody>
          <a:bodyPr/>
          <a:lstStyle/>
          <a:p>
            <a:fld id="{8C5E33CA-C235-4B84-B888-7C5FB8295239}" type="slidenum">
              <a:rPr lang="en-US" smtClean="0"/>
              <a:pPr/>
              <a:t>32</a:t>
            </a:fld>
            <a:endParaRPr lang="en-US"/>
          </a:p>
        </p:txBody>
      </p:sp>
      <p:sp>
        <p:nvSpPr>
          <p:cNvPr id="2" name="Rectangle 1"/>
          <p:cNvSpPr/>
          <p:nvPr/>
        </p:nvSpPr>
        <p:spPr>
          <a:xfrm>
            <a:off x="639793" y="5152639"/>
            <a:ext cx="10788026" cy="830997"/>
          </a:xfrm>
          <a:prstGeom prst="rect">
            <a:avLst/>
          </a:prstGeom>
          <a:solidFill>
            <a:srgbClr val="FFC000"/>
          </a:solidFill>
        </p:spPr>
        <p:txBody>
          <a:bodyPr wrap="square">
            <a:spAutoFit/>
          </a:bodyPr>
          <a:lstStyle/>
          <a:p>
            <a:pPr algn="just"/>
            <a:r>
              <a:rPr lang="en-US" sz="2400" dirty="0"/>
              <a:t>A</a:t>
            </a:r>
            <a:r>
              <a:rPr lang="en-US" sz="2400" dirty="0" smtClean="0"/>
              <a:t> </a:t>
            </a:r>
            <a:r>
              <a:rPr lang="en-US" sz="2400" dirty="0">
                <a:solidFill>
                  <a:srgbClr val="FF0000"/>
                </a:solidFill>
              </a:rPr>
              <a:t>marker of bone formation (serum PINP) </a:t>
            </a:r>
            <a:r>
              <a:rPr lang="en-US" sz="2400" dirty="0"/>
              <a:t>and a </a:t>
            </a:r>
            <a:r>
              <a:rPr lang="en-US" sz="2400" dirty="0">
                <a:solidFill>
                  <a:srgbClr val="FF0000"/>
                </a:solidFill>
              </a:rPr>
              <a:t>marker of bone resorption (serum CTX‑I) </a:t>
            </a:r>
            <a:r>
              <a:rPr lang="en-US" sz="2400" dirty="0"/>
              <a:t>should be used as reference analytes in a clinical setting</a:t>
            </a:r>
          </a:p>
        </p:txBody>
      </p:sp>
      <p:sp>
        <p:nvSpPr>
          <p:cNvPr id="7" name="TextBox 6"/>
          <p:cNvSpPr txBox="1"/>
          <p:nvPr/>
        </p:nvSpPr>
        <p:spPr>
          <a:xfrm>
            <a:off x="724619" y="6311440"/>
            <a:ext cx="10023893" cy="523220"/>
          </a:xfrm>
          <a:prstGeom prst="rect">
            <a:avLst/>
          </a:prstGeom>
          <a:noFill/>
        </p:spPr>
        <p:txBody>
          <a:bodyPr wrap="square" rtlCol="0">
            <a:spAutoFit/>
          </a:bodyPr>
          <a:lstStyle/>
          <a:p>
            <a:r>
              <a:rPr lang="en-US" sz="1400" i="1" dirty="0" err="1"/>
              <a:t>Khashayar</a:t>
            </a:r>
            <a:r>
              <a:rPr lang="en-US" sz="1400" i="1" dirty="0"/>
              <a:t>, P., </a:t>
            </a:r>
            <a:r>
              <a:rPr lang="en-US" sz="1400" i="1" dirty="0" err="1"/>
              <a:t>Aghaei</a:t>
            </a:r>
            <a:r>
              <a:rPr lang="en-US" sz="1400" i="1" dirty="0"/>
              <a:t> </a:t>
            </a:r>
            <a:r>
              <a:rPr lang="en-US" sz="1400" i="1" dirty="0" err="1"/>
              <a:t>Meybodi</a:t>
            </a:r>
            <a:r>
              <a:rPr lang="en-US" sz="1400" i="1" dirty="0"/>
              <a:t>, H., </a:t>
            </a:r>
            <a:r>
              <a:rPr lang="en-US" sz="1400" i="1" dirty="0" err="1"/>
              <a:t>Amoabediny</a:t>
            </a:r>
            <a:r>
              <a:rPr lang="en-US" sz="1400" i="1" dirty="0"/>
              <a:t>, G., &amp; </a:t>
            </a:r>
            <a:r>
              <a:rPr lang="en-US" sz="1400" b="1" i="1" dirty="0">
                <a:solidFill>
                  <a:srgbClr val="FF0000"/>
                </a:solidFill>
              </a:rPr>
              <a:t>Larijani, B</a:t>
            </a:r>
            <a:r>
              <a:rPr lang="en-US" sz="1400" i="1" dirty="0"/>
              <a:t>. (2015). Biochemical markers of bone turnover and their role in osteoporosis diagnosis: A narrative review. Recent patents on endocrine, metabolic &amp; immune drug discovery, 9(2), 79-89.</a:t>
            </a:r>
          </a:p>
        </p:txBody>
      </p:sp>
    </p:spTree>
    <p:extLst>
      <p:ext uri="{BB962C8B-B14F-4D97-AF65-F5344CB8AC3E}">
        <p14:creationId xmlns:p14="http://schemas.microsoft.com/office/powerpoint/2010/main" val="131877767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p:txBody>
          <a:bodyPr/>
          <a:lstStyle/>
          <a:p>
            <a:r>
              <a:rPr lang="en-US" sz="3200" dirty="0" smtClean="0">
                <a:cs typeface="Arial" pitchFamily="34" charset="0"/>
              </a:rPr>
              <a:t>Bone Turnover Markers (BTMs) and </a:t>
            </a:r>
            <a:br>
              <a:rPr lang="en-US" sz="3200" dirty="0" smtClean="0">
                <a:cs typeface="Arial" pitchFamily="34" charset="0"/>
              </a:rPr>
            </a:br>
            <a:r>
              <a:rPr lang="en-US" sz="3200" dirty="0" smtClean="0">
                <a:cs typeface="Arial" pitchFamily="34" charset="0"/>
              </a:rPr>
              <a:t>Diagnosis and Response-to-treatment of Osteoporosis </a:t>
            </a:r>
          </a:p>
        </p:txBody>
      </p:sp>
      <p:sp>
        <p:nvSpPr>
          <p:cNvPr id="5" name="TextBox 4"/>
          <p:cNvSpPr txBox="1"/>
          <p:nvPr/>
        </p:nvSpPr>
        <p:spPr>
          <a:xfrm>
            <a:off x="374073" y="1801091"/>
            <a:ext cx="4627418" cy="3046988"/>
          </a:xfrm>
          <a:prstGeom prst="rect">
            <a:avLst/>
          </a:prstGeom>
          <a:noFill/>
        </p:spPr>
        <p:txBody>
          <a:bodyPr wrap="square" rtlCol="0">
            <a:spAutoFit/>
          </a:bodyPr>
          <a:lstStyle/>
          <a:p>
            <a:r>
              <a:rPr lang="en-US" sz="2400" dirty="0" smtClean="0"/>
              <a:t>Bone Turnover Markers (BTMs) can play a </a:t>
            </a:r>
            <a:r>
              <a:rPr lang="en-US" sz="2400" dirty="0" smtClean="0">
                <a:solidFill>
                  <a:srgbClr val="FF0000"/>
                </a:solidFill>
              </a:rPr>
              <a:t>great role </a:t>
            </a:r>
            <a:r>
              <a:rPr lang="en-US" sz="2400" dirty="0" smtClean="0"/>
              <a:t>in:</a:t>
            </a:r>
          </a:p>
          <a:p>
            <a:r>
              <a:rPr lang="en-US" sz="2400" dirty="0" smtClean="0"/>
              <a:t> </a:t>
            </a:r>
          </a:p>
          <a:p>
            <a:pPr>
              <a:buFont typeface="Arial" pitchFamily="34" charset="0"/>
              <a:buChar char="•"/>
            </a:pPr>
            <a:r>
              <a:rPr lang="en-US" sz="2400" dirty="0" smtClean="0"/>
              <a:t> </a:t>
            </a:r>
            <a:r>
              <a:rPr lang="en-US" sz="2400" dirty="0" smtClean="0">
                <a:solidFill>
                  <a:srgbClr val="FF0000"/>
                </a:solidFill>
              </a:rPr>
              <a:t>Screening and diagnosis </a:t>
            </a:r>
            <a:r>
              <a:rPr lang="en-US" sz="2400" dirty="0" smtClean="0"/>
              <a:t>of osteoporosis </a:t>
            </a:r>
          </a:p>
          <a:p>
            <a:pPr>
              <a:buFont typeface="Arial" pitchFamily="34" charset="0"/>
              <a:buChar char="•"/>
            </a:pPr>
            <a:endParaRPr lang="en-US" sz="2400" dirty="0" smtClean="0"/>
          </a:p>
          <a:p>
            <a:pPr>
              <a:buFont typeface="Arial" pitchFamily="34" charset="0"/>
              <a:buChar char="•"/>
            </a:pPr>
            <a:r>
              <a:rPr lang="en-US" sz="2400" dirty="0" smtClean="0"/>
              <a:t> Monitoring </a:t>
            </a:r>
            <a:r>
              <a:rPr lang="en-US" sz="2400" dirty="0" smtClean="0">
                <a:solidFill>
                  <a:srgbClr val="FF0000"/>
                </a:solidFill>
              </a:rPr>
              <a:t>response-to-treatment </a:t>
            </a:r>
            <a:endParaRPr lang="en-US" sz="2400" dirty="0">
              <a:solidFill>
                <a:srgbClr val="FF0000"/>
              </a:solidFill>
            </a:endParaRPr>
          </a:p>
        </p:txBody>
      </p:sp>
      <p:sp>
        <p:nvSpPr>
          <p:cNvPr id="6" name="Slide Number Placeholder 5"/>
          <p:cNvSpPr>
            <a:spLocks noGrp="1"/>
          </p:cNvSpPr>
          <p:nvPr>
            <p:ph type="sldNum" sz="quarter" idx="12"/>
          </p:nvPr>
        </p:nvSpPr>
        <p:spPr/>
        <p:txBody>
          <a:bodyPr/>
          <a:lstStyle/>
          <a:p>
            <a:fld id="{8C5E33CA-C235-4B84-B888-7C5FB8295239}" type="slidenum">
              <a:rPr lang="en-US" smtClean="0"/>
              <a:pPr/>
              <a:t>33</a:t>
            </a:fld>
            <a:endParaRPr lang="en-US"/>
          </a:p>
        </p:txBody>
      </p:sp>
      <p:sp>
        <p:nvSpPr>
          <p:cNvPr id="3" name="TextBox 2"/>
          <p:cNvSpPr txBox="1"/>
          <p:nvPr/>
        </p:nvSpPr>
        <p:spPr>
          <a:xfrm>
            <a:off x="374074" y="5322498"/>
            <a:ext cx="4258312" cy="1200329"/>
          </a:xfrm>
          <a:prstGeom prst="rect">
            <a:avLst/>
          </a:prstGeom>
          <a:noFill/>
        </p:spPr>
        <p:txBody>
          <a:bodyPr wrap="square" rtlCol="0">
            <a:spAutoFit/>
          </a:bodyPr>
          <a:lstStyle/>
          <a:p>
            <a:r>
              <a:rPr lang="en-US" i="1" dirty="0" err="1"/>
              <a:t>Eastell</a:t>
            </a:r>
            <a:r>
              <a:rPr lang="en-US" i="1" dirty="0"/>
              <a:t>, Richard, and </a:t>
            </a:r>
            <a:r>
              <a:rPr lang="en-US" i="1" dirty="0" err="1"/>
              <a:t>Pawel</a:t>
            </a:r>
            <a:r>
              <a:rPr lang="en-US" i="1" dirty="0"/>
              <a:t> </a:t>
            </a:r>
            <a:r>
              <a:rPr lang="en-US" i="1" dirty="0" err="1"/>
              <a:t>Szulc</a:t>
            </a:r>
            <a:r>
              <a:rPr lang="en-US" i="1" dirty="0"/>
              <a:t>. "Use of bone turnover markers in postmenopausal osteoporosis." </a:t>
            </a:r>
            <a:r>
              <a:rPr lang="en-US" b="1" i="1" dirty="0">
                <a:solidFill>
                  <a:srgbClr val="FF0000"/>
                </a:solidFill>
              </a:rPr>
              <a:t>The Lancet Diabetes &amp; Endocrinology (2017).</a:t>
            </a:r>
          </a:p>
        </p:txBody>
      </p:sp>
      <p:pic>
        <p:nvPicPr>
          <p:cNvPr id="7" name="Picture 6"/>
          <p:cNvPicPr>
            <a:picLocks noChangeAspect="1"/>
          </p:cNvPicPr>
          <p:nvPr/>
        </p:nvPicPr>
        <p:blipFill>
          <a:blip r:embed="rId3" cstate="print"/>
          <a:stretch>
            <a:fillRect/>
          </a:stretch>
        </p:blipFill>
        <p:spPr>
          <a:xfrm>
            <a:off x="5540655" y="1857564"/>
            <a:ext cx="5911088" cy="4454335"/>
          </a:xfrm>
          <a:prstGeom prst="rect">
            <a:avLst/>
          </a:prstGeom>
        </p:spPr>
      </p:pic>
    </p:spTree>
    <p:extLst>
      <p:ext uri="{BB962C8B-B14F-4D97-AF65-F5344CB8AC3E}">
        <p14:creationId xmlns:p14="http://schemas.microsoft.com/office/powerpoint/2010/main" val="352512072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between BTMs and BMD</a:t>
            </a:r>
            <a:endParaRPr lang="en-US" dirty="0"/>
          </a:p>
        </p:txBody>
      </p:sp>
      <p:pic>
        <p:nvPicPr>
          <p:cNvPr id="5" name="Content Placeholder 4"/>
          <p:cNvPicPr>
            <a:picLocks noGrp="1" noChangeAspect="1"/>
          </p:cNvPicPr>
          <p:nvPr>
            <p:ph idx="1"/>
          </p:nvPr>
        </p:nvPicPr>
        <p:blipFill>
          <a:blip r:embed="rId2" cstate="print"/>
          <a:stretch>
            <a:fillRect/>
          </a:stretch>
        </p:blipFill>
        <p:spPr>
          <a:xfrm>
            <a:off x="996345" y="1751163"/>
            <a:ext cx="9603911" cy="3345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D75FAA1E-9744-4FB4-998E-BF28E06AD271}" type="slidenum">
              <a:rPr lang="en-US" smtClean="0"/>
              <a:pPr/>
              <a:t>34</a:t>
            </a:fld>
            <a:endParaRPr lang="en-US"/>
          </a:p>
        </p:txBody>
      </p:sp>
      <p:sp>
        <p:nvSpPr>
          <p:cNvPr id="6" name="TextBox 5"/>
          <p:cNvSpPr txBox="1"/>
          <p:nvPr/>
        </p:nvSpPr>
        <p:spPr>
          <a:xfrm>
            <a:off x="974785" y="5408762"/>
            <a:ext cx="9721970" cy="1200329"/>
          </a:xfrm>
          <a:prstGeom prst="rect">
            <a:avLst/>
          </a:prstGeom>
          <a:noFill/>
        </p:spPr>
        <p:txBody>
          <a:bodyPr wrap="square" rtlCol="0">
            <a:spAutoFit/>
          </a:bodyPr>
          <a:lstStyle/>
          <a:p>
            <a:r>
              <a:rPr lang="en-US" sz="2400" dirty="0" smtClean="0"/>
              <a:t>In one study carried out at EMRI, it was demonstrated that there is a significant </a:t>
            </a:r>
            <a:r>
              <a:rPr lang="en-US" sz="2400" dirty="0" smtClean="0">
                <a:solidFill>
                  <a:srgbClr val="FF0000"/>
                </a:solidFill>
              </a:rPr>
              <a:t>correlation between the </a:t>
            </a:r>
            <a:r>
              <a:rPr lang="en-US" sz="2400" dirty="0">
                <a:solidFill>
                  <a:srgbClr val="FF0000"/>
                </a:solidFill>
              </a:rPr>
              <a:t>mandible bone mineral density and </a:t>
            </a:r>
            <a:r>
              <a:rPr lang="en-US" sz="2400" dirty="0" smtClean="0">
                <a:solidFill>
                  <a:srgbClr val="FF0000"/>
                </a:solidFill>
              </a:rPr>
              <a:t>bone turnover markers </a:t>
            </a:r>
            <a:r>
              <a:rPr lang="en-US" sz="2400" dirty="0" smtClean="0"/>
              <a:t>which can be of some clinical application </a:t>
            </a:r>
            <a:endParaRPr lang="en-US" sz="2400" dirty="0"/>
          </a:p>
        </p:txBody>
      </p:sp>
    </p:spTree>
    <p:extLst>
      <p:ext uri="{BB962C8B-B14F-4D97-AF65-F5344CB8AC3E}">
        <p14:creationId xmlns:p14="http://schemas.microsoft.com/office/powerpoint/2010/main" val="23634969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z="3200" dirty="0" smtClean="0">
                <a:cs typeface="Arial" pitchFamily="34" charset="0"/>
              </a:rPr>
              <a:t>BTMs to Screen </a:t>
            </a:r>
            <a:r>
              <a:rPr lang="en-US" sz="3200" dirty="0">
                <a:cs typeface="Arial" pitchFamily="34" charset="0"/>
              </a:rPr>
              <a:t>B</a:t>
            </a:r>
            <a:r>
              <a:rPr lang="en-US" sz="3200" dirty="0" smtClean="0">
                <a:cs typeface="Arial" pitchFamily="34" charset="0"/>
              </a:rPr>
              <a:t>isphosphonates </a:t>
            </a:r>
            <a:r>
              <a:rPr lang="en-US" sz="3200" dirty="0">
                <a:cs typeface="Arial" pitchFamily="34" charset="0"/>
              </a:rPr>
              <a:t>A</a:t>
            </a:r>
            <a:r>
              <a:rPr lang="en-US" sz="3200" dirty="0" smtClean="0">
                <a:cs typeface="Arial" pitchFamily="34" charset="0"/>
              </a:rPr>
              <a:t>dherence</a:t>
            </a:r>
          </a:p>
        </p:txBody>
      </p:sp>
      <p:sp>
        <p:nvSpPr>
          <p:cNvPr id="27650" name="Content Placeholder 2"/>
          <p:cNvSpPr>
            <a:spLocks noGrp="1"/>
          </p:cNvSpPr>
          <p:nvPr>
            <p:ph idx="1"/>
          </p:nvPr>
        </p:nvSpPr>
        <p:spPr>
          <a:xfrm>
            <a:off x="809625" y="1690688"/>
            <a:ext cx="9214269" cy="3260874"/>
          </a:xfrm>
        </p:spPr>
        <p:txBody>
          <a:bodyPr>
            <a:normAutofit/>
          </a:bodyPr>
          <a:lstStyle/>
          <a:p>
            <a:pPr algn="just">
              <a:lnSpc>
                <a:spcPct val="100000"/>
              </a:lnSpc>
            </a:pPr>
            <a:r>
              <a:rPr lang="en-US" sz="2400" dirty="0" smtClean="0"/>
              <a:t>IOF working group recommends measuring </a:t>
            </a:r>
            <a:r>
              <a:rPr lang="en-US" sz="2400" dirty="0" smtClean="0">
                <a:solidFill>
                  <a:srgbClr val="FF0000"/>
                </a:solidFill>
              </a:rPr>
              <a:t>PINP and CTX </a:t>
            </a:r>
            <a:r>
              <a:rPr lang="en-US" sz="2400" dirty="0" smtClean="0"/>
              <a:t>at baseline and 3 months after starting therapy to check for a decrease above the least significant change (decrease of &gt;38% for PINP and 56% for CTX). </a:t>
            </a:r>
          </a:p>
          <a:p>
            <a:pPr algn="just">
              <a:lnSpc>
                <a:spcPct val="100000"/>
              </a:lnSpc>
            </a:pPr>
            <a:endParaRPr lang="en-US" sz="2400" dirty="0" smtClean="0"/>
          </a:p>
          <a:p>
            <a:pPr algn="just">
              <a:lnSpc>
                <a:spcPct val="100000"/>
              </a:lnSpc>
            </a:pPr>
            <a:r>
              <a:rPr lang="en-US" sz="2400" dirty="0" smtClean="0"/>
              <a:t>Detection rate for </a:t>
            </a:r>
            <a:r>
              <a:rPr lang="en-US" sz="2400" dirty="0" smtClean="0">
                <a:solidFill>
                  <a:srgbClr val="FF0000"/>
                </a:solidFill>
              </a:rPr>
              <a:t>PINP</a:t>
            </a:r>
            <a:r>
              <a:rPr lang="en-US" sz="2400" dirty="0" smtClean="0"/>
              <a:t> is 84%, for </a:t>
            </a:r>
            <a:r>
              <a:rPr lang="en-US" sz="2400" dirty="0" smtClean="0">
                <a:solidFill>
                  <a:srgbClr val="FF0000"/>
                </a:solidFill>
              </a:rPr>
              <a:t>CTX</a:t>
            </a:r>
            <a:r>
              <a:rPr lang="en-US" sz="2400" dirty="0" smtClean="0"/>
              <a:t> 87% and, if variation in at least one is considered when measuring both, the level of detection is 94.5%.</a:t>
            </a:r>
          </a:p>
        </p:txBody>
      </p:sp>
      <p:sp>
        <p:nvSpPr>
          <p:cNvPr id="27651" name="TextBox 3"/>
          <p:cNvSpPr txBox="1">
            <a:spLocks noChangeArrowheads="1"/>
          </p:cNvSpPr>
          <p:nvPr/>
        </p:nvSpPr>
        <p:spPr bwMode="auto">
          <a:xfrm>
            <a:off x="956383" y="5376754"/>
            <a:ext cx="9714070" cy="923330"/>
          </a:xfrm>
          <a:prstGeom prst="rect">
            <a:avLst/>
          </a:prstGeom>
          <a:noFill/>
          <a:ln w="9525">
            <a:noFill/>
            <a:miter lim="800000"/>
            <a:headEnd/>
            <a:tailEnd/>
          </a:ln>
        </p:spPr>
        <p:txBody>
          <a:bodyPr wrap="none">
            <a:spAutoFit/>
          </a:bodyPr>
          <a:lstStyle/>
          <a:p>
            <a:r>
              <a:rPr lang="en-US" i="1" dirty="0" err="1" smtClean="0"/>
              <a:t>Diez</a:t>
            </a:r>
            <a:r>
              <a:rPr lang="en-US" i="1" dirty="0" smtClean="0"/>
              <a:t>-Perez, Adolfo, et al. "International osteoporosis foundation and </a:t>
            </a:r>
            <a:r>
              <a:rPr lang="en-US" i="1" dirty="0" err="1" smtClean="0"/>
              <a:t>european</a:t>
            </a:r>
            <a:r>
              <a:rPr lang="en-US" i="1" dirty="0" smtClean="0"/>
              <a:t> calcified tissue society </a:t>
            </a:r>
          </a:p>
          <a:p>
            <a:r>
              <a:rPr lang="en-US" i="1" dirty="0" smtClean="0"/>
              <a:t>working group. Recommendations for the screening of adherence to oral bisphosphonates.</a:t>
            </a:r>
          </a:p>
          <a:p>
            <a:r>
              <a:rPr lang="en-US" i="1" dirty="0" smtClean="0"/>
              <a:t>" </a:t>
            </a:r>
            <a:r>
              <a:rPr lang="en-US" b="1" i="1" dirty="0" smtClean="0">
                <a:solidFill>
                  <a:srgbClr val="FF0000"/>
                </a:solidFill>
              </a:rPr>
              <a:t>Osteoporosis International 28.3 (2017)</a:t>
            </a:r>
            <a:r>
              <a:rPr lang="en-US" i="1" dirty="0" smtClean="0"/>
              <a:t>: 767-774.</a:t>
            </a:r>
            <a:endParaRPr lang="en-US" i="1" dirty="0"/>
          </a:p>
        </p:txBody>
      </p:sp>
      <p:sp>
        <p:nvSpPr>
          <p:cNvPr id="5" name="Slide Number Placeholder 4"/>
          <p:cNvSpPr>
            <a:spLocks noGrp="1"/>
          </p:cNvSpPr>
          <p:nvPr>
            <p:ph type="sldNum" sz="quarter" idx="12"/>
          </p:nvPr>
        </p:nvSpPr>
        <p:spPr/>
        <p:txBody>
          <a:bodyPr/>
          <a:lstStyle/>
          <a:p>
            <a:fld id="{8C5E33CA-C235-4B84-B888-7C5FB8295239}" type="slidenum">
              <a:rPr lang="en-US" smtClean="0"/>
              <a:pPr/>
              <a:t>35</a:t>
            </a:fld>
            <a:endParaRPr lang="en-US"/>
          </a:p>
        </p:txBody>
      </p:sp>
    </p:spTree>
    <p:extLst>
      <p:ext uri="{BB962C8B-B14F-4D97-AF65-F5344CB8AC3E}">
        <p14:creationId xmlns:p14="http://schemas.microsoft.com/office/powerpoint/2010/main" val="39612281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1"/>
          <p:cNvSpPr txBox="1">
            <a:spLocks noGrp="1"/>
          </p:cNvSpPr>
          <p:nvPr>
            <p:ph type="title"/>
          </p:nvPr>
        </p:nvSpPr>
        <p:spPr/>
        <p:txBody>
          <a:bodyPr/>
          <a:lstStyle>
            <a:lvl1pPr defTabSz="896111">
              <a:defRPr sz="2352">
                <a:solidFill>
                  <a:schemeClr val="accent3">
                    <a:lumOff val="44000"/>
                  </a:schemeClr>
                </a:solidFill>
              </a:defRPr>
            </a:lvl1pPr>
          </a:lstStyle>
          <a:p>
            <a:pPr>
              <a:defRPr/>
            </a:pPr>
            <a:r>
              <a:rPr lang="en-US" sz="3200" dirty="0" smtClean="0">
                <a:solidFill>
                  <a:schemeClr val="tx1"/>
                </a:solidFill>
                <a:latin typeface="Arial" pitchFamily="34" charset="0"/>
                <a:ea typeface="ＭＳ Ｐゴシック" charset="0"/>
                <a:cs typeface="Arial" pitchFamily="34" charset="0"/>
              </a:rPr>
              <a:t>Factors which Can </a:t>
            </a:r>
            <a:r>
              <a:rPr lang="en-US" sz="3200" dirty="0">
                <a:solidFill>
                  <a:schemeClr val="tx1"/>
                </a:solidFill>
                <a:latin typeface="Arial" pitchFamily="34" charset="0"/>
                <a:ea typeface="ＭＳ Ｐゴシック" charset="0"/>
                <a:cs typeface="Arial" pitchFamily="34" charset="0"/>
              </a:rPr>
              <a:t>I</a:t>
            </a:r>
            <a:r>
              <a:rPr lang="en-US" sz="3200" dirty="0" smtClean="0">
                <a:solidFill>
                  <a:schemeClr val="tx1"/>
                </a:solidFill>
                <a:latin typeface="Arial" pitchFamily="34" charset="0"/>
                <a:ea typeface="ＭＳ Ｐゴシック" charset="0"/>
                <a:cs typeface="Arial" pitchFamily="34" charset="0"/>
              </a:rPr>
              <a:t>nfluence BMT Measurement</a:t>
            </a:r>
            <a:endParaRPr sz="3200" dirty="0">
              <a:ea typeface="ＭＳ Ｐゴシック" charset="0"/>
              <a:cs typeface="+mj-cs"/>
            </a:endParaRPr>
          </a:p>
        </p:txBody>
      </p:sp>
      <p:sp>
        <p:nvSpPr>
          <p:cNvPr id="4" name="Slide Number Placeholder 3"/>
          <p:cNvSpPr>
            <a:spLocks noGrp="1"/>
          </p:cNvSpPr>
          <p:nvPr>
            <p:ph type="sldNum" sz="quarter" idx="12"/>
          </p:nvPr>
        </p:nvSpPr>
        <p:spPr/>
        <p:txBody>
          <a:bodyPr/>
          <a:lstStyle/>
          <a:p>
            <a:fld id="{8C5E33CA-C235-4B84-B888-7C5FB8295239}" type="slidenum">
              <a:rPr lang="en-US" smtClean="0"/>
              <a:pPr/>
              <a:t>36</a:t>
            </a:fld>
            <a:endParaRPr lang="en-US"/>
          </a:p>
        </p:txBody>
      </p:sp>
      <p:pic>
        <p:nvPicPr>
          <p:cNvPr id="30722" name="Picture 2" descr="Picture 2"/>
          <p:cNvPicPr>
            <a:picLocks noChangeAspect="1"/>
          </p:cNvPicPr>
          <p:nvPr/>
        </p:nvPicPr>
        <p:blipFill>
          <a:blip r:embed="rId2" cstate="print"/>
          <a:srcRect l="1431" t="24747" r="684" b="266"/>
          <a:stretch>
            <a:fillRect/>
          </a:stretch>
        </p:blipFill>
        <p:spPr bwMode="auto">
          <a:xfrm>
            <a:off x="748143" y="1854819"/>
            <a:ext cx="6462384" cy="278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Picture 2"/>
          <p:cNvPicPr>
            <a:picLocks noChangeAspect="1"/>
          </p:cNvPicPr>
          <p:nvPr/>
        </p:nvPicPr>
        <p:blipFill>
          <a:blip r:embed="rId3" cstate="print"/>
          <a:srcRect l="800" t="20818" r="4449"/>
          <a:stretch>
            <a:fillRect/>
          </a:stretch>
        </p:blipFill>
        <p:spPr bwMode="auto">
          <a:xfrm>
            <a:off x="5852713" y="3125387"/>
            <a:ext cx="5592137" cy="2629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48143" y="4830791"/>
            <a:ext cx="3133744" cy="646331"/>
          </a:xfrm>
          <a:prstGeom prst="rect">
            <a:avLst/>
          </a:prstGeom>
          <a:noFill/>
        </p:spPr>
        <p:txBody>
          <a:bodyPr wrap="square" rtlCol="0">
            <a:spAutoFit/>
          </a:bodyPr>
          <a:lstStyle/>
          <a:p>
            <a:r>
              <a:rPr lang="en-US" dirty="0" smtClean="0"/>
              <a:t>Factors influencing BMT in </a:t>
            </a:r>
            <a:r>
              <a:rPr lang="en-US" b="1" dirty="0" smtClean="0">
                <a:solidFill>
                  <a:srgbClr val="FF0000"/>
                </a:solidFill>
              </a:rPr>
              <a:t>different populations</a:t>
            </a:r>
            <a:endParaRPr lang="en-US" b="1" dirty="0">
              <a:solidFill>
                <a:srgbClr val="FF0000"/>
              </a:solidFill>
            </a:endParaRPr>
          </a:p>
        </p:txBody>
      </p:sp>
      <p:sp>
        <p:nvSpPr>
          <p:cNvPr id="7" name="TextBox 6"/>
          <p:cNvSpPr txBox="1"/>
          <p:nvPr/>
        </p:nvSpPr>
        <p:spPr>
          <a:xfrm>
            <a:off x="5753818" y="5892581"/>
            <a:ext cx="4968815" cy="646331"/>
          </a:xfrm>
          <a:prstGeom prst="rect">
            <a:avLst/>
          </a:prstGeom>
          <a:noFill/>
        </p:spPr>
        <p:txBody>
          <a:bodyPr wrap="square" rtlCol="0">
            <a:spAutoFit/>
          </a:bodyPr>
          <a:lstStyle/>
          <a:p>
            <a:r>
              <a:rPr lang="en-US" dirty="0" smtClean="0"/>
              <a:t>Factors influencing BMT concentrations in different situations in </a:t>
            </a:r>
            <a:r>
              <a:rPr lang="en-US" b="1" dirty="0" smtClean="0">
                <a:solidFill>
                  <a:srgbClr val="FF0000"/>
                </a:solidFill>
              </a:rPr>
              <a:t>individual patients</a:t>
            </a:r>
            <a:endParaRPr lang="en-US" b="1" dirty="0">
              <a:solidFill>
                <a:srgbClr val="FF0000"/>
              </a:solidFill>
            </a:endParaRPr>
          </a:p>
        </p:txBody>
      </p:sp>
      <p:sp>
        <p:nvSpPr>
          <p:cNvPr id="3" name="TextBox 2"/>
          <p:cNvSpPr txBox="1"/>
          <p:nvPr/>
        </p:nvSpPr>
        <p:spPr>
          <a:xfrm>
            <a:off x="448574" y="5754576"/>
            <a:ext cx="5046452" cy="1015663"/>
          </a:xfrm>
          <a:prstGeom prst="rect">
            <a:avLst/>
          </a:prstGeom>
          <a:noFill/>
        </p:spPr>
        <p:txBody>
          <a:bodyPr wrap="square" rtlCol="0">
            <a:spAutoFit/>
          </a:bodyPr>
          <a:lstStyle/>
          <a:p>
            <a:r>
              <a:rPr lang="en-US" sz="1400" i="1" dirty="0" err="1"/>
              <a:t>Vasikaran</a:t>
            </a:r>
            <a:r>
              <a:rPr lang="en-US" sz="1400" i="1" dirty="0"/>
              <a:t>, Samuel, et al. "Markers of bone turnover for the prediction of fracture risk and monitoring of osteoporosis treatment: a need for international reference standards." Osteoporosis International 22.2 (2011): 391-420</a:t>
            </a:r>
            <a:r>
              <a:rPr lang="en-US" dirty="0"/>
              <a:t>.</a:t>
            </a:r>
          </a:p>
        </p:txBody>
      </p:sp>
    </p:spTree>
    <p:extLst>
      <p:ext uri="{BB962C8B-B14F-4D97-AF65-F5344CB8AC3E}">
        <p14:creationId xmlns:p14="http://schemas.microsoft.com/office/powerpoint/2010/main" val="2246461928"/>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cs typeface="Arial" pitchFamily="34" charset="0"/>
              </a:rPr>
              <a:t>Proteomics in Bone Research</a:t>
            </a:r>
            <a:endParaRPr lang="en-US" sz="4000" dirty="0">
              <a:cs typeface="Arial" pitchFamily="34" charset="0"/>
            </a:endParaRPr>
          </a:p>
        </p:txBody>
      </p:sp>
      <p:sp>
        <p:nvSpPr>
          <p:cNvPr id="3" name="Content Placeholder 2"/>
          <p:cNvSpPr>
            <a:spLocks noGrp="1"/>
          </p:cNvSpPr>
          <p:nvPr>
            <p:ph idx="1"/>
          </p:nvPr>
        </p:nvSpPr>
        <p:spPr>
          <a:xfrm>
            <a:off x="838200" y="1701656"/>
            <a:ext cx="10515600" cy="4505179"/>
          </a:xfrm>
        </p:spPr>
        <p:txBody>
          <a:bodyPr>
            <a:normAutofit fontScale="92500" lnSpcReduction="20000"/>
          </a:bodyPr>
          <a:lstStyle/>
          <a:p>
            <a:pPr>
              <a:lnSpc>
                <a:spcPct val="110000"/>
              </a:lnSpc>
            </a:pPr>
            <a:r>
              <a:rPr lang="en-US" dirty="0" smtClean="0"/>
              <a:t>Unlike imaging techniques such as dual-energy x-ray </a:t>
            </a:r>
            <a:r>
              <a:rPr lang="en-US" dirty="0" err="1" smtClean="0"/>
              <a:t>absorptiometry</a:t>
            </a:r>
            <a:r>
              <a:rPr lang="en-US" dirty="0" smtClean="0"/>
              <a:t>, (DXA), measurement of bone turnover markers allows for a </a:t>
            </a:r>
            <a:r>
              <a:rPr lang="en-US" dirty="0" smtClean="0">
                <a:solidFill>
                  <a:srgbClr val="FF0000"/>
                </a:solidFill>
              </a:rPr>
              <a:t>dynamic assessment</a:t>
            </a:r>
            <a:r>
              <a:rPr lang="en-US" dirty="0" smtClean="0"/>
              <a:t> of bone remodeling</a:t>
            </a:r>
          </a:p>
          <a:p>
            <a:pPr>
              <a:lnSpc>
                <a:spcPct val="110000"/>
              </a:lnSpc>
            </a:pPr>
            <a:endParaRPr lang="en-US" dirty="0" smtClean="0"/>
          </a:p>
          <a:p>
            <a:pPr>
              <a:lnSpc>
                <a:spcPct val="110000"/>
              </a:lnSpc>
            </a:pPr>
            <a:r>
              <a:rPr lang="en-US" dirty="0" smtClean="0"/>
              <a:t>The application of </a:t>
            </a:r>
            <a:r>
              <a:rPr lang="en-US" dirty="0" smtClean="0">
                <a:solidFill>
                  <a:srgbClr val="FF0000"/>
                </a:solidFill>
              </a:rPr>
              <a:t>proteomics</a:t>
            </a:r>
            <a:r>
              <a:rPr lang="en-US" dirty="0" smtClean="0"/>
              <a:t> has led to discovery of new and sensitive bone turnover markers (BTMs) , which provide </a:t>
            </a:r>
            <a:r>
              <a:rPr lang="en-US" dirty="0" smtClean="0">
                <a:solidFill>
                  <a:srgbClr val="FF0000"/>
                </a:solidFill>
              </a:rPr>
              <a:t>unique information</a:t>
            </a:r>
            <a:r>
              <a:rPr lang="en-US" dirty="0" smtClean="0"/>
              <a:t> for clinical diagnosis and treatment of patients with bone diseases</a:t>
            </a:r>
          </a:p>
          <a:p>
            <a:pPr>
              <a:lnSpc>
                <a:spcPct val="110000"/>
              </a:lnSpc>
            </a:pPr>
            <a:endParaRPr lang="en-US" dirty="0" smtClean="0"/>
          </a:p>
          <a:p>
            <a:pPr>
              <a:lnSpc>
                <a:spcPct val="110000"/>
              </a:lnSpc>
            </a:pPr>
            <a:r>
              <a:rPr lang="en-US" dirty="0" smtClean="0">
                <a:solidFill>
                  <a:srgbClr val="FF0000"/>
                </a:solidFill>
              </a:rPr>
              <a:t>Quantitative proteomics </a:t>
            </a:r>
            <a:r>
              <a:rPr lang="en-US" dirty="0" smtClean="0"/>
              <a:t>can be employed for detection of signaling dynamics, biomarkers which leads to </a:t>
            </a:r>
            <a:r>
              <a:rPr lang="en-US" dirty="0" smtClean="0">
                <a:solidFill>
                  <a:srgbClr val="FF0000"/>
                </a:solidFill>
              </a:rPr>
              <a:t>discovery of therapeutic targets</a:t>
            </a:r>
            <a:r>
              <a:rPr lang="en-US" dirty="0" smtClean="0"/>
              <a:t>.</a:t>
            </a:r>
            <a:endParaRPr lang="en-US" dirty="0"/>
          </a:p>
        </p:txBody>
      </p:sp>
      <p:sp>
        <p:nvSpPr>
          <p:cNvPr id="4" name="TextBox 3"/>
          <p:cNvSpPr txBox="1"/>
          <p:nvPr/>
        </p:nvSpPr>
        <p:spPr>
          <a:xfrm>
            <a:off x="858982" y="6345382"/>
            <a:ext cx="10875818" cy="338554"/>
          </a:xfrm>
          <a:prstGeom prst="rect">
            <a:avLst/>
          </a:prstGeom>
          <a:noFill/>
        </p:spPr>
        <p:txBody>
          <a:bodyPr wrap="square" rtlCol="0">
            <a:spAutoFit/>
          </a:bodyPr>
          <a:lstStyle/>
          <a:p>
            <a:r>
              <a:rPr lang="en-US" sz="1600" i="1" dirty="0" smtClean="0"/>
              <a:t>Zhang, </a:t>
            </a:r>
            <a:r>
              <a:rPr lang="en-US" sz="1600" i="1" dirty="0" err="1" smtClean="0"/>
              <a:t>Hengwei</a:t>
            </a:r>
            <a:r>
              <a:rPr lang="en-US" sz="1600" i="1" dirty="0" smtClean="0"/>
              <a:t>, et al. "Proteomics in bone research." </a:t>
            </a:r>
            <a:r>
              <a:rPr lang="en-US" sz="1600" b="1" i="1" dirty="0" smtClean="0">
                <a:solidFill>
                  <a:srgbClr val="FF0000"/>
                </a:solidFill>
              </a:rPr>
              <a:t>Expert review of proteomics</a:t>
            </a:r>
            <a:r>
              <a:rPr lang="en-US" sz="1600" i="1" dirty="0" smtClean="0"/>
              <a:t> 7.1 (2010): 103-111.</a:t>
            </a:r>
            <a:endParaRPr lang="en-US" sz="1600" i="1" dirty="0"/>
          </a:p>
        </p:txBody>
      </p:sp>
      <p:sp>
        <p:nvSpPr>
          <p:cNvPr id="5" name="Slide Number Placeholder 4"/>
          <p:cNvSpPr>
            <a:spLocks noGrp="1"/>
          </p:cNvSpPr>
          <p:nvPr>
            <p:ph type="sldNum" sz="quarter" idx="12"/>
          </p:nvPr>
        </p:nvSpPr>
        <p:spPr/>
        <p:txBody>
          <a:bodyPr/>
          <a:lstStyle/>
          <a:p>
            <a:fld id="{8C5E33CA-C235-4B84-B888-7C5FB8295239}" type="slidenum">
              <a:rPr lang="en-US" smtClean="0"/>
              <a:pPr/>
              <a:t>37</a:t>
            </a:fld>
            <a:endParaRPr lang="en-US"/>
          </a:p>
        </p:txBody>
      </p:sp>
    </p:spTree>
    <p:extLst>
      <p:ext uri="{BB962C8B-B14F-4D97-AF65-F5344CB8AC3E}">
        <p14:creationId xmlns:p14="http://schemas.microsoft.com/office/powerpoint/2010/main" val="2340908375"/>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Proteomics in Diagnosis and Management of </a:t>
            </a:r>
            <a:br>
              <a:rPr lang="en-US" sz="4000" dirty="0" smtClean="0"/>
            </a:br>
            <a:r>
              <a:rPr lang="en-US" sz="4000" dirty="0" smtClean="0"/>
              <a:t>Osteoporosis</a:t>
            </a:r>
            <a:endParaRPr lang="en-US" sz="4000" dirty="0"/>
          </a:p>
        </p:txBody>
      </p:sp>
      <p:pic>
        <p:nvPicPr>
          <p:cNvPr id="5" name="Content Placeholder 4"/>
          <p:cNvPicPr>
            <a:picLocks noGrp="1" noChangeAspect="1"/>
          </p:cNvPicPr>
          <p:nvPr>
            <p:ph idx="1"/>
          </p:nvPr>
        </p:nvPicPr>
        <p:blipFill>
          <a:blip r:embed="rId2" cstate="print"/>
          <a:stretch>
            <a:fillRect/>
          </a:stretch>
        </p:blipFill>
        <p:spPr>
          <a:xfrm>
            <a:off x="534843" y="2105072"/>
            <a:ext cx="7336421" cy="289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D75FAA1E-9744-4FB4-998E-BF28E06AD271}" type="slidenum">
              <a:rPr lang="en-US" smtClean="0"/>
              <a:pPr/>
              <a:t>38</a:t>
            </a:fld>
            <a:endParaRPr lang="en-US"/>
          </a:p>
        </p:txBody>
      </p:sp>
      <p:pic>
        <p:nvPicPr>
          <p:cNvPr id="6" name="Picture 5"/>
          <p:cNvPicPr>
            <a:picLocks noChangeAspect="1"/>
          </p:cNvPicPr>
          <p:nvPr/>
        </p:nvPicPr>
        <p:blipFill>
          <a:blip r:embed="rId3" cstate="print"/>
          <a:stretch>
            <a:fillRect/>
          </a:stretch>
        </p:blipFill>
        <p:spPr>
          <a:xfrm>
            <a:off x="7578960" y="3200551"/>
            <a:ext cx="3797175" cy="268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p:cNvSpPr/>
          <p:nvPr/>
        </p:nvSpPr>
        <p:spPr>
          <a:xfrm>
            <a:off x="7668883" y="5236234"/>
            <a:ext cx="1397479" cy="1984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9947" y="5236234"/>
            <a:ext cx="5909095" cy="1015663"/>
          </a:xfrm>
          <a:prstGeom prst="rect">
            <a:avLst/>
          </a:prstGeom>
          <a:noFill/>
        </p:spPr>
        <p:txBody>
          <a:bodyPr wrap="square" rtlCol="0">
            <a:spAutoFit/>
          </a:bodyPr>
          <a:lstStyle/>
          <a:p>
            <a:r>
              <a:rPr lang="en-US" sz="2000" dirty="0" smtClean="0">
                <a:solidFill>
                  <a:srgbClr val="FF0000"/>
                </a:solidFill>
              </a:rPr>
              <a:t>EMRI scientist </a:t>
            </a:r>
            <a:r>
              <a:rPr lang="en-US" sz="2000" dirty="0" smtClean="0"/>
              <a:t>have invented an </a:t>
            </a:r>
            <a:r>
              <a:rPr lang="en-US" sz="2000" dirty="0" smtClean="0">
                <a:solidFill>
                  <a:srgbClr val="FF0000"/>
                </a:solidFill>
              </a:rPr>
              <a:t>electrochemical</a:t>
            </a:r>
            <a:r>
              <a:rPr lang="en-US" sz="2000" dirty="0" smtClean="0"/>
              <a:t> device for screening and diagnosis of osteoporosis based on the </a:t>
            </a:r>
            <a:r>
              <a:rPr lang="en-US" sz="2000" dirty="0" smtClean="0">
                <a:solidFill>
                  <a:srgbClr val="FF0000"/>
                </a:solidFill>
              </a:rPr>
              <a:t>proteomics data </a:t>
            </a:r>
            <a:endParaRPr lang="en-US" sz="2000" dirty="0">
              <a:solidFill>
                <a:srgbClr val="FF0000"/>
              </a:solidFill>
            </a:endParaRPr>
          </a:p>
        </p:txBody>
      </p:sp>
    </p:spTree>
    <p:extLst>
      <p:ext uri="{BB962C8B-B14F-4D97-AF65-F5344CB8AC3E}">
        <p14:creationId xmlns:p14="http://schemas.microsoft.com/office/powerpoint/2010/main" val="1072783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cs typeface="Arial" pitchFamily="34" charset="0"/>
              </a:rPr>
              <a:t>Genetics and Osteoporosis </a:t>
            </a:r>
            <a:endParaRPr lang="en-US" sz="4000" dirty="0">
              <a:cs typeface="Arial" pitchFamily="34" charset="0"/>
            </a:endParaRPr>
          </a:p>
        </p:txBody>
      </p:sp>
      <p:sp>
        <p:nvSpPr>
          <p:cNvPr id="3" name="Content Placeholder 2"/>
          <p:cNvSpPr>
            <a:spLocks noGrp="1"/>
          </p:cNvSpPr>
          <p:nvPr>
            <p:ph idx="1"/>
          </p:nvPr>
        </p:nvSpPr>
        <p:spPr>
          <a:xfrm>
            <a:off x="838200" y="1825625"/>
            <a:ext cx="10515600" cy="3910157"/>
          </a:xfrm>
        </p:spPr>
        <p:txBody>
          <a:bodyPr>
            <a:normAutofit fontScale="92500" lnSpcReduction="20000"/>
          </a:bodyPr>
          <a:lstStyle/>
          <a:p>
            <a:r>
              <a:rPr lang="en-US" dirty="0" smtClean="0"/>
              <a:t>The </a:t>
            </a:r>
            <a:r>
              <a:rPr lang="en-US" dirty="0" smtClean="0">
                <a:solidFill>
                  <a:srgbClr val="FF0000"/>
                </a:solidFill>
              </a:rPr>
              <a:t>heritability of osteoporosis </a:t>
            </a:r>
            <a:r>
              <a:rPr lang="en-US" dirty="0" smtClean="0"/>
              <a:t>is estimated at </a:t>
            </a:r>
            <a:r>
              <a:rPr lang="en-US" dirty="0" smtClean="0">
                <a:solidFill>
                  <a:srgbClr val="FF0000"/>
                </a:solidFill>
              </a:rPr>
              <a:t>60% to 80% </a:t>
            </a:r>
            <a:r>
              <a:rPr lang="en-US" dirty="0" smtClean="0"/>
              <a:t>in families and twins</a:t>
            </a:r>
          </a:p>
          <a:p>
            <a:endParaRPr lang="en-US" dirty="0" smtClean="0"/>
          </a:p>
          <a:p>
            <a:r>
              <a:rPr lang="en-US" dirty="0" smtClean="0"/>
              <a:t>Certain </a:t>
            </a:r>
            <a:r>
              <a:rPr lang="en-US" dirty="0" smtClean="0">
                <a:solidFill>
                  <a:srgbClr val="FF0000"/>
                </a:solidFill>
              </a:rPr>
              <a:t>genetic determinants </a:t>
            </a:r>
            <a:r>
              <a:rPr lang="en-US" dirty="0" smtClean="0"/>
              <a:t>contribute to </a:t>
            </a:r>
            <a:r>
              <a:rPr lang="en-US" dirty="0" smtClean="0">
                <a:solidFill>
                  <a:srgbClr val="FF0000"/>
                </a:solidFill>
              </a:rPr>
              <a:t>osteoporosis </a:t>
            </a:r>
            <a:r>
              <a:rPr lang="en-US" dirty="0" smtClean="0"/>
              <a:t>and enhance the risk of fracture</a:t>
            </a:r>
          </a:p>
          <a:p>
            <a:endParaRPr lang="en-US" dirty="0" smtClean="0"/>
          </a:p>
          <a:p>
            <a:r>
              <a:rPr lang="en-US" dirty="0" smtClean="0">
                <a:solidFill>
                  <a:srgbClr val="FF0000"/>
                </a:solidFill>
              </a:rPr>
              <a:t>Genomewide association </a:t>
            </a:r>
            <a:r>
              <a:rPr lang="en-US" dirty="0" smtClean="0"/>
              <a:t>studies have identified polymorphisms in several genes related to low bone density and </a:t>
            </a:r>
            <a:r>
              <a:rPr lang="en-US" dirty="0" smtClean="0">
                <a:solidFill>
                  <a:srgbClr val="FF0000"/>
                </a:solidFill>
              </a:rPr>
              <a:t>osteoporosis </a:t>
            </a:r>
          </a:p>
          <a:p>
            <a:endParaRPr lang="en-US" dirty="0" smtClean="0">
              <a:solidFill>
                <a:srgbClr val="FF0000"/>
              </a:solidFill>
            </a:endParaRPr>
          </a:p>
          <a:p>
            <a:r>
              <a:rPr lang="en-US" dirty="0" smtClean="0">
                <a:solidFill>
                  <a:srgbClr val="FF0000"/>
                </a:solidFill>
              </a:rPr>
              <a:t>In Iran</a:t>
            </a:r>
            <a:r>
              <a:rPr lang="en-US" dirty="0" smtClean="0"/>
              <a:t>, several studies are being conducted to demonstrate the link between particular </a:t>
            </a:r>
            <a:r>
              <a:rPr lang="en-US" dirty="0" smtClean="0">
                <a:solidFill>
                  <a:srgbClr val="FF0000"/>
                </a:solidFill>
              </a:rPr>
              <a:t>genes and osteoporosis </a:t>
            </a:r>
          </a:p>
        </p:txBody>
      </p:sp>
      <p:sp>
        <p:nvSpPr>
          <p:cNvPr id="5" name="Slide Number Placeholder 4"/>
          <p:cNvSpPr>
            <a:spLocks noGrp="1"/>
          </p:cNvSpPr>
          <p:nvPr>
            <p:ph type="sldNum" sz="quarter" idx="12"/>
          </p:nvPr>
        </p:nvSpPr>
        <p:spPr/>
        <p:txBody>
          <a:bodyPr/>
          <a:lstStyle/>
          <a:p>
            <a:fld id="{8C5E33CA-C235-4B84-B888-7C5FB8295239}" type="slidenum">
              <a:rPr lang="en-US" smtClean="0"/>
              <a:pPr/>
              <a:t>39</a:t>
            </a:fld>
            <a:endParaRPr lang="en-US"/>
          </a:p>
        </p:txBody>
      </p:sp>
      <p:pic>
        <p:nvPicPr>
          <p:cNvPr id="6" name="Picture 5"/>
          <p:cNvPicPr>
            <a:picLocks noChangeAspect="1"/>
          </p:cNvPicPr>
          <p:nvPr/>
        </p:nvPicPr>
        <p:blipFill>
          <a:blip r:embed="rId2" cstate="print"/>
          <a:stretch>
            <a:fillRect/>
          </a:stretch>
        </p:blipFill>
        <p:spPr>
          <a:xfrm>
            <a:off x="709717" y="5971326"/>
            <a:ext cx="8097853" cy="728669"/>
          </a:xfrm>
          <a:prstGeom prst="rect">
            <a:avLst/>
          </a:prstGeom>
        </p:spPr>
      </p:pic>
    </p:spTree>
    <p:extLst>
      <p:ext uri="{BB962C8B-B14F-4D97-AF65-F5344CB8AC3E}">
        <p14:creationId xmlns:p14="http://schemas.microsoft.com/office/powerpoint/2010/main" val="200090334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Osteoporosis </a:t>
            </a:r>
            <a:endParaRPr lang="en-US" dirty="0"/>
          </a:p>
        </p:txBody>
      </p:sp>
      <p:pic>
        <p:nvPicPr>
          <p:cNvPr id="6" name="Picture 5"/>
          <p:cNvPicPr>
            <a:picLocks noChangeAspect="1"/>
          </p:cNvPicPr>
          <p:nvPr/>
        </p:nvPicPr>
        <p:blipFill>
          <a:blip r:embed="rId2" cstate="print"/>
          <a:stretch>
            <a:fillRect/>
          </a:stretch>
        </p:blipFill>
        <p:spPr>
          <a:xfrm>
            <a:off x="1973880" y="4384024"/>
            <a:ext cx="5772641" cy="2016781"/>
          </a:xfrm>
          <a:prstGeom prst="rect">
            <a:avLst/>
          </a:prstGeom>
        </p:spPr>
      </p:pic>
      <p:sp>
        <p:nvSpPr>
          <p:cNvPr id="3" name="Content Placeholder 2"/>
          <p:cNvSpPr>
            <a:spLocks noGrp="1"/>
          </p:cNvSpPr>
          <p:nvPr>
            <p:ph idx="1"/>
          </p:nvPr>
        </p:nvSpPr>
        <p:spPr>
          <a:xfrm>
            <a:off x="838200" y="1448425"/>
            <a:ext cx="10757452" cy="4351338"/>
          </a:xfrm>
        </p:spPr>
        <p:txBody>
          <a:bodyPr>
            <a:normAutofit/>
          </a:bodyPr>
          <a:lstStyle/>
          <a:p>
            <a:pPr>
              <a:lnSpc>
                <a:spcPct val="150000"/>
              </a:lnSpc>
            </a:pPr>
            <a:r>
              <a:rPr lang="en-US" dirty="0"/>
              <a:t>Osteoporosis </a:t>
            </a:r>
            <a:r>
              <a:rPr lang="en-US" dirty="0" smtClean="0"/>
              <a:t>is: </a:t>
            </a:r>
          </a:p>
          <a:p>
            <a:pPr lvl="1">
              <a:lnSpc>
                <a:spcPct val="150000"/>
              </a:lnSpc>
            </a:pPr>
            <a:r>
              <a:rPr lang="en-US" dirty="0"/>
              <a:t>A</a:t>
            </a:r>
            <a:r>
              <a:rPr lang="en-US" dirty="0" smtClean="0"/>
              <a:t> </a:t>
            </a:r>
            <a:r>
              <a:rPr lang="en-US" dirty="0">
                <a:solidFill>
                  <a:srgbClr val="FF0000"/>
                </a:solidFill>
              </a:rPr>
              <a:t>systemic skeletal </a:t>
            </a:r>
            <a:r>
              <a:rPr lang="en-US" dirty="0"/>
              <a:t>disease </a:t>
            </a:r>
            <a:endParaRPr lang="en-US" dirty="0" smtClean="0"/>
          </a:p>
          <a:p>
            <a:pPr lvl="1">
              <a:lnSpc>
                <a:spcPct val="150000"/>
              </a:lnSpc>
            </a:pPr>
            <a:r>
              <a:rPr lang="en-US" dirty="0" smtClean="0"/>
              <a:t>Defined by </a:t>
            </a:r>
            <a:r>
              <a:rPr lang="en-US" dirty="0">
                <a:solidFill>
                  <a:srgbClr val="FF0000"/>
                </a:solidFill>
              </a:rPr>
              <a:t>low bone </a:t>
            </a:r>
            <a:r>
              <a:rPr lang="en-US" dirty="0" smtClean="0">
                <a:solidFill>
                  <a:srgbClr val="FF0000"/>
                </a:solidFill>
              </a:rPr>
              <a:t>mass </a:t>
            </a:r>
            <a:r>
              <a:rPr lang="en-US" dirty="0" smtClean="0"/>
              <a:t>and </a:t>
            </a:r>
            <a:r>
              <a:rPr lang="en-US" dirty="0" smtClean="0">
                <a:solidFill>
                  <a:srgbClr val="FF0000"/>
                </a:solidFill>
              </a:rPr>
              <a:t>structural damage </a:t>
            </a:r>
            <a:r>
              <a:rPr lang="en-US" dirty="0" smtClean="0"/>
              <a:t>to bone </a:t>
            </a:r>
            <a:r>
              <a:rPr lang="en-US" dirty="0"/>
              <a:t>tissue </a:t>
            </a:r>
          </a:p>
          <a:p>
            <a:pPr lvl="1">
              <a:lnSpc>
                <a:spcPct val="150000"/>
              </a:lnSpc>
            </a:pPr>
            <a:r>
              <a:rPr lang="en-US" dirty="0" smtClean="0"/>
              <a:t>Leads </a:t>
            </a:r>
            <a:r>
              <a:rPr lang="en-US" dirty="0"/>
              <a:t>to increased bone </a:t>
            </a:r>
            <a:r>
              <a:rPr lang="en-US" dirty="0">
                <a:solidFill>
                  <a:srgbClr val="FF0000"/>
                </a:solidFill>
              </a:rPr>
              <a:t>fragility</a:t>
            </a:r>
            <a:r>
              <a:rPr lang="en-US" dirty="0"/>
              <a:t> and </a:t>
            </a:r>
            <a:r>
              <a:rPr lang="en-US" dirty="0" smtClean="0">
                <a:solidFill>
                  <a:srgbClr val="FF0000"/>
                </a:solidFill>
              </a:rPr>
              <a:t>high fracture risk</a:t>
            </a:r>
          </a:p>
          <a:p>
            <a:pPr lvl="1">
              <a:lnSpc>
                <a:spcPct val="150000"/>
              </a:lnSpc>
            </a:pPr>
            <a:r>
              <a:rPr lang="en-US" dirty="0" smtClean="0">
                <a:solidFill>
                  <a:srgbClr val="FF0000"/>
                </a:solidFill>
              </a:rPr>
              <a:t>Three</a:t>
            </a:r>
            <a:r>
              <a:rPr lang="en-US" dirty="0" smtClean="0"/>
              <a:t> </a:t>
            </a:r>
            <a:r>
              <a:rPr lang="en-US" dirty="0"/>
              <a:t>most </a:t>
            </a:r>
            <a:r>
              <a:rPr lang="en-US" dirty="0" smtClean="0"/>
              <a:t>common sites for fragility fractures are</a:t>
            </a:r>
            <a:r>
              <a:rPr lang="en-US" dirty="0" smtClean="0">
                <a:solidFill>
                  <a:srgbClr val="FF0000"/>
                </a:solidFill>
              </a:rPr>
              <a:t> the </a:t>
            </a:r>
            <a:r>
              <a:rPr lang="en-US" dirty="0">
                <a:solidFill>
                  <a:srgbClr val="FF0000"/>
                </a:solidFill>
              </a:rPr>
              <a:t>hip, spine and wrist</a:t>
            </a:r>
          </a:p>
          <a:p>
            <a:pPr>
              <a:lnSpc>
                <a:spcPct val="150000"/>
              </a:lnSpc>
            </a:pPr>
            <a:endParaRPr lang="en-US" dirty="0"/>
          </a:p>
        </p:txBody>
      </p:sp>
      <p:sp>
        <p:nvSpPr>
          <p:cNvPr id="4" name="Slide Number Placeholder 3"/>
          <p:cNvSpPr>
            <a:spLocks noGrp="1"/>
          </p:cNvSpPr>
          <p:nvPr>
            <p:ph type="sldNum" sz="quarter" idx="12"/>
          </p:nvPr>
        </p:nvSpPr>
        <p:spPr/>
        <p:txBody>
          <a:bodyPr/>
          <a:lstStyle/>
          <a:p>
            <a:fld id="{8C5E33CA-C235-4B84-B888-7C5FB8295239}" type="slidenum">
              <a:rPr lang="en-US" smtClean="0"/>
              <a:pPr/>
              <a:t>4</a:t>
            </a:fld>
            <a:endParaRPr lang="en-US" dirty="0"/>
          </a:p>
        </p:txBody>
      </p:sp>
      <p:sp>
        <p:nvSpPr>
          <p:cNvPr id="7" name="TextBox 6"/>
          <p:cNvSpPr txBox="1"/>
          <p:nvPr/>
        </p:nvSpPr>
        <p:spPr>
          <a:xfrm>
            <a:off x="7228942" y="4813542"/>
            <a:ext cx="1544129" cy="369332"/>
          </a:xfrm>
          <a:prstGeom prst="rect">
            <a:avLst/>
          </a:prstGeom>
          <a:noFill/>
        </p:spPr>
        <p:txBody>
          <a:bodyPr wrap="square" rtlCol="0">
            <a:spAutoFit/>
          </a:bodyPr>
          <a:lstStyle/>
          <a:p>
            <a:r>
              <a:rPr lang="en-US" i="1" dirty="0" smtClean="0"/>
              <a:t>Walsh, 2014</a:t>
            </a:r>
            <a:endParaRPr lang="en-US" i="1" dirty="0"/>
          </a:p>
        </p:txBody>
      </p:sp>
      <p:sp>
        <p:nvSpPr>
          <p:cNvPr id="5" name="Left Arrow 4"/>
          <p:cNvSpPr/>
          <p:nvPr/>
        </p:nvSpPr>
        <p:spPr>
          <a:xfrm>
            <a:off x="7625752" y="5149978"/>
            <a:ext cx="2113472" cy="7418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Osteoporotic bone  </a:t>
            </a:r>
            <a:endParaRPr lang="en-US" dirty="0"/>
          </a:p>
        </p:txBody>
      </p:sp>
      <p:sp>
        <p:nvSpPr>
          <p:cNvPr id="9" name="TextBox 8"/>
          <p:cNvSpPr txBox="1"/>
          <p:nvPr/>
        </p:nvSpPr>
        <p:spPr>
          <a:xfrm>
            <a:off x="552091" y="6254151"/>
            <a:ext cx="11404120" cy="646331"/>
          </a:xfrm>
          <a:prstGeom prst="rect">
            <a:avLst/>
          </a:prstGeom>
          <a:noFill/>
        </p:spPr>
        <p:txBody>
          <a:bodyPr wrap="square" rtlCol="0">
            <a:spAutoFit/>
          </a:bodyPr>
          <a:lstStyle/>
          <a:p>
            <a:r>
              <a:rPr lang="en-US" i="1" dirty="0"/>
              <a:t>Ignatius, Anita, and Jan </a:t>
            </a:r>
            <a:r>
              <a:rPr lang="en-US" i="1" dirty="0" err="1"/>
              <a:t>Tuckermann</a:t>
            </a:r>
            <a:r>
              <a:rPr lang="en-US" i="1" dirty="0"/>
              <a:t>. "New horizons for </a:t>
            </a:r>
            <a:r>
              <a:rPr lang="en-US" i="1" dirty="0" err="1"/>
              <a:t>osteoanabolic</a:t>
            </a:r>
            <a:r>
              <a:rPr lang="en-US" i="1" dirty="0"/>
              <a:t> </a:t>
            </a:r>
            <a:endParaRPr lang="en-US" i="1" dirty="0" smtClean="0"/>
          </a:p>
          <a:p>
            <a:r>
              <a:rPr lang="en-US" i="1" dirty="0" smtClean="0"/>
              <a:t>treatment</a:t>
            </a:r>
            <a:r>
              <a:rPr lang="en-US" i="1" dirty="0"/>
              <a:t>?." </a:t>
            </a:r>
            <a:r>
              <a:rPr lang="en-US" b="1" i="1" dirty="0">
                <a:solidFill>
                  <a:srgbClr val="FF0000"/>
                </a:solidFill>
              </a:rPr>
              <a:t>Nature Reviews Endocrinology14.9 (2018</a:t>
            </a:r>
            <a:r>
              <a:rPr lang="en-US" i="1" dirty="0"/>
              <a:t>): 508.</a:t>
            </a:r>
          </a:p>
        </p:txBody>
      </p:sp>
    </p:spTree>
    <p:extLst>
      <p:ext uri="{BB962C8B-B14F-4D97-AF65-F5344CB8AC3E}">
        <p14:creationId xmlns:p14="http://schemas.microsoft.com/office/powerpoint/2010/main" val="1296834791"/>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5FAA1E-9744-4FB4-998E-BF28E06AD271}" type="slidenum">
              <a:rPr lang="en-US" smtClean="0"/>
              <a:pPr/>
              <a:t>40</a:t>
            </a:fld>
            <a:endParaRPr lang="en-US"/>
          </a:p>
        </p:txBody>
      </p:sp>
      <p:pic>
        <p:nvPicPr>
          <p:cNvPr id="4" name="Picture 3" descr="1-s2.0-S1043276016000400-gr1_lr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591" y="143738"/>
            <a:ext cx="8596472" cy="6714262"/>
          </a:xfrm>
          <a:prstGeom prst="rect">
            <a:avLst/>
          </a:prstGeom>
        </p:spPr>
      </p:pic>
      <p:pic>
        <p:nvPicPr>
          <p:cNvPr id="3" name="Picture 2"/>
          <p:cNvPicPr>
            <a:picLocks noChangeAspect="1"/>
          </p:cNvPicPr>
          <p:nvPr/>
        </p:nvPicPr>
        <p:blipFill>
          <a:blip r:embed="rId3" cstate="print"/>
          <a:stretch>
            <a:fillRect/>
          </a:stretch>
        </p:blipFill>
        <p:spPr>
          <a:xfrm>
            <a:off x="624366" y="6452873"/>
            <a:ext cx="5897204" cy="413954"/>
          </a:xfrm>
          <a:prstGeom prst="rect">
            <a:avLst/>
          </a:prstGeom>
        </p:spPr>
      </p:pic>
    </p:spTree>
    <p:extLst>
      <p:ext uri="{BB962C8B-B14F-4D97-AF65-F5344CB8AC3E}">
        <p14:creationId xmlns:p14="http://schemas.microsoft.com/office/powerpoint/2010/main" val="21101213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5FAA1E-9744-4FB4-998E-BF28E06AD271}" type="slidenum">
              <a:rPr lang="en-US" smtClean="0"/>
              <a:pPr/>
              <a:t>41</a:t>
            </a:fld>
            <a:endParaRPr lang="en-US"/>
          </a:p>
        </p:txBody>
      </p:sp>
      <p:pic>
        <p:nvPicPr>
          <p:cNvPr id="3" name="Picture 2" descr="1-s2.0-S1043276016000400-gr2_lr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469" y="786139"/>
            <a:ext cx="7314436" cy="5484649"/>
          </a:xfrm>
          <a:prstGeom prst="rect">
            <a:avLst/>
          </a:prstGeom>
        </p:spPr>
      </p:pic>
      <p:sp>
        <p:nvSpPr>
          <p:cNvPr id="4" name="TextBox 3"/>
          <p:cNvSpPr txBox="1"/>
          <p:nvPr/>
        </p:nvSpPr>
        <p:spPr>
          <a:xfrm>
            <a:off x="459065" y="1606446"/>
            <a:ext cx="3442987" cy="2677656"/>
          </a:xfrm>
          <a:prstGeom prst="rect">
            <a:avLst/>
          </a:prstGeom>
          <a:noFill/>
        </p:spPr>
        <p:txBody>
          <a:bodyPr wrap="square" rtlCol="0">
            <a:spAutoFit/>
          </a:bodyPr>
          <a:lstStyle/>
          <a:p>
            <a:pPr algn="just"/>
            <a:r>
              <a:rPr lang="en-US" sz="2800" dirty="0" smtClean="0"/>
              <a:t>Several genes harbor mutations leading to monogenic skeletal conditions and polymorphisms associated with BMD.</a:t>
            </a:r>
            <a:endParaRPr lang="en-US" sz="2800" dirty="0"/>
          </a:p>
        </p:txBody>
      </p:sp>
      <p:sp>
        <p:nvSpPr>
          <p:cNvPr id="6" name="TextBox 5"/>
          <p:cNvSpPr txBox="1"/>
          <p:nvPr/>
        </p:nvSpPr>
        <p:spPr>
          <a:xfrm>
            <a:off x="385762" y="5800738"/>
            <a:ext cx="6029325" cy="738664"/>
          </a:xfrm>
          <a:prstGeom prst="rect">
            <a:avLst/>
          </a:prstGeom>
          <a:noFill/>
        </p:spPr>
        <p:txBody>
          <a:bodyPr wrap="square" rtlCol="0">
            <a:spAutoFit/>
          </a:bodyPr>
          <a:lstStyle/>
          <a:p>
            <a:r>
              <a:rPr lang="en-US" sz="1400" i="1" dirty="0" err="1" smtClean="0"/>
              <a:t>Rivadeneira</a:t>
            </a:r>
            <a:r>
              <a:rPr lang="en-US" sz="1400" i="1" dirty="0" smtClean="0"/>
              <a:t>, Fernando, and </a:t>
            </a:r>
            <a:r>
              <a:rPr lang="en-US" sz="1400" i="1" dirty="0" err="1" smtClean="0"/>
              <a:t>Outi</a:t>
            </a:r>
            <a:r>
              <a:rPr lang="en-US" sz="1400" i="1" dirty="0" smtClean="0"/>
              <a:t> </a:t>
            </a:r>
            <a:r>
              <a:rPr lang="en-US" sz="1400" i="1" dirty="0" err="1" smtClean="0"/>
              <a:t>Mäkitie</a:t>
            </a:r>
            <a:r>
              <a:rPr lang="en-US" sz="1400" i="1" dirty="0" smtClean="0"/>
              <a:t>. "Osteoporosis and bone mass disorders: from gene pathways to treatments."</a:t>
            </a:r>
            <a:r>
              <a:rPr lang="en-US" sz="1400" b="1" i="1" dirty="0" smtClean="0">
                <a:solidFill>
                  <a:srgbClr val="FF0000"/>
                </a:solidFill>
              </a:rPr>
              <a:t>Trends in Endocrinology &amp; Metabolism 27.5 (2016)</a:t>
            </a:r>
            <a:r>
              <a:rPr lang="en-US" sz="1400" i="1" dirty="0" smtClean="0"/>
              <a:t>: 262-281.</a:t>
            </a:r>
            <a:endParaRPr lang="en-US" sz="1400" i="1" dirty="0"/>
          </a:p>
        </p:txBody>
      </p:sp>
    </p:spTree>
    <p:extLst>
      <p:ext uri="{BB962C8B-B14F-4D97-AF65-F5344CB8AC3E}">
        <p14:creationId xmlns:p14="http://schemas.microsoft.com/office/powerpoint/2010/main" val="2201246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5FAA1E-9744-4FB4-998E-BF28E06AD271}" type="slidenum">
              <a:rPr lang="en-US" smtClean="0"/>
              <a:pPr/>
              <a:t>42</a:t>
            </a:fld>
            <a:endParaRPr lang="en-US"/>
          </a:p>
        </p:txBody>
      </p:sp>
      <p:pic>
        <p:nvPicPr>
          <p:cNvPr id="5" name="Content Placeholder 4" descr="1-s2.0-S1043276016000400-gr3_lrg.jpg"/>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l="-30149" r="-30149"/>
          <a:stretch>
            <a:fillRect/>
          </a:stretch>
        </p:blipFill>
        <p:spPr>
          <a:xfrm>
            <a:off x="1000124" y="534907"/>
            <a:ext cx="13596431" cy="5626181"/>
          </a:xfrm>
        </p:spPr>
      </p:pic>
      <p:sp>
        <p:nvSpPr>
          <p:cNvPr id="6" name="TextBox 5"/>
          <p:cNvSpPr txBox="1"/>
          <p:nvPr/>
        </p:nvSpPr>
        <p:spPr>
          <a:xfrm>
            <a:off x="206375" y="2063749"/>
            <a:ext cx="3429000" cy="1938992"/>
          </a:xfrm>
          <a:prstGeom prst="rect">
            <a:avLst/>
          </a:prstGeom>
          <a:noFill/>
        </p:spPr>
        <p:txBody>
          <a:bodyPr wrap="square" rtlCol="0">
            <a:spAutoFit/>
          </a:bodyPr>
          <a:lstStyle/>
          <a:p>
            <a:pPr algn="just"/>
            <a:r>
              <a:rPr lang="en-US" sz="2400" dirty="0" smtClean="0"/>
              <a:t>WNT, Hedgehog and </a:t>
            </a:r>
            <a:r>
              <a:rPr lang="en-US" sz="2400" dirty="0" err="1" smtClean="0"/>
              <a:t>Endochondral</a:t>
            </a:r>
            <a:r>
              <a:rPr lang="en-US" sz="2400" dirty="0" smtClean="0"/>
              <a:t> ossification signaling pathways are the most representative pathways in bone loss</a:t>
            </a:r>
            <a:endParaRPr lang="en-US" sz="2400" dirty="0"/>
          </a:p>
        </p:txBody>
      </p:sp>
      <p:sp>
        <p:nvSpPr>
          <p:cNvPr id="7" name="TextBox 6"/>
          <p:cNvSpPr txBox="1"/>
          <p:nvPr/>
        </p:nvSpPr>
        <p:spPr>
          <a:xfrm>
            <a:off x="385762" y="5800738"/>
            <a:ext cx="6029325" cy="738664"/>
          </a:xfrm>
          <a:prstGeom prst="rect">
            <a:avLst/>
          </a:prstGeom>
          <a:noFill/>
        </p:spPr>
        <p:txBody>
          <a:bodyPr wrap="square" rtlCol="0">
            <a:spAutoFit/>
          </a:bodyPr>
          <a:lstStyle/>
          <a:p>
            <a:r>
              <a:rPr lang="en-US" sz="1400" i="1" dirty="0" err="1" smtClean="0"/>
              <a:t>Rivadeneira</a:t>
            </a:r>
            <a:r>
              <a:rPr lang="en-US" sz="1400" i="1" dirty="0" smtClean="0"/>
              <a:t>, Fernando, and </a:t>
            </a:r>
            <a:r>
              <a:rPr lang="en-US" sz="1400" i="1" dirty="0" err="1" smtClean="0"/>
              <a:t>Outi</a:t>
            </a:r>
            <a:r>
              <a:rPr lang="en-US" sz="1400" i="1" dirty="0" smtClean="0"/>
              <a:t> </a:t>
            </a:r>
            <a:r>
              <a:rPr lang="en-US" sz="1400" i="1" dirty="0" err="1" smtClean="0"/>
              <a:t>Mäkitie</a:t>
            </a:r>
            <a:r>
              <a:rPr lang="en-US" sz="1400" i="1" dirty="0" smtClean="0"/>
              <a:t>. "Osteoporosis and bone mass disorders: from gene pathways to treatments."</a:t>
            </a:r>
            <a:r>
              <a:rPr lang="en-US" sz="1400" b="1" i="1" dirty="0" smtClean="0">
                <a:solidFill>
                  <a:srgbClr val="FF0000"/>
                </a:solidFill>
              </a:rPr>
              <a:t>Trends in Endocrinology &amp; Metabolism 27.5 (2016)</a:t>
            </a:r>
            <a:r>
              <a:rPr lang="en-US" sz="1400" i="1" dirty="0" smtClean="0"/>
              <a:t>: 262-281.</a:t>
            </a:r>
            <a:endParaRPr lang="en-US" sz="1400" i="1" dirty="0"/>
          </a:p>
        </p:txBody>
      </p:sp>
    </p:spTree>
    <p:extLst>
      <p:ext uri="{BB962C8B-B14F-4D97-AF65-F5344CB8AC3E}">
        <p14:creationId xmlns:p14="http://schemas.microsoft.com/office/powerpoint/2010/main" val="708634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79414"/>
            <a:ext cx="7315200" cy="839787"/>
          </a:xfrm>
        </p:spPr>
        <p:txBody>
          <a:bodyPr>
            <a:normAutofit/>
          </a:bodyPr>
          <a:lstStyle/>
          <a:p>
            <a:pPr>
              <a:defRPr/>
            </a:pPr>
            <a:r>
              <a:rPr lang="en-US" sz="4000" dirty="0">
                <a:cs typeface="Arial"/>
              </a:rPr>
              <a:t>VDR polymorphism &amp; osteoporosis</a:t>
            </a:r>
          </a:p>
        </p:txBody>
      </p:sp>
      <p:sp>
        <p:nvSpPr>
          <p:cNvPr id="66563" name="Content Placeholder 2"/>
          <p:cNvSpPr>
            <a:spLocks noGrp="1"/>
          </p:cNvSpPr>
          <p:nvPr>
            <p:ph idx="1"/>
          </p:nvPr>
        </p:nvSpPr>
        <p:spPr>
          <a:xfrm>
            <a:off x="948906" y="1820174"/>
            <a:ext cx="5147094" cy="3631720"/>
          </a:xfrm>
        </p:spPr>
        <p:txBody>
          <a:bodyPr>
            <a:normAutofit/>
          </a:bodyPr>
          <a:lstStyle/>
          <a:p>
            <a:pPr algn="just"/>
            <a:r>
              <a:rPr lang="en-US" altLang="en-US" sz="2400" dirty="0">
                <a:cs typeface="Arial" pitchFamily="34" charset="0"/>
              </a:rPr>
              <a:t>The human gene encoding the VDR gene has been localized on chromosome 12q12-q14. </a:t>
            </a:r>
          </a:p>
          <a:p>
            <a:pPr marL="0" indent="0" algn="just">
              <a:buNone/>
            </a:pPr>
            <a:endParaRPr lang="en-US" altLang="en-US" sz="2400" dirty="0">
              <a:cs typeface="Arial" pitchFamily="34" charset="0"/>
            </a:endParaRPr>
          </a:p>
          <a:p>
            <a:pPr algn="just"/>
            <a:r>
              <a:rPr lang="en-US" altLang="en-US" sz="2400" dirty="0">
                <a:cs typeface="Arial" pitchFamily="34" charset="0"/>
              </a:rPr>
              <a:t>Only </a:t>
            </a:r>
            <a:r>
              <a:rPr lang="en-US" altLang="en-US" sz="2400" dirty="0">
                <a:solidFill>
                  <a:srgbClr val="FF0000"/>
                </a:solidFill>
                <a:cs typeface="Arial" pitchFamily="34" charset="0"/>
              </a:rPr>
              <a:t>three genotypic groups </a:t>
            </a:r>
            <a:r>
              <a:rPr lang="en-US" altLang="en-US" sz="2400" dirty="0" err="1">
                <a:solidFill>
                  <a:srgbClr val="FF0000"/>
                </a:solidFill>
                <a:cs typeface="Arial" pitchFamily="34" charset="0"/>
              </a:rPr>
              <a:t>FokI</a:t>
            </a:r>
            <a:r>
              <a:rPr lang="en-US" altLang="en-US" sz="2400" dirty="0">
                <a:solidFill>
                  <a:srgbClr val="FF0000"/>
                </a:solidFill>
                <a:cs typeface="Arial" pitchFamily="34" charset="0"/>
              </a:rPr>
              <a:t>, </a:t>
            </a:r>
            <a:r>
              <a:rPr lang="en-US" altLang="en-US" sz="2400" dirty="0" err="1">
                <a:solidFill>
                  <a:srgbClr val="FF0000"/>
                </a:solidFill>
                <a:cs typeface="Arial" pitchFamily="34" charset="0"/>
              </a:rPr>
              <a:t>BsmI</a:t>
            </a:r>
            <a:r>
              <a:rPr lang="en-US" altLang="en-US" sz="2400" dirty="0">
                <a:solidFill>
                  <a:srgbClr val="FF0000"/>
                </a:solidFill>
                <a:cs typeface="Arial" pitchFamily="34" charset="0"/>
              </a:rPr>
              <a:t>, </a:t>
            </a:r>
            <a:r>
              <a:rPr lang="en-US" altLang="en-US" sz="2400" dirty="0" err="1">
                <a:solidFill>
                  <a:srgbClr val="FF0000"/>
                </a:solidFill>
                <a:cs typeface="Arial" pitchFamily="34" charset="0"/>
              </a:rPr>
              <a:t>TaqI</a:t>
            </a:r>
            <a:r>
              <a:rPr lang="en-US" altLang="en-US" sz="2400" dirty="0">
                <a:cs typeface="Arial" pitchFamily="34" charset="0"/>
              </a:rPr>
              <a:t> were associated with the serum concentrations of calcium or other biochemical values in the </a:t>
            </a:r>
            <a:r>
              <a:rPr lang="en-US" altLang="en-US" sz="2400" dirty="0">
                <a:solidFill>
                  <a:srgbClr val="FF0000"/>
                </a:solidFill>
                <a:cs typeface="Arial" pitchFamily="34" charset="0"/>
              </a:rPr>
              <a:t>Iranian </a:t>
            </a:r>
            <a:r>
              <a:rPr lang="en-US" altLang="en-US" sz="2400" dirty="0" smtClean="0">
                <a:solidFill>
                  <a:srgbClr val="FF0000"/>
                </a:solidFill>
                <a:cs typeface="Arial" pitchFamily="34" charset="0"/>
              </a:rPr>
              <a:t>population</a:t>
            </a:r>
            <a:endParaRPr lang="en-US" altLang="en-US" dirty="0" smtClean="0">
              <a:latin typeface="Arial" pitchFamily="34" charset="0"/>
              <a:cs typeface="Arial" pitchFamily="34" charset="0"/>
            </a:endParaRPr>
          </a:p>
          <a:p>
            <a:pPr algn="just"/>
            <a:endParaRPr lang="en-US" altLang="en-US" dirty="0" smtClean="0">
              <a:latin typeface="Arial" pitchFamily="34" charset="0"/>
              <a:cs typeface="Arial" pitchFamily="34" charset="0"/>
            </a:endParaRPr>
          </a:p>
        </p:txBody>
      </p:sp>
      <p:pic>
        <p:nvPicPr>
          <p:cNvPr id="4" name="Content Placeholder 4"/>
          <p:cNvPicPr>
            <a:picLocks noChangeAspect="1"/>
          </p:cNvPicPr>
          <p:nvPr/>
        </p:nvPicPr>
        <p:blipFill>
          <a:blip r:embed="rId2" cstate="print"/>
          <a:srcRect t="6503" b="6503"/>
          <a:stretch>
            <a:fillRect/>
          </a:stretch>
        </p:blipFill>
        <p:spPr bwMode="auto">
          <a:xfrm>
            <a:off x="6292967" y="2057399"/>
            <a:ext cx="5654615" cy="3494081"/>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1981200" y="5867400"/>
            <a:ext cx="6027331" cy="543060"/>
          </a:xfrm>
          <a:prstGeom prst="rect">
            <a:avLst/>
          </a:prstGeom>
        </p:spPr>
      </p:pic>
    </p:spTree>
    <p:extLst>
      <p:ext uri="{BB962C8B-B14F-4D97-AF65-F5344CB8AC3E}">
        <p14:creationId xmlns:p14="http://schemas.microsoft.com/office/powerpoint/2010/main" val="21712020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Pollution and Osteoporosis </a:t>
            </a:r>
            <a:endParaRPr lang="en-US" dirty="0"/>
          </a:p>
        </p:txBody>
      </p:sp>
      <p:sp>
        <p:nvSpPr>
          <p:cNvPr id="3" name="Content Placeholder 2"/>
          <p:cNvSpPr>
            <a:spLocks noGrp="1"/>
          </p:cNvSpPr>
          <p:nvPr>
            <p:ph idx="1"/>
          </p:nvPr>
        </p:nvSpPr>
        <p:spPr>
          <a:xfrm>
            <a:off x="838200" y="1825625"/>
            <a:ext cx="10515600" cy="3928194"/>
          </a:xfrm>
        </p:spPr>
        <p:txBody>
          <a:bodyPr>
            <a:normAutofit fontScale="92500" lnSpcReduction="10000"/>
          </a:bodyPr>
          <a:lstStyle/>
          <a:p>
            <a:r>
              <a:rPr lang="en-US" dirty="0"/>
              <a:t>L</a:t>
            </a:r>
            <a:r>
              <a:rPr lang="en-US" dirty="0" smtClean="0"/>
              <a:t>ong-term </a:t>
            </a:r>
            <a:r>
              <a:rPr lang="en-US" dirty="0"/>
              <a:t>exposure to </a:t>
            </a:r>
            <a:r>
              <a:rPr lang="en-US" dirty="0" smtClean="0">
                <a:solidFill>
                  <a:srgbClr val="FF0000"/>
                </a:solidFill>
              </a:rPr>
              <a:t>air pollution </a:t>
            </a:r>
            <a:r>
              <a:rPr lang="en-US" dirty="0" smtClean="0"/>
              <a:t>is demonstrated to be </a:t>
            </a:r>
            <a:r>
              <a:rPr lang="en-US" dirty="0"/>
              <a:t>associated with an excess of longitudinal bone </a:t>
            </a:r>
            <a:r>
              <a:rPr lang="en-US" dirty="0" smtClean="0"/>
              <a:t>loss</a:t>
            </a:r>
          </a:p>
          <a:p>
            <a:endParaRPr lang="en-US" dirty="0"/>
          </a:p>
          <a:p>
            <a:r>
              <a:rPr lang="en-US" dirty="0"/>
              <a:t>E</a:t>
            </a:r>
            <a:r>
              <a:rPr lang="en-US" dirty="0" smtClean="0"/>
              <a:t>nvironmental </a:t>
            </a:r>
            <a:r>
              <a:rPr lang="en-US" dirty="0" smtClean="0">
                <a:solidFill>
                  <a:srgbClr val="FF0000"/>
                </a:solidFill>
              </a:rPr>
              <a:t>pollutants can accumulate in the bone </a:t>
            </a:r>
            <a:r>
              <a:rPr lang="en-US" dirty="0" smtClean="0"/>
              <a:t>as </a:t>
            </a:r>
            <a:r>
              <a:rPr lang="en-US" dirty="0"/>
              <a:t>bone is a lifetime reservoir for </a:t>
            </a:r>
            <a:r>
              <a:rPr lang="en-US" dirty="0" smtClean="0"/>
              <a:t>heavy metals </a:t>
            </a:r>
            <a:r>
              <a:rPr lang="en-US" dirty="0"/>
              <a:t>ingested by diets and exposed to </a:t>
            </a:r>
            <a:r>
              <a:rPr lang="en-US" dirty="0" smtClean="0"/>
              <a:t>external environmental </a:t>
            </a:r>
            <a:r>
              <a:rPr lang="en-US" dirty="0"/>
              <a:t>factors. </a:t>
            </a:r>
            <a:endParaRPr lang="en-US" dirty="0" smtClean="0"/>
          </a:p>
          <a:p>
            <a:endParaRPr lang="en-US" dirty="0"/>
          </a:p>
          <a:p>
            <a:r>
              <a:rPr lang="en-US" dirty="0" smtClean="0"/>
              <a:t>Lead </a:t>
            </a:r>
            <a:r>
              <a:rPr lang="en-US" dirty="0"/>
              <a:t>and other </a:t>
            </a:r>
            <a:r>
              <a:rPr lang="en-US" dirty="0">
                <a:solidFill>
                  <a:srgbClr val="FF0000"/>
                </a:solidFill>
              </a:rPr>
              <a:t>toxic metals</a:t>
            </a:r>
            <a:r>
              <a:rPr lang="en-US" dirty="0"/>
              <a:t>, </a:t>
            </a:r>
            <a:r>
              <a:rPr lang="en-US" dirty="0" smtClean="0"/>
              <a:t>such as </a:t>
            </a:r>
            <a:r>
              <a:rPr lang="en-US" dirty="0"/>
              <a:t>cadmium, mercury, and </a:t>
            </a:r>
            <a:r>
              <a:rPr lang="en-US" dirty="0" err="1" smtClean="0"/>
              <a:t>aluminium</a:t>
            </a:r>
            <a:r>
              <a:rPr lang="en-US" dirty="0" smtClean="0"/>
              <a:t>, are sequestered in </a:t>
            </a:r>
            <a:r>
              <a:rPr lang="en-US" dirty="0"/>
              <a:t>the skeleton, binding with calcium in </a:t>
            </a:r>
            <a:r>
              <a:rPr lang="en-US" dirty="0" smtClean="0"/>
              <a:t>hydroxyapatite, as </a:t>
            </a:r>
            <a:r>
              <a:rPr lang="en-US" dirty="0"/>
              <a:t>a biological ‘toxic waste dump’ throughout life</a:t>
            </a:r>
          </a:p>
        </p:txBody>
      </p:sp>
      <p:sp>
        <p:nvSpPr>
          <p:cNvPr id="4" name="Slide Number Placeholder 3"/>
          <p:cNvSpPr>
            <a:spLocks noGrp="1"/>
          </p:cNvSpPr>
          <p:nvPr>
            <p:ph type="sldNum" sz="quarter" idx="12"/>
          </p:nvPr>
        </p:nvSpPr>
        <p:spPr/>
        <p:txBody>
          <a:bodyPr/>
          <a:lstStyle/>
          <a:p>
            <a:fld id="{D75FAA1E-9744-4FB4-998E-BF28E06AD271}" type="slidenum">
              <a:rPr lang="en-US" smtClean="0"/>
              <a:pPr/>
              <a:t>44</a:t>
            </a:fld>
            <a:endParaRPr lang="en-US"/>
          </a:p>
        </p:txBody>
      </p:sp>
      <p:sp>
        <p:nvSpPr>
          <p:cNvPr id="5" name="TextBox 4"/>
          <p:cNvSpPr txBox="1"/>
          <p:nvPr/>
        </p:nvSpPr>
        <p:spPr>
          <a:xfrm>
            <a:off x="1017916" y="5788316"/>
            <a:ext cx="10006641" cy="655608"/>
          </a:xfrm>
          <a:prstGeom prst="rect">
            <a:avLst/>
          </a:prstGeom>
          <a:noFill/>
        </p:spPr>
        <p:txBody>
          <a:bodyPr wrap="square" rtlCol="0">
            <a:spAutoFit/>
          </a:bodyPr>
          <a:lstStyle/>
          <a:p>
            <a:r>
              <a:rPr lang="en-US" i="1" dirty="0"/>
              <a:t>Nguyen, Tuan V. "Air pollution: a largely neglected risk factor for osteoporosis."</a:t>
            </a:r>
            <a:r>
              <a:rPr lang="en-US" b="1" i="1" dirty="0">
                <a:solidFill>
                  <a:srgbClr val="FF0000"/>
                </a:solidFill>
              </a:rPr>
              <a:t> The Lancet Planetary Health 1.8 (2017): </a:t>
            </a:r>
            <a:r>
              <a:rPr lang="en-US" i="1" dirty="0"/>
              <a:t>e311-e312.</a:t>
            </a:r>
          </a:p>
        </p:txBody>
      </p:sp>
    </p:spTree>
    <p:extLst>
      <p:ext uri="{BB962C8B-B14F-4D97-AF65-F5344CB8AC3E}">
        <p14:creationId xmlns:p14="http://schemas.microsoft.com/office/powerpoint/2010/main" val="3956868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cs typeface="Arial" panose="020B0604020202020204" pitchFamily="34" charset="0"/>
              </a:rPr>
              <a:t>MicroRNAs</a:t>
            </a:r>
            <a:r>
              <a:rPr lang="en-US" dirty="0" smtClean="0">
                <a:cs typeface="Arial" panose="020B0604020202020204" pitchFamily="34" charset="0"/>
              </a:rPr>
              <a:t> and Osteoporosis  </a:t>
            </a:r>
            <a:endParaRPr lang="en-US" dirty="0">
              <a:cs typeface="Arial" panose="020B0604020202020204" pitchFamily="34" charset="0"/>
            </a:endParaRPr>
          </a:p>
        </p:txBody>
      </p:sp>
      <p:sp>
        <p:nvSpPr>
          <p:cNvPr id="3" name="Content Placeholder 2"/>
          <p:cNvSpPr>
            <a:spLocks noGrp="1"/>
          </p:cNvSpPr>
          <p:nvPr>
            <p:ph idx="1"/>
          </p:nvPr>
        </p:nvSpPr>
        <p:spPr>
          <a:xfrm>
            <a:off x="838200" y="1825625"/>
            <a:ext cx="10515600" cy="4316383"/>
          </a:xfrm>
        </p:spPr>
        <p:txBody>
          <a:bodyPr>
            <a:normAutofit fontScale="92500" lnSpcReduction="20000"/>
          </a:bodyPr>
          <a:lstStyle/>
          <a:p>
            <a:pPr>
              <a:lnSpc>
                <a:spcPct val="120000"/>
              </a:lnSpc>
            </a:pPr>
            <a:r>
              <a:rPr lang="en-US" dirty="0" smtClean="0">
                <a:solidFill>
                  <a:srgbClr val="FF0000"/>
                </a:solidFill>
              </a:rPr>
              <a:t>Measurement of circulating microRNAs </a:t>
            </a:r>
            <a:r>
              <a:rPr lang="en-US" dirty="0" smtClean="0"/>
              <a:t>is demonstrated to be a great diagnostic tool for diagnosis of several human diseases including </a:t>
            </a:r>
            <a:r>
              <a:rPr lang="en-US" dirty="0" smtClean="0">
                <a:solidFill>
                  <a:srgbClr val="FF0000"/>
                </a:solidFill>
              </a:rPr>
              <a:t>osteoporosis </a:t>
            </a:r>
          </a:p>
          <a:p>
            <a:pPr>
              <a:lnSpc>
                <a:spcPct val="120000"/>
              </a:lnSpc>
              <a:buNone/>
            </a:pPr>
            <a:endParaRPr lang="en-US" dirty="0" smtClean="0">
              <a:solidFill>
                <a:srgbClr val="FF0000"/>
              </a:solidFill>
            </a:endParaRPr>
          </a:p>
          <a:p>
            <a:pPr>
              <a:lnSpc>
                <a:spcPct val="120000"/>
              </a:lnSpc>
            </a:pPr>
            <a:r>
              <a:rPr lang="en-US" dirty="0" smtClean="0"/>
              <a:t>In </a:t>
            </a:r>
            <a:r>
              <a:rPr lang="en-US" dirty="0" smtClean="0">
                <a:solidFill>
                  <a:srgbClr val="FF0000"/>
                </a:solidFill>
              </a:rPr>
              <a:t>osteoporotic patients</a:t>
            </a:r>
            <a:r>
              <a:rPr lang="en-US" dirty="0" smtClean="0"/>
              <a:t>, up-regulation of </a:t>
            </a:r>
            <a:r>
              <a:rPr lang="en-US" dirty="0" smtClean="0">
                <a:solidFill>
                  <a:srgbClr val="FF0000"/>
                </a:solidFill>
              </a:rPr>
              <a:t>specific </a:t>
            </a:r>
            <a:r>
              <a:rPr lang="en-US" dirty="0" err="1" smtClean="0">
                <a:solidFill>
                  <a:srgbClr val="FF0000"/>
                </a:solidFill>
              </a:rPr>
              <a:t>microRNAs</a:t>
            </a:r>
            <a:r>
              <a:rPr lang="en-US" dirty="0" smtClean="0">
                <a:solidFill>
                  <a:srgbClr val="FF0000"/>
                </a:solidFill>
              </a:rPr>
              <a:t> </a:t>
            </a:r>
            <a:r>
              <a:rPr lang="en-US" dirty="0" smtClean="0"/>
              <a:t>has been reported in </a:t>
            </a:r>
            <a:r>
              <a:rPr lang="en-US" i="1" dirty="0" smtClean="0"/>
              <a:t>in-vivo</a:t>
            </a:r>
            <a:r>
              <a:rPr lang="en-US" dirty="0" smtClean="0"/>
              <a:t> assessments </a:t>
            </a:r>
          </a:p>
          <a:p>
            <a:pPr>
              <a:lnSpc>
                <a:spcPct val="120000"/>
              </a:lnSpc>
            </a:pPr>
            <a:endParaRPr lang="en-US" dirty="0" smtClean="0">
              <a:solidFill>
                <a:srgbClr val="FF0000"/>
              </a:solidFill>
            </a:endParaRPr>
          </a:p>
          <a:p>
            <a:pPr>
              <a:lnSpc>
                <a:spcPct val="120000"/>
              </a:lnSpc>
            </a:pPr>
            <a:r>
              <a:rPr lang="en-US" dirty="0" smtClean="0"/>
              <a:t>It is suggested that modulation of specific microRNA expressions may have a key role in future </a:t>
            </a:r>
            <a:r>
              <a:rPr lang="en-US" dirty="0" smtClean="0">
                <a:solidFill>
                  <a:srgbClr val="FF0000"/>
                </a:solidFill>
              </a:rPr>
              <a:t>targeted therapies </a:t>
            </a:r>
            <a:r>
              <a:rPr lang="en-US" dirty="0" smtClean="0"/>
              <a:t>of osteoporosis.</a:t>
            </a:r>
            <a:endParaRPr lang="en-US" dirty="0">
              <a:solidFill>
                <a:srgbClr val="FF0000"/>
              </a:solidFill>
            </a:endParaRPr>
          </a:p>
        </p:txBody>
      </p:sp>
      <p:sp>
        <p:nvSpPr>
          <p:cNvPr id="4" name="TextBox 3"/>
          <p:cNvSpPr txBox="1"/>
          <p:nvPr/>
        </p:nvSpPr>
        <p:spPr>
          <a:xfrm>
            <a:off x="651164" y="6247601"/>
            <a:ext cx="11097491" cy="584775"/>
          </a:xfrm>
          <a:prstGeom prst="rect">
            <a:avLst/>
          </a:prstGeom>
          <a:noFill/>
        </p:spPr>
        <p:txBody>
          <a:bodyPr wrap="square" rtlCol="0">
            <a:spAutoFit/>
          </a:bodyPr>
          <a:lstStyle/>
          <a:p>
            <a:r>
              <a:rPr lang="en-US" sz="1600" i="1" dirty="0" smtClean="0"/>
              <a:t>Perez-Sanchez, Carlos, et al. "Circulating </a:t>
            </a:r>
            <a:r>
              <a:rPr lang="en-US" sz="1600" i="1" dirty="0" err="1" smtClean="0"/>
              <a:t>microRNAs</a:t>
            </a:r>
            <a:r>
              <a:rPr lang="en-US" sz="1600" i="1" dirty="0" smtClean="0"/>
              <a:t> as Potential Biomarkers of Disease Activity and Structural Damage in </a:t>
            </a:r>
            <a:r>
              <a:rPr lang="en-US" sz="1600" i="1" dirty="0" err="1" smtClean="0"/>
              <a:t>Ankylosing</a:t>
            </a:r>
            <a:r>
              <a:rPr lang="en-US" sz="1600" i="1" dirty="0" smtClean="0"/>
              <a:t> </a:t>
            </a:r>
            <a:r>
              <a:rPr lang="en-US" sz="1600" i="1" dirty="0" err="1" smtClean="0"/>
              <a:t>Spondylitis</a:t>
            </a:r>
            <a:r>
              <a:rPr lang="en-US" sz="1600" i="1" dirty="0" smtClean="0"/>
              <a:t> Patients." </a:t>
            </a:r>
            <a:r>
              <a:rPr lang="en-US" sz="1600" b="1" i="1" dirty="0" smtClean="0">
                <a:solidFill>
                  <a:srgbClr val="FF0000"/>
                </a:solidFill>
              </a:rPr>
              <a:t>Human molecular genetics (2018).</a:t>
            </a:r>
            <a:endParaRPr lang="en-US" sz="1600" b="1" i="1" dirty="0">
              <a:solidFill>
                <a:srgbClr val="FF0000"/>
              </a:solidFill>
            </a:endParaRPr>
          </a:p>
        </p:txBody>
      </p:sp>
      <p:sp>
        <p:nvSpPr>
          <p:cNvPr id="5" name="Slide Number Placeholder 4"/>
          <p:cNvSpPr>
            <a:spLocks noGrp="1"/>
          </p:cNvSpPr>
          <p:nvPr>
            <p:ph type="sldNum" sz="quarter" idx="12"/>
          </p:nvPr>
        </p:nvSpPr>
        <p:spPr/>
        <p:txBody>
          <a:bodyPr/>
          <a:lstStyle/>
          <a:p>
            <a:fld id="{8C5E33CA-C235-4B84-B888-7C5FB8295239}" type="slidenum">
              <a:rPr lang="en-US" smtClean="0"/>
              <a:pPr/>
              <a:t>45</a:t>
            </a:fld>
            <a:endParaRPr lang="en-US"/>
          </a:p>
        </p:txBody>
      </p:sp>
    </p:spTree>
    <p:extLst>
      <p:ext uri="{BB962C8B-B14F-4D97-AF65-F5344CB8AC3E}">
        <p14:creationId xmlns:p14="http://schemas.microsoft.com/office/powerpoint/2010/main" val="411325138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dirty="0" smtClean="0">
                <a:latin typeface="Arial" pitchFamily="34" charset="0"/>
                <a:cs typeface="Arial" pitchFamily="34" charset="0"/>
              </a:rPr>
              <a:t>PoCOsteo Project</a:t>
            </a:r>
          </a:p>
        </p:txBody>
      </p:sp>
      <p:sp>
        <p:nvSpPr>
          <p:cNvPr id="39938" name="Content Placeholder 2"/>
          <p:cNvSpPr>
            <a:spLocks noGrp="1"/>
          </p:cNvSpPr>
          <p:nvPr>
            <p:ph idx="1"/>
          </p:nvPr>
        </p:nvSpPr>
        <p:spPr>
          <a:xfrm>
            <a:off x="838200" y="1696232"/>
            <a:ext cx="10515600" cy="4351338"/>
          </a:xfrm>
        </p:spPr>
        <p:txBody>
          <a:bodyPr>
            <a:noAutofit/>
          </a:bodyPr>
          <a:lstStyle/>
          <a:p>
            <a:pPr eaLnBrk="1" hangingPunct="1">
              <a:lnSpc>
                <a:spcPct val="130000"/>
              </a:lnSpc>
            </a:pPr>
            <a:r>
              <a:rPr lang="en-US" sz="2200" dirty="0" smtClean="0"/>
              <a:t>Filling </a:t>
            </a:r>
            <a:r>
              <a:rPr lang="en-US" sz="2200" dirty="0" smtClean="0">
                <a:solidFill>
                  <a:srgbClr val="FF0000"/>
                </a:solidFill>
              </a:rPr>
              <a:t>two important gaps </a:t>
            </a:r>
            <a:r>
              <a:rPr lang="en-US" sz="2200" dirty="0" smtClean="0"/>
              <a:t>in the clinical armamentarium of osteoporosis management: </a:t>
            </a:r>
          </a:p>
          <a:p>
            <a:pPr lvl="1" eaLnBrk="1" hangingPunct="1">
              <a:lnSpc>
                <a:spcPct val="130000"/>
              </a:lnSpc>
            </a:pPr>
            <a:r>
              <a:rPr lang="en-US" sz="2000" dirty="0" smtClean="0">
                <a:solidFill>
                  <a:srgbClr val="FF0000"/>
                </a:solidFill>
              </a:rPr>
              <a:t>Early-stage identification </a:t>
            </a:r>
            <a:r>
              <a:rPr lang="en-US" sz="2000" dirty="0" smtClean="0"/>
              <a:t>of high-risk individuals who would best benefit from intervention </a:t>
            </a:r>
          </a:p>
          <a:p>
            <a:pPr lvl="1" eaLnBrk="1" hangingPunct="1">
              <a:lnSpc>
                <a:spcPct val="130000"/>
              </a:lnSpc>
            </a:pPr>
            <a:r>
              <a:rPr lang="en-US" sz="2000" dirty="0" smtClean="0"/>
              <a:t>A low cost, accessible </a:t>
            </a:r>
            <a:r>
              <a:rPr lang="en-US" sz="2000" dirty="0" smtClean="0">
                <a:solidFill>
                  <a:srgbClr val="FF0000"/>
                </a:solidFill>
              </a:rPr>
              <a:t>monitoring</a:t>
            </a:r>
            <a:r>
              <a:rPr lang="en-US" sz="2000" dirty="0" smtClean="0"/>
              <a:t> solution for those affected</a:t>
            </a:r>
            <a:r>
              <a:rPr lang="en-US" sz="2200" dirty="0" smtClean="0"/>
              <a:t>. </a:t>
            </a:r>
          </a:p>
          <a:p>
            <a:pPr eaLnBrk="1" hangingPunct="1">
              <a:lnSpc>
                <a:spcPct val="130000"/>
              </a:lnSpc>
              <a:buNone/>
            </a:pPr>
            <a:endParaRPr lang="en-US" sz="2200" dirty="0" smtClean="0"/>
          </a:p>
          <a:p>
            <a:pPr>
              <a:lnSpc>
                <a:spcPct val="130000"/>
              </a:lnSpc>
            </a:pPr>
            <a:r>
              <a:rPr lang="en-US" sz="2200" dirty="0"/>
              <a:t>The objective of the </a:t>
            </a:r>
            <a:r>
              <a:rPr lang="en-US" sz="2200" dirty="0">
                <a:solidFill>
                  <a:srgbClr val="FF0000"/>
                </a:solidFill>
              </a:rPr>
              <a:t>PoCOsteo project </a:t>
            </a:r>
            <a:r>
              <a:rPr lang="en-US" sz="2200" dirty="0"/>
              <a:t>is </a:t>
            </a:r>
            <a:r>
              <a:rPr lang="en-US" sz="2200" dirty="0" smtClean="0"/>
              <a:t>to develop a </a:t>
            </a:r>
            <a:r>
              <a:rPr lang="en-US" sz="2200" dirty="0">
                <a:solidFill>
                  <a:srgbClr val="FF0000"/>
                </a:solidFill>
              </a:rPr>
              <a:t>Point-of-Care </a:t>
            </a:r>
            <a:r>
              <a:rPr lang="en-US" sz="2200" dirty="0" smtClean="0">
                <a:solidFill>
                  <a:srgbClr val="FF0000"/>
                </a:solidFill>
              </a:rPr>
              <a:t>tool</a:t>
            </a:r>
            <a:r>
              <a:rPr lang="en-US" sz="2200" dirty="0" smtClean="0"/>
              <a:t>, which brings together </a:t>
            </a:r>
            <a:r>
              <a:rPr lang="en-US" sz="2200" dirty="0" smtClean="0">
                <a:solidFill>
                  <a:srgbClr val="FF0000"/>
                </a:solidFill>
              </a:rPr>
              <a:t>biomarker measurement</a:t>
            </a:r>
            <a:r>
              <a:rPr lang="en-US" sz="2200" dirty="0" smtClean="0"/>
              <a:t>, profiling of </a:t>
            </a:r>
            <a:r>
              <a:rPr lang="en-US" sz="2200" dirty="0" smtClean="0">
                <a:solidFill>
                  <a:srgbClr val="FF0000"/>
                </a:solidFill>
              </a:rPr>
              <a:t>genetic variations </a:t>
            </a:r>
            <a:r>
              <a:rPr lang="en-US" sz="2200" dirty="0" smtClean="0"/>
              <a:t>and assessment of the </a:t>
            </a:r>
            <a:r>
              <a:rPr lang="en-US" sz="2200" dirty="0" smtClean="0">
                <a:solidFill>
                  <a:srgbClr val="FF0000"/>
                </a:solidFill>
              </a:rPr>
              <a:t>underlying risk factors</a:t>
            </a:r>
            <a:r>
              <a:rPr lang="en-US" sz="2200" dirty="0" smtClean="0"/>
              <a:t>, would be used as an </a:t>
            </a:r>
            <a:r>
              <a:rPr lang="en-US" sz="2200" dirty="0" smtClean="0">
                <a:solidFill>
                  <a:srgbClr val="FF0000"/>
                </a:solidFill>
              </a:rPr>
              <a:t>in-office tool </a:t>
            </a:r>
            <a:r>
              <a:rPr lang="en-US" sz="2200" dirty="0" smtClean="0"/>
              <a:t>by physicians to enhance the predictive accuracy of fracture prognosis and to provide the affected individuals with </a:t>
            </a:r>
            <a:r>
              <a:rPr lang="en-US" sz="2200" dirty="0" smtClean="0">
                <a:solidFill>
                  <a:srgbClr val="FF0000"/>
                </a:solidFill>
              </a:rPr>
              <a:t>personalized care</a:t>
            </a:r>
            <a:r>
              <a:rPr lang="en-US" sz="2200" dirty="0" smtClean="0"/>
              <a:t>.</a:t>
            </a:r>
          </a:p>
        </p:txBody>
      </p:sp>
      <p:sp>
        <p:nvSpPr>
          <p:cNvPr id="4" name="Slide Number Placeholder 3"/>
          <p:cNvSpPr>
            <a:spLocks noGrp="1"/>
          </p:cNvSpPr>
          <p:nvPr>
            <p:ph type="sldNum" sz="quarter" idx="12"/>
          </p:nvPr>
        </p:nvSpPr>
        <p:spPr/>
        <p:txBody>
          <a:bodyPr/>
          <a:lstStyle/>
          <a:p>
            <a:fld id="{8C5E33CA-C235-4B84-B888-7C5FB8295239}" type="slidenum">
              <a:rPr lang="en-US" smtClean="0"/>
              <a:pPr/>
              <a:t>46</a:t>
            </a:fld>
            <a:endParaRPr lang="en-US"/>
          </a:p>
        </p:txBody>
      </p:sp>
      <p:sp>
        <p:nvSpPr>
          <p:cNvPr id="2" name="TextBox 1"/>
          <p:cNvSpPr txBox="1"/>
          <p:nvPr/>
        </p:nvSpPr>
        <p:spPr>
          <a:xfrm>
            <a:off x="429493" y="6151436"/>
            <a:ext cx="10695707" cy="646331"/>
          </a:xfrm>
          <a:prstGeom prst="rect">
            <a:avLst/>
          </a:prstGeom>
          <a:noFill/>
        </p:spPr>
        <p:txBody>
          <a:bodyPr wrap="square" rtlCol="0">
            <a:spAutoFit/>
          </a:bodyPr>
          <a:lstStyle/>
          <a:p>
            <a:r>
              <a:rPr lang="en-US" sz="1200" i="1" dirty="0" err="1"/>
              <a:t>Khashayar</a:t>
            </a:r>
            <a:r>
              <a:rPr lang="en-US" sz="1200" i="1" dirty="0"/>
              <a:t>, P., Leys, F., Lopes, P., </a:t>
            </a:r>
            <a:r>
              <a:rPr lang="en-US" sz="1200" i="1" dirty="0" err="1"/>
              <a:t>Ostovar</a:t>
            </a:r>
            <a:r>
              <a:rPr lang="en-US" sz="1200" i="1" dirty="0"/>
              <a:t>, A., </a:t>
            </a:r>
            <a:r>
              <a:rPr lang="en-US" sz="1200" i="1" dirty="0" err="1"/>
              <a:t>Schols</a:t>
            </a:r>
            <a:r>
              <a:rPr lang="en-US" sz="1200" i="1" dirty="0"/>
              <a:t>, G., </a:t>
            </a:r>
            <a:r>
              <a:rPr lang="en-US" sz="1200" i="1" dirty="0" err="1"/>
              <a:t>Gransee</a:t>
            </a:r>
            <a:r>
              <a:rPr lang="en-US" sz="1200" i="1" dirty="0"/>
              <a:t>, R., ... </a:t>
            </a:r>
            <a:r>
              <a:rPr lang="en-US" sz="1200" b="1" i="1" dirty="0" smtClean="0">
                <a:solidFill>
                  <a:srgbClr val="FF0000"/>
                </a:solidFill>
              </a:rPr>
              <a:t>Larijani, B (2018</a:t>
            </a:r>
            <a:r>
              <a:rPr lang="en-US" sz="1200" b="1" i="1" dirty="0">
                <a:solidFill>
                  <a:srgbClr val="FF0000"/>
                </a:solidFill>
              </a:rPr>
              <a:t>, April). </a:t>
            </a:r>
            <a:r>
              <a:rPr lang="en-US" sz="1200" i="1" dirty="0"/>
              <a:t>POCOSTEO: POC IN-OFFICE DEVICE FOR IDENTIFYING INDIVIDUALS AT HIGH RISK OF OSTEOPOROSIS AND OSTEOPOROTIC FRACTURE. In OSTEOPOROSIS INTERNATIONAL (Vol. 29, pp. S280-S280). 236 GRAYS INN RD, 6TH FLOOR, LONDON WC1X 8HL, ENGLAND: SPRINGER LONDON LTD.</a:t>
            </a:r>
          </a:p>
        </p:txBody>
      </p:sp>
    </p:spTree>
    <p:extLst>
      <p:ext uri="{BB962C8B-B14F-4D97-AF65-F5344CB8AC3E}">
        <p14:creationId xmlns:p14="http://schemas.microsoft.com/office/powerpoint/2010/main" val="15852372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PoCOsteo Project</a:t>
            </a:r>
            <a:endParaRPr lang="en-US" dirty="0"/>
          </a:p>
        </p:txBody>
      </p:sp>
      <p:sp>
        <p:nvSpPr>
          <p:cNvPr id="3" name="Content Placeholder 2"/>
          <p:cNvSpPr>
            <a:spLocks noGrp="1"/>
          </p:cNvSpPr>
          <p:nvPr>
            <p:ph idx="1"/>
          </p:nvPr>
        </p:nvSpPr>
        <p:spPr>
          <a:xfrm>
            <a:off x="838200" y="1825625"/>
            <a:ext cx="6442494" cy="4351338"/>
          </a:xfrm>
        </p:spPr>
        <p:txBody>
          <a:bodyPr>
            <a:normAutofit fontScale="92500"/>
          </a:bodyPr>
          <a:lstStyle/>
          <a:p>
            <a:r>
              <a:rPr lang="en-US" dirty="0" smtClean="0"/>
              <a:t>This project aims </a:t>
            </a:r>
            <a:r>
              <a:rPr lang="en-US" dirty="0"/>
              <a:t>to develop a </a:t>
            </a:r>
            <a:r>
              <a:rPr lang="en-US" dirty="0">
                <a:solidFill>
                  <a:srgbClr val="FF0000"/>
                </a:solidFill>
              </a:rPr>
              <a:t>Point-of-Care </a:t>
            </a:r>
            <a:r>
              <a:rPr lang="en-US" dirty="0" smtClean="0">
                <a:solidFill>
                  <a:srgbClr val="FF0000"/>
                </a:solidFill>
              </a:rPr>
              <a:t>tool </a:t>
            </a:r>
            <a:r>
              <a:rPr lang="en-US" dirty="0" smtClean="0"/>
              <a:t>including various </a:t>
            </a:r>
            <a:r>
              <a:rPr lang="en-US" dirty="0"/>
              <a:t>technologies </a:t>
            </a:r>
            <a:r>
              <a:rPr lang="en-US" dirty="0" smtClean="0"/>
              <a:t>including: </a:t>
            </a:r>
          </a:p>
          <a:p>
            <a:pPr lvl="1"/>
            <a:r>
              <a:rPr lang="en-US" dirty="0">
                <a:solidFill>
                  <a:srgbClr val="FF0000"/>
                </a:solidFill>
              </a:rPr>
              <a:t>M</a:t>
            </a:r>
            <a:r>
              <a:rPr lang="en-US" dirty="0" smtClean="0">
                <a:solidFill>
                  <a:srgbClr val="FF0000"/>
                </a:solidFill>
              </a:rPr>
              <a:t>olecular medicine </a:t>
            </a:r>
          </a:p>
          <a:p>
            <a:pPr lvl="1"/>
            <a:r>
              <a:rPr lang="en-US" dirty="0" smtClean="0">
                <a:solidFill>
                  <a:srgbClr val="FF0000"/>
                </a:solidFill>
              </a:rPr>
              <a:t>Nano biotechnology </a:t>
            </a:r>
          </a:p>
          <a:p>
            <a:pPr lvl="1"/>
            <a:r>
              <a:rPr lang="en-US" dirty="0" smtClean="0">
                <a:solidFill>
                  <a:srgbClr val="FF0000"/>
                </a:solidFill>
              </a:rPr>
              <a:t>Microfluidics</a:t>
            </a:r>
          </a:p>
          <a:p>
            <a:pPr lvl="1"/>
            <a:r>
              <a:rPr lang="en-US" dirty="0">
                <a:solidFill>
                  <a:srgbClr val="FF0000"/>
                </a:solidFill>
              </a:rPr>
              <a:t>M</a:t>
            </a:r>
            <a:r>
              <a:rPr lang="en-US" dirty="0" smtClean="0">
                <a:solidFill>
                  <a:srgbClr val="FF0000"/>
                </a:solidFill>
              </a:rPr>
              <a:t>aterial </a:t>
            </a:r>
            <a:r>
              <a:rPr lang="en-US" dirty="0">
                <a:solidFill>
                  <a:srgbClr val="FF0000"/>
                </a:solidFill>
              </a:rPr>
              <a:t>sciences </a:t>
            </a:r>
          </a:p>
          <a:p>
            <a:pPr lvl="1"/>
            <a:r>
              <a:rPr lang="en-US" dirty="0" smtClean="0">
                <a:solidFill>
                  <a:srgbClr val="FF0000"/>
                </a:solidFill>
              </a:rPr>
              <a:t>Biochemistry</a:t>
            </a:r>
          </a:p>
          <a:p>
            <a:r>
              <a:rPr lang="en-US" dirty="0"/>
              <a:t>To realize this </a:t>
            </a:r>
            <a:r>
              <a:rPr lang="en-US" dirty="0" smtClean="0"/>
              <a:t>objective, </a:t>
            </a:r>
            <a:r>
              <a:rPr lang="en-US" dirty="0"/>
              <a:t>a balanced consortium of </a:t>
            </a:r>
            <a:r>
              <a:rPr lang="en-US" dirty="0">
                <a:solidFill>
                  <a:srgbClr val="FF0000"/>
                </a:solidFill>
              </a:rPr>
              <a:t>research partners </a:t>
            </a:r>
            <a:r>
              <a:rPr lang="en-US" dirty="0" smtClean="0"/>
              <a:t>has </a:t>
            </a:r>
            <a:r>
              <a:rPr lang="en-US" dirty="0"/>
              <a:t>been brought together, and a well-considered </a:t>
            </a:r>
            <a:r>
              <a:rPr lang="en-US" dirty="0">
                <a:solidFill>
                  <a:srgbClr val="FF0000"/>
                </a:solidFill>
              </a:rPr>
              <a:t>and logical work </a:t>
            </a:r>
            <a:r>
              <a:rPr lang="en-US" dirty="0" smtClean="0">
                <a:solidFill>
                  <a:srgbClr val="FF0000"/>
                </a:solidFill>
              </a:rPr>
              <a:t>plan</a:t>
            </a:r>
            <a:r>
              <a:rPr lang="en-US" dirty="0" smtClean="0"/>
              <a:t> is devised</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D75FAA1E-9744-4FB4-998E-BF28E06AD271}" type="slidenum">
              <a:rPr lang="en-US" smtClean="0"/>
              <a:pPr/>
              <a:t>47</a:t>
            </a:fld>
            <a:endParaRPr lang="en-US"/>
          </a:p>
        </p:txBody>
      </p:sp>
      <p:pic>
        <p:nvPicPr>
          <p:cNvPr id="6" name="Picture 5"/>
          <p:cNvPicPr>
            <a:picLocks noChangeAspect="1"/>
          </p:cNvPicPr>
          <p:nvPr/>
        </p:nvPicPr>
        <p:blipFill>
          <a:blip r:embed="rId2" cstate="print"/>
          <a:stretch>
            <a:fillRect/>
          </a:stretch>
        </p:blipFill>
        <p:spPr>
          <a:xfrm>
            <a:off x="7306175" y="2000522"/>
            <a:ext cx="4787743" cy="3097952"/>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6021773"/>
            <a:ext cx="107172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39019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PoCOsteo </a:t>
            </a:r>
            <a:r>
              <a:rPr lang="en-US" dirty="0" smtClean="0"/>
              <a:t>Project Phases </a:t>
            </a:r>
            <a:endParaRPr lang="en-US" dirty="0"/>
          </a:p>
        </p:txBody>
      </p:sp>
      <p:sp>
        <p:nvSpPr>
          <p:cNvPr id="3" name="Content Placeholder 2"/>
          <p:cNvSpPr>
            <a:spLocks noGrp="1"/>
          </p:cNvSpPr>
          <p:nvPr>
            <p:ph idx="1"/>
          </p:nvPr>
        </p:nvSpPr>
        <p:spPr/>
        <p:txBody>
          <a:bodyPr/>
          <a:lstStyle/>
          <a:p>
            <a:r>
              <a:rPr lang="en-US" dirty="0" smtClean="0"/>
              <a:t>This project is consisted of three distinct </a:t>
            </a:r>
            <a:r>
              <a:rPr lang="en-US" dirty="0" smtClean="0"/>
              <a:t>phases </a:t>
            </a:r>
            <a:endParaRPr lang="en-US" dirty="0" smtClean="0"/>
          </a:p>
          <a:p>
            <a:r>
              <a:rPr lang="en-US" b="1" dirty="0" smtClean="0"/>
              <a:t>Development </a:t>
            </a:r>
          </a:p>
          <a:p>
            <a:pPr lvl="1"/>
            <a:r>
              <a:rPr lang="en-US" dirty="0"/>
              <a:t>I</a:t>
            </a:r>
            <a:r>
              <a:rPr lang="en-US" dirty="0" smtClean="0"/>
              <a:t>ntegrate </a:t>
            </a:r>
            <a:r>
              <a:rPr lang="en-US" dirty="0">
                <a:solidFill>
                  <a:srgbClr val="FF0000"/>
                </a:solidFill>
              </a:rPr>
              <a:t>proteomics and genomics technology </a:t>
            </a:r>
            <a:r>
              <a:rPr lang="en-US" dirty="0"/>
              <a:t>into a functional single </a:t>
            </a:r>
            <a:r>
              <a:rPr lang="en-US" dirty="0" err="1"/>
              <a:t>PoC</a:t>
            </a:r>
            <a:r>
              <a:rPr lang="en-US" dirty="0"/>
              <a:t> device</a:t>
            </a:r>
          </a:p>
          <a:p>
            <a:r>
              <a:rPr lang="en-US" b="1" dirty="0"/>
              <a:t>Clinical validation</a:t>
            </a:r>
            <a:r>
              <a:rPr lang="en-US" dirty="0"/>
              <a:t>   </a:t>
            </a:r>
            <a:endParaRPr lang="en-US" dirty="0" smtClean="0"/>
          </a:p>
          <a:p>
            <a:pPr lvl="1"/>
            <a:r>
              <a:rPr lang="en-US" dirty="0">
                <a:solidFill>
                  <a:srgbClr val="FF0000"/>
                </a:solidFill>
              </a:rPr>
              <a:t>C</a:t>
            </a:r>
            <a:r>
              <a:rPr lang="en-US" dirty="0" smtClean="0">
                <a:solidFill>
                  <a:srgbClr val="FF0000"/>
                </a:solidFill>
              </a:rPr>
              <a:t>omparing </a:t>
            </a:r>
            <a:r>
              <a:rPr lang="en-US" dirty="0">
                <a:solidFill>
                  <a:srgbClr val="FF0000"/>
                </a:solidFill>
              </a:rPr>
              <a:t>the </a:t>
            </a:r>
            <a:r>
              <a:rPr lang="en-US" dirty="0" err="1">
                <a:solidFill>
                  <a:srgbClr val="FF0000"/>
                </a:solidFill>
              </a:rPr>
              <a:t>PoCOSteo</a:t>
            </a:r>
            <a:r>
              <a:rPr lang="en-US" dirty="0">
                <a:solidFill>
                  <a:srgbClr val="FF0000"/>
                </a:solidFill>
              </a:rPr>
              <a:t> results </a:t>
            </a:r>
            <a:r>
              <a:rPr lang="en-US" dirty="0"/>
              <a:t>with those of the current state-of-the-art of each technology separately</a:t>
            </a:r>
          </a:p>
          <a:p>
            <a:r>
              <a:rPr lang="en-US" b="1" dirty="0" smtClean="0"/>
              <a:t>Commercialization </a:t>
            </a:r>
            <a:r>
              <a:rPr lang="en-US" b="1" dirty="0"/>
              <a:t> </a:t>
            </a:r>
            <a:endParaRPr lang="en-US" b="1" dirty="0" smtClean="0"/>
          </a:p>
          <a:p>
            <a:pPr lvl="1"/>
            <a:r>
              <a:rPr lang="en-US" dirty="0"/>
              <a:t>P</a:t>
            </a:r>
            <a:r>
              <a:rPr lang="en-US" dirty="0" smtClean="0"/>
              <a:t>reparation </a:t>
            </a:r>
            <a:r>
              <a:rPr lang="en-US" dirty="0"/>
              <a:t>for </a:t>
            </a:r>
            <a:r>
              <a:rPr lang="en-US" dirty="0" err="1">
                <a:solidFill>
                  <a:srgbClr val="FF0000"/>
                </a:solidFill>
              </a:rPr>
              <a:t>commercialisation</a:t>
            </a:r>
            <a:r>
              <a:rPr lang="en-US" dirty="0">
                <a:solidFill>
                  <a:srgbClr val="FF0000"/>
                </a:solidFill>
              </a:rPr>
              <a:t> of a Point-of-Care tool </a:t>
            </a:r>
            <a:r>
              <a:rPr lang="en-US" dirty="0"/>
              <a:t>for bone disease assessment</a:t>
            </a:r>
          </a:p>
          <a:p>
            <a:endParaRPr lang="en-US" dirty="0"/>
          </a:p>
        </p:txBody>
      </p:sp>
      <p:sp>
        <p:nvSpPr>
          <p:cNvPr id="4" name="Slide Number Placeholder 3"/>
          <p:cNvSpPr>
            <a:spLocks noGrp="1"/>
          </p:cNvSpPr>
          <p:nvPr>
            <p:ph type="sldNum" sz="quarter" idx="12"/>
          </p:nvPr>
        </p:nvSpPr>
        <p:spPr/>
        <p:txBody>
          <a:bodyPr/>
          <a:lstStyle/>
          <a:p>
            <a:fld id="{D75FAA1E-9744-4FB4-998E-BF28E06AD271}" type="slidenum">
              <a:rPr lang="en-US" smtClean="0"/>
              <a:pPr/>
              <a:t>48</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35" y="6091048"/>
            <a:ext cx="1098434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5991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le 1"/>
          <p:cNvSpPr txBox="1">
            <a:spLocks noGrp="1"/>
          </p:cNvSpPr>
          <p:nvPr>
            <p:ph type="title"/>
          </p:nvPr>
        </p:nvSpPr>
        <p:spPr>
          <a:xfrm>
            <a:off x="838200" y="365126"/>
            <a:ext cx="9940636" cy="1283566"/>
          </a:xfrm>
        </p:spPr>
        <p:txBody>
          <a:bodyPr>
            <a:normAutofit/>
          </a:bodyPr>
          <a:lstStyle/>
          <a:p>
            <a:pPr>
              <a:defRPr/>
            </a:pPr>
            <a:r>
              <a:rPr lang="en-US" sz="4000" dirty="0" smtClean="0">
                <a:ea typeface="ＭＳ Ｐゴシック" charset="0"/>
                <a:cs typeface="+mj-cs"/>
              </a:rPr>
              <a:t>Multifaceted and Personalized Approach </a:t>
            </a:r>
            <a:r>
              <a:rPr lang="en-US" sz="4000" dirty="0" smtClean="0">
                <a:ea typeface="ＭＳ Ｐゴシック" charset="0"/>
              </a:rPr>
              <a:t>for</a:t>
            </a:r>
            <a:r>
              <a:rPr lang="en-US" sz="4000" dirty="0" smtClean="0">
                <a:ea typeface="ＭＳ Ｐゴシック" charset="0"/>
                <a:cs typeface="+mj-cs"/>
              </a:rPr>
              <a:t> Screening and Diagnosis of Osteoporosis </a:t>
            </a:r>
            <a:endParaRPr dirty="0">
              <a:solidFill>
                <a:schemeClr val="accent3">
                  <a:lumOff val="44000"/>
                </a:schemeClr>
              </a:solidFill>
              <a:ea typeface="ＭＳ Ｐゴシック" charset="0"/>
              <a:cs typeface="+mj-cs"/>
            </a:endParaRPr>
          </a:p>
        </p:txBody>
      </p:sp>
      <p:sp>
        <p:nvSpPr>
          <p:cNvPr id="45058" name="Content Placeholder 2"/>
          <p:cNvSpPr>
            <a:spLocks noGrp="1"/>
          </p:cNvSpPr>
          <p:nvPr>
            <p:ph idx="1"/>
          </p:nvPr>
        </p:nvSpPr>
        <p:spPr/>
        <p:txBody>
          <a:bodyPr/>
          <a:lstStyle/>
          <a:p>
            <a:pPr algn="just">
              <a:lnSpc>
                <a:spcPct val="100000"/>
              </a:lnSpc>
            </a:pPr>
            <a:r>
              <a:rPr lang="en-US" sz="2400" dirty="0" smtClean="0"/>
              <a:t>For provision of accurate picture of bone status a </a:t>
            </a:r>
            <a:r>
              <a:rPr lang="en-US" sz="2400" dirty="0" smtClean="0">
                <a:solidFill>
                  <a:srgbClr val="FF0000"/>
                </a:solidFill>
              </a:rPr>
              <a:t>multifaceted approach </a:t>
            </a:r>
            <a:r>
              <a:rPr lang="en-US" sz="2400" dirty="0" smtClean="0"/>
              <a:t>and </a:t>
            </a:r>
            <a:r>
              <a:rPr lang="en-US" sz="2400" dirty="0" smtClean="0">
                <a:solidFill>
                  <a:srgbClr val="FF0000"/>
                </a:solidFill>
              </a:rPr>
              <a:t>personalized strategy </a:t>
            </a:r>
            <a:r>
              <a:rPr lang="en-US" sz="2400" dirty="0" smtClean="0"/>
              <a:t>is necessary which should contain different information such as:</a:t>
            </a:r>
          </a:p>
          <a:p>
            <a:pPr lvl="1" algn="just">
              <a:lnSpc>
                <a:spcPct val="100000"/>
              </a:lnSpc>
            </a:pPr>
            <a:r>
              <a:rPr lang="en-US" sz="2000" dirty="0" smtClean="0">
                <a:solidFill>
                  <a:srgbClr val="FF0000"/>
                </a:solidFill>
              </a:rPr>
              <a:t>FRAX </a:t>
            </a:r>
          </a:p>
          <a:p>
            <a:pPr lvl="1" algn="just">
              <a:lnSpc>
                <a:spcPct val="100000"/>
              </a:lnSpc>
            </a:pPr>
            <a:r>
              <a:rPr lang="en-US" sz="2000" dirty="0" smtClean="0">
                <a:solidFill>
                  <a:srgbClr val="FF0000"/>
                </a:solidFill>
              </a:rPr>
              <a:t>Imaging </a:t>
            </a:r>
          </a:p>
          <a:p>
            <a:pPr lvl="1" algn="just">
              <a:lnSpc>
                <a:spcPct val="100000"/>
              </a:lnSpc>
            </a:pPr>
            <a:r>
              <a:rPr lang="en-US" sz="2000" dirty="0" smtClean="0">
                <a:solidFill>
                  <a:srgbClr val="FF0000"/>
                </a:solidFill>
              </a:rPr>
              <a:t>Proteomic </a:t>
            </a:r>
          </a:p>
          <a:p>
            <a:pPr lvl="1" algn="just">
              <a:lnSpc>
                <a:spcPct val="100000"/>
              </a:lnSpc>
            </a:pPr>
            <a:r>
              <a:rPr lang="en-US" sz="2000" dirty="0" smtClean="0">
                <a:solidFill>
                  <a:srgbClr val="FF0000"/>
                </a:solidFill>
              </a:rPr>
              <a:t>Genomic</a:t>
            </a:r>
          </a:p>
          <a:p>
            <a:pPr lvl="1" algn="just">
              <a:lnSpc>
                <a:spcPct val="100000"/>
              </a:lnSpc>
            </a:pPr>
            <a:r>
              <a:rPr lang="en-US" sz="2000" dirty="0" smtClean="0">
                <a:solidFill>
                  <a:srgbClr val="FF0000"/>
                </a:solidFill>
              </a:rPr>
              <a:t>CRF data</a:t>
            </a:r>
          </a:p>
          <a:p>
            <a:pPr algn="just">
              <a:lnSpc>
                <a:spcPct val="100000"/>
              </a:lnSpc>
            </a:pPr>
            <a:r>
              <a:rPr lang="en-US" sz="2400" dirty="0" smtClean="0"/>
              <a:t>Treatment and monitoring plan should be </a:t>
            </a:r>
            <a:r>
              <a:rPr lang="en-US" sz="2400" dirty="0" smtClean="0">
                <a:solidFill>
                  <a:srgbClr val="FF0000"/>
                </a:solidFill>
              </a:rPr>
              <a:t>designed for each individual patient </a:t>
            </a:r>
            <a:r>
              <a:rPr lang="en-US" sz="2400" dirty="0" smtClean="0"/>
              <a:t>through amalgamation of different </a:t>
            </a:r>
            <a:r>
              <a:rPr lang="en-US" sz="2400" dirty="0" smtClean="0">
                <a:solidFill>
                  <a:srgbClr val="FF0000"/>
                </a:solidFill>
              </a:rPr>
              <a:t>osteoporosis-related personal information</a:t>
            </a:r>
          </a:p>
        </p:txBody>
      </p:sp>
      <p:sp>
        <p:nvSpPr>
          <p:cNvPr id="4" name="Slide Number Placeholder 3"/>
          <p:cNvSpPr>
            <a:spLocks noGrp="1"/>
          </p:cNvSpPr>
          <p:nvPr>
            <p:ph type="sldNum" sz="quarter" idx="12"/>
          </p:nvPr>
        </p:nvSpPr>
        <p:spPr/>
        <p:txBody>
          <a:bodyPr/>
          <a:lstStyle/>
          <a:p>
            <a:fld id="{8C5E33CA-C235-4B84-B888-7C5FB8295239}" type="slidenum">
              <a:rPr lang="en-US" smtClean="0"/>
              <a:pPr/>
              <a:t>49</a:t>
            </a:fld>
            <a:endParaRPr lang="en-US"/>
          </a:p>
        </p:txBody>
      </p:sp>
      <p:pic>
        <p:nvPicPr>
          <p:cNvPr id="2" name="Picture 1"/>
          <p:cNvPicPr>
            <a:picLocks noChangeAspect="1"/>
          </p:cNvPicPr>
          <p:nvPr/>
        </p:nvPicPr>
        <p:blipFill>
          <a:blip r:embed="rId2" cstate="print"/>
          <a:stretch>
            <a:fillRect/>
          </a:stretch>
        </p:blipFill>
        <p:spPr>
          <a:xfrm>
            <a:off x="938337" y="6135762"/>
            <a:ext cx="10315326" cy="676715"/>
          </a:xfrm>
          <a:prstGeom prst="rect">
            <a:avLst/>
          </a:prstGeom>
        </p:spPr>
      </p:pic>
    </p:spTree>
    <p:extLst>
      <p:ext uri="{BB962C8B-B14F-4D97-AF65-F5344CB8AC3E}">
        <p14:creationId xmlns:p14="http://schemas.microsoft.com/office/powerpoint/2010/main" val="401057586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Bone Remodeling Process </a:t>
            </a:r>
            <a:endParaRPr lang="en-US" dirty="0"/>
          </a:p>
        </p:txBody>
      </p:sp>
      <p:sp>
        <p:nvSpPr>
          <p:cNvPr id="3" name="Content Placeholder 2"/>
          <p:cNvSpPr>
            <a:spLocks noGrp="1"/>
          </p:cNvSpPr>
          <p:nvPr>
            <p:ph idx="1"/>
          </p:nvPr>
        </p:nvSpPr>
        <p:spPr>
          <a:xfrm>
            <a:off x="838200" y="1431985"/>
            <a:ext cx="10515600" cy="4744978"/>
          </a:xfrm>
        </p:spPr>
        <p:txBody>
          <a:bodyPr/>
          <a:lstStyle/>
          <a:p>
            <a:r>
              <a:rPr lang="en-US" dirty="0" smtClean="0"/>
              <a:t>In adult </a:t>
            </a:r>
            <a:r>
              <a:rPr lang="en-US" dirty="0"/>
              <a:t>life, the skeleton is </a:t>
            </a:r>
            <a:r>
              <a:rPr lang="en-US" dirty="0" smtClean="0"/>
              <a:t>continually </a:t>
            </a:r>
            <a:r>
              <a:rPr lang="en-US" dirty="0" smtClean="0">
                <a:solidFill>
                  <a:srgbClr val="FF0000"/>
                </a:solidFill>
              </a:rPr>
              <a:t>remodeled</a:t>
            </a:r>
            <a:r>
              <a:rPr lang="en-US" dirty="0" smtClean="0"/>
              <a:t> as a result of:</a:t>
            </a:r>
          </a:p>
          <a:p>
            <a:pPr lvl="1"/>
            <a:r>
              <a:rPr lang="en-US" dirty="0"/>
              <a:t>Bone </a:t>
            </a:r>
            <a:r>
              <a:rPr lang="en-US" dirty="0">
                <a:solidFill>
                  <a:srgbClr val="FF0000"/>
                </a:solidFill>
              </a:rPr>
              <a:t>formation </a:t>
            </a:r>
            <a:r>
              <a:rPr lang="en-US" dirty="0"/>
              <a:t>occurs as result of the </a:t>
            </a:r>
            <a:r>
              <a:rPr lang="en-US" dirty="0">
                <a:solidFill>
                  <a:srgbClr val="FF0000"/>
                </a:solidFill>
              </a:rPr>
              <a:t>osteoblast </a:t>
            </a:r>
            <a:r>
              <a:rPr lang="en-US" dirty="0"/>
              <a:t>activity</a:t>
            </a:r>
            <a:endParaRPr lang="en-US" dirty="0">
              <a:solidFill>
                <a:srgbClr val="FF0000"/>
              </a:solidFill>
            </a:endParaRPr>
          </a:p>
          <a:p>
            <a:pPr lvl="1"/>
            <a:r>
              <a:rPr lang="en-US" dirty="0" smtClean="0"/>
              <a:t>Bone </a:t>
            </a:r>
            <a:r>
              <a:rPr lang="en-US" dirty="0" smtClean="0">
                <a:solidFill>
                  <a:srgbClr val="FF0000"/>
                </a:solidFill>
              </a:rPr>
              <a:t>resorption, </a:t>
            </a:r>
            <a:r>
              <a:rPr lang="en-US" dirty="0" smtClean="0"/>
              <a:t>due </a:t>
            </a:r>
            <a:r>
              <a:rPr lang="en-US" dirty="0"/>
              <a:t>to the activity of </a:t>
            </a:r>
            <a:r>
              <a:rPr lang="en-US" dirty="0" smtClean="0">
                <a:solidFill>
                  <a:srgbClr val="FF0000"/>
                </a:solidFill>
              </a:rPr>
              <a:t>osteoclast</a:t>
            </a:r>
          </a:p>
          <a:p>
            <a:pPr lvl="1"/>
            <a:endParaRPr lang="en-US" dirty="0" smtClean="0">
              <a:solidFill>
                <a:srgbClr val="FF0000"/>
              </a:solidFill>
            </a:endParaRPr>
          </a:p>
          <a:p>
            <a:r>
              <a:rPr lang="en-US" dirty="0" smtClean="0"/>
              <a:t>Osteoporosis develops when:    </a:t>
            </a:r>
            <a:r>
              <a:rPr lang="en-US" dirty="0" smtClean="0">
                <a:solidFill>
                  <a:srgbClr val="FF0000"/>
                </a:solidFill>
              </a:rPr>
              <a:t>resorption&gt;&gt;formation</a:t>
            </a:r>
          </a:p>
        </p:txBody>
      </p:sp>
      <p:sp>
        <p:nvSpPr>
          <p:cNvPr id="5" name="Slide Number Placeholder 4"/>
          <p:cNvSpPr>
            <a:spLocks noGrp="1"/>
          </p:cNvSpPr>
          <p:nvPr>
            <p:ph type="sldNum" sz="quarter" idx="12"/>
          </p:nvPr>
        </p:nvSpPr>
        <p:spPr/>
        <p:txBody>
          <a:bodyPr/>
          <a:lstStyle/>
          <a:p>
            <a:fld id="{D75FAA1E-9744-4FB4-998E-BF28E06AD271}" type="slidenum">
              <a:rPr lang="en-US" smtClean="0"/>
              <a:pPr/>
              <a:t>5</a:t>
            </a:fld>
            <a:endParaRPr lang="en-US"/>
          </a:p>
        </p:txBody>
      </p:sp>
      <p:pic>
        <p:nvPicPr>
          <p:cNvPr id="7" name="Content Placeholder 3"/>
          <p:cNvPicPr>
            <a:picLocks noChangeAspect="1"/>
          </p:cNvPicPr>
          <p:nvPr/>
        </p:nvPicPr>
        <p:blipFill>
          <a:blip r:embed="rId2" cstate="print"/>
          <a:stretch>
            <a:fillRect/>
          </a:stretch>
        </p:blipFill>
        <p:spPr>
          <a:xfrm>
            <a:off x="2113472" y="3569623"/>
            <a:ext cx="7556739" cy="2439414"/>
          </a:xfrm>
          <a:prstGeom prst="rect">
            <a:avLst/>
          </a:prstGeom>
        </p:spPr>
      </p:pic>
      <p:sp>
        <p:nvSpPr>
          <p:cNvPr id="4" name="TextBox 3"/>
          <p:cNvSpPr txBox="1"/>
          <p:nvPr/>
        </p:nvSpPr>
        <p:spPr>
          <a:xfrm>
            <a:off x="439946" y="6009037"/>
            <a:ext cx="10913853" cy="646331"/>
          </a:xfrm>
          <a:prstGeom prst="rect">
            <a:avLst/>
          </a:prstGeom>
          <a:noFill/>
        </p:spPr>
        <p:txBody>
          <a:bodyPr wrap="square" rtlCol="0">
            <a:spAutoFit/>
          </a:bodyPr>
          <a:lstStyle/>
          <a:p>
            <a:r>
              <a:rPr lang="en-US" i="1" dirty="0" err="1"/>
              <a:t>Lieben</a:t>
            </a:r>
            <a:r>
              <a:rPr lang="en-US" i="1" dirty="0"/>
              <a:t>, </a:t>
            </a:r>
            <a:r>
              <a:rPr lang="en-US" i="1" dirty="0" err="1"/>
              <a:t>Liesbet</a:t>
            </a:r>
            <a:r>
              <a:rPr lang="en-US" i="1" dirty="0"/>
              <a:t>. "Bone: Direct contact between mature osteoblasts and osteoclasts." </a:t>
            </a:r>
            <a:r>
              <a:rPr lang="en-US" b="1" i="1" dirty="0">
                <a:solidFill>
                  <a:srgbClr val="FF0000"/>
                </a:solidFill>
              </a:rPr>
              <a:t>Nature Reviews Rheumatology(2018).</a:t>
            </a:r>
          </a:p>
        </p:txBody>
      </p:sp>
    </p:spTree>
    <p:extLst>
      <p:ext uri="{BB962C8B-B14F-4D97-AF65-F5344CB8AC3E}">
        <p14:creationId xmlns:p14="http://schemas.microsoft.com/office/powerpoint/2010/main" val="764861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Principles of Osteoporosis Treatment </a:t>
            </a:r>
            <a:endParaRPr lang="en-US" dirty="0"/>
          </a:p>
        </p:txBody>
      </p:sp>
      <p:sp>
        <p:nvSpPr>
          <p:cNvPr id="5" name="Content Placeholder 4"/>
          <p:cNvSpPr>
            <a:spLocks noGrp="1"/>
          </p:cNvSpPr>
          <p:nvPr>
            <p:ph sz="half" idx="1"/>
          </p:nvPr>
        </p:nvSpPr>
        <p:spPr>
          <a:xfrm>
            <a:off x="838200" y="1604513"/>
            <a:ext cx="5181600" cy="4572450"/>
          </a:xfrm>
        </p:spPr>
        <p:txBody>
          <a:bodyPr>
            <a:normAutofit fontScale="85000" lnSpcReduction="10000"/>
          </a:bodyPr>
          <a:lstStyle/>
          <a:p>
            <a:r>
              <a:rPr lang="en-US" dirty="0"/>
              <a:t>All </a:t>
            </a:r>
            <a:r>
              <a:rPr lang="en-US" dirty="0" smtClean="0"/>
              <a:t>cases need </a:t>
            </a:r>
            <a:r>
              <a:rPr lang="en-US" dirty="0" smtClean="0">
                <a:solidFill>
                  <a:srgbClr val="FF0000"/>
                </a:solidFill>
              </a:rPr>
              <a:t>diet and </a:t>
            </a:r>
            <a:r>
              <a:rPr lang="en-US" dirty="0">
                <a:solidFill>
                  <a:srgbClr val="FF0000"/>
                </a:solidFill>
              </a:rPr>
              <a:t>lifestyle advice </a:t>
            </a:r>
            <a:r>
              <a:rPr lang="en-US" dirty="0" smtClean="0"/>
              <a:t>(diet</a:t>
            </a:r>
            <a:r>
              <a:rPr lang="en-US" dirty="0"/>
              <a:t>, exercise, fall prevention, cessation of smoking and moderation of </a:t>
            </a:r>
            <a:r>
              <a:rPr lang="en-US" dirty="0" smtClean="0"/>
              <a:t>alcohol)</a:t>
            </a:r>
          </a:p>
          <a:p>
            <a:endParaRPr lang="en-US" dirty="0"/>
          </a:p>
          <a:p>
            <a:r>
              <a:rPr lang="en-US" dirty="0"/>
              <a:t>D</a:t>
            </a:r>
            <a:r>
              <a:rPr lang="en-US" dirty="0" smtClean="0"/>
              <a:t>ifferential </a:t>
            </a:r>
            <a:r>
              <a:rPr lang="en-US" dirty="0"/>
              <a:t>diagnosis of contributors to </a:t>
            </a:r>
            <a:r>
              <a:rPr lang="en-US" dirty="0" smtClean="0">
                <a:solidFill>
                  <a:srgbClr val="FF0000"/>
                </a:solidFill>
              </a:rPr>
              <a:t>secondary osteoporosis</a:t>
            </a:r>
            <a:r>
              <a:rPr lang="en-US" dirty="0"/>
              <a:t>, such as diseases and drugs (middle level</a:t>
            </a:r>
            <a:r>
              <a:rPr lang="en-US" dirty="0" smtClean="0"/>
              <a:t>) should be made </a:t>
            </a:r>
          </a:p>
          <a:p>
            <a:endParaRPr lang="en-US" dirty="0" smtClean="0"/>
          </a:p>
          <a:p>
            <a:r>
              <a:rPr lang="en-US" dirty="0" smtClean="0"/>
              <a:t>Treatment with </a:t>
            </a:r>
            <a:r>
              <a:rPr lang="en-US" dirty="0">
                <a:solidFill>
                  <a:srgbClr val="FF0000"/>
                </a:solidFill>
              </a:rPr>
              <a:t>antiresorptive or anabolic </a:t>
            </a:r>
            <a:r>
              <a:rPr lang="en-US" dirty="0" smtClean="0">
                <a:solidFill>
                  <a:srgbClr val="FF0000"/>
                </a:solidFill>
              </a:rPr>
              <a:t>drugs </a:t>
            </a:r>
            <a:r>
              <a:rPr lang="en-US" dirty="0" smtClean="0"/>
              <a:t>are only </a:t>
            </a:r>
            <a:r>
              <a:rPr lang="en-US" dirty="0"/>
              <a:t>indicated </a:t>
            </a:r>
            <a:r>
              <a:rPr lang="en-US" dirty="0" smtClean="0"/>
              <a:t>for </a:t>
            </a:r>
            <a:r>
              <a:rPr lang="en-US" dirty="0"/>
              <a:t>patients with a </a:t>
            </a:r>
            <a:r>
              <a:rPr lang="en-US" dirty="0">
                <a:solidFill>
                  <a:srgbClr val="FF0000"/>
                </a:solidFill>
              </a:rPr>
              <a:t>high risk of fracture</a:t>
            </a:r>
            <a:r>
              <a:rPr lang="en-US" dirty="0"/>
              <a:t>.</a:t>
            </a:r>
            <a:endParaRPr lang="en-US" dirty="0">
              <a:solidFill>
                <a:srgbClr val="FF0000"/>
              </a:solidFill>
            </a:endParaRPr>
          </a:p>
        </p:txBody>
      </p:sp>
      <p:pic>
        <p:nvPicPr>
          <p:cNvPr id="7" name="Content Placeholder 6"/>
          <p:cNvPicPr>
            <a:picLocks noGrp="1" noChangeAspect="1"/>
          </p:cNvPicPr>
          <p:nvPr>
            <p:ph sz="half" idx="2"/>
          </p:nvPr>
        </p:nvPicPr>
        <p:blipFill>
          <a:blip r:embed="rId2" cstate="print"/>
          <a:stretch>
            <a:fillRect/>
          </a:stretch>
        </p:blipFill>
        <p:spPr>
          <a:xfrm>
            <a:off x="6175552" y="2173357"/>
            <a:ext cx="5957019" cy="3309256"/>
          </a:xfrm>
          <a:prstGeom prst="rect">
            <a:avLst/>
          </a:prstGeom>
        </p:spPr>
      </p:pic>
      <p:sp>
        <p:nvSpPr>
          <p:cNvPr id="9" name="TextBox 8"/>
          <p:cNvSpPr txBox="1"/>
          <p:nvPr/>
        </p:nvSpPr>
        <p:spPr>
          <a:xfrm>
            <a:off x="9833115" y="5551043"/>
            <a:ext cx="1921566" cy="369332"/>
          </a:xfrm>
          <a:prstGeom prst="rect">
            <a:avLst/>
          </a:prstGeom>
          <a:noFill/>
        </p:spPr>
        <p:txBody>
          <a:bodyPr wrap="square" rtlCol="0">
            <a:spAutoFit/>
          </a:bodyPr>
          <a:lstStyle/>
          <a:p>
            <a:r>
              <a:rPr lang="en-US" dirty="0" smtClean="0"/>
              <a:t>Deal, 2009</a:t>
            </a:r>
            <a:endParaRPr lang="en-US" dirty="0"/>
          </a:p>
        </p:txBody>
      </p:sp>
      <p:sp>
        <p:nvSpPr>
          <p:cNvPr id="2" name="Slide Number Placeholder 1"/>
          <p:cNvSpPr>
            <a:spLocks noGrp="1"/>
          </p:cNvSpPr>
          <p:nvPr>
            <p:ph type="sldNum" sz="quarter" idx="12"/>
          </p:nvPr>
        </p:nvSpPr>
        <p:spPr/>
        <p:txBody>
          <a:bodyPr/>
          <a:lstStyle/>
          <a:p>
            <a:fld id="{D75FAA1E-9744-4FB4-998E-BF28E06AD271}" type="slidenum">
              <a:rPr lang="en-US" smtClean="0"/>
              <a:pPr/>
              <a:t>50</a:t>
            </a:fld>
            <a:endParaRPr lang="en-US"/>
          </a:p>
        </p:txBody>
      </p:sp>
      <p:sp>
        <p:nvSpPr>
          <p:cNvPr id="6" name="TextBox 5"/>
          <p:cNvSpPr txBox="1"/>
          <p:nvPr/>
        </p:nvSpPr>
        <p:spPr>
          <a:xfrm>
            <a:off x="396814" y="6357645"/>
            <a:ext cx="10412083" cy="307777"/>
          </a:xfrm>
          <a:prstGeom prst="rect">
            <a:avLst/>
          </a:prstGeom>
          <a:noFill/>
        </p:spPr>
        <p:txBody>
          <a:bodyPr wrap="square" rtlCol="0">
            <a:spAutoFit/>
          </a:bodyPr>
          <a:lstStyle/>
          <a:p>
            <a:r>
              <a:rPr lang="en-US" sz="1400" i="1" dirty="0" err="1"/>
              <a:t>Cotts</a:t>
            </a:r>
            <a:r>
              <a:rPr lang="en-US" sz="1400" i="1" dirty="0"/>
              <a:t>, Kamala </a:t>
            </a:r>
            <a:r>
              <a:rPr lang="en-US" sz="1400" i="1" dirty="0" err="1"/>
              <a:t>Gullapalli</a:t>
            </a:r>
            <a:r>
              <a:rPr lang="en-US" sz="1400" i="1" dirty="0"/>
              <a:t>, and Adam S. </a:t>
            </a:r>
            <a:r>
              <a:rPr lang="en-US" sz="1400" i="1" dirty="0" err="1"/>
              <a:t>Cifu</a:t>
            </a:r>
            <a:r>
              <a:rPr lang="en-US" sz="1400" i="1" dirty="0"/>
              <a:t>. "Treatment </a:t>
            </a:r>
            <a:r>
              <a:rPr lang="en-US" sz="1400" i="1" dirty="0" smtClean="0"/>
              <a:t>of osteoporosis</a:t>
            </a:r>
            <a:r>
              <a:rPr lang="en-US" sz="1400" i="1" dirty="0"/>
              <a:t>." </a:t>
            </a:r>
            <a:r>
              <a:rPr lang="en-US" sz="1400" b="1" i="1" dirty="0" err="1">
                <a:solidFill>
                  <a:srgbClr val="FF0000"/>
                </a:solidFill>
              </a:rPr>
              <a:t>Jama</a:t>
            </a:r>
            <a:r>
              <a:rPr lang="en-US" sz="1400" b="1" i="1" dirty="0">
                <a:solidFill>
                  <a:srgbClr val="FF0000"/>
                </a:solidFill>
              </a:rPr>
              <a:t> 319.10 (2018): </a:t>
            </a:r>
            <a:r>
              <a:rPr lang="en-US" sz="1400" i="1" dirty="0"/>
              <a:t>1040-1041.</a:t>
            </a:r>
          </a:p>
        </p:txBody>
      </p:sp>
    </p:spTree>
    <p:extLst>
      <p:ext uri="{BB962C8B-B14F-4D97-AF65-F5344CB8AC3E}">
        <p14:creationId xmlns:p14="http://schemas.microsoft.com/office/powerpoint/2010/main" val="28803972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Nonpharmacologic management of osteoporosis</a:t>
            </a:r>
          </a:p>
        </p:txBody>
      </p:sp>
      <p:sp>
        <p:nvSpPr>
          <p:cNvPr id="3" name="Content Placeholder 2"/>
          <p:cNvSpPr>
            <a:spLocks noGrp="1"/>
          </p:cNvSpPr>
          <p:nvPr>
            <p:ph idx="1"/>
          </p:nvPr>
        </p:nvSpPr>
        <p:spPr/>
        <p:txBody>
          <a:bodyPr/>
          <a:lstStyle/>
          <a:p>
            <a:r>
              <a:rPr lang="en-US" dirty="0" smtClean="0">
                <a:solidFill>
                  <a:srgbClr val="FF0000"/>
                </a:solidFill>
              </a:rPr>
              <a:t>Nonpharmacologic</a:t>
            </a:r>
            <a:r>
              <a:rPr lang="en-US" dirty="0" smtClean="0"/>
              <a:t> approaches are very beneficial, particularly in patients </a:t>
            </a:r>
            <a:r>
              <a:rPr lang="en-US" dirty="0"/>
              <a:t>who cannot, or will not, comply with </a:t>
            </a:r>
            <a:r>
              <a:rPr lang="en-US" dirty="0" smtClean="0"/>
              <a:t>medication regimens</a:t>
            </a:r>
            <a:endParaRPr lang="en-US" dirty="0"/>
          </a:p>
          <a:p>
            <a:endParaRPr lang="en-US" dirty="0" smtClean="0"/>
          </a:p>
          <a:p>
            <a:r>
              <a:rPr lang="en-US" dirty="0" smtClean="0"/>
              <a:t>They include:</a:t>
            </a:r>
          </a:p>
          <a:p>
            <a:pPr lvl="1"/>
            <a:r>
              <a:rPr lang="en-US" dirty="0"/>
              <a:t>U</a:t>
            </a:r>
            <a:r>
              <a:rPr lang="en-US" dirty="0" smtClean="0"/>
              <a:t>se </a:t>
            </a:r>
            <a:r>
              <a:rPr lang="en-US" dirty="0"/>
              <a:t>of </a:t>
            </a:r>
            <a:r>
              <a:rPr lang="en-US" dirty="0" smtClean="0"/>
              <a:t>orthoses </a:t>
            </a:r>
          </a:p>
          <a:p>
            <a:pPr lvl="1"/>
            <a:r>
              <a:rPr lang="en-US" dirty="0" smtClean="0"/>
              <a:t>Sun exposure</a:t>
            </a:r>
          </a:p>
          <a:p>
            <a:pPr lvl="1"/>
            <a:r>
              <a:rPr lang="en-US" dirty="0"/>
              <a:t>E</a:t>
            </a:r>
            <a:r>
              <a:rPr lang="en-US" dirty="0" smtClean="0"/>
              <a:t>xercise programs </a:t>
            </a:r>
          </a:p>
          <a:p>
            <a:pPr lvl="1"/>
            <a:r>
              <a:rPr lang="en-US" dirty="0"/>
              <a:t>C</a:t>
            </a:r>
            <a:r>
              <a:rPr lang="en-US" dirty="0" smtClean="0"/>
              <a:t>alcium </a:t>
            </a:r>
            <a:r>
              <a:rPr lang="en-US" dirty="0"/>
              <a:t>and vitamin </a:t>
            </a:r>
            <a:r>
              <a:rPr lang="en-US" dirty="0" smtClean="0"/>
              <a:t>D supplementation</a:t>
            </a:r>
          </a:p>
          <a:p>
            <a:pPr lvl="1"/>
            <a:r>
              <a:rPr lang="en-US" dirty="0"/>
              <a:t>F</a:t>
            </a:r>
            <a:r>
              <a:rPr lang="en-US" dirty="0" smtClean="0"/>
              <a:t>all prevention</a:t>
            </a:r>
          </a:p>
          <a:p>
            <a:pPr lvl="1"/>
            <a:r>
              <a:rPr lang="en-US" dirty="0"/>
              <a:t>K</a:t>
            </a:r>
            <a:r>
              <a:rPr lang="en-US" dirty="0" smtClean="0"/>
              <a:t>yphoplasty</a:t>
            </a:r>
            <a:endParaRPr lang="en-US" dirty="0"/>
          </a:p>
        </p:txBody>
      </p:sp>
      <p:sp>
        <p:nvSpPr>
          <p:cNvPr id="4" name="Slide Number Placeholder 3"/>
          <p:cNvSpPr>
            <a:spLocks noGrp="1"/>
          </p:cNvSpPr>
          <p:nvPr>
            <p:ph type="sldNum" sz="quarter" idx="12"/>
          </p:nvPr>
        </p:nvSpPr>
        <p:spPr/>
        <p:txBody>
          <a:bodyPr/>
          <a:lstStyle/>
          <a:p>
            <a:fld id="{D75FAA1E-9744-4FB4-998E-BF28E06AD271}" type="slidenum">
              <a:rPr lang="en-US" smtClean="0"/>
              <a:pPr/>
              <a:t>51</a:t>
            </a:fld>
            <a:endParaRPr lang="en-US"/>
          </a:p>
        </p:txBody>
      </p:sp>
      <p:sp>
        <p:nvSpPr>
          <p:cNvPr id="6" name="TextBox 5"/>
          <p:cNvSpPr txBox="1"/>
          <p:nvPr/>
        </p:nvSpPr>
        <p:spPr>
          <a:xfrm>
            <a:off x="4175185" y="5762439"/>
            <a:ext cx="6124755" cy="923330"/>
          </a:xfrm>
          <a:prstGeom prst="rect">
            <a:avLst/>
          </a:prstGeom>
          <a:noFill/>
        </p:spPr>
        <p:txBody>
          <a:bodyPr wrap="square" rtlCol="0">
            <a:spAutoFit/>
          </a:bodyPr>
          <a:lstStyle/>
          <a:p>
            <a:r>
              <a:rPr lang="en-US" i="1" dirty="0" err="1"/>
              <a:t>Varahra</a:t>
            </a:r>
            <a:r>
              <a:rPr lang="en-US" i="1" dirty="0"/>
              <a:t>, A., et al. "Exercise to improve functional outcomes in persons with osteoporosis: a systematic review and meta-analysis." </a:t>
            </a:r>
            <a:r>
              <a:rPr lang="en-US" b="1" i="1" dirty="0">
                <a:solidFill>
                  <a:srgbClr val="FF0000"/>
                </a:solidFill>
              </a:rPr>
              <a:t>Osteoporosis International (2018): </a:t>
            </a:r>
            <a:r>
              <a:rPr lang="en-US" i="1" dirty="0"/>
              <a:t>1-22.</a:t>
            </a:r>
          </a:p>
        </p:txBody>
      </p:sp>
    </p:spTree>
    <p:extLst>
      <p:ext uri="{BB962C8B-B14F-4D97-AF65-F5344CB8AC3E}">
        <p14:creationId xmlns:p14="http://schemas.microsoft.com/office/powerpoint/2010/main" val="33765195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aa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6169" y="609022"/>
            <a:ext cx="5186516" cy="6858000"/>
          </a:xfrm>
          <a:prstGeom prst="rect">
            <a:avLst/>
          </a:prstGeom>
        </p:spPr>
      </p:pic>
      <p:sp>
        <p:nvSpPr>
          <p:cNvPr id="9" name="Rectangle 8"/>
          <p:cNvSpPr/>
          <p:nvPr/>
        </p:nvSpPr>
        <p:spPr>
          <a:xfrm>
            <a:off x="7769427" y="1444764"/>
            <a:ext cx="889001" cy="518651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8343558" y="6556575"/>
            <a:ext cx="2331861" cy="338554"/>
          </a:xfrm>
          <a:prstGeom prst="rect">
            <a:avLst/>
          </a:prstGeom>
          <a:noFill/>
        </p:spPr>
        <p:txBody>
          <a:bodyPr wrap="none" rtlCol="0">
            <a:spAutoFit/>
          </a:bodyPr>
          <a:lstStyle/>
          <a:p>
            <a:r>
              <a:rPr lang="fr-FR" sz="1600" i="1" dirty="0" err="1">
                <a:latin typeface="Arial"/>
                <a:cs typeface="Arial"/>
              </a:rPr>
              <a:t>Tricco</a:t>
            </a:r>
            <a:r>
              <a:rPr lang="fr-FR" sz="1600" i="1" dirty="0">
                <a:latin typeface="Arial"/>
                <a:cs typeface="Arial"/>
              </a:rPr>
              <a:t> et al JAMA 2017</a:t>
            </a:r>
          </a:p>
        </p:txBody>
      </p:sp>
      <p:sp>
        <p:nvSpPr>
          <p:cNvPr id="11" name="ZoneTexte 10"/>
          <p:cNvSpPr txBox="1"/>
          <p:nvPr/>
        </p:nvSpPr>
        <p:spPr>
          <a:xfrm>
            <a:off x="8727368" y="1397497"/>
            <a:ext cx="1805302" cy="5016759"/>
          </a:xfrm>
          <a:prstGeom prst="rect">
            <a:avLst/>
          </a:prstGeom>
          <a:noFill/>
        </p:spPr>
        <p:txBody>
          <a:bodyPr wrap="none" rtlCol="0">
            <a:spAutoFit/>
          </a:bodyPr>
          <a:lstStyle/>
          <a:p>
            <a:r>
              <a:rPr lang="fr-FR" sz="1600" dirty="0">
                <a:latin typeface="Arial"/>
                <a:cs typeface="Arial"/>
              </a:rPr>
              <a:t>vs </a:t>
            </a:r>
            <a:r>
              <a:rPr lang="fr-FR" sz="1600" dirty="0" err="1">
                <a:latin typeface="Arial"/>
                <a:cs typeface="Arial"/>
              </a:rPr>
              <a:t>usual</a:t>
            </a:r>
            <a:r>
              <a:rPr lang="fr-FR" sz="1600" dirty="0">
                <a:latin typeface="Arial"/>
                <a:cs typeface="Arial"/>
              </a:rPr>
              <a:t> care:</a:t>
            </a:r>
          </a:p>
          <a:p>
            <a:endParaRPr lang="fr-FR" sz="1600" dirty="0">
              <a:latin typeface="Arial"/>
              <a:cs typeface="Arial"/>
            </a:endParaRPr>
          </a:p>
          <a:p>
            <a:r>
              <a:rPr lang="fr-FR" sz="1600" dirty="0" err="1">
                <a:latin typeface="Arial"/>
                <a:cs typeface="Arial"/>
              </a:rPr>
              <a:t>Exercise</a:t>
            </a:r>
            <a:endParaRPr lang="fr-FR" sz="1600" dirty="0">
              <a:latin typeface="Arial"/>
              <a:cs typeface="Arial"/>
            </a:endParaRPr>
          </a:p>
          <a:p>
            <a:endParaRPr lang="fr-FR" sz="1600" dirty="0">
              <a:latin typeface="Arial"/>
              <a:cs typeface="Arial"/>
            </a:endParaRPr>
          </a:p>
          <a:p>
            <a:endParaRPr lang="fr-FR" sz="1600" dirty="0">
              <a:latin typeface="Arial"/>
              <a:cs typeface="Arial"/>
            </a:endParaRPr>
          </a:p>
          <a:p>
            <a:endParaRPr lang="fr-FR" sz="1600" dirty="0">
              <a:latin typeface="Arial"/>
              <a:cs typeface="Arial"/>
            </a:endParaRPr>
          </a:p>
          <a:p>
            <a:r>
              <a:rPr lang="fr-FR" sz="1600" dirty="0" err="1">
                <a:latin typeface="Arial"/>
                <a:cs typeface="Arial"/>
              </a:rPr>
              <a:t>Exercise</a:t>
            </a:r>
            <a:r>
              <a:rPr lang="fr-FR" sz="1600" dirty="0">
                <a:latin typeface="Arial"/>
                <a:cs typeface="Arial"/>
              </a:rPr>
              <a:t> &amp;</a:t>
            </a:r>
          </a:p>
          <a:p>
            <a:r>
              <a:rPr lang="fr-FR" sz="1600" dirty="0">
                <a:latin typeface="Arial"/>
                <a:cs typeface="Arial"/>
              </a:rPr>
              <a:t>Vision </a:t>
            </a:r>
            <a:r>
              <a:rPr lang="fr-FR" sz="1600" dirty="0" err="1">
                <a:latin typeface="Arial"/>
                <a:cs typeface="Arial"/>
              </a:rPr>
              <a:t>treatment</a:t>
            </a:r>
            <a:endParaRPr lang="fr-FR" sz="1600" dirty="0">
              <a:latin typeface="Arial"/>
              <a:cs typeface="Arial"/>
            </a:endParaRPr>
          </a:p>
          <a:p>
            <a:endParaRPr lang="fr-FR" sz="1600" dirty="0">
              <a:latin typeface="Arial"/>
              <a:cs typeface="Arial"/>
            </a:endParaRPr>
          </a:p>
          <a:p>
            <a:endParaRPr lang="fr-FR" sz="1600" dirty="0">
              <a:latin typeface="Arial"/>
              <a:cs typeface="Arial"/>
            </a:endParaRPr>
          </a:p>
          <a:p>
            <a:endParaRPr lang="fr-FR" sz="1600" dirty="0">
              <a:latin typeface="Arial"/>
              <a:cs typeface="Arial"/>
            </a:endParaRPr>
          </a:p>
          <a:p>
            <a:r>
              <a:rPr lang="fr-FR" sz="1600" dirty="0" err="1">
                <a:latin typeface="Arial"/>
                <a:cs typeface="Arial"/>
              </a:rPr>
              <a:t>Exercise</a:t>
            </a:r>
            <a:r>
              <a:rPr lang="fr-FR" sz="1600" dirty="0">
                <a:latin typeface="Arial"/>
                <a:cs typeface="Arial"/>
              </a:rPr>
              <a:t>, vision</a:t>
            </a:r>
          </a:p>
          <a:p>
            <a:r>
              <a:rPr lang="fr-FR" sz="1600" dirty="0">
                <a:latin typeface="Arial"/>
                <a:cs typeface="Arial"/>
              </a:rPr>
              <a:t>&amp; </a:t>
            </a:r>
            <a:r>
              <a:rPr lang="fr-FR" sz="1600" dirty="0" err="1">
                <a:latin typeface="Arial"/>
                <a:cs typeface="Arial"/>
              </a:rPr>
              <a:t>environmental</a:t>
            </a:r>
            <a:endParaRPr lang="fr-FR" sz="1600" dirty="0">
              <a:latin typeface="Arial"/>
              <a:cs typeface="Arial"/>
            </a:endParaRPr>
          </a:p>
          <a:p>
            <a:r>
              <a:rPr lang="fr-FR" sz="1600" dirty="0">
                <a:latin typeface="Arial"/>
                <a:cs typeface="Arial"/>
              </a:rPr>
              <a:t>Modification</a:t>
            </a:r>
          </a:p>
          <a:p>
            <a:endParaRPr lang="fr-FR" sz="1600" dirty="0">
              <a:latin typeface="Arial"/>
              <a:cs typeface="Arial"/>
            </a:endParaRPr>
          </a:p>
          <a:p>
            <a:endParaRPr lang="fr-FR" sz="1600" dirty="0">
              <a:latin typeface="Arial"/>
              <a:cs typeface="Arial"/>
            </a:endParaRPr>
          </a:p>
          <a:p>
            <a:endParaRPr lang="fr-FR" sz="1600" dirty="0">
              <a:latin typeface="Arial"/>
              <a:cs typeface="Arial"/>
            </a:endParaRPr>
          </a:p>
          <a:p>
            <a:r>
              <a:rPr lang="fr-FR" sz="1600" dirty="0" err="1">
                <a:latin typeface="Arial"/>
                <a:cs typeface="Arial"/>
              </a:rPr>
              <a:t>Multifactorial</a:t>
            </a:r>
            <a:r>
              <a:rPr lang="fr-FR" sz="1600" dirty="0">
                <a:latin typeface="Arial"/>
                <a:cs typeface="Arial"/>
              </a:rPr>
              <a:t> care</a:t>
            </a:r>
          </a:p>
          <a:p>
            <a:r>
              <a:rPr lang="fr-FR" sz="1600" dirty="0">
                <a:latin typeface="Arial"/>
                <a:cs typeface="Arial"/>
              </a:rPr>
              <a:t>&amp; calcium-</a:t>
            </a:r>
          </a:p>
          <a:p>
            <a:r>
              <a:rPr lang="fr-FR" sz="1600" dirty="0" err="1">
                <a:latin typeface="Arial"/>
                <a:cs typeface="Arial"/>
              </a:rPr>
              <a:t>vitaminD</a:t>
            </a:r>
            <a:r>
              <a:rPr lang="fr-FR" sz="1600" dirty="0">
                <a:latin typeface="Arial"/>
                <a:cs typeface="Arial"/>
              </a:rPr>
              <a:t> </a:t>
            </a:r>
          </a:p>
        </p:txBody>
      </p:sp>
      <p:sp>
        <p:nvSpPr>
          <p:cNvPr id="2" name="Slide Number Placeholder 1"/>
          <p:cNvSpPr>
            <a:spLocks noGrp="1"/>
          </p:cNvSpPr>
          <p:nvPr>
            <p:ph type="sldNum" sz="quarter" idx="12"/>
          </p:nvPr>
        </p:nvSpPr>
        <p:spPr/>
        <p:txBody>
          <a:bodyPr/>
          <a:lstStyle/>
          <a:p>
            <a:fld id="{D75FAA1E-9744-4FB4-998E-BF28E06AD271}" type="slidenum">
              <a:rPr lang="en-US" smtClean="0"/>
              <a:pPr/>
              <a:t>52</a:t>
            </a:fld>
            <a:endParaRPr lang="en-US"/>
          </a:p>
        </p:txBody>
      </p:sp>
      <p:sp>
        <p:nvSpPr>
          <p:cNvPr id="3" name="Rectangle 2"/>
          <p:cNvSpPr/>
          <p:nvPr/>
        </p:nvSpPr>
        <p:spPr>
          <a:xfrm>
            <a:off x="7935997" y="743387"/>
            <a:ext cx="3388043" cy="369332"/>
          </a:xfrm>
          <a:prstGeom prst="rect">
            <a:avLst/>
          </a:prstGeom>
        </p:spPr>
        <p:txBody>
          <a:bodyPr wrap="none">
            <a:spAutoFit/>
          </a:bodyPr>
          <a:lstStyle/>
          <a:p>
            <a:r>
              <a:rPr lang="en-US" dirty="0"/>
              <a:t>Fall </a:t>
            </a:r>
            <a:r>
              <a:rPr lang="en-US" dirty="0">
                <a:solidFill>
                  <a:srgbClr val="FF0000"/>
                </a:solidFill>
              </a:rPr>
              <a:t>prevention strategies </a:t>
            </a:r>
            <a:r>
              <a:rPr lang="en-US" dirty="0"/>
              <a:t>include: </a:t>
            </a:r>
          </a:p>
        </p:txBody>
      </p:sp>
      <p:sp>
        <p:nvSpPr>
          <p:cNvPr id="12" name="Title 1"/>
          <p:cNvSpPr>
            <a:spLocks noGrp="1"/>
          </p:cNvSpPr>
          <p:nvPr>
            <p:ph type="title"/>
          </p:nvPr>
        </p:nvSpPr>
        <p:spPr>
          <a:xfrm>
            <a:off x="838200" y="365125"/>
            <a:ext cx="10515600" cy="1325563"/>
          </a:xfrm>
        </p:spPr>
        <p:txBody>
          <a:bodyPr/>
          <a:lstStyle/>
          <a:p>
            <a:r>
              <a:rPr lang="en-US" dirty="0" smtClean="0"/>
              <a:t>Fall prevention </a:t>
            </a:r>
            <a:endParaRPr lang="en-US" dirty="0"/>
          </a:p>
        </p:txBody>
      </p:sp>
    </p:spTree>
    <p:extLst>
      <p:ext uri="{BB962C8B-B14F-4D97-AF65-F5344CB8AC3E}">
        <p14:creationId xmlns:p14="http://schemas.microsoft.com/office/powerpoint/2010/main" val="1452419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 in the Iranian Population</a:t>
            </a:r>
            <a:endParaRPr lang="en-US" dirty="0"/>
          </a:p>
        </p:txBody>
      </p:sp>
      <p:pic>
        <p:nvPicPr>
          <p:cNvPr id="5" name="Content Placeholder 4"/>
          <p:cNvPicPr>
            <a:picLocks noGrp="1" noChangeAspect="1"/>
          </p:cNvPicPr>
          <p:nvPr>
            <p:ph idx="1"/>
          </p:nvPr>
        </p:nvPicPr>
        <p:blipFill>
          <a:blip r:embed="rId2" cstate="print"/>
          <a:stretch>
            <a:fillRect/>
          </a:stretch>
        </p:blipFill>
        <p:spPr>
          <a:xfrm>
            <a:off x="1388852" y="1891734"/>
            <a:ext cx="8471121" cy="3361762"/>
          </a:xfrm>
          <a:prstGeom prst="rect">
            <a:avLst/>
          </a:prstGeom>
        </p:spPr>
      </p:pic>
      <p:sp>
        <p:nvSpPr>
          <p:cNvPr id="4" name="Slide Number Placeholder 3"/>
          <p:cNvSpPr>
            <a:spLocks noGrp="1"/>
          </p:cNvSpPr>
          <p:nvPr>
            <p:ph type="sldNum" sz="quarter" idx="12"/>
          </p:nvPr>
        </p:nvSpPr>
        <p:spPr/>
        <p:txBody>
          <a:bodyPr/>
          <a:lstStyle/>
          <a:p>
            <a:fld id="{D75FAA1E-9744-4FB4-998E-BF28E06AD271}" type="slidenum">
              <a:rPr lang="en-US" smtClean="0"/>
              <a:pPr/>
              <a:t>53</a:t>
            </a:fld>
            <a:endParaRPr lang="en-US"/>
          </a:p>
        </p:txBody>
      </p:sp>
      <p:sp>
        <p:nvSpPr>
          <p:cNvPr id="6" name="TextBox 5"/>
          <p:cNvSpPr txBox="1"/>
          <p:nvPr/>
        </p:nvSpPr>
        <p:spPr>
          <a:xfrm>
            <a:off x="905774" y="5193102"/>
            <a:ext cx="9765101" cy="830997"/>
          </a:xfrm>
          <a:prstGeom prst="rect">
            <a:avLst/>
          </a:prstGeom>
          <a:noFill/>
        </p:spPr>
        <p:txBody>
          <a:bodyPr wrap="square" rtlCol="0">
            <a:spAutoFit/>
          </a:bodyPr>
          <a:lstStyle/>
          <a:p>
            <a:r>
              <a:rPr lang="en-US" sz="2400" dirty="0"/>
              <a:t>Our </a:t>
            </a:r>
            <a:r>
              <a:rPr lang="en-US" sz="2400" dirty="0" smtClean="0"/>
              <a:t>findings </a:t>
            </a:r>
            <a:r>
              <a:rPr lang="en-US" sz="2400" dirty="0"/>
              <a:t>suggest that </a:t>
            </a:r>
            <a:r>
              <a:rPr lang="en-US" sz="2400" dirty="0">
                <a:solidFill>
                  <a:srgbClr val="FF0000"/>
                </a:solidFill>
              </a:rPr>
              <a:t>modification of the </a:t>
            </a:r>
            <a:r>
              <a:rPr lang="en-US" sz="2400" dirty="0" smtClean="0">
                <a:solidFill>
                  <a:srgbClr val="FF0000"/>
                </a:solidFill>
              </a:rPr>
              <a:t>environmental risk factor</a:t>
            </a:r>
            <a:r>
              <a:rPr lang="en-US" sz="2400" dirty="0" smtClean="0"/>
              <a:t> can significantly </a:t>
            </a:r>
            <a:r>
              <a:rPr lang="en-US" sz="2400" dirty="0" smtClean="0">
                <a:solidFill>
                  <a:srgbClr val="FF0000"/>
                </a:solidFill>
              </a:rPr>
              <a:t>decrease the risk of falls </a:t>
            </a:r>
            <a:r>
              <a:rPr lang="en-US" sz="2400" dirty="0" smtClean="0"/>
              <a:t>and minimize related injuries  </a:t>
            </a:r>
            <a:endParaRPr lang="en-US" sz="2400" dirty="0"/>
          </a:p>
        </p:txBody>
      </p:sp>
      <p:sp>
        <p:nvSpPr>
          <p:cNvPr id="7" name="TextBox 6"/>
          <p:cNvSpPr txBox="1"/>
          <p:nvPr/>
        </p:nvSpPr>
        <p:spPr>
          <a:xfrm>
            <a:off x="905774" y="6024099"/>
            <a:ext cx="8652294" cy="830997"/>
          </a:xfrm>
          <a:prstGeom prst="rect">
            <a:avLst/>
          </a:prstGeom>
          <a:noFill/>
        </p:spPr>
        <p:txBody>
          <a:bodyPr wrap="square" rtlCol="0">
            <a:spAutoFit/>
          </a:bodyPr>
          <a:lstStyle/>
          <a:p>
            <a:r>
              <a:rPr lang="en-US" sz="1600" i="1" dirty="0" err="1"/>
              <a:t>Abolhassani</a:t>
            </a:r>
            <a:r>
              <a:rPr lang="en-US" sz="1600" i="1" dirty="0"/>
              <a:t>, </a:t>
            </a:r>
            <a:r>
              <a:rPr lang="en-US" sz="1600" i="1" dirty="0" err="1"/>
              <a:t>Farid</a:t>
            </a:r>
            <a:r>
              <a:rPr lang="en-US" sz="1600" i="1" dirty="0"/>
              <a:t>, </a:t>
            </a:r>
            <a:r>
              <a:rPr lang="en-US" sz="1600" i="1" dirty="0" err="1"/>
              <a:t>Alireza</a:t>
            </a:r>
            <a:r>
              <a:rPr lang="en-US" sz="1600" i="1" dirty="0"/>
              <a:t> </a:t>
            </a:r>
            <a:r>
              <a:rPr lang="en-US" sz="1600" i="1" dirty="0" err="1"/>
              <a:t>Moayyeri</a:t>
            </a:r>
            <a:r>
              <a:rPr lang="en-US" sz="1600" i="1" dirty="0"/>
              <a:t>, Mohsen </a:t>
            </a:r>
            <a:r>
              <a:rPr lang="en-US" sz="1600" i="1" dirty="0" err="1"/>
              <a:t>Naghavi</a:t>
            </a:r>
            <a:r>
              <a:rPr lang="en-US" sz="1600" i="1" dirty="0"/>
              <a:t>, Akbar </a:t>
            </a:r>
            <a:r>
              <a:rPr lang="en-US" sz="1600" i="1" dirty="0" err="1"/>
              <a:t>Soltani</a:t>
            </a:r>
            <a:r>
              <a:rPr lang="en-US" sz="1600" i="1" dirty="0"/>
              <a:t>, </a:t>
            </a:r>
            <a:r>
              <a:rPr lang="en-US" sz="1600" b="1" i="1" dirty="0">
                <a:solidFill>
                  <a:srgbClr val="FF0000"/>
                </a:solidFill>
              </a:rPr>
              <a:t>Bagher Larijani</a:t>
            </a:r>
            <a:r>
              <a:rPr lang="en-US" sz="1600" i="1" dirty="0"/>
              <a:t>, and </a:t>
            </a:r>
            <a:r>
              <a:rPr lang="en-US" sz="1600" i="1" dirty="0" err="1"/>
              <a:t>Hamidreza</a:t>
            </a:r>
            <a:r>
              <a:rPr lang="en-US" sz="1600" i="1" dirty="0"/>
              <a:t> </a:t>
            </a:r>
            <a:r>
              <a:rPr lang="en-US" sz="1600" i="1" dirty="0" err="1"/>
              <a:t>Tavakoli</a:t>
            </a:r>
            <a:r>
              <a:rPr lang="en-US" sz="1600" i="1" dirty="0"/>
              <a:t> </a:t>
            </a:r>
            <a:r>
              <a:rPr lang="en-US" sz="1600" i="1" dirty="0" err="1"/>
              <a:t>Shalmani</a:t>
            </a:r>
            <a:r>
              <a:rPr lang="en-US" sz="1600" i="1" dirty="0"/>
              <a:t>. "Incidence and characteristics of falls leading to hip fracture in Iranian population." Bone 39, no. 2 (2006): 408-413.</a:t>
            </a:r>
          </a:p>
        </p:txBody>
      </p:sp>
    </p:spTree>
    <p:extLst>
      <p:ext uri="{BB962C8B-B14F-4D97-AF65-F5344CB8AC3E}">
        <p14:creationId xmlns:p14="http://schemas.microsoft.com/office/powerpoint/2010/main" val="22587149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Calcium </a:t>
            </a:r>
            <a:r>
              <a:rPr lang="en-US" dirty="0"/>
              <a:t>and vitamin </a:t>
            </a:r>
            <a:r>
              <a:rPr lang="en-US" dirty="0" smtClean="0"/>
              <a:t>D</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rgbClr val="FF0000"/>
                </a:solidFill>
              </a:rPr>
              <a:t>Calcium and vitamin D </a:t>
            </a:r>
            <a:r>
              <a:rPr lang="en-US" dirty="0"/>
              <a:t>play distinct parts in </a:t>
            </a:r>
            <a:r>
              <a:rPr lang="en-US" dirty="0" smtClean="0">
                <a:solidFill>
                  <a:srgbClr val="FF0000"/>
                </a:solidFill>
              </a:rPr>
              <a:t>bone physiology</a:t>
            </a:r>
          </a:p>
          <a:p>
            <a:endParaRPr lang="en-US" dirty="0" smtClean="0">
              <a:solidFill>
                <a:srgbClr val="FF0000"/>
              </a:solidFill>
            </a:endParaRPr>
          </a:p>
          <a:p>
            <a:r>
              <a:rPr lang="en-US" dirty="0"/>
              <a:t>D</a:t>
            </a:r>
            <a:r>
              <a:rPr lang="en-US" dirty="0" smtClean="0"/>
              <a:t>ifferent </a:t>
            </a:r>
            <a:r>
              <a:rPr lang="en-US" dirty="0" smtClean="0">
                <a:solidFill>
                  <a:srgbClr val="FF0000"/>
                </a:solidFill>
              </a:rPr>
              <a:t>combinations </a:t>
            </a:r>
            <a:r>
              <a:rPr lang="en-US" dirty="0"/>
              <a:t>of these two treatments and the </a:t>
            </a:r>
            <a:r>
              <a:rPr lang="en-US" dirty="0" smtClean="0"/>
              <a:t>relative effect </a:t>
            </a:r>
            <a:r>
              <a:rPr lang="en-US" dirty="0"/>
              <a:t>of each is </a:t>
            </a:r>
            <a:r>
              <a:rPr lang="en-US" dirty="0">
                <a:solidFill>
                  <a:srgbClr val="FF0000"/>
                </a:solidFill>
              </a:rPr>
              <a:t>not </a:t>
            </a:r>
            <a:r>
              <a:rPr lang="en-US" dirty="0" smtClean="0">
                <a:solidFill>
                  <a:srgbClr val="FF0000"/>
                </a:solidFill>
              </a:rPr>
              <a:t>clear</a:t>
            </a:r>
          </a:p>
          <a:p>
            <a:endParaRPr lang="en-US" dirty="0" smtClean="0">
              <a:solidFill>
                <a:srgbClr val="FF0000"/>
              </a:solidFill>
            </a:endParaRPr>
          </a:p>
          <a:p>
            <a:r>
              <a:rPr lang="en-US" dirty="0" smtClean="0">
                <a:solidFill>
                  <a:srgbClr val="FF0000"/>
                </a:solidFill>
              </a:rPr>
              <a:t>Calcium </a:t>
            </a:r>
            <a:r>
              <a:rPr lang="en-US" dirty="0"/>
              <a:t>supplementation </a:t>
            </a:r>
            <a:r>
              <a:rPr lang="en-US" dirty="0" smtClean="0">
                <a:solidFill>
                  <a:srgbClr val="FF0000"/>
                </a:solidFill>
              </a:rPr>
              <a:t>alone </a:t>
            </a:r>
            <a:r>
              <a:rPr lang="en-US" dirty="0" smtClean="0"/>
              <a:t>provides </a:t>
            </a:r>
            <a:r>
              <a:rPr lang="en-US" dirty="0">
                <a:solidFill>
                  <a:srgbClr val="FF0000"/>
                </a:solidFill>
              </a:rPr>
              <a:t>small </a:t>
            </a:r>
            <a:r>
              <a:rPr lang="en-US" dirty="0" smtClean="0">
                <a:solidFill>
                  <a:srgbClr val="FF0000"/>
                </a:solidFill>
              </a:rPr>
              <a:t>beneficial effects </a:t>
            </a:r>
            <a:r>
              <a:rPr lang="en-US" dirty="0"/>
              <a:t>on bone mineral </a:t>
            </a:r>
            <a:r>
              <a:rPr lang="en-US" dirty="0" smtClean="0"/>
              <a:t>density</a:t>
            </a:r>
          </a:p>
          <a:p>
            <a:endParaRPr lang="en-US" dirty="0"/>
          </a:p>
          <a:p>
            <a:r>
              <a:rPr lang="en-US" dirty="0">
                <a:solidFill>
                  <a:srgbClr val="FF0000"/>
                </a:solidFill>
              </a:rPr>
              <a:t>Low vitamin D </a:t>
            </a:r>
            <a:r>
              <a:rPr lang="en-US" dirty="0"/>
              <a:t>status </a:t>
            </a:r>
            <a:r>
              <a:rPr lang="en-US" dirty="0" smtClean="0"/>
              <a:t>is associated with: </a:t>
            </a:r>
          </a:p>
          <a:p>
            <a:pPr lvl="1"/>
            <a:r>
              <a:rPr lang="en-US" dirty="0"/>
              <a:t>R</a:t>
            </a:r>
            <a:r>
              <a:rPr lang="en-US" dirty="0" smtClean="0"/>
              <a:t>educed </a:t>
            </a:r>
            <a:r>
              <a:rPr lang="en-US" dirty="0"/>
              <a:t>bone mineral </a:t>
            </a:r>
            <a:r>
              <a:rPr lang="en-US" dirty="0" smtClean="0"/>
              <a:t>density</a:t>
            </a:r>
          </a:p>
          <a:p>
            <a:pPr lvl="1"/>
            <a:r>
              <a:rPr lang="en-US" dirty="0"/>
              <a:t>H</a:t>
            </a:r>
            <a:r>
              <a:rPr lang="en-US" dirty="0" smtClean="0"/>
              <a:t>igh </a:t>
            </a:r>
            <a:r>
              <a:rPr lang="en-US" dirty="0"/>
              <a:t>bone </a:t>
            </a:r>
            <a:r>
              <a:rPr lang="en-US" dirty="0" smtClean="0"/>
              <a:t>turnover</a:t>
            </a:r>
          </a:p>
          <a:p>
            <a:pPr lvl="1"/>
            <a:r>
              <a:rPr lang="en-US" dirty="0"/>
              <a:t>I</a:t>
            </a:r>
            <a:r>
              <a:rPr lang="en-US" dirty="0" smtClean="0"/>
              <a:t>ncreased </a:t>
            </a:r>
            <a:r>
              <a:rPr lang="en-US" dirty="0"/>
              <a:t>risk of falls and of hip fracture in </a:t>
            </a:r>
            <a:r>
              <a:rPr lang="en-US" dirty="0" smtClean="0"/>
              <a:t>elderly people</a:t>
            </a:r>
            <a:endParaRPr lang="en-US" dirty="0"/>
          </a:p>
          <a:p>
            <a:endParaRPr lang="en-US" dirty="0">
              <a:solidFill>
                <a:srgbClr val="FF0000"/>
              </a:solidFill>
            </a:endParaRPr>
          </a:p>
        </p:txBody>
      </p:sp>
      <p:sp>
        <p:nvSpPr>
          <p:cNvPr id="5" name="Slide Number Placeholder 4"/>
          <p:cNvSpPr>
            <a:spLocks noGrp="1"/>
          </p:cNvSpPr>
          <p:nvPr>
            <p:ph type="sldNum" sz="quarter" idx="12"/>
          </p:nvPr>
        </p:nvSpPr>
        <p:spPr/>
        <p:txBody>
          <a:bodyPr/>
          <a:lstStyle/>
          <a:p>
            <a:fld id="{D75FAA1E-9744-4FB4-998E-BF28E06AD271}" type="slidenum">
              <a:rPr lang="en-US" smtClean="0"/>
              <a:pPr/>
              <a:t>54</a:t>
            </a:fld>
            <a:endParaRPr lang="en-US"/>
          </a:p>
        </p:txBody>
      </p:sp>
      <p:pic>
        <p:nvPicPr>
          <p:cNvPr id="6" name="Picture 5"/>
          <p:cNvPicPr>
            <a:picLocks noChangeAspect="1"/>
          </p:cNvPicPr>
          <p:nvPr/>
        </p:nvPicPr>
        <p:blipFill>
          <a:blip r:embed="rId2" cstate="print"/>
          <a:stretch>
            <a:fillRect/>
          </a:stretch>
        </p:blipFill>
        <p:spPr>
          <a:xfrm>
            <a:off x="587041" y="6128162"/>
            <a:ext cx="9723963" cy="640135"/>
          </a:xfrm>
          <a:prstGeom prst="rect">
            <a:avLst/>
          </a:prstGeom>
        </p:spPr>
      </p:pic>
    </p:spTree>
    <p:extLst>
      <p:ext uri="{BB962C8B-B14F-4D97-AF65-F5344CB8AC3E}">
        <p14:creationId xmlns:p14="http://schemas.microsoft.com/office/powerpoint/2010/main" val="31086622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D Deficiency in Iran</a:t>
            </a:r>
            <a:endParaRPr lang="en-US" dirty="0"/>
          </a:p>
        </p:txBody>
      </p:sp>
      <p:sp>
        <p:nvSpPr>
          <p:cNvPr id="4" name="Slide Number Placeholder 3"/>
          <p:cNvSpPr>
            <a:spLocks noGrp="1"/>
          </p:cNvSpPr>
          <p:nvPr>
            <p:ph type="sldNum" sz="quarter" idx="12"/>
          </p:nvPr>
        </p:nvSpPr>
        <p:spPr/>
        <p:txBody>
          <a:bodyPr/>
          <a:lstStyle/>
          <a:p>
            <a:fld id="{A40C0418-6A53-4F23-98EB-8A419E98B303}" type="slidenum">
              <a:rPr lang="en-US" smtClean="0"/>
              <a:pPr/>
              <a:t>55</a:t>
            </a:fld>
            <a:endParaRPr lang="en-US"/>
          </a:p>
        </p:txBody>
      </p:sp>
      <p:pic>
        <p:nvPicPr>
          <p:cNvPr id="40962" name="Picture 2"/>
          <p:cNvPicPr>
            <a:picLocks noGrp="1" noChangeAspect="1" noChangeArrowheads="1"/>
          </p:cNvPicPr>
          <p:nvPr>
            <p:ph idx="1"/>
          </p:nvPr>
        </p:nvPicPr>
        <p:blipFill>
          <a:blip r:embed="rId2" cstate="print"/>
          <a:srcRect/>
          <a:stretch>
            <a:fillRect/>
          </a:stretch>
        </p:blipFill>
        <p:spPr bwMode="auto">
          <a:xfrm>
            <a:off x="4308763" y="1506971"/>
            <a:ext cx="3686983" cy="4860534"/>
          </a:xfrm>
          <a:prstGeom prst="rect">
            <a:avLst/>
          </a:prstGeom>
          <a:noFill/>
          <a:ln w="9525">
            <a:noFill/>
            <a:miter lim="800000"/>
            <a:headEnd/>
            <a:tailEnd/>
          </a:ln>
          <a:effectLst/>
        </p:spPr>
      </p:pic>
      <p:pic>
        <p:nvPicPr>
          <p:cNvPr id="40963" name="Picture 3"/>
          <p:cNvPicPr>
            <a:picLocks noChangeAspect="1" noChangeArrowheads="1"/>
          </p:cNvPicPr>
          <p:nvPr/>
        </p:nvPicPr>
        <p:blipFill>
          <a:blip r:embed="rId3" cstate="print"/>
          <a:srcRect/>
          <a:stretch>
            <a:fillRect/>
          </a:stretch>
        </p:blipFill>
        <p:spPr bwMode="auto">
          <a:xfrm rot="1396512">
            <a:off x="7267828" y="1192461"/>
            <a:ext cx="3726050" cy="4864055"/>
          </a:xfrm>
          <a:prstGeom prst="rect">
            <a:avLst/>
          </a:prstGeom>
          <a:noFill/>
          <a:ln w="9525">
            <a:noFill/>
            <a:miter lim="800000"/>
            <a:headEnd/>
            <a:tailEnd/>
          </a:ln>
          <a:effectLst/>
        </p:spPr>
      </p:pic>
      <p:pic>
        <p:nvPicPr>
          <p:cNvPr id="40964" name="Picture 4"/>
          <p:cNvPicPr>
            <a:picLocks noChangeAspect="1" noChangeArrowheads="1"/>
          </p:cNvPicPr>
          <p:nvPr/>
        </p:nvPicPr>
        <p:blipFill>
          <a:blip r:embed="rId4" cstate="print"/>
          <a:srcRect/>
          <a:stretch>
            <a:fillRect/>
          </a:stretch>
        </p:blipFill>
        <p:spPr bwMode="auto">
          <a:xfrm rot="20902830">
            <a:off x="978674" y="1678791"/>
            <a:ext cx="3650184" cy="4721143"/>
          </a:xfrm>
          <a:prstGeom prst="rect">
            <a:avLst/>
          </a:prstGeom>
          <a:noFill/>
          <a:ln w="9525">
            <a:noFill/>
            <a:miter lim="800000"/>
            <a:headEnd/>
            <a:tailEnd/>
          </a:ln>
          <a:effectLst/>
        </p:spPr>
      </p:pic>
    </p:spTree>
    <p:extLst>
      <p:ext uri="{BB962C8B-B14F-4D97-AF65-F5344CB8AC3E}">
        <p14:creationId xmlns:p14="http://schemas.microsoft.com/office/powerpoint/2010/main" val="665209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a:xfrm>
            <a:off x="7911864" y="6209707"/>
            <a:ext cx="2743200" cy="365125"/>
          </a:xfrm>
        </p:spPr>
        <p:txBody>
          <a:bodyPr/>
          <a:lstStyle/>
          <a:p>
            <a:pPr>
              <a:defRPr/>
            </a:pPr>
            <a:fld id="{683C52F7-E68A-42F8-B569-EDA92BC60E1B}" type="slidenum">
              <a:rPr lang="x-none"/>
              <a:pPr>
                <a:defRPr/>
              </a:pPr>
              <a:t>56</a:t>
            </a:fld>
            <a:endParaRPr lang="en-US" dirty="0"/>
          </a:p>
        </p:txBody>
      </p:sp>
      <p:sp>
        <p:nvSpPr>
          <p:cNvPr id="4100" name="Text Box 4"/>
          <p:cNvSpPr txBox="1">
            <a:spLocks noChangeArrowheads="1"/>
          </p:cNvSpPr>
          <p:nvPr/>
        </p:nvSpPr>
        <p:spPr bwMode="auto">
          <a:xfrm>
            <a:off x="1639019" y="571394"/>
            <a:ext cx="8038381" cy="584775"/>
          </a:xfrm>
          <a:prstGeom prst="rect">
            <a:avLst/>
          </a:prstGeom>
          <a:noFill/>
          <a:ln w="9525">
            <a:noFill/>
            <a:miter lim="800000"/>
            <a:headEnd/>
            <a:tailEnd/>
          </a:ln>
        </p:spPr>
        <p:txBody>
          <a:bodyPr wrap="square">
            <a:spAutoFit/>
          </a:bodyPr>
          <a:lstStyle/>
          <a:p>
            <a:pPr algn="ctr">
              <a:spcAft>
                <a:spcPts val="1200"/>
              </a:spcAft>
            </a:pPr>
            <a:r>
              <a:rPr lang="en-US" sz="3200" spc="-100" dirty="0" smtClean="0">
                <a:latin typeface="+mj-lt"/>
                <a:ea typeface="+mj-ea"/>
                <a:cs typeface="Arial"/>
              </a:rPr>
              <a:t>Vitamin D fortification of </a:t>
            </a:r>
            <a:r>
              <a:rPr lang="en-US" sz="3200" spc="-100" dirty="0">
                <a:latin typeface="+mj-lt"/>
                <a:ea typeface="+mj-ea"/>
                <a:cs typeface="Arial"/>
              </a:rPr>
              <a:t>M</a:t>
            </a:r>
            <a:r>
              <a:rPr lang="en-US" sz="3200" spc="-100" dirty="0" smtClean="0">
                <a:latin typeface="+mj-lt"/>
                <a:ea typeface="+mj-ea"/>
                <a:cs typeface="Arial"/>
              </a:rPr>
              <a:t>ilk in </a:t>
            </a:r>
            <a:r>
              <a:rPr lang="en-US" sz="3200" spc="-100" dirty="0">
                <a:latin typeface="+mj-lt"/>
                <a:ea typeface="+mj-ea"/>
                <a:cs typeface="Arial"/>
              </a:rPr>
              <a:t>Iran</a:t>
            </a:r>
            <a:endParaRPr lang="en-US" sz="4100" b="1" dirty="0">
              <a:ln w="6350">
                <a:noFill/>
              </a:ln>
              <a:effectLst>
                <a:outerShdw blurRad="114300" dist="101600" dir="2700000" algn="tl" rotWithShape="0">
                  <a:srgbClr val="000000">
                    <a:alpha val="40000"/>
                  </a:srgbClr>
                </a:outerShdw>
              </a:effectLst>
              <a:latin typeface="+mj-lt"/>
              <a:ea typeface="+mj-ea"/>
              <a:cs typeface="Aria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1469048958"/>
              </p:ext>
            </p:extLst>
          </p:nvPr>
        </p:nvGraphicFramePr>
        <p:xfrm>
          <a:off x="5520904" y="2114989"/>
          <a:ext cx="5010753" cy="2928739"/>
        </p:xfrm>
        <a:graphic>
          <a:graphicData uri="http://schemas.openxmlformats.org/drawingml/2006/chart">
            <c:chart xmlns:c="http://schemas.openxmlformats.org/drawingml/2006/chart" xmlns:r="http://schemas.openxmlformats.org/officeDocument/2006/relationships" r:id="rId2"/>
          </a:graphicData>
        </a:graphic>
      </p:graphicFrame>
      <p:sp>
        <p:nvSpPr>
          <p:cNvPr id="4101" name="Text Box 6"/>
          <p:cNvSpPr txBox="1">
            <a:spLocks noChangeArrowheads="1"/>
          </p:cNvSpPr>
          <p:nvPr/>
        </p:nvSpPr>
        <p:spPr bwMode="auto">
          <a:xfrm>
            <a:off x="5725358" y="1978569"/>
            <a:ext cx="503238" cy="369332"/>
          </a:xfrm>
          <a:prstGeom prst="rect">
            <a:avLst/>
          </a:prstGeom>
          <a:noFill/>
          <a:ln w="9525">
            <a:noFill/>
            <a:miter lim="800000"/>
            <a:headEnd/>
            <a:tailEnd/>
          </a:ln>
        </p:spPr>
        <p:txBody>
          <a:bodyPr>
            <a:spAutoFit/>
          </a:bodyPr>
          <a:lstStyle/>
          <a:p>
            <a:pPr>
              <a:spcBef>
                <a:spcPct val="50000"/>
              </a:spcBef>
            </a:pPr>
            <a:r>
              <a:rPr lang="en-US"/>
              <a:t>%</a:t>
            </a:r>
          </a:p>
        </p:txBody>
      </p:sp>
      <p:sp>
        <p:nvSpPr>
          <p:cNvPr id="4102" name="Text Box 7"/>
          <p:cNvSpPr txBox="1">
            <a:spLocks noChangeArrowheads="1"/>
          </p:cNvSpPr>
          <p:nvPr/>
        </p:nvSpPr>
        <p:spPr bwMode="auto">
          <a:xfrm>
            <a:off x="7383920" y="5043728"/>
            <a:ext cx="1606531" cy="338554"/>
          </a:xfrm>
          <a:prstGeom prst="rect">
            <a:avLst/>
          </a:prstGeom>
          <a:noFill/>
          <a:ln w="9525">
            <a:noFill/>
            <a:miter lim="800000"/>
            <a:headEnd/>
            <a:tailEnd/>
          </a:ln>
        </p:spPr>
        <p:txBody>
          <a:bodyPr wrap="square">
            <a:spAutoFit/>
          </a:bodyPr>
          <a:lstStyle/>
          <a:p>
            <a:pPr>
              <a:spcBef>
                <a:spcPct val="50000"/>
              </a:spcBef>
            </a:pPr>
            <a:r>
              <a:rPr lang="en-US" sz="1600" b="1" dirty="0"/>
              <a:t>Level of </a:t>
            </a:r>
            <a:r>
              <a:rPr lang="en-US" sz="1600" b="1" dirty="0" err="1"/>
              <a:t>vit</a:t>
            </a:r>
            <a:r>
              <a:rPr lang="en-US" sz="1600" b="1" dirty="0"/>
              <a:t> D</a:t>
            </a:r>
          </a:p>
        </p:txBody>
      </p:sp>
      <p:sp>
        <p:nvSpPr>
          <p:cNvPr id="7" name="Rectangle 5"/>
          <p:cNvSpPr>
            <a:spLocks noChangeArrowheads="1"/>
          </p:cNvSpPr>
          <p:nvPr/>
        </p:nvSpPr>
        <p:spPr bwMode="auto">
          <a:xfrm>
            <a:off x="3991645" y="6310054"/>
            <a:ext cx="3392275" cy="338554"/>
          </a:xfrm>
          <a:prstGeom prst="rect">
            <a:avLst/>
          </a:prstGeom>
          <a:noFill/>
          <a:ln w="9525">
            <a:noFill/>
            <a:miter lim="800000"/>
            <a:headEnd/>
            <a:tailEnd/>
          </a:ln>
        </p:spPr>
        <p:txBody>
          <a:bodyPr wrap="none">
            <a:spAutoFit/>
          </a:bodyPr>
          <a:lstStyle/>
          <a:p>
            <a:pPr algn="ctr">
              <a:spcBef>
                <a:spcPct val="50000"/>
              </a:spcBef>
              <a:defRPr/>
            </a:pPr>
            <a:r>
              <a:rPr lang="en-US" sz="1600" b="1" i="1" dirty="0">
                <a:solidFill>
                  <a:srgbClr val="FF0000"/>
                </a:solidFill>
              </a:rPr>
              <a:t>Larijani</a:t>
            </a:r>
            <a:r>
              <a:rPr lang="en-US" sz="1600" i="1" dirty="0"/>
              <a:t> et al. </a:t>
            </a:r>
            <a:r>
              <a:rPr lang="en-US" sz="1600" i="1" dirty="0" err="1"/>
              <a:t>Payesh</a:t>
            </a:r>
            <a:r>
              <a:rPr lang="en-US" sz="1600" i="1" dirty="0"/>
              <a:t> 2003; 1(3): 27-38</a:t>
            </a:r>
          </a:p>
        </p:txBody>
      </p:sp>
      <p:sp>
        <p:nvSpPr>
          <p:cNvPr id="10" name="Content Placeholder 5"/>
          <p:cNvSpPr txBox="1">
            <a:spLocks/>
          </p:cNvSpPr>
          <p:nvPr/>
        </p:nvSpPr>
        <p:spPr>
          <a:xfrm>
            <a:off x="1257853" y="1938852"/>
            <a:ext cx="3711388" cy="39558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pPr>
            <a:r>
              <a:rPr lang="en-US" dirty="0" smtClean="0">
                <a:cs typeface="Arial" pitchFamily="34" charset="0"/>
              </a:rPr>
              <a:t>For the first time in Iran, </a:t>
            </a:r>
            <a:r>
              <a:rPr lang="en-US" dirty="0" smtClean="0">
                <a:solidFill>
                  <a:srgbClr val="FF0000"/>
                </a:solidFill>
                <a:cs typeface="Arial" pitchFamily="34" charset="0"/>
              </a:rPr>
              <a:t>milk was fortified with Vitamin D by EMRI </a:t>
            </a:r>
            <a:r>
              <a:rPr lang="en-US" dirty="0" smtClean="0">
                <a:cs typeface="Arial" pitchFamily="34" charset="0"/>
              </a:rPr>
              <a:t>scientists and the technology was introduced to the dairy industry.   </a:t>
            </a:r>
            <a:endParaRPr lang="en-US" dirty="0">
              <a:cs typeface="Arial" pitchFamily="34" charset="0"/>
            </a:endParaRPr>
          </a:p>
        </p:txBody>
      </p:sp>
    </p:spTree>
    <p:extLst>
      <p:ext uri="{BB962C8B-B14F-4D97-AF65-F5344CB8AC3E}">
        <p14:creationId xmlns:p14="http://schemas.microsoft.com/office/powerpoint/2010/main" val="19744614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Controversial effect of Vitamin D</a:t>
            </a:r>
            <a:endParaRPr lang="en-US" dirty="0"/>
          </a:p>
        </p:txBody>
      </p:sp>
      <p:sp>
        <p:nvSpPr>
          <p:cNvPr id="3" name="Content Placeholder 2"/>
          <p:cNvSpPr>
            <a:spLocks noGrp="1"/>
          </p:cNvSpPr>
          <p:nvPr>
            <p:ph idx="1"/>
          </p:nvPr>
        </p:nvSpPr>
        <p:spPr/>
        <p:txBody>
          <a:bodyPr/>
          <a:lstStyle/>
          <a:p>
            <a:pPr algn="just"/>
            <a:r>
              <a:rPr lang="en-US" dirty="0" smtClean="0"/>
              <a:t>A new study suggests that </a:t>
            </a:r>
            <a:r>
              <a:rPr lang="en-US" dirty="0" smtClean="0">
                <a:solidFill>
                  <a:srgbClr val="FF0000"/>
                </a:solidFill>
              </a:rPr>
              <a:t>genetic predisposition to low levels of vitamin D and calcium intake</a:t>
            </a:r>
            <a:r>
              <a:rPr lang="en-US" dirty="0" smtClean="0"/>
              <a:t>, thought to be important in determining someone’s risk of fracture, </a:t>
            </a:r>
            <a:r>
              <a:rPr lang="en-US" dirty="0" smtClean="0">
                <a:solidFill>
                  <a:srgbClr val="FF0000"/>
                </a:solidFill>
              </a:rPr>
              <a:t>does not affect someone’s chance of developing osteoporosis.</a:t>
            </a:r>
          </a:p>
          <a:p>
            <a:pPr algn="just"/>
            <a:endParaRPr lang="en-US" dirty="0"/>
          </a:p>
          <a:p>
            <a:pPr lvl="1" algn="just"/>
            <a:r>
              <a:rPr lang="en-US" dirty="0" smtClean="0"/>
              <a:t>BMD is </a:t>
            </a:r>
            <a:r>
              <a:rPr lang="en-US" b="1" dirty="0" smtClean="0">
                <a:solidFill>
                  <a:srgbClr val="FF0000"/>
                </a:solidFill>
              </a:rPr>
              <a:t>the only</a:t>
            </a:r>
            <a:r>
              <a:rPr lang="en-US" dirty="0" smtClean="0">
                <a:solidFill>
                  <a:srgbClr val="FF0000"/>
                </a:solidFill>
              </a:rPr>
              <a:t> </a:t>
            </a:r>
            <a:r>
              <a:rPr lang="en-US" dirty="0" smtClean="0"/>
              <a:t>risk factor that’s causally related to fracture risk</a:t>
            </a:r>
          </a:p>
          <a:p>
            <a:pPr algn="just"/>
            <a:endParaRPr lang="en-US" dirty="0"/>
          </a:p>
          <a:p>
            <a:pPr lvl="1" algn="just"/>
            <a:r>
              <a:rPr lang="en-US" dirty="0" smtClean="0"/>
              <a:t>Widespread vitamin D supplementation is </a:t>
            </a:r>
            <a:r>
              <a:rPr lang="en-US" b="1" dirty="0" smtClean="0">
                <a:solidFill>
                  <a:srgbClr val="FF0000"/>
                </a:solidFill>
              </a:rPr>
              <a:t>unlikely</a:t>
            </a:r>
            <a:r>
              <a:rPr lang="en-US" dirty="0" smtClean="0"/>
              <a:t> to be effective for the fracture prevention.</a:t>
            </a:r>
            <a:endParaRPr lang="en-US" dirty="0"/>
          </a:p>
        </p:txBody>
      </p:sp>
      <p:sp>
        <p:nvSpPr>
          <p:cNvPr id="4" name="Slide Number Placeholder 3"/>
          <p:cNvSpPr>
            <a:spLocks noGrp="1"/>
          </p:cNvSpPr>
          <p:nvPr>
            <p:ph type="sldNum" sz="quarter" idx="12"/>
          </p:nvPr>
        </p:nvSpPr>
        <p:spPr/>
        <p:txBody>
          <a:bodyPr/>
          <a:lstStyle/>
          <a:p>
            <a:fld id="{D75FAA1E-9744-4FB4-998E-BF28E06AD271}" type="slidenum">
              <a:rPr lang="en-US" smtClean="0"/>
              <a:pPr/>
              <a:t>57</a:t>
            </a:fld>
            <a:endParaRPr lang="en-US"/>
          </a:p>
        </p:txBody>
      </p:sp>
      <p:sp>
        <p:nvSpPr>
          <p:cNvPr id="6" name="Rectangle 5"/>
          <p:cNvSpPr/>
          <p:nvPr/>
        </p:nvSpPr>
        <p:spPr>
          <a:xfrm>
            <a:off x="875092" y="5949933"/>
            <a:ext cx="9209034" cy="646331"/>
          </a:xfrm>
          <a:prstGeom prst="rect">
            <a:avLst/>
          </a:prstGeom>
        </p:spPr>
        <p:txBody>
          <a:bodyPr wrap="square">
            <a:spAutoFit/>
          </a:bodyPr>
          <a:lstStyle/>
          <a:p>
            <a:r>
              <a:rPr lang="en-US" dirty="0"/>
              <a:t>Assessment of the genetic and clinical determinants of fracture risk: genome wide association and </a:t>
            </a:r>
            <a:r>
              <a:rPr lang="en-US" dirty="0" err="1"/>
              <a:t>mendelian</a:t>
            </a:r>
            <a:r>
              <a:rPr lang="en-US" dirty="0"/>
              <a:t> </a:t>
            </a:r>
            <a:r>
              <a:rPr lang="en-US" dirty="0" err="1"/>
              <a:t>randomisation</a:t>
            </a:r>
            <a:r>
              <a:rPr lang="en-US" dirty="0"/>
              <a:t> </a:t>
            </a:r>
            <a:r>
              <a:rPr lang="en-US" dirty="0" smtClean="0"/>
              <a:t>study. </a:t>
            </a:r>
            <a:r>
              <a:rPr lang="is-IS" i="1" dirty="0" smtClean="0"/>
              <a:t>BMJ</a:t>
            </a:r>
            <a:r>
              <a:rPr lang="is-IS" dirty="0" smtClean="0"/>
              <a:t> </a:t>
            </a:r>
            <a:r>
              <a:rPr lang="is-IS" dirty="0"/>
              <a:t>2018; </a:t>
            </a:r>
            <a:endParaRPr lang="en-US" dirty="0"/>
          </a:p>
        </p:txBody>
      </p:sp>
    </p:spTree>
    <p:extLst>
      <p:ext uri="{BB962C8B-B14F-4D97-AF65-F5344CB8AC3E}">
        <p14:creationId xmlns:p14="http://schemas.microsoft.com/office/powerpoint/2010/main" val="25973240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IOF Authorities’ Reply</a:t>
            </a:r>
            <a:endParaRPr lang="en-US" dirty="0"/>
          </a:p>
        </p:txBody>
      </p:sp>
      <p:sp>
        <p:nvSpPr>
          <p:cNvPr id="3" name="Content Placeholder 2"/>
          <p:cNvSpPr>
            <a:spLocks noGrp="1"/>
          </p:cNvSpPr>
          <p:nvPr>
            <p:ph idx="1"/>
          </p:nvPr>
        </p:nvSpPr>
        <p:spPr/>
        <p:txBody>
          <a:bodyPr/>
          <a:lstStyle/>
          <a:p>
            <a:r>
              <a:rPr lang="en-US" dirty="0" smtClean="0"/>
              <a:t>The new study relates to supplementation with </a:t>
            </a:r>
            <a:r>
              <a:rPr lang="en-US" dirty="0" smtClean="0">
                <a:solidFill>
                  <a:srgbClr val="FF0000"/>
                </a:solidFill>
              </a:rPr>
              <a:t>vitamin D alone</a:t>
            </a:r>
            <a:r>
              <a:rPr lang="en-US" dirty="0" smtClean="0"/>
              <a:t>, and not with the combination of </a:t>
            </a:r>
            <a:r>
              <a:rPr lang="en-US" dirty="0" smtClean="0">
                <a:solidFill>
                  <a:srgbClr val="FF0000"/>
                </a:solidFill>
              </a:rPr>
              <a:t>calcium and vitamin D</a:t>
            </a:r>
          </a:p>
          <a:p>
            <a:endParaRPr lang="en-US" dirty="0" smtClean="0"/>
          </a:p>
          <a:p>
            <a:r>
              <a:rPr lang="en-US" dirty="0" smtClean="0"/>
              <a:t>There is convincing evidence of </a:t>
            </a:r>
            <a:r>
              <a:rPr lang="en-US" dirty="0" smtClean="0">
                <a:solidFill>
                  <a:srgbClr val="FF0000"/>
                </a:solidFill>
              </a:rPr>
              <a:t>modest benefits </a:t>
            </a:r>
            <a:r>
              <a:rPr lang="en-US" dirty="0" smtClean="0"/>
              <a:t>for fracture reduction, albeit not of great enough magnitude to warrant their use as </a:t>
            </a:r>
            <a:r>
              <a:rPr lang="en-US" dirty="0" smtClean="0">
                <a:solidFill>
                  <a:srgbClr val="FF0000"/>
                </a:solidFill>
              </a:rPr>
              <a:t>sole treatments for osteoporosis</a:t>
            </a:r>
            <a:r>
              <a:rPr lang="en-US" dirty="0" smtClean="0"/>
              <a:t>. </a:t>
            </a:r>
          </a:p>
          <a:p>
            <a:endParaRPr lang="en-US" dirty="0" smtClean="0"/>
          </a:p>
          <a:p>
            <a:r>
              <a:rPr lang="en-US" dirty="0" smtClean="0"/>
              <a:t>Calcium and vitamin D supplements are usually recommended for people </a:t>
            </a:r>
            <a:r>
              <a:rPr lang="en-US" dirty="0" smtClean="0">
                <a:solidFill>
                  <a:srgbClr val="FF0000"/>
                </a:solidFill>
              </a:rPr>
              <a:t>on bone active drugs </a:t>
            </a:r>
            <a:r>
              <a:rPr lang="en-US" dirty="0" smtClean="0"/>
              <a:t>such as bisphosphonates</a:t>
            </a:r>
            <a:endParaRPr lang="en-US" dirty="0"/>
          </a:p>
        </p:txBody>
      </p:sp>
      <p:sp>
        <p:nvSpPr>
          <p:cNvPr id="4" name="Slide Number Placeholder 3"/>
          <p:cNvSpPr>
            <a:spLocks noGrp="1"/>
          </p:cNvSpPr>
          <p:nvPr>
            <p:ph type="sldNum" sz="quarter" idx="12"/>
          </p:nvPr>
        </p:nvSpPr>
        <p:spPr/>
        <p:txBody>
          <a:bodyPr/>
          <a:lstStyle/>
          <a:p>
            <a:fld id="{D75FAA1E-9744-4FB4-998E-BF28E06AD271}"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a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173" y="1872213"/>
            <a:ext cx="8989916" cy="3988630"/>
          </a:xfrm>
          <a:prstGeom prst="rect">
            <a:avLst/>
          </a:prstGeom>
        </p:spPr>
      </p:pic>
      <p:pic>
        <p:nvPicPr>
          <p:cNvPr id="4" name="Image 3" descr="aa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1972" y="1968326"/>
            <a:ext cx="8173227" cy="683816"/>
          </a:xfrm>
          <a:prstGeom prst="rect">
            <a:avLst/>
          </a:prstGeom>
        </p:spPr>
      </p:pic>
      <p:sp>
        <p:nvSpPr>
          <p:cNvPr id="6" name="ZoneTexte 5"/>
          <p:cNvSpPr txBox="1"/>
          <p:nvPr/>
        </p:nvSpPr>
        <p:spPr>
          <a:xfrm>
            <a:off x="7221442" y="6477000"/>
            <a:ext cx="4100892" cy="369332"/>
          </a:xfrm>
          <a:prstGeom prst="rect">
            <a:avLst/>
          </a:prstGeom>
          <a:noFill/>
        </p:spPr>
        <p:txBody>
          <a:bodyPr wrap="none" rtlCol="0">
            <a:spAutoFit/>
          </a:bodyPr>
          <a:lstStyle/>
          <a:p>
            <a:r>
              <a:rPr lang="fr-FR" i="1" dirty="0">
                <a:latin typeface="Arial"/>
                <a:cs typeface="Arial"/>
              </a:rPr>
              <a:t>Smith et al J </a:t>
            </a:r>
            <a:r>
              <a:rPr lang="fr-FR" i="1" dirty="0" err="1">
                <a:latin typeface="Arial"/>
                <a:cs typeface="Arial"/>
              </a:rPr>
              <a:t>Ster</a:t>
            </a:r>
            <a:r>
              <a:rPr lang="fr-FR" i="1" dirty="0">
                <a:latin typeface="Arial"/>
                <a:cs typeface="Arial"/>
              </a:rPr>
              <a:t> </a:t>
            </a:r>
            <a:r>
              <a:rPr lang="fr-FR" i="1" dirty="0" err="1">
                <a:latin typeface="Arial"/>
                <a:cs typeface="Arial"/>
              </a:rPr>
              <a:t>Bioch</a:t>
            </a:r>
            <a:r>
              <a:rPr lang="fr-FR" i="1" dirty="0">
                <a:latin typeface="Arial"/>
                <a:cs typeface="Arial"/>
              </a:rPr>
              <a:t> Mol </a:t>
            </a:r>
            <a:r>
              <a:rPr lang="fr-FR" i="1" dirty="0" err="1">
                <a:latin typeface="Arial"/>
                <a:cs typeface="Arial"/>
              </a:rPr>
              <a:t>Biol</a:t>
            </a:r>
            <a:r>
              <a:rPr lang="fr-FR" i="1" dirty="0">
                <a:latin typeface="Arial"/>
                <a:cs typeface="Arial"/>
              </a:rPr>
              <a:t> 2017</a:t>
            </a:r>
          </a:p>
        </p:txBody>
      </p:sp>
      <p:sp>
        <p:nvSpPr>
          <p:cNvPr id="10" name="ZoneTexte 9"/>
          <p:cNvSpPr txBox="1"/>
          <p:nvPr/>
        </p:nvSpPr>
        <p:spPr>
          <a:xfrm>
            <a:off x="8816629" y="5962710"/>
            <a:ext cx="1738702" cy="400110"/>
          </a:xfrm>
          <a:prstGeom prst="rect">
            <a:avLst/>
          </a:prstGeom>
          <a:noFill/>
        </p:spPr>
        <p:txBody>
          <a:bodyPr wrap="none" rtlCol="0">
            <a:spAutoFit/>
          </a:bodyPr>
          <a:lstStyle/>
          <a:p>
            <a:r>
              <a:rPr lang="fr-FR" sz="2000" dirty="0">
                <a:solidFill>
                  <a:srgbClr val="FF0000"/>
                </a:solidFill>
                <a:latin typeface="Arial"/>
                <a:cs typeface="Arial"/>
              </a:rPr>
              <a:t>75-100 </a:t>
            </a:r>
            <a:r>
              <a:rPr lang="fr-FR" sz="2000" dirty="0" err="1">
                <a:solidFill>
                  <a:srgbClr val="FF0000"/>
                </a:solidFill>
                <a:latin typeface="Arial"/>
                <a:cs typeface="Arial"/>
              </a:rPr>
              <a:t>nmol</a:t>
            </a:r>
            <a:r>
              <a:rPr lang="fr-FR" sz="2000" dirty="0">
                <a:solidFill>
                  <a:srgbClr val="FF0000"/>
                </a:solidFill>
                <a:latin typeface="Arial"/>
                <a:cs typeface="Arial"/>
              </a:rPr>
              <a:t>/l</a:t>
            </a:r>
          </a:p>
        </p:txBody>
      </p:sp>
      <p:cxnSp>
        <p:nvCxnSpPr>
          <p:cNvPr id="11" name="Connecteur droit avec flèche 10"/>
          <p:cNvCxnSpPr/>
          <p:nvPr/>
        </p:nvCxnSpPr>
        <p:spPr>
          <a:xfrm flipV="1">
            <a:off x="9170421" y="5757591"/>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2738885" y="5909991"/>
            <a:ext cx="3278211" cy="400110"/>
          </a:xfrm>
          <a:prstGeom prst="rect">
            <a:avLst/>
          </a:prstGeom>
          <a:noFill/>
          <a:ln w="28575" cmpd="sng">
            <a:solidFill>
              <a:srgbClr val="FF0000"/>
            </a:solidFill>
          </a:ln>
        </p:spPr>
        <p:txBody>
          <a:bodyPr wrap="none" rtlCol="0">
            <a:spAutoFit/>
          </a:bodyPr>
          <a:lstStyle/>
          <a:p>
            <a:r>
              <a:rPr lang="fr-FR" sz="2000" dirty="0">
                <a:latin typeface="Arial"/>
                <a:cs typeface="Arial"/>
              </a:rPr>
              <a:t>Baseline 25OHD: 38 </a:t>
            </a:r>
            <a:r>
              <a:rPr lang="fr-FR" sz="2000" dirty="0" err="1">
                <a:latin typeface="Arial"/>
                <a:cs typeface="Arial"/>
              </a:rPr>
              <a:t>nmol</a:t>
            </a:r>
            <a:r>
              <a:rPr lang="fr-FR" sz="2000" dirty="0">
                <a:latin typeface="Arial"/>
                <a:cs typeface="Arial"/>
              </a:rPr>
              <a:t>/l</a:t>
            </a:r>
          </a:p>
        </p:txBody>
      </p:sp>
      <p:sp>
        <p:nvSpPr>
          <p:cNvPr id="13" name="ZoneTexte 12"/>
          <p:cNvSpPr txBox="1"/>
          <p:nvPr/>
        </p:nvSpPr>
        <p:spPr>
          <a:xfrm>
            <a:off x="6293140" y="5956240"/>
            <a:ext cx="1382284" cy="400110"/>
          </a:xfrm>
          <a:prstGeom prst="rect">
            <a:avLst/>
          </a:prstGeom>
          <a:noFill/>
        </p:spPr>
        <p:txBody>
          <a:bodyPr wrap="none" rtlCol="0">
            <a:spAutoFit/>
          </a:bodyPr>
          <a:lstStyle/>
          <a:p>
            <a:r>
              <a:rPr lang="fr-FR" sz="2000" dirty="0">
                <a:latin typeface="Arial"/>
                <a:cs typeface="Arial"/>
              </a:rPr>
              <a:t>12 </a:t>
            </a:r>
            <a:r>
              <a:rPr lang="fr-FR" sz="2000" dirty="0" err="1">
                <a:latin typeface="Arial"/>
                <a:cs typeface="Arial"/>
              </a:rPr>
              <a:t>Months</a:t>
            </a:r>
            <a:endParaRPr lang="fr-FR" sz="2000" dirty="0">
              <a:latin typeface="Arial"/>
              <a:cs typeface="Arial"/>
            </a:endParaRPr>
          </a:p>
        </p:txBody>
      </p:sp>
      <p:sp>
        <p:nvSpPr>
          <p:cNvPr id="3" name="Title 2"/>
          <p:cNvSpPr>
            <a:spLocks noGrp="1"/>
          </p:cNvSpPr>
          <p:nvPr>
            <p:ph type="title"/>
          </p:nvPr>
        </p:nvSpPr>
        <p:spPr/>
        <p:txBody>
          <a:bodyPr/>
          <a:lstStyle/>
          <a:p>
            <a:r>
              <a:rPr lang="en-US" dirty="0" smtClean="0"/>
              <a:t>How Much Vitamin D?</a:t>
            </a:r>
            <a:endParaRPr lang="en-US" dirty="0"/>
          </a:p>
        </p:txBody>
      </p:sp>
      <p:sp>
        <p:nvSpPr>
          <p:cNvPr id="2" name="Slide Number Placeholder 1"/>
          <p:cNvSpPr>
            <a:spLocks noGrp="1"/>
          </p:cNvSpPr>
          <p:nvPr>
            <p:ph type="sldNum" sz="quarter" idx="12"/>
          </p:nvPr>
        </p:nvSpPr>
        <p:spPr/>
        <p:txBody>
          <a:bodyPr/>
          <a:lstStyle/>
          <a:p>
            <a:fld id="{D75FAA1E-9744-4FB4-998E-BF28E06AD271}" type="slidenum">
              <a:rPr lang="en-US" smtClean="0"/>
              <a:pPr/>
              <a:t>59</a:t>
            </a:fld>
            <a:endParaRPr lang="en-US"/>
          </a:p>
        </p:txBody>
      </p:sp>
      <p:sp>
        <p:nvSpPr>
          <p:cNvPr id="8" name="TextBox 7"/>
          <p:cNvSpPr txBox="1"/>
          <p:nvPr/>
        </p:nvSpPr>
        <p:spPr>
          <a:xfrm>
            <a:off x="155275" y="1872213"/>
            <a:ext cx="2147898" cy="3416320"/>
          </a:xfrm>
          <a:prstGeom prst="rect">
            <a:avLst/>
          </a:prstGeom>
          <a:noFill/>
        </p:spPr>
        <p:txBody>
          <a:bodyPr wrap="square" rtlCol="0">
            <a:spAutoFit/>
          </a:bodyPr>
          <a:lstStyle/>
          <a:p>
            <a:r>
              <a:rPr lang="en-US" sz="2400" dirty="0" smtClean="0"/>
              <a:t>A 2017 study demonstrated that </a:t>
            </a:r>
            <a:r>
              <a:rPr lang="en-US" sz="2400" dirty="0" smtClean="0">
                <a:solidFill>
                  <a:srgbClr val="FF0000"/>
                </a:solidFill>
              </a:rPr>
              <a:t>medium doses </a:t>
            </a:r>
            <a:r>
              <a:rPr lang="en-US" sz="2400" dirty="0" smtClean="0"/>
              <a:t>of vitamin D decrease fall, whereas high doses increase them</a:t>
            </a:r>
            <a:endParaRPr lang="en-US" sz="2400" dirty="0"/>
          </a:p>
        </p:txBody>
      </p:sp>
    </p:spTree>
    <p:extLst>
      <p:ext uri="{BB962C8B-B14F-4D97-AF65-F5344CB8AC3E}">
        <p14:creationId xmlns:p14="http://schemas.microsoft.com/office/powerpoint/2010/main" val="2029555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Arial" panose="020B0604020202020204" pitchFamily="34" charset="0"/>
              </a:rPr>
              <a:t>Cellular Mechanisms of Osteoporosis </a:t>
            </a:r>
            <a:endParaRPr lang="en-US" dirty="0">
              <a:cs typeface="Arial" panose="020B0604020202020204" pitchFamily="34" charset="0"/>
            </a:endParaRPr>
          </a:p>
        </p:txBody>
      </p:sp>
      <p:pic>
        <p:nvPicPr>
          <p:cNvPr id="4" name="Content Placeholder 3"/>
          <p:cNvPicPr>
            <a:picLocks noGrp="1" noChangeAspect="1"/>
          </p:cNvPicPr>
          <p:nvPr>
            <p:ph sz="half" idx="1"/>
          </p:nvPr>
        </p:nvPicPr>
        <p:blipFill rotWithShape="1">
          <a:blip r:embed="rId3" cstate="print"/>
          <a:srcRect l="8952"/>
          <a:stretch/>
        </p:blipFill>
        <p:spPr>
          <a:xfrm>
            <a:off x="120770" y="1690688"/>
            <a:ext cx="6123306" cy="4089021"/>
          </a:xfrm>
          <a:prstGeom prst="rect">
            <a:avLst/>
          </a:prstGeom>
        </p:spPr>
      </p:pic>
      <p:sp>
        <p:nvSpPr>
          <p:cNvPr id="5" name="Content Placeholder 4"/>
          <p:cNvSpPr>
            <a:spLocks noGrp="1"/>
          </p:cNvSpPr>
          <p:nvPr>
            <p:ph sz="half" idx="2"/>
          </p:nvPr>
        </p:nvSpPr>
        <p:spPr/>
        <p:txBody>
          <a:bodyPr>
            <a:normAutofit/>
          </a:bodyPr>
          <a:lstStyle/>
          <a:p>
            <a:pPr>
              <a:lnSpc>
                <a:spcPct val="100000"/>
              </a:lnSpc>
            </a:pPr>
            <a:r>
              <a:rPr lang="en-US" dirty="0"/>
              <a:t>O</a:t>
            </a:r>
            <a:r>
              <a:rPr lang="en-US" dirty="0" smtClean="0"/>
              <a:t>steoporosis is due to an </a:t>
            </a:r>
            <a:r>
              <a:rPr lang="en-US" dirty="0" smtClean="0">
                <a:solidFill>
                  <a:srgbClr val="FF0000"/>
                </a:solidFill>
              </a:rPr>
              <a:t>unbalanced bone remodeling </a:t>
            </a:r>
            <a:r>
              <a:rPr lang="en-US" dirty="0" smtClean="0"/>
              <a:t>as a result of:</a:t>
            </a:r>
          </a:p>
          <a:p>
            <a:pPr>
              <a:lnSpc>
                <a:spcPct val="100000"/>
              </a:lnSpc>
            </a:pPr>
            <a:endParaRPr lang="en-US" dirty="0" smtClean="0"/>
          </a:p>
          <a:p>
            <a:pPr lvl="1">
              <a:lnSpc>
                <a:spcPct val="100000"/>
              </a:lnSpc>
            </a:pPr>
            <a:r>
              <a:rPr lang="en-US" dirty="0"/>
              <a:t>I</a:t>
            </a:r>
            <a:r>
              <a:rPr lang="en-US" dirty="0" smtClean="0"/>
              <a:t>ncreased </a:t>
            </a:r>
            <a:r>
              <a:rPr lang="en-US" dirty="0">
                <a:solidFill>
                  <a:srgbClr val="FF0000"/>
                </a:solidFill>
              </a:rPr>
              <a:t>oxidative </a:t>
            </a:r>
            <a:r>
              <a:rPr lang="en-US" dirty="0" smtClean="0">
                <a:solidFill>
                  <a:srgbClr val="FF0000"/>
                </a:solidFill>
              </a:rPr>
              <a:t>stress</a:t>
            </a:r>
            <a:endParaRPr lang="en-US" dirty="0" smtClean="0"/>
          </a:p>
          <a:p>
            <a:pPr lvl="1">
              <a:lnSpc>
                <a:spcPct val="100000"/>
              </a:lnSpc>
            </a:pPr>
            <a:r>
              <a:rPr lang="en-US" dirty="0">
                <a:solidFill>
                  <a:srgbClr val="FF0000"/>
                </a:solidFill>
              </a:rPr>
              <a:t>A</a:t>
            </a:r>
            <a:r>
              <a:rPr lang="en-US" dirty="0" smtClean="0">
                <a:solidFill>
                  <a:srgbClr val="FF0000"/>
                </a:solidFill>
              </a:rPr>
              <a:t>poptosis</a:t>
            </a:r>
            <a:r>
              <a:rPr lang="en-US" dirty="0" smtClean="0"/>
              <a:t> </a:t>
            </a:r>
            <a:r>
              <a:rPr lang="en-US" dirty="0"/>
              <a:t>of bone cells </a:t>
            </a:r>
            <a:endParaRPr lang="en-US" dirty="0" smtClean="0"/>
          </a:p>
          <a:p>
            <a:pPr lvl="1">
              <a:lnSpc>
                <a:spcPct val="100000"/>
              </a:lnSpc>
            </a:pPr>
            <a:r>
              <a:rPr lang="en-US" dirty="0">
                <a:solidFill>
                  <a:srgbClr val="FF0000"/>
                </a:solidFill>
              </a:rPr>
              <a:t>M</a:t>
            </a:r>
            <a:r>
              <a:rPr lang="en-US" dirty="0" smtClean="0">
                <a:solidFill>
                  <a:srgbClr val="FF0000"/>
                </a:solidFill>
              </a:rPr>
              <a:t>acroautophagic</a:t>
            </a:r>
            <a:r>
              <a:rPr lang="en-US" dirty="0" smtClean="0"/>
              <a:t> mechanisms</a:t>
            </a:r>
            <a:endParaRPr lang="en-US" dirty="0"/>
          </a:p>
        </p:txBody>
      </p:sp>
      <p:sp>
        <p:nvSpPr>
          <p:cNvPr id="6" name="TextBox 5"/>
          <p:cNvSpPr txBox="1"/>
          <p:nvPr/>
        </p:nvSpPr>
        <p:spPr>
          <a:xfrm>
            <a:off x="405442" y="5693441"/>
            <a:ext cx="4804913" cy="307777"/>
          </a:xfrm>
          <a:prstGeom prst="rect">
            <a:avLst/>
          </a:prstGeom>
          <a:noFill/>
        </p:spPr>
        <p:txBody>
          <a:bodyPr wrap="square" rtlCol="0">
            <a:spAutoFit/>
          </a:bodyPr>
          <a:lstStyle/>
          <a:p>
            <a:r>
              <a:rPr lang="en-US" sz="1400" i="1" dirty="0" err="1" smtClean="0"/>
              <a:t>Gretl</a:t>
            </a:r>
            <a:r>
              <a:rPr lang="en-US" sz="1400" i="1" dirty="0" smtClean="0"/>
              <a:t> </a:t>
            </a:r>
            <a:r>
              <a:rPr lang="en-US" sz="1400" i="1" dirty="0" err="1"/>
              <a:t>Hendrickx</a:t>
            </a:r>
            <a:r>
              <a:rPr lang="en-US" sz="1400" i="1" dirty="0"/>
              <a:t>, Eveline </a:t>
            </a:r>
            <a:r>
              <a:rPr lang="en-US" sz="1400" i="1" dirty="0" err="1"/>
              <a:t>Boudin</a:t>
            </a:r>
            <a:r>
              <a:rPr lang="en-US" sz="1400" i="1" dirty="0"/>
              <a:t> and </a:t>
            </a:r>
            <a:r>
              <a:rPr lang="en-US" sz="1400" i="1" dirty="0" err="1"/>
              <a:t>Wim</a:t>
            </a:r>
            <a:r>
              <a:rPr lang="en-US" sz="1400" i="1" dirty="0"/>
              <a:t> Van </a:t>
            </a:r>
            <a:r>
              <a:rPr lang="en-US" sz="1400" i="1" dirty="0" err="1" smtClean="0"/>
              <a:t>Hul</a:t>
            </a:r>
            <a:r>
              <a:rPr lang="en-US" sz="1400" i="1" dirty="0" smtClean="0"/>
              <a:t>, 2015</a:t>
            </a:r>
            <a:endParaRPr lang="en-US" sz="1400" dirty="0"/>
          </a:p>
        </p:txBody>
      </p:sp>
      <p:sp>
        <p:nvSpPr>
          <p:cNvPr id="3" name="Slide Number Placeholder 2"/>
          <p:cNvSpPr>
            <a:spLocks noGrp="1"/>
          </p:cNvSpPr>
          <p:nvPr>
            <p:ph type="sldNum" sz="quarter" idx="12"/>
          </p:nvPr>
        </p:nvSpPr>
        <p:spPr/>
        <p:txBody>
          <a:bodyPr/>
          <a:lstStyle/>
          <a:p>
            <a:fld id="{D75FAA1E-9744-4FB4-998E-BF28E06AD271}" type="slidenum">
              <a:rPr lang="en-US" smtClean="0"/>
              <a:pPr/>
              <a:t>6</a:t>
            </a:fld>
            <a:endParaRPr lang="en-US"/>
          </a:p>
        </p:txBody>
      </p:sp>
      <p:sp>
        <p:nvSpPr>
          <p:cNvPr id="7" name="TextBox 6"/>
          <p:cNvSpPr txBox="1"/>
          <p:nvPr/>
        </p:nvSpPr>
        <p:spPr>
          <a:xfrm>
            <a:off x="1138687" y="6176963"/>
            <a:ext cx="9187132" cy="646331"/>
          </a:xfrm>
          <a:prstGeom prst="rect">
            <a:avLst/>
          </a:prstGeom>
          <a:noFill/>
        </p:spPr>
        <p:txBody>
          <a:bodyPr wrap="square" rtlCol="0">
            <a:spAutoFit/>
          </a:bodyPr>
          <a:lstStyle/>
          <a:p>
            <a:r>
              <a:rPr lang="fr-FR" dirty="0" err="1"/>
              <a:t>Ambrogini</a:t>
            </a:r>
            <a:r>
              <a:rPr lang="fr-FR" dirty="0"/>
              <a:t>, Elena, et al. "</a:t>
            </a:r>
            <a:r>
              <a:rPr lang="fr-FR" dirty="0" err="1"/>
              <a:t>Oxidation-specific</a:t>
            </a:r>
            <a:r>
              <a:rPr lang="fr-FR" dirty="0"/>
              <a:t> </a:t>
            </a:r>
            <a:r>
              <a:rPr lang="fr-FR" dirty="0" err="1"/>
              <a:t>epitopes</a:t>
            </a:r>
            <a:r>
              <a:rPr lang="fr-FR" dirty="0"/>
              <a:t> </a:t>
            </a:r>
            <a:r>
              <a:rPr lang="fr-FR" dirty="0" err="1"/>
              <a:t>restrain</a:t>
            </a:r>
            <a:r>
              <a:rPr lang="fr-FR" dirty="0"/>
              <a:t> </a:t>
            </a:r>
            <a:r>
              <a:rPr lang="fr-FR" dirty="0" err="1"/>
              <a:t>bone</a:t>
            </a:r>
            <a:r>
              <a:rPr lang="fr-FR" dirty="0"/>
              <a:t> formation." </a:t>
            </a:r>
            <a:r>
              <a:rPr lang="fr-FR" b="1" i="1" dirty="0">
                <a:solidFill>
                  <a:srgbClr val="FF0000"/>
                </a:solidFill>
              </a:rPr>
              <a:t>Nature communications</a:t>
            </a:r>
            <a:r>
              <a:rPr lang="fr-FR" b="1" dirty="0">
                <a:solidFill>
                  <a:srgbClr val="FF0000"/>
                </a:solidFill>
              </a:rPr>
              <a:t> 9.1 (2018): </a:t>
            </a:r>
            <a:r>
              <a:rPr lang="fr-FR" dirty="0"/>
              <a:t>2193.</a:t>
            </a:r>
            <a:endParaRPr lang="en-US" dirty="0"/>
          </a:p>
        </p:txBody>
      </p:sp>
    </p:spTree>
    <p:extLst>
      <p:ext uri="{BB962C8B-B14F-4D97-AF65-F5344CB8AC3E}">
        <p14:creationId xmlns:p14="http://schemas.microsoft.com/office/powerpoint/2010/main" val="8452720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en-US" sz="4000" dirty="0" smtClean="0">
                <a:cs typeface="Cooper Black"/>
              </a:rPr>
              <a:t>Assessment of Osteoporosis Risk Factors Using GIF</a:t>
            </a:r>
            <a:endParaRPr lang="en-US" sz="4000" dirty="0">
              <a:cs typeface="Cooper Black"/>
            </a:endParaRPr>
          </a:p>
        </p:txBody>
      </p:sp>
      <p:sp>
        <p:nvSpPr>
          <p:cNvPr id="7" name="Slide Number Placeholder 6"/>
          <p:cNvSpPr>
            <a:spLocks noGrp="1"/>
          </p:cNvSpPr>
          <p:nvPr>
            <p:ph type="sldNum" sz="quarter" idx="12"/>
          </p:nvPr>
        </p:nvSpPr>
        <p:spPr/>
        <p:txBody>
          <a:bodyPr/>
          <a:lstStyle/>
          <a:p>
            <a:fld id="{6900A952-80F7-4B94-839F-FEA8A429B91D}" type="slidenum">
              <a:rPr lang="en-US" smtClean="0"/>
              <a:pPr/>
              <a:t>60</a:t>
            </a:fld>
            <a:endParaRPr lang="en-US"/>
          </a:p>
        </p:txBody>
      </p:sp>
      <p:pic>
        <p:nvPicPr>
          <p:cNvPr id="27650" name="Picture 2"/>
          <p:cNvPicPr>
            <a:picLocks noChangeAspect="1" noChangeArrowheads="1"/>
          </p:cNvPicPr>
          <p:nvPr/>
        </p:nvPicPr>
        <p:blipFill>
          <a:blip r:embed="rId2" cstate="print"/>
          <a:srcRect l="19531" t="34375" r="21094" b="41667"/>
          <a:stretch>
            <a:fillRect/>
          </a:stretch>
        </p:blipFill>
        <p:spPr bwMode="auto">
          <a:xfrm>
            <a:off x="1603512" y="1817302"/>
            <a:ext cx="906448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828800" y="4876801"/>
            <a:ext cx="8382000" cy="1015663"/>
          </a:xfrm>
          <a:prstGeom prst="rect">
            <a:avLst/>
          </a:prstGeom>
          <a:noFill/>
        </p:spPr>
        <p:txBody>
          <a:bodyPr wrap="square" rtlCol="0">
            <a:spAutoFit/>
          </a:bodyPr>
          <a:lstStyle/>
          <a:p>
            <a:pPr algn="just"/>
            <a:r>
              <a:rPr lang="en-US" sz="2000" dirty="0" smtClean="0">
                <a:latin typeface="Calibri" panose="020F0502020204030204" pitchFamily="34" charset="0"/>
                <a:cs typeface="Calibri" panose="020F0502020204030204" pitchFamily="34" charset="0"/>
              </a:rPr>
              <a:t>Among Iranian populations, </a:t>
            </a:r>
            <a:r>
              <a:rPr lang="en-US" sz="2000" dirty="0" smtClean="0">
                <a:solidFill>
                  <a:srgbClr val="FF0000"/>
                </a:solidFill>
                <a:latin typeface="Calibri" panose="020F0502020204030204" pitchFamily="34" charset="0"/>
                <a:cs typeface="Calibri" panose="020F0502020204030204" pitchFamily="34" charset="0"/>
              </a:rPr>
              <a:t>Improving </a:t>
            </a:r>
            <a:r>
              <a:rPr lang="en-US" sz="2000" dirty="0">
                <a:solidFill>
                  <a:srgbClr val="FF0000"/>
                </a:solidFill>
                <a:latin typeface="Calibri" panose="020F0502020204030204" pitchFamily="34" charset="0"/>
                <a:cs typeface="Calibri" panose="020F0502020204030204" pitchFamily="34" charset="0"/>
              </a:rPr>
              <a:t>serum vitamin D levels </a:t>
            </a:r>
            <a:r>
              <a:rPr lang="en-US" sz="2000" dirty="0">
                <a:latin typeface="Calibri" panose="020F0502020204030204" pitchFamily="34" charset="0"/>
                <a:cs typeface="Calibri" panose="020F0502020204030204" pitchFamily="34" charset="0"/>
              </a:rPr>
              <a:t>through supplementation and advocating </a:t>
            </a:r>
            <a:r>
              <a:rPr lang="en-US" sz="2000" dirty="0">
                <a:solidFill>
                  <a:srgbClr val="FF0000"/>
                </a:solidFill>
                <a:latin typeface="Calibri" panose="020F0502020204030204" pitchFamily="34" charset="0"/>
                <a:cs typeface="Calibri" panose="020F0502020204030204" pitchFamily="34" charset="0"/>
              </a:rPr>
              <a:t>physical activity </a:t>
            </a:r>
            <a:r>
              <a:rPr lang="en-US" sz="2000" dirty="0">
                <a:latin typeface="Calibri" panose="020F0502020204030204" pitchFamily="34" charset="0"/>
                <a:cs typeface="Calibri" panose="020F0502020204030204" pitchFamily="34" charset="0"/>
              </a:rPr>
              <a:t>are the most effective interventions to reduce the risk of osteoporotic hip fractures.</a:t>
            </a:r>
          </a:p>
        </p:txBody>
      </p:sp>
    </p:spTree>
    <p:extLst>
      <p:ext uri="{BB962C8B-B14F-4D97-AF65-F5344CB8AC3E}">
        <p14:creationId xmlns:p14="http://schemas.microsoft.com/office/powerpoint/2010/main" val="29363002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81819" y="457200"/>
            <a:ext cx="9730596" cy="1449388"/>
          </a:xfrm>
        </p:spPr>
        <p:txBody>
          <a:bodyPr>
            <a:noAutofit/>
          </a:bodyPr>
          <a:lstStyle/>
          <a:p>
            <a:r>
              <a:rPr lang="en-US" dirty="0" smtClean="0"/>
              <a:t>Milestones of Development of </a:t>
            </a:r>
            <a:br>
              <a:rPr lang="en-US" dirty="0" smtClean="0"/>
            </a:br>
            <a:r>
              <a:rPr lang="en-US" dirty="0" smtClean="0"/>
              <a:t>Anti-osteoporosis Medications </a:t>
            </a:r>
            <a:endParaRPr lang="en-US" dirty="0"/>
          </a:p>
        </p:txBody>
      </p:sp>
      <p:sp>
        <p:nvSpPr>
          <p:cNvPr id="4" name="Slide Number Placeholder 3"/>
          <p:cNvSpPr>
            <a:spLocks noGrp="1"/>
          </p:cNvSpPr>
          <p:nvPr>
            <p:ph type="sldNum" sz="quarter" idx="12"/>
          </p:nvPr>
        </p:nvSpPr>
        <p:spPr/>
        <p:txBody>
          <a:bodyPr/>
          <a:lstStyle/>
          <a:p>
            <a:fld id="{7F5CE407-6216-4202-80E4-A30DC2F709B2}" type="slidenum">
              <a:rPr lang="en-US" smtClean="0"/>
              <a:pPr/>
              <a:t>61</a:t>
            </a:fld>
            <a:endParaRPr lang="en-US"/>
          </a:p>
        </p:txBody>
      </p:sp>
      <p:pic>
        <p:nvPicPr>
          <p:cNvPr id="5" name="Picture 2" descr="H:\Photos\OsteoTimeline.jpg"/>
          <p:cNvPicPr>
            <a:picLocks noChangeAspect="1" noChangeArrowheads="1"/>
          </p:cNvPicPr>
          <p:nvPr/>
        </p:nvPicPr>
        <p:blipFill>
          <a:blip r:embed="rId2" cstate="print"/>
          <a:srcRect/>
          <a:stretch>
            <a:fillRect/>
          </a:stretch>
        </p:blipFill>
        <p:spPr bwMode="auto">
          <a:xfrm>
            <a:off x="1731453" y="2744788"/>
            <a:ext cx="8770710" cy="1903412"/>
          </a:xfrm>
          <a:prstGeom prst="rect">
            <a:avLst/>
          </a:prstGeom>
          <a:noFill/>
        </p:spPr>
      </p:pic>
      <p:sp>
        <p:nvSpPr>
          <p:cNvPr id="7" name="TextBox 6"/>
          <p:cNvSpPr txBox="1"/>
          <p:nvPr/>
        </p:nvSpPr>
        <p:spPr>
          <a:xfrm>
            <a:off x="1981200" y="5486401"/>
            <a:ext cx="8001000" cy="584775"/>
          </a:xfrm>
          <a:prstGeom prst="rect">
            <a:avLst/>
          </a:prstGeom>
          <a:noFill/>
        </p:spPr>
        <p:txBody>
          <a:bodyPr wrap="square" rtlCol="0">
            <a:spAutoFit/>
          </a:bodyPr>
          <a:lstStyle/>
          <a:p>
            <a:r>
              <a:rPr lang="sv-SE" sz="1600" i="1" dirty="0">
                <a:latin typeface="Arial" pitchFamily="34" charset="0"/>
                <a:cs typeface="Arial" pitchFamily="34" charset="0"/>
              </a:rPr>
              <a:t>Korean J Med</a:t>
            </a:r>
            <a:r>
              <a:rPr lang="sv-SE" sz="1600" b="1" i="1" dirty="0">
                <a:solidFill>
                  <a:srgbClr val="C00000"/>
                </a:solidFill>
                <a:latin typeface="Arial" pitchFamily="34" charset="0"/>
                <a:cs typeface="Arial" pitchFamily="34" charset="0"/>
              </a:rPr>
              <a:t>. 2013 Oct</a:t>
            </a:r>
            <a:r>
              <a:rPr lang="sv-SE" sz="1600" i="1" dirty="0">
                <a:latin typeface="Arial" pitchFamily="34" charset="0"/>
                <a:cs typeface="Arial" pitchFamily="34" charset="0"/>
              </a:rPr>
              <a:t>;85(4):364-373</a:t>
            </a:r>
            <a:r>
              <a:rPr lang="sv-SE" sz="1600" dirty="0"/>
              <a:t>.</a:t>
            </a:r>
            <a:br>
              <a:rPr lang="sv-SE" sz="1600" dirty="0"/>
            </a:br>
            <a:endParaRPr lang="en-US" sz="1600" dirty="0"/>
          </a:p>
        </p:txBody>
      </p:sp>
    </p:spTree>
    <p:extLst>
      <p:ext uri="{BB962C8B-B14F-4D97-AF65-F5344CB8AC3E}">
        <p14:creationId xmlns:p14="http://schemas.microsoft.com/office/powerpoint/2010/main" val="41150676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Therapeutic Agents</a:t>
            </a:r>
            <a:endParaRPr lang="en-US" dirty="0"/>
          </a:p>
        </p:txBody>
      </p:sp>
      <p:sp>
        <p:nvSpPr>
          <p:cNvPr id="5" name="Content Placeholder 4"/>
          <p:cNvSpPr>
            <a:spLocks noGrp="1"/>
          </p:cNvSpPr>
          <p:nvPr>
            <p:ph sz="half" idx="1"/>
          </p:nvPr>
        </p:nvSpPr>
        <p:spPr/>
        <p:txBody>
          <a:bodyPr/>
          <a:lstStyle/>
          <a:p>
            <a:r>
              <a:rPr lang="en-US" dirty="0"/>
              <a:t>C</a:t>
            </a:r>
            <a:r>
              <a:rPr lang="en-US" dirty="0" smtClean="0"/>
              <a:t>urrently </a:t>
            </a:r>
            <a:r>
              <a:rPr lang="en-US" dirty="0"/>
              <a:t>approved </a:t>
            </a:r>
            <a:r>
              <a:rPr lang="en-US" dirty="0" smtClean="0"/>
              <a:t>for the </a:t>
            </a:r>
            <a:r>
              <a:rPr lang="en-US" dirty="0"/>
              <a:t>treatment of osteoporosis are generally placed </a:t>
            </a:r>
            <a:r>
              <a:rPr lang="en-US" dirty="0" smtClean="0"/>
              <a:t>in </a:t>
            </a:r>
            <a:r>
              <a:rPr lang="en-US" dirty="0">
                <a:solidFill>
                  <a:srgbClr val="FF0000"/>
                </a:solidFill>
              </a:rPr>
              <a:t>two</a:t>
            </a:r>
            <a:r>
              <a:rPr lang="en-US" dirty="0"/>
              <a:t> broad categories</a:t>
            </a:r>
            <a:r>
              <a:rPr lang="en-US" dirty="0" smtClean="0"/>
              <a:t>:</a:t>
            </a:r>
          </a:p>
          <a:p>
            <a:endParaRPr lang="en-US" dirty="0" smtClean="0"/>
          </a:p>
          <a:p>
            <a:pPr lvl="1"/>
            <a:r>
              <a:rPr lang="en-US" dirty="0" smtClean="0">
                <a:solidFill>
                  <a:srgbClr val="FF0000"/>
                </a:solidFill>
              </a:rPr>
              <a:t>Antiresorptive, </a:t>
            </a:r>
            <a:r>
              <a:rPr lang="en-US" dirty="0"/>
              <a:t>primarily act by </a:t>
            </a:r>
            <a:r>
              <a:rPr lang="en-US" dirty="0">
                <a:solidFill>
                  <a:srgbClr val="FF0000"/>
                </a:solidFill>
              </a:rPr>
              <a:t>reducing bone resorption</a:t>
            </a:r>
          </a:p>
          <a:p>
            <a:pPr lvl="1"/>
            <a:endParaRPr lang="en-US" dirty="0">
              <a:solidFill>
                <a:srgbClr val="FF0000"/>
              </a:solidFill>
            </a:endParaRPr>
          </a:p>
          <a:p>
            <a:pPr lvl="1"/>
            <a:r>
              <a:rPr lang="en-US" dirty="0" smtClean="0">
                <a:solidFill>
                  <a:srgbClr val="FF0000"/>
                </a:solidFill>
              </a:rPr>
              <a:t>Osteoanabolic: </a:t>
            </a:r>
            <a:r>
              <a:rPr lang="en-US" dirty="0" smtClean="0"/>
              <a:t>mainly </a:t>
            </a:r>
            <a:r>
              <a:rPr lang="en-US" dirty="0"/>
              <a:t>act </a:t>
            </a:r>
            <a:r>
              <a:rPr lang="en-US" dirty="0" smtClean="0"/>
              <a:t>through </a:t>
            </a:r>
            <a:r>
              <a:rPr lang="en-US" dirty="0">
                <a:solidFill>
                  <a:srgbClr val="FF0000"/>
                </a:solidFill>
              </a:rPr>
              <a:t>increasing bone formation</a:t>
            </a:r>
          </a:p>
          <a:p>
            <a:pPr lvl="1"/>
            <a:endParaRPr lang="en-US" dirty="0" smtClean="0">
              <a:solidFill>
                <a:srgbClr val="FF0000"/>
              </a:solidFill>
            </a:endParaRPr>
          </a:p>
          <a:p>
            <a:endParaRPr lang="en-US" dirty="0" smtClean="0"/>
          </a:p>
          <a:p>
            <a:pPr lvl="1"/>
            <a:endParaRPr lang="en-US" dirty="0"/>
          </a:p>
          <a:p>
            <a:endParaRPr lang="en-US" dirty="0"/>
          </a:p>
        </p:txBody>
      </p:sp>
      <p:pic>
        <p:nvPicPr>
          <p:cNvPr id="7" name="Content Placeholder 6"/>
          <p:cNvPicPr>
            <a:picLocks noGrp="1" noChangeAspect="1"/>
          </p:cNvPicPr>
          <p:nvPr>
            <p:ph sz="half" idx="2"/>
          </p:nvPr>
        </p:nvPicPr>
        <p:blipFill>
          <a:blip r:embed="rId2" cstate="print"/>
          <a:stretch>
            <a:fillRect/>
          </a:stretch>
        </p:blipFill>
        <p:spPr>
          <a:xfrm>
            <a:off x="6211019" y="1314406"/>
            <a:ext cx="5029199" cy="5125070"/>
          </a:xfrm>
          <a:prstGeom prst="rect">
            <a:avLst/>
          </a:prstGeom>
        </p:spPr>
      </p:pic>
      <p:sp>
        <p:nvSpPr>
          <p:cNvPr id="8" name="Rectangle 7"/>
          <p:cNvSpPr/>
          <p:nvPr/>
        </p:nvSpPr>
        <p:spPr>
          <a:xfrm>
            <a:off x="9372020" y="6375016"/>
            <a:ext cx="1523943" cy="338554"/>
          </a:xfrm>
          <a:prstGeom prst="rect">
            <a:avLst/>
          </a:prstGeom>
        </p:spPr>
        <p:txBody>
          <a:bodyPr wrap="none">
            <a:spAutoFit/>
          </a:bodyPr>
          <a:lstStyle/>
          <a:p>
            <a:r>
              <a:rPr lang="en-US" sz="1600" i="1" dirty="0" err="1" smtClean="0">
                <a:latin typeface="ITCFranklinGothicStd-Book"/>
              </a:rPr>
              <a:t>Lewiecki</a:t>
            </a:r>
            <a:r>
              <a:rPr lang="en-US" sz="1600" i="1" dirty="0" smtClean="0">
                <a:latin typeface="ITCFranklinGothicStd-Book"/>
              </a:rPr>
              <a:t>, 2011</a:t>
            </a:r>
            <a:endParaRPr lang="en-US" sz="1400" i="1" dirty="0"/>
          </a:p>
        </p:txBody>
      </p:sp>
      <p:sp>
        <p:nvSpPr>
          <p:cNvPr id="2" name="Slide Number Placeholder 1"/>
          <p:cNvSpPr>
            <a:spLocks noGrp="1"/>
          </p:cNvSpPr>
          <p:nvPr>
            <p:ph type="sldNum" sz="quarter" idx="12"/>
          </p:nvPr>
        </p:nvSpPr>
        <p:spPr/>
        <p:txBody>
          <a:bodyPr/>
          <a:lstStyle/>
          <a:p>
            <a:fld id="{D75FAA1E-9744-4FB4-998E-BF28E06AD271}" type="slidenum">
              <a:rPr lang="en-US" smtClean="0"/>
              <a:pPr/>
              <a:t>62</a:t>
            </a:fld>
            <a:endParaRPr lang="en-US" dirty="0"/>
          </a:p>
        </p:txBody>
      </p:sp>
      <p:pic>
        <p:nvPicPr>
          <p:cNvPr id="3" name="Picture 2"/>
          <p:cNvPicPr>
            <a:picLocks noChangeAspect="1"/>
          </p:cNvPicPr>
          <p:nvPr/>
        </p:nvPicPr>
        <p:blipFill>
          <a:blip r:embed="rId3" cstate="print"/>
          <a:stretch>
            <a:fillRect/>
          </a:stretch>
        </p:blipFill>
        <p:spPr>
          <a:xfrm>
            <a:off x="186389" y="6337340"/>
            <a:ext cx="6815919" cy="463336"/>
          </a:xfrm>
          <a:prstGeom prst="rect">
            <a:avLst/>
          </a:prstGeom>
        </p:spPr>
      </p:pic>
    </p:spTree>
    <p:extLst>
      <p:ext uri="{BB962C8B-B14F-4D97-AF65-F5344CB8AC3E}">
        <p14:creationId xmlns:p14="http://schemas.microsoft.com/office/powerpoint/2010/main" val="38153591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Bisphosphonates</a:t>
            </a:r>
          </a:p>
        </p:txBody>
      </p:sp>
      <p:sp>
        <p:nvSpPr>
          <p:cNvPr id="3" name="Content Placeholder 2"/>
          <p:cNvSpPr>
            <a:spLocks noGrp="1"/>
          </p:cNvSpPr>
          <p:nvPr>
            <p:ph idx="1"/>
          </p:nvPr>
        </p:nvSpPr>
        <p:spPr>
          <a:xfrm>
            <a:off x="838200" y="1825625"/>
            <a:ext cx="10515600" cy="3315717"/>
          </a:xfrm>
        </p:spPr>
        <p:txBody>
          <a:bodyPr>
            <a:normAutofit fontScale="92500"/>
          </a:bodyPr>
          <a:lstStyle/>
          <a:p>
            <a:r>
              <a:rPr lang="en-US" dirty="0">
                <a:solidFill>
                  <a:srgbClr val="FF0000"/>
                </a:solidFill>
              </a:rPr>
              <a:t>Bisphosphonates</a:t>
            </a:r>
            <a:r>
              <a:rPr lang="en-US" dirty="0"/>
              <a:t> </a:t>
            </a:r>
            <a:r>
              <a:rPr lang="en-US" dirty="0" smtClean="0"/>
              <a:t>are considered as </a:t>
            </a:r>
            <a:r>
              <a:rPr lang="en-US" dirty="0">
                <a:solidFill>
                  <a:srgbClr val="FF0000"/>
                </a:solidFill>
              </a:rPr>
              <a:t>biggest advance </a:t>
            </a:r>
            <a:r>
              <a:rPr lang="en-US" dirty="0"/>
              <a:t>in </a:t>
            </a:r>
            <a:r>
              <a:rPr lang="en-US" dirty="0" smtClean="0"/>
              <a:t>the treatment </a:t>
            </a:r>
            <a:r>
              <a:rPr lang="en-US" dirty="0"/>
              <a:t>of osteoporosis in the past </a:t>
            </a:r>
            <a:r>
              <a:rPr lang="en-US" dirty="0" smtClean="0"/>
              <a:t>decade </a:t>
            </a:r>
          </a:p>
          <a:p>
            <a:endParaRPr lang="en-US" dirty="0"/>
          </a:p>
          <a:p>
            <a:r>
              <a:rPr lang="en-US" dirty="0"/>
              <a:t>Bisphosphonates </a:t>
            </a:r>
            <a:r>
              <a:rPr lang="en-US" dirty="0">
                <a:solidFill>
                  <a:srgbClr val="FF0000"/>
                </a:solidFill>
              </a:rPr>
              <a:t>significantly reduce </a:t>
            </a:r>
            <a:r>
              <a:rPr lang="en-US" dirty="0"/>
              <a:t>osteoporotic-associated mortality </a:t>
            </a:r>
          </a:p>
          <a:p>
            <a:endParaRPr lang="en-US" dirty="0" smtClean="0"/>
          </a:p>
          <a:p>
            <a:r>
              <a:rPr lang="en-US" dirty="0" smtClean="0"/>
              <a:t>Results of </a:t>
            </a:r>
            <a:r>
              <a:rPr lang="en-US" dirty="0"/>
              <a:t>clinical trials showing reductions in the risk of </a:t>
            </a:r>
            <a:r>
              <a:rPr lang="en-US" dirty="0" smtClean="0">
                <a:solidFill>
                  <a:srgbClr val="FF0000"/>
                </a:solidFill>
              </a:rPr>
              <a:t>vertebral</a:t>
            </a:r>
            <a:r>
              <a:rPr lang="en-US" dirty="0" smtClean="0"/>
              <a:t> fractures </a:t>
            </a:r>
            <a:r>
              <a:rPr lang="en-US" dirty="0">
                <a:solidFill>
                  <a:srgbClr val="FF0000"/>
                </a:solidFill>
              </a:rPr>
              <a:t>(40–50%) </a:t>
            </a:r>
            <a:r>
              <a:rPr lang="en-US" dirty="0"/>
              <a:t>and </a:t>
            </a:r>
            <a:r>
              <a:rPr lang="en-US" dirty="0">
                <a:solidFill>
                  <a:srgbClr val="FF0000"/>
                </a:solidFill>
              </a:rPr>
              <a:t>non-vertebral </a:t>
            </a:r>
            <a:r>
              <a:rPr lang="en-US" dirty="0"/>
              <a:t>fractures (</a:t>
            </a:r>
            <a:r>
              <a:rPr lang="en-US" dirty="0">
                <a:solidFill>
                  <a:srgbClr val="FF0000"/>
                </a:solidFill>
              </a:rPr>
              <a:t>20–40</a:t>
            </a:r>
            <a:r>
              <a:rPr lang="en-US" dirty="0" smtClean="0">
                <a:solidFill>
                  <a:srgbClr val="FF0000"/>
                </a:solidFill>
              </a:rPr>
              <a:t>%</a:t>
            </a:r>
            <a:r>
              <a:rPr lang="en-US" dirty="0" smtClean="0"/>
              <a:t>), including </a:t>
            </a:r>
            <a:r>
              <a:rPr lang="en-US" dirty="0"/>
              <a:t>hip </a:t>
            </a:r>
            <a:r>
              <a:rPr lang="en-US" dirty="0" smtClean="0"/>
              <a:t>fractures</a:t>
            </a:r>
          </a:p>
          <a:p>
            <a:endParaRPr lang="en-US" dirty="0" smtClean="0"/>
          </a:p>
          <a:p>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D75FAA1E-9744-4FB4-998E-BF28E06AD271}" type="slidenum">
              <a:rPr lang="en-US" smtClean="0"/>
              <a:pPr/>
              <a:t>63</a:t>
            </a:fld>
            <a:endParaRPr lang="en-US"/>
          </a:p>
        </p:txBody>
      </p:sp>
      <p:pic>
        <p:nvPicPr>
          <p:cNvPr id="6" name="Picture 5"/>
          <p:cNvPicPr>
            <a:picLocks noChangeAspect="1"/>
          </p:cNvPicPr>
          <p:nvPr/>
        </p:nvPicPr>
        <p:blipFill>
          <a:blip r:embed="rId2" cstate="print"/>
          <a:stretch>
            <a:fillRect/>
          </a:stretch>
        </p:blipFill>
        <p:spPr>
          <a:xfrm>
            <a:off x="298202" y="6110386"/>
            <a:ext cx="9604924" cy="656488"/>
          </a:xfrm>
          <a:prstGeom prst="rect">
            <a:avLst/>
          </a:prstGeom>
        </p:spPr>
      </p:pic>
      <p:sp>
        <p:nvSpPr>
          <p:cNvPr id="4" name="TextBox 3"/>
          <p:cNvSpPr txBox="1"/>
          <p:nvPr/>
        </p:nvSpPr>
        <p:spPr>
          <a:xfrm>
            <a:off x="298202" y="5339746"/>
            <a:ext cx="11183556" cy="646331"/>
          </a:xfrm>
          <a:prstGeom prst="rect">
            <a:avLst/>
          </a:prstGeom>
          <a:noFill/>
        </p:spPr>
        <p:txBody>
          <a:bodyPr wrap="square" rtlCol="0">
            <a:spAutoFit/>
          </a:bodyPr>
          <a:lstStyle/>
          <a:p>
            <a:r>
              <a:rPr lang="en-US" i="1" dirty="0" err="1"/>
              <a:t>Abbasi</a:t>
            </a:r>
            <a:r>
              <a:rPr lang="en-US" i="1" dirty="0"/>
              <a:t>, Jennifer. "Amid Osteoporosis Treatment Crisis, Experts Suggest Addressing Patients’ Bisphosphonate Concerns." </a:t>
            </a:r>
            <a:r>
              <a:rPr lang="en-US" b="1" i="1" dirty="0">
                <a:solidFill>
                  <a:srgbClr val="FF0000"/>
                </a:solidFill>
              </a:rPr>
              <a:t>JAMA (2018)</a:t>
            </a:r>
            <a:r>
              <a:rPr lang="en-US" i="1" dirty="0"/>
              <a:t>.</a:t>
            </a:r>
          </a:p>
        </p:txBody>
      </p:sp>
    </p:spTree>
    <p:extLst>
      <p:ext uri="{BB962C8B-B14F-4D97-AF65-F5344CB8AC3E}">
        <p14:creationId xmlns:p14="http://schemas.microsoft.com/office/powerpoint/2010/main" val="8756744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aa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4196" y="1712788"/>
            <a:ext cx="4637641" cy="4742249"/>
          </a:xfrm>
          <a:prstGeom prst="rect">
            <a:avLst/>
          </a:prstGeom>
        </p:spPr>
      </p:pic>
      <p:pic>
        <p:nvPicPr>
          <p:cNvPr id="8" name="Image 7" descr="aa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38" y="3789417"/>
            <a:ext cx="6554982" cy="713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ZoneTexte 8"/>
          <p:cNvSpPr txBox="1"/>
          <p:nvPr/>
        </p:nvSpPr>
        <p:spPr>
          <a:xfrm>
            <a:off x="7743554" y="6447405"/>
            <a:ext cx="2925373" cy="338554"/>
          </a:xfrm>
          <a:prstGeom prst="rect">
            <a:avLst/>
          </a:prstGeom>
          <a:noFill/>
        </p:spPr>
        <p:txBody>
          <a:bodyPr wrap="none" rtlCol="0">
            <a:spAutoFit/>
          </a:bodyPr>
          <a:lstStyle/>
          <a:p>
            <a:r>
              <a:rPr lang="fr-FR" sz="1600" i="1" dirty="0" err="1">
                <a:latin typeface="Arial"/>
                <a:cs typeface="Arial"/>
              </a:rPr>
              <a:t>Axelsson</a:t>
            </a:r>
            <a:r>
              <a:rPr lang="fr-FR" sz="1600" i="1" dirty="0">
                <a:latin typeface="Arial"/>
                <a:cs typeface="Arial"/>
              </a:rPr>
              <a:t> et al J Int Med 2017</a:t>
            </a:r>
          </a:p>
        </p:txBody>
      </p:sp>
      <p:sp>
        <p:nvSpPr>
          <p:cNvPr id="10" name="ZoneTexte 9"/>
          <p:cNvSpPr txBox="1"/>
          <p:nvPr/>
        </p:nvSpPr>
        <p:spPr>
          <a:xfrm>
            <a:off x="598891" y="4835903"/>
            <a:ext cx="5277607" cy="584776"/>
          </a:xfrm>
          <a:prstGeom prst="rect">
            <a:avLst/>
          </a:prstGeom>
          <a:noFill/>
          <a:ln w="28575" cmpd="sng">
            <a:solidFill>
              <a:srgbClr val="FF0000"/>
            </a:solidFill>
          </a:ln>
        </p:spPr>
        <p:txBody>
          <a:bodyPr wrap="none" rtlCol="0">
            <a:spAutoFit/>
          </a:bodyPr>
          <a:lstStyle/>
          <a:p>
            <a:r>
              <a:rPr lang="fr-FR" sz="1600" dirty="0">
                <a:latin typeface="Arial"/>
                <a:cs typeface="Arial"/>
              </a:rPr>
              <a:t>National </a:t>
            </a:r>
            <a:r>
              <a:rPr lang="fr-FR" sz="1600" dirty="0" err="1">
                <a:latin typeface="Arial"/>
                <a:cs typeface="Arial"/>
              </a:rPr>
              <a:t>Database</a:t>
            </a:r>
            <a:r>
              <a:rPr lang="fr-FR" sz="1600" dirty="0">
                <a:latin typeface="Arial"/>
                <a:cs typeface="Arial"/>
              </a:rPr>
              <a:t>. Age: ≥ 80 </a:t>
            </a:r>
            <a:r>
              <a:rPr lang="fr-FR" sz="1600" dirty="0" err="1">
                <a:latin typeface="Arial"/>
                <a:cs typeface="Arial"/>
              </a:rPr>
              <a:t>Yrs</a:t>
            </a:r>
            <a:r>
              <a:rPr lang="fr-FR" sz="1600" dirty="0">
                <a:latin typeface="Arial"/>
                <a:cs typeface="Arial"/>
              </a:rPr>
              <a:t> </a:t>
            </a:r>
          </a:p>
          <a:p>
            <a:r>
              <a:rPr lang="fr-FR" sz="1600" dirty="0">
                <a:latin typeface="Arial"/>
                <a:cs typeface="Arial"/>
              </a:rPr>
              <a:t>90’795 </a:t>
            </a:r>
            <a:r>
              <a:rPr lang="fr-FR" sz="1600" dirty="0" err="1">
                <a:latin typeface="Arial"/>
                <a:cs typeface="Arial"/>
              </a:rPr>
              <a:t>Fractured</a:t>
            </a:r>
            <a:r>
              <a:rPr lang="fr-FR" sz="1600" dirty="0">
                <a:latin typeface="Arial"/>
                <a:cs typeface="Arial"/>
              </a:rPr>
              <a:t>. 1961 + ALN, 7844 </a:t>
            </a:r>
            <a:r>
              <a:rPr lang="fr-FR" sz="1600" dirty="0" err="1">
                <a:latin typeface="Arial"/>
                <a:cs typeface="Arial"/>
              </a:rPr>
              <a:t>Untreated</a:t>
            </a:r>
            <a:r>
              <a:rPr lang="fr-FR" sz="1600" dirty="0">
                <a:latin typeface="Arial"/>
                <a:cs typeface="Arial"/>
              </a:rPr>
              <a:t> </a:t>
            </a:r>
            <a:r>
              <a:rPr lang="fr-FR" sz="1600" dirty="0" err="1">
                <a:latin typeface="Arial"/>
                <a:cs typeface="Arial"/>
              </a:rPr>
              <a:t>Controls</a:t>
            </a:r>
            <a:endParaRPr lang="fr-FR" sz="1600" dirty="0">
              <a:latin typeface="Arial"/>
              <a:cs typeface="Arial"/>
            </a:endParaRPr>
          </a:p>
        </p:txBody>
      </p:sp>
      <p:sp>
        <p:nvSpPr>
          <p:cNvPr id="4" name="Title 3"/>
          <p:cNvSpPr>
            <a:spLocks noGrp="1"/>
          </p:cNvSpPr>
          <p:nvPr>
            <p:ph type="title"/>
          </p:nvPr>
        </p:nvSpPr>
        <p:spPr>
          <a:xfrm>
            <a:off x="838200" y="675675"/>
            <a:ext cx="10515600" cy="1325563"/>
          </a:xfrm>
        </p:spPr>
        <p:txBody>
          <a:bodyPr/>
          <a:lstStyle/>
          <a:p>
            <a:r>
              <a:rPr lang="en-US" dirty="0" smtClean="0"/>
              <a:t>Alendronate Prevents Hip Fracture </a:t>
            </a:r>
            <a:endParaRPr lang="en-US" dirty="0"/>
          </a:p>
        </p:txBody>
      </p:sp>
      <p:sp>
        <p:nvSpPr>
          <p:cNvPr id="5" name="Content Placeholder 4"/>
          <p:cNvSpPr>
            <a:spLocks noGrp="1"/>
          </p:cNvSpPr>
          <p:nvPr>
            <p:ph idx="1"/>
          </p:nvPr>
        </p:nvSpPr>
        <p:spPr>
          <a:xfrm>
            <a:off x="838200" y="2162055"/>
            <a:ext cx="5321060" cy="4351338"/>
          </a:xfrm>
        </p:spPr>
        <p:txBody>
          <a:bodyPr/>
          <a:lstStyle/>
          <a:p>
            <a:r>
              <a:rPr lang="en-US" dirty="0" smtClean="0"/>
              <a:t>A </a:t>
            </a:r>
            <a:r>
              <a:rPr lang="en-US" dirty="0" smtClean="0">
                <a:solidFill>
                  <a:srgbClr val="FF0000"/>
                </a:solidFill>
              </a:rPr>
              <a:t>2017</a:t>
            </a:r>
            <a:r>
              <a:rPr lang="en-US" dirty="0" smtClean="0"/>
              <a:t> study confirmed effectiveness of bisphosphonates in prevention of </a:t>
            </a:r>
            <a:r>
              <a:rPr lang="en-US" dirty="0" smtClean="0">
                <a:solidFill>
                  <a:srgbClr val="FF0000"/>
                </a:solidFill>
              </a:rPr>
              <a:t>hip fracture</a:t>
            </a:r>
          </a:p>
          <a:p>
            <a:endParaRPr lang="en-US" dirty="0"/>
          </a:p>
          <a:p>
            <a:endParaRPr lang="en-US" dirty="0"/>
          </a:p>
        </p:txBody>
      </p:sp>
      <p:sp>
        <p:nvSpPr>
          <p:cNvPr id="3" name="Slide Number Placeholder 2"/>
          <p:cNvSpPr>
            <a:spLocks noGrp="1"/>
          </p:cNvSpPr>
          <p:nvPr>
            <p:ph type="sldNum" sz="quarter" idx="12"/>
          </p:nvPr>
        </p:nvSpPr>
        <p:spPr/>
        <p:txBody>
          <a:bodyPr/>
          <a:lstStyle/>
          <a:p>
            <a:fld id="{D75FAA1E-9744-4FB4-998E-BF28E06AD271}" type="slidenum">
              <a:rPr lang="en-US" smtClean="0"/>
              <a:pPr/>
              <a:t>64</a:t>
            </a:fld>
            <a:endParaRPr lang="en-US"/>
          </a:p>
        </p:txBody>
      </p:sp>
    </p:spTree>
    <p:extLst>
      <p:ext uri="{BB962C8B-B14F-4D97-AF65-F5344CB8AC3E}">
        <p14:creationId xmlns:p14="http://schemas.microsoft.com/office/powerpoint/2010/main" val="38769587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Bisphosphonates and Mortality </a:t>
            </a:r>
            <a:endParaRPr lang="en-US" dirty="0"/>
          </a:p>
        </p:txBody>
      </p:sp>
      <p:pic>
        <p:nvPicPr>
          <p:cNvPr id="4" name="Content Placeholder 3"/>
          <p:cNvPicPr>
            <a:picLocks noGrp="1" noChangeAspect="1"/>
          </p:cNvPicPr>
          <p:nvPr>
            <p:ph idx="1"/>
          </p:nvPr>
        </p:nvPicPr>
        <p:blipFill>
          <a:blip r:embed="rId2" cstate="print"/>
          <a:stretch>
            <a:fillRect/>
          </a:stretch>
        </p:blipFill>
        <p:spPr>
          <a:xfrm>
            <a:off x="1863291" y="1505709"/>
            <a:ext cx="7625766" cy="3842462"/>
          </a:xfrm>
          <a:prstGeom prst="rect">
            <a:avLst/>
          </a:prstGeom>
        </p:spPr>
      </p:pic>
      <p:sp>
        <p:nvSpPr>
          <p:cNvPr id="5" name="TextBox 4"/>
          <p:cNvSpPr txBox="1"/>
          <p:nvPr/>
        </p:nvSpPr>
        <p:spPr>
          <a:xfrm>
            <a:off x="1570008" y="5520922"/>
            <a:ext cx="9411418" cy="461665"/>
          </a:xfrm>
          <a:prstGeom prst="rect">
            <a:avLst/>
          </a:prstGeom>
          <a:noFill/>
        </p:spPr>
        <p:txBody>
          <a:bodyPr wrap="square" rtlCol="0">
            <a:spAutoFit/>
          </a:bodyPr>
          <a:lstStyle/>
          <a:p>
            <a:r>
              <a:rPr lang="en-US" sz="2400" dirty="0" smtClean="0"/>
              <a:t>Bisphosphonates significantly </a:t>
            </a:r>
            <a:r>
              <a:rPr lang="en-US" sz="2400" dirty="0" smtClean="0">
                <a:solidFill>
                  <a:srgbClr val="FF0000"/>
                </a:solidFill>
              </a:rPr>
              <a:t>reduce osteoporotic-associated mortality </a:t>
            </a:r>
            <a:endParaRPr lang="en-US" sz="2400" dirty="0">
              <a:solidFill>
                <a:srgbClr val="FF0000"/>
              </a:solidFill>
            </a:endParaRPr>
          </a:p>
        </p:txBody>
      </p:sp>
      <p:sp>
        <p:nvSpPr>
          <p:cNvPr id="3" name="Slide Number Placeholder 2"/>
          <p:cNvSpPr>
            <a:spLocks noGrp="1"/>
          </p:cNvSpPr>
          <p:nvPr>
            <p:ph type="sldNum" sz="quarter" idx="12"/>
          </p:nvPr>
        </p:nvSpPr>
        <p:spPr/>
        <p:txBody>
          <a:bodyPr/>
          <a:lstStyle/>
          <a:p>
            <a:fld id="{D75FAA1E-9744-4FB4-998E-BF28E06AD271}" type="slidenum">
              <a:rPr lang="en-US" smtClean="0"/>
              <a:pPr/>
              <a:t>65</a:t>
            </a:fld>
            <a:endParaRPr lang="en-US"/>
          </a:p>
        </p:txBody>
      </p:sp>
      <p:pic>
        <p:nvPicPr>
          <p:cNvPr id="6" name="Picture 5"/>
          <p:cNvPicPr>
            <a:picLocks noChangeAspect="1"/>
          </p:cNvPicPr>
          <p:nvPr/>
        </p:nvPicPr>
        <p:blipFill>
          <a:blip r:embed="rId3" cstate="print"/>
          <a:stretch>
            <a:fillRect/>
          </a:stretch>
        </p:blipFill>
        <p:spPr>
          <a:xfrm>
            <a:off x="4007881" y="6078544"/>
            <a:ext cx="6815919" cy="463336"/>
          </a:xfrm>
          <a:prstGeom prst="rect">
            <a:avLst/>
          </a:prstGeom>
        </p:spPr>
      </p:pic>
      <p:sp>
        <p:nvSpPr>
          <p:cNvPr id="7" name="TextBox 6"/>
          <p:cNvSpPr txBox="1"/>
          <p:nvPr/>
        </p:nvSpPr>
        <p:spPr>
          <a:xfrm>
            <a:off x="327804" y="5969479"/>
            <a:ext cx="3571336" cy="954107"/>
          </a:xfrm>
          <a:prstGeom prst="rect">
            <a:avLst/>
          </a:prstGeom>
          <a:noFill/>
        </p:spPr>
        <p:txBody>
          <a:bodyPr wrap="square" rtlCol="0">
            <a:spAutoFit/>
          </a:bodyPr>
          <a:lstStyle/>
          <a:p>
            <a:r>
              <a:rPr lang="en-US" sz="1400" i="1" dirty="0" err="1"/>
              <a:t>Abbasi</a:t>
            </a:r>
            <a:r>
              <a:rPr lang="en-US" sz="1400" i="1" dirty="0"/>
              <a:t>, Jennifer. "Amid Osteoporosis Treatment Crisis, Experts Suggest Addressing Patients’ Bisphosphonate Concerns." </a:t>
            </a:r>
            <a:r>
              <a:rPr lang="en-US" sz="1400" b="1" i="1" dirty="0">
                <a:solidFill>
                  <a:srgbClr val="FF0000"/>
                </a:solidFill>
              </a:rPr>
              <a:t>JAMA (2018).</a:t>
            </a:r>
          </a:p>
        </p:txBody>
      </p:sp>
    </p:spTree>
    <p:extLst>
      <p:ext uri="{BB962C8B-B14F-4D97-AF65-F5344CB8AC3E}">
        <p14:creationId xmlns:p14="http://schemas.microsoft.com/office/powerpoint/2010/main" val="23966131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Glucocorticoid-caused Osteoporosis </a:t>
            </a:r>
            <a:endParaRPr lang="en-US" dirty="0"/>
          </a:p>
        </p:txBody>
      </p:sp>
      <p:sp>
        <p:nvSpPr>
          <p:cNvPr id="5" name="Content Placeholder 4"/>
          <p:cNvSpPr>
            <a:spLocks noGrp="1"/>
          </p:cNvSpPr>
          <p:nvPr>
            <p:ph sz="half" idx="1"/>
          </p:nvPr>
        </p:nvSpPr>
        <p:spPr/>
        <p:txBody>
          <a:bodyPr/>
          <a:lstStyle/>
          <a:p>
            <a:r>
              <a:rPr lang="en-US" dirty="0">
                <a:solidFill>
                  <a:srgbClr val="FF0000"/>
                </a:solidFill>
              </a:rPr>
              <a:t>Glucocorticoid</a:t>
            </a:r>
            <a:r>
              <a:rPr lang="en-US" dirty="0"/>
              <a:t> therapy is a common </a:t>
            </a:r>
            <a:r>
              <a:rPr lang="en-US" dirty="0">
                <a:solidFill>
                  <a:srgbClr val="FF0000"/>
                </a:solidFill>
              </a:rPr>
              <a:t>cause of osteoporosis</a:t>
            </a:r>
            <a:r>
              <a:rPr lang="en-US" dirty="0"/>
              <a:t>, </a:t>
            </a:r>
            <a:r>
              <a:rPr lang="en-US" dirty="0" smtClean="0"/>
              <a:t>which usually remains under-recognized </a:t>
            </a:r>
            <a:r>
              <a:rPr lang="en-US" dirty="0"/>
              <a:t>and </a:t>
            </a:r>
            <a:r>
              <a:rPr lang="en-US" dirty="0" smtClean="0"/>
              <a:t>under-treated</a:t>
            </a:r>
          </a:p>
          <a:p>
            <a:endParaRPr lang="en-US" dirty="0"/>
          </a:p>
          <a:p>
            <a:r>
              <a:rPr lang="en-US" dirty="0">
                <a:solidFill>
                  <a:srgbClr val="FF0000"/>
                </a:solidFill>
              </a:rPr>
              <a:t>Bisphosphonates</a:t>
            </a:r>
            <a:r>
              <a:rPr lang="en-US" dirty="0"/>
              <a:t> are the first-line treatment option for the </a:t>
            </a:r>
            <a:r>
              <a:rPr lang="en-US" dirty="0" smtClean="0"/>
              <a:t>prevention of </a:t>
            </a:r>
            <a:r>
              <a:rPr lang="en-US" dirty="0"/>
              <a:t>fracture in </a:t>
            </a:r>
            <a:r>
              <a:rPr lang="en-US" dirty="0">
                <a:solidFill>
                  <a:srgbClr val="FF0000"/>
                </a:solidFill>
              </a:rPr>
              <a:t>patients receiving glucocorticoids</a:t>
            </a:r>
          </a:p>
        </p:txBody>
      </p:sp>
      <p:pic>
        <p:nvPicPr>
          <p:cNvPr id="7" name="Content Placeholder 6"/>
          <p:cNvPicPr>
            <a:picLocks noGrp="1" noChangeAspect="1"/>
          </p:cNvPicPr>
          <p:nvPr>
            <p:ph sz="half" idx="2"/>
          </p:nvPr>
        </p:nvPicPr>
        <p:blipFill>
          <a:blip r:embed="rId2" cstate="print"/>
          <a:stretch>
            <a:fillRect/>
          </a:stretch>
        </p:blipFill>
        <p:spPr>
          <a:xfrm>
            <a:off x="6453341" y="1915039"/>
            <a:ext cx="5630161" cy="3772777"/>
          </a:xfrm>
          <a:prstGeom prst="rect">
            <a:avLst/>
          </a:prstGeom>
        </p:spPr>
      </p:pic>
      <p:sp>
        <p:nvSpPr>
          <p:cNvPr id="2" name="TextBox 1"/>
          <p:cNvSpPr txBox="1"/>
          <p:nvPr/>
        </p:nvSpPr>
        <p:spPr>
          <a:xfrm>
            <a:off x="10127401" y="5779704"/>
            <a:ext cx="1871932" cy="369332"/>
          </a:xfrm>
          <a:prstGeom prst="rect">
            <a:avLst/>
          </a:prstGeom>
          <a:noFill/>
        </p:spPr>
        <p:txBody>
          <a:bodyPr wrap="square" rtlCol="0">
            <a:spAutoFit/>
          </a:bodyPr>
          <a:lstStyle/>
          <a:p>
            <a:r>
              <a:rPr lang="en-US" i="1" dirty="0" err="1" smtClean="0"/>
              <a:t>Rizzolli</a:t>
            </a:r>
            <a:r>
              <a:rPr lang="en-US" i="1" dirty="0" smtClean="0"/>
              <a:t>, 2014</a:t>
            </a:r>
            <a:endParaRPr lang="en-US" i="1" dirty="0"/>
          </a:p>
        </p:txBody>
      </p:sp>
      <p:sp>
        <p:nvSpPr>
          <p:cNvPr id="3" name="Slide Number Placeholder 2"/>
          <p:cNvSpPr>
            <a:spLocks noGrp="1"/>
          </p:cNvSpPr>
          <p:nvPr>
            <p:ph type="sldNum" sz="quarter" idx="12"/>
          </p:nvPr>
        </p:nvSpPr>
        <p:spPr/>
        <p:txBody>
          <a:bodyPr/>
          <a:lstStyle/>
          <a:p>
            <a:fld id="{D75FAA1E-9744-4FB4-998E-BF28E06AD271}" type="slidenum">
              <a:rPr lang="en-US" smtClean="0"/>
              <a:pPr/>
              <a:t>66</a:t>
            </a:fld>
            <a:endParaRPr lang="en-US" dirty="0"/>
          </a:p>
        </p:txBody>
      </p:sp>
      <p:sp>
        <p:nvSpPr>
          <p:cNvPr id="8" name="TextBox 7"/>
          <p:cNvSpPr txBox="1"/>
          <p:nvPr/>
        </p:nvSpPr>
        <p:spPr>
          <a:xfrm>
            <a:off x="776377" y="6142002"/>
            <a:ext cx="9264770" cy="646331"/>
          </a:xfrm>
          <a:prstGeom prst="rect">
            <a:avLst/>
          </a:prstGeom>
          <a:noFill/>
        </p:spPr>
        <p:txBody>
          <a:bodyPr wrap="square" rtlCol="0">
            <a:spAutoFit/>
          </a:bodyPr>
          <a:lstStyle/>
          <a:p>
            <a:r>
              <a:rPr lang="en-US" i="1" dirty="0" err="1"/>
              <a:t>Tsourdi</a:t>
            </a:r>
            <a:r>
              <a:rPr lang="en-US" i="1" dirty="0"/>
              <a:t>, Elena, and Lorenz C. </a:t>
            </a:r>
            <a:r>
              <a:rPr lang="en-US" i="1" dirty="0" err="1"/>
              <a:t>Hofbauer</a:t>
            </a:r>
            <a:r>
              <a:rPr lang="en-US" i="1" dirty="0"/>
              <a:t>. "</a:t>
            </a:r>
            <a:r>
              <a:rPr lang="en-US" i="1" dirty="0" err="1"/>
              <a:t>Denosumab</a:t>
            </a:r>
            <a:r>
              <a:rPr lang="en-US" i="1" dirty="0"/>
              <a:t>: a new treatment option for glucocorticoid-induced osteoporosis." </a:t>
            </a:r>
            <a:r>
              <a:rPr lang="en-US" b="1" i="1" dirty="0">
                <a:solidFill>
                  <a:srgbClr val="FF0000"/>
                </a:solidFill>
              </a:rPr>
              <a:t>The Lancet Diabetes &amp; Endocrinology 6.6 (2018): </a:t>
            </a:r>
            <a:r>
              <a:rPr lang="en-US" i="1" dirty="0"/>
              <a:t>428-429.</a:t>
            </a:r>
          </a:p>
        </p:txBody>
      </p:sp>
    </p:spTree>
    <p:extLst>
      <p:ext uri="{BB962C8B-B14F-4D97-AF65-F5344CB8AC3E}">
        <p14:creationId xmlns:p14="http://schemas.microsoft.com/office/powerpoint/2010/main" val="31771463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E</a:t>
            </a:r>
            <a:r>
              <a:rPr lang="en-US" dirty="0" smtClean="0"/>
              <a:t>strogen-receptor Modulators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Selective estrogen-receptor modulators are compounds </a:t>
            </a:r>
            <a:r>
              <a:rPr lang="en-US" dirty="0" smtClean="0">
                <a:solidFill>
                  <a:srgbClr val="FF0000"/>
                </a:solidFill>
              </a:rPr>
              <a:t>without the steroid </a:t>
            </a:r>
            <a:r>
              <a:rPr lang="en-US" dirty="0">
                <a:solidFill>
                  <a:srgbClr val="FF0000"/>
                </a:solidFill>
              </a:rPr>
              <a:t>structure of </a:t>
            </a:r>
            <a:r>
              <a:rPr lang="en-US" dirty="0" smtClean="0">
                <a:solidFill>
                  <a:srgbClr val="FF0000"/>
                </a:solidFill>
              </a:rPr>
              <a:t>estrogen</a:t>
            </a:r>
          </a:p>
          <a:p>
            <a:endParaRPr lang="en-US" dirty="0">
              <a:solidFill>
                <a:srgbClr val="FF0000"/>
              </a:solidFill>
            </a:endParaRPr>
          </a:p>
          <a:p>
            <a:r>
              <a:rPr lang="en-US" dirty="0" smtClean="0"/>
              <a:t>They include: </a:t>
            </a:r>
            <a:r>
              <a:rPr lang="en-US" dirty="0" err="1">
                <a:solidFill>
                  <a:srgbClr val="FF0000"/>
                </a:solidFill>
              </a:rPr>
              <a:t>raloxifene</a:t>
            </a:r>
            <a:r>
              <a:rPr lang="en-US" dirty="0"/>
              <a:t>, </a:t>
            </a:r>
            <a:r>
              <a:rPr lang="en-US" dirty="0" err="1">
                <a:solidFill>
                  <a:srgbClr val="FF0000"/>
                </a:solidFill>
              </a:rPr>
              <a:t>arzoxifene</a:t>
            </a:r>
            <a:r>
              <a:rPr lang="en-US" dirty="0"/>
              <a:t>, and </a:t>
            </a:r>
            <a:r>
              <a:rPr lang="en-US" dirty="0" err="1">
                <a:solidFill>
                  <a:srgbClr val="FF0000"/>
                </a:solidFill>
              </a:rPr>
              <a:t>lasofoxifene</a:t>
            </a:r>
            <a:endParaRPr lang="en-US" dirty="0">
              <a:solidFill>
                <a:srgbClr val="FF0000"/>
              </a:solidFill>
            </a:endParaRPr>
          </a:p>
          <a:p>
            <a:endParaRPr lang="en-US" dirty="0" smtClean="0"/>
          </a:p>
          <a:p>
            <a:r>
              <a:rPr lang="en-US" dirty="0" smtClean="0"/>
              <a:t>They </a:t>
            </a:r>
            <a:r>
              <a:rPr lang="en-US" dirty="0"/>
              <a:t>have a tertiary </a:t>
            </a:r>
            <a:r>
              <a:rPr lang="en-US" dirty="0" smtClean="0"/>
              <a:t>structure that </a:t>
            </a:r>
            <a:r>
              <a:rPr lang="en-US" dirty="0"/>
              <a:t>allows </a:t>
            </a:r>
            <a:r>
              <a:rPr lang="en-US" dirty="0">
                <a:solidFill>
                  <a:srgbClr val="FF0000"/>
                </a:solidFill>
              </a:rPr>
              <a:t>binding to the </a:t>
            </a:r>
            <a:r>
              <a:rPr lang="en-US" dirty="0" smtClean="0">
                <a:solidFill>
                  <a:srgbClr val="FF0000"/>
                </a:solidFill>
              </a:rPr>
              <a:t>estrogen </a:t>
            </a:r>
            <a:r>
              <a:rPr lang="en-US" dirty="0">
                <a:solidFill>
                  <a:srgbClr val="FF0000"/>
                </a:solidFill>
              </a:rPr>
              <a:t>receptor</a:t>
            </a:r>
            <a:r>
              <a:rPr lang="en-US" dirty="0"/>
              <a:t> to </a:t>
            </a:r>
            <a:r>
              <a:rPr lang="en-US" dirty="0" smtClean="0"/>
              <a:t>exert selective </a:t>
            </a:r>
            <a:r>
              <a:rPr lang="en-US" dirty="0"/>
              <a:t>agonist or antagonist </a:t>
            </a:r>
            <a:r>
              <a:rPr lang="en-US" dirty="0" smtClean="0"/>
              <a:t>effects </a:t>
            </a:r>
            <a:r>
              <a:rPr lang="en-US" dirty="0"/>
              <a:t>on </a:t>
            </a:r>
            <a:r>
              <a:rPr lang="en-US" dirty="0" smtClean="0"/>
              <a:t>different estrogen target tissues</a:t>
            </a:r>
          </a:p>
          <a:p>
            <a:endParaRPr lang="en-US" dirty="0"/>
          </a:p>
          <a:p>
            <a:r>
              <a:rPr lang="en-US" dirty="0" smtClean="0"/>
              <a:t>Their effects </a:t>
            </a:r>
            <a:r>
              <a:rPr lang="en-US" dirty="0"/>
              <a:t>on </a:t>
            </a:r>
            <a:r>
              <a:rPr lang="en-US" dirty="0" smtClean="0"/>
              <a:t>markers of </a:t>
            </a:r>
            <a:r>
              <a:rPr lang="en-US" dirty="0"/>
              <a:t>bone </a:t>
            </a:r>
            <a:r>
              <a:rPr lang="en-US" dirty="0" smtClean="0"/>
              <a:t>turnover markers </a:t>
            </a:r>
            <a:r>
              <a:rPr lang="en-US" dirty="0" smtClean="0">
                <a:solidFill>
                  <a:srgbClr val="FF0000"/>
                </a:solidFill>
              </a:rPr>
              <a:t>are lower than </a:t>
            </a:r>
            <a:r>
              <a:rPr lang="en-US" dirty="0">
                <a:solidFill>
                  <a:srgbClr val="FF0000"/>
                </a:solidFill>
              </a:rPr>
              <a:t>bisphosphonate </a:t>
            </a:r>
            <a:r>
              <a:rPr lang="en-US" dirty="0" smtClean="0"/>
              <a:t>therapy</a:t>
            </a:r>
          </a:p>
          <a:p>
            <a:endParaRPr lang="en-US" dirty="0" smtClean="0"/>
          </a:p>
        </p:txBody>
      </p:sp>
      <p:sp>
        <p:nvSpPr>
          <p:cNvPr id="5" name="Slide Number Placeholder 4"/>
          <p:cNvSpPr>
            <a:spLocks noGrp="1"/>
          </p:cNvSpPr>
          <p:nvPr>
            <p:ph type="sldNum" sz="quarter" idx="12"/>
          </p:nvPr>
        </p:nvSpPr>
        <p:spPr/>
        <p:txBody>
          <a:bodyPr/>
          <a:lstStyle/>
          <a:p>
            <a:fld id="{D75FAA1E-9744-4FB4-998E-BF28E06AD271}" type="slidenum">
              <a:rPr lang="en-US" smtClean="0"/>
              <a:pPr/>
              <a:t>67</a:t>
            </a:fld>
            <a:endParaRPr lang="en-US" dirty="0"/>
          </a:p>
        </p:txBody>
      </p:sp>
      <p:pic>
        <p:nvPicPr>
          <p:cNvPr id="6" name="Picture 5"/>
          <p:cNvPicPr>
            <a:picLocks noChangeAspect="1"/>
          </p:cNvPicPr>
          <p:nvPr/>
        </p:nvPicPr>
        <p:blipFill>
          <a:blip r:embed="rId2" cstate="print"/>
          <a:stretch>
            <a:fillRect/>
          </a:stretch>
        </p:blipFill>
        <p:spPr>
          <a:xfrm>
            <a:off x="324406" y="6265281"/>
            <a:ext cx="6815919" cy="469433"/>
          </a:xfrm>
          <a:prstGeom prst="rect">
            <a:avLst/>
          </a:prstGeom>
        </p:spPr>
      </p:pic>
    </p:spTree>
    <p:extLst>
      <p:ext uri="{BB962C8B-B14F-4D97-AF65-F5344CB8AC3E}">
        <p14:creationId xmlns:p14="http://schemas.microsoft.com/office/powerpoint/2010/main" val="25130623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Anabolic Agents</a:t>
            </a:r>
            <a:endParaRPr lang="en-US" dirty="0"/>
          </a:p>
        </p:txBody>
      </p:sp>
      <p:sp>
        <p:nvSpPr>
          <p:cNvPr id="3" name="Content Placeholder 2"/>
          <p:cNvSpPr>
            <a:spLocks noGrp="1"/>
          </p:cNvSpPr>
          <p:nvPr>
            <p:ph idx="1"/>
          </p:nvPr>
        </p:nvSpPr>
        <p:spPr/>
        <p:txBody>
          <a:bodyPr/>
          <a:lstStyle/>
          <a:p>
            <a:r>
              <a:rPr lang="en-US" dirty="0"/>
              <a:t>T</a:t>
            </a:r>
            <a:r>
              <a:rPr lang="en-US" dirty="0" smtClean="0"/>
              <a:t>he most widely-known </a:t>
            </a:r>
            <a:r>
              <a:rPr lang="en-US" dirty="0" smtClean="0">
                <a:solidFill>
                  <a:srgbClr val="FF0000"/>
                </a:solidFill>
              </a:rPr>
              <a:t>anabolic therapy </a:t>
            </a:r>
            <a:r>
              <a:rPr lang="en-US" dirty="0" smtClean="0"/>
              <a:t>that stimulate </a:t>
            </a:r>
            <a:r>
              <a:rPr lang="en-US" dirty="0"/>
              <a:t>bone formation </a:t>
            </a:r>
            <a:r>
              <a:rPr lang="en-US" dirty="0" smtClean="0"/>
              <a:t>are </a:t>
            </a:r>
            <a:r>
              <a:rPr lang="en-US" dirty="0">
                <a:solidFill>
                  <a:srgbClr val="FF0000"/>
                </a:solidFill>
              </a:rPr>
              <a:t>t</a:t>
            </a:r>
            <a:r>
              <a:rPr lang="en-US" dirty="0" smtClean="0">
                <a:solidFill>
                  <a:srgbClr val="FF0000"/>
                </a:solidFill>
              </a:rPr>
              <a:t>estosterone</a:t>
            </a:r>
            <a:r>
              <a:rPr lang="en-US" dirty="0" smtClean="0"/>
              <a:t> and </a:t>
            </a:r>
            <a:r>
              <a:rPr lang="en-US" dirty="0">
                <a:solidFill>
                  <a:srgbClr val="FF0000"/>
                </a:solidFill>
              </a:rPr>
              <a:t>parathyroid </a:t>
            </a:r>
            <a:r>
              <a:rPr lang="en-US" dirty="0" smtClean="0">
                <a:solidFill>
                  <a:srgbClr val="FF0000"/>
                </a:solidFill>
              </a:rPr>
              <a:t>hormone</a:t>
            </a:r>
          </a:p>
          <a:p>
            <a:endParaRPr lang="en-US" dirty="0" smtClean="0">
              <a:solidFill>
                <a:srgbClr val="FF0000"/>
              </a:solidFill>
            </a:endParaRPr>
          </a:p>
          <a:p>
            <a:r>
              <a:rPr lang="en-US" dirty="0" smtClean="0"/>
              <a:t>Parathyroid hormone can be administered in two forms: </a:t>
            </a:r>
          </a:p>
          <a:p>
            <a:pPr lvl="1"/>
            <a:r>
              <a:rPr lang="en-US" dirty="0" smtClean="0">
                <a:solidFill>
                  <a:srgbClr val="FF0000"/>
                </a:solidFill>
              </a:rPr>
              <a:t>PTH hormone </a:t>
            </a:r>
            <a:r>
              <a:rPr lang="en-US" dirty="0" smtClean="0"/>
              <a:t>(</a:t>
            </a:r>
            <a:r>
              <a:rPr lang="en-US" dirty="0" err="1"/>
              <a:t>hPTH</a:t>
            </a:r>
            <a:r>
              <a:rPr lang="en-US" dirty="0"/>
              <a:t> 1-84</a:t>
            </a:r>
            <a:r>
              <a:rPr lang="en-US" dirty="0" smtClean="0"/>
              <a:t>)</a:t>
            </a:r>
          </a:p>
          <a:p>
            <a:pPr lvl="1"/>
            <a:r>
              <a:rPr lang="en-US" dirty="0" smtClean="0">
                <a:solidFill>
                  <a:srgbClr val="FF0000"/>
                </a:solidFill>
              </a:rPr>
              <a:t>Teriparatide</a:t>
            </a:r>
            <a:r>
              <a:rPr lang="en-US" dirty="0" smtClean="0"/>
              <a:t> (</a:t>
            </a:r>
            <a:r>
              <a:rPr lang="en-US" dirty="0" err="1" smtClean="0"/>
              <a:t>hPTH</a:t>
            </a:r>
            <a:r>
              <a:rPr lang="en-US" dirty="0" smtClean="0"/>
              <a:t> </a:t>
            </a:r>
            <a:r>
              <a:rPr lang="en-US" dirty="0"/>
              <a:t>1-34</a:t>
            </a:r>
            <a:r>
              <a:rPr lang="en-US" dirty="0" smtClean="0"/>
              <a:t>)</a:t>
            </a:r>
          </a:p>
          <a:p>
            <a:endParaRPr lang="en-US" dirty="0" smtClean="0"/>
          </a:p>
          <a:p>
            <a:r>
              <a:rPr lang="en-US" dirty="0" smtClean="0"/>
              <a:t>The </a:t>
            </a:r>
            <a:r>
              <a:rPr lang="en-US" dirty="0"/>
              <a:t>response to </a:t>
            </a:r>
            <a:r>
              <a:rPr lang="en-US" dirty="0" smtClean="0"/>
              <a:t>parathyroid hormone </a:t>
            </a:r>
            <a:r>
              <a:rPr lang="en-US" dirty="0"/>
              <a:t>might be </a:t>
            </a:r>
            <a:r>
              <a:rPr lang="en-US" dirty="0" smtClean="0">
                <a:solidFill>
                  <a:srgbClr val="FF0000"/>
                </a:solidFill>
              </a:rPr>
              <a:t>modified </a:t>
            </a:r>
            <a:r>
              <a:rPr lang="en-US" dirty="0">
                <a:solidFill>
                  <a:srgbClr val="FF0000"/>
                </a:solidFill>
              </a:rPr>
              <a:t>by previous </a:t>
            </a:r>
            <a:r>
              <a:rPr lang="en-US" dirty="0"/>
              <a:t>treatment </a:t>
            </a:r>
            <a:r>
              <a:rPr lang="en-US" dirty="0" smtClean="0"/>
              <a:t>with antiresorptives</a:t>
            </a:r>
            <a:r>
              <a:rPr lang="en-US" dirty="0"/>
              <a:t>.</a:t>
            </a:r>
            <a:endParaRPr lang="en-US" dirty="0" smtClean="0"/>
          </a:p>
          <a:p>
            <a:endParaRPr lang="en-US" dirty="0">
              <a:solidFill>
                <a:srgbClr val="FF0000"/>
              </a:solidFill>
            </a:endParaRPr>
          </a:p>
        </p:txBody>
      </p:sp>
      <p:sp>
        <p:nvSpPr>
          <p:cNvPr id="5" name="Slide Number Placeholder 4"/>
          <p:cNvSpPr>
            <a:spLocks noGrp="1"/>
          </p:cNvSpPr>
          <p:nvPr>
            <p:ph type="sldNum" sz="quarter" idx="12"/>
          </p:nvPr>
        </p:nvSpPr>
        <p:spPr/>
        <p:txBody>
          <a:bodyPr/>
          <a:lstStyle/>
          <a:p>
            <a:fld id="{D75FAA1E-9744-4FB4-998E-BF28E06AD271}" type="slidenum">
              <a:rPr lang="en-US" smtClean="0"/>
              <a:pPr/>
              <a:t>68</a:t>
            </a:fld>
            <a:endParaRPr lang="en-US"/>
          </a:p>
        </p:txBody>
      </p:sp>
      <p:pic>
        <p:nvPicPr>
          <p:cNvPr id="6" name="Picture 5"/>
          <p:cNvPicPr>
            <a:picLocks noChangeAspect="1"/>
          </p:cNvPicPr>
          <p:nvPr/>
        </p:nvPicPr>
        <p:blipFill>
          <a:blip r:embed="rId2" cstate="print"/>
          <a:stretch>
            <a:fillRect/>
          </a:stretch>
        </p:blipFill>
        <p:spPr>
          <a:xfrm>
            <a:off x="2688040" y="6121633"/>
            <a:ext cx="6815919" cy="469433"/>
          </a:xfrm>
          <a:prstGeom prst="rect">
            <a:avLst/>
          </a:prstGeom>
        </p:spPr>
      </p:pic>
    </p:spTree>
    <p:extLst>
      <p:ext uri="{BB962C8B-B14F-4D97-AF65-F5344CB8AC3E}">
        <p14:creationId xmlns:p14="http://schemas.microsoft.com/office/powerpoint/2010/main" val="2187047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7091297" y="6496276"/>
            <a:ext cx="3404070" cy="338554"/>
          </a:xfrm>
          <a:prstGeom prst="rect">
            <a:avLst/>
          </a:prstGeom>
          <a:noFill/>
        </p:spPr>
        <p:txBody>
          <a:bodyPr wrap="none" rtlCol="0">
            <a:spAutoFit/>
          </a:bodyPr>
          <a:lstStyle/>
          <a:p>
            <a:r>
              <a:rPr lang="fr-FR" sz="1600" i="1" dirty="0" err="1">
                <a:latin typeface="Arial"/>
                <a:cs typeface="Arial"/>
              </a:rPr>
              <a:t>Cosman</a:t>
            </a:r>
            <a:r>
              <a:rPr lang="fr-FR" sz="1600" i="1" dirty="0">
                <a:latin typeface="Arial"/>
                <a:cs typeface="Arial"/>
              </a:rPr>
              <a:t> et al Mayo Clin Proc 2017</a:t>
            </a:r>
          </a:p>
        </p:txBody>
      </p:sp>
      <p:pic>
        <p:nvPicPr>
          <p:cNvPr id="7" name="Image 6" descr="aa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3624" y="1878658"/>
            <a:ext cx="5970875" cy="4688129"/>
          </a:xfrm>
          <a:prstGeom prst="rect">
            <a:avLst/>
          </a:prstGeom>
        </p:spPr>
      </p:pic>
      <p:pic>
        <p:nvPicPr>
          <p:cNvPr id="6" name="Image 5" descr="aa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6676" y="3733215"/>
            <a:ext cx="3456334" cy="1236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7"/>
          <p:cNvSpPr txBox="1"/>
          <p:nvPr/>
        </p:nvSpPr>
        <p:spPr>
          <a:xfrm>
            <a:off x="6537605" y="2873402"/>
            <a:ext cx="1121383" cy="2862323"/>
          </a:xfrm>
          <a:prstGeom prst="rect">
            <a:avLst/>
          </a:prstGeom>
          <a:noFill/>
        </p:spPr>
        <p:txBody>
          <a:bodyPr wrap="none" rtlCol="0">
            <a:spAutoFit/>
          </a:bodyPr>
          <a:lstStyle/>
          <a:p>
            <a:r>
              <a:rPr lang="fr-FR" dirty="0" err="1">
                <a:latin typeface="Arial"/>
                <a:cs typeface="Arial"/>
              </a:rPr>
              <a:t>Vertebral</a:t>
            </a:r>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r>
              <a:rPr lang="fr-FR" dirty="0">
                <a:latin typeface="Arial"/>
                <a:cs typeface="Arial"/>
              </a:rPr>
              <a:t>MOF</a:t>
            </a:r>
          </a:p>
        </p:txBody>
      </p:sp>
      <p:sp>
        <p:nvSpPr>
          <p:cNvPr id="9" name="ZoneTexte 8"/>
          <p:cNvSpPr txBox="1"/>
          <p:nvPr/>
        </p:nvSpPr>
        <p:spPr>
          <a:xfrm>
            <a:off x="9451148" y="2519715"/>
            <a:ext cx="1506204" cy="2862323"/>
          </a:xfrm>
          <a:prstGeom prst="rect">
            <a:avLst/>
          </a:prstGeom>
          <a:noFill/>
        </p:spPr>
        <p:txBody>
          <a:bodyPr wrap="none" rtlCol="0">
            <a:spAutoFit/>
          </a:bodyPr>
          <a:lstStyle/>
          <a:p>
            <a:r>
              <a:rPr lang="fr-FR" dirty="0" err="1">
                <a:latin typeface="Arial"/>
                <a:cs typeface="Arial"/>
              </a:rPr>
              <a:t>Nonvertebral</a:t>
            </a:r>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endParaRPr lang="fr-FR" dirty="0">
              <a:latin typeface="Arial"/>
              <a:cs typeface="Arial"/>
            </a:endParaRPr>
          </a:p>
          <a:p>
            <a:r>
              <a:rPr lang="fr-FR" dirty="0" err="1">
                <a:latin typeface="Arial"/>
                <a:cs typeface="Arial"/>
              </a:rPr>
              <a:t>Clinical</a:t>
            </a:r>
            <a:endParaRPr lang="fr-FR" dirty="0">
              <a:latin typeface="Arial"/>
              <a:cs typeface="Arial"/>
            </a:endParaRPr>
          </a:p>
        </p:txBody>
      </p:sp>
      <p:sp>
        <p:nvSpPr>
          <p:cNvPr id="3" name="Title 2"/>
          <p:cNvSpPr>
            <a:spLocks noGrp="1"/>
          </p:cNvSpPr>
          <p:nvPr>
            <p:ph type="title"/>
          </p:nvPr>
        </p:nvSpPr>
        <p:spPr/>
        <p:txBody>
          <a:bodyPr/>
          <a:lstStyle/>
          <a:p>
            <a:r>
              <a:rPr lang="en-US" dirty="0" smtClean="0"/>
              <a:t>Effectiveness of PTH and Bisphosphonates</a:t>
            </a:r>
            <a:endParaRPr lang="en-US" dirty="0"/>
          </a:p>
        </p:txBody>
      </p:sp>
      <p:sp>
        <p:nvSpPr>
          <p:cNvPr id="4" name="Content Placeholder 3"/>
          <p:cNvSpPr>
            <a:spLocks noGrp="1"/>
          </p:cNvSpPr>
          <p:nvPr>
            <p:ph idx="1"/>
          </p:nvPr>
        </p:nvSpPr>
        <p:spPr>
          <a:xfrm>
            <a:off x="838200" y="2058543"/>
            <a:ext cx="4363528" cy="4351338"/>
          </a:xfrm>
        </p:spPr>
        <p:txBody>
          <a:bodyPr/>
          <a:lstStyle/>
          <a:p>
            <a:r>
              <a:rPr lang="en-US" dirty="0" smtClean="0"/>
              <a:t>A recent study </a:t>
            </a:r>
            <a:r>
              <a:rPr lang="en-US" dirty="0" smtClean="0">
                <a:solidFill>
                  <a:srgbClr val="FF0000"/>
                </a:solidFill>
              </a:rPr>
              <a:t>(2017) </a:t>
            </a:r>
            <a:r>
              <a:rPr lang="en-US" dirty="0" smtClean="0"/>
              <a:t>demonstrated that </a:t>
            </a:r>
            <a:r>
              <a:rPr lang="en-US" dirty="0" smtClean="0">
                <a:solidFill>
                  <a:srgbClr val="FF0000"/>
                </a:solidFill>
              </a:rPr>
              <a:t>PTH analogues treatment followed by bisphosphonates </a:t>
            </a:r>
            <a:r>
              <a:rPr lang="en-US" dirty="0" smtClean="0"/>
              <a:t>significantly decreases the risk of both vertebral and non-vertebral </a:t>
            </a:r>
            <a:r>
              <a:rPr lang="en-US" dirty="0" smtClean="0">
                <a:solidFill>
                  <a:srgbClr val="FF0000"/>
                </a:solidFill>
              </a:rPr>
              <a:t>fractures</a:t>
            </a:r>
            <a:endParaRPr lang="en-US" dirty="0">
              <a:solidFill>
                <a:srgbClr val="FF0000"/>
              </a:solidFill>
            </a:endParaRPr>
          </a:p>
        </p:txBody>
      </p:sp>
      <p:sp>
        <p:nvSpPr>
          <p:cNvPr id="2" name="Slide Number Placeholder 1"/>
          <p:cNvSpPr>
            <a:spLocks noGrp="1"/>
          </p:cNvSpPr>
          <p:nvPr>
            <p:ph type="sldNum" sz="quarter" idx="12"/>
          </p:nvPr>
        </p:nvSpPr>
        <p:spPr/>
        <p:txBody>
          <a:bodyPr/>
          <a:lstStyle/>
          <a:p>
            <a:fld id="{D75FAA1E-9744-4FB4-998E-BF28E06AD271}" type="slidenum">
              <a:rPr lang="en-US" smtClean="0"/>
              <a:pPr/>
              <a:t>69</a:t>
            </a:fld>
            <a:endParaRPr lang="en-US"/>
          </a:p>
        </p:txBody>
      </p:sp>
    </p:spTree>
    <p:extLst>
      <p:ext uri="{BB962C8B-B14F-4D97-AF65-F5344CB8AC3E}">
        <p14:creationId xmlns:p14="http://schemas.microsoft.com/office/powerpoint/2010/main" val="3981523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Incidence of Osteoporosis</a:t>
            </a:r>
            <a:endParaRPr lang="en-US" dirty="0"/>
          </a:p>
        </p:txBody>
      </p:sp>
      <p:sp>
        <p:nvSpPr>
          <p:cNvPr id="3" name="Content Placeholder 2"/>
          <p:cNvSpPr>
            <a:spLocks noGrp="1"/>
          </p:cNvSpPr>
          <p:nvPr>
            <p:ph idx="1"/>
          </p:nvPr>
        </p:nvSpPr>
        <p:spPr/>
        <p:txBody>
          <a:bodyPr>
            <a:normAutofit/>
          </a:bodyPr>
          <a:lstStyle/>
          <a:p>
            <a:pPr algn="just"/>
            <a:r>
              <a:rPr lang="en-US" dirty="0" smtClean="0"/>
              <a:t>Worldwide</a:t>
            </a:r>
            <a:r>
              <a:rPr lang="en-US" dirty="0"/>
              <a:t>, osteoporosis causes more than </a:t>
            </a:r>
            <a:r>
              <a:rPr lang="en-US" dirty="0">
                <a:solidFill>
                  <a:srgbClr val="FF0000"/>
                </a:solidFill>
              </a:rPr>
              <a:t>8.9 million fractures </a:t>
            </a:r>
            <a:r>
              <a:rPr lang="en-US" dirty="0"/>
              <a:t>annually, resulting in an osteoporotic fracture </a:t>
            </a:r>
            <a:r>
              <a:rPr lang="en-US" dirty="0">
                <a:solidFill>
                  <a:srgbClr val="FF0000"/>
                </a:solidFill>
              </a:rPr>
              <a:t>every 3 </a:t>
            </a:r>
            <a:r>
              <a:rPr lang="en-US" dirty="0" smtClean="0">
                <a:solidFill>
                  <a:srgbClr val="FF0000"/>
                </a:solidFill>
              </a:rPr>
              <a:t>seconds.</a:t>
            </a:r>
          </a:p>
          <a:p>
            <a:pPr algn="just"/>
            <a:endParaRPr lang="en-US" dirty="0"/>
          </a:p>
          <a:p>
            <a:pPr algn="just"/>
            <a:r>
              <a:rPr lang="en-US" dirty="0" smtClean="0"/>
              <a:t>Osteoporosis (diagnosed and undiagnosed) </a:t>
            </a:r>
            <a:r>
              <a:rPr lang="en-US" dirty="0"/>
              <a:t>is estimated to affect </a:t>
            </a:r>
            <a:r>
              <a:rPr lang="en-US" dirty="0">
                <a:solidFill>
                  <a:srgbClr val="FF0000"/>
                </a:solidFill>
              </a:rPr>
              <a:t>200 million women </a:t>
            </a:r>
            <a:r>
              <a:rPr lang="en-US" dirty="0" smtClean="0">
                <a:solidFill>
                  <a:srgbClr val="FF0000"/>
                </a:solidFill>
              </a:rPr>
              <a:t>worldwide,</a:t>
            </a:r>
            <a:r>
              <a:rPr lang="en-US" dirty="0" smtClean="0"/>
              <a:t> approximately: </a:t>
            </a:r>
          </a:p>
          <a:p>
            <a:pPr lvl="1" algn="just"/>
            <a:r>
              <a:rPr lang="en-US" dirty="0">
                <a:solidFill>
                  <a:srgbClr val="FF0000"/>
                </a:solidFill>
              </a:rPr>
              <a:t>O</a:t>
            </a:r>
            <a:r>
              <a:rPr lang="en-US" dirty="0" smtClean="0">
                <a:solidFill>
                  <a:srgbClr val="FF0000"/>
                </a:solidFill>
              </a:rPr>
              <a:t>ne-tenth</a:t>
            </a:r>
            <a:r>
              <a:rPr lang="en-US" dirty="0" smtClean="0"/>
              <a:t> </a:t>
            </a:r>
            <a:r>
              <a:rPr lang="en-US" dirty="0"/>
              <a:t>of women aged </a:t>
            </a:r>
            <a:r>
              <a:rPr lang="en-US" dirty="0" smtClean="0">
                <a:solidFill>
                  <a:srgbClr val="FF0000"/>
                </a:solidFill>
              </a:rPr>
              <a:t>60</a:t>
            </a:r>
          </a:p>
          <a:p>
            <a:pPr lvl="1" algn="just"/>
            <a:r>
              <a:rPr lang="en-US" dirty="0">
                <a:solidFill>
                  <a:srgbClr val="FF0000"/>
                </a:solidFill>
              </a:rPr>
              <a:t>O</a:t>
            </a:r>
            <a:r>
              <a:rPr lang="en-US" dirty="0" smtClean="0">
                <a:solidFill>
                  <a:srgbClr val="FF0000"/>
                </a:solidFill>
              </a:rPr>
              <a:t>ne-fifth</a:t>
            </a:r>
            <a:r>
              <a:rPr lang="en-US" dirty="0" smtClean="0"/>
              <a:t> </a:t>
            </a:r>
            <a:r>
              <a:rPr lang="en-US" dirty="0"/>
              <a:t>of women aged </a:t>
            </a:r>
            <a:r>
              <a:rPr lang="en-US" dirty="0" smtClean="0">
                <a:solidFill>
                  <a:srgbClr val="FF0000"/>
                </a:solidFill>
              </a:rPr>
              <a:t>70</a:t>
            </a:r>
          </a:p>
          <a:p>
            <a:pPr lvl="1" algn="just"/>
            <a:r>
              <a:rPr lang="en-US" dirty="0">
                <a:solidFill>
                  <a:srgbClr val="FF0000"/>
                </a:solidFill>
              </a:rPr>
              <a:t>T</a:t>
            </a:r>
            <a:r>
              <a:rPr lang="en-US" dirty="0" smtClean="0">
                <a:solidFill>
                  <a:srgbClr val="FF0000"/>
                </a:solidFill>
              </a:rPr>
              <a:t>wo-fifths</a:t>
            </a:r>
            <a:r>
              <a:rPr lang="en-US" dirty="0" smtClean="0"/>
              <a:t> </a:t>
            </a:r>
            <a:r>
              <a:rPr lang="en-US" dirty="0"/>
              <a:t>of women aged </a:t>
            </a:r>
            <a:r>
              <a:rPr lang="en-US" dirty="0" smtClean="0">
                <a:solidFill>
                  <a:srgbClr val="FF0000"/>
                </a:solidFill>
              </a:rPr>
              <a:t>80</a:t>
            </a:r>
            <a:r>
              <a:rPr lang="en-US" dirty="0" smtClean="0"/>
              <a:t> </a:t>
            </a:r>
          </a:p>
          <a:p>
            <a:pPr lvl="1" algn="just"/>
            <a:r>
              <a:rPr lang="en-US" dirty="0">
                <a:solidFill>
                  <a:srgbClr val="FF0000"/>
                </a:solidFill>
              </a:rPr>
              <a:t>T</a:t>
            </a:r>
            <a:r>
              <a:rPr lang="en-US" dirty="0" smtClean="0">
                <a:solidFill>
                  <a:srgbClr val="FF0000"/>
                </a:solidFill>
              </a:rPr>
              <a:t>wo-thirds</a:t>
            </a:r>
            <a:r>
              <a:rPr lang="en-US" dirty="0" smtClean="0"/>
              <a:t> </a:t>
            </a:r>
            <a:r>
              <a:rPr lang="en-US" dirty="0"/>
              <a:t>of women aged </a:t>
            </a:r>
            <a:r>
              <a:rPr lang="en-US" dirty="0" smtClean="0">
                <a:solidFill>
                  <a:srgbClr val="FF0000"/>
                </a:solidFill>
              </a:rPr>
              <a:t>90</a:t>
            </a:r>
          </a:p>
          <a:p>
            <a:pPr algn="just"/>
            <a:endParaRPr lang="en-US" dirty="0"/>
          </a:p>
        </p:txBody>
      </p:sp>
      <p:sp>
        <p:nvSpPr>
          <p:cNvPr id="5" name="Slide Number Placeholder 4"/>
          <p:cNvSpPr>
            <a:spLocks noGrp="1"/>
          </p:cNvSpPr>
          <p:nvPr>
            <p:ph type="sldNum" sz="quarter" idx="12"/>
          </p:nvPr>
        </p:nvSpPr>
        <p:spPr/>
        <p:txBody>
          <a:bodyPr/>
          <a:lstStyle/>
          <a:p>
            <a:fld id="{D75FAA1E-9744-4FB4-998E-BF28E06AD271}" type="slidenum">
              <a:rPr lang="en-US" smtClean="0"/>
              <a:pPr/>
              <a:t>7</a:t>
            </a:fld>
            <a:endParaRPr lang="en-US"/>
          </a:p>
        </p:txBody>
      </p:sp>
      <p:sp>
        <p:nvSpPr>
          <p:cNvPr id="7" name="Rectangle 6">
            <a:extLst>
              <a:ext uri="{FF2B5EF4-FFF2-40B4-BE49-F238E27FC236}">
                <a16:creationId xmlns:a16="http://schemas.microsoft.com/office/drawing/2014/main" xmlns="" id="{B4634429-43A6-405C-BF37-705EFCAB2A1C}"/>
              </a:ext>
            </a:extLst>
          </p:cNvPr>
          <p:cNvSpPr/>
          <p:nvPr/>
        </p:nvSpPr>
        <p:spPr>
          <a:xfrm>
            <a:off x="427216" y="6032660"/>
            <a:ext cx="11523729" cy="671915"/>
          </a:xfrm>
          <a:prstGeom prst="rect">
            <a:avLst/>
          </a:prstGeom>
        </p:spPr>
        <p:txBody>
          <a:bodyPr wrap="square">
            <a:spAutoFit/>
          </a:bodyPr>
          <a:lstStyle/>
          <a:p>
            <a:pPr algn="just">
              <a:lnSpc>
                <a:spcPct val="107000"/>
              </a:lnSpc>
            </a:pP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Larijani B</a:t>
            </a:r>
            <a:r>
              <a:rPr lang="en-US" i="1" dirty="0">
                <a:latin typeface="Calibri" panose="020F0502020204030204" pitchFamily="34" charset="0"/>
                <a:ea typeface="Calibri" panose="020F0502020204030204" pitchFamily="34" charset="0"/>
                <a:cs typeface="Arial" panose="020B0604020202020204" pitchFamily="34" charset="0"/>
              </a:rPr>
              <a:t>, Tehrani MM, Hamidi Z, </a:t>
            </a:r>
            <a:r>
              <a:rPr lang="en-US" i="1" dirty="0" err="1">
                <a:latin typeface="Calibri" panose="020F0502020204030204" pitchFamily="34" charset="0"/>
                <a:ea typeface="Calibri" panose="020F0502020204030204" pitchFamily="34" charset="0"/>
                <a:cs typeface="Arial" panose="020B0604020202020204" pitchFamily="34" charset="0"/>
              </a:rPr>
              <a:t>Soltani</a:t>
            </a:r>
            <a:r>
              <a:rPr lang="en-US" i="1" dirty="0">
                <a:latin typeface="Calibri" panose="020F0502020204030204" pitchFamily="34" charset="0"/>
                <a:ea typeface="Calibri" panose="020F0502020204030204" pitchFamily="34" charset="0"/>
                <a:cs typeface="Arial" panose="020B0604020202020204" pitchFamily="34" charset="0"/>
              </a:rPr>
              <a:t> A, </a:t>
            </a:r>
            <a:r>
              <a:rPr lang="en-US" i="1" dirty="0" err="1">
                <a:latin typeface="Calibri" panose="020F0502020204030204" pitchFamily="34" charset="0"/>
                <a:ea typeface="Calibri" panose="020F0502020204030204" pitchFamily="34" charset="0"/>
                <a:cs typeface="Arial" panose="020B0604020202020204" pitchFamily="34" charset="0"/>
              </a:rPr>
              <a:t>Pajouhi</a:t>
            </a:r>
            <a:r>
              <a:rPr lang="en-US" i="1" dirty="0">
                <a:latin typeface="Calibri" panose="020F0502020204030204" pitchFamily="34" charset="0"/>
                <a:ea typeface="Calibri" panose="020F0502020204030204" pitchFamily="34" charset="0"/>
                <a:cs typeface="Arial" panose="020B0604020202020204" pitchFamily="34" charset="0"/>
              </a:rPr>
              <a:t> M. Osteoporosis, global and Iranian aspects. Iranian Journal of Public Health. 2004:1-7.</a:t>
            </a:r>
            <a:endParaRPr lang="en-US"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17719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64234" y="365125"/>
            <a:ext cx="10689566" cy="1325563"/>
          </a:xfrm>
        </p:spPr>
        <p:txBody>
          <a:bodyPr/>
          <a:lstStyle/>
          <a:p>
            <a:r>
              <a:rPr lang="en-US" dirty="0" smtClean="0"/>
              <a:t>Romosozumab </a:t>
            </a:r>
            <a:r>
              <a:rPr lang="en-US" dirty="0"/>
              <a:t>or </a:t>
            </a:r>
            <a:r>
              <a:rPr lang="en-US" dirty="0" smtClean="0"/>
              <a:t>teriparatide? This is the Question!</a:t>
            </a:r>
            <a:endParaRPr lang="en-US" dirty="0"/>
          </a:p>
        </p:txBody>
      </p:sp>
      <p:pic>
        <p:nvPicPr>
          <p:cNvPr id="5" name="Content Placeholder 4"/>
          <p:cNvPicPr>
            <a:picLocks noGrp="1" noChangeAspect="1"/>
          </p:cNvPicPr>
          <p:nvPr>
            <p:ph sz="half" idx="1"/>
          </p:nvPr>
        </p:nvPicPr>
        <p:blipFill>
          <a:blip r:embed="rId2" cstate="print"/>
          <a:stretch>
            <a:fillRect/>
          </a:stretch>
        </p:blipFill>
        <p:spPr>
          <a:xfrm>
            <a:off x="6072745" y="2229220"/>
            <a:ext cx="5342659" cy="3464213"/>
          </a:xfrm>
          <a:prstGeom prst="rect">
            <a:avLst/>
          </a:prstGeom>
        </p:spPr>
      </p:pic>
      <p:sp>
        <p:nvSpPr>
          <p:cNvPr id="8" name="Content Placeholder 7"/>
          <p:cNvSpPr>
            <a:spLocks noGrp="1"/>
          </p:cNvSpPr>
          <p:nvPr>
            <p:ph sz="half" idx="2"/>
          </p:nvPr>
        </p:nvSpPr>
        <p:spPr>
          <a:xfrm>
            <a:off x="565030" y="2005012"/>
            <a:ext cx="5181600" cy="4351338"/>
          </a:xfrm>
        </p:spPr>
        <p:txBody>
          <a:bodyPr>
            <a:normAutofit fontScale="77500" lnSpcReduction="20000"/>
          </a:bodyPr>
          <a:lstStyle/>
          <a:p>
            <a:pPr marL="0" indent="0">
              <a:lnSpc>
                <a:spcPct val="120000"/>
              </a:lnSpc>
              <a:buNone/>
            </a:pPr>
            <a:r>
              <a:rPr lang="en-US" dirty="0" smtClean="0"/>
              <a:t>A recent study published in </a:t>
            </a:r>
            <a:r>
              <a:rPr lang="en-US" dirty="0" smtClean="0">
                <a:solidFill>
                  <a:srgbClr val="FF0000"/>
                </a:solidFill>
              </a:rPr>
              <a:t>the</a:t>
            </a:r>
            <a:r>
              <a:rPr lang="en-US" dirty="0" smtClean="0"/>
              <a:t> </a:t>
            </a:r>
            <a:r>
              <a:rPr lang="en-US" dirty="0" smtClean="0">
                <a:solidFill>
                  <a:srgbClr val="FF0000"/>
                </a:solidFill>
              </a:rPr>
              <a:t>LANCET</a:t>
            </a:r>
            <a:r>
              <a:rPr lang="en-US" dirty="0" smtClean="0"/>
              <a:t> has demonstrated that:</a:t>
            </a:r>
          </a:p>
          <a:p>
            <a:pPr marL="0" indent="0">
              <a:lnSpc>
                <a:spcPct val="120000"/>
              </a:lnSpc>
              <a:buNone/>
            </a:pPr>
            <a:endParaRPr lang="en-US" dirty="0" smtClean="0"/>
          </a:p>
          <a:p>
            <a:pPr>
              <a:lnSpc>
                <a:spcPct val="120000"/>
              </a:lnSpc>
            </a:pPr>
            <a:r>
              <a:rPr lang="en-US" dirty="0" smtClean="0"/>
              <a:t>In patients </a:t>
            </a:r>
            <a:r>
              <a:rPr lang="en-US" dirty="0" smtClean="0">
                <a:solidFill>
                  <a:srgbClr val="FF0000"/>
                </a:solidFill>
              </a:rPr>
              <a:t>treated </a:t>
            </a:r>
            <a:r>
              <a:rPr lang="en-US" dirty="0">
                <a:solidFill>
                  <a:srgbClr val="FF0000"/>
                </a:solidFill>
              </a:rPr>
              <a:t>with </a:t>
            </a:r>
            <a:r>
              <a:rPr lang="en-US" dirty="0" smtClean="0">
                <a:solidFill>
                  <a:srgbClr val="FF0000"/>
                </a:solidFill>
              </a:rPr>
              <a:t>bisphosphonates </a:t>
            </a:r>
            <a:r>
              <a:rPr lang="en-US" dirty="0" smtClean="0"/>
              <a:t>(such as </a:t>
            </a:r>
            <a:r>
              <a:rPr lang="en-US" dirty="0"/>
              <a:t>those who fracture while on </a:t>
            </a:r>
            <a:r>
              <a:rPr lang="en-US" dirty="0" smtClean="0"/>
              <a:t>therapy),  </a:t>
            </a:r>
            <a:r>
              <a:rPr lang="en-US" dirty="0" smtClean="0">
                <a:solidFill>
                  <a:srgbClr val="FF0000"/>
                </a:solidFill>
              </a:rPr>
              <a:t>romosozumab</a:t>
            </a:r>
            <a:r>
              <a:rPr lang="en-US" dirty="0" smtClean="0"/>
              <a:t> </a:t>
            </a:r>
            <a:r>
              <a:rPr lang="en-US" dirty="0"/>
              <a:t>led to gains in hip BMD that were </a:t>
            </a:r>
            <a:r>
              <a:rPr lang="en-US" dirty="0" smtClean="0"/>
              <a:t>not observed </a:t>
            </a:r>
            <a:r>
              <a:rPr lang="en-US" dirty="0"/>
              <a:t>with </a:t>
            </a:r>
            <a:r>
              <a:rPr lang="en-US" dirty="0">
                <a:solidFill>
                  <a:srgbClr val="FF0000"/>
                </a:solidFill>
              </a:rPr>
              <a:t>teriparatide</a:t>
            </a:r>
            <a:r>
              <a:rPr lang="en-US" dirty="0"/>
              <a:t>. </a:t>
            </a:r>
            <a:endParaRPr lang="en-US" dirty="0" smtClean="0"/>
          </a:p>
          <a:p>
            <a:pPr>
              <a:lnSpc>
                <a:spcPct val="120000"/>
              </a:lnSpc>
            </a:pPr>
            <a:endParaRPr lang="en-US" dirty="0" smtClean="0"/>
          </a:p>
          <a:p>
            <a:pPr>
              <a:lnSpc>
                <a:spcPct val="120000"/>
              </a:lnSpc>
            </a:pPr>
            <a:r>
              <a:rPr lang="en-US" dirty="0" smtClean="0"/>
              <a:t>This fresh information should be adapted to </a:t>
            </a:r>
            <a:r>
              <a:rPr lang="en-US" dirty="0" smtClean="0">
                <a:solidFill>
                  <a:srgbClr val="FF0000"/>
                </a:solidFill>
              </a:rPr>
              <a:t>daily practice of clinicians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D75FAA1E-9744-4FB4-998E-BF28E06AD271}" type="slidenum">
              <a:rPr lang="en-US" smtClean="0"/>
              <a:pPr/>
              <a:t>70</a:t>
            </a:fld>
            <a:endParaRPr lang="en-US"/>
          </a:p>
        </p:txBody>
      </p:sp>
      <p:sp>
        <p:nvSpPr>
          <p:cNvPr id="9" name="TextBox 8"/>
          <p:cNvSpPr txBox="1"/>
          <p:nvPr/>
        </p:nvSpPr>
        <p:spPr>
          <a:xfrm>
            <a:off x="6461185" y="5874589"/>
            <a:ext cx="4511616" cy="830997"/>
          </a:xfrm>
          <a:prstGeom prst="rect">
            <a:avLst/>
          </a:prstGeom>
          <a:noFill/>
        </p:spPr>
        <p:txBody>
          <a:bodyPr wrap="square" rtlCol="0">
            <a:spAutoFit/>
          </a:bodyPr>
          <a:lstStyle/>
          <a:p>
            <a:r>
              <a:rPr lang="en-US" sz="1200" i="1" dirty="0"/>
              <a:t>Langdahl, </a:t>
            </a:r>
            <a:r>
              <a:rPr lang="en-US" sz="1200" i="1" dirty="0" err="1"/>
              <a:t>Bente</a:t>
            </a:r>
            <a:r>
              <a:rPr lang="en-US" sz="1200" i="1" dirty="0"/>
              <a:t> L., et al. "Romosozumab (</a:t>
            </a:r>
            <a:r>
              <a:rPr lang="en-US" sz="1200" i="1" dirty="0" err="1"/>
              <a:t>sclerostin</a:t>
            </a:r>
            <a:r>
              <a:rPr lang="en-US" sz="1200" i="1" dirty="0"/>
              <a:t> monoclonal antibody) versus teriparatide in postmenopausal women with osteoporosis transitioning from oral bisphosphonate therapy: a </a:t>
            </a:r>
            <a:r>
              <a:rPr lang="en-US" sz="1200" i="1" dirty="0" err="1"/>
              <a:t>randomised</a:t>
            </a:r>
            <a:r>
              <a:rPr lang="en-US" sz="1200" i="1" dirty="0"/>
              <a:t>, open-label, phase 3 trial."</a:t>
            </a:r>
            <a:r>
              <a:rPr lang="en-US" sz="1200" i="1" dirty="0">
                <a:solidFill>
                  <a:srgbClr val="FF0000"/>
                </a:solidFill>
              </a:rPr>
              <a:t> Lancet 390 (2017</a:t>
            </a:r>
            <a:r>
              <a:rPr lang="en-US" sz="1200" i="1" dirty="0"/>
              <a:t>): 1585-94.</a:t>
            </a:r>
          </a:p>
        </p:txBody>
      </p:sp>
    </p:spTree>
    <p:extLst>
      <p:ext uri="{BB962C8B-B14F-4D97-AF65-F5344CB8AC3E}">
        <p14:creationId xmlns:p14="http://schemas.microsoft.com/office/powerpoint/2010/main" val="4956719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250" y="317768"/>
            <a:ext cx="7988060" cy="1173162"/>
          </a:xfrm>
        </p:spPr>
        <p:txBody>
          <a:bodyPr>
            <a:noAutofit/>
          </a:bodyPr>
          <a:lstStyle/>
          <a:p>
            <a:r>
              <a:rPr lang="en-US" sz="3200" dirty="0">
                <a:cs typeface="Arial"/>
              </a:rPr>
              <a:t>Developing Iranian recombinant PTH and </a:t>
            </a:r>
            <a:r>
              <a:rPr lang="en-US" sz="3200" dirty="0" smtClean="0">
                <a:cs typeface="Arial"/>
              </a:rPr>
              <a:t/>
            </a:r>
            <a:br>
              <a:rPr lang="en-US" sz="3200" dirty="0" smtClean="0">
                <a:cs typeface="Arial"/>
              </a:rPr>
            </a:br>
            <a:r>
              <a:rPr lang="en-US" sz="3200" dirty="0" smtClean="0">
                <a:cs typeface="Arial"/>
              </a:rPr>
              <a:t>assessment </a:t>
            </a:r>
            <a:r>
              <a:rPr lang="en-US" sz="3200" dirty="0">
                <a:cs typeface="Arial"/>
              </a:rPr>
              <a:t>of its efficacy</a:t>
            </a:r>
          </a:p>
        </p:txBody>
      </p:sp>
      <p:sp>
        <p:nvSpPr>
          <p:cNvPr id="7" name="Content Placeholder 6"/>
          <p:cNvSpPr>
            <a:spLocks noGrp="1"/>
          </p:cNvSpPr>
          <p:nvPr>
            <p:ph idx="1"/>
          </p:nvPr>
        </p:nvSpPr>
        <p:spPr/>
        <p:txBody>
          <a:bodyPr>
            <a:normAutofit/>
          </a:bodyPr>
          <a:lstStyle/>
          <a:p>
            <a:pPr marL="0" indent="0" algn="just">
              <a:buNone/>
            </a:pPr>
            <a:r>
              <a:rPr lang="en-US" dirty="0">
                <a:cs typeface="Arial"/>
              </a:rPr>
              <a:t>A double-blind parallel RCT showed no significant difference between </a:t>
            </a:r>
            <a:r>
              <a:rPr lang="en-US" dirty="0">
                <a:solidFill>
                  <a:srgbClr val="FF0000"/>
                </a:solidFill>
                <a:cs typeface="Arial"/>
              </a:rPr>
              <a:t>original </a:t>
            </a:r>
            <a:r>
              <a:rPr lang="en-US" dirty="0" err="1">
                <a:solidFill>
                  <a:srgbClr val="FF0000"/>
                </a:solidFill>
                <a:cs typeface="Arial"/>
              </a:rPr>
              <a:t>Forteo</a:t>
            </a:r>
            <a:r>
              <a:rPr lang="en-US" dirty="0">
                <a:solidFill>
                  <a:srgbClr val="FF0000"/>
                </a:solidFill>
                <a:cs typeface="Arial"/>
              </a:rPr>
              <a:t> </a:t>
            </a:r>
            <a:r>
              <a:rPr lang="en-US" dirty="0">
                <a:cs typeface="Arial"/>
              </a:rPr>
              <a:t>and </a:t>
            </a:r>
            <a:r>
              <a:rPr lang="en-US" dirty="0">
                <a:solidFill>
                  <a:srgbClr val="FF0000"/>
                </a:solidFill>
                <a:cs typeface="Arial"/>
              </a:rPr>
              <a:t>Iranian</a:t>
            </a:r>
            <a:r>
              <a:rPr lang="en-US" b="1" dirty="0">
                <a:solidFill>
                  <a:srgbClr val="FF0000"/>
                </a:solidFill>
                <a:cs typeface="Arial"/>
              </a:rPr>
              <a:t> </a:t>
            </a:r>
            <a:r>
              <a:rPr lang="en-US" dirty="0">
                <a:solidFill>
                  <a:srgbClr val="FF0000"/>
                </a:solidFill>
                <a:cs typeface="Arial"/>
              </a:rPr>
              <a:t>Recombinant PTH</a:t>
            </a:r>
            <a:r>
              <a:rPr lang="en-US" dirty="0">
                <a:cs typeface="Arial"/>
              </a:rPr>
              <a:t> in improving BMD at different sites</a:t>
            </a:r>
            <a:r>
              <a:rPr lang="en-US" dirty="0">
                <a:latin typeface="Arial"/>
                <a:cs typeface="Arial"/>
              </a:rPr>
              <a:t>.</a:t>
            </a:r>
          </a:p>
          <a:p>
            <a:pPr algn="just">
              <a:lnSpc>
                <a:spcPct val="150000"/>
              </a:lnSpc>
            </a:pPr>
            <a:endParaRPr lang="en-US" dirty="0">
              <a:latin typeface="Arial"/>
              <a:cs typeface="Arial"/>
            </a:endParaRPr>
          </a:p>
        </p:txBody>
      </p:sp>
      <p:sp>
        <p:nvSpPr>
          <p:cNvPr id="5" name="Slide Number Placeholder 4"/>
          <p:cNvSpPr>
            <a:spLocks noGrp="1"/>
          </p:cNvSpPr>
          <p:nvPr>
            <p:ph type="sldNum" sz="quarter" idx="12"/>
          </p:nvPr>
        </p:nvSpPr>
        <p:spPr/>
        <p:txBody>
          <a:bodyPr/>
          <a:lstStyle/>
          <a:p>
            <a:fld id="{6900A952-80F7-4B94-839F-FEA8A429B91D}" type="slidenum">
              <a:rPr lang="en-US" smtClean="0"/>
              <a:pPr/>
              <a:t>71</a:t>
            </a:fld>
            <a:endParaRPr lang="en-US"/>
          </a:p>
        </p:txBody>
      </p:sp>
      <p:pic>
        <p:nvPicPr>
          <p:cNvPr id="71681" name="Picture 7"/>
          <p:cNvPicPr>
            <a:picLocks noChangeAspect="1" noChangeArrowheads="1"/>
          </p:cNvPicPr>
          <p:nvPr/>
        </p:nvPicPr>
        <p:blipFill>
          <a:blip r:embed="rId2" cstate="print"/>
          <a:srcRect l="1762" t="1988"/>
          <a:stretch>
            <a:fillRect/>
          </a:stretch>
        </p:blipFill>
        <p:spPr bwMode="auto">
          <a:xfrm>
            <a:off x="6749032" y="2966051"/>
            <a:ext cx="3309368" cy="2723737"/>
          </a:xfrm>
          <a:prstGeom prst="rect">
            <a:avLst/>
          </a:prstGeom>
          <a:noFill/>
          <a:ln w="9525">
            <a:noFill/>
            <a:miter lim="800000"/>
            <a:headEnd/>
            <a:tailEnd/>
          </a:ln>
        </p:spPr>
      </p:pic>
      <p:pic>
        <p:nvPicPr>
          <p:cNvPr id="6" name="Picture 2" descr="C:\Documents and Settings\tootee\My Documents\My Pictures\cinnopar-pack-vial.jpg"/>
          <p:cNvPicPr>
            <a:picLocks noChangeAspect="1" noChangeArrowheads="1"/>
          </p:cNvPicPr>
          <p:nvPr/>
        </p:nvPicPr>
        <p:blipFill>
          <a:blip r:embed="rId3" cstate="print"/>
          <a:srcRect/>
          <a:stretch>
            <a:fillRect/>
          </a:stretch>
        </p:blipFill>
        <p:spPr bwMode="auto">
          <a:xfrm>
            <a:off x="1508186" y="3315410"/>
            <a:ext cx="4650572" cy="2343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stretch>
            <a:fillRect/>
          </a:stretch>
        </p:blipFill>
        <p:spPr>
          <a:xfrm>
            <a:off x="273815" y="5976096"/>
            <a:ext cx="10233159" cy="675067"/>
          </a:xfrm>
          <a:prstGeom prst="rect">
            <a:avLst/>
          </a:prstGeom>
        </p:spPr>
      </p:pic>
    </p:spTree>
    <p:extLst>
      <p:ext uri="{BB962C8B-B14F-4D97-AF65-F5344CB8AC3E}">
        <p14:creationId xmlns:p14="http://schemas.microsoft.com/office/powerpoint/2010/main" val="36966681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Targets for Pharmacological Interventions</a:t>
            </a:r>
            <a:endParaRPr lang="en-US" dirty="0"/>
          </a:p>
        </p:txBody>
      </p:sp>
      <p:sp>
        <p:nvSpPr>
          <p:cNvPr id="5" name="Content Placeholder 4"/>
          <p:cNvSpPr>
            <a:spLocks noGrp="1"/>
          </p:cNvSpPr>
          <p:nvPr>
            <p:ph sz="half" idx="1"/>
          </p:nvPr>
        </p:nvSpPr>
        <p:spPr/>
        <p:txBody>
          <a:bodyPr/>
          <a:lstStyle/>
          <a:p>
            <a:r>
              <a:rPr lang="en-US" dirty="0"/>
              <a:t>Understanding of the </a:t>
            </a:r>
            <a:r>
              <a:rPr lang="en-US" dirty="0">
                <a:solidFill>
                  <a:srgbClr val="FF0000"/>
                </a:solidFill>
              </a:rPr>
              <a:t>regulation of bone remodeling</a:t>
            </a:r>
            <a:r>
              <a:rPr lang="en-US" dirty="0"/>
              <a:t> has led to the identification </a:t>
            </a:r>
            <a:r>
              <a:rPr lang="en-US" dirty="0" smtClean="0"/>
              <a:t>of novel </a:t>
            </a:r>
            <a:r>
              <a:rPr lang="en-US" dirty="0">
                <a:solidFill>
                  <a:srgbClr val="FF0000"/>
                </a:solidFill>
              </a:rPr>
              <a:t>pharmacological targets </a:t>
            </a:r>
            <a:r>
              <a:rPr lang="en-US" dirty="0"/>
              <a:t>for the treatment of </a:t>
            </a:r>
            <a:r>
              <a:rPr lang="en-US" dirty="0" smtClean="0"/>
              <a:t>osteoporosis</a:t>
            </a:r>
          </a:p>
          <a:p>
            <a:endParaRPr lang="en-US" dirty="0"/>
          </a:p>
          <a:p>
            <a:r>
              <a:rPr lang="en-US" dirty="0" smtClean="0"/>
              <a:t>Most new agents increase </a:t>
            </a:r>
            <a:r>
              <a:rPr lang="en-US" dirty="0"/>
              <a:t>BMD </a:t>
            </a:r>
            <a:r>
              <a:rPr lang="en-US" dirty="0" smtClean="0">
                <a:solidFill>
                  <a:srgbClr val="FF0000"/>
                </a:solidFill>
              </a:rPr>
              <a:t>by stimulating </a:t>
            </a:r>
            <a:r>
              <a:rPr lang="en-US" dirty="0">
                <a:solidFill>
                  <a:srgbClr val="FF0000"/>
                </a:solidFill>
              </a:rPr>
              <a:t>bone formation </a:t>
            </a:r>
            <a:r>
              <a:rPr lang="en-US" dirty="0"/>
              <a:t>and </a:t>
            </a:r>
            <a:r>
              <a:rPr lang="en-US" dirty="0">
                <a:solidFill>
                  <a:srgbClr val="FF0000"/>
                </a:solidFill>
              </a:rPr>
              <a:t>reducing bone resorption</a:t>
            </a:r>
          </a:p>
        </p:txBody>
      </p:sp>
      <p:pic>
        <p:nvPicPr>
          <p:cNvPr id="7" name="Content Placeholder 6"/>
          <p:cNvPicPr>
            <a:picLocks noGrp="1" noChangeAspect="1"/>
          </p:cNvPicPr>
          <p:nvPr>
            <p:ph sz="half" idx="2"/>
          </p:nvPr>
        </p:nvPicPr>
        <p:blipFill>
          <a:blip r:embed="rId2" cstate="print"/>
          <a:stretch>
            <a:fillRect/>
          </a:stretch>
        </p:blipFill>
        <p:spPr>
          <a:xfrm>
            <a:off x="6487067" y="1949564"/>
            <a:ext cx="5569742" cy="4238669"/>
          </a:xfrm>
          <a:prstGeom prst="rect">
            <a:avLst/>
          </a:prstGeom>
        </p:spPr>
      </p:pic>
      <p:sp>
        <p:nvSpPr>
          <p:cNvPr id="2" name="Slide Number Placeholder 1"/>
          <p:cNvSpPr>
            <a:spLocks noGrp="1"/>
          </p:cNvSpPr>
          <p:nvPr>
            <p:ph type="sldNum" sz="quarter" idx="12"/>
          </p:nvPr>
        </p:nvSpPr>
        <p:spPr/>
        <p:txBody>
          <a:bodyPr/>
          <a:lstStyle/>
          <a:p>
            <a:fld id="{D75FAA1E-9744-4FB4-998E-BF28E06AD271}" type="slidenum">
              <a:rPr lang="en-US" smtClean="0"/>
              <a:pPr/>
              <a:t>72</a:t>
            </a:fld>
            <a:endParaRPr lang="en-US"/>
          </a:p>
        </p:txBody>
      </p:sp>
      <p:sp>
        <p:nvSpPr>
          <p:cNvPr id="9" name="TextBox 8"/>
          <p:cNvSpPr txBox="1"/>
          <p:nvPr/>
        </p:nvSpPr>
        <p:spPr>
          <a:xfrm>
            <a:off x="387094" y="5817294"/>
            <a:ext cx="5932700" cy="923330"/>
          </a:xfrm>
          <a:prstGeom prst="rect">
            <a:avLst/>
          </a:prstGeom>
          <a:noFill/>
        </p:spPr>
        <p:txBody>
          <a:bodyPr wrap="square" rtlCol="0">
            <a:spAutoFit/>
          </a:bodyPr>
          <a:lstStyle/>
          <a:p>
            <a:r>
              <a:rPr lang="en-US" i="1" dirty="0" err="1"/>
              <a:t>Tabatabaei-Malazy</a:t>
            </a:r>
            <a:r>
              <a:rPr lang="en-US" i="1" dirty="0"/>
              <a:t>, O., </a:t>
            </a:r>
            <a:r>
              <a:rPr lang="en-US" i="1" dirty="0" err="1"/>
              <a:t>Salari</a:t>
            </a:r>
            <a:r>
              <a:rPr lang="en-US" i="1" dirty="0"/>
              <a:t>, P., </a:t>
            </a:r>
            <a:r>
              <a:rPr lang="en-US" i="1" dirty="0" err="1"/>
              <a:t>Khashayar</a:t>
            </a:r>
            <a:r>
              <a:rPr lang="en-US" i="1" dirty="0"/>
              <a:t>, P., &amp; </a:t>
            </a:r>
            <a:r>
              <a:rPr lang="en-US" b="1" i="1" dirty="0">
                <a:solidFill>
                  <a:srgbClr val="FF0000"/>
                </a:solidFill>
              </a:rPr>
              <a:t>Larijani, B</a:t>
            </a:r>
            <a:r>
              <a:rPr lang="en-US" i="1" dirty="0"/>
              <a:t>. (2017). New horizons in treatment of osteoporosis. DARU Journal of Pharmaceutical Sciences, 25(1), 2.</a:t>
            </a:r>
          </a:p>
        </p:txBody>
      </p:sp>
    </p:spTree>
    <p:extLst>
      <p:ext uri="{BB962C8B-B14F-4D97-AF65-F5344CB8AC3E}">
        <p14:creationId xmlns:p14="http://schemas.microsoft.com/office/powerpoint/2010/main" val="8598429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ntibodies </a:t>
            </a:r>
            <a:r>
              <a:rPr lang="en-US" dirty="0"/>
              <a:t>to RANKL</a:t>
            </a:r>
          </a:p>
        </p:txBody>
      </p:sp>
      <p:sp>
        <p:nvSpPr>
          <p:cNvPr id="3" name="Content Placeholder 2"/>
          <p:cNvSpPr>
            <a:spLocks noGrp="1"/>
          </p:cNvSpPr>
          <p:nvPr>
            <p:ph idx="1"/>
          </p:nvPr>
        </p:nvSpPr>
        <p:spPr>
          <a:xfrm>
            <a:off x="544904" y="1825625"/>
            <a:ext cx="5295181" cy="4351338"/>
          </a:xfrm>
        </p:spPr>
        <p:txBody>
          <a:bodyPr>
            <a:normAutofit/>
          </a:bodyPr>
          <a:lstStyle/>
          <a:p>
            <a:pPr algn="just"/>
            <a:r>
              <a:rPr lang="en-US" dirty="0" smtClean="0"/>
              <a:t>Discovery </a:t>
            </a:r>
            <a:r>
              <a:rPr lang="en-US" dirty="0"/>
              <a:t>of the </a:t>
            </a:r>
            <a:r>
              <a:rPr lang="en-US" dirty="0">
                <a:solidFill>
                  <a:srgbClr val="FF0000"/>
                </a:solidFill>
              </a:rPr>
              <a:t>RANKL</a:t>
            </a:r>
            <a:r>
              <a:rPr lang="en-US" dirty="0"/>
              <a:t> </a:t>
            </a:r>
            <a:r>
              <a:rPr lang="en-US" dirty="0" smtClean="0"/>
              <a:t>mechanism which </a:t>
            </a:r>
            <a:r>
              <a:rPr lang="en-US" dirty="0" smtClean="0">
                <a:solidFill>
                  <a:srgbClr val="FF0000"/>
                </a:solidFill>
              </a:rPr>
              <a:t>links osteoblast and </a:t>
            </a:r>
            <a:r>
              <a:rPr lang="en-US" dirty="0">
                <a:solidFill>
                  <a:srgbClr val="FF0000"/>
                </a:solidFill>
              </a:rPr>
              <a:t>osteoclast function</a:t>
            </a:r>
            <a:r>
              <a:rPr lang="en-US" dirty="0"/>
              <a:t> has opened the door to </a:t>
            </a:r>
            <a:r>
              <a:rPr lang="en-US" dirty="0" smtClean="0"/>
              <a:t>new biological </a:t>
            </a:r>
            <a:r>
              <a:rPr lang="en-US" dirty="0"/>
              <a:t>therapies in the treatment of </a:t>
            </a:r>
            <a:r>
              <a:rPr lang="en-US" dirty="0" smtClean="0"/>
              <a:t>osteoporosis</a:t>
            </a:r>
            <a:endParaRPr lang="en-US" dirty="0"/>
          </a:p>
          <a:p>
            <a:pPr marL="0" indent="0" algn="just">
              <a:buNone/>
            </a:pPr>
            <a:endParaRPr lang="en-US" dirty="0"/>
          </a:p>
          <a:p>
            <a:pPr algn="just"/>
            <a:r>
              <a:rPr lang="en-US" dirty="0" smtClean="0"/>
              <a:t>Monoclonal RANKL antibodies </a:t>
            </a:r>
            <a:r>
              <a:rPr lang="en-US" dirty="0">
                <a:solidFill>
                  <a:srgbClr val="FF0000"/>
                </a:solidFill>
              </a:rPr>
              <a:t>i</a:t>
            </a:r>
            <a:r>
              <a:rPr lang="en-US" dirty="0" smtClean="0">
                <a:solidFill>
                  <a:srgbClr val="FF0000"/>
                </a:solidFill>
              </a:rPr>
              <a:t>nhibit </a:t>
            </a:r>
            <a:r>
              <a:rPr lang="en-US" dirty="0">
                <a:solidFill>
                  <a:srgbClr val="FF0000"/>
                </a:solidFill>
              </a:rPr>
              <a:t>osteoclast </a:t>
            </a:r>
            <a:r>
              <a:rPr lang="en-US" dirty="0" smtClean="0">
                <a:solidFill>
                  <a:srgbClr val="FF0000"/>
                </a:solidFill>
              </a:rPr>
              <a:t>differentiation, activation</a:t>
            </a:r>
            <a:r>
              <a:rPr lang="en-US" dirty="0">
                <a:solidFill>
                  <a:srgbClr val="FF0000"/>
                </a:solidFill>
              </a:rPr>
              <a:t>, and </a:t>
            </a:r>
            <a:r>
              <a:rPr lang="en-US" dirty="0" smtClean="0">
                <a:solidFill>
                  <a:srgbClr val="FF0000"/>
                </a:solidFill>
              </a:rPr>
              <a:t>survival</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D75FAA1E-9744-4FB4-998E-BF28E06AD271}" type="slidenum">
              <a:rPr lang="en-US" smtClean="0"/>
              <a:pPr/>
              <a:t>73</a:t>
            </a:fld>
            <a:endParaRPr lang="en-US"/>
          </a:p>
        </p:txBody>
      </p:sp>
      <p:pic>
        <p:nvPicPr>
          <p:cNvPr id="6" name="Content Placeholder 6"/>
          <p:cNvPicPr>
            <a:picLocks noChangeAspect="1"/>
          </p:cNvPicPr>
          <p:nvPr/>
        </p:nvPicPr>
        <p:blipFill>
          <a:blip r:embed="rId2" cstate="print"/>
          <a:stretch>
            <a:fillRect/>
          </a:stretch>
        </p:blipFill>
        <p:spPr>
          <a:xfrm>
            <a:off x="6288654" y="1796980"/>
            <a:ext cx="5236233" cy="4261556"/>
          </a:xfrm>
          <a:prstGeom prst="rect">
            <a:avLst/>
          </a:prstGeom>
        </p:spPr>
      </p:pic>
      <p:pic>
        <p:nvPicPr>
          <p:cNvPr id="8" name="Picture 7"/>
          <p:cNvPicPr>
            <a:picLocks noChangeAspect="1"/>
          </p:cNvPicPr>
          <p:nvPr/>
        </p:nvPicPr>
        <p:blipFill>
          <a:blip r:embed="rId3" cstate="print"/>
          <a:stretch>
            <a:fillRect/>
          </a:stretch>
        </p:blipFill>
        <p:spPr>
          <a:xfrm rot="5400000">
            <a:off x="11106130" y="3444159"/>
            <a:ext cx="1294725" cy="375888"/>
          </a:xfrm>
          <a:prstGeom prst="rect">
            <a:avLst/>
          </a:prstGeom>
        </p:spPr>
      </p:pic>
      <p:sp>
        <p:nvSpPr>
          <p:cNvPr id="4" name="TextBox 3"/>
          <p:cNvSpPr txBox="1"/>
          <p:nvPr/>
        </p:nvSpPr>
        <p:spPr>
          <a:xfrm>
            <a:off x="544903" y="6193756"/>
            <a:ext cx="10194983" cy="369332"/>
          </a:xfrm>
          <a:prstGeom prst="rect">
            <a:avLst/>
          </a:prstGeom>
          <a:noFill/>
        </p:spPr>
        <p:txBody>
          <a:bodyPr wrap="square" rtlCol="0">
            <a:spAutoFit/>
          </a:bodyPr>
          <a:lstStyle/>
          <a:p>
            <a:r>
              <a:rPr lang="en-US" i="1" dirty="0"/>
              <a:t>Leong, </a:t>
            </a:r>
            <a:r>
              <a:rPr lang="en-US" i="1" dirty="0" err="1"/>
              <a:t>Ivone</a:t>
            </a:r>
            <a:r>
              <a:rPr lang="en-US" i="1" dirty="0"/>
              <a:t>. "RANKL reverse </a:t>
            </a:r>
            <a:r>
              <a:rPr lang="en-US" i="1" dirty="0" err="1"/>
              <a:t>signalling</a:t>
            </a:r>
            <a:r>
              <a:rPr lang="en-US" i="1" dirty="0"/>
              <a:t> and bone." </a:t>
            </a:r>
            <a:r>
              <a:rPr lang="en-US" b="1" i="1" dirty="0">
                <a:solidFill>
                  <a:srgbClr val="FF0000"/>
                </a:solidFill>
              </a:rPr>
              <a:t>Nature Reviews Rheumatology (2018): </a:t>
            </a:r>
            <a:r>
              <a:rPr lang="en-US" i="1" dirty="0"/>
              <a:t>1.</a:t>
            </a:r>
          </a:p>
        </p:txBody>
      </p:sp>
    </p:spTree>
    <p:extLst>
      <p:ext uri="{BB962C8B-B14F-4D97-AF65-F5344CB8AC3E}">
        <p14:creationId xmlns:p14="http://schemas.microsoft.com/office/powerpoint/2010/main" val="38658952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Cathepsin K inhibitors </a:t>
            </a:r>
          </a:p>
        </p:txBody>
      </p:sp>
      <p:sp>
        <p:nvSpPr>
          <p:cNvPr id="3" name="Content Placeholder 2"/>
          <p:cNvSpPr>
            <a:spLocks noGrp="1"/>
          </p:cNvSpPr>
          <p:nvPr>
            <p:ph sz="half" idx="1"/>
          </p:nvPr>
        </p:nvSpPr>
        <p:spPr/>
        <p:txBody>
          <a:bodyPr>
            <a:normAutofit lnSpcReduction="10000"/>
          </a:bodyPr>
          <a:lstStyle/>
          <a:p>
            <a:r>
              <a:rPr lang="en-US" dirty="0"/>
              <a:t>Cathepsin </a:t>
            </a:r>
            <a:r>
              <a:rPr lang="en-US" dirty="0" smtClean="0"/>
              <a:t>K is </a:t>
            </a:r>
            <a:r>
              <a:rPr lang="en-US" dirty="0"/>
              <a:t>a </a:t>
            </a:r>
            <a:r>
              <a:rPr lang="en-US" dirty="0">
                <a:solidFill>
                  <a:srgbClr val="FF0000"/>
                </a:solidFill>
              </a:rPr>
              <a:t>cysteine protease</a:t>
            </a:r>
            <a:r>
              <a:rPr lang="en-US" dirty="0"/>
              <a:t> </a:t>
            </a:r>
            <a:r>
              <a:rPr lang="en-US" dirty="0" smtClean="0"/>
              <a:t>which </a:t>
            </a:r>
            <a:r>
              <a:rPr lang="en-US" dirty="0"/>
              <a:t>degrades proteins </a:t>
            </a:r>
            <a:r>
              <a:rPr lang="en-US" dirty="0" smtClean="0"/>
              <a:t>of the </a:t>
            </a:r>
            <a:r>
              <a:rPr lang="en-US" dirty="0"/>
              <a:t>organic matrix of </a:t>
            </a:r>
            <a:r>
              <a:rPr lang="en-US" dirty="0" smtClean="0"/>
              <a:t>bone and lead to increased bone resorption </a:t>
            </a:r>
          </a:p>
          <a:p>
            <a:endParaRPr lang="en-US" dirty="0"/>
          </a:p>
          <a:p>
            <a:r>
              <a:rPr lang="en-US" dirty="0">
                <a:solidFill>
                  <a:srgbClr val="FF0000"/>
                </a:solidFill>
              </a:rPr>
              <a:t>C</a:t>
            </a:r>
            <a:r>
              <a:rPr lang="en-US" dirty="0" smtClean="0">
                <a:solidFill>
                  <a:srgbClr val="FF0000"/>
                </a:solidFill>
              </a:rPr>
              <a:t>athepsin </a:t>
            </a:r>
            <a:r>
              <a:rPr lang="en-US" dirty="0">
                <a:solidFill>
                  <a:srgbClr val="FF0000"/>
                </a:solidFill>
              </a:rPr>
              <a:t>K inhibitors </a:t>
            </a:r>
            <a:r>
              <a:rPr lang="en-US" dirty="0"/>
              <a:t>are potent antiresorptive drugs that </a:t>
            </a:r>
            <a:r>
              <a:rPr lang="en-US" dirty="0">
                <a:solidFill>
                  <a:srgbClr val="FF0000"/>
                </a:solidFill>
              </a:rPr>
              <a:t>act exclusively on bone resorption </a:t>
            </a:r>
            <a:r>
              <a:rPr lang="en-US" dirty="0"/>
              <a:t>without perturbing bone formation or osteoclast survival </a:t>
            </a:r>
          </a:p>
        </p:txBody>
      </p:sp>
      <p:pic>
        <p:nvPicPr>
          <p:cNvPr id="5" name="Content Placeholder 4"/>
          <p:cNvPicPr>
            <a:picLocks noGrp="1" noChangeAspect="1"/>
          </p:cNvPicPr>
          <p:nvPr>
            <p:ph sz="half" idx="2"/>
          </p:nvPr>
        </p:nvPicPr>
        <p:blipFill>
          <a:blip r:embed="rId2" cstate="print"/>
          <a:stretch>
            <a:fillRect/>
          </a:stretch>
        </p:blipFill>
        <p:spPr>
          <a:xfrm>
            <a:off x="6283207" y="1871844"/>
            <a:ext cx="5568117" cy="4149396"/>
          </a:xfrm>
          <a:prstGeom prst="rect">
            <a:avLst/>
          </a:prstGeom>
        </p:spPr>
      </p:pic>
      <p:sp>
        <p:nvSpPr>
          <p:cNvPr id="4" name="TextBox 3"/>
          <p:cNvSpPr txBox="1"/>
          <p:nvPr/>
        </p:nvSpPr>
        <p:spPr>
          <a:xfrm rot="5400000">
            <a:off x="10429326" y="3053757"/>
            <a:ext cx="1647646" cy="370936"/>
          </a:xfrm>
          <a:prstGeom prst="rect">
            <a:avLst/>
          </a:prstGeom>
          <a:noFill/>
        </p:spPr>
        <p:txBody>
          <a:bodyPr wrap="square" rtlCol="0">
            <a:spAutoFit/>
          </a:bodyPr>
          <a:lstStyle/>
          <a:p>
            <a:r>
              <a:rPr lang="en-US" dirty="0" smtClean="0"/>
              <a:t>Costa, 2011</a:t>
            </a:r>
            <a:endParaRPr lang="en-US" dirty="0"/>
          </a:p>
        </p:txBody>
      </p:sp>
      <p:sp>
        <p:nvSpPr>
          <p:cNvPr id="6" name="Slide Number Placeholder 5"/>
          <p:cNvSpPr>
            <a:spLocks noGrp="1"/>
          </p:cNvSpPr>
          <p:nvPr>
            <p:ph type="sldNum" sz="quarter" idx="12"/>
          </p:nvPr>
        </p:nvSpPr>
        <p:spPr/>
        <p:txBody>
          <a:bodyPr/>
          <a:lstStyle/>
          <a:p>
            <a:fld id="{D75FAA1E-9744-4FB4-998E-BF28E06AD271}" type="slidenum">
              <a:rPr lang="en-US" smtClean="0"/>
              <a:pPr/>
              <a:t>74</a:t>
            </a:fld>
            <a:endParaRPr lang="en-US"/>
          </a:p>
        </p:txBody>
      </p:sp>
      <p:pic>
        <p:nvPicPr>
          <p:cNvPr id="7" name="Picture 6"/>
          <p:cNvPicPr>
            <a:picLocks noChangeAspect="1"/>
          </p:cNvPicPr>
          <p:nvPr/>
        </p:nvPicPr>
        <p:blipFill>
          <a:blip r:embed="rId3" cstate="print"/>
          <a:stretch>
            <a:fillRect/>
          </a:stretch>
        </p:blipFill>
        <p:spPr>
          <a:xfrm>
            <a:off x="565946" y="6389051"/>
            <a:ext cx="6815919" cy="469433"/>
          </a:xfrm>
          <a:prstGeom prst="rect">
            <a:avLst/>
          </a:prstGeom>
        </p:spPr>
      </p:pic>
    </p:spTree>
    <p:extLst>
      <p:ext uri="{BB962C8B-B14F-4D97-AF65-F5344CB8AC3E}">
        <p14:creationId xmlns:p14="http://schemas.microsoft.com/office/powerpoint/2010/main" val="5686323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Dkk1 Inhibitors  </a:t>
            </a:r>
            <a:endParaRPr lang="en-US" dirty="0"/>
          </a:p>
        </p:txBody>
      </p:sp>
      <p:sp>
        <p:nvSpPr>
          <p:cNvPr id="3" name="Content Placeholder 2"/>
          <p:cNvSpPr>
            <a:spLocks noGrp="1"/>
          </p:cNvSpPr>
          <p:nvPr>
            <p:ph sz="half" idx="1"/>
          </p:nvPr>
        </p:nvSpPr>
        <p:spPr/>
        <p:txBody>
          <a:bodyPr/>
          <a:lstStyle/>
          <a:p>
            <a:r>
              <a:rPr lang="en-US" dirty="0"/>
              <a:t>Inhibition of Dkk1 with fully human monoclonal antibodies (such as RH2‑18 or BHQ880) diminishes </a:t>
            </a:r>
            <a:r>
              <a:rPr lang="en-US" dirty="0">
                <a:solidFill>
                  <a:srgbClr val="FF0000"/>
                </a:solidFill>
              </a:rPr>
              <a:t>Dkk1 suppression of </a:t>
            </a:r>
            <a:r>
              <a:rPr lang="en-US" dirty="0" err="1">
                <a:solidFill>
                  <a:srgbClr val="FF0000"/>
                </a:solidFill>
              </a:rPr>
              <a:t>Wnt</a:t>
            </a:r>
            <a:r>
              <a:rPr lang="en-US" dirty="0">
                <a:solidFill>
                  <a:srgbClr val="FF0000"/>
                </a:solidFill>
              </a:rPr>
              <a:t> </a:t>
            </a:r>
            <a:r>
              <a:rPr lang="en-US" dirty="0" smtClean="0">
                <a:solidFill>
                  <a:srgbClr val="FF0000"/>
                </a:solidFill>
              </a:rPr>
              <a:t>signaling</a:t>
            </a:r>
            <a:r>
              <a:rPr lang="en-US" dirty="0" smtClean="0"/>
              <a:t> </a:t>
            </a:r>
          </a:p>
          <a:p>
            <a:endParaRPr lang="en-US" dirty="0" smtClean="0"/>
          </a:p>
          <a:p>
            <a:r>
              <a:rPr lang="en-US" dirty="0" smtClean="0"/>
              <a:t>It has </a:t>
            </a:r>
            <a:r>
              <a:rPr lang="en-US" dirty="0"/>
              <a:t>been shown to </a:t>
            </a:r>
            <a:r>
              <a:rPr lang="en-US" dirty="0" smtClean="0">
                <a:solidFill>
                  <a:srgbClr val="FF0000"/>
                </a:solidFill>
              </a:rPr>
              <a:t>stimulate osteoblasts</a:t>
            </a:r>
            <a:r>
              <a:rPr lang="en-US" dirty="0"/>
              <a:t> </a:t>
            </a:r>
            <a:r>
              <a:rPr lang="en-US" dirty="0" smtClean="0"/>
              <a:t>induces bone </a:t>
            </a:r>
            <a:r>
              <a:rPr lang="en-US" dirty="0"/>
              <a:t>formation in animal models </a:t>
            </a:r>
            <a:r>
              <a:rPr lang="en-US" dirty="0" smtClean="0"/>
              <a:t>of osteoporosis</a:t>
            </a:r>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297278" y="1026544"/>
            <a:ext cx="5623458" cy="5048444"/>
          </a:xfrm>
          <a:prstGeom prst="rect">
            <a:avLst/>
          </a:prstGeom>
        </p:spPr>
      </p:pic>
      <p:sp>
        <p:nvSpPr>
          <p:cNvPr id="6" name="Rectangle 5"/>
          <p:cNvSpPr/>
          <p:nvPr/>
        </p:nvSpPr>
        <p:spPr>
          <a:xfrm rot="5229574">
            <a:off x="11002411" y="3735342"/>
            <a:ext cx="1892056" cy="400110"/>
          </a:xfrm>
          <a:prstGeom prst="rect">
            <a:avLst/>
          </a:prstGeom>
        </p:spPr>
        <p:txBody>
          <a:bodyPr wrap="none">
            <a:spAutoFit/>
          </a:bodyPr>
          <a:lstStyle/>
          <a:p>
            <a:r>
              <a:rPr lang="en-US" sz="2000" dirty="0" err="1" smtClean="0">
                <a:latin typeface="ITCFranklinGothicStd-Book"/>
              </a:rPr>
              <a:t>Lewiecki</a:t>
            </a:r>
            <a:r>
              <a:rPr lang="en-US" sz="2000" dirty="0" smtClean="0">
                <a:latin typeface="ITCFranklinGothicStd-Book"/>
              </a:rPr>
              <a:t>, 2011</a:t>
            </a:r>
            <a:endParaRPr lang="en-US" dirty="0"/>
          </a:p>
        </p:txBody>
      </p:sp>
      <p:sp>
        <p:nvSpPr>
          <p:cNvPr id="4" name="Slide Number Placeholder 3"/>
          <p:cNvSpPr>
            <a:spLocks noGrp="1"/>
          </p:cNvSpPr>
          <p:nvPr>
            <p:ph type="sldNum" sz="quarter" idx="12"/>
          </p:nvPr>
        </p:nvSpPr>
        <p:spPr/>
        <p:txBody>
          <a:bodyPr/>
          <a:lstStyle/>
          <a:p>
            <a:fld id="{D75FAA1E-9744-4FB4-998E-BF28E06AD271}" type="slidenum">
              <a:rPr lang="en-US" smtClean="0"/>
              <a:pPr/>
              <a:t>75</a:t>
            </a:fld>
            <a:endParaRPr lang="en-US" dirty="0"/>
          </a:p>
        </p:txBody>
      </p:sp>
      <p:sp>
        <p:nvSpPr>
          <p:cNvPr id="8" name="TextBox 7"/>
          <p:cNvSpPr txBox="1"/>
          <p:nvPr/>
        </p:nvSpPr>
        <p:spPr>
          <a:xfrm>
            <a:off x="672859" y="6003982"/>
            <a:ext cx="10619117" cy="646331"/>
          </a:xfrm>
          <a:prstGeom prst="rect">
            <a:avLst/>
          </a:prstGeom>
          <a:noFill/>
        </p:spPr>
        <p:txBody>
          <a:bodyPr wrap="square" rtlCol="0">
            <a:spAutoFit/>
          </a:bodyPr>
          <a:lstStyle/>
          <a:p>
            <a:r>
              <a:rPr lang="en-US" i="1" dirty="0" err="1"/>
              <a:t>Mäkitie</a:t>
            </a:r>
            <a:r>
              <a:rPr lang="en-US" i="1" dirty="0"/>
              <a:t>, R. E., et al. "Defective WNT signaling associates with bone marrow fibrosis—a cross-sectional cohort study in a family with WNT1 osteoporosis."</a:t>
            </a:r>
            <a:r>
              <a:rPr lang="en-US" b="1" i="1" dirty="0">
                <a:solidFill>
                  <a:srgbClr val="FF0000"/>
                </a:solidFill>
              </a:rPr>
              <a:t> Osteoporosis International29.2 (2018): </a:t>
            </a:r>
            <a:r>
              <a:rPr lang="en-US" i="1" dirty="0"/>
              <a:t>479-487.</a:t>
            </a:r>
          </a:p>
        </p:txBody>
      </p:sp>
    </p:spTree>
    <p:extLst>
      <p:ext uri="{BB962C8B-B14F-4D97-AF65-F5344CB8AC3E}">
        <p14:creationId xmlns:p14="http://schemas.microsoft.com/office/powerpoint/2010/main" val="29440838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1995"/>
            <a:ext cx="10515600" cy="1325563"/>
          </a:xfrm>
        </p:spPr>
        <p:txBody>
          <a:bodyPr>
            <a:noAutofit/>
          </a:bodyPr>
          <a:lstStyle/>
          <a:p>
            <a:r>
              <a:rPr lang="en-US" dirty="0"/>
              <a:t>Stem cell therapy for </a:t>
            </a:r>
            <a:r>
              <a:rPr lang="en-US" dirty="0" smtClean="0"/>
              <a:t>osteoporosis</a:t>
            </a:r>
            <a:endParaRPr lang="en-US" dirty="0"/>
          </a:p>
        </p:txBody>
      </p:sp>
      <p:sp>
        <p:nvSpPr>
          <p:cNvPr id="6" name="Content Placeholder 5"/>
          <p:cNvSpPr>
            <a:spLocks noGrp="1"/>
          </p:cNvSpPr>
          <p:nvPr>
            <p:ph idx="1"/>
          </p:nvPr>
        </p:nvSpPr>
        <p:spPr>
          <a:xfrm>
            <a:off x="1104181" y="1600201"/>
            <a:ext cx="9106619" cy="4343399"/>
          </a:xfrm>
        </p:spPr>
        <p:txBody>
          <a:bodyPr>
            <a:normAutofit/>
          </a:bodyPr>
          <a:lstStyle/>
          <a:p>
            <a:r>
              <a:rPr lang="en-US" dirty="0"/>
              <a:t>A</a:t>
            </a:r>
            <a:r>
              <a:rPr lang="en-US" dirty="0" smtClean="0"/>
              <a:t>pplication of </a:t>
            </a:r>
            <a:r>
              <a:rPr lang="en-US" dirty="0" smtClean="0">
                <a:solidFill>
                  <a:srgbClr val="FF0000"/>
                </a:solidFill>
              </a:rPr>
              <a:t>stem cells </a:t>
            </a:r>
            <a:r>
              <a:rPr lang="en-US" dirty="0" smtClean="0"/>
              <a:t>for tissue regeneration has raised great hope in different musculoskeletal disorders including </a:t>
            </a:r>
            <a:r>
              <a:rPr lang="en-US" dirty="0" smtClean="0">
                <a:solidFill>
                  <a:srgbClr val="FF0000"/>
                </a:solidFill>
              </a:rPr>
              <a:t>osteoporosis</a:t>
            </a:r>
          </a:p>
          <a:p>
            <a:endParaRPr lang="en-US" dirty="0" smtClean="0">
              <a:solidFill>
                <a:srgbClr val="C00000"/>
              </a:solidFill>
            </a:endParaRPr>
          </a:p>
          <a:p>
            <a:r>
              <a:rPr lang="en-US" dirty="0" smtClean="0"/>
              <a:t>Stem cell therapy for osteoporosis could potentially </a:t>
            </a:r>
            <a:r>
              <a:rPr lang="en-US" dirty="0" smtClean="0">
                <a:solidFill>
                  <a:srgbClr val="FF0000"/>
                </a:solidFill>
              </a:rPr>
              <a:t>reduce the susceptibility of fractures</a:t>
            </a:r>
            <a:r>
              <a:rPr lang="en-US" dirty="0" smtClean="0"/>
              <a:t> and </a:t>
            </a:r>
            <a:r>
              <a:rPr lang="en-US" dirty="0" smtClean="0">
                <a:solidFill>
                  <a:srgbClr val="FF0000"/>
                </a:solidFill>
              </a:rPr>
              <a:t>augment lost mineral density</a:t>
            </a:r>
            <a:r>
              <a:rPr lang="en-US" dirty="0" smtClean="0">
                <a:solidFill>
                  <a:srgbClr val="C00000"/>
                </a:solidFill>
              </a:rPr>
              <a:t> </a:t>
            </a:r>
            <a:r>
              <a:rPr lang="en-US" dirty="0" smtClean="0"/>
              <a:t>by:</a:t>
            </a:r>
          </a:p>
          <a:p>
            <a:pPr lvl="1"/>
            <a:r>
              <a:rPr lang="en-US" dirty="0" smtClean="0">
                <a:solidFill>
                  <a:srgbClr val="FF0000"/>
                </a:solidFill>
              </a:rPr>
              <a:t>Increasing the numbers </a:t>
            </a:r>
            <a:r>
              <a:rPr lang="en-US" dirty="0" smtClean="0"/>
              <a:t>of the cells</a:t>
            </a:r>
          </a:p>
          <a:p>
            <a:pPr lvl="1"/>
            <a:r>
              <a:rPr lang="en-US" dirty="0" smtClean="0">
                <a:solidFill>
                  <a:srgbClr val="FF0000"/>
                </a:solidFill>
              </a:rPr>
              <a:t>Restoring the function </a:t>
            </a:r>
            <a:r>
              <a:rPr lang="en-US" dirty="0" smtClean="0"/>
              <a:t>of resident stem cells that can proliferate and differentiate into bone-forming cells</a:t>
            </a:r>
          </a:p>
          <a:p>
            <a:pPr lvl="1"/>
            <a:endParaRPr lang="en-US" dirty="0" smtClean="0">
              <a:solidFill>
                <a:srgbClr val="C00000"/>
              </a:solidFill>
            </a:endParaRPr>
          </a:p>
          <a:p>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pPr/>
              <a:t>76</a:t>
            </a:fld>
            <a:endParaRPr lang="en-US" dirty="0"/>
          </a:p>
        </p:txBody>
      </p:sp>
      <p:sp>
        <p:nvSpPr>
          <p:cNvPr id="7" name="TextBox 6"/>
          <p:cNvSpPr txBox="1"/>
          <p:nvPr/>
        </p:nvSpPr>
        <p:spPr>
          <a:xfrm>
            <a:off x="368063" y="6153503"/>
            <a:ext cx="10242427" cy="338554"/>
          </a:xfrm>
          <a:prstGeom prst="rect">
            <a:avLst/>
          </a:prstGeom>
          <a:noFill/>
        </p:spPr>
        <p:txBody>
          <a:bodyPr wrap="square" rtlCol="0">
            <a:spAutoFit/>
          </a:bodyPr>
          <a:lstStyle/>
          <a:p>
            <a:r>
              <a:rPr lang="en-US" sz="1600" i="1" dirty="0" err="1">
                <a:latin typeface="Arial" pitchFamily="34" charset="0"/>
                <a:cs typeface="Arial" pitchFamily="34" charset="0"/>
              </a:rPr>
              <a:t>Antebi</a:t>
            </a:r>
            <a:r>
              <a:rPr lang="en-US" sz="1600" i="1" dirty="0">
                <a:latin typeface="Arial" pitchFamily="34" charset="0"/>
                <a:cs typeface="Arial" pitchFamily="34" charset="0"/>
              </a:rPr>
              <a:t> B, </a:t>
            </a:r>
            <a:r>
              <a:rPr lang="en-US" sz="1600" i="1" dirty="0" err="1">
                <a:latin typeface="Arial" pitchFamily="34" charset="0"/>
                <a:cs typeface="Arial" pitchFamily="34" charset="0"/>
              </a:rPr>
              <a:t>Pelled</a:t>
            </a:r>
            <a:r>
              <a:rPr lang="en-US" sz="1600" i="1" dirty="0">
                <a:latin typeface="Arial" pitchFamily="34" charset="0"/>
                <a:cs typeface="Arial" pitchFamily="34" charset="0"/>
              </a:rPr>
              <a:t> G, </a:t>
            </a:r>
            <a:r>
              <a:rPr lang="en-US" sz="1600" i="1" dirty="0" err="1">
                <a:latin typeface="Arial" pitchFamily="34" charset="0"/>
                <a:cs typeface="Arial" pitchFamily="34" charset="0"/>
              </a:rPr>
              <a:t>Gazit</a:t>
            </a:r>
            <a:r>
              <a:rPr lang="en-US" sz="1600" i="1" dirty="0">
                <a:latin typeface="Arial" pitchFamily="34" charset="0"/>
                <a:cs typeface="Arial" pitchFamily="34" charset="0"/>
              </a:rPr>
              <a:t> D. Stem cell therapy for osteoporosis.</a:t>
            </a:r>
            <a:r>
              <a:rPr lang="pt-BR" sz="1600" i="1" dirty="0">
                <a:latin typeface="Arial" pitchFamily="34" charset="0"/>
                <a:cs typeface="Arial" pitchFamily="34" charset="0"/>
              </a:rPr>
              <a:t> Curr </a:t>
            </a:r>
            <a:r>
              <a:rPr lang="pt-BR" sz="1600" b="1" i="1" dirty="0">
                <a:solidFill>
                  <a:srgbClr val="FF0000"/>
                </a:solidFill>
                <a:latin typeface="Arial" pitchFamily="34" charset="0"/>
                <a:cs typeface="Arial" pitchFamily="34" charset="0"/>
              </a:rPr>
              <a:t>Osteoporos Rep. 2014 </a:t>
            </a:r>
            <a:r>
              <a:rPr lang="pt-BR" sz="1600" i="1" dirty="0">
                <a:latin typeface="Arial" pitchFamily="34" charset="0"/>
                <a:cs typeface="Arial" pitchFamily="34" charset="0"/>
              </a:rPr>
              <a:t>Mar;12(1):41-7</a:t>
            </a:r>
            <a:r>
              <a:rPr lang="en-US" sz="1600" i="1" dirty="0">
                <a:latin typeface="Arial" pitchFamily="34" charset="0"/>
                <a:cs typeface="Arial" pitchFamily="34" charset="0"/>
              </a:rPr>
              <a:t>  </a:t>
            </a:r>
          </a:p>
        </p:txBody>
      </p:sp>
    </p:spTree>
    <p:extLst>
      <p:ext uri="{BB962C8B-B14F-4D97-AF65-F5344CB8AC3E}">
        <p14:creationId xmlns:p14="http://schemas.microsoft.com/office/powerpoint/2010/main" val="14410998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Osteoporosis Advancements </a:t>
            </a:r>
            <a:r>
              <a:rPr lang="en-US" dirty="0"/>
              <a:t>in 2017</a:t>
            </a:r>
          </a:p>
        </p:txBody>
      </p:sp>
      <p:sp>
        <p:nvSpPr>
          <p:cNvPr id="5" name="Content Placeholder 4"/>
          <p:cNvSpPr>
            <a:spLocks noGrp="1"/>
          </p:cNvSpPr>
          <p:nvPr>
            <p:ph sz="half" idx="1"/>
          </p:nvPr>
        </p:nvSpPr>
        <p:spPr>
          <a:xfrm>
            <a:off x="838200" y="1825625"/>
            <a:ext cx="5942162" cy="4351338"/>
          </a:xfrm>
        </p:spPr>
        <p:txBody>
          <a:bodyPr>
            <a:normAutofit fontScale="92500" lnSpcReduction="10000"/>
          </a:bodyPr>
          <a:lstStyle/>
          <a:p>
            <a:pPr marL="0" indent="0">
              <a:buNone/>
            </a:pPr>
            <a:r>
              <a:rPr lang="en-US" dirty="0" smtClean="0"/>
              <a:t>The major </a:t>
            </a:r>
            <a:r>
              <a:rPr lang="en-US" dirty="0" smtClean="0">
                <a:solidFill>
                  <a:srgbClr val="FF0000"/>
                </a:solidFill>
              </a:rPr>
              <a:t>advances</a:t>
            </a:r>
            <a:r>
              <a:rPr lang="en-US" dirty="0" smtClean="0"/>
              <a:t> made </a:t>
            </a:r>
            <a:r>
              <a:rPr lang="en-US" dirty="0"/>
              <a:t>in </a:t>
            </a:r>
            <a:r>
              <a:rPr lang="en-US" dirty="0" smtClean="0"/>
              <a:t>osteoporosis therapy </a:t>
            </a:r>
            <a:r>
              <a:rPr lang="en-US" dirty="0"/>
              <a:t>in </a:t>
            </a:r>
            <a:r>
              <a:rPr lang="en-US" dirty="0" smtClean="0">
                <a:solidFill>
                  <a:srgbClr val="FF0000"/>
                </a:solidFill>
              </a:rPr>
              <a:t>2017</a:t>
            </a:r>
            <a:r>
              <a:rPr lang="en-US" dirty="0" smtClean="0"/>
              <a:t> include: </a:t>
            </a:r>
          </a:p>
          <a:p>
            <a:pPr marL="0" indent="0">
              <a:buNone/>
            </a:pPr>
            <a:endParaRPr lang="en-US" dirty="0" smtClean="0"/>
          </a:p>
          <a:p>
            <a:r>
              <a:rPr lang="en-US" dirty="0" smtClean="0"/>
              <a:t>Improvement of </a:t>
            </a:r>
            <a:r>
              <a:rPr lang="en-US" dirty="0">
                <a:solidFill>
                  <a:srgbClr val="FF0000"/>
                </a:solidFill>
              </a:rPr>
              <a:t>patient perception</a:t>
            </a:r>
            <a:r>
              <a:rPr lang="en-US" dirty="0"/>
              <a:t> of fracture risk and </a:t>
            </a:r>
            <a:r>
              <a:rPr lang="en-US" dirty="0" smtClean="0"/>
              <a:t>treatment</a:t>
            </a:r>
          </a:p>
          <a:p>
            <a:endParaRPr lang="en-US" dirty="0"/>
          </a:p>
          <a:p>
            <a:r>
              <a:rPr lang="en-US" dirty="0" smtClean="0"/>
              <a:t>Demonstration of </a:t>
            </a:r>
            <a:r>
              <a:rPr lang="en-US" dirty="0" smtClean="0">
                <a:solidFill>
                  <a:srgbClr val="FF0000"/>
                </a:solidFill>
              </a:rPr>
              <a:t>long-term </a:t>
            </a:r>
            <a:r>
              <a:rPr lang="en-US" dirty="0">
                <a:solidFill>
                  <a:srgbClr val="FF0000"/>
                </a:solidFill>
              </a:rPr>
              <a:t>safety</a:t>
            </a:r>
            <a:r>
              <a:rPr lang="en-US" dirty="0"/>
              <a:t> of drugs with an already proven </a:t>
            </a:r>
            <a:r>
              <a:rPr lang="en-US" dirty="0" smtClean="0"/>
              <a:t>efficacy</a:t>
            </a:r>
          </a:p>
          <a:p>
            <a:endParaRPr lang="en-US" dirty="0"/>
          </a:p>
          <a:p>
            <a:r>
              <a:rPr lang="en-US" dirty="0"/>
              <a:t>A</a:t>
            </a:r>
            <a:r>
              <a:rPr lang="en-US" dirty="0" smtClean="0"/>
              <a:t>dvances in </a:t>
            </a:r>
            <a:r>
              <a:rPr lang="en-US" dirty="0">
                <a:solidFill>
                  <a:srgbClr val="FF0000"/>
                </a:solidFill>
              </a:rPr>
              <a:t>therapeutic approaches</a:t>
            </a:r>
          </a:p>
        </p:txBody>
      </p:sp>
      <p:pic>
        <p:nvPicPr>
          <p:cNvPr id="7" name="Picture 6"/>
          <p:cNvPicPr>
            <a:picLocks noChangeAspect="1"/>
          </p:cNvPicPr>
          <p:nvPr/>
        </p:nvPicPr>
        <p:blipFill>
          <a:blip r:embed="rId2" cstate="print"/>
          <a:stretch>
            <a:fillRect/>
          </a:stretch>
        </p:blipFill>
        <p:spPr>
          <a:xfrm>
            <a:off x="6994686" y="1800033"/>
            <a:ext cx="4873087" cy="4419607"/>
          </a:xfrm>
          <a:prstGeom prst="rect">
            <a:avLst/>
          </a:prstGeom>
        </p:spPr>
      </p:pic>
      <p:sp>
        <p:nvSpPr>
          <p:cNvPr id="2" name="Slide Number Placeholder 1"/>
          <p:cNvSpPr>
            <a:spLocks noGrp="1"/>
          </p:cNvSpPr>
          <p:nvPr>
            <p:ph type="sldNum" sz="quarter" idx="12"/>
          </p:nvPr>
        </p:nvSpPr>
        <p:spPr/>
        <p:txBody>
          <a:bodyPr/>
          <a:lstStyle/>
          <a:p>
            <a:fld id="{D75FAA1E-9744-4FB4-998E-BF28E06AD271}" type="slidenum">
              <a:rPr lang="en-US" smtClean="0"/>
              <a:pPr/>
              <a:t>77</a:t>
            </a:fld>
            <a:endParaRPr lang="en-US"/>
          </a:p>
        </p:txBody>
      </p:sp>
      <p:sp>
        <p:nvSpPr>
          <p:cNvPr id="3" name="TextBox 2"/>
          <p:cNvSpPr txBox="1"/>
          <p:nvPr/>
        </p:nvSpPr>
        <p:spPr>
          <a:xfrm>
            <a:off x="465826" y="6176963"/>
            <a:ext cx="7919049" cy="646331"/>
          </a:xfrm>
          <a:prstGeom prst="rect">
            <a:avLst/>
          </a:prstGeom>
          <a:noFill/>
        </p:spPr>
        <p:txBody>
          <a:bodyPr wrap="square" rtlCol="0">
            <a:spAutoFit/>
          </a:bodyPr>
          <a:lstStyle/>
          <a:p>
            <a:r>
              <a:rPr lang="en-US" i="1" dirty="0"/>
              <a:t>Roux, Christian, and </a:t>
            </a:r>
            <a:r>
              <a:rPr lang="en-US" i="1" dirty="0" err="1"/>
              <a:t>Karine</a:t>
            </a:r>
            <a:r>
              <a:rPr lang="en-US" i="1" dirty="0"/>
              <a:t> </a:t>
            </a:r>
            <a:r>
              <a:rPr lang="en-US" i="1" dirty="0" err="1"/>
              <a:t>Briot</a:t>
            </a:r>
            <a:r>
              <a:rPr lang="en-US" i="1" dirty="0"/>
              <a:t>. "Osteoporosis in 2017: Addressing the crisis in the treatment of osteoporosis." </a:t>
            </a:r>
            <a:r>
              <a:rPr lang="en-US" b="1" i="1" u="sng" dirty="0">
                <a:solidFill>
                  <a:srgbClr val="FF0000"/>
                </a:solidFill>
              </a:rPr>
              <a:t>Nature Reviews Rheumatology 14.2 (2018</a:t>
            </a:r>
            <a:r>
              <a:rPr lang="en-US" i="1" dirty="0"/>
              <a:t>): 67.</a:t>
            </a:r>
          </a:p>
        </p:txBody>
      </p:sp>
    </p:spTree>
    <p:extLst>
      <p:ext uri="{BB962C8B-B14F-4D97-AF65-F5344CB8AC3E}">
        <p14:creationId xmlns:p14="http://schemas.microsoft.com/office/powerpoint/2010/main" val="12725453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Personalized Approach to Osteoporosis:</a:t>
            </a:r>
            <a:r>
              <a:rPr lang="en-US" dirty="0"/>
              <a:t/>
            </a:r>
            <a:br>
              <a:rPr lang="en-US" dirty="0"/>
            </a:br>
            <a:r>
              <a:rPr lang="en-US" dirty="0" smtClean="0"/>
              <a:t>The Future of Osteoporosis Management</a:t>
            </a:r>
            <a:endParaRPr lang="en-US" dirty="0"/>
          </a:p>
        </p:txBody>
      </p:sp>
      <p:sp>
        <p:nvSpPr>
          <p:cNvPr id="7" name="Content Placeholder 6"/>
          <p:cNvSpPr>
            <a:spLocks noGrp="1"/>
          </p:cNvSpPr>
          <p:nvPr>
            <p:ph idx="1"/>
          </p:nvPr>
        </p:nvSpPr>
        <p:spPr>
          <a:xfrm>
            <a:off x="838200" y="1825624"/>
            <a:ext cx="10515600" cy="4530725"/>
          </a:xfrm>
        </p:spPr>
        <p:txBody>
          <a:bodyPr>
            <a:normAutofit fontScale="92500" lnSpcReduction="10000"/>
          </a:bodyPr>
          <a:lstStyle/>
          <a:p>
            <a:r>
              <a:rPr lang="en-US" dirty="0"/>
              <a:t>Osteoporosis is at the very </a:t>
            </a:r>
            <a:r>
              <a:rPr lang="en-US" dirty="0" smtClean="0">
                <a:solidFill>
                  <a:srgbClr val="FF0000"/>
                </a:solidFill>
              </a:rPr>
              <a:t>early </a:t>
            </a:r>
            <a:r>
              <a:rPr lang="en-US" dirty="0">
                <a:solidFill>
                  <a:srgbClr val="FF0000"/>
                </a:solidFill>
              </a:rPr>
              <a:t>stages </a:t>
            </a:r>
            <a:r>
              <a:rPr lang="en-US" dirty="0"/>
              <a:t>of the implementation of </a:t>
            </a:r>
            <a:r>
              <a:rPr lang="en-US" dirty="0">
                <a:solidFill>
                  <a:srgbClr val="FF0000"/>
                </a:solidFill>
              </a:rPr>
              <a:t>personalized </a:t>
            </a:r>
            <a:r>
              <a:rPr lang="en-US" dirty="0" smtClean="0">
                <a:solidFill>
                  <a:srgbClr val="FF0000"/>
                </a:solidFill>
              </a:rPr>
              <a:t>medicine</a:t>
            </a:r>
          </a:p>
          <a:p>
            <a:endParaRPr lang="en-US" dirty="0"/>
          </a:p>
          <a:p>
            <a:r>
              <a:rPr lang="en-US" dirty="0" smtClean="0"/>
              <a:t>In the near future, widespread </a:t>
            </a:r>
            <a:r>
              <a:rPr lang="en-US" dirty="0" smtClean="0">
                <a:solidFill>
                  <a:srgbClr val="FF0000"/>
                </a:solidFill>
              </a:rPr>
              <a:t>FRAX®</a:t>
            </a:r>
            <a:r>
              <a:rPr lang="en-US" dirty="0" smtClean="0"/>
              <a:t> will significantly improve management of osteoporosis in an </a:t>
            </a:r>
            <a:r>
              <a:rPr lang="en-US" dirty="0" smtClean="0">
                <a:solidFill>
                  <a:srgbClr val="FF0000"/>
                </a:solidFill>
              </a:rPr>
              <a:t>individual-based approach </a:t>
            </a:r>
          </a:p>
          <a:p>
            <a:endParaRPr lang="en-US" dirty="0">
              <a:solidFill>
                <a:srgbClr val="FF0000"/>
              </a:solidFill>
            </a:endParaRPr>
          </a:p>
          <a:p>
            <a:r>
              <a:rPr lang="en-US" dirty="0"/>
              <a:t>Taking into </a:t>
            </a:r>
            <a:r>
              <a:rPr lang="en-US" dirty="0" smtClean="0"/>
              <a:t>consideration </a:t>
            </a:r>
            <a:r>
              <a:rPr lang="en-US" dirty="0">
                <a:solidFill>
                  <a:srgbClr val="FF0000"/>
                </a:solidFill>
              </a:rPr>
              <a:t>patients' </a:t>
            </a:r>
            <a:r>
              <a:rPr lang="en-US" dirty="0" smtClean="0">
                <a:solidFill>
                  <a:srgbClr val="FF0000"/>
                </a:solidFill>
              </a:rPr>
              <a:t>preferences </a:t>
            </a:r>
            <a:r>
              <a:rPr lang="en-US" dirty="0" smtClean="0"/>
              <a:t>will improve adherence to medications</a:t>
            </a:r>
          </a:p>
          <a:p>
            <a:endParaRPr lang="en-US" dirty="0"/>
          </a:p>
          <a:p>
            <a:r>
              <a:rPr lang="en-US" dirty="0" smtClean="0"/>
              <a:t>Defining individual </a:t>
            </a:r>
            <a:r>
              <a:rPr lang="en-US" dirty="0" smtClean="0">
                <a:solidFill>
                  <a:srgbClr val="FF0000"/>
                </a:solidFill>
              </a:rPr>
              <a:t>patients’ genetic profile </a:t>
            </a:r>
            <a:r>
              <a:rPr lang="en-US" dirty="0" smtClean="0"/>
              <a:t>can osteoporosis can improve </a:t>
            </a:r>
            <a:r>
              <a:rPr lang="en-US" dirty="0"/>
              <a:t>response to </a:t>
            </a:r>
            <a:r>
              <a:rPr lang="en-US" dirty="0" smtClean="0"/>
              <a:t>therapy</a:t>
            </a:r>
            <a:endParaRPr lang="en-US" dirty="0"/>
          </a:p>
        </p:txBody>
      </p:sp>
      <p:sp>
        <p:nvSpPr>
          <p:cNvPr id="5" name="Slide Number Placeholder 4"/>
          <p:cNvSpPr>
            <a:spLocks noGrp="1"/>
          </p:cNvSpPr>
          <p:nvPr>
            <p:ph type="sldNum" sz="quarter" idx="12"/>
          </p:nvPr>
        </p:nvSpPr>
        <p:spPr/>
        <p:txBody>
          <a:bodyPr/>
          <a:lstStyle/>
          <a:p>
            <a:fld id="{D75FAA1E-9744-4FB4-998E-BF28E06AD271}" type="slidenum">
              <a:rPr lang="en-US" smtClean="0"/>
              <a:pPr/>
              <a:t>78</a:t>
            </a:fld>
            <a:endParaRPr lang="en-US"/>
          </a:p>
        </p:txBody>
      </p:sp>
      <p:sp>
        <p:nvSpPr>
          <p:cNvPr id="9" name="TextBox 8"/>
          <p:cNvSpPr txBox="1"/>
          <p:nvPr/>
        </p:nvSpPr>
        <p:spPr>
          <a:xfrm>
            <a:off x="603849" y="6167887"/>
            <a:ext cx="10282687" cy="584775"/>
          </a:xfrm>
          <a:prstGeom prst="rect">
            <a:avLst/>
          </a:prstGeom>
          <a:noFill/>
        </p:spPr>
        <p:txBody>
          <a:bodyPr wrap="square" rtlCol="0">
            <a:spAutoFit/>
          </a:bodyPr>
          <a:lstStyle/>
          <a:p>
            <a:r>
              <a:rPr lang="en-US" sz="1600" i="1" dirty="0" err="1"/>
              <a:t>Arjmand</a:t>
            </a:r>
            <a:r>
              <a:rPr lang="en-US" sz="1600" i="1" dirty="0"/>
              <a:t>, </a:t>
            </a:r>
            <a:r>
              <a:rPr lang="en-US" sz="1600" i="1" dirty="0" err="1"/>
              <a:t>Babak</a:t>
            </a:r>
            <a:r>
              <a:rPr lang="en-US" sz="1600" i="1" dirty="0"/>
              <a:t>, and </a:t>
            </a:r>
            <a:r>
              <a:rPr lang="en-US" sz="1600" b="1" i="1" dirty="0">
                <a:solidFill>
                  <a:srgbClr val="FF0000"/>
                </a:solidFill>
              </a:rPr>
              <a:t>Bagher Larijani</a:t>
            </a:r>
            <a:r>
              <a:rPr lang="en-US" sz="1600" i="1" dirty="0"/>
              <a:t>. "Personalized Medicine: A New Era in Endocrinology." </a:t>
            </a:r>
            <a:r>
              <a:rPr lang="en-US" sz="1600" i="1" dirty="0" err="1"/>
              <a:t>Acta</a:t>
            </a:r>
            <a:r>
              <a:rPr lang="en-US" sz="1600" i="1" dirty="0"/>
              <a:t> </a:t>
            </a:r>
            <a:r>
              <a:rPr lang="en-US" sz="1600" i="1" dirty="0" err="1"/>
              <a:t>Medica</a:t>
            </a:r>
            <a:r>
              <a:rPr lang="en-US" sz="1600" i="1" dirty="0"/>
              <a:t> </a:t>
            </a:r>
            <a:r>
              <a:rPr lang="en-US" sz="1600" i="1" dirty="0" err="1"/>
              <a:t>Iranica</a:t>
            </a:r>
            <a:r>
              <a:rPr lang="en-US" sz="1600" i="1" dirty="0"/>
              <a:t> 55.3 (2017): 142-143.</a:t>
            </a:r>
          </a:p>
        </p:txBody>
      </p:sp>
    </p:spTree>
    <p:extLst>
      <p:ext uri="{BB962C8B-B14F-4D97-AF65-F5344CB8AC3E}">
        <p14:creationId xmlns:p14="http://schemas.microsoft.com/office/powerpoint/2010/main" val="5481788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endParaRPr lang="en-US" dirty="0"/>
          </a:p>
        </p:txBody>
      </p:sp>
      <p:sp>
        <p:nvSpPr>
          <p:cNvPr id="3" name="Content Placeholder 2"/>
          <p:cNvSpPr>
            <a:spLocks noGrp="1"/>
          </p:cNvSpPr>
          <p:nvPr>
            <p:ph idx="1"/>
          </p:nvPr>
        </p:nvSpPr>
        <p:spPr>
          <a:xfrm>
            <a:off x="838200" y="1532965"/>
            <a:ext cx="10515600" cy="5188510"/>
          </a:xfrm>
        </p:spPr>
        <p:txBody>
          <a:bodyPr>
            <a:normAutofit fontScale="85000" lnSpcReduction="20000"/>
          </a:bodyPr>
          <a:lstStyle/>
          <a:p>
            <a:r>
              <a:rPr lang="en-US" dirty="0"/>
              <a:t>Osteoporosis </a:t>
            </a:r>
            <a:r>
              <a:rPr lang="en-US" dirty="0" smtClean="0"/>
              <a:t>is a </a:t>
            </a:r>
            <a:r>
              <a:rPr lang="en-US" dirty="0" smtClean="0">
                <a:solidFill>
                  <a:srgbClr val="FF0000"/>
                </a:solidFill>
              </a:rPr>
              <a:t>very common and disabling</a:t>
            </a:r>
            <a:r>
              <a:rPr lang="en-US" dirty="0" smtClean="0"/>
              <a:t> disease which leads to </a:t>
            </a:r>
            <a:r>
              <a:rPr lang="en-US" dirty="0" smtClean="0">
                <a:solidFill>
                  <a:srgbClr val="FF0000"/>
                </a:solidFill>
              </a:rPr>
              <a:t>fracture </a:t>
            </a:r>
            <a:r>
              <a:rPr lang="en-US" dirty="0" smtClean="0"/>
              <a:t>of </a:t>
            </a:r>
            <a:r>
              <a:rPr lang="en-US" dirty="0"/>
              <a:t>the spine, hip, and </a:t>
            </a:r>
            <a:r>
              <a:rPr lang="en-US" dirty="0" smtClean="0"/>
              <a:t>forearm </a:t>
            </a:r>
          </a:p>
          <a:p>
            <a:endParaRPr lang="en-US" dirty="0"/>
          </a:p>
          <a:p>
            <a:r>
              <a:rPr lang="en-US" dirty="0" smtClean="0">
                <a:solidFill>
                  <a:srgbClr val="FF0000"/>
                </a:solidFill>
              </a:rPr>
              <a:t>Screening and early intervention </a:t>
            </a:r>
            <a:r>
              <a:rPr lang="en-US" dirty="0" smtClean="0"/>
              <a:t>can dramatically reduce burden of osteoporosis </a:t>
            </a:r>
          </a:p>
          <a:p>
            <a:endParaRPr lang="en-US" dirty="0"/>
          </a:p>
          <a:p>
            <a:r>
              <a:rPr lang="en-US" dirty="0">
                <a:solidFill>
                  <a:srgbClr val="FF0000"/>
                </a:solidFill>
              </a:rPr>
              <a:t>Initial therapy </a:t>
            </a:r>
            <a:r>
              <a:rPr lang="en-US" dirty="0" smtClean="0"/>
              <a:t>includes lifestyle modifications, supplementation with calcium and vitamin </a:t>
            </a:r>
            <a:r>
              <a:rPr lang="en-US" dirty="0"/>
              <a:t>D, and </a:t>
            </a:r>
            <a:r>
              <a:rPr lang="en-US" dirty="0" smtClean="0"/>
              <a:t>exercise</a:t>
            </a:r>
          </a:p>
          <a:p>
            <a:pPr marL="0" indent="0">
              <a:buNone/>
            </a:pPr>
            <a:endParaRPr lang="en-US" dirty="0" smtClean="0"/>
          </a:p>
          <a:p>
            <a:r>
              <a:rPr lang="en-US" dirty="0" smtClean="0"/>
              <a:t>Although currently  several medications are employed for treatment of osteoporosis, future management will be based on </a:t>
            </a:r>
            <a:r>
              <a:rPr lang="en-US" dirty="0" smtClean="0">
                <a:solidFill>
                  <a:srgbClr val="FF0000"/>
                </a:solidFill>
              </a:rPr>
              <a:t>dynamic individualized data </a:t>
            </a:r>
            <a:r>
              <a:rPr lang="en-US" dirty="0" smtClean="0"/>
              <a:t>which can be obtained though </a:t>
            </a:r>
            <a:r>
              <a:rPr lang="en-US" dirty="0" smtClean="0">
                <a:solidFill>
                  <a:srgbClr val="FF0000"/>
                </a:solidFill>
              </a:rPr>
              <a:t>Point-of-Care devices </a:t>
            </a:r>
            <a:endParaRPr lang="en-US" dirty="0" smtClean="0">
              <a:solidFill>
                <a:srgbClr val="FF0000"/>
              </a:solidFill>
            </a:endParaRPr>
          </a:p>
          <a:p>
            <a:endParaRPr lang="en-US" dirty="0">
              <a:solidFill>
                <a:srgbClr val="FF0000"/>
              </a:solidFill>
            </a:endParaRPr>
          </a:p>
          <a:p>
            <a:r>
              <a:rPr lang="en-US" dirty="0">
                <a:solidFill>
                  <a:srgbClr val="FF0000"/>
                </a:solidFill>
              </a:rPr>
              <a:t>Novel approaches </a:t>
            </a:r>
            <a:r>
              <a:rPr lang="en-US" dirty="0"/>
              <a:t>capable of combining different clinical, imaging, proteomics, and genomics data are necessary for a multifaceted and </a:t>
            </a:r>
            <a:r>
              <a:rPr lang="en-US" b="1" i="1" dirty="0">
                <a:solidFill>
                  <a:srgbClr val="FF0000"/>
                </a:solidFill>
              </a:rPr>
              <a:t>personalized approach </a:t>
            </a:r>
            <a:r>
              <a:rPr lang="en-US" dirty="0"/>
              <a:t>to osteoporosis management </a:t>
            </a:r>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fld id="{8C5E33CA-C235-4B84-B888-7C5FB8295239}" type="slidenum">
              <a:rPr lang="en-US" smtClean="0"/>
              <a:pPr/>
              <a:t>79</a:t>
            </a:fld>
            <a:endParaRPr lang="en-US" dirty="0"/>
          </a:p>
        </p:txBody>
      </p:sp>
    </p:spTree>
    <p:extLst>
      <p:ext uri="{BB962C8B-B14F-4D97-AF65-F5344CB8AC3E}">
        <p14:creationId xmlns:p14="http://schemas.microsoft.com/office/powerpoint/2010/main" val="302073218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Projections </a:t>
            </a:r>
            <a:endParaRPr lang="en-US" dirty="0"/>
          </a:p>
        </p:txBody>
      </p:sp>
      <p:sp>
        <p:nvSpPr>
          <p:cNvPr id="3" name="Content Placeholder 2"/>
          <p:cNvSpPr>
            <a:spLocks noGrp="1"/>
          </p:cNvSpPr>
          <p:nvPr>
            <p:ph sz="half" idx="1"/>
          </p:nvPr>
        </p:nvSpPr>
        <p:spPr>
          <a:xfrm>
            <a:off x="838200" y="1566837"/>
            <a:ext cx="5181600" cy="4351338"/>
          </a:xfrm>
        </p:spPr>
        <p:txBody>
          <a:bodyPr>
            <a:normAutofit fontScale="92500" lnSpcReduction="10000"/>
          </a:bodyPr>
          <a:lstStyle/>
          <a:p>
            <a:pPr>
              <a:lnSpc>
                <a:spcPct val="120000"/>
              </a:lnSpc>
            </a:pPr>
            <a:r>
              <a:rPr lang="en-US" dirty="0" smtClean="0"/>
              <a:t>Because </a:t>
            </a:r>
            <a:r>
              <a:rPr lang="en-US" dirty="0"/>
              <a:t>of an increase in the number of frail </a:t>
            </a:r>
            <a:r>
              <a:rPr lang="en-US" dirty="0">
                <a:solidFill>
                  <a:srgbClr val="FF0000"/>
                </a:solidFill>
              </a:rPr>
              <a:t>elderly patients at high risk of </a:t>
            </a:r>
            <a:r>
              <a:rPr lang="en-US" dirty="0" smtClean="0">
                <a:solidFill>
                  <a:srgbClr val="FF0000"/>
                </a:solidFill>
              </a:rPr>
              <a:t>falls, </a:t>
            </a:r>
            <a:r>
              <a:rPr lang="en-US" dirty="0" smtClean="0"/>
              <a:t>osteoporotic fracture </a:t>
            </a:r>
            <a:r>
              <a:rPr lang="en-US" dirty="0"/>
              <a:t>rates seem to be </a:t>
            </a:r>
            <a:r>
              <a:rPr lang="en-US" dirty="0">
                <a:solidFill>
                  <a:srgbClr val="FF0000"/>
                </a:solidFill>
              </a:rPr>
              <a:t>rising </a:t>
            </a:r>
            <a:r>
              <a:rPr lang="en-US" dirty="0" smtClean="0"/>
              <a:t>all around </a:t>
            </a:r>
            <a:r>
              <a:rPr lang="en-US" dirty="0"/>
              <a:t>the world</a:t>
            </a:r>
            <a:r>
              <a:rPr lang="en-US" dirty="0" smtClean="0"/>
              <a:t>.</a:t>
            </a:r>
          </a:p>
          <a:p>
            <a:pPr>
              <a:lnSpc>
                <a:spcPct val="120000"/>
              </a:lnSpc>
            </a:pPr>
            <a:endParaRPr lang="en-US" dirty="0"/>
          </a:p>
          <a:p>
            <a:pPr>
              <a:lnSpc>
                <a:spcPct val="120000"/>
              </a:lnSpc>
            </a:pPr>
            <a:r>
              <a:rPr lang="en-US" dirty="0" smtClean="0"/>
              <a:t>This increase will most seriously affect people </a:t>
            </a:r>
            <a:r>
              <a:rPr lang="en-US" dirty="0" smtClean="0">
                <a:solidFill>
                  <a:srgbClr val="FF0000"/>
                </a:solidFill>
              </a:rPr>
              <a:t>from Asia and Middle East</a:t>
            </a:r>
          </a:p>
          <a:p>
            <a:endParaRPr lang="en-US" dirty="0"/>
          </a:p>
          <a:p>
            <a:endParaRPr lang="en-US" dirty="0"/>
          </a:p>
          <a:p>
            <a:pPr marL="0" indent="0">
              <a:buNone/>
            </a:pPr>
            <a:endParaRPr lang="en-US" dirty="0"/>
          </a:p>
          <a:p>
            <a:endParaRPr lang="en-US" dirty="0" smtClean="0"/>
          </a:p>
          <a:p>
            <a:endParaRPr lang="en-US" dirty="0"/>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624458" y="1772151"/>
            <a:ext cx="4329644" cy="4404812"/>
          </a:xfrm>
          <a:prstGeom prst="rect">
            <a:avLst/>
          </a:prstGeom>
        </p:spPr>
      </p:pic>
      <p:sp>
        <p:nvSpPr>
          <p:cNvPr id="4" name="Slide Number Placeholder 3"/>
          <p:cNvSpPr>
            <a:spLocks noGrp="1"/>
          </p:cNvSpPr>
          <p:nvPr>
            <p:ph type="sldNum" sz="quarter" idx="12"/>
          </p:nvPr>
        </p:nvSpPr>
        <p:spPr/>
        <p:txBody>
          <a:bodyPr/>
          <a:lstStyle/>
          <a:p>
            <a:fld id="{D75FAA1E-9744-4FB4-998E-BF28E06AD271}" type="slidenum">
              <a:rPr lang="en-US" smtClean="0"/>
              <a:pPr/>
              <a:t>8</a:t>
            </a:fld>
            <a:endParaRPr lang="en-US"/>
          </a:p>
        </p:txBody>
      </p:sp>
      <p:pic>
        <p:nvPicPr>
          <p:cNvPr id="6" name="Picture 5"/>
          <p:cNvPicPr>
            <a:picLocks noChangeAspect="1"/>
          </p:cNvPicPr>
          <p:nvPr/>
        </p:nvPicPr>
        <p:blipFill>
          <a:blip r:embed="rId3" cstate="print"/>
          <a:stretch>
            <a:fillRect/>
          </a:stretch>
        </p:blipFill>
        <p:spPr>
          <a:xfrm>
            <a:off x="9122871" y="6268328"/>
            <a:ext cx="1658256" cy="463336"/>
          </a:xfrm>
          <a:prstGeom prst="rect">
            <a:avLst/>
          </a:prstGeom>
        </p:spPr>
      </p:pic>
      <p:pic>
        <p:nvPicPr>
          <p:cNvPr id="8" name="Picture 7"/>
          <p:cNvPicPr>
            <a:picLocks noChangeAspect="1"/>
          </p:cNvPicPr>
          <p:nvPr/>
        </p:nvPicPr>
        <p:blipFill>
          <a:blip r:embed="rId4" cstate="print"/>
          <a:stretch>
            <a:fillRect/>
          </a:stretch>
        </p:blipFill>
        <p:spPr>
          <a:xfrm>
            <a:off x="258803" y="6209080"/>
            <a:ext cx="6438427" cy="457194"/>
          </a:xfrm>
          <a:prstGeom prst="rect">
            <a:avLst/>
          </a:prstGeom>
        </p:spPr>
      </p:pic>
    </p:spTree>
    <p:extLst>
      <p:ext uri="{BB962C8B-B14F-4D97-AF65-F5344CB8AC3E}">
        <p14:creationId xmlns:p14="http://schemas.microsoft.com/office/powerpoint/2010/main" val="41909517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5891" y="425709"/>
            <a:ext cx="8095318" cy="60714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p:cNvSpPr>
          <p:nvPr>
            <p:ph type="title"/>
          </p:nvPr>
        </p:nvSpPr>
        <p:spPr>
          <a:xfrm>
            <a:off x="831850" y="1709739"/>
            <a:ext cx="10515600" cy="1442536"/>
          </a:xfrm>
        </p:spPr>
        <p:txBody>
          <a:bodyPr/>
          <a:lstStyle/>
          <a:p>
            <a:pPr algn="ctr"/>
            <a:r>
              <a:rPr lang="en-US" dirty="0" smtClean="0">
                <a:solidFill>
                  <a:srgbClr val="FFC000"/>
                </a:solidFill>
                <a:latin typeface="Edwardian Script ITC" panose="030303020407070D0804" pitchFamily="66" charset="0"/>
              </a:rPr>
              <a:t>Thank you </a:t>
            </a:r>
            <a:endParaRPr lang="en-US" dirty="0">
              <a:solidFill>
                <a:srgbClr val="FFC000"/>
              </a:solidFill>
              <a:latin typeface="Edwardian Script ITC" panose="030303020407070D0804" pitchFamily="66" charset="0"/>
            </a:endParaRPr>
          </a:p>
        </p:txBody>
      </p:sp>
      <p:sp>
        <p:nvSpPr>
          <p:cNvPr id="6" name="Slide Number Placeholder 5"/>
          <p:cNvSpPr>
            <a:spLocks noGrp="1"/>
          </p:cNvSpPr>
          <p:nvPr>
            <p:ph type="sldNum" sz="quarter" idx="12"/>
          </p:nvPr>
        </p:nvSpPr>
        <p:spPr/>
        <p:txBody>
          <a:bodyPr/>
          <a:lstStyle/>
          <a:p>
            <a:fld id="{8FEB60AA-51EE-4821-9E19-FEAA583ADE04}" type="slidenum">
              <a:rPr lang="en-US" smtClean="0"/>
              <a:pPr/>
              <a:t>80</a:t>
            </a:fld>
            <a:endParaRPr lang="en-US"/>
          </a:p>
        </p:txBody>
      </p:sp>
    </p:spTree>
    <p:extLst>
      <p:ext uri="{BB962C8B-B14F-4D97-AF65-F5344CB8AC3E}">
        <p14:creationId xmlns:p14="http://schemas.microsoft.com/office/powerpoint/2010/main" val="298977838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34" y="365125"/>
            <a:ext cx="11059064" cy="1325563"/>
          </a:xfrm>
        </p:spPr>
        <p:txBody>
          <a:bodyPr/>
          <a:lstStyle/>
          <a:p>
            <a:r>
              <a:rPr lang="en-US" dirty="0" smtClean="0"/>
              <a:t>One-year </a:t>
            </a:r>
            <a:r>
              <a:rPr lang="en-US" dirty="0"/>
              <a:t>hip </a:t>
            </a:r>
            <a:r>
              <a:rPr lang="en-US" dirty="0" err="1" smtClean="0"/>
              <a:t>Fx</a:t>
            </a:r>
            <a:r>
              <a:rPr lang="en-US" dirty="0" smtClean="0"/>
              <a:t> Mortality </a:t>
            </a:r>
            <a:r>
              <a:rPr lang="en-US" dirty="0"/>
              <a:t>and </a:t>
            </a:r>
            <a:r>
              <a:rPr lang="en-US" dirty="0" smtClean="0"/>
              <a:t>Morbidity</a:t>
            </a:r>
            <a:endParaRPr lang="en-US" dirty="0"/>
          </a:p>
        </p:txBody>
      </p:sp>
      <p:sp>
        <p:nvSpPr>
          <p:cNvPr id="3" name="Content Placeholder 2"/>
          <p:cNvSpPr>
            <a:spLocks noGrp="1"/>
          </p:cNvSpPr>
          <p:nvPr>
            <p:ph idx="1"/>
          </p:nvPr>
        </p:nvSpPr>
        <p:spPr>
          <a:xfrm>
            <a:off x="664235" y="1693869"/>
            <a:ext cx="4416723" cy="4238746"/>
          </a:xfrm>
        </p:spPr>
        <p:txBody>
          <a:bodyPr>
            <a:normAutofit/>
          </a:bodyPr>
          <a:lstStyle/>
          <a:p>
            <a:pPr>
              <a:lnSpc>
                <a:spcPct val="120000"/>
              </a:lnSpc>
            </a:pPr>
            <a:r>
              <a:rPr lang="en-US" dirty="0"/>
              <a:t>Hip fractures have a </a:t>
            </a:r>
            <a:r>
              <a:rPr lang="en-US" dirty="0">
                <a:solidFill>
                  <a:srgbClr val="FF0000"/>
                </a:solidFill>
              </a:rPr>
              <a:t>significant </a:t>
            </a:r>
            <a:r>
              <a:rPr lang="en-US" dirty="0" smtClean="0">
                <a:solidFill>
                  <a:srgbClr val="FF0000"/>
                </a:solidFill>
              </a:rPr>
              <a:t>morbidity</a:t>
            </a:r>
          </a:p>
          <a:p>
            <a:pPr>
              <a:lnSpc>
                <a:spcPct val="120000"/>
              </a:lnSpc>
            </a:pPr>
            <a:endParaRPr lang="en-US" dirty="0" smtClean="0"/>
          </a:p>
          <a:p>
            <a:pPr>
              <a:lnSpc>
                <a:spcPct val="120000"/>
              </a:lnSpc>
            </a:pPr>
            <a:r>
              <a:rPr lang="en-US" dirty="0" smtClean="0">
                <a:solidFill>
                  <a:srgbClr val="FF0000"/>
                </a:solidFill>
              </a:rPr>
              <a:t>Mortality</a:t>
            </a:r>
            <a:r>
              <a:rPr lang="en-US" dirty="0" smtClean="0"/>
              <a:t> of hip fractures is </a:t>
            </a:r>
            <a:r>
              <a:rPr lang="en-US" dirty="0"/>
              <a:t>more than </a:t>
            </a:r>
            <a:r>
              <a:rPr lang="en-US" dirty="0">
                <a:solidFill>
                  <a:srgbClr val="FF0000"/>
                </a:solidFill>
              </a:rPr>
              <a:t>20</a:t>
            </a:r>
            <a:r>
              <a:rPr lang="en-US" dirty="0" smtClean="0">
                <a:solidFill>
                  <a:srgbClr val="FF0000"/>
                </a:solidFill>
              </a:rPr>
              <a:t>% </a:t>
            </a:r>
            <a:r>
              <a:rPr lang="en-US" dirty="0" smtClean="0"/>
              <a:t>which increases every year after </a:t>
            </a:r>
            <a:r>
              <a:rPr lang="en-US" dirty="0" err="1"/>
              <a:t>F</a:t>
            </a:r>
            <a:r>
              <a:rPr lang="en-US" dirty="0" err="1" smtClean="0"/>
              <a:t>x</a:t>
            </a:r>
            <a:endParaRPr lang="en-US" dirty="0"/>
          </a:p>
        </p:txBody>
      </p:sp>
      <p:sp>
        <p:nvSpPr>
          <p:cNvPr id="5" name="Slide Number Placeholder 4"/>
          <p:cNvSpPr>
            <a:spLocks noGrp="1"/>
          </p:cNvSpPr>
          <p:nvPr>
            <p:ph type="sldNum" sz="quarter" idx="12"/>
          </p:nvPr>
        </p:nvSpPr>
        <p:spPr/>
        <p:txBody>
          <a:bodyPr/>
          <a:lstStyle/>
          <a:p>
            <a:fld id="{D75FAA1E-9744-4FB4-998E-BF28E06AD271}" type="slidenum">
              <a:rPr lang="en-US" smtClean="0"/>
              <a:pPr/>
              <a:t>9</a:t>
            </a:fld>
            <a:endParaRPr lang="en-US"/>
          </a:p>
        </p:txBody>
      </p:sp>
      <p:pic>
        <p:nvPicPr>
          <p:cNvPr id="4" name="Picture 3"/>
          <p:cNvPicPr>
            <a:picLocks noChangeAspect="1"/>
          </p:cNvPicPr>
          <p:nvPr/>
        </p:nvPicPr>
        <p:blipFill>
          <a:blip r:embed="rId2" cstate="print"/>
          <a:stretch>
            <a:fillRect/>
          </a:stretch>
        </p:blipFill>
        <p:spPr>
          <a:xfrm>
            <a:off x="6452564" y="1829906"/>
            <a:ext cx="5263512" cy="3953266"/>
          </a:xfrm>
          <a:prstGeom prst="rect">
            <a:avLst/>
          </a:prstGeom>
        </p:spPr>
      </p:pic>
      <p:pic>
        <p:nvPicPr>
          <p:cNvPr id="7" name="Picture 6"/>
          <p:cNvPicPr>
            <a:picLocks noChangeAspect="1"/>
          </p:cNvPicPr>
          <p:nvPr/>
        </p:nvPicPr>
        <p:blipFill>
          <a:blip r:embed="rId3" cstate="print"/>
          <a:stretch>
            <a:fillRect/>
          </a:stretch>
        </p:blipFill>
        <p:spPr>
          <a:xfrm>
            <a:off x="10020016" y="5837008"/>
            <a:ext cx="1658256" cy="463336"/>
          </a:xfrm>
          <a:prstGeom prst="rect">
            <a:avLst/>
          </a:prstGeom>
        </p:spPr>
      </p:pic>
      <p:sp>
        <p:nvSpPr>
          <p:cNvPr id="8" name="TextBox 7"/>
          <p:cNvSpPr txBox="1"/>
          <p:nvPr/>
        </p:nvSpPr>
        <p:spPr>
          <a:xfrm>
            <a:off x="310551" y="6095788"/>
            <a:ext cx="4993315" cy="738664"/>
          </a:xfrm>
          <a:prstGeom prst="rect">
            <a:avLst/>
          </a:prstGeom>
          <a:noFill/>
        </p:spPr>
        <p:txBody>
          <a:bodyPr wrap="square" rtlCol="0">
            <a:spAutoFit/>
          </a:bodyPr>
          <a:lstStyle/>
          <a:p>
            <a:r>
              <a:rPr lang="en-US" sz="1400" i="1" dirty="0"/>
              <a:t>Bauer, Douglas C. "Osteoporosis Treatment After Hip Fracture: Bad News and Getting Worse."</a:t>
            </a:r>
            <a:r>
              <a:rPr lang="en-US" sz="1400" b="1" i="1" dirty="0">
                <a:solidFill>
                  <a:srgbClr val="FF0000"/>
                </a:solidFill>
              </a:rPr>
              <a:t> JAMA Network Open1.3 (2018): </a:t>
            </a:r>
            <a:r>
              <a:rPr lang="en-US" sz="1400" i="1" dirty="0"/>
              <a:t>e180844-e180844.</a:t>
            </a:r>
          </a:p>
        </p:txBody>
      </p:sp>
    </p:spTree>
    <p:extLst>
      <p:ext uri="{BB962C8B-B14F-4D97-AF65-F5344CB8AC3E}">
        <p14:creationId xmlns:p14="http://schemas.microsoft.com/office/powerpoint/2010/main" val="2392529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8845</TotalTime>
  <Words>4979</Words>
  <Application>Microsoft Office PowerPoint</Application>
  <PresentationFormat>Custom</PresentationFormat>
  <Paragraphs>666</Paragraphs>
  <Slides>80</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Office Theme</vt:lpstr>
      <vt:lpstr>Chart</vt:lpstr>
      <vt:lpstr>PowerPoint Presentation</vt:lpstr>
      <vt:lpstr>A Comprehensive Approach to:  Osteoporosis and its Future Management </vt:lpstr>
      <vt:lpstr>Outline </vt:lpstr>
      <vt:lpstr>Definition of Osteoporosis </vt:lpstr>
      <vt:lpstr>Bone Remodeling Process </vt:lpstr>
      <vt:lpstr>Cellular Mechanisms of Osteoporosis </vt:lpstr>
      <vt:lpstr>Incidence of Osteoporosis</vt:lpstr>
      <vt:lpstr>Future Projections </vt:lpstr>
      <vt:lpstr>One-year hip Fx Mortality and Morbidity</vt:lpstr>
      <vt:lpstr>Disability Caused by Osteoporosis </vt:lpstr>
      <vt:lpstr>PowerPoint Presentation</vt:lpstr>
      <vt:lpstr>Shifts in Osteoporosis-attributable DALYs in Iran, 1990-2010</vt:lpstr>
      <vt:lpstr>Trends for Osteoporotic Fractures</vt:lpstr>
      <vt:lpstr>Burden of Osteoporosis in Iran (Based on IOF reports)</vt:lpstr>
      <vt:lpstr>PBM in the Iranian Population</vt:lpstr>
      <vt:lpstr>Comparison of Iranian Peak Bone Mass with other Countries</vt:lpstr>
      <vt:lpstr>Bushehr Elderly Health (BEH)  Program, Iran</vt:lpstr>
      <vt:lpstr>Need for Early Diagnosis and Management </vt:lpstr>
      <vt:lpstr>Screening Strategies and fx-risk estimation</vt:lpstr>
      <vt:lpstr>FRAX-based Osteoporosis Management</vt:lpstr>
      <vt:lpstr>Osteoporotic fx Probability is Nation-specific </vt:lpstr>
      <vt:lpstr>Adaptation of the FRAX tool for Iranian population</vt:lpstr>
      <vt:lpstr>Determining Bone Strength </vt:lpstr>
      <vt:lpstr>Radiography</vt:lpstr>
      <vt:lpstr>Dual-energy X-ray absorptiometry</vt:lpstr>
      <vt:lpstr>Strengths &amp; Limitations of DXA</vt:lpstr>
      <vt:lpstr>Quantitative CT (QCT)</vt:lpstr>
      <vt:lpstr>Advantages of Quantitative CT (QCT)</vt:lpstr>
      <vt:lpstr>MRI  </vt:lpstr>
      <vt:lpstr>Ultrasound</vt:lpstr>
      <vt:lpstr>Limitations of Imaging Techniques</vt:lpstr>
      <vt:lpstr>BMTs and their Clinical Applications </vt:lpstr>
      <vt:lpstr>Bone Turnover Markers (BTMs) and  Diagnosis and Response-to-treatment of Osteoporosis </vt:lpstr>
      <vt:lpstr>Relationship between BTMs and BMD</vt:lpstr>
      <vt:lpstr>BTMs to Screen Bisphosphonates Adherence</vt:lpstr>
      <vt:lpstr>Factors which Can Influence BMT Measurement</vt:lpstr>
      <vt:lpstr>Proteomics in Bone Research</vt:lpstr>
      <vt:lpstr>Proteomics in Diagnosis and Management of  Osteoporosis</vt:lpstr>
      <vt:lpstr>Genetics and Osteoporosis </vt:lpstr>
      <vt:lpstr>PowerPoint Presentation</vt:lpstr>
      <vt:lpstr>PowerPoint Presentation</vt:lpstr>
      <vt:lpstr>PowerPoint Presentation</vt:lpstr>
      <vt:lpstr>VDR polymorphism &amp; osteoporosis</vt:lpstr>
      <vt:lpstr>Air Pollution and Osteoporosis </vt:lpstr>
      <vt:lpstr>MicroRNAs and Osteoporosis  </vt:lpstr>
      <vt:lpstr>PoCOsteo Project</vt:lpstr>
      <vt:lpstr>PoCOsteo Project</vt:lpstr>
      <vt:lpstr>PoCOsteo Project Phases </vt:lpstr>
      <vt:lpstr>Multifaceted and Personalized Approach for Screening and Diagnosis of Osteoporosis </vt:lpstr>
      <vt:lpstr>Principles of Osteoporosis Treatment </vt:lpstr>
      <vt:lpstr>Nonpharmacologic management of osteoporosis</vt:lpstr>
      <vt:lpstr>Fall prevention </vt:lpstr>
      <vt:lpstr>Falls in the Iranian Population</vt:lpstr>
      <vt:lpstr>Calcium and vitamin D</vt:lpstr>
      <vt:lpstr>Vitamin D Deficiency in Iran</vt:lpstr>
      <vt:lpstr>PowerPoint Presentation</vt:lpstr>
      <vt:lpstr>Controversial effect of Vitamin D</vt:lpstr>
      <vt:lpstr>IOF Authorities’ Reply</vt:lpstr>
      <vt:lpstr>How Much Vitamin D?</vt:lpstr>
      <vt:lpstr>Assessment of Osteoporosis Risk Factors Using GIF</vt:lpstr>
      <vt:lpstr>Milestones of Development of  Anti-osteoporosis Medications </vt:lpstr>
      <vt:lpstr>Therapeutic Agents</vt:lpstr>
      <vt:lpstr>Bisphosphonates</vt:lpstr>
      <vt:lpstr>Alendronate Prevents Hip Fracture </vt:lpstr>
      <vt:lpstr>Bisphosphonates and Mortality </vt:lpstr>
      <vt:lpstr>Glucocorticoid-caused Osteoporosis </vt:lpstr>
      <vt:lpstr>Selective Estrogen-receptor Modulators</vt:lpstr>
      <vt:lpstr>Anabolic Agents</vt:lpstr>
      <vt:lpstr>Effectiveness of PTH and Bisphosphonates</vt:lpstr>
      <vt:lpstr>Romosozumab or teriparatide? This is the Question!</vt:lpstr>
      <vt:lpstr>Developing Iranian recombinant PTH and  assessment of its efficacy</vt:lpstr>
      <vt:lpstr>New Targets for Pharmacological Interventions</vt:lpstr>
      <vt:lpstr>Antibodies to RANKL</vt:lpstr>
      <vt:lpstr>Cathepsin K inhibitors </vt:lpstr>
      <vt:lpstr>Dkk1 Inhibitors  </vt:lpstr>
      <vt:lpstr>Stem cell therapy for osteoporosis</vt:lpstr>
      <vt:lpstr>Osteoporosis Advancements in 2017</vt:lpstr>
      <vt:lpstr>Personalized Approach to Osteoporosis: The Future of Osteoporosis Management</vt:lpstr>
      <vt:lpstr>Conclusions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Bagher Larijani</dc:creator>
  <cp:lastModifiedBy>Windows User</cp:lastModifiedBy>
  <cp:revision>362</cp:revision>
  <dcterms:created xsi:type="dcterms:W3CDTF">2018-08-11T12:41:37Z</dcterms:created>
  <dcterms:modified xsi:type="dcterms:W3CDTF">2018-11-14T08:26:45Z</dcterms:modified>
</cp:coreProperties>
</file>