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9"/>
  </p:notesMasterIdLst>
  <p:sldIdLst>
    <p:sldId id="256" r:id="rId3"/>
    <p:sldId id="671" r:id="rId4"/>
    <p:sldId id="584" r:id="rId5"/>
    <p:sldId id="585" r:id="rId6"/>
    <p:sldId id="586" r:id="rId7"/>
    <p:sldId id="648" r:id="rId8"/>
    <p:sldId id="681" r:id="rId9"/>
    <p:sldId id="587" r:id="rId10"/>
    <p:sldId id="589" r:id="rId11"/>
    <p:sldId id="591" r:id="rId12"/>
    <p:sldId id="642" r:id="rId13"/>
    <p:sldId id="594" r:id="rId14"/>
    <p:sldId id="596" r:id="rId15"/>
    <p:sldId id="599" r:id="rId16"/>
    <p:sldId id="600" r:id="rId17"/>
    <p:sldId id="602" r:id="rId18"/>
    <p:sldId id="604" r:id="rId19"/>
    <p:sldId id="652" r:id="rId20"/>
    <p:sldId id="695" r:id="rId21"/>
    <p:sldId id="606" r:id="rId22"/>
    <p:sldId id="607" r:id="rId23"/>
    <p:sldId id="608" r:id="rId24"/>
    <p:sldId id="609" r:id="rId25"/>
    <p:sldId id="654" r:id="rId26"/>
    <p:sldId id="655" r:id="rId27"/>
    <p:sldId id="656" r:id="rId28"/>
    <p:sldId id="759" r:id="rId29"/>
    <p:sldId id="682" r:id="rId30"/>
    <p:sldId id="683" r:id="rId31"/>
    <p:sldId id="692" r:id="rId32"/>
    <p:sldId id="693" r:id="rId33"/>
    <p:sldId id="684" r:id="rId34"/>
    <p:sldId id="694" r:id="rId35"/>
    <p:sldId id="619" r:id="rId36"/>
    <p:sldId id="657" r:id="rId37"/>
    <p:sldId id="754" r:id="rId38"/>
    <p:sldId id="660" r:id="rId39"/>
    <p:sldId id="659" r:id="rId40"/>
    <p:sldId id="755" r:id="rId41"/>
    <p:sldId id="661" r:id="rId42"/>
    <p:sldId id="685" r:id="rId43"/>
    <p:sldId id="686" r:id="rId44"/>
    <p:sldId id="688" r:id="rId45"/>
    <p:sldId id="687" r:id="rId46"/>
    <p:sldId id="620" r:id="rId47"/>
    <p:sldId id="621" r:id="rId48"/>
    <p:sldId id="702" r:id="rId49"/>
    <p:sldId id="746" r:id="rId50"/>
    <p:sldId id="747" r:id="rId51"/>
    <p:sldId id="748" r:id="rId52"/>
    <p:sldId id="749" r:id="rId53"/>
    <p:sldId id="750" r:id="rId54"/>
    <p:sldId id="751" r:id="rId55"/>
    <p:sldId id="728" r:id="rId56"/>
    <p:sldId id="729" r:id="rId57"/>
    <p:sldId id="743" r:id="rId58"/>
    <p:sldId id="752" r:id="rId59"/>
    <p:sldId id="753" r:id="rId60"/>
    <p:sldId id="706" r:id="rId61"/>
    <p:sldId id="707" r:id="rId62"/>
    <p:sldId id="708" r:id="rId63"/>
    <p:sldId id="709" r:id="rId64"/>
    <p:sldId id="710" r:id="rId65"/>
    <p:sldId id="712" r:id="rId66"/>
    <p:sldId id="714" r:id="rId67"/>
    <p:sldId id="716" r:id="rId68"/>
    <p:sldId id="717" r:id="rId69"/>
    <p:sldId id="724" r:id="rId70"/>
    <p:sldId id="719" r:id="rId71"/>
    <p:sldId id="721" r:id="rId72"/>
    <p:sldId id="722" r:id="rId73"/>
    <p:sldId id="723" r:id="rId74"/>
    <p:sldId id="731" r:id="rId75"/>
    <p:sldId id="732" r:id="rId76"/>
    <p:sldId id="733" r:id="rId77"/>
    <p:sldId id="734" r:id="rId78"/>
    <p:sldId id="756" r:id="rId79"/>
    <p:sldId id="757" r:id="rId80"/>
    <p:sldId id="758" r:id="rId81"/>
    <p:sldId id="689" r:id="rId82"/>
    <p:sldId id="662" r:id="rId83"/>
    <p:sldId id="663" r:id="rId84"/>
    <p:sldId id="664" r:id="rId85"/>
    <p:sldId id="639" r:id="rId86"/>
    <p:sldId id="736" r:id="rId87"/>
    <p:sldId id="64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9" autoAdjust="0"/>
  </p:normalViewPr>
  <p:slideViewPr>
    <p:cSldViewPr>
      <p:cViewPr varScale="1">
        <p:scale>
          <a:sx n="80" d="100"/>
          <a:sy n="80" d="100"/>
        </p:scale>
        <p:origin x="108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7C465-F766-4513-886E-EDA5E1B5B59A}" type="datetimeFigureOut">
              <a:rPr lang="en-US" smtClean="0"/>
              <a:t>7/25/2019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2E091-1829-4122-BAF0-ED617B3D3653}" type="slidenum">
              <a:rPr lang="en-US" smtClean="0"/>
              <a:t>‹#›</a:t>
            </a:fld>
            <a:endParaRPr lang="en-US"/>
          </a:p>
        </p:txBody>
      </p:sp>
    </p:spTree>
    <p:extLst>
      <p:ext uri="{BB962C8B-B14F-4D97-AF65-F5344CB8AC3E}">
        <p14:creationId xmlns:p14="http://schemas.microsoft.com/office/powerpoint/2010/main" val="143372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r>
              <a:rPr lang="en-US" dirty="0"/>
              <a:t>Here is the ADA’s new classification scheme for hypoglycemia,</a:t>
            </a:r>
            <a:r>
              <a:rPr lang="en-US" baseline="0" dirty="0"/>
              <a:t> based on r</a:t>
            </a:r>
            <a:r>
              <a:rPr lang="en-US" sz="1200" b="0" i="0" u="none" strike="noStrike" kern="1200" baseline="0" dirty="0">
                <a:solidFill>
                  <a:schemeClr val="tx1"/>
                </a:solidFill>
                <a:latin typeface="+mn-lt"/>
                <a:ea typeface="+mn-ea"/>
                <a:cs typeface="+mn-cs"/>
              </a:rPr>
              <a:t>ecommendations from the International </a:t>
            </a:r>
            <a:r>
              <a:rPr lang="en-US" sz="1200" b="0" i="0" u="none" strike="noStrike" kern="1200" baseline="0" dirty="0" err="1">
                <a:solidFill>
                  <a:schemeClr val="tx1"/>
                </a:solidFill>
                <a:latin typeface="+mn-lt"/>
                <a:ea typeface="+mn-ea"/>
                <a:cs typeface="+mn-cs"/>
              </a:rPr>
              <a:t>Hypoglycaemia</a:t>
            </a:r>
            <a:r>
              <a:rPr lang="en-US" sz="1200" b="0" i="0" u="none" strike="noStrike" kern="1200" baseline="0" dirty="0">
                <a:solidFill>
                  <a:schemeClr val="tx1"/>
                </a:solidFill>
                <a:latin typeface="+mn-lt"/>
                <a:ea typeface="+mn-ea"/>
                <a:cs typeface="+mn-cs"/>
              </a:rPr>
              <a:t> Study Group. Of note, this classification scheme considers a blood glucose less than 54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(3.0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detected by SMBG, CGM (for at least 20 min), or laboratory measurement of plasma glucose as sufficiently low to indicate serious, clinically significant hypoglycemia that should be included in reports of clinical trials of glucose-lowering drugs for the treatment of diabetes.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a glucose alert value of less than or equal to 70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(3.9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can be important for therapeutic dose adjustment of glucose-lowering drugs in clinical care and is often related to symptomatic hypoglycemia.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Severe hypoglycemia is defined as severe cognitive impairment requiring assistance from another person for recovery.</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6</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val="221935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Glucagon should be prescribed for all individuals at increased risk of clinically significant hypoglycemia, defined as blood glucose &lt; 54 mg/</a:t>
            </a:r>
            <a:r>
              <a:rPr lang="en-US" sz="1200" dirty="0" err="1"/>
              <a:t>dL</a:t>
            </a:r>
            <a:r>
              <a:rPr lang="en-US" sz="1200" dirty="0"/>
              <a:t>, so it is available if needed. Caregivers, school personnel, or family members of these individuals should know where it is and when and how to administer it. Glucagon administration is not limited to health care professionals. </a:t>
            </a:r>
            <a:r>
              <a:rPr lang="en-US" sz="1200" b="1" dirty="0">
                <a:solidFill>
                  <a:schemeClr val="accent6"/>
                </a:solidFill>
              </a:rPr>
              <a: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glucagon kit does require a prescription; some patients may want more than one kit, for example, one to keep at school or work and another for home.  Care should be taken to ensure that glucagon kits are not expired; its worth reminding patients to check expiration dates upon receipt and perhaps jotting the date down on a calendar.  </a:t>
            </a:r>
            <a:r>
              <a:rPr lang="en-US" b="1" dirty="0"/>
              <a:t> [CLICK]</a:t>
            </a:r>
          </a:p>
          <a:p>
            <a:endParaRPr lang="en-US" b="1" dirty="0"/>
          </a:p>
          <a:p>
            <a:pPr marL="171450" indent="-171450">
              <a:lnSpc>
                <a:spcPts val="2500"/>
              </a:lnSpc>
              <a:spcBef>
                <a:spcPts val="1200"/>
              </a:spcBef>
              <a:buFont typeface="Arial" panose="020B0604020202020204" pitchFamily="34" charset="0"/>
              <a:buChar char="•"/>
            </a:pPr>
            <a:r>
              <a:rPr lang="en-US" sz="1200" dirty="0">
                <a:solidFill>
                  <a:srgbClr val="FFFFFF"/>
                </a:solidFill>
              </a:rPr>
              <a:t>Hypoglycemia unawareness or one or more episodes of severe hypoglycemia should trigger reevaluation of the treatment regimen. </a:t>
            </a:r>
            <a:r>
              <a:rPr lang="en-US" sz="1200" b="1" dirty="0">
                <a:solidFill>
                  <a:schemeClr val="accent6"/>
                </a:solidFill>
              </a:rPr>
              <a:t>E</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82</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val="166945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p:txBody>
          <a:bodyPr/>
          <a:lstStyle/>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Insulin-treated patients with hypoglycemia unawareness or an episode of clinically significant hypoglycemia should be advised to raise their glycemic targets to strictly avoid hypoglycemia for at least several weeks in order to partially reverse hypoglycemia unawareness and reduce risk of future episodes. </a:t>
            </a:r>
            <a:r>
              <a:rPr lang="en-US" sz="1200" b="1" dirty="0">
                <a:solidFill>
                  <a:schemeClr val="accent6"/>
                </a:solidFill>
              </a:rPr>
              <a:t>A</a:t>
            </a:r>
            <a:r>
              <a:rPr lang="en-US" sz="1200" b="1" baseline="0" dirty="0">
                <a:solidFill>
                  <a:schemeClr val="accent6"/>
                </a:solidFill>
              </a:rPr>
              <a:t> </a:t>
            </a:r>
            <a:r>
              <a:rPr lang="en-US" b="1" dirty="0"/>
              <a:t>[CLICK]</a:t>
            </a:r>
          </a:p>
          <a:p>
            <a:endParaRPr lang="en-US" b="1" dirty="0"/>
          </a:p>
          <a:p>
            <a:r>
              <a:rPr lang="en-US" dirty="0"/>
              <a:t>And finally, do conduct ongoing assessments of cognitive function, and if low or declining cognition is found, exercise increased vigilance for hypoglycemia. </a:t>
            </a:r>
          </a:p>
          <a:p>
            <a:endParaRPr lang="en-US" dirty="0"/>
          </a:p>
          <a:p>
            <a:r>
              <a:rPr lang="en-US" dirty="0"/>
              <a:t>A large cohort study suggested that among older adults with type 2 diabetes, a history of severe hypoglycemia was associated with greater risk of dementia</a:t>
            </a:r>
            <a:endParaRPr lang="en-US" baseline="30000" dirty="0"/>
          </a:p>
          <a:p>
            <a:r>
              <a:rPr lang="en-US" dirty="0"/>
              <a:t>Conversely, in a </a:t>
            </a:r>
            <a:r>
              <a:rPr lang="en-US" dirty="0" err="1"/>
              <a:t>substudy</a:t>
            </a:r>
            <a:r>
              <a:rPr lang="en-US" dirty="0"/>
              <a:t> of the ACCORD trial, cognitive impairment at baseline or decline in cognitive function during the trial was significantly associated with subsequent episodes of severe hypoglycemia</a:t>
            </a:r>
            <a:r>
              <a:rPr lang="en-US" baseline="30000" dirty="0"/>
              <a:t>.</a:t>
            </a:r>
          </a:p>
          <a:p>
            <a:endParaRPr lang="en-US" dirty="0"/>
          </a:p>
          <a:p>
            <a:r>
              <a:rPr lang="en-US" dirty="0"/>
              <a:t>Mild hypoglycemia may be inconvenient or frightening to patients with diabetes.</a:t>
            </a:r>
            <a:r>
              <a:rPr lang="en-US" baseline="0" dirty="0"/>
              <a:t> </a:t>
            </a:r>
            <a:r>
              <a:rPr lang="en-US" dirty="0"/>
              <a:t>Severe hypoglycemia can cause acute harm to the person with diabetes or others, especially if it causes falls, motor vehicle accidents, or other injury.</a:t>
            </a:r>
          </a:p>
          <a:p>
            <a:endParaRPr lang="en-US" sz="900" dirty="0"/>
          </a:p>
          <a:p>
            <a:r>
              <a:rPr lang="en-US" sz="900" b="1" dirty="0"/>
              <a:t>[SLIDE]</a:t>
            </a:r>
          </a:p>
          <a:p>
            <a:endParaRPr lang="en-US" sz="900" dirty="0"/>
          </a:p>
          <a:p>
            <a:endParaRPr lang="en-US" sz="900" dirty="0"/>
          </a:p>
        </p:txBody>
      </p:sp>
      <p:sp>
        <p:nvSpPr>
          <p:cNvPr id="3440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9FA8665-66E6-4E60-A968-08F00AE8F780}" type="slidenum">
              <a:rPr lang="en-US" sz="900"/>
              <a:pPr algn="r"/>
              <a:t>83</a:t>
            </a:fld>
            <a:endParaRPr lang="en-US" sz="900"/>
          </a:p>
        </p:txBody>
      </p:sp>
      <p:sp>
        <p:nvSpPr>
          <p:cNvPr id="344069"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1):S33–S34</a:t>
            </a:r>
          </a:p>
        </p:txBody>
      </p:sp>
    </p:spTree>
    <p:extLst>
      <p:ext uri="{BB962C8B-B14F-4D97-AF65-F5344CB8AC3E}">
        <p14:creationId xmlns:p14="http://schemas.microsoft.com/office/powerpoint/2010/main" val="295507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baseline="0" dirty="0" smtClean="0"/>
              <a:t>The hypoglycemia </a:t>
            </a:r>
            <a:r>
              <a:rPr lang="en-US" altLang="ko-KR" baseline="0" dirty="0" err="1" smtClean="0"/>
              <a:t>unwareness</a:t>
            </a:r>
            <a:r>
              <a:rPr lang="en-US" altLang="ko-KR" baseline="0" dirty="0" smtClean="0"/>
              <a:t> is the result of reduced release of the neurotransmitter norepinephrine and acetylcholine</a:t>
            </a:r>
          </a:p>
          <a:p>
            <a:r>
              <a:rPr lang="en-US" altLang="ko-KR" baseline="0" dirty="0" smtClean="0"/>
              <a:t>There is evidence of decrease beta-adrenergic sensitivity, specifically reduced cardiac </a:t>
            </a:r>
            <a:r>
              <a:rPr lang="en-US" altLang="ko-KR" baseline="0" dirty="0" err="1" smtClean="0"/>
              <a:t>chronotrpic</a:t>
            </a:r>
            <a:r>
              <a:rPr lang="en-US" altLang="ko-KR" baseline="0" dirty="0" smtClean="0"/>
              <a:t> </a:t>
            </a:r>
            <a:r>
              <a:rPr lang="en-US" altLang="ko-KR" baseline="0" dirty="0" err="1" smtClean="0"/>
              <a:t>senstivity</a:t>
            </a:r>
            <a:r>
              <a:rPr lang="en-US" altLang="ko-KR" baseline="0" dirty="0" smtClean="0"/>
              <a:t> to </a:t>
            </a:r>
            <a:r>
              <a:rPr lang="en-US" altLang="ko-KR" baseline="0" dirty="0" err="1" smtClean="0"/>
              <a:t>isoproterenal</a:t>
            </a:r>
            <a:endParaRPr lang="en-US" altLang="ko-KR" baseline="0" dirty="0" smtClean="0"/>
          </a:p>
        </p:txBody>
      </p:sp>
      <p:sp>
        <p:nvSpPr>
          <p:cNvPr id="4" name="슬라이드 번호 개체 틀 3"/>
          <p:cNvSpPr>
            <a:spLocks noGrp="1"/>
          </p:cNvSpPr>
          <p:nvPr>
            <p:ph type="sldNum" sz="quarter" idx="10"/>
          </p:nvPr>
        </p:nvSpPr>
        <p:spPr/>
        <p:txBody>
          <a:bodyPr/>
          <a:lstStyle/>
          <a:p>
            <a:fld id="{67C26844-0D5F-4B4E-B175-16E1CAA7C8DB}" type="slidenum">
              <a:rPr lang="ko-KR" altLang="en-US" smtClean="0">
                <a:solidFill>
                  <a:prstClr val="black"/>
                </a:solidFill>
              </a:rPr>
              <a:pPr/>
              <a:t>10</a:t>
            </a:fld>
            <a:endParaRPr lang="ko-KR" altLang="en-US">
              <a:solidFill>
                <a:prstClr val="black"/>
              </a:solidFill>
            </a:endParaRPr>
          </a:p>
        </p:txBody>
      </p:sp>
    </p:spTree>
    <p:extLst>
      <p:ext uri="{BB962C8B-B14F-4D97-AF65-F5344CB8AC3E}">
        <p14:creationId xmlns:p14="http://schemas.microsoft.com/office/powerpoint/2010/main" val="232441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2160415-490B-4C58-9CCB-779B36CB0B68}" type="slidenum">
              <a:rPr lang="en-US" sz="1200" b="0" smtClean="0"/>
              <a:pPr/>
              <a:t>11</a:t>
            </a:fld>
            <a:endParaRPr lang="en-US" sz="1200" b="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cs typeface="Arial" charset="0"/>
            </a:endParaRPr>
          </a:p>
        </p:txBody>
      </p:sp>
    </p:spTree>
    <p:extLst>
      <p:ext uri="{BB962C8B-B14F-4D97-AF65-F5344CB8AC3E}">
        <p14:creationId xmlns:p14="http://schemas.microsoft.com/office/powerpoint/2010/main" val="305454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858838" y="141288"/>
            <a:ext cx="5170487" cy="3876675"/>
          </a:xfrm>
          <a:ln/>
        </p:spPr>
      </p:sp>
      <p:sp>
        <p:nvSpPr>
          <p:cNvPr id="122883" name="Rectangle 3"/>
          <p:cNvSpPr>
            <a:spLocks noGrp="1" noChangeArrowheads="1"/>
          </p:cNvSpPr>
          <p:nvPr>
            <p:ph type="body" idx="1"/>
          </p:nvPr>
        </p:nvSpPr>
        <p:spPr>
          <a:xfrm>
            <a:off x="838200" y="4164013"/>
            <a:ext cx="5181600" cy="46418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85738" indent="-185738">
              <a:lnSpc>
                <a:spcPct val="90000"/>
              </a:lnSpc>
            </a:pPr>
            <a:r>
              <a:rPr lang="en-US" altLang="en-US" b="1" dirty="0" smtClean="0">
                <a:latin typeface="Times" charset="0"/>
                <a:ea typeface="Osaka" charset="-128"/>
              </a:rPr>
              <a:t>Hypoglycemic episodes often go </a:t>
            </a:r>
            <a:r>
              <a:rPr lang="en-US" altLang="en-US" b="1" dirty="0" err="1" smtClean="0">
                <a:latin typeface="Times" charset="0"/>
                <a:ea typeface="Osaka" charset="-128"/>
              </a:rPr>
              <a:t>unrecognised</a:t>
            </a:r>
            <a:r>
              <a:rPr lang="en-US" altLang="en-US" b="1" dirty="0" smtClean="0">
                <a:latin typeface="Times" charset="0"/>
                <a:ea typeface="Osaka" charset="-128"/>
              </a:rPr>
              <a:t> by patients</a:t>
            </a:r>
          </a:p>
          <a:p>
            <a:pPr marL="185738" indent="-185738">
              <a:lnSpc>
                <a:spcPct val="90000"/>
              </a:lnSpc>
            </a:pPr>
            <a:endParaRPr lang="en-US" altLang="en-US" dirty="0" smtClean="0">
              <a:latin typeface="Times" charset="0"/>
              <a:ea typeface="Osaka" charset="-128"/>
            </a:endParaRPr>
          </a:p>
          <a:p>
            <a:pPr marL="185738" indent="-185738">
              <a:lnSpc>
                <a:spcPct val="90000"/>
              </a:lnSpc>
            </a:pPr>
            <a:r>
              <a:rPr lang="en-US" altLang="en-US" b="1" dirty="0" smtClean="0">
                <a:latin typeface="Times" charset="0"/>
                <a:ea typeface="Osaka" charset="-128"/>
              </a:rPr>
              <a:t>Key message: CGMS data have demonstrated that </a:t>
            </a:r>
            <a:r>
              <a:rPr lang="en-US" altLang="en-US" b="1" dirty="0" err="1" smtClean="0">
                <a:latin typeface="Times" charset="0"/>
                <a:ea typeface="Osaka" charset="-128"/>
              </a:rPr>
              <a:t>unrecognised</a:t>
            </a:r>
            <a:r>
              <a:rPr lang="en-US" altLang="en-US" b="1" dirty="0" smtClean="0">
                <a:latin typeface="Times" charset="0"/>
                <a:ea typeface="Osaka" charset="-128"/>
              </a:rPr>
              <a:t> </a:t>
            </a:r>
            <a:r>
              <a:rPr lang="en-US" altLang="en-US" b="1" dirty="0" err="1" smtClean="0">
                <a:latin typeface="Times" charset="0"/>
                <a:ea typeface="Osaka" charset="-128"/>
              </a:rPr>
              <a:t>hypoglycaemic</a:t>
            </a:r>
            <a:r>
              <a:rPr lang="en-US" altLang="en-US" b="1" dirty="0" smtClean="0">
                <a:latin typeface="Times" charset="0"/>
                <a:ea typeface="Osaka" charset="-128"/>
              </a:rPr>
              <a:t> episodes are common and often occur at night.</a:t>
            </a:r>
          </a:p>
          <a:p>
            <a:pPr marL="185738" indent="-185738">
              <a:lnSpc>
                <a:spcPct val="90000"/>
              </a:lnSpc>
            </a:pPr>
            <a:endParaRPr lang="en-US" altLang="en-US" b="1" dirty="0" smtClean="0">
              <a:latin typeface="Times" charset="0"/>
              <a:ea typeface="Osaka" charset="-128"/>
            </a:endParaRPr>
          </a:p>
          <a:p>
            <a:pPr marL="185738" indent="-185738">
              <a:lnSpc>
                <a:spcPct val="90000"/>
              </a:lnSpc>
            </a:pPr>
            <a:r>
              <a:rPr lang="en-US" altLang="en-US" dirty="0" smtClean="0">
                <a:latin typeface="Times" charset="0"/>
                <a:ea typeface="Osaka" charset="-128"/>
              </a:rPr>
              <a:t>Chico study: This study evaluated the usefulness of a continuous glucose monitoring system (CGMS) for identifying </a:t>
            </a:r>
            <a:r>
              <a:rPr lang="en-US" altLang="en-US" dirty="0" err="1" smtClean="0">
                <a:latin typeface="Times" charset="0"/>
                <a:ea typeface="Osaka" charset="-128"/>
              </a:rPr>
              <a:t>unrecognised</a:t>
            </a:r>
            <a:r>
              <a:rPr lang="en-US" altLang="en-US" dirty="0" smtClean="0">
                <a:latin typeface="Times" charset="0"/>
                <a:ea typeface="Osaka" charset="-128"/>
              </a:rPr>
              <a:t> </a:t>
            </a:r>
            <a:r>
              <a:rPr lang="en-US" altLang="en-US" dirty="0" err="1" smtClean="0">
                <a:latin typeface="Times" charset="0"/>
                <a:ea typeface="Osaka" charset="-128"/>
              </a:rPr>
              <a:t>hypoglycaemia</a:t>
            </a:r>
            <a:r>
              <a:rPr lang="en-US" altLang="en-US" dirty="0" smtClean="0">
                <a:latin typeface="Times" charset="0"/>
                <a:ea typeface="Osaka" charset="-128"/>
              </a:rPr>
              <a:t> in patients with T1DM and T2DM. A total of 70 patients were monitored using CGMS, and the frequency of asymptomatic </a:t>
            </a:r>
            <a:r>
              <a:rPr lang="en-US" altLang="en-US" dirty="0" err="1" smtClean="0">
                <a:latin typeface="Times" charset="0"/>
                <a:ea typeface="Osaka" charset="-128"/>
              </a:rPr>
              <a:t>hypoglycaemia</a:t>
            </a:r>
            <a:r>
              <a:rPr lang="en-US" altLang="en-US" dirty="0" smtClean="0">
                <a:latin typeface="Times" charset="0"/>
                <a:ea typeface="Osaka" charset="-128"/>
              </a:rPr>
              <a:t> detected by the CGMS (glucose values &lt;3.3 </a:t>
            </a:r>
            <a:r>
              <a:rPr lang="en-US" altLang="en-US" dirty="0" err="1" smtClean="0">
                <a:latin typeface="Times" charset="0"/>
                <a:ea typeface="Osaka" charset="-128"/>
              </a:rPr>
              <a:t>mmol</a:t>
            </a:r>
            <a:r>
              <a:rPr lang="en-US" altLang="en-US" dirty="0" smtClean="0">
                <a:latin typeface="Times" charset="0"/>
                <a:ea typeface="Osaka" charset="-128"/>
              </a:rPr>
              <a:t>/L) was calculated. </a:t>
            </a:r>
            <a:r>
              <a:rPr lang="en-US" altLang="en-US" dirty="0" err="1" smtClean="0">
                <a:latin typeface="Times" charset="0"/>
                <a:ea typeface="Osaka" charset="-128"/>
              </a:rPr>
              <a:t>Unrecognised</a:t>
            </a:r>
            <a:r>
              <a:rPr lang="en-US" altLang="en-US" dirty="0" smtClean="0">
                <a:latin typeface="Times" charset="0"/>
                <a:ea typeface="Osaka" charset="-128"/>
              </a:rPr>
              <a:t> </a:t>
            </a:r>
            <a:r>
              <a:rPr lang="en-US" altLang="en-US" dirty="0" err="1" smtClean="0">
                <a:latin typeface="Times" charset="0"/>
                <a:ea typeface="Osaka" charset="-128"/>
              </a:rPr>
              <a:t>hypoglycaemia</a:t>
            </a:r>
            <a:r>
              <a:rPr lang="en-US" altLang="en-US" dirty="0" smtClean="0">
                <a:latin typeface="Times" charset="0"/>
                <a:ea typeface="Osaka" charset="-128"/>
              </a:rPr>
              <a:t> was identified in 63% of patients with T1DM and 47% of patients with T2DM, as measured by CGMS (n=70) — 74% of all events occurred at night.</a:t>
            </a:r>
            <a:r>
              <a:rPr lang="en-US" altLang="en-US" baseline="30000" dirty="0" smtClean="0">
                <a:latin typeface="Times" charset="0"/>
                <a:ea typeface="Osaka" charset="-128"/>
              </a:rPr>
              <a:t>1</a:t>
            </a:r>
          </a:p>
          <a:p>
            <a:pPr marL="185738" indent="-185738">
              <a:lnSpc>
                <a:spcPct val="90000"/>
              </a:lnSpc>
            </a:pPr>
            <a:endParaRPr lang="en-US" altLang="en-US" dirty="0" smtClean="0">
              <a:latin typeface="Times" charset="0"/>
              <a:ea typeface="Osaka" charset="-128"/>
            </a:endParaRPr>
          </a:p>
          <a:p>
            <a:pPr marL="185738" indent="-185738">
              <a:lnSpc>
                <a:spcPct val="90000"/>
              </a:lnSpc>
            </a:pPr>
            <a:r>
              <a:rPr lang="en-US" altLang="en-US" dirty="0" smtClean="0">
                <a:latin typeface="Times" charset="0"/>
                <a:ea typeface="Osaka" charset="-128"/>
              </a:rPr>
              <a:t>Weber study: CGMS was used for </a:t>
            </a:r>
            <a:r>
              <a:rPr lang="en-US" altLang="en-US" dirty="0" smtClean="0">
                <a:latin typeface="Times" charset="0"/>
                <a:ea typeface="Osaka" charset="-128"/>
                <a:cs typeface="Arial" pitchFamily="34" charset="0"/>
              </a:rPr>
              <a:t>≥</a:t>
            </a:r>
            <a:r>
              <a:rPr lang="en-US" altLang="en-US" dirty="0" smtClean="0">
                <a:latin typeface="Times" charset="0"/>
                <a:ea typeface="Osaka" charset="-128"/>
              </a:rPr>
              <a:t>3 days to identify </a:t>
            </a:r>
            <a:r>
              <a:rPr lang="en-US" altLang="en-US" dirty="0" err="1" smtClean="0">
                <a:latin typeface="Times" charset="0"/>
                <a:ea typeface="Osaka" charset="-128"/>
              </a:rPr>
              <a:t>hypoglycaemia</a:t>
            </a:r>
            <a:r>
              <a:rPr lang="en-US" altLang="en-US" dirty="0" smtClean="0">
                <a:latin typeface="Times" charset="0"/>
                <a:ea typeface="Osaka" charset="-128"/>
              </a:rPr>
              <a:t> in patients with T2DM (n=31). Similar to the Chico study, there were a substantial number of </a:t>
            </a:r>
            <a:r>
              <a:rPr lang="en-US" altLang="en-US" dirty="0" err="1" smtClean="0">
                <a:latin typeface="Times" charset="0"/>
                <a:ea typeface="Osaka" charset="-128"/>
              </a:rPr>
              <a:t>hypoglycaemic</a:t>
            </a:r>
            <a:r>
              <a:rPr lang="en-US" altLang="en-US" dirty="0" smtClean="0">
                <a:latin typeface="Times" charset="0"/>
                <a:ea typeface="Osaka" charset="-128"/>
              </a:rPr>
              <a:t> episodes that went </a:t>
            </a:r>
            <a:r>
              <a:rPr lang="en-US" altLang="en-US" dirty="0" err="1" smtClean="0">
                <a:latin typeface="Times" charset="0"/>
                <a:ea typeface="Osaka" charset="-128"/>
              </a:rPr>
              <a:t>unrecognised</a:t>
            </a:r>
            <a:r>
              <a:rPr lang="en-US" altLang="en-US" dirty="0" smtClean="0">
                <a:latin typeface="Times" charset="0"/>
                <a:ea typeface="Osaka" charset="-128"/>
              </a:rPr>
              <a:t> by patients. </a:t>
            </a:r>
            <a:r>
              <a:rPr lang="en-US" altLang="en-US" dirty="0" err="1" smtClean="0">
                <a:latin typeface="Times" charset="0"/>
                <a:ea typeface="Osaka" charset="-128"/>
              </a:rPr>
              <a:t>Hypoglycaemic</a:t>
            </a:r>
            <a:r>
              <a:rPr lang="en-US" altLang="en-US" dirty="0" smtClean="0">
                <a:latin typeface="Times" charset="0"/>
                <a:ea typeface="Osaka" charset="-128"/>
              </a:rPr>
              <a:t> events were </a:t>
            </a:r>
            <a:r>
              <a:rPr lang="en-US" altLang="en-US" dirty="0" err="1" smtClean="0">
                <a:latin typeface="Times" charset="0"/>
                <a:ea typeface="Osaka" charset="-128"/>
              </a:rPr>
              <a:t>categorised</a:t>
            </a:r>
            <a:r>
              <a:rPr lang="en-US" altLang="en-US" dirty="0" smtClean="0">
                <a:latin typeface="Times" charset="0"/>
                <a:ea typeface="Osaka" charset="-128"/>
              </a:rPr>
              <a:t> as ≤2.79 </a:t>
            </a:r>
            <a:r>
              <a:rPr lang="en-US" altLang="en-US" dirty="0" err="1" smtClean="0">
                <a:latin typeface="Times" charset="0"/>
                <a:ea typeface="Osaka" charset="-128"/>
              </a:rPr>
              <a:t>mmol</a:t>
            </a:r>
            <a:r>
              <a:rPr lang="en-US" altLang="en-US" dirty="0" smtClean="0">
                <a:latin typeface="Times" charset="0"/>
                <a:ea typeface="Osaka" charset="-128"/>
              </a:rPr>
              <a:t>/L and borderline events as 2.8–3.9 </a:t>
            </a:r>
            <a:r>
              <a:rPr lang="en-US" altLang="en-US" dirty="0" err="1" smtClean="0">
                <a:latin typeface="Times" charset="0"/>
                <a:ea typeface="Osaka" charset="-128"/>
              </a:rPr>
              <a:t>mmol</a:t>
            </a:r>
            <a:r>
              <a:rPr lang="en-US" altLang="en-US" dirty="0" smtClean="0">
                <a:latin typeface="Times" charset="0"/>
                <a:ea typeface="Osaka" charset="-128"/>
              </a:rPr>
              <a:t>/L — duration and time of day were also recorded. A total of 83% of </a:t>
            </a:r>
            <a:r>
              <a:rPr lang="en-US" altLang="en-US" dirty="0" err="1" smtClean="0">
                <a:latin typeface="Times" charset="0"/>
                <a:ea typeface="Osaka" charset="-128"/>
              </a:rPr>
              <a:t>hypoglycaemic</a:t>
            </a:r>
            <a:r>
              <a:rPr lang="en-US" altLang="en-US" dirty="0" smtClean="0">
                <a:latin typeface="Times" charset="0"/>
                <a:ea typeface="Osaka" charset="-128"/>
              </a:rPr>
              <a:t> episodes were </a:t>
            </a:r>
            <a:r>
              <a:rPr lang="en-US" altLang="en-US" dirty="0" err="1" smtClean="0">
                <a:latin typeface="Times" charset="0"/>
                <a:ea typeface="Osaka" charset="-128"/>
              </a:rPr>
              <a:t>recognised</a:t>
            </a:r>
            <a:r>
              <a:rPr lang="en-US" altLang="en-US" dirty="0" smtClean="0">
                <a:latin typeface="Times" charset="0"/>
                <a:ea typeface="Osaka" charset="-128"/>
              </a:rPr>
              <a:t> by CGMS and unnoticed by patients. Of the total classified </a:t>
            </a:r>
            <a:r>
              <a:rPr lang="en-US" altLang="en-US" dirty="0" err="1" smtClean="0">
                <a:latin typeface="Times" charset="0"/>
                <a:ea typeface="Osaka" charset="-128"/>
              </a:rPr>
              <a:t>hypoglycaemic</a:t>
            </a:r>
            <a:r>
              <a:rPr lang="en-US" altLang="en-US" dirty="0" smtClean="0">
                <a:latin typeface="Times" charset="0"/>
                <a:ea typeface="Osaka" charset="-128"/>
              </a:rPr>
              <a:t> and borderline events, 54% were nocturnal, and all of these went unnoticed by patients.</a:t>
            </a:r>
            <a:r>
              <a:rPr lang="en-US" altLang="en-US" baseline="30000" dirty="0" smtClean="0">
                <a:latin typeface="Times" charset="0"/>
                <a:ea typeface="Osaka" charset="-128"/>
              </a:rPr>
              <a:t>2</a:t>
            </a:r>
          </a:p>
          <a:p>
            <a:pPr marL="185738" indent="-185738">
              <a:lnSpc>
                <a:spcPct val="90000"/>
              </a:lnSpc>
            </a:pPr>
            <a:endParaRPr lang="en-US" altLang="en-US" dirty="0" smtClean="0">
              <a:latin typeface="Times" charset="0"/>
              <a:ea typeface="Osaka" charset="-128"/>
            </a:endParaRPr>
          </a:p>
          <a:p>
            <a:pPr marL="185738" indent="-185738">
              <a:lnSpc>
                <a:spcPct val="90000"/>
              </a:lnSpc>
            </a:pPr>
            <a:r>
              <a:rPr lang="en-US" altLang="en-US" b="1" dirty="0" smtClean="0">
                <a:latin typeface="Times" charset="0"/>
                <a:ea typeface="Osaka" charset="-128"/>
              </a:rPr>
              <a:t>References</a:t>
            </a:r>
          </a:p>
          <a:p>
            <a:pPr marL="185738" indent="-185738">
              <a:lnSpc>
                <a:spcPct val="90000"/>
              </a:lnSpc>
              <a:buFontTx/>
              <a:buAutoNum type="arabicPeriod"/>
            </a:pPr>
            <a:r>
              <a:rPr lang="en-US" altLang="en-US" dirty="0" smtClean="0">
                <a:latin typeface="Times" charset="0"/>
                <a:ea typeface="Osaka" charset="-128"/>
              </a:rPr>
              <a:t>Chico A, Vidal-Ríos P, </a:t>
            </a:r>
            <a:r>
              <a:rPr lang="en-US" altLang="en-US" dirty="0" err="1" smtClean="0">
                <a:latin typeface="Times" charset="0"/>
                <a:ea typeface="Osaka" charset="-128"/>
              </a:rPr>
              <a:t>Subirà</a:t>
            </a:r>
            <a:r>
              <a:rPr lang="en-US" altLang="en-US" dirty="0" smtClean="0">
                <a:latin typeface="Times" charset="0"/>
                <a:ea typeface="Osaka" charset="-128"/>
              </a:rPr>
              <a:t> M, </a:t>
            </a:r>
            <a:r>
              <a:rPr lang="en-US" altLang="en-US" dirty="0" err="1" smtClean="0">
                <a:latin typeface="Times" charset="0"/>
                <a:ea typeface="Osaka" charset="-128"/>
              </a:rPr>
              <a:t>Novials</a:t>
            </a:r>
            <a:r>
              <a:rPr lang="en-US" altLang="en-US" dirty="0" smtClean="0">
                <a:latin typeface="Times" charset="0"/>
                <a:ea typeface="Osaka" charset="-128"/>
              </a:rPr>
              <a:t> A. The continuous glucose monitoring system is useful for detecting unrecognized </a:t>
            </a:r>
            <a:r>
              <a:rPr lang="en-US" altLang="en-US" dirty="0" err="1" smtClean="0">
                <a:latin typeface="Times" charset="0"/>
                <a:ea typeface="Osaka" charset="-128"/>
              </a:rPr>
              <a:t>hypoglycemias</a:t>
            </a:r>
            <a:r>
              <a:rPr lang="en-US" altLang="en-US" dirty="0" smtClean="0">
                <a:latin typeface="Times" charset="0"/>
                <a:ea typeface="Osaka" charset="-128"/>
              </a:rPr>
              <a:t> in patients with type 1 and type 2 diabetes but is not better than frequent capillary glucose measurements for improving metabolic control. </a:t>
            </a:r>
            <a:r>
              <a:rPr lang="en-US" altLang="en-US" i="1" dirty="0" smtClean="0">
                <a:latin typeface="Times" charset="0"/>
                <a:ea typeface="Osaka" charset="-128"/>
              </a:rPr>
              <a:t>Diabetes Care</a:t>
            </a:r>
            <a:r>
              <a:rPr lang="en-US" altLang="en-US" dirty="0" smtClean="0">
                <a:latin typeface="Times" charset="0"/>
                <a:ea typeface="Osaka" charset="-128"/>
              </a:rPr>
              <a:t> 2003;26(4):1153–7. </a:t>
            </a:r>
          </a:p>
          <a:p>
            <a:pPr marL="185738" indent="-185738">
              <a:lnSpc>
                <a:spcPct val="90000"/>
              </a:lnSpc>
              <a:buFontTx/>
              <a:buAutoNum type="arabicPeriod"/>
            </a:pPr>
            <a:r>
              <a:rPr lang="en-US" altLang="en-US" dirty="0" smtClean="0">
                <a:latin typeface="Times" charset="0"/>
                <a:ea typeface="Osaka" charset="-128"/>
              </a:rPr>
              <a:t>Weber KK, </a:t>
            </a:r>
            <a:r>
              <a:rPr lang="en-US" altLang="en-US" dirty="0" err="1" smtClean="0">
                <a:latin typeface="Times" charset="0"/>
                <a:ea typeface="Osaka" charset="-128"/>
              </a:rPr>
              <a:t>Lohmann</a:t>
            </a:r>
            <a:r>
              <a:rPr lang="en-US" altLang="en-US" dirty="0" smtClean="0">
                <a:latin typeface="Times" charset="0"/>
                <a:ea typeface="Osaka" charset="-128"/>
              </a:rPr>
              <a:t> T, Busch K, </a:t>
            </a:r>
            <a:r>
              <a:rPr lang="en-US" altLang="en-US" dirty="0" err="1" smtClean="0">
                <a:latin typeface="Times" charset="0"/>
                <a:ea typeface="Osaka" charset="-128"/>
              </a:rPr>
              <a:t>Donati</a:t>
            </a:r>
            <a:r>
              <a:rPr lang="en-US" altLang="en-US" dirty="0" smtClean="0">
                <a:latin typeface="Times" charset="0"/>
                <a:ea typeface="Osaka" charset="-128"/>
              </a:rPr>
              <a:t>-Hirsch I, Riel R. High frequency of unrecognized </a:t>
            </a:r>
            <a:r>
              <a:rPr lang="en-US" altLang="en-US" dirty="0" err="1" smtClean="0">
                <a:latin typeface="Times" charset="0"/>
                <a:ea typeface="Osaka" charset="-128"/>
              </a:rPr>
              <a:t>hypoglycaemias</a:t>
            </a:r>
            <a:r>
              <a:rPr lang="en-US" altLang="en-US" dirty="0" smtClean="0">
                <a:latin typeface="Times" charset="0"/>
                <a:ea typeface="Osaka" charset="-128"/>
              </a:rPr>
              <a:t> in patients with type 2 diabetes is discovered by continuous glucose monitoring. </a:t>
            </a:r>
            <a:r>
              <a:rPr lang="en-US" altLang="en-US" i="1" dirty="0" err="1" smtClean="0">
                <a:latin typeface="Times" charset="0"/>
                <a:ea typeface="Osaka" charset="-128"/>
              </a:rPr>
              <a:t>Exp</a:t>
            </a:r>
            <a:r>
              <a:rPr lang="en-US" altLang="en-US" i="1" dirty="0" smtClean="0">
                <a:latin typeface="Times" charset="0"/>
                <a:ea typeface="Osaka" charset="-128"/>
              </a:rPr>
              <a:t> </a:t>
            </a:r>
            <a:r>
              <a:rPr lang="en-US" altLang="en-US" i="1" dirty="0" err="1" smtClean="0">
                <a:latin typeface="Times" charset="0"/>
                <a:ea typeface="Osaka" charset="-128"/>
              </a:rPr>
              <a:t>Clin</a:t>
            </a:r>
            <a:r>
              <a:rPr lang="en-US" altLang="en-US" i="1" dirty="0" smtClean="0">
                <a:latin typeface="Times" charset="0"/>
                <a:ea typeface="Osaka" charset="-128"/>
              </a:rPr>
              <a:t> </a:t>
            </a:r>
            <a:r>
              <a:rPr lang="en-US" altLang="en-US" i="1" dirty="0" err="1" smtClean="0">
                <a:latin typeface="Times" charset="0"/>
                <a:ea typeface="Osaka" charset="-128"/>
              </a:rPr>
              <a:t>Endocrinol</a:t>
            </a:r>
            <a:r>
              <a:rPr lang="en-US" altLang="en-US" i="1" dirty="0" smtClean="0">
                <a:latin typeface="Times" charset="0"/>
                <a:ea typeface="Osaka" charset="-128"/>
              </a:rPr>
              <a:t> Diabetes</a:t>
            </a:r>
            <a:r>
              <a:rPr lang="en-US" altLang="en-US" dirty="0" smtClean="0">
                <a:latin typeface="Times" charset="0"/>
                <a:ea typeface="Osaka" charset="-128"/>
              </a:rPr>
              <a:t> 2007;115(8):491–4.</a:t>
            </a:r>
          </a:p>
        </p:txBody>
      </p:sp>
    </p:spTree>
    <p:extLst>
      <p:ext uri="{BB962C8B-B14F-4D97-AF65-F5344CB8AC3E}">
        <p14:creationId xmlns:p14="http://schemas.microsoft.com/office/powerpoint/2010/main" val="140815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xfrm>
            <a:off x="1143000" y="685800"/>
            <a:ext cx="4573588" cy="3429000"/>
          </a:xfrm>
          <a:ln/>
        </p:spPr>
      </p:sp>
      <p:sp>
        <p:nvSpPr>
          <p:cNvPr id="32461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defTabSz="457200">
              <a:spcBef>
                <a:spcPct val="0"/>
              </a:spcBef>
              <a:defRPr/>
            </a:pPr>
            <a:endParaRPr lang="en-US" dirty="0" smtClean="0">
              <a:latin typeface="Arial" charset="0"/>
              <a:cs typeface="ＭＳ Ｐゴシック" charset="0"/>
            </a:endParaRPr>
          </a:p>
          <a:p>
            <a:pPr defTabSz="457200">
              <a:spcBef>
                <a:spcPct val="0"/>
              </a:spcBef>
              <a:defRPr/>
            </a:pPr>
            <a:endParaRPr lang="en-US" dirty="0">
              <a:latin typeface="Arial" charset="0"/>
              <a:cs typeface="ＭＳ Ｐゴシック" charset="0"/>
            </a:endParaRPr>
          </a:p>
        </p:txBody>
      </p:sp>
      <p:sp>
        <p:nvSpPr>
          <p:cNvPr id="72707" name="Slide Number Placeholder 3"/>
          <p:cNvSpPr txBox="1">
            <a:spLocks noGrp="1"/>
          </p:cNvSpPr>
          <p:nvPr/>
        </p:nvSpPr>
        <p:spPr bwMode="auto">
          <a:xfrm>
            <a:off x="3883991" y="8684968"/>
            <a:ext cx="2972392" cy="45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hangingPunct="1"/>
            <a:fld id="{E2629A66-C4FA-324C-AC31-64BEC9A350FF}" type="slidenum">
              <a:rPr lang="en-GB" sz="1200">
                <a:solidFill>
                  <a:srgbClr val="000000"/>
                </a:solidFill>
              </a:rPr>
              <a:pPr algn="r" defTabSz="457200" eaLnBrk="1" hangingPunct="1"/>
              <a:t>34</a:t>
            </a:fld>
            <a:endParaRPr lang="en-GB" sz="1200">
              <a:solidFill>
                <a:srgbClr val="000000"/>
              </a:solidFill>
            </a:endParaRPr>
          </a:p>
        </p:txBody>
      </p:sp>
    </p:spTree>
    <p:extLst>
      <p:ext uri="{BB962C8B-B14F-4D97-AF65-F5344CB8AC3E}">
        <p14:creationId xmlns:p14="http://schemas.microsoft.com/office/powerpoint/2010/main" val="250071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45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baseline="0" dirty="0" smtClean="0"/>
          </a:p>
        </p:txBody>
      </p:sp>
    </p:spTree>
    <p:extLst>
      <p:ext uri="{BB962C8B-B14F-4D97-AF65-F5344CB8AC3E}">
        <p14:creationId xmlns:p14="http://schemas.microsoft.com/office/powerpoint/2010/main" val="346816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 name="Slide Number Placeholder 3"/>
          <p:cNvSpPr txBox="1">
            <a:spLocks noGrp="1"/>
          </p:cNvSpPr>
          <p:nvPr/>
        </p:nvSpPr>
        <p:spPr>
          <a:xfrm>
            <a:off x="3883207" y="8685562"/>
            <a:ext cx="2973247" cy="456888"/>
          </a:xfrm>
          <a:prstGeom prst="rect">
            <a:avLst/>
          </a:prstGeom>
          <a:noFill/>
        </p:spPr>
        <p:txBody>
          <a:bodyPr lIns="93166" tIns="46583" rIns="93166" bIns="46583" anchor="b"/>
          <a:lstStyle/>
          <a:p>
            <a:pPr algn="r">
              <a:defRPr/>
            </a:pPr>
            <a:fld id="{41EC9966-2C98-44BD-BCFD-4222C8CEFA18}" type="slidenum">
              <a:rPr lang="en-US" sz="1200">
                <a:solidFill>
                  <a:srgbClr val="001965"/>
                </a:solidFill>
                <a:ea typeface="MS PGothic"/>
                <a:cs typeface="MS PGothic"/>
              </a:rPr>
              <a:pPr algn="r">
                <a:defRPr/>
              </a:pPr>
              <a:t>46</a:t>
            </a:fld>
            <a:endParaRPr lang="en-US" sz="1200" dirty="0">
              <a:solidFill>
                <a:srgbClr val="001965"/>
              </a:solidFill>
              <a:ea typeface="MS PGothic"/>
              <a:cs typeface="MS PGothic"/>
            </a:endParaRPr>
          </a:p>
        </p:txBody>
      </p:sp>
      <p:sp>
        <p:nvSpPr>
          <p:cNvPr id="2" name="Notes Placeholder 1"/>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36120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CBDA5-BCBB-4C07-89D8-8D45A1DFB900}" type="slidenum">
              <a:rPr lang="en-US" smtClean="0"/>
              <a:t>79</a:t>
            </a:fld>
            <a:endParaRPr lang="en-US"/>
          </a:p>
        </p:txBody>
      </p:sp>
    </p:spTree>
    <p:extLst>
      <p:ext uri="{BB962C8B-B14F-4D97-AF65-F5344CB8AC3E}">
        <p14:creationId xmlns:p14="http://schemas.microsoft.com/office/powerpoint/2010/main" val="276658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r>
              <a:rPr lang="en-US" dirty="0"/>
              <a:t>Moving on to hypoglycemia recommendations, hypoglycemia is the leading limiting factor in the glycemic management of patients with type 1 and insulin-treated type 2 diabetes.  </a:t>
            </a:r>
          </a:p>
          <a:p>
            <a:endParaRPr lang="en-US" dirty="0"/>
          </a:p>
          <a:p>
            <a:pPr marL="171450" indent="-171450">
              <a:buFont typeface="Arial" panose="020B0604020202020204" pitchFamily="34" charset="0"/>
              <a:buChar char="•"/>
            </a:pPr>
            <a:r>
              <a:rPr lang="en-US" dirty="0"/>
              <a:t>Individuals at risk for hypoglycemia should be asked about symptomatic and asymptomatic hypoglycemia at each encounter. </a:t>
            </a:r>
            <a:r>
              <a:rPr lang="en-US" b="1" dirty="0"/>
              <a:t>C</a:t>
            </a:r>
            <a:r>
              <a:rPr lang="en-US" dirty="0"/>
              <a:t>  </a:t>
            </a:r>
            <a:r>
              <a:rPr lang="en-US" b="1" dirty="0"/>
              <a:t>[CLICK]</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dirty="0"/>
              <a:t>Glucose (15–20 g) is the preferred treatment for the conscious individual with blood glucose </a:t>
            </a:r>
            <a:r>
              <a:rPr lang="en-US" sz="1200" u="sng" dirty="0"/>
              <a:t>&lt;</a:t>
            </a:r>
            <a:r>
              <a:rPr lang="en-US" sz="1200" dirty="0"/>
              <a:t>70 mg/</a:t>
            </a:r>
            <a:r>
              <a:rPr lang="en-US" sz="1200" dirty="0" err="1"/>
              <a:t>dL</a:t>
            </a:r>
            <a:r>
              <a:rPr lang="en-US" sz="1200" dirty="0"/>
              <a:t>, although any form of carbohydrate that contains glucose may be used. Fifteen minutes after treatment, if SMBG shows continued hypoglycemia, the treatment should be repeated. Once SMBG returns to normal, the individual should consume a meal or snack to prevent recurrence of hypoglycemia. </a:t>
            </a:r>
            <a:r>
              <a:rPr lang="en-US" sz="1200" b="1" dirty="0">
                <a:solidFill>
                  <a:schemeClr val="accent6"/>
                </a:solidFill>
              </a:rPr>
              <a:t>E</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81</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val="378021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360815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206733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1131755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8038" y="6235700"/>
            <a:ext cx="5111750" cy="414338"/>
          </a:xfrm>
          <a:prstGeom prst="rect">
            <a:avLst/>
          </a:prstGeom>
          <a:noFill/>
          <a:ln w="9525">
            <a:noFill/>
            <a:miter lim="800000"/>
            <a:headEnd/>
            <a:tailEnd/>
          </a:ln>
          <a:effectLst/>
        </p:spPr>
        <p:txBody>
          <a:bodyPr lIns="0" tIns="0" rIns="0" bIns="0" anchor="ctr"/>
          <a:lstStyle/>
          <a:p>
            <a:pPr algn="r" fontAlgn="base">
              <a:spcBef>
                <a:spcPct val="0"/>
              </a:spcBef>
              <a:spcAft>
                <a:spcPct val="0"/>
              </a:spcAft>
              <a:defRPr/>
            </a:pPr>
            <a:r>
              <a:rPr lang="en-US" sz="800">
                <a:solidFill>
                  <a:srgbClr val="000000"/>
                </a:solidFill>
              </a:rPr>
              <a:t>     |   </a:t>
            </a:r>
            <a:fld id="{51D0FC02-A243-4A60-95A3-F1CBBA7298AA}" type="slidenum">
              <a:rPr lang="en-US" sz="800">
                <a:solidFill>
                  <a:srgbClr val="000000"/>
                </a:solidFill>
              </a:rPr>
              <a:pPr algn="r" fontAlgn="base">
                <a:spcBef>
                  <a:spcPct val="0"/>
                </a:spcBef>
                <a:spcAft>
                  <a:spcPct val="0"/>
                </a:spcAft>
                <a:defRPr/>
              </a:pPr>
              <a:t>‹#›</a:t>
            </a:fld>
            <a:endParaRPr lang="en-US" sz="800">
              <a:solidFill>
                <a:srgbClr val="000000"/>
              </a:solidFill>
            </a:endParaRPr>
          </a:p>
        </p:txBody>
      </p:sp>
      <p:sp>
        <p:nvSpPr>
          <p:cNvPr id="5" name="Text Box 6"/>
          <p:cNvSpPr txBox="1">
            <a:spLocks noChangeArrowheads="1"/>
          </p:cNvSpPr>
          <p:nvPr/>
        </p:nvSpPr>
        <p:spPr bwMode="auto">
          <a:xfrm>
            <a:off x="8078788" y="6342063"/>
            <a:ext cx="857250" cy="334962"/>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endParaRPr lang="en-US" sz="1600">
              <a:solidFill>
                <a:srgbClr val="1F60A9"/>
              </a:solidFill>
            </a:endParaRPr>
          </a:p>
        </p:txBody>
      </p:sp>
      <p:pic>
        <p:nvPicPr>
          <p:cNvPr id="6" name="Picture 9" descr="SANOFI_DIABETES_without_tagline.jpg"/>
          <p:cNvPicPr>
            <a:picLocks noChangeAspect="1"/>
          </p:cNvPicPr>
          <p:nvPr userDrawn="1"/>
        </p:nvPicPr>
        <p:blipFill>
          <a:blip r:embed="rId3" cstate="print"/>
          <a:srcRect/>
          <a:stretch>
            <a:fillRect/>
          </a:stretch>
        </p:blipFill>
        <p:spPr bwMode="auto">
          <a:xfrm>
            <a:off x="642938" y="6278563"/>
            <a:ext cx="3000375" cy="365125"/>
          </a:xfrm>
          <a:prstGeom prst="rect">
            <a:avLst/>
          </a:prstGeom>
          <a:noFill/>
          <a:ln w="9525">
            <a:noFill/>
            <a:miter lim="800000"/>
            <a:headEnd/>
            <a:tailEnd/>
          </a:ln>
        </p:spPr>
      </p:pic>
      <p:sp>
        <p:nvSpPr>
          <p:cNvPr id="29698" name="Rectangle 2"/>
          <p:cNvSpPr>
            <a:spLocks noGrp="1" noChangeArrowheads="1"/>
          </p:cNvSpPr>
          <p:nvPr>
            <p:ph type="ctrTitle"/>
          </p:nvPr>
        </p:nvSpPr>
        <p:spPr>
          <a:xfrm>
            <a:off x="1371600" y="2130425"/>
            <a:ext cx="5986482" cy="1946275"/>
          </a:xfrm>
        </p:spPr>
        <p:txBody>
          <a:bodyPr anchor="t"/>
          <a:lstStyle>
            <a:lvl1pPr>
              <a:defRPr sz="4400" b="0">
                <a:solidFill>
                  <a:schemeClr val="bg1"/>
                </a:solidFill>
                <a:effectLst>
                  <a:outerShdw blurRad="38100" dist="38100" dir="2700000" algn="tl">
                    <a:srgbClr val="000000">
                      <a:alpha val="43137"/>
                    </a:srgbClr>
                  </a:outerShdw>
                </a:effectLst>
                <a:latin typeface="Calibri" pitchFamily="34" charset="0"/>
                <a:cs typeface="Calibri" pitchFamily="34" charset="0"/>
              </a:defRPr>
            </a:lvl1pPr>
          </a:lstStyle>
          <a:p>
            <a:r>
              <a:rPr lang="en-US" dirty="0"/>
              <a:t>CLIQUEZ POUR MODIFIER LE STYLE DU TITRE</a:t>
            </a:r>
          </a:p>
        </p:txBody>
      </p:sp>
      <p:sp>
        <p:nvSpPr>
          <p:cNvPr id="29699" name="Rectangle 3"/>
          <p:cNvSpPr>
            <a:spLocks noGrp="1" noChangeArrowheads="1"/>
          </p:cNvSpPr>
          <p:nvPr>
            <p:ph type="subTitle" idx="1"/>
          </p:nvPr>
        </p:nvSpPr>
        <p:spPr>
          <a:xfrm>
            <a:off x="1371600" y="4184650"/>
            <a:ext cx="5110163" cy="1454150"/>
          </a:xfrm>
        </p:spPr>
        <p:txBody>
          <a:bodyPr/>
          <a:lstStyle>
            <a:lvl1pPr marL="0" indent="0">
              <a:buFont typeface="Trebuchet MS" pitchFamily="34" charset="0"/>
              <a:buNone/>
              <a:defRPr sz="2800">
                <a:latin typeface="Calibri" pitchFamily="34" charset="0"/>
                <a:cs typeface="Calibri" pitchFamily="34" charset="0"/>
              </a:defRPr>
            </a:lvl1pPr>
          </a:lstStyle>
          <a:p>
            <a:r>
              <a:rPr lang="en-US" dirty="0" err="1"/>
              <a:t>Cliquez</a:t>
            </a:r>
            <a:r>
              <a:rPr lang="en-US" dirty="0"/>
              <a:t> pour modifier le style des </a:t>
            </a:r>
            <a:r>
              <a:rPr lang="en-US" dirty="0" err="1"/>
              <a:t>sous-titres</a:t>
            </a:r>
            <a:r>
              <a:rPr lang="en-US" dirty="0"/>
              <a:t> du masque</a:t>
            </a:r>
          </a:p>
        </p:txBody>
      </p:sp>
    </p:spTree>
    <p:extLst>
      <p:ext uri="{BB962C8B-B14F-4D97-AF65-F5344CB8AC3E}">
        <p14:creationId xmlns:p14="http://schemas.microsoft.com/office/powerpoint/2010/main" val="43762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Calibri" pitchFamily="34" charset="0"/>
                <a:cs typeface="Calibri" pitchFamily="34" charset="0"/>
              </a:defRPr>
            </a:lvl1pPr>
            <a:lvl2pPr>
              <a:defRPr sz="1800">
                <a:solidFill>
                  <a:schemeClr val="accent6">
                    <a:lumMod val="60000"/>
                    <a:lumOff val="40000"/>
                  </a:schemeClr>
                </a:solidFill>
                <a:latin typeface="Calibri" pitchFamily="34" charset="0"/>
                <a:cs typeface="Calibri" pitchFamily="34" charset="0"/>
              </a:defRPr>
            </a:lvl2pPr>
            <a:lvl3pPr>
              <a:defRPr>
                <a:solidFill>
                  <a:schemeClr val="bg1">
                    <a:lumMod val="50000"/>
                  </a:schemeClr>
                </a:solidFill>
                <a:latin typeface="Calibri" pitchFamily="34" charset="0"/>
                <a:cs typeface="Calibri" pitchFamily="34" charset="0"/>
              </a:defRPr>
            </a:lvl3pPr>
            <a:lvl4pPr>
              <a:defRPr>
                <a:solidFill>
                  <a:schemeClr val="bg1">
                    <a:lumMod val="65000"/>
                  </a:schemeClr>
                </a:solidFill>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1993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2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70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132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109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82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497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F2-7113-4D4E-91DA-4E3EFA488FCC}"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1225407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9408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81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60350"/>
            <a:ext cx="2003425"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60350"/>
            <a:ext cx="5857875"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96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60350"/>
            <a:ext cx="80137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41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05BF2-7113-4D4E-91DA-4E3EFA488FCC}"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9282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E05BF2-7113-4D4E-91DA-4E3EFA488FCC}"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21390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E05BF2-7113-4D4E-91DA-4E3EFA488FCC}"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224718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05BF2-7113-4D4E-91DA-4E3EFA488FCC}"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16065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05BF2-7113-4D4E-91DA-4E3EFA488FCC}"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161548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5BF2-7113-4D4E-91DA-4E3EFA488FCC}"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100456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5BF2-7113-4D4E-91DA-4E3EFA488FCC}"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EC01D-2358-4BA1-A6E8-BF9F99353394}" type="slidenum">
              <a:rPr lang="en-US" smtClean="0"/>
              <a:t>‹#›</a:t>
            </a:fld>
            <a:endParaRPr lang="en-US"/>
          </a:p>
        </p:txBody>
      </p:sp>
    </p:spTree>
    <p:extLst>
      <p:ext uri="{BB962C8B-B14F-4D97-AF65-F5344CB8AC3E}">
        <p14:creationId xmlns:p14="http://schemas.microsoft.com/office/powerpoint/2010/main" val="5344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05BF2-7113-4D4E-91DA-4E3EFA488FCC}" type="datetimeFigureOut">
              <a:rPr lang="en-US" smtClean="0"/>
              <a:t>7/25/2019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EC01D-2358-4BA1-A6E8-BF9F99353394}" type="slidenum">
              <a:rPr lang="en-US" smtClean="0"/>
              <a:t>‹#›</a:t>
            </a:fld>
            <a:endParaRPr lang="en-US"/>
          </a:p>
        </p:txBody>
      </p:sp>
    </p:spTree>
    <p:extLst>
      <p:ext uri="{BB962C8B-B14F-4D97-AF65-F5344CB8AC3E}">
        <p14:creationId xmlns:p14="http://schemas.microsoft.com/office/powerpoint/2010/main" val="11477427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60350"/>
            <a:ext cx="7940675" cy="900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CLIQUEZ POUR MODIFIER LE STYLE DU TITRE</a:t>
            </a:r>
          </a:p>
        </p:txBody>
      </p:sp>
      <p:sp>
        <p:nvSpPr>
          <p:cNvPr id="1027" name="Rectangle 3"/>
          <p:cNvSpPr>
            <a:spLocks noGrp="1" noChangeArrowheads="1"/>
          </p:cNvSpPr>
          <p:nvPr>
            <p:ph type="body" idx="1"/>
          </p:nvPr>
        </p:nvSpPr>
        <p:spPr bwMode="auto">
          <a:xfrm>
            <a:off x="611188" y="1350963"/>
            <a:ext cx="7956550" cy="4598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8676" name="Rectangle 4"/>
          <p:cNvSpPr>
            <a:spLocks noChangeArrowheads="1"/>
          </p:cNvSpPr>
          <p:nvPr/>
        </p:nvSpPr>
        <p:spPr bwMode="auto">
          <a:xfrm>
            <a:off x="3455988" y="6235700"/>
            <a:ext cx="5111750" cy="414338"/>
          </a:xfrm>
          <a:prstGeom prst="rect">
            <a:avLst/>
          </a:prstGeom>
          <a:noFill/>
          <a:ln w="9525">
            <a:noFill/>
            <a:miter lim="800000"/>
            <a:headEnd/>
            <a:tailEnd/>
          </a:ln>
          <a:effectLst/>
        </p:spPr>
        <p:txBody>
          <a:bodyPr lIns="0" tIns="0" rIns="0" bIns="0" anchor="ctr"/>
          <a:lstStyle/>
          <a:p>
            <a:pPr algn="r" fontAlgn="base">
              <a:spcBef>
                <a:spcPct val="0"/>
              </a:spcBef>
              <a:spcAft>
                <a:spcPct val="0"/>
              </a:spcAft>
              <a:defRPr/>
            </a:pPr>
            <a:r>
              <a:rPr lang="en-US" sz="800" dirty="0">
                <a:solidFill>
                  <a:srgbClr val="000000"/>
                </a:solidFill>
              </a:rPr>
              <a:t>     |   </a:t>
            </a:r>
            <a:fld id="{7C027E7B-1A64-4E7A-A39E-A0B18404936B}" type="slidenum">
              <a:rPr lang="en-US" sz="800">
                <a:solidFill>
                  <a:srgbClr val="000000"/>
                </a:solidFill>
              </a:rPr>
              <a:pPr algn="r" fontAlgn="base">
                <a:spcBef>
                  <a:spcPct val="0"/>
                </a:spcBef>
                <a:spcAft>
                  <a:spcPct val="0"/>
                </a:spcAft>
                <a:defRPr/>
              </a:pPr>
              <a:t>‹#›</a:t>
            </a:fld>
            <a:endParaRPr lang="en-US" sz="800" dirty="0">
              <a:solidFill>
                <a:srgbClr val="000000"/>
              </a:solidFill>
            </a:endParaRPr>
          </a:p>
        </p:txBody>
      </p:sp>
      <p:sp>
        <p:nvSpPr>
          <p:cNvPr id="28678" name="Text Box 6"/>
          <p:cNvSpPr txBox="1">
            <a:spLocks noChangeArrowheads="1"/>
          </p:cNvSpPr>
          <p:nvPr/>
        </p:nvSpPr>
        <p:spPr bwMode="auto">
          <a:xfrm>
            <a:off x="7758113" y="6521450"/>
            <a:ext cx="1385887" cy="33655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endParaRPr lang="en-US" sz="1600">
              <a:solidFill>
                <a:srgbClr val="1F60A9"/>
              </a:solidFill>
            </a:endParaRPr>
          </a:p>
        </p:txBody>
      </p:sp>
      <p:pic>
        <p:nvPicPr>
          <p:cNvPr id="1030" name="Picture 6" descr="SANOFI_DIABETES_without_tagline.jpg"/>
          <p:cNvPicPr>
            <a:picLocks noChangeAspect="1"/>
          </p:cNvPicPr>
          <p:nvPr userDrawn="1"/>
        </p:nvPicPr>
        <p:blipFill>
          <a:blip r:embed="rId15" cstate="print"/>
          <a:srcRect/>
          <a:stretch>
            <a:fillRect/>
          </a:stretch>
        </p:blipFill>
        <p:spPr bwMode="auto">
          <a:xfrm>
            <a:off x="642938" y="6278563"/>
            <a:ext cx="3000375" cy="365125"/>
          </a:xfrm>
          <a:prstGeom prst="rect">
            <a:avLst/>
          </a:prstGeom>
          <a:noFill/>
          <a:ln w="9525">
            <a:noFill/>
            <a:miter lim="800000"/>
            <a:headEnd/>
            <a:tailEnd/>
          </a:ln>
        </p:spPr>
      </p:pic>
    </p:spTree>
    <p:extLst>
      <p:ext uri="{BB962C8B-B14F-4D97-AF65-F5344CB8AC3E}">
        <p14:creationId xmlns:p14="http://schemas.microsoft.com/office/powerpoint/2010/main" val="374010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lang="en-US" sz="3000" dirty="0">
          <a:solidFill>
            <a:schemeClr val="bg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000">
          <a:solidFill>
            <a:schemeClr val="bg2"/>
          </a:solidFill>
          <a:latin typeface="Calibri" pitchFamily="34" charset="0"/>
          <a:ea typeface="Calibri" pitchFamily="34" charset="0"/>
          <a:cs typeface="Calibri" pitchFamily="34" charset="0"/>
        </a:defRPr>
      </a:lvl5pPr>
      <a:lvl6pPr marL="457200" algn="l" rtl="0" fontAlgn="base">
        <a:spcBef>
          <a:spcPct val="0"/>
        </a:spcBef>
        <a:spcAft>
          <a:spcPct val="0"/>
        </a:spcAft>
        <a:defRPr sz="3000">
          <a:solidFill>
            <a:schemeClr val="bg2"/>
          </a:solidFill>
          <a:latin typeface="Arial" charset="0"/>
          <a:cs typeface="Arial" charset="0"/>
        </a:defRPr>
      </a:lvl6pPr>
      <a:lvl7pPr marL="914400" algn="l" rtl="0" fontAlgn="base">
        <a:spcBef>
          <a:spcPct val="0"/>
        </a:spcBef>
        <a:spcAft>
          <a:spcPct val="0"/>
        </a:spcAft>
        <a:defRPr sz="3000">
          <a:solidFill>
            <a:schemeClr val="bg2"/>
          </a:solidFill>
          <a:latin typeface="Arial" charset="0"/>
          <a:cs typeface="Arial" charset="0"/>
        </a:defRPr>
      </a:lvl7pPr>
      <a:lvl8pPr marL="1371600" algn="l" rtl="0" fontAlgn="base">
        <a:spcBef>
          <a:spcPct val="0"/>
        </a:spcBef>
        <a:spcAft>
          <a:spcPct val="0"/>
        </a:spcAft>
        <a:defRPr sz="3000">
          <a:solidFill>
            <a:schemeClr val="bg2"/>
          </a:solidFill>
          <a:latin typeface="Arial" charset="0"/>
          <a:cs typeface="Arial" charset="0"/>
        </a:defRPr>
      </a:lvl8pPr>
      <a:lvl9pPr marL="1828800" algn="l" rtl="0" fontAlgn="base">
        <a:spcBef>
          <a:spcPct val="0"/>
        </a:spcBef>
        <a:spcAft>
          <a:spcPct val="0"/>
        </a:spcAft>
        <a:defRPr sz="3000">
          <a:solidFill>
            <a:schemeClr val="bg2"/>
          </a:solidFill>
          <a:latin typeface="Arial" charset="0"/>
          <a:cs typeface="Arial" charset="0"/>
        </a:defRPr>
      </a:lvl9pPr>
    </p:titleStyle>
    <p:bodyStyle>
      <a:lvl1pPr marL="342900" indent="-342900" algn="l" rtl="0" eaLnBrk="0" fontAlgn="base" hangingPunct="0">
        <a:spcBef>
          <a:spcPct val="20000"/>
        </a:spcBef>
        <a:spcAft>
          <a:spcPct val="0"/>
        </a:spcAft>
        <a:buClr>
          <a:srgbClr val="BCA36A"/>
        </a:buClr>
        <a:buSzPct val="130000"/>
        <a:buFont typeface="Trebuchet MS" pitchFamily="34" charset="0"/>
        <a:buChar char="●"/>
        <a:defRPr lang="en-US" sz="2600" dirty="0">
          <a:solidFill>
            <a:srgbClr val="444492"/>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ACB317"/>
        </a:buClr>
        <a:buFont typeface="Trebuchet MS" pitchFamily="34" charset="0"/>
        <a:buChar char="●"/>
        <a:defRPr lang="en-US" b="1" dirty="0">
          <a:solidFill>
            <a:srgbClr val="6B6BCF"/>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444492"/>
        </a:buClr>
        <a:buChar char="•"/>
        <a:defRPr lang="en-US" sz="1600" dirty="0">
          <a:solidFill>
            <a:srgbClr val="7F7F7F"/>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ED5B43"/>
        </a:buClr>
        <a:buChar char="•"/>
        <a:defRPr lang="en-US" sz="1600" dirty="0">
          <a:solidFill>
            <a:srgbClr val="A6A6A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ED5B43"/>
        </a:buClr>
        <a:buChar char="•"/>
        <a:defRPr lang="en-US" sz="1600" dirty="0">
          <a:solidFill>
            <a:srgbClr val="AAAAAA"/>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lr>
          <a:srgbClr val="ED5B43"/>
        </a:buClr>
        <a:buChar char="•"/>
        <a:defRPr sz="1600">
          <a:solidFill>
            <a:srgbClr val="AAAAAA"/>
          </a:solidFill>
          <a:latin typeface="+mn-lt"/>
          <a:cs typeface="+mn-cs"/>
        </a:defRPr>
      </a:lvl6pPr>
      <a:lvl7pPr marL="2971800" indent="-228600" algn="l" rtl="0" fontAlgn="base">
        <a:spcBef>
          <a:spcPct val="20000"/>
        </a:spcBef>
        <a:spcAft>
          <a:spcPct val="0"/>
        </a:spcAft>
        <a:buClr>
          <a:srgbClr val="ED5B43"/>
        </a:buClr>
        <a:buChar char="•"/>
        <a:defRPr sz="1600">
          <a:solidFill>
            <a:srgbClr val="AAAAAA"/>
          </a:solidFill>
          <a:latin typeface="+mn-lt"/>
          <a:cs typeface="+mn-cs"/>
        </a:defRPr>
      </a:lvl7pPr>
      <a:lvl8pPr marL="3429000" indent="-228600" algn="l" rtl="0" fontAlgn="base">
        <a:spcBef>
          <a:spcPct val="20000"/>
        </a:spcBef>
        <a:spcAft>
          <a:spcPct val="0"/>
        </a:spcAft>
        <a:buClr>
          <a:srgbClr val="ED5B43"/>
        </a:buClr>
        <a:buChar char="•"/>
        <a:defRPr sz="1600">
          <a:solidFill>
            <a:srgbClr val="AAAAAA"/>
          </a:solidFill>
          <a:latin typeface="+mn-lt"/>
          <a:cs typeface="+mn-cs"/>
        </a:defRPr>
      </a:lvl8pPr>
      <a:lvl9pPr marL="3886200" indent="-228600" algn="l" rtl="0" fontAlgn="base">
        <a:spcBef>
          <a:spcPct val="20000"/>
        </a:spcBef>
        <a:spcAft>
          <a:spcPct val="0"/>
        </a:spcAft>
        <a:buClr>
          <a:srgbClr val="ED5B43"/>
        </a:buClr>
        <a:buChar char="•"/>
        <a:defRPr sz="1600">
          <a:solidFill>
            <a:srgbClr val="AAAA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 Id="rId4" Type="http://schemas.openxmlformats.org/officeDocument/2006/relationships/image" Target="../media/image62.emf"/></Relationships>
</file>

<file path=ppt/slides/_rels/slide7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839200" cy="1470025"/>
          </a:xfrm>
        </p:spPr>
        <p:txBody>
          <a:bodyPr>
            <a:normAutofit/>
          </a:bodyPr>
          <a:lstStyle/>
          <a:p>
            <a:r>
              <a:rPr lang="en-GB" dirty="0" smtClean="0"/>
              <a:t>Prevention and Treatment of Hypoglycemia</a:t>
            </a:r>
            <a:endParaRPr lang="en-US" b="1" dirty="0"/>
          </a:p>
        </p:txBody>
      </p:sp>
      <p:sp>
        <p:nvSpPr>
          <p:cNvPr id="3" name="Subtitle 2"/>
          <p:cNvSpPr>
            <a:spLocks noGrp="1"/>
          </p:cNvSpPr>
          <p:nvPr>
            <p:ph type="subTitle" idx="1"/>
          </p:nvPr>
        </p:nvSpPr>
        <p:spPr>
          <a:xfrm>
            <a:off x="1143000" y="3657600"/>
            <a:ext cx="7239000" cy="1752600"/>
          </a:xfrm>
        </p:spPr>
        <p:txBody>
          <a:bodyPr>
            <a:normAutofit fontScale="70000" lnSpcReduction="20000"/>
          </a:bodyPr>
          <a:lstStyle/>
          <a:p>
            <a:pPr>
              <a:lnSpc>
                <a:spcPct val="80000"/>
              </a:lnSpc>
            </a:pPr>
            <a:r>
              <a:rPr lang="en-US" dirty="0"/>
              <a:t>F. </a:t>
            </a:r>
            <a:r>
              <a:rPr lang="en-US" dirty="0" err="1" smtClean="0"/>
              <a:t>Hosseinpanah</a:t>
            </a:r>
            <a:r>
              <a:rPr lang="en-US" dirty="0" smtClean="0"/>
              <a:t>, M.D.</a:t>
            </a:r>
            <a:endParaRPr lang="en-US" dirty="0"/>
          </a:p>
          <a:p>
            <a:pPr>
              <a:lnSpc>
                <a:spcPct val="80000"/>
              </a:lnSpc>
            </a:pPr>
            <a:r>
              <a:rPr lang="en-US" dirty="0"/>
              <a:t>Obesity Research Center</a:t>
            </a:r>
          </a:p>
          <a:p>
            <a:pPr>
              <a:lnSpc>
                <a:spcPct val="80000"/>
              </a:lnSpc>
            </a:pPr>
            <a:r>
              <a:rPr lang="en-US" dirty="0"/>
              <a:t>Research Institute for Endocrine sciences</a:t>
            </a:r>
          </a:p>
          <a:p>
            <a:pPr>
              <a:lnSpc>
                <a:spcPct val="80000"/>
              </a:lnSpc>
            </a:pPr>
            <a:r>
              <a:rPr lang="en-US" dirty="0" err="1"/>
              <a:t>Shahid</a:t>
            </a:r>
            <a:r>
              <a:rPr lang="en-US" dirty="0"/>
              <a:t> </a:t>
            </a:r>
            <a:r>
              <a:rPr lang="en-US" dirty="0" err="1"/>
              <a:t>Beheshti</a:t>
            </a:r>
            <a:r>
              <a:rPr lang="en-US" dirty="0"/>
              <a:t> </a:t>
            </a:r>
            <a:r>
              <a:rPr lang="en-US" dirty="0" smtClean="0"/>
              <a:t>University of </a:t>
            </a:r>
            <a:r>
              <a:rPr lang="en-US" dirty="0"/>
              <a:t>Medical Sciences</a:t>
            </a:r>
          </a:p>
          <a:p>
            <a:pPr>
              <a:lnSpc>
                <a:spcPct val="80000"/>
              </a:lnSpc>
            </a:pPr>
            <a:r>
              <a:rPr lang="en-US" dirty="0" smtClean="0"/>
              <a:t>July 25</a:t>
            </a:r>
            <a:r>
              <a:rPr lang="en-US" baseline="30000" dirty="0" smtClean="0"/>
              <a:t>th</a:t>
            </a:r>
            <a:r>
              <a:rPr lang="en-US" dirty="0" smtClean="0"/>
              <a:t> , 2019</a:t>
            </a:r>
            <a:endParaRPr lang="en-US" dirty="0"/>
          </a:p>
          <a:p>
            <a:pPr>
              <a:lnSpc>
                <a:spcPct val="80000"/>
              </a:lnSpc>
            </a:pPr>
            <a:r>
              <a:rPr lang="en-US" dirty="0" smtClean="0"/>
              <a:t>Tabriz</a:t>
            </a:r>
            <a:endParaRPr lang="en-US" dirty="0"/>
          </a:p>
          <a:p>
            <a:endParaRPr lang="en-US" dirty="0"/>
          </a:p>
        </p:txBody>
      </p:sp>
    </p:spTree>
    <p:extLst>
      <p:ext uri="{BB962C8B-B14F-4D97-AF65-F5344CB8AC3E}">
        <p14:creationId xmlns:p14="http://schemas.microsoft.com/office/powerpoint/2010/main" val="179360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39130"/>
          <a:stretch>
            <a:fillRect/>
          </a:stretch>
        </p:blipFill>
        <p:spPr bwMode="auto">
          <a:xfrm>
            <a:off x="179512" y="523"/>
            <a:ext cx="216024" cy="692173"/>
          </a:xfrm>
          <a:prstGeom prst="rect">
            <a:avLst/>
          </a:prstGeom>
          <a:noFill/>
          <a:ln w="9525">
            <a:noFill/>
            <a:miter lim="800000"/>
            <a:headEnd/>
            <a:tailEnd/>
          </a:ln>
          <a:effectLst>
            <a:outerShdw blurRad="50800" dist="63500" dir="7800000" algn="t" rotWithShape="0">
              <a:prstClr val="black">
                <a:alpha val="40000"/>
              </a:prstClr>
            </a:outerShdw>
          </a:effectLst>
        </p:spPr>
      </p:pic>
      <p:sp>
        <p:nvSpPr>
          <p:cNvPr id="11" name="TextBox 10"/>
          <p:cNvSpPr txBox="1"/>
          <p:nvPr/>
        </p:nvSpPr>
        <p:spPr>
          <a:xfrm>
            <a:off x="622425" y="621511"/>
            <a:ext cx="7920630" cy="584775"/>
          </a:xfrm>
          <a:prstGeom prst="rect">
            <a:avLst/>
          </a:prstGeom>
          <a:noFill/>
          <a:effectLst>
            <a:glow rad="63500">
              <a:schemeClr val="accent2">
                <a:satMod val="175000"/>
                <a:alpha val="40000"/>
              </a:schemeClr>
            </a:glow>
          </a:effectLst>
        </p:spPr>
        <p:txBody>
          <a:bodyPr wrap="none" rtlCol="0">
            <a:spAutoFit/>
          </a:bodyPr>
          <a:lstStyle/>
          <a:p>
            <a:pPr defTabSz="914400" latinLnBrk="1"/>
            <a:r>
              <a:rPr lang="en-CA" sz="3200" dirty="0"/>
              <a:t>Pathophysiology of glucose counter-regulation</a:t>
            </a:r>
            <a:endParaRPr lang="ko-KR" altLang="en-US" sz="3200" b="1" dirty="0">
              <a:solidFill>
                <a:prstClr val="black"/>
              </a:solidFill>
              <a:latin typeface="Helvetica"/>
              <a:ea typeface="맑은 고딕"/>
              <a:cs typeface="Helvetica"/>
            </a:endParaRPr>
          </a:p>
        </p:txBody>
      </p:sp>
      <p:sp>
        <p:nvSpPr>
          <p:cNvPr id="3" name="TextBox 2"/>
          <p:cNvSpPr txBox="1"/>
          <p:nvPr/>
        </p:nvSpPr>
        <p:spPr>
          <a:xfrm>
            <a:off x="290869" y="1218700"/>
            <a:ext cx="8587087" cy="954107"/>
          </a:xfrm>
          <a:prstGeom prst="rect">
            <a:avLst/>
          </a:prstGeom>
          <a:noFill/>
        </p:spPr>
        <p:txBody>
          <a:bodyPr wrap="square" rtlCol="0">
            <a:spAutoFit/>
          </a:bodyPr>
          <a:lstStyle/>
          <a:p>
            <a:endParaRPr lang="en-CA" sz="1600" dirty="0" smtClean="0"/>
          </a:p>
          <a:p>
            <a:r>
              <a:rPr lang="en-CA" sz="2000" dirty="0" smtClean="0"/>
              <a:t> </a:t>
            </a:r>
          </a:p>
          <a:p>
            <a:pPr marL="342900" indent="-342900">
              <a:buFont typeface="Wingdings" charset="2"/>
              <a:buChar char="§"/>
            </a:pPr>
            <a:endParaRPr lang="en-CA" sz="2000" dirty="0"/>
          </a:p>
        </p:txBody>
      </p:sp>
      <p:pic>
        <p:nvPicPr>
          <p:cNvPr id="2" name="Picture 1" descr="screen-captur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24" y="1695754"/>
            <a:ext cx="8590432" cy="4705046"/>
          </a:xfrm>
          <a:prstGeom prst="rect">
            <a:avLst/>
          </a:prstGeom>
        </p:spPr>
      </p:pic>
    </p:spTree>
    <p:extLst>
      <p:ext uri="{BB962C8B-B14F-4D97-AF65-F5344CB8AC3E}">
        <p14:creationId xmlns:p14="http://schemas.microsoft.com/office/powerpoint/2010/main" val="22458916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609600"/>
            <a:ext cx="8451850" cy="706438"/>
          </a:xfrm>
        </p:spPr>
        <p:txBody>
          <a:bodyPr>
            <a:noAutofit/>
          </a:bodyPr>
          <a:lstStyle/>
          <a:p>
            <a:pPr algn="ctr" eaLnBrk="1" hangingPunct="1">
              <a:defRPr/>
            </a:pPr>
            <a:r>
              <a:rPr lang="en-US" sz="3600" dirty="0" smtClean="0"/>
              <a:t>Hypoglycemia-Associated </a:t>
            </a:r>
            <a:r>
              <a:rPr lang="en-US" sz="3600" dirty="0"/>
              <a:t>A</a:t>
            </a:r>
            <a:r>
              <a:rPr lang="en-US" sz="3600" dirty="0" smtClean="0"/>
              <a:t>utonomic Failure</a:t>
            </a:r>
            <a:br>
              <a:rPr lang="en-US" sz="3600" dirty="0" smtClean="0"/>
            </a:br>
            <a:r>
              <a:rPr lang="en-US" sz="3600" dirty="0" smtClean="0">
                <a:solidFill>
                  <a:srgbClr val="FFFF00"/>
                </a:solidFill>
              </a:rPr>
              <a:t>(HAAF) </a:t>
            </a:r>
          </a:p>
        </p:txBody>
      </p:sp>
      <p:sp>
        <p:nvSpPr>
          <p:cNvPr id="138243" name="Rectangle 3"/>
          <p:cNvSpPr>
            <a:spLocks noGrp="1" noChangeArrowheads="1"/>
          </p:cNvSpPr>
          <p:nvPr>
            <p:ph type="body" idx="1"/>
          </p:nvPr>
        </p:nvSpPr>
        <p:spPr>
          <a:xfrm>
            <a:off x="609600" y="2438400"/>
            <a:ext cx="7772400" cy="4114800"/>
          </a:xfrm>
        </p:spPr>
        <p:txBody>
          <a:bodyPr/>
          <a:lstStyle/>
          <a:p>
            <a:pPr eaLnBrk="1" hangingPunct="1">
              <a:defRPr/>
            </a:pPr>
            <a:r>
              <a:rPr lang="en-US" sz="2800" dirty="0" smtClean="0">
                <a:latin typeface="Calibri" panose="020F0502020204030204" pitchFamily="34" charset="0"/>
                <a:cs typeface="Calibri" panose="020F0502020204030204" pitchFamily="34" charset="0"/>
              </a:rPr>
              <a:t>Reduced </a:t>
            </a:r>
            <a:r>
              <a:rPr lang="en-US" sz="2800" dirty="0" err="1" smtClean="0">
                <a:latin typeface="Calibri" panose="020F0502020204030204" pitchFamily="34" charset="0"/>
                <a:cs typeface="Calibri" panose="020F0502020204030204" pitchFamily="34" charset="0"/>
              </a:rPr>
              <a:t>counterregulatory</a:t>
            </a:r>
            <a:r>
              <a:rPr lang="en-US" sz="2800" dirty="0" smtClean="0">
                <a:latin typeface="Calibri" panose="020F0502020204030204" pitchFamily="34" charset="0"/>
                <a:cs typeface="Calibri" panose="020F0502020204030204" pitchFamily="34" charset="0"/>
              </a:rPr>
              <a:t> hormone responses, which result in impaired glucose generation </a:t>
            </a:r>
          </a:p>
          <a:p>
            <a:pPr eaLnBrk="1" hangingPunct="1">
              <a:defRPr/>
            </a:pPr>
            <a:endParaRPr lang="en-US" sz="2800" dirty="0" smtClean="0">
              <a:latin typeface="Calibri" panose="020F0502020204030204" pitchFamily="34" charset="0"/>
              <a:cs typeface="Calibri" panose="020F0502020204030204" pitchFamily="34" charset="0"/>
            </a:endParaRPr>
          </a:p>
          <a:p>
            <a:pPr eaLnBrk="1" hangingPunct="1">
              <a:defRPr/>
            </a:pPr>
            <a:r>
              <a:rPr lang="en-US" sz="2800" dirty="0" smtClean="0">
                <a:latin typeface="Calibri" panose="020F0502020204030204" pitchFamily="34" charset="0"/>
                <a:cs typeface="Calibri" panose="020F0502020204030204" pitchFamily="34" charset="0"/>
              </a:rPr>
              <a:t> Hypoglycemia unawareness, which precludes appropriate </a:t>
            </a:r>
            <a:r>
              <a:rPr lang="en-US" sz="2800" dirty="0" smtClean="0">
                <a:solidFill>
                  <a:srgbClr val="FFFF00"/>
                </a:solidFill>
                <a:latin typeface="Calibri" panose="020F0502020204030204" pitchFamily="34" charset="0"/>
                <a:cs typeface="Calibri" panose="020F0502020204030204" pitchFamily="34" charset="0"/>
              </a:rPr>
              <a:t>behavioral responses</a:t>
            </a:r>
            <a:r>
              <a:rPr lang="en-US" sz="2800" dirty="0" smtClean="0">
                <a:latin typeface="Calibri" panose="020F0502020204030204" pitchFamily="34" charset="0"/>
                <a:cs typeface="Calibri" panose="020F0502020204030204" pitchFamily="34" charset="0"/>
              </a:rPr>
              <a:t>, such </a:t>
            </a:r>
            <a:r>
              <a:rPr lang="en-US" sz="2800" dirty="0" smtClean="0">
                <a:latin typeface="Times New Roman" pitchFamily="18" charset="0"/>
                <a:cs typeface="Times New Roman" pitchFamily="18" charset="0"/>
              </a:rPr>
              <a:t>as eating </a:t>
            </a:r>
          </a:p>
        </p:txBody>
      </p:sp>
    </p:spTree>
    <p:extLst>
      <p:ext uri="{BB962C8B-B14F-4D97-AF65-F5344CB8AC3E}">
        <p14:creationId xmlns:p14="http://schemas.microsoft.com/office/powerpoint/2010/main" val="2851972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1"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5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HAAF</a:t>
            </a:r>
            <a:endParaRPr lang="en-US" dirty="0"/>
          </a:p>
        </p:txBody>
      </p:sp>
      <p:sp>
        <p:nvSpPr>
          <p:cNvPr id="3" name="Content Placeholder 2"/>
          <p:cNvSpPr>
            <a:spLocks noGrp="1"/>
          </p:cNvSpPr>
          <p:nvPr>
            <p:ph idx="1"/>
          </p:nvPr>
        </p:nvSpPr>
        <p:spPr>
          <a:xfrm>
            <a:off x="101600" y="1295400"/>
            <a:ext cx="9067800" cy="4525963"/>
          </a:xfrm>
        </p:spPr>
        <p:txBody>
          <a:bodyPr>
            <a:noAutofit/>
          </a:bodyPr>
          <a:lstStyle/>
          <a:p>
            <a:r>
              <a:rPr lang="en-US" sz="2800" dirty="0" smtClean="0"/>
              <a:t>Patients with impaired  </a:t>
            </a:r>
            <a:r>
              <a:rPr lang="en-US" sz="2800" dirty="0" err="1"/>
              <a:t>counterregulation</a:t>
            </a:r>
            <a:r>
              <a:rPr lang="en-US" sz="2800" dirty="0" smtClean="0"/>
              <a:t> have </a:t>
            </a:r>
            <a:r>
              <a:rPr lang="en-US" sz="2800" dirty="0"/>
              <a:t>at least a </a:t>
            </a:r>
            <a:r>
              <a:rPr lang="en-US" sz="2800" dirty="0" smtClean="0">
                <a:solidFill>
                  <a:srgbClr val="FFFF00"/>
                </a:solidFill>
              </a:rPr>
              <a:t>25-fold</a:t>
            </a:r>
            <a:r>
              <a:rPr lang="en-US" sz="2800" dirty="0" smtClean="0"/>
              <a:t> increased </a:t>
            </a:r>
            <a:r>
              <a:rPr lang="en-US" sz="2800" dirty="0"/>
              <a:t>risk for </a:t>
            </a:r>
            <a:r>
              <a:rPr lang="en-US" sz="2800" dirty="0" smtClean="0"/>
              <a:t>severe hypoglycemia compared </a:t>
            </a:r>
            <a:r>
              <a:rPr lang="en-US" sz="2800" dirty="0"/>
              <a:t>with patients </a:t>
            </a:r>
            <a:r>
              <a:rPr lang="en-US" sz="2800" dirty="0" smtClean="0"/>
              <a:t>with a </a:t>
            </a:r>
            <a:r>
              <a:rPr lang="en-US" sz="2800" dirty="0"/>
              <a:t>defective glucagon response but normal epinephrine responses</a:t>
            </a:r>
            <a:endParaRPr lang="en-US" sz="2800" dirty="0" smtClean="0"/>
          </a:p>
          <a:p>
            <a:endParaRPr lang="en-US" sz="2800" dirty="0"/>
          </a:p>
          <a:p>
            <a:pPr marL="342900" lvl="1" indent="-342900">
              <a:buFont typeface="Arial" panose="020B0604020202020204" pitchFamily="34" charset="0"/>
              <a:buChar char="•"/>
            </a:pPr>
            <a:r>
              <a:rPr lang="en-US" dirty="0"/>
              <a:t>Hypoglycemia </a:t>
            </a:r>
            <a:r>
              <a:rPr lang="en-US" dirty="0" smtClean="0"/>
              <a:t>unawareness occurs in </a:t>
            </a:r>
            <a:r>
              <a:rPr lang="en-GB" sz="2400" dirty="0" smtClean="0">
                <a:solidFill>
                  <a:srgbClr val="FFFF00"/>
                </a:solidFill>
                <a:latin typeface="Arial" pitchFamily="34" charset="0"/>
                <a:cs typeface="Arial" pitchFamily="34" charset="0"/>
              </a:rPr>
              <a:t>20–25</a:t>
            </a:r>
            <a:r>
              <a:rPr lang="en-GB" sz="2400" dirty="0">
                <a:solidFill>
                  <a:srgbClr val="FFFF00"/>
                </a:solidFill>
                <a:latin typeface="Arial" pitchFamily="34" charset="0"/>
                <a:cs typeface="Arial" pitchFamily="34" charset="0"/>
              </a:rPr>
              <a:t>%</a:t>
            </a:r>
            <a:r>
              <a:rPr lang="en-GB" dirty="0">
                <a:latin typeface="Arial" pitchFamily="34" charset="0"/>
                <a:cs typeface="Arial" pitchFamily="34" charset="0"/>
              </a:rPr>
              <a:t> of adults </a:t>
            </a:r>
            <a:r>
              <a:rPr lang="en-GB" sz="2400" dirty="0" smtClean="0">
                <a:latin typeface="Arial" pitchFamily="34" charset="0"/>
                <a:cs typeface="Arial" pitchFamily="34" charset="0"/>
              </a:rPr>
              <a:t>T1DM</a:t>
            </a:r>
            <a:r>
              <a:rPr lang="en-GB" dirty="0" smtClean="0">
                <a:latin typeface="Arial" pitchFamily="34" charset="0"/>
                <a:cs typeface="Arial" pitchFamily="34" charset="0"/>
              </a:rPr>
              <a:t> and </a:t>
            </a:r>
            <a:r>
              <a:rPr lang="en-US" dirty="0" smtClean="0"/>
              <a:t>is </a:t>
            </a:r>
            <a:r>
              <a:rPr lang="en-US" dirty="0"/>
              <a:t>associated with </a:t>
            </a:r>
            <a:r>
              <a:rPr lang="en-US" dirty="0" smtClean="0">
                <a:solidFill>
                  <a:srgbClr val="FFFF00"/>
                </a:solidFill>
              </a:rPr>
              <a:t>6-fold</a:t>
            </a:r>
            <a:r>
              <a:rPr lang="en-US" dirty="0" smtClean="0"/>
              <a:t> </a:t>
            </a:r>
            <a:r>
              <a:rPr lang="en-US" dirty="0"/>
              <a:t>increased risk </a:t>
            </a:r>
            <a:r>
              <a:rPr lang="en-US" dirty="0" smtClean="0"/>
              <a:t>for severe </a:t>
            </a:r>
            <a:r>
              <a:rPr lang="en-US" dirty="0"/>
              <a:t>hypoglycemia</a:t>
            </a:r>
          </a:p>
        </p:txBody>
      </p:sp>
    </p:spTree>
    <p:extLst>
      <p:ext uri="{BB962C8B-B14F-4D97-AF65-F5344CB8AC3E}">
        <p14:creationId xmlns:p14="http://schemas.microsoft.com/office/powerpoint/2010/main" val="1067719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Nocturnal hypoglycemia</a:t>
            </a:r>
            <a:endParaRPr lang="en-US" dirty="0"/>
          </a:p>
        </p:txBody>
      </p:sp>
      <p:sp>
        <p:nvSpPr>
          <p:cNvPr id="3" name="Content Placeholder 2"/>
          <p:cNvSpPr>
            <a:spLocks noGrp="1"/>
          </p:cNvSpPr>
          <p:nvPr>
            <p:ph idx="1"/>
          </p:nvPr>
        </p:nvSpPr>
        <p:spPr>
          <a:xfrm>
            <a:off x="152400" y="2133600"/>
            <a:ext cx="8991600" cy="4525963"/>
          </a:xfrm>
        </p:spPr>
        <p:txBody>
          <a:bodyPr>
            <a:normAutofit/>
          </a:bodyPr>
          <a:lstStyle/>
          <a:p>
            <a:r>
              <a:rPr lang="en-US" sz="2800" dirty="0"/>
              <a:t>Longest </a:t>
            </a:r>
            <a:r>
              <a:rPr lang="en-US" sz="2800" dirty="0" err="1"/>
              <a:t>interprandial</a:t>
            </a:r>
            <a:r>
              <a:rPr lang="en-US" sz="2800" dirty="0"/>
              <a:t> period and time </a:t>
            </a:r>
            <a:r>
              <a:rPr lang="en-US" sz="2800" dirty="0" smtClean="0"/>
              <a:t>between SMBG</a:t>
            </a:r>
          </a:p>
          <a:p>
            <a:endParaRPr lang="en-US" sz="2800" dirty="0"/>
          </a:p>
          <a:p>
            <a:r>
              <a:rPr lang="en-US" sz="2800" dirty="0" smtClean="0"/>
              <a:t> </a:t>
            </a:r>
            <a:r>
              <a:rPr lang="en-US" sz="2800" dirty="0"/>
              <a:t>Time of maximum sensitivity to </a:t>
            </a:r>
            <a:r>
              <a:rPr lang="en-US" sz="2800" dirty="0" smtClean="0"/>
              <a:t>insulin</a:t>
            </a:r>
          </a:p>
          <a:p>
            <a:endParaRPr lang="en-US" sz="2800" dirty="0"/>
          </a:p>
          <a:p>
            <a:r>
              <a:rPr lang="en-US" sz="2800" dirty="0" smtClean="0"/>
              <a:t> </a:t>
            </a:r>
            <a:r>
              <a:rPr lang="en-US" sz="2800" dirty="0" err="1"/>
              <a:t>Sympathoadrenal</a:t>
            </a:r>
            <a:r>
              <a:rPr lang="en-US" sz="2800" dirty="0"/>
              <a:t> responses are </a:t>
            </a:r>
            <a:r>
              <a:rPr lang="en-US" sz="2800" dirty="0" smtClean="0"/>
              <a:t>reduced further </a:t>
            </a:r>
            <a:r>
              <a:rPr lang="en-US" sz="2800" dirty="0"/>
              <a:t>during sleep</a:t>
            </a:r>
          </a:p>
        </p:txBody>
      </p:sp>
    </p:spTree>
    <p:extLst>
      <p:ext uri="{BB962C8B-B14F-4D97-AF65-F5344CB8AC3E}">
        <p14:creationId xmlns:p14="http://schemas.microsoft.com/office/powerpoint/2010/main" val="3167997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Sleep-Related HAAF</a:t>
            </a:r>
          </a:p>
        </p:txBody>
      </p:sp>
      <p:sp>
        <p:nvSpPr>
          <p:cNvPr id="3" name="Content Placeholder 2"/>
          <p:cNvSpPr>
            <a:spLocks noGrp="1"/>
          </p:cNvSpPr>
          <p:nvPr>
            <p:ph idx="1"/>
          </p:nvPr>
        </p:nvSpPr>
        <p:spPr>
          <a:xfrm>
            <a:off x="0" y="1600200"/>
            <a:ext cx="9144000" cy="4525963"/>
          </a:xfrm>
        </p:spPr>
        <p:txBody>
          <a:bodyPr>
            <a:normAutofit/>
          </a:bodyPr>
          <a:lstStyle/>
          <a:p>
            <a:r>
              <a:rPr lang="en-US" sz="2800" dirty="0"/>
              <a:t>Sleeping patients with T1DM have </a:t>
            </a:r>
            <a:r>
              <a:rPr lang="en-US" sz="2800" dirty="0" smtClean="0">
                <a:solidFill>
                  <a:srgbClr val="FFFF00"/>
                </a:solidFill>
              </a:rPr>
              <a:t>both</a:t>
            </a:r>
            <a:r>
              <a:rPr lang="en-US" sz="2800" dirty="0" smtClean="0"/>
              <a:t> increased </a:t>
            </a:r>
            <a:r>
              <a:rPr lang="en-US" sz="2800" dirty="0"/>
              <a:t>defective glucose </a:t>
            </a:r>
            <a:r>
              <a:rPr lang="en-US" sz="2800" dirty="0" err="1" smtClean="0"/>
              <a:t>counterregulation</a:t>
            </a:r>
            <a:r>
              <a:rPr lang="en-US" sz="2800" dirty="0"/>
              <a:t> </a:t>
            </a:r>
            <a:r>
              <a:rPr lang="en-US" sz="2800" dirty="0" smtClean="0"/>
              <a:t>(a </a:t>
            </a:r>
            <a:r>
              <a:rPr lang="en-US" sz="2800" dirty="0"/>
              <a:t>further reduced epinephrine </a:t>
            </a:r>
            <a:r>
              <a:rPr lang="en-US" sz="2800" dirty="0" smtClean="0"/>
              <a:t>response, in the </a:t>
            </a:r>
            <a:r>
              <a:rPr lang="en-US" sz="2800" dirty="0"/>
              <a:t>setting of absent insulin and </a:t>
            </a:r>
            <a:r>
              <a:rPr lang="en-US" sz="2800" dirty="0" smtClean="0"/>
              <a:t>glucagon responses</a:t>
            </a:r>
            <a:r>
              <a:rPr lang="en-US" sz="2800" dirty="0"/>
              <a:t>) and a form of </a:t>
            </a:r>
            <a:r>
              <a:rPr lang="en-US" sz="2800" dirty="0" smtClean="0"/>
              <a:t>hypoglycemia unawareness </a:t>
            </a:r>
            <a:r>
              <a:rPr lang="en-US" sz="2800" dirty="0"/>
              <a:t>(reduced arousal from </a:t>
            </a:r>
            <a:r>
              <a:rPr lang="en-US" sz="2800" dirty="0" smtClean="0"/>
              <a:t>sleep), the </a:t>
            </a:r>
            <a:r>
              <a:rPr lang="en-US" sz="2800" dirty="0">
                <a:solidFill>
                  <a:srgbClr val="FFFF00"/>
                </a:solidFill>
              </a:rPr>
              <a:t>two components </a:t>
            </a:r>
            <a:r>
              <a:rPr lang="en-US" sz="2800" dirty="0"/>
              <a:t>of HAAF in diabetes.</a:t>
            </a:r>
          </a:p>
        </p:txBody>
      </p:sp>
      <p:sp>
        <p:nvSpPr>
          <p:cNvPr id="4" name="TextBox 3"/>
          <p:cNvSpPr txBox="1"/>
          <p:nvPr/>
        </p:nvSpPr>
        <p:spPr>
          <a:xfrm>
            <a:off x="4565759" y="6096000"/>
            <a:ext cx="4578241" cy="646331"/>
          </a:xfrm>
          <a:prstGeom prst="rect">
            <a:avLst/>
          </a:prstGeom>
          <a:noFill/>
        </p:spPr>
        <p:txBody>
          <a:bodyPr wrap="none" rtlCol="0">
            <a:spAutoFit/>
          </a:bodyPr>
          <a:lstStyle/>
          <a:p>
            <a:r>
              <a:rPr lang="da-DK" dirty="0" smtClean="0"/>
              <a:t>Jones </a:t>
            </a:r>
            <a:r>
              <a:rPr lang="da-DK" dirty="0"/>
              <a:t>TW, et al. </a:t>
            </a:r>
            <a:r>
              <a:rPr lang="da-DK" i="1" dirty="0"/>
              <a:t>N Engl J Med </a:t>
            </a:r>
            <a:r>
              <a:rPr lang="da-DK" dirty="0"/>
              <a:t>338:1657, </a:t>
            </a:r>
            <a:r>
              <a:rPr lang="da-DK" dirty="0" smtClean="0"/>
              <a:t>1998</a:t>
            </a:r>
            <a:endParaRPr lang="da-DK" dirty="0"/>
          </a:p>
          <a:p>
            <a:r>
              <a:rPr lang="en-US" dirty="0" err="1" smtClean="0"/>
              <a:t>Banarer</a:t>
            </a:r>
            <a:r>
              <a:rPr lang="en-US" dirty="0" smtClean="0"/>
              <a:t> </a:t>
            </a:r>
            <a:r>
              <a:rPr lang="en-US" dirty="0"/>
              <a:t>S, et al. </a:t>
            </a:r>
            <a:r>
              <a:rPr lang="en-US" i="1" dirty="0"/>
              <a:t>Diabetes </a:t>
            </a:r>
            <a:r>
              <a:rPr lang="en-US" dirty="0"/>
              <a:t>52:1195, 2003</a:t>
            </a:r>
          </a:p>
        </p:txBody>
      </p:sp>
    </p:spTree>
    <p:extLst>
      <p:ext uri="{BB962C8B-B14F-4D97-AF65-F5344CB8AC3E}">
        <p14:creationId xmlns:p14="http://schemas.microsoft.com/office/powerpoint/2010/main" val="2094651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HAAF is </a:t>
            </a:r>
            <a:r>
              <a:rPr lang="en-US" dirty="0"/>
              <a:t>largely preventable and/or reversible</a:t>
            </a:r>
          </a:p>
        </p:txBody>
      </p:sp>
      <p:sp>
        <p:nvSpPr>
          <p:cNvPr id="3" name="Content Placeholder 2"/>
          <p:cNvSpPr>
            <a:spLocks noGrp="1"/>
          </p:cNvSpPr>
          <p:nvPr>
            <p:ph idx="1"/>
          </p:nvPr>
        </p:nvSpPr>
        <p:spPr>
          <a:xfrm>
            <a:off x="0" y="2133600"/>
            <a:ext cx="9144000" cy="4525963"/>
          </a:xfrm>
        </p:spPr>
        <p:txBody>
          <a:bodyPr/>
          <a:lstStyle/>
          <a:p>
            <a:r>
              <a:rPr lang="en-US" dirty="0"/>
              <a:t>A</a:t>
            </a:r>
            <a:r>
              <a:rPr lang="en-US" dirty="0" smtClean="0"/>
              <a:t> </a:t>
            </a:r>
            <a:r>
              <a:rPr lang="en-US" dirty="0"/>
              <a:t>little as </a:t>
            </a:r>
            <a:r>
              <a:rPr lang="en-US" dirty="0">
                <a:solidFill>
                  <a:srgbClr val="FFFF00"/>
                </a:solidFill>
              </a:rPr>
              <a:t>2–3 </a:t>
            </a:r>
            <a:r>
              <a:rPr lang="en-US" dirty="0" smtClean="0">
                <a:solidFill>
                  <a:srgbClr val="FFFF00"/>
                </a:solidFill>
              </a:rPr>
              <a:t>week </a:t>
            </a:r>
            <a:r>
              <a:rPr lang="en-US" dirty="0"/>
              <a:t>of </a:t>
            </a:r>
            <a:r>
              <a:rPr lang="en-US" dirty="0" smtClean="0"/>
              <a:t>scrupulous avoidance </a:t>
            </a:r>
            <a:r>
              <a:rPr lang="en-US" dirty="0"/>
              <a:t>of treatment-induced </a:t>
            </a:r>
            <a:r>
              <a:rPr lang="en-US" dirty="0" smtClean="0"/>
              <a:t>hypoglycemia </a:t>
            </a:r>
            <a:r>
              <a:rPr lang="en-US" dirty="0" smtClean="0">
                <a:solidFill>
                  <a:srgbClr val="FFFF00"/>
                </a:solidFill>
              </a:rPr>
              <a:t>reverses </a:t>
            </a:r>
            <a:r>
              <a:rPr lang="en-US" dirty="0"/>
              <a:t>hypoglycemia unawareness, and improves </a:t>
            </a:r>
            <a:r>
              <a:rPr lang="en-US" dirty="0" smtClean="0"/>
              <a:t>the reduced </a:t>
            </a:r>
            <a:r>
              <a:rPr lang="en-US" dirty="0">
                <a:solidFill>
                  <a:srgbClr val="FFFF00"/>
                </a:solidFill>
              </a:rPr>
              <a:t>epinephrine</a:t>
            </a:r>
            <a:r>
              <a:rPr lang="en-US" dirty="0"/>
              <a:t> component of defective </a:t>
            </a:r>
            <a:r>
              <a:rPr lang="en-US" dirty="0" smtClean="0"/>
              <a:t>glucose </a:t>
            </a:r>
            <a:r>
              <a:rPr lang="en-US" dirty="0" err="1" smtClean="0"/>
              <a:t>counterregulation</a:t>
            </a:r>
            <a:r>
              <a:rPr lang="en-US" dirty="0" smtClean="0"/>
              <a:t> </a:t>
            </a:r>
            <a:r>
              <a:rPr lang="en-US" dirty="0"/>
              <a:t>in most affected patients</a:t>
            </a:r>
          </a:p>
        </p:txBody>
      </p:sp>
      <p:sp>
        <p:nvSpPr>
          <p:cNvPr id="4" name="TextBox 3"/>
          <p:cNvSpPr txBox="1"/>
          <p:nvPr/>
        </p:nvSpPr>
        <p:spPr>
          <a:xfrm>
            <a:off x="6152988" y="5943600"/>
            <a:ext cx="2991012" cy="923330"/>
          </a:xfrm>
          <a:prstGeom prst="rect">
            <a:avLst/>
          </a:prstGeom>
          <a:noFill/>
        </p:spPr>
        <p:txBody>
          <a:bodyPr wrap="none" rtlCol="0">
            <a:spAutoFit/>
          </a:bodyPr>
          <a:lstStyle/>
          <a:p>
            <a:r>
              <a:rPr lang="en-US" dirty="0" smtClean="0"/>
              <a:t>Diabetes,1994, 43:1426–1434</a:t>
            </a:r>
          </a:p>
          <a:p>
            <a:r>
              <a:rPr lang="en-US" dirty="0" smtClean="0"/>
              <a:t>Lancet , 1994,344:283–287</a:t>
            </a:r>
          </a:p>
          <a:p>
            <a:endParaRPr lang="en-US" dirty="0"/>
          </a:p>
        </p:txBody>
      </p:sp>
    </p:spTree>
    <p:extLst>
      <p:ext uri="{BB962C8B-B14F-4D97-AF65-F5344CB8AC3E}">
        <p14:creationId xmlns:p14="http://schemas.microsoft.com/office/powerpoint/2010/main" val="1199965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74638"/>
            <a:ext cx="8534400" cy="6278562"/>
          </a:xfrm>
        </p:spPr>
      </p:pic>
    </p:spTree>
    <p:extLst>
      <p:ext uri="{BB962C8B-B14F-4D97-AF65-F5344CB8AC3E}">
        <p14:creationId xmlns:p14="http://schemas.microsoft.com/office/powerpoint/2010/main" val="3099051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304800"/>
            <a:ext cx="8153400" cy="6248400"/>
          </a:xfrm>
          <a:prstGeom prst="rect">
            <a:avLst/>
          </a:prstGeom>
        </p:spPr>
      </p:pic>
    </p:spTree>
    <p:extLst>
      <p:ext uri="{BB962C8B-B14F-4D97-AF65-F5344CB8AC3E}">
        <p14:creationId xmlns:p14="http://schemas.microsoft.com/office/powerpoint/2010/main" val="931246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228600"/>
            <a:ext cx="8312856" cy="685800"/>
          </a:xfrm>
        </p:spPr>
        <p:txBody>
          <a:bodyPr>
            <a:normAutofit fontScale="90000"/>
          </a:bodyPr>
          <a:lstStyle/>
          <a:p>
            <a:pPr algn="ctr" eaLnBrk="1" hangingPunct="1"/>
            <a:r>
              <a:rPr lang="en-US" altLang="en-US" dirty="0" smtClean="0"/>
              <a:t>Hypoglycemia is Frequently</a:t>
            </a:r>
            <a:br>
              <a:rPr lang="en-US" altLang="en-US" dirty="0" smtClean="0"/>
            </a:br>
            <a:r>
              <a:rPr lang="en-US" altLang="en-US" dirty="0" smtClean="0"/>
              <a:t>Unrecognized by Patients</a:t>
            </a:r>
          </a:p>
        </p:txBody>
      </p:sp>
      <p:sp>
        <p:nvSpPr>
          <p:cNvPr id="184323" name="Rectangle 3"/>
          <p:cNvSpPr>
            <a:spLocks noGrp="1" noChangeArrowheads="1"/>
          </p:cNvSpPr>
          <p:nvPr>
            <p:ph idx="1"/>
          </p:nvPr>
        </p:nvSpPr>
        <p:spPr>
          <a:xfrm>
            <a:off x="245534" y="1295400"/>
            <a:ext cx="8558389" cy="4059238"/>
          </a:xfrm>
        </p:spPr>
        <p:txBody>
          <a:bodyPr>
            <a:normAutofit/>
          </a:bodyPr>
          <a:lstStyle/>
          <a:p>
            <a:pPr eaLnBrk="1" hangingPunct="1">
              <a:buClrTx/>
            </a:pPr>
            <a:r>
              <a:rPr lang="en-US" altLang="en-US" dirty="0" smtClean="0"/>
              <a:t>Many episodes are asymptomatic; CGMS data show that unrecognized hypoglycemia is common in people with insulin-treated diabetes</a:t>
            </a:r>
          </a:p>
          <a:p>
            <a:pPr lvl="1" eaLnBrk="1" hangingPunct="1">
              <a:buClrTx/>
            </a:pPr>
            <a:r>
              <a:rPr lang="en-US" altLang="en-US" sz="2000" dirty="0" smtClean="0"/>
              <a:t>In one study, 63% of patients with type 1 diabetes and 47% of patients with type 2 diabetes had unrecognized hypoglycemia as measured by CGMS (n=70)</a:t>
            </a:r>
            <a:r>
              <a:rPr lang="en-US" altLang="en-US" sz="2000" baseline="30000" dirty="0" smtClean="0"/>
              <a:t>1</a:t>
            </a:r>
            <a:endParaRPr lang="en-US" altLang="en-US" sz="2000" dirty="0" smtClean="0"/>
          </a:p>
          <a:p>
            <a:pPr lvl="1" eaLnBrk="1" hangingPunct="1">
              <a:buClrTx/>
            </a:pPr>
            <a:endParaRPr lang="en-US" altLang="en-US" sz="1800" dirty="0" smtClean="0"/>
          </a:p>
          <a:p>
            <a:pPr lvl="1" eaLnBrk="1" hangingPunct="1">
              <a:buClrTx/>
            </a:pPr>
            <a:endParaRPr lang="en-US" altLang="en-US" sz="1800" dirty="0" smtClean="0"/>
          </a:p>
          <a:p>
            <a:pPr lvl="1" eaLnBrk="1" hangingPunct="1">
              <a:buClrTx/>
            </a:pPr>
            <a:endParaRPr lang="en-US" altLang="en-US" sz="1600" dirty="0" smtClean="0"/>
          </a:p>
          <a:p>
            <a:pPr marL="457200" lvl="1" indent="0" eaLnBrk="1" hangingPunct="1">
              <a:buClrTx/>
              <a:buNone/>
            </a:pPr>
            <a:endParaRPr lang="en-US" altLang="en-US" sz="1800" baseline="30000" dirty="0" smtClean="0"/>
          </a:p>
        </p:txBody>
      </p:sp>
      <p:sp>
        <p:nvSpPr>
          <p:cNvPr id="86020" name="Text Box 66"/>
          <p:cNvSpPr txBox="1">
            <a:spLocks noChangeArrowheads="1"/>
          </p:cNvSpPr>
          <p:nvPr/>
        </p:nvSpPr>
        <p:spPr bwMode="auto">
          <a:xfrm>
            <a:off x="242711" y="5860802"/>
            <a:ext cx="856826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marL="60325" indent="-60325">
              <a:defRPr sz="3600">
                <a:solidFill>
                  <a:schemeClr val="tx1"/>
                </a:solidFill>
                <a:latin typeface="Times" charset="0"/>
                <a:ea typeface="Osaka" charset="-128"/>
              </a:defRPr>
            </a:lvl1pPr>
            <a:lvl2pPr marL="742950" indent="-285750">
              <a:defRPr sz="3600">
                <a:solidFill>
                  <a:schemeClr val="tx1"/>
                </a:solidFill>
                <a:latin typeface="Times" charset="0"/>
                <a:ea typeface="Osaka" charset="-128"/>
              </a:defRPr>
            </a:lvl2pPr>
            <a:lvl3pPr marL="1143000" indent="-228600">
              <a:defRPr sz="3600">
                <a:solidFill>
                  <a:schemeClr val="tx1"/>
                </a:solidFill>
                <a:latin typeface="Times" charset="0"/>
                <a:ea typeface="Osaka" charset="-128"/>
              </a:defRPr>
            </a:lvl3pPr>
            <a:lvl4pPr marL="1600200" indent="-228600">
              <a:defRPr sz="3600">
                <a:solidFill>
                  <a:schemeClr val="tx1"/>
                </a:solidFill>
                <a:latin typeface="Times" charset="0"/>
                <a:ea typeface="Osaka" charset="-128"/>
              </a:defRPr>
            </a:lvl4pPr>
            <a:lvl5pPr marL="2057400" indent="-228600">
              <a:defRPr sz="3600">
                <a:solidFill>
                  <a:schemeClr val="tx1"/>
                </a:solidFill>
                <a:latin typeface="Times" charset="0"/>
                <a:ea typeface="Osaka" charset="-128"/>
              </a:defRPr>
            </a:lvl5pPr>
            <a:lvl6pPr marL="2514600" indent="-228600" algn="ctr" eaLnBrk="0" fontAlgn="base" hangingPunct="0">
              <a:spcBef>
                <a:spcPct val="0"/>
              </a:spcBef>
              <a:spcAft>
                <a:spcPct val="0"/>
              </a:spcAft>
              <a:defRPr sz="3600">
                <a:solidFill>
                  <a:schemeClr val="tx1"/>
                </a:solidFill>
                <a:latin typeface="Times" charset="0"/>
                <a:ea typeface="Osaka" charset="-128"/>
              </a:defRPr>
            </a:lvl6pPr>
            <a:lvl7pPr marL="2971800" indent="-228600" algn="ctr" eaLnBrk="0" fontAlgn="base" hangingPunct="0">
              <a:spcBef>
                <a:spcPct val="0"/>
              </a:spcBef>
              <a:spcAft>
                <a:spcPct val="0"/>
              </a:spcAft>
              <a:defRPr sz="3600">
                <a:solidFill>
                  <a:schemeClr val="tx1"/>
                </a:solidFill>
                <a:latin typeface="Times" charset="0"/>
                <a:ea typeface="Osaka" charset="-128"/>
              </a:defRPr>
            </a:lvl7pPr>
            <a:lvl8pPr marL="3429000" indent="-228600" algn="ctr" eaLnBrk="0" fontAlgn="base" hangingPunct="0">
              <a:spcBef>
                <a:spcPct val="0"/>
              </a:spcBef>
              <a:spcAft>
                <a:spcPct val="0"/>
              </a:spcAft>
              <a:defRPr sz="3600">
                <a:solidFill>
                  <a:schemeClr val="tx1"/>
                </a:solidFill>
                <a:latin typeface="Times" charset="0"/>
                <a:ea typeface="Osaka" charset="-128"/>
              </a:defRPr>
            </a:lvl8pPr>
            <a:lvl9pPr marL="3886200" indent="-228600" algn="ctr" eaLnBrk="0" fontAlgn="base" hangingPunct="0">
              <a:spcBef>
                <a:spcPct val="0"/>
              </a:spcBef>
              <a:spcAft>
                <a:spcPct val="0"/>
              </a:spcAft>
              <a:defRPr sz="3600">
                <a:solidFill>
                  <a:schemeClr val="tx1"/>
                </a:solidFill>
                <a:latin typeface="Times" charset="0"/>
                <a:ea typeface="Osaka" charset="-128"/>
              </a:defRPr>
            </a:lvl9pPr>
          </a:lstStyle>
          <a:p>
            <a:pPr algn="l">
              <a:spcAft>
                <a:spcPct val="25000"/>
              </a:spcAft>
            </a:pPr>
            <a:r>
              <a:rPr lang="en-US" altLang="en-US" sz="1000" dirty="0">
                <a:solidFill>
                  <a:srgbClr val="00030D"/>
                </a:solidFill>
                <a:latin typeface="Verdana" pitchFamily="34" charset="0"/>
                <a:ea typeface="MS PGothic" pitchFamily="34" charset="-128"/>
              </a:rPr>
              <a:t>	</a:t>
            </a:r>
            <a:r>
              <a:rPr lang="en-US" altLang="en-US" sz="1400" dirty="0">
                <a:latin typeface="Verdana" pitchFamily="34" charset="0"/>
                <a:ea typeface="MS PGothic" pitchFamily="34" charset="-128"/>
              </a:rPr>
              <a:t>CGMS, continuous glucose monitoring system</a:t>
            </a:r>
          </a:p>
          <a:p>
            <a:pPr algn="l">
              <a:spcAft>
                <a:spcPct val="25000"/>
              </a:spcAft>
            </a:pPr>
            <a:endParaRPr lang="en-US" altLang="en-US" sz="1400" dirty="0">
              <a:solidFill>
                <a:srgbClr val="00030D"/>
              </a:solidFill>
              <a:latin typeface="Verdana" pitchFamily="34" charset="0"/>
              <a:ea typeface="MS PGothic" pitchFamily="34" charset="-128"/>
            </a:endParaRPr>
          </a:p>
          <a:p>
            <a:pPr algn="r"/>
            <a:r>
              <a:rPr lang="en-US" altLang="en-US" sz="1400" dirty="0">
                <a:solidFill>
                  <a:srgbClr val="00030D"/>
                </a:solidFill>
                <a:latin typeface="Verdana" pitchFamily="34" charset="0"/>
                <a:ea typeface="MS PGothic" pitchFamily="34" charset="-128"/>
              </a:rPr>
              <a:t>	</a:t>
            </a:r>
            <a:r>
              <a:rPr lang="en-US" altLang="en-US" sz="1400" dirty="0">
                <a:latin typeface="Verdana" pitchFamily="34" charset="0"/>
                <a:ea typeface="MS PGothic" pitchFamily="34" charset="-128"/>
              </a:rPr>
              <a:t> </a:t>
            </a:r>
            <a:r>
              <a:rPr lang="en-US" altLang="en-US" sz="1400" dirty="0" smtClean="0">
                <a:latin typeface="Verdana" pitchFamily="34" charset="0"/>
                <a:ea typeface="MS PGothic" pitchFamily="34" charset="-128"/>
              </a:rPr>
              <a:t>Chico </a:t>
            </a:r>
            <a:r>
              <a:rPr lang="en-US" altLang="en-US" sz="1400" i="1" dirty="0">
                <a:latin typeface="Verdana" pitchFamily="34" charset="0"/>
                <a:ea typeface="MS PGothic" pitchFamily="34" charset="-128"/>
              </a:rPr>
              <a:t>et al.</a:t>
            </a:r>
            <a:r>
              <a:rPr lang="en-US" altLang="en-US" sz="1400" dirty="0">
                <a:latin typeface="Verdana" pitchFamily="34" charset="0"/>
                <a:ea typeface="MS PGothic" pitchFamily="34" charset="-128"/>
              </a:rPr>
              <a:t> </a:t>
            </a:r>
            <a:r>
              <a:rPr lang="en-US" altLang="en-US" sz="1400" i="1" dirty="0">
                <a:latin typeface="Verdana" pitchFamily="34" charset="0"/>
                <a:ea typeface="MS PGothic" pitchFamily="34" charset="-128"/>
              </a:rPr>
              <a:t>Diabetes Care</a:t>
            </a:r>
            <a:r>
              <a:rPr lang="en-US" altLang="en-US" sz="1400" dirty="0">
                <a:latin typeface="Verdana" pitchFamily="34" charset="0"/>
                <a:ea typeface="MS PGothic" pitchFamily="34" charset="-128"/>
              </a:rPr>
              <a:t> 2003;26(4):</a:t>
            </a:r>
            <a:r>
              <a:rPr lang="en-US" altLang="en-US" sz="1400" dirty="0" smtClean="0">
                <a:latin typeface="Verdana" pitchFamily="34" charset="0"/>
                <a:ea typeface="MS PGothic" pitchFamily="34" charset="-128"/>
              </a:rPr>
              <a:t>1153–7</a:t>
            </a:r>
            <a:endParaRPr lang="en-US" altLang="en-US" sz="1400" dirty="0">
              <a:latin typeface="Verdana" pitchFamily="34" charset="0"/>
              <a:ea typeface="MS PGothic" pitchFamily="34" charset="-128"/>
            </a:endParaRPr>
          </a:p>
        </p:txBody>
      </p:sp>
      <p:sp>
        <p:nvSpPr>
          <p:cNvPr id="184325" name="AutoShape 5"/>
          <p:cNvSpPr>
            <a:spLocks noChangeArrowheads="1"/>
          </p:cNvSpPr>
          <p:nvPr/>
        </p:nvSpPr>
        <p:spPr bwMode="invGray">
          <a:xfrm>
            <a:off x="1117737" y="4474857"/>
            <a:ext cx="7116215" cy="648000"/>
          </a:xfrm>
          <a:prstGeom prst="roundRect">
            <a:avLst>
              <a:gd name="adj" fmla="val 16667"/>
            </a:avLst>
          </a:prstGeom>
          <a:solidFill>
            <a:srgbClr val="002060"/>
          </a:solidFill>
          <a:ln w="6350" algn="ctr">
            <a:noFill/>
            <a:round/>
            <a:headEnd/>
            <a:tailEnd/>
          </a:ln>
          <a:effectLst/>
          <a:scene3d>
            <a:camera prst="orthographicFront">
              <a:rot lat="0" lon="0" rev="0"/>
            </a:camera>
            <a:lightRig rig="balanced" dir="b">
              <a:rot lat="0" lon="0" rev="8700000"/>
            </a:lightRig>
          </a:scene3d>
          <a:sp3d>
            <a:bevelT w="190500" h="38100"/>
          </a:sp3d>
        </p:spPr>
        <p:txBody>
          <a:bodyPr anchor="ctr">
            <a:flatTx/>
          </a:bodyPr>
          <a:lstStyle/>
          <a:p>
            <a:pPr eaLnBrk="1" hangingPunct="1">
              <a:spcBef>
                <a:spcPct val="50000"/>
              </a:spcBef>
              <a:defRPr/>
            </a:pPr>
            <a:r>
              <a:rPr lang="en-US" sz="1800" b="1" dirty="0">
                <a:latin typeface="Verdana" pitchFamily="34" charset="0"/>
                <a:ea typeface="ＭＳ Ｐゴシック"/>
                <a:cs typeface="ＭＳ Ｐゴシック"/>
              </a:rPr>
              <a:t>74%</a:t>
            </a:r>
            <a:r>
              <a:rPr lang="en-US" sz="1800" b="1" dirty="0">
                <a:solidFill>
                  <a:schemeClr val="bg1"/>
                </a:solidFill>
                <a:latin typeface="Verdana" pitchFamily="34" charset="0"/>
                <a:ea typeface="ＭＳ Ｐゴシック"/>
                <a:cs typeface="ＭＳ Ｐゴシック"/>
              </a:rPr>
              <a:t> </a:t>
            </a:r>
            <a:r>
              <a:rPr lang="en-US" sz="1800" b="1" dirty="0">
                <a:solidFill>
                  <a:srgbClr val="FFFFFF"/>
                </a:solidFill>
                <a:latin typeface="Verdana" pitchFamily="34" charset="0"/>
                <a:ea typeface="ＭＳ Ｐゴシック"/>
                <a:cs typeface="ＭＳ Ｐゴシック"/>
              </a:rPr>
              <a:t>of all events occurred</a:t>
            </a:r>
            <a:r>
              <a:rPr lang="en-US" sz="1800" b="1" dirty="0">
                <a:solidFill>
                  <a:srgbClr val="00030D"/>
                </a:solidFill>
                <a:latin typeface="Verdana" pitchFamily="34" charset="0"/>
                <a:ea typeface="ＭＳ Ｐゴシック"/>
                <a:cs typeface="ＭＳ Ｐゴシック"/>
              </a:rPr>
              <a:t> </a:t>
            </a:r>
            <a:r>
              <a:rPr lang="en-US" sz="1800" b="1" dirty="0">
                <a:solidFill>
                  <a:srgbClr val="FFFFFF"/>
                </a:solidFill>
                <a:latin typeface="Verdana" pitchFamily="34" charset="0"/>
                <a:ea typeface="ＭＳ Ｐゴシック"/>
                <a:cs typeface="ＭＳ Ｐゴシック"/>
              </a:rPr>
              <a:t>at night</a:t>
            </a:r>
          </a:p>
        </p:txBody>
      </p:sp>
    </p:spTree>
    <p:extLst>
      <p:ext uri="{BB962C8B-B14F-4D97-AF65-F5344CB8AC3E}">
        <p14:creationId xmlns:p14="http://schemas.microsoft.com/office/powerpoint/2010/main" val="4040215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25"/>
                                        </p:tgtEl>
                                        <p:attrNameLst>
                                          <p:attrName>style.visibility</p:attrName>
                                        </p:attrNameLst>
                                      </p:cBhvr>
                                      <p:to>
                                        <p:strVal val="visible"/>
                                      </p:to>
                                    </p:set>
                                    <p:animEffect transition="in" filter="fade">
                                      <p:cBhvr>
                                        <p:cTn id="7" dur="500"/>
                                        <p:tgtEl>
                                          <p:spTgt spid="18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8937" y="1828800"/>
            <a:ext cx="8229600" cy="4525963"/>
          </a:xfrm>
        </p:spPr>
        <p:txBody>
          <a:bodyPr/>
          <a:lstStyle/>
          <a:p>
            <a:r>
              <a:rPr lang="en-US" dirty="0" smtClean="0"/>
              <a:t>Definitions</a:t>
            </a:r>
          </a:p>
          <a:p>
            <a:r>
              <a:rPr lang="en-US" dirty="0" err="1"/>
              <a:t>P</a:t>
            </a:r>
            <a:r>
              <a:rPr lang="en-US" dirty="0" err="1" smtClean="0"/>
              <a:t>athophsiology</a:t>
            </a:r>
            <a:endParaRPr lang="en-US" dirty="0" smtClean="0"/>
          </a:p>
          <a:p>
            <a:r>
              <a:rPr lang="en-US" dirty="0" smtClean="0"/>
              <a:t>Prevalence</a:t>
            </a:r>
            <a:r>
              <a:rPr lang="en-US" dirty="0"/>
              <a:t>					</a:t>
            </a:r>
          </a:p>
          <a:p>
            <a:r>
              <a:rPr lang="en-US" dirty="0"/>
              <a:t>C</a:t>
            </a:r>
            <a:r>
              <a:rPr lang="en-US" dirty="0" smtClean="0"/>
              <a:t>linical outcomes ( hypoglycemia and CVD)</a:t>
            </a:r>
          </a:p>
          <a:p>
            <a:r>
              <a:rPr lang="en-US" dirty="0"/>
              <a:t>P</a:t>
            </a:r>
            <a:r>
              <a:rPr lang="en-US" dirty="0" smtClean="0"/>
              <a:t>revention </a:t>
            </a:r>
          </a:p>
          <a:p>
            <a:r>
              <a:rPr lang="en-US" dirty="0" smtClean="0"/>
              <a:t>Treatment</a:t>
            </a:r>
            <a:endParaRPr lang="en-US" dirty="0"/>
          </a:p>
        </p:txBody>
      </p:sp>
    </p:spTree>
    <p:extLst>
      <p:ext uri="{BB962C8B-B14F-4D97-AF65-F5344CB8AC3E}">
        <p14:creationId xmlns:p14="http://schemas.microsoft.com/office/powerpoint/2010/main" val="2235135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8229600" y="1143000"/>
            <a:ext cx="457200" cy="541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009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9067800" cy="434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983415" y="685800"/>
            <a:ext cx="914400" cy="419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515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3673"/>
            <a:ext cx="9144000" cy="401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4048"/>
            <a:ext cx="91440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8153400" y="424048"/>
            <a:ext cx="838200" cy="4452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69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606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080856" cy="1981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73228" y="2514600"/>
            <a:ext cx="8534400" cy="4525963"/>
          </a:xfrm>
        </p:spPr>
        <p:txBody>
          <a:bodyPr>
            <a:normAutofit/>
          </a:bodyPr>
          <a:lstStyle/>
          <a:p>
            <a:r>
              <a:rPr lang="en-US" sz="2400" dirty="0"/>
              <a:t>N</a:t>
            </a:r>
            <a:r>
              <a:rPr lang="en-US" sz="2400" dirty="0" smtClean="0"/>
              <a:t>on-interventional</a:t>
            </a:r>
            <a:r>
              <a:rPr lang="en-US" sz="2400" dirty="0"/>
              <a:t>, </a:t>
            </a:r>
            <a:r>
              <a:rPr lang="en-US" sz="2400" dirty="0" err="1"/>
              <a:t>multicentre</a:t>
            </a:r>
            <a:r>
              <a:rPr lang="en-US" sz="2400" dirty="0"/>
              <a:t>, 6-month retrospective and 4-week prospective study using </a:t>
            </a:r>
            <a:r>
              <a:rPr lang="en-US" sz="2400" dirty="0">
                <a:solidFill>
                  <a:srgbClr val="FFFF00"/>
                </a:solidFill>
              </a:rPr>
              <a:t>self-assessment questionnaire</a:t>
            </a:r>
            <a:r>
              <a:rPr lang="en-US" sz="2400" dirty="0"/>
              <a:t> and </a:t>
            </a:r>
            <a:r>
              <a:rPr lang="en-US" sz="2400" dirty="0" smtClean="0"/>
              <a:t>patient diaries </a:t>
            </a:r>
            <a:r>
              <a:rPr lang="en-US" sz="2400" dirty="0"/>
              <a:t>included </a:t>
            </a:r>
            <a:r>
              <a:rPr lang="en-US" sz="2400" dirty="0">
                <a:solidFill>
                  <a:srgbClr val="FFFF00"/>
                </a:solidFill>
              </a:rPr>
              <a:t>27 585 </a:t>
            </a:r>
            <a:r>
              <a:rPr lang="en-US" sz="2400" dirty="0"/>
              <a:t>patients, aged ≥18 years, with type 1 diabetes (T1D; n=8022) or type 2 diabetes (T2D; n=19 563) treated with insulin </a:t>
            </a:r>
            <a:r>
              <a:rPr lang="en-US" sz="2400" dirty="0" smtClean="0"/>
              <a:t>for </a:t>
            </a:r>
            <a:r>
              <a:rPr lang="en-US" sz="2400" i="1" dirty="0" smtClean="0"/>
              <a:t>&gt;</a:t>
            </a:r>
            <a:r>
              <a:rPr lang="en-US" sz="2400" dirty="0" smtClean="0"/>
              <a:t>12 </a:t>
            </a:r>
            <a:r>
              <a:rPr lang="en-US" sz="2400" dirty="0"/>
              <a:t>months, at 2004 sites in </a:t>
            </a:r>
            <a:r>
              <a:rPr lang="en-US" sz="2400" dirty="0">
                <a:solidFill>
                  <a:srgbClr val="FFFF00"/>
                </a:solidFill>
              </a:rPr>
              <a:t>24 </a:t>
            </a:r>
            <a:r>
              <a:rPr lang="en-US" sz="2400" dirty="0"/>
              <a:t>countries worldwide.</a:t>
            </a:r>
          </a:p>
        </p:txBody>
      </p:sp>
      <p:sp>
        <p:nvSpPr>
          <p:cNvPr id="5" name="Rectangle 4"/>
          <p:cNvSpPr/>
          <p:nvPr/>
        </p:nvSpPr>
        <p:spPr>
          <a:xfrm>
            <a:off x="5258000" y="6324600"/>
            <a:ext cx="3886000" cy="276999"/>
          </a:xfrm>
          <a:prstGeom prst="rect">
            <a:avLst/>
          </a:prstGeom>
        </p:spPr>
        <p:txBody>
          <a:bodyPr wrap="none">
            <a:spAutoFit/>
          </a:bodyPr>
          <a:lstStyle/>
          <a:p>
            <a:r>
              <a:rPr lang="en-US" sz="1200" i="1" dirty="0">
                <a:latin typeface="MinionPro-It"/>
              </a:rPr>
              <a:t>Diabetes, Obesity and Metabolism </a:t>
            </a:r>
            <a:r>
              <a:rPr lang="en-US" sz="1200" dirty="0">
                <a:latin typeface="MinionPro-Regular"/>
              </a:rPr>
              <a:t>18: 907–915, 2016.</a:t>
            </a:r>
            <a:endParaRPr lang="en-US" sz="1200" dirty="0"/>
          </a:p>
        </p:txBody>
      </p:sp>
    </p:spTree>
    <p:extLst>
      <p:ext uri="{BB962C8B-B14F-4D97-AF65-F5344CB8AC3E}">
        <p14:creationId xmlns:p14="http://schemas.microsoft.com/office/powerpoint/2010/main" val="2045683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0" y="1600200"/>
            <a:ext cx="8991600" cy="4525963"/>
          </a:xfrm>
        </p:spPr>
        <p:txBody>
          <a:bodyPr>
            <a:normAutofit/>
          </a:bodyPr>
          <a:lstStyle/>
          <a:p>
            <a:r>
              <a:rPr lang="en-US" sz="2800" dirty="0"/>
              <a:t>During the prospective period, </a:t>
            </a:r>
            <a:r>
              <a:rPr lang="en-US" sz="2800" dirty="0">
                <a:solidFill>
                  <a:srgbClr val="FFFF00"/>
                </a:solidFill>
              </a:rPr>
              <a:t>83.0% </a:t>
            </a:r>
            <a:r>
              <a:rPr lang="en-US" sz="2800" dirty="0"/>
              <a:t>of patients with T1D and </a:t>
            </a:r>
            <a:r>
              <a:rPr lang="en-US" sz="2800" dirty="0">
                <a:solidFill>
                  <a:srgbClr val="FFFF00"/>
                </a:solidFill>
              </a:rPr>
              <a:t>46.5%</a:t>
            </a:r>
            <a:r>
              <a:rPr lang="en-US" sz="2800" dirty="0"/>
              <a:t> of patients with T2D reported </a:t>
            </a:r>
            <a:r>
              <a:rPr lang="en-US" sz="2800" dirty="0" smtClean="0"/>
              <a:t>hypoglycemia</a:t>
            </a:r>
          </a:p>
          <a:p>
            <a:endParaRPr lang="en-US" sz="2800" dirty="0" smtClean="0"/>
          </a:p>
          <a:p>
            <a:r>
              <a:rPr lang="en-US" sz="2800" dirty="0"/>
              <a:t>Rates of any, </a:t>
            </a:r>
            <a:r>
              <a:rPr lang="en-US" sz="2800" dirty="0" smtClean="0"/>
              <a:t>nocturnal and </a:t>
            </a:r>
            <a:r>
              <a:rPr lang="en-US" sz="2800" dirty="0"/>
              <a:t>severe </a:t>
            </a:r>
            <a:r>
              <a:rPr lang="en-US" sz="2800" dirty="0" smtClean="0"/>
              <a:t>hypoglycemia </a:t>
            </a:r>
            <a:r>
              <a:rPr lang="en-US" sz="2800" dirty="0"/>
              <a:t>were 73.3 ,</a:t>
            </a:r>
            <a:r>
              <a:rPr lang="en-US" sz="2800" dirty="0" smtClean="0"/>
              <a:t>11.3 and </a:t>
            </a:r>
            <a:r>
              <a:rPr lang="en-US" sz="2800" dirty="0"/>
              <a:t>4.9 </a:t>
            </a:r>
            <a:r>
              <a:rPr lang="en-US" sz="2800" dirty="0" smtClean="0"/>
              <a:t>events/patient-year for </a:t>
            </a:r>
            <a:r>
              <a:rPr lang="en-US" sz="2800" dirty="0"/>
              <a:t>T1D and 19.3 </a:t>
            </a:r>
            <a:r>
              <a:rPr lang="en-US" sz="2800" dirty="0" smtClean="0"/>
              <a:t>,3.7 and </a:t>
            </a:r>
            <a:r>
              <a:rPr lang="en-US" sz="2800" dirty="0"/>
              <a:t>2.5 events/patient-year </a:t>
            </a:r>
            <a:r>
              <a:rPr lang="en-US" sz="2800" dirty="0" smtClean="0"/>
              <a:t> </a:t>
            </a:r>
            <a:r>
              <a:rPr lang="en-US" sz="2800" dirty="0"/>
              <a:t>for T2D, </a:t>
            </a:r>
            <a:r>
              <a:rPr lang="en-US" sz="2800" dirty="0" smtClean="0"/>
              <a:t>respectively</a:t>
            </a:r>
          </a:p>
          <a:p>
            <a:endParaRPr lang="en-US" sz="2800" dirty="0" smtClean="0"/>
          </a:p>
          <a:p>
            <a:r>
              <a:rPr lang="en-US" sz="2800" dirty="0" smtClean="0"/>
              <a:t>HA1c level </a:t>
            </a:r>
            <a:r>
              <a:rPr lang="en-US" sz="2800" dirty="0"/>
              <a:t>was </a:t>
            </a:r>
            <a:r>
              <a:rPr lang="en-US" sz="2800" dirty="0">
                <a:solidFill>
                  <a:srgbClr val="FFFF00"/>
                </a:solidFill>
              </a:rPr>
              <a:t>not a significant predictor </a:t>
            </a:r>
            <a:r>
              <a:rPr lang="en-US" sz="2800" dirty="0" smtClean="0"/>
              <a:t>of hypoglycemia</a:t>
            </a:r>
            <a:endParaRPr lang="en-US" sz="2800" dirty="0"/>
          </a:p>
        </p:txBody>
      </p:sp>
    </p:spTree>
    <p:extLst>
      <p:ext uri="{BB962C8B-B14F-4D97-AF65-F5344CB8AC3E}">
        <p14:creationId xmlns:p14="http://schemas.microsoft.com/office/powerpoint/2010/main" val="1505188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70" y="36394"/>
            <a:ext cx="4771030" cy="3087806"/>
          </a:xfrm>
          <a:prstGeom prst="rect">
            <a:avLst/>
          </a:prstGeom>
        </p:spPr>
      </p:pic>
      <p:pic>
        <p:nvPicPr>
          <p:cNvPr id="3" name="Picture 2"/>
          <p:cNvPicPr>
            <a:picLocks noChangeAspect="1"/>
          </p:cNvPicPr>
          <p:nvPr/>
        </p:nvPicPr>
        <p:blipFill>
          <a:blip r:embed="rId3"/>
          <a:stretch>
            <a:fillRect/>
          </a:stretch>
        </p:blipFill>
        <p:spPr>
          <a:xfrm>
            <a:off x="1600200" y="1371600"/>
            <a:ext cx="5791200" cy="3352799"/>
          </a:xfrm>
          <a:prstGeom prst="rect">
            <a:avLst/>
          </a:prstGeom>
        </p:spPr>
      </p:pic>
      <p:pic>
        <p:nvPicPr>
          <p:cNvPr id="4" name="Picture 3"/>
          <p:cNvPicPr>
            <a:picLocks noChangeAspect="1"/>
          </p:cNvPicPr>
          <p:nvPr/>
        </p:nvPicPr>
        <p:blipFill>
          <a:blip r:embed="rId4"/>
          <a:stretch>
            <a:fillRect/>
          </a:stretch>
        </p:blipFill>
        <p:spPr>
          <a:xfrm>
            <a:off x="3048000" y="3429000"/>
            <a:ext cx="5250835" cy="3276600"/>
          </a:xfrm>
          <a:prstGeom prst="rect">
            <a:avLst/>
          </a:prstGeom>
        </p:spPr>
      </p:pic>
      <p:sp>
        <p:nvSpPr>
          <p:cNvPr id="5" name="TextBox 4"/>
          <p:cNvSpPr txBox="1"/>
          <p:nvPr/>
        </p:nvSpPr>
        <p:spPr>
          <a:xfrm>
            <a:off x="228600" y="228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89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57" y="991345"/>
            <a:ext cx="9034818" cy="4721422"/>
          </a:xfrm>
          <a:prstGeom prst="rect">
            <a:avLst/>
          </a:prstGeom>
        </p:spPr>
      </p:pic>
      <p:sp>
        <p:nvSpPr>
          <p:cNvPr id="3" name="TextBox 2"/>
          <p:cNvSpPr txBox="1"/>
          <p:nvPr/>
        </p:nvSpPr>
        <p:spPr>
          <a:xfrm>
            <a:off x="448101" y="0"/>
            <a:ext cx="8686800" cy="923330"/>
          </a:xfrm>
          <a:prstGeom prst="rect">
            <a:avLst/>
          </a:prstGeom>
          <a:noFill/>
        </p:spPr>
        <p:txBody>
          <a:bodyPr wrap="square" rtlCol="0">
            <a:spAutoFit/>
          </a:bodyPr>
          <a:lstStyle/>
          <a:p>
            <a:r>
              <a:rPr lang="en-US" dirty="0"/>
              <a:t>H</a:t>
            </a:r>
            <a:r>
              <a:rPr lang="en-US" dirty="0" smtClean="0"/>
              <a:t>ypoglycemia was common </a:t>
            </a:r>
            <a:r>
              <a:rPr lang="en-US" dirty="0"/>
              <a:t>at all levels of glycemic </a:t>
            </a:r>
            <a:r>
              <a:rPr lang="en-US" dirty="0" smtClean="0"/>
              <a:t>control. Patients </a:t>
            </a:r>
            <a:r>
              <a:rPr lang="en-US" dirty="0"/>
              <a:t>achieving near-normal </a:t>
            </a:r>
            <a:r>
              <a:rPr lang="en-US" dirty="0" smtClean="0"/>
              <a:t>glycemia </a:t>
            </a:r>
            <a:r>
              <a:rPr lang="en-US" dirty="0" smtClean="0">
                <a:solidFill>
                  <a:srgbClr val="FFFF00"/>
                </a:solidFill>
              </a:rPr>
              <a:t>(&lt;6</a:t>
            </a:r>
            <a:r>
              <a:rPr lang="en-US" dirty="0">
                <a:solidFill>
                  <a:srgbClr val="FFFF00"/>
                </a:solidFill>
              </a:rPr>
              <a:t>%) </a:t>
            </a:r>
            <a:r>
              <a:rPr lang="en-US" dirty="0"/>
              <a:t>and those who were </a:t>
            </a:r>
            <a:r>
              <a:rPr lang="en-US" dirty="0" smtClean="0"/>
              <a:t>poorly controlled </a:t>
            </a:r>
            <a:r>
              <a:rPr lang="en-US" dirty="0" smtClean="0">
                <a:solidFill>
                  <a:srgbClr val="FFFF00"/>
                </a:solidFill>
              </a:rPr>
              <a:t>(&gt;9</a:t>
            </a:r>
            <a:r>
              <a:rPr lang="en-US" dirty="0">
                <a:solidFill>
                  <a:srgbClr val="FFFF00"/>
                </a:solidFill>
              </a:rPr>
              <a:t>%) </a:t>
            </a:r>
            <a:r>
              <a:rPr lang="en-US" dirty="0"/>
              <a:t>appeared to be at the</a:t>
            </a:r>
          </a:p>
          <a:p>
            <a:r>
              <a:rPr lang="en-US" dirty="0"/>
              <a:t>highest risk for severe hypoglycemia</a:t>
            </a:r>
          </a:p>
        </p:txBody>
      </p:sp>
      <p:sp>
        <p:nvSpPr>
          <p:cNvPr id="4" name="TextBox 3"/>
          <p:cNvSpPr txBox="1"/>
          <p:nvPr/>
        </p:nvSpPr>
        <p:spPr>
          <a:xfrm>
            <a:off x="487907" y="5712767"/>
            <a:ext cx="8582168" cy="707886"/>
          </a:xfrm>
          <a:prstGeom prst="rect">
            <a:avLst/>
          </a:prstGeom>
          <a:noFill/>
        </p:spPr>
        <p:txBody>
          <a:bodyPr wrap="square" rtlCol="0">
            <a:spAutoFit/>
          </a:bodyPr>
          <a:lstStyle/>
          <a:p>
            <a:r>
              <a:rPr lang="en-US" sz="2000" dirty="0"/>
              <a:t>The conventional wisdom that </a:t>
            </a:r>
            <a:r>
              <a:rPr lang="en-US" sz="2000" dirty="0" smtClean="0"/>
              <a:t>patients with </a:t>
            </a:r>
            <a:r>
              <a:rPr lang="en-US" sz="2000" dirty="0"/>
              <a:t>lowest HbA1c levels are at highest</a:t>
            </a:r>
          </a:p>
          <a:p>
            <a:r>
              <a:rPr lang="en-US" sz="2000" dirty="0"/>
              <a:t>risk of hypoglycemia </a:t>
            </a:r>
            <a:r>
              <a:rPr lang="en-US" sz="2000" dirty="0">
                <a:solidFill>
                  <a:srgbClr val="FFFF00"/>
                </a:solidFill>
              </a:rPr>
              <a:t>was not </a:t>
            </a:r>
            <a:r>
              <a:rPr lang="en-US" sz="2000" dirty="0" smtClean="0">
                <a:solidFill>
                  <a:srgbClr val="FFFF00"/>
                </a:solidFill>
              </a:rPr>
              <a:t>supported </a:t>
            </a:r>
            <a:r>
              <a:rPr lang="en-US" sz="2000" dirty="0" smtClean="0"/>
              <a:t>by </a:t>
            </a:r>
            <a:r>
              <a:rPr lang="en-US" sz="2000" dirty="0"/>
              <a:t>our findings.</a:t>
            </a:r>
          </a:p>
        </p:txBody>
      </p:sp>
      <p:sp>
        <p:nvSpPr>
          <p:cNvPr id="5" name="Rectangle 4"/>
          <p:cNvSpPr/>
          <p:nvPr/>
        </p:nvSpPr>
        <p:spPr>
          <a:xfrm>
            <a:off x="5637725" y="6519446"/>
            <a:ext cx="3432350" cy="338554"/>
          </a:xfrm>
          <a:prstGeom prst="rect">
            <a:avLst/>
          </a:prstGeom>
        </p:spPr>
        <p:txBody>
          <a:bodyPr wrap="none">
            <a:spAutoFit/>
          </a:bodyPr>
          <a:lstStyle/>
          <a:p>
            <a:r>
              <a:rPr lang="en-US" sz="1600" dirty="0">
                <a:latin typeface="AdvOTf563b7c8.BI"/>
              </a:rPr>
              <a:t>Diabetes Care </a:t>
            </a:r>
            <a:r>
              <a:rPr lang="en-US" sz="1600" dirty="0">
                <a:latin typeface="AdvOT0f59d5f2.B"/>
              </a:rPr>
              <a:t>36:3535</a:t>
            </a:r>
            <a:r>
              <a:rPr lang="en-US" sz="1600" dirty="0">
                <a:latin typeface="AdvOT0f59d5f2.B+20"/>
              </a:rPr>
              <a:t>–</a:t>
            </a:r>
            <a:r>
              <a:rPr lang="en-US" sz="1600" dirty="0">
                <a:latin typeface="AdvOT0f59d5f2.B"/>
              </a:rPr>
              <a:t>3542, 2013</a:t>
            </a:r>
            <a:endParaRPr lang="en-US" sz="1600" dirty="0"/>
          </a:p>
        </p:txBody>
      </p:sp>
    </p:spTree>
    <p:extLst>
      <p:ext uri="{BB962C8B-B14F-4D97-AF65-F5344CB8AC3E}">
        <p14:creationId xmlns:p14="http://schemas.microsoft.com/office/powerpoint/2010/main" val="1358656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5908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2971800"/>
            <a:ext cx="8839199" cy="4525963"/>
          </a:xfrm>
        </p:spPr>
        <p:txBody>
          <a:bodyPr>
            <a:normAutofit/>
          </a:bodyPr>
          <a:lstStyle/>
          <a:p>
            <a:r>
              <a:rPr lang="en-US" sz="2400" dirty="0"/>
              <a:t>To determine the association of proximal HbA1C level with first hypoglycemia </a:t>
            </a:r>
            <a:r>
              <a:rPr lang="en-US" sz="2400" dirty="0" smtClean="0"/>
              <a:t>hospitalization (HH</a:t>
            </a:r>
            <a:r>
              <a:rPr lang="en-US" sz="2400" dirty="0"/>
              <a:t>) in adults with incident type 2 diabetes (T2D</a:t>
            </a:r>
            <a:r>
              <a:rPr lang="en-US" sz="2400" dirty="0" smtClean="0"/>
              <a:t>)</a:t>
            </a:r>
          </a:p>
          <a:p>
            <a:endParaRPr lang="en-US" sz="2400" dirty="0" smtClean="0"/>
          </a:p>
          <a:p>
            <a:r>
              <a:rPr lang="en-US" sz="2400" dirty="0"/>
              <a:t>A nested case-control </a:t>
            </a:r>
            <a:r>
              <a:rPr lang="en-US" sz="2400" dirty="0" smtClean="0"/>
              <a:t>study </a:t>
            </a:r>
            <a:r>
              <a:rPr lang="en-US" sz="2400" dirty="0"/>
              <a:t>in England in 1997 to </a:t>
            </a:r>
            <a:r>
              <a:rPr lang="en-US" sz="2400" dirty="0" smtClean="0"/>
              <a:t>2014</a:t>
            </a:r>
            <a:endParaRPr lang="en-US" sz="2400" dirty="0"/>
          </a:p>
        </p:txBody>
      </p:sp>
      <p:sp>
        <p:nvSpPr>
          <p:cNvPr id="5" name="Rectangle 4"/>
          <p:cNvSpPr/>
          <p:nvPr/>
        </p:nvSpPr>
        <p:spPr>
          <a:xfrm>
            <a:off x="3886200" y="6425779"/>
            <a:ext cx="6096000" cy="369332"/>
          </a:xfrm>
          <a:prstGeom prst="rect">
            <a:avLst/>
          </a:prstGeom>
        </p:spPr>
        <p:txBody>
          <a:bodyPr wrap="square">
            <a:spAutoFit/>
          </a:bodyPr>
          <a:lstStyle/>
          <a:p>
            <a:r>
              <a:rPr lang="it-IT" dirty="0" smtClean="0">
                <a:latin typeface="AdvOT1a8a9c4a.BI"/>
              </a:rPr>
              <a:t>J </a:t>
            </a:r>
            <a:r>
              <a:rPr lang="it-IT" dirty="0">
                <a:latin typeface="AdvOT1a8a9c4a.BI"/>
              </a:rPr>
              <a:t>Clin Endocrinol Metab </a:t>
            </a:r>
            <a:r>
              <a:rPr lang="it-IT" dirty="0">
                <a:latin typeface="AdvOT6c1def61.B"/>
              </a:rPr>
              <a:t>104: 1989</a:t>
            </a:r>
            <a:r>
              <a:rPr lang="it-IT" dirty="0">
                <a:latin typeface="AdvOT6c1def61.B+20"/>
              </a:rPr>
              <a:t>–</a:t>
            </a:r>
            <a:r>
              <a:rPr lang="it-IT" dirty="0">
                <a:latin typeface="AdvOT6c1def61.B"/>
              </a:rPr>
              <a:t>1998, </a:t>
            </a:r>
            <a:r>
              <a:rPr lang="it-IT" dirty="0" smtClean="0">
                <a:latin typeface="AdvOT6c1def61.B"/>
              </a:rPr>
              <a:t>2019</a:t>
            </a:r>
            <a:endParaRPr lang="en-US" dirty="0"/>
          </a:p>
        </p:txBody>
      </p:sp>
    </p:spTree>
    <p:extLst>
      <p:ext uri="{BB962C8B-B14F-4D97-AF65-F5344CB8AC3E}">
        <p14:creationId xmlns:p14="http://schemas.microsoft.com/office/powerpoint/2010/main" val="3966910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36585"/>
            <a:ext cx="8915400" cy="5715000"/>
          </a:xfrm>
          <a:prstGeom prst="rect">
            <a:avLst/>
          </a:prstGeom>
        </p:spPr>
      </p:pic>
      <p:sp>
        <p:nvSpPr>
          <p:cNvPr id="3" name="TextBox 2"/>
          <p:cNvSpPr txBox="1"/>
          <p:nvPr/>
        </p:nvSpPr>
        <p:spPr>
          <a:xfrm>
            <a:off x="4114800" y="6471845"/>
            <a:ext cx="1921295" cy="369332"/>
          </a:xfrm>
          <a:prstGeom prst="rect">
            <a:avLst/>
          </a:prstGeom>
          <a:noFill/>
        </p:spPr>
        <p:txBody>
          <a:bodyPr wrap="none" rtlCol="0">
            <a:spAutoFit/>
          </a:bodyPr>
          <a:lstStyle/>
          <a:p>
            <a:r>
              <a:rPr lang="en-US" b="1" dirty="0" smtClean="0"/>
              <a:t>Proximal HbA1c %</a:t>
            </a:r>
            <a:endParaRPr lang="en-US" b="1" dirty="0"/>
          </a:p>
        </p:txBody>
      </p:sp>
      <p:sp>
        <p:nvSpPr>
          <p:cNvPr id="4" name="Rectangle 3"/>
          <p:cNvSpPr/>
          <p:nvPr/>
        </p:nvSpPr>
        <p:spPr>
          <a:xfrm>
            <a:off x="990600" y="0"/>
            <a:ext cx="8534400" cy="707886"/>
          </a:xfrm>
          <a:prstGeom prst="rect">
            <a:avLst/>
          </a:prstGeom>
        </p:spPr>
        <p:txBody>
          <a:bodyPr wrap="square">
            <a:spAutoFit/>
          </a:bodyPr>
          <a:lstStyle/>
          <a:p>
            <a:r>
              <a:rPr lang="en-US" sz="2000" dirty="0">
                <a:latin typeface="AdvOTfe83be88"/>
              </a:rPr>
              <a:t>The U-shaped association between proximal HbA1C</a:t>
            </a:r>
          </a:p>
          <a:p>
            <a:r>
              <a:rPr lang="en-US" sz="2000" dirty="0">
                <a:latin typeface="AdvOTfe83be88"/>
              </a:rPr>
              <a:t>level and first hypoglycemia hospitalization</a:t>
            </a:r>
            <a:endParaRPr lang="en-US" sz="2000" dirty="0"/>
          </a:p>
        </p:txBody>
      </p:sp>
      <p:sp>
        <p:nvSpPr>
          <p:cNvPr id="5" name="Rectangle 4"/>
          <p:cNvSpPr/>
          <p:nvPr/>
        </p:nvSpPr>
        <p:spPr>
          <a:xfrm>
            <a:off x="5584813" y="2819400"/>
            <a:ext cx="2576346" cy="369332"/>
          </a:xfrm>
          <a:prstGeom prst="rect">
            <a:avLst/>
          </a:prstGeom>
          <a:ln w="19050">
            <a:solidFill>
              <a:srgbClr val="FF0000"/>
            </a:solidFill>
          </a:ln>
        </p:spPr>
        <p:txBody>
          <a:bodyPr wrap="none">
            <a:spAutoFit/>
          </a:bodyPr>
          <a:lstStyle/>
          <a:p>
            <a:r>
              <a:rPr lang="en-US" b="1" dirty="0" smtClean="0">
                <a:solidFill>
                  <a:schemeClr val="bg1"/>
                </a:solidFill>
                <a:latin typeface="AdvOT118e7927"/>
              </a:rPr>
              <a:t>OR=1.48 </a:t>
            </a:r>
            <a:r>
              <a:rPr lang="en-US" b="1" dirty="0">
                <a:solidFill>
                  <a:schemeClr val="bg1"/>
                </a:solidFill>
                <a:latin typeface="AdvOT118e7927"/>
              </a:rPr>
              <a:t>(1.01 to 2.17)</a:t>
            </a:r>
            <a:endParaRPr lang="en-US" b="1" dirty="0">
              <a:solidFill>
                <a:schemeClr val="bg1"/>
              </a:solidFill>
            </a:endParaRPr>
          </a:p>
        </p:txBody>
      </p:sp>
      <p:sp>
        <p:nvSpPr>
          <p:cNvPr id="7" name="Rectangle 6"/>
          <p:cNvSpPr/>
          <p:nvPr/>
        </p:nvSpPr>
        <p:spPr>
          <a:xfrm>
            <a:off x="2190785" y="2819400"/>
            <a:ext cx="2563587" cy="369332"/>
          </a:xfrm>
          <a:prstGeom prst="rect">
            <a:avLst/>
          </a:prstGeom>
          <a:ln w="19050">
            <a:solidFill>
              <a:srgbClr val="FF0000"/>
            </a:solidFill>
          </a:ln>
        </p:spPr>
        <p:txBody>
          <a:bodyPr wrap="none">
            <a:spAutoFit/>
          </a:bodyPr>
          <a:lstStyle/>
          <a:p>
            <a:r>
              <a:rPr lang="en-US" b="1" dirty="0" smtClean="0">
                <a:solidFill>
                  <a:schemeClr val="bg1"/>
                </a:solidFill>
                <a:latin typeface="AdvOT118e7927"/>
              </a:rPr>
              <a:t>OR=</a:t>
            </a:r>
            <a:r>
              <a:rPr lang="pl-PL" b="1" dirty="0" smtClean="0">
                <a:solidFill>
                  <a:schemeClr val="bg1"/>
                </a:solidFill>
                <a:latin typeface="AdvOT118e7927"/>
              </a:rPr>
              <a:t>1.54 </a:t>
            </a:r>
            <a:r>
              <a:rPr lang="en-US" b="1" dirty="0" smtClean="0">
                <a:solidFill>
                  <a:schemeClr val="bg1"/>
                </a:solidFill>
                <a:latin typeface="AdvOT118e7927"/>
              </a:rPr>
              <a:t>(</a:t>
            </a:r>
            <a:r>
              <a:rPr lang="pl-PL" b="1" dirty="0" smtClean="0">
                <a:solidFill>
                  <a:schemeClr val="bg1"/>
                </a:solidFill>
                <a:latin typeface="AdvOT118e7927"/>
              </a:rPr>
              <a:t>1.12 </a:t>
            </a:r>
            <a:r>
              <a:rPr lang="pl-PL" b="1" dirty="0">
                <a:solidFill>
                  <a:schemeClr val="bg1"/>
                </a:solidFill>
                <a:latin typeface="AdvOT118e7927"/>
              </a:rPr>
              <a:t>to </a:t>
            </a:r>
            <a:r>
              <a:rPr lang="pl-PL" b="1" dirty="0" smtClean="0">
                <a:solidFill>
                  <a:schemeClr val="bg1"/>
                </a:solidFill>
                <a:latin typeface="AdvOT118e7927"/>
              </a:rPr>
              <a:t>2.11</a:t>
            </a:r>
            <a:r>
              <a:rPr lang="en-US" b="1" dirty="0" smtClean="0">
                <a:solidFill>
                  <a:schemeClr val="bg1"/>
                </a:solidFill>
                <a:latin typeface="AdvOT118e7927"/>
              </a:rPr>
              <a:t>)</a:t>
            </a:r>
            <a:endParaRPr lang="en-US" b="1" dirty="0">
              <a:solidFill>
                <a:schemeClr val="bg1"/>
              </a:solidFill>
            </a:endParaRPr>
          </a:p>
        </p:txBody>
      </p:sp>
    </p:spTree>
    <p:extLst>
      <p:ext uri="{BB962C8B-B14F-4D97-AF65-F5344CB8AC3E}">
        <p14:creationId xmlns:p14="http://schemas.microsoft.com/office/powerpoint/2010/main" val="102319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197" y="2733525"/>
            <a:ext cx="8229600" cy="4525963"/>
          </a:xfrm>
        </p:spPr>
        <p:txBody>
          <a:bodyPr>
            <a:normAutofit/>
          </a:bodyPr>
          <a:lstStyle/>
          <a:p>
            <a:r>
              <a:rPr lang="en-US" sz="3600" b="1" dirty="0">
                <a:solidFill>
                  <a:srgbClr val="FFFF00"/>
                </a:solidFill>
              </a:rPr>
              <a:t>Objective</a:t>
            </a:r>
            <a:r>
              <a:rPr lang="en-US" sz="3600" b="1" dirty="0" smtClean="0">
                <a:solidFill>
                  <a:srgbClr val="FFFF00"/>
                </a:solidFill>
              </a:rPr>
              <a:t>:</a:t>
            </a:r>
            <a:r>
              <a:rPr lang="en-US" b="1" dirty="0" smtClean="0"/>
              <a:t>  </a:t>
            </a:r>
            <a:r>
              <a:rPr lang="en-US" sz="2400" dirty="0" smtClean="0"/>
              <a:t>To review </a:t>
            </a:r>
            <a:r>
              <a:rPr lang="en-US" sz="2400" dirty="0"/>
              <a:t>the evidence about the impact of </a:t>
            </a:r>
            <a:r>
              <a:rPr lang="en-US" sz="2400" dirty="0" smtClean="0"/>
              <a:t>hypoglycemia on patients </a:t>
            </a:r>
            <a:r>
              <a:rPr lang="en-US" sz="2400" dirty="0"/>
              <a:t>with diabetes </a:t>
            </a:r>
            <a:r>
              <a:rPr lang="en-US" sz="2400" dirty="0" smtClean="0"/>
              <a:t>that has </a:t>
            </a:r>
            <a:r>
              <a:rPr lang="en-US" sz="2400" dirty="0"/>
              <a:t>become available since the past reviews of this subject by the American Diabetes </a:t>
            </a:r>
            <a:r>
              <a:rPr lang="en-US" sz="2400" dirty="0" smtClean="0"/>
              <a:t>Association and </a:t>
            </a:r>
            <a:r>
              <a:rPr lang="en-US" sz="2400" dirty="0"/>
              <a:t>The Endocrine Society and to provide guidance about how this new information should </a:t>
            </a:r>
            <a:r>
              <a:rPr lang="en-US" sz="2400" dirty="0" smtClean="0"/>
              <a:t>be incorporated </a:t>
            </a:r>
            <a:r>
              <a:rPr lang="en-US" sz="2400" dirty="0"/>
              <a:t>into clinical practice</a:t>
            </a:r>
          </a:p>
        </p:txBody>
      </p:sp>
      <p:sp>
        <p:nvSpPr>
          <p:cNvPr id="4" name="TextBox 3"/>
          <p:cNvSpPr txBox="1"/>
          <p:nvPr/>
        </p:nvSpPr>
        <p:spPr>
          <a:xfrm>
            <a:off x="4689575" y="6477000"/>
            <a:ext cx="4454425" cy="369332"/>
          </a:xfrm>
          <a:prstGeom prst="rect">
            <a:avLst/>
          </a:prstGeom>
          <a:noFill/>
        </p:spPr>
        <p:txBody>
          <a:bodyPr wrap="none" rtlCol="0">
            <a:spAutoFit/>
          </a:bodyPr>
          <a:lstStyle/>
          <a:p>
            <a:r>
              <a:rPr lang="it-IT" i="1" dirty="0"/>
              <a:t>J Clin Endocrinol Metab </a:t>
            </a:r>
            <a:r>
              <a:rPr lang="it-IT" dirty="0"/>
              <a:t>98: 1845–1859, 2013</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5" y="533400"/>
            <a:ext cx="8772525" cy="218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4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74638"/>
            <a:ext cx="8229600" cy="4525963"/>
          </a:xfrm>
        </p:spPr>
        <p:txBody>
          <a:bodyPr>
            <a:normAutofit/>
          </a:bodyPr>
          <a:lstStyle/>
          <a:p>
            <a:r>
              <a:rPr lang="en-US" sz="2000" dirty="0"/>
              <a:t>For proximal HbA1C level of </a:t>
            </a:r>
            <a:r>
              <a:rPr lang="en-US" sz="2000" dirty="0">
                <a:solidFill>
                  <a:srgbClr val="FFFF00"/>
                </a:solidFill>
              </a:rPr>
              <a:t>4.0% to 6.5%, </a:t>
            </a:r>
            <a:r>
              <a:rPr lang="en-US" sz="2000" dirty="0"/>
              <a:t>every additional 0.5% increase </a:t>
            </a:r>
            <a:r>
              <a:rPr lang="en-US" sz="2000" dirty="0" smtClean="0"/>
              <a:t>in HbA1C </a:t>
            </a:r>
            <a:r>
              <a:rPr lang="en-US" sz="2000" dirty="0"/>
              <a:t>was associated with lower first HH risk, with ORs (95% CI) ranging between 0.37 (0.20 to </a:t>
            </a:r>
            <a:r>
              <a:rPr lang="en-US" sz="2000" dirty="0" smtClean="0"/>
              <a:t>0.67) and </a:t>
            </a:r>
            <a:r>
              <a:rPr lang="en-US" sz="2000" dirty="0"/>
              <a:t>0.86 (0.76 to 0.98</a:t>
            </a:r>
            <a:r>
              <a:rPr lang="en-US" sz="2000" dirty="0" smtClean="0"/>
              <a:t>) </a:t>
            </a:r>
          </a:p>
        </p:txBody>
      </p:sp>
      <p:pic>
        <p:nvPicPr>
          <p:cNvPr id="4" name="Picture 3"/>
          <p:cNvPicPr>
            <a:picLocks noChangeAspect="1"/>
          </p:cNvPicPr>
          <p:nvPr/>
        </p:nvPicPr>
        <p:blipFill>
          <a:blip r:embed="rId2"/>
          <a:stretch>
            <a:fillRect/>
          </a:stretch>
        </p:blipFill>
        <p:spPr>
          <a:xfrm>
            <a:off x="457200" y="1417638"/>
            <a:ext cx="8229600" cy="5135562"/>
          </a:xfrm>
          <a:prstGeom prst="rect">
            <a:avLst/>
          </a:prstGeom>
        </p:spPr>
      </p:pic>
    </p:spTree>
    <p:extLst>
      <p:ext uri="{BB962C8B-B14F-4D97-AF65-F5344CB8AC3E}">
        <p14:creationId xmlns:p14="http://schemas.microsoft.com/office/powerpoint/2010/main" val="1191049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9857" y="381000"/>
            <a:ext cx="8229600" cy="4525963"/>
          </a:xfrm>
        </p:spPr>
        <p:txBody>
          <a:bodyPr>
            <a:normAutofit/>
          </a:bodyPr>
          <a:lstStyle/>
          <a:p>
            <a:r>
              <a:rPr lang="en-US" sz="2000" dirty="0"/>
              <a:t>For proximal HbA1C level of </a:t>
            </a:r>
            <a:r>
              <a:rPr lang="en-US" sz="2000" dirty="0">
                <a:solidFill>
                  <a:srgbClr val="FFFF00"/>
                </a:solidFill>
              </a:rPr>
              <a:t>8.0% to 11.5%, </a:t>
            </a:r>
            <a:r>
              <a:rPr lang="en-US" sz="2000" dirty="0"/>
              <a:t>every additional 0.5% increase in HbA1C was associated with higher first HH risk, with ORs (95% CI) ranging between 1.16 (1.04 to 1.29) and 1.34 (1.18 to 1.52</a:t>
            </a:r>
            <a:r>
              <a:rPr lang="en-US" sz="2000" dirty="0" smtClean="0"/>
              <a:t>)</a:t>
            </a:r>
            <a:endParaRPr lang="en-US" sz="2000" dirty="0"/>
          </a:p>
          <a:p>
            <a:endParaRPr lang="en-US" sz="2000" dirty="0"/>
          </a:p>
        </p:txBody>
      </p:sp>
      <p:pic>
        <p:nvPicPr>
          <p:cNvPr id="4" name="Picture 3"/>
          <p:cNvPicPr>
            <a:picLocks noChangeAspect="1"/>
          </p:cNvPicPr>
          <p:nvPr/>
        </p:nvPicPr>
        <p:blipFill>
          <a:blip r:embed="rId2"/>
          <a:stretch>
            <a:fillRect/>
          </a:stretch>
        </p:blipFill>
        <p:spPr>
          <a:xfrm>
            <a:off x="457201" y="1676400"/>
            <a:ext cx="8262256" cy="4953000"/>
          </a:xfrm>
          <a:prstGeom prst="rect">
            <a:avLst/>
          </a:prstGeom>
        </p:spPr>
      </p:pic>
    </p:spTree>
    <p:extLst>
      <p:ext uri="{BB962C8B-B14F-4D97-AF65-F5344CB8AC3E}">
        <p14:creationId xmlns:p14="http://schemas.microsoft.com/office/powerpoint/2010/main" val="1988597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838200"/>
            <a:ext cx="8534400" cy="5867400"/>
          </a:xfrm>
          <a:prstGeom prst="rect">
            <a:avLst/>
          </a:prstGeom>
        </p:spPr>
      </p:pic>
      <p:sp>
        <p:nvSpPr>
          <p:cNvPr id="3" name="Rectangle 2"/>
          <p:cNvSpPr/>
          <p:nvPr/>
        </p:nvSpPr>
        <p:spPr>
          <a:xfrm>
            <a:off x="1371600" y="160201"/>
            <a:ext cx="8305800" cy="646331"/>
          </a:xfrm>
          <a:prstGeom prst="rect">
            <a:avLst/>
          </a:prstGeom>
        </p:spPr>
        <p:txBody>
          <a:bodyPr wrap="square">
            <a:spAutoFit/>
          </a:bodyPr>
          <a:lstStyle/>
          <a:p>
            <a:r>
              <a:rPr lang="en-US" dirty="0">
                <a:latin typeface="AdvOTfe83be88"/>
              </a:rPr>
              <a:t>The U-shaped </a:t>
            </a:r>
            <a:r>
              <a:rPr lang="en-US" dirty="0" smtClean="0">
                <a:latin typeface="AdvOTfe83be88"/>
              </a:rPr>
              <a:t>association did </a:t>
            </a:r>
            <a:r>
              <a:rPr lang="en-US" dirty="0">
                <a:latin typeface="AdvOTfe83be88"/>
              </a:rPr>
              <a:t>not exist among current</a:t>
            </a:r>
          </a:p>
          <a:p>
            <a:r>
              <a:rPr lang="en-US" dirty="0">
                <a:latin typeface="AdvOTfe83be88"/>
              </a:rPr>
              <a:t>sulfonylurea users </a:t>
            </a:r>
            <a:r>
              <a:rPr lang="en-US" dirty="0">
                <a:solidFill>
                  <a:srgbClr val="FFFF00"/>
                </a:solidFill>
                <a:latin typeface="AdvOTfe83be88"/>
              </a:rPr>
              <a:t>but remained among current </a:t>
            </a:r>
            <a:r>
              <a:rPr lang="en-US" dirty="0" smtClean="0">
                <a:solidFill>
                  <a:srgbClr val="FFFF00"/>
                </a:solidFill>
                <a:latin typeface="AdvOTfe83be88"/>
              </a:rPr>
              <a:t>insulin users</a:t>
            </a:r>
            <a:endParaRPr lang="en-US" dirty="0">
              <a:solidFill>
                <a:srgbClr val="FFFF00"/>
              </a:solidFill>
            </a:endParaRPr>
          </a:p>
        </p:txBody>
      </p:sp>
    </p:spTree>
    <p:extLst>
      <p:ext uri="{BB962C8B-B14F-4D97-AF65-F5344CB8AC3E}">
        <p14:creationId xmlns:p14="http://schemas.microsoft.com/office/powerpoint/2010/main" val="2303708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610600" cy="6172200"/>
          </a:xfrm>
          <a:prstGeom prst="rect">
            <a:avLst/>
          </a:prstGeom>
        </p:spPr>
      </p:pic>
    </p:spTree>
    <p:extLst>
      <p:ext uri="{BB962C8B-B14F-4D97-AF65-F5344CB8AC3E}">
        <p14:creationId xmlns:p14="http://schemas.microsoft.com/office/powerpoint/2010/main" val="221249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hangingPunct="1"/>
            <a:endParaRPr lang="en-GB" sz="1000" dirty="0"/>
          </a:p>
        </p:txBody>
      </p:sp>
      <p:sp>
        <p:nvSpPr>
          <p:cNvPr id="16" name="Rectangle 6"/>
          <p:cNvSpPr>
            <a:spLocks noChangeArrowheads="1"/>
          </p:cNvSpPr>
          <p:nvPr/>
        </p:nvSpPr>
        <p:spPr bwMode="auto">
          <a:xfrm>
            <a:off x="364072" y="1259400"/>
            <a:ext cx="8483066" cy="62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176213" defTabSz="457200">
              <a:lnSpc>
                <a:spcPct val="90000"/>
              </a:lnSpc>
              <a:spcBef>
                <a:spcPts val="1200"/>
              </a:spcBef>
              <a:buClr>
                <a:srgbClr val="81B838"/>
              </a:buClr>
              <a:buSzPct val="100000"/>
              <a:buFont typeface="Arial" pitchFamily="34" charset="0"/>
              <a:buChar char="•"/>
            </a:pPr>
            <a:r>
              <a:rPr lang="en-GB" dirty="0" smtClean="0"/>
              <a:t>In ORIGIN*, severe </a:t>
            </a:r>
            <a:r>
              <a:rPr lang="en-GB" dirty="0" err="1" smtClean="0"/>
              <a:t>hypoglycemia</a:t>
            </a:r>
            <a:r>
              <a:rPr lang="en-GB" dirty="0" smtClean="0"/>
              <a:t> </a:t>
            </a:r>
            <a:r>
              <a:rPr lang="en-GB" dirty="0"/>
              <a:t>was associated with a greater risk for the </a:t>
            </a:r>
            <a:r>
              <a:rPr lang="en-GB" dirty="0" smtClean="0"/>
              <a:t>major CV events, mortality, CV death </a:t>
            </a:r>
            <a:r>
              <a:rPr lang="en-GB" dirty="0"/>
              <a:t>and arrhythmic </a:t>
            </a:r>
            <a:r>
              <a:rPr lang="en-GB" dirty="0" smtClean="0"/>
              <a:t>death</a:t>
            </a:r>
          </a:p>
        </p:txBody>
      </p:sp>
      <p:sp>
        <p:nvSpPr>
          <p:cNvPr id="30" name="Title 1"/>
          <p:cNvSpPr txBox="1">
            <a:spLocks/>
          </p:cNvSpPr>
          <p:nvPr/>
        </p:nvSpPr>
        <p:spPr>
          <a:xfrm>
            <a:off x="457199" y="284164"/>
            <a:ext cx="8410575" cy="1143000"/>
          </a:xfrm>
          <a:prstGeom prst="rect">
            <a:avLst/>
          </a:prstGeom>
        </p:spPr>
        <p:txBody>
          <a:bodyPr>
            <a:normAutofit/>
          </a:bodyPr>
          <a:lstStyle>
            <a:lvl1pPr algn="l" defTabSz="4572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US" sz="2600" dirty="0" smtClean="0">
                <a:solidFill>
                  <a:schemeClr val="tx1"/>
                </a:solidFill>
              </a:rPr>
              <a:t>Severe hypoglycemia is associated with major CV outcomes</a:t>
            </a:r>
            <a:endParaRPr lang="en-US" sz="2600" i="1" dirty="0">
              <a:solidFill>
                <a:schemeClr val="tx1"/>
              </a:solidFill>
            </a:endParaRPr>
          </a:p>
        </p:txBody>
      </p:sp>
      <p:sp>
        <p:nvSpPr>
          <p:cNvPr id="31" name="Text Placeholder 3"/>
          <p:cNvSpPr txBox="1">
            <a:spLocks/>
          </p:cNvSpPr>
          <p:nvPr/>
        </p:nvSpPr>
        <p:spPr bwMode="auto">
          <a:xfrm>
            <a:off x="5840151" y="2119472"/>
            <a:ext cx="3031983" cy="267791"/>
          </a:xfrm>
          <a:prstGeom prst="rect">
            <a:avLst/>
          </a:prstGeom>
          <a:solidFill>
            <a:schemeClr val="bg1"/>
          </a:solidFill>
          <a:ln>
            <a:noFill/>
          </a:ln>
          <a:extLst/>
        </p:spPr>
        <p:txBody>
          <a:bodyPr lIns="0" tIns="0" rIns="0" bIns="0"/>
          <a:lstStyle>
            <a:lvl1pPr marL="342900" indent="-342900">
              <a:defRPr sz="3200">
                <a:solidFill>
                  <a:srgbClr val="989898"/>
                </a:solidFill>
                <a:latin typeface="Arial" charset="0"/>
                <a:ea typeface="MS PGothic" pitchFamily="34" charset="-128"/>
              </a:defRPr>
            </a:lvl1pPr>
            <a:lvl2pPr marL="742950" indent="-285750">
              <a:defRPr sz="3200">
                <a:solidFill>
                  <a:srgbClr val="989898"/>
                </a:solidFill>
                <a:latin typeface="Arial" charset="0"/>
                <a:ea typeface="MS PGothic" pitchFamily="34" charset="-128"/>
              </a:defRPr>
            </a:lvl2pPr>
            <a:lvl3pPr marL="1143000" indent="-228600">
              <a:defRPr sz="3200">
                <a:solidFill>
                  <a:srgbClr val="989898"/>
                </a:solidFill>
                <a:latin typeface="Arial" charset="0"/>
                <a:ea typeface="MS PGothic" pitchFamily="34" charset="-128"/>
              </a:defRPr>
            </a:lvl3pPr>
            <a:lvl4pPr marL="1600200" indent="-228600">
              <a:defRPr sz="3200">
                <a:solidFill>
                  <a:srgbClr val="989898"/>
                </a:solidFill>
                <a:latin typeface="Arial" charset="0"/>
                <a:ea typeface="MS PGothic" pitchFamily="34" charset="-128"/>
              </a:defRPr>
            </a:lvl4pPr>
            <a:lvl5pPr marL="2057400" indent="-228600">
              <a:defRPr sz="3200">
                <a:solidFill>
                  <a:srgbClr val="989898"/>
                </a:solidFill>
                <a:latin typeface="Arial" charset="0"/>
                <a:ea typeface="MS PGothic" pitchFamily="34" charset="-128"/>
              </a:defRPr>
            </a:lvl5pPr>
            <a:lvl6pPr marL="2514600" indent="-228600" eaLnBrk="0" fontAlgn="base" hangingPunct="0">
              <a:spcBef>
                <a:spcPct val="0"/>
              </a:spcBef>
              <a:spcAft>
                <a:spcPct val="0"/>
              </a:spcAft>
              <a:defRPr sz="3200">
                <a:solidFill>
                  <a:srgbClr val="989898"/>
                </a:solidFill>
                <a:latin typeface="Arial" charset="0"/>
                <a:ea typeface="MS PGothic" pitchFamily="34" charset="-128"/>
              </a:defRPr>
            </a:lvl6pPr>
            <a:lvl7pPr marL="2971800" indent="-228600" eaLnBrk="0" fontAlgn="base" hangingPunct="0">
              <a:spcBef>
                <a:spcPct val="0"/>
              </a:spcBef>
              <a:spcAft>
                <a:spcPct val="0"/>
              </a:spcAft>
              <a:defRPr sz="3200">
                <a:solidFill>
                  <a:srgbClr val="989898"/>
                </a:solidFill>
                <a:latin typeface="Arial" charset="0"/>
                <a:ea typeface="MS PGothic" pitchFamily="34" charset="-128"/>
              </a:defRPr>
            </a:lvl7pPr>
            <a:lvl8pPr marL="3429000" indent="-228600" eaLnBrk="0" fontAlgn="base" hangingPunct="0">
              <a:spcBef>
                <a:spcPct val="0"/>
              </a:spcBef>
              <a:spcAft>
                <a:spcPct val="0"/>
              </a:spcAft>
              <a:defRPr sz="3200">
                <a:solidFill>
                  <a:srgbClr val="989898"/>
                </a:solidFill>
                <a:latin typeface="Arial" charset="0"/>
                <a:ea typeface="MS PGothic" pitchFamily="34" charset="-128"/>
              </a:defRPr>
            </a:lvl8pPr>
            <a:lvl9pPr marL="3886200" indent="-228600" eaLnBrk="0" fontAlgn="base" hangingPunct="0">
              <a:spcBef>
                <a:spcPct val="0"/>
              </a:spcBef>
              <a:spcAft>
                <a:spcPct val="0"/>
              </a:spcAft>
              <a:defRPr sz="3200">
                <a:solidFill>
                  <a:srgbClr val="989898"/>
                </a:solidFill>
                <a:latin typeface="Arial" charset="0"/>
                <a:ea typeface="MS PGothic" pitchFamily="34" charset="-128"/>
              </a:defRPr>
            </a:lvl9pPr>
          </a:lstStyle>
          <a:p>
            <a:pPr marL="0" indent="0" algn="r" defTabSz="457200">
              <a:spcBef>
                <a:spcPct val="20000"/>
              </a:spcBef>
              <a:buClr>
                <a:srgbClr val="BCA36A"/>
              </a:buClr>
              <a:buSzPct val="130000"/>
            </a:pPr>
            <a:r>
              <a:rPr lang="en-GB" sz="1600" b="1" dirty="0" smtClean="0">
                <a:solidFill>
                  <a:schemeClr val="tx1"/>
                </a:solidFill>
                <a:latin typeface="Arial"/>
              </a:rPr>
              <a:t>Adjusted HR (95% CI)  P value</a:t>
            </a:r>
            <a:endParaRPr lang="en-GB" sz="1600" b="1" dirty="0">
              <a:solidFill>
                <a:schemeClr val="tx1"/>
              </a:solidFill>
              <a:latin typeface="Arial"/>
            </a:endParaRPr>
          </a:p>
        </p:txBody>
      </p:sp>
      <p:sp>
        <p:nvSpPr>
          <p:cNvPr id="12" name="Text Box 16"/>
          <p:cNvSpPr txBox="1">
            <a:spLocks noChangeArrowheads="1"/>
          </p:cNvSpPr>
          <p:nvPr/>
        </p:nvSpPr>
        <p:spPr bwMode="auto">
          <a:xfrm>
            <a:off x="3238116" y="4281828"/>
            <a:ext cx="469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fontAlgn="base">
              <a:spcBef>
                <a:spcPct val="50000"/>
              </a:spcBef>
              <a:spcAft>
                <a:spcPct val="0"/>
              </a:spcAft>
            </a:pPr>
            <a:r>
              <a:rPr lang="en-US" altLang="zh-TW" sz="1600" dirty="0" smtClean="0">
                <a:latin typeface="Arial"/>
                <a:cs typeface="Arial" pitchFamily="34" charset="0"/>
              </a:rPr>
              <a:t>0.5</a:t>
            </a:r>
          </a:p>
        </p:txBody>
      </p:sp>
      <p:grpSp>
        <p:nvGrpSpPr>
          <p:cNvPr id="2" name="Group 1"/>
          <p:cNvGrpSpPr/>
          <p:nvPr/>
        </p:nvGrpSpPr>
        <p:grpSpPr>
          <a:xfrm>
            <a:off x="3473115" y="2451937"/>
            <a:ext cx="3232163" cy="1763207"/>
            <a:chOff x="3717435" y="2425793"/>
            <a:chExt cx="2497627" cy="1362504"/>
          </a:xfrm>
        </p:grpSpPr>
        <p:sp>
          <p:nvSpPr>
            <p:cNvPr id="24" name="Line 48"/>
            <p:cNvSpPr>
              <a:spLocks noChangeShapeType="1"/>
            </p:cNvSpPr>
            <p:nvPr/>
          </p:nvSpPr>
          <p:spPr bwMode="auto">
            <a:xfrm flipV="1">
              <a:off x="3717436" y="3735909"/>
              <a:ext cx="0" cy="52388"/>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25" name="Line 49"/>
            <p:cNvSpPr>
              <a:spLocks noChangeShapeType="1"/>
            </p:cNvSpPr>
            <p:nvPr/>
          </p:nvSpPr>
          <p:spPr bwMode="auto">
            <a:xfrm flipV="1">
              <a:off x="4549764" y="3735909"/>
              <a:ext cx="0" cy="52388"/>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26" name="Line 50"/>
            <p:cNvSpPr>
              <a:spLocks noChangeShapeType="1"/>
            </p:cNvSpPr>
            <p:nvPr/>
          </p:nvSpPr>
          <p:spPr bwMode="auto">
            <a:xfrm flipV="1">
              <a:off x="5382092" y="3738018"/>
              <a:ext cx="0" cy="4817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29" name="Line 50"/>
            <p:cNvSpPr>
              <a:spLocks noChangeShapeType="1"/>
            </p:cNvSpPr>
            <p:nvPr/>
          </p:nvSpPr>
          <p:spPr bwMode="auto">
            <a:xfrm flipV="1">
              <a:off x="5798256" y="3735909"/>
              <a:ext cx="0" cy="52388"/>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32" name="Line 52"/>
            <p:cNvSpPr>
              <a:spLocks noChangeShapeType="1"/>
            </p:cNvSpPr>
            <p:nvPr/>
          </p:nvSpPr>
          <p:spPr bwMode="auto">
            <a:xfrm rot="16200000" flipV="1">
              <a:off x="4966249" y="2487095"/>
              <a:ext cx="0" cy="2497627"/>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33" name="Line 50"/>
            <p:cNvSpPr>
              <a:spLocks noChangeShapeType="1"/>
            </p:cNvSpPr>
            <p:nvPr/>
          </p:nvSpPr>
          <p:spPr bwMode="auto">
            <a:xfrm flipV="1">
              <a:off x="6214421" y="3735909"/>
              <a:ext cx="0" cy="52388"/>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36" name="Line 50"/>
            <p:cNvSpPr>
              <a:spLocks noChangeShapeType="1"/>
            </p:cNvSpPr>
            <p:nvPr/>
          </p:nvSpPr>
          <p:spPr bwMode="auto">
            <a:xfrm flipV="1">
              <a:off x="4965928" y="3738018"/>
              <a:ext cx="0" cy="4817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37" name="Line 49"/>
            <p:cNvSpPr>
              <a:spLocks noChangeShapeType="1"/>
            </p:cNvSpPr>
            <p:nvPr/>
          </p:nvSpPr>
          <p:spPr bwMode="auto">
            <a:xfrm flipV="1">
              <a:off x="4133600" y="3735909"/>
              <a:ext cx="0" cy="52388"/>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39" name="Line 49"/>
            <p:cNvSpPr>
              <a:spLocks noChangeShapeType="1"/>
            </p:cNvSpPr>
            <p:nvPr/>
          </p:nvSpPr>
          <p:spPr bwMode="auto">
            <a:xfrm flipV="1">
              <a:off x="4133600" y="2425793"/>
              <a:ext cx="0" cy="1306638"/>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600"/>
            </a:p>
          </p:txBody>
        </p:sp>
      </p:grpSp>
      <p:sp>
        <p:nvSpPr>
          <p:cNvPr id="40" name="Text Box 16"/>
          <p:cNvSpPr txBox="1">
            <a:spLocks noChangeArrowheads="1"/>
          </p:cNvSpPr>
          <p:nvPr/>
        </p:nvSpPr>
        <p:spPr bwMode="auto">
          <a:xfrm>
            <a:off x="3778036" y="4281828"/>
            <a:ext cx="469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fontAlgn="base">
              <a:spcBef>
                <a:spcPct val="50000"/>
              </a:spcBef>
              <a:spcAft>
                <a:spcPct val="0"/>
              </a:spcAft>
            </a:pPr>
            <a:r>
              <a:rPr lang="en-US" altLang="zh-TW" sz="1600" dirty="0" smtClean="0">
                <a:latin typeface="Arial"/>
                <a:cs typeface="Arial" pitchFamily="34" charset="0"/>
              </a:rPr>
              <a:t>1.0</a:t>
            </a:r>
          </a:p>
        </p:txBody>
      </p:sp>
      <p:sp>
        <p:nvSpPr>
          <p:cNvPr id="41" name="Text Box 16"/>
          <p:cNvSpPr txBox="1">
            <a:spLocks noChangeArrowheads="1"/>
          </p:cNvSpPr>
          <p:nvPr/>
        </p:nvSpPr>
        <p:spPr bwMode="auto">
          <a:xfrm>
            <a:off x="4317952" y="4281828"/>
            <a:ext cx="469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fontAlgn="base">
              <a:spcBef>
                <a:spcPct val="50000"/>
              </a:spcBef>
              <a:spcAft>
                <a:spcPct val="0"/>
              </a:spcAft>
            </a:pPr>
            <a:r>
              <a:rPr lang="en-US" altLang="zh-TW" sz="1600" dirty="0" smtClean="0">
                <a:latin typeface="Arial"/>
                <a:cs typeface="Arial" pitchFamily="34" charset="0"/>
              </a:rPr>
              <a:t>1.5</a:t>
            </a:r>
          </a:p>
        </p:txBody>
      </p:sp>
      <p:sp>
        <p:nvSpPr>
          <p:cNvPr id="42" name="Text Box 16"/>
          <p:cNvSpPr txBox="1">
            <a:spLocks noChangeArrowheads="1"/>
          </p:cNvSpPr>
          <p:nvPr/>
        </p:nvSpPr>
        <p:spPr bwMode="auto">
          <a:xfrm>
            <a:off x="4853369" y="4281828"/>
            <a:ext cx="469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fontAlgn="base">
              <a:spcBef>
                <a:spcPct val="50000"/>
              </a:spcBef>
              <a:spcAft>
                <a:spcPct val="0"/>
              </a:spcAft>
            </a:pPr>
            <a:r>
              <a:rPr lang="en-US" altLang="zh-TW" sz="1600" dirty="0">
                <a:latin typeface="Arial"/>
                <a:cs typeface="Arial" pitchFamily="34" charset="0"/>
              </a:rPr>
              <a:t>2</a:t>
            </a:r>
            <a:r>
              <a:rPr lang="en-US" altLang="zh-TW" sz="1600" dirty="0" smtClean="0">
                <a:latin typeface="Arial"/>
                <a:cs typeface="Arial" pitchFamily="34" charset="0"/>
              </a:rPr>
              <a:t>.0</a:t>
            </a:r>
          </a:p>
        </p:txBody>
      </p:sp>
      <p:sp>
        <p:nvSpPr>
          <p:cNvPr id="43" name="Text Box 16"/>
          <p:cNvSpPr txBox="1">
            <a:spLocks noChangeArrowheads="1"/>
          </p:cNvSpPr>
          <p:nvPr/>
        </p:nvSpPr>
        <p:spPr bwMode="auto">
          <a:xfrm>
            <a:off x="5393284" y="4281828"/>
            <a:ext cx="469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fontAlgn="base">
              <a:spcBef>
                <a:spcPct val="50000"/>
              </a:spcBef>
              <a:spcAft>
                <a:spcPct val="0"/>
              </a:spcAft>
            </a:pPr>
            <a:r>
              <a:rPr lang="en-US" altLang="zh-TW" sz="1600" dirty="0" smtClean="0">
                <a:latin typeface="Arial"/>
                <a:cs typeface="Arial" pitchFamily="34" charset="0"/>
              </a:rPr>
              <a:t>2.5</a:t>
            </a:r>
          </a:p>
        </p:txBody>
      </p:sp>
      <p:sp>
        <p:nvSpPr>
          <p:cNvPr id="44" name="Text Box 16"/>
          <p:cNvSpPr txBox="1">
            <a:spLocks noChangeArrowheads="1"/>
          </p:cNvSpPr>
          <p:nvPr/>
        </p:nvSpPr>
        <p:spPr bwMode="auto">
          <a:xfrm>
            <a:off x="5933204" y="4281828"/>
            <a:ext cx="469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fontAlgn="base">
              <a:spcBef>
                <a:spcPct val="50000"/>
              </a:spcBef>
              <a:spcAft>
                <a:spcPct val="0"/>
              </a:spcAft>
            </a:pPr>
            <a:r>
              <a:rPr lang="en-US" altLang="zh-TW" sz="1600" dirty="0" smtClean="0">
                <a:latin typeface="Arial"/>
                <a:cs typeface="Arial" pitchFamily="34" charset="0"/>
              </a:rPr>
              <a:t>3.0</a:t>
            </a:r>
          </a:p>
        </p:txBody>
      </p:sp>
      <p:sp>
        <p:nvSpPr>
          <p:cNvPr id="45" name="Text Box 16"/>
          <p:cNvSpPr txBox="1">
            <a:spLocks noChangeArrowheads="1"/>
          </p:cNvSpPr>
          <p:nvPr/>
        </p:nvSpPr>
        <p:spPr bwMode="auto">
          <a:xfrm>
            <a:off x="6468619" y="4281828"/>
            <a:ext cx="469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fontAlgn="base">
              <a:spcBef>
                <a:spcPct val="50000"/>
              </a:spcBef>
              <a:spcAft>
                <a:spcPct val="0"/>
              </a:spcAft>
            </a:pPr>
            <a:r>
              <a:rPr lang="en-US" altLang="zh-TW" sz="1600" dirty="0">
                <a:latin typeface="Arial"/>
                <a:cs typeface="Arial" pitchFamily="34" charset="0"/>
              </a:rPr>
              <a:t>3</a:t>
            </a:r>
            <a:r>
              <a:rPr lang="en-US" altLang="zh-TW" sz="1600" dirty="0" smtClean="0">
                <a:latin typeface="Arial"/>
                <a:cs typeface="Arial" pitchFamily="34" charset="0"/>
              </a:rPr>
              <a:t>.5</a:t>
            </a:r>
          </a:p>
        </p:txBody>
      </p:sp>
      <p:sp>
        <p:nvSpPr>
          <p:cNvPr id="46" name="Text Placeholder 3"/>
          <p:cNvSpPr txBox="1">
            <a:spLocks/>
          </p:cNvSpPr>
          <p:nvPr/>
        </p:nvSpPr>
        <p:spPr bwMode="auto">
          <a:xfrm>
            <a:off x="580266" y="2119472"/>
            <a:ext cx="3031983" cy="267791"/>
          </a:xfrm>
          <a:prstGeom prst="rect">
            <a:avLst/>
          </a:prstGeom>
          <a:solidFill>
            <a:schemeClr val="bg1"/>
          </a:solidFill>
          <a:ln>
            <a:noFill/>
          </a:ln>
          <a:extLst/>
        </p:spPr>
        <p:txBody>
          <a:bodyPr lIns="0" tIns="0" rIns="0" bIns="0"/>
          <a:lstStyle>
            <a:lvl1pPr marL="342900" indent="-342900">
              <a:defRPr sz="3200">
                <a:solidFill>
                  <a:srgbClr val="989898"/>
                </a:solidFill>
                <a:latin typeface="Arial" charset="0"/>
                <a:ea typeface="MS PGothic" pitchFamily="34" charset="-128"/>
              </a:defRPr>
            </a:lvl1pPr>
            <a:lvl2pPr marL="742950" indent="-285750">
              <a:defRPr sz="3200">
                <a:solidFill>
                  <a:srgbClr val="989898"/>
                </a:solidFill>
                <a:latin typeface="Arial" charset="0"/>
                <a:ea typeface="MS PGothic" pitchFamily="34" charset="-128"/>
              </a:defRPr>
            </a:lvl2pPr>
            <a:lvl3pPr marL="1143000" indent="-228600">
              <a:defRPr sz="3200">
                <a:solidFill>
                  <a:srgbClr val="989898"/>
                </a:solidFill>
                <a:latin typeface="Arial" charset="0"/>
                <a:ea typeface="MS PGothic" pitchFamily="34" charset="-128"/>
              </a:defRPr>
            </a:lvl3pPr>
            <a:lvl4pPr marL="1600200" indent="-228600">
              <a:defRPr sz="3200">
                <a:solidFill>
                  <a:srgbClr val="989898"/>
                </a:solidFill>
                <a:latin typeface="Arial" charset="0"/>
                <a:ea typeface="MS PGothic" pitchFamily="34" charset="-128"/>
              </a:defRPr>
            </a:lvl4pPr>
            <a:lvl5pPr marL="2057400" indent="-228600">
              <a:defRPr sz="3200">
                <a:solidFill>
                  <a:srgbClr val="989898"/>
                </a:solidFill>
                <a:latin typeface="Arial" charset="0"/>
                <a:ea typeface="MS PGothic" pitchFamily="34" charset="-128"/>
              </a:defRPr>
            </a:lvl5pPr>
            <a:lvl6pPr marL="2514600" indent="-228600" eaLnBrk="0" fontAlgn="base" hangingPunct="0">
              <a:spcBef>
                <a:spcPct val="0"/>
              </a:spcBef>
              <a:spcAft>
                <a:spcPct val="0"/>
              </a:spcAft>
              <a:defRPr sz="3200">
                <a:solidFill>
                  <a:srgbClr val="989898"/>
                </a:solidFill>
                <a:latin typeface="Arial" charset="0"/>
                <a:ea typeface="MS PGothic" pitchFamily="34" charset="-128"/>
              </a:defRPr>
            </a:lvl6pPr>
            <a:lvl7pPr marL="2971800" indent="-228600" eaLnBrk="0" fontAlgn="base" hangingPunct="0">
              <a:spcBef>
                <a:spcPct val="0"/>
              </a:spcBef>
              <a:spcAft>
                <a:spcPct val="0"/>
              </a:spcAft>
              <a:defRPr sz="3200">
                <a:solidFill>
                  <a:srgbClr val="989898"/>
                </a:solidFill>
                <a:latin typeface="Arial" charset="0"/>
                <a:ea typeface="MS PGothic" pitchFamily="34" charset="-128"/>
              </a:defRPr>
            </a:lvl7pPr>
            <a:lvl8pPr marL="3429000" indent="-228600" eaLnBrk="0" fontAlgn="base" hangingPunct="0">
              <a:spcBef>
                <a:spcPct val="0"/>
              </a:spcBef>
              <a:spcAft>
                <a:spcPct val="0"/>
              </a:spcAft>
              <a:defRPr sz="3200">
                <a:solidFill>
                  <a:srgbClr val="989898"/>
                </a:solidFill>
                <a:latin typeface="Arial" charset="0"/>
                <a:ea typeface="MS PGothic" pitchFamily="34" charset="-128"/>
              </a:defRPr>
            </a:lvl8pPr>
            <a:lvl9pPr marL="3886200" indent="-228600" eaLnBrk="0" fontAlgn="base" hangingPunct="0">
              <a:spcBef>
                <a:spcPct val="0"/>
              </a:spcBef>
              <a:spcAft>
                <a:spcPct val="0"/>
              </a:spcAft>
              <a:defRPr sz="3200">
                <a:solidFill>
                  <a:srgbClr val="989898"/>
                </a:solidFill>
                <a:latin typeface="Arial" charset="0"/>
                <a:ea typeface="MS PGothic" pitchFamily="34" charset="-128"/>
              </a:defRPr>
            </a:lvl9pPr>
          </a:lstStyle>
          <a:p>
            <a:pPr marL="0" indent="0" algn="ctr" defTabSz="457200">
              <a:spcBef>
                <a:spcPct val="20000"/>
              </a:spcBef>
              <a:buClr>
                <a:srgbClr val="BCA36A"/>
              </a:buClr>
              <a:buSzPct val="130000"/>
            </a:pPr>
            <a:r>
              <a:rPr lang="en-GB" sz="1600" b="1" dirty="0" smtClean="0">
                <a:solidFill>
                  <a:schemeClr val="tx1"/>
                </a:solidFill>
                <a:latin typeface="Arial"/>
              </a:rPr>
              <a:t>Severe hypoglycemia</a:t>
            </a:r>
            <a:endParaRPr lang="de-DE" sz="1600" b="1" dirty="0">
              <a:solidFill>
                <a:schemeClr val="tx1"/>
              </a:solidFill>
              <a:latin typeface="Arial"/>
            </a:endParaRPr>
          </a:p>
        </p:txBody>
      </p:sp>
      <p:sp>
        <p:nvSpPr>
          <p:cNvPr id="47" name="Rectangle 39"/>
          <p:cNvSpPr>
            <a:spLocks noChangeArrowheads="1"/>
          </p:cNvSpPr>
          <p:nvPr/>
        </p:nvSpPr>
        <p:spPr bwMode="auto">
          <a:xfrm>
            <a:off x="773980" y="2509946"/>
            <a:ext cx="2961259" cy="157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r" defTabSz="457200" eaLnBrk="0" fontAlgn="base" hangingPunct="0">
              <a:spcAft>
                <a:spcPts val="1300"/>
              </a:spcAft>
            </a:pPr>
            <a:r>
              <a:rPr lang="en-GB" altLang="zh-TW" sz="1600" dirty="0" smtClean="0">
                <a:ea typeface="ＭＳ Ｐゴシック" pitchFamily="34" charset="-128"/>
                <a:cs typeface="Arial" pitchFamily="34" charset="0"/>
              </a:rPr>
              <a:t>CV death or nonfatal MI or stroke</a:t>
            </a:r>
          </a:p>
          <a:p>
            <a:pPr algn="r" defTabSz="457200" eaLnBrk="0" fontAlgn="base" hangingPunct="0">
              <a:spcAft>
                <a:spcPts val="1300"/>
              </a:spcAft>
            </a:pPr>
            <a:r>
              <a:rPr lang="en-GB" altLang="zh-TW" sz="1600" dirty="0" smtClean="0">
                <a:ea typeface="ＭＳ Ｐゴシック" pitchFamily="34" charset="-128"/>
                <a:cs typeface="Arial" pitchFamily="34" charset="0"/>
              </a:rPr>
              <a:t>Total mortality</a:t>
            </a:r>
          </a:p>
          <a:p>
            <a:pPr algn="r" defTabSz="457200" eaLnBrk="0" fontAlgn="base" hangingPunct="0">
              <a:spcAft>
                <a:spcPts val="1300"/>
              </a:spcAft>
            </a:pPr>
            <a:r>
              <a:rPr lang="en-GB" altLang="zh-TW" sz="1600" dirty="0" smtClean="0">
                <a:ea typeface="ＭＳ Ｐゴシック" pitchFamily="34" charset="-128"/>
                <a:cs typeface="Arial" pitchFamily="34" charset="0"/>
              </a:rPr>
              <a:t>CV death</a:t>
            </a:r>
          </a:p>
          <a:p>
            <a:pPr algn="r" defTabSz="457200" eaLnBrk="0" fontAlgn="base" hangingPunct="0">
              <a:spcAft>
                <a:spcPts val="1300"/>
              </a:spcAft>
            </a:pPr>
            <a:r>
              <a:rPr lang="en-GB" altLang="zh-TW" sz="1600" dirty="0" smtClean="0">
                <a:ea typeface="ＭＳ Ｐゴシック" pitchFamily="34" charset="-128"/>
                <a:cs typeface="Arial" pitchFamily="34" charset="0"/>
              </a:rPr>
              <a:t>Arrhythmic death</a:t>
            </a:r>
          </a:p>
        </p:txBody>
      </p:sp>
      <p:sp>
        <p:nvSpPr>
          <p:cNvPr id="48" name="Rectangle 39"/>
          <p:cNvSpPr>
            <a:spLocks noChangeArrowheads="1"/>
          </p:cNvSpPr>
          <p:nvPr/>
        </p:nvSpPr>
        <p:spPr bwMode="auto">
          <a:xfrm>
            <a:off x="6640447" y="2509946"/>
            <a:ext cx="2260554" cy="157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r" defTabSz="457200" eaLnBrk="0" fontAlgn="base" hangingPunct="0">
              <a:spcAft>
                <a:spcPts val="1300"/>
              </a:spcAft>
            </a:pPr>
            <a:r>
              <a:rPr lang="en-GB" altLang="zh-TW" sz="1600" dirty="0" smtClean="0">
                <a:ea typeface="ＭＳ Ｐゴシック" pitchFamily="34" charset="-128"/>
                <a:cs typeface="Arial" pitchFamily="34" charset="0"/>
              </a:rPr>
              <a:t>1.58 </a:t>
            </a:r>
            <a:r>
              <a:rPr lang="en-GB" altLang="zh-TW" sz="1600" dirty="0">
                <a:ea typeface="ＭＳ Ｐゴシック" pitchFamily="34" charset="-128"/>
                <a:cs typeface="Arial" pitchFamily="34" charset="0"/>
              </a:rPr>
              <a:t>(</a:t>
            </a:r>
            <a:r>
              <a:rPr lang="en-GB" altLang="zh-TW" sz="1600" dirty="0" smtClean="0">
                <a:ea typeface="ＭＳ Ｐゴシック" pitchFamily="34" charset="-128"/>
                <a:cs typeface="Arial" pitchFamily="34" charset="0"/>
              </a:rPr>
              <a:t>1.24–2.02)   &lt;0.001</a:t>
            </a:r>
          </a:p>
          <a:p>
            <a:pPr algn="r" defTabSz="457200" eaLnBrk="0" fontAlgn="base" hangingPunct="0">
              <a:spcAft>
                <a:spcPts val="1300"/>
              </a:spcAft>
            </a:pPr>
            <a:r>
              <a:rPr lang="en-GB" altLang="zh-TW" sz="1600" dirty="0" smtClean="0">
                <a:ea typeface="ＭＳ Ｐゴシック" pitchFamily="34" charset="-128"/>
                <a:cs typeface="Arial" pitchFamily="34" charset="0"/>
              </a:rPr>
              <a:t>1.77 (1.39–2.19)   &lt;0.001</a:t>
            </a:r>
          </a:p>
          <a:p>
            <a:pPr algn="r" defTabSz="457200" eaLnBrk="0" fontAlgn="base" hangingPunct="0">
              <a:spcAft>
                <a:spcPts val="1300"/>
              </a:spcAft>
            </a:pPr>
            <a:r>
              <a:rPr lang="en-GB" altLang="zh-TW" sz="1600" dirty="0" smtClean="0">
                <a:ea typeface="ＭＳ Ｐゴシック" pitchFamily="34" charset="-128"/>
                <a:cs typeface="Arial" pitchFamily="34" charset="0"/>
              </a:rPr>
              <a:t>1.71 (1.27–2.30)   &lt;0.001</a:t>
            </a:r>
          </a:p>
          <a:p>
            <a:pPr algn="r" defTabSz="457200" eaLnBrk="0" fontAlgn="base" hangingPunct="0">
              <a:spcAft>
                <a:spcPts val="1300"/>
              </a:spcAft>
            </a:pPr>
            <a:r>
              <a:rPr lang="en-GB" altLang="zh-TW" sz="1600" dirty="0" smtClean="0">
                <a:ea typeface="ＭＳ Ｐゴシック" pitchFamily="34" charset="-128"/>
                <a:cs typeface="Arial" pitchFamily="34" charset="0"/>
              </a:rPr>
              <a:t>1.77 (1.17–2.67)     0.007</a:t>
            </a:r>
          </a:p>
        </p:txBody>
      </p:sp>
      <p:grpSp>
        <p:nvGrpSpPr>
          <p:cNvPr id="8" name="Group 7"/>
          <p:cNvGrpSpPr/>
          <p:nvPr/>
        </p:nvGrpSpPr>
        <p:grpSpPr>
          <a:xfrm>
            <a:off x="4269060" y="2650604"/>
            <a:ext cx="864623" cy="77964"/>
            <a:chOff x="4332495" y="2579311"/>
            <a:chExt cx="668130" cy="60246"/>
          </a:xfrm>
          <a:solidFill>
            <a:schemeClr val="accent5"/>
          </a:solidFill>
        </p:grpSpPr>
        <p:sp>
          <p:nvSpPr>
            <p:cNvPr id="49" name="Line 44"/>
            <p:cNvSpPr>
              <a:spLocks noChangeShapeType="1"/>
            </p:cNvSpPr>
            <p:nvPr/>
          </p:nvSpPr>
          <p:spPr bwMode="auto">
            <a:xfrm>
              <a:off x="4332495" y="2609434"/>
              <a:ext cx="668130" cy="0"/>
            </a:xfrm>
            <a:prstGeom prst="line">
              <a:avLst/>
            </a:prstGeom>
            <a:grpFill/>
            <a:ln w="28575" cap="flat">
              <a:solidFill>
                <a:schemeClr val="accent5"/>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3" name="Rectangle 2"/>
            <p:cNvSpPr/>
            <p:nvPr/>
          </p:nvSpPr>
          <p:spPr>
            <a:xfrm>
              <a:off x="4595812" y="2579311"/>
              <a:ext cx="60246" cy="60246"/>
            </a:xfrm>
            <a:prstGeom prst="rect">
              <a:avLst/>
            </a:prstGeom>
            <a:grp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600">
                <a:solidFill>
                  <a:schemeClr val="tx1"/>
                </a:solidFill>
              </a:endParaRPr>
            </a:p>
          </p:txBody>
        </p:sp>
      </p:grpSp>
      <p:grpSp>
        <p:nvGrpSpPr>
          <p:cNvPr id="6" name="Group 5"/>
          <p:cNvGrpSpPr/>
          <p:nvPr/>
        </p:nvGrpSpPr>
        <p:grpSpPr>
          <a:xfrm>
            <a:off x="4438546" y="3053961"/>
            <a:ext cx="864623" cy="77964"/>
            <a:chOff x="4463464" y="2879349"/>
            <a:chExt cx="668130" cy="60246"/>
          </a:xfrm>
          <a:solidFill>
            <a:schemeClr val="accent5"/>
          </a:solidFill>
        </p:grpSpPr>
        <p:sp>
          <p:nvSpPr>
            <p:cNvPr id="50" name="Line 44"/>
            <p:cNvSpPr>
              <a:spLocks noChangeShapeType="1"/>
            </p:cNvSpPr>
            <p:nvPr/>
          </p:nvSpPr>
          <p:spPr bwMode="auto">
            <a:xfrm>
              <a:off x="4463464" y="2909472"/>
              <a:ext cx="668130" cy="0"/>
            </a:xfrm>
            <a:prstGeom prst="line">
              <a:avLst/>
            </a:prstGeom>
            <a:grpFill/>
            <a:ln w="28575" cap="flat">
              <a:solidFill>
                <a:schemeClr val="accent5"/>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51" name="Rectangle 50"/>
            <p:cNvSpPr/>
            <p:nvPr/>
          </p:nvSpPr>
          <p:spPr>
            <a:xfrm>
              <a:off x="4726781" y="2879349"/>
              <a:ext cx="60246" cy="60246"/>
            </a:xfrm>
            <a:prstGeom prst="rect">
              <a:avLst/>
            </a:prstGeom>
            <a:grp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600">
                <a:solidFill>
                  <a:schemeClr val="tx1"/>
                </a:solidFill>
              </a:endParaRPr>
            </a:p>
          </p:txBody>
        </p:sp>
      </p:grpSp>
      <p:grpSp>
        <p:nvGrpSpPr>
          <p:cNvPr id="5" name="Group 4"/>
          <p:cNvGrpSpPr/>
          <p:nvPr/>
        </p:nvGrpSpPr>
        <p:grpSpPr>
          <a:xfrm>
            <a:off x="4299875" y="3457318"/>
            <a:ext cx="1123474" cy="77964"/>
            <a:chOff x="4356307" y="3184149"/>
            <a:chExt cx="868155" cy="60246"/>
          </a:xfrm>
          <a:solidFill>
            <a:schemeClr val="accent5"/>
          </a:solidFill>
        </p:grpSpPr>
        <p:sp>
          <p:nvSpPr>
            <p:cNvPr id="52" name="Line 44"/>
            <p:cNvSpPr>
              <a:spLocks noChangeShapeType="1"/>
            </p:cNvSpPr>
            <p:nvPr/>
          </p:nvSpPr>
          <p:spPr bwMode="auto">
            <a:xfrm>
              <a:off x="4356307" y="3214272"/>
              <a:ext cx="868155" cy="0"/>
            </a:xfrm>
            <a:prstGeom prst="line">
              <a:avLst/>
            </a:prstGeom>
            <a:grpFill/>
            <a:ln w="28575" cap="flat">
              <a:solidFill>
                <a:schemeClr val="accent5"/>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53" name="Rectangle 52"/>
            <p:cNvSpPr/>
            <p:nvPr/>
          </p:nvSpPr>
          <p:spPr>
            <a:xfrm>
              <a:off x="4693443" y="3184149"/>
              <a:ext cx="60246" cy="60246"/>
            </a:xfrm>
            <a:prstGeom prst="rect">
              <a:avLst/>
            </a:prstGeom>
            <a:grp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600">
                <a:solidFill>
                  <a:schemeClr val="tx1"/>
                </a:solidFill>
              </a:endParaRPr>
            </a:p>
          </p:txBody>
        </p:sp>
      </p:grpSp>
      <p:grpSp>
        <p:nvGrpSpPr>
          <p:cNvPr id="4" name="Group 3"/>
          <p:cNvGrpSpPr/>
          <p:nvPr/>
        </p:nvGrpSpPr>
        <p:grpSpPr>
          <a:xfrm>
            <a:off x="4192020" y="3860674"/>
            <a:ext cx="1641177" cy="77964"/>
            <a:chOff x="4272963" y="3514383"/>
            <a:chExt cx="1268206" cy="60246"/>
          </a:xfrm>
          <a:solidFill>
            <a:schemeClr val="accent5"/>
          </a:solidFill>
        </p:grpSpPr>
        <p:sp>
          <p:nvSpPr>
            <p:cNvPr id="54" name="Line 44"/>
            <p:cNvSpPr>
              <a:spLocks noChangeShapeType="1"/>
            </p:cNvSpPr>
            <p:nvPr/>
          </p:nvSpPr>
          <p:spPr bwMode="auto">
            <a:xfrm>
              <a:off x="4272963" y="3544506"/>
              <a:ext cx="1268206" cy="0"/>
            </a:xfrm>
            <a:prstGeom prst="line">
              <a:avLst/>
            </a:prstGeom>
            <a:grpFill/>
            <a:ln w="28575" cap="flat">
              <a:solidFill>
                <a:schemeClr val="accent5"/>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457200"/>
              <a:endParaRPr lang="en-GB" sz="1600"/>
            </a:p>
          </p:txBody>
        </p:sp>
        <p:sp>
          <p:nvSpPr>
            <p:cNvPr id="55" name="Rectangle 54"/>
            <p:cNvSpPr/>
            <p:nvPr/>
          </p:nvSpPr>
          <p:spPr>
            <a:xfrm>
              <a:off x="4743449" y="3514383"/>
              <a:ext cx="60246" cy="60246"/>
            </a:xfrm>
            <a:prstGeom prst="rect">
              <a:avLst/>
            </a:prstGeom>
            <a:grp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600">
                <a:solidFill>
                  <a:schemeClr val="tx1"/>
                </a:solidFill>
              </a:endParaRPr>
            </a:p>
          </p:txBody>
        </p:sp>
      </p:grpSp>
      <p:sp>
        <p:nvSpPr>
          <p:cNvPr id="56" name="Content Placeholder 2"/>
          <p:cNvSpPr txBox="1">
            <a:spLocks/>
          </p:cNvSpPr>
          <p:nvPr/>
        </p:nvSpPr>
        <p:spPr>
          <a:xfrm>
            <a:off x="572620" y="4695825"/>
            <a:ext cx="8274518" cy="1086222"/>
          </a:xfrm>
          <a:prstGeom prst="roundRect">
            <a:avLst>
              <a:gd name="adj" fmla="val 10909"/>
            </a:avLst>
          </a:prstGeom>
          <a:solidFill>
            <a:schemeClr val="tx2">
              <a:lumMod val="20000"/>
              <a:lumOff val="80000"/>
            </a:schemeClr>
          </a:solidFill>
        </p:spPr>
        <p:txBody>
          <a:bodyPr anchor="ctr">
            <a:noAutofit/>
          </a:bodyPr>
          <a:lstStyle>
            <a:lvl1pPr marL="169863" indent="-169863" algn="l" defTabSz="457200" rtl="0" eaLnBrk="1" latinLnBrk="0" hangingPunct="1">
              <a:lnSpc>
                <a:spcPct val="90000"/>
              </a:lnSpc>
              <a:spcBef>
                <a:spcPts val="1200"/>
              </a:spcBef>
              <a:buClr>
                <a:schemeClr val="accent2"/>
              </a:buClr>
              <a:buFont typeface="Arial"/>
              <a:buChar char="•"/>
              <a:defRPr sz="2400" kern="1200">
                <a:solidFill>
                  <a:srgbClr val="596169"/>
                </a:solidFill>
                <a:latin typeface="+mn-lt"/>
                <a:ea typeface="+mn-ea"/>
                <a:cs typeface="+mn-cs"/>
              </a:defRPr>
            </a:lvl1pPr>
            <a:lvl2pPr marL="742950" indent="-285750" algn="l" defTabSz="457200" rtl="0" eaLnBrk="1" latinLnBrk="0" hangingPunct="1">
              <a:lnSpc>
                <a:spcPct val="90000"/>
              </a:lnSpc>
              <a:spcBef>
                <a:spcPct val="20000"/>
              </a:spcBef>
              <a:buClr>
                <a:schemeClr val="accent2"/>
              </a:buClr>
              <a:buFont typeface="Arial"/>
              <a:buChar char="–"/>
              <a:defRPr sz="2000" kern="1200">
                <a:solidFill>
                  <a:srgbClr val="596169"/>
                </a:solidFill>
                <a:latin typeface="+mn-lt"/>
                <a:ea typeface="+mn-ea"/>
                <a:cs typeface="+mn-cs"/>
              </a:defRPr>
            </a:lvl2pPr>
            <a:lvl3pPr marL="1143000" indent="-228600" algn="l" defTabSz="457200" rtl="0" eaLnBrk="1" latinLnBrk="0" hangingPunct="1">
              <a:lnSpc>
                <a:spcPct val="90000"/>
              </a:lnSpc>
              <a:spcBef>
                <a:spcPct val="20000"/>
              </a:spcBef>
              <a:buClr>
                <a:schemeClr val="accent2"/>
              </a:buClr>
              <a:buFont typeface="Arial"/>
              <a:buChar char="•"/>
              <a:defRPr sz="1800" kern="1200">
                <a:solidFill>
                  <a:srgbClr val="596169"/>
                </a:solidFill>
                <a:latin typeface="+mn-lt"/>
                <a:ea typeface="+mn-ea"/>
                <a:cs typeface="+mn-cs"/>
              </a:defRPr>
            </a:lvl3pPr>
            <a:lvl4pPr marL="1600200" indent="-228600" algn="l" defTabSz="457200" rtl="0" eaLnBrk="1" latinLnBrk="0" hangingPunct="1">
              <a:lnSpc>
                <a:spcPct val="90000"/>
              </a:lnSpc>
              <a:spcBef>
                <a:spcPct val="20000"/>
              </a:spcBef>
              <a:buClr>
                <a:schemeClr val="accent2"/>
              </a:buClr>
              <a:buFont typeface="Arial"/>
              <a:buChar char="–"/>
              <a:defRPr sz="1600" kern="1200">
                <a:solidFill>
                  <a:srgbClr val="596169"/>
                </a:solidFill>
                <a:latin typeface="+mn-lt"/>
                <a:ea typeface="+mn-ea"/>
                <a:cs typeface="+mn-cs"/>
              </a:defRPr>
            </a:lvl4pPr>
            <a:lvl5pPr marL="2057400" indent="-228600" algn="l" defTabSz="457200" rtl="0" eaLnBrk="1" latinLnBrk="0" hangingPunct="1">
              <a:lnSpc>
                <a:spcPct val="90000"/>
              </a:lnSpc>
              <a:spcBef>
                <a:spcPct val="20000"/>
              </a:spcBef>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600"/>
              </a:spcBef>
              <a:buClr>
                <a:srgbClr val="0092D0"/>
              </a:buClr>
              <a:buFont typeface="Arial"/>
              <a:buNone/>
              <a:defRPr/>
            </a:pPr>
            <a:r>
              <a:rPr lang="en-US" sz="1500" b="1" dirty="0" smtClean="0">
                <a:solidFill>
                  <a:schemeClr val="bg1"/>
                </a:solidFill>
              </a:rPr>
              <a:t>ORIGIN</a:t>
            </a:r>
            <a:endParaRPr lang="en-US" sz="1500" b="1" dirty="0">
              <a:solidFill>
                <a:schemeClr val="bg1"/>
              </a:solidFill>
            </a:endParaRPr>
          </a:p>
          <a:p>
            <a:pPr marL="85725" indent="-85725">
              <a:lnSpc>
                <a:spcPct val="80000"/>
              </a:lnSpc>
              <a:spcBef>
                <a:spcPts val="600"/>
              </a:spcBef>
              <a:buClr>
                <a:srgbClr val="0092D0"/>
              </a:buClr>
              <a:buFont typeface="Arial" pitchFamily="34" charset="0"/>
              <a:buChar char="•"/>
              <a:defRPr/>
            </a:pPr>
            <a:r>
              <a:rPr lang="en-US" sz="1500" dirty="0">
                <a:solidFill>
                  <a:schemeClr val="bg1"/>
                </a:solidFill>
              </a:rPr>
              <a:t>IGT, IFG or early T2DM at </a:t>
            </a:r>
            <a:r>
              <a:rPr lang="en-US" sz="1500" dirty="0" smtClean="0">
                <a:solidFill>
                  <a:schemeClr val="bg1"/>
                </a:solidFill>
              </a:rPr>
              <a:t>high CV risk; N=12,537</a:t>
            </a:r>
            <a:endParaRPr lang="en-US" sz="1500" dirty="0">
              <a:solidFill>
                <a:schemeClr val="bg1"/>
              </a:solidFill>
            </a:endParaRPr>
          </a:p>
          <a:p>
            <a:pPr marL="85725" indent="-85725">
              <a:lnSpc>
                <a:spcPct val="80000"/>
              </a:lnSpc>
              <a:spcBef>
                <a:spcPts val="600"/>
              </a:spcBef>
              <a:buClr>
                <a:srgbClr val="0092D0"/>
              </a:buClr>
              <a:buFont typeface="Arial" pitchFamily="34" charset="0"/>
              <a:buChar char="•"/>
              <a:defRPr/>
            </a:pPr>
            <a:r>
              <a:rPr lang="en-GB" sz="1500" dirty="0">
                <a:solidFill>
                  <a:schemeClr val="bg1"/>
                </a:solidFill>
              </a:rPr>
              <a:t>Randomized to Lantus</a:t>
            </a:r>
            <a:r>
              <a:rPr lang="en-GB" sz="1500" baseline="30000" dirty="0">
                <a:solidFill>
                  <a:schemeClr val="bg1"/>
                </a:solidFill>
                <a:sym typeface="Symbol"/>
              </a:rPr>
              <a:t> </a:t>
            </a:r>
            <a:r>
              <a:rPr lang="en-GB" sz="1500" dirty="0">
                <a:solidFill>
                  <a:schemeClr val="bg1"/>
                </a:solidFill>
              </a:rPr>
              <a:t>(target FPG </a:t>
            </a:r>
            <a:r>
              <a:rPr lang="en-GB" sz="1500" dirty="0" smtClean="0">
                <a:solidFill>
                  <a:schemeClr val="bg1"/>
                </a:solidFill>
              </a:rPr>
              <a:t>≤</a:t>
            </a:r>
            <a:r>
              <a:rPr lang="en-GB" sz="1500" dirty="0">
                <a:solidFill>
                  <a:schemeClr val="bg1"/>
                </a:solidFill>
              </a:rPr>
              <a:t>95 mg/</a:t>
            </a:r>
            <a:r>
              <a:rPr lang="en-GB" sz="1500" dirty="0" err="1">
                <a:solidFill>
                  <a:schemeClr val="bg1"/>
                </a:solidFill>
              </a:rPr>
              <a:t>dL</a:t>
            </a:r>
            <a:r>
              <a:rPr lang="en-GB" sz="1500" dirty="0">
                <a:solidFill>
                  <a:schemeClr val="bg1"/>
                </a:solidFill>
              </a:rPr>
              <a:t> </a:t>
            </a:r>
            <a:r>
              <a:rPr lang="en-GB" sz="1500" dirty="0" smtClean="0">
                <a:solidFill>
                  <a:schemeClr val="bg1"/>
                </a:solidFill>
              </a:rPr>
              <a:t>[</a:t>
            </a:r>
            <a:r>
              <a:rPr lang="en-GB" sz="1500" dirty="0">
                <a:solidFill>
                  <a:schemeClr val="bg1"/>
                </a:solidFill>
              </a:rPr>
              <a:t>5.3 </a:t>
            </a:r>
            <a:r>
              <a:rPr lang="en-GB" sz="1500" dirty="0" err="1">
                <a:solidFill>
                  <a:schemeClr val="bg1"/>
                </a:solidFill>
              </a:rPr>
              <a:t>mmol</a:t>
            </a:r>
            <a:r>
              <a:rPr lang="en-GB" sz="1500" dirty="0">
                <a:solidFill>
                  <a:schemeClr val="bg1"/>
                </a:solidFill>
              </a:rPr>
              <a:t>/L]) vs standard </a:t>
            </a:r>
            <a:r>
              <a:rPr lang="en-GB" sz="1500" dirty="0" smtClean="0">
                <a:solidFill>
                  <a:schemeClr val="bg1"/>
                </a:solidFill>
              </a:rPr>
              <a:t>care for 6.2 years</a:t>
            </a:r>
          </a:p>
        </p:txBody>
      </p:sp>
      <p:sp>
        <p:nvSpPr>
          <p:cNvPr id="57" name="Footer Placeholder 3"/>
          <p:cNvSpPr>
            <a:spLocks noGrp="1"/>
          </p:cNvSpPr>
          <p:nvPr>
            <p:ph type="ftr" sz="quarter" idx="10"/>
          </p:nvPr>
        </p:nvSpPr>
        <p:spPr>
          <a:xfrm>
            <a:off x="488700" y="6015936"/>
            <a:ext cx="7569450" cy="433800"/>
          </a:xfrm>
          <a:prstGeom prst="rect">
            <a:avLst/>
          </a:prstGeom>
        </p:spPr>
        <p:txBody>
          <a:bodyPr/>
          <a:lstStyle/>
          <a:p>
            <a:r>
              <a:rPr lang="en-GB" sz="800" dirty="0" smtClean="0">
                <a:solidFill>
                  <a:schemeClr val="tx1"/>
                </a:solidFill>
              </a:rPr>
              <a:t>*Coprimary outcomes were nonfatal MI, nonfatal stroke or death from CV causes and these events plus revascularization or hospitalization for heart failure</a:t>
            </a:r>
            <a:br>
              <a:rPr lang="en-GB" sz="800" dirty="0" smtClean="0">
                <a:solidFill>
                  <a:schemeClr val="tx1"/>
                </a:solidFill>
              </a:rPr>
            </a:br>
            <a:r>
              <a:rPr lang="en-GB" sz="800" dirty="0" smtClean="0">
                <a:solidFill>
                  <a:schemeClr val="tx1"/>
                </a:solidFill>
              </a:rPr>
              <a:t>ORIGIN Investigators. Eur Heart J. 2013;34:3137-44</a:t>
            </a:r>
          </a:p>
          <a:p>
            <a:endParaRPr lang="en-GB" sz="800" dirty="0">
              <a:solidFill>
                <a:schemeClr val="tx1"/>
              </a:solidFill>
            </a:endParaRPr>
          </a:p>
        </p:txBody>
      </p:sp>
      <p:sp>
        <p:nvSpPr>
          <p:cNvPr id="58" name="Rectangle 57"/>
          <p:cNvSpPr/>
          <p:nvPr/>
        </p:nvSpPr>
        <p:spPr>
          <a:xfrm>
            <a:off x="170606" y="6647428"/>
            <a:ext cx="1582484" cy="2154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dirty="0"/>
              <a:t>SAGLB.DIA.14.06.0065a </a:t>
            </a:r>
            <a:r>
              <a:rPr lang="fr-FR" sz="800" dirty="0" smtClean="0"/>
              <a:t>/ 2014.06</a:t>
            </a:r>
            <a:endParaRPr lang="fr-FR" sz="800" dirty="0"/>
          </a:p>
        </p:txBody>
      </p:sp>
    </p:spTree>
    <p:extLst>
      <p:ext uri="{BB962C8B-B14F-4D97-AF65-F5344CB8AC3E}">
        <p14:creationId xmlns:p14="http://schemas.microsoft.com/office/powerpoint/2010/main" val="114214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28600"/>
            <a:ext cx="8185126" cy="2819400"/>
          </a:xfrm>
          <a:prstGeom prst="rect">
            <a:avLst/>
          </a:prstGeom>
        </p:spPr>
      </p:pic>
      <p:sp>
        <p:nvSpPr>
          <p:cNvPr id="3" name="Rectangle 2"/>
          <p:cNvSpPr/>
          <p:nvPr/>
        </p:nvSpPr>
        <p:spPr>
          <a:xfrm>
            <a:off x="5867400" y="6324600"/>
            <a:ext cx="3052439" cy="338554"/>
          </a:xfrm>
          <a:prstGeom prst="rect">
            <a:avLst/>
          </a:prstGeom>
        </p:spPr>
        <p:txBody>
          <a:bodyPr wrap="none">
            <a:spAutoFit/>
          </a:bodyPr>
          <a:lstStyle/>
          <a:p>
            <a:r>
              <a:rPr lang="en-US" sz="1600" dirty="0">
                <a:latin typeface="OTNEJMScalaSansLF"/>
              </a:rPr>
              <a:t>N </a:t>
            </a:r>
            <a:r>
              <a:rPr lang="en-US" sz="1600" dirty="0" err="1">
                <a:latin typeface="OTNEJMScalaSansLF"/>
              </a:rPr>
              <a:t>Engl</a:t>
            </a:r>
            <a:r>
              <a:rPr lang="en-US" sz="1600" dirty="0">
                <a:latin typeface="OTNEJMScalaSansLF"/>
              </a:rPr>
              <a:t> J Med 2010;363:1410-8</a:t>
            </a:r>
            <a:r>
              <a:rPr lang="en-US" sz="800" dirty="0">
                <a:latin typeface="OTNEJMScalaSansLF"/>
              </a:rPr>
              <a:t>.</a:t>
            </a:r>
            <a:endParaRPr lang="en-US" dirty="0"/>
          </a:p>
        </p:txBody>
      </p:sp>
      <p:sp>
        <p:nvSpPr>
          <p:cNvPr id="4" name="TextBox 3"/>
          <p:cNvSpPr txBox="1"/>
          <p:nvPr/>
        </p:nvSpPr>
        <p:spPr>
          <a:xfrm>
            <a:off x="609600" y="3505200"/>
            <a:ext cx="8185126" cy="1569660"/>
          </a:xfrm>
          <a:prstGeom prst="rect">
            <a:avLst/>
          </a:prstGeom>
          <a:noFill/>
        </p:spPr>
        <p:txBody>
          <a:bodyPr wrap="square" rtlCol="0">
            <a:spAutoFit/>
          </a:bodyPr>
          <a:lstStyle/>
          <a:p>
            <a:r>
              <a:rPr lang="en-US" sz="2400" dirty="0" smtClean="0"/>
              <a:t>Aim: To assess the </a:t>
            </a:r>
            <a:r>
              <a:rPr lang="en-US" sz="2400" dirty="0"/>
              <a:t>relationship between </a:t>
            </a:r>
            <a:r>
              <a:rPr lang="en-US" sz="2400" dirty="0" smtClean="0"/>
              <a:t>severe hypoglycemia </a:t>
            </a:r>
            <a:r>
              <a:rPr lang="en-US" sz="2400" dirty="0"/>
              <a:t>and the subsequent risks of </a:t>
            </a:r>
            <a:r>
              <a:rPr lang="en-US" sz="2400" dirty="0" smtClean="0"/>
              <a:t>vascular complications </a:t>
            </a:r>
            <a:r>
              <a:rPr lang="en-US" sz="2400" dirty="0"/>
              <a:t>and death among 11,140 </a:t>
            </a:r>
            <a:r>
              <a:rPr lang="en-US" sz="2400" dirty="0" smtClean="0"/>
              <a:t>patients with </a:t>
            </a:r>
            <a:r>
              <a:rPr lang="en-US" sz="2400" dirty="0"/>
              <a:t>type 2 diabetes who participated in </a:t>
            </a:r>
          </a:p>
          <a:p>
            <a:r>
              <a:rPr lang="en-US" sz="2400" dirty="0" smtClean="0">
                <a:solidFill>
                  <a:srgbClr val="FFFF00"/>
                </a:solidFill>
              </a:rPr>
              <a:t>ADVANCE </a:t>
            </a:r>
            <a:r>
              <a:rPr lang="en-US" sz="2400" dirty="0">
                <a:solidFill>
                  <a:srgbClr val="FFFF00"/>
                </a:solidFill>
              </a:rPr>
              <a:t>study</a:t>
            </a:r>
          </a:p>
        </p:txBody>
      </p:sp>
    </p:spTree>
    <p:extLst>
      <p:ext uri="{BB962C8B-B14F-4D97-AF65-F5344CB8AC3E}">
        <p14:creationId xmlns:p14="http://schemas.microsoft.com/office/powerpoint/2010/main" val="2918793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28600"/>
            <a:ext cx="8686800" cy="6324599"/>
          </a:xfrm>
          <a:prstGeom prst="rect">
            <a:avLst/>
          </a:prstGeom>
        </p:spPr>
      </p:pic>
      <p:sp>
        <p:nvSpPr>
          <p:cNvPr id="3" name="Rounded Rectangle 2"/>
          <p:cNvSpPr/>
          <p:nvPr/>
        </p:nvSpPr>
        <p:spPr>
          <a:xfrm>
            <a:off x="7467600" y="990600"/>
            <a:ext cx="1371600" cy="533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721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219200"/>
            <a:ext cx="8763000" cy="4648200"/>
          </a:xfrm>
          <a:prstGeom prst="rect">
            <a:avLst/>
          </a:prstGeom>
        </p:spPr>
      </p:pic>
      <p:sp>
        <p:nvSpPr>
          <p:cNvPr id="3" name="Rounded Rectangle 2"/>
          <p:cNvSpPr/>
          <p:nvPr/>
        </p:nvSpPr>
        <p:spPr>
          <a:xfrm>
            <a:off x="7086600" y="2286000"/>
            <a:ext cx="1752600" cy="3352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853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152400"/>
            <a:ext cx="8915400" cy="5705859"/>
          </a:xfrm>
          <a:prstGeom prst="rect">
            <a:avLst/>
          </a:prstGeom>
        </p:spPr>
      </p:pic>
      <p:sp>
        <p:nvSpPr>
          <p:cNvPr id="4" name="Rectangle 3"/>
          <p:cNvSpPr/>
          <p:nvPr/>
        </p:nvSpPr>
        <p:spPr>
          <a:xfrm>
            <a:off x="76200" y="5842337"/>
            <a:ext cx="9067800" cy="1015663"/>
          </a:xfrm>
          <a:prstGeom prst="rect">
            <a:avLst/>
          </a:prstGeom>
        </p:spPr>
        <p:txBody>
          <a:bodyPr wrap="square">
            <a:spAutoFit/>
          </a:bodyPr>
          <a:lstStyle/>
          <a:p>
            <a:r>
              <a:rPr lang="en-US" sz="1200" dirty="0">
                <a:latin typeface="OTNEJMScalaSansLF"/>
              </a:rPr>
              <a:t>Covariates included sex, duration of diabetes</a:t>
            </a:r>
            <a:r>
              <a:rPr lang="en-US" sz="1200" dirty="0">
                <a:solidFill>
                  <a:srgbClr val="FFFF00"/>
                </a:solidFill>
                <a:latin typeface="OTNEJMScalaSansLF"/>
              </a:rPr>
              <a:t>, treatment assignment</a:t>
            </a:r>
            <a:r>
              <a:rPr lang="en-US" sz="1200" dirty="0">
                <a:latin typeface="OTNEJMScalaSansLF"/>
              </a:rPr>
              <a:t>, presence or absence of a history of macrovascular disease, </a:t>
            </a:r>
            <a:r>
              <a:rPr lang="en-US" sz="1200" dirty="0" smtClean="0">
                <a:latin typeface="OTNEJMScalaSansLF"/>
              </a:rPr>
              <a:t>presence or </a:t>
            </a:r>
            <a:r>
              <a:rPr lang="en-US" sz="1200" dirty="0">
                <a:latin typeface="OTNEJMScalaSansLF"/>
              </a:rPr>
              <a:t>absence of a history of microvascular disease, and smoking status at baseline. Time-dependent covariates during follow-up included </a:t>
            </a:r>
            <a:r>
              <a:rPr lang="en-US" sz="1200" dirty="0" smtClean="0">
                <a:latin typeface="OTNEJMScalaSansLF"/>
              </a:rPr>
              <a:t>age; level </a:t>
            </a:r>
            <a:r>
              <a:rPr lang="en-US" sz="1200" dirty="0">
                <a:latin typeface="OTNEJMScalaSansLF"/>
              </a:rPr>
              <a:t>of </a:t>
            </a:r>
            <a:r>
              <a:rPr lang="en-US" sz="1200" dirty="0" err="1">
                <a:latin typeface="OTNEJMScalaSansLF"/>
              </a:rPr>
              <a:t>glycated</a:t>
            </a:r>
            <a:r>
              <a:rPr lang="en-US" sz="1200" dirty="0">
                <a:latin typeface="OTNEJMScalaSansLF"/>
              </a:rPr>
              <a:t> hemoglobin; body-mass index; creatinine level; ratio of urinary albumin to creatinine; systolic blood pressure; use or </a:t>
            </a:r>
            <a:r>
              <a:rPr lang="en-US" sz="1200" dirty="0" smtClean="0">
                <a:latin typeface="OTNEJMScalaSansLF"/>
              </a:rPr>
              <a:t>nonuse of </a:t>
            </a:r>
            <a:r>
              <a:rPr lang="en-US" sz="1200" dirty="0">
                <a:latin typeface="OTNEJMScalaSansLF"/>
              </a:rPr>
              <a:t>sulfonylurea, metformin, thiazolidinedione, insulin, or any other diabetes drug; and use or nonuse of antihypertensive agents</a:t>
            </a:r>
            <a:endParaRPr lang="en-US" sz="1200" dirty="0"/>
          </a:p>
        </p:txBody>
      </p:sp>
    </p:spTree>
    <p:extLst>
      <p:ext uri="{BB962C8B-B14F-4D97-AF65-F5344CB8AC3E}">
        <p14:creationId xmlns:p14="http://schemas.microsoft.com/office/powerpoint/2010/main" val="3028022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458200" cy="6300741"/>
          </a:xfrm>
          <a:prstGeom prst="rect">
            <a:avLst/>
          </a:prstGeom>
        </p:spPr>
      </p:pic>
      <p:sp>
        <p:nvSpPr>
          <p:cNvPr id="3" name="Rounded Rectangle 2"/>
          <p:cNvSpPr/>
          <p:nvPr/>
        </p:nvSpPr>
        <p:spPr>
          <a:xfrm>
            <a:off x="304800" y="3505200"/>
            <a:ext cx="8458200" cy="3048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764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76200" y="1600200"/>
            <a:ext cx="8915400" cy="4525963"/>
          </a:xfrm>
        </p:spPr>
        <p:txBody>
          <a:bodyPr>
            <a:normAutofit/>
          </a:bodyPr>
          <a:lstStyle/>
          <a:p>
            <a:r>
              <a:rPr lang="en-US" sz="2800" dirty="0"/>
              <a:t>A</a:t>
            </a:r>
            <a:r>
              <a:rPr lang="en-US" sz="2800" dirty="0" smtClean="0"/>
              <a:t>ll </a:t>
            </a:r>
            <a:r>
              <a:rPr lang="en-US" sz="2800" dirty="0"/>
              <a:t>episodes of </a:t>
            </a:r>
            <a:r>
              <a:rPr lang="en-US" sz="2800" dirty="0" smtClean="0"/>
              <a:t>an abnormally </a:t>
            </a:r>
            <a:r>
              <a:rPr lang="en-US" sz="2800" dirty="0"/>
              <a:t>low plasma glucose concentration that </a:t>
            </a:r>
            <a:r>
              <a:rPr lang="en-US" sz="2800" dirty="0" smtClean="0"/>
              <a:t>expose the </a:t>
            </a:r>
            <a:r>
              <a:rPr lang="en-US" sz="2800" dirty="0"/>
              <a:t>individual to </a:t>
            </a:r>
            <a:r>
              <a:rPr lang="en-US" sz="2800" dirty="0">
                <a:solidFill>
                  <a:srgbClr val="FFFF00"/>
                </a:solidFill>
              </a:rPr>
              <a:t>potential </a:t>
            </a:r>
            <a:r>
              <a:rPr lang="en-US" sz="2800" dirty="0" smtClean="0">
                <a:solidFill>
                  <a:srgbClr val="FFFF00"/>
                </a:solidFill>
              </a:rPr>
              <a:t>harm</a:t>
            </a:r>
          </a:p>
          <a:p>
            <a:endParaRPr lang="en-US" sz="2800" dirty="0">
              <a:solidFill>
                <a:srgbClr val="FFFF00"/>
              </a:solidFill>
            </a:endParaRPr>
          </a:p>
          <a:p>
            <a:r>
              <a:rPr lang="en-US" sz="2800" dirty="0" smtClean="0"/>
              <a:t>A </a:t>
            </a:r>
            <a:r>
              <a:rPr lang="en-US" sz="2800" dirty="0" smtClean="0">
                <a:solidFill>
                  <a:srgbClr val="FFFF00"/>
                </a:solidFill>
              </a:rPr>
              <a:t>single</a:t>
            </a:r>
            <a:r>
              <a:rPr lang="en-US" sz="2800" dirty="0" smtClean="0"/>
              <a:t> threshold value </a:t>
            </a:r>
            <a:r>
              <a:rPr lang="en-US" sz="2800" dirty="0"/>
              <a:t>for plasma glucose concentration that defines </a:t>
            </a:r>
            <a:r>
              <a:rPr lang="en-US" sz="2800" dirty="0" smtClean="0"/>
              <a:t>hypoglycemia in </a:t>
            </a:r>
            <a:r>
              <a:rPr lang="en-US" sz="2800" dirty="0"/>
              <a:t>diabetes </a:t>
            </a:r>
            <a:r>
              <a:rPr lang="en-US" sz="2800" dirty="0">
                <a:solidFill>
                  <a:srgbClr val="FFFF00"/>
                </a:solidFill>
              </a:rPr>
              <a:t>cannot be </a:t>
            </a:r>
            <a:r>
              <a:rPr lang="en-US" sz="2800" dirty="0" smtClean="0">
                <a:solidFill>
                  <a:srgbClr val="FFFF00"/>
                </a:solidFill>
              </a:rPr>
              <a:t>assigned </a:t>
            </a:r>
            <a:r>
              <a:rPr lang="en-US" sz="2800" dirty="0" smtClean="0"/>
              <a:t>because there are varying threshold for symptoms</a:t>
            </a:r>
            <a:endParaRPr lang="en-US" sz="2800" dirty="0" smtClean="0">
              <a:solidFill>
                <a:srgbClr val="FFFF00"/>
              </a:solidFill>
            </a:endParaRPr>
          </a:p>
          <a:p>
            <a:endParaRPr lang="en-US" sz="2800" dirty="0">
              <a:solidFill>
                <a:srgbClr val="FFFF00"/>
              </a:solidFill>
            </a:endParaRPr>
          </a:p>
        </p:txBody>
      </p:sp>
    </p:spTree>
    <p:extLst>
      <p:ext uri="{BB962C8B-B14F-4D97-AF65-F5344CB8AC3E}">
        <p14:creationId xmlns:p14="http://schemas.microsoft.com/office/powerpoint/2010/main" val="2319868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Key messages</a:t>
            </a:r>
            <a:endParaRPr lang="en-US" dirty="0"/>
          </a:p>
        </p:txBody>
      </p:sp>
      <p:sp>
        <p:nvSpPr>
          <p:cNvPr id="3" name="Content Placeholder 2"/>
          <p:cNvSpPr>
            <a:spLocks noGrp="1"/>
          </p:cNvSpPr>
          <p:nvPr>
            <p:ph idx="1"/>
          </p:nvPr>
        </p:nvSpPr>
        <p:spPr>
          <a:xfrm>
            <a:off x="152400" y="1447800"/>
            <a:ext cx="8839200" cy="4525963"/>
          </a:xfrm>
        </p:spPr>
        <p:txBody>
          <a:bodyPr>
            <a:normAutofit lnSpcReduction="10000"/>
          </a:bodyPr>
          <a:lstStyle/>
          <a:p>
            <a:r>
              <a:rPr lang="en-US" sz="2800" dirty="0"/>
              <a:t>Severe hypoglycemia was </a:t>
            </a:r>
            <a:r>
              <a:rPr lang="en-US" sz="2800" dirty="0">
                <a:solidFill>
                  <a:srgbClr val="FFFF00"/>
                </a:solidFill>
              </a:rPr>
              <a:t>strongly</a:t>
            </a:r>
            <a:r>
              <a:rPr lang="en-US" sz="2800" dirty="0"/>
              <a:t> associated with increased risks of </a:t>
            </a:r>
            <a:r>
              <a:rPr lang="en-US" sz="2800" dirty="0">
                <a:solidFill>
                  <a:srgbClr val="FFFF00"/>
                </a:solidFill>
              </a:rPr>
              <a:t>a range </a:t>
            </a:r>
            <a:r>
              <a:rPr lang="en-US" sz="2800" dirty="0"/>
              <a:t>of </a:t>
            </a:r>
            <a:r>
              <a:rPr lang="en-US" sz="2800" dirty="0" smtClean="0"/>
              <a:t>adverse clinical outcomes</a:t>
            </a:r>
          </a:p>
          <a:p>
            <a:endParaRPr lang="en-US" sz="2800" dirty="0"/>
          </a:p>
          <a:p>
            <a:r>
              <a:rPr lang="en-US" sz="2800" dirty="0"/>
              <a:t>Neither </a:t>
            </a:r>
            <a:r>
              <a:rPr lang="en-US" sz="2800" dirty="0" smtClean="0"/>
              <a:t>a close </a:t>
            </a:r>
            <a:r>
              <a:rPr lang="en-US" sz="2800" dirty="0"/>
              <a:t>temporal relationship nor a </a:t>
            </a:r>
            <a:r>
              <a:rPr lang="en-US" sz="2800" dirty="0" smtClean="0"/>
              <a:t>dose–response relationship </a:t>
            </a:r>
            <a:r>
              <a:rPr lang="en-US" sz="2800" dirty="0"/>
              <a:t>was observed</a:t>
            </a:r>
          </a:p>
          <a:p>
            <a:endParaRPr lang="en-US" sz="2800" dirty="0" smtClean="0"/>
          </a:p>
          <a:p>
            <a:r>
              <a:rPr lang="en-US" sz="2800" dirty="0" smtClean="0"/>
              <a:t> </a:t>
            </a:r>
            <a:r>
              <a:rPr lang="en-US" sz="2800" dirty="0"/>
              <a:t>It is possible that severe hypoglycemia contributes to </a:t>
            </a:r>
            <a:r>
              <a:rPr lang="en-US" sz="2800" dirty="0" smtClean="0"/>
              <a:t>adverse outcomes</a:t>
            </a:r>
            <a:r>
              <a:rPr lang="en-US" sz="2800" dirty="0"/>
              <a:t>, but these analyses indicate that hypoglycemia is just as likely to be </a:t>
            </a:r>
            <a:r>
              <a:rPr lang="en-US" sz="2800" dirty="0" smtClean="0"/>
              <a:t>a </a:t>
            </a:r>
            <a:r>
              <a:rPr lang="en-US" sz="2800" dirty="0" smtClean="0">
                <a:solidFill>
                  <a:srgbClr val="FFFF00"/>
                </a:solidFill>
              </a:rPr>
              <a:t>marker </a:t>
            </a:r>
            <a:r>
              <a:rPr lang="en-US" sz="2800" dirty="0">
                <a:solidFill>
                  <a:srgbClr val="FFFF00"/>
                </a:solidFill>
              </a:rPr>
              <a:t>of vulnerability </a:t>
            </a:r>
            <a:r>
              <a:rPr lang="en-US" sz="2800" dirty="0"/>
              <a:t>to such events</a:t>
            </a:r>
          </a:p>
        </p:txBody>
      </p:sp>
    </p:spTree>
    <p:extLst>
      <p:ext uri="{BB962C8B-B14F-4D97-AF65-F5344CB8AC3E}">
        <p14:creationId xmlns:p14="http://schemas.microsoft.com/office/powerpoint/2010/main" val="254814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76200"/>
            <a:ext cx="7505606" cy="1828800"/>
          </a:xfrm>
          <a:prstGeom prst="rect">
            <a:avLst/>
          </a:prstGeom>
        </p:spPr>
      </p:pic>
      <p:pic>
        <p:nvPicPr>
          <p:cNvPr id="3" name="Picture 2"/>
          <p:cNvPicPr>
            <a:picLocks noChangeAspect="1"/>
          </p:cNvPicPr>
          <p:nvPr/>
        </p:nvPicPr>
        <p:blipFill>
          <a:blip r:embed="rId3"/>
          <a:stretch>
            <a:fillRect/>
          </a:stretch>
        </p:blipFill>
        <p:spPr>
          <a:xfrm>
            <a:off x="228600" y="2057400"/>
            <a:ext cx="8534399" cy="4408594"/>
          </a:xfrm>
          <a:prstGeom prst="rect">
            <a:avLst/>
          </a:prstGeom>
        </p:spPr>
      </p:pic>
      <p:sp>
        <p:nvSpPr>
          <p:cNvPr id="4" name="Rounded Rectangle 3"/>
          <p:cNvSpPr/>
          <p:nvPr/>
        </p:nvSpPr>
        <p:spPr>
          <a:xfrm>
            <a:off x="609600" y="4191000"/>
            <a:ext cx="7848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13709" y="6299819"/>
            <a:ext cx="4572000" cy="369332"/>
          </a:xfrm>
          <a:prstGeom prst="rect">
            <a:avLst/>
          </a:prstGeom>
        </p:spPr>
        <p:txBody>
          <a:bodyPr>
            <a:spAutoFit/>
          </a:bodyPr>
          <a:lstStyle/>
          <a:p>
            <a:endParaRPr lang="en-US" dirty="0"/>
          </a:p>
        </p:txBody>
      </p:sp>
      <p:sp>
        <p:nvSpPr>
          <p:cNvPr id="8" name="Rectangle 7"/>
          <p:cNvSpPr/>
          <p:nvPr/>
        </p:nvSpPr>
        <p:spPr>
          <a:xfrm>
            <a:off x="2133600" y="6544774"/>
            <a:ext cx="6858000" cy="276999"/>
          </a:xfrm>
          <a:prstGeom prst="rect">
            <a:avLst/>
          </a:prstGeom>
        </p:spPr>
        <p:txBody>
          <a:bodyPr wrap="square">
            <a:spAutoFit/>
          </a:bodyPr>
          <a:lstStyle/>
          <a:p>
            <a:r>
              <a:rPr lang="en-US" sz="1200" i="1" dirty="0">
                <a:latin typeface="Shaker2Lancet-BoldItalic"/>
              </a:rPr>
              <a:t>Lancet Diabetes </a:t>
            </a:r>
            <a:r>
              <a:rPr lang="en-US" sz="1200" i="1" dirty="0" err="1">
                <a:latin typeface="Shaker2Lancet-BoldItalic"/>
              </a:rPr>
              <a:t>Endocrinol</a:t>
            </a:r>
            <a:r>
              <a:rPr lang="en-US" sz="1200" i="1" dirty="0">
                <a:latin typeface="Shaker2Lancet-BoldItalic"/>
              </a:rPr>
              <a:t> </a:t>
            </a:r>
            <a:r>
              <a:rPr lang="en-US" sz="1200" dirty="0" smtClean="0">
                <a:latin typeface="Shaker2Lancet-Bold"/>
              </a:rPr>
              <a:t>2019 </a:t>
            </a:r>
            <a:r>
              <a:rPr lang="en-US" sz="1200" dirty="0" smtClean="0">
                <a:latin typeface="Shaker2Lancet-Regular"/>
              </a:rPr>
              <a:t>Published </a:t>
            </a:r>
            <a:r>
              <a:rPr lang="en-US" sz="1200" dirty="0" smtClean="0">
                <a:latin typeface="Shaker2Lancet-Bold"/>
              </a:rPr>
              <a:t>Online </a:t>
            </a:r>
            <a:r>
              <a:rPr lang="en-US" sz="1200" dirty="0" smtClean="0">
                <a:latin typeface="Shaker2Lancet-Regular"/>
              </a:rPr>
              <a:t>March </a:t>
            </a:r>
            <a:r>
              <a:rPr lang="en-US" sz="1200" dirty="0">
                <a:latin typeface="Shaker2Lancet-Regular"/>
              </a:rPr>
              <a:t>26, 2019</a:t>
            </a:r>
            <a:endParaRPr lang="en-US" sz="1200" dirty="0"/>
          </a:p>
        </p:txBody>
      </p:sp>
    </p:spTree>
    <p:extLst>
      <p:ext uri="{BB962C8B-B14F-4D97-AF65-F5344CB8AC3E}">
        <p14:creationId xmlns:p14="http://schemas.microsoft.com/office/powerpoint/2010/main" val="3529722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493" y="1143000"/>
            <a:ext cx="8957307" cy="5257800"/>
          </a:xfrm>
          <a:prstGeom prst="rect">
            <a:avLst/>
          </a:prstGeom>
        </p:spPr>
      </p:pic>
      <p:sp>
        <p:nvSpPr>
          <p:cNvPr id="3" name="Rectangle 2"/>
          <p:cNvSpPr/>
          <p:nvPr/>
        </p:nvSpPr>
        <p:spPr>
          <a:xfrm>
            <a:off x="172744" y="304800"/>
            <a:ext cx="8832803" cy="461665"/>
          </a:xfrm>
          <a:prstGeom prst="rect">
            <a:avLst/>
          </a:prstGeom>
        </p:spPr>
        <p:txBody>
          <a:bodyPr wrap="none">
            <a:spAutoFit/>
          </a:bodyPr>
          <a:lstStyle/>
          <a:p>
            <a:r>
              <a:rPr lang="en-US" sz="2400" b="1" dirty="0">
                <a:latin typeface="+mj-lt"/>
              </a:rPr>
              <a:t>Studies linking </a:t>
            </a:r>
            <a:r>
              <a:rPr lang="en-US" sz="2400" b="1" dirty="0" smtClean="0">
                <a:latin typeface="+mj-lt"/>
              </a:rPr>
              <a:t>hypoglycemia </a:t>
            </a:r>
            <a:r>
              <a:rPr lang="en-US" sz="2400" b="1" dirty="0">
                <a:latin typeface="+mj-lt"/>
              </a:rPr>
              <a:t>to cardiovascular events and mortality</a:t>
            </a:r>
            <a:endParaRPr lang="en-US" sz="2400" dirty="0">
              <a:latin typeface="+mj-lt"/>
            </a:endParaRPr>
          </a:p>
        </p:txBody>
      </p:sp>
    </p:spTree>
    <p:extLst>
      <p:ext uri="{BB962C8B-B14F-4D97-AF65-F5344CB8AC3E}">
        <p14:creationId xmlns:p14="http://schemas.microsoft.com/office/powerpoint/2010/main" val="2765815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762000"/>
            <a:ext cx="8382000" cy="5791200"/>
          </a:xfrm>
          <a:prstGeom prst="rect">
            <a:avLst/>
          </a:prstGeom>
        </p:spPr>
      </p:pic>
      <p:sp>
        <p:nvSpPr>
          <p:cNvPr id="3" name="Rectangle 2"/>
          <p:cNvSpPr/>
          <p:nvPr/>
        </p:nvSpPr>
        <p:spPr>
          <a:xfrm>
            <a:off x="381000" y="152400"/>
            <a:ext cx="8505790" cy="461665"/>
          </a:xfrm>
          <a:prstGeom prst="rect">
            <a:avLst/>
          </a:prstGeom>
        </p:spPr>
        <p:txBody>
          <a:bodyPr wrap="none">
            <a:spAutoFit/>
          </a:bodyPr>
          <a:lstStyle/>
          <a:p>
            <a:r>
              <a:rPr lang="en-US" sz="2400" b="1" dirty="0">
                <a:solidFill>
                  <a:srgbClr val="FFFF00"/>
                </a:solidFill>
                <a:latin typeface="+mj-lt"/>
              </a:rPr>
              <a:t>Pathophysiological</a:t>
            </a:r>
            <a:r>
              <a:rPr lang="en-US" sz="2400" b="1" dirty="0">
                <a:latin typeface="+mj-lt"/>
              </a:rPr>
              <a:t> cardiovascular consequences of </a:t>
            </a:r>
            <a:r>
              <a:rPr lang="en-US" sz="2400" b="1" dirty="0" smtClean="0">
                <a:latin typeface="+mj-lt"/>
              </a:rPr>
              <a:t>hypoglycemia</a:t>
            </a:r>
            <a:endParaRPr lang="en-US" sz="2400" dirty="0">
              <a:latin typeface="+mj-lt"/>
            </a:endParaRPr>
          </a:p>
        </p:txBody>
      </p:sp>
    </p:spTree>
    <p:extLst>
      <p:ext uri="{BB962C8B-B14F-4D97-AF65-F5344CB8AC3E}">
        <p14:creationId xmlns:p14="http://schemas.microsoft.com/office/powerpoint/2010/main" val="4122125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dirty="0"/>
              <a:t>C</a:t>
            </a:r>
            <a:r>
              <a:rPr lang="en-US" dirty="0" smtClean="0"/>
              <a:t>onclusions</a:t>
            </a:r>
            <a:endParaRPr lang="en-US" dirty="0"/>
          </a:p>
        </p:txBody>
      </p:sp>
      <p:sp>
        <p:nvSpPr>
          <p:cNvPr id="3" name="Content Placeholder 2"/>
          <p:cNvSpPr>
            <a:spLocks noGrp="1"/>
          </p:cNvSpPr>
          <p:nvPr>
            <p:ph idx="1"/>
          </p:nvPr>
        </p:nvSpPr>
        <p:spPr>
          <a:xfrm>
            <a:off x="152400" y="1447800"/>
            <a:ext cx="8839200" cy="4525963"/>
          </a:xfrm>
        </p:spPr>
        <p:txBody>
          <a:bodyPr>
            <a:noAutofit/>
          </a:bodyPr>
          <a:lstStyle/>
          <a:p>
            <a:r>
              <a:rPr lang="en-US" sz="2400" dirty="0"/>
              <a:t>Emerging evidence suggests that the </a:t>
            </a:r>
            <a:r>
              <a:rPr lang="en-US" sz="2400" dirty="0" smtClean="0"/>
              <a:t>association between hypoglycemia </a:t>
            </a:r>
            <a:r>
              <a:rPr lang="en-US" sz="2400" dirty="0"/>
              <a:t>and cardiovascular events and mortality is likely to be </a:t>
            </a:r>
            <a:r>
              <a:rPr lang="en-US" sz="2400" dirty="0" smtClean="0">
                <a:solidFill>
                  <a:srgbClr val="FFFF00"/>
                </a:solidFill>
              </a:rPr>
              <a:t>multifactorial </a:t>
            </a:r>
          </a:p>
          <a:p>
            <a:endParaRPr lang="en-US" sz="2400" dirty="0" smtClean="0"/>
          </a:p>
          <a:p>
            <a:r>
              <a:rPr lang="en-US" sz="2400" dirty="0" smtClean="0"/>
              <a:t>The </a:t>
            </a:r>
            <a:r>
              <a:rPr lang="en-US" sz="2400" dirty="0"/>
              <a:t>association </a:t>
            </a:r>
            <a:r>
              <a:rPr lang="en-US" sz="2400" dirty="0" smtClean="0"/>
              <a:t>is probably </a:t>
            </a:r>
            <a:r>
              <a:rPr lang="en-US" sz="2400" dirty="0">
                <a:solidFill>
                  <a:srgbClr val="FFFF00"/>
                </a:solidFill>
              </a:rPr>
              <a:t>partly</a:t>
            </a:r>
            <a:r>
              <a:rPr lang="en-US" sz="2400" dirty="0"/>
              <a:t> caused by confounding, with </a:t>
            </a:r>
            <a:r>
              <a:rPr lang="en-US" sz="2400" dirty="0" smtClean="0"/>
              <a:t>hypoglycemia </a:t>
            </a:r>
            <a:r>
              <a:rPr lang="en-US" sz="2400" dirty="0"/>
              <a:t>occurring more frequently in people with </a:t>
            </a:r>
            <a:r>
              <a:rPr lang="en-US" sz="2400" dirty="0" smtClean="0"/>
              <a:t>comorbidities who </a:t>
            </a:r>
            <a:r>
              <a:rPr lang="en-US" sz="2400" dirty="0"/>
              <a:t>are also more likely to die than those </a:t>
            </a:r>
            <a:r>
              <a:rPr lang="en-US" sz="2400" dirty="0" smtClean="0"/>
              <a:t>without</a:t>
            </a:r>
          </a:p>
          <a:p>
            <a:endParaRPr lang="en-US" sz="2400" dirty="0" smtClean="0"/>
          </a:p>
          <a:p>
            <a:r>
              <a:rPr lang="en-US" sz="2400" dirty="0" smtClean="0"/>
              <a:t>However</a:t>
            </a:r>
            <a:r>
              <a:rPr lang="en-US" sz="2400" dirty="0"/>
              <a:t>, people with type 1 or type 2 diabetes also seem at risk </a:t>
            </a:r>
            <a:r>
              <a:rPr lang="en-US" sz="2400" dirty="0" smtClean="0"/>
              <a:t>of </a:t>
            </a:r>
            <a:r>
              <a:rPr lang="en-US" sz="2400" dirty="0" smtClean="0">
                <a:solidFill>
                  <a:srgbClr val="FFFF00"/>
                </a:solidFill>
              </a:rPr>
              <a:t>hypoglycemia-induced </a:t>
            </a:r>
            <a:r>
              <a:rPr lang="en-US" sz="2400" dirty="0">
                <a:solidFill>
                  <a:srgbClr val="FFFF00"/>
                </a:solidFill>
              </a:rPr>
              <a:t>cardiovascular </a:t>
            </a:r>
            <a:r>
              <a:rPr lang="en-US" sz="2400" dirty="0" smtClean="0">
                <a:solidFill>
                  <a:srgbClr val="FFFF00"/>
                </a:solidFill>
              </a:rPr>
              <a:t>effects</a:t>
            </a:r>
            <a:endParaRPr lang="en-US" sz="2400" dirty="0"/>
          </a:p>
        </p:txBody>
      </p:sp>
      <p:sp>
        <p:nvSpPr>
          <p:cNvPr id="5" name="Rounded Rectangle 4"/>
          <p:cNvSpPr/>
          <p:nvPr/>
        </p:nvSpPr>
        <p:spPr>
          <a:xfrm>
            <a:off x="457200" y="4572000"/>
            <a:ext cx="8534400" cy="1143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760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Nonsevere nocturnal hypoglycemia event (NSNHE) impacts daily function</a:t>
            </a:r>
            <a:endParaRPr lang="en-US" dirty="0"/>
          </a:p>
        </p:txBody>
      </p:sp>
      <p:sp>
        <p:nvSpPr>
          <p:cNvPr id="3" name="Content Placeholder 2"/>
          <p:cNvSpPr>
            <a:spLocks noGrp="1"/>
          </p:cNvSpPr>
          <p:nvPr>
            <p:ph idx="1"/>
          </p:nvPr>
        </p:nvSpPr>
        <p:spPr>
          <a:xfrm>
            <a:off x="457200" y="1318763"/>
            <a:ext cx="8526544" cy="4810034"/>
          </a:xfrm>
        </p:spPr>
        <p:txBody>
          <a:bodyPr/>
          <a:lstStyle/>
          <a:p>
            <a:r>
              <a:rPr lang="en-US" sz="2000" dirty="0" smtClean="0"/>
              <a:t>International survey of 2,108 patients with T1DM or T2DM who reported a NSNHE in the prior month</a:t>
            </a:r>
          </a:p>
          <a:p>
            <a:endParaRPr lang="en-US" sz="2000" dirty="0" smtClean="0"/>
          </a:p>
          <a:p>
            <a:pPr lvl="1"/>
            <a:endParaRPr lang="en-US" sz="1800" dirty="0" smtClean="0"/>
          </a:p>
          <a:p>
            <a:pPr lvl="1"/>
            <a:endParaRPr lang="en-US" sz="1800" dirty="0" smtClean="0"/>
          </a:p>
          <a:p>
            <a:pPr marL="457200" lvl="1" indent="0">
              <a:buNone/>
            </a:pPr>
            <a:endParaRPr lang="en-US" sz="1800" dirty="0" smtClean="0"/>
          </a:p>
          <a:p>
            <a:r>
              <a:rPr lang="en-US" sz="2000" dirty="0" smtClean="0"/>
              <a:t>Impact on well-being</a:t>
            </a:r>
          </a:p>
          <a:p>
            <a:pPr marL="457200" lvl="1" indent="0">
              <a:buNone/>
            </a:pPr>
            <a:r>
              <a:rPr lang="en-US" sz="1800" b="1" dirty="0" smtClean="0"/>
              <a:t>10.4%  </a:t>
            </a:r>
            <a:r>
              <a:rPr lang="en-US" sz="1800" dirty="0" smtClean="0"/>
              <a:t>woke up from the NSNHE and did not go back to sleep</a:t>
            </a:r>
          </a:p>
          <a:p>
            <a:pPr marL="457200" lvl="1" indent="0">
              <a:buNone/>
            </a:pPr>
            <a:r>
              <a:rPr lang="en-US" sz="1800" b="1" dirty="0" smtClean="0"/>
              <a:t>79.3%  </a:t>
            </a:r>
            <a:r>
              <a:rPr lang="en-US" sz="1800" dirty="0" smtClean="0"/>
              <a:t>said the event impacted their functioning the following day</a:t>
            </a:r>
          </a:p>
          <a:p>
            <a:pPr marL="457200" lvl="1" indent="0">
              <a:buNone/>
            </a:pPr>
            <a:r>
              <a:rPr lang="en-US" sz="1800" b="1" dirty="0" smtClean="0"/>
              <a:t>60.7%  </a:t>
            </a:r>
            <a:r>
              <a:rPr lang="en-US" sz="1800" dirty="0" smtClean="0"/>
              <a:t>reported moderate to severe impact on next day functioning</a:t>
            </a:r>
          </a:p>
          <a:p>
            <a:pPr marL="457200" lvl="1" indent="0">
              <a:buNone/>
            </a:pPr>
            <a:r>
              <a:rPr lang="en-US" sz="1800" b="1" dirty="0" smtClean="0"/>
              <a:t>63.7%  </a:t>
            </a:r>
            <a:r>
              <a:rPr lang="en-US" sz="1800" dirty="0" smtClean="0"/>
              <a:t>said emotional functioning was impacted</a:t>
            </a:r>
          </a:p>
          <a:p>
            <a:pPr marL="457200" lvl="1" indent="0">
              <a:buNone/>
            </a:pPr>
            <a:r>
              <a:rPr lang="en-US" sz="1800" b="1" dirty="0" smtClean="0"/>
              <a:t>43.7%  </a:t>
            </a:r>
            <a:r>
              <a:rPr lang="en-US" sz="1800" dirty="0" smtClean="0"/>
              <a:t>said social functioning was impacted</a:t>
            </a:r>
          </a:p>
          <a:p>
            <a:pPr lvl="1"/>
            <a:endParaRPr lang="en-US" sz="1800" dirty="0"/>
          </a:p>
        </p:txBody>
      </p:sp>
      <p:sp>
        <p:nvSpPr>
          <p:cNvPr id="4" name="Footer Placeholder 3"/>
          <p:cNvSpPr>
            <a:spLocks noGrp="1"/>
          </p:cNvSpPr>
          <p:nvPr>
            <p:ph type="ftr" sz="quarter" idx="4294967295"/>
          </p:nvPr>
        </p:nvSpPr>
        <p:spPr>
          <a:xfrm>
            <a:off x="304800" y="6128797"/>
            <a:ext cx="7920038" cy="463550"/>
          </a:xfrm>
          <a:prstGeom prst="rect">
            <a:avLst/>
          </a:prstGeom>
        </p:spPr>
        <p:txBody>
          <a:bodyPr/>
          <a:lstStyle/>
          <a:p>
            <a:pPr defTabSz="457200"/>
            <a:r>
              <a:rPr lang="en-GB" sz="800" dirty="0" smtClean="0">
                <a:solidFill>
                  <a:srgbClr val="444492"/>
                </a:solidFill>
              </a:rPr>
              <a:t>Brod M et </a:t>
            </a:r>
            <a:r>
              <a:rPr lang="en-GB" dirty="0" smtClean="0">
                <a:solidFill>
                  <a:srgbClr val="444492"/>
                </a:solidFill>
              </a:rPr>
              <a:t>al</a:t>
            </a:r>
            <a:r>
              <a:rPr lang="en-GB" dirty="0" smtClean="0">
                <a:solidFill>
                  <a:schemeClr val="tx1"/>
                </a:solidFill>
              </a:rPr>
              <a:t>. Diabetes Obes Metab. 2013;15:546-557</a:t>
            </a:r>
            <a:endParaRPr lang="en-GB" dirty="0">
              <a:solidFill>
                <a:schemeClr val="tx1"/>
              </a:solidFill>
            </a:endParaRPr>
          </a:p>
        </p:txBody>
      </p:sp>
      <p:grpSp>
        <p:nvGrpSpPr>
          <p:cNvPr id="14" name="Group 13"/>
          <p:cNvGrpSpPr/>
          <p:nvPr/>
        </p:nvGrpSpPr>
        <p:grpSpPr>
          <a:xfrm>
            <a:off x="573088" y="2181225"/>
            <a:ext cx="7993062" cy="1050801"/>
            <a:chOff x="573088" y="2085975"/>
            <a:chExt cx="8067674" cy="1050801"/>
          </a:xfrm>
        </p:grpSpPr>
        <p:sp>
          <p:nvSpPr>
            <p:cNvPr id="7" name="Rectangle 6"/>
            <p:cNvSpPr/>
            <p:nvPr/>
          </p:nvSpPr>
          <p:spPr>
            <a:xfrm>
              <a:off x="573088" y="2085975"/>
              <a:ext cx="5638799" cy="488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smtClean="0">
                  <a:solidFill>
                    <a:schemeClr val="bg1"/>
                  </a:solidFill>
                </a:rPr>
                <a:t>74.2% used insulin</a:t>
              </a:r>
              <a:endParaRPr lang="en-US" sz="2000" b="1" dirty="0">
                <a:solidFill>
                  <a:schemeClr val="bg1"/>
                </a:solidFill>
              </a:endParaRPr>
            </a:p>
          </p:txBody>
        </p:sp>
        <p:sp>
          <p:nvSpPr>
            <p:cNvPr id="8" name="Rectangle 7"/>
            <p:cNvSpPr/>
            <p:nvPr/>
          </p:nvSpPr>
          <p:spPr>
            <a:xfrm>
              <a:off x="6211887" y="2085975"/>
              <a:ext cx="2428875" cy="48882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FFFFFF"/>
                  </a:solidFill>
                </a:rPr>
                <a:t>The rest took monotherapy with oral agents</a:t>
              </a:r>
              <a:endParaRPr lang="en-US" sz="1400" dirty="0">
                <a:solidFill>
                  <a:srgbClr val="FFFFFF"/>
                </a:solidFill>
              </a:endParaRPr>
            </a:p>
          </p:txBody>
        </p:sp>
        <p:sp>
          <p:nvSpPr>
            <p:cNvPr id="11" name="Rectangle 10"/>
            <p:cNvSpPr/>
            <p:nvPr/>
          </p:nvSpPr>
          <p:spPr>
            <a:xfrm>
              <a:off x="573089" y="2647950"/>
              <a:ext cx="3228974" cy="488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srgbClr val="FFFFFF"/>
                  </a:solidFill>
                </a:rPr>
                <a:t>32.1% had several </a:t>
              </a:r>
            </a:p>
            <a:p>
              <a:pPr algn="ctr" defTabSz="457200"/>
              <a:r>
                <a:rPr lang="en-US" sz="1600" b="1" dirty="0" smtClean="0">
                  <a:solidFill>
                    <a:srgbClr val="FFFFFF"/>
                  </a:solidFill>
                </a:rPr>
                <a:t>NSNHE events</a:t>
              </a:r>
              <a:endParaRPr lang="en-US" sz="1600" b="1" dirty="0">
                <a:solidFill>
                  <a:srgbClr val="FFFFFF"/>
                </a:solidFill>
              </a:endParaRPr>
            </a:p>
          </p:txBody>
        </p:sp>
        <p:sp>
          <p:nvSpPr>
            <p:cNvPr id="12" name="Rectangle 11"/>
            <p:cNvSpPr/>
            <p:nvPr/>
          </p:nvSpPr>
          <p:spPr>
            <a:xfrm>
              <a:off x="3802063" y="2647950"/>
              <a:ext cx="4838699" cy="48882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400" dirty="0" smtClean="0">
                  <a:solidFill>
                    <a:srgbClr val="FFFFFF"/>
                  </a:solidFill>
                </a:rPr>
                <a:t>The rest did not report experiencing several NSNHE events</a:t>
              </a:r>
              <a:endParaRPr lang="en-US" sz="1400" dirty="0">
                <a:solidFill>
                  <a:srgbClr val="FFFFFF"/>
                </a:solidFill>
              </a:endParaRPr>
            </a:p>
          </p:txBody>
        </p:sp>
      </p:grpSp>
    </p:spTree>
    <p:extLst>
      <p:ext uri="{BB962C8B-B14F-4D97-AF65-F5344CB8AC3E}">
        <p14:creationId xmlns:p14="http://schemas.microsoft.com/office/powerpoint/2010/main" val="33565139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3"/>
          <p:cNvSpPr txBox="1">
            <a:spLocks/>
          </p:cNvSpPr>
          <p:nvPr/>
        </p:nvSpPr>
        <p:spPr>
          <a:xfrm>
            <a:off x="1037330" y="313553"/>
            <a:ext cx="8521148" cy="658091"/>
          </a:xfrm>
          <a:prstGeom prst="rect">
            <a:avLst/>
          </a:prstGeom>
        </p:spPr>
        <p:txBody>
          <a:bodyPr vert="horz" lIns="91440" tIns="45720" rIns="91440" bIns="45720" rtlCol="0" anchor="t" anchorCtr="0">
            <a:normAutofit fontScale="90000" lnSpcReduction="20000"/>
          </a:bodyPr>
          <a:lstStyle>
            <a:lvl1pPr algn="l" defTabSz="4572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US" sz="2900" dirty="0" smtClean="0">
                <a:solidFill>
                  <a:schemeClr val="tx1"/>
                </a:solidFill>
              </a:rPr>
              <a:t>Fear of hypoglycemia </a:t>
            </a:r>
            <a:r>
              <a:rPr lang="en-US" sz="2900" dirty="0" smtClean="0">
                <a:solidFill>
                  <a:srgbClr val="FFFF00"/>
                </a:solidFill>
              </a:rPr>
              <a:t>reduces</a:t>
            </a:r>
            <a:r>
              <a:rPr lang="en-US" sz="2900" dirty="0" smtClean="0">
                <a:solidFill>
                  <a:schemeClr val="tx1"/>
                </a:solidFill>
              </a:rPr>
              <a:t> patient adherence</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20" name="Rectangle à coins arrondis 153"/>
          <p:cNvSpPr/>
          <p:nvPr/>
        </p:nvSpPr>
        <p:spPr>
          <a:xfrm>
            <a:off x="1443294" y="1832159"/>
            <a:ext cx="6654893" cy="3682815"/>
          </a:xfrm>
          <a:prstGeom prst="roundRect">
            <a:avLst>
              <a:gd name="adj" fmla="val 9082"/>
            </a:avLst>
          </a:prstGeom>
          <a:solidFill>
            <a:sysClr val="window" lastClr="FFFFFF"/>
          </a:solidFill>
          <a:ln w="19050">
            <a:solidFill>
              <a:schemeClr val="tx1"/>
            </a:solidFill>
            <a:round/>
            <a:headEnd/>
            <a:tailEnd/>
          </a:ln>
          <a:effectLst/>
        </p:spPr>
        <p:txBody>
          <a:bodyPr wrap="none" anchor="ctr"/>
          <a:lstStyle/>
          <a:p>
            <a:pPr defTabSz="457200">
              <a:defRPr/>
            </a:pPr>
            <a:endParaRPr lang="fr-FR" sz="1400" kern="0" smtClean="0"/>
          </a:p>
        </p:txBody>
      </p:sp>
      <p:sp>
        <p:nvSpPr>
          <p:cNvPr id="21" name="ZoneTexte 117"/>
          <p:cNvSpPr txBox="1"/>
          <p:nvPr/>
        </p:nvSpPr>
        <p:spPr>
          <a:xfrm>
            <a:off x="1674571" y="1889310"/>
            <a:ext cx="1354379" cy="290721"/>
          </a:xfrm>
          <a:prstGeom prst="rect">
            <a:avLst/>
          </a:prstGeom>
          <a:noFill/>
        </p:spPr>
        <p:txBody>
          <a:bodyPr wrap="square">
            <a:spAutoFit/>
          </a:bodyPr>
          <a:lstStyle/>
          <a:p>
            <a:pPr algn="ctr" defTabSz="457200">
              <a:lnSpc>
                <a:spcPts val="1500"/>
              </a:lnSpc>
              <a:defRPr/>
            </a:pPr>
            <a:r>
              <a:rPr lang="fr-FR" sz="1600" b="1" kern="0" dirty="0" smtClean="0">
                <a:ea typeface="MS PGothic" panose="020B0600070205080204" pitchFamily="34" charset="-128"/>
              </a:rPr>
              <a:t>Patients, %</a:t>
            </a:r>
            <a:endParaRPr lang="fr-FR" sz="1600" b="1" kern="0" dirty="0">
              <a:ea typeface="MS PGothic" panose="020B0600070205080204" pitchFamily="34" charset="-128"/>
            </a:endParaRPr>
          </a:p>
        </p:txBody>
      </p:sp>
      <p:sp>
        <p:nvSpPr>
          <p:cNvPr id="22" name="Rectangle 21"/>
          <p:cNvSpPr/>
          <p:nvPr/>
        </p:nvSpPr>
        <p:spPr>
          <a:xfrm>
            <a:off x="2456078" y="2657823"/>
            <a:ext cx="971213" cy="2132277"/>
          </a:xfrm>
          <a:prstGeom prst="rect">
            <a:avLst/>
          </a:prstGeom>
          <a:solidFill>
            <a:schemeClr val="bg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0" rIns="0" anchor="ctr"/>
          <a:lstStyle/>
          <a:p>
            <a:pPr algn="ctr">
              <a:defRPr/>
            </a:pPr>
            <a:endParaRPr lang="fr-FR" sz="1200" b="1" kern="0" dirty="0">
              <a:ea typeface="MS PGothic"/>
            </a:endParaRPr>
          </a:p>
        </p:txBody>
      </p:sp>
      <p:sp>
        <p:nvSpPr>
          <p:cNvPr id="23" name="Rectangle 22"/>
          <p:cNvSpPr/>
          <p:nvPr/>
        </p:nvSpPr>
        <p:spPr>
          <a:xfrm>
            <a:off x="3520508" y="3540736"/>
            <a:ext cx="998927" cy="1247073"/>
          </a:xfrm>
          <a:prstGeom prst="rect">
            <a:avLst/>
          </a:prstGeom>
          <a:solidFill>
            <a:schemeClr val="bg2">
              <a:lumMod val="60000"/>
              <a:lumOff val="4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0" rIns="0" anchor="ctr"/>
          <a:lstStyle/>
          <a:p>
            <a:pPr algn="ctr" defTabSz="457200"/>
            <a:endParaRPr lang="fr-FR" sz="1200" b="1" kern="0" dirty="0">
              <a:ea typeface="MS PGothic"/>
            </a:endParaRPr>
          </a:p>
        </p:txBody>
      </p:sp>
      <p:cxnSp>
        <p:nvCxnSpPr>
          <p:cNvPr id="24" name="Connecteur droit 14"/>
          <p:cNvCxnSpPr>
            <a:cxnSpLocks noChangeShapeType="1"/>
          </p:cNvCxnSpPr>
          <p:nvPr/>
        </p:nvCxnSpPr>
        <p:spPr bwMode="auto">
          <a:xfrm>
            <a:off x="2288540" y="2242132"/>
            <a:ext cx="71802" cy="0"/>
          </a:xfrm>
          <a:prstGeom prst="line">
            <a:avLst/>
          </a:prstGeom>
          <a:noFill/>
          <a:ln w="12700" algn="ctr">
            <a:solidFill>
              <a:schemeClr val="tx1"/>
            </a:solidFill>
            <a:round/>
            <a:headEnd/>
            <a:tailEnd/>
          </a:ln>
        </p:spPr>
      </p:cxnSp>
      <p:cxnSp>
        <p:nvCxnSpPr>
          <p:cNvPr id="25" name="Connecteur droit 15"/>
          <p:cNvCxnSpPr>
            <a:cxnSpLocks noChangeShapeType="1"/>
          </p:cNvCxnSpPr>
          <p:nvPr/>
        </p:nvCxnSpPr>
        <p:spPr bwMode="auto">
          <a:xfrm>
            <a:off x="2288540" y="3086111"/>
            <a:ext cx="71802" cy="0"/>
          </a:xfrm>
          <a:prstGeom prst="line">
            <a:avLst/>
          </a:prstGeom>
          <a:noFill/>
          <a:ln w="12700" algn="ctr">
            <a:solidFill>
              <a:schemeClr val="tx1"/>
            </a:solidFill>
            <a:round/>
            <a:headEnd/>
            <a:tailEnd/>
          </a:ln>
        </p:spPr>
      </p:cxnSp>
      <p:cxnSp>
        <p:nvCxnSpPr>
          <p:cNvPr id="26" name="Connecteur droit 16"/>
          <p:cNvCxnSpPr>
            <a:cxnSpLocks noChangeShapeType="1"/>
          </p:cNvCxnSpPr>
          <p:nvPr/>
        </p:nvCxnSpPr>
        <p:spPr bwMode="auto">
          <a:xfrm>
            <a:off x="2288540" y="3648381"/>
            <a:ext cx="71802" cy="0"/>
          </a:xfrm>
          <a:prstGeom prst="line">
            <a:avLst/>
          </a:prstGeom>
          <a:noFill/>
          <a:ln w="12700" algn="ctr">
            <a:solidFill>
              <a:schemeClr val="tx1"/>
            </a:solidFill>
            <a:round/>
            <a:headEnd/>
            <a:tailEnd/>
          </a:ln>
        </p:spPr>
      </p:cxnSp>
      <p:cxnSp>
        <p:nvCxnSpPr>
          <p:cNvPr id="27" name="Connecteur droit 17"/>
          <p:cNvCxnSpPr>
            <a:cxnSpLocks noChangeShapeType="1"/>
          </p:cNvCxnSpPr>
          <p:nvPr/>
        </p:nvCxnSpPr>
        <p:spPr bwMode="auto">
          <a:xfrm>
            <a:off x="2288540" y="4211797"/>
            <a:ext cx="71802" cy="0"/>
          </a:xfrm>
          <a:prstGeom prst="line">
            <a:avLst/>
          </a:prstGeom>
          <a:noFill/>
          <a:ln w="12700" algn="ctr">
            <a:solidFill>
              <a:schemeClr val="tx1"/>
            </a:solidFill>
            <a:round/>
            <a:headEnd/>
            <a:tailEnd/>
          </a:ln>
        </p:spPr>
      </p:cxnSp>
      <p:cxnSp>
        <p:nvCxnSpPr>
          <p:cNvPr id="28" name="Connecteur droit 18"/>
          <p:cNvCxnSpPr>
            <a:cxnSpLocks noChangeShapeType="1"/>
          </p:cNvCxnSpPr>
          <p:nvPr/>
        </p:nvCxnSpPr>
        <p:spPr bwMode="auto">
          <a:xfrm>
            <a:off x="2288540" y="4774068"/>
            <a:ext cx="71802" cy="0"/>
          </a:xfrm>
          <a:prstGeom prst="line">
            <a:avLst/>
          </a:prstGeom>
          <a:noFill/>
          <a:ln w="12700" algn="ctr">
            <a:solidFill>
              <a:schemeClr val="tx1"/>
            </a:solidFill>
            <a:round/>
            <a:headEnd/>
            <a:tailEnd/>
          </a:ln>
        </p:spPr>
      </p:cxnSp>
      <p:cxnSp>
        <p:nvCxnSpPr>
          <p:cNvPr id="29" name="Connecteur droit 19"/>
          <p:cNvCxnSpPr>
            <a:cxnSpLocks noChangeShapeType="1"/>
          </p:cNvCxnSpPr>
          <p:nvPr/>
        </p:nvCxnSpPr>
        <p:spPr bwMode="auto">
          <a:xfrm>
            <a:off x="2288540" y="4492360"/>
            <a:ext cx="71802" cy="0"/>
          </a:xfrm>
          <a:prstGeom prst="line">
            <a:avLst/>
          </a:prstGeom>
          <a:noFill/>
          <a:ln w="12700" algn="ctr">
            <a:solidFill>
              <a:schemeClr val="tx1"/>
            </a:solidFill>
            <a:round/>
            <a:headEnd/>
            <a:tailEnd/>
          </a:ln>
        </p:spPr>
      </p:cxnSp>
      <p:sp>
        <p:nvSpPr>
          <p:cNvPr id="30" name="ZoneTexte 126"/>
          <p:cNvSpPr txBox="1"/>
          <p:nvPr/>
        </p:nvSpPr>
        <p:spPr>
          <a:xfrm>
            <a:off x="2513393" y="2666054"/>
            <a:ext cx="856583" cy="400110"/>
          </a:xfrm>
          <a:prstGeom prst="rect">
            <a:avLst/>
          </a:prstGeom>
          <a:noFill/>
        </p:spPr>
        <p:txBody>
          <a:bodyPr>
            <a:spAutoFit/>
          </a:bodyPr>
          <a:lstStyle/>
          <a:p>
            <a:pPr algn="ctr" defTabSz="457200">
              <a:defRPr/>
            </a:pPr>
            <a:r>
              <a:rPr lang="fr-FR" sz="2000" b="1" kern="0" dirty="0">
                <a:ea typeface="MS PGothic" panose="020B0600070205080204" pitchFamily="34" charset="-128"/>
              </a:rPr>
              <a:t>74.1</a:t>
            </a:r>
            <a:endParaRPr lang="fr-FR" sz="2000" kern="0" dirty="0">
              <a:ea typeface="MS PGothic" panose="020B0600070205080204" pitchFamily="34" charset="-128"/>
            </a:endParaRPr>
          </a:p>
        </p:txBody>
      </p:sp>
      <p:sp>
        <p:nvSpPr>
          <p:cNvPr id="31" name="ZoneTexte 127"/>
          <p:cNvSpPr txBox="1"/>
          <p:nvPr/>
        </p:nvSpPr>
        <p:spPr>
          <a:xfrm>
            <a:off x="1900523" y="3796108"/>
            <a:ext cx="393056" cy="338554"/>
          </a:xfrm>
          <a:prstGeom prst="rect">
            <a:avLst/>
          </a:prstGeom>
          <a:noFill/>
        </p:spPr>
        <p:txBody>
          <a:bodyPr wrap="none">
            <a:spAutoFit/>
          </a:bodyPr>
          <a:lstStyle/>
          <a:p>
            <a:pPr algn="r" defTabSz="457200">
              <a:defRPr/>
            </a:pPr>
            <a:r>
              <a:rPr lang="fr-FR" sz="1600" b="1" kern="0">
                <a:ea typeface="MS PGothic" panose="020B0600070205080204" pitchFamily="34" charset="-128"/>
              </a:rPr>
              <a:t>30</a:t>
            </a:r>
          </a:p>
        </p:txBody>
      </p:sp>
      <p:sp>
        <p:nvSpPr>
          <p:cNvPr id="32" name="ZoneTexte 128"/>
          <p:cNvSpPr txBox="1"/>
          <p:nvPr/>
        </p:nvSpPr>
        <p:spPr>
          <a:xfrm>
            <a:off x="1900523" y="3239563"/>
            <a:ext cx="393056" cy="338554"/>
          </a:xfrm>
          <a:prstGeom prst="rect">
            <a:avLst/>
          </a:prstGeom>
          <a:noFill/>
        </p:spPr>
        <p:txBody>
          <a:bodyPr wrap="none">
            <a:spAutoFit/>
          </a:bodyPr>
          <a:lstStyle/>
          <a:p>
            <a:pPr algn="r" defTabSz="457200">
              <a:defRPr/>
            </a:pPr>
            <a:r>
              <a:rPr lang="fr-FR" sz="1600" b="1" kern="0" dirty="0">
                <a:ea typeface="MS PGothic" panose="020B0600070205080204" pitchFamily="34" charset="-128"/>
              </a:rPr>
              <a:t>50</a:t>
            </a:r>
          </a:p>
        </p:txBody>
      </p:sp>
      <p:sp>
        <p:nvSpPr>
          <p:cNvPr id="33" name="ZoneTexte 129"/>
          <p:cNvSpPr txBox="1"/>
          <p:nvPr/>
        </p:nvSpPr>
        <p:spPr>
          <a:xfrm>
            <a:off x="1900523" y="4074380"/>
            <a:ext cx="393056" cy="338554"/>
          </a:xfrm>
          <a:prstGeom prst="rect">
            <a:avLst/>
          </a:prstGeom>
          <a:noFill/>
        </p:spPr>
        <p:txBody>
          <a:bodyPr wrap="none">
            <a:spAutoFit/>
          </a:bodyPr>
          <a:lstStyle/>
          <a:p>
            <a:pPr algn="r" defTabSz="457200">
              <a:defRPr/>
            </a:pPr>
            <a:r>
              <a:rPr lang="fr-FR" sz="1600" b="1" kern="0">
                <a:ea typeface="MS PGothic" panose="020B0600070205080204" pitchFamily="34" charset="-128"/>
              </a:rPr>
              <a:t>20</a:t>
            </a:r>
          </a:p>
        </p:txBody>
      </p:sp>
      <p:sp>
        <p:nvSpPr>
          <p:cNvPr id="34" name="ZoneTexte 130"/>
          <p:cNvSpPr txBox="1"/>
          <p:nvPr/>
        </p:nvSpPr>
        <p:spPr>
          <a:xfrm>
            <a:off x="1900523" y="3517835"/>
            <a:ext cx="393056" cy="338554"/>
          </a:xfrm>
          <a:prstGeom prst="rect">
            <a:avLst/>
          </a:prstGeom>
          <a:noFill/>
        </p:spPr>
        <p:txBody>
          <a:bodyPr wrap="none">
            <a:spAutoFit/>
          </a:bodyPr>
          <a:lstStyle/>
          <a:p>
            <a:pPr algn="r" defTabSz="457200">
              <a:defRPr/>
            </a:pPr>
            <a:r>
              <a:rPr lang="fr-FR" sz="1600" b="1" kern="0" dirty="0">
                <a:ea typeface="MS PGothic" panose="020B0600070205080204" pitchFamily="34" charset="-128"/>
              </a:rPr>
              <a:t>40</a:t>
            </a:r>
          </a:p>
        </p:txBody>
      </p:sp>
      <p:sp>
        <p:nvSpPr>
          <p:cNvPr id="35" name="ZoneTexte 131"/>
          <p:cNvSpPr txBox="1"/>
          <p:nvPr/>
        </p:nvSpPr>
        <p:spPr>
          <a:xfrm>
            <a:off x="1900523" y="2962435"/>
            <a:ext cx="393056" cy="338554"/>
          </a:xfrm>
          <a:prstGeom prst="rect">
            <a:avLst/>
          </a:prstGeom>
          <a:noFill/>
        </p:spPr>
        <p:txBody>
          <a:bodyPr wrap="none">
            <a:spAutoFit/>
          </a:bodyPr>
          <a:lstStyle/>
          <a:p>
            <a:pPr algn="r" defTabSz="457200">
              <a:defRPr/>
            </a:pPr>
            <a:r>
              <a:rPr lang="fr-FR" sz="1600" b="1" kern="0">
                <a:ea typeface="MS PGothic" panose="020B0600070205080204" pitchFamily="34" charset="-128"/>
              </a:rPr>
              <a:t>60</a:t>
            </a:r>
          </a:p>
        </p:txBody>
      </p:sp>
      <p:sp>
        <p:nvSpPr>
          <p:cNvPr id="36" name="ZoneTexte 132"/>
          <p:cNvSpPr txBox="1"/>
          <p:nvPr/>
        </p:nvSpPr>
        <p:spPr>
          <a:xfrm>
            <a:off x="1900523" y="2405890"/>
            <a:ext cx="393056" cy="338554"/>
          </a:xfrm>
          <a:prstGeom prst="rect">
            <a:avLst/>
          </a:prstGeom>
          <a:noFill/>
        </p:spPr>
        <p:txBody>
          <a:bodyPr wrap="none">
            <a:spAutoFit/>
          </a:bodyPr>
          <a:lstStyle/>
          <a:p>
            <a:pPr algn="r" defTabSz="457200">
              <a:defRPr/>
            </a:pPr>
            <a:r>
              <a:rPr lang="fr-FR" sz="1600" b="1" kern="0">
                <a:ea typeface="MS PGothic" panose="020B0600070205080204" pitchFamily="34" charset="-128"/>
              </a:rPr>
              <a:t>80</a:t>
            </a:r>
          </a:p>
        </p:txBody>
      </p:sp>
      <p:sp>
        <p:nvSpPr>
          <p:cNvPr id="37" name="ZoneTexte 133"/>
          <p:cNvSpPr txBox="1"/>
          <p:nvPr/>
        </p:nvSpPr>
        <p:spPr>
          <a:xfrm>
            <a:off x="1900523" y="2684163"/>
            <a:ext cx="393056" cy="338554"/>
          </a:xfrm>
          <a:prstGeom prst="rect">
            <a:avLst/>
          </a:prstGeom>
          <a:noFill/>
        </p:spPr>
        <p:txBody>
          <a:bodyPr wrap="none">
            <a:spAutoFit/>
          </a:bodyPr>
          <a:lstStyle/>
          <a:p>
            <a:pPr algn="r" defTabSz="457200">
              <a:defRPr/>
            </a:pPr>
            <a:r>
              <a:rPr lang="fr-FR" sz="1600" b="1" kern="0">
                <a:ea typeface="MS PGothic" panose="020B0600070205080204" pitchFamily="34" charset="-128"/>
              </a:rPr>
              <a:t>70</a:t>
            </a:r>
          </a:p>
        </p:txBody>
      </p:sp>
      <p:sp>
        <p:nvSpPr>
          <p:cNvPr id="38" name="ZoneTexte 134"/>
          <p:cNvSpPr txBox="1"/>
          <p:nvPr/>
        </p:nvSpPr>
        <p:spPr>
          <a:xfrm>
            <a:off x="1900523" y="2127618"/>
            <a:ext cx="393056" cy="338554"/>
          </a:xfrm>
          <a:prstGeom prst="rect">
            <a:avLst/>
          </a:prstGeom>
          <a:noFill/>
        </p:spPr>
        <p:txBody>
          <a:bodyPr wrap="none">
            <a:spAutoFit/>
          </a:bodyPr>
          <a:lstStyle/>
          <a:p>
            <a:pPr algn="r" defTabSz="457200">
              <a:defRPr/>
            </a:pPr>
            <a:r>
              <a:rPr lang="fr-FR" sz="1600" b="1" kern="0">
                <a:ea typeface="MS PGothic" panose="020B0600070205080204" pitchFamily="34" charset="-128"/>
              </a:rPr>
              <a:t>90</a:t>
            </a:r>
          </a:p>
        </p:txBody>
      </p:sp>
      <p:sp>
        <p:nvSpPr>
          <p:cNvPr id="39" name="ZoneTexte 135"/>
          <p:cNvSpPr txBox="1"/>
          <p:nvPr/>
        </p:nvSpPr>
        <p:spPr>
          <a:xfrm>
            <a:off x="1900523" y="4351507"/>
            <a:ext cx="393056" cy="338554"/>
          </a:xfrm>
          <a:prstGeom prst="rect">
            <a:avLst/>
          </a:prstGeom>
          <a:noFill/>
        </p:spPr>
        <p:txBody>
          <a:bodyPr wrap="none">
            <a:spAutoFit/>
          </a:bodyPr>
          <a:lstStyle/>
          <a:p>
            <a:pPr algn="r" defTabSz="457200">
              <a:defRPr/>
            </a:pPr>
            <a:r>
              <a:rPr lang="fr-FR" sz="1600" b="1" kern="0">
                <a:ea typeface="MS PGothic" panose="020B0600070205080204" pitchFamily="34" charset="-128"/>
              </a:rPr>
              <a:t>10</a:t>
            </a:r>
          </a:p>
        </p:txBody>
      </p:sp>
      <p:sp>
        <p:nvSpPr>
          <p:cNvPr id="41" name="ZoneTexte 136"/>
          <p:cNvSpPr txBox="1"/>
          <p:nvPr/>
        </p:nvSpPr>
        <p:spPr>
          <a:xfrm>
            <a:off x="2004717" y="4629780"/>
            <a:ext cx="288862" cy="338554"/>
          </a:xfrm>
          <a:prstGeom prst="rect">
            <a:avLst/>
          </a:prstGeom>
          <a:noFill/>
        </p:spPr>
        <p:txBody>
          <a:bodyPr wrap="none">
            <a:spAutoFit/>
          </a:bodyPr>
          <a:lstStyle/>
          <a:p>
            <a:pPr algn="r" defTabSz="457200">
              <a:defRPr/>
            </a:pPr>
            <a:r>
              <a:rPr lang="fr-FR" sz="1600" b="1" kern="0">
                <a:ea typeface="MS PGothic" panose="020B0600070205080204" pitchFamily="34" charset="-128"/>
              </a:rPr>
              <a:t>0</a:t>
            </a:r>
          </a:p>
        </p:txBody>
      </p:sp>
      <p:cxnSp>
        <p:nvCxnSpPr>
          <p:cNvPr id="43" name="Connecteur droit 35"/>
          <p:cNvCxnSpPr>
            <a:cxnSpLocks noChangeShapeType="1"/>
          </p:cNvCxnSpPr>
          <p:nvPr/>
        </p:nvCxnSpPr>
        <p:spPr bwMode="auto">
          <a:xfrm>
            <a:off x="2288540" y="2805547"/>
            <a:ext cx="71802" cy="0"/>
          </a:xfrm>
          <a:prstGeom prst="line">
            <a:avLst/>
          </a:prstGeom>
          <a:noFill/>
          <a:ln w="12700" algn="ctr">
            <a:solidFill>
              <a:schemeClr val="tx1"/>
            </a:solidFill>
            <a:round/>
            <a:headEnd/>
            <a:tailEnd/>
          </a:ln>
        </p:spPr>
      </p:cxnSp>
      <p:cxnSp>
        <p:nvCxnSpPr>
          <p:cNvPr id="44" name="Connecteur droit 36"/>
          <p:cNvCxnSpPr>
            <a:cxnSpLocks noChangeShapeType="1"/>
          </p:cNvCxnSpPr>
          <p:nvPr/>
        </p:nvCxnSpPr>
        <p:spPr bwMode="auto">
          <a:xfrm>
            <a:off x="2288540" y="3367819"/>
            <a:ext cx="71802" cy="0"/>
          </a:xfrm>
          <a:prstGeom prst="line">
            <a:avLst/>
          </a:prstGeom>
          <a:noFill/>
          <a:ln w="12700" algn="ctr">
            <a:solidFill>
              <a:schemeClr val="tx1"/>
            </a:solidFill>
            <a:round/>
            <a:headEnd/>
            <a:tailEnd/>
          </a:ln>
        </p:spPr>
      </p:cxnSp>
      <p:cxnSp>
        <p:nvCxnSpPr>
          <p:cNvPr id="45" name="Connecteur droit 37"/>
          <p:cNvCxnSpPr>
            <a:cxnSpLocks noChangeShapeType="1"/>
          </p:cNvCxnSpPr>
          <p:nvPr/>
        </p:nvCxnSpPr>
        <p:spPr bwMode="auto">
          <a:xfrm>
            <a:off x="2288540" y="3930089"/>
            <a:ext cx="71802" cy="0"/>
          </a:xfrm>
          <a:prstGeom prst="line">
            <a:avLst/>
          </a:prstGeom>
          <a:noFill/>
          <a:ln w="12700" algn="ctr">
            <a:solidFill>
              <a:schemeClr val="tx1"/>
            </a:solidFill>
            <a:round/>
            <a:headEnd/>
            <a:tailEnd/>
          </a:ln>
        </p:spPr>
      </p:cxnSp>
      <p:cxnSp>
        <p:nvCxnSpPr>
          <p:cNvPr id="47" name="Connecteur droit 38"/>
          <p:cNvCxnSpPr>
            <a:cxnSpLocks noChangeShapeType="1"/>
          </p:cNvCxnSpPr>
          <p:nvPr/>
        </p:nvCxnSpPr>
        <p:spPr bwMode="auto">
          <a:xfrm>
            <a:off x="2288540" y="2523840"/>
            <a:ext cx="71802" cy="0"/>
          </a:xfrm>
          <a:prstGeom prst="line">
            <a:avLst/>
          </a:prstGeom>
          <a:noFill/>
          <a:ln w="12700" algn="ctr">
            <a:solidFill>
              <a:schemeClr val="tx1"/>
            </a:solidFill>
            <a:round/>
            <a:headEnd/>
            <a:tailEnd/>
          </a:ln>
        </p:spPr>
      </p:cxnSp>
      <p:sp>
        <p:nvSpPr>
          <p:cNvPr id="49" name="ZoneTexte 141"/>
          <p:cNvSpPr txBox="1"/>
          <p:nvPr/>
        </p:nvSpPr>
        <p:spPr>
          <a:xfrm>
            <a:off x="3591050" y="3554801"/>
            <a:ext cx="857843" cy="400110"/>
          </a:xfrm>
          <a:prstGeom prst="rect">
            <a:avLst/>
          </a:prstGeom>
          <a:noFill/>
        </p:spPr>
        <p:txBody>
          <a:bodyPr>
            <a:spAutoFit/>
          </a:bodyPr>
          <a:lstStyle/>
          <a:p>
            <a:pPr algn="ctr" defTabSz="457200">
              <a:defRPr/>
            </a:pPr>
            <a:r>
              <a:rPr lang="fr-FR" sz="2000" b="1" kern="0" dirty="0">
                <a:ea typeface="MS PGothic" panose="020B0600070205080204" pitchFamily="34" charset="-128"/>
              </a:rPr>
              <a:t>43.3</a:t>
            </a:r>
          </a:p>
        </p:txBody>
      </p:sp>
      <p:sp>
        <p:nvSpPr>
          <p:cNvPr id="50" name="Forme libre 142"/>
          <p:cNvSpPr/>
          <p:nvPr/>
        </p:nvSpPr>
        <p:spPr>
          <a:xfrm>
            <a:off x="2360342" y="2190600"/>
            <a:ext cx="5387654" cy="2598355"/>
          </a:xfrm>
          <a:custGeom>
            <a:avLst/>
            <a:gdLst>
              <a:gd name="connsiteX0" fmla="*/ 0 w 4460488"/>
              <a:gd name="connsiteY0" fmla="*/ 0 h 3256156"/>
              <a:gd name="connsiteX1" fmla="*/ 0 w 4460488"/>
              <a:gd name="connsiteY1" fmla="*/ 3256156 h 3256156"/>
              <a:gd name="connsiteX2" fmla="*/ 4460488 w 4460488"/>
              <a:gd name="connsiteY2" fmla="*/ 3256156 h 3256156"/>
            </a:gdLst>
            <a:ahLst/>
            <a:cxnLst>
              <a:cxn ang="0">
                <a:pos x="connsiteX0" y="connsiteY0"/>
              </a:cxn>
              <a:cxn ang="0">
                <a:pos x="connsiteX1" y="connsiteY1"/>
              </a:cxn>
              <a:cxn ang="0">
                <a:pos x="connsiteX2" y="connsiteY2"/>
              </a:cxn>
            </a:cxnLst>
            <a:rect l="l" t="t" r="r" b="b"/>
            <a:pathLst>
              <a:path w="4460488" h="3256156">
                <a:moveTo>
                  <a:pt x="0" y="0"/>
                </a:moveTo>
                <a:lnTo>
                  <a:pt x="0" y="3256156"/>
                </a:lnTo>
                <a:lnTo>
                  <a:pt x="4460488" y="3256156"/>
                </a:lnTo>
              </a:path>
            </a:pathLst>
          </a:custGeom>
          <a:noFill/>
          <a:ln w="12700" cap="flat" cmpd="sng" algn="ctr">
            <a:solidFill>
              <a:schemeClr val="tx1"/>
            </a:solidFill>
            <a:prstDash val="solid"/>
          </a:ln>
          <a:effectLst/>
        </p:spPr>
        <p:txBody>
          <a:bodyPr anchor="ctr"/>
          <a:lstStyle/>
          <a:p>
            <a:pPr algn="ctr" defTabSz="457200">
              <a:defRPr/>
            </a:pPr>
            <a:endParaRPr lang="fr-FR" kern="0">
              <a:ea typeface="MS PGothic"/>
            </a:endParaRPr>
          </a:p>
        </p:txBody>
      </p:sp>
      <p:sp>
        <p:nvSpPr>
          <p:cNvPr id="52" name="Rectangle 51"/>
          <p:cNvSpPr/>
          <p:nvPr/>
        </p:nvSpPr>
        <p:spPr>
          <a:xfrm>
            <a:off x="5542295" y="2553614"/>
            <a:ext cx="971213" cy="2236487"/>
          </a:xfrm>
          <a:prstGeom prst="rect">
            <a:avLst/>
          </a:prstGeom>
          <a:solidFill>
            <a:schemeClr val="bg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0" rIns="0" anchor="ctr"/>
          <a:lstStyle/>
          <a:p>
            <a:pPr algn="ctr">
              <a:defRPr/>
            </a:pPr>
            <a:endParaRPr lang="fr-FR" sz="1200" b="1" kern="0" dirty="0">
              <a:ea typeface="MS PGothic"/>
            </a:endParaRPr>
          </a:p>
        </p:txBody>
      </p:sp>
      <p:sp>
        <p:nvSpPr>
          <p:cNvPr id="53" name="Rectangle 52"/>
          <p:cNvSpPr/>
          <p:nvPr/>
        </p:nvSpPr>
        <p:spPr>
          <a:xfrm>
            <a:off x="6605466" y="3125046"/>
            <a:ext cx="1000186" cy="1662764"/>
          </a:xfrm>
          <a:prstGeom prst="rect">
            <a:avLst/>
          </a:prstGeom>
          <a:solidFill>
            <a:schemeClr val="bg2">
              <a:lumMod val="60000"/>
              <a:lumOff val="4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0" rIns="0" anchor="ctr"/>
          <a:lstStyle/>
          <a:p>
            <a:pPr algn="ctr" defTabSz="457200"/>
            <a:endParaRPr lang="fr-FR" sz="1200" b="1" kern="0" dirty="0">
              <a:ea typeface="MS PGothic"/>
            </a:endParaRPr>
          </a:p>
        </p:txBody>
      </p:sp>
      <p:sp>
        <p:nvSpPr>
          <p:cNvPr id="54" name="ZoneTexte 145"/>
          <p:cNvSpPr txBox="1"/>
          <p:nvPr/>
        </p:nvSpPr>
        <p:spPr>
          <a:xfrm>
            <a:off x="5598981" y="2572987"/>
            <a:ext cx="857843" cy="400110"/>
          </a:xfrm>
          <a:prstGeom prst="rect">
            <a:avLst/>
          </a:prstGeom>
          <a:noFill/>
        </p:spPr>
        <p:txBody>
          <a:bodyPr>
            <a:spAutoFit/>
          </a:bodyPr>
          <a:lstStyle/>
          <a:p>
            <a:pPr algn="ctr" defTabSz="457200">
              <a:defRPr/>
            </a:pPr>
            <a:r>
              <a:rPr lang="fr-FR" sz="2000" b="1" kern="0" dirty="0">
                <a:ea typeface="MS PGothic" panose="020B0600070205080204" pitchFamily="34" charset="-128"/>
              </a:rPr>
              <a:t>78.2</a:t>
            </a:r>
            <a:endParaRPr lang="fr-FR" sz="2000" kern="0" dirty="0">
              <a:ea typeface="MS PGothic" panose="020B0600070205080204" pitchFamily="34" charset="-128"/>
            </a:endParaRPr>
          </a:p>
        </p:txBody>
      </p:sp>
      <p:sp>
        <p:nvSpPr>
          <p:cNvPr id="55" name="ZoneTexte 146"/>
          <p:cNvSpPr txBox="1"/>
          <p:nvPr/>
        </p:nvSpPr>
        <p:spPr>
          <a:xfrm>
            <a:off x="6677267" y="3137077"/>
            <a:ext cx="856583" cy="400110"/>
          </a:xfrm>
          <a:prstGeom prst="rect">
            <a:avLst/>
          </a:prstGeom>
          <a:noFill/>
        </p:spPr>
        <p:txBody>
          <a:bodyPr>
            <a:spAutoFit/>
          </a:bodyPr>
          <a:lstStyle/>
          <a:p>
            <a:pPr algn="ctr" defTabSz="457200">
              <a:defRPr/>
            </a:pPr>
            <a:r>
              <a:rPr lang="fr-FR" sz="2000" b="1" kern="0" dirty="0">
                <a:ea typeface="MS PGothic" panose="020B0600070205080204" pitchFamily="34" charset="-128"/>
              </a:rPr>
              <a:t>57.9</a:t>
            </a:r>
          </a:p>
        </p:txBody>
      </p:sp>
      <p:grpSp>
        <p:nvGrpSpPr>
          <p:cNvPr id="56" name="Groupe 1"/>
          <p:cNvGrpSpPr/>
          <p:nvPr/>
        </p:nvGrpSpPr>
        <p:grpSpPr>
          <a:xfrm>
            <a:off x="3661592" y="2221748"/>
            <a:ext cx="1966362" cy="588613"/>
            <a:chOff x="3552825" y="2219642"/>
            <a:chExt cx="2478088" cy="815980"/>
          </a:xfrm>
        </p:grpSpPr>
        <p:sp>
          <p:nvSpPr>
            <p:cNvPr id="57" name="Rectangle 56"/>
            <p:cNvSpPr/>
            <p:nvPr/>
          </p:nvSpPr>
          <p:spPr>
            <a:xfrm>
              <a:off x="3735388" y="2219642"/>
              <a:ext cx="2295525" cy="430218"/>
            </a:xfrm>
            <a:prstGeom prst="rect">
              <a:avLst/>
            </a:prstGeom>
            <a:noFill/>
          </p:spPr>
          <p:txBody>
            <a:bodyPr>
              <a:spAutoFit/>
            </a:bodyPr>
            <a:lstStyle/>
            <a:p>
              <a:pPr defTabSz="457200">
                <a:lnSpc>
                  <a:spcPts val="1700"/>
                </a:lnSpc>
                <a:defRPr/>
              </a:pPr>
              <a:r>
                <a:rPr lang="fr-FR" sz="1400" b="1" kern="0" dirty="0" smtClean="0">
                  <a:solidFill>
                    <a:schemeClr val="bg1"/>
                  </a:solidFill>
                  <a:ea typeface="MS PGothic" panose="020B0600070205080204" pitchFamily="34" charset="-128"/>
                </a:rPr>
                <a:t>T1DM</a:t>
              </a:r>
              <a:endParaRPr lang="fr-FR" sz="1400" b="1" kern="0" dirty="0">
                <a:solidFill>
                  <a:schemeClr val="bg1"/>
                </a:solidFill>
                <a:ea typeface="MS PGothic" panose="020B0600070205080204" pitchFamily="34" charset="-128"/>
              </a:endParaRPr>
            </a:p>
          </p:txBody>
        </p:sp>
        <p:sp>
          <p:nvSpPr>
            <p:cNvPr id="58" name="Rectangle 57"/>
            <p:cNvSpPr/>
            <p:nvPr/>
          </p:nvSpPr>
          <p:spPr>
            <a:xfrm>
              <a:off x="3735388" y="2605404"/>
              <a:ext cx="2206625" cy="430218"/>
            </a:xfrm>
            <a:prstGeom prst="rect">
              <a:avLst/>
            </a:prstGeom>
            <a:noFill/>
          </p:spPr>
          <p:txBody>
            <a:bodyPr>
              <a:spAutoFit/>
            </a:bodyPr>
            <a:lstStyle/>
            <a:p>
              <a:pPr defTabSz="457200">
                <a:lnSpc>
                  <a:spcPts val="1700"/>
                </a:lnSpc>
                <a:defRPr/>
              </a:pPr>
              <a:r>
                <a:rPr lang="fr-FR" sz="1400" b="1" kern="0" dirty="0" smtClean="0">
                  <a:solidFill>
                    <a:schemeClr val="bg1"/>
                  </a:solidFill>
                  <a:ea typeface="MS PGothic" panose="020B0600070205080204" pitchFamily="34" charset="-128"/>
                </a:rPr>
                <a:t>T2DM</a:t>
              </a:r>
              <a:endParaRPr lang="fr-FR" sz="1400" b="1" kern="0" dirty="0">
                <a:solidFill>
                  <a:schemeClr val="bg1"/>
                </a:solidFill>
                <a:ea typeface="MS PGothic" panose="020B0600070205080204" pitchFamily="34" charset="-128"/>
              </a:endParaRPr>
            </a:p>
          </p:txBody>
        </p:sp>
        <p:sp>
          <p:nvSpPr>
            <p:cNvPr id="59" name="Rectangle 58"/>
            <p:cNvSpPr/>
            <p:nvPr/>
          </p:nvSpPr>
          <p:spPr>
            <a:xfrm>
              <a:off x="3552825" y="2362200"/>
              <a:ext cx="198438" cy="198438"/>
            </a:xfrm>
            <a:prstGeom prst="rect">
              <a:avLst/>
            </a:prstGeom>
            <a:solidFill>
              <a:schemeClr val="bg2"/>
            </a:solidFill>
            <a:ln w="25400" cap="flat" cmpd="sng" algn="ctr">
              <a:noFill/>
              <a:prstDash val="solid"/>
            </a:ln>
            <a:effectLst/>
          </p:spPr>
          <p:txBody>
            <a:bodyPr anchor="ctr"/>
            <a:lstStyle/>
            <a:p>
              <a:pPr algn="ctr" eaLnBrk="0" fontAlgn="base" hangingPunct="0">
                <a:spcBef>
                  <a:spcPct val="0"/>
                </a:spcBef>
                <a:spcAft>
                  <a:spcPct val="0"/>
                </a:spcAft>
                <a:defRPr/>
              </a:pPr>
              <a:endParaRPr lang="fr-FR" kern="0"/>
            </a:p>
          </p:txBody>
        </p:sp>
        <p:sp>
          <p:nvSpPr>
            <p:cNvPr id="60" name="Rectangle 59"/>
            <p:cNvSpPr/>
            <p:nvPr/>
          </p:nvSpPr>
          <p:spPr>
            <a:xfrm>
              <a:off x="3552825" y="2724150"/>
              <a:ext cx="198438" cy="196850"/>
            </a:xfrm>
            <a:prstGeom prst="rect">
              <a:avLst/>
            </a:prstGeom>
            <a:solidFill>
              <a:schemeClr val="bg2">
                <a:lumMod val="60000"/>
                <a:lumOff val="40000"/>
              </a:schemeClr>
            </a:solidFill>
            <a:ln w="25400" cap="flat" cmpd="sng" algn="ctr">
              <a:noFill/>
              <a:prstDash val="solid"/>
            </a:ln>
            <a:effectLst/>
          </p:spPr>
          <p:txBody>
            <a:bodyPr anchor="ctr"/>
            <a:lstStyle/>
            <a:p>
              <a:pPr algn="ctr" eaLnBrk="0" fontAlgn="base" hangingPunct="0">
                <a:spcBef>
                  <a:spcPct val="0"/>
                </a:spcBef>
                <a:spcAft>
                  <a:spcPct val="0"/>
                </a:spcAft>
                <a:defRPr/>
              </a:pPr>
              <a:endParaRPr lang="fr-FR" kern="0"/>
            </a:p>
          </p:txBody>
        </p:sp>
      </p:grpSp>
      <p:sp>
        <p:nvSpPr>
          <p:cNvPr id="61" name="ZoneTexte 151"/>
          <p:cNvSpPr txBox="1"/>
          <p:nvPr/>
        </p:nvSpPr>
        <p:spPr>
          <a:xfrm>
            <a:off x="2491349" y="4787810"/>
            <a:ext cx="2057058" cy="584775"/>
          </a:xfrm>
          <a:prstGeom prst="rect">
            <a:avLst/>
          </a:prstGeom>
          <a:noFill/>
        </p:spPr>
        <p:txBody>
          <a:bodyPr>
            <a:spAutoFit/>
          </a:bodyPr>
          <a:lstStyle/>
          <a:p>
            <a:pPr algn="ctr" defTabSz="457200">
              <a:defRPr/>
            </a:pPr>
            <a:r>
              <a:rPr lang="fr-FR" sz="1600" b="1" kern="0" dirty="0" err="1" smtClean="0">
                <a:solidFill>
                  <a:schemeClr val="bg1"/>
                </a:solidFill>
                <a:ea typeface="MS PGothic" panose="020B0600070205080204" pitchFamily="34" charset="-128"/>
              </a:rPr>
              <a:t>Following</a:t>
            </a:r>
            <a:r>
              <a:rPr lang="fr-FR" sz="1600" b="1" kern="0" dirty="0">
                <a:solidFill>
                  <a:schemeClr val="bg1"/>
                </a:solidFill>
                <a:ea typeface="MS PGothic" panose="020B0600070205080204" pitchFamily="34" charset="-128"/>
              </a:rPr>
              <a:t> </a:t>
            </a:r>
            <a:r>
              <a:rPr lang="fr-FR" sz="1600" b="1" kern="0" dirty="0" err="1" smtClean="0">
                <a:solidFill>
                  <a:schemeClr val="bg1"/>
                </a:solidFill>
                <a:ea typeface="MS PGothic" panose="020B0600070205080204" pitchFamily="34" charset="-128"/>
              </a:rPr>
              <a:t>mild</a:t>
            </a:r>
            <a:r>
              <a:rPr lang="fr-FR" sz="1600" b="1" kern="0" dirty="0" smtClean="0">
                <a:solidFill>
                  <a:schemeClr val="bg1"/>
                </a:solidFill>
                <a:ea typeface="MS PGothic" panose="020B0600070205080204" pitchFamily="34" charset="-128"/>
              </a:rPr>
              <a:t> </a:t>
            </a:r>
            <a:r>
              <a:rPr lang="fr-FR" sz="1600" b="1" kern="0" dirty="0" err="1">
                <a:solidFill>
                  <a:schemeClr val="bg1"/>
                </a:solidFill>
                <a:ea typeface="MS PGothic" panose="020B0600070205080204" pitchFamily="34" charset="-128"/>
              </a:rPr>
              <a:t>episodes</a:t>
            </a:r>
            <a:endParaRPr lang="fr-FR" sz="1600" kern="0" dirty="0">
              <a:solidFill>
                <a:schemeClr val="bg1"/>
              </a:solidFill>
              <a:ea typeface="MS PGothic" panose="020B0600070205080204" pitchFamily="34" charset="-128"/>
            </a:endParaRPr>
          </a:p>
        </p:txBody>
      </p:sp>
      <p:sp>
        <p:nvSpPr>
          <p:cNvPr id="62" name="ZoneTexte 152"/>
          <p:cNvSpPr txBox="1"/>
          <p:nvPr/>
        </p:nvSpPr>
        <p:spPr>
          <a:xfrm>
            <a:off x="5344525" y="4787810"/>
            <a:ext cx="2456377" cy="338554"/>
          </a:xfrm>
          <a:prstGeom prst="rect">
            <a:avLst/>
          </a:prstGeom>
          <a:noFill/>
        </p:spPr>
        <p:txBody>
          <a:bodyPr>
            <a:spAutoFit/>
          </a:bodyPr>
          <a:lstStyle/>
          <a:p>
            <a:pPr algn="ctr" defTabSz="457200">
              <a:defRPr/>
            </a:pPr>
            <a:r>
              <a:rPr lang="fr-FR" sz="1600" b="1" kern="0" dirty="0" err="1" smtClean="0">
                <a:solidFill>
                  <a:schemeClr val="bg1"/>
                </a:solidFill>
                <a:ea typeface="MS PGothic" panose="020B0600070205080204" pitchFamily="34" charset="-128"/>
              </a:rPr>
              <a:t>Following</a:t>
            </a:r>
            <a:r>
              <a:rPr lang="fr-FR" sz="1600" b="1" kern="0" dirty="0">
                <a:solidFill>
                  <a:schemeClr val="bg1"/>
                </a:solidFill>
                <a:ea typeface="MS PGothic" panose="020B0600070205080204" pitchFamily="34" charset="-128"/>
              </a:rPr>
              <a:t> </a:t>
            </a:r>
            <a:r>
              <a:rPr lang="fr-FR" sz="1600" b="1" kern="0" dirty="0" err="1" smtClean="0">
                <a:solidFill>
                  <a:schemeClr val="bg1"/>
                </a:solidFill>
                <a:ea typeface="MS PGothic" panose="020B0600070205080204" pitchFamily="34" charset="-128"/>
              </a:rPr>
              <a:t>severe</a:t>
            </a:r>
            <a:r>
              <a:rPr lang="fr-FR" sz="1600" b="1" kern="0" dirty="0" smtClean="0">
                <a:solidFill>
                  <a:schemeClr val="bg1"/>
                </a:solidFill>
                <a:ea typeface="MS PGothic" panose="020B0600070205080204" pitchFamily="34" charset="-128"/>
              </a:rPr>
              <a:t> </a:t>
            </a:r>
            <a:r>
              <a:rPr lang="fr-FR" sz="1600" b="1" kern="0" dirty="0" err="1">
                <a:solidFill>
                  <a:schemeClr val="bg1"/>
                </a:solidFill>
                <a:ea typeface="MS PGothic" panose="020B0600070205080204" pitchFamily="34" charset="-128"/>
              </a:rPr>
              <a:t>episodes</a:t>
            </a:r>
            <a:endParaRPr lang="fr-FR" sz="1600" kern="0" dirty="0">
              <a:solidFill>
                <a:schemeClr val="bg1"/>
              </a:solidFill>
              <a:ea typeface="MS PGothic" panose="020B0600070205080204" pitchFamily="34" charset="-128"/>
            </a:endParaRPr>
          </a:p>
        </p:txBody>
      </p:sp>
      <p:sp>
        <p:nvSpPr>
          <p:cNvPr id="63" name="Content Placeholder 2"/>
          <p:cNvSpPr txBox="1">
            <a:spLocks/>
          </p:cNvSpPr>
          <p:nvPr/>
        </p:nvSpPr>
        <p:spPr bwMode="auto">
          <a:xfrm>
            <a:off x="961848" y="971644"/>
            <a:ext cx="7359545" cy="711200"/>
          </a:xfrm>
          <a:prstGeom prst="rect">
            <a:avLst/>
          </a:prstGeom>
          <a:noFill/>
          <a:ln w="9525">
            <a:noFill/>
            <a:miter lim="800000"/>
            <a:headEnd/>
            <a:tailEnd/>
          </a:ln>
        </p:spPr>
        <p:txBody>
          <a:bodyPr/>
          <a:lstStyle/>
          <a:p>
            <a:pPr algn="ctr" defTabSz="457200" eaLnBrk="0" hangingPunct="0">
              <a:lnSpc>
                <a:spcPts val="2400"/>
              </a:lnSpc>
              <a:spcAft>
                <a:spcPts val="1200"/>
              </a:spcAft>
              <a:buClr>
                <a:srgbClr val="ACB317"/>
              </a:buClr>
              <a:buSzPct val="80000"/>
            </a:pPr>
            <a:r>
              <a:rPr lang="en-US" sz="2000" b="1" dirty="0">
                <a:cs typeface="Arial" charset="0"/>
              </a:rPr>
              <a:t>Proportion of patients modifying insulin dose </a:t>
            </a:r>
            <a:br>
              <a:rPr lang="en-US" sz="2000" b="1" dirty="0">
                <a:cs typeface="Arial" charset="0"/>
              </a:rPr>
            </a:br>
            <a:r>
              <a:rPr lang="en-US" sz="2000" b="1" dirty="0">
                <a:cs typeface="Arial" charset="0"/>
              </a:rPr>
              <a:t>to avoid future </a:t>
            </a:r>
            <a:r>
              <a:rPr lang="en-US" sz="2000" b="1" dirty="0" smtClean="0">
                <a:cs typeface="Arial" charset="0"/>
              </a:rPr>
              <a:t>hypoglycemia</a:t>
            </a:r>
            <a:endParaRPr lang="en-US" sz="2000" b="1" dirty="0">
              <a:cs typeface="Arial" charset="0"/>
            </a:endParaRPr>
          </a:p>
          <a:p>
            <a:pPr algn="ctr" defTabSz="457200" eaLnBrk="0" hangingPunct="0">
              <a:lnSpc>
                <a:spcPts val="2400"/>
              </a:lnSpc>
              <a:spcAft>
                <a:spcPts val="1200"/>
              </a:spcAft>
              <a:buClr>
                <a:srgbClr val="ACB317"/>
              </a:buClr>
            </a:pPr>
            <a:endParaRPr lang="en-US" sz="2000" b="1" dirty="0">
              <a:cs typeface="Arial" charset="0"/>
            </a:endParaRPr>
          </a:p>
        </p:txBody>
      </p:sp>
      <p:sp>
        <p:nvSpPr>
          <p:cNvPr id="64" name="Text Box 7"/>
          <p:cNvSpPr txBox="1">
            <a:spLocks noChangeArrowheads="1"/>
          </p:cNvSpPr>
          <p:nvPr/>
        </p:nvSpPr>
        <p:spPr bwMode="auto">
          <a:xfrm>
            <a:off x="3311251" y="5796877"/>
            <a:ext cx="4222599" cy="249299"/>
          </a:xfrm>
          <a:prstGeom prst="rect">
            <a:avLst/>
          </a:prstGeom>
          <a:noFill/>
          <a:ln w="9525">
            <a:noFill/>
            <a:miter lim="800000"/>
            <a:headEnd/>
            <a:tailEnd/>
          </a:ln>
        </p:spPr>
        <p:txBody>
          <a:bodyPr wrap="square" anchor="b">
            <a:spAutoFit/>
          </a:bodyPr>
          <a:lstStyle/>
          <a:p>
            <a:pPr defTabSz="457200">
              <a:lnSpc>
                <a:spcPct val="85000"/>
              </a:lnSpc>
            </a:pPr>
            <a:r>
              <a:rPr lang="da-DK" sz="1200" dirty="0">
                <a:ea typeface="ＭＳ Ｐゴシック" charset="-128"/>
              </a:rPr>
              <a:t>Leiter LA et al. Can J Diabetes </a:t>
            </a:r>
            <a:r>
              <a:rPr lang="da-DK" sz="1200" dirty="0" smtClean="0">
                <a:ea typeface="ＭＳ Ｐゴシック" charset="-128"/>
              </a:rPr>
              <a:t>2005;29:186-192.</a:t>
            </a:r>
            <a:endParaRPr lang="da-DK" sz="1200" dirty="0">
              <a:ea typeface="ＭＳ Ｐゴシック" charset="-128"/>
            </a:endParaRPr>
          </a:p>
        </p:txBody>
      </p:sp>
    </p:spTree>
    <p:extLst>
      <p:ext uri="{BB962C8B-B14F-4D97-AF65-F5344CB8AC3E}">
        <p14:creationId xmlns:p14="http://schemas.microsoft.com/office/powerpoint/2010/main" val="6731502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Autofit/>
          </a:bodyPr>
          <a:lstStyle/>
          <a:p>
            <a:r>
              <a:rPr lang="en-US" sz="4000" dirty="0"/>
              <a:t>S</a:t>
            </a:r>
            <a:r>
              <a:rPr lang="en-US" sz="4000" dirty="0" smtClean="0"/>
              <a:t>trategies to prevent hypoglycemia</a:t>
            </a:r>
            <a:endParaRPr lang="en-US" sz="4000" dirty="0"/>
          </a:p>
        </p:txBody>
      </p:sp>
      <p:sp>
        <p:nvSpPr>
          <p:cNvPr id="3" name="Content Placeholder 2"/>
          <p:cNvSpPr>
            <a:spLocks noGrp="1"/>
          </p:cNvSpPr>
          <p:nvPr>
            <p:ph idx="1"/>
          </p:nvPr>
        </p:nvSpPr>
        <p:spPr>
          <a:xfrm>
            <a:off x="381000" y="2133600"/>
            <a:ext cx="8229600" cy="4854124"/>
          </a:xfrm>
        </p:spPr>
        <p:txBody>
          <a:bodyPr/>
          <a:lstStyle/>
          <a:p>
            <a:r>
              <a:rPr lang="en-US" dirty="0"/>
              <a:t>Patient </a:t>
            </a:r>
            <a:r>
              <a:rPr lang="en-US" dirty="0" smtClean="0"/>
              <a:t>education</a:t>
            </a:r>
          </a:p>
          <a:p>
            <a:r>
              <a:rPr lang="en-US" dirty="0" smtClean="0"/>
              <a:t>Individualized glycemic goal</a:t>
            </a:r>
          </a:p>
          <a:p>
            <a:r>
              <a:rPr lang="en-US" dirty="0" smtClean="0"/>
              <a:t>Glucose monitoring</a:t>
            </a:r>
          </a:p>
          <a:p>
            <a:r>
              <a:rPr lang="en-US" dirty="0"/>
              <a:t>Medication </a:t>
            </a:r>
            <a:r>
              <a:rPr lang="en-US" dirty="0" smtClean="0"/>
              <a:t>adjustment</a:t>
            </a:r>
          </a:p>
          <a:p>
            <a:r>
              <a:rPr lang="en-US" dirty="0" smtClean="0"/>
              <a:t>Clinical </a:t>
            </a:r>
            <a:r>
              <a:rPr lang="en-US" dirty="0"/>
              <a:t>surveillance</a:t>
            </a:r>
          </a:p>
        </p:txBody>
      </p:sp>
      <p:sp>
        <p:nvSpPr>
          <p:cNvPr id="4" name="TextBox 3"/>
          <p:cNvSpPr txBox="1"/>
          <p:nvPr/>
        </p:nvSpPr>
        <p:spPr>
          <a:xfrm>
            <a:off x="4689575" y="6375009"/>
            <a:ext cx="4454425" cy="369332"/>
          </a:xfrm>
          <a:prstGeom prst="rect">
            <a:avLst/>
          </a:prstGeom>
          <a:noFill/>
        </p:spPr>
        <p:txBody>
          <a:bodyPr wrap="none" rtlCol="0">
            <a:spAutoFit/>
          </a:bodyPr>
          <a:lstStyle/>
          <a:p>
            <a:r>
              <a:rPr lang="it-IT" i="1" dirty="0"/>
              <a:t>J Clin Endocrinol Metab </a:t>
            </a:r>
            <a:r>
              <a:rPr lang="it-IT" dirty="0"/>
              <a:t>98: 1845–1859, 2013</a:t>
            </a:r>
            <a:endParaRPr lang="en-US" dirty="0"/>
          </a:p>
        </p:txBody>
      </p:sp>
    </p:spTree>
    <p:extLst>
      <p:ext uri="{BB962C8B-B14F-4D97-AF65-F5344CB8AC3E}">
        <p14:creationId xmlns:p14="http://schemas.microsoft.com/office/powerpoint/2010/main" val="4228423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2098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9075" y="2514600"/>
            <a:ext cx="8839200" cy="3908316"/>
          </a:xfrm>
        </p:spPr>
        <p:txBody>
          <a:bodyPr/>
          <a:lstStyle/>
          <a:p>
            <a:r>
              <a:rPr lang="en-US" sz="2400" b="1" dirty="0">
                <a:solidFill>
                  <a:srgbClr val="FFFF00"/>
                </a:solidFill>
              </a:rPr>
              <a:t>Design</a:t>
            </a:r>
            <a:r>
              <a:rPr lang="en-US" sz="2400" b="1" dirty="0"/>
              <a:t> </a:t>
            </a:r>
            <a:r>
              <a:rPr lang="en-US" sz="2400" b="1" dirty="0" smtClean="0"/>
              <a:t>: </a:t>
            </a:r>
            <a:r>
              <a:rPr lang="en-US" sz="2400" dirty="0" smtClean="0"/>
              <a:t>Randomized </a:t>
            </a:r>
            <a:r>
              <a:rPr lang="en-US" sz="2400" dirty="0"/>
              <a:t>design with participants </a:t>
            </a:r>
            <a:r>
              <a:rPr lang="en-US" sz="2400" dirty="0" smtClean="0"/>
              <a:t>either attending </a:t>
            </a:r>
            <a:r>
              <a:rPr lang="en-US" sz="2400" dirty="0"/>
              <a:t>training immediately (immediate </a:t>
            </a:r>
            <a:r>
              <a:rPr lang="en-US" sz="2400" dirty="0" smtClean="0"/>
              <a:t>DAFNE) or </a:t>
            </a:r>
            <a:r>
              <a:rPr lang="en-US" sz="2400" dirty="0"/>
              <a:t>acting as waiting list controls and </a:t>
            </a:r>
            <a:r>
              <a:rPr lang="en-US" sz="2400" dirty="0" smtClean="0"/>
              <a:t>attending “delayed </a:t>
            </a:r>
            <a:r>
              <a:rPr lang="en-US" sz="2400" dirty="0"/>
              <a:t>DAFNE” training </a:t>
            </a:r>
            <a:r>
              <a:rPr lang="en-US" sz="2400" dirty="0">
                <a:solidFill>
                  <a:srgbClr val="FFFF00"/>
                </a:solidFill>
              </a:rPr>
              <a:t>6 months </a:t>
            </a:r>
            <a:r>
              <a:rPr lang="en-US" sz="2400" dirty="0" smtClean="0">
                <a:solidFill>
                  <a:srgbClr val="FFFF00"/>
                </a:solidFill>
              </a:rPr>
              <a:t>later</a:t>
            </a:r>
            <a:endParaRPr lang="en-US" sz="2400" dirty="0">
              <a:solidFill>
                <a:srgbClr val="FFFF00"/>
              </a:solidFill>
            </a:endParaRPr>
          </a:p>
          <a:p>
            <a:r>
              <a:rPr lang="en-US" sz="2400" b="1" dirty="0" smtClean="0">
                <a:solidFill>
                  <a:srgbClr val="FFFF00"/>
                </a:solidFill>
              </a:rPr>
              <a:t>Participants</a:t>
            </a:r>
            <a:r>
              <a:rPr lang="en-US" sz="2400" b="1" dirty="0" smtClean="0"/>
              <a:t>:  </a:t>
            </a:r>
            <a:r>
              <a:rPr lang="en-US" sz="2400" dirty="0"/>
              <a:t>169 adults with type 1 diabetes and</a:t>
            </a:r>
          </a:p>
          <a:p>
            <a:r>
              <a:rPr lang="en-US" sz="2400" dirty="0"/>
              <a:t>moderate or poor </a:t>
            </a:r>
            <a:r>
              <a:rPr lang="en-US" sz="2400" dirty="0" smtClean="0"/>
              <a:t>glycemic </a:t>
            </a:r>
            <a:r>
              <a:rPr lang="en-US" sz="2400" dirty="0"/>
              <a:t>control.</a:t>
            </a:r>
          </a:p>
          <a:p>
            <a:r>
              <a:rPr lang="en-US" sz="2400" b="1" dirty="0">
                <a:solidFill>
                  <a:srgbClr val="FFFF00"/>
                </a:solidFill>
              </a:rPr>
              <a:t>Main outcome </a:t>
            </a:r>
            <a:r>
              <a:rPr lang="en-US" sz="2400" b="1" dirty="0" smtClean="0">
                <a:solidFill>
                  <a:srgbClr val="FFFF00"/>
                </a:solidFill>
              </a:rPr>
              <a:t>measures </a:t>
            </a:r>
            <a:r>
              <a:rPr lang="en-US" sz="2400" b="1" dirty="0" smtClean="0"/>
              <a:t>:</a:t>
            </a:r>
            <a:r>
              <a:rPr lang="en-US" sz="2400" b="1" dirty="0" smtClean="0">
                <a:solidFill>
                  <a:srgbClr val="FFFF00"/>
                </a:solidFill>
              </a:rPr>
              <a:t> </a:t>
            </a:r>
            <a:r>
              <a:rPr lang="en-US" sz="2400" dirty="0" smtClean="0"/>
              <a:t>HbA1c, </a:t>
            </a:r>
            <a:r>
              <a:rPr lang="en-US" sz="2400" dirty="0"/>
              <a:t>severe </a:t>
            </a:r>
            <a:r>
              <a:rPr lang="en-US" sz="2400" dirty="0" smtClean="0"/>
              <a:t>hypoglycemia</a:t>
            </a:r>
            <a:r>
              <a:rPr lang="en-US" sz="2400" dirty="0"/>
              <a:t>, impact of diabetes </a:t>
            </a:r>
            <a:r>
              <a:rPr lang="en-US" sz="2400" dirty="0" smtClean="0"/>
              <a:t>on quality </a:t>
            </a:r>
            <a:r>
              <a:rPr lang="en-US" sz="2400" dirty="0"/>
              <a:t>of life </a:t>
            </a:r>
          </a:p>
        </p:txBody>
      </p:sp>
      <p:sp>
        <p:nvSpPr>
          <p:cNvPr id="5" name="Rectangle 4"/>
          <p:cNvSpPr/>
          <p:nvPr/>
        </p:nvSpPr>
        <p:spPr>
          <a:xfrm>
            <a:off x="6934200" y="6543296"/>
            <a:ext cx="2004075" cy="307777"/>
          </a:xfrm>
          <a:prstGeom prst="rect">
            <a:avLst/>
          </a:prstGeom>
        </p:spPr>
        <p:txBody>
          <a:bodyPr wrap="none">
            <a:spAutoFit/>
          </a:bodyPr>
          <a:lstStyle/>
          <a:p>
            <a:r>
              <a:rPr lang="en-US" sz="1400" dirty="0">
                <a:latin typeface="New-Baskerville-RomanA"/>
              </a:rPr>
              <a:t>bmj.com 2002;325:746</a:t>
            </a:r>
            <a:endParaRPr lang="en-US" sz="1400" dirty="0"/>
          </a:p>
        </p:txBody>
      </p:sp>
    </p:spTree>
    <p:extLst>
      <p:ext uri="{BB962C8B-B14F-4D97-AF65-F5344CB8AC3E}">
        <p14:creationId xmlns:p14="http://schemas.microsoft.com/office/powerpoint/2010/main" val="3614637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143000"/>
            <a:ext cx="8534399" cy="5334000"/>
          </a:xfrm>
          <a:prstGeom prst="rect">
            <a:avLst/>
          </a:prstGeom>
        </p:spPr>
      </p:pic>
      <p:sp>
        <p:nvSpPr>
          <p:cNvPr id="3" name="Rectangle 2"/>
          <p:cNvSpPr/>
          <p:nvPr/>
        </p:nvSpPr>
        <p:spPr>
          <a:xfrm>
            <a:off x="609600" y="126670"/>
            <a:ext cx="8305800" cy="830997"/>
          </a:xfrm>
          <a:prstGeom prst="rect">
            <a:avLst/>
          </a:prstGeom>
        </p:spPr>
        <p:txBody>
          <a:bodyPr wrap="square">
            <a:spAutoFit/>
          </a:bodyPr>
          <a:lstStyle/>
          <a:p>
            <a:r>
              <a:rPr lang="en-US" sz="2400" dirty="0" smtClean="0">
                <a:latin typeface="New-Baskerville-RomanA"/>
              </a:rPr>
              <a:t>DAFNE training </a:t>
            </a:r>
            <a:r>
              <a:rPr lang="en-US" sz="2400" dirty="0">
                <a:latin typeface="New-Baskerville-RomanA"/>
              </a:rPr>
              <a:t>significantly improved </a:t>
            </a:r>
            <a:r>
              <a:rPr lang="en-US" sz="2400" dirty="0" smtClean="0">
                <a:latin typeface="New-Baskerville-RomanA"/>
              </a:rPr>
              <a:t>HbA1C, with </a:t>
            </a:r>
            <a:r>
              <a:rPr lang="en-US" sz="2400" dirty="0">
                <a:solidFill>
                  <a:srgbClr val="FFFF00"/>
                </a:solidFill>
                <a:latin typeface="New-Baskerville-RomanA"/>
              </a:rPr>
              <a:t>no significant </a:t>
            </a:r>
            <a:r>
              <a:rPr lang="en-US" sz="2400" dirty="0">
                <a:latin typeface="New-Baskerville-RomanA"/>
              </a:rPr>
              <a:t>increase in severe </a:t>
            </a:r>
            <a:r>
              <a:rPr lang="en-US" sz="2400" dirty="0" smtClean="0">
                <a:latin typeface="New-Baskerville-RomanA"/>
              </a:rPr>
              <a:t>hypoglycemia</a:t>
            </a:r>
            <a:endParaRPr lang="en-US" sz="2400" dirty="0"/>
          </a:p>
        </p:txBody>
      </p:sp>
      <p:sp>
        <p:nvSpPr>
          <p:cNvPr id="4" name="Rounded Rectangle 3"/>
          <p:cNvSpPr/>
          <p:nvPr/>
        </p:nvSpPr>
        <p:spPr>
          <a:xfrm>
            <a:off x="3352800" y="3200400"/>
            <a:ext cx="914400" cy="220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9800" y="3124200"/>
            <a:ext cx="914400" cy="228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899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76200"/>
            <a:ext cx="12192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93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 y="76200"/>
            <a:ext cx="8610600" cy="2332037"/>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761" y="2601727"/>
            <a:ext cx="8991600" cy="4525963"/>
          </a:xfrm>
        </p:spPr>
        <p:txBody>
          <a:bodyPr>
            <a:normAutofit/>
          </a:bodyPr>
          <a:lstStyle/>
          <a:p>
            <a:r>
              <a:rPr lang="en-US" sz="2800" dirty="0" smtClean="0"/>
              <a:t> </a:t>
            </a:r>
            <a:r>
              <a:rPr lang="en-US" sz="2400" dirty="0" smtClean="0">
                <a:solidFill>
                  <a:srgbClr val="FFFF00"/>
                </a:solidFill>
              </a:rPr>
              <a:t>Aim</a:t>
            </a:r>
            <a:r>
              <a:rPr lang="en-US" sz="2400" dirty="0" smtClean="0"/>
              <a:t> : To </a:t>
            </a:r>
            <a:r>
              <a:rPr lang="en-US" sz="2400" dirty="0"/>
              <a:t>determine benefits in routine practice, we collected biomedical </a:t>
            </a:r>
            <a:r>
              <a:rPr lang="en-US" sz="2400" dirty="0" smtClean="0"/>
              <a:t>and psychological </a:t>
            </a:r>
            <a:r>
              <a:rPr lang="en-US" sz="2400" dirty="0"/>
              <a:t>data from all participants attending during a </a:t>
            </a:r>
            <a:r>
              <a:rPr lang="en-US" sz="2400" dirty="0">
                <a:solidFill>
                  <a:srgbClr val="FFFF00"/>
                </a:solidFill>
              </a:rPr>
              <a:t>12-month </a:t>
            </a:r>
            <a:r>
              <a:rPr lang="en-US" sz="2400" dirty="0" smtClean="0">
                <a:solidFill>
                  <a:srgbClr val="FFFF00"/>
                </a:solidFill>
              </a:rPr>
              <a:t>period</a:t>
            </a:r>
          </a:p>
          <a:p>
            <a:endParaRPr lang="en-US" sz="2400" dirty="0"/>
          </a:p>
          <a:p>
            <a:r>
              <a:rPr lang="en-US" sz="2400" dirty="0" smtClean="0">
                <a:solidFill>
                  <a:srgbClr val="FFFF00"/>
                </a:solidFill>
              </a:rPr>
              <a:t>METHOD</a:t>
            </a:r>
            <a:r>
              <a:rPr lang="en-US" sz="2400" dirty="0" smtClean="0"/>
              <a:t> : HbA1c</a:t>
            </a:r>
            <a:r>
              <a:rPr lang="en-US" sz="2400" dirty="0"/>
              <a:t>, weight, self-reported </a:t>
            </a:r>
            <a:r>
              <a:rPr lang="en-US" sz="2400" dirty="0" smtClean="0"/>
              <a:t>hypoglycemia awareness</a:t>
            </a:r>
            <a:r>
              <a:rPr lang="en-US" sz="2400" dirty="0"/>
              <a:t>, severe hypoglycemia frequency, PAID (Problem Areas In Diabetes), HADS (</a:t>
            </a:r>
            <a:r>
              <a:rPr lang="en-US" sz="2400" dirty="0" smtClean="0"/>
              <a:t>Hospital Anxiety </a:t>
            </a:r>
            <a:r>
              <a:rPr lang="en-US" sz="2400" dirty="0"/>
              <a:t>and Depression Scale), and </a:t>
            </a:r>
            <a:r>
              <a:rPr lang="en-US" sz="2400" dirty="0" err="1"/>
              <a:t>EuroQol</a:t>
            </a:r>
            <a:r>
              <a:rPr lang="en-US" sz="2400" dirty="0"/>
              <a:t> Group 5-Dimension Self-Report </a:t>
            </a:r>
            <a:r>
              <a:rPr lang="en-US" sz="2400" dirty="0" smtClean="0"/>
              <a:t>Questionnaire scores </a:t>
            </a:r>
            <a:r>
              <a:rPr lang="en-US" sz="2400" dirty="0"/>
              <a:t>were recorded prior to DAFNE and after 1 year</a:t>
            </a:r>
          </a:p>
        </p:txBody>
      </p:sp>
      <p:sp>
        <p:nvSpPr>
          <p:cNvPr id="5" name="Rectangle 4"/>
          <p:cNvSpPr/>
          <p:nvPr/>
        </p:nvSpPr>
        <p:spPr>
          <a:xfrm>
            <a:off x="5129326" y="6308211"/>
            <a:ext cx="3839513" cy="369332"/>
          </a:xfrm>
          <a:prstGeom prst="rect">
            <a:avLst/>
          </a:prstGeom>
        </p:spPr>
        <p:txBody>
          <a:bodyPr wrap="none">
            <a:spAutoFit/>
          </a:bodyPr>
          <a:lstStyle/>
          <a:p>
            <a:r>
              <a:rPr lang="en-US" dirty="0">
                <a:latin typeface="AdvOTf563b7c8.BI"/>
              </a:rPr>
              <a:t>Diabetes Care </a:t>
            </a:r>
            <a:r>
              <a:rPr lang="en-US" dirty="0">
                <a:latin typeface="AdvOT0f59d5f2.B"/>
              </a:rPr>
              <a:t>35:1638</a:t>
            </a:r>
            <a:r>
              <a:rPr lang="en-US" dirty="0">
                <a:latin typeface="AdvOT0f59d5f2.B+20"/>
              </a:rPr>
              <a:t>–</a:t>
            </a:r>
            <a:r>
              <a:rPr lang="en-US" dirty="0">
                <a:latin typeface="AdvOT0f59d5f2.B"/>
              </a:rPr>
              <a:t>1642, 2012</a:t>
            </a:r>
            <a:endParaRPr lang="en-US" dirty="0"/>
          </a:p>
        </p:txBody>
      </p:sp>
    </p:spTree>
    <p:extLst>
      <p:ext uri="{BB962C8B-B14F-4D97-AF65-F5344CB8AC3E}">
        <p14:creationId xmlns:p14="http://schemas.microsoft.com/office/powerpoint/2010/main" val="3452786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914400"/>
            <a:ext cx="8686800" cy="5257800"/>
          </a:xfrm>
          <a:prstGeom prst="rect">
            <a:avLst/>
          </a:prstGeom>
        </p:spPr>
      </p:pic>
      <p:sp>
        <p:nvSpPr>
          <p:cNvPr id="3" name="Rounded Rectangle 2"/>
          <p:cNvSpPr/>
          <p:nvPr/>
        </p:nvSpPr>
        <p:spPr>
          <a:xfrm>
            <a:off x="228600" y="2819400"/>
            <a:ext cx="8305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961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888" y="762000"/>
            <a:ext cx="8432224" cy="5715000"/>
          </a:xfrm>
          <a:prstGeom prst="rect">
            <a:avLst/>
          </a:prstGeom>
        </p:spPr>
      </p:pic>
      <p:sp>
        <p:nvSpPr>
          <p:cNvPr id="3" name="Rounded Rectangle 2"/>
          <p:cNvSpPr/>
          <p:nvPr/>
        </p:nvSpPr>
        <p:spPr>
          <a:xfrm>
            <a:off x="5181600" y="2133600"/>
            <a:ext cx="3505200" cy="2971800"/>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74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smtClean="0"/>
              <a:t>Key message</a:t>
            </a:r>
            <a:endParaRPr lang="en-US" dirty="0"/>
          </a:p>
        </p:txBody>
      </p:sp>
      <p:sp>
        <p:nvSpPr>
          <p:cNvPr id="3" name="Content Placeholder 2"/>
          <p:cNvSpPr>
            <a:spLocks noGrp="1"/>
          </p:cNvSpPr>
          <p:nvPr>
            <p:ph idx="1"/>
          </p:nvPr>
        </p:nvSpPr>
        <p:spPr>
          <a:xfrm>
            <a:off x="152400" y="2133600"/>
            <a:ext cx="8686800" cy="4525963"/>
          </a:xfrm>
        </p:spPr>
        <p:txBody>
          <a:bodyPr>
            <a:normAutofit/>
          </a:bodyPr>
          <a:lstStyle/>
          <a:p>
            <a:r>
              <a:rPr lang="en-US" sz="2800" dirty="0" smtClean="0"/>
              <a:t>A </a:t>
            </a:r>
            <a:r>
              <a:rPr lang="en-US" sz="2800" dirty="0"/>
              <a:t>structured education program delivered in routine clinical practice </a:t>
            </a:r>
            <a:r>
              <a:rPr lang="en-US" sz="2800" dirty="0" smtClean="0">
                <a:solidFill>
                  <a:srgbClr val="FFFF00"/>
                </a:solidFill>
              </a:rPr>
              <a:t>not only </a:t>
            </a:r>
            <a:r>
              <a:rPr lang="en-US" sz="2800" dirty="0"/>
              <a:t>improves HbA1c while </a:t>
            </a:r>
            <a:r>
              <a:rPr lang="en-US" sz="2800" dirty="0">
                <a:solidFill>
                  <a:srgbClr val="FFFF00"/>
                </a:solidFill>
              </a:rPr>
              <a:t>reducing severe hypoglycemia </a:t>
            </a:r>
            <a:r>
              <a:rPr lang="en-US" sz="2800" dirty="0"/>
              <a:t>rate and restoring </a:t>
            </a:r>
            <a:r>
              <a:rPr lang="en-US" sz="2800" dirty="0" smtClean="0"/>
              <a:t>hypoglycemia awareness </a:t>
            </a:r>
            <a:r>
              <a:rPr lang="en-US" sz="2800" dirty="0"/>
              <a:t>but also reduces psychological distress and improves perceived </a:t>
            </a:r>
            <a:r>
              <a:rPr lang="en-US" sz="2800" dirty="0" smtClean="0"/>
              <a:t>well-being</a:t>
            </a:r>
            <a:endParaRPr lang="en-US" sz="2800" dirty="0"/>
          </a:p>
        </p:txBody>
      </p:sp>
    </p:spTree>
    <p:extLst>
      <p:ext uri="{BB962C8B-B14F-4D97-AF65-F5344CB8AC3E}">
        <p14:creationId xmlns:p14="http://schemas.microsoft.com/office/powerpoint/2010/main" val="2007867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
            <a:ext cx="8763000" cy="21336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2412196"/>
            <a:ext cx="8610600" cy="4525963"/>
          </a:xfrm>
        </p:spPr>
        <p:txBody>
          <a:bodyPr>
            <a:normAutofit/>
          </a:bodyPr>
          <a:lstStyle/>
          <a:p>
            <a:r>
              <a:rPr lang="en-US" sz="2400" dirty="0">
                <a:solidFill>
                  <a:srgbClr val="FFFF00"/>
                </a:solidFill>
              </a:rPr>
              <a:t>Aims</a:t>
            </a:r>
            <a:r>
              <a:rPr lang="en-US" sz="2400" dirty="0"/>
              <a:t>: Bournemouth Type 1 Intensive Education (BERTIE) is a structured education </a:t>
            </a:r>
            <a:r>
              <a:rPr lang="en-US" sz="2400" dirty="0" smtClean="0"/>
              <a:t>course delivered </a:t>
            </a:r>
            <a:r>
              <a:rPr lang="en-US" sz="2400" dirty="0"/>
              <a:t>1 day a week for 4 weeks for self-management of type 1 </a:t>
            </a:r>
            <a:r>
              <a:rPr lang="en-US" sz="2400" dirty="0" smtClean="0"/>
              <a:t>diabetes</a:t>
            </a:r>
          </a:p>
          <a:p>
            <a:r>
              <a:rPr lang="en-US" sz="2400" dirty="0" smtClean="0"/>
              <a:t>BERTIE outcomes were </a:t>
            </a:r>
            <a:r>
              <a:rPr lang="en-US" sz="2400" dirty="0" err="1" smtClean="0"/>
              <a:t>analzsed</a:t>
            </a:r>
            <a:r>
              <a:rPr lang="en-US" sz="2400" dirty="0" smtClean="0"/>
              <a:t> </a:t>
            </a:r>
            <a:r>
              <a:rPr lang="en-US" sz="2400" dirty="0"/>
              <a:t>to assess long-term effectiveness: primary outcome assessed impact of </a:t>
            </a:r>
            <a:r>
              <a:rPr lang="en-US" sz="2400" dirty="0" smtClean="0"/>
              <a:t>BERTIE on </a:t>
            </a:r>
            <a:r>
              <a:rPr lang="en-US" sz="2400" dirty="0" err="1"/>
              <a:t>glycaemic</a:t>
            </a:r>
            <a:r>
              <a:rPr lang="en-US" sz="2400" dirty="0"/>
              <a:t> control, secondary outcomes assessed impact on Problem Area in </a:t>
            </a:r>
            <a:r>
              <a:rPr lang="en-US" sz="2400" dirty="0" smtClean="0"/>
              <a:t>Diabetes (PAID</a:t>
            </a:r>
            <a:r>
              <a:rPr lang="en-US" sz="2400" dirty="0"/>
              <a:t>) scale, </a:t>
            </a:r>
            <a:r>
              <a:rPr lang="en-US" sz="2400" dirty="0">
                <a:solidFill>
                  <a:srgbClr val="FFFF00"/>
                </a:solidFill>
              </a:rPr>
              <a:t>severe </a:t>
            </a:r>
            <a:r>
              <a:rPr lang="en-US" sz="2400" dirty="0" smtClean="0">
                <a:solidFill>
                  <a:srgbClr val="FFFF00"/>
                </a:solidFill>
              </a:rPr>
              <a:t>hypoglycemia </a:t>
            </a:r>
            <a:r>
              <a:rPr lang="en-US" sz="2400" dirty="0"/>
              <a:t>and diabetic ketoacidosis incidence </a:t>
            </a:r>
          </a:p>
        </p:txBody>
      </p:sp>
      <p:sp>
        <p:nvSpPr>
          <p:cNvPr id="5" name="Rectangle 4"/>
          <p:cNvSpPr/>
          <p:nvPr/>
        </p:nvSpPr>
        <p:spPr>
          <a:xfrm>
            <a:off x="1911997" y="6400800"/>
            <a:ext cx="7024680" cy="338554"/>
          </a:xfrm>
          <a:prstGeom prst="rect">
            <a:avLst/>
          </a:prstGeom>
        </p:spPr>
        <p:txBody>
          <a:bodyPr wrap="none">
            <a:spAutoFit/>
          </a:bodyPr>
          <a:lstStyle/>
          <a:p>
            <a:r>
              <a:rPr lang="pt-BR" sz="1600" dirty="0"/>
              <a:t>d i a b e t e s r e s e a r c h a n d c l i n i c a l p r a c t i c e 1 4 3 ( 2 0 1 8 ) 2 7 5 –2 8 1</a:t>
            </a:r>
            <a:endParaRPr lang="en-US" sz="1600" dirty="0"/>
          </a:p>
        </p:txBody>
      </p:sp>
    </p:spTree>
    <p:extLst>
      <p:ext uri="{BB962C8B-B14F-4D97-AF65-F5344CB8AC3E}">
        <p14:creationId xmlns:p14="http://schemas.microsoft.com/office/powerpoint/2010/main" val="3560475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914400"/>
            <a:ext cx="7696200" cy="5638800"/>
          </a:xfrm>
          <a:prstGeom prst="rect">
            <a:avLst/>
          </a:prstGeom>
        </p:spPr>
      </p:pic>
      <p:sp>
        <p:nvSpPr>
          <p:cNvPr id="3" name="TextBox 2"/>
          <p:cNvSpPr txBox="1"/>
          <p:nvPr/>
        </p:nvSpPr>
        <p:spPr>
          <a:xfrm>
            <a:off x="884570" y="36616"/>
            <a:ext cx="7726030" cy="707886"/>
          </a:xfrm>
          <a:prstGeom prst="rect">
            <a:avLst/>
          </a:prstGeom>
          <a:noFill/>
        </p:spPr>
        <p:txBody>
          <a:bodyPr wrap="square" rtlCol="0">
            <a:spAutoFit/>
          </a:bodyPr>
          <a:lstStyle/>
          <a:p>
            <a:r>
              <a:rPr lang="en-US" sz="2000" dirty="0"/>
              <a:t>HbA1c was reduced from </a:t>
            </a:r>
            <a:r>
              <a:rPr lang="en-US" sz="2000" dirty="0" smtClean="0"/>
              <a:t>8.9 </a:t>
            </a:r>
            <a:r>
              <a:rPr lang="en-US" sz="2000" dirty="0"/>
              <a:t>± 1.6</a:t>
            </a:r>
            <a:r>
              <a:rPr lang="en-US" sz="2000" dirty="0" smtClean="0"/>
              <a:t>% </a:t>
            </a:r>
            <a:r>
              <a:rPr lang="en-US" sz="2000" dirty="0"/>
              <a:t>at baseline </a:t>
            </a:r>
            <a:r>
              <a:rPr lang="en-US" sz="2000" dirty="0" smtClean="0"/>
              <a:t>to 8.6 </a:t>
            </a:r>
            <a:r>
              <a:rPr lang="en-US" sz="2000" dirty="0"/>
              <a:t>± 1.4%) at 1 year and </a:t>
            </a:r>
            <a:r>
              <a:rPr lang="en-US" sz="2000" dirty="0" smtClean="0"/>
              <a:t>8.6 </a:t>
            </a:r>
            <a:r>
              <a:rPr lang="en-US" sz="2000" dirty="0"/>
              <a:t>± 1.3</a:t>
            </a:r>
            <a:r>
              <a:rPr lang="en-US" sz="2000" dirty="0" smtClean="0"/>
              <a:t>%)at </a:t>
            </a:r>
            <a:r>
              <a:rPr lang="en-US" sz="2000" dirty="0"/>
              <a:t>5 </a:t>
            </a:r>
            <a:r>
              <a:rPr lang="en-US" sz="2000" dirty="0" smtClean="0"/>
              <a:t>years (p </a:t>
            </a:r>
            <a:r>
              <a:rPr lang="en-US" sz="2000" dirty="0"/>
              <a:t>&lt; 0.0001)</a:t>
            </a:r>
          </a:p>
        </p:txBody>
      </p:sp>
    </p:spTree>
    <p:extLst>
      <p:ext uri="{BB962C8B-B14F-4D97-AF65-F5344CB8AC3E}">
        <p14:creationId xmlns:p14="http://schemas.microsoft.com/office/powerpoint/2010/main" val="2734772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775" y="685801"/>
            <a:ext cx="8370449" cy="5638800"/>
          </a:xfrm>
          <a:prstGeom prst="rect">
            <a:avLst/>
          </a:prstGeom>
        </p:spPr>
      </p:pic>
      <p:sp>
        <p:nvSpPr>
          <p:cNvPr id="3" name="Rounded Rectangle 2"/>
          <p:cNvSpPr/>
          <p:nvPr/>
        </p:nvSpPr>
        <p:spPr>
          <a:xfrm>
            <a:off x="386775" y="3886200"/>
            <a:ext cx="8370449"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6775" y="4292930"/>
            <a:ext cx="8370449" cy="66007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18938"/>
            <a:ext cx="6629400" cy="369332"/>
          </a:xfrm>
          <a:prstGeom prst="rect">
            <a:avLst/>
          </a:prstGeom>
        </p:spPr>
        <p:txBody>
          <a:bodyPr wrap="square">
            <a:spAutoFit/>
          </a:bodyPr>
          <a:lstStyle/>
          <a:p>
            <a:r>
              <a:rPr lang="en-US" dirty="0" smtClean="0">
                <a:latin typeface="AdvCAECI-R"/>
              </a:rPr>
              <a:t>Structured education has favorable effect  on hypoglycemia</a:t>
            </a:r>
            <a:endParaRPr lang="en-US" dirty="0"/>
          </a:p>
        </p:txBody>
      </p:sp>
    </p:spTree>
    <p:extLst>
      <p:ext uri="{BB962C8B-B14F-4D97-AF65-F5344CB8AC3E}">
        <p14:creationId xmlns:p14="http://schemas.microsoft.com/office/powerpoint/2010/main" val="2863345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447800"/>
            <a:ext cx="8382000" cy="2590800"/>
          </a:xfrm>
          <a:prstGeom prst="rect">
            <a:avLst/>
          </a:prstGeom>
        </p:spPr>
      </p:pic>
      <p:sp>
        <p:nvSpPr>
          <p:cNvPr id="3" name="Rectangle 2"/>
          <p:cNvSpPr/>
          <p:nvPr/>
        </p:nvSpPr>
        <p:spPr>
          <a:xfrm>
            <a:off x="1562100" y="6248400"/>
            <a:ext cx="6019800" cy="307777"/>
          </a:xfrm>
          <a:prstGeom prst="rect">
            <a:avLst/>
          </a:prstGeom>
        </p:spPr>
        <p:txBody>
          <a:bodyPr wrap="square">
            <a:spAutoFit/>
          </a:bodyPr>
          <a:lstStyle/>
          <a:p>
            <a:r>
              <a:rPr lang="en-US" sz="1400" b="1" i="1" dirty="0">
                <a:latin typeface="Shaker2Lancet-BoldItalic"/>
              </a:rPr>
              <a:t>Lancet Diabetes </a:t>
            </a:r>
            <a:r>
              <a:rPr lang="en-US" sz="1400" b="1" i="1" dirty="0" err="1">
                <a:latin typeface="Shaker2Lancet-BoldItalic"/>
              </a:rPr>
              <a:t>Endocrinol</a:t>
            </a:r>
            <a:r>
              <a:rPr lang="en-US" sz="1400" b="1" i="1" dirty="0">
                <a:latin typeface="Shaker2Lancet-BoldItalic"/>
              </a:rPr>
              <a:t> </a:t>
            </a:r>
            <a:r>
              <a:rPr lang="en-US" sz="1400" b="1" dirty="0" smtClean="0">
                <a:latin typeface="Shaker2Lancet-Bold"/>
              </a:rPr>
              <a:t>2017</a:t>
            </a:r>
            <a:r>
              <a:rPr lang="en-US" sz="1400" dirty="0" smtClean="0">
                <a:latin typeface="Shaker2Lancet-Regular"/>
              </a:rPr>
              <a:t>Published </a:t>
            </a:r>
            <a:r>
              <a:rPr lang="en-US" sz="1400" b="1" dirty="0" smtClean="0">
                <a:latin typeface="Shaker2Lancet-Bold"/>
              </a:rPr>
              <a:t>Online </a:t>
            </a:r>
            <a:r>
              <a:rPr lang="en-US" sz="1400" dirty="0" smtClean="0">
                <a:latin typeface="Shaker2Lancet-Regular"/>
              </a:rPr>
              <a:t>September </a:t>
            </a:r>
            <a:r>
              <a:rPr lang="en-US" sz="1400" dirty="0">
                <a:latin typeface="Shaker2Lancet-Regular"/>
              </a:rPr>
              <a:t>29, 2017</a:t>
            </a:r>
            <a:endParaRPr lang="en-US" sz="1400" dirty="0"/>
          </a:p>
        </p:txBody>
      </p:sp>
    </p:spTree>
    <p:extLst>
      <p:ext uri="{BB962C8B-B14F-4D97-AF65-F5344CB8AC3E}">
        <p14:creationId xmlns:p14="http://schemas.microsoft.com/office/powerpoint/2010/main" val="1737635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609600"/>
            <a:ext cx="8839199" cy="6019799"/>
          </a:xfrm>
          <a:prstGeom prst="rect">
            <a:avLst/>
          </a:prstGeom>
        </p:spPr>
      </p:pic>
      <p:sp>
        <p:nvSpPr>
          <p:cNvPr id="3" name="Rectangle 2"/>
          <p:cNvSpPr/>
          <p:nvPr/>
        </p:nvSpPr>
        <p:spPr>
          <a:xfrm>
            <a:off x="275113" y="22761"/>
            <a:ext cx="8839199" cy="523220"/>
          </a:xfrm>
          <a:prstGeom prst="rect">
            <a:avLst/>
          </a:prstGeom>
        </p:spPr>
        <p:txBody>
          <a:bodyPr wrap="square">
            <a:spAutoFit/>
          </a:bodyPr>
          <a:lstStyle/>
          <a:p>
            <a:r>
              <a:rPr lang="en-US" sz="1400" b="1" dirty="0">
                <a:latin typeface="Shaker2Lancet-Bold"/>
              </a:rPr>
              <a:t>Key outcomes of a selection of the most well-established </a:t>
            </a:r>
            <a:r>
              <a:rPr lang="en-US" sz="1400" b="1" dirty="0" smtClean="0">
                <a:latin typeface="Shaker2Lancet-Bold"/>
              </a:rPr>
              <a:t>self management </a:t>
            </a:r>
            <a:r>
              <a:rPr lang="en-US" sz="1400" b="1" dirty="0">
                <a:latin typeface="Shaker2Lancet-Bold"/>
              </a:rPr>
              <a:t>education </a:t>
            </a:r>
            <a:r>
              <a:rPr lang="en-US" sz="1400" b="1" dirty="0" err="1">
                <a:latin typeface="Shaker2Lancet-Bold"/>
              </a:rPr>
              <a:t>programmes</a:t>
            </a:r>
            <a:r>
              <a:rPr lang="en-US" sz="1400" b="1" dirty="0">
                <a:latin typeface="Shaker2Lancet-Bold"/>
              </a:rPr>
              <a:t> evaluated in the past 30 </a:t>
            </a:r>
            <a:r>
              <a:rPr lang="en-US" sz="1400" b="1" dirty="0" smtClean="0">
                <a:latin typeface="Shaker2Lancet-Bold"/>
              </a:rPr>
              <a:t>years meeting structured education criteria in type 1 diabetes</a:t>
            </a:r>
            <a:endParaRPr lang="en-US" sz="1400" dirty="0"/>
          </a:p>
        </p:txBody>
      </p:sp>
    </p:spTree>
    <p:extLst>
      <p:ext uri="{BB962C8B-B14F-4D97-AF65-F5344CB8AC3E}">
        <p14:creationId xmlns:p14="http://schemas.microsoft.com/office/powerpoint/2010/main" val="21408819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4948" y="6048573"/>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866775"/>
            <a:ext cx="770572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4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normAutofit/>
          </a:bodyPr>
          <a:lstStyle/>
          <a:p>
            <a:r>
              <a:rPr lang="en-US" sz="3600" b="1" dirty="0"/>
              <a:t>Classification of Hypoglycemia</a:t>
            </a:r>
          </a:p>
        </p:txBody>
      </p:sp>
      <p:sp>
        <p:nvSpPr>
          <p:cNvPr id="6" name="TextBox 3"/>
          <p:cNvSpPr txBox="1">
            <a:spLocks noChangeArrowheads="1"/>
          </p:cNvSpPr>
          <p:nvPr/>
        </p:nvSpPr>
        <p:spPr bwMode="auto">
          <a:xfrm>
            <a:off x="547171" y="5199168"/>
            <a:ext cx="8596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latin typeface="Helvetica" pitchFamily="34" charset="0"/>
              </a:rPr>
              <a:t>Glycemic Targets: </a:t>
            </a:r>
            <a:r>
              <a:rPr lang="en-US" sz="1200" i="1" dirty="0" smtClean="0"/>
              <a:t>Standards </a:t>
            </a:r>
            <a:r>
              <a:rPr lang="en-US" sz="1200" i="1" dirty="0"/>
              <a:t>of Medical Care in Diabetes - 2018</a:t>
            </a:r>
            <a:r>
              <a:rPr lang="en-US" sz="1200" dirty="0">
                <a:latin typeface="Helvetica" pitchFamily="34" charset="0"/>
              </a:rPr>
              <a:t>. </a:t>
            </a:r>
            <a:r>
              <a:rPr lang="en-US" sz="1200" i="1" dirty="0">
                <a:latin typeface="Helvetica" pitchFamily="34" charset="0"/>
              </a:rPr>
              <a:t>Diabetes Care </a:t>
            </a:r>
            <a:r>
              <a:rPr lang="en-US" sz="1200" dirty="0">
                <a:latin typeface="Helvetica" pitchFamily="34" charset="0"/>
              </a:rPr>
              <a:t>2018; 41 (Suppl. 1): S55-S64</a:t>
            </a:r>
          </a:p>
        </p:txBody>
      </p:sp>
      <p:grpSp>
        <p:nvGrpSpPr>
          <p:cNvPr id="2" name="Group 4">
            <a:extLst>
              <a:ext uri="{FF2B5EF4-FFF2-40B4-BE49-F238E27FC236}">
                <a16:creationId xmlns:a16="http://schemas.microsoft.com/office/drawing/2014/main" xmlns="" id="{41B1C15B-0072-435B-95F3-6B39A54FE08A}"/>
              </a:ext>
            </a:extLst>
          </p:cNvPr>
          <p:cNvGrpSpPr>
            <a:grpSpLocks noChangeAspect="1"/>
          </p:cNvGrpSpPr>
          <p:nvPr/>
        </p:nvGrpSpPr>
        <p:grpSpPr bwMode="auto">
          <a:xfrm>
            <a:off x="152400" y="1676400"/>
            <a:ext cx="8839200" cy="3200400"/>
            <a:chOff x="96" y="1044"/>
            <a:chExt cx="5568" cy="1135"/>
          </a:xfrm>
        </p:grpSpPr>
        <p:sp>
          <p:nvSpPr>
            <p:cNvPr id="3" name="AutoShape 3">
              <a:extLst>
                <a:ext uri="{FF2B5EF4-FFF2-40B4-BE49-F238E27FC236}">
                  <a16:creationId xmlns:a16="http://schemas.microsoft.com/office/drawing/2014/main" xmlns="" id="{FB6B06C0-B2CF-4AA1-880C-0ACDB7624BB0}"/>
                </a:ext>
              </a:extLst>
            </p:cNvPr>
            <p:cNvSpPr>
              <a:spLocks noChangeAspect="1" noChangeArrowheads="1" noTextEdit="1"/>
            </p:cNvSpPr>
            <p:nvPr/>
          </p:nvSpPr>
          <p:spPr bwMode="auto">
            <a:xfrm>
              <a:off x="96" y="1044"/>
              <a:ext cx="5568"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xmlns="" id="{EBE1BC1D-6B7D-4531-A11C-4C13B3FD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044"/>
              <a:ext cx="5574"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2438400" y="5943600"/>
            <a:ext cx="4572000" cy="369332"/>
          </a:xfrm>
          <a:prstGeom prst="rect">
            <a:avLst/>
          </a:prstGeom>
        </p:spPr>
        <p:txBody>
          <a:bodyPr>
            <a:spAutoFit/>
          </a:bodyPr>
          <a:lstStyle/>
          <a:p>
            <a:r>
              <a:rPr lang="en-US" dirty="0">
                <a:latin typeface="AdvOT96952d75.I"/>
              </a:rPr>
              <a:t>International </a:t>
            </a:r>
            <a:r>
              <a:rPr lang="en-US" dirty="0" smtClean="0">
                <a:latin typeface="AdvOT96952d75.I"/>
              </a:rPr>
              <a:t>Hypoglycemia Study Group</a:t>
            </a:r>
            <a:endParaRPr lang="en-US" dirty="0"/>
          </a:p>
        </p:txBody>
      </p:sp>
    </p:spTree>
    <p:extLst>
      <p:ext uri="{BB962C8B-B14F-4D97-AF65-F5344CB8AC3E}">
        <p14:creationId xmlns:p14="http://schemas.microsoft.com/office/powerpoint/2010/main" val="32690461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36976"/>
          </a:xfrm>
        </p:spPr>
        <p:txBody>
          <a:bodyPr>
            <a:normAutofit fontScale="92500" lnSpcReduction="10000"/>
          </a:bodyPr>
          <a:lstStyle/>
          <a:p>
            <a:pPr algn="just"/>
            <a:r>
              <a:rPr lang="en-US" sz="2000" b="1" dirty="0" smtClean="0"/>
              <a:t>Objectives: </a:t>
            </a:r>
          </a:p>
          <a:p>
            <a:pPr lvl="1" algn="just"/>
            <a:r>
              <a:rPr lang="en-US" sz="2400" dirty="0" smtClean="0"/>
              <a:t>To </a:t>
            </a:r>
            <a:r>
              <a:rPr lang="en-US" sz="2400" dirty="0"/>
              <a:t>assess the effects of long-term treatment </a:t>
            </a:r>
            <a:r>
              <a:rPr lang="en-US" sz="2400" dirty="0" smtClean="0"/>
              <a:t>with insulin </a:t>
            </a:r>
            <a:r>
              <a:rPr lang="en-US" sz="2400" dirty="0" err="1"/>
              <a:t>glargine</a:t>
            </a:r>
            <a:r>
              <a:rPr lang="en-US" sz="2400" dirty="0"/>
              <a:t> and insulin </a:t>
            </a:r>
            <a:r>
              <a:rPr lang="en-US" sz="2400" dirty="0" err="1" smtClean="0"/>
              <a:t>detemir</a:t>
            </a:r>
            <a:r>
              <a:rPr lang="en-US" sz="2400" dirty="0" smtClean="0"/>
              <a:t> </a:t>
            </a:r>
            <a:r>
              <a:rPr lang="en-US" sz="2400" dirty="0"/>
              <a:t>compared to </a:t>
            </a:r>
            <a:r>
              <a:rPr lang="en-US" sz="2400" dirty="0" smtClean="0"/>
              <a:t>NPH insulin </a:t>
            </a:r>
            <a:r>
              <a:rPr lang="en-US" sz="2400" dirty="0"/>
              <a:t>in patients with type 2 diabetes mellitus</a:t>
            </a:r>
            <a:r>
              <a:rPr lang="en-US" sz="2400" dirty="0" smtClean="0"/>
              <a:t>.</a:t>
            </a:r>
          </a:p>
          <a:p>
            <a:pPr algn="just"/>
            <a:r>
              <a:rPr lang="en-US" sz="2400" b="1" dirty="0"/>
              <a:t>Selection criteria: </a:t>
            </a:r>
            <a:endParaRPr lang="en-US" sz="2400" b="1" dirty="0" smtClean="0"/>
          </a:p>
          <a:p>
            <a:pPr lvl="1" algn="just"/>
            <a:r>
              <a:rPr lang="en-US" sz="2400" dirty="0" err="1" smtClean="0"/>
              <a:t>Randomised</a:t>
            </a:r>
            <a:r>
              <a:rPr lang="en-US" sz="2400" dirty="0" smtClean="0"/>
              <a:t> </a:t>
            </a:r>
            <a:r>
              <a:rPr lang="en-US" sz="2400" dirty="0"/>
              <a:t>controlled </a:t>
            </a:r>
            <a:r>
              <a:rPr lang="en-US" sz="2400" dirty="0" smtClean="0"/>
              <a:t>trials with duration </a:t>
            </a:r>
            <a:r>
              <a:rPr lang="en-US" sz="2400" dirty="0"/>
              <a:t>of </a:t>
            </a:r>
            <a:r>
              <a:rPr lang="en-US" sz="2400" dirty="0" smtClean="0"/>
              <a:t>at least </a:t>
            </a:r>
            <a:r>
              <a:rPr lang="en-US" sz="2400" dirty="0"/>
              <a:t>24 </a:t>
            </a:r>
            <a:r>
              <a:rPr lang="en-US" sz="2400" dirty="0" smtClean="0"/>
              <a:t>weeks.</a:t>
            </a:r>
          </a:p>
          <a:p>
            <a:pPr algn="just"/>
            <a:r>
              <a:rPr lang="en-US" sz="2400" b="1" dirty="0" smtClean="0"/>
              <a:t>Primary outcomes:</a:t>
            </a:r>
          </a:p>
          <a:p>
            <a:pPr lvl="1" algn="just"/>
            <a:r>
              <a:rPr lang="en-US" sz="2400" dirty="0" smtClean="0"/>
              <a:t>Number </a:t>
            </a:r>
            <a:r>
              <a:rPr lang="en-US" sz="2400" dirty="0"/>
              <a:t>of overall, severe and nocturnal </a:t>
            </a:r>
            <a:r>
              <a:rPr lang="en-US" sz="2400" dirty="0" smtClean="0"/>
              <a:t>hypoglycemia.</a:t>
            </a:r>
            <a:endParaRPr lang="en-US" sz="2400" dirty="0"/>
          </a:p>
          <a:p>
            <a:pPr lvl="1" algn="just"/>
            <a:r>
              <a:rPr lang="en-US" sz="2400" dirty="0" smtClean="0"/>
              <a:t>Glycemic </a:t>
            </a:r>
            <a:r>
              <a:rPr lang="en-US" sz="2400" dirty="0"/>
              <a:t>control </a:t>
            </a:r>
            <a:r>
              <a:rPr lang="en-US" sz="2400" dirty="0" smtClean="0"/>
              <a:t>(</a:t>
            </a:r>
            <a:r>
              <a:rPr lang="en-US" sz="2400" dirty="0"/>
              <a:t>HbA1c).</a:t>
            </a:r>
            <a:endParaRPr lang="en-US" sz="2400" dirty="0" smtClean="0"/>
          </a:p>
          <a:p>
            <a:pPr algn="just"/>
            <a:r>
              <a:rPr lang="en-US" sz="2400" b="1" dirty="0" smtClean="0"/>
              <a:t>Results:</a:t>
            </a:r>
          </a:p>
          <a:p>
            <a:pPr lvl="1" algn="just"/>
            <a:r>
              <a:rPr lang="en-US" sz="2400" dirty="0" smtClean="0"/>
              <a:t>6 studies: </a:t>
            </a:r>
            <a:r>
              <a:rPr lang="en-US" sz="2400" dirty="0" err="1" smtClean="0"/>
              <a:t>Glargine</a:t>
            </a:r>
            <a:r>
              <a:rPr lang="en-US" sz="2400" dirty="0" smtClean="0"/>
              <a:t> </a:t>
            </a:r>
            <a:r>
              <a:rPr lang="en-US" sz="2400" dirty="0" err="1" smtClean="0"/>
              <a:t>vs</a:t>
            </a:r>
            <a:r>
              <a:rPr lang="en-US" sz="2400" dirty="0" smtClean="0"/>
              <a:t> NPH</a:t>
            </a:r>
          </a:p>
          <a:p>
            <a:pPr lvl="1" algn="just"/>
            <a:r>
              <a:rPr lang="en-US" sz="2400" dirty="0" smtClean="0"/>
              <a:t>2 studies: </a:t>
            </a:r>
            <a:r>
              <a:rPr lang="en-US" sz="2400" dirty="0" err="1" smtClean="0"/>
              <a:t>Detemir</a:t>
            </a:r>
            <a:r>
              <a:rPr lang="en-US" sz="2400" dirty="0" smtClean="0"/>
              <a:t> </a:t>
            </a:r>
            <a:r>
              <a:rPr lang="en-US" sz="2400" dirty="0" err="1" smtClean="0"/>
              <a:t>vs</a:t>
            </a:r>
            <a:r>
              <a:rPr lang="en-US" sz="2400" dirty="0" smtClean="0"/>
              <a:t> NPH</a:t>
            </a:r>
          </a:p>
          <a:p>
            <a:pPr algn="just"/>
            <a:endParaRPr lang="en-US" sz="2800" dirty="0" smtClean="0"/>
          </a:p>
        </p:txBody>
      </p:sp>
      <p:sp>
        <p:nvSpPr>
          <p:cNvPr id="4" name="Slide Number Placeholder 3"/>
          <p:cNvSpPr>
            <a:spLocks noGrp="1"/>
          </p:cNvSpPr>
          <p:nvPr>
            <p:ph type="sldNum" sz="quarter" idx="11"/>
          </p:nvPr>
        </p:nvSpPr>
        <p:spPr/>
        <p:txBody>
          <a:bodyPr/>
          <a:lstStyle/>
          <a:p>
            <a:pPr>
              <a:defRPr/>
            </a:pPr>
            <a:endParaRPr lang="en-US" dirty="0"/>
          </a:p>
        </p:txBody>
      </p:sp>
      <p:sp>
        <p:nvSpPr>
          <p:cNvPr id="5" name="TextBox 4"/>
          <p:cNvSpPr txBox="1"/>
          <p:nvPr/>
        </p:nvSpPr>
        <p:spPr>
          <a:xfrm>
            <a:off x="-76200" y="6048573"/>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2.</a:t>
            </a:r>
          </a:p>
        </p:txBody>
      </p:sp>
    </p:spTree>
    <p:extLst>
      <p:ext uri="{BB962C8B-B14F-4D97-AF65-F5344CB8AC3E}">
        <p14:creationId xmlns:p14="http://schemas.microsoft.com/office/powerpoint/2010/main" val="950784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68" y="76200"/>
            <a:ext cx="8229600" cy="1371600"/>
          </a:xfrm>
        </p:spPr>
        <p:txBody>
          <a:bodyPr/>
          <a:lstStyle/>
          <a:p>
            <a:pPr algn="ctr"/>
            <a:r>
              <a:rPr lang="en-US" sz="2400" b="1" dirty="0" smtClean="0"/>
              <a:t>Change in HbA1c: Insulin </a:t>
            </a:r>
            <a:r>
              <a:rPr lang="en-US" sz="2400" b="1" dirty="0" err="1" smtClean="0"/>
              <a:t>glargine</a:t>
            </a:r>
            <a:r>
              <a:rPr lang="en-US" sz="2400" b="1" dirty="0" smtClean="0"/>
              <a:t> </a:t>
            </a:r>
            <a:r>
              <a:rPr lang="en-US" sz="2400" b="1" dirty="0" err="1" smtClean="0"/>
              <a:t>vs</a:t>
            </a:r>
            <a:r>
              <a:rPr lang="en-US" sz="2400" b="1" dirty="0" smtClean="0"/>
              <a:t> NPH</a:t>
            </a:r>
            <a:br>
              <a:rPr lang="en-US" sz="2400" b="1" dirty="0" smtClean="0"/>
            </a:br>
            <a:r>
              <a:rPr lang="en-US" sz="2400" b="1" dirty="0" smtClean="0">
                <a:solidFill>
                  <a:srgbClr val="FFFF00"/>
                </a:solidFill>
              </a:rPr>
              <a:t>No difference </a:t>
            </a:r>
            <a:endParaRPr lang="en-US" sz="2400" b="1" dirty="0">
              <a:solidFill>
                <a:srgbClr val="FFFF00"/>
              </a:solidFill>
            </a:endParaRPr>
          </a:p>
        </p:txBody>
      </p:sp>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62805" y="6202461"/>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02" y="1447800"/>
            <a:ext cx="8515350" cy="438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278616" y="4191000"/>
            <a:ext cx="1368152" cy="3155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7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t>Change in HbA1c: Insulin </a:t>
            </a:r>
            <a:r>
              <a:rPr lang="en-US" sz="2400" b="1" dirty="0" err="1" smtClean="0"/>
              <a:t>detemir</a:t>
            </a:r>
            <a:r>
              <a:rPr lang="en-US" sz="2400" b="1" dirty="0" smtClean="0"/>
              <a:t> </a:t>
            </a:r>
            <a:r>
              <a:rPr lang="en-US" sz="2400" b="1" dirty="0" err="1"/>
              <a:t>vs</a:t>
            </a:r>
            <a:r>
              <a:rPr lang="en-US" sz="2400" b="1" dirty="0"/>
              <a:t> NPH </a:t>
            </a:r>
            <a:r>
              <a:rPr lang="en-US" sz="2400" b="1" dirty="0" smtClean="0"/>
              <a:t/>
            </a:r>
            <a:br>
              <a:rPr lang="en-US" sz="2400" b="1" dirty="0" smtClean="0"/>
            </a:br>
            <a:r>
              <a:rPr lang="en-US" sz="2400" b="1" dirty="0">
                <a:solidFill>
                  <a:srgbClr val="FFFF00"/>
                </a:solidFill>
              </a:rPr>
              <a:t>No difference</a:t>
            </a:r>
            <a:endParaRPr lang="en-US" sz="2400" dirty="0">
              <a:solidFill>
                <a:srgbClr val="FFFF00"/>
              </a:solidFill>
            </a:endParaRPr>
          </a:p>
        </p:txBody>
      </p:sp>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32657" y="6039749"/>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1" y="2115818"/>
            <a:ext cx="892899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391400" y="3581400"/>
            <a:ext cx="1512168" cy="383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62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ctr"/>
            <a:r>
              <a:rPr lang="en-US" sz="2400" dirty="0">
                <a:solidFill>
                  <a:srgbClr val="FFFF00"/>
                </a:solidFill>
              </a:rPr>
              <a:t>Fewer people experienced </a:t>
            </a:r>
            <a:r>
              <a:rPr lang="en-US" sz="2400" dirty="0" smtClean="0">
                <a:solidFill>
                  <a:srgbClr val="FFFF00"/>
                </a:solidFill>
              </a:rPr>
              <a:t>symptomatic, </a:t>
            </a:r>
            <a:r>
              <a:rPr lang="en-US" sz="2400" dirty="0">
                <a:solidFill>
                  <a:srgbClr val="FFFF00"/>
                </a:solidFill>
              </a:rPr>
              <a:t>overall or nocturnal </a:t>
            </a:r>
            <a:r>
              <a:rPr lang="en-US" sz="2400" dirty="0" smtClean="0">
                <a:solidFill>
                  <a:srgbClr val="FFFF00"/>
                </a:solidFill>
              </a:rPr>
              <a:t>hypoglycemic </a:t>
            </a:r>
            <a:r>
              <a:rPr lang="en-US" sz="2400" dirty="0">
                <a:solidFill>
                  <a:srgbClr val="FFFF00"/>
                </a:solidFill>
              </a:rPr>
              <a:t>episodes with treatment with either insulin </a:t>
            </a:r>
            <a:r>
              <a:rPr lang="en-US" sz="2400" dirty="0" err="1">
                <a:solidFill>
                  <a:srgbClr val="FFFF00"/>
                </a:solidFill>
              </a:rPr>
              <a:t>glargine</a:t>
            </a:r>
            <a:r>
              <a:rPr lang="en-US" sz="2400" dirty="0">
                <a:solidFill>
                  <a:srgbClr val="FFFF00"/>
                </a:solidFill>
              </a:rPr>
              <a:t> or </a:t>
            </a:r>
            <a:r>
              <a:rPr lang="en-US" sz="2400" dirty="0" err="1" smtClean="0">
                <a:solidFill>
                  <a:srgbClr val="FFFF00"/>
                </a:solidFill>
              </a:rPr>
              <a:t>detemir</a:t>
            </a:r>
            <a:endParaRPr lang="en-US" sz="2400" dirty="0">
              <a:solidFill>
                <a:srgbClr val="FFFF00"/>
              </a:solidFill>
            </a:endParaRPr>
          </a:p>
        </p:txBody>
      </p:sp>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1" y="6099016"/>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2007, Issue </a:t>
            </a:r>
            <a:r>
              <a:rPr lang="en-US" sz="1400" i="1" dirty="0" smtClean="0">
                <a:latin typeface="Arial" pitchFamily="34" charset="0"/>
                <a:cs typeface="Arial" pitchFamily="34" charset="0"/>
              </a:rPr>
              <a:t>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71296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1" y="3922137"/>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ight Arrow 6"/>
          <p:cNvSpPr/>
          <p:nvPr/>
        </p:nvSpPr>
        <p:spPr bwMode="auto">
          <a:xfrm>
            <a:off x="-9363" y="4437112"/>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ight Arrow 7"/>
          <p:cNvSpPr/>
          <p:nvPr/>
        </p:nvSpPr>
        <p:spPr bwMode="auto">
          <a:xfrm>
            <a:off x="-9363" y="5013176"/>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ight Arrow 8"/>
          <p:cNvSpPr/>
          <p:nvPr/>
        </p:nvSpPr>
        <p:spPr bwMode="auto">
          <a:xfrm>
            <a:off x="1" y="5517232"/>
            <a:ext cx="323528"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62708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0" y="6027874"/>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2016,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6</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23925"/>
            <a:ext cx="7992888" cy="488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814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Short-acting insulin analogues versus regular human </a:t>
            </a:r>
            <a:r>
              <a:rPr lang="en-US" sz="2400" b="1" dirty="0" smtClean="0"/>
              <a:t>insulin for </a:t>
            </a:r>
            <a:r>
              <a:rPr lang="en-US" sz="2400" b="1" dirty="0"/>
              <a:t>adults with type 1 diabetes mellitus</a:t>
            </a:r>
          </a:p>
        </p:txBody>
      </p:sp>
      <p:sp>
        <p:nvSpPr>
          <p:cNvPr id="3" name="Content Placeholder 2"/>
          <p:cNvSpPr>
            <a:spLocks noGrp="1"/>
          </p:cNvSpPr>
          <p:nvPr>
            <p:ph idx="1"/>
          </p:nvPr>
        </p:nvSpPr>
        <p:spPr>
          <a:xfrm>
            <a:off x="152400" y="1772816"/>
            <a:ext cx="8686800" cy="3886200"/>
          </a:xfrm>
        </p:spPr>
        <p:txBody>
          <a:bodyPr/>
          <a:lstStyle/>
          <a:p>
            <a:pPr algn="just"/>
            <a:r>
              <a:rPr lang="en-US" sz="2000" b="1" dirty="0" smtClean="0"/>
              <a:t>Results:</a:t>
            </a:r>
          </a:p>
          <a:p>
            <a:pPr lvl="1" algn="just"/>
            <a:r>
              <a:rPr lang="en-US" sz="1800" dirty="0" smtClean="0"/>
              <a:t>9 trials</a:t>
            </a:r>
            <a:r>
              <a:rPr lang="en-US" sz="1800" dirty="0"/>
              <a:t> (2693 </a:t>
            </a:r>
            <a:r>
              <a:rPr lang="en-US" sz="1800" dirty="0" smtClean="0"/>
              <a:t>participants)</a:t>
            </a:r>
          </a:p>
          <a:p>
            <a:pPr lvl="1" algn="just"/>
            <a:endParaRPr lang="en-US" sz="1800" dirty="0" smtClean="0"/>
          </a:p>
          <a:p>
            <a:pPr lvl="1" algn="just"/>
            <a:r>
              <a:rPr lang="en-US" sz="1800" dirty="0" smtClean="0"/>
              <a:t>The </a:t>
            </a:r>
            <a:r>
              <a:rPr lang="en-US" sz="1800" dirty="0"/>
              <a:t>participants showed some diversity, mainly with regard to diabetes duration </a:t>
            </a:r>
            <a:r>
              <a:rPr lang="en-US" sz="1800" dirty="0" smtClean="0"/>
              <a:t>and inclusion/exclusion </a:t>
            </a:r>
            <a:r>
              <a:rPr lang="en-US" sz="1800" dirty="0"/>
              <a:t>criteria. The majority of the trials were carried out in the 1990s and participants were recruited </a:t>
            </a:r>
            <a:r>
              <a:rPr lang="en-US" sz="1800" dirty="0" smtClean="0"/>
              <a:t>from Europe, North America</a:t>
            </a:r>
            <a:r>
              <a:rPr lang="en-US" sz="1800" dirty="0"/>
              <a:t>, Africa and Asia. </a:t>
            </a:r>
            <a:r>
              <a:rPr lang="en-US" sz="1800" dirty="0">
                <a:solidFill>
                  <a:srgbClr val="FFFF00"/>
                </a:solidFill>
              </a:rPr>
              <a:t>None of the trials was carried out in a blinded manner so that the risk of performance bias, especially </a:t>
            </a:r>
            <a:r>
              <a:rPr lang="en-US" sz="1800" dirty="0" smtClean="0">
                <a:solidFill>
                  <a:srgbClr val="FFFF00"/>
                </a:solidFill>
              </a:rPr>
              <a:t>for subjective </a:t>
            </a:r>
            <a:r>
              <a:rPr lang="en-US" sz="1800" dirty="0">
                <a:solidFill>
                  <a:srgbClr val="FFFF00"/>
                </a:solidFill>
              </a:rPr>
              <a:t>outcomes such as </a:t>
            </a:r>
            <a:r>
              <a:rPr lang="en-US" sz="1800" dirty="0" smtClean="0">
                <a:solidFill>
                  <a:srgbClr val="FFFF00"/>
                </a:solidFill>
              </a:rPr>
              <a:t>hypoglycemia</a:t>
            </a:r>
            <a:r>
              <a:rPr lang="en-US" sz="1800" dirty="0">
                <a:solidFill>
                  <a:srgbClr val="FFFF00"/>
                </a:solidFill>
              </a:rPr>
              <a:t>, was present in all of the trials</a:t>
            </a:r>
            <a:r>
              <a:rPr lang="en-US" sz="1800" dirty="0"/>
              <a:t>. Furthermore, several trials showed inconsistencies in </a:t>
            </a:r>
            <a:r>
              <a:rPr lang="en-US" sz="1800" dirty="0" smtClean="0"/>
              <a:t>the reporting </a:t>
            </a:r>
            <a:r>
              <a:rPr lang="en-US" sz="1800" dirty="0"/>
              <a:t>of methods and results.</a:t>
            </a:r>
            <a:endParaRPr lang="en-US" sz="1800" dirty="0" smtClean="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65</a:t>
            </a:fld>
            <a:endParaRPr lang="en-US"/>
          </a:p>
        </p:txBody>
      </p:sp>
      <p:sp>
        <p:nvSpPr>
          <p:cNvPr id="5" name="TextBox 4"/>
          <p:cNvSpPr txBox="1"/>
          <p:nvPr/>
        </p:nvSpPr>
        <p:spPr>
          <a:xfrm>
            <a:off x="-15889" y="6416745"/>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2016,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6.</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21000017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86"/>
            <a:ext cx="8229600" cy="1371600"/>
          </a:xfrm>
        </p:spPr>
        <p:txBody>
          <a:bodyPr/>
          <a:lstStyle/>
          <a:p>
            <a:pPr algn="ctr"/>
            <a:r>
              <a:rPr lang="en-US" sz="2000" b="1" dirty="0"/>
              <a:t>The mean difference in HbA1c was </a:t>
            </a:r>
            <a:r>
              <a:rPr lang="en-US" sz="2000" b="1" dirty="0">
                <a:solidFill>
                  <a:srgbClr val="FFFF00"/>
                </a:solidFill>
              </a:rPr>
              <a:t>in </a:t>
            </a:r>
            <a:r>
              <a:rPr lang="en-US" sz="2000" b="1" dirty="0" smtClean="0">
                <a:solidFill>
                  <a:srgbClr val="FFFF00"/>
                </a:solidFill>
              </a:rPr>
              <a:t>favor </a:t>
            </a:r>
            <a:r>
              <a:rPr lang="en-US" sz="2000" b="1" dirty="0"/>
              <a:t>of insulin </a:t>
            </a:r>
            <a:r>
              <a:rPr lang="en-US" sz="2000" b="1" dirty="0" smtClean="0"/>
              <a:t>analogues.</a:t>
            </a:r>
            <a:endParaRPr lang="en-US" sz="2000" b="1" dirty="0">
              <a:solidFill>
                <a:srgbClr val="C00000"/>
              </a:solidFill>
            </a:endParaRPr>
          </a:p>
        </p:txBody>
      </p:sp>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19792" y="5839515"/>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2016,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6</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1" cy="359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4211960" y="4653136"/>
            <a:ext cx="3528392" cy="3633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7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29208"/>
            <a:ext cx="8229600" cy="1371600"/>
          </a:xfrm>
        </p:spPr>
        <p:txBody>
          <a:bodyPr/>
          <a:lstStyle/>
          <a:p>
            <a:pPr algn="ctr"/>
            <a:r>
              <a:rPr lang="en-US" sz="2400" b="1" dirty="0" smtClean="0"/>
              <a:t>Weight gain</a:t>
            </a:r>
            <a:r>
              <a:rPr lang="en-US" sz="2400" b="1" dirty="0"/>
              <a:t/>
            </a:r>
            <a:br>
              <a:rPr lang="en-US" sz="2400" b="1" dirty="0"/>
            </a:br>
            <a:r>
              <a:rPr lang="en-US" sz="2400" b="1" dirty="0"/>
              <a:t>No difference </a:t>
            </a:r>
          </a:p>
        </p:txBody>
      </p:sp>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1" y="6048573"/>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2016,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6</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0"/>
            <a:ext cx="9144001"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716016" y="4077072"/>
            <a:ext cx="3528392" cy="3633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57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9"/>
            <a:ext cx="8229600" cy="1371600"/>
          </a:xfrm>
        </p:spPr>
        <p:txBody>
          <a:bodyPr/>
          <a:lstStyle/>
          <a:p>
            <a:pPr algn="ctr"/>
            <a:r>
              <a:rPr lang="en-US" sz="2400" b="1" dirty="0" smtClean="0"/>
              <a:t>Severe hypoglycemic episodes</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No difference </a:t>
            </a:r>
            <a:endParaRPr lang="en-US" sz="2400" b="1" dirty="0">
              <a:solidFill>
                <a:srgbClr val="FFFF00"/>
              </a:solidFill>
            </a:endParaRPr>
          </a:p>
        </p:txBody>
      </p:sp>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23565" y="6048573"/>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2016,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6</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019300"/>
            <a:ext cx="91344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355976" y="3933057"/>
            <a:ext cx="3528392" cy="3633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241176" y="5192080"/>
            <a:ext cx="8229600" cy="93387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a:r>
              <a:rPr lang="en-US" sz="1800" kern="0" dirty="0"/>
              <a:t>Regarding nocturnal severe </a:t>
            </a:r>
            <a:r>
              <a:rPr lang="en-US" sz="1800" kern="0" dirty="0" smtClean="0"/>
              <a:t>hypoglycemic </a:t>
            </a:r>
            <a:r>
              <a:rPr lang="en-US" sz="1800" kern="0" dirty="0"/>
              <a:t>episodes, two trials </a:t>
            </a:r>
            <a:r>
              <a:rPr lang="en-US" sz="1800" kern="0" dirty="0" smtClean="0"/>
              <a:t>reported statistically </a:t>
            </a:r>
            <a:r>
              <a:rPr lang="en-US" sz="1800" kern="0" dirty="0"/>
              <a:t>significant effects in </a:t>
            </a:r>
            <a:r>
              <a:rPr lang="en-US" sz="1800" kern="0" dirty="0" err="1"/>
              <a:t>favour</a:t>
            </a:r>
            <a:r>
              <a:rPr lang="en-US" sz="1800" kern="0" dirty="0"/>
              <a:t> of the insulin analogue, insulin </a:t>
            </a:r>
            <a:r>
              <a:rPr lang="en-US" sz="1800" kern="0" dirty="0" err="1"/>
              <a:t>aspart</a:t>
            </a:r>
            <a:r>
              <a:rPr lang="en-US" sz="1800" kern="0" dirty="0" smtClean="0"/>
              <a:t>. (questionable validity)</a:t>
            </a:r>
          </a:p>
        </p:txBody>
      </p:sp>
    </p:spTree>
    <p:extLst>
      <p:ext uri="{BB962C8B-B14F-4D97-AF65-F5344CB8AC3E}">
        <p14:creationId xmlns:p14="http://schemas.microsoft.com/office/powerpoint/2010/main" val="22054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3958" y="6174810"/>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2018,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12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847725"/>
            <a:ext cx="8239125" cy="502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655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762000"/>
            <a:ext cx="8077200" cy="5257800"/>
          </a:xfrm>
          <a:prstGeom prst="rect">
            <a:avLst/>
          </a:prstGeom>
        </p:spPr>
      </p:pic>
      <p:sp>
        <p:nvSpPr>
          <p:cNvPr id="3" name="Rectangle 2"/>
          <p:cNvSpPr/>
          <p:nvPr/>
        </p:nvSpPr>
        <p:spPr>
          <a:xfrm>
            <a:off x="2400300" y="6324600"/>
            <a:ext cx="4572000" cy="369332"/>
          </a:xfrm>
          <a:prstGeom prst="rect">
            <a:avLst/>
          </a:prstGeom>
        </p:spPr>
        <p:txBody>
          <a:bodyPr>
            <a:spAutoFit/>
          </a:bodyPr>
          <a:lstStyle/>
          <a:p>
            <a:r>
              <a:rPr lang="en-US" dirty="0">
                <a:latin typeface="AdvOT96952d75.I"/>
              </a:rPr>
              <a:t>International </a:t>
            </a:r>
            <a:r>
              <a:rPr lang="en-US" dirty="0" smtClean="0">
                <a:latin typeface="AdvOT96952d75.I"/>
              </a:rPr>
              <a:t>Hypoglycemia Study Group</a:t>
            </a:r>
            <a:endParaRPr lang="en-US" dirty="0"/>
          </a:p>
        </p:txBody>
      </p:sp>
      <p:sp>
        <p:nvSpPr>
          <p:cNvPr id="4" name="TextBox 3"/>
          <p:cNvSpPr txBox="1"/>
          <p:nvPr/>
        </p:nvSpPr>
        <p:spPr>
          <a:xfrm>
            <a:off x="3581400" y="24825"/>
            <a:ext cx="1860468" cy="584775"/>
          </a:xfrm>
          <a:prstGeom prst="rect">
            <a:avLst/>
          </a:prstGeom>
          <a:noFill/>
        </p:spPr>
        <p:txBody>
          <a:bodyPr wrap="square" rtlCol="0">
            <a:spAutoFit/>
          </a:bodyPr>
          <a:lstStyle/>
          <a:p>
            <a:r>
              <a:rPr lang="en-US" sz="3200" dirty="0" smtClean="0"/>
              <a:t>ADA 2019 </a:t>
            </a:r>
            <a:endParaRPr lang="en-US" sz="3200" dirty="0"/>
          </a:p>
        </p:txBody>
      </p:sp>
    </p:spTree>
    <p:extLst>
      <p:ext uri="{BB962C8B-B14F-4D97-AF65-F5344CB8AC3E}">
        <p14:creationId xmlns:p14="http://schemas.microsoft.com/office/powerpoint/2010/main" val="39238752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a:t>Short-acting insulin analogues versus regular human </a:t>
            </a:r>
            <a:r>
              <a:rPr lang="en-US" sz="2400" b="1" dirty="0" smtClean="0"/>
              <a:t>insulin for </a:t>
            </a:r>
            <a:r>
              <a:rPr lang="en-US" sz="2400" b="1" dirty="0"/>
              <a:t>adult, non-pregnant persons with type 2 </a:t>
            </a:r>
            <a:r>
              <a:rPr lang="en-US" sz="2400" b="1" dirty="0" smtClean="0"/>
              <a:t>diabetes mellitus</a:t>
            </a:r>
            <a:endParaRPr lang="en-US" sz="2400" b="1" dirty="0"/>
          </a:p>
        </p:txBody>
      </p:sp>
      <p:sp>
        <p:nvSpPr>
          <p:cNvPr id="3" name="Content Placeholder 2"/>
          <p:cNvSpPr>
            <a:spLocks noGrp="1"/>
          </p:cNvSpPr>
          <p:nvPr>
            <p:ph idx="1"/>
          </p:nvPr>
        </p:nvSpPr>
        <p:spPr>
          <a:xfrm>
            <a:off x="441311" y="1988840"/>
            <a:ext cx="8229600" cy="3886200"/>
          </a:xfrm>
        </p:spPr>
        <p:txBody>
          <a:bodyPr/>
          <a:lstStyle/>
          <a:p>
            <a:pPr algn="just"/>
            <a:r>
              <a:rPr lang="en-US" sz="2000" b="1" dirty="0" smtClean="0"/>
              <a:t>Results:</a:t>
            </a:r>
          </a:p>
          <a:p>
            <a:pPr lvl="1" algn="just"/>
            <a:r>
              <a:rPr lang="en-US" sz="1800" dirty="0" smtClean="0"/>
              <a:t>10 trials</a:t>
            </a:r>
            <a:r>
              <a:rPr lang="en-US" sz="1800" dirty="0"/>
              <a:t> (</a:t>
            </a:r>
            <a:r>
              <a:rPr lang="en-US" sz="1800" dirty="0" smtClean="0"/>
              <a:t>2751 participants)</a:t>
            </a:r>
          </a:p>
          <a:p>
            <a:pPr lvl="1" algn="just"/>
            <a:endParaRPr lang="en-US" sz="1800" dirty="0" smtClean="0"/>
          </a:p>
          <a:p>
            <a:pPr lvl="1" algn="just"/>
            <a:r>
              <a:rPr lang="en-US" sz="1800" dirty="0"/>
              <a:t>The trial populations showed diversity in disease duration, and inclusion and exclusion criteria. </a:t>
            </a:r>
            <a:r>
              <a:rPr lang="en-US" sz="1800" dirty="0" smtClean="0">
                <a:solidFill>
                  <a:srgbClr val="FFFF00"/>
                </a:solidFill>
              </a:rPr>
              <a:t>None of </a:t>
            </a:r>
            <a:r>
              <a:rPr lang="en-US" sz="1800" dirty="0">
                <a:solidFill>
                  <a:srgbClr val="FFFF00"/>
                </a:solidFill>
              </a:rPr>
              <a:t>the trials were blinded, so the risk of performance bias and detection bias, especially for subjective outcomes, such as </a:t>
            </a:r>
            <a:r>
              <a:rPr lang="en-US" sz="1800" dirty="0" err="1" smtClean="0">
                <a:solidFill>
                  <a:srgbClr val="FFFF00"/>
                </a:solidFill>
              </a:rPr>
              <a:t>hypoglycaemia</a:t>
            </a:r>
            <a:r>
              <a:rPr lang="en-US" sz="1800" dirty="0" smtClean="0">
                <a:solidFill>
                  <a:srgbClr val="FFFF00"/>
                </a:solidFill>
              </a:rPr>
              <a:t>, was </a:t>
            </a:r>
            <a:r>
              <a:rPr lang="en-US" sz="1800" dirty="0">
                <a:solidFill>
                  <a:srgbClr val="FFFF00"/>
                </a:solidFill>
              </a:rPr>
              <a:t>high in nine of 10 </a:t>
            </a:r>
            <a:r>
              <a:rPr lang="en-US" sz="1800" dirty="0" smtClean="0">
                <a:solidFill>
                  <a:srgbClr val="FFFF00"/>
                </a:solidFill>
              </a:rPr>
              <a:t>trials.</a:t>
            </a:r>
          </a:p>
        </p:txBody>
      </p:sp>
      <p:sp>
        <p:nvSpPr>
          <p:cNvPr id="4" name="Slide Number Placeholder 3"/>
          <p:cNvSpPr>
            <a:spLocks noGrp="1"/>
          </p:cNvSpPr>
          <p:nvPr>
            <p:ph type="sldNum" sz="quarter" idx="11"/>
          </p:nvPr>
        </p:nvSpPr>
        <p:spPr/>
        <p:txBody>
          <a:bodyPr/>
          <a:lstStyle/>
          <a:p>
            <a:pPr>
              <a:defRPr/>
            </a:pPr>
            <a:endParaRPr lang="en-US" dirty="0"/>
          </a:p>
        </p:txBody>
      </p:sp>
      <p:sp>
        <p:nvSpPr>
          <p:cNvPr id="5" name="TextBox 4"/>
          <p:cNvSpPr txBox="1"/>
          <p:nvPr/>
        </p:nvSpPr>
        <p:spPr>
          <a:xfrm>
            <a:off x="0" y="6058389"/>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2018,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12.</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1015532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371600"/>
          </a:xfrm>
        </p:spPr>
        <p:txBody>
          <a:bodyPr/>
          <a:lstStyle/>
          <a:p>
            <a:pPr algn="ctr"/>
            <a:r>
              <a:rPr lang="en-US" sz="2400" b="1" dirty="0" smtClean="0"/>
              <a:t>HbA1c change</a:t>
            </a:r>
            <a:br>
              <a:rPr lang="en-US" sz="2400" b="1" dirty="0" smtClean="0"/>
            </a:br>
            <a:r>
              <a:rPr lang="en-US" sz="2400" b="1" dirty="0" smtClean="0"/>
              <a:t>No </a:t>
            </a:r>
            <a:r>
              <a:rPr lang="en-US" sz="2400" b="1" dirty="0"/>
              <a:t>difference </a:t>
            </a:r>
          </a:p>
        </p:txBody>
      </p:sp>
      <p:sp>
        <p:nvSpPr>
          <p:cNvPr id="4" name="Slide Number Placeholder 3"/>
          <p:cNvSpPr>
            <a:spLocks noGrp="1"/>
          </p:cNvSpPr>
          <p:nvPr>
            <p:ph type="sldNum" sz="quarter" idx="11"/>
          </p:nvPr>
        </p:nvSpPr>
        <p:spPr/>
        <p:txBody>
          <a:bodyPr/>
          <a:lstStyle/>
          <a:p>
            <a:pPr>
              <a:defRPr/>
            </a:pPr>
            <a:endParaRPr lang="en-US" dirty="0"/>
          </a:p>
        </p:txBody>
      </p:sp>
      <p:sp>
        <p:nvSpPr>
          <p:cNvPr id="6" name="TextBox 5"/>
          <p:cNvSpPr txBox="1"/>
          <p:nvPr/>
        </p:nvSpPr>
        <p:spPr>
          <a:xfrm>
            <a:off x="-52388" y="6231135"/>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2018,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12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7" y="928071"/>
            <a:ext cx="9039225" cy="530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2749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52400"/>
            <a:ext cx="8229600" cy="1143000"/>
          </a:xfrm>
        </p:spPr>
        <p:txBody>
          <a:bodyPr/>
          <a:lstStyle/>
          <a:p>
            <a:r>
              <a:rPr lang="en-US" sz="2800" b="1" dirty="0" smtClean="0"/>
              <a:t>Results</a:t>
            </a:r>
            <a:endParaRPr lang="en-US" sz="2800" b="1" dirty="0"/>
          </a:p>
        </p:txBody>
      </p:sp>
      <p:sp>
        <p:nvSpPr>
          <p:cNvPr id="3" name="Content Placeholder 2"/>
          <p:cNvSpPr>
            <a:spLocks noGrp="1"/>
          </p:cNvSpPr>
          <p:nvPr>
            <p:ph idx="1"/>
          </p:nvPr>
        </p:nvSpPr>
        <p:spPr>
          <a:xfrm>
            <a:off x="152400" y="1295400"/>
            <a:ext cx="8544744" cy="4328120"/>
          </a:xfrm>
        </p:spPr>
        <p:txBody>
          <a:bodyPr/>
          <a:lstStyle/>
          <a:p>
            <a:pPr algn="just"/>
            <a:r>
              <a:rPr lang="en-US" sz="2000" dirty="0">
                <a:cs typeface="B Mitra" panose="00000400000000000000" pitchFamily="2" charset="-78"/>
              </a:rPr>
              <a:t>None of the included trials defined all-cause mortality as a primary outcome</a:t>
            </a:r>
            <a:r>
              <a:rPr lang="en-US" sz="2000" dirty="0" smtClean="0">
                <a:cs typeface="B Mitra" panose="00000400000000000000" pitchFamily="2" charset="-78"/>
              </a:rPr>
              <a:t>.</a:t>
            </a:r>
          </a:p>
          <a:p>
            <a:pPr algn="just"/>
            <a:r>
              <a:rPr lang="en-US" sz="2000" dirty="0">
                <a:solidFill>
                  <a:srgbClr val="FFFF00"/>
                </a:solidFill>
                <a:cs typeface="B Mitra" panose="00000400000000000000" pitchFamily="2" charset="-78"/>
              </a:rPr>
              <a:t>Overall, the incidence of severe </a:t>
            </a:r>
            <a:r>
              <a:rPr lang="en-US" sz="2000" dirty="0" smtClean="0">
                <a:solidFill>
                  <a:srgbClr val="FFFF00"/>
                </a:solidFill>
                <a:cs typeface="B Mitra" panose="00000400000000000000" pitchFamily="2" charset="-78"/>
              </a:rPr>
              <a:t>hypoglycemic </a:t>
            </a:r>
            <a:r>
              <a:rPr lang="en-US" sz="2000" dirty="0">
                <a:solidFill>
                  <a:srgbClr val="FFFF00"/>
                </a:solidFill>
                <a:cs typeface="B Mitra" panose="00000400000000000000" pitchFamily="2" charset="-78"/>
              </a:rPr>
              <a:t>events was low, and none of the trials showed a clear </a:t>
            </a:r>
            <a:r>
              <a:rPr lang="en-US" sz="2000" dirty="0" smtClean="0">
                <a:solidFill>
                  <a:srgbClr val="FFFF00"/>
                </a:solidFill>
                <a:cs typeface="B Mitra" panose="00000400000000000000" pitchFamily="2" charset="-78"/>
              </a:rPr>
              <a:t>difference between </a:t>
            </a:r>
            <a:r>
              <a:rPr lang="en-US" sz="2000" dirty="0">
                <a:solidFill>
                  <a:srgbClr val="FFFF00"/>
                </a:solidFill>
                <a:cs typeface="B Mitra" panose="00000400000000000000" pitchFamily="2" charset="-78"/>
              </a:rPr>
              <a:t>the two intervention </a:t>
            </a:r>
            <a:r>
              <a:rPr lang="en-US" sz="2000" dirty="0" smtClean="0">
                <a:solidFill>
                  <a:srgbClr val="FFFF00"/>
                </a:solidFill>
                <a:cs typeface="B Mitra" panose="00000400000000000000" pitchFamily="2" charset="-78"/>
              </a:rPr>
              <a:t>arms. Meta-analysis could not be done because of different assessments of hypoglycemic events.</a:t>
            </a:r>
          </a:p>
          <a:p>
            <a:pPr algn="just"/>
            <a:r>
              <a:rPr lang="en-US" sz="2000" dirty="0">
                <a:solidFill>
                  <a:srgbClr val="FFFF00"/>
                </a:solidFill>
                <a:cs typeface="B Mitra" panose="00000400000000000000" pitchFamily="2" charset="-78"/>
              </a:rPr>
              <a:t>The </a:t>
            </a:r>
            <a:r>
              <a:rPr lang="en-US" sz="2000" dirty="0" smtClean="0">
                <a:solidFill>
                  <a:srgbClr val="FFFF00"/>
                </a:solidFill>
                <a:cs typeface="B Mitra" panose="00000400000000000000" pitchFamily="2" charset="-78"/>
              </a:rPr>
              <a:t>results provided </a:t>
            </a:r>
            <a:r>
              <a:rPr lang="en-US" sz="2000" dirty="0">
                <a:solidFill>
                  <a:srgbClr val="FFFF00"/>
                </a:solidFill>
                <a:cs typeface="B Mitra" panose="00000400000000000000" pitchFamily="2" charset="-78"/>
              </a:rPr>
              <a:t>for nocturnal </a:t>
            </a:r>
            <a:r>
              <a:rPr lang="en-US" sz="2000" dirty="0" smtClean="0">
                <a:solidFill>
                  <a:srgbClr val="FFFF00"/>
                </a:solidFill>
                <a:cs typeface="B Mitra" panose="00000400000000000000" pitchFamily="2" charset="-78"/>
              </a:rPr>
              <a:t>hypoglycemic </a:t>
            </a:r>
            <a:r>
              <a:rPr lang="en-US" sz="2000" dirty="0">
                <a:solidFill>
                  <a:srgbClr val="FFFF00"/>
                </a:solidFill>
                <a:cs typeface="B Mitra" panose="00000400000000000000" pitchFamily="2" charset="-78"/>
              </a:rPr>
              <a:t>episodes were of questionable validity. Overall, there was no clear difference between the </a:t>
            </a:r>
            <a:r>
              <a:rPr lang="en-US" sz="2000" dirty="0" smtClean="0">
                <a:solidFill>
                  <a:srgbClr val="FFFF00"/>
                </a:solidFill>
                <a:cs typeface="B Mitra" panose="00000400000000000000" pitchFamily="2" charset="-78"/>
              </a:rPr>
              <a:t>two short-acting </a:t>
            </a:r>
            <a:r>
              <a:rPr lang="en-US" sz="2000" dirty="0">
                <a:solidFill>
                  <a:srgbClr val="FFFF00"/>
                </a:solidFill>
                <a:cs typeface="B Mitra" panose="00000400000000000000" pitchFamily="2" charset="-78"/>
              </a:rPr>
              <a:t>insulin analogues and regular human insulin</a:t>
            </a:r>
            <a:r>
              <a:rPr lang="en-US" sz="2000" dirty="0" smtClean="0">
                <a:solidFill>
                  <a:srgbClr val="FFFF00"/>
                </a:solidFill>
                <a:cs typeface="B Mitra" panose="00000400000000000000" pitchFamily="2" charset="-78"/>
              </a:rPr>
              <a:t>.</a:t>
            </a:r>
          </a:p>
          <a:p>
            <a:pPr algn="just"/>
            <a:r>
              <a:rPr lang="en-US" sz="2000" dirty="0">
                <a:cs typeface="B Mitra" panose="00000400000000000000" pitchFamily="2" charset="-78"/>
              </a:rPr>
              <a:t>No trial was designed to investigate possible long term effects (all-cause mortality, microvascular or macrovascular complications </a:t>
            </a:r>
            <a:r>
              <a:rPr lang="en-US" sz="2000" dirty="0" smtClean="0">
                <a:cs typeface="B Mitra" panose="00000400000000000000" pitchFamily="2" charset="-78"/>
              </a:rPr>
              <a:t>of diabetes</a:t>
            </a:r>
            <a:r>
              <a:rPr lang="en-US" sz="2000" dirty="0">
                <a:cs typeface="B Mitra" panose="00000400000000000000" pitchFamily="2" charset="-78"/>
              </a:rPr>
              <a:t>), especially in participants with diabetes-related complications. No trial reported on socioeconomic effects.</a:t>
            </a:r>
            <a:endParaRPr lang="en-US" sz="2000" dirty="0" smtClean="0">
              <a:cs typeface="B Mitra" panose="00000400000000000000" pitchFamily="2" charset="-78"/>
            </a:endParaRPr>
          </a:p>
          <a:p>
            <a:pPr algn="just"/>
            <a:endParaRPr lang="en-US" sz="2000" dirty="0" smtClean="0">
              <a:cs typeface="B Mitra" panose="00000400000000000000" pitchFamily="2" charset="-78"/>
            </a:endParaRPr>
          </a:p>
          <a:p>
            <a:pPr algn="just"/>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endParaRPr lang="en-US" dirty="0"/>
          </a:p>
        </p:txBody>
      </p:sp>
      <p:sp>
        <p:nvSpPr>
          <p:cNvPr id="5" name="TextBox 4"/>
          <p:cNvSpPr txBox="1"/>
          <p:nvPr/>
        </p:nvSpPr>
        <p:spPr>
          <a:xfrm>
            <a:off x="-147228" y="6148337"/>
            <a:ext cx="9144000" cy="307777"/>
          </a:xfrm>
          <a:prstGeom prst="rect">
            <a:avLst/>
          </a:prstGeom>
          <a:noFill/>
        </p:spPr>
        <p:txBody>
          <a:bodyPr wrap="square" rtlCol="0">
            <a:spAutoFit/>
          </a:bodyPr>
          <a:lstStyle/>
          <a:p>
            <a:pPr algn="ctr"/>
            <a:r>
              <a:rPr lang="en-US" sz="1400" i="1" dirty="0">
                <a:latin typeface="Arial" pitchFamily="34" charset="0"/>
                <a:cs typeface="Arial" pitchFamily="34" charset="0"/>
              </a:rPr>
              <a:t>Cochrane Database of Systematic Reviews </a:t>
            </a:r>
            <a:r>
              <a:rPr lang="en-US" sz="1400" i="1" dirty="0" smtClean="0">
                <a:latin typeface="Arial" pitchFamily="34" charset="0"/>
                <a:cs typeface="Arial" pitchFamily="34" charset="0"/>
              </a:rPr>
              <a:t>2018, </a:t>
            </a:r>
            <a:r>
              <a:rPr lang="en-US" sz="1400" i="1" dirty="0">
                <a:latin typeface="Arial" pitchFamily="34" charset="0"/>
                <a:cs typeface="Arial" pitchFamily="34" charset="0"/>
              </a:rPr>
              <a:t>Issue </a:t>
            </a:r>
            <a:r>
              <a:rPr lang="en-US" sz="1400" i="1" dirty="0" smtClean="0">
                <a:latin typeface="Arial" pitchFamily="34" charset="0"/>
                <a:cs typeface="Arial" pitchFamily="34" charset="0"/>
              </a:rPr>
              <a:t>12</a:t>
            </a:r>
            <a:r>
              <a:rPr lang="it-IT" sz="1400" i="1" dirty="0" smtClean="0">
                <a:latin typeface="Arial" pitchFamily="34" charset="0"/>
                <a:cs typeface="Arial" pitchFamily="34" charset="0"/>
              </a:rPr>
              <a:t>.</a:t>
            </a: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15591315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00" y="381000"/>
            <a:ext cx="4800600" cy="6019799"/>
          </a:xfrm>
          <a:prstGeom prst="rect">
            <a:avLst/>
          </a:prstGeom>
        </p:spPr>
      </p:pic>
      <p:cxnSp>
        <p:nvCxnSpPr>
          <p:cNvPr id="4" name="Straight Connector 3"/>
          <p:cNvCxnSpPr/>
          <p:nvPr/>
        </p:nvCxnSpPr>
        <p:spPr>
          <a:xfrm>
            <a:off x="3429000" y="4724400"/>
            <a:ext cx="2895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71800" y="51054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1776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1524000"/>
            <a:ext cx="3581399" cy="4191816"/>
          </a:xfrm>
          <a:prstGeom prst="rect">
            <a:avLst/>
          </a:prstGeom>
        </p:spPr>
      </p:pic>
      <p:pic>
        <p:nvPicPr>
          <p:cNvPr id="5" name="Picture 4"/>
          <p:cNvPicPr>
            <a:picLocks noChangeAspect="1"/>
          </p:cNvPicPr>
          <p:nvPr/>
        </p:nvPicPr>
        <p:blipFill>
          <a:blip r:embed="rId3"/>
          <a:stretch>
            <a:fillRect/>
          </a:stretch>
        </p:blipFill>
        <p:spPr>
          <a:xfrm>
            <a:off x="4648200" y="1524000"/>
            <a:ext cx="4114800" cy="4191816"/>
          </a:xfrm>
          <a:prstGeom prst="rect">
            <a:avLst/>
          </a:prstGeom>
        </p:spPr>
      </p:pic>
      <p:pic>
        <p:nvPicPr>
          <p:cNvPr id="6" name="Picture 5"/>
          <p:cNvPicPr>
            <a:picLocks noChangeAspect="1"/>
          </p:cNvPicPr>
          <p:nvPr/>
        </p:nvPicPr>
        <p:blipFill>
          <a:blip r:embed="rId4"/>
          <a:stretch>
            <a:fillRect/>
          </a:stretch>
        </p:blipFill>
        <p:spPr>
          <a:xfrm>
            <a:off x="2209800" y="152400"/>
            <a:ext cx="4343400" cy="1219200"/>
          </a:xfrm>
          <a:prstGeom prst="rect">
            <a:avLst/>
          </a:prstGeom>
        </p:spPr>
      </p:pic>
      <p:sp>
        <p:nvSpPr>
          <p:cNvPr id="7" name="Rounded Rectangle 6"/>
          <p:cNvSpPr/>
          <p:nvPr/>
        </p:nvSpPr>
        <p:spPr>
          <a:xfrm>
            <a:off x="1143000" y="3733800"/>
            <a:ext cx="2971800" cy="9906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81600" y="3238500"/>
            <a:ext cx="3581400" cy="2400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587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636"/>
            <a:ext cx="8229600" cy="1143000"/>
          </a:xfrm>
        </p:spPr>
        <p:txBody>
          <a:bodyPr>
            <a:normAutofit/>
          </a:bodyPr>
          <a:lstStyle/>
          <a:p>
            <a:r>
              <a:rPr lang="en-US" dirty="0"/>
              <a:t>T</a:t>
            </a:r>
            <a:r>
              <a:rPr lang="en-US" dirty="0" smtClean="0"/>
              <a:t>ransplant </a:t>
            </a:r>
            <a:r>
              <a:rPr lang="en-US" dirty="0"/>
              <a:t>I</a:t>
            </a:r>
            <a:r>
              <a:rPr lang="en-US" dirty="0" smtClean="0"/>
              <a:t>nterventions</a:t>
            </a:r>
            <a:endParaRPr lang="en-US" dirty="0"/>
          </a:p>
        </p:txBody>
      </p:sp>
      <p:sp>
        <p:nvSpPr>
          <p:cNvPr id="3" name="Content Placeholder 2"/>
          <p:cNvSpPr>
            <a:spLocks noGrp="1"/>
          </p:cNvSpPr>
          <p:nvPr>
            <p:ph idx="1"/>
          </p:nvPr>
        </p:nvSpPr>
        <p:spPr>
          <a:xfrm>
            <a:off x="228600" y="3810000"/>
            <a:ext cx="8839200" cy="4525963"/>
          </a:xfrm>
        </p:spPr>
        <p:txBody>
          <a:bodyPr>
            <a:normAutofit/>
          </a:bodyPr>
          <a:lstStyle/>
          <a:p>
            <a:r>
              <a:rPr lang="en-US" sz="2800" dirty="0" smtClean="0"/>
              <a:t>….In fact, islet </a:t>
            </a:r>
            <a:r>
              <a:rPr lang="en-US" sz="2800" dirty="0"/>
              <a:t>and pancreas transplants are </a:t>
            </a:r>
            <a:r>
              <a:rPr lang="en-US" sz="2800" dirty="0" smtClean="0"/>
              <a:t>the </a:t>
            </a:r>
            <a:r>
              <a:rPr lang="en-US" sz="2800" dirty="0" smtClean="0">
                <a:solidFill>
                  <a:srgbClr val="FFFF00"/>
                </a:solidFill>
              </a:rPr>
              <a:t>only</a:t>
            </a:r>
            <a:r>
              <a:rPr lang="en-US" sz="2800" dirty="0" smtClean="0"/>
              <a:t> </a:t>
            </a:r>
            <a:r>
              <a:rPr lang="en-US" sz="2800" dirty="0"/>
              <a:t>approaches to date that </a:t>
            </a:r>
            <a:r>
              <a:rPr lang="en-US" sz="2800" dirty="0" smtClean="0"/>
              <a:t>confer </a:t>
            </a:r>
            <a:r>
              <a:rPr lang="en-US" sz="2800" dirty="0" smtClean="0">
                <a:solidFill>
                  <a:srgbClr val="FFFF00"/>
                </a:solidFill>
              </a:rPr>
              <a:t>both</a:t>
            </a:r>
            <a:r>
              <a:rPr lang="en-US" sz="2800" dirty="0" smtClean="0"/>
              <a:t> </a:t>
            </a:r>
            <a:r>
              <a:rPr lang="en-US" sz="2800" dirty="0"/>
              <a:t>sustained recovery from </a:t>
            </a:r>
            <a:r>
              <a:rPr lang="en-US" sz="2800" dirty="0" smtClean="0"/>
              <a:t>HAAF and </a:t>
            </a:r>
            <a:r>
              <a:rPr lang="en-US" sz="2800" dirty="0"/>
              <a:t>restoration of glucose </a:t>
            </a:r>
            <a:r>
              <a:rPr lang="en-US" sz="2800" dirty="0" err="1" smtClean="0"/>
              <a:t>counterregulation</a:t>
            </a:r>
            <a:r>
              <a:rPr lang="en-US" sz="2800" dirty="0"/>
              <a:t> </a:t>
            </a:r>
            <a:r>
              <a:rPr lang="en-US" sz="2800" dirty="0" smtClean="0"/>
              <a:t>(by </a:t>
            </a:r>
            <a:r>
              <a:rPr lang="en-US" sz="2800" dirty="0"/>
              <a:t>endogenous glucose </a:t>
            </a:r>
            <a:r>
              <a:rPr lang="en-US" sz="2800" dirty="0" smtClean="0"/>
              <a:t>production) and</a:t>
            </a:r>
            <a:r>
              <a:rPr lang="en-US" sz="2800" dirty="0"/>
              <a:t>, thereby, </a:t>
            </a:r>
            <a:r>
              <a:rPr lang="en-US" sz="2800" dirty="0">
                <a:solidFill>
                  <a:srgbClr val="FFFF00"/>
                </a:solidFill>
              </a:rPr>
              <a:t>reliable </a:t>
            </a:r>
            <a:r>
              <a:rPr lang="en-US" sz="2800" dirty="0" smtClean="0">
                <a:solidFill>
                  <a:srgbClr val="FFFF00"/>
                </a:solidFill>
              </a:rPr>
              <a:t>protection </a:t>
            </a:r>
            <a:r>
              <a:rPr lang="en-US" sz="2800" dirty="0" smtClean="0"/>
              <a:t>from </a:t>
            </a:r>
            <a:r>
              <a:rPr lang="en-US" sz="2800" dirty="0"/>
              <a:t>SH in patients with </a:t>
            </a:r>
            <a:r>
              <a:rPr lang="en-US" sz="2800" dirty="0" smtClean="0"/>
              <a:t>long-standing(&gt;15 </a:t>
            </a:r>
            <a:r>
              <a:rPr lang="en-US" sz="2800" dirty="0"/>
              <a:t>years) </a:t>
            </a:r>
            <a:r>
              <a:rPr lang="en-US" sz="2800" dirty="0" smtClean="0"/>
              <a:t>T1D….</a:t>
            </a:r>
            <a:endParaRPr lang="en-US" sz="2800" dirty="0"/>
          </a:p>
        </p:txBody>
      </p:sp>
      <p:pic>
        <p:nvPicPr>
          <p:cNvPr id="4" name="Picture 3"/>
          <p:cNvPicPr>
            <a:picLocks noChangeAspect="1"/>
          </p:cNvPicPr>
          <p:nvPr/>
        </p:nvPicPr>
        <p:blipFill>
          <a:blip r:embed="rId2"/>
          <a:stretch>
            <a:fillRect/>
          </a:stretch>
        </p:blipFill>
        <p:spPr>
          <a:xfrm>
            <a:off x="914400" y="1143000"/>
            <a:ext cx="6781800" cy="2420859"/>
          </a:xfrm>
          <a:prstGeom prst="rect">
            <a:avLst/>
          </a:prstGeom>
        </p:spPr>
      </p:pic>
    </p:spTree>
    <p:extLst>
      <p:ext uri="{BB962C8B-B14F-4D97-AF65-F5344CB8AC3E}">
        <p14:creationId xmlns:p14="http://schemas.microsoft.com/office/powerpoint/2010/main" val="11147680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85800"/>
            <a:ext cx="8001000" cy="5867400"/>
          </a:xfrm>
          <a:prstGeom prst="rect">
            <a:avLst/>
          </a:prstGeom>
        </p:spPr>
      </p:pic>
    </p:spTree>
    <p:extLst>
      <p:ext uri="{BB962C8B-B14F-4D97-AF65-F5344CB8AC3E}">
        <p14:creationId xmlns:p14="http://schemas.microsoft.com/office/powerpoint/2010/main" val="2842065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28600"/>
            <a:ext cx="8229600" cy="1143000"/>
          </a:xfrm>
        </p:spPr>
        <p:txBody>
          <a:bodyPr>
            <a:normAutofit fontScale="90000"/>
          </a:bodyPr>
          <a:lstStyle/>
          <a:p>
            <a:r>
              <a:rPr lang="en-US" dirty="0"/>
              <a:t>Hypoglycemia Patient Questionnaire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91600" cy="599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4757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28600"/>
            <a:ext cx="8229600" cy="1143000"/>
          </a:xfrm>
        </p:spPr>
        <p:txBody>
          <a:bodyPr>
            <a:normAutofit fontScale="90000"/>
          </a:bodyPr>
          <a:lstStyle/>
          <a:p>
            <a:r>
              <a:rPr lang="en-US" dirty="0"/>
              <a:t>Hypoglycemia Patient Questionnaire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8915399"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3118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400"/>
            <a:ext cx="8229600" cy="1143000"/>
          </a:xfrm>
        </p:spPr>
        <p:txBody>
          <a:bodyPr/>
          <a:lstStyle/>
          <a:p>
            <a:r>
              <a:rPr lang="en-US" dirty="0"/>
              <a:t>Hypoglycemia Provider Checklist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99160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151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1143000"/>
          </a:xfrm>
        </p:spPr>
        <p:txBody>
          <a:bodyPr/>
          <a:lstStyle/>
          <a:p>
            <a:r>
              <a:rPr lang="en-US" b="1" dirty="0" smtClean="0"/>
              <a:t>Symptoms of Hypoglycemia</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39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678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133600"/>
            <a:ext cx="8229600" cy="4525963"/>
          </a:xfrm>
        </p:spPr>
        <p:txBody>
          <a:bodyPr>
            <a:normAutofit/>
          </a:bodyPr>
          <a:lstStyle/>
          <a:p>
            <a:pPr marL="0" indent="0">
              <a:buNone/>
            </a:pPr>
            <a:endParaRPr lang="en-US" sz="6600" dirty="0"/>
          </a:p>
        </p:txBody>
      </p:sp>
      <p:pic>
        <p:nvPicPr>
          <p:cNvPr id="4" name="Picture 3"/>
          <p:cNvPicPr>
            <a:picLocks noChangeAspect="1"/>
          </p:cNvPicPr>
          <p:nvPr/>
        </p:nvPicPr>
        <p:blipFill>
          <a:blip r:embed="rId2"/>
          <a:stretch>
            <a:fillRect/>
          </a:stretch>
        </p:blipFill>
        <p:spPr>
          <a:xfrm>
            <a:off x="76199" y="274638"/>
            <a:ext cx="8991601" cy="6049962"/>
          </a:xfrm>
          <a:prstGeom prst="rect">
            <a:avLst/>
          </a:prstGeom>
        </p:spPr>
      </p:pic>
    </p:spTree>
    <p:extLst>
      <p:ext uri="{BB962C8B-B14F-4D97-AF65-F5344CB8AC3E}">
        <p14:creationId xmlns:p14="http://schemas.microsoft.com/office/powerpoint/2010/main" val="42147180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a:xfrm>
            <a:off x="304800" y="180201"/>
            <a:ext cx="8229600" cy="1143000"/>
          </a:xfrm>
        </p:spPr>
        <p:txBody>
          <a:bodyPr/>
          <a:lstStyle/>
          <a:p>
            <a:r>
              <a:rPr lang="en-US" sz="3200" dirty="0"/>
              <a:t>Hypoglycemia: Recommendations</a:t>
            </a:r>
          </a:p>
        </p:txBody>
      </p:sp>
      <p:sp>
        <p:nvSpPr>
          <p:cNvPr id="106498" name="Content Placeholder 2"/>
          <p:cNvSpPr>
            <a:spLocks noGrp="1"/>
          </p:cNvSpPr>
          <p:nvPr>
            <p:ph idx="1"/>
          </p:nvPr>
        </p:nvSpPr>
        <p:spPr>
          <a:xfrm>
            <a:off x="152400" y="1600200"/>
            <a:ext cx="8839200" cy="4525963"/>
          </a:xfrm>
        </p:spPr>
        <p:txBody>
          <a:bodyPr>
            <a:noAutofit/>
          </a:bodyPr>
          <a:lstStyle/>
          <a:p>
            <a:pPr>
              <a:lnSpc>
                <a:spcPts val="2500"/>
              </a:lnSpc>
              <a:spcBef>
                <a:spcPts val="1200"/>
              </a:spcBef>
            </a:pPr>
            <a:r>
              <a:rPr lang="en-US" sz="2400" dirty="0"/>
              <a:t>Individuals at risk for hypoglycemia should be asked about symptomatic and asymptomatic hypoglycemia at each encounter. </a:t>
            </a:r>
            <a:r>
              <a:rPr lang="en-US" sz="2400" b="1" dirty="0" smtClean="0">
                <a:solidFill>
                  <a:srgbClr val="FFFF00"/>
                </a:solidFill>
              </a:rPr>
              <a:t>C</a:t>
            </a:r>
          </a:p>
          <a:p>
            <a:pPr>
              <a:lnSpc>
                <a:spcPts val="2500"/>
              </a:lnSpc>
              <a:spcBef>
                <a:spcPts val="1200"/>
              </a:spcBef>
            </a:pPr>
            <a:endParaRPr lang="en-US" sz="2400" b="1" dirty="0">
              <a:solidFill>
                <a:srgbClr val="FFFF00"/>
              </a:solidFill>
            </a:endParaRPr>
          </a:p>
          <a:p>
            <a:pPr>
              <a:lnSpc>
                <a:spcPts val="2500"/>
              </a:lnSpc>
              <a:spcBef>
                <a:spcPts val="1200"/>
              </a:spcBef>
            </a:pPr>
            <a:r>
              <a:rPr lang="en-US" sz="2400" dirty="0"/>
              <a:t>Glucose (15–20 g) is the preferred treatment for the conscious individual with blood glucose </a:t>
            </a:r>
            <a:r>
              <a:rPr lang="en-US" sz="2400" u="sng" dirty="0"/>
              <a:t>&lt;</a:t>
            </a:r>
            <a:r>
              <a:rPr lang="en-US" sz="2400" dirty="0"/>
              <a:t>70 mg/</a:t>
            </a:r>
            <a:r>
              <a:rPr lang="en-US" sz="2400" dirty="0" err="1"/>
              <a:t>dL</a:t>
            </a:r>
            <a:r>
              <a:rPr lang="en-US" sz="2400" dirty="0"/>
              <a:t>, although any form of carbohydrate that contains glucose may be used. Fifteen minutes after treatment, if SMBG shows continued hypoglycemia, the treatment should be repeated. Once SMBG returns to normal, the individual should consume a meal or snack to prevent recurrence of hypoglycemia</a:t>
            </a:r>
            <a:r>
              <a:rPr lang="en-US" sz="2400" dirty="0">
                <a:solidFill>
                  <a:srgbClr val="FFFF00"/>
                </a:solidFill>
              </a:rPr>
              <a:t>. E</a:t>
            </a:r>
          </a:p>
        </p:txBody>
      </p:sp>
    </p:spTree>
    <p:extLst>
      <p:ext uri="{BB962C8B-B14F-4D97-AF65-F5344CB8AC3E}">
        <p14:creationId xmlns:p14="http://schemas.microsoft.com/office/powerpoint/2010/main" val="1586693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a:xfrm>
            <a:off x="338919" y="152400"/>
            <a:ext cx="8229600" cy="1143000"/>
          </a:xfrm>
        </p:spPr>
        <p:txBody>
          <a:bodyPr/>
          <a:lstStyle/>
          <a:p>
            <a:r>
              <a:rPr lang="en-US" sz="3200" dirty="0"/>
              <a:t>Hypoglycemia: Recommendations (2)</a:t>
            </a:r>
          </a:p>
        </p:txBody>
      </p:sp>
      <p:sp>
        <p:nvSpPr>
          <p:cNvPr id="106498" name="Content Placeholder 2"/>
          <p:cNvSpPr>
            <a:spLocks noGrp="1"/>
          </p:cNvSpPr>
          <p:nvPr>
            <p:ph idx="1"/>
          </p:nvPr>
        </p:nvSpPr>
        <p:spPr>
          <a:xfrm>
            <a:off x="304800" y="1625384"/>
            <a:ext cx="8382000" cy="3829050"/>
          </a:xfrm>
        </p:spPr>
        <p:txBody>
          <a:bodyPr>
            <a:noAutofit/>
          </a:bodyPr>
          <a:lstStyle/>
          <a:p>
            <a:r>
              <a:rPr lang="en-US" sz="2400" dirty="0"/>
              <a:t>Glucagon should be prescribed for all individuals at increased risk of clinically significant hypoglycemia, defined as blood glucose &lt; 54 mg/</a:t>
            </a:r>
            <a:r>
              <a:rPr lang="en-US" sz="2400" dirty="0" err="1"/>
              <a:t>dL</a:t>
            </a:r>
            <a:r>
              <a:rPr lang="en-US" sz="2400" dirty="0"/>
              <a:t>, so it is available if needed. Caregivers, school personnel, or family members of these individuals should know where it is and when and how to administer it. Glucagon administration is not limited to health care professionals. </a:t>
            </a:r>
            <a:r>
              <a:rPr lang="en-US" sz="2400" b="1" dirty="0" smtClean="0">
                <a:solidFill>
                  <a:srgbClr val="FFFF00"/>
                </a:solidFill>
              </a:rPr>
              <a:t>E</a:t>
            </a:r>
          </a:p>
          <a:p>
            <a:endParaRPr lang="en-US" sz="2400" b="1" dirty="0">
              <a:solidFill>
                <a:srgbClr val="FFFF00"/>
              </a:solidFill>
            </a:endParaRPr>
          </a:p>
          <a:p>
            <a:pPr>
              <a:lnSpc>
                <a:spcPts val="2500"/>
              </a:lnSpc>
              <a:spcBef>
                <a:spcPts val="1200"/>
              </a:spcBef>
            </a:pPr>
            <a:r>
              <a:rPr lang="en-US" sz="2400" dirty="0">
                <a:solidFill>
                  <a:srgbClr val="FFFFFF"/>
                </a:solidFill>
              </a:rPr>
              <a:t>Hypoglycemia unawareness or one or more episodes of severe hypoglycemia should trigger </a:t>
            </a:r>
            <a:r>
              <a:rPr lang="en-US" sz="2400" dirty="0">
                <a:solidFill>
                  <a:srgbClr val="FFFF00"/>
                </a:solidFill>
              </a:rPr>
              <a:t>reevaluation</a:t>
            </a:r>
            <a:r>
              <a:rPr lang="en-US" sz="2400" dirty="0">
                <a:solidFill>
                  <a:srgbClr val="FFFFFF"/>
                </a:solidFill>
              </a:rPr>
              <a:t> of the treatment regimen. </a:t>
            </a:r>
            <a:r>
              <a:rPr lang="en-US" sz="2400" b="1" dirty="0">
                <a:solidFill>
                  <a:srgbClr val="FFFF00"/>
                </a:solidFill>
              </a:rPr>
              <a:t>E</a:t>
            </a:r>
          </a:p>
          <a:p>
            <a:pPr>
              <a:spcBef>
                <a:spcPts val="1200"/>
              </a:spcBef>
            </a:pPr>
            <a:endParaRPr lang="en-US" sz="2400" dirty="0">
              <a:solidFill>
                <a:srgbClr val="FBE905"/>
              </a:solidFill>
            </a:endParaRPr>
          </a:p>
        </p:txBody>
      </p:sp>
    </p:spTree>
    <p:extLst>
      <p:ext uri="{BB962C8B-B14F-4D97-AF65-F5344CB8AC3E}">
        <p14:creationId xmlns:p14="http://schemas.microsoft.com/office/powerpoint/2010/main" val="617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a:xfrm>
            <a:off x="304800" y="76200"/>
            <a:ext cx="8229600" cy="1143000"/>
          </a:xfrm>
        </p:spPr>
        <p:txBody>
          <a:bodyPr/>
          <a:lstStyle/>
          <a:p>
            <a:r>
              <a:rPr lang="en-US" sz="3200" dirty="0"/>
              <a:t>Hypoglycemia: Recommendations (3)</a:t>
            </a:r>
          </a:p>
        </p:txBody>
      </p:sp>
      <p:sp>
        <p:nvSpPr>
          <p:cNvPr id="107522" name="Content Placeholder 2"/>
          <p:cNvSpPr>
            <a:spLocks noGrp="1"/>
          </p:cNvSpPr>
          <p:nvPr>
            <p:ph idx="1"/>
          </p:nvPr>
        </p:nvSpPr>
        <p:spPr>
          <a:xfrm>
            <a:off x="152400" y="1672497"/>
            <a:ext cx="8763000" cy="3829050"/>
          </a:xfrm>
        </p:spPr>
        <p:txBody>
          <a:bodyPr>
            <a:noAutofit/>
          </a:bodyPr>
          <a:lstStyle/>
          <a:p>
            <a:pPr indent="-274320">
              <a:lnSpc>
                <a:spcPts val="2600"/>
              </a:lnSpc>
              <a:spcBef>
                <a:spcPts val="1200"/>
              </a:spcBef>
            </a:pPr>
            <a:r>
              <a:rPr lang="en-US" sz="2400" dirty="0"/>
              <a:t>Insulin-treated patients with hypoglycemia unawareness or an episode of clinically significant hypoglycemia should be advised to raise their glycemic targets to strictly avoid hypoglycemia for </a:t>
            </a:r>
            <a:r>
              <a:rPr lang="en-US" sz="2400" dirty="0">
                <a:solidFill>
                  <a:srgbClr val="FFFF00"/>
                </a:solidFill>
              </a:rPr>
              <a:t>at least several weeks </a:t>
            </a:r>
            <a:r>
              <a:rPr lang="en-US" sz="2400" dirty="0"/>
              <a:t>in order to partially reverse hypoglycemia unawareness and reduce risk of future episodes. </a:t>
            </a:r>
            <a:r>
              <a:rPr lang="en-US" sz="2200" b="1" dirty="0" smtClean="0">
                <a:solidFill>
                  <a:srgbClr val="FFFF00"/>
                </a:solidFill>
              </a:rPr>
              <a:t>A</a:t>
            </a:r>
          </a:p>
          <a:p>
            <a:pPr indent="-274320">
              <a:lnSpc>
                <a:spcPts val="2600"/>
              </a:lnSpc>
              <a:spcBef>
                <a:spcPts val="1200"/>
              </a:spcBef>
            </a:pPr>
            <a:endParaRPr lang="en-US" sz="2200" b="1" dirty="0">
              <a:solidFill>
                <a:srgbClr val="FFFF00"/>
              </a:solidFill>
            </a:endParaRPr>
          </a:p>
          <a:p>
            <a:pPr indent="-274320">
              <a:lnSpc>
                <a:spcPts val="2600"/>
              </a:lnSpc>
              <a:spcBef>
                <a:spcPts val="1200"/>
              </a:spcBef>
            </a:pPr>
            <a:r>
              <a:rPr lang="en-US" sz="2400" dirty="0" smtClean="0"/>
              <a:t>Ongoing </a:t>
            </a:r>
            <a:r>
              <a:rPr lang="en-US" sz="2400" dirty="0"/>
              <a:t>assessment of cognitive function is suggested with increased vigilance for  hypoglycemia by the clinician, patient, and caregivers if low cognition or declining cognition is found. </a:t>
            </a:r>
            <a:r>
              <a:rPr lang="en-US" sz="2200" b="1" dirty="0">
                <a:solidFill>
                  <a:srgbClr val="FFFF00"/>
                </a:solidFill>
              </a:rPr>
              <a:t>B</a:t>
            </a:r>
          </a:p>
          <a:p>
            <a:pPr>
              <a:spcBef>
                <a:spcPts val="1200"/>
              </a:spcBef>
              <a:buClr>
                <a:srgbClr val="FFD937"/>
              </a:buClr>
            </a:pPr>
            <a:endParaRPr lang="en-US" sz="2400" dirty="0">
              <a:solidFill>
                <a:srgbClr val="F8C206"/>
              </a:solidFill>
            </a:endParaRPr>
          </a:p>
          <a:p>
            <a:pPr>
              <a:spcBef>
                <a:spcPts val="1200"/>
              </a:spcBef>
            </a:pPr>
            <a:endParaRPr lang="en-US" sz="2400" dirty="0">
              <a:solidFill>
                <a:srgbClr val="F8C206"/>
              </a:solidFill>
            </a:endParaRPr>
          </a:p>
        </p:txBody>
      </p:sp>
    </p:spTree>
    <p:extLst>
      <p:ext uri="{BB962C8B-B14F-4D97-AF65-F5344CB8AC3E}">
        <p14:creationId xmlns:p14="http://schemas.microsoft.com/office/powerpoint/2010/main" val="41165416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19" y="304800"/>
            <a:ext cx="8229600" cy="1143000"/>
          </a:xfrm>
        </p:spPr>
        <p:txBody>
          <a:bodyPr/>
          <a:lstStyle/>
          <a:p>
            <a:r>
              <a:rPr lang="en-US" dirty="0" smtClean="0"/>
              <a:t>Take-Home Messages</a:t>
            </a:r>
            <a:endParaRPr lang="en-US" dirty="0"/>
          </a:p>
        </p:txBody>
      </p:sp>
      <p:sp>
        <p:nvSpPr>
          <p:cNvPr id="3" name="Content Placeholder 2"/>
          <p:cNvSpPr>
            <a:spLocks noGrp="1"/>
          </p:cNvSpPr>
          <p:nvPr>
            <p:ph idx="1"/>
          </p:nvPr>
        </p:nvSpPr>
        <p:spPr>
          <a:xfrm>
            <a:off x="26719" y="1310244"/>
            <a:ext cx="8915400" cy="4525963"/>
          </a:xfrm>
        </p:spPr>
        <p:txBody>
          <a:bodyPr>
            <a:normAutofit fontScale="92500"/>
          </a:bodyPr>
          <a:lstStyle/>
          <a:p>
            <a:endParaRPr lang="en-US" dirty="0"/>
          </a:p>
          <a:p>
            <a:r>
              <a:rPr lang="en-US" sz="2800" dirty="0"/>
              <a:t>Adults with type 1 diabetes mellitus have </a:t>
            </a:r>
            <a:r>
              <a:rPr lang="en-US" sz="2800" dirty="0" smtClean="0"/>
              <a:t>nearly </a:t>
            </a:r>
            <a:r>
              <a:rPr lang="en-US" sz="2800" dirty="0" smtClean="0">
                <a:solidFill>
                  <a:srgbClr val="FFFF00"/>
                </a:solidFill>
              </a:rPr>
              <a:t>2</a:t>
            </a:r>
            <a:r>
              <a:rPr lang="en-US" sz="2800" dirty="0" smtClean="0"/>
              <a:t> </a:t>
            </a:r>
            <a:r>
              <a:rPr lang="en-US" sz="2800" dirty="0"/>
              <a:t>episodes of mild </a:t>
            </a:r>
            <a:r>
              <a:rPr lang="en-US" sz="2800" dirty="0" smtClean="0"/>
              <a:t>hypoglycemia </a:t>
            </a:r>
            <a:r>
              <a:rPr lang="en-US" sz="2800" dirty="0"/>
              <a:t>per week; the annual prevalence of severe </a:t>
            </a:r>
            <a:r>
              <a:rPr lang="en-US" sz="2800" dirty="0" smtClean="0"/>
              <a:t>hypoglycemia </a:t>
            </a:r>
            <a:r>
              <a:rPr lang="en-US" sz="2800" dirty="0"/>
              <a:t>is </a:t>
            </a:r>
            <a:r>
              <a:rPr lang="en-US" sz="2800" dirty="0" smtClean="0">
                <a:solidFill>
                  <a:srgbClr val="FFFF00"/>
                </a:solidFill>
              </a:rPr>
              <a:t>30</a:t>
            </a:r>
            <a:r>
              <a:rPr lang="en-US" sz="2800" dirty="0">
                <a:solidFill>
                  <a:srgbClr val="FFFF00"/>
                </a:solidFill>
              </a:rPr>
              <a:t>%</a:t>
            </a:r>
            <a:r>
              <a:rPr lang="en-US" sz="2800" dirty="0"/>
              <a:t>, with several factors, such as long disease duration, increasing its </a:t>
            </a:r>
            <a:r>
              <a:rPr lang="en-US" sz="2800" dirty="0" smtClean="0"/>
              <a:t>incidence</a:t>
            </a:r>
          </a:p>
          <a:p>
            <a:endParaRPr lang="en-US" sz="2800" dirty="0"/>
          </a:p>
          <a:p>
            <a:r>
              <a:rPr lang="en-US" sz="2800" dirty="0" smtClean="0"/>
              <a:t>Adults </a:t>
            </a:r>
            <a:r>
              <a:rPr lang="en-US" sz="2800" dirty="0"/>
              <a:t>with insulin-treated type 2 diabetes mellitus experience a </a:t>
            </a:r>
            <a:r>
              <a:rPr lang="en-US" sz="2800" dirty="0">
                <a:solidFill>
                  <a:srgbClr val="FFFF00"/>
                </a:solidFill>
              </a:rPr>
              <a:t>lower frequency </a:t>
            </a:r>
            <a:r>
              <a:rPr lang="en-US" sz="2800" dirty="0"/>
              <a:t>of mild and severe </a:t>
            </a:r>
            <a:r>
              <a:rPr lang="en-US" sz="2800" dirty="0" smtClean="0"/>
              <a:t>hypoglycemia </a:t>
            </a:r>
            <a:r>
              <a:rPr lang="en-US" sz="2800" dirty="0"/>
              <a:t>episodes than those with type 1 diabetes mellitus, but frequency rises progressively with increasing duration of insulin therapy</a:t>
            </a:r>
          </a:p>
          <a:p>
            <a:endParaRPr lang="en-US" sz="2800" dirty="0"/>
          </a:p>
        </p:txBody>
      </p:sp>
    </p:spTree>
    <p:extLst>
      <p:ext uri="{BB962C8B-B14F-4D97-AF65-F5344CB8AC3E}">
        <p14:creationId xmlns:p14="http://schemas.microsoft.com/office/powerpoint/2010/main" val="6372426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Take-Home Messages</a:t>
            </a:r>
          </a:p>
        </p:txBody>
      </p:sp>
      <p:sp>
        <p:nvSpPr>
          <p:cNvPr id="3" name="Content Placeholder 2"/>
          <p:cNvSpPr>
            <a:spLocks noGrp="1"/>
          </p:cNvSpPr>
          <p:nvPr>
            <p:ph idx="1"/>
          </p:nvPr>
        </p:nvSpPr>
        <p:spPr>
          <a:xfrm>
            <a:off x="0" y="1828800"/>
            <a:ext cx="8915400" cy="4525963"/>
          </a:xfrm>
        </p:spPr>
        <p:txBody>
          <a:bodyPr>
            <a:normAutofit/>
          </a:bodyPr>
          <a:lstStyle/>
          <a:p>
            <a:r>
              <a:rPr lang="en-US" sz="2800" dirty="0"/>
              <a:t>Severe hypoglycemia </a:t>
            </a:r>
            <a:r>
              <a:rPr lang="en-US" sz="2800" dirty="0" smtClean="0"/>
              <a:t>is </a:t>
            </a:r>
            <a:r>
              <a:rPr lang="en-US" sz="2800" dirty="0">
                <a:solidFill>
                  <a:srgbClr val="FFFF00"/>
                </a:solidFill>
              </a:rPr>
              <a:t>strongly associated </a:t>
            </a:r>
            <a:r>
              <a:rPr lang="en-US" sz="2800" dirty="0"/>
              <a:t>with increased risks of </a:t>
            </a:r>
            <a:r>
              <a:rPr lang="en-US" sz="2800" dirty="0" smtClean="0"/>
              <a:t>cardiovascular events and mortality </a:t>
            </a:r>
          </a:p>
          <a:p>
            <a:r>
              <a:rPr lang="en-US" sz="2800" dirty="0"/>
              <a:t>The association </a:t>
            </a:r>
            <a:r>
              <a:rPr lang="en-US" sz="2800" dirty="0" smtClean="0"/>
              <a:t>is probably </a:t>
            </a:r>
            <a:r>
              <a:rPr lang="en-US" sz="2800" dirty="0"/>
              <a:t>partly caused by </a:t>
            </a:r>
            <a:r>
              <a:rPr lang="en-US" sz="2800" dirty="0" smtClean="0"/>
              <a:t>confounding , indicating </a:t>
            </a:r>
            <a:r>
              <a:rPr lang="en-US" sz="2800" dirty="0"/>
              <a:t>that hypoglycemia is just as likely to be </a:t>
            </a:r>
            <a:r>
              <a:rPr lang="en-US" sz="2800" dirty="0" smtClean="0"/>
              <a:t>a </a:t>
            </a:r>
            <a:r>
              <a:rPr lang="en-US" sz="2800" dirty="0" smtClean="0">
                <a:solidFill>
                  <a:srgbClr val="FFFF00"/>
                </a:solidFill>
              </a:rPr>
              <a:t>marker </a:t>
            </a:r>
            <a:r>
              <a:rPr lang="en-US" sz="2800" dirty="0">
                <a:solidFill>
                  <a:srgbClr val="FFFF00"/>
                </a:solidFill>
              </a:rPr>
              <a:t>of vulnerability </a:t>
            </a:r>
            <a:r>
              <a:rPr lang="en-US" sz="2800" dirty="0"/>
              <a:t>to such </a:t>
            </a:r>
            <a:r>
              <a:rPr lang="en-US" sz="2800" dirty="0" smtClean="0"/>
              <a:t>events</a:t>
            </a:r>
          </a:p>
          <a:p>
            <a:r>
              <a:rPr lang="en-US" sz="2800" dirty="0"/>
              <a:t>However, people with type 1 or type 2 diabetes also seem at risk </a:t>
            </a:r>
            <a:r>
              <a:rPr lang="en-US" sz="2800" dirty="0" smtClean="0"/>
              <a:t>of </a:t>
            </a:r>
            <a:r>
              <a:rPr lang="en-US" sz="2800" dirty="0" smtClean="0">
                <a:solidFill>
                  <a:srgbClr val="FFFF00"/>
                </a:solidFill>
              </a:rPr>
              <a:t>hypoglycemia-induced</a:t>
            </a:r>
            <a:r>
              <a:rPr lang="en-US" sz="2800" dirty="0" smtClean="0"/>
              <a:t> </a:t>
            </a:r>
            <a:r>
              <a:rPr lang="en-US" sz="2800" dirty="0"/>
              <a:t>cardiovascular </a:t>
            </a:r>
            <a:r>
              <a:rPr lang="en-US" sz="2800" dirty="0" smtClean="0"/>
              <a:t>effects</a:t>
            </a:r>
            <a:endParaRPr lang="en-US" sz="2800" dirty="0"/>
          </a:p>
        </p:txBody>
      </p:sp>
    </p:spTree>
    <p:extLst>
      <p:ext uri="{BB962C8B-B14F-4D97-AF65-F5344CB8AC3E}">
        <p14:creationId xmlns:p14="http://schemas.microsoft.com/office/powerpoint/2010/main" val="27550723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dirty="0"/>
              <a:t>Take-Home Messages</a:t>
            </a:r>
          </a:p>
        </p:txBody>
      </p:sp>
      <p:sp>
        <p:nvSpPr>
          <p:cNvPr id="3" name="Content Placeholder 2"/>
          <p:cNvSpPr>
            <a:spLocks noGrp="1"/>
          </p:cNvSpPr>
          <p:nvPr>
            <p:ph idx="1"/>
          </p:nvPr>
        </p:nvSpPr>
        <p:spPr>
          <a:xfrm>
            <a:off x="304800" y="1905000"/>
            <a:ext cx="8534400" cy="4525963"/>
          </a:xfrm>
        </p:spPr>
        <p:txBody>
          <a:bodyPr>
            <a:normAutofit/>
          </a:bodyPr>
          <a:lstStyle/>
          <a:p>
            <a:r>
              <a:rPr lang="en-US" sz="2800" dirty="0" smtClean="0"/>
              <a:t>Prevention </a:t>
            </a:r>
            <a:r>
              <a:rPr lang="en-US" sz="2800" dirty="0"/>
              <a:t>of </a:t>
            </a:r>
            <a:r>
              <a:rPr lang="en-US" sz="2800" dirty="0" smtClean="0"/>
              <a:t>hypoglycemia </a:t>
            </a:r>
            <a:r>
              <a:rPr lang="en-US" sz="2800" dirty="0"/>
              <a:t>depends on effective </a:t>
            </a:r>
            <a:r>
              <a:rPr lang="en-US" sz="2800" dirty="0">
                <a:solidFill>
                  <a:srgbClr val="FFFF00"/>
                </a:solidFill>
              </a:rPr>
              <a:t>patient education</a:t>
            </a:r>
            <a:r>
              <a:rPr lang="en-US" sz="2800" dirty="0"/>
              <a:t>, diet, exercise, frequent glucose monitoring and appropriate adjustment of </a:t>
            </a:r>
            <a:r>
              <a:rPr lang="en-US" sz="2800" dirty="0" smtClean="0"/>
              <a:t>therapies</a:t>
            </a:r>
          </a:p>
          <a:p>
            <a:r>
              <a:rPr lang="en-US" sz="2800" dirty="0" smtClean="0"/>
              <a:t>New </a:t>
            </a:r>
            <a:r>
              <a:rPr lang="en-US" sz="2800" dirty="0"/>
              <a:t>technologies, such as </a:t>
            </a:r>
            <a:r>
              <a:rPr lang="en-US" sz="2800" dirty="0">
                <a:solidFill>
                  <a:srgbClr val="FFFF00"/>
                </a:solidFill>
              </a:rPr>
              <a:t>real-time continuous glucose monitoring and insulin pumps</a:t>
            </a:r>
            <a:r>
              <a:rPr lang="en-US" sz="2800" dirty="0"/>
              <a:t>, might also </a:t>
            </a:r>
            <a:r>
              <a:rPr lang="en-US" sz="2800" dirty="0" smtClean="0"/>
              <a:t>help</a:t>
            </a:r>
          </a:p>
          <a:p>
            <a:r>
              <a:rPr lang="en-US" sz="2800" dirty="0">
                <a:solidFill>
                  <a:srgbClr val="FFFF00"/>
                </a:solidFill>
              </a:rPr>
              <a:t>I</a:t>
            </a:r>
            <a:r>
              <a:rPr lang="en-US" sz="2800" dirty="0" smtClean="0">
                <a:solidFill>
                  <a:srgbClr val="FFFF00"/>
                </a:solidFill>
              </a:rPr>
              <a:t>slet </a:t>
            </a:r>
            <a:r>
              <a:rPr lang="en-US" sz="2800" dirty="0">
                <a:solidFill>
                  <a:srgbClr val="FFFF00"/>
                </a:solidFill>
              </a:rPr>
              <a:t>or a </a:t>
            </a:r>
            <a:r>
              <a:rPr lang="en-US" sz="2800" dirty="0" smtClean="0">
                <a:solidFill>
                  <a:srgbClr val="FFFF00"/>
                </a:solidFill>
              </a:rPr>
              <a:t>pancreas transplantation </a:t>
            </a:r>
            <a:r>
              <a:rPr lang="en-US" sz="2800" dirty="0" smtClean="0"/>
              <a:t>as an emerging tool can help </a:t>
            </a:r>
            <a:r>
              <a:rPr lang="en-US" sz="2800" dirty="0"/>
              <a:t>Type 1 </a:t>
            </a:r>
            <a:r>
              <a:rPr lang="en-US" sz="2800" dirty="0" smtClean="0"/>
              <a:t>Diabetes complicated </a:t>
            </a:r>
            <a:r>
              <a:rPr lang="en-US" sz="2800" dirty="0"/>
              <a:t>by p</a:t>
            </a:r>
            <a:r>
              <a:rPr lang="en-US" sz="2800" dirty="0" smtClean="0"/>
              <a:t>roblematic </a:t>
            </a:r>
            <a:r>
              <a:rPr lang="en-US" sz="2800" dirty="0"/>
              <a:t>h</a:t>
            </a:r>
            <a:r>
              <a:rPr lang="en-US" sz="2800" dirty="0" smtClean="0"/>
              <a:t>ypoglycemia</a:t>
            </a:r>
          </a:p>
          <a:p>
            <a:endParaRPr lang="en-US" sz="2800" dirty="0"/>
          </a:p>
          <a:p>
            <a:endParaRPr lang="en-US" sz="2800" dirty="0"/>
          </a:p>
          <a:p>
            <a:endParaRPr lang="en-US" dirty="0"/>
          </a:p>
        </p:txBody>
      </p:sp>
    </p:spTree>
    <p:extLst>
      <p:ext uri="{BB962C8B-B14F-4D97-AF65-F5344CB8AC3E}">
        <p14:creationId xmlns:p14="http://schemas.microsoft.com/office/powerpoint/2010/main" val="325986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523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CTURE">
  <a:themeElements>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3961</Words>
  <Application>Microsoft Office PowerPoint</Application>
  <PresentationFormat>On-screen Show (4:3)</PresentationFormat>
  <Paragraphs>341</Paragraphs>
  <Slides>86</Slides>
  <Notes>11</Notes>
  <HiddenSlides>0</HiddenSlides>
  <MMClips>0</MMClips>
  <ScaleCrop>false</ScaleCrop>
  <HeadingPairs>
    <vt:vector size="6" baseType="variant">
      <vt:variant>
        <vt:lpstr>Fonts Used</vt:lpstr>
      </vt:variant>
      <vt:variant>
        <vt:i4>31</vt:i4>
      </vt:variant>
      <vt:variant>
        <vt:lpstr>Theme</vt:lpstr>
      </vt:variant>
      <vt:variant>
        <vt:i4>2</vt:i4>
      </vt:variant>
      <vt:variant>
        <vt:lpstr>Slide Titles</vt:lpstr>
      </vt:variant>
      <vt:variant>
        <vt:i4>86</vt:i4>
      </vt:variant>
    </vt:vector>
  </HeadingPairs>
  <TitlesOfParts>
    <vt:vector size="119" baseType="lpstr">
      <vt:lpstr>맑은 고딕</vt:lpstr>
      <vt:lpstr>MS PGothic</vt:lpstr>
      <vt:lpstr>MS PGothic</vt:lpstr>
      <vt:lpstr>AdvCAECI-R</vt:lpstr>
      <vt:lpstr>AdvOT0f59d5f2.B</vt:lpstr>
      <vt:lpstr>AdvOT0f59d5f2.B+20</vt:lpstr>
      <vt:lpstr>AdvOT118e7927</vt:lpstr>
      <vt:lpstr>AdvOT1a8a9c4a.BI</vt:lpstr>
      <vt:lpstr>AdvOT6c1def61.B</vt:lpstr>
      <vt:lpstr>AdvOT6c1def61.B+20</vt:lpstr>
      <vt:lpstr>AdvOT96952d75.I</vt:lpstr>
      <vt:lpstr>AdvOTf563b7c8.BI</vt:lpstr>
      <vt:lpstr>AdvOTfe83be88</vt:lpstr>
      <vt:lpstr>Arial</vt:lpstr>
      <vt:lpstr>B Mitra</vt:lpstr>
      <vt:lpstr>Calibri</vt:lpstr>
      <vt:lpstr>Helvetica</vt:lpstr>
      <vt:lpstr>MinionPro-It</vt:lpstr>
      <vt:lpstr>MinionPro-Regular</vt:lpstr>
      <vt:lpstr>New-Baskerville-RomanA</vt:lpstr>
      <vt:lpstr>Osaka</vt:lpstr>
      <vt:lpstr>OTNEJMScalaSansLF</vt:lpstr>
      <vt:lpstr>Shaker2Lancet-Bold</vt:lpstr>
      <vt:lpstr>Shaker2Lancet-BoldItalic</vt:lpstr>
      <vt:lpstr>Shaker2Lancet-Regular</vt:lpstr>
      <vt:lpstr>Symbol</vt:lpstr>
      <vt:lpstr>Times</vt:lpstr>
      <vt:lpstr>Times New Roman</vt:lpstr>
      <vt:lpstr>Trebuchet MS</vt:lpstr>
      <vt:lpstr>Verdana</vt:lpstr>
      <vt:lpstr>Wingdings</vt:lpstr>
      <vt:lpstr>Office Theme</vt:lpstr>
      <vt:lpstr>STRUCTURE</vt:lpstr>
      <vt:lpstr>Prevention and Treatment of Hypoglycemia</vt:lpstr>
      <vt:lpstr>Agenda</vt:lpstr>
      <vt:lpstr>PowerPoint Presentation</vt:lpstr>
      <vt:lpstr>Definition</vt:lpstr>
      <vt:lpstr>PowerPoint Presentation</vt:lpstr>
      <vt:lpstr>Classification of Hypoglycemia</vt:lpstr>
      <vt:lpstr>PowerPoint Presentation</vt:lpstr>
      <vt:lpstr>Symptoms of Hypoglycemia</vt:lpstr>
      <vt:lpstr>PowerPoint Presentation</vt:lpstr>
      <vt:lpstr>PowerPoint Presentation</vt:lpstr>
      <vt:lpstr>Hypoglycemia-Associated Autonomic Failure (HAAF) </vt:lpstr>
      <vt:lpstr>PowerPoint Presentation</vt:lpstr>
      <vt:lpstr>HAAF</vt:lpstr>
      <vt:lpstr>Nocturnal hypoglycemia</vt:lpstr>
      <vt:lpstr>Sleep-Related HAAF</vt:lpstr>
      <vt:lpstr>HAAF is largely preventable and/or reversible</vt:lpstr>
      <vt:lpstr>PowerPoint Presentation</vt:lpstr>
      <vt:lpstr>PowerPoint Presentation</vt:lpstr>
      <vt:lpstr>Hypoglycemia is Frequently Unrecognized by Patients</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lpstr>PowerPoint Presentation</vt:lpstr>
      <vt:lpstr>PowerPoint Presentation</vt:lpstr>
      <vt:lpstr>PowerPoint Presentation</vt:lpstr>
      <vt:lpstr>Conclusions</vt:lpstr>
      <vt:lpstr>Nonsevere nocturnal hypoglycemia event (NSNHE) impacts daily function</vt:lpstr>
      <vt:lpstr>PowerPoint Presentation</vt:lpstr>
      <vt:lpstr>Strategies to prevent hypoglycemia</vt:lpstr>
      <vt:lpstr>PowerPoint Presentation</vt:lpstr>
      <vt:lpstr>PowerPoint Presentation</vt:lpstr>
      <vt:lpstr>PowerPoint Presentation</vt:lpstr>
      <vt:lpstr>PowerPoint Presentation</vt:lpstr>
      <vt:lpstr>PowerPoint Presentation</vt:lpstr>
      <vt:lpstr>Key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in HbA1c: Insulin glargine vs NPH No difference </vt:lpstr>
      <vt:lpstr>Change in HbA1c: Insulin detemir vs NPH  No difference</vt:lpstr>
      <vt:lpstr>Fewer people experienced symptomatic, overall or nocturnal hypoglycemic episodes with treatment with either insulin glargine or detemir</vt:lpstr>
      <vt:lpstr>PowerPoint Presentation</vt:lpstr>
      <vt:lpstr>Short-acting insulin analogues versus regular human insulin for adults with type 1 diabetes mellitus</vt:lpstr>
      <vt:lpstr>The mean difference in HbA1c was in favor of insulin analogues.</vt:lpstr>
      <vt:lpstr>Weight gain No difference </vt:lpstr>
      <vt:lpstr>Severe hypoglycemic episodes No difference </vt:lpstr>
      <vt:lpstr>PowerPoint Presentation</vt:lpstr>
      <vt:lpstr>Short-acting insulin analogues versus regular human insulin for adult, non-pregnant persons with type 2 diabetes mellitus</vt:lpstr>
      <vt:lpstr>HbA1c change No difference </vt:lpstr>
      <vt:lpstr>Results</vt:lpstr>
      <vt:lpstr>PowerPoint Presentation</vt:lpstr>
      <vt:lpstr>PowerPoint Presentation</vt:lpstr>
      <vt:lpstr>Transplant Interventions</vt:lpstr>
      <vt:lpstr>PowerPoint Presentation</vt:lpstr>
      <vt:lpstr>Hypoglycemia Patient Questionnaire</vt:lpstr>
      <vt:lpstr>Hypoglycemia Patient Questionnaire</vt:lpstr>
      <vt:lpstr>Hypoglycemia Provider Checklist</vt:lpstr>
      <vt:lpstr>PowerPoint Presentation</vt:lpstr>
      <vt:lpstr>Hypoglycemia: Recommendations</vt:lpstr>
      <vt:lpstr>Hypoglycemia: Recommendations (2)</vt:lpstr>
      <vt:lpstr>Hypoglycemia: Recommendations (3)</vt:lpstr>
      <vt:lpstr>Take-Home Messages</vt:lpstr>
      <vt:lpstr>Take-Home Messages</vt:lpstr>
      <vt:lpstr>Take-Home Messages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guidelines moving us towards individualization</dc:title>
  <dc:creator>Hossein Panah</dc:creator>
  <cp:lastModifiedBy>HP</cp:lastModifiedBy>
  <cp:revision>205</cp:revision>
  <dcterms:created xsi:type="dcterms:W3CDTF">2014-05-26T14:14:05Z</dcterms:created>
  <dcterms:modified xsi:type="dcterms:W3CDTF">2019-07-24T20:09:24Z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-820953091</vt:i4>
  </property>
  <property fmtid="{D5CDD505-2E9C-101B-9397-08002B2CF9AE}" pid="3" name="_NewReviewCycle">
    <vt:lpwstr/>
  </property>
  <property fmtid="{D5CDD505-2E9C-101B-9397-08002B2CF9AE}" pid="4" name="_EmailSubject">
    <vt:lpwstr>Slidekit</vt:lpwstr>
  </property>
  <property fmtid="{D5CDD505-2E9C-101B-9397-08002B2CF9AE}" pid="5" name="_AuthorEmail">
    <vt:lpwstr>Zohreh.Mozafari@sanofi.com</vt:lpwstr>
  </property>
  <property fmtid="{D5CDD505-2E9C-101B-9397-08002B2CF9AE}" pid="6" name="_AuthorEmailDisplayName">
    <vt:lpwstr>Mozafari, Zohreh PH/AE</vt:lpwstr>
  </property>
</Properties>
</file>