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6" r:id="rId8"/>
    <p:sldId id="257" r:id="rId9"/>
    <p:sldId id="260" r:id="rId10"/>
    <p:sldId id="258" r:id="rId11"/>
    <p:sldId id="259" r:id="rId12"/>
    <p:sldId id="261" r:id="rId13"/>
    <p:sldId id="271" r:id="rId14"/>
    <p:sldId id="263" r:id="rId15"/>
    <p:sldId id="264" r:id="rId16"/>
    <p:sldId id="266" r:id="rId17"/>
    <p:sldId id="267" r:id="rId18"/>
    <p:sldId id="268" r:id="rId19"/>
    <p:sldId id="270" r:id="rId20"/>
    <p:sldId id="269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8B95-EDEF-4B24-A7B5-D4E9E2DBB84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CE3D-9DEE-45E5-9C26-48CDDF5C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8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8B95-EDEF-4B24-A7B5-D4E9E2DBB84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CE3D-9DEE-45E5-9C26-48CDDF5C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1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8B95-EDEF-4B24-A7B5-D4E9E2DBB84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CE3D-9DEE-45E5-9C26-48CDDF5C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57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226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795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75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9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654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37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779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7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8B95-EDEF-4B24-A7B5-D4E9E2DBB84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CE3D-9DEE-45E5-9C26-48CDDF5C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26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85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1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338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029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1731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5905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45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954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4964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85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8B95-EDEF-4B24-A7B5-D4E9E2DBB84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CE3D-9DEE-45E5-9C26-48CDDF5C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249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324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92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77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520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25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994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031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960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57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0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8B95-EDEF-4B24-A7B5-D4E9E2DBB84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CE3D-9DEE-45E5-9C26-48CDDF5C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219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396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655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7151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268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08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521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925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764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01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8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8B95-EDEF-4B24-A7B5-D4E9E2DBB84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CE3D-9DEE-45E5-9C26-48CDDF5C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8379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276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576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968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80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800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904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13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170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761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8B95-EDEF-4B24-A7B5-D4E9E2DBB84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CE3D-9DEE-45E5-9C26-48CDDF5C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782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707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215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2094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472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5678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4193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47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824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7288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66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8B95-EDEF-4B24-A7B5-D4E9E2DBB84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CE3D-9DEE-45E5-9C26-48CDDF5C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8117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5286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20494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4774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600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204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0344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0057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0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8B95-EDEF-4B24-A7B5-D4E9E2DBB84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CE3D-9DEE-45E5-9C26-48CDDF5C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9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8B95-EDEF-4B24-A7B5-D4E9E2DBB84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CE3D-9DEE-45E5-9C26-48CDDF5C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2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78B95-EDEF-4B24-A7B5-D4E9E2DBB84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CE3D-9DEE-45E5-9C26-48CDDF5C3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8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9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1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8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0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4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8BC5E-FB30-4E27-B6E7-5B32B0EA17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8DBB-F18F-4833-9C9E-46661E7E3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34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irfoilScriptSSK" panose="00000400000000000000" pitchFamily="2" charset="0"/>
              </a:rPr>
              <a:t>In the Name of God</a:t>
            </a:r>
            <a:endParaRPr lang="en-US" dirty="0">
              <a:latin typeface="AirfoilScriptSSK" panose="000004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72113" y="609601"/>
            <a:ext cx="6647775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9407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95/9/29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1" y="1600200"/>
            <a:ext cx="725287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2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PMH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: Obsession disorders treated 4 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yr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ago</a:t>
            </a:r>
          </a:p>
          <a:p>
            <a:pPr marL="0" indent="0">
              <a:buNone/>
            </a:pP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Anxiety and mood disorder since months 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ago,under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treatment</a:t>
            </a:r>
          </a:p>
          <a:p>
            <a:pPr marL="0" indent="0">
              <a:buNone/>
            </a:pP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No 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Hx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of pathologic 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Fx,PUD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, chronic 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diarrhea,nephrolithiasis</a:t>
            </a:r>
            <a:endParaRPr lang="en-US" dirty="0" smtClean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No 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Hx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of 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FTT,hypotonia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or skeletal abnormalities in infancy &amp; childhood</a:t>
            </a:r>
          </a:p>
          <a:p>
            <a:pPr marL="0" indent="0">
              <a:buNone/>
            </a:pPr>
            <a:endParaRPr lang="en-US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DH: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Sertraline,Haloperidol,Oxazepam</a:t>
            </a:r>
            <a:endParaRPr lang="en-US" dirty="0" smtClean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4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380810"/>
              </p:ext>
            </p:extLst>
          </p:nvPr>
        </p:nvGraphicFramePr>
        <p:xfrm>
          <a:off x="2126225" y="4586942"/>
          <a:ext cx="6553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fa-IR" dirty="0" smtClean="0"/>
                        <a:t>        </a:t>
                      </a:r>
                      <a:r>
                        <a:rPr lang="en-US" dirty="0" smtClean="0"/>
                        <a:t>  </a:t>
                      </a:r>
                      <a:r>
                        <a:rPr lang="fa-IR" dirty="0" smtClean="0"/>
                        <a:t>مادر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  پدر        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9.8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 hydroxy vit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10.7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PTH(</a:t>
                      </a:r>
                      <a:r>
                        <a:rPr lang="en-US" dirty="0" err="1" smtClean="0"/>
                        <a:t>pg</a:t>
                      </a:r>
                      <a:r>
                        <a:rPr lang="en-US" dirty="0" smtClean="0"/>
                        <a:t>/ml)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9599" y="1639133"/>
            <a:ext cx="95864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FH</a:t>
            </a:r>
            <a:r>
              <a:rPr lang="en-US" sz="2800" dirty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: Hyperthyroidism in father received I therapy</a:t>
            </a:r>
          </a:p>
          <a:p>
            <a:pPr lvl="0"/>
            <a:r>
              <a:rPr lang="en-US" sz="2800" dirty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Hypothyroidism &amp; Anti TPO(+) in </a:t>
            </a:r>
            <a:r>
              <a:rPr lang="en-US" sz="2800" dirty="0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paternal family members.</a:t>
            </a:r>
            <a:endParaRPr lang="en-US" sz="2800" dirty="0">
              <a:solidFill>
                <a:prstClr val="black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Nephrolithiasis in father and </a:t>
            </a:r>
            <a:r>
              <a:rPr lang="en-US" sz="2800" dirty="0" err="1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uncle,Major</a:t>
            </a:r>
            <a:r>
              <a:rPr lang="en-US" sz="2800" dirty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depression in her </a:t>
            </a:r>
            <a:r>
              <a:rPr lang="en-US" sz="2800" dirty="0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father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No </a:t>
            </a:r>
            <a:r>
              <a:rPr lang="en-US" sz="2800" dirty="0" err="1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Hx</a:t>
            </a:r>
            <a:r>
              <a:rPr lang="en-US" sz="2800" dirty="0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of Hypercalcemia, pathologic </a:t>
            </a:r>
            <a:r>
              <a:rPr lang="en-US" sz="2800" dirty="0" err="1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Fx,GI</a:t>
            </a:r>
            <a:r>
              <a:rPr lang="en-US" sz="2800" dirty="0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surgery in relatives</a:t>
            </a:r>
            <a:endParaRPr lang="en-US" sz="2800" dirty="0">
              <a:solidFill>
                <a:prstClr val="black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22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PH/E</a:t>
            </a:r>
            <a:endParaRPr lang="en-US" sz="32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5066"/>
            <a:ext cx="10972800" cy="4525963"/>
          </a:xfrm>
        </p:spPr>
        <p:txBody>
          <a:bodyPr/>
          <a:lstStyle/>
          <a:p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Ht:176 cm(m'Ht:172,f 'Ht:188) P5B5</a:t>
            </a:r>
          </a:p>
          <a:p>
            <a:pPr marL="0" indent="0">
              <a:buNone/>
            </a:pP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   BMI:21</a:t>
            </a:r>
          </a:p>
          <a:p>
            <a:pPr marL="0" indent="0">
              <a:buNone/>
            </a:pPr>
            <a: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  BP:90/60  PR:90</a:t>
            </a:r>
          </a:p>
          <a:p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Skin: Rash(-) skin tag (-)</a:t>
            </a:r>
          </a:p>
          <a:p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H&amp;N: Sclera pale(+) </a:t>
            </a:r>
          </a:p>
          <a:p>
            <a:pPr marL="0" indent="0">
              <a:buNone/>
            </a:pPr>
            <a: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  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Thyroid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diffuse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enlargement (~25 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gr,soft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consistency, no 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nudule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12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Chest &amp; </a:t>
            </a:r>
            <a:r>
              <a:rPr lang="en-US" dirty="0" err="1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Abdomen:NO</a:t>
            </a:r>
            <a:r>
              <a:rPr lang="en-US" dirty="0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remarkable physical </a:t>
            </a:r>
            <a:r>
              <a:rPr lang="en-US" dirty="0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findings</a:t>
            </a: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Extrimities</a:t>
            </a:r>
            <a:r>
              <a:rPr lang="en-US" dirty="0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: Muscle force NL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   Bone tenderness (-) Neurologic Exam NL</a:t>
            </a:r>
            <a:endParaRPr lang="en-US" dirty="0">
              <a:solidFill>
                <a:prstClr val="black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9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Problem List:</a:t>
            </a:r>
            <a:endParaRPr lang="en-US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A 17 y-o girl  with hypercalcemia &amp;   PTH in Lab data</a:t>
            </a:r>
          </a:p>
          <a:p>
            <a:pPr marL="0" indent="0">
              <a:buNone/>
            </a:pP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   w/o no sign &amp; symptoms of Hypercalcemia </a:t>
            </a:r>
          </a:p>
          <a:p>
            <a:pPr marL="0" indent="0">
              <a:buNone/>
            </a:pPr>
            <a: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  w/o family 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Hx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of Hypercalcemia</a:t>
            </a:r>
            <a: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</a:p>
        </p:txBody>
      </p:sp>
      <p:sp>
        <p:nvSpPr>
          <p:cNvPr id="4" name="Up Arrow 3"/>
          <p:cNvSpPr/>
          <p:nvPr/>
        </p:nvSpPr>
        <p:spPr>
          <a:xfrm>
            <a:off x="6538453" y="1678859"/>
            <a:ext cx="49161" cy="37362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3100" b="1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Pateint</a:t>
            </a:r>
            <a:r>
              <a:rPr lang="en-US" sz="31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ID</a:t>
            </a:r>
            <a:endParaRPr lang="en-US" sz="31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Age:17 y-o girl</a:t>
            </a:r>
          </a:p>
          <a:p>
            <a:pPr marL="0" indent="0">
              <a:buNone/>
            </a:pP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Education: High school student</a:t>
            </a:r>
          </a:p>
          <a:p>
            <a:pPr marL="0" indent="0">
              <a:buNone/>
            </a:pP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Habitation:Tehran</a:t>
            </a:r>
            <a:endParaRPr lang="en-US" dirty="0" smtClean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Marital status: Single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200" b="1" dirty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PI</a:t>
            </a:r>
            <a:r>
              <a:rPr lang="en-US" dirty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: The patient is a 17 y-o girl that had a physician consult 5 </a:t>
            </a:r>
            <a:r>
              <a:rPr lang="en-US" dirty="0" err="1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mo</a:t>
            </a:r>
            <a:r>
              <a:rPr lang="en-US" dirty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ago for GI upset &amp; epigastric pain (which was accelerated after meal &amp; reduced by </a:t>
            </a:r>
            <a:r>
              <a:rPr lang="en-US" dirty="0" err="1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PPI,no</a:t>
            </a:r>
            <a:r>
              <a:rPr lang="en-US" dirty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radiation,no</a:t>
            </a:r>
            <a:r>
              <a:rPr lang="en-US" dirty="0">
                <a:solidFill>
                  <a:prstClr val="black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concomitant symptoms) in addition to hypermenorrhea(since her puberty &amp; her mother was concerned about anemia)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CC</a:t>
            </a:r>
            <a:r>
              <a:rPr lang="en-US" sz="2800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:Refered</a:t>
            </a:r>
            <a:r>
              <a:rPr lang="en-US" sz="28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to w/u Hypercalcemia</a:t>
            </a:r>
            <a:endParaRPr lang="en-US" sz="28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3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56" y="886895"/>
            <a:ext cx="6813754" cy="5148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A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complete blood test was done due to patient request;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827954"/>
              </p:ext>
            </p:extLst>
          </p:nvPr>
        </p:nvGraphicFramePr>
        <p:xfrm>
          <a:off x="1700979" y="1842266"/>
          <a:ext cx="8150943" cy="4421615"/>
        </p:xfrm>
        <a:graphic>
          <a:graphicData uri="http://schemas.openxmlformats.org/drawingml/2006/table">
            <a:tbl>
              <a:tblPr firstRow="1" bandRow="1"/>
              <a:tblGrid>
                <a:gridCol w="2716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69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169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83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95/5/1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95/5/8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a-IR" dirty="0" smtClean="0"/>
                        <a:t> </a:t>
                      </a:r>
                      <a:r>
                        <a:rPr lang="en-US" dirty="0" smtClean="0"/>
                        <a:t>        </a:t>
                      </a:r>
                      <a:r>
                        <a:rPr lang="fa-IR" dirty="0" smtClean="0"/>
                        <a:t> </a:t>
                      </a:r>
                      <a:r>
                        <a:rPr lang="en-US" dirty="0" smtClean="0"/>
                        <a:t>Ca</a:t>
                      </a:r>
                      <a:r>
                        <a:rPr lang="en-US" baseline="0" dirty="0" smtClean="0"/>
                        <a:t>  </a:t>
                      </a:r>
                    </a:p>
                    <a:p>
                      <a:r>
                        <a:rPr lang="en-US" baseline="0" dirty="0" smtClean="0"/>
                        <a:t>         </a:t>
                      </a:r>
                      <a:r>
                        <a:rPr lang="en-US" sz="1400" baseline="0" dirty="0" smtClean="0"/>
                        <a:t>mg/dl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10.8  (8.4_10.2)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10.8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0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   Ph</a:t>
                      </a:r>
                    </a:p>
                    <a:p>
                      <a:r>
                        <a:rPr lang="en-US" sz="1400" baseline="0" dirty="0" smtClean="0"/>
                        <a:t>            mg/dl 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2.8    (2.5_4.8)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 3.1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  PTH</a:t>
                      </a:r>
                    </a:p>
                    <a:p>
                      <a:r>
                        <a:rPr lang="en-US" dirty="0" smtClean="0"/>
                        <a:t>         pg/ml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 58.1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0483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</a:t>
                      </a:r>
                      <a:r>
                        <a:rPr lang="en-US" dirty="0" err="1" smtClean="0"/>
                        <a:t>ALK_p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      U/L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522908"/>
                  </a:ext>
                </a:extLst>
              </a:tr>
              <a:tr h="832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25</a:t>
                      </a:r>
                      <a:r>
                        <a:rPr lang="en-US" baseline="0" dirty="0" smtClean="0"/>
                        <a:t> (OH)vitD </a:t>
                      </a:r>
                    </a:p>
                    <a:p>
                      <a:r>
                        <a:rPr lang="en-US" baseline="0" dirty="0" smtClean="0"/>
                        <a:t>          ng/ml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16.1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0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    Ionized</a:t>
                      </a:r>
                      <a:r>
                        <a:rPr lang="en-US" baseline="0" dirty="0" smtClean="0"/>
                        <a:t> Ca 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 5.53 (</a:t>
                      </a:r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&lt;4.8)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1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 smtClean="0">
                <a:solidFill>
                  <a:srgbClr val="222222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She had no complaint of </a:t>
            </a:r>
            <a:r>
              <a:rPr lang="en-US" dirty="0" smtClean="0">
                <a:solidFill>
                  <a:srgbClr val="222222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anorexia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, N</a:t>
            </a:r>
            <a:r>
              <a:rPr lang="en-US" dirty="0" smtClean="0">
                <a:solidFill>
                  <a:srgbClr val="222222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/V, c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onstipation ,polyuria </a:t>
            </a:r>
            <a:r>
              <a:rPr lang="en-US" dirty="0" smtClean="0">
                <a:solidFill>
                  <a:srgbClr val="222222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,polydipsia, hematuria ,flank pain ,f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atigue , muscular weakness, headaches or irritability.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222222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She had anxiety &amp; mood disorder and now she is under treatment</a:t>
            </a:r>
            <a:endParaRPr lang="en-US" b="0" i="0" dirty="0" smtClean="0">
              <a:solidFill>
                <a:srgbClr val="222222"/>
              </a:solidFill>
              <a:effectLst/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0" i="0" dirty="0" smtClean="0">
                <a:solidFill>
                  <a:srgbClr val="222222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The abdominal pain had been 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relieved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after two weeks w/o any intervention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222222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She had regular menstruation since puberty w/o Hirsutism or </a:t>
            </a:r>
            <a:r>
              <a:rPr lang="en-US" dirty="0" err="1" smtClean="0">
                <a:solidFill>
                  <a:srgbClr val="222222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Galactorrhea</a:t>
            </a:r>
            <a:endParaRPr lang="en-US" dirty="0" smtClean="0">
              <a:solidFill>
                <a:srgbClr val="222222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endParaRPr lang="en-US" b="0" i="0" dirty="0" smtClean="0">
              <a:solidFill>
                <a:srgbClr val="222222"/>
              </a:solidFill>
              <a:effectLst/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0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03" y="540774"/>
            <a:ext cx="10515600" cy="557719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>
                <a:solidFill>
                  <a:srgbClr val="222222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The patient was referred to an endocrinologist for further </a:t>
            </a:r>
            <a:r>
              <a:rPr lang="en-US" dirty="0" err="1" smtClean="0">
                <a:solidFill>
                  <a:srgbClr val="222222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study;she</a:t>
            </a:r>
            <a:r>
              <a:rPr lang="en-US" dirty="0">
                <a:solidFill>
                  <a:srgbClr val="222222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dirty="0" smtClean="0">
                <a:solidFill>
                  <a:srgbClr val="222222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received medication for </a:t>
            </a:r>
            <a:r>
              <a:rPr lang="en-US" dirty="0" err="1" smtClean="0">
                <a:solidFill>
                  <a:srgbClr val="222222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Vit</a:t>
            </a:r>
            <a:r>
              <a:rPr lang="en-US" dirty="0" smtClean="0">
                <a:solidFill>
                  <a:srgbClr val="222222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D deficiency &amp; blood test repeated after 3 mo.</a:t>
            </a:r>
          </a:p>
          <a:p>
            <a:pPr marL="0" lvl="0" indent="0">
              <a:buNone/>
            </a:pPr>
            <a:endParaRPr lang="en-US" dirty="0">
              <a:solidFill>
                <a:srgbClr val="222222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lvl="0" indent="0">
              <a:buNone/>
            </a:pPr>
            <a:r>
              <a:rPr lang="en-US" dirty="0">
                <a:solidFill>
                  <a:srgbClr val="222222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</a:p>
          <a:p>
            <a:pPr marL="342900" lvl="0" indent="-342900" algn="r" rtl="1">
              <a:lnSpc>
                <a:spcPct val="100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C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CCCR:</a:t>
            </a:r>
            <a:endParaRPr lang="fa-IR" sz="32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2000" u="sng" dirty="0" smtClean="0">
                <a:solidFill>
                  <a:prstClr val="black"/>
                </a:solidFill>
              </a:rPr>
              <a:t>Ca  </a:t>
            </a:r>
            <a:r>
              <a:rPr lang="en-US" sz="2000" u="sng" dirty="0">
                <a:solidFill>
                  <a:prstClr val="black"/>
                </a:solidFill>
              </a:rPr>
              <a:t>urine  x    Cr  </a:t>
            </a:r>
            <a:r>
              <a:rPr lang="en-US" sz="2000" u="sng" dirty="0" smtClean="0">
                <a:solidFill>
                  <a:prstClr val="black"/>
                </a:solidFill>
              </a:rPr>
              <a:t>serum       </a:t>
            </a:r>
            <a:r>
              <a:rPr lang="en-US" sz="2000" dirty="0" smtClean="0">
                <a:solidFill>
                  <a:prstClr val="black"/>
                </a:solidFill>
              </a:rPr>
              <a:t>→0.0139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Ca </a:t>
            </a:r>
            <a:r>
              <a:rPr lang="en-US" sz="2000" dirty="0">
                <a:solidFill>
                  <a:prstClr val="black"/>
                </a:solidFill>
              </a:rPr>
              <a:t>serum   x  </a:t>
            </a:r>
            <a:r>
              <a:rPr lang="en-US" sz="2000" dirty="0" smtClean="0">
                <a:solidFill>
                  <a:prstClr val="black"/>
                </a:solidFill>
              </a:rPr>
              <a:t>Cr  urine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 (Cr:0.6 mg/dl)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 Prolactin(ng/ml): 12.33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 (95/9/18)     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092360"/>
              </p:ext>
            </p:extLst>
          </p:nvPr>
        </p:nvGraphicFramePr>
        <p:xfrm>
          <a:off x="4542503" y="1721619"/>
          <a:ext cx="7462684" cy="4572000"/>
        </p:xfrm>
        <a:graphic>
          <a:graphicData uri="http://schemas.openxmlformats.org/drawingml/2006/table">
            <a:tbl>
              <a:tblPr firstRow="1" bandRow="1"/>
              <a:tblGrid>
                <a:gridCol w="18656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0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1089">
                  <a:extLst>
                    <a:ext uri="{9D8B030D-6E8A-4147-A177-3AD203B41FA5}">
                      <a16:colId xmlns:a16="http://schemas.microsoft.com/office/drawing/2014/main" xmlns="" val="1778516550"/>
                    </a:ext>
                  </a:extLst>
                </a:gridCol>
                <a:gridCol w="18656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5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U/a</a:t>
                      </a:r>
                      <a:r>
                        <a:rPr lang="en-US" baseline="0" dirty="0" smtClean="0"/>
                        <a:t> 24 h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 </a:t>
                      </a:r>
                    </a:p>
                    <a:p>
                      <a:r>
                        <a:rPr lang="en-US" dirty="0" smtClean="0"/>
                        <a:t>   95/5/15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95/5/22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a-IR" dirty="0" smtClean="0"/>
                        <a:t>                           95/9/18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Ca</a:t>
                      </a:r>
                      <a:endParaRPr lang="fa-IR" dirty="0" smtClean="0"/>
                    </a:p>
                    <a:p>
                      <a:r>
                        <a:rPr lang="en-US" dirty="0" smtClean="0"/>
                        <a:t>  Mg/24h</a:t>
                      </a:r>
                      <a:endParaRPr lang="fa-IR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        127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</a:t>
                      </a:r>
                      <a:r>
                        <a:rPr lang="fa-IR" dirty="0" smtClean="0"/>
                        <a:t>174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5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Cr</a:t>
                      </a:r>
                    </a:p>
                    <a:p>
                      <a:r>
                        <a:rPr lang="en-US" dirty="0" smtClean="0"/>
                        <a:t>  Mg/24h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       737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</a:t>
                      </a:r>
                      <a:r>
                        <a:rPr lang="fa-IR" dirty="0" smtClean="0"/>
                        <a:t>700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Volume</a:t>
                      </a:r>
                    </a:p>
                    <a:p>
                      <a:r>
                        <a:rPr lang="en-US" dirty="0" smtClean="0"/>
                        <a:t>    Ml/24h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      1100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        </a:t>
                      </a:r>
                      <a:r>
                        <a:rPr lang="fa-IR" dirty="0" smtClean="0"/>
                        <a:t>1000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5705">
                <a:tc>
                  <a:txBody>
                    <a:bodyPr/>
                    <a:lstStyle/>
                    <a:p>
                      <a:r>
                        <a:rPr lang="en-US" dirty="0" smtClean="0"/>
                        <a:t>    Serum</a:t>
                      </a:r>
                      <a:r>
                        <a:rPr lang="en-US" baseline="0" dirty="0" smtClean="0"/>
                        <a:t> ca </a:t>
                      </a:r>
                    </a:p>
                    <a:p>
                      <a:r>
                        <a:rPr lang="en-US" baseline="0" dirty="0" smtClean="0"/>
                        <a:t>    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10.8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10.7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9771472"/>
                  </a:ext>
                </a:extLst>
              </a:tr>
              <a:tr h="323260">
                <a:tc>
                  <a:txBody>
                    <a:bodyPr/>
                    <a:lstStyle/>
                    <a:p>
                      <a:r>
                        <a:rPr lang="en-US" dirty="0" smtClean="0"/>
                        <a:t>     Serum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Ph</a:t>
                      </a:r>
                      <a:endParaRPr lang="en-US" baseline="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3.3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8721144"/>
                  </a:ext>
                </a:extLst>
              </a:tr>
              <a:tr h="32326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Serum PTH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50.8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r>
                        <a:rPr lang="en-US" dirty="0" err="1" smtClean="0"/>
                        <a:t>iPTH</a:t>
                      </a:r>
                      <a:r>
                        <a:rPr lang="en-US" dirty="0" smtClean="0"/>
                        <a:t>: 47.7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2252590"/>
                  </a:ext>
                </a:extLst>
              </a:tr>
              <a:tr h="565705">
                <a:tc>
                  <a:txBody>
                    <a:bodyPr/>
                    <a:lstStyle/>
                    <a:p>
                      <a:r>
                        <a:rPr lang="en-US" dirty="0" smtClean="0"/>
                        <a:t>  25 OH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Vit</a:t>
                      </a:r>
                      <a:r>
                        <a:rPr lang="en-US" baseline="0" dirty="0" smtClean="0"/>
                        <a:t> D</a:t>
                      </a:r>
                    </a:p>
                    <a:p>
                      <a:r>
                        <a:rPr lang="en-US" baseline="0" dirty="0" smtClean="0"/>
                        <a:t>        ng/ml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14.2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 24.7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864987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3903" y="5271731"/>
            <a:ext cx="3234813" cy="934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95/8/13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8534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94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78627" y="274638"/>
            <a:ext cx="701039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097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74484"/>
            <a:ext cx="8229600" cy="317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513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507</Words>
  <Application>Microsoft Office PowerPoint</Application>
  <PresentationFormat>Widescreen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Adobe Devanagari</vt:lpstr>
      <vt:lpstr>AirfoilScriptSSK</vt:lpstr>
      <vt:lpstr>Arial</vt:lpstr>
      <vt:lpstr>Calibri</vt:lpstr>
      <vt:lpstr>Calibri Light</vt:lpstr>
      <vt:lpstr>Wingdings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In the Name of God</vt:lpstr>
      <vt:lpstr>   Pateint ID</vt:lpstr>
      <vt:lpstr>CC:Refered to w/u Hypercalcemia</vt:lpstr>
      <vt:lpstr>PowerPoint Presentation</vt:lpstr>
      <vt:lpstr>PowerPoint Presentation</vt:lpstr>
      <vt:lpstr>PowerPoint Presentation</vt:lpstr>
      <vt:lpstr>95/8/13</vt:lpstr>
      <vt:lpstr>PowerPoint Presentation</vt:lpstr>
      <vt:lpstr>PowerPoint Presentation</vt:lpstr>
      <vt:lpstr>PowerPoint Presentation</vt:lpstr>
      <vt:lpstr>95/9/29</vt:lpstr>
      <vt:lpstr>PowerPoint Presentation</vt:lpstr>
      <vt:lpstr>PowerPoint Presentation</vt:lpstr>
      <vt:lpstr>PH/E</vt:lpstr>
      <vt:lpstr>PowerPoint Presentation</vt:lpstr>
      <vt:lpstr>Problem List: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Saloon3</cp:lastModifiedBy>
  <cp:revision>47</cp:revision>
  <dcterms:created xsi:type="dcterms:W3CDTF">2016-12-31T09:44:17Z</dcterms:created>
  <dcterms:modified xsi:type="dcterms:W3CDTF">2017-01-02T06:25:01Z</dcterms:modified>
</cp:coreProperties>
</file>