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1" r:id="rId1"/>
    <p:sldMasterId id="2147484359" r:id="rId2"/>
    <p:sldMasterId id="2147484371" r:id="rId3"/>
  </p:sldMasterIdLst>
  <p:notesMasterIdLst>
    <p:notesMasterId r:id="rId41"/>
  </p:notesMasterIdLst>
  <p:sldIdLst>
    <p:sldId id="256" r:id="rId4"/>
    <p:sldId id="257" r:id="rId5"/>
    <p:sldId id="285" r:id="rId6"/>
    <p:sldId id="258" r:id="rId7"/>
    <p:sldId id="259" r:id="rId8"/>
    <p:sldId id="299" r:id="rId9"/>
    <p:sldId id="272" r:id="rId10"/>
    <p:sldId id="260" r:id="rId11"/>
    <p:sldId id="262" r:id="rId12"/>
    <p:sldId id="265" r:id="rId13"/>
    <p:sldId id="266" r:id="rId14"/>
    <p:sldId id="267" r:id="rId15"/>
    <p:sldId id="286" r:id="rId16"/>
    <p:sldId id="287" r:id="rId17"/>
    <p:sldId id="300" r:id="rId18"/>
    <p:sldId id="261" r:id="rId19"/>
    <p:sldId id="269" r:id="rId20"/>
    <p:sldId id="298" r:id="rId21"/>
    <p:sldId id="295" r:id="rId22"/>
    <p:sldId id="273" r:id="rId23"/>
    <p:sldId id="274" r:id="rId24"/>
    <p:sldId id="277" r:id="rId25"/>
    <p:sldId id="271" r:id="rId26"/>
    <p:sldId id="275" r:id="rId27"/>
    <p:sldId id="276" r:id="rId28"/>
    <p:sldId id="289" r:id="rId29"/>
    <p:sldId id="278" r:id="rId30"/>
    <p:sldId id="283" r:id="rId31"/>
    <p:sldId id="282" r:id="rId32"/>
    <p:sldId id="279" r:id="rId33"/>
    <p:sldId id="280" r:id="rId34"/>
    <p:sldId id="292" r:id="rId35"/>
    <p:sldId id="293" r:id="rId36"/>
    <p:sldId id="294" r:id="rId37"/>
    <p:sldId id="281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  <a:srgbClr val="FFA829"/>
    <a:srgbClr val="DE3500"/>
    <a:srgbClr val="CC3300"/>
    <a:srgbClr val="2C441C"/>
    <a:srgbClr val="666633"/>
    <a:srgbClr val="404F1D"/>
    <a:srgbClr val="3A0E00"/>
    <a:srgbClr val="AC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324" autoAdjust="0"/>
  </p:normalViewPr>
  <p:slideViewPr>
    <p:cSldViewPr snapToGrid="0">
      <p:cViewPr varScale="1">
        <p:scale>
          <a:sx n="85" d="100"/>
          <a:sy n="85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60F3-0FD1-4E94-86EE-744F469E1EA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E035-2F3F-4D19-AC3D-A4F7188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8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3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2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77378DF-C709-4E4F-A84C-D2F3C7BB521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04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683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679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4513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717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49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66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F2ED6BA8-8CC5-4D40-A5AE-0C75FD0D235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1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78DF-C709-4E4F-A84C-D2F3C7BB521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5B07-43F9-46A4-8F2E-08047485FC9F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4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8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1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8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5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6BA8-8CC5-4D40-A5AE-0C75FD0D235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6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77378DF-C709-4E4F-A84C-D2F3C7BB521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4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FB55B07-43F9-46A4-8F2E-08047485FC9F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0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FB55B07-43F9-46A4-8F2E-08047485FC9F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4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2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7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9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263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23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1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45557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180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597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86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4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F2ED6BA8-8CC5-4D40-A5AE-0C75FD0D235D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60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40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0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2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og.org/-/media/For-Patients/faq057.pd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?term=Status+of+Serum+Copper,+Magnesium,+and+Total+Antioxidant+Capacity+in+Patients+with+Polycystic+Ovary+Syndrom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og.org/-/media/For-Patients/faq057.pdf" TargetMode="Externa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0991" y="2931419"/>
            <a:ext cx="7076017" cy="786407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تغذیه و آندوکرینولوژی تولید مثل </a:t>
            </a:r>
            <a:endParaRPr lang="en-US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911" y="4483315"/>
            <a:ext cx="6600451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a-IR" sz="3200" b="1" dirty="0" smtClean="0">
                <a:cs typeface="B Nazanin" panose="00000400000000000000" pitchFamily="2" charset="-78"/>
              </a:rPr>
              <a:t>نازنین مصلحی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fa-IR" sz="2400" dirty="0">
                <a:cs typeface="B Mitra" pitchFamily="2" charset="-78"/>
              </a:rPr>
              <a:t>پژوهشکده علوم غدد درون ریز و متابولیسم</a:t>
            </a:r>
          </a:p>
          <a:p>
            <a:pPr algn="ctr" rtl="1">
              <a:lnSpc>
                <a:spcPct val="120000"/>
              </a:lnSpc>
              <a:spcBef>
                <a:spcPct val="0"/>
              </a:spcBef>
            </a:pPr>
            <a:r>
              <a:rPr lang="fa-IR" sz="2400" dirty="0">
                <a:cs typeface="B Mitra" pitchFamily="2" charset="-78"/>
              </a:rPr>
              <a:t> </a:t>
            </a:r>
            <a:r>
              <a:rPr lang="en-US" sz="2400" dirty="0">
                <a:cs typeface="B Mitra" pitchFamily="2" charset="-78"/>
              </a:rPr>
              <a:t> </a:t>
            </a:r>
            <a:r>
              <a:rPr lang="fa-IR" sz="2400" dirty="0">
                <a:cs typeface="B Mitra" pitchFamily="2" charset="-78"/>
              </a:rPr>
              <a:t>دانشگاه علوم پزشکی شهید بهشتی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425" y="6124575"/>
            <a:ext cx="301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10 مرداد 1398 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857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43" y="847445"/>
            <a:ext cx="6683765" cy="699411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کلسیم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2215007"/>
            <a:ext cx="8873067" cy="4209882"/>
          </a:xfrm>
        </p:spPr>
        <p:txBody>
          <a:bodyPr>
            <a:noAutofit/>
          </a:bodyPr>
          <a:lstStyle/>
          <a:p>
            <a:pPr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 اثربخشی </a:t>
            </a:r>
            <a:r>
              <a:rPr lang="fa-IR" dirty="0">
                <a:cs typeface="B Nazanin" panose="00000400000000000000" pitchFamily="2" charset="-78"/>
              </a:rPr>
              <a:t>مکمل یاری کلسیم در بهبود علایم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براساس مطالعات </a:t>
            </a:r>
            <a:r>
              <a:rPr lang="fa-IR" dirty="0">
                <a:cs typeface="B Nazanin" panose="00000400000000000000" pitchFamily="2" charset="-78"/>
              </a:rPr>
              <a:t>مداخله </a:t>
            </a:r>
            <a:r>
              <a:rPr lang="fa-IR" dirty="0" smtClean="0">
                <a:cs typeface="B Nazanin" panose="00000400000000000000" pitchFamily="2" charset="-78"/>
              </a:rPr>
              <a:t>ای</a:t>
            </a:r>
          </a:p>
          <a:p>
            <a:pPr marL="0" indent="0" algn="r" rtl="1">
              <a:buClr>
                <a:srgbClr val="DE3500"/>
              </a:buClr>
              <a:buSzPct val="80000"/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 مکمل </a:t>
            </a:r>
            <a:r>
              <a:rPr lang="fa-IR" dirty="0">
                <a:cs typeface="B Nazanin" panose="00000400000000000000" pitchFamily="2" charset="-78"/>
              </a:rPr>
              <a:t>یاری کلسیم به میزان 1200 میلی گرم در روز در 248 خانم به مدت 3 </a:t>
            </a:r>
            <a:r>
              <a:rPr lang="fa-IR" dirty="0" smtClean="0">
                <a:cs typeface="B Nazanin" panose="00000400000000000000" pitchFamily="2" charset="-78"/>
              </a:rPr>
              <a:t>دوره سیکل </a:t>
            </a:r>
            <a:r>
              <a:rPr lang="fa-IR" dirty="0">
                <a:cs typeface="B Nazanin" panose="00000400000000000000" pitchFamily="2" charset="-78"/>
              </a:rPr>
              <a:t>ماهیانه:</a:t>
            </a:r>
          </a:p>
          <a:p>
            <a:pPr marL="603647" indent="-220266" algn="r" rtl="1">
              <a:buClr>
                <a:srgbClr val="DE3500"/>
              </a:buClr>
              <a:buSzPct val="50000"/>
              <a:buFont typeface="Wingdings" panose="05000000000000000000" pitchFamily="2" charset="2"/>
              <a:buChar char="v"/>
            </a:pPr>
            <a:r>
              <a:rPr lang="fa-IR" sz="2200" dirty="0">
                <a:cs typeface="B Nazanin" panose="00000400000000000000" pitchFamily="2" charset="-78"/>
              </a:rPr>
              <a:t>کاهش معنی داری در امتیاز کلی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(کاهش %48 در مقابل %30 در گروه دارونما) </a:t>
            </a:r>
          </a:p>
          <a:p>
            <a:pPr marL="603647" indent="-220266" algn="r" rtl="1">
              <a:buClr>
                <a:srgbClr val="DE3500"/>
              </a:buClr>
              <a:buSzPct val="50000"/>
              <a:buFont typeface="Wingdings" panose="05000000000000000000" pitchFamily="2" charset="2"/>
              <a:buChar char="v"/>
            </a:pPr>
            <a:r>
              <a:rPr lang="fa-IR" sz="2200" dirty="0">
                <a:cs typeface="B Nazanin" panose="00000400000000000000" pitchFamily="2" charset="-78"/>
              </a:rPr>
              <a:t>بهبود علایم خلقی، ادم، کاهش اختلالات خوردن و کاهش علایم مربوط به </a:t>
            </a:r>
            <a:r>
              <a:rPr lang="fa-IR" sz="2200" dirty="0" smtClean="0">
                <a:cs typeface="B Nazanin" panose="00000400000000000000" pitchFamily="2" charset="-78"/>
              </a:rPr>
              <a:t>درد</a:t>
            </a:r>
          </a:p>
          <a:p>
            <a:pPr marL="383381" indent="0" algn="r" rtl="1">
              <a:buClr>
                <a:srgbClr val="DE3500"/>
              </a:buClr>
              <a:buSzPct val="50000"/>
              <a:buNone/>
            </a:pPr>
            <a:endParaRPr lang="fa-IR" sz="2200" dirty="0">
              <a:cs typeface="B Nazanin" panose="00000400000000000000" pitchFamily="2" charset="-78"/>
            </a:endParaRPr>
          </a:p>
          <a:p>
            <a:pPr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 در </a:t>
            </a:r>
            <a:r>
              <a:rPr lang="fa-IR" dirty="0">
                <a:cs typeface="B Nazanin" panose="00000400000000000000" pitchFamily="2" charset="-78"/>
              </a:rPr>
              <a:t>ایران، مطالعاتی اثربخشی مکمل یاری کلسیم در دوزهای کمتر، 500-1000 میلی گرم در روز، را نیز </a:t>
            </a:r>
            <a:r>
              <a:rPr lang="fa-IR" dirty="0" smtClean="0">
                <a:cs typeface="B Nazanin" panose="00000400000000000000" pitchFamily="2" charset="-78"/>
              </a:rPr>
              <a:t>گزارش </a:t>
            </a:r>
            <a:r>
              <a:rPr lang="fa-IR" dirty="0">
                <a:cs typeface="B Nazanin" panose="00000400000000000000" pitchFamily="2" charset="-78"/>
              </a:rPr>
              <a:t>کرده اند.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9609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10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10" y="6350169"/>
            <a:ext cx="8171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1998;179:444-52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 J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2009;4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:124–129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 Gynecol Sci 2017;60:100-105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99" y="886304"/>
            <a:ext cx="6683765" cy="65042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ویتامین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786"/>
            <a:ext cx="8929511" cy="4608214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</a:t>
            </a:r>
            <a:r>
              <a:rPr lang="fa-IR" dirty="0">
                <a:cs typeface="B Nazanin" panose="00000400000000000000" pitchFamily="2" charset="-78"/>
              </a:rPr>
              <a:t> کوفاکتور آنزیم های دخیل در سنتز سروتونین، دوپامین و پروستاگلاندین ها </a:t>
            </a:r>
          </a:p>
          <a:p>
            <a:pPr algn="r" rtl="1">
              <a:lnSpc>
                <a:spcPct val="10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مطالعات </a:t>
            </a:r>
            <a:r>
              <a:rPr lang="fa-IR" dirty="0">
                <a:cs typeface="B Nazanin" panose="00000400000000000000" pitchFamily="2" charset="-78"/>
              </a:rPr>
              <a:t>فراوانی به بررسی اثر مکمل یاری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</a:t>
            </a:r>
            <a:r>
              <a:rPr lang="fa-IR" dirty="0">
                <a:cs typeface="B Nazanin" panose="00000400000000000000" pitchFamily="2" charset="-78"/>
              </a:rPr>
              <a:t> بر علایم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>
                <a:cs typeface="B Nazanin" panose="00000400000000000000" pitchFamily="2" charset="-78"/>
              </a:rPr>
              <a:t> پرداخته است. </a:t>
            </a:r>
          </a:p>
          <a:p>
            <a:pPr algn="r" rtl="1">
              <a:lnSpc>
                <a:spcPct val="10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نتایج </a:t>
            </a:r>
            <a:r>
              <a:rPr lang="fa-IR" dirty="0">
                <a:cs typeface="B Nazanin" panose="00000400000000000000" pitchFamily="2" charset="-78"/>
              </a:rPr>
              <a:t>حاصل از بررسی 9 مطالعه شامل 940 خانم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>
                <a:cs typeface="B Nazanin" panose="00000400000000000000" pitchFamily="2" charset="-78"/>
              </a:rPr>
              <a:t> نشان می دهد: </a:t>
            </a:r>
          </a:p>
          <a:p>
            <a:pPr marL="603647" indent="-171450" algn="r" rtl="1">
              <a:lnSpc>
                <a:spcPct val="100000"/>
              </a:lnSpc>
              <a:buClr>
                <a:srgbClr val="DE3500"/>
              </a:buClr>
              <a:buSzPct val="70000"/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مکمل یاری با دوز دارویی 100-50 میلیگرم در روز ممکن است بتواند در بهبود علائم سندرم پیش از قاعدگی  و افسردگی ناشی از آن موثر باشد.</a:t>
            </a:r>
          </a:p>
          <a:p>
            <a:pPr marL="603647" indent="-171450" algn="r" rtl="1">
              <a:lnSpc>
                <a:spcPct val="100000"/>
              </a:lnSpc>
              <a:buClr>
                <a:srgbClr val="DE3500"/>
              </a:buClr>
              <a:buSzPct val="70000"/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کیفیت مطالعات بررسی شده پایین است ( از 9 مطالعه فقط یک مطالعه حجم نمونه کافی </a:t>
            </a:r>
            <a:r>
              <a:rPr lang="fa-IR" sz="2000" dirty="0" smtClean="0">
                <a:cs typeface="B Nazanin" panose="00000400000000000000" pitchFamily="2" charset="-78"/>
              </a:rPr>
              <a:t>داشته </a:t>
            </a:r>
            <a:r>
              <a:rPr lang="fa-IR" sz="2000" dirty="0">
                <a:cs typeface="B Nazanin" panose="00000400000000000000" pitchFamily="2" charset="-78"/>
              </a:rPr>
              <a:t>است).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</a:t>
            </a:r>
            <a:r>
              <a:rPr lang="fa-IR" dirty="0">
                <a:cs typeface="B Nazanin" panose="00000400000000000000" pitchFamily="2" charset="-78"/>
              </a:rPr>
              <a:t> ممکن است روش درمانی مناسبی برای خانم هایی که پس از مکمل یاری هنوز دچار افسردگی و اضطراب هستند نباشد. </a:t>
            </a:r>
          </a:p>
          <a:p>
            <a:pPr algn="r" rtl="1">
              <a:lnSpc>
                <a:spcPct val="10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دوزهای </a:t>
            </a:r>
            <a:r>
              <a:rPr lang="fa-IR" dirty="0">
                <a:cs typeface="B Nazanin" panose="00000400000000000000" pitchFamily="2" charset="-78"/>
              </a:rPr>
              <a:t>بیشتر از 200 میلیگرم در روز سمی است و نروپاتی محیطی ایجاد می نماید.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679" y="6497621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11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464" y="6473279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BMJ 1999;318:1375–81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Pharmacother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2010; 11:2879-2889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77" y="864726"/>
            <a:ext cx="6683765" cy="662897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منیزیم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8" y="2043288"/>
            <a:ext cx="8771466" cy="4190541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DE35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سطوح منیزیم سرمی در زنان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2200" dirty="0">
                <a:cs typeface="+mj-cs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کمتر از زنان غیر مبتلا به این سندروم</a:t>
            </a:r>
          </a:p>
          <a:p>
            <a:pPr algn="r" rtl="1">
              <a:lnSpc>
                <a:spcPct val="150000"/>
              </a:lnSpc>
              <a:buClr>
                <a:srgbClr val="DE35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کاهش شدت علایم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>
                <a:cs typeface="B Nazanin" panose="00000400000000000000" pitchFamily="2" charset="-78"/>
              </a:rPr>
              <a:t> و برخی اختلالات آن شامل افسردگی ، اضطراب، ورم و درد در مطالعات مداخله ایی  </a:t>
            </a:r>
          </a:p>
          <a:p>
            <a:pPr algn="r" rtl="1">
              <a:lnSpc>
                <a:spcPct val="150000"/>
              </a:lnSpc>
              <a:buClr>
                <a:srgbClr val="DE35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مکمل یاری منیزیم به همراه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</a:t>
            </a:r>
            <a:r>
              <a:rPr lang="fa-IR" dirty="0">
                <a:cs typeface="B Nazanin" panose="00000400000000000000" pitchFamily="2" charset="-78"/>
              </a:rPr>
              <a:t> موثرتر از مکمل یاری منیزیم به تنهایی بوده است. </a:t>
            </a:r>
          </a:p>
          <a:p>
            <a:pPr algn="r" rtl="1">
              <a:lnSpc>
                <a:spcPct val="150000"/>
              </a:lnSpc>
              <a:buClr>
                <a:srgbClr val="DE35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برای مشاهده اثربخشی درمان با منیزیم، حداقل 2 ماه مکمل یاری باید صورت گیرد. </a:t>
            </a:r>
          </a:p>
          <a:p>
            <a:pPr algn="r" rtl="1">
              <a:lnSpc>
                <a:spcPct val="150000"/>
              </a:lnSpc>
              <a:buClr>
                <a:srgbClr val="DE35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مکانیسم اثربخشی نامشخص </a:t>
            </a:r>
          </a:p>
          <a:p>
            <a:pPr algn="r" rtl="1">
              <a:lnSpc>
                <a:spcPct val="150000"/>
              </a:lnSpc>
              <a:buClr>
                <a:srgbClr val="DE35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اثر برعملکرد </a:t>
            </a:r>
            <a:r>
              <a:rPr lang="fa-IR" dirty="0">
                <a:cs typeface="B Nazanin" panose="00000400000000000000" pitchFamily="2" charset="-78"/>
              </a:rPr>
              <a:t>هورمون ها مختلف ( عمدتا پروژسترون) بر عملکرد سیستم عصبی مرکزی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62336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12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53" y="647927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 Research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2017; 30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1-7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Iranian J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lang="fa-IR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Midwifery Res 2010; 15: 401-5.</a:t>
            </a:r>
          </a:p>
        </p:txBody>
      </p:sp>
    </p:spTree>
    <p:extLst>
      <p:ext uri="{BB962C8B-B14F-4D97-AF65-F5344CB8AC3E}">
        <p14:creationId xmlns:p14="http://schemas.microsoft.com/office/powerpoint/2010/main" val="15657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4499" y="914015"/>
            <a:ext cx="7392590" cy="539186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توصیه 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های غذایی برای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کنترل علایم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3289" y="1967725"/>
            <a:ext cx="7028343" cy="4560985"/>
          </a:xfrm>
        </p:spPr>
        <p:txBody>
          <a:bodyPr>
            <a:normAutofit/>
          </a:bodyPr>
          <a:lstStyle/>
          <a:p>
            <a:pPr marL="514350" indent="-385763" algn="r" rtl="1">
              <a:lnSpc>
                <a:spcPct val="12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پیروی از رژیم غذایی غنی از کربوهیدرات </a:t>
            </a:r>
            <a:r>
              <a:rPr lang="fa-IR" dirty="0" smtClean="0">
                <a:cs typeface="B Nazanin" panose="00000400000000000000" pitchFamily="2" charset="-78"/>
              </a:rPr>
              <a:t>پیچیده: غذاهای </a:t>
            </a:r>
            <a:r>
              <a:rPr lang="fa-IR" dirty="0">
                <a:cs typeface="B Nazanin" panose="00000400000000000000" pitchFamily="2" charset="-78"/>
              </a:rPr>
              <a:t>تهیه شده از غلات کامل ( نان گندم، ماکارونی </a:t>
            </a:r>
            <a:r>
              <a:rPr lang="fa-IR" dirty="0" smtClean="0">
                <a:cs typeface="B Nazanin" panose="00000400000000000000" pitchFamily="2" charset="-78"/>
              </a:rPr>
              <a:t>تهیه </a:t>
            </a:r>
            <a:r>
              <a:rPr lang="fa-IR" dirty="0">
                <a:cs typeface="B Nazanin" panose="00000400000000000000" pitchFamily="2" charset="-78"/>
              </a:rPr>
              <a:t>شده از غلات کامل)، جو، برنج قهوه ای ، حبوبات و عدس</a:t>
            </a:r>
          </a:p>
          <a:p>
            <a:pPr marL="514350" indent="-385763" algn="r" rtl="1">
              <a:lnSpc>
                <a:spcPct val="12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اضافه کردن غذاهای غنی از کلسیم مانند لبنیات و سبزی های سبز برگی شکل به رژیم غذایی </a:t>
            </a:r>
          </a:p>
          <a:p>
            <a:pPr marL="514350" indent="-385763" algn="r" rtl="1">
              <a:lnSpc>
                <a:spcPct val="12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کاهش مصرف چربی، شکر و نمک </a:t>
            </a:r>
          </a:p>
          <a:p>
            <a:pPr marL="514350" indent="-385763" algn="r" rtl="1">
              <a:lnSpc>
                <a:spcPct val="12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پرهیز از مصرف قهوه و الکل </a:t>
            </a:r>
          </a:p>
          <a:p>
            <a:pPr marL="514350" indent="-385763" algn="r" rtl="1">
              <a:lnSpc>
                <a:spcPct val="12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مصرف 6 وعده غذایی کوچک به جای مصرف سه وعده </a:t>
            </a:r>
            <a:r>
              <a:rPr lang="fa-IR" dirty="0" smtClean="0">
                <a:cs typeface="B Nazanin" panose="00000400000000000000" pitchFamily="2" charset="-78"/>
              </a:rPr>
              <a:t>غذایی </a:t>
            </a:r>
            <a:r>
              <a:rPr lang="fa-IR" dirty="0">
                <a:cs typeface="B Nazanin" panose="00000400000000000000" pitchFamily="2" charset="-78"/>
              </a:rPr>
              <a:t>بزرگ  </a:t>
            </a:r>
          </a:p>
          <a:p>
            <a:pPr marL="128587" indent="0" algn="r" rtl="1">
              <a:buNone/>
            </a:pP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9077" y="6528710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13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5" descr="C:\Documents and Settings\Nutrition\My Documents\My Pictures\index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7381"/>
            <a:ext cx="2043289" cy="1408385"/>
          </a:xfrm>
          <a:prstGeom prst="rect">
            <a:avLst/>
          </a:prstGeom>
          <a:noFill/>
        </p:spPr>
      </p:pic>
      <p:pic>
        <p:nvPicPr>
          <p:cNvPr id="12" name="Picture 3" descr="C:\Documents and Settings\Nutrition\My Documents\My Pictures\index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3288" y="3982462"/>
            <a:ext cx="1628775" cy="1578155"/>
          </a:xfrm>
          <a:prstGeom prst="rect">
            <a:avLst/>
          </a:prstGeom>
          <a:noFill/>
        </p:spPr>
      </p:pic>
      <p:pic>
        <p:nvPicPr>
          <p:cNvPr id="10" name="Picture 7" descr="C:\Documents and Settings\Nutrition\My Documents\My Pictures\in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995766"/>
            <a:ext cx="2043288" cy="1488011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83777"/>
            <a:ext cx="2043290" cy="1547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66" y="6476027"/>
            <a:ext cx="851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American College of Washington (DC): Premenstrual syndrome(PMS); c2015 May [cited 2015 8 Aug]. Available from:</a:t>
            </a:r>
            <a:r>
              <a:rPr lang="fa-IR" sz="1000" dirty="0"/>
              <a:t> </a:t>
            </a:r>
            <a:r>
              <a:rPr lang="en-US" sz="1000" dirty="0">
                <a:hlinkClick r:id="rId8"/>
              </a:rPr>
              <a:t>https://www.acog.org/-/media/For-Patients/faq057.pdf</a:t>
            </a:r>
            <a:r>
              <a:rPr lang="en-US" sz="1000" dirty="0"/>
              <a:t>.</a:t>
            </a:r>
            <a:endParaRPr lang="fa-IR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72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" y="0"/>
            <a:ext cx="911986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67" y="758654"/>
            <a:ext cx="7976785" cy="1300846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مکمل یاری های توصیه شده برای </a:t>
            </a:r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کنترل علایم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20" y="2801661"/>
            <a:ext cx="8838493" cy="2767446"/>
          </a:xfrm>
        </p:spPr>
        <p:txBody>
          <a:bodyPr>
            <a:noAutofit/>
          </a:bodyPr>
          <a:lstStyle/>
          <a:p>
            <a:pPr marL="914400" indent="-631825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مصرف روزانه 1200 میلی گرم کلسیم می تواند علایم فیزیکی و خلقی را کاهش دهد.</a:t>
            </a:r>
          </a:p>
          <a:p>
            <a:pPr marL="914400" indent="-631825" algn="r" rtl="1">
              <a:buClr>
                <a:srgbClr val="FF0000"/>
              </a:buClr>
              <a:buSzPct val="80000"/>
              <a:buNone/>
            </a:pPr>
            <a:endParaRPr lang="fa-IR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914400" indent="-631825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مصرف مکمل منیزیم از احتساب مایعات در بدن و علایم خلقی  می کاهد. 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6540290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14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23" y="6398045"/>
            <a:ext cx="851075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0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گیاهان دارویی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9" y="2079693"/>
            <a:ext cx="3169356" cy="4302758"/>
          </a:xfrm>
        </p:spPr>
        <p:txBody>
          <a:bodyPr>
            <a:noAutofit/>
          </a:bodyPr>
          <a:lstStyle/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Chamomile</a:t>
            </a:r>
            <a:r>
              <a:rPr lang="fa-IR" sz="2200" dirty="0" smtClean="0">
                <a:cs typeface="+mj-cs"/>
              </a:rPr>
              <a:t> </a:t>
            </a: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saffron </a:t>
            </a: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curcumin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 germ extract 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Vitex agnus-castus </a:t>
            </a:r>
            <a:endParaRPr lang="fa-I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Ginger </a:t>
            </a: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Garlic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Flaxseed</a:t>
            </a:r>
            <a:r>
              <a:rPr lang="en-US" sz="2200" b="1" i="1" dirty="0" smtClean="0">
                <a:cs typeface="+mj-cs"/>
              </a:rPr>
              <a:t> </a:t>
            </a: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Rosemary</a:t>
            </a:r>
            <a:r>
              <a:rPr lang="en-US" sz="2200" b="1" i="1" dirty="0" smtClean="0">
                <a:cs typeface="+mj-cs"/>
              </a:rPr>
              <a:t> </a:t>
            </a:r>
          </a:p>
          <a:p>
            <a:pPr marL="463550" indent="-463550">
              <a:buClr>
                <a:srgbClr val="DE35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76622"/>
            <a:ext cx="531639" cy="581378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15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28" y="2715732"/>
            <a:ext cx="2433461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06" y="4126885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42" y="2111746"/>
            <a:ext cx="2314575" cy="1639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73" y="4824236"/>
            <a:ext cx="2438316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639" y="6250283"/>
            <a:ext cx="5185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Avicenna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Phytomed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8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96-113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Integr Med 2015 ; 13: 231–240.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Therapies in Medicine 2015;23, 318—324. </a:t>
            </a:r>
          </a:p>
        </p:txBody>
      </p:sp>
    </p:spTree>
    <p:extLst>
      <p:ext uri="{BB962C8B-B14F-4D97-AF65-F5344CB8AC3E}">
        <p14:creationId xmlns:p14="http://schemas.microsoft.com/office/powerpoint/2010/main" val="4083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93" y="894293"/>
            <a:ext cx="6589199" cy="64337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عوامل غذایی و خطر ایجاد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4" y="1996164"/>
            <a:ext cx="8751408" cy="467927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DE3500"/>
              </a:buClr>
              <a:buSzPct val="80000"/>
              <a:buFont typeface="Wingdings 3" panose="05040102010807070707" pitchFamily="18" charset="2"/>
              <a:buChar char=""/>
            </a:pPr>
            <a:r>
              <a:rPr lang="fa-IR" dirty="0" smtClean="0">
                <a:cs typeface="B Nazanin" panose="00000400000000000000" pitchFamily="2" charset="-78"/>
              </a:rPr>
              <a:t> نتایج بر </a:t>
            </a:r>
            <a:r>
              <a:rPr lang="fa-IR" dirty="0">
                <a:cs typeface="B Nazanin" panose="00000400000000000000" pitchFamily="2" charset="-78"/>
              </a:rPr>
              <a:t>اساس مطالعه کوهرت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Nurses’ Health Study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fa-I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buClr>
                <a:srgbClr val="DE3500"/>
              </a:buClr>
              <a:buSzPct val="80000"/>
              <a:buFont typeface="Wingdings 3" panose="05040102010807070707" pitchFamily="18" charset="2"/>
              <a:buChar char=""/>
            </a:pPr>
            <a:r>
              <a:rPr lang="fa-IR" dirty="0" smtClean="0">
                <a:cs typeface="B Nazanin" panose="00000400000000000000" pitchFamily="2" charset="-78"/>
              </a:rPr>
              <a:t> کاهش خطر ایجاد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 smtClean="0">
                <a:cs typeface="B Nazanin" panose="00000400000000000000" pitchFamily="2" charset="-78"/>
              </a:rPr>
              <a:t> با دریافت روزانه 1200 میلی گرم کلسیم و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fa-IR" dirty="0" smtClean="0">
                <a:cs typeface="B Nazanin" panose="00000400000000000000" pitchFamily="2" charset="-78"/>
              </a:rPr>
              <a:t> 400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 از منابع غذایی </a:t>
            </a:r>
          </a:p>
          <a:p>
            <a:pPr marL="1196975" indent="-454025" algn="r" rtl="1">
              <a:lnSpc>
                <a:spcPct val="100000"/>
              </a:lnSpc>
              <a:buClr>
                <a:srgbClr val="DE3500"/>
              </a:buClr>
              <a:buSzPct val="50000"/>
              <a:buFont typeface="Wingdings 3" panose="05040102010807070707" pitchFamily="18" charset="2"/>
              <a:buChar char=""/>
            </a:pPr>
            <a:r>
              <a:rPr lang="fa-IR" dirty="0" smtClean="0">
                <a:cs typeface="B Nazanin" panose="00000400000000000000" pitchFamily="2" charset="-78"/>
              </a:rPr>
              <a:t>مصرف 4 سروینگ در روز منابع غذایی حاوی کلسیم و ویتامین</a:t>
            </a:r>
            <a:r>
              <a:rPr lang="fa-IR" sz="1800" dirty="0"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sz="1800" dirty="0">
                <a:cs typeface="B Nazanin" panose="00000400000000000000" pitchFamily="2" charset="-78"/>
              </a:rPr>
              <a:t> </a:t>
            </a:r>
          </a:p>
          <a:p>
            <a:pPr marL="1196975" indent="-454025" algn="r" rtl="1">
              <a:buClr>
                <a:srgbClr val="DE3500"/>
              </a:buClr>
              <a:buSzPct val="50000"/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395288" indent="-395288" algn="r" rtl="1">
              <a:buClr>
                <a:srgbClr val="DE3500"/>
              </a:buClr>
              <a:buSzPct val="80000"/>
              <a:buFont typeface="Wingdings 3" panose="05040102010807070707" pitchFamily="18" charset="2"/>
              <a:buChar char=""/>
            </a:pPr>
            <a:r>
              <a:rPr lang="fa-IR" dirty="0" smtClean="0">
                <a:cs typeface="B Nazanin" panose="00000400000000000000" pitchFamily="2" charset="-78"/>
              </a:rPr>
              <a:t>25% کاهش خطر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 smtClean="0">
                <a:cs typeface="B Nazanin" panose="00000400000000000000" pitchFamily="2" charset="-78"/>
              </a:rPr>
              <a:t> با دریافت روزانه 1/9 میلیگرم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fa-IR" dirty="0" smtClean="0">
                <a:cs typeface="B Nazanin" panose="00000400000000000000" pitchFamily="2" charset="-78"/>
              </a:rPr>
              <a:t> در مقایسه با 1/2  میلیگرم </a:t>
            </a:r>
          </a:p>
          <a:p>
            <a:pPr marL="968375" indent="-280988" algn="r" rtl="1">
              <a:buClr>
                <a:srgbClr val="DE3500"/>
              </a:buClr>
              <a:buSzPct val="50000"/>
              <a:buFont typeface="Wingdings 3" panose="05040102010807070707" pitchFamily="18" charset="2"/>
              <a:buChar char=""/>
              <a:tabLst>
                <a:tab pos="968375" algn="l"/>
              </a:tabLst>
            </a:pPr>
            <a:r>
              <a:rPr lang="fa-IR" dirty="0">
                <a:cs typeface="B Nazanin" panose="00000400000000000000" pitchFamily="2" charset="-78"/>
              </a:rPr>
              <a:t>مصرف 3-2 سروینگ درروز منابع غذایی غنی از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fa-IR" dirty="0">
                <a:cs typeface="B Nazanin" panose="00000400000000000000" pitchFamily="2" charset="-78"/>
              </a:rPr>
              <a:t> شامل حبوبات، مغزدانه ها و غلات غنی شده و گوشت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5156" y="6527860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16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66" y="6492875"/>
            <a:ext cx="616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Arch Intern Med. </a:t>
            </a:r>
            <a:r>
              <a:rPr lang="en-US" sz="900" i="1" dirty="0" smtClean="0"/>
              <a:t>2005;165:1246-1252</a:t>
            </a:r>
            <a:r>
              <a:rPr lang="fa-IR" sz="900" i="1" dirty="0" smtClean="0"/>
              <a:t>.</a:t>
            </a:r>
          </a:p>
          <a:p>
            <a:r>
              <a:rPr lang="en-US" sz="900" dirty="0"/>
              <a:t>Am </a:t>
            </a:r>
            <a:r>
              <a:rPr lang="en-US" sz="900" dirty="0" smtClean="0"/>
              <a:t>J</a:t>
            </a:r>
            <a:r>
              <a:rPr lang="fa-IR" sz="900" dirty="0" smtClean="0"/>
              <a:t> </a:t>
            </a:r>
            <a:r>
              <a:rPr lang="en-US" sz="900" dirty="0" err="1" smtClean="0"/>
              <a:t>Clin</a:t>
            </a:r>
            <a:r>
              <a:rPr lang="en-US" sz="900" dirty="0" smtClean="0"/>
              <a:t> </a:t>
            </a:r>
            <a:r>
              <a:rPr lang="en-US" sz="900" dirty="0" err="1"/>
              <a:t>Nutr</a:t>
            </a:r>
            <a:r>
              <a:rPr lang="en-US" sz="900" dirty="0"/>
              <a:t> 2011;93:1080–6.</a:t>
            </a:r>
          </a:p>
        </p:txBody>
      </p:sp>
    </p:spTree>
    <p:extLst>
      <p:ext uri="{BB962C8B-B14F-4D97-AF65-F5344CB8AC3E}">
        <p14:creationId xmlns:p14="http://schemas.microsoft.com/office/powerpoint/2010/main" val="35522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27" y="808657"/>
            <a:ext cx="6589199" cy="887819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عوامل غذایی و خطر ایجاد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(ادامه)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5257"/>
            <a:ext cx="8920734" cy="4997206"/>
          </a:xfrm>
        </p:spPr>
        <p:txBody>
          <a:bodyPr>
            <a:normAutofit/>
          </a:bodyPr>
          <a:lstStyle/>
          <a:p>
            <a:pPr marL="338138" indent="-338138" algn="r" rtl="1">
              <a:buClr>
                <a:srgbClr val="DE3500"/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%35 کاهش خطر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 smtClean="0">
                <a:cs typeface="B Nazanin" panose="00000400000000000000" pitchFamily="2" charset="-78"/>
              </a:rPr>
              <a:t> با دریافت روزانه 2/5 میلیگرم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fa-IR" dirty="0" smtClean="0">
                <a:cs typeface="B Nazanin" panose="00000400000000000000" pitchFamily="2" charset="-78"/>
              </a:rPr>
              <a:t> درمقایسه با 1/4</a:t>
            </a:r>
          </a:p>
          <a:p>
            <a:pPr marL="687388" indent="-288925" algn="r" rtl="1">
              <a:buClr>
                <a:srgbClr val="DE3500"/>
              </a:buClr>
              <a:buSzPct val="5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مصرف 7-6 سروینگ منابع غذایی غنی از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fa-IR" dirty="0" smtClean="0">
                <a:cs typeface="B Nazanin" panose="00000400000000000000" pitchFamily="2" charset="-78"/>
              </a:rPr>
              <a:t> شامل شیرگاو، شیرسویا، اسفناج و گوشت قرمز </a:t>
            </a:r>
            <a:endParaRPr lang="en-US" dirty="0" smtClean="0">
              <a:cs typeface="B Nazanin" panose="00000400000000000000" pitchFamily="2" charset="-78"/>
            </a:endParaRPr>
          </a:p>
          <a:p>
            <a:pPr marL="338138" indent="-338138" algn="r" rtl="1">
              <a:lnSpc>
                <a:spcPct val="150000"/>
              </a:lnSpc>
              <a:buClr>
                <a:srgbClr val="DE3500"/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 عدم مشاهده ارتباط با دریافت سایر ویتامین های گروه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95288" algn="r" rtl="1">
              <a:lnSpc>
                <a:spcPct val="150000"/>
              </a:lnSpc>
              <a:buClr>
                <a:srgbClr val="DE3500"/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عدم مشاهده </a:t>
            </a:r>
            <a:r>
              <a:rPr lang="fa-IR" dirty="0">
                <a:cs typeface="B Nazanin" panose="00000400000000000000" pitchFamily="2" charset="-78"/>
              </a:rPr>
              <a:t>ارتباط </a:t>
            </a:r>
            <a:r>
              <a:rPr lang="fa-IR" dirty="0" smtClean="0">
                <a:cs typeface="B Nazanin" panose="00000400000000000000" pitchFamily="2" charset="-78"/>
              </a:rPr>
              <a:t>با ویتامین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a-IR" dirty="0" smtClean="0">
                <a:cs typeface="B Nazanin" panose="00000400000000000000" pitchFamily="2" charset="-78"/>
              </a:rPr>
              <a:t> دریافتی از مکمل</a:t>
            </a:r>
          </a:p>
          <a:p>
            <a:pPr marL="395288" indent="-395288" algn="r" rtl="1">
              <a:lnSpc>
                <a:spcPct val="150000"/>
              </a:lnSpc>
              <a:buClr>
                <a:srgbClr val="DE3500"/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ارتباط معنی دار مصرف مکمل روی (میانه 25 میلیگرم در روز) با کاهش خطر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95288" algn="r" rtl="1">
              <a:lnSpc>
                <a:spcPct val="150000"/>
              </a:lnSpc>
              <a:buClr>
                <a:srgbClr val="DE3500"/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عدم مشاهده ارتباط معنی دار بین میزان مصرف کافئین و قهوه با خطر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5288" indent="-395288" algn="r" rtl="1">
              <a:buClr>
                <a:schemeClr val="accent1">
                  <a:lumMod val="75000"/>
                </a:schemeClr>
              </a:buClr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1919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17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214" y="6225040"/>
            <a:ext cx="4137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Am J</a:t>
            </a:r>
            <a:r>
              <a:rPr lang="fa-IR" sz="900" dirty="0"/>
              <a:t>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Nutr</a:t>
            </a:r>
            <a:r>
              <a:rPr lang="en-US" sz="900" dirty="0"/>
              <a:t> 2011;93:1080–6</a:t>
            </a:r>
            <a:r>
              <a:rPr lang="en-US" sz="900" dirty="0" smtClean="0"/>
              <a:t>.</a:t>
            </a:r>
            <a:endParaRPr lang="fa-IR" sz="900" dirty="0" smtClean="0"/>
          </a:p>
          <a:p>
            <a:r>
              <a:rPr lang="pl-PL" sz="900" dirty="0"/>
              <a:t>Am J Epidemiol. </a:t>
            </a:r>
            <a:r>
              <a:rPr lang="pl-PL" sz="900" dirty="0" smtClean="0"/>
              <a:t>2013;17</a:t>
            </a:r>
            <a:r>
              <a:rPr lang="fa-IR" sz="900" dirty="0" smtClean="0"/>
              <a:t>7</a:t>
            </a:r>
            <a:r>
              <a:rPr lang="pl-PL" sz="900" dirty="0" smtClean="0"/>
              <a:t>:1118–1127</a:t>
            </a:r>
            <a:r>
              <a:rPr lang="fa-IR" sz="900" dirty="0" smtClean="0"/>
              <a:t>.</a:t>
            </a:r>
          </a:p>
          <a:p>
            <a:r>
              <a:rPr lang="de-DE" sz="900" dirty="0"/>
              <a:t>Am J Clin Nutr 2016;104:499–507</a:t>
            </a:r>
            <a:r>
              <a:rPr lang="de-DE" sz="1000" dirty="0"/>
              <a:t>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79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6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عوامل غذایی و خطر ایجاد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(ادامه)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indent="-395288" algn="r" rtl="1">
              <a:buClr>
                <a:schemeClr val="accent1">
                  <a:lumMod val="75000"/>
                </a:schemeClr>
              </a:buClr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33067"/>
            <a:ext cx="531639" cy="524933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18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88" y="2068047"/>
            <a:ext cx="890181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عدم مشاهده ارتباط بین میزان پروتئین دریافتی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عدم مشاهده ارتباط بین کل کربوهیدرات دریافتی وانواع مختلف قندها (به جزمالتوز)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عدم مشاهده ارتباط بین دریافت فیبر کل و انواع مختلف دریافتی از منابع سبزی، حبوبات، غلات و میوه ها</a:t>
            </a:r>
          </a:p>
          <a:p>
            <a:pPr marL="342900" indent="-342900" algn="r" rtl="1">
              <a:lnSpc>
                <a:spcPct val="15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عدم مشاهده ارتباط بین دریافت چربی کل ،اسیدهای چرب ترانس، اسیدهای چرب غیراشباع با یک یا چند پیوند دوگانه </a:t>
            </a:r>
          </a:p>
          <a:p>
            <a:pPr marL="342900" indent="-342900" algn="r" rtl="1">
              <a:lnSpc>
                <a:spcPct val="150000"/>
              </a:lnSpc>
              <a:buClr>
                <a:srgbClr val="DE35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کاهش خطر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2400" dirty="0" smtClean="0">
                <a:cs typeface="B Nazanin" panose="00000400000000000000" pitchFamily="2" charset="-78"/>
              </a:rPr>
              <a:t> با افزایش دریافت اسیدهای چرب اشباع (</a:t>
            </a:r>
            <a:r>
              <a:rPr lang="fa-IR" sz="2400" dirty="0">
                <a:cs typeface="B Nazanin" panose="00000400000000000000" pitchFamily="2" charset="-78"/>
              </a:rPr>
              <a:t>اسید </a:t>
            </a:r>
            <a:r>
              <a:rPr lang="fa-IR" sz="2400" dirty="0" smtClean="0">
                <a:cs typeface="B Nazanin" panose="00000400000000000000" pitchFamily="2" charset="-78"/>
              </a:rPr>
              <a:t>استئاریک)</a:t>
            </a:r>
          </a:p>
          <a:p>
            <a:pPr algn="r" rtl="1">
              <a:lnSpc>
                <a:spcPct val="150000"/>
              </a:lnSpc>
            </a:pPr>
            <a:endParaRPr lang="en-US" dirty="0" smtClean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639" y="6333067"/>
            <a:ext cx="5688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Clin </a:t>
            </a:r>
            <a:r>
              <a:rPr lang="fr-FR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2018; 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861–870</a:t>
            </a:r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2019; 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1762–1769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J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2017;118:849-857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-267935" y="2851613"/>
            <a:ext cx="7075488" cy="11033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a-IR" sz="3600" b="1" dirty="0" smtClean="0">
                <a:ln/>
                <a:cs typeface="B Nazanin" panose="00000400000000000000" pitchFamily="2" charset="-78"/>
              </a:rPr>
              <a:t>مدیریت تغذیه در سندروم </a:t>
            </a:r>
            <a:br>
              <a:rPr lang="fa-IR" sz="3600" b="1" dirty="0" smtClean="0">
                <a:ln/>
                <a:cs typeface="B Nazanin" panose="00000400000000000000" pitchFamily="2" charset="-78"/>
              </a:rPr>
            </a:br>
            <a:r>
              <a:rPr lang="fa-IR" sz="3600" b="1" dirty="0" smtClean="0">
                <a:ln/>
                <a:cs typeface="B Nazanin" panose="00000400000000000000" pitchFamily="2" charset="-78"/>
              </a:rPr>
              <a:t>تخمدان پلی کیستیک </a:t>
            </a:r>
            <a:endParaRPr lang="en-US" sz="3600" b="1" dirty="0">
              <a:ln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414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04" y="885414"/>
            <a:ext cx="5699329" cy="63432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فهرست مطالب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886" y="1982173"/>
            <a:ext cx="4264182" cy="4875827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نقش عوامل </a:t>
            </a:r>
            <a:r>
              <a:rPr lang="fa-IR" sz="2200" b="1" dirty="0">
                <a:cs typeface="B Nazanin" panose="00000400000000000000" pitchFamily="2" charset="-78"/>
              </a:rPr>
              <a:t>غذایی </a:t>
            </a:r>
            <a:r>
              <a:rPr lang="fa-IR" sz="2200" b="1" dirty="0" smtClean="0">
                <a:cs typeface="B Nazanin" panose="00000400000000000000" pitchFamily="2" charset="-78"/>
              </a:rPr>
              <a:t>در کنترل علایم سندروم </a:t>
            </a:r>
            <a:r>
              <a:rPr lang="fa-IR" sz="2200" b="1" dirty="0">
                <a:cs typeface="B Nazanin" panose="00000400000000000000" pitchFamily="2" charset="-78"/>
              </a:rPr>
              <a:t>تخمدان پلی کسیتیک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(PCOS)</a:t>
            </a:r>
            <a:r>
              <a:rPr lang="en-US" sz="2200" b="1" dirty="0">
                <a:cs typeface="B Nazanin" panose="00000400000000000000" pitchFamily="2" charset="-78"/>
              </a:rPr>
              <a:t> </a:t>
            </a:r>
            <a:r>
              <a:rPr lang="fa-IR" sz="2200" b="1" dirty="0">
                <a:cs typeface="B Nazanin" panose="00000400000000000000" pitchFamily="2" charset="-78"/>
              </a:rPr>
              <a:t> 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تعریف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 </a:t>
            </a:r>
            <a:r>
              <a:rPr lang="fa-I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پیامدهای </a:t>
            </a:r>
            <a:r>
              <a:rPr lang="fa-IR" dirty="0">
                <a:cs typeface="B Nazanin" panose="00000400000000000000" pitchFamily="2" charset="-78"/>
              </a:rPr>
              <a:t>ناشی از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اهداف درمانی 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چاقی و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محدودیت انرژی دریافتی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ویتامین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کروم 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اسیدهای چرب امگا-3</a:t>
            </a: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مس </a:t>
            </a:r>
            <a:endParaRPr lang="en-US" dirty="0">
              <a:cs typeface="B Nazanin" panose="00000400000000000000" pitchFamily="2" charset="-78"/>
            </a:endParaRPr>
          </a:p>
          <a:p>
            <a:pPr marL="804863" indent="-342900" algn="r" rtl="1"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توصیه های تغذیه </a:t>
            </a:r>
            <a:r>
              <a:rPr lang="fa-IR" dirty="0" smtClean="0">
                <a:cs typeface="B Nazanin" panose="00000400000000000000" pitchFamily="2" charset="-78"/>
              </a:rPr>
              <a:t>ای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4937" y="2054579"/>
            <a:ext cx="4209861" cy="5290202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 نقش عوامل </a:t>
            </a:r>
            <a:r>
              <a:rPr lang="fa-IR" sz="2200" b="1" dirty="0">
                <a:cs typeface="B Nazanin" panose="00000400000000000000" pitchFamily="2" charset="-78"/>
              </a:rPr>
              <a:t>غذایی در کنترل و پیشگیری </a:t>
            </a:r>
            <a:r>
              <a:rPr lang="fa-IR" sz="2200" b="1" dirty="0" smtClean="0">
                <a:cs typeface="B Nazanin" panose="00000400000000000000" pitchFamily="2" charset="-78"/>
              </a:rPr>
              <a:t>علایم </a:t>
            </a:r>
            <a:r>
              <a:rPr lang="fa-IR" sz="2200" b="1" dirty="0">
                <a:cs typeface="B Nazanin" panose="00000400000000000000" pitchFamily="2" charset="-78"/>
              </a:rPr>
              <a:t>سندروم پیش از </a:t>
            </a:r>
            <a:r>
              <a:rPr lang="fa-IR" sz="2200" b="1" dirty="0" smtClean="0">
                <a:cs typeface="B Nazanin" panose="00000400000000000000" pitchFamily="2" charset="-78"/>
              </a:rPr>
              <a:t>قاعدگی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(PMS)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تعریف/ سبب شناسی</a:t>
            </a:r>
            <a:r>
              <a:rPr lang="fa-IR" dirty="0">
                <a:cs typeface="B Nazanin" panose="00000400000000000000" pitchFamily="2" charset="-78"/>
              </a:rPr>
              <a:t>/ علایم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endParaRPr lang="fa-IR" dirty="0" smtClean="0">
              <a:cs typeface="B Nazanin" panose="00000400000000000000" pitchFamily="2" charset="-78"/>
            </a:endParaRP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درمان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کلسیم </a:t>
            </a: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منیزیم </a:t>
            </a: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پیریدوکسین </a:t>
            </a: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توصیه های تغذیه </a:t>
            </a:r>
            <a:r>
              <a:rPr lang="fa-IR" dirty="0" smtClean="0">
                <a:cs typeface="B Nazanin" panose="00000400000000000000" pitchFamily="2" charset="-78"/>
              </a:rPr>
              <a:t>ای</a:t>
            </a: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گیاهان دارویی  </a:t>
            </a:r>
          </a:p>
          <a:p>
            <a:pPr marL="804863" indent="-342900" algn="r" rtl="1">
              <a:lnSpc>
                <a:spcPts val="2500"/>
              </a:lnSpc>
              <a:buClr>
                <a:srgbClr val="DE35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عوامل غذایی و خطر ایجاد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6811"/>
            <a:ext cx="457200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7995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57" y="899443"/>
            <a:ext cx="6589199" cy="697696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سندروم تخمدان پلی کیستیک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(PCOS)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4" y="2250446"/>
            <a:ext cx="8393677" cy="4242429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Font typeface="Wingdings 3" panose="05040102010807070707" pitchFamily="18" charset="2"/>
              <a:buChar char=""/>
            </a:pPr>
            <a:r>
              <a:rPr lang="fa-IR" sz="2400" dirty="0" smtClean="0">
                <a:cs typeface="B Nazanin" panose="00000400000000000000" pitchFamily="2" charset="-78"/>
              </a:rPr>
              <a:t>  شايع </a:t>
            </a:r>
            <a:r>
              <a:rPr lang="fa-IR" sz="2400" dirty="0">
                <a:cs typeface="B Nazanin" panose="00000400000000000000" pitchFamily="2" charset="-78"/>
              </a:rPr>
              <a:t>ترين اختلال هورموني در زنان 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 3" panose="05040102010807070707" pitchFamily="18" charset="2"/>
              <a:buChar char=""/>
            </a:pPr>
            <a:r>
              <a:rPr lang="fa-IR" sz="2400" dirty="0" smtClean="0">
                <a:cs typeface="B Nazanin" panose="00000400000000000000" pitchFamily="2" charset="-78"/>
              </a:rPr>
              <a:t>  شيوع </a:t>
            </a:r>
            <a:r>
              <a:rPr lang="fa-IR" sz="2400" dirty="0">
                <a:cs typeface="B Nazanin" panose="00000400000000000000" pitchFamily="2" charset="-78"/>
              </a:rPr>
              <a:t>متفاوت %21- 6 در جوامع مختلف و بر اساس معيار تشخيصي متفاوت 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 3" panose="05040102010807070707" pitchFamily="18" charset="2"/>
              <a:buChar char=""/>
            </a:pPr>
            <a:r>
              <a:rPr lang="fa-IR" sz="2400" dirty="0" smtClean="0">
                <a:cs typeface="B Nazanin" panose="00000400000000000000" pitchFamily="2" charset="-78"/>
              </a:rPr>
              <a:t>  شيوع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 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ايران </a:t>
            </a:r>
            <a:r>
              <a:rPr lang="fa-IR" sz="2400" dirty="0" smtClean="0">
                <a:cs typeface="B Nazanin" panose="00000400000000000000" pitchFamily="2" charset="-78"/>
              </a:rPr>
              <a:t>%14/6 </a:t>
            </a:r>
            <a:r>
              <a:rPr lang="fa-IR" sz="2400" dirty="0">
                <a:cs typeface="B Nazanin" panose="00000400000000000000" pitchFamily="2" charset="-78"/>
              </a:rPr>
              <a:t>– 7/1 بر اساس معيار هاي مختلف تشخيصي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 3" panose="05040102010807070707" pitchFamily="18" charset="2"/>
              <a:buChar char=""/>
            </a:pPr>
            <a:r>
              <a:rPr lang="fa-IR" sz="2400" dirty="0" smtClean="0">
                <a:cs typeface="B Nazanin" panose="00000400000000000000" pitchFamily="2" charset="-78"/>
              </a:rPr>
              <a:t>  اختلال </a:t>
            </a:r>
            <a:r>
              <a:rPr lang="fa-IR" sz="2400" dirty="0">
                <a:cs typeface="B Nazanin" panose="00000400000000000000" pitchFamily="2" charset="-78"/>
              </a:rPr>
              <a:t>در متابوليسم آندروژن ها و كنترل ترشح آن 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Font typeface="Wingdings 3" panose="05040102010807070707" pitchFamily="18" charset="2"/>
              <a:buChar char=""/>
            </a:pPr>
            <a:r>
              <a:rPr lang="fa-IR" sz="2400" dirty="0" smtClean="0">
                <a:cs typeface="B Nazanin" panose="00000400000000000000" pitchFamily="2" charset="-78"/>
              </a:rPr>
              <a:t>  تقابل </a:t>
            </a:r>
            <a:r>
              <a:rPr lang="fa-IR" sz="2400" dirty="0">
                <a:cs typeface="B Nazanin" panose="00000400000000000000" pitchFamily="2" charset="-78"/>
              </a:rPr>
              <a:t>بين ژن ، عوامل محيطي و رفتاري موثر در بروز آن </a:t>
            </a: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20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78" y="6393410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Women’s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2011;3: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25–35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2011,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9:39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23" y="813895"/>
            <a:ext cx="6589199" cy="770124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تعریف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 اساس معیار رتردام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961" y="2244205"/>
            <a:ext cx="5211777" cy="377762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داشتن حداقل دو مورد از موارد زیر: </a:t>
            </a:r>
          </a:p>
          <a:p>
            <a:pPr marL="515938" indent="-344488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آمنوره با الیگومنوره </a:t>
            </a:r>
          </a:p>
          <a:p>
            <a:pPr marL="515938" indent="-344488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هیپرآندروژنیسم و یا علایم بالینی بالا بودن آندروژن </a:t>
            </a:r>
          </a:p>
          <a:p>
            <a:pPr marL="860425" indent="-349250" algn="r" rtl="1"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هیرسوتیسم (پرمويي) </a:t>
            </a:r>
          </a:p>
          <a:p>
            <a:pPr marL="860425" indent="-349250" algn="r" rtl="1"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 آکنه</a:t>
            </a:r>
          </a:p>
          <a:p>
            <a:pPr marL="860425" indent="-349250" algn="r" rtl="1"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 آلوپسی ( ريزش موي سر)</a:t>
            </a:r>
            <a:endParaRPr lang="fa-IR" dirty="0" smtClean="0">
              <a:cs typeface="B Nazanin" panose="00000400000000000000" pitchFamily="2" charset="-78"/>
            </a:endParaRPr>
          </a:p>
          <a:p>
            <a:pPr marL="515938" indent="-344488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تخمدان پلی کیستیک : تعداد بالای فولیکولهای با قطر 9-2 میلیمتر در هر تخمدان و یا افزایش حجم تخمدان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5" y="2045216"/>
            <a:ext cx="1689716" cy="15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35818" y="3477923"/>
            <a:ext cx="1585244" cy="149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36" y="4975176"/>
            <a:ext cx="1605337" cy="18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0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اختلالات همراه با ابتلا به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7839" y="2023818"/>
            <a:ext cx="3837494" cy="459147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Clr>
                <a:srgbClr val="FF0000"/>
              </a:buClr>
              <a:buNone/>
            </a:pPr>
            <a:r>
              <a:rPr lang="fa-IR" sz="2800" b="1" u="sng" dirty="0" smtClean="0">
                <a:cs typeface="B Nazanin" panose="00000400000000000000" pitchFamily="2" charset="-78"/>
              </a:rPr>
              <a:t>اختلالات هورمونی </a:t>
            </a:r>
          </a:p>
          <a:p>
            <a:pPr marL="463550" indent="-4635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افزايش </a:t>
            </a:r>
            <a:r>
              <a:rPr lang="fa-IR" dirty="0">
                <a:cs typeface="B Nazanin" panose="00000400000000000000" pitchFamily="2" charset="-78"/>
              </a:rPr>
              <a:t>سطوح تستوسترون </a:t>
            </a:r>
          </a:p>
          <a:p>
            <a:pPr marL="463550" indent="-4635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افزايش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 </a:t>
            </a:r>
          </a:p>
          <a:p>
            <a:pPr marL="463550" indent="-4635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كاهش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SHBG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9023" y="2023818"/>
            <a:ext cx="4210755" cy="438827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Clr>
                <a:srgbClr val="FF0000"/>
              </a:buClr>
              <a:buNone/>
            </a:pPr>
            <a:r>
              <a:rPr lang="fa-IR" sz="2800" b="1" u="sng" dirty="0">
                <a:cs typeface="B Nazanin" panose="00000400000000000000" pitchFamily="2" charset="-78"/>
              </a:rPr>
              <a:t>اختلالات متابولیکی </a:t>
            </a:r>
          </a:p>
          <a:p>
            <a:pPr marL="463550" indent="-463550" algn="r" rtl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افزايش سطوح انسولين و مقاومت به انسولين </a:t>
            </a:r>
          </a:p>
          <a:p>
            <a:pPr marL="463550" indent="-4635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چاقی </a:t>
            </a:r>
            <a:r>
              <a:rPr lang="fa-IR" dirty="0">
                <a:cs typeface="B Nazanin" panose="00000400000000000000" pitchFamily="2" charset="-78"/>
              </a:rPr>
              <a:t>و چاقی شکمی </a:t>
            </a:r>
          </a:p>
          <a:p>
            <a:pPr marL="463550" indent="-4635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سندروم متابولیک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12089"/>
            <a:ext cx="666326" cy="578251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22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پیامدهای ناشی از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34244" y="2216925"/>
            <a:ext cx="4975578" cy="4221971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افزایش خطر ابتلا به بیماری های مزمن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دیابت نوع 2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بیماری های قلبی- عروقی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دیس لیپیدمی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پرفشاری خون </a:t>
            </a:r>
          </a:p>
          <a:p>
            <a:pPr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پیامدهای روانشناختی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افسردگی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اضطراب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عزت نفس پایین </a:t>
            </a:r>
          </a:p>
          <a:p>
            <a:pPr marL="1139825" indent="-395288" algn="r" rtl="1">
              <a:lnSpc>
                <a:spcPts val="2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کیفیت پایین زندگی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6089" y="2336946"/>
            <a:ext cx="3488266" cy="3599316"/>
          </a:xfrm>
        </p:spPr>
        <p:txBody>
          <a:bodyPr/>
          <a:lstStyle/>
          <a:p>
            <a:pPr algn="r" rtl="1">
              <a:buClr>
                <a:srgbClr val="FF0000"/>
              </a:buClr>
            </a:pPr>
            <a:r>
              <a:rPr lang="fa-IR" b="1" dirty="0">
                <a:cs typeface="B Nazanin" panose="00000400000000000000" pitchFamily="2" charset="-78"/>
              </a:rPr>
              <a:t>اختلال در سیستم تولید مثل </a:t>
            </a:r>
          </a:p>
          <a:p>
            <a:pPr marL="688975" indent="-406400" algn="r" rt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ناباروری </a:t>
            </a:r>
          </a:p>
          <a:p>
            <a:pPr marL="688975" indent="-406400" algn="r" rt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اختلال عملکرد اندومتر </a:t>
            </a:r>
          </a:p>
          <a:p>
            <a:pPr marL="688975" indent="-406400" algn="r" rt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افزایش خطر سرطان رحم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74" y="6438896"/>
            <a:ext cx="463126" cy="395112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23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9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اهداف درمانی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1456"/>
            <a:ext cx="8985956" cy="4996544"/>
          </a:xfrm>
        </p:spPr>
        <p:txBody>
          <a:bodyPr>
            <a:normAutofit fontScale="92500"/>
          </a:bodyPr>
          <a:lstStyle/>
          <a:p>
            <a:pPr marL="804863" indent="-522288" algn="r" rtl="1">
              <a:lnSpc>
                <a:spcPct val="20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600" dirty="0" smtClean="0">
                <a:cs typeface="B Nazanin" panose="00000400000000000000" pitchFamily="2" charset="-78"/>
              </a:rPr>
              <a:t>بهبود مقاومت به انسولین </a:t>
            </a:r>
          </a:p>
          <a:p>
            <a:pPr marL="804863" indent="-522288" algn="r" rtl="1">
              <a:lnSpc>
                <a:spcPct val="20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600" dirty="0" smtClean="0">
                <a:cs typeface="B Nazanin" panose="00000400000000000000" pitchFamily="2" charset="-78"/>
              </a:rPr>
              <a:t>بهبود عملکرد متابولیکی و کاهش خطر ابتلا به دیابت و بیماری های قلبی – عروقی </a:t>
            </a:r>
          </a:p>
          <a:p>
            <a:pPr marL="804863" indent="-522288" algn="r" rtl="1">
              <a:lnSpc>
                <a:spcPct val="20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600" dirty="0" smtClean="0">
                <a:cs typeface="B Nazanin" panose="00000400000000000000" pitchFamily="2" charset="-78"/>
              </a:rPr>
              <a:t> بهبود عملکرد تولید مثلی</a:t>
            </a:r>
          </a:p>
          <a:p>
            <a:pPr marL="804863" indent="-522288" algn="r" rtl="1">
              <a:lnSpc>
                <a:spcPct val="20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600" dirty="0" smtClean="0">
                <a:cs typeface="B Nazanin" panose="00000400000000000000" pitchFamily="2" charset="-78"/>
              </a:rPr>
              <a:t>کاهش علایم هیپرآندروژنیسم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1317625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آکنه </a:t>
            </a:r>
          </a:p>
          <a:p>
            <a:pPr marL="1317625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هیرسوتیسم </a:t>
            </a:r>
          </a:p>
          <a:p>
            <a:pPr marL="1317625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آلوپسی 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24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0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01" y="925457"/>
            <a:ext cx="6589199" cy="66148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چاقی و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9818"/>
            <a:ext cx="8997244" cy="4374833"/>
          </a:xfrm>
        </p:spPr>
        <p:txBody>
          <a:bodyPr>
            <a:normAutofit fontScale="92500" lnSpcReduction="10000"/>
          </a:bodyPr>
          <a:lstStyle/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r>
              <a:rPr lang="fa-IR" dirty="0" smtClean="0">
                <a:cs typeface="B Nazanin" panose="00000400000000000000" pitchFamily="2" charset="-78"/>
              </a:rPr>
              <a:t>شیوع بالای چاقی در زنان مبتلا به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 smtClean="0">
                <a:cs typeface="B Nazanin" panose="00000400000000000000" pitchFamily="2" charset="-78"/>
              </a:rPr>
              <a:t> (%80-49)</a:t>
            </a:r>
          </a:p>
          <a:p>
            <a:pPr marL="395288" indent="-282575" algn="r" rtl="1">
              <a:buClr>
                <a:srgbClr val="FF0000"/>
              </a:buClr>
              <a:buSzPct val="70000"/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r>
              <a:rPr lang="fa-IR" dirty="0">
                <a:latin typeface="Calibri" pitchFamily="34" charset="0"/>
                <a:cs typeface="B Nazanin" panose="00000400000000000000" pitchFamily="2" charset="-78"/>
              </a:rPr>
              <a:t>مشخص نیست که آیا زنان مبتلا به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>
                <a:latin typeface="Calibri" pitchFamily="34" charset="0"/>
                <a:cs typeface="B Nazanin" panose="00000400000000000000" pitchFamily="2" charset="-78"/>
              </a:rPr>
              <a:t> مستعد چاقی هستند یا چاقی سبب بروز این سندروم شده است. </a:t>
            </a:r>
            <a:endParaRPr lang="fa-IR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395288" indent="-282575" algn="r" rtl="1">
              <a:buClr>
                <a:srgbClr val="FF0000"/>
              </a:buClr>
              <a:buSzPct val="70000"/>
              <a:buNone/>
            </a:pPr>
            <a:endParaRPr lang="fa-IR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r>
              <a:rPr lang="fa-IR" dirty="0" smtClean="0">
                <a:latin typeface="Calibri" pitchFamily="34" charset="0"/>
                <a:cs typeface="B Nazanin" panose="00000400000000000000" pitchFamily="2" charset="-78"/>
              </a:rPr>
              <a:t>وجود شواهد متفاوت در مورد میزان متابولیسم پایه، اثرگرما زایی غذا، احساس سیری و اشتها در زنان مبتلا به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endParaRPr lang="en-US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r>
              <a:rPr lang="fa-IR" dirty="0" smtClean="0">
                <a:latin typeface="Calibri" pitchFamily="34" charset="0"/>
                <a:cs typeface="B Nazanin" panose="00000400000000000000" pitchFamily="2" charset="-78"/>
              </a:rPr>
              <a:t>عدم وجود شواهد کافی در مورد تفاوت در میزان دریافت انرژی و مواد مغذی و فعالیت بدنی در این گروه در مقایسه با زنان غیر مبتلا </a:t>
            </a:r>
          </a:p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endParaRPr lang="fa-IR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395288" indent="-282575" algn="r" rtl="1">
              <a:buClr>
                <a:srgbClr val="FF0000"/>
              </a:buClr>
              <a:buSzPct val="70000"/>
              <a:buFont typeface="Wingdings 3" panose="05040102010807070707" pitchFamily="18" charset="2"/>
              <a:buChar char=""/>
            </a:pPr>
            <a:r>
              <a:rPr lang="fa-IR" dirty="0">
                <a:latin typeface="Calibri" pitchFamily="34" charset="0"/>
                <a:cs typeface="B Nazanin" panose="00000400000000000000" pitchFamily="2" charset="-78"/>
              </a:rPr>
              <a:t>افزايش ابتلا به چاقي شكمي مستقل از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</a:t>
            </a:r>
          </a:p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endParaRPr lang="fa-IR" sz="2000" dirty="0" smtClean="0"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06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25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978" y="6350169"/>
            <a:ext cx="5464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2012;97:28-38.e25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2014; 290:1079–1092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l-N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 Nutr </a:t>
            </a:r>
            <a:r>
              <a:rPr lang="nl-N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486–496, </a:t>
            </a:r>
            <a:r>
              <a:rPr lang="nl-N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چاقی و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" y="2404533"/>
            <a:ext cx="8785860" cy="2539999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بدتر </a:t>
            </a:r>
            <a:r>
              <a:rPr lang="fa-IR" dirty="0">
                <a:cs typeface="B Nazanin" panose="00000400000000000000" pitchFamily="2" charset="-78"/>
              </a:rPr>
              <a:t>شدن علایم متابولیکی و </a:t>
            </a:r>
            <a:r>
              <a:rPr lang="fa-IR" dirty="0" smtClean="0">
                <a:cs typeface="B Nazanin" panose="00000400000000000000" pitchFamily="2" charset="-78"/>
              </a:rPr>
              <a:t>بالینی همراه با </a:t>
            </a:r>
            <a:r>
              <a:rPr lang="fa-IR" dirty="0">
                <a:cs typeface="B Nazanin" panose="00000400000000000000" pitchFamily="2" charset="-78"/>
              </a:rPr>
              <a:t>چاقی و چاقی </a:t>
            </a:r>
            <a:r>
              <a:rPr lang="fa-IR" dirty="0" smtClean="0">
                <a:cs typeface="B Nazanin" panose="00000400000000000000" pitchFamily="2" charset="-78"/>
              </a:rPr>
              <a:t>شکمی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cs typeface="B Nazanin" panose="00000400000000000000" pitchFamily="2" charset="-78"/>
              </a:rPr>
              <a:t>مقاومت به انسولین در %70-50 زنان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 و %95 زنان چاق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چاقي </a:t>
            </a:r>
            <a:r>
              <a:rPr lang="fa-IR" dirty="0">
                <a:cs typeface="B Nazanin" panose="00000400000000000000" pitchFamily="2" charset="-78"/>
              </a:rPr>
              <a:t>منجر به عدم پاسخ يا تاخير در پاسخ به درمان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7" y="6361289"/>
            <a:ext cx="444432" cy="496711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26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8625" y="4814711"/>
            <a:ext cx="6502400" cy="1162756"/>
          </a:xfrm>
          <a:prstGeom prst="roundRect">
            <a:avLst/>
          </a:prstGeom>
          <a:solidFill>
            <a:srgbClr val="DE35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تغییردر سبک زندگی و کاهش وزن، اولین خط درمان در زنان مبتلا به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28" y="827310"/>
            <a:ext cx="6773286" cy="66148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محدودیت انرژی دریافتی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39" y="2186270"/>
            <a:ext cx="8238654" cy="4704030"/>
          </a:xfrm>
        </p:spPr>
        <p:txBody>
          <a:bodyPr>
            <a:normAutofit/>
          </a:bodyPr>
          <a:lstStyle/>
          <a:p>
            <a:pPr marL="463550" indent="-463550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کاهش وزن متوسط به میزان %10-5  در طی 6-5 ماه، منجر به بهبود: </a:t>
            </a:r>
          </a:p>
          <a:p>
            <a:pPr marL="971550" indent="-39528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تحمل گلوکز و هیپر انسولینمی </a:t>
            </a:r>
          </a:p>
          <a:p>
            <a:pPr marL="971550" indent="-39528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پروفایل عوامل خطر قلبی – عروقی </a:t>
            </a:r>
          </a:p>
          <a:p>
            <a:pPr marL="971550" indent="-39528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نرمال شدن سيكل ماهيانه و تخمك گذاري </a:t>
            </a:r>
          </a:p>
          <a:p>
            <a:pPr marL="971550" indent="-39528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كاهش تستوسترون </a:t>
            </a:r>
          </a:p>
          <a:p>
            <a:pPr marL="971550" indent="-39528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بهبود علائم هيرسوتيسم و آكنه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463550" indent="-463550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محدودیت 1000-500 کیلوکالری به منظور کاهش وزن </a:t>
            </a:r>
          </a:p>
          <a:p>
            <a:pPr marL="463550" indent="-463550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dirty="0">
                <a:cs typeface="B Nazanin" panose="00000400000000000000" pitchFamily="2" charset="-78"/>
              </a:rPr>
              <a:t>اثرات طولانی مدت رژیم های کاهش وزن در زنان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و نحوه حفظ وزن کاهش یافته ، بررسی نشده است. </a:t>
            </a: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3750" y="65251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27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28" y="6283105"/>
            <a:ext cx="2720859" cy="41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4566" y="6452636"/>
            <a:ext cx="313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290:1079–1092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nl-N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nl-N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Nutr.2014; </a:t>
            </a:r>
            <a:r>
              <a:rPr lang="nl-N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nl-N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486–496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02" y="811067"/>
            <a:ext cx="6589199" cy="670536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ترکیب رژیم غذایی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17" y="2099836"/>
            <a:ext cx="8771467" cy="449655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تغيير در تركيب رژيم غذايي مستقل از كاهش وزن مي تواند روي حساسيت به انسولين اثر گذارد.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تغییر در رژیم غذایی در مقایسه با محدودیت انرژی به تنهایی ممکن است اثر بخشی بیشتری در بهبود حساسیت به انسولین داشته باشد.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يافته هاي حاصل از تغيير در تركيب رژيم غذايي بر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 </a:t>
            </a:r>
            <a:r>
              <a:rPr lang="fa-IR" dirty="0" smtClean="0">
                <a:cs typeface="B Nazanin" panose="00000400000000000000" pitchFamily="2" charset="-78"/>
              </a:rPr>
              <a:t> اندك است .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 برخي مطالعات اثرات سودمند رژيم غذايي با نمایه گلیسمی پايين را در زنان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نشان داده اند (با دريافت كربوهيدرات %51-50).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28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78" y="6465585"/>
            <a:ext cx="533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Nutrition</a:t>
            </a:r>
            <a:r>
              <a:rPr lang="en-US" sz="1000" dirty="0" smtClean="0">
                <a:latin typeface="Calibri" pitchFamily="34" charset="0"/>
              </a:rPr>
              <a:t> 2005;94</a:t>
            </a:r>
            <a:r>
              <a:rPr lang="en-US" sz="1000" dirty="0">
                <a:latin typeface="Calibri" pitchFamily="34" charset="0"/>
              </a:rPr>
              <a:t>, 154–165</a:t>
            </a:r>
            <a:r>
              <a:rPr lang="fa-IR" sz="1000" dirty="0">
                <a:latin typeface="Calibri" pitchFamily="34" charset="0"/>
              </a:rPr>
              <a:t>. </a:t>
            </a:r>
            <a:endParaRPr lang="en-US" sz="100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65" y="887265"/>
            <a:ext cx="6589199" cy="63432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ترکیب رژیم غذایی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(ادامه)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18" y="2330910"/>
            <a:ext cx="8805333" cy="4862744"/>
          </a:xfrm>
        </p:spPr>
        <p:txBody>
          <a:bodyPr>
            <a:normAutofit/>
          </a:bodyPr>
          <a:lstStyle/>
          <a:p>
            <a:pPr marL="519113" indent="-293688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بر اساس نتایج حاصل از بررسی 6 مطالعه کارآزمایی بررسی کننده </a:t>
            </a:r>
            <a:r>
              <a:rPr lang="fa-IR" dirty="0">
                <a:cs typeface="B Nazanin" panose="00000400000000000000" pitchFamily="2" charset="-78"/>
              </a:rPr>
              <a:t>اثر تركيب رژيم غذايي بر پيامدهاي </a:t>
            </a:r>
            <a:r>
              <a:rPr lang="fa-IR" dirty="0" smtClean="0">
                <a:cs typeface="B Nazanin" panose="00000400000000000000" pitchFamily="2" charset="-78"/>
              </a:rPr>
              <a:t>آنتروپومتري، ‌توليد </a:t>
            </a:r>
            <a:r>
              <a:rPr lang="fa-IR" dirty="0">
                <a:cs typeface="B Nazanin" panose="00000400000000000000" pitchFamily="2" charset="-78"/>
              </a:rPr>
              <a:t>مثلي،‌ متابوليك و </a:t>
            </a:r>
            <a:r>
              <a:rPr lang="fa-IR" dirty="0" smtClean="0">
                <a:cs typeface="B Nazanin" panose="00000400000000000000" pitchFamily="2" charset="-78"/>
              </a:rPr>
              <a:t>سايكولوژي :</a:t>
            </a:r>
            <a:endParaRPr lang="fa-IR" dirty="0">
              <a:cs typeface="B Nazanin" panose="00000400000000000000" pitchFamily="2" charset="-78"/>
            </a:endParaRPr>
          </a:p>
          <a:p>
            <a:pPr marL="519113" indent="-293688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عدم وجود تفاوت عمده‌ </a:t>
            </a:r>
            <a:r>
              <a:rPr lang="fa-IR" dirty="0">
                <a:cs typeface="B Nazanin" panose="00000400000000000000" pitchFamily="2" charset="-78"/>
              </a:rPr>
              <a:t>در پيامدهاي تعيين شده </a:t>
            </a:r>
            <a:r>
              <a:rPr lang="fa-IR" dirty="0" smtClean="0">
                <a:cs typeface="B Nazanin" panose="00000400000000000000" pitchFamily="2" charset="-78"/>
              </a:rPr>
              <a:t>با </a:t>
            </a:r>
            <a:r>
              <a:rPr lang="fa-IR" dirty="0">
                <a:cs typeface="B Nazanin" panose="00000400000000000000" pitchFamily="2" charset="-78"/>
              </a:rPr>
              <a:t>تركيب متفاوت رژيم غذايي شامل ترکیب متفاوت درشت مغذی ها ، رژیم با </a:t>
            </a:r>
            <a:r>
              <a:rPr lang="fa-IR" dirty="0" smtClean="0">
                <a:cs typeface="B Nazanin" panose="00000400000000000000" pitchFamily="2" charset="-78"/>
              </a:rPr>
              <a:t>نمایه گلیسمی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پایین  و یا </a:t>
            </a:r>
            <a:r>
              <a:rPr lang="fa-IR" dirty="0" smtClean="0">
                <a:cs typeface="B Nazanin" panose="00000400000000000000" pitchFamily="2" charset="-78"/>
              </a:rPr>
              <a:t>اسیدهای چرب با دو پیوند دوگانه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(MUFA)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بالا </a:t>
            </a:r>
            <a:r>
              <a:rPr lang="fa-IR" dirty="0">
                <a:cs typeface="B Nazanin" panose="00000400000000000000" pitchFamily="2" charset="-78"/>
              </a:rPr>
              <a:t>در مقایسه با رژیم </a:t>
            </a:r>
            <a:r>
              <a:rPr lang="fa-IR" dirty="0" smtClean="0">
                <a:cs typeface="B Nazanin" panose="00000400000000000000" pitchFamily="2" charset="-78"/>
              </a:rPr>
              <a:t>معمولی </a:t>
            </a:r>
          </a:p>
          <a:p>
            <a:pPr marL="519113" indent="-293688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عدم وجود شواهد </a:t>
            </a:r>
            <a:r>
              <a:rPr lang="fa-IR" dirty="0">
                <a:cs typeface="B Nazanin" panose="00000400000000000000" pitchFamily="2" charset="-78"/>
              </a:rPr>
              <a:t>علمی برای حمایت از یک رژیم غذایی خاصی </a:t>
            </a:r>
            <a:r>
              <a:rPr lang="fa-IR" dirty="0" smtClean="0">
                <a:cs typeface="B Nazanin" panose="00000400000000000000" pitchFamily="2" charset="-78"/>
              </a:rPr>
              <a:t>برای کنترل این  </a:t>
            </a:r>
            <a:r>
              <a:rPr lang="fa-IR" dirty="0">
                <a:cs typeface="B Nazanin" panose="00000400000000000000" pitchFamily="2" charset="-78"/>
              </a:rPr>
              <a:t>سندرم </a:t>
            </a:r>
            <a:endParaRPr lang="fa-IR" dirty="0" smtClean="0">
              <a:cs typeface="B Nazanin" panose="00000400000000000000" pitchFamily="2" charset="-78"/>
            </a:endParaRPr>
          </a:p>
          <a:p>
            <a:pPr marL="519113" indent="-293688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تغییر </a:t>
            </a:r>
            <a:r>
              <a:rPr lang="fa-IR" dirty="0">
                <a:cs typeface="B Nazanin" panose="00000400000000000000" pitchFamily="2" charset="-78"/>
              </a:rPr>
              <a:t>در </a:t>
            </a:r>
            <a:r>
              <a:rPr lang="fa-IR" dirty="0" smtClean="0">
                <a:cs typeface="B Nazanin" panose="00000400000000000000" pitchFamily="2" charset="-78"/>
              </a:rPr>
              <a:t>ترکیب رژیم </a:t>
            </a:r>
            <a:r>
              <a:rPr lang="fa-IR" dirty="0">
                <a:cs typeface="B Nazanin" panose="00000400000000000000" pitchFamily="2" charset="-78"/>
              </a:rPr>
              <a:t>غذایی در مقایسه با محدودیت انرژی به تنهایی </a:t>
            </a:r>
            <a:r>
              <a:rPr lang="fa-IR" dirty="0" smtClean="0">
                <a:cs typeface="B Nazanin" panose="00000400000000000000" pitchFamily="2" charset="-78"/>
              </a:rPr>
              <a:t>به نظر نمی رسد که اثر </a:t>
            </a:r>
            <a:r>
              <a:rPr lang="fa-IR" dirty="0">
                <a:cs typeface="B Nazanin" panose="00000400000000000000" pitchFamily="2" charset="-78"/>
              </a:rPr>
              <a:t>بخشی بیشتری در </a:t>
            </a:r>
            <a:r>
              <a:rPr lang="fa-IR" dirty="0" smtClean="0">
                <a:cs typeface="B Nazanin" panose="00000400000000000000" pitchFamily="2" charset="-78"/>
              </a:rPr>
              <a:t>زنان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 smtClean="0">
                <a:cs typeface="B Nazanin" panose="00000400000000000000" pitchFamily="2" charset="-78"/>
              </a:rPr>
              <a:t> داشته باشد. </a:t>
            </a:r>
            <a:endParaRPr lang="fa-IR" dirty="0">
              <a:cs typeface="B Nazanin" panose="00000400000000000000" pitchFamily="2" charset="-78"/>
            </a:endParaRPr>
          </a:p>
          <a:p>
            <a:pPr marL="519113" indent="-293688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با این وجود پیروی از رژیم غذایی حاوی اسیدهای چرب اشباع کم و فیبر بالا به خصوص از غذاهای با نمایه گلیسمی پایین در زنان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 smtClean="0">
                <a:cs typeface="B Nazanin" panose="00000400000000000000" pitchFamily="2" charset="-78"/>
              </a:rPr>
              <a:t> ، معقول به نظر می رسد.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1071" y="6512389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29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58" y="6433341"/>
            <a:ext cx="286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Acad Nutr Diet. </a:t>
            </a:r>
            <a:r>
              <a:rPr lang="nl-N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2013;113:520-545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Nutrition 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2005; 94, 154–165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01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نقش عوامل غذایی در کنترل و پیشگیری از علایم سندروم پیش از قاعدگی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58231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829" y="0"/>
            <a:ext cx="9228055" cy="642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6829" y="6542409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30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324" y="6542409"/>
            <a:ext cx="6022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latin typeface="Calibri"/>
                <a:cs typeface="+mj-cs"/>
              </a:rPr>
              <a:t>Clinical </a:t>
            </a:r>
            <a:r>
              <a:rPr lang="en-US" sz="900" dirty="0">
                <a:latin typeface="Calibri"/>
                <a:cs typeface="+mj-cs"/>
              </a:rPr>
              <a:t>Endocrinology </a:t>
            </a:r>
            <a:r>
              <a:rPr lang="en-US" sz="900" dirty="0" smtClean="0">
                <a:latin typeface="Calibri"/>
                <a:cs typeface="+mj-cs"/>
              </a:rPr>
              <a:t>2012; </a:t>
            </a:r>
            <a:r>
              <a:rPr lang="en-US" sz="900" dirty="0">
                <a:latin typeface="Calibri"/>
                <a:cs typeface="+mj-cs"/>
              </a:rPr>
              <a:t>77, 343–350 </a:t>
            </a:r>
            <a:r>
              <a:rPr lang="en-US" sz="900" dirty="0" smtClean="0">
                <a:latin typeface="Calibri"/>
                <a:cs typeface="+mj-cs"/>
              </a:rPr>
              <a:t>. </a:t>
            </a:r>
            <a:endParaRPr lang="en-US" sz="900" dirty="0">
              <a:latin typeface="Calibri"/>
              <a:cs typeface="+mj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35126" y="0"/>
            <a:ext cx="6896100" cy="958351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نقش احتمالی ویتامین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D</a:t>
            </a: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7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56" y="931937"/>
            <a:ext cx="6589199" cy="64337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ویتامین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991212"/>
            <a:ext cx="8929510" cy="4684225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سطح سرمی ويتامين </a:t>
            </a:r>
            <a:r>
              <a:rPr lang="en-US" dirty="0">
                <a:cs typeface="B Nazanin" panose="00000400000000000000" pitchFamily="2" charset="-78"/>
              </a:rPr>
              <a:t>D </a:t>
            </a:r>
            <a:r>
              <a:rPr lang="fa-IR" dirty="0" smtClean="0">
                <a:cs typeface="B Nazanin" panose="00000400000000000000" pitchFamily="2" charset="-78"/>
              </a:rPr>
              <a:t> و ميزان </a:t>
            </a:r>
            <a:r>
              <a:rPr lang="fa-IR" dirty="0">
                <a:cs typeface="B Nazanin" panose="00000400000000000000" pitchFamily="2" charset="-78"/>
              </a:rPr>
              <a:t>شيوع كمبود </a:t>
            </a:r>
            <a:r>
              <a:rPr lang="fa-IR" dirty="0" smtClean="0">
                <a:cs typeface="B Nazanin" panose="00000400000000000000" pitchFamily="2" charset="-78"/>
              </a:rPr>
              <a:t>آن در </a:t>
            </a:r>
            <a:r>
              <a:rPr lang="fa-IR" dirty="0">
                <a:cs typeface="B Nazanin" panose="00000400000000000000" pitchFamily="2" charset="-78"/>
              </a:rPr>
              <a:t>زنان </a:t>
            </a:r>
            <a:r>
              <a:rPr lang="fa-IR" dirty="0" smtClean="0">
                <a:cs typeface="B Nazanin" panose="00000400000000000000" pitchFamily="2" charset="-78"/>
              </a:rPr>
              <a:t>مبتلا به </a:t>
            </a:r>
            <a:r>
              <a:rPr lang="en-US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مشابه </a:t>
            </a:r>
            <a:r>
              <a:rPr lang="fa-IR" dirty="0" smtClean="0">
                <a:cs typeface="B Nazanin" panose="00000400000000000000" pitchFamily="2" charset="-78"/>
              </a:rPr>
              <a:t>با زنان غیر مبتلا </a:t>
            </a:r>
          </a:p>
          <a:p>
            <a:pPr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ميزان </a:t>
            </a:r>
            <a:r>
              <a:rPr lang="fa-IR" dirty="0">
                <a:cs typeface="B Nazanin" panose="00000400000000000000" pitchFamily="2" charset="-78"/>
              </a:rPr>
              <a:t>ويتامين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dirty="0">
                <a:cs typeface="B Nazanin" panose="00000400000000000000" pitchFamily="2" charset="-78"/>
              </a:rPr>
              <a:t> سرم در زنان چاق </a:t>
            </a:r>
            <a:r>
              <a:rPr lang="en-US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،‌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%56-27 كمتر از غير چاق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احتمال وقوع اختلالات متابولیکی و هورمونی بیشتر در افراد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 smtClean="0">
                <a:cs typeface="B Nazanin" panose="00000400000000000000" pitchFamily="2" charset="-78"/>
              </a:rPr>
              <a:t> با کمبود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برخی مطالعات نشان می دهند که مکمل یاری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 ، سبب کاهش تستوسترون، اختلالات قاعدگی و بهبود </a:t>
            </a:r>
            <a:r>
              <a:rPr lang="fa-IR" dirty="0">
                <a:cs typeface="B Nazanin" panose="00000400000000000000" pitchFamily="2" charset="-78"/>
              </a:rPr>
              <a:t>مقاومت به انسولين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افراد مبتلا به </a:t>
            </a:r>
            <a:r>
              <a:rPr lang="en-US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که دچار کمبود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 هستند، می شود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Clr>
                <a:srgbClr val="FF0000"/>
              </a:buClr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متاآنالیز حاصل از 6 مطالعه مداخله ای نشان می دهد:</a:t>
            </a:r>
          </a:p>
          <a:p>
            <a:pPr marL="968375" algn="r" rtl="1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مکمل یاری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fa-IR" sz="2000" dirty="0" smtClean="0">
                <a:cs typeface="B Nazanin" panose="00000400000000000000" pitchFamily="2" charset="-78"/>
              </a:rPr>
              <a:t> مقدار توتال تستوسترون را کاهش می دهد. </a:t>
            </a:r>
          </a:p>
          <a:p>
            <a:pPr marL="968375" algn="r" rtl="1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این یافته منتج از مطالعات با کیفیت پایین بوده است. </a:t>
            </a:r>
          </a:p>
          <a:p>
            <a:pPr marL="0" indent="0" algn="r">
              <a:buNone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8991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31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87" y="6350169"/>
            <a:ext cx="41102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2009;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92: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1053–1058.</a:t>
            </a:r>
            <a:endParaRPr lang="fa-I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.2014;290:1079–1092</a:t>
            </a:r>
            <a:r>
              <a:rPr lang="fa-I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Res.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2017; 49: 174–179</a:t>
            </a:r>
            <a:r>
              <a:rPr lang="fa-IR" sz="900" dirty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75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کروم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7734" y="2133600"/>
            <a:ext cx="9211734" cy="4540660"/>
          </a:xfrm>
        </p:spPr>
        <p:txBody>
          <a:bodyPr>
            <a:normAutofit fontScale="92500"/>
          </a:bodyPr>
          <a:lstStyle/>
          <a:p>
            <a:pPr marL="395288" indent="-395288" algn="r" rtl="1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Nazanin" panose="00000400000000000000" pitchFamily="2" charset="-78"/>
              </a:rPr>
              <a:t>عنصری ضروری در متابولیسم گلوکز و انسولین</a:t>
            </a:r>
          </a:p>
          <a:p>
            <a:pPr marL="395288" indent="-395288" algn="r" rtl="1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Nazanin" panose="00000400000000000000" pitchFamily="2" charset="-78"/>
              </a:rPr>
              <a:t>وجود مطالعات اندک بررسی کننده اثرات مکمل یاری پیکولینات کروم در زنان مبتلا به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sz="2600" dirty="0" smtClean="0">
                <a:cs typeface="B Nazanin" panose="00000400000000000000" pitchFamily="2" charset="-78"/>
              </a:rPr>
              <a:t> </a:t>
            </a:r>
          </a:p>
          <a:p>
            <a:pPr marL="395288" indent="-395288" algn="r" rtl="1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Nazanin" panose="00000400000000000000" pitchFamily="2" charset="-78"/>
              </a:rPr>
              <a:t>بر اساس نتایج یک مطالعه متاآنالیز، 7 مطالعه کارآزمایی بالینی با دوز 1000-200 میکروگرم در روز پیکولینات کروم به مدت 12-8 هفته : </a:t>
            </a:r>
          </a:p>
          <a:p>
            <a:pPr marL="744538" indent="-225425" algn="r" rtl="1">
              <a:lnSpc>
                <a:spcPct val="150000"/>
              </a:lnSpc>
              <a:buClr>
                <a:srgbClr val="FF0000"/>
              </a:buClr>
              <a:buSzPct val="40000"/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Nazanin" panose="00000400000000000000" pitchFamily="2" charset="-78"/>
              </a:rPr>
              <a:t>بهبود انسولین ناشتا، توستسترون آزاد 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</a:t>
            </a:r>
            <a:r>
              <a:rPr lang="en-US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cs typeface="B Nazanin" panose="00000400000000000000" pitchFamily="2" charset="-78"/>
              </a:rPr>
              <a:t> در افراد مبتلا </a:t>
            </a:r>
          </a:p>
          <a:p>
            <a:pPr marL="744538" indent="-225425" algn="r" rtl="1">
              <a:lnSpc>
                <a:spcPct val="150000"/>
              </a:lnSpc>
              <a:buClr>
                <a:srgbClr val="FF0000"/>
              </a:buClr>
              <a:buSzPct val="40000"/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Nazanin" panose="00000400000000000000" pitchFamily="2" charset="-78"/>
              </a:rPr>
              <a:t>عدم مشاهده اثر معنی داری بر قند خون ناشتا، توستسترون تام 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DHEA</a:t>
            </a:r>
            <a:r>
              <a:rPr lang="fa-IR" sz="2600" dirty="0" smtClean="0">
                <a:cs typeface="B Nazanin" panose="00000400000000000000" pitchFamily="2" charset="-78"/>
              </a:rPr>
              <a:t>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FSH</a:t>
            </a:r>
            <a:r>
              <a:rPr lang="fa-IR" sz="2600" dirty="0" smtClean="0">
                <a:cs typeface="B Nazanin" panose="00000400000000000000" pitchFamily="2" charset="-78"/>
              </a:rPr>
              <a:t> و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endParaRPr lang="fa-IR" sz="2600" dirty="0" smtClean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2349"/>
            <a:ext cx="576794" cy="383822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32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113" y="6530031"/>
            <a:ext cx="4500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Trace Elements in Medicine and Biology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fa-I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42: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92–96</a:t>
            </a:r>
          </a:p>
        </p:txBody>
      </p:sp>
    </p:spTree>
    <p:extLst>
      <p:ext uri="{BB962C8B-B14F-4D97-AF65-F5344CB8AC3E}">
        <p14:creationId xmlns:p14="http://schemas.microsoft.com/office/powerpoint/2010/main" val="13864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57" y="738812"/>
            <a:ext cx="6896534" cy="1080938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اسیدهای چرب امگا-3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06" y="2235391"/>
            <a:ext cx="8794044" cy="3976136"/>
          </a:xfrm>
        </p:spPr>
        <p:txBody>
          <a:bodyPr/>
          <a:lstStyle/>
          <a:p>
            <a:pPr marL="463550" indent="-4064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کاهش</a:t>
            </a:r>
            <a:r>
              <a:rPr lang="fa-IR" dirty="0" smtClean="0"/>
              <a:t> </a:t>
            </a:r>
            <a:r>
              <a:rPr lang="fa-IR" dirty="0" smtClean="0">
                <a:cs typeface="B Nazanin" panose="00000400000000000000" pitchFamily="2" charset="-78"/>
              </a:rPr>
              <a:t>استرس اکسیداتیو و شرایط التهابی از طریق مکمل یاری امگا- 3 ممکن است سبب بهبود حساسیت به انسولین شود. </a:t>
            </a:r>
          </a:p>
          <a:p>
            <a:pPr marL="57150" indent="0" algn="r" rtl="1">
              <a:buClr>
                <a:srgbClr val="FF0000"/>
              </a:buClr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463550" indent="-4064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بر اساس نتایج جستجو یک متاآنالیز، تنها 3 مطالعه به بررسی اثر مکمل یاری امگا -3 پرداخته اند: </a:t>
            </a:r>
          </a:p>
          <a:p>
            <a:pPr marL="801688" indent="-33813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دوز امگا-3، 3/6- 1/2 گرم به مدت 8-6 هفته، عدم مشاهده اثر بر میزان شاخص مقاومت به انسولین </a:t>
            </a:r>
            <a:endParaRPr lang="en-US" dirty="0" smtClean="0">
              <a:cs typeface="B Nazanin" panose="00000400000000000000" pitchFamily="2" charset="-78"/>
            </a:endParaRPr>
          </a:p>
          <a:p>
            <a:pPr marL="801688" indent="-338138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تعداد کم مطالعات، حجم نمونه پایین در هر مطالعه و کیفیت پایین این مطالعات از نقاط ضعف این مطالعات </a:t>
            </a:r>
            <a:r>
              <a:rPr lang="fa-IR" sz="2000" dirty="0">
                <a:cs typeface="B Nazanin" panose="00000400000000000000" pitchFamily="2" charset="-78"/>
              </a:rPr>
              <a:t>بود</a:t>
            </a:r>
            <a:r>
              <a:rPr lang="fa-IR" dirty="0" smtClean="0">
                <a:cs typeface="B Nazanin" panose="00000400000000000000" pitchFamily="2" charset="-78"/>
              </a:rPr>
              <a:t>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3412"/>
            <a:ext cx="511229" cy="547511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33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29" y="6627168"/>
            <a:ext cx="8319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&amp; Metabolic Syndrome: Clinical Research &amp; Reviews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2017; 11 :157–162 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مس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22" y="2435380"/>
            <a:ext cx="7811911" cy="3777622"/>
          </a:xfrm>
        </p:spPr>
        <p:txBody>
          <a:bodyPr/>
          <a:lstStyle/>
          <a:p>
            <a:pPr marL="576263" indent="-576263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افزایش سطح سرمی مس در زنان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6263" indent="-576263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ممکن است شلاته کننده های مس مفید باشد. </a:t>
            </a:r>
            <a:endParaRPr lang="fa-IR" dirty="0">
              <a:cs typeface="B Nazanin" panose="00000400000000000000" pitchFamily="2" charset="-78"/>
            </a:endParaRPr>
          </a:p>
          <a:p>
            <a:pPr marL="576263" indent="-576263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عدم تفاوت معنی دار در سطح سرمی روی ، منیزیم و آهن در زنان مبتلا به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در مقایسه با غیر مبتلا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47198" y="6092760"/>
            <a:ext cx="1157674" cy="1090789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34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628" y="6453488"/>
            <a:ext cx="87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 Trace Elem Res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176:73–80</a:t>
            </a:r>
            <a:endParaRPr lang="fa-I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Biological trace element research."/>
              </a:rPr>
              <a:t>.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Elem Res </a:t>
            </a:r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2. doi: 10.1007/s12011-019-01705-7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14" y="931724"/>
            <a:ext cx="6589199" cy="52879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توصیه های تغذیه ای در افراد مبتلا به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2117113"/>
            <a:ext cx="8403183" cy="5643999"/>
          </a:xfrm>
        </p:spPr>
        <p:txBody>
          <a:bodyPr>
            <a:normAutofit/>
          </a:bodyPr>
          <a:lstStyle/>
          <a:p>
            <a:pPr marL="463550" indent="-463550" algn="r" rtl="1">
              <a:lnSpc>
                <a:spcPct val="16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ایجاد محدودیت در کالری دریافتی به منظور کاهش وزن در زنان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fa-IR" dirty="0" smtClean="0">
                <a:cs typeface="B Nazanin" panose="00000400000000000000" pitchFamily="2" charset="-78"/>
              </a:rPr>
              <a:t> چاق </a:t>
            </a:r>
            <a:endParaRPr lang="fa-IR" dirty="0">
              <a:cs typeface="B Nazanin" panose="00000400000000000000" pitchFamily="2" charset="-78"/>
            </a:endParaRPr>
          </a:p>
          <a:p>
            <a:pPr marL="463550" indent="-463550" algn="r" rtl="1">
              <a:lnSpc>
                <a:spcPct val="16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رعایت یک رژیم غذایی سالم، متنوع و </a:t>
            </a:r>
            <a:r>
              <a:rPr lang="fa-IR" dirty="0" smtClean="0">
                <a:cs typeface="B Nazanin" panose="00000400000000000000" pitchFamily="2" charset="-78"/>
              </a:rPr>
              <a:t>متعادل</a:t>
            </a:r>
          </a:p>
          <a:p>
            <a:pPr marL="463550" indent="-463550" algn="r" rtl="1">
              <a:lnSpc>
                <a:spcPct val="16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افزایش تعداد وعده ها و کاهش حجم هر وعده غذایی </a:t>
            </a:r>
          </a:p>
          <a:p>
            <a:pPr marL="463550" indent="-463550" algn="r" rtl="1">
              <a:lnSpc>
                <a:spcPct val="16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کاهش </a:t>
            </a:r>
            <a:r>
              <a:rPr lang="fa-IR" dirty="0">
                <a:cs typeface="B Nazanin" panose="00000400000000000000" pitchFamily="2" charset="-78"/>
              </a:rPr>
              <a:t>مصرف کربوهیدرات ساده </a:t>
            </a:r>
            <a:r>
              <a:rPr lang="fa-IR" dirty="0" smtClean="0">
                <a:cs typeface="B Nazanin" panose="00000400000000000000" pitchFamily="2" charset="-78"/>
              </a:rPr>
              <a:t>و کربوهیدرات تصفیه شده </a:t>
            </a:r>
            <a:endParaRPr lang="fa-IR" dirty="0">
              <a:cs typeface="B Nazanin" panose="00000400000000000000" pitchFamily="2" charset="-78"/>
            </a:endParaRPr>
          </a:p>
          <a:p>
            <a:pPr marL="463550" indent="-463550" algn="r" rtl="1">
              <a:lnSpc>
                <a:spcPct val="16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افزایش مصرف غذاهای غنی از فیبر نظیر </a:t>
            </a:r>
            <a:r>
              <a:rPr lang="fa-IR" dirty="0" smtClean="0">
                <a:cs typeface="B Nazanin" panose="00000400000000000000" pitchFamily="2" charset="-78"/>
              </a:rPr>
              <a:t>سبزی ها، </a:t>
            </a:r>
            <a:r>
              <a:rPr lang="fa-IR" dirty="0">
                <a:cs typeface="B Nazanin" panose="00000400000000000000" pitchFamily="2" charset="-78"/>
              </a:rPr>
              <a:t>میوه‌ها و حبوبات</a:t>
            </a:r>
          </a:p>
          <a:p>
            <a:pPr marL="463550" indent="-463550" algn="r" rtl="1">
              <a:lnSpc>
                <a:spcPct val="16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کاهش مصرف اسیدهای چرب اشباع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35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8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توصیه های تغذیه ای در افراد مبتلا به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2336872"/>
            <a:ext cx="8884356" cy="4102023"/>
          </a:xfrm>
        </p:spPr>
        <p:txBody>
          <a:bodyPr>
            <a:normAutofit/>
          </a:bodyPr>
          <a:lstStyle/>
          <a:p>
            <a:pPr marL="463550" indent="-350838" algn="r" rtl="1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مصرف غذاها به صورت تازه، کاهش </a:t>
            </a:r>
            <a:r>
              <a:rPr lang="fa-IR">
                <a:cs typeface="B Nazanin" panose="00000400000000000000" pitchFamily="2" charset="-78"/>
              </a:rPr>
              <a:t>مصرف </a:t>
            </a:r>
            <a:r>
              <a:rPr lang="fa-IR" smtClean="0">
                <a:cs typeface="B Nazanin" panose="00000400000000000000" pitchFamily="2" charset="-78"/>
              </a:rPr>
              <a:t>غذ</a:t>
            </a:r>
            <a:r>
              <a:rPr lang="fa-IR">
                <a:cs typeface="B Nazanin" panose="00000400000000000000" pitchFamily="2" charset="-78"/>
              </a:rPr>
              <a:t>ا</a:t>
            </a:r>
            <a:r>
              <a:rPr lang="fa-IR" smtClean="0">
                <a:cs typeface="B Nazanin" panose="00000400000000000000" pitchFamily="2" charset="-78"/>
              </a:rPr>
              <a:t>های </a:t>
            </a:r>
            <a:r>
              <a:rPr lang="fa-IR" dirty="0">
                <a:cs typeface="B Nazanin" panose="00000400000000000000" pitchFamily="2" charset="-78"/>
              </a:rPr>
              <a:t>فرآیند شده، کنسروی و نمک </a:t>
            </a:r>
            <a:r>
              <a:rPr lang="fa-IR" dirty="0" smtClean="0">
                <a:cs typeface="B Nazanin" panose="00000400000000000000" pitchFamily="2" charset="-78"/>
              </a:rPr>
              <a:t>سود</a:t>
            </a:r>
            <a:endParaRPr lang="fa-IR" dirty="0">
              <a:cs typeface="B Nazanin" panose="00000400000000000000" pitchFamily="2" charset="-78"/>
            </a:endParaRPr>
          </a:p>
          <a:p>
            <a:pPr marL="463550" indent="-350838" algn="r" rtl="1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افزایش دریافت منابع غذایی حاوی امگا-3 </a:t>
            </a:r>
          </a:p>
          <a:p>
            <a:pPr marL="463550" indent="-350838" algn="r" rtl="1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اصلاح کمبود </a:t>
            </a:r>
            <a:r>
              <a:rPr lang="fa-IR" dirty="0" smtClean="0">
                <a:cs typeface="B Nazanin" panose="00000400000000000000" pitchFamily="2" charset="-78"/>
              </a:rPr>
              <a:t>ویتامین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در </a:t>
            </a:r>
            <a:r>
              <a:rPr lang="fa-IR" dirty="0">
                <a:cs typeface="B Nazanin" panose="00000400000000000000" pitchFamily="2" charset="-78"/>
              </a:rPr>
              <a:t>زنان 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دارای کمبود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463550" indent="-350838" algn="r" rtl="1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مکمل یاری کروم و ویتامین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 ممکن </a:t>
            </a:r>
            <a:r>
              <a:rPr lang="fa-IR" dirty="0">
                <a:cs typeface="B Nazanin" panose="00000400000000000000" pitchFamily="2" charset="-78"/>
              </a:rPr>
              <a:t>است سبب بهبود متابولیسم گلوکز شود ولی هم اکنون </a:t>
            </a:r>
            <a:r>
              <a:rPr lang="fa-IR" dirty="0" smtClean="0">
                <a:cs typeface="B Nazanin" panose="00000400000000000000" pitchFamily="2" charset="-78"/>
              </a:rPr>
              <a:t>مقداری </a:t>
            </a:r>
            <a:r>
              <a:rPr lang="fa-IR" dirty="0">
                <a:cs typeface="B Nazanin" panose="00000400000000000000" pitchFamily="2" charset="-78"/>
              </a:rPr>
              <a:t>جهت </a:t>
            </a:r>
            <a:r>
              <a:rPr lang="fa-IR" dirty="0" smtClean="0">
                <a:cs typeface="B Nazanin" panose="00000400000000000000" pitchFamily="2" charset="-78"/>
              </a:rPr>
              <a:t>مکمل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یاری </a:t>
            </a:r>
            <a:r>
              <a:rPr lang="fa-IR" dirty="0">
                <a:cs typeface="B Nazanin" panose="00000400000000000000" pitchFamily="2" charset="-78"/>
              </a:rPr>
              <a:t>پیشنهاد نشده است.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38896"/>
            <a:ext cx="745067" cy="521805"/>
          </a:xfrm>
        </p:spPr>
        <p:txBody>
          <a:bodyPr/>
          <a:lstStyle/>
          <a:p>
            <a:r>
              <a:rPr lang="fa-IR" sz="1400" dirty="0" smtClean="0">
                <a:cs typeface="B Nazanin" panose="00000400000000000000" pitchFamily="2" charset="-78"/>
              </a:rPr>
              <a:t>36</a:t>
            </a:r>
            <a:endParaRPr lang="en-US" sz="1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1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43" y="923272"/>
            <a:ext cx="6683765" cy="658589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سندروم پیش از قاعدگی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(PMS)</a:t>
            </a:r>
            <a:r>
              <a:rPr lang="fa-I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96980"/>
            <a:ext cx="8760177" cy="463038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تعریف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اختلالات فیزیکی ، خلقی و رفتاری در مرحله لوتئال که به طور مکرر در دوره های سیکل ماهیانه، مشاهده </a:t>
            </a:r>
            <a:r>
              <a:rPr lang="fa-IR" dirty="0" smtClean="0">
                <a:cs typeface="B Nazanin" panose="00000400000000000000" pitchFamily="2" charset="-78"/>
              </a:rPr>
              <a:t>می </a:t>
            </a:r>
            <a:r>
              <a:rPr lang="fa-IR" dirty="0">
                <a:cs typeface="B Nazanin" panose="00000400000000000000" pitchFamily="2" charset="-78"/>
              </a:rPr>
              <a:t>شود و تا چند روز پس از شروع قاعدگی ادامه می یابد. </a:t>
            </a:r>
          </a:p>
          <a:p>
            <a:pPr marL="0" indent="0" algn="r" rtl="1">
              <a:buNone/>
            </a:pPr>
            <a:endParaRPr lang="fa-IR" sz="195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15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ts val="150"/>
              </a:lnSpc>
              <a:buNone/>
            </a:pPr>
            <a:r>
              <a:rPr lang="fa-I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معیار کالج زنان و زایمان آمریکا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(ACOG)</a:t>
            </a:r>
            <a:r>
              <a:rPr lang="fa-I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برای تشخیص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  <a:r>
              <a:rPr lang="fa-I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: </a:t>
            </a:r>
          </a:p>
          <a:p>
            <a:pPr marL="0" indent="0" algn="r" rtl="1">
              <a:lnSpc>
                <a:spcPts val="150"/>
              </a:lnSpc>
              <a:buNone/>
            </a:pPr>
            <a:endParaRPr lang="fa-IR" sz="195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lnSpc>
                <a:spcPts val="150"/>
              </a:lnSpc>
              <a:buNone/>
            </a:pPr>
            <a:endParaRPr lang="fa-IR" sz="195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857250" indent="-400050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300" dirty="0">
                <a:cs typeface="B Nazanin" panose="00000400000000000000" pitchFamily="2" charset="-78"/>
              </a:rPr>
              <a:t>ایجاد اختلالات فیزیکی و روانشناختی 5 روز قبل از شروع قاعدگی و تکرر آنها حداقل در سه سیکل ماهیانه</a:t>
            </a:r>
          </a:p>
          <a:p>
            <a:pPr marL="857250" indent="-400050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300" dirty="0">
                <a:cs typeface="B Nazanin" panose="00000400000000000000" pitchFamily="2" charset="-78"/>
              </a:rPr>
              <a:t>فروکش کردن علایم تا 4 روز پس از شروع قاعدگی </a:t>
            </a:r>
          </a:p>
          <a:p>
            <a:pPr marL="857250" indent="-400050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300" dirty="0">
                <a:cs typeface="B Nazanin" panose="00000400000000000000" pitchFamily="2" charset="-78"/>
              </a:rPr>
              <a:t>ایجاد اختلال در برخی از فعالیت های معمول زندگی </a:t>
            </a:r>
          </a:p>
          <a:p>
            <a:pPr marL="0" indent="0" algn="r" rtl="1">
              <a:buNone/>
            </a:pPr>
            <a:endParaRPr lang="fa-IR" sz="15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01704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4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68" y="6344577"/>
            <a:ext cx="82430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+mj-cs"/>
              </a:rPr>
              <a:t>The American College of Washington (DC): Premenstrual </a:t>
            </a:r>
            <a:r>
              <a:rPr lang="en-US" sz="900" dirty="0" smtClean="0">
                <a:cs typeface="+mj-cs"/>
              </a:rPr>
              <a:t>syndrome(PMS</a:t>
            </a:r>
            <a:r>
              <a:rPr lang="en-US" sz="900" dirty="0">
                <a:cs typeface="+mj-cs"/>
              </a:rPr>
              <a:t>); c2015 May [cited 2015 8 Aug]. Available </a:t>
            </a:r>
            <a:r>
              <a:rPr lang="en-US" sz="900" dirty="0" smtClean="0">
                <a:cs typeface="+mj-cs"/>
              </a:rPr>
              <a:t>from:</a:t>
            </a:r>
            <a:r>
              <a:rPr lang="fa-IR" sz="900" dirty="0" smtClean="0">
                <a:cs typeface="+mj-cs"/>
              </a:rPr>
              <a:t> </a:t>
            </a:r>
            <a:r>
              <a:rPr lang="en-US" sz="900" dirty="0" smtClean="0">
                <a:cs typeface="+mj-cs"/>
                <a:hlinkClick r:id="rId3"/>
              </a:rPr>
              <a:t>https</a:t>
            </a:r>
            <a:r>
              <a:rPr lang="en-US" sz="900" dirty="0">
                <a:cs typeface="+mj-cs"/>
                <a:hlinkClick r:id="rId3"/>
              </a:rPr>
              <a:t>://www.acog.org/-/media/For-Patients/faq057.pdf</a:t>
            </a:r>
            <a:r>
              <a:rPr lang="en-US" sz="900" dirty="0" smtClean="0">
                <a:cs typeface="+mj-cs"/>
              </a:rPr>
              <a:t>.</a:t>
            </a:r>
            <a:endParaRPr lang="fa-IR" sz="900" dirty="0" smtClean="0">
              <a:cs typeface="+mj-cs"/>
            </a:endParaRPr>
          </a:p>
          <a:p>
            <a:r>
              <a:rPr lang="en-US" sz="900" dirty="0" smtClean="0">
                <a:cs typeface="+mj-cs"/>
              </a:rPr>
              <a:t> </a:t>
            </a:r>
            <a:r>
              <a:rPr lang="en-US" sz="900" dirty="0">
                <a:cs typeface="+mj-cs"/>
              </a:rPr>
              <a:t>Am </a:t>
            </a:r>
            <a:r>
              <a:rPr lang="en-US" sz="900" dirty="0" err="1">
                <a:cs typeface="+mj-cs"/>
              </a:rPr>
              <a:t>Fam</a:t>
            </a:r>
            <a:r>
              <a:rPr lang="en-US" sz="900" dirty="0">
                <a:cs typeface="+mj-cs"/>
              </a:rPr>
              <a:t> Physician. </a:t>
            </a:r>
            <a:r>
              <a:rPr lang="en-US" sz="900" dirty="0" smtClean="0">
                <a:cs typeface="+mj-cs"/>
              </a:rPr>
              <a:t>2016;9</a:t>
            </a:r>
            <a:r>
              <a:rPr lang="fa-IR" sz="900" dirty="0" smtClean="0">
                <a:cs typeface="+mj-cs"/>
              </a:rPr>
              <a:t>4</a:t>
            </a:r>
            <a:r>
              <a:rPr lang="en-US" sz="900" dirty="0" smtClean="0">
                <a:cs typeface="+mj-cs"/>
              </a:rPr>
              <a:t>:236-240 </a:t>
            </a:r>
            <a:r>
              <a:rPr lang="fa-IR" sz="900" dirty="0">
                <a:cs typeface="+mj-cs"/>
              </a:rPr>
              <a:t>.</a:t>
            </a:r>
          </a:p>
          <a:p>
            <a:endParaRPr lang="en-US" sz="1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38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04" y="938007"/>
            <a:ext cx="6683765" cy="62593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شیوع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2889" y="2107982"/>
            <a:ext cx="8931841" cy="4078577"/>
          </a:xfrm>
        </p:spPr>
        <p:txBody>
          <a:bodyPr>
            <a:normAutofit/>
          </a:bodyPr>
          <a:lstStyle/>
          <a:p>
            <a:pPr marL="554831" indent="-514350" algn="r" rtl="1">
              <a:buFont typeface="Wingdings" panose="05000000000000000000" pitchFamily="2" charset="2"/>
              <a:buChar char="v"/>
            </a:pPr>
            <a:endParaRPr lang="fa-IR" sz="1500" dirty="0" smtClean="0">
              <a:cs typeface="B Nazanin" panose="00000400000000000000" pitchFamily="2" charset="-78"/>
            </a:endParaRPr>
          </a:p>
          <a:p>
            <a:pPr marL="554831" indent="-514350"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تجربه حداقل یک علامت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dirty="0" smtClean="0">
                <a:cs typeface="B Nazanin" panose="00000400000000000000" pitchFamily="2" charset="-78"/>
              </a:rPr>
              <a:t> در %85 </a:t>
            </a:r>
            <a:r>
              <a:rPr lang="fa-IR" dirty="0">
                <a:cs typeface="B Nazanin" panose="00000400000000000000" pitchFamily="2" charset="-78"/>
              </a:rPr>
              <a:t>درصد </a:t>
            </a:r>
            <a:r>
              <a:rPr lang="fa-IR" dirty="0" smtClean="0">
                <a:cs typeface="B Nazanin" panose="00000400000000000000" pitchFamily="2" charset="-78"/>
              </a:rPr>
              <a:t>زنان</a:t>
            </a:r>
          </a:p>
          <a:p>
            <a:pPr marL="554831" indent="-514350"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 smtClean="0">
                <a:cs typeface="B Nazanin" panose="00000400000000000000" pitchFamily="2" charset="-78"/>
              </a:rPr>
              <a:t>%</a:t>
            </a:r>
            <a:r>
              <a:rPr lang="fa-IR" dirty="0">
                <a:cs typeface="B Nazanin" panose="00000400000000000000" pitchFamily="2" charset="-78"/>
              </a:rPr>
              <a:t>80 شدت علایم خفیف </a:t>
            </a:r>
          </a:p>
          <a:p>
            <a:pPr marL="554831" indent="-514350"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%50-20 شدت علایم متوسط </a:t>
            </a:r>
          </a:p>
          <a:p>
            <a:pPr marL="554831" indent="-514350"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%15-5 شدت علایم شدید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26" y="6412337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5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0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12606"/>
            <a:ext cx="531639" cy="545394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6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3400" y="2336873"/>
            <a:ext cx="7549444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831" indent="-514350" algn="r" defTabSz="342900" rtl="1">
              <a:lnSpc>
                <a:spcPct val="150000"/>
              </a:lnSpc>
              <a:spcBef>
                <a:spcPts val="750"/>
              </a:spcBef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افسردگی </a:t>
            </a:r>
          </a:p>
          <a:p>
            <a:pPr marL="554831" indent="-514350" algn="r" defTabSz="342900" rtl="1">
              <a:lnSpc>
                <a:spcPct val="150000"/>
              </a:lnSpc>
              <a:spcBef>
                <a:spcPts val="750"/>
              </a:spcBef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اضطراب </a:t>
            </a:r>
          </a:p>
          <a:p>
            <a:pPr marL="554831" indent="-514350" algn="r" defTabSz="342900" rtl="1">
              <a:lnSpc>
                <a:spcPct val="150000"/>
              </a:lnSpc>
              <a:spcBef>
                <a:spcPts val="750"/>
              </a:spcBef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سندروم خستگی مزمن </a:t>
            </a:r>
          </a:p>
          <a:p>
            <a:pPr marL="554831" indent="-514350" algn="r" defTabSz="342900" rtl="1">
              <a:lnSpc>
                <a:spcPct val="150000"/>
              </a:lnSpc>
              <a:spcBef>
                <a:spcPts val="750"/>
              </a:spcBef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سندروم روده تحریک پذیر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(IBS)</a:t>
            </a: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marL="554831" indent="-514350" algn="r" defTabSz="342900" rtl="1">
              <a:lnSpc>
                <a:spcPct val="150000"/>
              </a:lnSpc>
              <a:spcBef>
                <a:spcPts val="750"/>
              </a:spcBef>
              <a:buClr>
                <a:srgbClr val="DE350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بیماری های تیروئیدی </a:t>
            </a:r>
            <a:endParaRPr lang="fa-IR" dirty="0" smtClean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40481" algn="r" defTabSz="342900" rtl="1">
              <a:lnSpc>
                <a:spcPct val="150000"/>
              </a:lnSpc>
              <a:spcBef>
                <a:spcPts val="750"/>
              </a:spcBef>
              <a:buClr>
                <a:srgbClr val="DE3500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531639" y="962837"/>
            <a:ext cx="68965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anose="00000400000000000000" pitchFamily="2" charset="-78"/>
              </a:rPr>
              <a:t>شرایط مشابه با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61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سبب شناسی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164" y="2250193"/>
            <a:ext cx="8359703" cy="4425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675" y="6492874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7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3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35" y="822227"/>
            <a:ext cx="6683765" cy="699411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علائم مرتبط با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سندرم پیش از قاعدگی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118909"/>
              </p:ext>
            </p:extLst>
          </p:nvPr>
        </p:nvGraphicFramePr>
        <p:xfrm>
          <a:off x="955530" y="2100998"/>
          <a:ext cx="6799936" cy="4391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758"/>
                <a:gridCol w="3172178"/>
              </a:tblGrid>
              <a:tr h="635217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علائم سایکولوژی و رفتاری 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cell3D prstMaterial="dkEdge">
                      <a:bevel/>
                      <a:lightRig rig="flood" dir="t"/>
                    </a:cell3D>
                    <a:solidFill>
                      <a:srgbClr val="FFA8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علائم فیزیکی </a:t>
                      </a:r>
                    </a:p>
                  </a:txBody>
                  <a:tcPr marL="68580" marR="68580" marT="34290" marB="34290" anchor="ctr">
                    <a:cell3D prstMaterial="dkEdge">
                      <a:bevel/>
                      <a:lightRig rig="flood" dir="t"/>
                    </a:cell3D>
                    <a:solidFill>
                      <a:srgbClr val="FFA829"/>
                    </a:solidFill>
                  </a:tcPr>
                </a:tc>
              </a:tr>
              <a:tr h="3611169"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عصبانیت، زودرنجی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اضطراب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تغییر در اشتها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تمایل به خوردن غذاهای شور یا شیرین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حساسیت های غذایی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کاهش تمرکز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افسردگی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اختلال خلقی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گریه های ناگهانی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عدم انجام فعالیت های معمول 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نفخ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دردشکمی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کرامپ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خستگی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کمر درد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سردرد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تهوع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التهاب اندام </a:t>
                      </a:r>
                    </a:p>
                    <a:p>
                      <a:pPr marL="342900" indent="-342900" algn="r" rtl="1">
                        <a:buClr>
                          <a:srgbClr val="DE35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افزایش وزن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19100" cy="365125"/>
          </a:xfrm>
        </p:spPr>
        <p:txBody>
          <a:bodyPr/>
          <a:lstStyle/>
          <a:p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8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509" y="898105"/>
            <a:ext cx="6683765" cy="634096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درمان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سندرم پیش از قاعدگی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8867" y="2119572"/>
            <a:ext cx="4672954" cy="4170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روش های درمانی </a:t>
            </a:r>
          </a:p>
          <a:p>
            <a:pPr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غیر </a:t>
            </a:r>
            <a:r>
              <a:rPr lang="fa-IR" sz="2000" b="1" dirty="0">
                <a:cs typeface="B Nazanin" panose="00000400000000000000" pitchFamily="2" charset="-78"/>
              </a:rPr>
              <a:t>دارویی</a:t>
            </a:r>
          </a:p>
          <a:p>
            <a:pPr marL="685800" indent="-300038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تغییر در رژیم غذایی و مصرف مکمل ها </a:t>
            </a:r>
          </a:p>
          <a:p>
            <a:pPr marL="685800" indent="-300038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استفاده از داروهای گیاهی و درمان های جایگزین </a:t>
            </a:r>
          </a:p>
          <a:p>
            <a:pPr marL="685800" indent="-300038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رفتار درمانی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385762" indent="0" algn="r" rtl="1">
              <a:buClr>
                <a:srgbClr val="DE3500"/>
              </a:buClr>
              <a:buSzPct val="80000"/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دارودرمانی</a:t>
            </a:r>
            <a:r>
              <a:rPr lang="fa-IR" sz="2000" dirty="0">
                <a:cs typeface="B Nazanin" panose="00000400000000000000" pitchFamily="2" charset="-78"/>
              </a:rPr>
              <a:t>= در موارد مقاوم به درمان توسط روشهای غیر دارویی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89397" y="2281649"/>
            <a:ext cx="4014788" cy="4024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اهداف درمانی </a:t>
            </a:r>
          </a:p>
          <a:p>
            <a:pPr marL="463550" indent="-463550"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کاهش یا حذف علایم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PMS</a:t>
            </a:r>
            <a:r>
              <a:rPr lang="fa-IR" sz="2000" dirty="0">
                <a:cs typeface="+mj-cs"/>
              </a:rPr>
              <a:t> </a:t>
            </a:r>
          </a:p>
          <a:p>
            <a:pPr marL="463550" indent="-463550" algn="r" rtl="1">
              <a:buClr>
                <a:srgbClr val="DE35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کاهش اثرات علایم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بر فعالیت ها و روابط اجتماعی </a:t>
            </a:r>
          </a:p>
          <a:p>
            <a:pPr marL="463550" indent="-463550" algn="r" rtl="1">
              <a:lnSpc>
                <a:spcPct val="200000"/>
              </a:lnSpc>
              <a:buClr>
                <a:srgbClr val="DE35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به حداقل </a:t>
            </a:r>
            <a:r>
              <a:rPr lang="fa-IR" sz="2000" dirty="0" smtClean="0">
                <a:cs typeface="B Nazanin" panose="00000400000000000000" pitchFamily="2" charset="-78"/>
              </a:rPr>
              <a:t>رسانیدن </a:t>
            </a:r>
            <a:r>
              <a:rPr lang="fa-IR" sz="2000" dirty="0">
                <a:cs typeface="B Nazanin" panose="00000400000000000000" pitchFamily="2" charset="-78"/>
              </a:rPr>
              <a:t>اثرات جانبی درمان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93" y="651270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9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782" y="6464173"/>
            <a:ext cx="3866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Pharmacother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11:2879-2889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0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2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4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5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6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7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7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9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2025</TotalTime>
  <Words>2642</Words>
  <Application>Microsoft Office PowerPoint</Application>
  <PresentationFormat>On-screen Show (4:3)</PresentationFormat>
  <Paragraphs>349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B Mitra</vt:lpstr>
      <vt:lpstr>B Nazanin</vt:lpstr>
      <vt:lpstr>Calibri</vt:lpstr>
      <vt:lpstr>Calibri Light</vt:lpstr>
      <vt:lpstr>Courier New</vt:lpstr>
      <vt:lpstr>Times New Roman</vt:lpstr>
      <vt:lpstr>Trebuchet MS</vt:lpstr>
      <vt:lpstr>Wingdings</vt:lpstr>
      <vt:lpstr>Wingdings 3</vt:lpstr>
      <vt:lpstr>Berlin</vt:lpstr>
      <vt:lpstr>Office Theme</vt:lpstr>
      <vt:lpstr>1_Berlin</vt:lpstr>
      <vt:lpstr>تغذیه و آندوکرینولوژی تولید مثل </vt:lpstr>
      <vt:lpstr>فهرست مطالب </vt:lpstr>
      <vt:lpstr>نقش عوامل غذایی در کنترل و پیشگیری از علایم سندروم پیش از قاعدگی </vt:lpstr>
      <vt:lpstr>سندروم پیش از قاعدگی (PMS) </vt:lpstr>
      <vt:lpstr>شیوع</vt:lpstr>
      <vt:lpstr>شرایط مشابه با PMS </vt:lpstr>
      <vt:lpstr>سبب شناسی</vt:lpstr>
      <vt:lpstr>علائم مرتبط با سندرم پیش از قاعدگی</vt:lpstr>
      <vt:lpstr>درمان سندرم پیش از قاعدگی</vt:lpstr>
      <vt:lpstr>کلسیم </vt:lpstr>
      <vt:lpstr>ویتامین B6</vt:lpstr>
      <vt:lpstr>منیزیم </vt:lpstr>
      <vt:lpstr>توصیه های غذایی برای کنترل علایم PMS</vt:lpstr>
      <vt:lpstr>مکمل یاری های توصیه شده برای کنترل علایم PMS</vt:lpstr>
      <vt:lpstr>گیاهان دارویی </vt:lpstr>
      <vt:lpstr>عوامل غذایی و خطر ایجاد PMS </vt:lpstr>
      <vt:lpstr>عوامل غذایی و خطر ایجاد PMS (ادامه)</vt:lpstr>
      <vt:lpstr>عوامل غذایی و خطر ایجاد PMS (ادامه)</vt:lpstr>
      <vt:lpstr>مدیریت تغذیه در سندروم  تخمدان پلی کیستیک </vt:lpstr>
      <vt:lpstr>سندروم تخمدان پلی کیستیک (PCOS)</vt:lpstr>
      <vt:lpstr>تعریف PCOS بر اساس معیار رتردام </vt:lpstr>
      <vt:lpstr>اختلالات همراه با ابتلا به PCOS</vt:lpstr>
      <vt:lpstr>پیامدهای ناشی از PCOS</vt:lpstr>
      <vt:lpstr>اهداف درمانی </vt:lpstr>
      <vt:lpstr>چاقی و PCOS </vt:lpstr>
      <vt:lpstr>چاقی و PCOS</vt:lpstr>
      <vt:lpstr>محدودیت انرژی دریافتی </vt:lpstr>
      <vt:lpstr>ترکیب رژیم غذایی </vt:lpstr>
      <vt:lpstr>ترکیب رژیم غذایی (ادامه) </vt:lpstr>
      <vt:lpstr>نقش احتمالی ویتامین D </vt:lpstr>
      <vt:lpstr>ویتامین D </vt:lpstr>
      <vt:lpstr>کروم </vt:lpstr>
      <vt:lpstr>اسیدهای چرب امگا-3  </vt:lpstr>
      <vt:lpstr>مس </vt:lpstr>
      <vt:lpstr>توصیه های تغذیه ای در افراد مبتلا به PCOS</vt:lpstr>
      <vt:lpstr>توصیه های تغذیه ای در افراد مبتلا به PCOS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Moslehi</dc:creator>
  <cp:lastModifiedBy>نازنین مصلحی</cp:lastModifiedBy>
  <cp:revision>247</cp:revision>
  <dcterms:created xsi:type="dcterms:W3CDTF">2018-01-20T10:30:39Z</dcterms:created>
  <dcterms:modified xsi:type="dcterms:W3CDTF">2019-08-01T05:45:26Z</dcterms:modified>
</cp:coreProperties>
</file>