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84" r:id="rId4"/>
    <p:sldId id="264" r:id="rId5"/>
    <p:sldId id="259" r:id="rId6"/>
    <p:sldId id="260" r:id="rId7"/>
    <p:sldId id="265" r:id="rId8"/>
    <p:sldId id="266" r:id="rId9"/>
    <p:sldId id="267" r:id="rId10"/>
    <p:sldId id="285" r:id="rId11"/>
    <p:sldId id="261" r:id="rId12"/>
    <p:sldId id="262" r:id="rId13"/>
    <p:sldId id="263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3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02D54C-FED4-4270-8387-B4F2FE424452}" type="datetimeFigureOut">
              <a:rPr lang="en-US" smtClean="0"/>
              <a:pPr/>
              <a:t>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E3B7970-FE15-491E-9F1A-A33276C7B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s.Jafary</a:t>
            </a:r>
            <a:r>
              <a:rPr lang="en-US" dirty="0" smtClean="0"/>
              <a:t> </a:t>
            </a:r>
            <a:r>
              <a:rPr lang="en-US" dirty="0" err="1" smtClean="0"/>
              <a:t>nodushan</a:t>
            </a:r>
            <a:endParaRPr lang="en-US" dirty="0" smtClean="0"/>
          </a:p>
          <a:p>
            <a:r>
              <a:rPr lang="en-US" dirty="0" smtClean="0"/>
              <a:t>Fellow of endocrinology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Approach  to a patient with 46xx DSD</a:t>
            </a:r>
            <a:br>
              <a:rPr lang="en-US" dirty="0" smtClean="0"/>
            </a:br>
            <a:r>
              <a:rPr lang="en-US" dirty="0" smtClean="0"/>
              <a:t>without  history of medical treatment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/>
          <a:lstStyle/>
          <a:p>
            <a:r>
              <a:rPr lang="en-US" dirty="0" smtClean="0"/>
              <a:t>Diagnosis of CAH after infancy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88700"/>
            <a:ext cx="7620000" cy="53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21-hydroxylase Deficiency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8305" y="2111298"/>
            <a:ext cx="8627095" cy="322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21-hydroxylase Activity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00138" y="1783162"/>
            <a:ext cx="7129462" cy="37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7899" y="804714"/>
            <a:ext cx="6664501" cy="300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3733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problems in CAH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b="1" dirty="0" smtClean="0"/>
              <a:t>     Patients with </a:t>
            </a:r>
            <a:r>
              <a:rPr lang="en-US" b="1" dirty="0"/>
              <a:t>21OHD might be at increased risk for </a:t>
            </a:r>
            <a:r>
              <a:rPr lang="en-US" b="1" dirty="0" smtClean="0"/>
              <a:t>other health </a:t>
            </a:r>
            <a:r>
              <a:rPr lang="en-US" b="1" dirty="0"/>
              <a:t>problems, due both to their underlying disease </a:t>
            </a:r>
            <a:r>
              <a:rPr lang="en-US" b="1" dirty="0" smtClean="0"/>
              <a:t>and to </a:t>
            </a:r>
            <a:r>
              <a:rPr lang="en-US" b="1" dirty="0"/>
              <a:t>their treatments.</a:t>
            </a:r>
            <a:endParaRPr lang="en-US" b="1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Lifelong </a:t>
            </a:r>
            <a:r>
              <a:rPr lang="en-US" dirty="0" err="1"/>
              <a:t>glucocorticoid</a:t>
            </a:r>
            <a:r>
              <a:rPr lang="en-US" dirty="0"/>
              <a:t> therapy </a:t>
            </a:r>
            <a:r>
              <a:rPr lang="en-US" dirty="0" smtClean="0"/>
              <a:t>might predispose </a:t>
            </a:r>
            <a:r>
              <a:rPr lang="en-US" dirty="0"/>
              <a:t>patients with 21OHD to </a:t>
            </a:r>
            <a:r>
              <a:rPr lang="en-US" dirty="0">
                <a:solidFill>
                  <a:srgbClr val="FF0000"/>
                </a:solidFill>
              </a:rPr>
              <a:t>glucose </a:t>
            </a:r>
            <a:r>
              <a:rPr lang="en-US" dirty="0" err="1" smtClean="0">
                <a:solidFill>
                  <a:srgbClr val="FF0000"/>
                </a:solidFill>
              </a:rPr>
              <a:t>intolerance</a:t>
            </a:r>
            <a:r>
              <a:rPr lang="en-US" dirty="0" err="1" smtClean="0"/>
              <a:t>,</a:t>
            </a:r>
            <a:r>
              <a:rPr lang="en-US" dirty="0" err="1" smtClean="0">
                <a:solidFill>
                  <a:srgbClr val="FF0000"/>
                </a:solidFill>
              </a:rPr>
              <a:t>bone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loss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cardiovascular disease</a:t>
            </a:r>
            <a:r>
              <a:rPr lang="en-US" dirty="0"/>
              <a:t>, and this risk is </a:t>
            </a:r>
            <a:r>
              <a:rPr lang="en-US" dirty="0" smtClean="0"/>
              <a:t>likely to </a:t>
            </a:r>
            <a:r>
              <a:rPr lang="en-US" dirty="0"/>
              <a:t>be higher than for patients with autoimmune </a:t>
            </a:r>
            <a:r>
              <a:rPr lang="en-US" dirty="0" smtClean="0"/>
              <a:t>adrenal insufficiency</a:t>
            </a:r>
            <a:r>
              <a:rPr lang="en-US" dirty="0"/>
              <a:t>, who do not require </a:t>
            </a:r>
            <a:r>
              <a:rPr lang="en-US" dirty="0" err="1"/>
              <a:t>glucocorticoid</a:t>
            </a:r>
            <a:r>
              <a:rPr lang="en-US" dirty="0"/>
              <a:t> dosing </a:t>
            </a:r>
            <a:r>
              <a:rPr lang="en-US" dirty="0" smtClean="0"/>
              <a:t>to control </a:t>
            </a:r>
            <a:r>
              <a:rPr lang="en-US" dirty="0"/>
              <a:t>of androgen excess</a:t>
            </a:r>
            <a:r>
              <a:rPr lang="en-US" dirty="0" smtClean="0"/>
              <a:t>.</a:t>
            </a:r>
          </a:p>
          <a:p>
            <a:pPr>
              <a:lnSpc>
                <a:spcPct val="16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In contrast to the </a:t>
            </a:r>
            <a:r>
              <a:rPr lang="en-US" dirty="0" smtClean="0"/>
              <a:t>vulnerability to </a:t>
            </a:r>
            <a:r>
              <a:rPr lang="en-US" dirty="0"/>
              <a:t>hypotension as </a:t>
            </a:r>
            <a:r>
              <a:rPr lang="en-US" dirty="0" err="1" smtClean="0"/>
              <a:t>children,the</a:t>
            </a:r>
            <a:r>
              <a:rPr lang="en-US" dirty="0" smtClean="0"/>
              <a:t> </a:t>
            </a:r>
            <a:r>
              <a:rPr lang="en-US" dirty="0"/>
              <a:t>prevalence of </a:t>
            </a:r>
            <a:r>
              <a:rPr lang="en-US" dirty="0">
                <a:solidFill>
                  <a:srgbClr val="FF0000"/>
                </a:solidFill>
              </a:rPr>
              <a:t>hypertension </a:t>
            </a:r>
            <a:r>
              <a:rPr lang="en-US" dirty="0" smtClean="0"/>
              <a:t>appears to </a:t>
            </a:r>
            <a:r>
              <a:rPr lang="en-US" dirty="0"/>
              <a:t>be increased in </a:t>
            </a:r>
            <a:r>
              <a:rPr lang="en-US" dirty="0" smtClean="0"/>
              <a:t>adolescents and adults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Several studies have shown </a:t>
            </a:r>
            <a:r>
              <a:rPr lang="en-US" dirty="0" smtClean="0">
                <a:solidFill>
                  <a:srgbClr val="FF0000"/>
                </a:solidFill>
              </a:rPr>
              <a:t>reduced bone mineral density </a:t>
            </a:r>
            <a:r>
              <a:rPr lang="en-US" dirty="0" smtClean="0"/>
              <a:t>in adults </a:t>
            </a:r>
            <a:r>
              <a:rPr lang="en-US" dirty="0"/>
              <a:t>with </a:t>
            </a:r>
            <a:r>
              <a:rPr lang="en-US" dirty="0" smtClean="0"/>
              <a:t>21OHD. </a:t>
            </a:r>
            <a:r>
              <a:rPr lang="en-US" dirty="0"/>
              <a:t>Although </a:t>
            </a:r>
            <a:r>
              <a:rPr lang="en-US" u="sng" dirty="0" err="1"/>
              <a:t>osteopenia</a:t>
            </a:r>
            <a:r>
              <a:rPr lang="en-US" dirty="0"/>
              <a:t> is </a:t>
            </a:r>
            <a:r>
              <a:rPr lang="en-US" dirty="0" smtClean="0"/>
              <a:t>common, osteoporosis </a:t>
            </a:r>
            <a:r>
              <a:rPr lang="en-US" dirty="0"/>
              <a:t>is </a:t>
            </a:r>
            <a:r>
              <a:rPr lang="en-US" dirty="0" smtClean="0"/>
              <a:t>uncommon</a:t>
            </a:r>
          </a:p>
          <a:p>
            <a:pPr>
              <a:lnSpc>
                <a:spcPct val="170000"/>
              </a:lnSpc>
            </a:pPr>
            <a:r>
              <a:rPr lang="en-US" dirty="0"/>
              <a:t>Adults with </a:t>
            </a:r>
            <a:r>
              <a:rPr lang="en-US" dirty="0" smtClean="0"/>
              <a:t>21OHD tend </a:t>
            </a:r>
            <a:r>
              <a:rPr lang="en-US" dirty="0"/>
              <a:t>to be </a:t>
            </a:r>
            <a:r>
              <a:rPr lang="en-US" b="1" u="sng" dirty="0"/>
              <a:t>short</a:t>
            </a:r>
            <a:r>
              <a:rPr lang="en-US" dirty="0"/>
              <a:t> and are often </a:t>
            </a:r>
            <a:r>
              <a:rPr lang="en-US" b="1" dirty="0" err="1" smtClean="0"/>
              <a:t>obese</a:t>
            </a:r>
            <a:r>
              <a:rPr lang="en-US" dirty="0" err="1" smtClean="0"/>
              <a:t>,which</a:t>
            </a:r>
            <a:r>
              <a:rPr lang="en-US" dirty="0" smtClean="0"/>
              <a:t> </a:t>
            </a:r>
            <a:r>
              <a:rPr lang="en-US" dirty="0"/>
              <a:t>might predispose to the </a:t>
            </a:r>
            <a:r>
              <a:rPr lang="en-US" dirty="0" smtClean="0">
                <a:solidFill>
                  <a:srgbClr val="FF0000"/>
                </a:solidFill>
              </a:rPr>
              <a:t>metabolic syndrome </a:t>
            </a:r>
            <a:r>
              <a:rPr lang="en-US" dirty="0"/>
              <a:t>and adverse </a:t>
            </a:r>
            <a:r>
              <a:rPr lang="en-US" dirty="0" smtClean="0">
                <a:solidFill>
                  <a:srgbClr val="FF0000"/>
                </a:solidFill>
              </a:rPr>
              <a:t>cardiovascular risk</a:t>
            </a:r>
          </a:p>
          <a:p>
            <a:pPr>
              <a:lnSpc>
                <a:spcPct val="170000"/>
              </a:lnSpc>
            </a:pPr>
            <a:r>
              <a:rPr lang="en-US" dirty="0"/>
              <a:t>Some studies </a:t>
            </a:r>
            <a:r>
              <a:rPr lang="en-US" dirty="0" smtClean="0"/>
              <a:t>confirm an </a:t>
            </a:r>
            <a:r>
              <a:rPr lang="en-US" dirty="0"/>
              <a:t>increased prevalence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</a:rPr>
              <a:t>glucose </a:t>
            </a:r>
            <a:r>
              <a:rPr lang="en-US" dirty="0">
                <a:solidFill>
                  <a:srgbClr val="FF0000"/>
                </a:solidFill>
              </a:rPr>
              <a:t>intolerance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obesity</a:t>
            </a:r>
            <a:r>
              <a:rPr lang="en-US" dirty="0"/>
              <a:t>, and </a:t>
            </a:r>
            <a:r>
              <a:rPr lang="en-US" dirty="0" err="1">
                <a:solidFill>
                  <a:srgbClr val="FF0000"/>
                </a:solidFill>
              </a:rPr>
              <a:t>dyslipidemia</a:t>
            </a:r>
            <a:r>
              <a:rPr lang="en-US" dirty="0"/>
              <a:t> in adults </a:t>
            </a:r>
            <a:r>
              <a:rPr lang="en-US" dirty="0" smtClean="0"/>
              <a:t>with 21OHD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/>
              <a:t>Initial visit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Medical history</a:t>
            </a:r>
            <a:r>
              <a:rPr lang="en-US" dirty="0" smtClean="0"/>
              <a:t>: </a:t>
            </a:r>
            <a:r>
              <a:rPr lang="en-US" dirty="0"/>
              <a:t>lapses in </a:t>
            </a:r>
            <a:r>
              <a:rPr lang="en-US" u="sng" dirty="0" smtClean="0"/>
              <a:t>medication</a:t>
            </a:r>
            <a:r>
              <a:rPr lang="en-US" dirty="0" smtClean="0"/>
              <a:t>, </a:t>
            </a:r>
            <a:r>
              <a:rPr lang="en-US" dirty="0"/>
              <a:t>recent </a:t>
            </a:r>
            <a:r>
              <a:rPr lang="en-US" dirty="0" smtClean="0"/>
              <a:t>episodes of </a:t>
            </a:r>
            <a:r>
              <a:rPr lang="en-US" dirty="0"/>
              <a:t>adrenal crisis and/or increased </a:t>
            </a:r>
            <a:r>
              <a:rPr lang="en-US" dirty="0" err="1"/>
              <a:t>glucocorticoids</a:t>
            </a:r>
            <a:r>
              <a:rPr lang="en-US" dirty="0"/>
              <a:t>, </a:t>
            </a:r>
            <a:r>
              <a:rPr lang="en-US" dirty="0" smtClean="0"/>
              <a:t>reasons for </a:t>
            </a:r>
            <a:r>
              <a:rPr lang="en-US" dirty="0"/>
              <a:t>switching from hydrocortisone to </a:t>
            </a:r>
            <a:r>
              <a:rPr lang="en-US" dirty="0" smtClean="0"/>
              <a:t>longer-</a:t>
            </a:r>
            <a:r>
              <a:rPr lang="en-US" dirty="0" err="1" smtClean="0"/>
              <a:t>actin</a:t>
            </a:r>
            <a:r>
              <a:rPr lang="en-US" dirty="0" smtClean="0"/>
              <a:t> </a:t>
            </a:r>
            <a:r>
              <a:rPr lang="en-US" dirty="0" err="1" smtClean="0"/>
              <a:t>glucocorticoids</a:t>
            </a:r>
            <a:r>
              <a:rPr lang="en-US" dirty="0" smtClean="0"/>
              <a:t>,</a:t>
            </a:r>
            <a:r>
              <a:rPr lang="en-US" dirty="0"/>
              <a:t> a </a:t>
            </a:r>
            <a:r>
              <a:rPr lang="en-US" dirty="0" smtClean="0"/>
              <a:t>brief </a:t>
            </a:r>
            <a:r>
              <a:rPr lang="en-US" u="sng" dirty="0" smtClean="0"/>
              <a:t>sexual </a:t>
            </a:r>
            <a:r>
              <a:rPr lang="en-US" u="sng" dirty="0"/>
              <a:t>history </a:t>
            </a:r>
            <a:r>
              <a:rPr lang="en-US" dirty="0"/>
              <a:t>with open-ended questions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smtClean="0"/>
              <a:t>women should </a:t>
            </a:r>
            <a:r>
              <a:rPr lang="en-US" dirty="0" smtClean="0"/>
              <a:t>be asked </a:t>
            </a:r>
            <a:r>
              <a:rPr lang="en-US" dirty="0"/>
              <a:t>about </a:t>
            </a:r>
            <a:r>
              <a:rPr lang="en-US" u="sng" dirty="0"/>
              <a:t>menses</a:t>
            </a:r>
            <a:r>
              <a:rPr lang="en-US" dirty="0"/>
              <a:t> and use of depilation methods.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839200" cy="61722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sz="2400" b="1" dirty="0"/>
              <a:t>Physical </a:t>
            </a:r>
            <a:r>
              <a:rPr lang="en-US" sz="2400" b="1" dirty="0" smtClean="0"/>
              <a:t>examination</a:t>
            </a:r>
          </a:p>
          <a:p>
            <a:pPr>
              <a:lnSpc>
                <a:spcPct val="160000"/>
              </a:lnSpc>
            </a:pPr>
            <a:r>
              <a:rPr lang="en-US" sz="2400" dirty="0"/>
              <a:t>Physical examination should carefully assess </a:t>
            </a:r>
            <a:r>
              <a:rPr lang="en-US" sz="2400" dirty="0">
                <a:solidFill>
                  <a:srgbClr val="FF0000"/>
                </a:solidFill>
              </a:rPr>
              <a:t>signs of </a:t>
            </a:r>
            <a:r>
              <a:rPr lang="en-US" sz="2400" dirty="0" smtClean="0">
                <a:solidFill>
                  <a:srgbClr val="FF0000"/>
                </a:solidFill>
              </a:rPr>
              <a:t>iatrogenic Cushing syndrome</a:t>
            </a:r>
          </a:p>
          <a:p>
            <a:pPr>
              <a:lnSpc>
                <a:spcPct val="160000"/>
              </a:lnSpc>
            </a:pPr>
            <a:r>
              <a:rPr lang="en-US" sz="2400" dirty="0" smtClean="0"/>
              <a:t>In </a:t>
            </a:r>
            <a:r>
              <a:rPr lang="en-US" sz="2400" dirty="0"/>
              <a:t>addition to </a:t>
            </a:r>
            <a:r>
              <a:rPr lang="en-US" sz="2400" dirty="0">
                <a:solidFill>
                  <a:srgbClr val="FF0000"/>
                </a:solidFill>
              </a:rPr>
              <a:t>height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0000"/>
                </a:solidFill>
              </a:rPr>
              <a:t>weight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blood </a:t>
            </a:r>
            <a:r>
              <a:rPr lang="en-US" sz="2400" dirty="0" smtClean="0">
                <a:solidFill>
                  <a:srgbClr val="FF0000"/>
                </a:solidFill>
              </a:rPr>
              <a:t>pressure </a:t>
            </a:r>
            <a:r>
              <a:rPr lang="en-US" sz="2400" dirty="0" smtClean="0"/>
              <a:t>and </a:t>
            </a:r>
            <a:r>
              <a:rPr lang="en-US" sz="2400" dirty="0"/>
              <a:t>heart rate should be obtained in both the seated </a:t>
            </a:r>
            <a:r>
              <a:rPr lang="en-US" sz="2400" dirty="0" smtClean="0"/>
              <a:t>and standing </a:t>
            </a:r>
            <a:r>
              <a:rPr lang="en-US" sz="2400" dirty="0"/>
              <a:t>positions</a:t>
            </a:r>
            <a:r>
              <a:rPr lang="en-US" sz="2400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Men should have a </a:t>
            </a:r>
            <a:r>
              <a:rPr lang="en-US" sz="2400" dirty="0">
                <a:solidFill>
                  <a:srgbClr val="FF0000"/>
                </a:solidFill>
              </a:rPr>
              <a:t>testicular </a:t>
            </a:r>
            <a:r>
              <a:rPr lang="en-US" sz="2400" dirty="0" smtClean="0">
                <a:solidFill>
                  <a:srgbClr val="FF0000"/>
                </a:solidFill>
              </a:rPr>
              <a:t>examination </a:t>
            </a:r>
            <a:r>
              <a:rPr lang="en-US" sz="2400" dirty="0" smtClean="0"/>
              <a:t>to assess atrophy and presence of TARTs.</a:t>
            </a:r>
          </a:p>
          <a:p>
            <a:pPr>
              <a:lnSpc>
                <a:spcPct val="160000"/>
              </a:lnSpc>
            </a:pPr>
            <a:r>
              <a:rPr lang="en-US" sz="2400" dirty="0"/>
              <a:t>Women require an evaluation of androgen-dependent </a:t>
            </a:r>
            <a:r>
              <a:rPr lang="en-US" sz="2400" dirty="0" smtClean="0">
                <a:solidFill>
                  <a:srgbClr val="FF0000"/>
                </a:solidFill>
              </a:rPr>
              <a:t>body hair </a:t>
            </a:r>
            <a:r>
              <a:rPr lang="en-US" sz="2400" dirty="0">
                <a:solidFill>
                  <a:srgbClr val="FF0000"/>
                </a:solidFill>
              </a:rPr>
              <a:t>growth </a:t>
            </a:r>
            <a:r>
              <a:rPr lang="en-US" sz="2400" dirty="0"/>
              <a:t>and </a:t>
            </a:r>
            <a:r>
              <a:rPr lang="en-US" sz="2400" dirty="0" smtClean="0">
                <a:solidFill>
                  <a:srgbClr val="FF0000"/>
                </a:solidFill>
              </a:rPr>
              <a:t>acne.</a:t>
            </a:r>
          </a:p>
          <a:p>
            <a:pPr>
              <a:lnSpc>
                <a:spcPct val="160000"/>
              </a:lnSpc>
            </a:pPr>
            <a:r>
              <a:rPr lang="en-US" sz="2400" dirty="0" smtClean="0"/>
              <a:t>A  </a:t>
            </a:r>
            <a:r>
              <a:rPr lang="en-US" sz="2400" dirty="0"/>
              <a:t>brief external </a:t>
            </a:r>
            <a:r>
              <a:rPr lang="en-US" sz="2400" dirty="0">
                <a:solidFill>
                  <a:srgbClr val="FF0000"/>
                </a:solidFill>
              </a:rPr>
              <a:t>genital examination </a:t>
            </a:r>
            <a:r>
              <a:rPr lang="en-US" sz="2400" dirty="0"/>
              <a:t>is </a:t>
            </a:r>
            <a:r>
              <a:rPr lang="en-US" sz="2400" dirty="0" smtClean="0"/>
              <a:t>necessary initially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testing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85837" y="2152650"/>
            <a:ext cx="76295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839200" cy="5715000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Most sources recommend </a:t>
            </a:r>
            <a:r>
              <a:rPr lang="en-US" dirty="0">
                <a:solidFill>
                  <a:srgbClr val="FF0000"/>
                </a:solidFill>
              </a:rPr>
              <a:t>annual testicular </a:t>
            </a:r>
            <a:r>
              <a:rPr lang="en-US" dirty="0" err="1" smtClean="0">
                <a:solidFill>
                  <a:srgbClr val="FF0000"/>
                </a:solidFill>
              </a:rPr>
              <a:t>sonography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/>
              <a:t>males with 21OHD to screen for </a:t>
            </a:r>
            <a:r>
              <a:rPr lang="en-US" dirty="0" smtClean="0"/>
              <a:t>TARTs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Recommendations for </a:t>
            </a:r>
            <a:r>
              <a:rPr lang="en-US" dirty="0"/>
              <a:t>adrenal imaging and for bone </a:t>
            </a:r>
            <a:r>
              <a:rPr lang="en-US" dirty="0" smtClean="0"/>
              <a:t>densitometry have </a:t>
            </a:r>
            <a:r>
              <a:rPr lang="en-US" u="sng" dirty="0"/>
              <a:t>not been established</a:t>
            </a:r>
            <a:r>
              <a:rPr lang="en-US" u="sng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en-US" b="1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Adrenal Imaging </a:t>
            </a:r>
            <a:r>
              <a:rPr lang="en-US" dirty="0" smtClean="0"/>
              <a:t>should </a:t>
            </a:r>
            <a:r>
              <a:rPr lang="en-US" dirty="0"/>
              <a:t>be considered for patients with </a:t>
            </a:r>
            <a:r>
              <a:rPr lang="en-US" u="sng" dirty="0"/>
              <a:t>a long history of </a:t>
            </a:r>
            <a:r>
              <a:rPr lang="en-US" u="sng" dirty="0" smtClean="0"/>
              <a:t>poor contro</a:t>
            </a:r>
            <a:r>
              <a:rPr lang="en-US" dirty="0" smtClean="0"/>
              <a:t>l</a:t>
            </a:r>
            <a:r>
              <a:rPr lang="en-US" u="sng" dirty="0"/>
              <a:t>, inconsistent therapy</a:t>
            </a:r>
            <a:r>
              <a:rPr lang="en-US" dirty="0"/>
              <a:t>, </a:t>
            </a:r>
            <a:r>
              <a:rPr lang="en-US" u="sng" dirty="0"/>
              <a:t>or difficult-to-control </a:t>
            </a:r>
            <a:r>
              <a:rPr lang="en-US" u="sng" dirty="0" smtClean="0"/>
              <a:t>disease</a:t>
            </a:r>
          </a:p>
          <a:p>
            <a:pPr>
              <a:lnSpc>
                <a:spcPct val="160000"/>
              </a:lnSpc>
            </a:pPr>
            <a:r>
              <a:rPr lang="en-US" dirty="0">
                <a:solidFill>
                  <a:srgbClr val="FF0000"/>
                </a:solidFill>
              </a:rPr>
              <a:t>dual-photon x-ray </a:t>
            </a:r>
            <a:r>
              <a:rPr lang="en-US" dirty="0" err="1"/>
              <a:t>absorptiometry</a:t>
            </a:r>
            <a:r>
              <a:rPr lang="en-US" dirty="0"/>
              <a:t> should </a:t>
            </a:r>
            <a:r>
              <a:rPr lang="en-US" dirty="0" smtClean="0"/>
              <a:t>be considered </a:t>
            </a:r>
            <a:r>
              <a:rPr lang="en-US" dirty="0"/>
              <a:t>for patients </a:t>
            </a:r>
            <a:r>
              <a:rPr lang="en-US" u="sng" dirty="0"/>
              <a:t>taking chronic </a:t>
            </a:r>
            <a:r>
              <a:rPr lang="en-US" u="sng" dirty="0" err="1"/>
              <a:t>dexamethasone</a:t>
            </a:r>
            <a:r>
              <a:rPr lang="en-US" u="sng" dirty="0"/>
              <a:t> </a:t>
            </a:r>
            <a:r>
              <a:rPr lang="en-US" dirty="0" smtClean="0"/>
              <a:t>0.5 mg/d </a:t>
            </a:r>
            <a:r>
              <a:rPr lang="en-US" dirty="0"/>
              <a:t>or higher</a:t>
            </a:r>
            <a:r>
              <a:rPr lang="en-US" u="sng" dirty="0"/>
              <a:t>, having </a:t>
            </a:r>
            <a:r>
              <a:rPr lang="en-US" u="sng" dirty="0" err="1"/>
              <a:t>Cushingoid</a:t>
            </a:r>
            <a:r>
              <a:rPr lang="en-US" u="sng" dirty="0"/>
              <a:t> stigmata</a:t>
            </a:r>
            <a:r>
              <a:rPr lang="en-US" dirty="0"/>
              <a:t>, or following </a:t>
            </a:r>
            <a:r>
              <a:rPr lang="en-US" u="sng" dirty="0" smtClean="0"/>
              <a:t>a long </a:t>
            </a:r>
            <a:r>
              <a:rPr lang="en-US" u="sng" dirty="0"/>
              <a:t>period of suppressed 17OHP and androgens.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Sex Differentiation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Presence of </a:t>
            </a:r>
            <a:r>
              <a:rPr lang="en-US" b="1" dirty="0" smtClean="0"/>
              <a:t>Y chromosome </a:t>
            </a:r>
            <a:r>
              <a:rPr lang="en-US" dirty="0" smtClean="0"/>
              <a:t>induces differentiation of </a:t>
            </a:r>
            <a:r>
              <a:rPr lang="en-US" dirty="0" err="1" smtClean="0"/>
              <a:t>bipotential</a:t>
            </a:r>
            <a:r>
              <a:rPr lang="en-US" dirty="0" smtClean="0"/>
              <a:t> gonads to testes at </a:t>
            </a:r>
            <a:r>
              <a:rPr lang="en-US" dirty="0" smtClean="0">
                <a:solidFill>
                  <a:srgbClr val="FF0000"/>
                </a:solidFill>
              </a:rPr>
              <a:t>6-8 wks gestation.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Remaining internal and external genitalia are also </a:t>
            </a:r>
            <a:r>
              <a:rPr lang="en-US" dirty="0" err="1" smtClean="0"/>
              <a:t>bipotential</a:t>
            </a:r>
            <a:r>
              <a:rPr lang="en-US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Hormonal regulation</a:t>
            </a:r>
          </a:p>
          <a:p>
            <a:pPr lvl="1">
              <a:lnSpc>
                <a:spcPct val="17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Dihydrotestosterone</a:t>
            </a:r>
            <a:r>
              <a:rPr lang="en-US" dirty="0" smtClean="0">
                <a:solidFill>
                  <a:schemeClr val="tx1"/>
                </a:solidFill>
              </a:rPr>
              <a:t> (DHT)</a:t>
            </a:r>
          </a:p>
          <a:p>
            <a:pPr lvl="1">
              <a:lnSpc>
                <a:spcPct val="170000"/>
              </a:lnSpc>
            </a:pPr>
            <a:r>
              <a:rPr lang="en-US" dirty="0" smtClean="0">
                <a:solidFill>
                  <a:schemeClr val="tx1"/>
                </a:solidFill>
              </a:rPr>
              <a:t>Testosterone</a:t>
            </a:r>
          </a:p>
          <a:p>
            <a:pPr lvl="1">
              <a:lnSpc>
                <a:spcPct val="170000"/>
              </a:lnSpc>
            </a:pPr>
            <a:r>
              <a:rPr lang="en-US" dirty="0" smtClean="0">
                <a:solidFill>
                  <a:schemeClr val="tx1"/>
                </a:solidFill>
              </a:rPr>
              <a:t>Anti-M</a:t>
            </a:r>
            <a:r>
              <a:rPr lang="el-GR" dirty="0" smtClean="0">
                <a:solidFill>
                  <a:schemeClr val="tx1"/>
                </a:solidFill>
              </a:rPr>
              <a:t>ϋ</a:t>
            </a:r>
            <a:r>
              <a:rPr lang="en-US" dirty="0" err="1" smtClean="0">
                <a:solidFill>
                  <a:schemeClr val="tx1"/>
                </a:solidFill>
              </a:rPr>
              <a:t>llerian</a:t>
            </a:r>
            <a:r>
              <a:rPr lang="en-US" dirty="0" smtClean="0">
                <a:solidFill>
                  <a:schemeClr val="tx1"/>
                </a:solidFill>
              </a:rPr>
              <a:t> hormone (AMH) 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None/>
            </a:pPr>
            <a:r>
              <a:rPr lang="en-US" b="1" dirty="0" err="1" smtClean="0"/>
              <a:t>Glucocorticoids</a:t>
            </a:r>
            <a:r>
              <a:rPr lang="en-US" b="1" dirty="0" smtClean="0"/>
              <a:t>: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Some adults </a:t>
            </a:r>
            <a:r>
              <a:rPr lang="en-US" dirty="0"/>
              <a:t>with 21OHD are </a:t>
            </a:r>
            <a:r>
              <a:rPr lang="en-US" dirty="0" err="1"/>
              <a:t>overtreated</a:t>
            </a:r>
            <a:r>
              <a:rPr lang="en-US" dirty="0"/>
              <a:t> with 15 </a:t>
            </a:r>
            <a:r>
              <a:rPr lang="en-US" dirty="0" smtClean="0"/>
              <a:t>mg hydrocortisone daily</a:t>
            </a:r>
            <a:r>
              <a:rPr lang="en-US" dirty="0"/>
              <a:t>, whereas others are grossly </a:t>
            </a:r>
            <a:r>
              <a:rPr lang="en-US" dirty="0" smtClean="0"/>
              <a:t>undertreated with </a:t>
            </a:r>
            <a:r>
              <a:rPr lang="en-US" dirty="0"/>
              <a:t>5–10 mg </a:t>
            </a:r>
            <a:r>
              <a:rPr lang="en-US" dirty="0" err="1"/>
              <a:t>prednisolone</a:t>
            </a:r>
            <a:r>
              <a:rPr lang="en-US" dirty="0"/>
              <a:t> twice daily. This “</a:t>
            </a:r>
            <a:r>
              <a:rPr lang="en-US" b="1" dirty="0" smtClean="0"/>
              <a:t>monogenic disease</a:t>
            </a:r>
            <a:r>
              <a:rPr lang="en-US" dirty="0"/>
              <a:t>” with a clearly defined </a:t>
            </a:r>
            <a:r>
              <a:rPr lang="en-US" dirty="0" err="1"/>
              <a:t>pathophysiology</a:t>
            </a:r>
            <a:r>
              <a:rPr lang="en-US" dirty="0"/>
              <a:t> and </a:t>
            </a:r>
            <a:r>
              <a:rPr lang="en-US" dirty="0" smtClean="0"/>
              <a:t>biochemistry demonstrates </a:t>
            </a:r>
            <a:r>
              <a:rPr lang="en-US" dirty="0"/>
              <a:t>the inherently </a:t>
            </a:r>
            <a:r>
              <a:rPr lang="en-US" b="1" dirty="0"/>
              <a:t>polygenic nature </a:t>
            </a:r>
            <a:r>
              <a:rPr lang="en-US" b="1" dirty="0" smtClean="0"/>
              <a:t>of all </a:t>
            </a:r>
            <a:r>
              <a:rPr lang="en-US" b="1" dirty="0"/>
              <a:t>diseases </a:t>
            </a:r>
            <a:r>
              <a:rPr lang="en-US" dirty="0"/>
              <a:t>and the importance of individualizing </a:t>
            </a:r>
            <a:r>
              <a:rPr lang="en-US" dirty="0" smtClean="0"/>
              <a:t>therapy based </a:t>
            </a:r>
            <a:r>
              <a:rPr lang="en-US" dirty="0"/>
              <a:t>on each patient’s goals and responses.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many adults with 21OHD maintain relatively normal blood pressure and functional capacity </a:t>
            </a:r>
            <a:r>
              <a:rPr lang="en-US" u="sng" dirty="0" smtClean="0"/>
              <a:t>without treatment</a:t>
            </a:r>
            <a:r>
              <a:rPr lang="en-US" dirty="0" smtClean="0"/>
              <a:t>. This observation suggests that either other adrenal-derived steroids substitute for </a:t>
            </a:r>
            <a:r>
              <a:rPr lang="en-US" dirty="0" err="1" smtClean="0"/>
              <a:t>aldosterone</a:t>
            </a:r>
            <a:r>
              <a:rPr lang="en-US" dirty="0" smtClean="0"/>
              <a:t> and/or </a:t>
            </a:r>
            <a:r>
              <a:rPr lang="en-US" dirty="0" err="1" smtClean="0"/>
              <a:t>cortisol</a:t>
            </a:r>
            <a:r>
              <a:rPr lang="en-US" dirty="0" smtClean="0"/>
              <a:t>, or that a physiological compensation for low corticosteroid activity at the target organs has occurred over time.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310" y="1371600"/>
            <a:ext cx="8091090" cy="2186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925" y="3371850"/>
            <a:ext cx="3343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366" y="1580346"/>
            <a:ext cx="7325034" cy="398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810" y="1066800"/>
            <a:ext cx="8585854" cy="49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Bone Mineral Density (BMD)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914400"/>
            <a:ext cx="9144000" cy="59436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200" dirty="0" err="1">
                <a:solidFill>
                  <a:srgbClr val="FF0000"/>
                </a:solidFill>
              </a:rPr>
              <a:t>Glucocorticoid</a:t>
            </a:r>
            <a:r>
              <a:rPr lang="en-US" sz="2200" dirty="0">
                <a:solidFill>
                  <a:srgbClr val="FF0000"/>
                </a:solidFill>
              </a:rPr>
              <a:t> overtreatment </a:t>
            </a:r>
            <a:r>
              <a:rPr lang="en-US" sz="2200" dirty="0"/>
              <a:t>has </a:t>
            </a:r>
            <a:r>
              <a:rPr lang="en-US" sz="2200" dirty="0" smtClean="0"/>
              <a:t>been implicated </a:t>
            </a:r>
            <a:r>
              <a:rPr lang="en-US" sz="2200" dirty="0"/>
              <a:t>as the cause of </a:t>
            </a:r>
            <a:r>
              <a:rPr lang="en-US" sz="2200" dirty="0" smtClean="0"/>
              <a:t>decreased BMD in </a:t>
            </a:r>
            <a:r>
              <a:rPr lang="en-US" sz="2200" dirty="0"/>
              <a:t>multiple </a:t>
            </a:r>
            <a:r>
              <a:rPr lang="en-US" sz="2200" dirty="0" smtClean="0"/>
              <a:t>studies</a:t>
            </a:r>
          </a:p>
          <a:p>
            <a:pPr>
              <a:lnSpc>
                <a:spcPct val="170000"/>
              </a:lnSpc>
            </a:pPr>
            <a:r>
              <a:rPr lang="en-US" sz="2200" dirty="0"/>
              <a:t>These studies provide compelling evidence that the </a:t>
            </a:r>
            <a:r>
              <a:rPr lang="en-US" sz="2200" dirty="0" smtClean="0"/>
              <a:t>lowest possible </a:t>
            </a:r>
            <a:r>
              <a:rPr lang="en-US" sz="2200" dirty="0" err="1"/>
              <a:t>glucocorticoid</a:t>
            </a:r>
            <a:r>
              <a:rPr lang="en-US" sz="2200" dirty="0"/>
              <a:t> dose should be used in the treatment </a:t>
            </a:r>
            <a:r>
              <a:rPr lang="en-US" sz="2200" dirty="0" smtClean="0"/>
              <a:t>of CAH</a:t>
            </a:r>
            <a:r>
              <a:rPr lang="en-US" sz="2200" dirty="0"/>
              <a:t>, and </a:t>
            </a:r>
            <a:r>
              <a:rPr lang="en-US" sz="2200" u="sng" dirty="0"/>
              <a:t>lower-dose</a:t>
            </a:r>
            <a:r>
              <a:rPr lang="en-US" sz="2200" dirty="0"/>
              <a:t> and/or </a:t>
            </a:r>
            <a:r>
              <a:rPr lang="en-US" sz="2200" u="sng" dirty="0"/>
              <a:t>shorter-acting </a:t>
            </a:r>
            <a:r>
              <a:rPr lang="en-US" sz="2200" u="sng" dirty="0" err="1"/>
              <a:t>glucocorticoid</a:t>
            </a:r>
            <a:r>
              <a:rPr lang="en-US" sz="2200" u="sng" dirty="0"/>
              <a:t> </a:t>
            </a:r>
            <a:r>
              <a:rPr lang="en-US" sz="2200" dirty="0" smtClean="0"/>
              <a:t>may be </a:t>
            </a:r>
            <a:r>
              <a:rPr lang="en-US" sz="2200" dirty="0"/>
              <a:t>sufficient in </a:t>
            </a:r>
            <a:r>
              <a:rPr lang="en-US" sz="2200" b="1" dirty="0"/>
              <a:t>the middle-aged and elderly female </a:t>
            </a:r>
            <a:r>
              <a:rPr lang="en-US" sz="2200" dirty="0"/>
              <a:t>when </a:t>
            </a:r>
            <a:r>
              <a:rPr lang="en-US" sz="2200" dirty="0" smtClean="0"/>
              <a:t>osteoporosis rather </a:t>
            </a:r>
            <a:r>
              <a:rPr lang="en-US" sz="2200" dirty="0"/>
              <a:t>than fertility is a main concern</a:t>
            </a:r>
            <a:r>
              <a:rPr lang="en-US" sz="2200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sz="2200" dirty="0"/>
              <a:t>Osteoporosis </a:t>
            </a:r>
            <a:r>
              <a:rPr lang="en-US" sz="2200" dirty="0" smtClean="0"/>
              <a:t>prophylaxis such </a:t>
            </a:r>
            <a:r>
              <a:rPr lang="en-US" sz="2200" dirty="0"/>
              <a:t>as </a:t>
            </a:r>
            <a:r>
              <a:rPr lang="en-US" sz="2200" b="1" dirty="0"/>
              <a:t>physical activity</a:t>
            </a:r>
            <a:r>
              <a:rPr lang="en-US" sz="2200" dirty="0"/>
              <a:t> </a:t>
            </a:r>
            <a:r>
              <a:rPr lang="en-US" sz="2200" b="1" dirty="0"/>
              <a:t>and calcium and vitamin </a:t>
            </a:r>
            <a:r>
              <a:rPr lang="en-US" sz="2200" b="1" dirty="0" smtClean="0"/>
              <a:t>D </a:t>
            </a:r>
            <a:r>
              <a:rPr lang="en-US" sz="2200" dirty="0" smtClean="0"/>
              <a:t>supplementation </a:t>
            </a:r>
            <a:r>
              <a:rPr lang="en-US" sz="2200" dirty="0"/>
              <a:t>should be implemented at a young age. </a:t>
            </a:r>
            <a:r>
              <a:rPr lang="en-US" sz="2200" dirty="0" smtClean="0"/>
              <a:t>Screening </a:t>
            </a:r>
            <a:r>
              <a:rPr lang="en-US" sz="2200" b="1" dirty="0" smtClean="0"/>
              <a:t>dual-energy </a:t>
            </a:r>
            <a:r>
              <a:rPr lang="en-US" sz="2200" b="1" dirty="0"/>
              <a:t>x-ray </a:t>
            </a:r>
            <a:r>
              <a:rPr lang="en-US" sz="2200" b="1" dirty="0" err="1"/>
              <a:t>absorptiometry</a:t>
            </a:r>
            <a:r>
              <a:rPr lang="en-US" sz="2200" b="1" dirty="0"/>
              <a:t> (DXA) </a:t>
            </a:r>
            <a:r>
              <a:rPr lang="en-US" sz="2200" dirty="0"/>
              <a:t>should be </a:t>
            </a:r>
            <a:r>
              <a:rPr lang="en-US" sz="2200" dirty="0" smtClean="0"/>
              <a:t>performed in </a:t>
            </a:r>
            <a:r>
              <a:rPr lang="en-US" sz="2200" dirty="0"/>
              <a:t>CAH adults.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Quality of Life and Psychological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/>
              <a:t>Several studies have shown that classic CAH females, </a:t>
            </a:r>
            <a:r>
              <a:rPr lang="en-US" dirty="0" smtClean="0"/>
              <a:t>especially salt-losers</a:t>
            </a:r>
            <a:r>
              <a:rPr lang="en-US" dirty="0"/>
              <a:t>, have more </a:t>
            </a:r>
            <a:r>
              <a:rPr lang="en-US" dirty="0">
                <a:solidFill>
                  <a:srgbClr val="FF0000"/>
                </a:solidFill>
              </a:rPr>
              <a:t>male-typical childhood play </a:t>
            </a:r>
            <a:r>
              <a:rPr lang="en-US" dirty="0" smtClean="0">
                <a:solidFill>
                  <a:srgbClr val="FF0000"/>
                </a:solidFill>
              </a:rPr>
              <a:t>and behavior</a:t>
            </a:r>
          </a:p>
          <a:p>
            <a:pPr>
              <a:lnSpc>
                <a:spcPct val="160000"/>
              </a:lnSpc>
            </a:pPr>
            <a:r>
              <a:rPr lang="en-US" dirty="0"/>
              <a:t>However, CAH </a:t>
            </a:r>
            <a:r>
              <a:rPr lang="en-US" dirty="0" smtClean="0"/>
              <a:t>patients were </a:t>
            </a:r>
            <a:r>
              <a:rPr lang="en-US" dirty="0"/>
              <a:t>more </a:t>
            </a:r>
            <a:r>
              <a:rPr lang="en-US" dirty="0">
                <a:solidFill>
                  <a:srgbClr val="FF0000"/>
                </a:solidFill>
              </a:rPr>
              <a:t>often single </a:t>
            </a:r>
            <a:r>
              <a:rPr lang="en-US" i="1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were less sexually active</a:t>
            </a:r>
            <a:r>
              <a:rPr lang="en-US" dirty="0" smtClean="0"/>
              <a:t>, </a:t>
            </a:r>
            <a:r>
              <a:rPr lang="en-US" dirty="0"/>
              <a:t>displayed more </a:t>
            </a:r>
            <a:r>
              <a:rPr lang="en-US" dirty="0">
                <a:solidFill>
                  <a:srgbClr val="FF0000"/>
                </a:solidFill>
              </a:rPr>
              <a:t>negative body image</a:t>
            </a:r>
            <a:r>
              <a:rPr lang="en-US" dirty="0"/>
              <a:t>, and had more </a:t>
            </a:r>
            <a:r>
              <a:rPr lang="en-US" dirty="0" smtClean="0"/>
              <a:t>negative self-image </a:t>
            </a:r>
            <a:r>
              <a:rPr lang="en-US" dirty="0"/>
              <a:t>in regard to self-confidence, sociability, and </a:t>
            </a:r>
            <a:r>
              <a:rPr lang="en-US" dirty="0" smtClean="0"/>
              <a:t>social acceptance.</a:t>
            </a:r>
          </a:p>
          <a:p>
            <a:pPr>
              <a:lnSpc>
                <a:spcPct val="160000"/>
              </a:lnSpc>
            </a:pPr>
            <a:r>
              <a:rPr lang="en-US" dirty="0"/>
              <a:t>Despite these findings, good physical </a:t>
            </a:r>
            <a:r>
              <a:rPr lang="en-US" dirty="0" smtClean="0"/>
              <a:t>function, active </a:t>
            </a:r>
            <a:r>
              <a:rPr lang="en-US" dirty="0"/>
              <a:t>coping mechanism, and high global satisfaction with </a:t>
            </a:r>
            <a:r>
              <a:rPr lang="en-US" dirty="0" smtClean="0"/>
              <a:t>life resulted </a:t>
            </a:r>
            <a:r>
              <a:rPr lang="en-US" dirty="0"/>
              <a:t>in </a:t>
            </a:r>
            <a:r>
              <a:rPr lang="en-US" b="1" dirty="0"/>
              <a:t>overall high quality of life</a:t>
            </a:r>
            <a:r>
              <a:rPr lang="en-US" dirty="0"/>
              <a:t>.</a:t>
            </a:r>
            <a:endParaRPr lang="en-US" dirty="0" smtClean="0"/>
          </a:p>
          <a:p>
            <a:pPr>
              <a:lnSpc>
                <a:spcPct val="16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14400" y="2796236"/>
            <a:ext cx="7772400" cy="1875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301197"/>
            <a:ext cx="1752600" cy="728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9725"/>
            <a:ext cx="4876800" cy="681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685800"/>
            <a:ext cx="9144000" cy="5640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of Internal Genitalia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180509"/>
            <a:ext cx="5105400" cy="528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Development of External Genitalia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95400"/>
            <a:ext cx="5410200" cy="5212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46xx DSD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45324" y="1447800"/>
            <a:ext cx="691055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CAH related </a:t>
            </a:r>
            <a:r>
              <a:rPr lang="en-US" dirty="0"/>
              <a:t>to 21-hydroxylase deficiency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92409"/>
            <a:ext cx="5638800" cy="506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CAH related </a:t>
            </a:r>
            <a:r>
              <a:rPr lang="en-US" dirty="0"/>
              <a:t>to 11</a:t>
            </a:r>
            <a:r>
              <a:rPr lang="el-GR" dirty="0"/>
              <a:t>β-</a:t>
            </a:r>
            <a:r>
              <a:rPr lang="en-US" dirty="0" err="1"/>
              <a:t>hydroxylase</a:t>
            </a:r>
            <a:r>
              <a:rPr lang="en-US" dirty="0"/>
              <a:t> deficiency.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43032" y="1447800"/>
            <a:ext cx="591513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CAH related </a:t>
            </a:r>
            <a:r>
              <a:rPr lang="en-US" dirty="0"/>
              <a:t>to 3</a:t>
            </a:r>
            <a:r>
              <a:rPr lang="el-GR" dirty="0"/>
              <a:t>β-</a:t>
            </a:r>
            <a:r>
              <a:rPr lang="en-US" dirty="0" err="1"/>
              <a:t>hydroxysteroid</a:t>
            </a:r>
            <a:r>
              <a:rPr lang="en-US" dirty="0"/>
              <a:t> </a:t>
            </a:r>
            <a:r>
              <a:rPr lang="en-US" dirty="0" err="1"/>
              <a:t>dehydrogenase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83184" y="1447800"/>
            <a:ext cx="583483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477</TotalTime>
  <Words>744</Words>
  <Application>Microsoft Office PowerPoint</Application>
  <PresentationFormat>On-screen Show (4:3)</PresentationFormat>
  <Paragraphs>53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Equity</vt:lpstr>
      <vt:lpstr>Approach  to a patient with 46xx DSD without  history of medical treatment  </vt:lpstr>
      <vt:lpstr>Sex Differentiation </vt:lpstr>
      <vt:lpstr>Slide 3</vt:lpstr>
      <vt:lpstr>Development of Internal Genitalia</vt:lpstr>
      <vt:lpstr>Development of External Genitalia</vt:lpstr>
      <vt:lpstr>46xx DSD</vt:lpstr>
      <vt:lpstr>CAH related to 21-hydroxylase deficiency</vt:lpstr>
      <vt:lpstr>CAH related to 11β-hydroxylase deficiency.</vt:lpstr>
      <vt:lpstr>CAH related to 3β-hydroxysteroid dehydrogenase</vt:lpstr>
      <vt:lpstr>Diagnosis of CAH after infancy</vt:lpstr>
      <vt:lpstr>Forms of 21-hydroxylase Deficiency</vt:lpstr>
      <vt:lpstr>21-hydroxylase Activity</vt:lpstr>
      <vt:lpstr>Slide 13</vt:lpstr>
      <vt:lpstr>Health problems in CAH</vt:lpstr>
      <vt:lpstr>Slide 15</vt:lpstr>
      <vt:lpstr>Assessment</vt:lpstr>
      <vt:lpstr>Slide 17</vt:lpstr>
      <vt:lpstr>Laboratory testing</vt:lpstr>
      <vt:lpstr>Imaging</vt:lpstr>
      <vt:lpstr>Therapy</vt:lpstr>
      <vt:lpstr>Slide 21</vt:lpstr>
      <vt:lpstr>Slide 22</vt:lpstr>
      <vt:lpstr>Slide 23</vt:lpstr>
      <vt:lpstr>Slide 24</vt:lpstr>
      <vt:lpstr>Bone Mineral Density (BMD)</vt:lpstr>
      <vt:lpstr>Quality of Life and Psychological Health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 to a patient with 46xx DSD</dc:title>
  <dc:creator>somo</dc:creator>
  <cp:lastModifiedBy>somo</cp:lastModifiedBy>
  <cp:revision>10</cp:revision>
  <dcterms:created xsi:type="dcterms:W3CDTF">2017-06-10T13:41:36Z</dcterms:created>
  <dcterms:modified xsi:type="dcterms:W3CDTF">2017-06-11T20:35:09Z</dcterms:modified>
</cp:coreProperties>
</file>