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74" r:id="rId2"/>
    <p:sldId id="279" r:id="rId3"/>
    <p:sldId id="256" r:id="rId4"/>
    <p:sldId id="275" r:id="rId5"/>
    <p:sldId id="257" r:id="rId6"/>
    <p:sldId id="258" r:id="rId7"/>
    <p:sldId id="259" r:id="rId8"/>
    <p:sldId id="276" r:id="rId9"/>
    <p:sldId id="260" r:id="rId10"/>
    <p:sldId id="262" r:id="rId11"/>
    <p:sldId id="263" r:id="rId12"/>
    <p:sldId id="264" r:id="rId13"/>
    <p:sldId id="277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8" r:id="rId22"/>
    <p:sldId id="282" r:id="rId23"/>
    <p:sldId id="288" r:id="rId24"/>
    <p:sldId id="287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8836EDD-2A6F-4C7D-9AE1-6CDAEFA44F69}" type="datetimeFigureOut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3B95684-FE81-421F-93B2-005BECB14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3B95684-FE81-421F-93B2-005BECB1421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B901A-13A0-4B33-8E25-1FFF05EAF0E1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786D5-EF88-4201-A636-12FC0B851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C12B6-6D11-4630-B099-865DB02ED38D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87F3-DCE2-4611-B97F-D4919D306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054A-38B2-40A4-BFBB-E9BC0E16D150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928D9-BCF3-49D9-ADFC-47AF048C3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A2FBF-8BD1-4B8F-AE24-F901912B480B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6780-E8CB-4883-A422-1A2FB9146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9FDE-A516-4651-BAB5-B9AD8D222183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96CC-D112-4A5F-BD9F-D9F0E2F44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E540F-6042-4F47-9486-EE372B096C9B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9AAC-33A5-4120-83F2-393C4148E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A3ECD-843E-4CA4-BD44-3CA2BC031E86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556F-9E5F-47B7-9459-C9217030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1476-5501-430A-A63C-E592FC1AB47A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67E7E-046B-4DD3-8840-4D9271A27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56A4-B184-4102-9461-C4C810F59386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</a:t>
            </a:r>
            <a:r>
              <a:rPr lang="en-US" err="1"/>
              <a:t>Mirmiran.SBMU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80BDC-10D0-4DDB-AAB4-A2F316F95D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45771-067C-46E1-81ED-2F3A1C1F9410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46EFB-017D-48AC-8D02-467A51FF0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B7362-0EF1-477D-9B45-60D5399AD4E1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2CC4-1E41-4EBA-99E0-8FDD2A509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99233F-AF26-4358-97C3-F928684691C9}" type="datetime1">
              <a:rPr lang="en-US"/>
              <a:pPr>
                <a:defRPr/>
              </a:pPr>
              <a:t>1/24/2016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Dr Mirmiran.SBMU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D433D1-7B23-451B-AF4A-256D119D5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9" r:id="rId7"/>
    <p:sldLayoutId id="2147483835" r:id="rId8"/>
    <p:sldLayoutId id="2147483836" r:id="rId9"/>
    <p:sldLayoutId id="2147483837" r:id="rId10"/>
    <p:sldLayoutId id="214748383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jpeg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jpe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9CAF0-1E45-4424-B406-DB41CBA950B4}" type="slidenum">
              <a:rPr lang="en-US">
                <a:cs typeface="B Mitra" pitchFamily="2" charset="-78"/>
              </a:rPr>
              <a:pPr>
                <a:defRPr/>
              </a:pPr>
              <a:t>1</a:t>
            </a:fld>
            <a:endParaRPr lang="en-US" dirty="0">
              <a:cs typeface="B Mitra" pitchFamily="2" charset="-78"/>
            </a:endParaRP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642938" y="2000250"/>
            <a:ext cx="7643812" cy="303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FF3300"/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fa-IR" sz="6600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فهرست جانشيني</a:t>
            </a:r>
            <a:endParaRPr lang="en-US" sz="6600" dirty="0">
              <a:solidFill>
                <a:srgbClr val="FFFF00"/>
              </a:solidFill>
              <a:latin typeface="Calibri" pitchFamily="34" charset="0"/>
              <a:cs typeface="B Nazanin" pitchFamily="2" charset="-78"/>
            </a:endParaRPr>
          </a:p>
          <a:p>
            <a:pPr algn="ctr">
              <a:lnSpc>
                <a:spcPct val="150000"/>
              </a:lnSpc>
              <a:defRPr/>
            </a:pPr>
            <a:r>
              <a:rPr lang="en-US" sz="4000" dirty="0">
                <a:solidFill>
                  <a:srgbClr val="FFC000"/>
                </a:solidFill>
                <a:latin typeface="Times New Roman" pitchFamily="18" charset="0"/>
                <a:cs typeface="B Nazanin" pitchFamily="2" charset="-78"/>
              </a:rPr>
              <a:t>Exchange </a:t>
            </a:r>
            <a:r>
              <a:rPr lang="en-US" sz="4000" dirty="0" smtClean="0">
                <a:solidFill>
                  <a:srgbClr val="FFC000"/>
                </a:solidFill>
                <a:latin typeface="Times New Roman" pitchFamily="18" charset="0"/>
                <a:cs typeface="B Nazanin" pitchFamily="2" charset="-78"/>
              </a:rPr>
              <a:t>List</a:t>
            </a:r>
          </a:p>
          <a:p>
            <a:pPr algn="ctr">
              <a:defRPr/>
            </a:pPr>
            <a:endParaRPr lang="en-US" sz="3200" dirty="0">
              <a:solidFill>
                <a:srgbClr val="FFC000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82" y="642918"/>
          <a:ext cx="8715436" cy="5989320"/>
        </p:xfrm>
        <a:graphic>
          <a:graphicData uri="http://schemas.openxmlformats.org/drawingml/2006/table">
            <a:tbl>
              <a:tblPr rtl="1"/>
              <a:tblGrid>
                <a:gridCol w="4579763"/>
                <a:gridCol w="4135673"/>
              </a:tblGrid>
              <a:tr h="41178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 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178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آب ميوه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آب ميوه مخلوط،100 درصد طبيعي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baseline="-25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1/3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ليوان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78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آب انگور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baseline="-25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1/3</a:t>
                      </a:r>
                      <a:r>
                        <a:rPr lang="fa-I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ليوان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آب پرتقال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آب زرشك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ليوان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78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178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خشكبار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برگه زردآلو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4 عدد (8 نيمه)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برگه آلو (بخارا)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 عدد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خرما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 عدد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كشمش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قاشق غذاخوري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انجير خشك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1/5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عدد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0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توت خشك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یک</a:t>
                      </a:r>
                      <a:r>
                        <a:rPr lang="fa-IR" sz="1800" b="1" baseline="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چهارم 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ليوان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8190" marR="4819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p:oleObj spid="_x0000_s4098" name="Equation" r:id="rId3" imgW="139639" imgH="393529" progId="Equation.3">
              <p:embed/>
            </p:oleObj>
          </a:graphicData>
        </a:graphic>
      </p:graphicFrame>
      <p:sp>
        <p:nvSpPr>
          <p:cNvPr id="4132" name="Rectangle 3"/>
          <p:cNvSpPr>
            <a:spLocks noChangeArrowheads="1"/>
          </p:cNvSpPr>
          <p:nvPr/>
        </p:nvSpPr>
        <p:spPr bwMode="auto">
          <a:xfrm>
            <a:off x="6286512" y="71414"/>
            <a:ext cx="2595562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6176" bIns="0" anchor="ctr">
            <a:spAutoFit/>
          </a:bodyPr>
          <a:lstStyle/>
          <a:p>
            <a:pPr indent="180975" algn="r" rtl="1"/>
            <a:r>
              <a:rPr lang="fa-IR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ادامه  </a:t>
            </a:r>
            <a:r>
              <a:rPr lang="fa-IR" sz="32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ميوه</a:t>
            </a:r>
            <a:endParaRPr lang="en-US" sz="16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FB0FB487-D33C-4D57-B28B-8D2C846538BB}" type="slidenum">
              <a:rPr lang="en-US">
                <a:cs typeface="Mitra" pitchFamily="2" charset="-78"/>
              </a:rPr>
              <a:pPr>
                <a:defRPr/>
              </a:pPr>
              <a:t>10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-122167" y="-24"/>
            <a:ext cx="8980447" cy="2262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tIns="76176" bIns="0" anchor="ctr">
            <a:spAutoFit/>
          </a:bodyPr>
          <a:lstStyle/>
          <a:p>
            <a:pPr indent="180975" algn="r" rtl="1">
              <a:defRPr/>
            </a:pPr>
            <a:r>
              <a:rPr lang="fa-IR" sz="28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شير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  <a:p>
            <a:pPr indent="180975" algn="r" rtl="1" eaLnBrk="0" hangingPunct="0">
              <a:spcBef>
                <a:spcPts val="1200"/>
              </a:spcBef>
              <a:defRPr/>
            </a:pPr>
            <a:r>
              <a:rPr lang="fa-IR" sz="20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B Nazanin" pitchFamily="2" charset="-78"/>
              </a:rPr>
              <a:t>يك واحد شير بدون چربي و بسيار كم چربي= 12 گرم كربوهيدرات، 8 گرم پروتئين،3-0 گرم چربي و 90 كالري انرژي</a:t>
            </a: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dirty="0">
                <a:solidFill>
                  <a:schemeClr val="bg1"/>
                </a:solidFill>
                <a:latin typeface="+mn-lt"/>
                <a:cs typeface="B Nazanin" pitchFamily="2" charset="-78"/>
              </a:rPr>
              <a:t>    يك واحد شير كم چربي= 12 گرم كربوهيدرات، 8 گرم پروتئين، 5 گرم چربي و 120 كالري انرژي</a:t>
            </a:r>
            <a:endParaRPr lang="en-US" sz="2000" dirty="0">
              <a:solidFill>
                <a:schemeClr val="bg1"/>
              </a:solidFill>
              <a:latin typeface="+mn-lt"/>
              <a:cs typeface="B Nazanin" pitchFamily="2" charset="-78"/>
            </a:endParaRPr>
          </a:p>
          <a:p>
            <a:pPr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dirty="0">
                <a:solidFill>
                  <a:schemeClr val="bg1"/>
                </a:solidFill>
                <a:latin typeface="+mn-lt"/>
                <a:cs typeface="B Nazanin" pitchFamily="2" charset="-78"/>
              </a:rPr>
              <a:t>    بك واحد شير كامل= 12 گرم كربوهيدرات، 8 گرم پروتئين، 8 گرم چربي و 150 كالري انرژي</a:t>
            </a:r>
            <a:endParaRPr lang="en-US" sz="2000" dirty="0">
              <a:solidFill>
                <a:schemeClr val="bg1"/>
              </a:solidFill>
              <a:latin typeface="+mn-lt"/>
              <a:cs typeface="B Nazanin" pitchFamily="2" charset="-78"/>
            </a:endParaRPr>
          </a:p>
          <a:p>
            <a:pPr indent="180975" algn="r" rtl="1" eaLnBrk="0" hangingPunct="0">
              <a:spcBef>
                <a:spcPts val="1200"/>
              </a:spcBef>
              <a:defRPr/>
            </a:pPr>
            <a:endParaRPr lang="fa-IR" sz="1400" dirty="0">
              <a:solidFill>
                <a:schemeClr val="bg1"/>
              </a:solidFill>
              <a:latin typeface="Arial" pitchFamily="34" charset="0"/>
              <a:cs typeface="B Nazanin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71670" y="2285992"/>
          <a:ext cx="6572268" cy="3840480"/>
        </p:xfrm>
        <a:graphic>
          <a:graphicData uri="http://schemas.openxmlformats.org/drawingml/2006/table">
            <a:tbl>
              <a:tblPr rtl="1"/>
              <a:tblGrid>
                <a:gridCol w="3690089"/>
                <a:gridCol w="1174324"/>
                <a:gridCol w="1707855"/>
              </a:tblGrid>
              <a:tr h="0">
                <a:tc gridSpan="2">
                  <a:txBody>
                    <a:bodyPr/>
                    <a:lstStyle/>
                    <a:p>
                      <a:pPr indent="988695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 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</a:t>
                      </a: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واحد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خيلي كم چربي يا بدون چربي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بدون چربي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ليوان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يك درصد چربي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ليوان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كم چربي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2 درصد چربي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ليوان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ماست كم چربي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سه چهارم ليوان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كامل</a:t>
                      </a:r>
                      <a:endParaRPr lang="en-US" sz="20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كامل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ليوان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BF8B-CB8F-4422-B7EB-1869265FE850}" type="slidenum">
              <a:rPr lang="en-US">
                <a:cs typeface="Mitra" pitchFamily="2" charset="-78"/>
              </a:rPr>
              <a:pPr>
                <a:defRPr/>
              </a:pPr>
              <a:t>11</a:t>
            </a:fld>
            <a:endParaRPr lang="en-US" dirty="0">
              <a:cs typeface="Mitra" pitchFamily="2" charset="-78"/>
            </a:endParaRPr>
          </a:p>
        </p:txBody>
      </p:sp>
      <p:pic>
        <p:nvPicPr>
          <p:cNvPr id="14363" name="Picture 33" descr="I:\image2\images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4572000"/>
            <a:ext cx="1714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6607175" y="71438"/>
            <a:ext cx="2435225" cy="56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6176" bIns="0" anchor="ctr">
            <a:spAutoFit/>
          </a:bodyPr>
          <a:lstStyle/>
          <a:p>
            <a:pPr indent="180975" algn="justLow" rtl="1"/>
            <a:r>
              <a:rPr lang="fa-IR" sz="32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سبزي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71472" y="2928934"/>
          <a:ext cx="8215341" cy="2834640"/>
        </p:xfrm>
        <a:graphic>
          <a:graphicData uri="http://schemas.openxmlformats.org/drawingml/2006/table">
            <a:tbl>
              <a:tblPr rtl="1"/>
              <a:tblGrid>
                <a:gridCol w="3324168"/>
                <a:gridCol w="4891173"/>
              </a:tblGrid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لوبيا سبز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باميه</a:t>
                      </a:r>
                      <a:endParaRPr lang="en-US" sz="2400" b="1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جوانه گندم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پياز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چغندر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فلفل(هر نوع)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براكلي(گل كلم سبز)</a:t>
                      </a:r>
                      <a:endParaRPr lang="en-US" sz="2400" b="1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تربچه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گل كلم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گوجه فرنگي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خيار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فلفل دلمه‌اي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بادمجان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latin typeface="Antique Olive" pitchFamily="34" charset="0"/>
                          <a:ea typeface="Times New Roman"/>
                          <a:cs typeface="B Nazanin" pitchFamily="2" charset="-78"/>
                        </a:rPr>
                        <a:t>مخلوط سبزي‌ها (سبزي خوردن, آش, پلويي و خورشتي)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Antique Olive" pitchFamily="34" charset="0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5378" name="Rectangle 3"/>
          <p:cNvSpPr>
            <a:spLocks noChangeArrowheads="1"/>
          </p:cNvSpPr>
          <p:nvPr/>
        </p:nvSpPr>
        <p:spPr bwMode="auto">
          <a:xfrm>
            <a:off x="0" y="785813"/>
            <a:ext cx="8786813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rgbClr val="FFFF00"/>
              </a:buClr>
              <a:buFont typeface="Wingdings" pitchFamily="2" charset="2"/>
              <a:buChar char="ü"/>
            </a:pPr>
            <a:r>
              <a:rPr lang="fa-IR" sz="24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سبزي= 5 گرم كربوهيدرات،2 گرم پروتئين, 25 کيلوكالري انرژي</a:t>
            </a:r>
            <a:endParaRPr lang="fa-IR" sz="2400" dirty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B Nazanin" pitchFamily="2" charset="-78"/>
            </a:endParaRPr>
          </a:p>
          <a:p>
            <a:pPr algn="r" rtl="1">
              <a:buClr>
                <a:srgbClr val="FFFF00"/>
              </a:buClr>
              <a:buFont typeface="Wingdings" pitchFamily="2" charset="2"/>
              <a:buChar char="ü"/>
            </a:pPr>
            <a:r>
              <a:rPr lang="fa-IR" sz="24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يك واحد سبزي</a:t>
            </a:r>
            <a:r>
              <a:rPr lang="fa-IR" sz="32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=</a:t>
            </a:r>
            <a:r>
              <a:rPr lang="fa-IR" sz="24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 نصف ليوان سبزي هاي پخته</a:t>
            </a:r>
            <a:r>
              <a:rPr lang="fa-IR" sz="36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lang="fa-IR" sz="32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=</a:t>
            </a:r>
            <a:r>
              <a:rPr lang="fa-IR" sz="36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 </a:t>
            </a:r>
            <a:r>
              <a:rPr lang="fa-IR" sz="24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يك ليوان سبزي هاي خام </a:t>
            </a:r>
          </a:p>
          <a:p>
            <a:pPr algn="r" rtl="1">
              <a:buClr>
                <a:srgbClr val="FFFF00"/>
              </a:buClr>
              <a:buFont typeface="Wingdings" pitchFamily="2" charset="2"/>
              <a:buChar char="ü"/>
            </a:pPr>
            <a:r>
              <a:rPr lang="fa-IR" sz="24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سبزي هاي نشاسته‌اي مانند ذرت و نخود و سيب زميني در سياهه نشاسته قرار مي گيرند.</a:t>
            </a:r>
            <a:endParaRPr lang="en-US" sz="2400" dirty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31D570-85C9-4623-9573-DD026B94568A}" type="slidenum">
              <a:rPr lang="en-US">
                <a:cs typeface="Mitra" pitchFamily="2" charset="-78"/>
              </a:rPr>
              <a:pPr>
                <a:defRPr/>
              </a:pPr>
              <a:t>12</a:t>
            </a:fld>
            <a:endParaRPr lang="en-US" dirty="0">
              <a:cs typeface="Mitra" pitchFamily="2" charset="-78"/>
            </a:endParaRPr>
          </a:p>
        </p:txBody>
      </p:sp>
      <p:pic>
        <p:nvPicPr>
          <p:cNvPr id="15380" name="Picture 28" descr="I:\image2\untitledxc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2643188"/>
            <a:ext cx="2855912" cy="214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>
              <a:defRPr/>
            </a:pPr>
            <a:fld id="{BEA77D7E-3369-4997-809D-D869CDCA1935}" type="slidenum">
              <a:rPr lang="en-US" smtClean="0">
                <a:solidFill>
                  <a:schemeClr val="bg1"/>
                </a:solidFill>
                <a:cs typeface="Mitra" pitchFamily="2" charset="-78"/>
              </a:rPr>
              <a:pPr rtl="1">
                <a:defRPr/>
              </a:pPr>
              <a:t>13</a:t>
            </a:fld>
            <a:endParaRPr lang="en-US" dirty="0">
              <a:solidFill>
                <a:schemeClr val="bg1"/>
              </a:solidFill>
              <a:cs typeface="Mitra" pitchFamily="2" charset="-78"/>
            </a:endParaRPr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1623729" y="1857375"/>
            <a:ext cx="6726521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180975" algn="r" rtl="1"/>
            <a:r>
              <a:rPr lang="fa-IR" sz="32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به طور معمول يك واحد جانشين گوشت عبارتند از</a:t>
            </a: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:</a:t>
            </a:r>
            <a:endParaRPr lang="en-US" sz="2800" dirty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B Nazanin" pitchFamily="2" charset="-78"/>
            </a:endParaRPr>
          </a:p>
          <a:p>
            <a:pPr indent="180975" algn="r" rtl="1" eaLnBrk="0" hangingPunct="0">
              <a:spcBef>
                <a:spcPts val="1800"/>
              </a:spcBef>
              <a:buFont typeface="Wingdings" pitchFamily="2" charset="2"/>
              <a:buChar char="v"/>
            </a:pP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1 اونس(30 گرم) گوشت, ماهي, ماكيان و پنير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indent="180975" algn="r" rtl="1" eaLnBrk="0" hangingPunct="0">
              <a:spcBef>
                <a:spcPts val="1800"/>
              </a:spcBef>
              <a:buFont typeface="Wingdings" pitchFamily="2" charset="2"/>
              <a:buChar char="v"/>
            </a:pPr>
            <a:r>
              <a:rPr lang="fa-IR" sz="2800" dirty="0">
                <a:solidFill>
                  <a:schemeClr val="bg1"/>
                </a:solidFill>
                <a:latin typeface="Calibri" pitchFamily="34" charset="0"/>
                <a:cs typeface="B Nazanin" pitchFamily="2" charset="-78"/>
              </a:rPr>
              <a:t>1/2ليوان حبوبات (پخته)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</p:txBody>
      </p:sp>
      <p:graphicFrame>
        <p:nvGraphicFramePr>
          <p:cNvPr id="5122" name="Object 1"/>
          <p:cNvGraphicFramePr>
            <a:graphicFrameLocks noChangeAspect="1"/>
          </p:cNvGraphicFramePr>
          <p:nvPr/>
        </p:nvGraphicFramePr>
        <p:xfrm>
          <a:off x="0" y="457200"/>
          <a:ext cx="142875" cy="390525"/>
        </p:xfrm>
        <a:graphic>
          <a:graphicData uri="http://schemas.openxmlformats.org/presentationml/2006/ole">
            <p:oleObj spid="_x0000_s5122" name="Equation" r:id="rId3" imgW="139639" imgH="393529" progId="Equation.3">
              <p:embed/>
            </p:oleObj>
          </a:graphicData>
        </a:graphic>
      </p:graphicFrame>
      <p:sp>
        <p:nvSpPr>
          <p:cNvPr id="5125" name="Rectangle 1"/>
          <p:cNvSpPr>
            <a:spLocks noChangeArrowheads="1"/>
          </p:cNvSpPr>
          <p:nvPr/>
        </p:nvSpPr>
        <p:spPr bwMode="auto">
          <a:xfrm>
            <a:off x="4000500" y="857250"/>
            <a:ext cx="4305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 </a:t>
            </a:r>
            <a:r>
              <a:rPr lang="fa-IR" sz="2800" b="1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فهرست گوشت و جانشين‌هاي آن</a:t>
            </a:r>
            <a:endParaRPr lang="en-US" sz="2800" b="1" dirty="0">
              <a:solidFill>
                <a:srgbClr val="FFFF00"/>
              </a:solidFill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85786" y="4500570"/>
            <a:ext cx="7715304" cy="142876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r" rtl="1">
              <a:defRPr/>
            </a:pPr>
            <a:r>
              <a:rPr lang="fa-IR" b="1" dirty="0">
                <a:solidFill>
                  <a:schemeClr val="bg1"/>
                </a:solidFill>
                <a:cs typeface="B Nazanin" pitchFamily="2" charset="-78"/>
              </a:rPr>
              <a:t>گروه گوشت‌ها را بر اساس ميزان چربي, به چهار فهرست تقسيم كرده‌اند كه ميزان پروتئين, چربي و كالري متفاوت دارند</a:t>
            </a:r>
            <a:endParaRPr lang="en-US" b="1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5129" name="Picture 32" descr="I:\image2\images\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50" y="2571750"/>
            <a:ext cx="1900238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4044950" y="690563"/>
            <a:ext cx="4598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ادامه </a:t>
            </a:r>
            <a:r>
              <a:rPr lang="fa-IR" sz="2800" b="1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فهرست گوشت و جانشين‌هاي آن</a:t>
            </a:r>
            <a:endParaRPr lang="en-US" sz="2800" b="1" dirty="0">
              <a:solidFill>
                <a:srgbClr val="FFFF00"/>
              </a:solidFill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6387" name="Rectangle 1"/>
          <p:cNvSpPr>
            <a:spLocks noChangeArrowheads="1"/>
          </p:cNvSpPr>
          <p:nvPr/>
        </p:nvSpPr>
        <p:spPr bwMode="auto">
          <a:xfrm>
            <a:off x="357158" y="1357298"/>
            <a:ext cx="8526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180975" algn="justLow" rtl="1"/>
            <a:r>
              <a:rPr lang="fa-IR" sz="24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گوشت بسيار كم چربي= 7 گرم پروتئين, 0-1 گرم چربي و 35 کيلوكالري و انرژي </a:t>
            </a:r>
            <a:endParaRPr lang="en-US" sz="2000" dirty="0">
              <a:solidFill>
                <a:schemeClr val="bg1"/>
              </a:solidFill>
              <a:ea typeface="Times New Roman" pitchFamily="18" charset="0"/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0035" y="2549525"/>
          <a:ext cx="8215340" cy="2926080"/>
        </p:xfrm>
        <a:graphic>
          <a:graphicData uri="http://schemas.openxmlformats.org/drawingml/2006/table">
            <a:tbl>
              <a:tblPr rtl="1"/>
              <a:tblGrid>
                <a:gridCol w="5861762"/>
                <a:gridCol w="2353578"/>
              </a:tblGrid>
              <a:tr h="0"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گوشت‌هاي بسيار كم چربي و جانشين‌هاي آن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گوشت‌هاي ماكيان, مرغ يا بوقلمون, گوشت (سفيد و بدون پوست)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ماهي: تازه,يخ‌زده,سفره‌ماهي, 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قزل‌آلا و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ماهي تن تازه يا كنسرو در آب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پنير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كم چربي يا بدون چربي محلي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سفيده تخم‌مرغ 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عدد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انوع لوبيا, نخود و عدس (پخته)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43688" y="6429375"/>
            <a:ext cx="2133600" cy="365125"/>
          </a:xfrm>
        </p:spPr>
        <p:txBody>
          <a:bodyPr/>
          <a:lstStyle/>
          <a:p>
            <a:pPr>
              <a:defRPr/>
            </a:pPr>
            <a:fld id="{D266B9D6-9F78-4928-AC80-F6823660AD1E}" type="slidenum">
              <a:rPr lang="en-US">
                <a:cs typeface="Mitra" pitchFamily="2" charset="-78"/>
              </a:rPr>
              <a:pPr>
                <a:defRPr/>
              </a:pPr>
              <a:t>14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714375" y="1000125"/>
            <a:ext cx="8072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0975" algn="justLow" rtl="1" eaLnBrk="0" hangingPunct="0"/>
            <a:r>
              <a:rPr lang="fa-IR" sz="24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گوشت كم چربي= 7 گرم پروتئين, 3 گرم چربي و 55 کيلوكالري انرژي</a:t>
            </a:r>
            <a:endParaRPr lang="en-US" sz="2000" dirty="0">
              <a:solidFill>
                <a:schemeClr val="bg1"/>
              </a:solidFill>
              <a:ea typeface="Times New Roman" pitchFamily="18" charset="0"/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67" y="1785938"/>
          <a:ext cx="8358246" cy="4526280"/>
        </p:xfrm>
        <a:graphic>
          <a:graphicData uri="http://schemas.openxmlformats.org/drawingml/2006/table">
            <a:tbl>
              <a:tblPr rtl="1"/>
              <a:tblGrid>
                <a:gridCol w="5114948"/>
                <a:gridCol w="3243298"/>
              </a:tblGrid>
              <a:tr h="143604"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43604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گوشت‌هاي كم چربي و جانشين‌هاي آن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43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 گوساله و راسته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 گوسفند, ران و راسته 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ماكيان, مرغ و بوقلمون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604">
                <a:tc gridSpan="2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ماهي: 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3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ماهي آزاد (تازه يا كنسرو)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تن (كنسرو شده در روغن), بدون مصرف روغن آن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7965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پنير: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پنيرهاي كمتر از 3 گرم چربي در هر 30 گرم (پنير كم چربي)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3081" marR="4308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360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دل و جگر(غني از كلسترول)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39" name="Rectangle 4"/>
          <p:cNvSpPr>
            <a:spLocks noChangeArrowheads="1"/>
          </p:cNvSpPr>
          <p:nvPr/>
        </p:nvSpPr>
        <p:spPr bwMode="auto">
          <a:xfrm>
            <a:off x="4000500" y="285750"/>
            <a:ext cx="4598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ادامه </a:t>
            </a:r>
            <a:r>
              <a:rPr lang="fa-IR" sz="2800" b="1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فهرست گوشت و جانشين‌هاي آن</a:t>
            </a:r>
            <a:endParaRPr lang="en-US" sz="2800" b="1" dirty="0">
              <a:solidFill>
                <a:srgbClr val="FFFF00"/>
              </a:solidFill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43688" y="6492875"/>
            <a:ext cx="2133600" cy="365125"/>
          </a:xfrm>
        </p:spPr>
        <p:txBody>
          <a:bodyPr/>
          <a:lstStyle/>
          <a:p>
            <a:pPr>
              <a:defRPr/>
            </a:pPr>
            <a:fld id="{1DE011ED-6A59-439B-BC3A-2252CBF3C0EB}" type="slidenum">
              <a:rPr lang="en-US">
                <a:cs typeface="Mitra" pitchFamily="2" charset="-78"/>
              </a:rPr>
              <a:pPr>
                <a:defRPr/>
              </a:pPr>
              <a:t>15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50" y="1109663"/>
            <a:ext cx="8501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0975" algn="justLow" rtl="1" eaLnBrk="0" hangingPunct="0"/>
            <a:r>
              <a:rPr lang="fa-IR" sz="24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گوشت با چربي متوسط= 7 گرم پروتئين, 5 گرم چربي و 75 کيلوكالري انرژي</a:t>
            </a:r>
            <a:endParaRPr lang="en-US" sz="2000" dirty="0">
              <a:solidFill>
                <a:schemeClr val="bg1"/>
              </a:solidFill>
              <a:ea typeface="Times New Roman" pitchFamily="18" charset="0"/>
              <a:cs typeface="B Nazanin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43" y="2082800"/>
          <a:ext cx="8215370" cy="3703320"/>
        </p:xfrm>
        <a:graphic>
          <a:graphicData uri="http://schemas.openxmlformats.org/drawingml/2006/table">
            <a:tbl>
              <a:tblPr rtl="1"/>
              <a:tblGrid>
                <a:gridCol w="5304582"/>
                <a:gridCol w="2910788"/>
              </a:tblGrid>
              <a:tr h="0"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 با چربي متوسط و جانشين‌هاي آن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 گوساله, چرخ كرده و مخلوط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 گوسفند, چرخ كرده و دنده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ماكيان با گوشت تيره‌(بدون پوست) و مرغ سرخ شده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ماهي: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هر نوع ماهي سرخ شده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پنير با كمتر از 5 گرم چربي در هر 30 گرم, فتا, ليقوان و بلغار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تخم مرغ(به 3 عدد در هفته محدود شود)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شير سويا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ليوان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58" name="Rectangle 4"/>
          <p:cNvSpPr>
            <a:spLocks noChangeArrowheads="1"/>
          </p:cNvSpPr>
          <p:nvPr/>
        </p:nvSpPr>
        <p:spPr bwMode="auto">
          <a:xfrm>
            <a:off x="4044950" y="404813"/>
            <a:ext cx="4598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ادامه </a:t>
            </a:r>
            <a:r>
              <a:rPr lang="fa-IR" sz="2800" b="1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فهرست گوشت و جانشين‌هاي آن</a:t>
            </a:r>
            <a:endParaRPr lang="en-US" sz="2800" b="1" dirty="0">
              <a:solidFill>
                <a:srgbClr val="FFFF00"/>
              </a:solidFill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B26F0-767C-43C1-A774-A84CAF397363}" type="slidenum">
              <a:rPr lang="en-US">
                <a:cs typeface="Mitra" pitchFamily="2" charset="-78"/>
              </a:rPr>
              <a:pPr>
                <a:defRPr/>
              </a:pPr>
              <a:t>16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444" y="2428875"/>
          <a:ext cx="8072494" cy="3154680"/>
        </p:xfrm>
        <a:graphic>
          <a:graphicData uri="http://schemas.openxmlformats.org/drawingml/2006/table">
            <a:tbl>
              <a:tblPr rtl="1"/>
              <a:tblGrid>
                <a:gridCol w="4584392"/>
                <a:gridCol w="1321239"/>
                <a:gridCol w="2166863"/>
              </a:tblGrid>
              <a:tr h="191698"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8586">
                <a:tc gridSpan="3"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698">
                <a:tc gridSpan="3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گوشت با چربي زياد و جانشين‍هاي آن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1698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پنير: تمام پنيرهاي معمولي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98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تمام ساندويچ‌هاي گوشتي, بيشتر از 8 گرم چربي در هر 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98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سوسيس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30 گرم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98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هات داگ‌(بوقلمون يا مرغ)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1698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كره بادام زميني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56197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قاشق غذا خوري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7509" marR="5750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79" name="Rectangle 2"/>
          <p:cNvSpPr>
            <a:spLocks noChangeArrowheads="1"/>
          </p:cNvSpPr>
          <p:nvPr/>
        </p:nvSpPr>
        <p:spPr bwMode="auto">
          <a:xfrm>
            <a:off x="3786188" y="642938"/>
            <a:ext cx="4598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ادامه </a:t>
            </a:r>
            <a:r>
              <a:rPr lang="fa-IR" sz="2800" b="1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فهرست گوشت و جانشين‌هاي آن</a:t>
            </a:r>
            <a:endParaRPr lang="en-US" sz="2800" b="1" dirty="0">
              <a:solidFill>
                <a:srgbClr val="FFFF00"/>
              </a:solidFill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19480" name="Rectangle 3"/>
          <p:cNvSpPr>
            <a:spLocks noChangeArrowheads="1"/>
          </p:cNvSpPr>
          <p:nvPr/>
        </p:nvSpPr>
        <p:spPr bwMode="auto">
          <a:xfrm>
            <a:off x="214313" y="1500188"/>
            <a:ext cx="83581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180975" algn="justLow" rtl="1" eaLnBrk="0" hangingPunct="0"/>
            <a:r>
              <a:rPr lang="fa-IR" sz="24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گوشت پرچربي= 7 گرم پروتئين, 8 گرم چربي و 100 کيلوكالري انرژي</a:t>
            </a:r>
            <a:endParaRPr lang="fa-IR" sz="3600" dirty="0">
              <a:solidFill>
                <a:schemeClr val="bg1"/>
              </a:solidFill>
              <a:ea typeface="Times New Roman" pitchFamily="18" charset="0"/>
              <a:cs typeface="B Nazanin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A7541E-0261-43A3-A4E6-65C7CDB9EF2E}" type="slidenum">
              <a:rPr lang="en-US">
                <a:cs typeface="Mitra" pitchFamily="2" charset="-78"/>
              </a:rPr>
              <a:pPr>
                <a:defRPr/>
              </a:pPr>
              <a:t>17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795588" y="222925"/>
            <a:ext cx="6133410" cy="1277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6176" bIns="0" anchor="ctr">
            <a:spAutoFit/>
          </a:bodyPr>
          <a:lstStyle/>
          <a:p>
            <a:pPr indent="180975" algn="justLow" rtl="1"/>
            <a:r>
              <a:rPr lang="fa-IR" sz="40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چربي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  <a:p>
            <a:pPr indent="180975" algn="justLow" rtl="1" eaLnBrk="0" hangingPunct="0">
              <a:spcBef>
                <a:spcPts val="1200"/>
              </a:spcBef>
            </a:pPr>
            <a:r>
              <a:rPr lang="fa-IR" sz="28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چربي= 5 گرم چربي و 45 کيلوكالري انرژي</a:t>
            </a:r>
            <a:endParaRPr lang="fa-IR" sz="4000" dirty="0">
              <a:solidFill>
                <a:schemeClr val="bg1"/>
              </a:solidFill>
              <a:cs typeface="B Nazanin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85720" y="1643050"/>
          <a:ext cx="8501122" cy="4709160"/>
        </p:xfrm>
        <a:graphic>
          <a:graphicData uri="http://schemas.openxmlformats.org/drawingml/2006/table">
            <a:tbl>
              <a:tblPr rtl="1"/>
              <a:tblGrid>
                <a:gridCol w="5400493"/>
                <a:gridCol w="3100629"/>
              </a:tblGrid>
              <a:tr h="37975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اندازه واحد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9757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چربي‌هاي غير اشباع با 1 باند دو گانه (</a:t>
                      </a:r>
                      <a:r>
                        <a:rPr lang="en-US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MUFA</a:t>
                      </a: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)</a:t>
                      </a:r>
                      <a:endParaRPr lang="en-US" sz="1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975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روغن (زيتون, بادام زميني و دانه كتان)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مرباخوري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زيتون سياه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8 عدد بزرگ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بادام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6 عدد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بادام زميني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10 عدد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028">
                <a:tc>
                  <a:txBody>
                    <a:bodyPr/>
                    <a:lstStyle/>
                    <a:p>
                      <a:pPr marL="0" marR="0" indent="180340" algn="just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چربي‌هاي غير اشباع با چند باند دوگانه (</a:t>
                      </a:r>
                      <a:r>
                        <a:rPr lang="en-US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PUFA</a:t>
                      </a:r>
                      <a:r>
                        <a:rPr lang="fa-IR" sz="1800" b="1" dirty="0" smtClean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)</a:t>
                      </a:r>
                      <a:endParaRPr lang="en-US" sz="1800" b="1" dirty="0" smtClean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5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مايونز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مرباخوري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5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گردو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عدد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5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روغن ذرت, آفتابگردان و سويا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مرباخوري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1952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دانه‌هاي روغني: تخمه كدو و آفتابگردان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غذاخوري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63" y="6492875"/>
            <a:ext cx="2133600" cy="365125"/>
          </a:xfrm>
        </p:spPr>
        <p:txBody>
          <a:bodyPr/>
          <a:lstStyle/>
          <a:p>
            <a:pPr>
              <a:defRPr/>
            </a:pPr>
            <a:fld id="{26F4F5EF-D962-49F1-A901-E6555664F94E}" type="slidenum">
              <a:rPr lang="en-US">
                <a:cs typeface="B Mitra" pitchFamily="2" charset="-78"/>
              </a:rPr>
              <a:pPr>
                <a:defRPr/>
              </a:pPr>
              <a:t>18</a:t>
            </a:fld>
            <a:endParaRPr lang="en-US" dirty="0">
              <a:cs typeface="B Mitra" pitchFamily="2" charset="-78"/>
            </a:endParaRPr>
          </a:p>
        </p:txBody>
      </p:sp>
      <p:pic>
        <p:nvPicPr>
          <p:cNvPr id="20511" name="Picture 35" descr="I:\image2\images\images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239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1513" y="1928813"/>
          <a:ext cx="7072362" cy="3291840"/>
        </p:xfrm>
        <a:graphic>
          <a:graphicData uri="http://schemas.openxmlformats.org/drawingml/2006/table">
            <a:tbl>
              <a:tblPr rtl="1"/>
              <a:tblGrid>
                <a:gridCol w="4492848"/>
                <a:gridCol w="2579514"/>
              </a:tblGrid>
              <a:tr h="13109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اندازه واحد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1097">
                <a:tc gridSpan="2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چربي هاي اشباع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09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كره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مرباخوري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خامه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قاشق غذاخوري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پنير خامه‌اي معمولي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غذاخوري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سرشير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غذاخوري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39329" marR="3932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523" name="Rectangle 2"/>
          <p:cNvSpPr>
            <a:spLocks noChangeArrowheads="1"/>
          </p:cNvSpPr>
          <p:nvPr/>
        </p:nvSpPr>
        <p:spPr bwMode="auto">
          <a:xfrm>
            <a:off x="4786313" y="714375"/>
            <a:ext cx="34147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80975" algn="justLow" rtl="1"/>
            <a:r>
              <a:rPr lang="fa-IR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ادامه</a:t>
            </a:r>
            <a:r>
              <a:rPr lang="fa-IR" sz="4800" dirty="0">
                <a:solidFill>
                  <a:srgbClr val="FFFF00"/>
                </a:solidFill>
                <a:latin typeface="Calibri" pitchFamily="34" charset="0"/>
                <a:cs typeface="B Nazanin" pitchFamily="2" charset="-78"/>
              </a:rPr>
              <a:t> </a:t>
            </a:r>
            <a:r>
              <a:rPr lang="fa-IR" sz="48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چربي</a:t>
            </a:r>
            <a:endParaRPr lang="en-US" sz="4400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46243-8B0D-4318-B7AD-C44A53F42BB9}" type="slidenum">
              <a:rPr lang="en-US">
                <a:cs typeface="B Mitra" pitchFamily="2" charset="-78"/>
              </a:rPr>
              <a:pPr>
                <a:defRPr/>
              </a:pPr>
              <a:t>19</a:t>
            </a:fld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ctrTitle"/>
          </p:nvPr>
        </p:nvSpPr>
        <p:spPr>
          <a:xfrm>
            <a:off x="1571625" y="142875"/>
            <a:ext cx="5857875" cy="1112838"/>
          </a:xfrm>
        </p:spPr>
        <p:txBody>
          <a:bodyPr/>
          <a:lstStyle/>
          <a:p>
            <a:pPr algn="r" rtl="1"/>
            <a:r>
              <a:rPr lang="fa-IR" b="1" smtClean="0">
                <a:solidFill>
                  <a:srgbClr val="FFFF00"/>
                </a:solidFill>
                <a:cs typeface="Mitra" pitchFamily="2" charset="-78"/>
              </a:rPr>
              <a:t>كاربردهاي فهرست جانشيني</a:t>
            </a:r>
            <a:endParaRPr lang="en-US" b="1" smtClean="0">
              <a:solidFill>
                <a:srgbClr val="FFFF00"/>
              </a:solidFill>
              <a:cs typeface="Mitra" pitchFamily="2" charset="-78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85750" y="1143000"/>
            <a:ext cx="8501063" cy="5214938"/>
          </a:xfrm>
        </p:spPr>
        <p:txBody>
          <a:bodyPr/>
          <a:lstStyle/>
          <a:p>
            <a:pPr algn="r" rtl="1">
              <a:spcBef>
                <a:spcPts val="1200"/>
              </a:spcBef>
              <a:buClr>
                <a:srgbClr val="FF0000"/>
              </a:buClr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طراحي در سال 1950 توسط           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American Diabetes Association &amp;  American Dietetic Association</a:t>
            </a:r>
          </a:p>
          <a:p>
            <a:pPr algn="r" rt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روشي براي طراحي برنامه غذايي</a:t>
            </a:r>
          </a:p>
          <a:p>
            <a:pPr algn="r" rt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تسهيل در كنترل كربوهيدرات، چربي و پروتئين</a:t>
            </a:r>
          </a:p>
          <a:p>
            <a:pPr algn="r" rt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اطمينان از كفايت دريافت مواد مغذي-حفظ تنوع در انتخاب غذاها</a:t>
            </a:r>
          </a:p>
          <a:p>
            <a:pPr algn="r" rt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تخمين </a:t>
            </a:r>
            <a:r>
              <a:rPr lang="fa-IR" sz="2800" spc="-150" dirty="0" smtClean="0">
                <a:solidFill>
                  <a:schemeClr val="bg1"/>
                </a:solidFill>
                <a:cs typeface="Mitra" pitchFamily="2" charset="-78"/>
              </a:rPr>
              <a:t>كيلوكالري مصرفي و</a:t>
            </a:r>
            <a:r>
              <a:rPr lang="en-US" sz="2800" spc="-150" dirty="0" smtClean="0">
                <a:solidFill>
                  <a:schemeClr val="bg1"/>
                </a:solidFill>
                <a:cs typeface="Mitra" pitchFamily="2" charset="-78"/>
              </a:rPr>
              <a:t> </a:t>
            </a:r>
            <a:r>
              <a:rPr lang="fa-IR" sz="2800" spc="-150" dirty="0" smtClean="0">
                <a:solidFill>
                  <a:schemeClr val="bg1"/>
                </a:solidFill>
                <a:cs typeface="Mitra" pitchFamily="2" charset="-78"/>
              </a:rPr>
              <a:t>ماكرونوترينت ها توسط </a:t>
            </a: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خود فرد (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Calorie counting</a:t>
            </a: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)</a:t>
            </a:r>
          </a:p>
          <a:p>
            <a:pPr algn="r" rt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جانشيني: معرفي غذاهاي مشابه از نظر محتواي درشت مغذي ها</a:t>
            </a:r>
          </a:p>
          <a:p>
            <a:pPr algn="r" rt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مقادير براي غذاهاي پخته مي باشد</a:t>
            </a:r>
          </a:p>
          <a:p>
            <a:pPr algn="r" rt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fa-IR" sz="2800" dirty="0" smtClean="0">
                <a:solidFill>
                  <a:schemeClr val="bg1"/>
                </a:solidFill>
                <a:cs typeface="Mitra" pitchFamily="2" charset="-78"/>
              </a:rPr>
              <a:t>مقادير متفاوت براي غذاهاي متفاوت = </a:t>
            </a:r>
            <a:r>
              <a:rPr lang="en-US" sz="28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 Exchange</a:t>
            </a:r>
            <a:endParaRPr lang="fa-IR" sz="2800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8CC9D7-6EB9-40CA-B0B2-74EDBA9A83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357158" y="428625"/>
            <a:ext cx="8572560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76176" bIns="0" anchor="ctr">
            <a:spAutoFit/>
          </a:bodyPr>
          <a:lstStyle/>
          <a:p>
            <a:pPr indent="180975" algn="r" rtl="1"/>
            <a:r>
              <a:rPr lang="fa-IR" sz="28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غذاهاي آزاد</a:t>
            </a:r>
            <a:endParaRPr lang="en-US" sz="14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  <a:p>
            <a:pPr indent="180975" algn="r" rtl="1" eaLnBrk="0" hangingPunct="0">
              <a:spcBef>
                <a:spcPts val="2400"/>
              </a:spcBef>
            </a:pPr>
            <a:r>
              <a:rPr lang="fa-IR" sz="28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هر واحد غذاهاي آزاد شامل كمتر از 20 کيلوكالري مي‌باشد. ميزان اين غذاها مي‌بايست به 3 واحد در روز محدود باشد.</a:t>
            </a:r>
            <a:endParaRPr lang="fa-IR" sz="2800" dirty="0">
              <a:solidFill>
                <a:schemeClr val="bg1"/>
              </a:solidFill>
              <a:cs typeface="B Nazanin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68" y="2565400"/>
          <a:ext cx="8215370" cy="3291840"/>
        </p:xfrm>
        <a:graphic>
          <a:graphicData uri="http://schemas.openxmlformats.org/drawingml/2006/table">
            <a:tbl>
              <a:tblPr rtl="1"/>
              <a:tblGrid>
                <a:gridCol w="4946768"/>
                <a:gridCol w="3268602"/>
              </a:tblGrid>
              <a:tr h="135467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شكلات, بدون قند (رژيمي)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قطعه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مربا و ژله با قند كم (رژيمي)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قاشق مرباخوري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شربت بدون قند ( رژيمي)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قاشق غذاخوري</a:t>
                      </a: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آب ليمو 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سس گوجه فرنگي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قاشق غذاخوري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ترشي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15125" y="6492875"/>
            <a:ext cx="2133600" cy="365125"/>
          </a:xfrm>
        </p:spPr>
        <p:txBody>
          <a:bodyPr/>
          <a:lstStyle/>
          <a:p>
            <a:pPr>
              <a:defRPr/>
            </a:pPr>
            <a:fld id="{FC31FDE0-1228-4826-ACEA-4510FB3F5D29}" type="slidenum">
              <a:rPr lang="en-US">
                <a:cs typeface="B Mitra" pitchFamily="2" charset="-78"/>
              </a:rPr>
              <a:pPr>
                <a:defRPr/>
              </a:pPr>
              <a:t>20</a:t>
            </a:fld>
            <a:endParaRPr lang="en-US" dirty="0"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DCBDE5-2E6C-4A15-9A18-25F0A6D9BEF0}" type="slidenum">
              <a:rPr lang="en-US" smtClean="0">
                <a:cs typeface="Mitra" pitchFamily="2" charset="-78"/>
              </a:rPr>
              <a:pPr>
                <a:defRPr/>
              </a:pPr>
              <a:t>21</a:t>
            </a:fld>
            <a:endParaRPr lang="en-US" dirty="0">
              <a:cs typeface="Mitra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0005" y="1131888"/>
          <a:ext cx="8215370" cy="5486400"/>
        </p:xfrm>
        <a:graphic>
          <a:graphicData uri="http://schemas.openxmlformats.org/drawingml/2006/table">
            <a:tbl>
              <a:tblPr rtl="1"/>
              <a:tblGrid>
                <a:gridCol w="4946768"/>
                <a:gridCol w="3268602"/>
              </a:tblGrid>
              <a:tr h="135467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20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20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نوشيدني هاي رژيمي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قهوه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پودر كاكائو بدون شكر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B Nazanin" pitchFamily="2" charset="-78"/>
                        </a:rPr>
                        <a:t>1 قاشق غذاخوري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آب معدني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چاي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نوشيدنيهاي گازدار رژيمي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سبزي هاي معطر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ليمو عماني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انواع فلفل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پودر سير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5467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انواع ادويه (زردچوبه و دارچين)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40640" marR="406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3580" name="Rectangle 3"/>
          <p:cNvSpPr>
            <a:spLocks noChangeArrowheads="1"/>
          </p:cNvSpPr>
          <p:nvPr/>
        </p:nvSpPr>
        <p:spPr bwMode="auto">
          <a:xfrm>
            <a:off x="5056971" y="357188"/>
            <a:ext cx="36615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180975" algn="r" rtl="1"/>
            <a:r>
              <a:rPr lang="fa-IR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ادامه</a:t>
            </a:r>
            <a:r>
              <a:rPr lang="fa-IR" sz="32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 فهرست غذاهاي آزاد</a:t>
            </a:r>
            <a:endParaRPr lang="en-US" sz="16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215074" y="142858"/>
            <a:ext cx="2500312" cy="857250"/>
          </a:xfrm>
        </p:spPr>
        <p:txBody>
          <a:bodyPr/>
          <a:lstStyle/>
          <a:p>
            <a:r>
              <a:rPr lang="fa-IR" dirty="0" smtClean="0">
                <a:solidFill>
                  <a:srgbClr val="FF0066"/>
                </a:solidFill>
                <a:cs typeface="B Nazanin" pitchFamily="2" charset="-78"/>
              </a:rPr>
              <a:t>مثال:</a:t>
            </a:r>
            <a:endParaRPr lang="en-US" dirty="0" smtClean="0">
              <a:solidFill>
                <a:srgbClr val="FF0066"/>
              </a:solidFill>
              <a:cs typeface="B Nazanin" pitchFamily="2" charset="-78"/>
            </a:endParaRP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500034" y="1071546"/>
            <a:ext cx="8286808" cy="4857768"/>
          </a:xfrm>
        </p:spPr>
        <p:txBody>
          <a:bodyPr/>
          <a:lstStyle/>
          <a:p>
            <a:pPr algn="r" rtl="1"/>
            <a:r>
              <a:rPr lang="fa-IR" b="1" dirty="0" smtClean="0">
                <a:solidFill>
                  <a:schemeClr val="bg1"/>
                </a:solidFill>
                <a:cs typeface="B Nazanin" pitchFamily="2" charset="-78"/>
              </a:rPr>
              <a:t>وعده ناهار: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برنج دو کفگير سرخالی=10 قاشق غذاخوری=</a:t>
            </a:r>
            <a:endParaRPr lang="fa-IR" sz="28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کره (يک قاشق مرباخوری)=</a:t>
            </a:r>
            <a:endParaRPr lang="fa-IR" sz="28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خورش کدو: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کدو يک عدد= سه چهارم ليوان کدو پخته=</a:t>
            </a:r>
            <a:endParaRPr lang="fa-IR" sz="28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روغن برای سرخ کردن کدو و پياز: يک قاشق غذاخوری مايع=</a:t>
            </a:r>
            <a:endParaRPr lang="fa-IR" sz="28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گوشت گوسفند: 6 تکه قيمه ای= 60 گرم=</a:t>
            </a: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لپه: 2 قاشق غذاخوري=0/5 واحد حبوبات=</a:t>
            </a:r>
            <a:endParaRPr lang="fa-IR" sz="28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ماست پرچرب: يک کاسه ماست خوری=</a:t>
            </a:r>
            <a:endParaRPr lang="fa-IR" sz="28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r>
              <a:rPr lang="fa-IR" sz="2800" dirty="0" smtClean="0">
                <a:solidFill>
                  <a:schemeClr val="bg1"/>
                </a:solidFill>
                <a:cs typeface="B Nazanin" pitchFamily="2" charset="-78"/>
              </a:rPr>
              <a:t>چاي و دو حبه قند:</a:t>
            </a:r>
            <a:endParaRPr lang="fa-IR" sz="2800" b="1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680A-6940-4D2D-BBAB-4B4332444C0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ctrTitle"/>
          </p:nvPr>
        </p:nvSpPr>
        <p:spPr>
          <a:xfrm>
            <a:off x="6215074" y="142858"/>
            <a:ext cx="2500312" cy="857250"/>
          </a:xfrm>
        </p:spPr>
        <p:txBody>
          <a:bodyPr/>
          <a:lstStyle/>
          <a:p>
            <a:r>
              <a:rPr lang="fa-IR" dirty="0" smtClean="0">
                <a:solidFill>
                  <a:srgbClr val="FF0066"/>
                </a:solidFill>
                <a:cs typeface="B Nazanin" pitchFamily="2" charset="-78"/>
              </a:rPr>
              <a:t>مثال:</a:t>
            </a:r>
            <a:endParaRPr lang="en-US" dirty="0" smtClean="0">
              <a:solidFill>
                <a:srgbClr val="FF0066"/>
              </a:solidFill>
              <a:cs typeface="B Nazanin" pitchFamily="2" charset="-78"/>
            </a:endParaRPr>
          </a:p>
        </p:txBody>
      </p:sp>
      <p:sp>
        <p:nvSpPr>
          <p:cNvPr id="24579" name="Subtitle 2"/>
          <p:cNvSpPr>
            <a:spLocks noGrp="1"/>
          </p:cNvSpPr>
          <p:nvPr>
            <p:ph type="subTitle" idx="1"/>
          </p:nvPr>
        </p:nvSpPr>
        <p:spPr>
          <a:xfrm>
            <a:off x="214282" y="1071562"/>
            <a:ext cx="8572560" cy="5286395"/>
          </a:xfrm>
        </p:spPr>
        <p:txBody>
          <a:bodyPr/>
          <a:lstStyle/>
          <a:p>
            <a:pPr algn="r" rtl="1"/>
            <a:r>
              <a:rPr lang="fa-IR" sz="2800" b="1" dirty="0" smtClean="0">
                <a:solidFill>
                  <a:schemeClr val="bg1"/>
                </a:solidFill>
                <a:cs typeface="B Nazanin" pitchFamily="2" charset="-78"/>
              </a:rPr>
              <a:t>وعده ناهار: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برنج دو کفگير سرخالی=10 قاشق غذاخوری= 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2 واحد نشاسته=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 160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کره (يک قاشق مرباخوری)= 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1 واحد چربی 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45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خورش کدو: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کدو يک عدد= سه چهارم ليوان کدو پخته= 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1 واحد سبزی 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 25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روغن برای سرخ کردن کدو و پياز: يک قاشق غذاخوری مايع= 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3 واحد چربی 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 135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گوشت گوسفند: 6 تکه قيمه ای= 60 گرم=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2 واحد گوشت کم چربی 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 </a:t>
            </a:r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110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لپه: 2 قاشق غذاخوري=0/5 واحد حبوبات= 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0/5 واحد گوشت خيلی کم چرب+ 0/5 واحد نشاسته 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 57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ماست پرچرب: يک کاسه ماست خوری= 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يک واحد شير پرچرب =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rgbClr val="FF0066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bg1"/>
                </a:solidFill>
                <a:cs typeface="B Nazanin" pitchFamily="2" charset="-78"/>
              </a:rPr>
              <a:t>150</a:t>
            </a:r>
          </a:p>
          <a:p>
            <a:pPr algn="r" rtl="1"/>
            <a:r>
              <a:rPr lang="fa-IR" sz="2400" dirty="0" smtClean="0">
                <a:solidFill>
                  <a:schemeClr val="bg1"/>
                </a:solidFill>
                <a:cs typeface="B Nazanin" pitchFamily="2" charset="-78"/>
              </a:rPr>
              <a:t>چاي و دو حبه قند:  </a:t>
            </a:r>
            <a:r>
              <a:rPr lang="en-US" sz="2000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kcal</a:t>
            </a:r>
            <a:r>
              <a:rPr lang="fa-IR" sz="2400" b="1" dirty="0" smtClean="0">
                <a:solidFill>
                  <a:schemeClr val="bg1"/>
                </a:solidFill>
                <a:latin typeface="Times New Roman" pitchFamily="18" charset="0"/>
                <a:cs typeface="B Nazanin" pitchFamily="2" charset="-78"/>
              </a:rPr>
              <a:t>20 </a:t>
            </a:r>
            <a:endParaRPr lang="fa-IR" sz="2400" b="1" dirty="0" smtClean="0">
              <a:solidFill>
                <a:schemeClr val="bg1"/>
              </a:solidFill>
              <a:cs typeface="B Nazanin" pitchFamily="2" charset="-78"/>
            </a:endParaRPr>
          </a:p>
          <a:p>
            <a:pPr algn="r" rtl="1"/>
            <a:endParaRPr lang="en-US" sz="2800" dirty="0" smtClean="0">
              <a:solidFill>
                <a:schemeClr val="bg1"/>
              </a:solidFill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F680A-6940-4D2D-BBAB-4B4332444C0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47800"/>
            <a:ext cx="8496944" cy="3133328"/>
          </a:xfrm>
        </p:spPr>
        <p:txBody>
          <a:bodyPr rtlCol="0">
            <a:normAutofit lnSpcReduction="10000"/>
          </a:bodyPr>
          <a:lstStyle/>
          <a:p>
            <a:pPr marL="448056" indent="-384048" algn="r" rtl="1" eaLnBrk="1" fontAlgn="auto" hangingPunct="1">
              <a:spcAft>
                <a:spcPts val="0"/>
              </a:spcAft>
              <a:buClr>
                <a:srgbClr val="FB6E05"/>
              </a:buClr>
              <a:buFont typeface="Wingdings 2" pitchFamily="18" charset="2"/>
              <a:buChar char=""/>
              <a:defRPr/>
            </a:pP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سياهه جانشيني، گروههاي غذايي را بر اساس </a:t>
            </a:r>
            <a:r>
              <a:rPr lang="fa-IR" sz="2400" b="1" i="1" u="sng" dirty="0">
                <a:solidFill>
                  <a:schemeClr val="bg1"/>
                </a:solidFill>
                <a:cs typeface="B Mitra" pitchFamily="2" charset="-78"/>
              </a:rPr>
              <a:t>كربوهيدرات</a:t>
            </a: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، </a:t>
            </a:r>
            <a:r>
              <a:rPr lang="fa-IR" sz="2400" b="1" i="1" u="sng" dirty="0">
                <a:solidFill>
                  <a:schemeClr val="bg1"/>
                </a:solidFill>
                <a:cs typeface="B Mitra" pitchFamily="2" charset="-78"/>
              </a:rPr>
              <a:t>پروتئين</a:t>
            </a:r>
            <a:r>
              <a:rPr lang="fa-IR" sz="2400" dirty="0">
                <a:solidFill>
                  <a:schemeClr val="bg1"/>
                </a:solidFill>
                <a:cs typeface="B Mitra" pitchFamily="2" charset="-78"/>
              </a:rPr>
              <a:t> </a:t>
            </a: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و</a:t>
            </a:r>
            <a:r>
              <a:rPr lang="fa-IR" sz="2800" i="1" u="sng" dirty="0">
                <a:solidFill>
                  <a:schemeClr val="bg1"/>
                </a:solidFill>
                <a:cs typeface="B Mitra" pitchFamily="2" charset="-78"/>
              </a:rPr>
              <a:t> </a:t>
            </a:r>
            <a:r>
              <a:rPr lang="fa-IR" sz="2400" b="1" i="1" u="sng" dirty="0">
                <a:solidFill>
                  <a:schemeClr val="bg1"/>
                </a:solidFill>
                <a:cs typeface="B Mitra" pitchFamily="2" charset="-78"/>
              </a:rPr>
              <a:t>چربي</a:t>
            </a:r>
            <a:r>
              <a:rPr lang="fa-IR" sz="2400" dirty="0">
                <a:solidFill>
                  <a:schemeClr val="bg1"/>
                </a:solidFill>
                <a:cs typeface="B Mitra" pitchFamily="2" charset="-78"/>
              </a:rPr>
              <a:t> </a:t>
            </a: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تقسيم مي‌كند و درنهايت مقدار </a:t>
            </a:r>
            <a:r>
              <a:rPr lang="fa-IR" sz="2400" b="1" i="1" u="sng" dirty="0">
                <a:solidFill>
                  <a:schemeClr val="bg1"/>
                </a:solidFill>
                <a:cs typeface="B Mitra" pitchFamily="2" charset="-78"/>
              </a:rPr>
              <a:t>انرژي (كالري) </a:t>
            </a: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را محاسبه </a:t>
            </a:r>
            <a:r>
              <a:rPr lang="fa-IR" sz="2800" dirty="0" smtClean="0">
                <a:solidFill>
                  <a:schemeClr val="bg1"/>
                </a:solidFill>
                <a:cs typeface="B Mitra" pitchFamily="2" charset="-78"/>
              </a:rPr>
              <a:t>مي‌كند</a:t>
            </a:r>
            <a:endParaRPr lang="fa-IR" sz="2800" dirty="0">
              <a:solidFill>
                <a:schemeClr val="bg1"/>
              </a:solidFill>
              <a:cs typeface="B Mitra" pitchFamily="2" charset="-78"/>
            </a:endParaRPr>
          </a:p>
          <a:p>
            <a:pPr marL="448056" indent="-384048" algn="r" rtl="1" eaLnBrk="1" fontAlgn="auto" hangingPunct="1">
              <a:spcBef>
                <a:spcPts val="3600"/>
              </a:spcBef>
              <a:spcAft>
                <a:spcPts val="0"/>
              </a:spcAft>
              <a:buClr>
                <a:srgbClr val="FB6E05"/>
              </a:buClr>
              <a:buFont typeface="Wingdings 2" pitchFamily="18" charset="2"/>
              <a:buChar char=""/>
              <a:defRPr/>
            </a:pPr>
            <a:r>
              <a:rPr lang="fa-IR" sz="2800" i="1" dirty="0" smtClean="0">
                <a:solidFill>
                  <a:schemeClr val="bg1"/>
                </a:solidFill>
                <a:cs typeface="B Mitra" pitchFamily="2" charset="-78"/>
              </a:rPr>
              <a:t>در </a:t>
            </a:r>
            <a:r>
              <a:rPr lang="fa-IR" sz="2800" i="1" dirty="0">
                <a:solidFill>
                  <a:schemeClr val="bg1"/>
                </a:solidFill>
                <a:cs typeface="B Mitra" pitchFamily="2" charset="-78"/>
              </a:rPr>
              <a:t>واقع كار‌برد فهرست جانشيني, در </a:t>
            </a:r>
            <a:r>
              <a:rPr lang="fa-IR" sz="2400" b="1" i="1" u="sng" dirty="0">
                <a:solidFill>
                  <a:schemeClr val="bg1"/>
                </a:solidFill>
                <a:cs typeface="B Mitra" pitchFamily="2" charset="-78"/>
              </a:rPr>
              <a:t>برنامه نويسي غذايي </a:t>
            </a:r>
            <a:r>
              <a:rPr lang="fa-IR" sz="2800" i="1" dirty="0">
                <a:solidFill>
                  <a:schemeClr val="bg1"/>
                </a:solidFill>
                <a:cs typeface="B Mitra" pitchFamily="2" charset="-78"/>
              </a:rPr>
              <a:t>مي‌باشد. </a:t>
            </a:r>
            <a:endParaRPr lang="fa-IR" sz="2800" i="1" dirty="0" smtClean="0">
              <a:solidFill>
                <a:schemeClr val="bg1"/>
              </a:solidFill>
              <a:cs typeface="B Mitra" pitchFamily="2" charset="-78"/>
            </a:endParaRPr>
          </a:p>
          <a:p>
            <a:pPr marL="448056" indent="-384048" algn="r" rtl="1" eaLnBrk="1" fontAlgn="auto" hangingPunct="1">
              <a:spcBef>
                <a:spcPts val="3600"/>
              </a:spcBef>
              <a:spcAft>
                <a:spcPts val="0"/>
              </a:spcAft>
              <a:buClr>
                <a:srgbClr val="FB6E05"/>
              </a:buClr>
              <a:buFont typeface="Wingdings 2" pitchFamily="18" charset="2"/>
              <a:buChar char=""/>
              <a:defRPr/>
            </a:pPr>
            <a:r>
              <a:rPr lang="fa-IR" sz="2800" dirty="0" smtClean="0">
                <a:solidFill>
                  <a:schemeClr val="bg1"/>
                </a:solidFill>
                <a:cs typeface="B Mitra" pitchFamily="2" charset="-78"/>
              </a:rPr>
              <a:t>فهرست </a:t>
            </a: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جانشيني روش مناسبي براي </a:t>
            </a:r>
            <a:r>
              <a:rPr lang="fa-IR" sz="2400" b="1" i="1" dirty="0">
                <a:solidFill>
                  <a:schemeClr val="bg1"/>
                </a:solidFill>
                <a:cs typeface="B Mitra" pitchFamily="2" charset="-78"/>
              </a:rPr>
              <a:t>كنترل كالري دريافتي </a:t>
            </a: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مي‍باشد زيرا </a:t>
            </a:r>
            <a:r>
              <a:rPr lang="fa-IR" sz="2800" b="1" i="1" u="sng" dirty="0" smtClean="0">
                <a:solidFill>
                  <a:schemeClr val="bg1"/>
                </a:solidFill>
                <a:cs typeface="B Mitra" pitchFamily="2" charset="-78"/>
              </a:rPr>
              <a:t>مقدار</a:t>
            </a:r>
            <a:r>
              <a:rPr lang="fa-IR" sz="2800" dirty="0" smtClean="0">
                <a:solidFill>
                  <a:schemeClr val="bg1"/>
                </a:solidFill>
                <a:cs typeface="B Mitra" pitchFamily="2" charset="-78"/>
              </a:rPr>
              <a:t>كربوهيدرات</a:t>
            </a:r>
            <a:r>
              <a:rPr lang="fa-IR" sz="2800" dirty="0">
                <a:solidFill>
                  <a:schemeClr val="bg1"/>
                </a:solidFill>
                <a:cs typeface="B Mitra" pitchFamily="2" charset="-78"/>
              </a:rPr>
              <a:t>، پروتئين و چربي غذاهاي گروههاي مختلف را نشان </a:t>
            </a:r>
            <a:r>
              <a:rPr lang="fa-IR" sz="2800" dirty="0" smtClean="0">
                <a:solidFill>
                  <a:schemeClr val="bg1"/>
                </a:solidFill>
                <a:cs typeface="B Mitra" pitchFamily="2" charset="-78"/>
              </a:rPr>
              <a:t>مي‍دهد</a:t>
            </a:r>
            <a:endParaRPr lang="en-US" sz="2800" dirty="0">
              <a:solidFill>
                <a:schemeClr val="bg1"/>
              </a:solidFill>
              <a:cs typeface="B Mitra" pitchFamily="2" charset="-78"/>
            </a:endParaRPr>
          </a:p>
        </p:txBody>
      </p:sp>
      <p:sp>
        <p:nvSpPr>
          <p:cNvPr id="1187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B0AA35-CD53-4FCD-962A-84EB649310A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95536" y="260648"/>
            <a:ext cx="8496944" cy="756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84632" algn="r" rtl="1" fontAlgn="auto">
              <a:spcAft>
                <a:spcPts val="0"/>
              </a:spcAft>
              <a:defRPr/>
            </a:pPr>
            <a:r>
              <a:rPr lang="fa-IR" sz="4000" b="1" spc="-150" dirty="0" smtClean="0">
                <a:solidFill>
                  <a:srgbClr val="FF0000"/>
                </a:solidFill>
                <a:latin typeface="B Nazanin"/>
                <a:ea typeface="+mj-ea"/>
                <a:cs typeface="B Nazanin" pitchFamily="2" charset="-78"/>
              </a:rPr>
              <a:t>سياهه </a:t>
            </a:r>
            <a:r>
              <a:rPr lang="fa-IR" sz="4000" b="1" spc="-150" dirty="0">
                <a:solidFill>
                  <a:srgbClr val="FF0000"/>
                </a:solidFill>
                <a:latin typeface="B Nazanin"/>
                <a:ea typeface="+mj-ea"/>
                <a:cs typeface="B Nazanin" pitchFamily="2" charset="-78"/>
              </a:rPr>
              <a:t>جانشيني موادغذايي </a:t>
            </a:r>
            <a:r>
              <a:rPr lang="fa-IR" sz="2800" b="1" spc="-150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B Nazanin"/>
                <a:ea typeface="+mj-ea"/>
                <a:cs typeface="B Nazanin" pitchFamily="2" charset="-78"/>
              </a:rPr>
              <a:t>(</a:t>
            </a:r>
            <a:r>
              <a:rPr lang="en-US" sz="3200" b="1" spc="-150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j-ea"/>
                <a:cs typeface="B Nazanin" pitchFamily="2" charset="-78"/>
              </a:rPr>
              <a:t>Food Exchange Lists</a:t>
            </a:r>
            <a:r>
              <a:rPr lang="fa-IR" sz="3200" b="1" spc="-150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+mj-ea"/>
                <a:cs typeface="B Nazanin" pitchFamily="2" charset="-78"/>
              </a:rPr>
              <a:t>)</a:t>
            </a:r>
            <a:endParaRPr lang="en-US" sz="3200" spc="-150" dirty="0">
              <a:solidFill>
                <a:srgbClr val="FF0000"/>
              </a:solidFill>
              <a:latin typeface="Times New Roman" pitchFamily="18" charset="0"/>
              <a:ea typeface="+mj-ea"/>
              <a:cs typeface="B Nazanin" pitchFamily="2" charset="-78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85720" y="4581128"/>
            <a:ext cx="8572560" cy="1837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8056" marR="0" lvl="0" indent="-384048" algn="r" defTabSz="914400" rtl="1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B6E05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fa-I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اگر بخواهيم:</a:t>
            </a:r>
          </a:p>
          <a:p>
            <a:pPr marL="921258" marR="0" lvl="1" indent="-45720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fa-IR" sz="2400" b="1" i="0" u="sng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مقدار كالري</a:t>
            </a:r>
            <a:r>
              <a:rPr kumimoji="0" lang="fa-IR" sz="2400" b="1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 و میانه روی </a:t>
            </a:r>
            <a:r>
              <a:rPr kumimoji="0" lang="fa-IR" sz="24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را  محاسبه نماييم               </a:t>
            </a:r>
            <a:r>
              <a:rPr kumimoji="0" lang="fa-IR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فهرست جانشيني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 Nazanin"/>
              <a:ea typeface="+mn-ea"/>
              <a:cs typeface="B Mitra" pitchFamily="2" charset="-78"/>
            </a:endParaRPr>
          </a:p>
          <a:p>
            <a:pPr marL="921258" marR="0" lvl="1" indent="-45720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C0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fa-I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كفايت، تنوع، تعادل و سالم بودن رژيم</a:t>
            </a:r>
            <a:r>
              <a:rPr kumimoji="0" lang="fa-I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 </a:t>
            </a:r>
            <a:r>
              <a:rPr kumimoji="0" lang="fa-IR" sz="24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خود را ارزيابي كنيم         </a:t>
            </a:r>
            <a:r>
              <a:rPr kumimoji="0" lang="fa-IR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هرم راهنماي غذا</a:t>
            </a:r>
            <a:r>
              <a:rPr kumimoji="0" lang="fa-IR" sz="2400" b="0" i="0" u="none" strike="noStrike" kern="1200" cap="none" spc="-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 Nazanin"/>
                <a:ea typeface="+mn-ea"/>
                <a:cs typeface="B Mitra" pitchFamily="2" charset="-78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 Nazanin"/>
              <a:ea typeface="+mn-ea"/>
              <a:cs typeface="B 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55" y="500042"/>
          <a:ext cx="8643995" cy="6263640"/>
        </p:xfrm>
        <a:graphic>
          <a:graphicData uri="http://schemas.openxmlformats.org/drawingml/2006/table">
            <a:tbl>
              <a:tblPr rtl="1">
                <a:tableStyleId>{68D230F3-CF80-4859-8CE7-A43EE81993B5}</a:tableStyleId>
              </a:tblPr>
              <a:tblGrid>
                <a:gridCol w="2276490"/>
                <a:gridCol w="83180"/>
                <a:gridCol w="2130949"/>
                <a:gridCol w="126065"/>
                <a:gridCol w="1037936"/>
                <a:gridCol w="796241"/>
                <a:gridCol w="219555"/>
                <a:gridCol w="700006"/>
                <a:gridCol w="82768"/>
                <a:gridCol w="136787"/>
                <a:gridCol w="1054018"/>
              </a:tblGrid>
              <a:tr h="443228"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فهرست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اندازه واحد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100" b="1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كربوهيدرات(گرم</a:t>
                      </a:r>
                      <a:r>
                        <a:rPr lang="fa-IR" sz="12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پروتئين(گرم</a:t>
                      </a:r>
                      <a:r>
                        <a:rPr lang="fa-IR" sz="12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000" b="1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چربي(گرم</a:t>
                      </a:r>
                      <a:r>
                        <a:rPr lang="fa-IR" sz="10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)</a:t>
                      </a:r>
                      <a:endParaRPr lang="en-US" sz="105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200" b="1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انرژي(كيلوكالري</a:t>
                      </a:r>
                      <a:r>
                        <a:rPr lang="fa-IR" sz="12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 gridSpan="11"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Symbol"/>
                        <a:buNone/>
                        <a:tabLst>
                          <a:tab pos="-1270" algn="l"/>
                        </a:tabLst>
                      </a:pPr>
                      <a:r>
                        <a:rPr lang="fa-IR" sz="1600" b="1" dirty="0">
                          <a:solidFill>
                            <a:srgbClr val="FF3300"/>
                          </a:solidFill>
                          <a:cs typeface="B Nazanin" pitchFamily="2" charset="-78"/>
                        </a:rPr>
                        <a:t>گروه كربوهيدرات</a:t>
                      </a:r>
                      <a:endParaRPr lang="en-US" sz="18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نشاسته (غلات)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 برش؛  ليوان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3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4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1يا كمتر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80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10260">
                <a:tc gridSpan="11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شير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>
                  <a:txBody>
                    <a:bodyPr/>
                    <a:lstStyle/>
                    <a:p>
                      <a:pPr marL="179070"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 بي چربي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 ليوان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12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8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0-3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90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54583">
                <a:tc>
                  <a:txBody>
                    <a:bodyPr/>
                    <a:lstStyle/>
                    <a:p>
                      <a:pPr marL="179070"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-كم چرب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 ليوان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12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8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120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54583">
                <a:tc>
                  <a:txBody>
                    <a:bodyPr/>
                    <a:lstStyle/>
                    <a:p>
                      <a:pPr marL="179070"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-پرچرب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 ليوان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12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8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8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150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54583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سايركربوهيدرات </a:t>
                      </a: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ها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مختلف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15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متفاوت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متفاوت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متفاوت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54583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ميوه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مختلف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15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60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54583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سبزي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  ليوان پخته يا 1 ليوان خام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2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25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54583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شكر، قند، مربا، عسل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 قاشق مربا خوري 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5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20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</a:tr>
              <a:tr h="354583">
                <a:tc gridSpan="11">
                  <a:txBody>
                    <a:bodyPr/>
                    <a:lstStyle/>
                    <a:p>
                      <a:pPr marL="40005"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 smtClean="0">
                          <a:solidFill>
                            <a:srgbClr val="FF3300"/>
                          </a:solidFill>
                          <a:cs typeface="B Nazanin" pitchFamily="2" charset="-78"/>
                        </a:rPr>
                        <a:t>گروه </a:t>
                      </a:r>
                      <a:r>
                        <a:rPr lang="fa-IR" sz="1600" b="1" dirty="0">
                          <a:solidFill>
                            <a:srgbClr val="FF3300"/>
                          </a:solidFill>
                          <a:cs typeface="B Nazanin" pitchFamily="2" charset="-78"/>
                        </a:rPr>
                        <a:t>گوشت و جانشين‌هاي گوشت</a:t>
                      </a:r>
                      <a:endParaRPr lang="en-US" sz="1800" b="1" dirty="0">
                        <a:solidFill>
                          <a:srgbClr val="FF33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بسيار كم چرب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30 گرم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7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0-1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35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كم چرب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30 گرم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7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3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55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با چربي متوسط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30 گرم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7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5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75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پرچرب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30 گرم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7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8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100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583">
                <a:tc gridSpan="2">
                  <a:txBody>
                    <a:bodyPr/>
                    <a:lstStyle/>
                    <a:p>
                      <a:pPr marL="40005"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66"/>
                          </a:solidFill>
                          <a:cs typeface="B Nazanin" pitchFamily="2" charset="-78"/>
                        </a:rPr>
                        <a:t>●</a:t>
                      </a:r>
                      <a:r>
                        <a:rPr lang="fa-IR" sz="1600" b="1" dirty="0">
                          <a:solidFill>
                            <a:srgbClr val="FF0066"/>
                          </a:solidFill>
                          <a:cs typeface="B Nazanin" pitchFamily="2" charset="-78"/>
                        </a:rPr>
                        <a:t>گروه چربي</a:t>
                      </a:r>
                      <a:endParaRPr lang="en-US" sz="1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1 قاشق مرباخوري </a:t>
                      </a:r>
                      <a:r>
                        <a:rPr lang="fa-IR" sz="1400" b="1" dirty="0" smtClean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چربي خالص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Mitra" pitchFamily="2" charset="-78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2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-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5</a:t>
                      </a: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gridSpan="3"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600" b="1" dirty="0">
                          <a:solidFill>
                            <a:schemeClr val="bg1"/>
                          </a:solidFill>
                          <a:cs typeface="B Nazanin" pitchFamily="2" charset="-78"/>
                        </a:rPr>
                        <a:t>45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50800" marR="5080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p:oleObj spid="_x0000_s1026" name="Equation" r:id="rId3" imgW="139639" imgH="393529" progId="Equation.3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p:oleObj spid="_x0000_s1027" name="Equation" r:id="rId4" imgW="139639" imgH="393529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42902" y="-24"/>
            <a:ext cx="83581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b="1" dirty="0">
                <a:solidFill>
                  <a:srgbClr val="FFFF00"/>
                </a:solidFill>
                <a:latin typeface="+mn-lt"/>
                <a:cs typeface="B Nazanin" pitchFamily="2" charset="-78"/>
              </a:rPr>
              <a:t>اندازه واحدها و ميزان </a:t>
            </a:r>
            <a:r>
              <a:rPr lang="fa-IR" sz="2400" b="1" spc="-150" dirty="0">
                <a:solidFill>
                  <a:srgbClr val="FFFF00"/>
                </a:solidFill>
                <a:latin typeface="+mn-lt"/>
                <a:cs typeface="B Nazanin" pitchFamily="2" charset="-78"/>
              </a:rPr>
              <a:t>كربوهيدرات, پروتئين, چربي و انرژي فهرست جانشيني</a:t>
            </a:r>
            <a:endParaRPr lang="en-US" sz="2400" b="1" spc="-150" dirty="0">
              <a:solidFill>
                <a:srgbClr val="FFFF00"/>
              </a:solidFill>
              <a:latin typeface="+mn-lt"/>
              <a:cs typeface="B Nazanin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70224498-8C5C-40E6-AAB6-A77DF53BC76B}" type="slidenum">
              <a:rPr lang="en-US">
                <a:cs typeface="Mitra" pitchFamily="2" charset="-78"/>
              </a:rPr>
              <a:pPr>
                <a:defRPr/>
              </a:pPr>
              <a:t>3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E7C4E-E30D-49AB-A276-A0E8D67A443B}" type="slidenum">
              <a:rPr lang="en-US" smtClean="0">
                <a:cs typeface="Mitra" pitchFamily="2" charset="-78"/>
              </a:rPr>
              <a:pPr>
                <a:defRPr/>
              </a:pPr>
              <a:t>4</a:t>
            </a:fld>
            <a:endParaRPr lang="en-US" dirty="0">
              <a:cs typeface="Mitra" pitchFamily="2" charset="-78"/>
            </a:endParaRPr>
          </a:p>
        </p:txBody>
      </p:sp>
      <p:sp>
        <p:nvSpPr>
          <p:cNvPr id="2053" name="Rectangle 1"/>
          <p:cNvSpPr>
            <a:spLocks noChangeArrowheads="1"/>
          </p:cNvSpPr>
          <p:nvPr/>
        </p:nvSpPr>
        <p:spPr bwMode="auto">
          <a:xfrm>
            <a:off x="642938" y="133350"/>
            <a:ext cx="8143875" cy="25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6176" bIns="0" anchor="ctr">
            <a:spAutoFit/>
          </a:bodyPr>
          <a:lstStyle/>
          <a:p>
            <a:pPr indent="180975" algn="justLow" rtl="1"/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‌</a:t>
            </a:r>
            <a:r>
              <a:rPr lang="fa-IR" sz="36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32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نشاسته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B Nazanin" pitchFamily="2" charset="-78"/>
            </a:endParaRPr>
          </a:p>
          <a:p>
            <a:pPr indent="180975" algn="justLow" rtl="1" eaLnBrk="0" hangingPunct="0">
              <a:spcBef>
                <a:spcPts val="2400"/>
              </a:spcBef>
            </a:pPr>
            <a:r>
              <a:rPr lang="fa-IR" sz="28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نشاسته = 15 گرم كربو هيدرات، 3 گرم پروتئين، 0-1 گرم چربي و  </a:t>
            </a:r>
          </a:p>
          <a:p>
            <a:pPr indent="180975" algn="justLow" rtl="1" eaLnBrk="0" hangingPunct="0">
              <a:spcBef>
                <a:spcPts val="2400"/>
              </a:spcBef>
            </a:pPr>
            <a:r>
              <a:rPr lang="fa-IR" sz="28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  80 كيلو كالري انرژي</a:t>
            </a:r>
            <a:r>
              <a:rPr lang="fa-IR" sz="20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.</a:t>
            </a:r>
            <a:endParaRPr lang="fa-IR" sz="3200" dirty="0">
              <a:solidFill>
                <a:schemeClr val="bg1"/>
              </a:solidFill>
              <a:cs typeface="B Nazanin" pitchFamily="2" charset="-78"/>
            </a:endParaRPr>
          </a:p>
        </p:txBody>
      </p:sp>
      <p:graphicFrame>
        <p:nvGraphicFramePr>
          <p:cNvPr id="2050" name="Object 1"/>
          <p:cNvGraphicFramePr>
            <a:graphicFrameLocks noChangeAspect="1"/>
          </p:cNvGraphicFramePr>
          <p:nvPr/>
        </p:nvGraphicFramePr>
        <p:xfrm>
          <a:off x="0" y="457200"/>
          <a:ext cx="152400" cy="390525"/>
        </p:xfrm>
        <a:graphic>
          <a:graphicData uri="http://schemas.openxmlformats.org/presentationml/2006/ole">
            <p:oleObj spid="_x0000_s2050" name="Equation" r:id="rId3" imgW="152334" imgH="393529" progId="Equation.3">
              <p:embed/>
            </p:oleObj>
          </a:graphicData>
        </a:graphic>
      </p:graphicFrame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3903663" y="6731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80975"/>
            <a:endParaRPr lang="en-US">
              <a:latin typeface="Calibri" pitchFamily="34" charset="0"/>
              <a:cs typeface="Mitra" pitchFamily="2" charset="-78"/>
            </a:endParaRP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Mitra" pitchFamily="2" charset="-78"/>
            </a:endParaRPr>
          </a:p>
        </p:txBody>
      </p:sp>
      <p:graphicFrame>
        <p:nvGraphicFramePr>
          <p:cNvPr id="2051" name="Object 6"/>
          <p:cNvGraphicFramePr>
            <a:graphicFrameLocks noChangeAspect="1"/>
          </p:cNvGraphicFramePr>
          <p:nvPr/>
        </p:nvGraphicFramePr>
        <p:xfrm>
          <a:off x="0" y="457200"/>
          <a:ext cx="152400" cy="390525"/>
        </p:xfrm>
        <a:graphic>
          <a:graphicData uri="http://schemas.openxmlformats.org/presentationml/2006/ole">
            <p:oleObj spid="_x0000_s2051" name="Equation" r:id="rId4" imgW="152334" imgH="393529" progId="Equation.3">
              <p:embed/>
            </p:oleObj>
          </a:graphicData>
        </a:graphic>
      </p:graphicFrame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903663" y="6731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180975"/>
            <a:endParaRPr lang="en-US">
              <a:latin typeface="Calibri" pitchFamily="34" charset="0"/>
              <a:cs typeface="Mitra" pitchFamily="2" charset="-78"/>
            </a:endParaRP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500063" y="2760684"/>
            <a:ext cx="8399462" cy="374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0975" algn="r" rtl="1">
              <a:spcAft>
                <a:spcPts val="1800"/>
              </a:spcAft>
              <a:defRPr/>
            </a:pPr>
            <a:r>
              <a:rPr lang="ar-SA" sz="3200" dirty="0">
                <a:solidFill>
                  <a:schemeClr val="bg1"/>
                </a:solidFill>
                <a:latin typeface="Calibri" pitchFamily="34" charset="0"/>
                <a:cs typeface="B Nazanin" pitchFamily="2" charset="-78"/>
              </a:rPr>
              <a:t>هر واحد نشاسته شامل</a:t>
            </a:r>
            <a:r>
              <a:rPr lang="en-US" sz="3200" dirty="0">
                <a:solidFill>
                  <a:schemeClr val="bg1"/>
                </a:solidFill>
                <a:latin typeface="Calibri" pitchFamily="34" charset="0"/>
                <a:cs typeface="B Nazanin" pitchFamily="2" charset="-78"/>
              </a:rPr>
              <a:t>:</a:t>
            </a:r>
          </a:p>
          <a:p>
            <a:pPr indent="180975" algn="r" rtl="1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fa-IR" sz="28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1/2 </a:t>
            </a: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ليوان از ماكاروني پخته، برنج پخته و سبزي هاي نشاسته‌اي</a:t>
            </a:r>
            <a:endParaRPr lang="fa-IR" sz="28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indent="180975" algn="r" rtl="1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30 گرم انواع نان يا يك برش نان سنتي (سنگك، تافتون، بربري)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indent="180975" algn="r" rtl="1" eaLnBrk="0" hangingPunct="0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حدود 30 گرم از انواع بيسكويت، كراكر و چيپس بدون چربي مي‌باشد.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algn="r" rtl="1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fa-IR" sz="2800" dirty="0">
                <a:solidFill>
                  <a:schemeClr val="bg1"/>
                </a:solidFill>
                <a:cs typeface="B Nazanin" pitchFamily="2" charset="-78"/>
              </a:rPr>
              <a:t> 3/4 ليوان غلات آماده صبحانه</a:t>
            </a:r>
            <a:endParaRPr lang="en-US" sz="2800" dirty="0">
              <a:solidFill>
                <a:schemeClr val="bg1"/>
              </a:solidFill>
              <a:cs typeface="B Nazanin" pitchFamily="2" charset="-78"/>
            </a:endParaRPr>
          </a:p>
          <a:p>
            <a:pPr algn="r" rtl="1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fa-IR" sz="2800" dirty="0">
                <a:solidFill>
                  <a:schemeClr val="bg1"/>
                </a:solidFill>
                <a:cs typeface="B Nazanin" pitchFamily="2" charset="-78"/>
              </a:rPr>
              <a:t>  يك عدد سيب زميني كوچك (90 گرم )</a:t>
            </a:r>
            <a:endParaRPr lang="en-US" sz="28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</p:txBody>
      </p:sp>
      <p:pic>
        <p:nvPicPr>
          <p:cNvPr id="2058" name="Picture 11" descr="I:\image2\images\3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" y="4703763"/>
            <a:ext cx="2214563" cy="201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321" y="1025862"/>
          <a:ext cx="7715304" cy="5577840"/>
        </p:xfrm>
        <a:graphic>
          <a:graphicData uri="http://schemas.openxmlformats.org/drawingml/2006/table">
            <a:tbl>
              <a:tblPr rtl="1"/>
              <a:tblGrid>
                <a:gridCol w="4584792"/>
                <a:gridCol w="3130512"/>
              </a:tblGrid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 </a:t>
                      </a:r>
                      <a:endParaRPr lang="en-US" sz="32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32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نان و غلات 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نان رژيمي (كالري كاهش يافته)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تكه (45 گرم)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نان سفيد (فرانسوي)، نان گندم كامل، نان سياه (داراي چاودار و سبوس)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تكه (30 گرم)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نان همبرگري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نان (30 گرم)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غلات سبوس دار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آرد (خشك)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 قاشق غذا خوري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ماكاروني پخته 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غلات بو داده (برنجك)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يك و نيم ليوان</a:t>
                      </a:r>
                      <a:endParaRPr lang="en-US" sz="2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برنج پخته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يك سوم ليوان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جوانه گندم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 قاشق غذاخوري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EB723-B535-40BA-AEB2-24AFE2178D89}" type="slidenum">
              <a:rPr lang="en-US">
                <a:cs typeface="Mitra" pitchFamily="2" charset="-78"/>
              </a:rPr>
              <a:pPr>
                <a:defRPr/>
              </a:pPr>
              <a:t>5</a:t>
            </a:fld>
            <a:endParaRPr lang="en-US" dirty="0">
              <a:cs typeface="Mitra" pitchFamily="2" charset="-78"/>
            </a:endParaRPr>
          </a:p>
        </p:txBody>
      </p:sp>
      <p:sp>
        <p:nvSpPr>
          <p:cNvPr id="10270" name="Rectangle 1"/>
          <p:cNvSpPr>
            <a:spLocks noChangeArrowheads="1"/>
          </p:cNvSpPr>
          <p:nvPr/>
        </p:nvSpPr>
        <p:spPr bwMode="auto">
          <a:xfrm>
            <a:off x="714375" y="214313"/>
            <a:ext cx="8215313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6176" bIns="0" anchor="ctr">
            <a:spAutoFit/>
          </a:bodyPr>
          <a:lstStyle/>
          <a:p>
            <a:pPr indent="180975" algn="justLow" rtl="1"/>
            <a:r>
              <a:rPr lang="en-US" sz="16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‌</a:t>
            </a:r>
            <a:r>
              <a:rPr lang="fa-IR" sz="16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ادامه  </a:t>
            </a:r>
            <a:r>
              <a:rPr lang="fa-IR" sz="24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نشاسته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-214313" y="125413"/>
            <a:ext cx="9144001" cy="44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6176" bIns="0" anchor="ctr">
            <a:spAutoFit/>
          </a:bodyPr>
          <a:lstStyle/>
          <a:p>
            <a:pPr indent="180975" algn="justLow" rtl="1"/>
            <a:r>
              <a:rPr lang="en-US" sz="16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‌</a:t>
            </a:r>
            <a:r>
              <a:rPr lang="fa-IR" sz="16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ادامه  </a:t>
            </a:r>
            <a:r>
              <a:rPr lang="fa-IR" sz="24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نشاسته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253" y="785813"/>
          <a:ext cx="8501122" cy="5760720"/>
        </p:xfrm>
        <a:graphic>
          <a:graphicData uri="http://schemas.openxmlformats.org/drawingml/2006/table">
            <a:tbl>
              <a:tblPr rtl="1"/>
              <a:tblGrid>
                <a:gridCol w="4250089"/>
                <a:gridCol w="4251033"/>
              </a:tblGrid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سبزي‌‌هاي نشاسته‌ اي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باقلا سبز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ليوان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ذرت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بلال متوسط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 (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150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نخود سبز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سيب زميني كوچك (تنوري يا آب پز)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 (90 گرم)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پوره سيب زميني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 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كدو تنبل (زرد نارنجي)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ليوان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fa-IR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كراكرها (بيسكويت نمكي) و ميان وعده‌‌ها</a:t>
                      </a:r>
                      <a:endParaRPr lang="en-US" sz="24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پف فيل (بدون چربي)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 ليوان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بيسكويت ترد شور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6 عدد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چيبس بدون چربي (چيپس ذرت و سيب زميني)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15-20 عدد (20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63" y="6492875"/>
            <a:ext cx="2133600" cy="365125"/>
          </a:xfrm>
        </p:spPr>
        <p:txBody>
          <a:bodyPr/>
          <a:lstStyle/>
          <a:p>
            <a:pPr>
              <a:defRPr/>
            </a:pPr>
            <a:fld id="{EA588935-4246-4500-B68A-DA80EC600571}" type="slidenum">
              <a:rPr lang="en-US">
                <a:cs typeface="Mitra" pitchFamily="2" charset="-78"/>
              </a:rPr>
              <a:pPr>
                <a:defRPr/>
              </a:pPr>
              <a:t>6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4252" y="1382713"/>
          <a:ext cx="8715436" cy="4617720"/>
        </p:xfrm>
        <a:graphic>
          <a:graphicData uri="http://schemas.openxmlformats.org/drawingml/2006/table">
            <a:tbl>
              <a:tblPr rtl="1"/>
              <a:tblGrid>
                <a:gridCol w="4357234"/>
                <a:gridCol w="4358202"/>
              </a:tblGrid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</a:t>
                      </a:r>
                      <a:endParaRPr lang="en-US" sz="2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28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778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000" b="1" dirty="0">
                          <a:solidFill>
                            <a:srgbClr val="FFFF0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حبوبات</a:t>
                      </a:r>
                      <a:endParaRPr lang="en-US" sz="2800" b="1" dirty="0">
                        <a:solidFill>
                          <a:srgbClr val="FFFF0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انواع لوبيا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لپه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 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نخود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عدس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ليوان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8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78">
                <a:tc gridSpan="2"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غذاهاي نشاسته‌اي آماده شده با چربي كه به صورت يك واحد نشاسته+ يك واحد چربي محسوب مي‌شود</a:t>
                      </a:r>
                      <a:endParaRPr lang="en-US" sz="2400" b="1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بيسكويت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 عدد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سيب زميني سرخ شده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10عدد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5778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پف فيل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3 ليوان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317" name="Rectangle 2"/>
          <p:cNvSpPr>
            <a:spLocks noChangeArrowheads="1"/>
          </p:cNvSpPr>
          <p:nvPr/>
        </p:nvSpPr>
        <p:spPr bwMode="auto">
          <a:xfrm>
            <a:off x="571500" y="428625"/>
            <a:ext cx="8358188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76176" bIns="0" anchor="ctr">
            <a:spAutoFit/>
          </a:bodyPr>
          <a:lstStyle/>
          <a:p>
            <a:pPr indent="180975" algn="justLow" rtl="1"/>
            <a:r>
              <a:rPr lang="en-US" sz="16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‌</a:t>
            </a:r>
            <a:r>
              <a:rPr lang="fa-IR" sz="1600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ادامه  </a:t>
            </a:r>
            <a:r>
              <a:rPr lang="fa-IR" sz="24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نشاسته</a:t>
            </a:r>
            <a:endParaRPr lang="en-US" sz="24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15125" y="6492875"/>
            <a:ext cx="2133600" cy="365125"/>
          </a:xfrm>
        </p:spPr>
        <p:txBody>
          <a:bodyPr/>
          <a:lstStyle/>
          <a:p>
            <a:pPr>
              <a:defRPr/>
            </a:pPr>
            <a:fld id="{8719601D-0263-43D1-9033-F3A2BA661919}" type="slidenum">
              <a:rPr lang="en-US">
                <a:cs typeface="Mitra" pitchFamily="2" charset="-78"/>
              </a:rPr>
              <a:pPr>
                <a:defRPr/>
              </a:pPr>
              <a:t>7</a:t>
            </a:fld>
            <a:endParaRPr lang="en-US" dirty="0">
              <a:cs typeface="Mitr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B1A339-42F4-4C22-8AA0-AD168DDCC040}" type="slidenum">
              <a:rPr lang="en-US" smtClean="0">
                <a:cs typeface="Mitra" pitchFamily="2" charset="-78"/>
              </a:rPr>
              <a:pPr>
                <a:defRPr/>
              </a:pPr>
              <a:t>8</a:t>
            </a:fld>
            <a:endParaRPr lang="en-US" dirty="0">
              <a:cs typeface="Mitra" pitchFamily="2" charset="-78"/>
            </a:endParaRPr>
          </a:p>
        </p:txBody>
      </p:sp>
      <p:sp>
        <p:nvSpPr>
          <p:cNvPr id="3078" name="Rectangle 1"/>
          <p:cNvSpPr>
            <a:spLocks noChangeArrowheads="1"/>
          </p:cNvSpPr>
          <p:nvPr/>
        </p:nvSpPr>
        <p:spPr bwMode="auto">
          <a:xfrm>
            <a:off x="3367273" y="357188"/>
            <a:ext cx="5529078" cy="1092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6176" bIns="0" anchor="ctr">
            <a:spAutoFit/>
          </a:bodyPr>
          <a:lstStyle/>
          <a:p>
            <a:pPr indent="180975" algn="r" rtl="1"/>
            <a:r>
              <a:rPr lang="fa-IR" sz="32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ميوه</a:t>
            </a:r>
            <a:endParaRPr lang="en-US" sz="16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  <a:p>
            <a:pPr indent="180975" algn="r" rtl="1" eaLnBrk="0" hangingPunct="0">
              <a:spcBef>
                <a:spcPts val="1200"/>
              </a:spcBef>
            </a:pPr>
            <a:r>
              <a:rPr lang="fa-IR" sz="2400" dirty="0">
                <a:solidFill>
                  <a:schemeClr val="bg1"/>
                </a:solidFill>
                <a:ea typeface="Times New Roman" pitchFamily="18" charset="0"/>
                <a:cs typeface="B Nazanin" pitchFamily="2" charset="-78"/>
              </a:rPr>
              <a:t>يك واحد ميوه= 15 گرم كربوهيدرات و 60 كالري انرژي</a:t>
            </a:r>
            <a:endParaRPr lang="fa-IR" sz="3600" dirty="0">
              <a:solidFill>
                <a:schemeClr val="bg1"/>
              </a:solidFill>
              <a:cs typeface="B Nazanin" pitchFamily="2" charset="-78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457200"/>
          <a:ext cx="142875" cy="390525"/>
        </p:xfrm>
        <a:graphic>
          <a:graphicData uri="http://schemas.openxmlformats.org/presentationml/2006/ole">
            <p:oleObj spid="_x0000_s3074" name="Equation" r:id="rId3" imgW="139639" imgH="393529" progId="Equation.3">
              <p:embed/>
            </p:oleObj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/>
        </p:nvGraphicFramePr>
        <p:xfrm>
          <a:off x="0" y="1304925"/>
          <a:ext cx="142875" cy="390525"/>
        </p:xfrm>
        <a:graphic>
          <a:graphicData uri="http://schemas.openxmlformats.org/presentationml/2006/ole">
            <p:oleObj spid="_x0000_s3075" name="Equation" r:id="rId4" imgW="139639" imgH="393529" progId="Equation.3">
              <p:embed/>
            </p:oleObj>
          </a:graphicData>
        </a:graphic>
      </p:graphicFrame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71438" y="2143125"/>
            <a:ext cx="885825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80975" algn="r" rtl="1">
              <a:spcBef>
                <a:spcPts val="0"/>
              </a:spcBef>
              <a:spcAft>
                <a:spcPts val="2400"/>
              </a:spcAft>
              <a:tabLst>
                <a:tab pos="539750" algn="l"/>
              </a:tabLst>
              <a:defRPr/>
            </a:pP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ميوه‌هاي تازه, يخ زده, كنسرو, خشك شده و آب ميوه‌ها در اين فهرست جاي دارند. به طور معمول يك جانشين ميوه برابر است با:</a:t>
            </a:r>
            <a:endParaRPr lang="en-US" sz="24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algn="r" rtl="1" eaLnBrk="0" hangingPunct="0">
              <a:spcBef>
                <a:spcPts val="1800"/>
              </a:spcBef>
              <a:buFont typeface="Wingdings" pitchFamily="2" charset="2"/>
              <a:buChar char="v"/>
              <a:tabLst>
                <a:tab pos="539750" algn="l"/>
              </a:tabLst>
              <a:defRPr/>
            </a:pP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1 ميوه تازه كوچك تا متوسط (حدود 90-110 گرم) مانند يك موز يا سيب</a:t>
            </a:r>
          </a:p>
          <a:p>
            <a:pPr algn="r" rtl="1" eaLnBrk="0" hangingPunct="0">
              <a:spcBef>
                <a:spcPts val="1800"/>
              </a:spcBef>
              <a:buFont typeface="Wingdings" pitchFamily="2" charset="2"/>
              <a:buChar char="v"/>
              <a:tabLst>
                <a:tab pos="539750" algn="l"/>
              </a:tabLst>
              <a:defRPr/>
            </a:pPr>
            <a:r>
              <a:rPr lang="fa-IR" sz="2400" b="1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 1/2</a:t>
            </a: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ليوان كنسرو يا ميوه تازه خرد شده يا آب ميوه</a:t>
            </a:r>
          </a:p>
          <a:p>
            <a:pPr algn="r" rtl="1" eaLnBrk="0" hangingPunct="0">
              <a:spcBef>
                <a:spcPts val="1800"/>
              </a:spcBef>
              <a:buFont typeface="Wingdings" pitchFamily="2" charset="2"/>
              <a:buChar char="v"/>
              <a:tabLst>
                <a:tab pos="539750" algn="l"/>
              </a:tabLst>
              <a:defRPr/>
            </a:pPr>
            <a:r>
              <a:rPr lang="fa-IR" sz="2800" dirty="0">
                <a:solidFill>
                  <a:schemeClr val="bg1"/>
                </a:solidFill>
                <a:latin typeface="Calibri" pitchFamily="34" charset="0"/>
                <a:ea typeface="Times New Roman" pitchFamily="18" charset="0"/>
                <a:cs typeface="B Nazanin" pitchFamily="2" charset="-78"/>
              </a:rPr>
              <a:t> 1/4ليوان ميوه خشك شده (خشكبار)</a:t>
            </a:r>
            <a:endParaRPr lang="fa-IR" sz="28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algn="r" rtl="1" eaLnBrk="0" hangingPunct="0">
              <a:buFontTx/>
              <a:buChar char="•"/>
              <a:tabLst>
                <a:tab pos="539750" algn="l"/>
              </a:tabLst>
              <a:defRPr/>
            </a:pPr>
            <a:endParaRPr lang="en-US" sz="10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algn="r" rtl="1" eaLnBrk="0" hangingPunct="0">
              <a:buFontTx/>
              <a:buChar char="•"/>
              <a:tabLst>
                <a:tab pos="539750" algn="l"/>
              </a:tabLst>
              <a:defRPr/>
            </a:pPr>
            <a:endParaRPr lang="en-US" sz="1100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  <a:p>
            <a:pPr algn="r" eaLnBrk="0" hangingPunct="0">
              <a:tabLst>
                <a:tab pos="539750" algn="l"/>
              </a:tabLst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  <a:cs typeface="B Nazanin" pitchFamily="2" charset="-78"/>
            </a:endParaRP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cs typeface="Mitra" pitchFamily="2" charset="-78"/>
            </a:endParaRPr>
          </a:p>
        </p:txBody>
      </p:sp>
      <p:graphicFrame>
        <p:nvGraphicFramePr>
          <p:cNvPr id="3076" name="Object 6"/>
          <p:cNvGraphicFramePr>
            <a:graphicFrameLocks noChangeAspect="1"/>
          </p:cNvGraphicFramePr>
          <p:nvPr/>
        </p:nvGraphicFramePr>
        <p:xfrm>
          <a:off x="0" y="0"/>
          <a:ext cx="142875" cy="390525"/>
        </p:xfrm>
        <a:graphic>
          <a:graphicData uri="http://schemas.openxmlformats.org/presentationml/2006/ole">
            <p:oleObj spid="_x0000_s3076" name="Equation" r:id="rId5" imgW="139639" imgH="393529" progId="Equation.3">
              <p:embed/>
            </p:oleObj>
          </a:graphicData>
        </a:graphic>
      </p:graphicFrame>
      <p:pic>
        <p:nvPicPr>
          <p:cNvPr id="3081" name="Picture 8" descr="I:\image2\grapefruit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3" y="4591050"/>
            <a:ext cx="2286000" cy="197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28596" y="714356"/>
          <a:ext cx="8215370" cy="5897880"/>
        </p:xfrm>
        <a:graphic>
          <a:graphicData uri="http://schemas.openxmlformats.org/drawingml/2006/table">
            <a:tbl>
              <a:tblPr rtl="1"/>
              <a:tblGrid>
                <a:gridCol w="4122307"/>
                <a:gridCol w="4093063"/>
              </a:tblGrid>
              <a:tr h="357190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غذا </a:t>
                      </a:r>
                      <a:endParaRPr lang="en-US" sz="3200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dirty="0">
                          <a:solidFill>
                            <a:srgbClr val="FF0066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اندازه واحد</a:t>
                      </a:r>
                      <a:endParaRPr lang="en-US" sz="3200" dirty="0">
                        <a:solidFill>
                          <a:srgbClr val="FF0066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سيب، پوست نكنده، كوچك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 (120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زردآلو، تازه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4 عدد كامل (165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موز كوچك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 (130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طالبي كوچك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2400" b="1" baseline="-250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1/3</a:t>
                      </a:r>
                      <a:r>
                        <a:rPr lang="fa-IR" sz="18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طالبي (330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انجير، تازه متوسط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عدد (100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گريپ فروت (دارابي) بزرگ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نصف عدد (330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انگور، كوچك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17 عدد (90 گرم)</a:t>
                      </a:r>
                      <a:endParaRPr lang="en-US" sz="2400" b="1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كيوي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 (100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پرتقال، كوچك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 (195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هلو، متوسط، تازه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 (180 گرم)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7733" marR="6773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خرمالو، متوسط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عدد 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شليل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1 عدد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7374">
                <a:tc>
                  <a:txBody>
                    <a:bodyPr/>
                    <a:lstStyle/>
                    <a:p>
                      <a:pPr indent="180340" algn="just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نارنگي، كوچك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2 عدد (240 گرم)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6563" y="6492875"/>
            <a:ext cx="2133600" cy="365125"/>
          </a:xfrm>
        </p:spPr>
        <p:txBody>
          <a:bodyPr/>
          <a:lstStyle/>
          <a:p>
            <a:pPr>
              <a:defRPr/>
            </a:pPr>
            <a:fld id="{939CAF2D-4C93-4E63-9A27-3635BC52EB4E}" type="slidenum">
              <a:rPr lang="en-US">
                <a:cs typeface="Mitra" pitchFamily="2" charset="-78"/>
              </a:rPr>
              <a:pPr>
                <a:defRPr/>
              </a:pPr>
              <a:t>9</a:t>
            </a:fld>
            <a:endParaRPr lang="en-US" dirty="0">
              <a:cs typeface="Mitra" pitchFamily="2" charset="-78"/>
            </a:endParaRPr>
          </a:p>
        </p:txBody>
      </p:sp>
      <p:sp>
        <p:nvSpPr>
          <p:cNvPr id="13348" name="Rectangle 1"/>
          <p:cNvSpPr>
            <a:spLocks noChangeArrowheads="1"/>
          </p:cNvSpPr>
          <p:nvPr/>
        </p:nvSpPr>
        <p:spPr bwMode="auto">
          <a:xfrm>
            <a:off x="6286512" y="71414"/>
            <a:ext cx="2595562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76176" bIns="0" anchor="ctr">
            <a:spAutoFit/>
          </a:bodyPr>
          <a:lstStyle/>
          <a:p>
            <a:pPr indent="180975" algn="r" rtl="1"/>
            <a:r>
              <a:rPr lang="fa-IR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ادامه  </a:t>
            </a:r>
            <a:r>
              <a:rPr lang="fa-IR" sz="3200" b="1" dirty="0">
                <a:solidFill>
                  <a:srgbClr val="FFFF00"/>
                </a:solidFill>
                <a:latin typeface="Times New Roman" pitchFamily="18" charset="0"/>
                <a:cs typeface="B Nazanin" pitchFamily="2" charset="-78"/>
              </a:rPr>
              <a:t>فهرست ميوه</a:t>
            </a:r>
            <a:endParaRPr lang="en-US" sz="1600" b="1" dirty="0">
              <a:solidFill>
                <a:srgbClr val="FFFF00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74&quot;/&gt;&lt;/object&gt;&lt;object type=&quot;3&quot; unique_id=&quot;10005&quot;&gt;&lt;property id=&quot;20148&quot; value=&quot;5&quot;/&gt;&lt;property id=&quot;20300&quot; value=&quot;Slide 2 - &amp;quot;كاربردهاي فهرست جانشيني&amp;quot;&quot;/&gt;&lt;property id=&quot;20307&quot; value=&quot;279&quot;/&gt;&lt;/object&gt;&lt;object type=&quot;3&quot; unique_id=&quot;10006&quot;&gt;&lt;property id=&quot;20148&quot; value=&quot;5&quot;/&gt;&lt;property id=&quot;20300&quot; value=&quot;Slide 3&quot;/&gt;&lt;property id=&quot;20307&quot; value=&quot;256&quot;/&gt;&lt;/object&gt;&lt;object type=&quot;3&quot; unique_id=&quot;10007&quot;&gt;&lt;property id=&quot;20148&quot; value=&quot;5&quot;/&gt;&lt;property id=&quot;20300&quot; value=&quot;Slide 4&quot;/&gt;&lt;property id=&quot;20307&quot; value=&quot;275&quot;/&gt;&lt;/object&gt;&lt;object type=&quot;3&quot; unique_id=&quot;10008&quot;&gt;&lt;property id=&quot;20148&quot; value=&quot;5&quot;/&gt;&lt;property id=&quot;20300&quot; value=&quot;Slide 5&quot;/&gt;&lt;property id=&quot;20307&quot; value=&quot;257&quot;/&gt;&lt;/object&gt;&lt;object type=&quot;3&quot; unique_id=&quot;10009&quot;&gt;&lt;property id=&quot;20148&quot; value=&quot;5&quot;/&gt;&lt;property id=&quot;20300&quot; value=&quot;Slide 6&quot;/&gt;&lt;property id=&quot;20307&quot; value=&quot;258&quot;/&gt;&lt;/object&gt;&lt;object type=&quot;3&quot; unique_id=&quot;10010&quot;&gt;&lt;property id=&quot;20148&quot; value=&quot;5&quot;/&gt;&lt;property id=&quot;20300&quot; value=&quot;Slide 7&quot;/&gt;&lt;property id=&quot;20307&quot; value=&quot;259&quot;/&gt;&lt;/object&gt;&lt;object type=&quot;3&quot; unique_id=&quot;10011&quot;&gt;&lt;property id=&quot;20148&quot; value=&quot;5&quot;/&gt;&lt;property id=&quot;20300&quot; value=&quot;Slide 8&quot;/&gt;&lt;property id=&quot;20307&quot; value=&quot;276&quot;/&gt;&lt;/object&gt;&lt;object type=&quot;3&quot; unique_id=&quot;10012&quot;&gt;&lt;property id=&quot;20148&quot; value=&quot;5&quot;/&gt;&lt;property id=&quot;20300&quot; value=&quot;Slide 9&quot;/&gt;&lt;property id=&quot;20307&quot; value=&quot;260&quot;/&gt;&lt;/object&gt;&lt;object type=&quot;3&quot; unique_id=&quot;10013&quot;&gt;&lt;property id=&quot;20148&quot; value=&quot;5&quot;/&gt;&lt;property id=&quot;20300&quot; value=&quot;Slide 10&quot;/&gt;&lt;property id=&quot;20307&quot; value=&quot;262&quot;/&gt;&lt;/object&gt;&lt;object type=&quot;3&quot; unique_id=&quot;10014&quot;&gt;&lt;property id=&quot;20148&quot; value=&quot;5&quot;/&gt;&lt;property id=&quot;20300&quot; value=&quot;Slide 11&quot;/&gt;&lt;property id=&quot;20307&quot; value=&quot;263&quot;/&gt;&lt;/object&gt;&lt;object type=&quot;3&quot; unique_id=&quot;10015&quot;&gt;&lt;property id=&quot;20148&quot; value=&quot;5&quot;/&gt;&lt;property id=&quot;20300&quot; value=&quot;Slide 12&quot;/&gt;&lt;property id=&quot;20307&quot; value=&quot;264&quot;/&gt;&lt;/object&gt;&lt;object type=&quot;3&quot; unique_id=&quot;10016&quot;&gt;&lt;property id=&quot;20148&quot; value=&quot;5&quot;/&gt;&lt;property id=&quot;20300&quot; value=&quot;Slide 13&quot;/&gt;&lt;property id=&quot;20307&quot; value=&quot;277&quot;/&gt;&lt;/object&gt;&lt;object type=&quot;3&quot; unique_id=&quot;10017&quot;&gt;&lt;property id=&quot;20148&quot; value=&quot;5&quot;/&gt;&lt;property id=&quot;20300&quot; value=&quot;Slide 14&quot;/&gt;&lt;property id=&quot;20307&quot; value=&quot;265&quot;/&gt;&lt;/object&gt;&lt;object type=&quot;3&quot; unique_id=&quot;10018&quot;&gt;&lt;property id=&quot;20148&quot; value=&quot;5&quot;/&gt;&lt;property id=&quot;20300&quot; value=&quot;Slide 15&quot;/&gt;&lt;property id=&quot;20307&quot; value=&quot;266&quot;/&gt;&lt;/object&gt;&lt;object type=&quot;3&quot; unique_id=&quot;10019&quot;&gt;&lt;property id=&quot;20148&quot; value=&quot;5&quot;/&gt;&lt;property id=&quot;20300&quot; value=&quot;Slide 16&quot;/&gt;&lt;property id=&quot;20307&quot; value=&quot;267&quot;/&gt;&lt;/object&gt;&lt;object type=&quot;3&quot; unique_id=&quot;10020&quot;&gt;&lt;property id=&quot;20148&quot; value=&quot;5&quot;/&gt;&lt;property id=&quot;20300&quot; value=&quot;Slide 17&quot;/&gt;&lt;property id=&quot;20307&quot; value=&quot;268&quot;/&gt;&lt;/object&gt;&lt;object type=&quot;3&quot; unique_id=&quot;10021&quot;&gt;&lt;property id=&quot;20148&quot; value=&quot;5&quot;/&gt;&lt;property id=&quot;20300&quot; value=&quot;Slide 18&quot;/&gt;&lt;property id=&quot;20307&quot; value=&quot;269&quot;/&gt;&lt;/object&gt;&lt;object type=&quot;3&quot; unique_id=&quot;10022&quot;&gt;&lt;property id=&quot;20148&quot; value=&quot;5&quot;/&gt;&lt;property id=&quot;20300&quot; value=&quot;Slide 19&quot;/&gt;&lt;property id=&quot;20307&quot; value=&quot;271&quot;/&gt;&lt;/object&gt;&lt;object type=&quot;3&quot; unique_id=&quot;10023&quot;&gt;&lt;property id=&quot;20148&quot; value=&quot;5&quot;/&gt;&lt;property id=&quot;20300&quot; value=&quot;Slide 20&quot;/&gt;&lt;property id=&quot;20307&quot; value=&quot;272&quot;/&gt;&lt;/object&gt;&lt;object type=&quot;3&quot; unique_id=&quot;10024&quot;&gt;&lt;property id=&quot;20148&quot; value=&quot;5&quot;/&gt;&lt;property id=&quot;20300&quot; value=&quot;Slide 21&quot;/&gt;&lt;property id=&quot;20307&quot; value=&quot;278&quot;/&gt;&lt;/object&gt;&lt;object type=&quot;3&quot; unique_id=&quot;10025&quot;&gt;&lt;property id=&quot;20148&quot; value=&quot;5&quot;/&gt;&lt;property id=&quot;20300&quot; value=&quot;Slide 22 - &amp;quot;مثال:&amp;quot;&quot;/&gt;&lt;property id=&quot;20307&quot; value=&quot;282&quot;/&gt;&lt;/object&gt;&lt;object type=&quot;3&quot; unique_id=&quot;10898&quot;&gt;&lt;property id=&quot;20148&quot; value=&quot;5&quot;/&gt;&lt;property id=&quot;20300&quot; value=&quot;Slide 24&quot;/&gt;&lt;property id=&quot;20307&quot; value=&quot;287&quot;/&gt;&lt;/object&gt;&lt;object type=&quot;3&quot; unique_id=&quot;10901&quot;&gt;&lt;property id=&quot;20148&quot; value=&quot;5&quot;/&gt;&lt;property id=&quot;20300&quot; value=&quot;Slide 23 - &amp;quot;مثال:&amp;quot;&quot;/&gt;&lt;property id=&quot;20307&quot; value=&quot;28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927</TotalTime>
  <Words>1999</Words>
  <Application>Microsoft Office PowerPoint</Application>
  <PresentationFormat>On-screen Show (4:3)</PresentationFormat>
  <Paragraphs>464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Slide 1</vt:lpstr>
      <vt:lpstr>كاربردهاي فهرست جانشيني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مثال:</vt:lpstr>
      <vt:lpstr>مثال:</vt:lpstr>
      <vt:lpstr>Slide 24</vt:lpstr>
    </vt:vector>
  </TitlesOfParts>
  <Company>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DrMehrabani</dc:creator>
  <cp:lastModifiedBy>KARBAR</cp:lastModifiedBy>
  <cp:revision>117</cp:revision>
  <dcterms:created xsi:type="dcterms:W3CDTF">2009-11-17T08:51:55Z</dcterms:created>
  <dcterms:modified xsi:type="dcterms:W3CDTF">2016-01-24T18:11:06Z</dcterms:modified>
</cp:coreProperties>
</file>