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3"/>
  </p:notesMasterIdLst>
  <p:sldIdLst>
    <p:sldId id="256" r:id="rId2"/>
    <p:sldId id="257" r:id="rId3"/>
    <p:sldId id="287" r:id="rId4"/>
    <p:sldId id="301" r:id="rId5"/>
    <p:sldId id="303" r:id="rId6"/>
    <p:sldId id="304" r:id="rId7"/>
    <p:sldId id="306" r:id="rId8"/>
    <p:sldId id="337" r:id="rId9"/>
    <p:sldId id="309" r:id="rId10"/>
    <p:sldId id="322" r:id="rId11"/>
    <p:sldId id="332" r:id="rId12"/>
    <p:sldId id="335" r:id="rId13"/>
    <p:sldId id="336" r:id="rId14"/>
    <p:sldId id="272" r:id="rId15"/>
    <p:sldId id="275" r:id="rId16"/>
    <p:sldId id="279" r:id="rId17"/>
    <p:sldId id="276" r:id="rId18"/>
    <p:sldId id="324" r:id="rId19"/>
    <p:sldId id="325" r:id="rId20"/>
    <p:sldId id="326" r:id="rId21"/>
    <p:sldId id="327" r:id="rId22"/>
    <p:sldId id="328" r:id="rId23"/>
    <p:sldId id="330" r:id="rId24"/>
    <p:sldId id="285" r:id="rId25"/>
    <p:sldId id="341" r:id="rId26"/>
    <p:sldId id="342" r:id="rId27"/>
    <p:sldId id="329" r:id="rId28"/>
    <p:sldId id="277" r:id="rId29"/>
    <p:sldId id="282" r:id="rId30"/>
    <p:sldId id="333" r:id="rId31"/>
    <p:sldId id="334" r:id="rId32"/>
    <p:sldId id="314" r:id="rId33"/>
    <p:sldId id="331" r:id="rId34"/>
    <p:sldId id="343" r:id="rId35"/>
    <p:sldId id="258" r:id="rId36"/>
    <p:sldId id="260" r:id="rId37"/>
    <p:sldId id="261" r:id="rId38"/>
    <p:sldId id="262" r:id="rId39"/>
    <p:sldId id="263" r:id="rId40"/>
    <p:sldId id="339" r:id="rId41"/>
    <p:sldId id="271"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660"/>
  </p:normalViewPr>
  <p:slideViewPr>
    <p:cSldViewPr snapToGrid="0">
      <p:cViewPr varScale="1">
        <p:scale>
          <a:sx n="87" d="100"/>
          <a:sy n="87" d="100"/>
        </p:scale>
        <p:origin x="-16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3419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1" name="Google Shape;11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a:t>
            </a:fld>
            <a:endParaRPr/>
          </a:p>
        </p:txBody>
      </p:sp>
    </p:spTree>
    <p:extLst>
      <p:ext uri="{BB962C8B-B14F-4D97-AF65-F5344CB8AC3E}">
        <p14:creationId xmlns:p14="http://schemas.microsoft.com/office/powerpoint/2010/main" val="59679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8" name="Google Shape;41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41</a:t>
            </a:fld>
            <a:endParaRPr/>
          </a:p>
        </p:txBody>
      </p:sp>
    </p:spTree>
    <p:extLst>
      <p:ext uri="{BB962C8B-B14F-4D97-AF65-F5344CB8AC3E}">
        <p14:creationId xmlns:p14="http://schemas.microsoft.com/office/powerpoint/2010/main" val="417402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136176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861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8" name="Google Shape;13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35</a:t>
            </a:fld>
            <a:endParaRPr/>
          </a:p>
        </p:txBody>
      </p:sp>
    </p:spTree>
    <p:extLst>
      <p:ext uri="{BB962C8B-B14F-4D97-AF65-F5344CB8AC3E}">
        <p14:creationId xmlns:p14="http://schemas.microsoft.com/office/powerpoint/2010/main" val="375198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0" name="Google Shape;18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36</a:t>
            </a:fld>
            <a:endParaRPr/>
          </a:p>
        </p:txBody>
      </p:sp>
    </p:spTree>
    <p:extLst>
      <p:ext uri="{BB962C8B-B14F-4D97-AF65-F5344CB8AC3E}">
        <p14:creationId xmlns:p14="http://schemas.microsoft.com/office/powerpoint/2010/main" val="374327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2" name="Google Shape;20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37</a:t>
            </a:fld>
            <a:endParaRPr/>
          </a:p>
        </p:txBody>
      </p:sp>
    </p:spTree>
    <p:extLst>
      <p:ext uri="{BB962C8B-B14F-4D97-AF65-F5344CB8AC3E}">
        <p14:creationId xmlns:p14="http://schemas.microsoft.com/office/powerpoint/2010/main" val="64486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24" name="Google Shape;22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38</a:t>
            </a:fld>
            <a:endParaRPr/>
          </a:p>
        </p:txBody>
      </p:sp>
    </p:spTree>
    <p:extLst>
      <p:ext uri="{BB962C8B-B14F-4D97-AF65-F5344CB8AC3E}">
        <p14:creationId xmlns:p14="http://schemas.microsoft.com/office/powerpoint/2010/main" val="365792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6" name="Google Shape;24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39</a:t>
            </a:fld>
            <a:endParaRPr/>
          </a:p>
        </p:txBody>
      </p:sp>
    </p:spTree>
    <p:extLst>
      <p:ext uri="{BB962C8B-B14F-4D97-AF65-F5344CB8AC3E}">
        <p14:creationId xmlns:p14="http://schemas.microsoft.com/office/powerpoint/2010/main" val="398076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7" name="Google Shape;37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40</a:t>
            </a:fld>
            <a:endParaRPr/>
          </a:p>
        </p:txBody>
      </p:sp>
    </p:spTree>
    <p:extLst>
      <p:ext uri="{BB962C8B-B14F-4D97-AF65-F5344CB8AC3E}">
        <p14:creationId xmlns:p14="http://schemas.microsoft.com/office/powerpoint/2010/main" val="3321822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09887"/>
            <a:ext cx="3733800" cy="9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34"/>
            <a:ext cx="3733800" cy="192000"/>
          </a:xfrm>
          <a:prstGeom prst="rect">
            <a:avLst/>
          </a:prstGeom>
          <a:solidFill>
            <a:schemeClr val="accen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311"/>
            <a:ext cx="3733800" cy="9000"/>
          </a:xfrm>
          <a:prstGeom prst="rect">
            <a:avLst/>
          </a:prstGeom>
          <a:solidFill>
            <a:schemeClr val="accent2">
              <a:alpha val="647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391"/>
            <a:ext cx="1965900" cy="18300"/>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716"/>
            <a:ext cx="1965900" cy="9000"/>
          </a:xfrm>
          <a:prstGeom prst="rect">
            <a:avLst/>
          </a:prstGeom>
          <a:solidFill>
            <a:schemeClr val="accent2">
              <a:alpha val="647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300" cy="27300"/>
          </a:xfrm>
          <a:prstGeom prst="roundRect">
            <a:avLst>
              <a:gd name="adj" fmla="val 16667"/>
            </a:avLst>
          </a:prstGeom>
          <a:blipFill rotWithShape="1">
            <a:blip r:embed="rId2">
              <a:alphaModFix/>
            </a:blip>
            <a:tile tx="0" ty="0" sx="80002" sy="80002"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600"/>
          </a:xfrm>
          <a:prstGeom prst="roundRect">
            <a:avLst>
              <a:gd name="adj" fmla="val 16667"/>
            </a:avLst>
          </a:prstGeom>
          <a:blipFill rotWithShape="1">
            <a:blip r:embed="rId2">
              <a:alphaModFix/>
            </a:blip>
            <a:tile tx="0" ty="0" sx="80002" sy="80002"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200"/>
          </a:xfrm>
          <a:prstGeom prst="rect">
            <a:avLst/>
          </a:prstGeom>
          <a:solidFill>
            <a:schemeClr val="accen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0" cy="140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122"/>
            <a:ext cx="2730000" cy="24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4400"/>
              <a:buFont typeface="Trebuchet MS"/>
              <a:buNone/>
              <a:defRPr sz="4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300"/>
              </a:spcBef>
              <a:spcAft>
                <a:spcPts val="0"/>
              </a:spcAft>
              <a:buSzPts val="2400"/>
              <a:buNone/>
              <a:defRPr sz="2400">
                <a:solidFill>
                  <a:schemeClr val="dk2"/>
                </a:solidFill>
              </a:defRPr>
            </a:lvl1pPr>
            <a:lvl2pPr lvl="1" algn="ctr" rtl="0">
              <a:lnSpc>
                <a:spcPct val="100000"/>
              </a:lnSpc>
              <a:spcBef>
                <a:spcPts val="300"/>
              </a:spcBef>
              <a:spcAft>
                <a:spcPts val="0"/>
              </a:spcAft>
              <a:buSzPts val="1800"/>
              <a:buNone/>
              <a:defRPr/>
            </a:lvl2pPr>
            <a:lvl3pPr lvl="2" algn="ctr" rtl="0">
              <a:lnSpc>
                <a:spcPct val="100000"/>
              </a:lnSpc>
              <a:spcBef>
                <a:spcPts val="300"/>
              </a:spcBef>
              <a:spcAft>
                <a:spcPts val="0"/>
              </a:spcAft>
              <a:buSzPts val="1800"/>
              <a:buNone/>
              <a:defRPr/>
            </a:lvl3pPr>
            <a:lvl4pPr lvl="3" algn="ctr" rtl="0">
              <a:lnSpc>
                <a:spcPct val="100000"/>
              </a:lnSpc>
              <a:spcBef>
                <a:spcPts val="300"/>
              </a:spcBef>
              <a:spcAft>
                <a:spcPts val="0"/>
              </a:spcAft>
              <a:buSzPts val="1800"/>
              <a:buNone/>
              <a:defRPr/>
            </a:lvl4pPr>
            <a:lvl5pPr lvl="4" algn="ctr" rtl="0">
              <a:lnSpc>
                <a:spcPct val="100000"/>
              </a:lnSpc>
              <a:spcBef>
                <a:spcPts val="300"/>
              </a:spcBef>
              <a:spcAft>
                <a:spcPts val="0"/>
              </a:spcAft>
              <a:buSzPts val="1800"/>
              <a:buNone/>
              <a:defRPr/>
            </a:lvl5pPr>
            <a:lvl6pPr lvl="5" algn="ctr" rtl="0">
              <a:lnSpc>
                <a:spcPct val="100000"/>
              </a:lnSpc>
              <a:spcBef>
                <a:spcPts val="300"/>
              </a:spcBef>
              <a:spcAft>
                <a:spcPts val="0"/>
              </a:spcAft>
              <a:buSzPts val="1800"/>
              <a:buNone/>
              <a:defRPr/>
            </a:lvl6pPr>
            <a:lvl7pPr lvl="6" algn="ctr" rtl="0">
              <a:lnSpc>
                <a:spcPct val="100000"/>
              </a:lnSpc>
              <a:spcBef>
                <a:spcPts val="300"/>
              </a:spcBef>
              <a:spcAft>
                <a:spcPts val="0"/>
              </a:spcAft>
              <a:buSzPts val="1800"/>
              <a:buNone/>
              <a:defRPr/>
            </a:lvl7pPr>
            <a:lvl8pPr lvl="7" algn="ctr" rtl="0">
              <a:lnSpc>
                <a:spcPct val="100000"/>
              </a:lnSpc>
              <a:spcBef>
                <a:spcPts val="300"/>
              </a:spcBef>
              <a:spcAft>
                <a:spcPts val="0"/>
              </a:spcAft>
              <a:buSzPts val="1800"/>
              <a:buNone/>
              <a:defRPr/>
            </a:lvl8pPr>
            <a:lvl9pPr lvl="8" algn="ctr" rtl="0">
              <a:lnSpc>
                <a:spcPct val="100000"/>
              </a:lnSpc>
              <a:spcBef>
                <a:spcPts val="300"/>
              </a:spcBef>
              <a:spcAft>
                <a:spcPts val="0"/>
              </a:spcAft>
              <a:buSzPts val="1800"/>
              <a:buNone/>
              <a:defRPr/>
            </a:lvl9pPr>
          </a:lstStyle>
          <a:p>
            <a:endParaRPr/>
          </a:p>
        </p:txBody>
      </p:sp>
      <p:sp>
        <p:nvSpPr>
          <p:cNvPr id="42" name="Google Shape;42;p2"/>
          <p:cNvSpPr txBox="1">
            <a:spLocks noGrp="1"/>
          </p:cNvSpPr>
          <p:nvPr>
            <p:ph type="dt" idx="10"/>
          </p:nvPr>
        </p:nvSpPr>
        <p:spPr>
          <a:xfrm>
            <a:off x="6705600" y="4206240"/>
            <a:ext cx="960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2"/>
          <p:cNvSpPr txBox="1">
            <a:spLocks noGrp="1"/>
          </p:cNvSpPr>
          <p:nvPr>
            <p:ph type="sldNum" idx="12"/>
          </p:nvPr>
        </p:nvSpPr>
        <p:spPr>
          <a:xfrm>
            <a:off x="8320088" y="1136"/>
            <a:ext cx="7476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00"/>
              </a:spcBef>
              <a:spcAft>
                <a:spcPts val="0"/>
              </a:spcAft>
              <a:buSzPts val="1800"/>
              <a:buChar char="•"/>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105" name="Google Shape;105;p12"/>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2"/>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2"/>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9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4000"/>
              <a:buFont typeface="Trebuchet MS"/>
              <a:buNone/>
              <a:defRPr sz="40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3"/>
          <p:cNvSpPr txBox="1">
            <a:spLocks noGrp="1"/>
          </p:cNvSpPr>
          <p:nvPr>
            <p:ph type="dt" idx="10"/>
          </p:nvPr>
        </p:nvSpPr>
        <p:spPr>
          <a:xfrm>
            <a:off x="6583680"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3"/>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3"/>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4"/>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5"/>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00"/>
              </a:spcBef>
              <a:spcAft>
                <a:spcPts val="0"/>
              </a:spcAft>
              <a:buSzPts val="1800"/>
              <a:buChar char="•"/>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57" name="Google Shape;57;p5"/>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7"/>
          <p:cNvSpPr txBox="1">
            <a:spLocks noGrp="1"/>
          </p:cNvSpPr>
          <p:nvPr>
            <p:ph type="body" idx="1"/>
          </p:nvPr>
        </p:nvSpPr>
        <p:spPr>
          <a:xfrm>
            <a:off x="457200" y="2249424"/>
            <a:ext cx="4038600" cy="4526100"/>
          </a:xfrm>
          <a:prstGeom prst="rect">
            <a:avLst/>
          </a:prstGeom>
          <a:noFill/>
          <a:ln>
            <a:noFill/>
          </a:ln>
        </p:spPr>
        <p:txBody>
          <a:bodyPr spcFirstLastPara="1" wrap="square" lIns="91425" tIns="45700" rIns="91425" bIns="45700" anchor="t" anchorCtr="0">
            <a:normAutofit/>
          </a:bodyPr>
          <a:lstStyle>
            <a:lvl1pPr marL="457200" lvl="0" indent="-355600" algn="l" rtl="0">
              <a:lnSpc>
                <a:spcPct val="100000"/>
              </a:lnSpc>
              <a:spcBef>
                <a:spcPts val="300"/>
              </a:spcBef>
              <a:spcAft>
                <a:spcPts val="0"/>
              </a:spcAft>
              <a:buSzPts val="2000"/>
              <a:buChar char="•"/>
              <a:defRPr sz="2000"/>
            </a:lvl1pPr>
            <a:lvl2pPr marL="914400" lvl="1" indent="-349250" algn="l" rtl="0">
              <a:lnSpc>
                <a:spcPct val="100000"/>
              </a:lnSpc>
              <a:spcBef>
                <a:spcPts val="300"/>
              </a:spcBef>
              <a:spcAft>
                <a:spcPts val="0"/>
              </a:spcAft>
              <a:buSzPts val="1900"/>
              <a:buChar char="▫"/>
              <a:defRPr sz="1900"/>
            </a:lvl2pPr>
            <a:lvl3pPr marL="1371600" lvl="2" indent="-342900" algn="l" rtl="0">
              <a:lnSpc>
                <a:spcPct val="100000"/>
              </a:lnSpc>
              <a:spcBef>
                <a:spcPts val="300"/>
              </a:spcBef>
              <a:spcAft>
                <a:spcPts val="0"/>
              </a:spcAft>
              <a:buSzPts val="1800"/>
              <a:buChar char="⚫"/>
              <a:defRPr sz="1800"/>
            </a:lvl3pPr>
            <a:lvl4pPr marL="1828800" lvl="3" indent="-342900" algn="l" rtl="0">
              <a:lnSpc>
                <a:spcPct val="100000"/>
              </a:lnSpc>
              <a:spcBef>
                <a:spcPts val="300"/>
              </a:spcBef>
              <a:spcAft>
                <a:spcPts val="0"/>
              </a:spcAft>
              <a:buSzPts val="1800"/>
              <a:buChar char="⚫"/>
              <a:defRPr sz="1800"/>
            </a:lvl4pPr>
            <a:lvl5pPr marL="2286000" lvl="4" indent="-342900" algn="l" rtl="0">
              <a:lnSpc>
                <a:spcPct val="100000"/>
              </a:lnSpc>
              <a:spcBef>
                <a:spcPts val="300"/>
              </a:spcBef>
              <a:spcAft>
                <a:spcPts val="0"/>
              </a:spcAft>
              <a:buSzPts val="1800"/>
              <a:buChar char="▫"/>
              <a:defRPr sz="18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69" name="Google Shape;69;p7"/>
          <p:cNvSpPr txBox="1">
            <a:spLocks noGrp="1"/>
          </p:cNvSpPr>
          <p:nvPr>
            <p:ph type="body" idx="2"/>
          </p:nvPr>
        </p:nvSpPr>
        <p:spPr>
          <a:xfrm>
            <a:off x="4648200" y="2249424"/>
            <a:ext cx="4038600" cy="4526100"/>
          </a:xfrm>
          <a:prstGeom prst="rect">
            <a:avLst/>
          </a:prstGeom>
          <a:noFill/>
          <a:ln>
            <a:noFill/>
          </a:ln>
        </p:spPr>
        <p:txBody>
          <a:bodyPr spcFirstLastPara="1" wrap="square" lIns="91425" tIns="45700" rIns="91425" bIns="45700" anchor="t" anchorCtr="0">
            <a:normAutofit/>
          </a:bodyPr>
          <a:lstStyle>
            <a:lvl1pPr marL="457200" lvl="0" indent="-355600" algn="l" rtl="0">
              <a:lnSpc>
                <a:spcPct val="100000"/>
              </a:lnSpc>
              <a:spcBef>
                <a:spcPts val="300"/>
              </a:spcBef>
              <a:spcAft>
                <a:spcPts val="0"/>
              </a:spcAft>
              <a:buSzPts val="2000"/>
              <a:buChar char="•"/>
              <a:defRPr sz="2000"/>
            </a:lvl1pPr>
            <a:lvl2pPr marL="914400" lvl="1" indent="-349250" algn="l" rtl="0">
              <a:lnSpc>
                <a:spcPct val="100000"/>
              </a:lnSpc>
              <a:spcBef>
                <a:spcPts val="300"/>
              </a:spcBef>
              <a:spcAft>
                <a:spcPts val="0"/>
              </a:spcAft>
              <a:buSzPts val="1900"/>
              <a:buChar char="▫"/>
              <a:defRPr sz="1900"/>
            </a:lvl2pPr>
            <a:lvl3pPr marL="1371600" lvl="2" indent="-342900" algn="l" rtl="0">
              <a:lnSpc>
                <a:spcPct val="100000"/>
              </a:lnSpc>
              <a:spcBef>
                <a:spcPts val="300"/>
              </a:spcBef>
              <a:spcAft>
                <a:spcPts val="0"/>
              </a:spcAft>
              <a:buSzPts val="1800"/>
              <a:buChar char="⚫"/>
              <a:defRPr sz="1800"/>
            </a:lvl3pPr>
            <a:lvl4pPr marL="1828800" lvl="3" indent="-342900" algn="l" rtl="0">
              <a:lnSpc>
                <a:spcPct val="100000"/>
              </a:lnSpc>
              <a:spcBef>
                <a:spcPts val="300"/>
              </a:spcBef>
              <a:spcAft>
                <a:spcPts val="0"/>
              </a:spcAft>
              <a:buSzPts val="1800"/>
              <a:buChar char="⚫"/>
              <a:defRPr sz="1800"/>
            </a:lvl4pPr>
            <a:lvl5pPr marL="2286000" lvl="4" indent="-342900" algn="l" rtl="0">
              <a:lnSpc>
                <a:spcPct val="100000"/>
              </a:lnSpc>
              <a:spcBef>
                <a:spcPts val="300"/>
              </a:spcBef>
              <a:spcAft>
                <a:spcPts val="0"/>
              </a:spcAft>
              <a:buSzPts val="1800"/>
              <a:buChar char="▫"/>
              <a:defRPr sz="18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70" name="Google Shape;70;p7"/>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7"/>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7"/>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381000" y="1143000"/>
            <a:ext cx="8382000" cy="1069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4000"/>
              <a:buFont typeface="Trebuchet MS"/>
              <a:buNone/>
              <a:defRPr sz="4000" b="0" i="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8"/>
          <p:cNvSpPr txBox="1">
            <a:spLocks noGrp="1"/>
          </p:cNvSpPr>
          <p:nvPr>
            <p:ph type="body" idx="1"/>
          </p:nvPr>
        </p:nvSpPr>
        <p:spPr>
          <a:xfrm>
            <a:off x="381000" y="2244970"/>
            <a:ext cx="4041600" cy="457200"/>
          </a:xfrm>
          <a:prstGeom prst="rect">
            <a:avLst/>
          </a:prstGeom>
          <a:solidFill>
            <a:srgbClr val="328D96">
              <a:alpha val="24710"/>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rtl="0">
              <a:lnSpc>
                <a:spcPct val="100000"/>
              </a:lnSpc>
              <a:spcBef>
                <a:spcPts val="300"/>
              </a:spcBef>
              <a:spcAft>
                <a:spcPts val="0"/>
              </a:spcAft>
              <a:buSzPts val="1900"/>
              <a:buNone/>
              <a:defRPr sz="1900" b="1">
                <a:solidFill>
                  <a:srgbClr val="414141"/>
                </a:solidFill>
              </a:defRPr>
            </a:lvl1pPr>
            <a:lvl2pPr marL="914400" lvl="1" indent="-228600" algn="l" rtl="0">
              <a:lnSpc>
                <a:spcPct val="100000"/>
              </a:lnSpc>
              <a:spcBef>
                <a:spcPts val="300"/>
              </a:spcBef>
              <a:spcAft>
                <a:spcPts val="0"/>
              </a:spcAft>
              <a:buSzPts val="2000"/>
              <a:buNone/>
              <a:defRPr sz="2000" b="1"/>
            </a:lvl2pPr>
            <a:lvl3pPr marL="1371600" lvl="2" indent="-228600" algn="l" rtl="0">
              <a:lnSpc>
                <a:spcPct val="100000"/>
              </a:lnSpc>
              <a:spcBef>
                <a:spcPts val="300"/>
              </a:spcBef>
              <a:spcAft>
                <a:spcPts val="0"/>
              </a:spcAft>
              <a:buSzPts val="1800"/>
              <a:buNone/>
              <a:defRPr sz="1800" b="1"/>
            </a:lvl3pPr>
            <a:lvl4pPr marL="1828800" lvl="3" indent="-228600" algn="l" rtl="0">
              <a:lnSpc>
                <a:spcPct val="100000"/>
              </a:lnSpc>
              <a:spcBef>
                <a:spcPts val="300"/>
              </a:spcBef>
              <a:spcAft>
                <a:spcPts val="0"/>
              </a:spcAft>
              <a:buSzPts val="1600"/>
              <a:buNone/>
              <a:defRPr sz="1600" b="1"/>
            </a:lvl4pPr>
            <a:lvl5pPr marL="2286000" lvl="4" indent="-228600" algn="l" rtl="0">
              <a:lnSpc>
                <a:spcPct val="100000"/>
              </a:lnSpc>
              <a:spcBef>
                <a:spcPts val="300"/>
              </a:spcBef>
              <a:spcAft>
                <a:spcPts val="0"/>
              </a:spcAft>
              <a:buSzPts val="1600"/>
              <a:buNone/>
              <a:defRPr sz="1600" b="1"/>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76" name="Google Shape;76;p8"/>
          <p:cNvSpPr txBox="1">
            <a:spLocks noGrp="1"/>
          </p:cNvSpPr>
          <p:nvPr>
            <p:ph type="body" idx="2"/>
          </p:nvPr>
        </p:nvSpPr>
        <p:spPr>
          <a:xfrm>
            <a:off x="4721225" y="2244970"/>
            <a:ext cx="4041900" cy="457200"/>
          </a:xfrm>
          <a:prstGeom prst="rect">
            <a:avLst/>
          </a:prstGeom>
          <a:solidFill>
            <a:srgbClr val="328D96">
              <a:alpha val="24710"/>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rtl="0">
              <a:lnSpc>
                <a:spcPct val="100000"/>
              </a:lnSpc>
              <a:spcBef>
                <a:spcPts val="300"/>
              </a:spcBef>
              <a:spcAft>
                <a:spcPts val="0"/>
              </a:spcAft>
              <a:buSzPts val="1900"/>
              <a:buNone/>
              <a:defRPr sz="1900" b="1">
                <a:solidFill>
                  <a:srgbClr val="414141"/>
                </a:solidFill>
              </a:defRPr>
            </a:lvl1pPr>
            <a:lvl2pPr marL="914400" lvl="1" indent="-228600" algn="l" rtl="0">
              <a:lnSpc>
                <a:spcPct val="100000"/>
              </a:lnSpc>
              <a:spcBef>
                <a:spcPts val="300"/>
              </a:spcBef>
              <a:spcAft>
                <a:spcPts val="0"/>
              </a:spcAft>
              <a:buSzPts val="2000"/>
              <a:buNone/>
              <a:defRPr sz="2000" b="1"/>
            </a:lvl2pPr>
            <a:lvl3pPr marL="1371600" lvl="2" indent="-228600" algn="l" rtl="0">
              <a:lnSpc>
                <a:spcPct val="100000"/>
              </a:lnSpc>
              <a:spcBef>
                <a:spcPts val="300"/>
              </a:spcBef>
              <a:spcAft>
                <a:spcPts val="0"/>
              </a:spcAft>
              <a:buSzPts val="1800"/>
              <a:buNone/>
              <a:defRPr sz="1800" b="1"/>
            </a:lvl3pPr>
            <a:lvl4pPr marL="1828800" lvl="3" indent="-228600" algn="l" rtl="0">
              <a:lnSpc>
                <a:spcPct val="100000"/>
              </a:lnSpc>
              <a:spcBef>
                <a:spcPts val="300"/>
              </a:spcBef>
              <a:spcAft>
                <a:spcPts val="0"/>
              </a:spcAft>
              <a:buSzPts val="1600"/>
              <a:buNone/>
              <a:defRPr sz="1600" b="1"/>
            </a:lvl4pPr>
            <a:lvl5pPr marL="2286000" lvl="4" indent="-228600" algn="l" rtl="0">
              <a:lnSpc>
                <a:spcPct val="100000"/>
              </a:lnSpc>
              <a:spcBef>
                <a:spcPts val="300"/>
              </a:spcBef>
              <a:spcAft>
                <a:spcPts val="0"/>
              </a:spcAft>
              <a:buSzPts val="1600"/>
              <a:buNone/>
              <a:defRPr sz="1600" b="1"/>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77" name="Google Shape;77;p8"/>
          <p:cNvSpPr txBox="1">
            <a:spLocks noGrp="1"/>
          </p:cNvSpPr>
          <p:nvPr>
            <p:ph type="body" idx="3"/>
          </p:nvPr>
        </p:nvSpPr>
        <p:spPr>
          <a:xfrm>
            <a:off x="381000" y="2708519"/>
            <a:ext cx="4041600" cy="3886200"/>
          </a:xfrm>
          <a:prstGeom prst="rect">
            <a:avLst/>
          </a:prstGeom>
          <a:noFill/>
          <a:ln>
            <a:noFill/>
          </a:ln>
        </p:spPr>
        <p:txBody>
          <a:bodyPr spcFirstLastPara="1" wrap="square" lIns="91425" tIns="45700" rIns="91425" bIns="45700" anchor="t" anchorCtr="0">
            <a:normAutofit/>
          </a:bodyPr>
          <a:lstStyle>
            <a:lvl1pPr marL="457200" lvl="0" indent="-355600" algn="l" rtl="0">
              <a:lnSpc>
                <a:spcPct val="100000"/>
              </a:lnSpc>
              <a:spcBef>
                <a:spcPts val="300"/>
              </a:spcBef>
              <a:spcAft>
                <a:spcPts val="0"/>
              </a:spcAft>
              <a:buSzPts val="2000"/>
              <a:buChar char="•"/>
              <a:defRPr sz="2000"/>
            </a:lvl1pPr>
            <a:lvl2pPr marL="914400" lvl="1" indent="-355600" algn="l" rtl="0">
              <a:lnSpc>
                <a:spcPct val="100000"/>
              </a:lnSpc>
              <a:spcBef>
                <a:spcPts val="300"/>
              </a:spcBef>
              <a:spcAft>
                <a:spcPts val="0"/>
              </a:spcAft>
              <a:buSzPts val="2000"/>
              <a:buChar char="▫"/>
              <a:defRPr sz="2000"/>
            </a:lvl2pPr>
            <a:lvl3pPr marL="1371600" lvl="2" indent="-342900" algn="l" rtl="0">
              <a:lnSpc>
                <a:spcPct val="100000"/>
              </a:lnSpc>
              <a:spcBef>
                <a:spcPts val="300"/>
              </a:spcBef>
              <a:spcAft>
                <a:spcPts val="0"/>
              </a:spcAft>
              <a:buSzPts val="1800"/>
              <a:buChar char="⚫"/>
              <a:defRPr sz="1800"/>
            </a:lvl3pPr>
            <a:lvl4pPr marL="1828800" lvl="3" indent="-330200" algn="l" rtl="0">
              <a:lnSpc>
                <a:spcPct val="100000"/>
              </a:lnSpc>
              <a:spcBef>
                <a:spcPts val="300"/>
              </a:spcBef>
              <a:spcAft>
                <a:spcPts val="0"/>
              </a:spcAft>
              <a:buSzPts val="1600"/>
              <a:buChar char="⚫"/>
              <a:defRPr sz="1600"/>
            </a:lvl4pPr>
            <a:lvl5pPr marL="2286000" lvl="4" indent="-330200" algn="l" rtl="0">
              <a:lnSpc>
                <a:spcPct val="100000"/>
              </a:lnSpc>
              <a:spcBef>
                <a:spcPts val="300"/>
              </a:spcBef>
              <a:spcAft>
                <a:spcPts val="0"/>
              </a:spcAft>
              <a:buSzPts val="1600"/>
              <a:buChar char="▫"/>
              <a:defRPr sz="16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78" name="Google Shape;78;p8"/>
          <p:cNvSpPr txBox="1">
            <a:spLocks noGrp="1"/>
          </p:cNvSpPr>
          <p:nvPr>
            <p:ph type="body" idx="4"/>
          </p:nvPr>
        </p:nvSpPr>
        <p:spPr>
          <a:xfrm>
            <a:off x="4718304" y="2708519"/>
            <a:ext cx="4041900" cy="3886200"/>
          </a:xfrm>
          <a:prstGeom prst="rect">
            <a:avLst/>
          </a:prstGeom>
          <a:noFill/>
          <a:ln>
            <a:noFill/>
          </a:ln>
        </p:spPr>
        <p:txBody>
          <a:bodyPr spcFirstLastPara="1" wrap="square" lIns="91425" tIns="45700" rIns="91425" bIns="45700" anchor="t" anchorCtr="0">
            <a:normAutofit/>
          </a:bodyPr>
          <a:lstStyle>
            <a:lvl1pPr marL="457200" lvl="0" indent="-355600" algn="l" rtl="0">
              <a:lnSpc>
                <a:spcPct val="100000"/>
              </a:lnSpc>
              <a:spcBef>
                <a:spcPts val="300"/>
              </a:spcBef>
              <a:spcAft>
                <a:spcPts val="0"/>
              </a:spcAft>
              <a:buSzPts val="2000"/>
              <a:buChar char="•"/>
              <a:defRPr sz="2000"/>
            </a:lvl1pPr>
            <a:lvl2pPr marL="914400" lvl="1" indent="-355600" algn="l" rtl="0">
              <a:lnSpc>
                <a:spcPct val="100000"/>
              </a:lnSpc>
              <a:spcBef>
                <a:spcPts val="300"/>
              </a:spcBef>
              <a:spcAft>
                <a:spcPts val="0"/>
              </a:spcAft>
              <a:buSzPts val="2000"/>
              <a:buChar char="▫"/>
              <a:defRPr sz="2000"/>
            </a:lvl2pPr>
            <a:lvl3pPr marL="1371600" lvl="2" indent="-342900" algn="l" rtl="0">
              <a:lnSpc>
                <a:spcPct val="100000"/>
              </a:lnSpc>
              <a:spcBef>
                <a:spcPts val="300"/>
              </a:spcBef>
              <a:spcAft>
                <a:spcPts val="0"/>
              </a:spcAft>
              <a:buSzPts val="1800"/>
              <a:buChar char="⚫"/>
              <a:defRPr sz="1800"/>
            </a:lvl3pPr>
            <a:lvl4pPr marL="1828800" lvl="3" indent="-330200" algn="l" rtl="0">
              <a:lnSpc>
                <a:spcPct val="100000"/>
              </a:lnSpc>
              <a:spcBef>
                <a:spcPts val="300"/>
              </a:spcBef>
              <a:spcAft>
                <a:spcPts val="0"/>
              </a:spcAft>
              <a:buSzPts val="1600"/>
              <a:buChar char="⚫"/>
              <a:defRPr sz="1600"/>
            </a:lvl4pPr>
            <a:lvl5pPr marL="2286000" lvl="4" indent="-330200" algn="l" rtl="0">
              <a:lnSpc>
                <a:spcPct val="100000"/>
              </a:lnSpc>
              <a:spcBef>
                <a:spcPts val="300"/>
              </a:spcBef>
              <a:spcAft>
                <a:spcPts val="0"/>
              </a:spcAft>
              <a:buSzPts val="1600"/>
              <a:buChar char="▫"/>
              <a:defRPr sz="16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79" name="Google Shape;79;p8"/>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8"/>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81" name="Google Shape;81;p8"/>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53496" y="1101970"/>
            <a:ext cx="3383400" cy="877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2"/>
              </a:buClr>
              <a:buSzPts val="1800"/>
              <a:buFont typeface="Trebuchet MS"/>
              <a:buNone/>
              <a:defRPr sz="18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9"/>
          <p:cNvSpPr txBox="1">
            <a:spLocks noGrp="1"/>
          </p:cNvSpPr>
          <p:nvPr>
            <p:ph type="body" idx="1"/>
          </p:nvPr>
        </p:nvSpPr>
        <p:spPr>
          <a:xfrm>
            <a:off x="5353496" y="2010727"/>
            <a:ext cx="3383400" cy="4617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SzPts val="1400"/>
              <a:buNone/>
              <a:defRPr sz="1400"/>
            </a:lvl1pPr>
            <a:lvl2pPr marL="914400" lvl="1" indent="-228600" algn="l" rtl="0">
              <a:lnSpc>
                <a:spcPct val="100000"/>
              </a:lnSpc>
              <a:spcBef>
                <a:spcPts val="300"/>
              </a:spcBef>
              <a:spcAft>
                <a:spcPts val="0"/>
              </a:spcAft>
              <a:buSzPts val="1200"/>
              <a:buNone/>
              <a:defRPr sz="1200"/>
            </a:lvl2pPr>
            <a:lvl3pPr marL="1371600" lvl="2" indent="-228600" algn="l" rtl="0">
              <a:lnSpc>
                <a:spcPct val="100000"/>
              </a:lnSpc>
              <a:spcBef>
                <a:spcPts val="300"/>
              </a:spcBef>
              <a:spcAft>
                <a:spcPts val="0"/>
              </a:spcAft>
              <a:buSzPts val="1000"/>
              <a:buNone/>
              <a:defRPr sz="1000"/>
            </a:lvl3pPr>
            <a:lvl4pPr marL="1828800" lvl="3" indent="-228600" algn="l" rtl="0">
              <a:lnSpc>
                <a:spcPct val="100000"/>
              </a:lnSpc>
              <a:spcBef>
                <a:spcPts val="300"/>
              </a:spcBef>
              <a:spcAft>
                <a:spcPts val="0"/>
              </a:spcAft>
              <a:buSzPts val="900"/>
              <a:buNone/>
              <a:defRPr sz="900"/>
            </a:lvl4pPr>
            <a:lvl5pPr marL="2286000" lvl="4" indent="-228600" algn="l" rtl="0">
              <a:lnSpc>
                <a:spcPct val="100000"/>
              </a:lnSpc>
              <a:spcBef>
                <a:spcPts val="300"/>
              </a:spcBef>
              <a:spcAft>
                <a:spcPts val="0"/>
              </a:spcAft>
              <a:buSzPts val="900"/>
              <a:buNone/>
              <a:defRPr sz="9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85" name="Google Shape;85;p9"/>
          <p:cNvSpPr txBox="1">
            <a:spLocks noGrp="1"/>
          </p:cNvSpPr>
          <p:nvPr>
            <p:ph type="body" idx="2"/>
          </p:nvPr>
        </p:nvSpPr>
        <p:spPr>
          <a:xfrm>
            <a:off x="152400" y="776287"/>
            <a:ext cx="5102400" cy="58521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300"/>
              </a:spcBef>
              <a:spcAft>
                <a:spcPts val="0"/>
              </a:spcAft>
              <a:buSzPts val="3200"/>
              <a:buChar char="•"/>
              <a:defRPr sz="3200"/>
            </a:lvl1pPr>
            <a:lvl2pPr marL="914400" lvl="1" indent="-406400" algn="l" rtl="0">
              <a:lnSpc>
                <a:spcPct val="100000"/>
              </a:lnSpc>
              <a:spcBef>
                <a:spcPts val="300"/>
              </a:spcBef>
              <a:spcAft>
                <a:spcPts val="0"/>
              </a:spcAft>
              <a:buSzPts val="2800"/>
              <a:buChar char="▫"/>
              <a:defRPr sz="2800"/>
            </a:lvl2pPr>
            <a:lvl3pPr marL="1371600" lvl="2" indent="-381000" algn="l" rtl="0">
              <a:lnSpc>
                <a:spcPct val="100000"/>
              </a:lnSpc>
              <a:spcBef>
                <a:spcPts val="300"/>
              </a:spcBef>
              <a:spcAft>
                <a:spcPts val="0"/>
              </a:spcAft>
              <a:buSzPts val="2400"/>
              <a:buChar char="⚫"/>
              <a:defRPr sz="2400"/>
            </a:lvl3pPr>
            <a:lvl4pPr marL="1828800" lvl="3" indent="-355600" algn="l" rtl="0">
              <a:lnSpc>
                <a:spcPct val="100000"/>
              </a:lnSpc>
              <a:spcBef>
                <a:spcPts val="300"/>
              </a:spcBef>
              <a:spcAft>
                <a:spcPts val="0"/>
              </a:spcAft>
              <a:buSzPts val="2000"/>
              <a:buChar char="⚫"/>
              <a:defRPr sz="2000"/>
            </a:lvl4pPr>
            <a:lvl5pPr marL="2286000" lvl="4" indent="-355600" algn="l" rtl="0">
              <a:lnSpc>
                <a:spcPct val="100000"/>
              </a:lnSpc>
              <a:spcBef>
                <a:spcPts val="300"/>
              </a:spcBef>
              <a:spcAft>
                <a:spcPts val="0"/>
              </a:spcAft>
              <a:buSzPts val="2000"/>
              <a:buChar char="▫"/>
              <a:defRPr sz="20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86" name="Google Shape;86;p9"/>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9"/>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9"/>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84" y="3156647"/>
            <a:ext cx="4681500" cy="586800"/>
          </a:xfrm>
          <a:prstGeom prst="rect">
            <a:avLst/>
          </a:prstGeom>
          <a:noFill/>
          <a:ln>
            <a:noFill/>
          </a:ln>
        </p:spPr>
        <p:txBody>
          <a:bodyPr spcFirstLastPara="1" wrap="square" lIns="45700" tIns="0" rIns="45700" bIns="45700" anchor="t" anchorCtr="0">
            <a:normAutofit/>
          </a:bodyPr>
          <a:lstStyle>
            <a:lvl1pPr lvl="0" algn="ctr" rtl="0">
              <a:lnSpc>
                <a:spcPct val="100000"/>
              </a:lnSpc>
              <a:spcBef>
                <a:spcPts val="0"/>
              </a:spcBef>
              <a:spcAft>
                <a:spcPts val="0"/>
              </a:spcAft>
              <a:buClr>
                <a:schemeClr val="dk2"/>
              </a:buClr>
              <a:buSzPts val="2000"/>
              <a:buFont typeface="Trebuchet MS"/>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10"/>
              </a:srgbClr>
            </a:outerShdw>
          </a:effectLst>
        </p:spPr>
        <p:txBody>
          <a:bodyPr spcFirstLastPara="1" wrap="square" lIns="91425" tIns="45700" rIns="91425" bIns="45700" anchor="t" anchorCtr="0">
            <a:normAutofit/>
          </a:bodyPr>
          <a:lstStyle>
            <a:lvl1pPr marR="0" lvl="0" algn="l" rtl="0">
              <a:lnSpc>
                <a:spcPct val="100000"/>
              </a:lnSpc>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00"/>
          </a:xfrm>
          <a:prstGeom prst="rect">
            <a:avLst/>
          </a:prstGeom>
          <a:noFill/>
          <a:ln>
            <a:noFill/>
          </a:ln>
        </p:spPr>
        <p:txBody>
          <a:bodyPr spcFirstLastPara="1" wrap="square" lIns="0" tIns="0" rIns="45700" bIns="45700" anchor="t" anchorCtr="0">
            <a:normAutofit/>
          </a:bodyPr>
          <a:lstStyle>
            <a:lvl1pPr marL="457200" lvl="0" indent="-228600" algn="l" rtl="0">
              <a:lnSpc>
                <a:spcPct val="100000"/>
              </a:lnSpc>
              <a:spcBef>
                <a:spcPts val="0"/>
              </a:spcBef>
              <a:spcAft>
                <a:spcPts val="0"/>
              </a:spcAft>
              <a:buSzPts val="1300"/>
              <a:buFont typeface="Georgia"/>
              <a:buNone/>
              <a:defRPr sz="1300"/>
            </a:lvl1pPr>
            <a:lvl2pPr marL="914400" lvl="1" indent="-228600" algn="l" rtl="0">
              <a:lnSpc>
                <a:spcPct val="100000"/>
              </a:lnSpc>
              <a:spcBef>
                <a:spcPts val="300"/>
              </a:spcBef>
              <a:spcAft>
                <a:spcPts val="0"/>
              </a:spcAft>
              <a:buSzPts val="1200"/>
              <a:buFont typeface="Georgia"/>
              <a:buNone/>
              <a:defRPr sz="1200"/>
            </a:lvl2pPr>
            <a:lvl3pPr marL="1371600" lvl="2" indent="-228600" algn="l" rtl="0">
              <a:lnSpc>
                <a:spcPct val="100000"/>
              </a:lnSpc>
              <a:spcBef>
                <a:spcPts val="300"/>
              </a:spcBef>
              <a:spcAft>
                <a:spcPts val="0"/>
              </a:spcAft>
              <a:buSzPts val="1000"/>
              <a:buFont typeface="Georgia"/>
              <a:buNone/>
              <a:defRPr sz="1000"/>
            </a:lvl3pPr>
            <a:lvl4pPr marL="1828800" lvl="3" indent="-228600" algn="l" rtl="0">
              <a:lnSpc>
                <a:spcPct val="100000"/>
              </a:lnSpc>
              <a:spcBef>
                <a:spcPts val="300"/>
              </a:spcBef>
              <a:spcAft>
                <a:spcPts val="0"/>
              </a:spcAft>
              <a:buSzPts val="900"/>
              <a:buFont typeface="Georgia"/>
              <a:buNone/>
              <a:defRPr sz="900"/>
            </a:lvl4pPr>
            <a:lvl5pPr marL="2286000" lvl="4" indent="-228600" algn="l" rtl="0">
              <a:lnSpc>
                <a:spcPct val="100000"/>
              </a:lnSpc>
              <a:spcBef>
                <a:spcPts val="300"/>
              </a:spcBef>
              <a:spcAft>
                <a:spcPts val="0"/>
              </a:spcAft>
              <a:buSzPts val="900"/>
              <a:buFont typeface="Georgia"/>
              <a:buNone/>
              <a:defRPr sz="900"/>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93" name="Google Shape;93;p10"/>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0"/>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0"/>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1"/>
          <p:cNvSpPr txBox="1">
            <a:spLocks noGrp="1"/>
          </p:cNvSpPr>
          <p:nvPr>
            <p:ph type="body" idx="1"/>
          </p:nvPr>
        </p:nvSpPr>
        <p:spPr>
          <a:xfrm rot="5400000">
            <a:off x="2409450" y="297174"/>
            <a:ext cx="4325100" cy="822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00"/>
              </a:spcBef>
              <a:spcAft>
                <a:spcPts val="0"/>
              </a:spcAft>
              <a:buSzPts val="1800"/>
              <a:buChar char="•"/>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100000"/>
              </a:lnSpc>
              <a:spcBef>
                <a:spcPts val="300"/>
              </a:spcBef>
              <a:spcAft>
                <a:spcPts val="0"/>
              </a:spcAft>
              <a:buSzPts val="1800"/>
              <a:buChar char="▫"/>
              <a:defRPr/>
            </a:lvl6pPr>
            <a:lvl7pPr marL="3200400" lvl="6" indent="-342900" algn="l" rtl="0">
              <a:lnSpc>
                <a:spcPct val="100000"/>
              </a:lnSpc>
              <a:spcBef>
                <a:spcPts val="300"/>
              </a:spcBef>
              <a:spcAft>
                <a:spcPts val="0"/>
              </a:spcAft>
              <a:buSzPts val="1800"/>
              <a:buChar char="▫"/>
              <a:defRPr/>
            </a:lvl7pPr>
            <a:lvl8pPr marL="3657600" lvl="7" indent="-342900" algn="l" rtl="0">
              <a:lnSpc>
                <a:spcPct val="100000"/>
              </a:lnSpc>
              <a:spcBef>
                <a:spcPts val="300"/>
              </a:spcBef>
              <a:spcAft>
                <a:spcPts val="0"/>
              </a:spcAft>
              <a:buSzPts val="1800"/>
              <a:buChar char="◦"/>
              <a:defRPr/>
            </a:lvl8pPr>
            <a:lvl9pPr marL="4114800" lvl="8" indent="-342900" algn="l" rtl="0">
              <a:lnSpc>
                <a:spcPct val="100000"/>
              </a:lnSpc>
              <a:spcBef>
                <a:spcPts val="300"/>
              </a:spcBef>
              <a:spcAft>
                <a:spcPts val="0"/>
              </a:spcAft>
              <a:buSzPts val="1800"/>
              <a:buChar char="◦"/>
              <a:defRPr/>
            </a:lvl9pPr>
          </a:lstStyle>
          <a:p>
            <a:endParaRPr/>
          </a:p>
        </p:txBody>
      </p:sp>
      <p:sp>
        <p:nvSpPr>
          <p:cNvPr id="99" name="Google Shape;99;p11"/>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1"/>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1"/>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80002" sy="80002"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300"/>
          </a:xfrm>
          <a:prstGeom prst="rect">
            <a:avLst/>
          </a:prstGeom>
          <a:solidFill>
            <a:schemeClr val="accen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133"/>
            <a:ext cx="3733800" cy="9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47"/>
            <a:ext cx="3733800" cy="180000"/>
          </a:xfrm>
          <a:prstGeom prst="rect">
            <a:avLst/>
          </a:prstGeom>
          <a:solidFill>
            <a:schemeClr val="accen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300" cy="27300"/>
          </a:xfrm>
          <a:prstGeom prst="roundRect">
            <a:avLst>
              <a:gd name="adj" fmla="val 16667"/>
            </a:avLst>
          </a:prstGeom>
          <a:blipFill rotWithShape="1">
            <a:blip r:embed="rId12">
              <a:alphaModFix/>
            </a:blip>
            <a:tile tx="0" ty="0" sx="80002" sy="80002"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600"/>
          </a:xfrm>
          <a:prstGeom prst="roundRect">
            <a:avLst>
              <a:gd name="adj" fmla="val 16667"/>
            </a:avLst>
          </a:prstGeom>
          <a:blipFill rotWithShape="1">
            <a:blip r:embed="rId12">
              <a:alphaModFix/>
            </a:blip>
            <a:tile tx="0" ty="0" sx="80002" sy="80002"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00" cy="621900"/>
          </a:xfrm>
          <a:prstGeom prst="rect">
            <a:avLst/>
          </a:prstGeom>
          <a:solidFill>
            <a:srgbClr val="FFFFF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300" cy="621900"/>
          </a:xfrm>
          <a:prstGeom prst="rect">
            <a:avLst/>
          </a:prstGeom>
          <a:solidFill>
            <a:srgbClr val="FFFFF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000" cy="621900"/>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300" cy="621900"/>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900" cy="58530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000" cy="585300"/>
          </a:xfrm>
          <a:prstGeom prst="rect">
            <a:avLst/>
          </a:prstGeom>
          <a:solidFill>
            <a:srgbClr val="FFFFFF">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3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60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subTitle" idx="1"/>
          </p:nvPr>
        </p:nvSpPr>
        <p:spPr>
          <a:xfrm>
            <a:off x="152400" y="3285788"/>
            <a:ext cx="4953000" cy="3201600"/>
          </a:xfrm>
          <a:prstGeom prst="rect">
            <a:avLst/>
          </a:prstGeom>
          <a:noFill/>
          <a:ln>
            <a:noFill/>
          </a:ln>
        </p:spPr>
        <p:txBody>
          <a:bodyPr spcFirstLastPara="1" wrap="square" lIns="91425" tIns="45700" rIns="91425" bIns="45700" anchor="t" anchorCtr="0">
            <a:normAutofit/>
          </a:bodyPr>
          <a:lstStyle/>
          <a:p>
            <a:pPr marL="64008" lvl="0" indent="0" algn="ctr" rtl="0">
              <a:lnSpc>
                <a:spcPct val="100000"/>
              </a:lnSpc>
              <a:spcBef>
                <a:spcPts val="0"/>
              </a:spcBef>
              <a:spcAft>
                <a:spcPts val="0"/>
              </a:spcAft>
              <a:buSzPts val="2400"/>
              <a:buNone/>
            </a:pPr>
            <a:endParaRPr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2400"/>
              <a:buNone/>
            </a:pPr>
            <a:endParaRPr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1600"/>
              <a:buNone/>
            </a:pPr>
            <a:r>
              <a:rPr lang="en-US" sz="1600" dirty="0">
                <a:effectLst>
                  <a:outerShdw blurRad="38100" dist="38100" dir="2700000" algn="tl">
                    <a:srgbClr val="000000">
                      <a:alpha val="43137"/>
                    </a:srgbClr>
                  </a:outerShdw>
                </a:effectLst>
                <a:latin typeface="Times New Roman"/>
                <a:ea typeface="Times New Roman"/>
                <a:cs typeface="Times New Roman"/>
                <a:sym typeface="Times New Roman"/>
              </a:rPr>
              <a:t>By:</a:t>
            </a:r>
            <a:endParaRPr dirty="0"/>
          </a:p>
          <a:p>
            <a:pPr marL="64008" lvl="0" indent="0" algn="ctr" rtl="0">
              <a:lnSpc>
                <a:spcPct val="100000"/>
              </a:lnSpc>
              <a:spcBef>
                <a:spcPts val="300"/>
              </a:spcBef>
              <a:spcAft>
                <a:spcPts val="0"/>
              </a:spcAft>
              <a:buSzPts val="2400"/>
              <a:buNone/>
            </a:pPr>
            <a:r>
              <a:rPr lang="en-US" dirty="0">
                <a:effectLst>
                  <a:outerShdw blurRad="38100" dist="38100" dir="2700000" algn="tl">
                    <a:srgbClr val="000000">
                      <a:alpha val="43137"/>
                    </a:srgbClr>
                  </a:outerShdw>
                </a:effectLst>
                <a:latin typeface="Times New Roman"/>
                <a:ea typeface="Times New Roman"/>
                <a:cs typeface="Times New Roman"/>
                <a:sym typeface="Times New Roman"/>
              </a:rPr>
              <a:t>Dr. </a:t>
            </a:r>
            <a:r>
              <a:rPr lang="en-US" dirty="0" err="1">
                <a:effectLst>
                  <a:outerShdw blurRad="38100" dist="38100" dir="2700000" algn="tl">
                    <a:srgbClr val="000000">
                      <a:alpha val="43137"/>
                    </a:srgbClr>
                  </a:outerShdw>
                </a:effectLst>
                <a:latin typeface="Times New Roman"/>
                <a:ea typeface="Times New Roman"/>
                <a:cs typeface="Times New Roman"/>
                <a:sym typeface="Times New Roman"/>
              </a:rPr>
              <a:t>S</a:t>
            </a:r>
            <a:r>
              <a:rPr lang="en-US" dirty="0" err="1" smtClean="0">
                <a:effectLst>
                  <a:outerShdw blurRad="38100" dist="38100" dir="2700000" algn="tl">
                    <a:srgbClr val="000000">
                      <a:alpha val="43137"/>
                    </a:srgbClr>
                  </a:outerShdw>
                </a:effectLst>
                <a:latin typeface="Times New Roman"/>
                <a:ea typeface="Times New Roman"/>
                <a:cs typeface="Times New Roman"/>
                <a:sym typeface="Times New Roman"/>
              </a:rPr>
              <a:t>oheila</a:t>
            </a:r>
            <a:r>
              <a:rPr lang="en-US" dirty="0" smtClean="0">
                <a:effectLst>
                  <a:outerShdw blurRad="38100" dist="38100" dir="2700000" algn="tl">
                    <a:srgbClr val="000000">
                      <a:alpha val="43137"/>
                    </a:srgbClr>
                  </a:outerShdw>
                </a:effectLst>
                <a:latin typeface="Times New Roman"/>
                <a:ea typeface="Times New Roman"/>
                <a:cs typeface="Times New Roman"/>
                <a:sym typeface="Times New Roman"/>
              </a:rPr>
              <a:t> </a:t>
            </a:r>
            <a:r>
              <a:rPr lang="en-US" dirty="0" err="1" smtClean="0">
                <a:effectLst>
                  <a:outerShdw blurRad="38100" dist="38100" dir="2700000" algn="tl">
                    <a:srgbClr val="000000">
                      <a:alpha val="43137"/>
                    </a:srgbClr>
                  </a:outerShdw>
                </a:effectLst>
                <a:latin typeface="Times New Roman"/>
                <a:ea typeface="Times New Roman"/>
                <a:cs typeface="Times New Roman"/>
                <a:sym typeface="Times New Roman"/>
              </a:rPr>
              <a:t>Sadeghi</a:t>
            </a:r>
            <a:r>
              <a:rPr lang="en-US" dirty="0" smtClean="0">
                <a:effectLst>
                  <a:outerShdw blurRad="38100" dist="38100" dir="2700000" algn="tl">
                    <a:srgbClr val="000000">
                      <a:alpha val="43137"/>
                    </a:srgbClr>
                  </a:outerShdw>
                </a:effectLst>
                <a:latin typeface="Times New Roman"/>
                <a:ea typeface="Times New Roman"/>
                <a:cs typeface="Times New Roman"/>
                <a:sym typeface="Times New Roman"/>
              </a:rPr>
              <a:t> </a:t>
            </a:r>
            <a:endParaRPr sz="1600"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1600"/>
              <a:buNone/>
            </a:pPr>
            <a:endParaRPr sz="1600"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1600"/>
              <a:buNone/>
            </a:pPr>
            <a:r>
              <a:rPr lang="en-US" sz="1600" dirty="0" err="1">
                <a:effectLst>
                  <a:outerShdw blurRad="38100" dist="38100" dir="2700000" algn="tl">
                    <a:srgbClr val="000000">
                      <a:alpha val="43137"/>
                    </a:srgbClr>
                  </a:outerShdw>
                </a:effectLst>
                <a:latin typeface="Times New Roman"/>
                <a:ea typeface="Times New Roman"/>
                <a:cs typeface="Times New Roman"/>
                <a:sym typeface="Times New Roman"/>
              </a:rPr>
              <a:t>Presentator</a:t>
            </a:r>
            <a:r>
              <a:rPr lang="en-US" sz="1600" dirty="0">
                <a:effectLst>
                  <a:outerShdw blurRad="38100" dist="38100" dir="2700000" algn="tl">
                    <a:srgbClr val="000000">
                      <a:alpha val="43137"/>
                    </a:srgbClr>
                  </a:outerShdw>
                </a:effectLst>
                <a:latin typeface="Times New Roman"/>
                <a:ea typeface="Times New Roman"/>
                <a:cs typeface="Times New Roman"/>
                <a:sym typeface="Times New Roman"/>
              </a:rPr>
              <a:t>:</a:t>
            </a:r>
            <a:endParaRPr dirty="0"/>
          </a:p>
          <a:p>
            <a:pPr marL="64008" lvl="0" indent="0" algn="ctr" rtl="0">
              <a:lnSpc>
                <a:spcPct val="100000"/>
              </a:lnSpc>
              <a:spcBef>
                <a:spcPts val="300"/>
              </a:spcBef>
              <a:spcAft>
                <a:spcPts val="0"/>
              </a:spcAft>
              <a:buSzPts val="2400"/>
              <a:buNone/>
            </a:pPr>
            <a:r>
              <a:rPr lang="en-US" dirty="0" err="1" smtClean="0">
                <a:effectLst>
                  <a:outerShdw blurRad="38100" dist="38100" dir="2700000" algn="tl">
                    <a:srgbClr val="000000">
                      <a:alpha val="43137"/>
                    </a:srgbClr>
                  </a:outerShdw>
                </a:effectLst>
                <a:latin typeface="Times New Roman"/>
                <a:ea typeface="Times New Roman"/>
                <a:cs typeface="Times New Roman"/>
                <a:sym typeface="Times New Roman"/>
              </a:rPr>
              <a:t>Dr.sabk</a:t>
            </a:r>
            <a:r>
              <a:rPr lang="en-US" dirty="0" smtClean="0">
                <a:effectLst>
                  <a:outerShdw blurRad="38100" dist="38100" dir="2700000" algn="tl">
                    <a:srgbClr val="000000">
                      <a:alpha val="43137"/>
                    </a:srgbClr>
                  </a:outerShdw>
                </a:effectLst>
                <a:latin typeface="Times New Roman"/>
                <a:ea typeface="Times New Roman"/>
                <a:cs typeface="Times New Roman"/>
                <a:sym typeface="Times New Roman"/>
              </a:rPr>
              <a:t> </a:t>
            </a:r>
            <a:r>
              <a:rPr lang="en-US" dirty="0" err="1" smtClean="0">
                <a:effectLst>
                  <a:outerShdw blurRad="38100" dist="38100" dir="2700000" algn="tl">
                    <a:srgbClr val="000000">
                      <a:alpha val="43137"/>
                    </a:srgbClr>
                  </a:outerShdw>
                </a:effectLst>
                <a:latin typeface="Times New Roman"/>
                <a:ea typeface="Times New Roman"/>
                <a:cs typeface="Times New Roman"/>
                <a:sym typeface="Times New Roman"/>
              </a:rPr>
              <a:t>ara</a:t>
            </a:r>
            <a:r>
              <a:rPr lang="en-US" dirty="0" smtClean="0">
                <a:effectLst>
                  <a:outerShdw blurRad="38100" dist="38100" dir="2700000" algn="tl">
                    <a:srgbClr val="000000">
                      <a:alpha val="43137"/>
                    </a:srgbClr>
                  </a:outerShdw>
                </a:effectLst>
                <a:latin typeface="Times New Roman"/>
                <a:ea typeface="Times New Roman"/>
                <a:cs typeface="Times New Roman"/>
                <a:sym typeface="Times New Roman"/>
              </a:rPr>
              <a:t>  </a:t>
            </a:r>
            <a:endParaRPr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2400"/>
              <a:buNone/>
            </a:pPr>
            <a:endParaRPr dirty="0">
              <a:effectLst>
                <a:outerShdw blurRad="38100" dist="38100" dir="2700000" algn="tl">
                  <a:srgbClr val="000000">
                    <a:alpha val="43137"/>
                  </a:srgbClr>
                </a:outerShdw>
              </a:effectLst>
              <a:latin typeface="Times New Roman"/>
              <a:ea typeface="Times New Roman"/>
              <a:cs typeface="Times New Roman"/>
              <a:sym typeface="Times New Roman"/>
            </a:endParaRPr>
          </a:p>
          <a:p>
            <a:pPr marL="64008" lvl="0" indent="0" algn="ctr" rtl="0">
              <a:lnSpc>
                <a:spcPct val="100000"/>
              </a:lnSpc>
              <a:spcBef>
                <a:spcPts val="300"/>
              </a:spcBef>
              <a:spcAft>
                <a:spcPts val="0"/>
              </a:spcAft>
              <a:buSzPts val="2400"/>
              <a:buNone/>
            </a:pPr>
            <a:endParaRPr dirty="0">
              <a:effectLst>
                <a:outerShdw blurRad="38100" dist="38100" dir="2700000" algn="tl">
                  <a:srgbClr val="000000">
                    <a:alpha val="43137"/>
                  </a:srgbClr>
                </a:outerShdw>
              </a:effectLst>
              <a:latin typeface="Times New Roman"/>
              <a:ea typeface="Times New Roman"/>
              <a:cs typeface="Times New Roman"/>
              <a:sym typeface="Times New Roman"/>
            </a:endParaRPr>
          </a:p>
        </p:txBody>
      </p:sp>
      <p:sp>
        <p:nvSpPr>
          <p:cNvPr id="114" name="Google Shape;114;p13"/>
          <p:cNvSpPr txBox="1">
            <a:spLocks noGrp="1"/>
          </p:cNvSpPr>
          <p:nvPr>
            <p:ph type="ctrTitle"/>
          </p:nvPr>
        </p:nvSpPr>
        <p:spPr>
          <a:xfrm>
            <a:off x="152400" y="609600"/>
            <a:ext cx="8458200" cy="2347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3600"/>
              <a:buFont typeface="Times New Roman"/>
              <a:buNone/>
            </a:pPr>
            <a:r>
              <a:rPr lang="en-US" sz="3600" dirty="0">
                <a:latin typeface="Times New Roman"/>
                <a:ea typeface="Times New Roman"/>
                <a:cs typeface="Times New Roman"/>
                <a:sym typeface="Times New Roman"/>
              </a:rPr>
              <a:t>Endocrine Grand Round</a:t>
            </a:r>
            <a:br>
              <a:rPr lang="en-US" sz="3600" dirty="0">
                <a:latin typeface="Times New Roman"/>
                <a:ea typeface="Times New Roman"/>
                <a:cs typeface="Times New Roman"/>
                <a:sym typeface="Times New Roman"/>
              </a:rPr>
            </a:br>
            <a:r>
              <a:rPr lang="en-US" sz="3600" dirty="0">
                <a:latin typeface="Times New Roman"/>
                <a:ea typeface="Times New Roman"/>
                <a:cs typeface="Times New Roman"/>
                <a:sym typeface="Times New Roman"/>
              </a:rPr>
              <a:t/>
            </a:r>
            <a:br>
              <a:rPr lang="en-US" sz="3600" dirty="0">
                <a:latin typeface="Times New Roman"/>
                <a:ea typeface="Times New Roman"/>
                <a:cs typeface="Times New Roman"/>
                <a:sym typeface="Times New Roman"/>
              </a:rPr>
            </a:br>
            <a:r>
              <a:rPr lang="en-US" sz="2800" dirty="0">
                <a:latin typeface="Algerian"/>
                <a:ea typeface="Algerian"/>
                <a:cs typeface="Algerian"/>
                <a:sym typeface="Algerian"/>
              </a:rPr>
              <a:t>“A </a:t>
            </a:r>
            <a:r>
              <a:rPr lang="fa-IR" sz="2800" dirty="0" smtClean="0">
                <a:latin typeface="Algerian"/>
                <a:ea typeface="Algerian"/>
                <a:cs typeface="Algerian"/>
                <a:sym typeface="Algerian"/>
              </a:rPr>
              <a:t>43</a:t>
            </a:r>
            <a:r>
              <a:rPr lang="en-US" sz="2800" dirty="0" smtClean="0">
                <a:latin typeface="Algerian"/>
                <a:ea typeface="Algerian"/>
                <a:cs typeface="Algerian"/>
                <a:sym typeface="Algerian"/>
              </a:rPr>
              <a:t>-year-old man </a:t>
            </a:r>
            <a:r>
              <a:rPr lang="en-US" sz="2800" dirty="0">
                <a:latin typeface="Algerian"/>
                <a:ea typeface="Algerian"/>
                <a:cs typeface="Algerian"/>
                <a:sym typeface="Algerian"/>
              </a:rPr>
              <a:t>with </a:t>
            </a:r>
            <a:r>
              <a:rPr lang="en-US" sz="2800" dirty="0" smtClean="0">
                <a:latin typeface="Algerian"/>
                <a:ea typeface="Algerian"/>
                <a:cs typeface="Algerian"/>
                <a:sym typeface="Algerian"/>
              </a:rPr>
              <a:t>headache”</a:t>
            </a:r>
            <a:endParaRPr sz="2800" dirty="0">
              <a:latin typeface="Algerian"/>
              <a:ea typeface="Algerian"/>
              <a:cs typeface="Algerian"/>
              <a:sym typeface="Algeri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10</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637" b="13234"/>
          <a:stretch/>
        </p:blipFill>
        <p:spPr>
          <a:xfrm>
            <a:off x="1989683" y="661986"/>
            <a:ext cx="4697720" cy="6196014"/>
          </a:xfrm>
          <a:prstGeom prst="rect">
            <a:avLst/>
          </a:prstGeom>
        </p:spPr>
      </p:pic>
    </p:spTree>
    <p:extLst>
      <p:ext uri="{BB962C8B-B14F-4D97-AF65-F5344CB8AC3E}">
        <p14:creationId xmlns:p14="http://schemas.microsoft.com/office/powerpoint/2010/main" val="214298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87104"/>
            <a:ext cx="8229600" cy="791571"/>
          </a:xfrm>
        </p:spPr>
        <p:txBody>
          <a:bodyPr/>
          <a:lstStyle/>
          <a:p>
            <a:r>
              <a:rPr lang="en-US" dirty="0" smtClean="0"/>
              <a:t>Report : 7/1/98 </a:t>
            </a:r>
            <a:endParaRPr lang="en-US" dirty="0"/>
          </a:p>
        </p:txBody>
      </p:sp>
      <p:sp>
        <p:nvSpPr>
          <p:cNvPr id="4" name="Text Placeholder 3"/>
          <p:cNvSpPr>
            <a:spLocks noGrp="1"/>
          </p:cNvSpPr>
          <p:nvPr>
            <p:ph type="body" idx="1"/>
          </p:nvPr>
        </p:nvSpPr>
        <p:spPr>
          <a:xfrm>
            <a:off x="457200" y="1733782"/>
            <a:ext cx="8229600" cy="4639721"/>
          </a:xfrm>
        </p:spPr>
        <p:txBody>
          <a:bodyPr>
            <a:normAutofit/>
          </a:bodyPr>
          <a:lstStyle/>
          <a:p>
            <a:pPr marL="114300" indent="0" algn="just">
              <a:buNone/>
            </a:pPr>
            <a:r>
              <a:rPr lang="en-US" sz="2400" dirty="0" err="1" smtClean="0"/>
              <a:t>Iso</a:t>
            </a:r>
            <a:r>
              <a:rPr lang="en-US" sz="2400" dirty="0" smtClean="0"/>
              <a:t> signal SOL with homogenous enhancement and snowman appearance, measuring about 40*38 mm in </a:t>
            </a:r>
            <a:r>
              <a:rPr lang="en-US" sz="2400" dirty="0" err="1" smtClean="0"/>
              <a:t>sella</a:t>
            </a:r>
            <a:r>
              <a:rPr lang="en-US" sz="2400" dirty="0" smtClean="0"/>
              <a:t>, causing elevation and compression of optic chiasma and depression of floor of </a:t>
            </a:r>
            <a:r>
              <a:rPr lang="en-US" sz="2400" dirty="0" err="1" smtClean="0"/>
              <a:t>sella</a:t>
            </a:r>
            <a:r>
              <a:rPr lang="en-US" sz="2400" dirty="0" smtClean="0"/>
              <a:t>. </a:t>
            </a:r>
          </a:p>
          <a:p>
            <a:pPr marL="114300" indent="0" algn="just">
              <a:buNone/>
            </a:pPr>
            <a:endParaRPr lang="en-US" sz="2400" dirty="0" smtClean="0"/>
          </a:p>
          <a:p>
            <a:pPr marL="114300" indent="0" algn="just">
              <a:buNone/>
            </a:pPr>
            <a:r>
              <a:rPr lang="en-US" sz="2400" dirty="0" smtClean="0"/>
              <a:t>Enhancement of bilateral cavernous sinuses by the mass. </a:t>
            </a:r>
          </a:p>
          <a:p>
            <a:pPr marL="114300" indent="0" algn="just">
              <a:buNone/>
            </a:pPr>
            <a:r>
              <a:rPr lang="en-US" sz="2400" dirty="0" smtClean="0"/>
              <a:t>Pituitary </a:t>
            </a:r>
            <a:r>
              <a:rPr lang="en-US" sz="2400" dirty="0" err="1" smtClean="0"/>
              <a:t>macroadenoma</a:t>
            </a:r>
            <a:r>
              <a:rPr lang="en-US" sz="2400" dirty="0" smtClean="0"/>
              <a:t> is the most probable diagnosis.</a:t>
            </a:r>
          </a:p>
          <a:p>
            <a:pPr marL="114300" indent="0" algn="just">
              <a:buNone/>
            </a:pPr>
            <a:r>
              <a:rPr lang="en-US" sz="2400" dirty="0" smtClean="0"/>
              <a:t>No ischemic sign.  </a:t>
            </a:r>
            <a:endParaRPr lang="en-US" sz="24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11</a:t>
            </a:fld>
            <a:endParaRPr lang="en-US"/>
          </a:p>
        </p:txBody>
      </p:sp>
    </p:spTree>
    <p:extLst>
      <p:ext uri="{BB962C8B-B14F-4D97-AF65-F5344CB8AC3E}">
        <p14:creationId xmlns:p14="http://schemas.microsoft.com/office/powerpoint/2010/main" val="3119516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23" y="544944"/>
            <a:ext cx="8229600" cy="969819"/>
          </a:xfrm>
        </p:spPr>
        <p:txBody>
          <a:bodyPr>
            <a:normAutofit fontScale="90000"/>
          </a:bodyPr>
          <a:lstStyle/>
          <a:p>
            <a:pPr algn="ctr"/>
            <a:r>
              <a:rPr lang="en-US" sz="3600" dirty="0" err="1" smtClean="0"/>
              <a:t>Perimetry</a:t>
            </a:r>
            <a:r>
              <a:rPr lang="en-US" sz="3600" dirty="0" smtClean="0"/>
              <a:t> 8/1/98</a:t>
            </a:r>
            <a:r>
              <a:rPr lang="fa-IR" sz="3600" dirty="0" smtClean="0"/>
              <a:t/>
            </a:r>
            <a:br>
              <a:rPr lang="fa-IR" sz="3600" dirty="0" smtClean="0"/>
            </a:br>
            <a:r>
              <a:rPr lang="en-US" sz="2400" dirty="0" smtClean="0"/>
              <a:t>right eye</a:t>
            </a:r>
            <a:r>
              <a:rPr lang="en-US" dirty="0" smtClean="0"/>
              <a:t> </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12</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54" t="8643" r="354" b="22603"/>
          <a:stretch/>
        </p:blipFill>
        <p:spPr>
          <a:xfrm>
            <a:off x="2593075" y="1695562"/>
            <a:ext cx="4220049" cy="5162438"/>
          </a:xfrm>
          <a:prstGeom prst="rect">
            <a:avLst/>
          </a:prstGeom>
        </p:spPr>
      </p:pic>
    </p:spTree>
    <p:extLst>
      <p:ext uri="{BB962C8B-B14F-4D97-AF65-F5344CB8AC3E}">
        <p14:creationId xmlns:p14="http://schemas.microsoft.com/office/powerpoint/2010/main" val="130833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13</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72" b="26567"/>
          <a:stretch/>
        </p:blipFill>
        <p:spPr>
          <a:xfrm>
            <a:off x="1910687" y="1320800"/>
            <a:ext cx="5093506" cy="5537200"/>
          </a:xfrm>
          <a:prstGeom prst="rect">
            <a:avLst/>
          </a:prstGeom>
        </p:spPr>
      </p:pic>
      <p:sp>
        <p:nvSpPr>
          <p:cNvPr id="6" name="Title 1"/>
          <p:cNvSpPr txBox="1">
            <a:spLocks/>
          </p:cNvSpPr>
          <p:nvPr/>
        </p:nvSpPr>
        <p:spPr>
          <a:xfrm>
            <a:off x="408023" y="544945"/>
            <a:ext cx="8229600" cy="785092"/>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err="1" smtClean="0">
                <a:ln>
                  <a:noFill/>
                </a:ln>
                <a:solidFill>
                  <a:srgbClr val="000000"/>
                </a:solidFill>
                <a:effectLst/>
                <a:uLnTx/>
                <a:uFillTx/>
                <a:latin typeface="Arial"/>
                <a:ea typeface="Arial"/>
                <a:cs typeface="Arial"/>
                <a:sym typeface="Arial"/>
              </a:rPr>
              <a:t>Perimetry</a:t>
            </a:r>
            <a:r>
              <a:rPr kumimoji="0" lang="en-US" sz="3300" b="0" i="0" u="none" strike="noStrike" kern="0" cap="none" spc="0" normalizeH="0" baseline="0" noProof="0" dirty="0" smtClean="0">
                <a:ln>
                  <a:noFill/>
                </a:ln>
                <a:solidFill>
                  <a:srgbClr val="000000"/>
                </a:solidFill>
                <a:effectLst/>
                <a:uLnTx/>
                <a:uFillTx/>
                <a:latin typeface="Arial"/>
                <a:ea typeface="Arial"/>
                <a:cs typeface="Arial"/>
                <a:sym typeface="Arial"/>
              </a:rPr>
              <a:t> 8/1/98</a:t>
            </a:r>
            <a:r>
              <a:rPr kumimoji="0" lang="fa-IR" sz="1400" b="0" i="0" u="none" strike="noStrike" kern="0" cap="none" spc="0" normalizeH="0" baseline="0" noProof="0" dirty="0" smtClean="0">
                <a:ln>
                  <a:noFill/>
                </a:ln>
                <a:solidFill>
                  <a:srgbClr val="000000"/>
                </a:solidFill>
                <a:effectLst/>
                <a:uLnTx/>
                <a:uFillTx/>
                <a:latin typeface="Arial"/>
                <a:ea typeface="Arial"/>
                <a:cs typeface="Arial"/>
                <a:sym typeface="Arial"/>
              </a:rPr>
              <a:t/>
            </a:r>
            <a:br>
              <a:rPr kumimoji="0" lang="fa-IR" sz="1400" b="0" i="0" u="none" strike="noStrike" kern="0" cap="none" spc="0" normalizeH="0" baseline="0" noProof="0" dirty="0" smtClean="0">
                <a:ln>
                  <a:noFill/>
                </a:ln>
                <a:solidFill>
                  <a:srgbClr val="000000"/>
                </a:solidFill>
                <a:effectLst/>
                <a:uLnTx/>
                <a:uFillTx/>
                <a:latin typeface="Arial"/>
                <a:ea typeface="Arial"/>
                <a:cs typeface="Arial"/>
                <a:sym typeface="Arial"/>
              </a:rPr>
            </a:b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left eye</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9417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520"/>
            <a:ext cx="8229600" cy="1066800"/>
          </a:xfrm>
        </p:spPr>
        <p:txBody>
          <a:bodyPr/>
          <a:lstStyle/>
          <a:p>
            <a:pPr algn="ctr"/>
            <a:r>
              <a:rPr lang="en-US" dirty="0" smtClean="0"/>
              <a:t>Lab data in 8/1/98</a:t>
            </a:r>
            <a:endParaRPr lang="en-US" dirty="0"/>
          </a:p>
        </p:txBody>
      </p:sp>
      <p:sp>
        <p:nvSpPr>
          <p:cNvPr id="4" name="Text Placeholder 3"/>
          <p:cNvSpPr>
            <a:spLocks noGrp="1"/>
          </p:cNvSpPr>
          <p:nvPr>
            <p:ph type="body" idx="1"/>
          </p:nvPr>
        </p:nvSpPr>
        <p:spPr>
          <a:xfrm>
            <a:off x="457200" y="1569494"/>
            <a:ext cx="8229600" cy="4794368"/>
          </a:xfrm>
        </p:spPr>
        <p:txBody>
          <a:bodyPr>
            <a:normAutofit lnSpcReduction="10000"/>
          </a:bodyPr>
          <a:lstStyle/>
          <a:p>
            <a:r>
              <a:rPr lang="en-US" sz="2000" dirty="0" smtClean="0">
                <a:latin typeface="Georgia" panose="02040502050405020303" pitchFamily="18" charset="0"/>
              </a:rPr>
              <a:t>PRL:  23110 mIU/mL </a:t>
            </a:r>
            <a:r>
              <a:rPr lang="en-US" sz="2000" dirty="0" smtClean="0">
                <a:solidFill>
                  <a:srgbClr val="FF0000"/>
                </a:solidFill>
                <a:latin typeface="Georgia" panose="02040502050405020303" pitchFamily="18" charset="0"/>
              </a:rPr>
              <a:t>(↑)          </a:t>
            </a:r>
            <a:r>
              <a:rPr lang="en-US" sz="2000" dirty="0" smtClean="0">
                <a:latin typeface="Georgia" panose="02040502050405020303" pitchFamily="18" charset="0"/>
              </a:rPr>
              <a:t>                       </a:t>
            </a:r>
            <a:r>
              <a:rPr lang="en-US" sz="1600" dirty="0" smtClean="0">
                <a:latin typeface="Georgia" panose="02040502050405020303" pitchFamily="18" charset="0"/>
              </a:rPr>
              <a:t>(NL range: 53-360)</a:t>
            </a:r>
            <a:endParaRPr lang="en-US" sz="1600" dirty="0" smtClean="0">
              <a:solidFill>
                <a:srgbClr val="FF0000"/>
              </a:solidFill>
              <a:latin typeface="Georgia" panose="02040502050405020303" pitchFamily="18" charset="0"/>
            </a:endParaRPr>
          </a:p>
          <a:p>
            <a:r>
              <a:rPr lang="en-US" sz="2000" dirty="0" smtClean="0">
                <a:latin typeface="Georgia" panose="02040502050405020303" pitchFamily="18" charset="0"/>
              </a:rPr>
              <a:t>PRL 1/100:  237.9  mIU/ </a:t>
            </a:r>
            <a:r>
              <a:rPr lang="en-US" sz="2000" dirty="0" err="1" smtClean="0">
                <a:latin typeface="Georgia" panose="02040502050405020303" pitchFamily="18" charset="0"/>
              </a:rPr>
              <a:t>mL</a:t>
            </a:r>
            <a:r>
              <a:rPr lang="en-US" sz="2000" dirty="0" smtClean="0">
                <a:latin typeface="Georgia" panose="02040502050405020303" pitchFamily="18" charset="0"/>
              </a:rPr>
              <a:t>                          </a:t>
            </a:r>
            <a:r>
              <a:rPr lang="en-US" sz="1600" dirty="0" smtClean="0">
                <a:latin typeface="Georgia" panose="02040502050405020303" pitchFamily="18" charset="0"/>
              </a:rPr>
              <a:t>(</a:t>
            </a:r>
            <a:r>
              <a:rPr lang="en-US" sz="1600" dirty="0">
                <a:latin typeface="Georgia" panose="02040502050405020303" pitchFamily="18" charset="0"/>
              </a:rPr>
              <a:t>NL </a:t>
            </a:r>
            <a:r>
              <a:rPr lang="en-US" sz="1600" dirty="0" smtClean="0">
                <a:latin typeface="Georgia" panose="02040502050405020303" pitchFamily="18" charset="0"/>
              </a:rPr>
              <a:t>range: 53-360)</a:t>
            </a:r>
          </a:p>
          <a:p>
            <a:endParaRPr lang="en-US" sz="2000" dirty="0" smtClean="0">
              <a:latin typeface="Georgia" panose="02040502050405020303" pitchFamily="18" charset="0"/>
            </a:endParaRPr>
          </a:p>
          <a:p>
            <a:r>
              <a:rPr lang="en-US" sz="2000" dirty="0" smtClean="0">
                <a:latin typeface="Georgia" panose="02040502050405020303" pitchFamily="18" charset="0"/>
              </a:rPr>
              <a:t>TSH:  2.9 </a:t>
            </a:r>
            <a:r>
              <a:rPr lang="en-US" sz="2000" dirty="0" err="1" smtClean="0">
                <a:latin typeface="Georgia" panose="02040502050405020303" pitchFamily="18" charset="0"/>
              </a:rPr>
              <a:t>micIU</a:t>
            </a:r>
            <a:r>
              <a:rPr lang="en-US" sz="2000" dirty="0" smtClean="0">
                <a:latin typeface="Georgia" panose="02040502050405020303" pitchFamily="18" charset="0"/>
              </a:rPr>
              <a:t>/U                                           </a:t>
            </a:r>
            <a:r>
              <a:rPr lang="en-US" sz="1600" dirty="0" smtClean="0">
                <a:latin typeface="Georgia" panose="02040502050405020303" pitchFamily="18" charset="0"/>
              </a:rPr>
              <a:t>(</a:t>
            </a:r>
            <a:r>
              <a:rPr lang="en-US" sz="1600" dirty="0">
                <a:latin typeface="Georgia" panose="02040502050405020303" pitchFamily="18" charset="0"/>
              </a:rPr>
              <a:t>NL range: </a:t>
            </a:r>
            <a:r>
              <a:rPr lang="en-US" sz="1600" dirty="0" smtClean="0">
                <a:latin typeface="Georgia" panose="02040502050405020303" pitchFamily="18" charset="0"/>
              </a:rPr>
              <a:t>0.3-4.5)</a:t>
            </a:r>
            <a:endParaRPr lang="en-US" sz="1800" dirty="0" smtClean="0">
              <a:latin typeface="Georgia" panose="02040502050405020303" pitchFamily="18" charset="0"/>
            </a:endParaRPr>
          </a:p>
          <a:p>
            <a:r>
              <a:rPr lang="en-US" sz="2000" dirty="0" smtClean="0">
                <a:latin typeface="Georgia" panose="02040502050405020303" pitchFamily="18" charset="0"/>
              </a:rPr>
              <a:t>Free T4: 0.92                                                     </a:t>
            </a:r>
            <a:r>
              <a:rPr lang="en-US" sz="1600" dirty="0" smtClean="0">
                <a:latin typeface="Georgia" panose="02040502050405020303" pitchFamily="18" charset="0"/>
              </a:rPr>
              <a:t>(</a:t>
            </a:r>
            <a:r>
              <a:rPr lang="en-US" sz="1600" dirty="0">
                <a:latin typeface="Georgia" panose="02040502050405020303" pitchFamily="18" charset="0"/>
              </a:rPr>
              <a:t>NL range: </a:t>
            </a:r>
            <a:r>
              <a:rPr lang="en-US" sz="1600" dirty="0" smtClean="0">
                <a:latin typeface="Georgia" panose="02040502050405020303" pitchFamily="18" charset="0"/>
              </a:rPr>
              <a:t>0.8-1.9)</a:t>
            </a:r>
          </a:p>
          <a:p>
            <a:endParaRPr lang="en-US" sz="2000" dirty="0">
              <a:latin typeface="Georgia" panose="02040502050405020303" pitchFamily="18" charset="0"/>
            </a:endParaRPr>
          </a:p>
          <a:p>
            <a:r>
              <a:rPr lang="en-US" sz="2000" dirty="0" smtClean="0">
                <a:latin typeface="Georgia" panose="02040502050405020303" pitchFamily="18" charset="0"/>
              </a:rPr>
              <a:t>Cortizole 8AM: 22 </a:t>
            </a:r>
            <a:r>
              <a:rPr lang="en-US" sz="2000" dirty="0" err="1" smtClean="0">
                <a:latin typeface="Georgia" panose="02040502050405020303" pitchFamily="18" charset="0"/>
              </a:rPr>
              <a:t>micgr</a:t>
            </a:r>
            <a:r>
              <a:rPr lang="en-US" sz="2000" dirty="0" smtClean="0">
                <a:latin typeface="Georgia" panose="02040502050405020303" pitchFamily="18" charset="0"/>
              </a:rPr>
              <a:t>/</a:t>
            </a:r>
            <a:r>
              <a:rPr lang="en-US" sz="2000" dirty="0" err="1" smtClean="0">
                <a:latin typeface="Georgia" panose="02040502050405020303" pitchFamily="18" charset="0"/>
              </a:rPr>
              <a:t>dL</a:t>
            </a:r>
            <a:r>
              <a:rPr lang="en-US" sz="2000" dirty="0">
                <a:latin typeface="Georgia" panose="02040502050405020303" pitchFamily="18" charset="0"/>
              </a:rPr>
              <a:t> </a:t>
            </a:r>
            <a:r>
              <a:rPr lang="en-US" sz="2000" dirty="0" smtClean="0">
                <a:latin typeface="Georgia" panose="02040502050405020303" pitchFamily="18" charset="0"/>
              </a:rPr>
              <a:t>                           </a:t>
            </a:r>
            <a:r>
              <a:rPr lang="en-US" sz="1600" dirty="0" smtClean="0">
                <a:latin typeface="Georgia" panose="02040502050405020303" pitchFamily="18" charset="0"/>
              </a:rPr>
              <a:t>(</a:t>
            </a:r>
            <a:r>
              <a:rPr lang="en-US" sz="1600" dirty="0">
                <a:latin typeface="Georgia" panose="02040502050405020303" pitchFamily="18" charset="0"/>
              </a:rPr>
              <a:t>NL range: </a:t>
            </a:r>
            <a:r>
              <a:rPr lang="en-US" sz="1600" dirty="0" smtClean="0">
                <a:latin typeface="Georgia" panose="02040502050405020303" pitchFamily="18" charset="0"/>
              </a:rPr>
              <a:t>5-15)</a:t>
            </a:r>
          </a:p>
          <a:p>
            <a:pPr marL="114300" indent="0">
              <a:buNone/>
            </a:pPr>
            <a:endParaRPr lang="en-US" sz="2000" dirty="0" smtClean="0">
              <a:latin typeface="Georgia" panose="02040502050405020303" pitchFamily="18" charset="0"/>
            </a:endParaRPr>
          </a:p>
          <a:p>
            <a:r>
              <a:rPr lang="en-US" sz="2000" dirty="0" smtClean="0">
                <a:latin typeface="Georgia" panose="02040502050405020303" pitchFamily="18" charset="0"/>
              </a:rPr>
              <a:t>LH: 3.22 </a:t>
            </a:r>
            <a:r>
              <a:rPr lang="en-US" sz="2000" dirty="0" err="1" smtClean="0">
                <a:latin typeface="Georgia" panose="02040502050405020303" pitchFamily="18" charset="0"/>
              </a:rPr>
              <a:t>mIU</a:t>
            </a:r>
            <a:r>
              <a:rPr lang="en-US" sz="2000" dirty="0" smtClean="0">
                <a:latin typeface="Georgia" panose="02040502050405020303" pitchFamily="18" charset="0"/>
              </a:rPr>
              <a:t>/</a:t>
            </a:r>
            <a:r>
              <a:rPr lang="en-US" sz="2000" dirty="0" err="1" smtClean="0">
                <a:latin typeface="Georgia" panose="02040502050405020303" pitchFamily="18" charset="0"/>
              </a:rPr>
              <a:t>mL</a:t>
            </a:r>
            <a:r>
              <a:rPr lang="en-US" sz="2000" dirty="0" smtClean="0">
                <a:latin typeface="Georgia" panose="02040502050405020303" pitchFamily="18" charset="0"/>
              </a:rPr>
              <a:t>                                   </a:t>
            </a:r>
            <a:r>
              <a:rPr lang="en-US" sz="1600" dirty="0">
                <a:latin typeface="Georgia" panose="02040502050405020303" pitchFamily="18" charset="0"/>
              </a:rPr>
              <a:t>(NL </a:t>
            </a:r>
            <a:r>
              <a:rPr lang="en-US" sz="1600" dirty="0" smtClean="0">
                <a:latin typeface="Georgia" panose="02040502050405020303" pitchFamily="18" charset="0"/>
              </a:rPr>
              <a:t>range in adult male: 0.8-7.6)</a:t>
            </a:r>
            <a:endParaRPr lang="en-US" sz="1600" dirty="0">
              <a:latin typeface="Georgia" panose="02040502050405020303" pitchFamily="18" charset="0"/>
            </a:endParaRPr>
          </a:p>
          <a:p>
            <a:endParaRPr lang="en-US" sz="2000" dirty="0" smtClean="0">
              <a:latin typeface="Georgia" panose="02040502050405020303" pitchFamily="18" charset="0"/>
            </a:endParaRPr>
          </a:p>
          <a:p>
            <a:r>
              <a:rPr lang="en-US" sz="2000" dirty="0" smtClean="0">
                <a:latin typeface="Georgia" panose="02040502050405020303" pitchFamily="18" charset="0"/>
              </a:rPr>
              <a:t>FSH: 3.89</a:t>
            </a:r>
            <a:r>
              <a:rPr lang="en-US" sz="2000" dirty="0">
                <a:latin typeface="Georgia" panose="02040502050405020303" pitchFamily="18" charset="0"/>
              </a:rPr>
              <a:t> </a:t>
            </a:r>
            <a:r>
              <a:rPr lang="en-US" sz="2000" dirty="0" err="1">
                <a:latin typeface="Georgia" panose="02040502050405020303" pitchFamily="18" charset="0"/>
              </a:rPr>
              <a:t>mIU</a:t>
            </a:r>
            <a:r>
              <a:rPr lang="en-US" sz="2000" dirty="0">
                <a:latin typeface="Georgia" panose="02040502050405020303" pitchFamily="18" charset="0"/>
              </a:rPr>
              <a:t>/</a:t>
            </a:r>
            <a:r>
              <a:rPr lang="en-US" sz="2000" dirty="0" err="1">
                <a:latin typeface="Georgia" panose="02040502050405020303" pitchFamily="18" charset="0"/>
              </a:rPr>
              <a:t>mL</a:t>
            </a:r>
            <a:r>
              <a:rPr lang="en-US" sz="2000" dirty="0">
                <a:latin typeface="Georgia" panose="02040502050405020303" pitchFamily="18" charset="0"/>
              </a:rPr>
              <a:t> </a:t>
            </a:r>
            <a:r>
              <a:rPr lang="en-US" sz="2000" dirty="0" smtClean="0">
                <a:latin typeface="Georgia" panose="02040502050405020303" pitchFamily="18" charset="0"/>
              </a:rPr>
              <a:t>                              </a:t>
            </a:r>
            <a:r>
              <a:rPr lang="en-US" sz="1700" dirty="0" smtClean="0">
                <a:latin typeface="Georgia" panose="02040502050405020303" pitchFamily="18" charset="0"/>
              </a:rPr>
              <a:t>(</a:t>
            </a:r>
            <a:r>
              <a:rPr lang="en-US" sz="1700" dirty="0">
                <a:latin typeface="Georgia" panose="02040502050405020303" pitchFamily="18" charset="0"/>
              </a:rPr>
              <a:t>NL range in adult male: </a:t>
            </a:r>
            <a:r>
              <a:rPr lang="en-US" sz="1700" dirty="0" smtClean="0">
                <a:latin typeface="Georgia" panose="02040502050405020303" pitchFamily="18" charset="0"/>
              </a:rPr>
              <a:t>0.7-11.1)</a:t>
            </a:r>
            <a:endParaRPr lang="en-US" sz="2000" dirty="0" smtClean="0">
              <a:latin typeface="Georgia" panose="02040502050405020303" pitchFamily="18" charset="0"/>
            </a:endParaRPr>
          </a:p>
          <a:p>
            <a:r>
              <a:rPr lang="en-US" sz="2000" dirty="0" smtClean="0">
                <a:latin typeface="Georgia" panose="02040502050405020303" pitchFamily="18" charset="0"/>
              </a:rPr>
              <a:t>Testosterone</a:t>
            </a:r>
            <a:r>
              <a:rPr lang="en-US" sz="2000" dirty="0" smtClean="0">
                <a:latin typeface="Georgia" panose="02040502050405020303" pitchFamily="18" charset="0"/>
              </a:rPr>
              <a:t>: 0.9 ng/mL </a:t>
            </a:r>
            <a:r>
              <a:rPr lang="en-US" sz="2000" dirty="0" smtClean="0">
                <a:solidFill>
                  <a:srgbClr val="FF0000"/>
                </a:solidFill>
                <a:latin typeface="Georgia" panose="02040502050405020303" pitchFamily="18" charset="0"/>
              </a:rPr>
              <a:t>(↓)               </a:t>
            </a:r>
            <a:r>
              <a:rPr lang="en-US" sz="1700" dirty="0" smtClean="0">
                <a:latin typeface="Georgia" panose="02040502050405020303" pitchFamily="18" charset="0"/>
              </a:rPr>
              <a:t>(</a:t>
            </a:r>
            <a:r>
              <a:rPr lang="en-US" sz="1700" dirty="0">
                <a:latin typeface="Georgia" panose="02040502050405020303" pitchFamily="18" charset="0"/>
              </a:rPr>
              <a:t>NL range in </a:t>
            </a:r>
            <a:r>
              <a:rPr lang="en-US" sz="1700" dirty="0" smtClean="0">
                <a:latin typeface="Georgia" panose="02040502050405020303" pitchFamily="18" charset="0"/>
              </a:rPr>
              <a:t>male 20-49 y : 1.6-8.53)</a:t>
            </a:r>
            <a:endParaRPr lang="en-US" sz="1700" dirty="0">
              <a:latin typeface="Georgia" panose="02040502050405020303" pitchFamily="18" charset="0"/>
            </a:endParaRPr>
          </a:p>
          <a:p>
            <a:pPr marL="114300" indent="0">
              <a:buNone/>
            </a:pPr>
            <a:endParaRPr lang="en-US" sz="2000" dirty="0">
              <a:latin typeface="Georgia" panose="02040502050405020303" pitchFamily="18" charset="0"/>
            </a:endParaRPr>
          </a:p>
          <a:p>
            <a:r>
              <a:rPr lang="en-US" sz="2000" dirty="0" smtClean="0">
                <a:latin typeface="Georgia" panose="02040502050405020303" pitchFamily="18" charset="0"/>
              </a:rPr>
              <a:t>IGF-1: 187.1</a:t>
            </a:r>
            <a:r>
              <a:rPr lang="en-US" sz="2000" dirty="0">
                <a:latin typeface="Georgia" panose="02040502050405020303" pitchFamily="18" charset="0"/>
              </a:rPr>
              <a:t> </a:t>
            </a:r>
            <a:r>
              <a:rPr lang="en-US" sz="2000" dirty="0" err="1">
                <a:latin typeface="Georgia" panose="02040502050405020303" pitchFamily="18" charset="0"/>
              </a:rPr>
              <a:t>ng</a:t>
            </a:r>
            <a:r>
              <a:rPr lang="en-US" sz="2000" dirty="0">
                <a:latin typeface="Georgia" panose="02040502050405020303" pitchFamily="18" charset="0"/>
              </a:rPr>
              <a:t>/</a:t>
            </a:r>
            <a:r>
              <a:rPr lang="en-US" sz="2000" dirty="0" err="1">
                <a:latin typeface="Georgia" panose="02040502050405020303" pitchFamily="18" charset="0"/>
              </a:rPr>
              <a:t>mL</a:t>
            </a:r>
            <a:r>
              <a:rPr lang="en-US" sz="2000" dirty="0">
                <a:latin typeface="Georgia" panose="02040502050405020303" pitchFamily="18" charset="0"/>
              </a:rPr>
              <a:t> </a:t>
            </a:r>
            <a:r>
              <a:rPr lang="en-US" sz="2000" dirty="0" smtClean="0">
                <a:latin typeface="Georgia" panose="02040502050405020303" pitchFamily="18" charset="0"/>
              </a:rPr>
              <a:t>                           </a:t>
            </a:r>
            <a:r>
              <a:rPr lang="en-US" sz="1600" dirty="0" smtClean="0">
                <a:latin typeface="Georgia" panose="02040502050405020303" pitchFamily="18" charset="0"/>
              </a:rPr>
              <a:t>(</a:t>
            </a:r>
            <a:r>
              <a:rPr lang="en-US" sz="1600" dirty="0">
                <a:latin typeface="Georgia" panose="02040502050405020303" pitchFamily="18" charset="0"/>
              </a:rPr>
              <a:t>NL range in male 20-49 y : </a:t>
            </a:r>
            <a:r>
              <a:rPr lang="en-US" sz="1600" dirty="0" smtClean="0">
                <a:latin typeface="Georgia" panose="02040502050405020303" pitchFamily="18" charset="0"/>
              </a:rPr>
              <a:t>86.4- 227.8)</a:t>
            </a:r>
            <a:endParaRPr lang="en-US" sz="1600" dirty="0">
              <a:latin typeface="Georgia" panose="02040502050405020303" pitchFamily="18" charset="0"/>
            </a:endParaRPr>
          </a:p>
          <a:p>
            <a:pPr marL="114300" indent="0">
              <a:buNone/>
            </a:pPr>
            <a:endParaRPr lang="en-US" sz="2400" dirty="0">
              <a:latin typeface="Georgia" panose="02040502050405020303" pitchFamily="18" charset="0"/>
            </a:endParaRPr>
          </a:p>
          <a:p>
            <a:endParaRPr lang="en-US" sz="2000" dirty="0">
              <a:latin typeface="Georgia" panose="02040502050405020303" pitchFamily="18" charset="0"/>
            </a:endParaRP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14</a:t>
            </a:fld>
            <a:endParaRPr lang="en-US"/>
          </a:p>
        </p:txBody>
      </p:sp>
    </p:spTree>
    <p:extLst>
      <p:ext uri="{BB962C8B-B14F-4D97-AF65-F5344CB8AC3E}">
        <p14:creationId xmlns:p14="http://schemas.microsoft.com/office/powerpoint/2010/main" val="292002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Biochemistry</a:t>
            </a:r>
            <a:endParaRPr lang="en-US" dirty="0"/>
          </a:p>
        </p:txBody>
      </p:sp>
      <p:sp>
        <p:nvSpPr>
          <p:cNvPr id="7" name="Text Placeholder 6"/>
          <p:cNvSpPr>
            <a:spLocks noGrp="1"/>
          </p:cNvSpPr>
          <p:nvPr>
            <p:ph type="body" idx="1"/>
          </p:nvPr>
        </p:nvSpPr>
        <p:spPr>
          <a:xfrm>
            <a:off x="457200" y="2249424"/>
            <a:ext cx="8229600" cy="2932176"/>
          </a:xfrm>
        </p:spPr>
        <p:txBody>
          <a:bodyPr>
            <a:normAutofit/>
          </a:bodyPr>
          <a:lstStyle/>
          <a:p>
            <a:r>
              <a:rPr lang="en-US" sz="2400" dirty="0" smtClean="0"/>
              <a:t>FBS: 88 mg/dl                             </a:t>
            </a:r>
            <a:r>
              <a:rPr lang="en-US" sz="2400" dirty="0" smtClean="0">
                <a:latin typeface="Georgia" panose="02040502050405020303" pitchFamily="18" charset="0"/>
              </a:rPr>
              <a:t>(</a:t>
            </a:r>
            <a:r>
              <a:rPr lang="en-US" sz="2400" dirty="0">
                <a:latin typeface="Georgia" panose="02040502050405020303" pitchFamily="18" charset="0"/>
              </a:rPr>
              <a:t>NL range: </a:t>
            </a:r>
            <a:r>
              <a:rPr lang="en-US" sz="2400" dirty="0" smtClean="0">
                <a:latin typeface="Georgia" panose="02040502050405020303" pitchFamily="18" charset="0"/>
              </a:rPr>
              <a:t>60-110)</a:t>
            </a:r>
            <a:endParaRPr lang="en-US" sz="2400" dirty="0" smtClean="0"/>
          </a:p>
          <a:p>
            <a:r>
              <a:rPr lang="en-US" sz="2400" dirty="0" smtClean="0"/>
              <a:t>Cr: 0.86</a:t>
            </a:r>
            <a:r>
              <a:rPr lang="en-US" sz="2400" dirty="0">
                <a:latin typeface="Georgia" panose="02040502050405020303" pitchFamily="18" charset="0"/>
              </a:rPr>
              <a:t> </a:t>
            </a:r>
            <a:r>
              <a:rPr lang="en-US" sz="2400" dirty="0" smtClean="0">
                <a:latin typeface="Georgia" panose="02040502050405020303" pitchFamily="18" charset="0"/>
              </a:rPr>
              <a:t>                                        (</a:t>
            </a:r>
            <a:r>
              <a:rPr lang="en-US" sz="2400" dirty="0">
                <a:latin typeface="Georgia" panose="02040502050405020303" pitchFamily="18" charset="0"/>
              </a:rPr>
              <a:t>NL range: </a:t>
            </a:r>
            <a:r>
              <a:rPr lang="en-US" sz="2400" dirty="0" smtClean="0">
                <a:latin typeface="Georgia" panose="02040502050405020303" pitchFamily="18" charset="0"/>
              </a:rPr>
              <a:t>0.7-1.4)</a:t>
            </a:r>
            <a:endParaRPr lang="en-US" sz="2400" dirty="0" smtClean="0"/>
          </a:p>
          <a:p>
            <a:r>
              <a:rPr lang="en-US" sz="2400" dirty="0" smtClean="0"/>
              <a:t>TG: 192</a:t>
            </a:r>
            <a:r>
              <a:rPr lang="en-US" sz="2400" dirty="0">
                <a:latin typeface="Georgia" panose="02040502050405020303" pitchFamily="18" charset="0"/>
              </a:rPr>
              <a:t> </a:t>
            </a:r>
            <a:r>
              <a:rPr lang="en-US" sz="2400" dirty="0" smtClean="0">
                <a:latin typeface="Georgia" panose="02040502050405020303" pitchFamily="18" charset="0"/>
              </a:rPr>
              <a:t>                                         (</a:t>
            </a:r>
            <a:r>
              <a:rPr lang="en-US" sz="2400" dirty="0">
                <a:latin typeface="Georgia" panose="02040502050405020303" pitchFamily="18" charset="0"/>
              </a:rPr>
              <a:t>NL range: 53-360)</a:t>
            </a:r>
            <a:endParaRPr lang="en-US" sz="2400" dirty="0" smtClean="0"/>
          </a:p>
          <a:p>
            <a:r>
              <a:rPr lang="en-US" sz="2400" dirty="0" err="1" smtClean="0"/>
              <a:t>Cholestrol</a:t>
            </a:r>
            <a:r>
              <a:rPr lang="en-US" sz="2400" dirty="0" smtClean="0"/>
              <a:t>: 197</a:t>
            </a:r>
            <a:r>
              <a:rPr lang="en-US" sz="2400" dirty="0"/>
              <a:t> </a:t>
            </a:r>
            <a:r>
              <a:rPr lang="en-US" sz="2400" dirty="0" smtClean="0"/>
              <a:t>mg/dl</a:t>
            </a:r>
            <a:r>
              <a:rPr lang="en-US" sz="2400" dirty="0">
                <a:latin typeface="Georgia" panose="02040502050405020303" pitchFamily="18" charset="0"/>
              </a:rPr>
              <a:t> </a:t>
            </a:r>
            <a:r>
              <a:rPr lang="en-US" sz="2400" dirty="0" smtClean="0">
                <a:latin typeface="Georgia" panose="02040502050405020303" pitchFamily="18" charset="0"/>
              </a:rPr>
              <a:t>                (</a:t>
            </a:r>
            <a:r>
              <a:rPr lang="en-US" sz="2400" dirty="0">
                <a:latin typeface="Georgia" panose="02040502050405020303" pitchFamily="18" charset="0"/>
              </a:rPr>
              <a:t>NL range: </a:t>
            </a:r>
            <a:r>
              <a:rPr lang="en-US" sz="2400" dirty="0" smtClean="0">
                <a:latin typeface="Georgia" panose="02040502050405020303" pitchFamily="18" charset="0"/>
              </a:rPr>
              <a:t>&lt; 200)</a:t>
            </a:r>
            <a:endParaRPr lang="en-US" sz="2400" dirty="0" smtClean="0"/>
          </a:p>
          <a:p>
            <a:r>
              <a:rPr lang="en-US" sz="2400" dirty="0" smtClean="0"/>
              <a:t>LDL: 132 mg/dl</a:t>
            </a:r>
            <a:r>
              <a:rPr lang="en-US" sz="2400" dirty="0">
                <a:latin typeface="Georgia" panose="02040502050405020303" pitchFamily="18" charset="0"/>
              </a:rPr>
              <a:t> </a:t>
            </a:r>
            <a:r>
              <a:rPr lang="en-US" sz="2400" dirty="0" smtClean="0">
                <a:latin typeface="Georgia" panose="02040502050405020303" pitchFamily="18" charset="0"/>
              </a:rPr>
              <a:t>                           (</a:t>
            </a:r>
            <a:r>
              <a:rPr lang="en-US" sz="2400" dirty="0">
                <a:latin typeface="Georgia" panose="02040502050405020303" pitchFamily="18" charset="0"/>
              </a:rPr>
              <a:t>NL </a:t>
            </a:r>
            <a:r>
              <a:rPr lang="en-US" sz="2400" dirty="0" smtClean="0">
                <a:latin typeface="Georgia" panose="02040502050405020303" pitchFamily="18" charset="0"/>
              </a:rPr>
              <a:t>range</a:t>
            </a:r>
            <a:r>
              <a:rPr lang="en-US" sz="2400" dirty="0">
                <a:latin typeface="Georgia" panose="02040502050405020303" pitchFamily="18" charset="0"/>
              </a:rPr>
              <a:t> &lt; </a:t>
            </a:r>
            <a:r>
              <a:rPr lang="en-US" sz="2400" dirty="0" smtClean="0">
                <a:latin typeface="Georgia" panose="02040502050405020303" pitchFamily="18" charset="0"/>
              </a:rPr>
              <a:t>130)</a:t>
            </a:r>
            <a:endParaRPr lang="en-US" sz="2400" dirty="0" smtClean="0"/>
          </a:p>
          <a:p>
            <a:r>
              <a:rPr lang="en-US" sz="2400" dirty="0" smtClean="0"/>
              <a:t>HDL: 32mg/dl</a:t>
            </a:r>
            <a:r>
              <a:rPr lang="en-US" sz="2400" dirty="0">
                <a:latin typeface="Georgia" panose="02040502050405020303" pitchFamily="18" charset="0"/>
              </a:rPr>
              <a:t> </a:t>
            </a:r>
            <a:r>
              <a:rPr lang="en-US" sz="2400" dirty="0" smtClean="0">
                <a:latin typeface="Georgia" panose="02040502050405020303" pitchFamily="18" charset="0"/>
              </a:rPr>
              <a:t>                             (</a:t>
            </a:r>
            <a:r>
              <a:rPr lang="en-US" sz="2400" dirty="0">
                <a:latin typeface="Georgia" panose="02040502050405020303" pitchFamily="18" charset="0"/>
              </a:rPr>
              <a:t>NL range</a:t>
            </a:r>
            <a:r>
              <a:rPr lang="en-US" sz="2400" dirty="0" smtClean="0">
                <a:latin typeface="Georgia" panose="02040502050405020303" pitchFamily="18" charset="0"/>
              </a:rPr>
              <a:t>:&gt;=35)</a:t>
            </a:r>
            <a:endParaRPr lang="en-US" sz="2400" dirty="0" smtClean="0"/>
          </a:p>
          <a:p>
            <a:endParaRPr lang="en-US" dirty="0" smtClean="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15</a:t>
            </a:fld>
            <a:endParaRPr lang="en-US"/>
          </a:p>
        </p:txBody>
      </p:sp>
      <p:sp>
        <p:nvSpPr>
          <p:cNvPr id="8" name="Rectangle 7"/>
          <p:cNvSpPr/>
          <p:nvPr/>
        </p:nvSpPr>
        <p:spPr>
          <a:xfrm>
            <a:off x="452582" y="5384801"/>
            <a:ext cx="8331200" cy="707886"/>
          </a:xfrm>
          <a:prstGeom prst="rect">
            <a:avLst/>
          </a:prstGeom>
        </p:spPr>
        <p:txBody>
          <a:bodyPr wrap="square">
            <a:spAutoFit/>
          </a:bodyPr>
          <a:lstStyle/>
          <a:p>
            <a:r>
              <a:rPr lang="en-US" sz="2000" dirty="0" smtClean="0">
                <a:latin typeface="Georgia" panose="02040502050405020303" pitchFamily="18" charset="0"/>
                <a:ea typeface="Times New Roman"/>
                <a:cs typeface="Times New Roman"/>
                <a:sym typeface="Times New Roman"/>
              </a:rPr>
              <a:t>-</a:t>
            </a:r>
            <a:r>
              <a:rPr lang="en-US" sz="2000" dirty="0" err="1" smtClean="0">
                <a:latin typeface="Georgia" panose="02040502050405020303" pitchFamily="18" charset="0"/>
                <a:ea typeface="Times New Roman"/>
                <a:cs typeface="Times New Roman"/>
                <a:sym typeface="Times New Roman"/>
              </a:rPr>
              <a:t>cabergoline</a:t>
            </a:r>
            <a:r>
              <a:rPr lang="en-US" sz="2000" dirty="0" smtClean="0">
                <a:latin typeface="Georgia" panose="02040502050405020303" pitchFamily="18" charset="0"/>
                <a:ea typeface="Times New Roman"/>
                <a:cs typeface="Times New Roman"/>
                <a:sym typeface="Times New Roman"/>
              </a:rPr>
              <a:t> </a:t>
            </a:r>
            <a:r>
              <a:rPr lang="en-US" sz="2000" dirty="0" smtClean="0">
                <a:latin typeface="Georgia" panose="02040502050405020303" pitchFamily="18" charset="0"/>
                <a:ea typeface="Times New Roman"/>
                <a:cs typeface="Times New Roman"/>
                <a:sym typeface="Times New Roman"/>
              </a:rPr>
              <a:t>3mg/week, testosterone </a:t>
            </a:r>
            <a:r>
              <a:rPr lang="en-US" sz="2000" dirty="0" smtClean="0">
                <a:latin typeface="Georgia" panose="02040502050405020303" pitchFamily="18" charset="0"/>
                <a:ea typeface="Times New Roman"/>
                <a:cs typeface="Times New Roman"/>
                <a:sym typeface="Times New Roman"/>
              </a:rPr>
              <a:t>250 </a:t>
            </a:r>
            <a:r>
              <a:rPr lang="en-US" sz="2000" dirty="0" smtClean="0">
                <a:latin typeface="Georgia" panose="02040502050405020303" pitchFamily="18" charset="0"/>
                <a:ea typeface="Times New Roman"/>
                <a:cs typeface="Times New Roman"/>
                <a:sym typeface="Times New Roman"/>
              </a:rPr>
              <a:t>mg </a:t>
            </a:r>
            <a:r>
              <a:rPr lang="en-US" sz="2000" dirty="0" smtClean="0">
                <a:latin typeface="Georgia" panose="02040502050405020303" pitchFamily="18" charset="0"/>
                <a:ea typeface="Times New Roman"/>
                <a:cs typeface="Times New Roman"/>
                <a:sym typeface="Times New Roman"/>
              </a:rPr>
              <a:t>IM q2w  </a:t>
            </a:r>
            <a:r>
              <a:rPr lang="en-US" sz="2000" dirty="0" smtClean="0">
                <a:latin typeface="Georgia" panose="02040502050405020303" pitchFamily="18" charset="0"/>
                <a:ea typeface="Times New Roman"/>
                <a:cs typeface="Times New Roman"/>
                <a:sym typeface="Times New Roman"/>
              </a:rPr>
              <a:t>and prednisolone tablet   5 mg /</a:t>
            </a:r>
            <a:r>
              <a:rPr lang="en-US" sz="2000" dirty="0" smtClean="0">
                <a:latin typeface="Georgia" panose="02040502050405020303" pitchFamily="18" charset="0"/>
                <a:ea typeface="Times New Roman"/>
                <a:cs typeface="Times New Roman"/>
                <a:sym typeface="Times New Roman"/>
              </a:rPr>
              <a:t>daily were prescribed</a:t>
            </a:r>
            <a:r>
              <a:rPr lang="en-US" dirty="0" smtClean="0">
                <a:latin typeface="Georgia" panose="02040502050405020303" pitchFamily="18" charset="0"/>
                <a:ea typeface="Times New Roman"/>
                <a:cs typeface="Times New Roman"/>
                <a:sym typeface="Times New Roman"/>
              </a:rPr>
              <a:t>.</a:t>
            </a:r>
            <a:endParaRPr lang="en-US" dirty="0"/>
          </a:p>
        </p:txBody>
      </p:sp>
    </p:spTree>
    <p:extLst>
      <p:ext uri="{BB962C8B-B14F-4D97-AF65-F5344CB8AC3E}">
        <p14:creationId xmlns:p14="http://schemas.microsoft.com/office/powerpoint/2010/main" val="742627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data on 10.1.98</a:t>
            </a:r>
            <a:endParaRPr lang="en-US" dirty="0"/>
          </a:p>
        </p:txBody>
      </p:sp>
      <p:sp>
        <p:nvSpPr>
          <p:cNvPr id="3" name="Text Placeholder 2"/>
          <p:cNvSpPr>
            <a:spLocks noGrp="1"/>
          </p:cNvSpPr>
          <p:nvPr>
            <p:ph type="body" idx="1"/>
          </p:nvPr>
        </p:nvSpPr>
        <p:spPr/>
        <p:txBody>
          <a:bodyPr/>
          <a:lstStyle/>
          <a:p>
            <a:r>
              <a:rPr lang="en-US" dirty="0" smtClean="0">
                <a:latin typeface="Georgia" panose="02040502050405020303" pitchFamily="18" charset="0"/>
              </a:rPr>
              <a:t>Prolactine : 4240 mIU/ml </a:t>
            </a:r>
            <a:r>
              <a:rPr lang="en-US" dirty="0">
                <a:solidFill>
                  <a:srgbClr val="FF0000"/>
                </a:solidFill>
                <a:latin typeface="Georgia" panose="02040502050405020303" pitchFamily="18" charset="0"/>
              </a:rPr>
              <a:t>(↑</a:t>
            </a:r>
            <a:r>
              <a:rPr lang="en-US" dirty="0" smtClean="0">
                <a:solidFill>
                  <a:srgbClr val="FF0000"/>
                </a:solidFill>
                <a:latin typeface="Georgia" panose="02040502050405020303" pitchFamily="18" charset="0"/>
              </a:rPr>
              <a:t>)</a:t>
            </a:r>
            <a:r>
              <a:rPr lang="en-US" dirty="0">
                <a:latin typeface="Georgia" panose="02040502050405020303" pitchFamily="18" charset="0"/>
              </a:rPr>
              <a:t> </a:t>
            </a:r>
            <a:r>
              <a:rPr lang="en-US" sz="2000" dirty="0">
                <a:latin typeface="Georgia" panose="02040502050405020303" pitchFamily="18" charset="0"/>
              </a:rPr>
              <a:t>(NL range: </a:t>
            </a:r>
            <a:r>
              <a:rPr lang="en-US" sz="2000" dirty="0" smtClean="0">
                <a:latin typeface="Georgia" panose="02040502050405020303" pitchFamily="18" charset="0"/>
              </a:rPr>
              <a:t>42-375)</a:t>
            </a:r>
            <a:endParaRPr lang="en-US" sz="2000" dirty="0">
              <a:solidFill>
                <a:srgbClr val="FF0000"/>
              </a:solidFill>
              <a:latin typeface="Georgia" panose="02040502050405020303" pitchFamily="18" charset="0"/>
            </a:endParaRPr>
          </a:p>
          <a:p>
            <a:r>
              <a:rPr lang="en-US" dirty="0">
                <a:latin typeface="Georgia" panose="02040502050405020303" pitchFamily="18" charset="0"/>
              </a:rPr>
              <a:t>PRL 1/100: </a:t>
            </a:r>
            <a:r>
              <a:rPr lang="en-US" dirty="0" smtClean="0">
                <a:latin typeface="Georgia" panose="02040502050405020303" pitchFamily="18" charset="0"/>
              </a:rPr>
              <a:t>322.5  </a:t>
            </a:r>
            <a:r>
              <a:rPr lang="en-US" dirty="0">
                <a:latin typeface="Georgia" panose="02040502050405020303" pitchFamily="18" charset="0"/>
              </a:rPr>
              <a:t>mIU/ </a:t>
            </a:r>
            <a:r>
              <a:rPr lang="en-US" dirty="0" smtClean="0">
                <a:latin typeface="Georgia" panose="02040502050405020303" pitchFamily="18" charset="0"/>
              </a:rPr>
              <a:t>ml </a:t>
            </a:r>
            <a:r>
              <a:rPr lang="en-US" sz="2000" dirty="0" smtClean="0">
                <a:latin typeface="Georgia" panose="02040502050405020303" pitchFamily="18" charset="0"/>
              </a:rPr>
              <a:t>(</a:t>
            </a:r>
            <a:r>
              <a:rPr lang="en-US" sz="2000" dirty="0">
                <a:latin typeface="Georgia" panose="02040502050405020303" pitchFamily="18" charset="0"/>
              </a:rPr>
              <a:t>NL range: 53-360)</a:t>
            </a:r>
          </a:p>
          <a:p>
            <a:endParaRPr lang="en-US" dirty="0">
              <a:latin typeface="Georgia" panose="02040502050405020303" pitchFamily="18" charset="0"/>
            </a:endParaRPr>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16</a:t>
            </a:fld>
            <a:endParaRPr lang="en-US"/>
          </a:p>
        </p:txBody>
      </p:sp>
    </p:spTree>
    <p:extLst>
      <p:ext uri="{BB962C8B-B14F-4D97-AF65-F5344CB8AC3E}">
        <p14:creationId xmlns:p14="http://schemas.microsoft.com/office/powerpoint/2010/main" val="3027875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457200" y="1414819"/>
            <a:ext cx="8229600" cy="5204346"/>
          </a:xfrm>
        </p:spPr>
        <p:txBody>
          <a:bodyPr>
            <a:normAutofit/>
          </a:bodyPr>
          <a:lstStyle/>
          <a:p>
            <a:r>
              <a:rPr lang="en-US" dirty="0" smtClean="0">
                <a:latin typeface="Georgia" panose="02040502050405020303" pitchFamily="18" charset="0"/>
              </a:rPr>
              <a:t>The patient continued cabergolin administration and at 25.1.98 referred to the physician due to progression of headache severity.</a:t>
            </a:r>
          </a:p>
          <a:p>
            <a:endParaRPr lang="en-US" dirty="0" smtClean="0">
              <a:latin typeface="Georgia" panose="02040502050405020303" pitchFamily="18" charset="0"/>
            </a:endParaRPr>
          </a:p>
          <a:p>
            <a:r>
              <a:rPr lang="en-US" dirty="0" err="1" smtClean="0">
                <a:latin typeface="Georgia" panose="02040502050405020303" pitchFamily="18" charset="0"/>
              </a:rPr>
              <a:t>Cabergoline</a:t>
            </a:r>
            <a:r>
              <a:rPr lang="en-US" dirty="0" smtClean="0">
                <a:latin typeface="Georgia" panose="02040502050405020303" pitchFamily="18" charset="0"/>
              </a:rPr>
              <a:t> dose reduced to </a:t>
            </a:r>
            <a:r>
              <a:rPr lang="en-US" dirty="0" smtClean="0">
                <a:latin typeface="Georgia" panose="02040502050405020303" pitchFamily="18" charset="0"/>
                <a:ea typeface="Times New Roman"/>
                <a:cs typeface="Times New Roman"/>
                <a:sym typeface="Times New Roman"/>
              </a:rPr>
              <a:t>2mg/week</a:t>
            </a:r>
          </a:p>
          <a:p>
            <a:endParaRPr lang="en-US" dirty="0" smtClean="0">
              <a:latin typeface="Georgia" panose="02040502050405020303" pitchFamily="18" charset="0"/>
              <a:ea typeface="Times New Roman"/>
              <a:cs typeface="Times New Roman"/>
              <a:sym typeface="Times New Roman"/>
            </a:endParaRPr>
          </a:p>
          <a:p>
            <a:r>
              <a:rPr lang="en-US" dirty="0" smtClean="0">
                <a:latin typeface="Georgia" panose="02040502050405020303" pitchFamily="18" charset="0"/>
                <a:ea typeface="Times New Roman"/>
                <a:cs typeface="Times New Roman"/>
                <a:sym typeface="Times New Roman"/>
              </a:rPr>
              <a:t>Pituitary MRI was taken again</a:t>
            </a:r>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17</a:t>
            </a:fld>
            <a:endParaRPr lang="en-US"/>
          </a:p>
        </p:txBody>
      </p:sp>
    </p:spTree>
    <p:extLst>
      <p:ext uri="{BB962C8B-B14F-4D97-AF65-F5344CB8AC3E}">
        <p14:creationId xmlns:p14="http://schemas.microsoft.com/office/powerpoint/2010/main" val="243414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508000"/>
            <a:ext cx="4978400" cy="6350000"/>
          </a:xfrm>
          <a:prstGeom prst="rect">
            <a:avLst/>
          </a:prstGeom>
        </p:spPr>
      </p:pic>
    </p:spTree>
    <p:extLst>
      <p:ext uri="{BB962C8B-B14F-4D97-AF65-F5344CB8AC3E}">
        <p14:creationId xmlns:p14="http://schemas.microsoft.com/office/powerpoint/2010/main" val="300255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777" y="406400"/>
            <a:ext cx="4889500" cy="6451600"/>
          </a:xfrm>
          <a:prstGeom prst="rect">
            <a:avLst/>
          </a:prstGeom>
        </p:spPr>
      </p:pic>
    </p:spTree>
    <p:extLst>
      <p:ext uri="{BB962C8B-B14F-4D97-AF65-F5344CB8AC3E}">
        <p14:creationId xmlns:p14="http://schemas.microsoft.com/office/powerpoint/2010/main" val="9729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2</a:t>
            </a:fld>
            <a:endParaRPr/>
          </a:p>
        </p:txBody>
      </p:sp>
      <p:grpSp>
        <p:nvGrpSpPr>
          <p:cNvPr id="121" name="Google Shape;121;p14"/>
          <p:cNvGrpSpPr/>
          <p:nvPr/>
        </p:nvGrpSpPr>
        <p:grpSpPr>
          <a:xfrm>
            <a:off x="111916" y="6324600"/>
            <a:ext cx="9027577" cy="533400"/>
            <a:chOff x="4412" y="0"/>
            <a:chExt cx="9027577" cy="533400"/>
          </a:xfrm>
        </p:grpSpPr>
        <p:sp>
          <p:nvSpPr>
            <p:cNvPr id="122" name="Google Shape;122;p14"/>
            <p:cNvSpPr/>
            <p:nvPr/>
          </p:nvSpPr>
          <p:spPr>
            <a:xfrm>
              <a:off x="4412" y="0"/>
              <a:ext cx="1641300" cy="533400"/>
            </a:xfrm>
            <a:prstGeom prst="chevron">
              <a:avLst>
                <a:gd name="adj" fmla="val 50000"/>
              </a:avLst>
            </a:prstGeom>
            <a:solidFill>
              <a:srgbClr val="326064"/>
            </a:solidFill>
            <a:ln w="31750" cap="flat" cmpd="sng">
              <a:solidFill>
                <a:schemeClr val="lt2"/>
              </a:solidFill>
              <a:prstDash val="solid"/>
              <a:round/>
              <a:headEnd type="none" w="sm" len="sm"/>
              <a:tailEnd type="none" w="sm" len="sm"/>
            </a:ln>
            <a:effectLst>
              <a:glow rad="1397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271112" y="0"/>
              <a:ext cx="1107900" cy="533400"/>
            </a:xfrm>
            <a:prstGeom prst="rect">
              <a:avLst/>
            </a:prstGeom>
            <a:noFill/>
            <a:ln>
              <a:noFill/>
            </a:ln>
            <a:effectLst>
              <a:glow rad="1397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C5600">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C5600">
                      <a:alpha val="40000"/>
                    </a:srgbClr>
                  </a:glow>
                </a:effectLst>
                <a:latin typeface="Times New Roman"/>
                <a:ea typeface="Times New Roman"/>
                <a:cs typeface="Times New Roman"/>
                <a:sym typeface="Times New Roman"/>
              </a:endParaRPr>
            </a:p>
          </p:txBody>
        </p:sp>
        <p:sp>
          <p:nvSpPr>
            <p:cNvPr id="124" name="Google Shape;124;p14"/>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1748367"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PMH &amp; DH</a:t>
              </a:r>
              <a:endParaRPr sz="1400" b="0" i="0" u="none" strike="noStrike" cap="none">
                <a:solidFill>
                  <a:schemeClr val="lt1"/>
                </a:solidFill>
                <a:latin typeface="Times New Roman"/>
                <a:ea typeface="Times New Roman"/>
                <a:cs typeface="Times New Roman"/>
                <a:sym typeface="Times New Roman"/>
              </a:endParaRPr>
            </a:p>
          </p:txBody>
        </p:sp>
        <p:sp>
          <p:nvSpPr>
            <p:cNvPr id="126" name="Google Shape;126;p14"/>
            <p:cNvSpPr/>
            <p:nvPr/>
          </p:nvSpPr>
          <p:spPr>
            <a:xfrm>
              <a:off x="295892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4"/>
            <p:cNvSpPr txBox="1"/>
            <p:nvPr/>
          </p:nvSpPr>
          <p:spPr>
            <a:xfrm>
              <a:off x="322562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FH</a:t>
              </a:r>
              <a:endParaRPr sz="1400" b="0" i="0" u="none" strike="noStrike" cap="none">
                <a:solidFill>
                  <a:schemeClr val="lt1"/>
                </a:solidFill>
                <a:latin typeface="Times New Roman"/>
                <a:ea typeface="Times New Roman"/>
                <a:cs typeface="Times New Roman"/>
                <a:sym typeface="Times New Roman"/>
              </a:endParaRPr>
            </a:p>
          </p:txBody>
        </p:sp>
        <p:sp>
          <p:nvSpPr>
            <p:cNvPr id="128" name="Google Shape;128;p14"/>
            <p:cNvSpPr/>
            <p:nvPr/>
          </p:nvSpPr>
          <p:spPr>
            <a:xfrm>
              <a:off x="443617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4"/>
            <p:cNvSpPr txBox="1"/>
            <p:nvPr/>
          </p:nvSpPr>
          <p:spPr>
            <a:xfrm>
              <a:off x="470287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Review of Systems</a:t>
              </a:r>
              <a:endParaRPr sz="1400" b="0" i="0" u="none" strike="noStrike" cap="none">
                <a:solidFill>
                  <a:schemeClr val="lt1"/>
                </a:solidFill>
                <a:latin typeface="Times New Roman"/>
                <a:ea typeface="Times New Roman"/>
                <a:cs typeface="Times New Roman"/>
                <a:sym typeface="Times New Roman"/>
              </a:endParaRPr>
            </a:p>
          </p:txBody>
        </p:sp>
        <p:sp>
          <p:nvSpPr>
            <p:cNvPr id="130" name="Google Shape;130;p14"/>
            <p:cNvSpPr/>
            <p:nvPr/>
          </p:nvSpPr>
          <p:spPr>
            <a:xfrm>
              <a:off x="593148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4"/>
            <p:cNvSpPr txBox="1"/>
            <p:nvPr/>
          </p:nvSpPr>
          <p:spPr>
            <a:xfrm>
              <a:off x="619818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134" name="Google Shape;134;p14"/>
          <p:cNvSpPr txBox="1">
            <a:spLocks noGrp="1"/>
          </p:cNvSpPr>
          <p:nvPr>
            <p:ph type="title"/>
          </p:nvPr>
        </p:nvSpPr>
        <p:spPr>
          <a:xfrm>
            <a:off x="326226" y="1212000"/>
            <a:ext cx="8229600" cy="5112600"/>
          </a:xfrm>
          <a:prstGeom prst="rect">
            <a:avLst/>
          </a:prstGeom>
          <a:noFill/>
          <a:ln>
            <a:noFill/>
          </a:ln>
        </p:spPr>
        <p:txBody>
          <a:bodyPr spcFirstLastPara="1" wrap="square" lIns="91425" tIns="45700" rIns="91425" bIns="45700" anchor="ctr" anchorCtr="0">
            <a:normAutofit/>
          </a:bodyPr>
          <a:lstStyle/>
          <a:p>
            <a:pPr lvl="0">
              <a:buClr>
                <a:srgbClr val="7030A0"/>
              </a:buClr>
              <a:buSzPts val="1800"/>
            </a:pPr>
            <a:r>
              <a:rPr lang="en-US" sz="2200" b="1" dirty="0">
                <a:solidFill>
                  <a:srgbClr val="7030A0"/>
                </a:solidFill>
                <a:latin typeface="Times New Roman"/>
                <a:ea typeface="Times New Roman"/>
                <a:cs typeface="Times New Roman"/>
                <a:sym typeface="Times New Roman"/>
              </a:rPr>
              <a:t>Chief Complaint:</a:t>
            </a:r>
            <a:r>
              <a:rPr lang="en-US" sz="2200" b="1" dirty="0">
                <a:latin typeface="Times New Roman"/>
                <a:ea typeface="Times New Roman"/>
                <a:cs typeface="Times New Roman"/>
                <a:sym typeface="Times New Roman"/>
              </a:rPr>
              <a:t>  </a:t>
            </a:r>
            <a:br>
              <a:rPr lang="en-US" sz="2200" b="1" dirty="0">
                <a:latin typeface="Times New Roman"/>
                <a:ea typeface="Times New Roman"/>
                <a:cs typeface="Times New Roman"/>
                <a:sym typeface="Times New Roman"/>
              </a:rPr>
            </a:br>
            <a:r>
              <a:rPr lang="en-US" sz="1800" b="1" dirty="0" smtClean="0">
                <a:solidFill>
                  <a:schemeClr val="dk1"/>
                </a:solidFill>
                <a:latin typeface="Times New Roman"/>
                <a:ea typeface="Times New Roman"/>
                <a:cs typeface="Times New Roman"/>
                <a:sym typeface="Times New Roman"/>
              </a:rPr>
              <a:t>Headache </a:t>
            </a:r>
            <a:r>
              <a:rPr lang="en-US" sz="1800" b="1" dirty="0">
                <a:solidFill>
                  <a:schemeClr val="dk1"/>
                </a:solidFill>
                <a:latin typeface="Times New Roman"/>
                <a:ea typeface="Times New Roman"/>
                <a:cs typeface="Times New Roman"/>
                <a:sym typeface="Times New Roman"/>
              </a:rPr>
              <a:t/>
            </a:r>
            <a:br>
              <a:rPr lang="en-US" sz="1800" b="1" dirty="0">
                <a:solidFill>
                  <a:schemeClr val="dk1"/>
                </a:solidFill>
                <a:latin typeface="Times New Roman"/>
                <a:ea typeface="Times New Roman"/>
                <a:cs typeface="Times New Roman"/>
                <a:sym typeface="Times New Roman"/>
              </a:rPr>
            </a:br>
            <a:r>
              <a:rPr lang="en-US" sz="1800" b="1" dirty="0">
                <a:latin typeface="Georgia" panose="02040502050405020303" pitchFamily="18" charset="0"/>
                <a:ea typeface="Times New Roman"/>
                <a:cs typeface="Times New Roman"/>
                <a:sym typeface="Times New Roman"/>
              </a:rPr>
              <a:t/>
            </a:r>
            <a:br>
              <a:rPr lang="en-US" sz="1800" b="1" dirty="0">
                <a:latin typeface="Georgia" panose="02040502050405020303" pitchFamily="18" charset="0"/>
                <a:ea typeface="Times New Roman"/>
                <a:cs typeface="Times New Roman"/>
                <a:sym typeface="Times New Roman"/>
              </a:rPr>
            </a:br>
            <a:r>
              <a:rPr lang="en-US" sz="2200" b="1" dirty="0">
                <a:solidFill>
                  <a:srgbClr val="7030A0"/>
                </a:solidFill>
                <a:latin typeface="Georgia" panose="02040502050405020303" pitchFamily="18" charset="0"/>
                <a:ea typeface="Times New Roman"/>
                <a:cs typeface="Times New Roman"/>
                <a:sym typeface="Times New Roman"/>
              </a:rPr>
              <a:t>Present Illness:</a:t>
            </a:r>
            <a:r>
              <a:rPr lang="en-US" sz="2200" b="1" dirty="0">
                <a:latin typeface="Georgia" panose="02040502050405020303" pitchFamily="18" charset="0"/>
                <a:ea typeface="Times New Roman"/>
                <a:cs typeface="Times New Roman"/>
                <a:sym typeface="Times New Roman"/>
              </a:rPr>
              <a:t/>
            </a:r>
            <a:br>
              <a:rPr lang="en-US" sz="2200" b="1" dirty="0">
                <a:latin typeface="Georgia" panose="02040502050405020303" pitchFamily="18" charset="0"/>
                <a:ea typeface="Times New Roman"/>
                <a:cs typeface="Times New Roman"/>
                <a:sym typeface="Times New Roman"/>
              </a:rPr>
            </a:br>
            <a:r>
              <a:rPr lang="en-US" sz="2000" b="1" dirty="0">
                <a:solidFill>
                  <a:schemeClr val="dk1"/>
                </a:solidFill>
                <a:latin typeface="Georgia" panose="02040502050405020303" pitchFamily="18" charset="0"/>
                <a:ea typeface="Times New Roman"/>
                <a:cs typeface="Times New Roman"/>
                <a:sym typeface="Times New Roman"/>
              </a:rPr>
              <a:t>- </a:t>
            </a:r>
            <a:r>
              <a:rPr lang="en-US" sz="2000" dirty="0" smtClean="0">
                <a:solidFill>
                  <a:schemeClr val="dk1"/>
                </a:solidFill>
                <a:latin typeface="Georgia" panose="02040502050405020303" pitchFamily="18" charset="0"/>
                <a:ea typeface="Times New Roman"/>
                <a:cs typeface="Times New Roman"/>
                <a:sym typeface="Times New Roman"/>
              </a:rPr>
              <a:t>43-year-old-man </a:t>
            </a:r>
            <a:r>
              <a:rPr lang="en-US" sz="2000" dirty="0">
                <a:solidFill>
                  <a:schemeClr val="dk1"/>
                </a:solidFill>
                <a:latin typeface="Georgia" panose="02040502050405020303" pitchFamily="18" charset="0"/>
                <a:ea typeface="Times New Roman"/>
                <a:cs typeface="Times New Roman"/>
                <a:sym typeface="Times New Roman"/>
              </a:rPr>
              <a:t>/ </a:t>
            </a:r>
            <a:r>
              <a:rPr lang="en-US" sz="2000" dirty="0">
                <a:solidFill>
                  <a:schemeClr val="tx1"/>
                </a:solidFill>
                <a:latin typeface="Georgia" panose="02040502050405020303" pitchFamily="18" charset="0"/>
                <a:ea typeface="Times New Roman"/>
                <a:cs typeface="Times New Roman"/>
                <a:sym typeface="Times New Roman"/>
              </a:rPr>
              <a:t>From </a:t>
            </a:r>
            <a:r>
              <a:rPr lang="en-US" sz="2000" dirty="0" smtClean="0">
                <a:solidFill>
                  <a:schemeClr val="tx1"/>
                </a:solidFill>
                <a:latin typeface="Georgia" panose="02040502050405020303" pitchFamily="18" charset="0"/>
                <a:ea typeface="Times New Roman"/>
                <a:cs typeface="Times New Roman"/>
                <a:sym typeface="Times New Roman"/>
              </a:rPr>
              <a:t>Tabriz/married/has 2 </a:t>
            </a:r>
            <a:r>
              <a:rPr lang="en-US" sz="2000" dirty="0" smtClean="0">
                <a:solidFill>
                  <a:schemeClr val="tx1"/>
                </a:solidFill>
                <a:latin typeface="Georgia" panose="02040502050405020303" pitchFamily="18" charset="0"/>
                <a:ea typeface="Times New Roman"/>
                <a:cs typeface="Times New Roman"/>
                <a:sym typeface="Times New Roman"/>
              </a:rPr>
              <a:t>children: </a:t>
            </a:r>
            <a:r>
              <a:rPr lang="en-US" sz="2000" dirty="0" smtClean="0">
                <a:solidFill>
                  <a:schemeClr val="tx1"/>
                </a:solidFill>
                <a:latin typeface="Georgia" panose="02040502050405020303" pitchFamily="18" charset="0"/>
                <a:ea typeface="Times New Roman"/>
                <a:cs typeface="Times New Roman"/>
                <a:sym typeface="Times New Roman"/>
              </a:rPr>
              <a:t>8 years and 6 months  </a:t>
            </a:r>
            <a:r>
              <a:rPr lang="en-US" sz="2000" dirty="0">
                <a:solidFill>
                  <a:schemeClr val="dk1"/>
                </a:solidFill>
                <a:latin typeface="Georgia" panose="02040502050405020303" pitchFamily="18" charset="0"/>
                <a:ea typeface="Times New Roman"/>
                <a:cs typeface="Times New Roman"/>
                <a:sym typeface="Times New Roman"/>
              </a:rPr>
              <a:t/>
            </a:r>
            <a:br>
              <a:rPr lang="en-US" sz="2000" dirty="0">
                <a:solidFill>
                  <a:schemeClr val="dk1"/>
                </a:solidFill>
                <a:latin typeface="Georgia" panose="02040502050405020303" pitchFamily="18" charset="0"/>
                <a:ea typeface="Times New Roman"/>
                <a:cs typeface="Times New Roman"/>
                <a:sym typeface="Times New Roman"/>
              </a:rPr>
            </a:br>
            <a:r>
              <a:rPr lang="en-US" sz="2000" dirty="0">
                <a:solidFill>
                  <a:schemeClr val="dk1"/>
                </a:solidFill>
                <a:latin typeface="Georgia" panose="02040502050405020303" pitchFamily="18" charset="0"/>
                <a:ea typeface="Times New Roman"/>
                <a:cs typeface="Times New Roman"/>
                <a:sym typeface="Times New Roman"/>
              </a:rPr>
              <a:t/>
            </a:r>
            <a:br>
              <a:rPr lang="en-US" sz="2000" dirty="0">
                <a:solidFill>
                  <a:schemeClr val="dk1"/>
                </a:solidFill>
                <a:latin typeface="Georgia" panose="02040502050405020303" pitchFamily="18" charset="0"/>
                <a:ea typeface="Times New Roman"/>
                <a:cs typeface="Times New Roman"/>
                <a:sym typeface="Times New Roman"/>
              </a:rPr>
            </a:br>
            <a:r>
              <a:rPr lang="en-US" sz="2000" dirty="0" smtClean="0">
                <a:solidFill>
                  <a:schemeClr val="dk1"/>
                </a:solidFill>
                <a:latin typeface="Georgia" panose="02040502050405020303" pitchFamily="18" charset="0"/>
                <a:ea typeface="Times New Roman"/>
                <a:cs typeface="Times New Roman"/>
                <a:sym typeface="Times New Roman"/>
              </a:rPr>
              <a:t>- Intermittent episodes of </a:t>
            </a:r>
            <a:r>
              <a:rPr lang="en-US" sz="2000" dirty="0">
                <a:solidFill>
                  <a:schemeClr val="dk1"/>
                </a:solidFill>
                <a:latin typeface="Georgia" panose="02040502050405020303" pitchFamily="18" charset="0"/>
                <a:ea typeface="Times New Roman"/>
                <a:cs typeface="Times New Roman"/>
                <a:sym typeface="Times New Roman"/>
              </a:rPr>
              <a:t>headache in occipital region from </a:t>
            </a:r>
            <a:r>
              <a:rPr lang="en-US" sz="2000" dirty="0" smtClean="0">
                <a:solidFill>
                  <a:schemeClr val="dk1"/>
                </a:solidFill>
                <a:latin typeface="Georgia" panose="02040502050405020303" pitchFamily="18" charset="0"/>
                <a:ea typeface="Times New Roman"/>
                <a:cs typeface="Times New Roman"/>
                <a:sym typeface="Times New Roman"/>
              </a:rPr>
              <a:t>8 years ago with 6month - 1 year intervals</a:t>
            </a:r>
            <a:br>
              <a:rPr lang="en-US" sz="2000" dirty="0" smtClean="0">
                <a:solidFill>
                  <a:schemeClr val="dk1"/>
                </a:solidFill>
                <a:latin typeface="Georgia" panose="02040502050405020303" pitchFamily="18" charset="0"/>
                <a:ea typeface="Times New Roman"/>
                <a:cs typeface="Times New Roman"/>
                <a:sym typeface="Times New Roman"/>
              </a:rPr>
            </a:br>
            <a:r>
              <a:rPr lang="en-US" sz="2000" dirty="0" smtClean="0">
                <a:solidFill>
                  <a:schemeClr val="dk1"/>
                </a:solidFill>
                <a:latin typeface="Georgia" panose="02040502050405020303" pitchFamily="18" charset="0"/>
                <a:ea typeface="Times New Roman"/>
                <a:cs typeface="Times New Roman"/>
                <a:sym typeface="Times New Roman"/>
              </a:rPr>
              <a:t>- From 4 years ago, the patient has had headache </a:t>
            </a:r>
            <a:r>
              <a:rPr lang="en-US" sz="2000" dirty="0" smtClean="0">
                <a:solidFill>
                  <a:schemeClr val="dk1"/>
                </a:solidFill>
                <a:latin typeface="Georgia" panose="02040502050405020303" pitchFamily="18" charset="0"/>
                <a:ea typeface="Times New Roman"/>
                <a:cs typeface="Times New Roman"/>
                <a:sym typeface="Times New Roman"/>
              </a:rPr>
              <a:t>for 1 </a:t>
            </a:r>
            <a:r>
              <a:rPr lang="en-US" sz="2000" dirty="0" smtClean="0">
                <a:solidFill>
                  <a:schemeClr val="dk1"/>
                </a:solidFill>
                <a:latin typeface="Georgia" panose="02040502050405020303" pitchFamily="18" charset="0"/>
                <a:ea typeface="Times New Roman"/>
                <a:cs typeface="Times New Roman"/>
                <a:sym typeface="Times New Roman"/>
              </a:rPr>
              <a:t>week of every month.</a:t>
            </a:r>
            <a:r>
              <a:rPr lang="en-US" sz="2000" dirty="0">
                <a:solidFill>
                  <a:schemeClr val="dk1"/>
                </a:solidFill>
                <a:latin typeface="Georgia" panose="02040502050405020303" pitchFamily="18" charset="0"/>
                <a:ea typeface="Times New Roman"/>
                <a:cs typeface="Times New Roman"/>
                <a:sym typeface="Times New Roman"/>
              </a:rPr>
              <a:t/>
            </a:r>
            <a:br>
              <a:rPr lang="en-US" sz="2000" dirty="0">
                <a:solidFill>
                  <a:schemeClr val="dk1"/>
                </a:solidFill>
                <a:latin typeface="Georgia" panose="02040502050405020303" pitchFamily="18" charset="0"/>
                <a:ea typeface="Times New Roman"/>
                <a:cs typeface="Times New Roman"/>
                <a:sym typeface="Times New Roman"/>
              </a:rPr>
            </a:br>
            <a:r>
              <a:rPr lang="en-US" sz="1620" b="1" dirty="0" smtClean="0">
                <a:solidFill>
                  <a:schemeClr val="dk1"/>
                </a:solidFill>
                <a:latin typeface="Times New Roman"/>
                <a:ea typeface="Times New Roman"/>
                <a:cs typeface="Times New Roman"/>
                <a:sym typeface="Times New Roman"/>
              </a:rPr>
              <a:t/>
            </a:r>
            <a:br>
              <a:rPr lang="en-US" sz="1620" b="1" dirty="0" smtClean="0">
                <a:solidFill>
                  <a:schemeClr val="dk1"/>
                </a:solidFill>
                <a:latin typeface="Times New Roman"/>
                <a:ea typeface="Times New Roman"/>
                <a:cs typeface="Times New Roman"/>
                <a:sym typeface="Times New Roman"/>
              </a:rPr>
            </a:br>
            <a:r>
              <a:rPr lang="en-US" sz="1620" b="1" dirty="0">
                <a:solidFill>
                  <a:schemeClr val="dk1"/>
                </a:solidFill>
                <a:latin typeface="Times New Roman"/>
                <a:ea typeface="Times New Roman"/>
                <a:cs typeface="Times New Roman"/>
                <a:sym typeface="Times New Roman"/>
              </a:rPr>
              <a:t/>
            </a:r>
            <a:br>
              <a:rPr lang="en-US" sz="1620" b="1" dirty="0">
                <a:solidFill>
                  <a:schemeClr val="dk1"/>
                </a:solidFill>
                <a:latin typeface="Times New Roman"/>
                <a:ea typeface="Times New Roman"/>
                <a:cs typeface="Times New Roman"/>
                <a:sym typeface="Times New Roman"/>
              </a:rPr>
            </a:br>
            <a:r>
              <a:rPr lang="en-US" sz="1440" b="1" dirty="0">
                <a:solidFill>
                  <a:schemeClr val="dk1"/>
                </a:solidFill>
                <a:latin typeface="Times New Roman"/>
                <a:ea typeface="Times New Roman"/>
                <a:cs typeface="Times New Roman"/>
                <a:sym typeface="Times New Roman"/>
              </a:rPr>
              <a:t/>
            </a:r>
            <a:br>
              <a:rPr lang="en-US" sz="1440" b="1" dirty="0">
                <a:solidFill>
                  <a:schemeClr val="dk1"/>
                </a:solidFill>
                <a:latin typeface="Times New Roman"/>
                <a:ea typeface="Times New Roman"/>
                <a:cs typeface="Times New Roman"/>
                <a:sym typeface="Times New Roman"/>
              </a:rPr>
            </a:br>
            <a:endParaRPr sz="144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384" y="406400"/>
            <a:ext cx="4946650" cy="6451600"/>
          </a:xfrm>
          <a:prstGeom prst="rect">
            <a:avLst/>
          </a:prstGeom>
        </p:spPr>
      </p:pic>
    </p:spTree>
    <p:extLst>
      <p:ext uri="{BB962C8B-B14F-4D97-AF65-F5344CB8AC3E}">
        <p14:creationId xmlns:p14="http://schemas.microsoft.com/office/powerpoint/2010/main" val="135611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471054"/>
            <a:ext cx="4902200" cy="6386945"/>
          </a:xfrm>
          <a:prstGeom prst="rect">
            <a:avLst/>
          </a:prstGeom>
        </p:spPr>
      </p:pic>
    </p:spTree>
    <p:extLst>
      <p:ext uri="{BB962C8B-B14F-4D97-AF65-F5344CB8AC3E}">
        <p14:creationId xmlns:p14="http://schemas.microsoft.com/office/powerpoint/2010/main" val="59803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615" y="517236"/>
            <a:ext cx="4959350" cy="6340764"/>
          </a:xfrm>
          <a:prstGeom prst="rect">
            <a:avLst/>
          </a:prstGeom>
        </p:spPr>
      </p:pic>
    </p:spTree>
    <p:extLst>
      <p:ext uri="{BB962C8B-B14F-4D97-AF65-F5344CB8AC3E}">
        <p14:creationId xmlns:p14="http://schemas.microsoft.com/office/powerpoint/2010/main" val="392517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59809"/>
            <a:ext cx="8229600" cy="968991"/>
          </a:xfrm>
        </p:spPr>
        <p:txBody>
          <a:bodyPr/>
          <a:lstStyle/>
          <a:p>
            <a:r>
              <a:rPr lang="en-US" dirty="0" smtClean="0"/>
              <a:t>Report : 25/2/98</a:t>
            </a:r>
            <a:endParaRPr lang="en-US" dirty="0"/>
          </a:p>
        </p:txBody>
      </p:sp>
      <p:sp>
        <p:nvSpPr>
          <p:cNvPr id="4" name="Text Placeholder 3"/>
          <p:cNvSpPr>
            <a:spLocks noGrp="1"/>
          </p:cNvSpPr>
          <p:nvPr>
            <p:ph type="body" idx="1"/>
          </p:nvPr>
        </p:nvSpPr>
        <p:spPr>
          <a:xfrm>
            <a:off x="457200" y="1828800"/>
            <a:ext cx="8229600" cy="4541008"/>
          </a:xfrm>
        </p:spPr>
        <p:txBody>
          <a:bodyPr>
            <a:normAutofit/>
          </a:bodyPr>
          <a:lstStyle/>
          <a:p>
            <a:pPr algn="just"/>
            <a:r>
              <a:rPr lang="en-US" sz="2000" dirty="0" smtClean="0"/>
              <a:t>Large abnormal signal in the region of the body of sphenoid with extension to the </a:t>
            </a:r>
            <a:r>
              <a:rPr lang="en-US" sz="2000" dirty="0" err="1" smtClean="0"/>
              <a:t>clivus</a:t>
            </a:r>
            <a:r>
              <a:rPr lang="en-US" sz="2000" dirty="0" smtClean="0"/>
              <a:t> and mild </a:t>
            </a:r>
            <a:r>
              <a:rPr lang="en-US" sz="2000" dirty="0" err="1" smtClean="0"/>
              <a:t>parasellar</a:t>
            </a:r>
            <a:r>
              <a:rPr lang="en-US" sz="2000" dirty="0" smtClean="0"/>
              <a:t> extension without </a:t>
            </a:r>
            <a:r>
              <a:rPr lang="en-US" sz="2000" dirty="0" err="1" smtClean="0"/>
              <a:t>suprasellar</a:t>
            </a:r>
            <a:r>
              <a:rPr lang="en-US" sz="2000" dirty="0" smtClean="0"/>
              <a:t> extension, without shadow of pituitary gland measuring about 46mm in AP diameter, 14.6 mm </a:t>
            </a:r>
            <a:r>
              <a:rPr lang="en-US" sz="2000" dirty="0"/>
              <a:t>in </a:t>
            </a:r>
            <a:r>
              <a:rPr lang="en-US" sz="2000" dirty="0" smtClean="0"/>
              <a:t>height and 33 mm in transverse diameter </a:t>
            </a:r>
            <a:r>
              <a:rPr lang="en-US" sz="2000" dirty="0" err="1" smtClean="0"/>
              <a:t>iso</a:t>
            </a:r>
            <a:r>
              <a:rPr lang="en-US" sz="2000" dirty="0" smtClean="0"/>
              <a:t> on T1 and mix mildly high  and </a:t>
            </a:r>
            <a:r>
              <a:rPr lang="en-US" sz="2000" dirty="0" err="1" smtClean="0"/>
              <a:t>iso</a:t>
            </a:r>
            <a:r>
              <a:rPr lang="en-US" sz="2000" dirty="0" smtClean="0"/>
              <a:t> on T2 with homogenous enhancement after IV Gd. Could be due to invasive </a:t>
            </a:r>
            <a:r>
              <a:rPr lang="en-US" sz="2000" dirty="0" err="1" smtClean="0"/>
              <a:t>macroadenoma</a:t>
            </a:r>
            <a:r>
              <a:rPr lang="en-US" sz="2000" dirty="0" smtClean="0"/>
              <a:t>, however neoplastic lesion of the body of sphenoid such as </a:t>
            </a:r>
            <a:r>
              <a:rPr lang="en-US" sz="2000" dirty="0" err="1" smtClean="0"/>
              <a:t>chondroma</a:t>
            </a:r>
            <a:r>
              <a:rPr lang="en-US" sz="2000" dirty="0" smtClean="0"/>
              <a:t> could be considered in differential diagnosis. </a:t>
            </a:r>
          </a:p>
          <a:p>
            <a:pPr algn="just"/>
            <a:r>
              <a:rPr lang="en-US" sz="2000" dirty="0" smtClean="0"/>
              <a:t>Overhanging of optic chiasma </a:t>
            </a:r>
            <a:r>
              <a:rPr lang="en-US" sz="2000" dirty="0" err="1" smtClean="0"/>
              <a:t>indicatining</a:t>
            </a:r>
            <a:r>
              <a:rPr lang="en-US" sz="2000" dirty="0" smtClean="0"/>
              <a:t> insufficiency of </a:t>
            </a:r>
            <a:r>
              <a:rPr lang="en-US" sz="2000" dirty="0" err="1" smtClean="0"/>
              <a:t>sella</a:t>
            </a:r>
            <a:r>
              <a:rPr lang="en-US" sz="2000" dirty="0" smtClean="0"/>
              <a:t> diaphragm.</a:t>
            </a:r>
          </a:p>
          <a:p>
            <a:pPr algn="just"/>
            <a:r>
              <a:rPr lang="en-US" sz="2000" dirty="0" err="1" smtClean="0"/>
              <a:t>Suprasellar</a:t>
            </a:r>
            <a:r>
              <a:rPr lang="en-US" sz="2000" dirty="0" smtClean="0"/>
              <a:t> chiasma intact. Cavernous sinuses unremarkable. </a:t>
            </a: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23</a:t>
            </a:fld>
            <a:endParaRPr lang="en-US"/>
          </a:p>
        </p:txBody>
      </p:sp>
    </p:spTree>
    <p:extLst>
      <p:ext uri="{BB962C8B-B14F-4D97-AF65-F5344CB8AC3E}">
        <p14:creationId xmlns:p14="http://schemas.microsoft.com/office/powerpoint/2010/main" val="34386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data on 5/2/98</a:t>
            </a:r>
            <a:endParaRPr lang="en-US" dirty="0"/>
          </a:p>
        </p:txBody>
      </p:sp>
      <p:sp>
        <p:nvSpPr>
          <p:cNvPr id="3" name="Text Placeholder 2"/>
          <p:cNvSpPr>
            <a:spLocks noGrp="1"/>
          </p:cNvSpPr>
          <p:nvPr>
            <p:ph type="body" idx="1"/>
          </p:nvPr>
        </p:nvSpPr>
        <p:spPr/>
        <p:txBody>
          <a:bodyPr/>
          <a:lstStyle/>
          <a:p>
            <a:r>
              <a:rPr lang="en-US" dirty="0" smtClean="0"/>
              <a:t>Prolactine:   22.3 </a:t>
            </a:r>
            <a:r>
              <a:rPr lang="en-US" dirty="0" err="1" smtClean="0"/>
              <a:t>ng</a:t>
            </a:r>
            <a:r>
              <a:rPr lang="en-US" dirty="0" smtClean="0"/>
              <a:t>/ml</a:t>
            </a:r>
            <a:r>
              <a:rPr lang="en-US" dirty="0" smtClean="0">
                <a:solidFill>
                  <a:srgbClr val="FF0000"/>
                </a:solidFill>
              </a:rPr>
              <a:t>(</a:t>
            </a:r>
            <a:r>
              <a:rPr lang="en-US" dirty="0" smtClean="0">
                <a:solidFill>
                  <a:srgbClr val="FF0000"/>
                </a:solidFill>
                <a:latin typeface="Calibri" panose="020F0502020204030204" pitchFamily="34" charset="0"/>
              </a:rPr>
              <a:t>↑</a:t>
            </a:r>
            <a:r>
              <a:rPr lang="en-US" dirty="0" smtClean="0">
                <a:solidFill>
                  <a:srgbClr val="FF0000"/>
                </a:solidFill>
              </a:rPr>
              <a:t>)</a:t>
            </a:r>
            <a:r>
              <a:rPr lang="en-US" dirty="0">
                <a:latin typeface="Georgia" panose="02040502050405020303" pitchFamily="18" charset="0"/>
              </a:rPr>
              <a:t> </a:t>
            </a:r>
            <a:r>
              <a:rPr lang="en-US" sz="2000" dirty="0">
                <a:latin typeface="Georgia" panose="02040502050405020303" pitchFamily="18" charset="0"/>
              </a:rPr>
              <a:t>(NL </a:t>
            </a:r>
            <a:r>
              <a:rPr lang="en-US" sz="2000" dirty="0" smtClean="0">
                <a:latin typeface="Georgia" panose="02040502050405020303" pitchFamily="18" charset="0"/>
              </a:rPr>
              <a:t>: 2.1 – 17.7)</a:t>
            </a:r>
            <a:endParaRPr lang="en-US" sz="2000" dirty="0">
              <a:solidFill>
                <a:srgbClr val="FF0000"/>
              </a:solidFill>
              <a:latin typeface="Georgia" panose="02040502050405020303" pitchFamily="18"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24</a:t>
            </a:fld>
            <a:endParaRPr lang="en-US"/>
          </a:p>
        </p:txBody>
      </p:sp>
    </p:spTree>
    <p:extLst>
      <p:ext uri="{BB962C8B-B14F-4D97-AF65-F5344CB8AC3E}">
        <p14:creationId xmlns:p14="http://schemas.microsoft.com/office/powerpoint/2010/main" val="308203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37"/>
            <a:ext cx="8229600" cy="738908"/>
          </a:xfrm>
        </p:spPr>
        <p:txBody>
          <a:bodyPr/>
          <a:lstStyle/>
          <a:p>
            <a:pPr algn="ctr"/>
            <a:r>
              <a:rPr lang="en-US" dirty="0" smtClean="0"/>
              <a:t>Perimetry 8/2/98</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25</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62" t="15922" r="1062" b="27959"/>
          <a:stretch/>
        </p:blipFill>
        <p:spPr>
          <a:xfrm>
            <a:off x="1146412" y="1209964"/>
            <a:ext cx="6248391" cy="5648036"/>
          </a:xfrm>
          <a:prstGeom prst="rect">
            <a:avLst/>
          </a:prstGeom>
        </p:spPr>
      </p:pic>
    </p:spTree>
    <p:extLst>
      <p:ext uri="{BB962C8B-B14F-4D97-AF65-F5344CB8AC3E}">
        <p14:creationId xmlns:p14="http://schemas.microsoft.com/office/powerpoint/2010/main" val="791475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951345"/>
          </a:xfrm>
        </p:spPr>
        <p:txBody>
          <a:bodyPr/>
          <a:lstStyle/>
          <a:p>
            <a:pPr algn="ctr"/>
            <a:r>
              <a:rPr lang="en-US" dirty="0" smtClean="0"/>
              <a:t>Perimetry 8/2/98</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26</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747" b="24577"/>
          <a:stretch/>
        </p:blipFill>
        <p:spPr>
          <a:xfrm>
            <a:off x="1487607" y="1274618"/>
            <a:ext cx="6458454" cy="5583382"/>
          </a:xfrm>
          <a:prstGeom prst="rect">
            <a:avLst/>
          </a:prstGeom>
        </p:spPr>
      </p:pic>
    </p:spTree>
    <p:extLst>
      <p:ext uri="{BB962C8B-B14F-4D97-AF65-F5344CB8AC3E}">
        <p14:creationId xmlns:p14="http://schemas.microsoft.com/office/powerpoint/2010/main" val="791475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457200" y="1337481"/>
            <a:ext cx="8229600" cy="5237043"/>
          </a:xfrm>
        </p:spPr>
        <p:txBody>
          <a:bodyPr/>
          <a:lstStyle/>
          <a:p>
            <a:pPr algn="just"/>
            <a:r>
              <a:rPr lang="en-US" dirty="0"/>
              <a:t>The patient was advised to  have a neurosurgeon visit because of no regression  in mass size  in the last MRI . </a:t>
            </a:r>
            <a:endParaRPr lang="en-US" dirty="0" smtClean="0"/>
          </a:p>
          <a:p>
            <a:pPr algn="just"/>
            <a:r>
              <a:rPr lang="en-US" dirty="0" smtClean="0"/>
              <a:t>He was advised to undergo surgery. </a:t>
            </a:r>
          </a:p>
          <a:p>
            <a:r>
              <a:rPr lang="en-US" dirty="0" smtClean="0"/>
              <a:t>Instead, he referred  </a:t>
            </a:r>
            <a:r>
              <a:rPr lang="en-US" dirty="0"/>
              <a:t>to Arad hospital (11/2/98). The physician took MRI and CT again and  with </a:t>
            </a:r>
            <a:r>
              <a:rPr lang="en-US" dirty="0" smtClean="0"/>
              <a:t>endocrinology consultation</a:t>
            </a:r>
            <a:r>
              <a:rPr lang="en-US" dirty="0"/>
              <a:t>, laboratory investigations done. </a:t>
            </a:r>
            <a:endParaRPr lang="en-US" dirty="0" smtClean="0"/>
          </a:p>
          <a:p>
            <a:pPr algn="just"/>
            <a:r>
              <a:rPr lang="en-US" dirty="0" smtClean="0"/>
              <a:t>Then </a:t>
            </a:r>
            <a:r>
              <a:rPr lang="en-US" dirty="0"/>
              <a:t>referred to ENT specialist for sinus tumor </a:t>
            </a:r>
            <a:r>
              <a:rPr lang="en-US" dirty="0" smtClean="0"/>
              <a:t>biopsy</a:t>
            </a:r>
            <a:endParaRPr lang="en-US" dirty="0"/>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27</a:t>
            </a:fld>
            <a:endParaRPr lang="en-US"/>
          </a:p>
        </p:txBody>
      </p:sp>
    </p:spTree>
    <p:extLst>
      <p:ext uri="{BB962C8B-B14F-4D97-AF65-F5344CB8AC3E}">
        <p14:creationId xmlns:p14="http://schemas.microsoft.com/office/powerpoint/2010/main" val="237441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78" y="625173"/>
            <a:ext cx="8229600" cy="1066800"/>
          </a:xfrm>
        </p:spPr>
        <p:txBody>
          <a:bodyPr/>
          <a:lstStyle/>
          <a:p>
            <a:pPr algn="ctr"/>
            <a:r>
              <a:rPr lang="en-US" dirty="0" smtClean="0"/>
              <a:t>Lab data 2/3/98</a:t>
            </a:r>
            <a:endParaRPr lang="en-US" dirty="0"/>
          </a:p>
        </p:txBody>
      </p:sp>
      <p:sp>
        <p:nvSpPr>
          <p:cNvPr id="3" name="Text Placeholder 2"/>
          <p:cNvSpPr>
            <a:spLocks noGrp="1"/>
          </p:cNvSpPr>
          <p:nvPr>
            <p:ph type="body" idx="1"/>
          </p:nvPr>
        </p:nvSpPr>
        <p:spPr>
          <a:xfrm>
            <a:off x="157019" y="1524000"/>
            <a:ext cx="8700654" cy="5172364"/>
          </a:xfrm>
        </p:spPr>
        <p:txBody>
          <a:bodyPr>
            <a:normAutofit/>
          </a:bodyPr>
          <a:lstStyle/>
          <a:p>
            <a:r>
              <a:rPr lang="en-US" dirty="0" smtClean="0"/>
              <a:t>T4: 6.9 </a:t>
            </a:r>
            <a:r>
              <a:rPr lang="en-US" dirty="0" err="1" smtClean="0"/>
              <a:t>mcgr</a:t>
            </a:r>
            <a:r>
              <a:rPr lang="en-US" dirty="0" smtClean="0"/>
              <a:t>/dl                                                            (4.87 - 11.72)</a:t>
            </a:r>
          </a:p>
          <a:p>
            <a:r>
              <a:rPr lang="en-US" dirty="0" smtClean="0"/>
              <a:t>T3: 1.0 </a:t>
            </a:r>
            <a:r>
              <a:rPr lang="en-US" dirty="0" err="1" smtClean="0"/>
              <a:t>ng</a:t>
            </a:r>
            <a:r>
              <a:rPr lang="en-US" dirty="0" smtClean="0"/>
              <a:t>/ml                                                                 (0.58 </a:t>
            </a:r>
            <a:r>
              <a:rPr lang="en-US" dirty="0"/>
              <a:t>- </a:t>
            </a:r>
            <a:r>
              <a:rPr lang="en-US" dirty="0" smtClean="0"/>
              <a:t>1.59)</a:t>
            </a:r>
          </a:p>
          <a:p>
            <a:r>
              <a:rPr lang="en-US" dirty="0" smtClean="0"/>
              <a:t>TSH: 2.3 mIU/ L                                                          (0.35 </a:t>
            </a:r>
            <a:r>
              <a:rPr lang="en-US" dirty="0"/>
              <a:t>- </a:t>
            </a:r>
            <a:r>
              <a:rPr lang="en-US" dirty="0" smtClean="0"/>
              <a:t>4.94)</a:t>
            </a:r>
          </a:p>
          <a:p>
            <a:r>
              <a:rPr lang="en-US" dirty="0" smtClean="0"/>
              <a:t>Free T4: 11.2 </a:t>
            </a:r>
            <a:r>
              <a:rPr lang="en-US" dirty="0" err="1" smtClean="0"/>
              <a:t>Pmol</a:t>
            </a:r>
            <a:r>
              <a:rPr lang="en-US" dirty="0" smtClean="0"/>
              <a:t>/ L                                                     (9 - 19)</a:t>
            </a:r>
          </a:p>
          <a:p>
            <a:r>
              <a:rPr lang="en-US" dirty="0" smtClean="0"/>
              <a:t>FSH: 3.6 mIU/ ml                                                        (0.95 – 11.9)</a:t>
            </a:r>
          </a:p>
          <a:p>
            <a:r>
              <a:rPr lang="en-US" dirty="0" smtClean="0"/>
              <a:t>LH: 1.8 </a:t>
            </a:r>
            <a:r>
              <a:rPr lang="en-US" dirty="0"/>
              <a:t>mIU/ ml </a:t>
            </a:r>
            <a:r>
              <a:rPr lang="en-US" dirty="0" smtClean="0"/>
              <a:t>                                                           (0.57 </a:t>
            </a:r>
            <a:r>
              <a:rPr lang="en-US" dirty="0"/>
              <a:t>– </a:t>
            </a:r>
            <a:r>
              <a:rPr lang="en-US" dirty="0" smtClean="0"/>
              <a:t>12)</a:t>
            </a:r>
            <a:endParaRPr lang="en-US" dirty="0"/>
          </a:p>
          <a:p>
            <a:r>
              <a:rPr lang="en-US" dirty="0">
                <a:solidFill>
                  <a:srgbClr val="00B0F0"/>
                </a:solidFill>
              </a:rPr>
              <a:t>Prolactine: </a:t>
            </a:r>
            <a:r>
              <a:rPr lang="en-US" dirty="0" smtClean="0">
                <a:solidFill>
                  <a:srgbClr val="00B0F0"/>
                </a:solidFill>
              </a:rPr>
              <a:t> 5.1 </a:t>
            </a:r>
            <a:r>
              <a:rPr lang="en-US" dirty="0" err="1" smtClean="0">
                <a:solidFill>
                  <a:srgbClr val="00B0F0"/>
                </a:solidFill>
              </a:rPr>
              <a:t>ng</a:t>
            </a:r>
            <a:r>
              <a:rPr lang="en-US" dirty="0" smtClean="0">
                <a:solidFill>
                  <a:srgbClr val="00B0F0"/>
                </a:solidFill>
              </a:rPr>
              <a:t>/ml</a:t>
            </a:r>
            <a:r>
              <a:rPr lang="en-US" dirty="0" smtClean="0"/>
              <a:t>                                                  (3.46 – 19.4)</a:t>
            </a:r>
          </a:p>
          <a:p>
            <a:r>
              <a:rPr lang="en-US" dirty="0" smtClean="0"/>
              <a:t>Prolactine(after PEG): 4.4 </a:t>
            </a:r>
            <a:r>
              <a:rPr lang="en-US" dirty="0" err="1" smtClean="0"/>
              <a:t>ng</a:t>
            </a:r>
            <a:r>
              <a:rPr lang="en-US" dirty="0" smtClean="0"/>
              <a:t>/ml                            (3.4 – 14.14.8)</a:t>
            </a:r>
          </a:p>
          <a:p>
            <a:r>
              <a:rPr lang="en-US" dirty="0" err="1" smtClean="0"/>
              <a:t>Testostrone</a:t>
            </a:r>
            <a:r>
              <a:rPr lang="en-US" dirty="0"/>
              <a:t>: </a:t>
            </a:r>
            <a:r>
              <a:rPr lang="en-US" dirty="0" smtClean="0"/>
              <a:t>0.94ng/ml </a:t>
            </a:r>
            <a:r>
              <a:rPr lang="en-US" dirty="0" smtClean="0">
                <a:solidFill>
                  <a:srgbClr val="FF0000"/>
                </a:solidFill>
              </a:rPr>
              <a:t>(</a:t>
            </a:r>
            <a:r>
              <a:rPr lang="en-US" dirty="0" smtClean="0">
                <a:solidFill>
                  <a:srgbClr val="FF0000"/>
                </a:solidFill>
                <a:latin typeface="Calibri" panose="020F0502020204030204" pitchFamily="34" charset="0"/>
              </a:rPr>
              <a:t>↓</a:t>
            </a:r>
            <a:r>
              <a:rPr lang="en-US" dirty="0" smtClean="0">
                <a:solidFill>
                  <a:srgbClr val="FF0000"/>
                </a:solidFill>
              </a:rPr>
              <a:t>)                                         </a:t>
            </a:r>
            <a:r>
              <a:rPr lang="en-US" dirty="0" smtClean="0">
                <a:solidFill>
                  <a:schemeClr val="tx1"/>
                </a:solidFill>
              </a:rPr>
              <a:t>(2.4 – 8.7)</a:t>
            </a:r>
          </a:p>
          <a:p>
            <a:r>
              <a:rPr lang="en-US" dirty="0"/>
              <a:t>Cortizole 8AM: 7.1 </a:t>
            </a:r>
            <a:r>
              <a:rPr lang="en-US" dirty="0" err="1" smtClean="0"/>
              <a:t>mcgr</a:t>
            </a:r>
            <a:r>
              <a:rPr lang="en-US" dirty="0" smtClean="0"/>
              <a:t>/dl                                          (3.7 – 19.4)</a:t>
            </a:r>
            <a:endParaRPr lang="en-US" dirty="0"/>
          </a:p>
          <a:p>
            <a:r>
              <a:rPr lang="en-US" dirty="0"/>
              <a:t>IGF-1: 151.7 </a:t>
            </a:r>
            <a:r>
              <a:rPr lang="en-US" dirty="0" err="1" smtClean="0"/>
              <a:t>ng</a:t>
            </a:r>
            <a:r>
              <a:rPr lang="en-US" dirty="0" smtClean="0"/>
              <a:t>/ml                                                       (79.4 – 216.4)</a:t>
            </a:r>
            <a:endParaRPr lang="en-US" dirty="0"/>
          </a:p>
          <a:p>
            <a:r>
              <a:rPr lang="en-US" dirty="0" smtClean="0"/>
              <a:t> GH(fast): 0.05 </a:t>
            </a:r>
            <a:r>
              <a:rPr lang="en-US" dirty="0" err="1" smtClean="0"/>
              <a:t>ng</a:t>
            </a:r>
            <a:r>
              <a:rPr lang="en-US" dirty="0" smtClean="0"/>
              <a:t>/ml                                                       (&lt;2.47)</a:t>
            </a:r>
          </a:p>
          <a:p>
            <a:r>
              <a:rPr lang="en-US" dirty="0" smtClean="0"/>
              <a:t>ACTH: 17.9 pg/ml                                                            (7.2 - 63)</a:t>
            </a:r>
          </a:p>
          <a:p>
            <a:pPr marL="101600" indent="0">
              <a:buNone/>
            </a:pPr>
            <a:endParaRPr lang="en-US" sz="1800" dirty="0"/>
          </a:p>
          <a:p>
            <a:pPr marL="101600" indent="0">
              <a:buNone/>
            </a:pPr>
            <a:endParaRPr lang="en-US" sz="18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28</a:t>
            </a:fld>
            <a:endParaRPr lang="en-US"/>
          </a:p>
        </p:txBody>
      </p:sp>
    </p:spTree>
    <p:extLst>
      <p:ext uri="{BB962C8B-B14F-4D97-AF65-F5344CB8AC3E}">
        <p14:creationId xmlns:p14="http://schemas.microsoft.com/office/powerpoint/2010/main" val="1356771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92"/>
            <a:ext cx="8229600" cy="1066800"/>
          </a:xfrm>
        </p:spPr>
        <p:txBody>
          <a:bodyPr/>
          <a:lstStyle/>
          <a:p>
            <a:pPr algn="ctr"/>
            <a:r>
              <a:rPr lang="en-US" dirty="0" smtClean="0"/>
              <a:t>Lab data on 2/3/98</a:t>
            </a:r>
            <a:endParaRPr lang="en-US" dirty="0"/>
          </a:p>
        </p:txBody>
      </p:sp>
      <p:sp>
        <p:nvSpPr>
          <p:cNvPr id="3" name="Text Placeholder 2"/>
          <p:cNvSpPr>
            <a:spLocks noGrp="1"/>
          </p:cNvSpPr>
          <p:nvPr>
            <p:ph type="body" idx="1"/>
          </p:nvPr>
        </p:nvSpPr>
        <p:spPr>
          <a:xfrm>
            <a:off x="457199" y="1667036"/>
            <a:ext cx="7689273" cy="2092164"/>
          </a:xfrm>
        </p:spPr>
        <p:txBody>
          <a:bodyPr/>
          <a:lstStyle/>
          <a:p>
            <a:r>
              <a:rPr lang="en-US" dirty="0"/>
              <a:t>FBS:90 </a:t>
            </a:r>
            <a:r>
              <a:rPr lang="en-US" dirty="0" smtClean="0"/>
              <a:t>mg/dl </a:t>
            </a:r>
            <a:r>
              <a:rPr lang="en-US" sz="1600" dirty="0" smtClean="0"/>
              <a:t>(60 - 110)</a:t>
            </a:r>
          </a:p>
          <a:p>
            <a:r>
              <a:rPr lang="en-US" dirty="0" err="1" smtClean="0"/>
              <a:t>Hb</a:t>
            </a:r>
            <a:r>
              <a:rPr lang="en-US" dirty="0" smtClean="0"/>
              <a:t> A1c: 5.1%</a:t>
            </a:r>
          </a:p>
          <a:p>
            <a:r>
              <a:rPr lang="en-US" dirty="0" smtClean="0"/>
              <a:t>Estimated average glucose: 100mg/dl</a:t>
            </a:r>
          </a:p>
          <a:p>
            <a:r>
              <a:rPr lang="en-US" dirty="0" smtClean="0"/>
              <a:t>BUN: 12 mg/dl</a:t>
            </a:r>
          </a:p>
          <a:p>
            <a:r>
              <a:rPr lang="en-US" dirty="0" smtClean="0"/>
              <a:t>Cr: 0.9 mg/dl</a:t>
            </a:r>
          </a:p>
          <a:p>
            <a:endParaRPr lang="en-US" dirty="0"/>
          </a:p>
        </p:txBody>
      </p:sp>
      <p:sp>
        <p:nvSpPr>
          <p:cNvPr id="5" name="Text Placeholder 4"/>
          <p:cNvSpPr>
            <a:spLocks noGrp="1"/>
          </p:cNvSpPr>
          <p:nvPr>
            <p:ph type="body" idx="2"/>
          </p:nvPr>
        </p:nvSpPr>
        <p:spPr>
          <a:xfrm>
            <a:off x="4648200" y="1607979"/>
            <a:ext cx="4038600" cy="4526100"/>
          </a:xfrm>
        </p:spPr>
        <p:txBody>
          <a:bodyPr>
            <a:normAutofit/>
          </a:bodyPr>
          <a:lstStyle/>
          <a:p>
            <a:endParaRPr lang="en-US" dirty="0" smtClean="0"/>
          </a:p>
          <a:p>
            <a:endParaRPr lang="en-US" dirty="0"/>
          </a:p>
          <a:p>
            <a:pPr marL="101600" indent="0">
              <a:buNone/>
            </a:pP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29</a:t>
            </a:fld>
            <a:endParaRPr lang="en-US"/>
          </a:p>
        </p:txBody>
      </p:sp>
    </p:spTree>
    <p:extLst>
      <p:ext uri="{BB962C8B-B14F-4D97-AF65-F5344CB8AC3E}">
        <p14:creationId xmlns:p14="http://schemas.microsoft.com/office/powerpoint/2010/main" val="148144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Accompanying symptoms</a:t>
            </a:r>
            <a:endParaRPr lang="en-US" dirty="0"/>
          </a:p>
        </p:txBody>
      </p:sp>
      <p:sp>
        <p:nvSpPr>
          <p:cNvPr id="4" name="Text Placeholder 3"/>
          <p:cNvSpPr>
            <a:spLocks noGrp="1"/>
          </p:cNvSpPr>
          <p:nvPr>
            <p:ph type="body" idx="1"/>
          </p:nvPr>
        </p:nvSpPr>
        <p:spPr/>
        <p:txBody>
          <a:bodyPr/>
          <a:lstStyle/>
          <a:p>
            <a:r>
              <a:rPr lang="en-US" dirty="0" smtClean="0"/>
              <a:t>Bilateral blurred vision since  2 months ago   (starting </a:t>
            </a:r>
            <a:r>
              <a:rPr lang="en-US" dirty="0" err="1" smtClean="0"/>
              <a:t>Cabergoline</a:t>
            </a:r>
            <a:r>
              <a:rPr lang="en-US" dirty="0" smtClean="0"/>
              <a:t>)</a:t>
            </a:r>
          </a:p>
          <a:p>
            <a:r>
              <a:rPr lang="en-US" dirty="0" smtClean="0"/>
              <a:t>Galactorrhea </a:t>
            </a:r>
            <a:r>
              <a:rPr lang="en-US" dirty="0" smtClean="0">
                <a:solidFill>
                  <a:srgbClr val="FF0000"/>
                </a:solidFill>
              </a:rPr>
              <a:t>(-)</a:t>
            </a:r>
          </a:p>
          <a:p>
            <a:r>
              <a:rPr lang="en-US" dirty="0" smtClean="0"/>
              <a:t>Weight change </a:t>
            </a:r>
            <a:r>
              <a:rPr lang="en-US" dirty="0" smtClean="0">
                <a:solidFill>
                  <a:srgbClr val="FF0000"/>
                </a:solidFill>
              </a:rPr>
              <a:t>(-)</a:t>
            </a:r>
            <a:endParaRPr lang="en-US" dirty="0">
              <a:solidFill>
                <a:srgbClr val="FF0000"/>
              </a:solidFill>
            </a:endParaRPr>
          </a:p>
          <a:p>
            <a:r>
              <a:rPr lang="en-US" dirty="0" smtClean="0"/>
              <a:t>Libido loss </a:t>
            </a:r>
            <a:r>
              <a:rPr lang="en-US" dirty="0">
                <a:solidFill>
                  <a:srgbClr val="FF0000"/>
                </a:solidFill>
              </a:rPr>
              <a:t>(-)</a:t>
            </a:r>
          </a:p>
          <a:p>
            <a:r>
              <a:rPr lang="en-US" dirty="0" smtClean="0"/>
              <a:t>Hypoglycemia </a:t>
            </a:r>
            <a:r>
              <a:rPr lang="en-US" dirty="0" smtClean="0">
                <a:solidFill>
                  <a:srgbClr val="FF0000"/>
                </a:solidFill>
              </a:rPr>
              <a:t>(-)</a:t>
            </a:r>
          </a:p>
          <a:p>
            <a:r>
              <a:rPr lang="en-US" dirty="0" smtClean="0"/>
              <a:t>Nausea and vomiting </a:t>
            </a:r>
            <a:r>
              <a:rPr lang="en-US" dirty="0" smtClean="0">
                <a:solidFill>
                  <a:srgbClr val="FF0000"/>
                </a:solidFill>
              </a:rPr>
              <a:t>(-)</a:t>
            </a:r>
          </a:p>
          <a:p>
            <a:r>
              <a:rPr lang="en-US" dirty="0" smtClean="0"/>
              <a:t>Hyper pigmentation </a:t>
            </a:r>
            <a:r>
              <a:rPr lang="en-US" dirty="0">
                <a:solidFill>
                  <a:srgbClr val="FF0000"/>
                </a:solidFill>
              </a:rPr>
              <a:t>(-)</a:t>
            </a:r>
          </a:p>
          <a:p>
            <a:endParaRPr lang="en-US" dirty="0" smtClean="0"/>
          </a:p>
          <a:p>
            <a:endParaRPr lang="en-US" dirty="0" smtClean="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pPr marL="114300" indent="0">
              <a:buNone/>
            </a:pPr>
            <a:endParaRPr lang="en-US" dirty="0"/>
          </a:p>
        </p:txBody>
      </p:sp>
      <p:sp>
        <p:nvSpPr>
          <p:cNvPr id="5" name="Text Placeholder 4"/>
          <p:cNvSpPr>
            <a:spLocks noGrp="1"/>
          </p:cNvSpPr>
          <p:nvPr>
            <p:ph type="body" idx="2"/>
          </p:nvPr>
        </p:nvSpPr>
        <p:spPr/>
        <p:txBody>
          <a:bodyPr/>
          <a:lstStyle/>
          <a:p>
            <a:r>
              <a:rPr lang="en-US" dirty="0"/>
              <a:t>Hair loss </a:t>
            </a:r>
            <a:r>
              <a:rPr lang="en-US" dirty="0">
                <a:solidFill>
                  <a:srgbClr val="FF0000"/>
                </a:solidFill>
              </a:rPr>
              <a:t>(-)</a:t>
            </a:r>
          </a:p>
          <a:p>
            <a:r>
              <a:rPr lang="en-US" dirty="0"/>
              <a:t>BP change </a:t>
            </a:r>
            <a:r>
              <a:rPr lang="en-US" dirty="0">
                <a:solidFill>
                  <a:srgbClr val="FF0000"/>
                </a:solidFill>
              </a:rPr>
              <a:t>(-)</a:t>
            </a:r>
          </a:p>
          <a:p>
            <a:r>
              <a:rPr lang="en-US" dirty="0" smtClean="0"/>
              <a:t>Diplopia </a:t>
            </a:r>
            <a:r>
              <a:rPr lang="en-US" dirty="0">
                <a:solidFill>
                  <a:srgbClr val="FF0000"/>
                </a:solidFill>
              </a:rPr>
              <a:t>(-)</a:t>
            </a:r>
          </a:p>
          <a:p>
            <a:r>
              <a:rPr lang="en-US" dirty="0"/>
              <a:t>Polyuria </a:t>
            </a:r>
            <a:r>
              <a:rPr lang="en-US" dirty="0">
                <a:solidFill>
                  <a:srgbClr val="FF0000"/>
                </a:solidFill>
              </a:rPr>
              <a:t>(-)</a:t>
            </a:r>
          </a:p>
          <a:p>
            <a:r>
              <a:rPr lang="en-US" dirty="0"/>
              <a:t>Polydipsia </a:t>
            </a:r>
            <a:r>
              <a:rPr lang="en-US" dirty="0">
                <a:solidFill>
                  <a:srgbClr val="FF0000"/>
                </a:solidFill>
              </a:rPr>
              <a:t>(-)</a:t>
            </a:r>
          </a:p>
          <a:p>
            <a:r>
              <a:rPr lang="en-US" dirty="0" smtClean="0"/>
              <a:t>Hearing loss </a:t>
            </a:r>
            <a:r>
              <a:rPr lang="en-US" dirty="0" smtClean="0">
                <a:solidFill>
                  <a:srgbClr val="FF0000"/>
                </a:solidFill>
              </a:rPr>
              <a:t>(-)</a:t>
            </a:r>
          </a:p>
          <a:p>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a:t>
            </a:fld>
            <a:endParaRPr lang="en-US" dirty="0"/>
          </a:p>
        </p:txBody>
      </p:sp>
    </p:spTree>
    <p:extLst>
      <p:ext uri="{BB962C8B-B14F-4D97-AF65-F5344CB8AC3E}">
        <p14:creationId xmlns:p14="http://schemas.microsoft.com/office/powerpoint/2010/main" val="1929038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832" y="498763"/>
            <a:ext cx="5143500" cy="6359237"/>
          </a:xfrm>
          <a:prstGeom prst="rect">
            <a:avLst/>
          </a:prstGeom>
        </p:spPr>
      </p:pic>
    </p:spTree>
    <p:extLst>
      <p:ext uri="{BB962C8B-B14F-4D97-AF65-F5344CB8AC3E}">
        <p14:creationId xmlns:p14="http://schemas.microsoft.com/office/powerpoint/2010/main" val="255090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725" y="387926"/>
            <a:ext cx="5416550" cy="6470073"/>
          </a:xfrm>
          <a:prstGeom prst="rect">
            <a:avLst/>
          </a:prstGeom>
        </p:spPr>
      </p:pic>
    </p:spTree>
    <p:extLst>
      <p:ext uri="{BB962C8B-B14F-4D97-AF65-F5344CB8AC3E}">
        <p14:creationId xmlns:p14="http://schemas.microsoft.com/office/powerpoint/2010/main" val="312552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CT  Report </a:t>
            </a:r>
            <a:endParaRPr lang="en-US" dirty="0"/>
          </a:p>
        </p:txBody>
      </p:sp>
      <p:sp>
        <p:nvSpPr>
          <p:cNvPr id="4" name="Text Placeholder 3"/>
          <p:cNvSpPr>
            <a:spLocks noGrp="1"/>
          </p:cNvSpPr>
          <p:nvPr>
            <p:ph type="body" idx="1"/>
          </p:nvPr>
        </p:nvSpPr>
        <p:spPr/>
        <p:txBody>
          <a:bodyPr>
            <a:normAutofit fontScale="92500" lnSpcReduction="10000"/>
          </a:bodyPr>
          <a:lstStyle/>
          <a:p>
            <a:pPr marL="114300" indent="0">
              <a:buNone/>
            </a:pPr>
            <a:r>
              <a:rPr lang="en-US" dirty="0" smtClean="0"/>
              <a:t>Sella is enlarged deep with ballooning associated with destruction of </a:t>
            </a:r>
            <a:r>
              <a:rPr lang="en-US" dirty="0" err="1" smtClean="0"/>
              <a:t>sellar</a:t>
            </a:r>
            <a:r>
              <a:rPr lang="en-US" dirty="0" smtClean="0"/>
              <a:t> ? Dorsum </a:t>
            </a:r>
            <a:r>
              <a:rPr lang="en-US" dirty="0" err="1" smtClean="0"/>
              <a:t>sella</a:t>
            </a:r>
            <a:r>
              <a:rPr lang="en-US" dirty="0" smtClean="0"/>
              <a:t> as well as </a:t>
            </a:r>
            <a:r>
              <a:rPr lang="en-US" dirty="0" err="1" smtClean="0"/>
              <a:t>clivus</a:t>
            </a:r>
            <a:r>
              <a:rPr lang="en-US" dirty="0" smtClean="0"/>
              <a:t> on its anterior aspect with heterogeneously enhancing 3.5*3 cm soft tissue </a:t>
            </a:r>
            <a:r>
              <a:rPr lang="en-US" dirty="0" err="1" smtClean="0"/>
              <a:t>sellar</a:t>
            </a:r>
            <a:r>
              <a:rPr lang="en-US" dirty="0" smtClean="0"/>
              <a:t> mass protruding into the sphenoid sinuses and occupying </a:t>
            </a:r>
            <a:r>
              <a:rPr lang="en-US" dirty="0"/>
              <a:t>the </a:t>
            </a:r>
            <a:r>
              <a:rPr lang="en-US" dirty="0" smtClean="0"/>
              <a:t>sinuses. No calcification. Neoplasm process originating </a:t>
            </a:r>
            <a:r>
              <a:rPr lang="en-US" dirty="0"/>
              <a:t>the sphenoid sinuses</a:t>
            </a:r>
            <a:r>
              <a:rPr lang="en-US" dirty="0" smtClean="0"/>
              <a:t> and lymphoma are in consideration. Pituitary adenoma confined the Pituitary fossa also with additional process could not be excluded. No brain lesion evident. </a:t>
            </a:r>
            <a:r>
              <a:rPr lang="en-US" dirty="0" err="1" smtClean="0"/>
              <a:t>Chondroma</a:t>
            </a:r>
            <a:r>
              <a:rPr lang="en-US" dirty="0" smtClean="0"/>
              <a:t> of </a:t>
            </a:r>
            <a:r>
              <a:rPr lang="en-US" dirty="0" err="1" smtClean="0"/>
              <a:t>clivus</a:t>
            </a:r>
            <a:r>
              <a:rPr lang="en-US" dirty="0" smtClean="0"/>
              <a:t> with sinuses extension maybe in  </a:t>
            </a:r>
            <a:r>
              <a:rPr lang="en-US" dirty="0"/>
              <a:t>consideration</a:t>
            </a: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32</a:t>
            </a:fld>
            <a:endParaRPr lang="en-US"/>
          </a:p>
        </p:txBody>
      </p:sp>
    </p:spTree>
    <p:extLst>
      <p:ext uri="{BB962C8B-B14F-4D97-AF65-F5344CB8AC3E}">
        <p14:creationId xmlns:p14="http://schemas.microsoft.com/office/powerpoint/2010/main" val="203227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298"/>
            <a:ext cx="8229600" cy="1066800"/>
          </a:xfrm>
        </p:spPr>
        <p:txBody>
          <a:bodyPr/>
          <a:lstStyle/>
          <a:p>
            <a:pPr algn="ctr"/>
            <a:r>
              <a:rPr lang="en-US" dirty="0" smtClean="0"/>
              <a:t>MRI report</a:t>
            </a:r>
            <a:endParaRPr lang="en-US" dirty="0"/>
          </a:p>
        </p:txBody>
      </p:sp>
      <p:sp>
        <p:nvSpPr>
          <p:cNvPr id="3" name="Text Placeholder 2"/>
          <p:cNvSpPr>
            <a:spLocks noGrp="1"/>
          </p:cNvSpPr>
          <p:nvPr>
            <p:ph type="body" idx="1"/>
          </p:nvPr>
        </p:nvSpPr>
        <p:spPr>
          <a:xfrm>
            <a:off x="457200" y="1842098"/>
            <a:ext cx="8229600" cy="4531406"/>
          </a:xfrm>
        </p:spPr>
        <p:txBody>
          <a:bodyPr/>
          <a:lstStyle/>
          <a:p>
            <a:r>
              <a:rPr lang="en-US" dirty="0" smtClean="0"/>
              <a:t>- 41*32*20 mm </a:t>
            </a:r>
            <a:r>
              <a:rPr lang="en-US" dirty="0" err="1" smtClean="0"/>
              <a:t>heterogenous</a:t>
            </a:r>
            <a:r>
              <a:rPr lang="en-US" dirty="0" smtClean="0"/>
              <a:t> </a:t>
            </a:r>
            <a:r>
              <a:rPr lang="en-US" dirty="0" smtClean="0"/>
              <a:t>high signal lesion centered in sphenoid sinus with involvement of sphenoid bone and extension of bilateral cavernous sinus in contact with pituitary gland enhancement in post contrast images suggestive of infiltrating </a:t>
            </a:r>
            <a:r>
              <a:rPr lang="en-US" dirty="0" err="1" smtClean="0"/>
              <a:t>tumoral</a:t>
            </a:r>
            <a:r>
              <a:rPr lang="en-US" dirty="0" smtClean="0"/>
              <a:t> masses such as small cell carcinoma. </a:t>
            </a:r>
          </a:p>
          <a:p>
            <a:r>
              <a:rPr lang="en-US" dirty="0" smtClean="0"/>
              <a:t>In DWI sequences restriction in mentioned lesion in </a:t>
            </a:r>
            <a:r>
              <a:rPr lang="en-US" dirty="0" err="1" smtClean="0"/>
              <a:t>favour</a:t>
            </a:r>
            <a:r>
              <a:rPr lang="en-US" dirty="0" smtClean="0"/>
              <a:t> of </a:t>
            </a:r>
            <a:r>
              <a:rPr lang="en-US" dirty="0" err="1" smtClean="0"/>
              <a:t>tumoral</a:t>
            </a:r>
            <a:r>
              <a:rPr lang="en-US" dirty="0" smtClean="0"/>
              <a:t> infiltration noted.</a:t>
            </a:r>
          </a:p>
          <a:p>
            <a:r>
              <a:rPr lang="en-US" dirty="0" smtClean="0"/>
              <a:t>Otherwise study unremarkable.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33</a:t>
            </a:fld>
            <a:endParaRPr lang="en-US"/>
          </a:p>
        </p:txBody>
      </p:sp>
    </p:spTree>
    <p:extLst>
      <p:ext uri="{BB962C8B-B14F-4D97-AF65-F5344CB8AC3E}">
        <p14:creationId xmlns:p14="http://schemas.microsoft.com/office/powerpoint/2010/main" val="260559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34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56545228"/>
              </p:ext>
            </p:extLst>
          </p:nvPr>
        </p:nvGraphicFramePr>
        <p:xfrm>
          <a:off x="541418" y="1553377"/>
          <a:ext cx="7203438" cy="2642755"/>
        </p:xfrm>
        <a:graphic>
          <a:graphicData uri="http://schemas.openxmlformats.org/drawingml/2006/table">
            <a:tbl>
              <a:tblPr firstRow="1" bandRow="1">
                <a:tableStyleId>{E8B1032C-EA38-4F05-BA0D-38AFFFC7BED3}</a:tableStyleId>
              </a:tblPr>
              <a:tblGrid>
                <a:gridCol w="1640847">
                  <a:extLst>
                    <a:ext uri="{9D8B030D-6E8A-4147-A177-3AD203B41FA5}">
                      <a16:colId xmlns="" xmlns:a16="http://schemas.microsoft.com/office/drawing/2014/main" val="4098050562"/>
                    </a:ext>
                  </a:extLst>
                </a:gridCol>
                <a:gridCol w="1103230">
                  <a:extLst>
                    <a:ext uri="{9D8B030D-6E8A-4147-A177-3AD203B41FA5}">
                      <a16:colId xmlns="" xmlns:a16="http://schemas.microsoft.com/office/drawing/2014/main" val="2265710601"/>
                    </a:ext>
                  </a:extLst>
                </a:gridCol>
                <a:gridCol w="1460667">
                  <a:extLst>
                    <a:ext uri="{9D8B030D-6E8A-4147-A177-3AD203B41FA5}">
                      <a16:colId xmlns="" xmlns:a16="http://schemas.microsoft.com/office/drawing/2014/main" val="3795551702"/>
                    </a:ext>
                  </a:extLst>
                </a:gridCol>
                <a:gridCol w="1499347">
                  <a:extLst>
                    <a:ext uri="{9D8B030D-6E8A-4147-A177-3AD203B41FA5}">
                      <a16:colId xmlns="" xmlns:a16="http://schemas.microsoft.com/office/drawing/2014/main" val="3302216899"/>
                    </a:ext>
                  </a:extLst>
                </a:gridCol>
                <a:gridCol w="1499347"/>
              </a:tblGrid>
              <a:tr h="632127">
                <a:tc>
                  <a:txBody>
                    <a:bodyPr/>
                    <a:lstStyle/>
                    <a:p>
                      <a:pPr algn="ctr"/>
                      <a:r>
                        <a:rPr lang="en-US" sz="2000" dirty="0" smtClean="0"/>
                        <a:t>98/1/8</a:t>
                      </a:r>
                      <a:endParaRPr lang="en-US" sz="2000" dirty="0"/>
                    </a:p>
                  </a:txBody>
                  <a:tcPr anchor="ctr"/>
                </a:tc>
                <a:tc>
                  <a:txBody>
                    <a:bodyPr/>
                    <a:lstStyle/>
                    <a:p>
                      <a:pPr algn="ctr"/>
                      <a:r>
                        <a:rPr lang="en-US" sz="2000" dirty="0" smtClean="0"/>
                        <a:t>98/1/10</a:t>
                      </a:r>
                      <a:endParaRPr lang="en-US" sz="2000" dirty="0"/>
                    </a:p>
                  </a:txBody>
                  <a:tcPr anchor="ctr"/>
                </a:tc>
                <a:tc>
                  <a:txBody>
                    <a:bodyPr/>
                    <a:lstStyle/>
                    <a:p>
                      <a:pPr algn="ctr"/>
                      <a:r>
                        <a:rPr lang="en-US" sz="2000" dirty="0" smtClean="0"/>
                        <a:t>98/1/25</a:t>
                      </a:r>
                      <a:endParaRPr lang="en-US" sz="2000" dirty="0"/>
                    </a:p>
                  </a:txBody>
                  <a:tcPr anchor="ctr"/>
                </a:tc>
                <a:tc>
                  <a:txBody>
                    <a:bodyPr/>
                    <a:lstStyle/>
                    <a:p>
                      <a:pPr algn="ctr"/>
                      <a:r>
                        <a:rPr lang="en-US" sz="2000" dirty="0" smtClean="0"/>
                        <a:t>98/2/5</a:t>
                      </a:r>
                      <a:endParaRPr lang="en-US" sz="2000" dirty="0"/>
                    </a:p>
                  </a:txBody>
                  <a:tcPr anchor="ctr"/>
                </a:tc>
                <a:tc>
                  <a:txBody>
                    <a:bodyPr/>
                    <a:lstStyle/>
                    <a:p>
                      <a:pPr algn="ctr"/>
                      <a:r>
                        <a:rPr lang="en-US" sz="2000" dirty="0" smtClean="0"/>
                        <a:t>98/3/5</a:t>
                      </a:r>
                      <a:endParaRPr lang="en-US" sz="2000" dirty="0"/>
                    </a:p>
                  </a:txBody>
                  <a:tcPr anchor="ctr"/>
                </a:tc>
                <a:extLst>
                  <a:ext uri="{0D108BD9-81ED-4DB2-BD59-A6C34878D82A}">
                    <a16:rowId xmlns="" xmlns:a16="http://schemas.microsoft.com/office/drawing/2014/main" val="1119396996"/>
                  </a:ext>
                </a:extLst>
              </a:tr>
              <a:tr h="1005314">
                <a:tc>
                  <a:txBody>
                    <a:bodyPr/>
                    <a:lstStyle/>
                    <a:p>
                      <a:pPr algn="ctr"/>
                      <a:r>
                        <a:rPr lang="en-US" dirty="0" smtClean="0"/>
                        <a:t>PRL=23110</a:t>
                      </a:r>
                      <a:r>
                        <a:rPr lang="en-US" baseline="0" dirty="0" smtClean="0"/>
                        <a:t> MIU/ml</a:t>
                      </a:r>
                    </a:p>
                    <a:p>
                      <a:pPr algn="ctr"/>
                      <a:r>
                        <a:rPr lang="en-US" baseline="0" dirty="0" smtClean="0"/>
                        <a:t>(53-360)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PRL &gt; 4240</a:t>
                      </a:r>
                      <a:r>
                        <a:rPr lang="en-US" baseline="0" dirty="0" smtClean="0"/>
                        <a:t> MIU/ml</a:t>
                      </a:r>
                      <a:endParaRPr lang="en-US" dirty="0" smtClean="0"/>
                    </a:p>
                    <a:p>
                      <a:pPr algn="ctr"/>
                      <a:r>
                        <a:rPr lang="en-US" dirty="0" smtClean="0"/>
                        <a:t>(45-375)</a:t>
                      </a:r>
                      <a:endParaRPr lang="en-US" dirty="0"/>
                    </a:p>
                  </a:txBody>
                  <a:tcPr anchor="ct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PRL=22/3</a:t>
                      </a:r>
                      <a:r>
                        <a:rPr lang="en-US" baseline="0" dirty="0" smtClean="0"/>
                        <a:t> ng/ml</a:t>
                      </a:r>
                      <a:endParaRPr lang="en-US" dirty="0" smtClean="0"/>
                    </a:p>
                    <a:p>
                      <a:pPr algn="ctr"/>
                      <a:r>
                        <a:rPr lang="en-US" dirty="0" smtClean="0"/>
                        <a:t>(2.1-17.7)</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PRL=5/1 </a:t>
                      </a:r>
                      <a:r>
                        <a:rPr lang="en-US" baseline="0" dirty="0" smtClean="0"/>
                        <a:t>ng/ml</a:t>
                      </a:r>
                      <a:endParaRPr lang="en-US" dirty="0" smtClean="0"/>
                    </a:p>
                    <a:p>
                      <a:pPr algn="ctr"/>
                      <a:r>
                        <a:rPr lang="en-US" dirty="0" smtClean="0"/>
                        <a:t>(3/46-19/4)</a:t>
                      </a:r>
                      <a:endParaRPr lang="en-US" dirty="0"/>
                    </a:p>
                  </a:txBody>
                  <a:tcPr anchor="ctr"/>
                </a:tc>
                <a:extLst>
                  <a:ext uri="{0D108BD9-81ED-4DB2-BD59-A6C34878D82A}">
                    <a16:rowId xmlns="" xmlns:a16="http://schemas.microsoft.com/office/drawing/2014/main" val="1290739803"/>
                  </a:ext>
                </a:extLst>
              </a:tr>
              <a:tr h="100531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t>Cabergoline</a:t>
                      </a:r>
                      <a:r>
                        <a:rPr lang="en-US" baseline="0" dirty="0" smtClean="0"/>
                        <a:t> </a:t>
                      </a:r>
                      <a:r>
                        <a:rPr lang="en-US" baseline="0" dirty="0" smtClean="0"/>
                        <a:t>3ml/per week prescribed</a:t>
                      </a:r>
                      <a:endParaRPr lang="en-US" dirty="0" smtClean="0"/>
                    </a:p>
                    <a:p>
                      <a:pPr algn="ctr"/>
                      <a:endParaRPr lang="en-US" dirty="0"/>
                    </a:p>
                  </a:txBody>
                  <a:tcPr anchor="ct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t>Cabergoline</a:t>
                      </a:r>
                      <a:r>
                        <a:rPr lang="en-US" baseline="0" dirty="0" smtClean="0"/>
                        <a:t> </a:t>
                      </a:r>
                      <a:r>
                        <a:rPr lang="en-US" baseline="0" dirty="0" smtClean="0"/>
                        <a:t>dose reduced 2ml/per week</a:t>
                      </a:r>
                      <a:endParaRPr lang="en-US" dirty="0" smtClean="0"/>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t>Cabergoline</a:t>
                      </a:r>
                      <a:r>
                        <a:rPr lang="en-US" baseline="0" dirty="0" smtClean="0"/>
                        <a:t> </a:t>
                      </a:r>
                      <a:r>
                        <a:rPr lang="en-US" baseline="0" dirty="0" smtClean="0"/>
                        <a:t>dose reduced 1/5 ml/per week</a:t>
                      </a:r>
                      <a:endParaRPr lang="en-US" dirty="0" smtClean="0"/>
                    </a:p>
                    <a:p>
                      <a:pPr algn="ctr"/>
                      <a:endParaRPr lang="en-US" dirty="0"/>
                    </a:p>
                  </a:txBody>
                  <a:tcPr anchor="ctr"/>
                </a:tc>
                <a:tc>
                  <a:txBody>
                    <a:bodyPr/>
                    <a:lstStyle/>
                    <a:p>
                      <a:pPr algn="ctr"/>
                      <a:r>
                        <a:rPr lang="en-US" dirty="0" smtClean="0"/>
                        <a:t>discontinued</a:t>
                      </a:r>
                      <a:endParaRPr lang="en-US" dirty="0"/>
                    </a:p>
                  </a:txBody>
                  <a:tcPr anchor="ctr"/>
                </a:tc>
                <a:extLst>
                  <a:ext uri="{0D108BD9-81ED-4DB2-BD59-A6C34878D82A}">
                    <a16:rowId xmlns="" xmlns:a16="http://schemas.microsoft.com/office/drawing/2014/main" val="1652093036"/>
                  </a:ext>
                </a:extLst>
              </a:tr>
            </a:tbl>
          </a:graphicData>
        </a:graphic>
      </p:graphicFrame>
    </p:spTree>
    <p:extLst>
      <p:ext uri="{BB962C8B-B14F-4D97-AF65-F5344CB8AC3E}">
        <p14:creationId xmlns:p14="http://schemas.microsoft.com/office/powerpoint/2010/main" val="197329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35</a:t>
            </a:fld>
            <a:endParaRPr/>
          </a:p>
        </p:txBody>
      </p:sp>
      <p:grpSp>
        <p:nvGrpSpPr>
          <p:cNvPr id="141" name="Google Shape;141;p15"/>
          <p:cNvGrpSpPr/>
          <p:nvPr/>
        </p:nvGrpSpPr>
        <p:grpSpPr>
          <a:xfrm>
            <a:off x="111916" y="6324600"/>
            <a:ext cx="9027577" cy="533400"/>
            <a:chOff x="4412" y="0"/>
            <a:chExt cx="9027577" cy="533400"/>
          </a:xfrm>
        </p:grpSpPr>
        <p:sp>
          <p:nvSpPr>
            <p:cNvPr id="142" name="Google Shape;142;p15"/>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5"/>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CC &amp; PI</a:t>
              </a:r>
              <a:endParaRPr sz="1400" b="0" i="0" u="none" strike="noStrike" cap="none">
                <a:solidFill>
                  <a:schemeClr val="lt1"/>
                </a:solidFill>
                <a:latin typeface="Times New Roman"/>
                <a:ea typeface="Times New Roman"/>
                <a:cs typeface="Times New Roman"/>
                <a:sym typeface="Times New Roman"/>
              </a:endParaRPr>
            </a:p>
          </p:txBody>
        </p:sp>
        <p:sp>
          <p:nvSpPr>
            <p:cNvPr id="144" name="Google Shape;144;p15"/>
            <p:cNvSpPr/>
            <p:nvPr/>
          </p:nvSpPr>
          <p:spPr>
            <a:xfrm>
              <a:off x="1481667" y="0"/>
              <a:ext cx="1641300" cy="533400"/>
            </a:xfrm>
            <a:prstGeom prst="chevron">
              <a:avLst>
                <a:gd name="adj" fmla="val 50000"/>
              </a:avLst>
            </a:prstGeom>
            <a:solidFill>
              <a:srgbClr val="326064"/>
            </a:solidFill>
            <a:ln w="31750" cap="flat" cmpd="sng">
              <a:solidFill>
                <a:schemeClr val="lt2"/>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5"/>
            <p:cNvSpPr txBox="1"/>
            <p:nvPr/>
          </p:nvSpPr>
          <p:spPr>
            <a:xfrm>
              <a:off x="1748367"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PMH &amp; DH</a:t>
              </a:r>
              <a:endParaRPr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endParaRPr>
            </a:p>
          </p:txBody>
        </p:sp>
        <p:sp>
          <p:nvSpPr>
            <p:cNvPr id="146" name="Google Shape;146;p15"/>
            <p:cNvSpPr/>
            <p:nvPr/>
          </p:nvSpPr>
          <p:spPr>
            <a:xfrm>
              <a:off x="295892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5"/>
            <p:cNvSpPr txBox="1"/>
            <p:nvPr/>
          </p:nvSpPr>
          <p:spPr>
            <a:xfrm>
              <a:off x="322562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FH</a:t>
              </a:r>
              <a:endParaRPr sz="1400" b="0" i="0" u="none" strike="noStrike" cap="none">
                <a:solidFill>
                  <a:schemeClr val="lt1"/>
                </a:solidFill>
                <a:latin typeface="Times New Roman"/>
                <a:ea typeface="Times New Roman"/>
                <a:cs typeface="Times New Roman"/>
                <a:sym typeface="Times New Roman"/>
              </a:endParaRPr>
            </a:p>
          </p:txBody>
        </p:sp>
        <p:sp>
          <p:nvSpPr>
            <p:cNvPr id="148" name="Google Shape;148;p15"/>
            <p:cNvSpPr/>
            <p:nvPr/>
          </p:nvSpPr>
          <p:spPr>
            <a:xfrm>
              <a:off x="443617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5"/>
            <p:cNvSpPr txBox="1"/>
            <p:nvPr/>
          </p:nvSpPr>
          <p:spPr>
            <a:xfrm>
              <a:off x="470287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Review of Systems</a:t>
              </a:r>
              <a:endParaRPr sz="1400" b="0" i="0" u="none" strike="noStrike" cap="none">
                <a:solidFill>
                  <a:schemeClr val="lt1"/>
                </a:solidFill>
                <a:latin typeface="Times New Roman"/>
                <a:ea typeface="Times New Roman"/>
                <a:cs typeface="Times New Roman"/>
                <a:sym typeface="Times New Roman"/>
              </a:endParaRPr>
            </a:p>
          </p:txBody>
        </p:sp>
        <p:sp>
          <p:nvSpPr>
            <p:cNvPr id="150" name="Google Shape;150;p15"/>
            <p:cNvSpPr/>
            <p:nvPr/>
          </p:nvSpPr>
          <p:spPr>
            <a:xfrm>
              <a:off x="593148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5"/>
            <p:cNvSpPr txBox="1"/>
            <p:nvPr/>
          </p:nvSpPr>
          <p:spPr>
            <a:xfrm>
              <a:off x="619818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152" name="Google Shape;152;p15"/>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5"/>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154" name="Google Shape;154;p15"/>
          <p:cNvSpPr txBox="1"/>
          <p:nvPr/>
        </p:nvSpPr>
        <p:spPr>
          <a:xfrm>
            <a:off x="455296" y="845096"/>
            <a:ext cx="8229600" cy="51126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1560"/>
              <a:buFont typeface="Times New Roman"/>
              <a:buNone/>
            </a:pPr>
            <a:r>
              <a:rPr lang="en-US" sz="1560" b="1" i="0" u="none" strike="noStrike" cap="none">
                <a:solidFill>
                  <a:schemeClr val="dk2"/>
                </a:solidFill>
                <a:latin typeface="Times New Roman"/>
                <a:ea typeface="Times New Roman"/>
                <a:cs typeface="Times New Roman"/>
                <a:sym typeface="Times New Roman"/>
              </a:rPr>
              <a:t/>
            </a:r>
            <a:br>
              <a:rPr lang="en-US" sz="1560" b="1" i="0" u="none" strike="noStrike" cap="none">
                <a:solidFill>
                  <a:schemeClr val="dk2"/>
                </a:solidFill>
                <a:latin typeface="Times New Roman"/>
                <a:ea typeface="Times New Roman"/>
                <a:cs typeface="Times New Roman"/>
                <a:sym typeface="Times New Roman"/>
              </a:rPr>
            </a:br>
            <a:r>
              <a:rPr lang="en-US" sz="1560" b="1" i="0" u="none" strike="noStrike" cap="none">
                <a:solidFill>
                  <a:schemeClr val="dk1"/>
                </a:solidFill>
                <a:latin typeface="Times New Roman"/>
                <a:ea typeface="Times New Roman"/>
                <a:cs typeface="Times New Roman"/>
                <a:sym typeface="Times New Roman"/>
              </a:rPr>
              <a:t/>
            </a:r>
            <a:br>
              <a:rPr lang="en-US" sz="1560" b="1" i="0" u="none" strike="noStrike" cap="none">
                <a:solidFill>
                  <a:schemeClr val="dk1"/>
                </a:solidFill>
                <a:latin typeface="Times New Roman"/>
                <a:ea typeface="Times New Roman"/>
                <a:cs typeface="Times New Roman"/>
                <a:sym typeface="Times New Roman"/>
              </a:rPr>
            </a:br>
            <a:endParaRPr sz="1560" b="1" i="0" u="none" strike="noStrike" cap="none">
              <a:solidFill>
                <a:schemeClr val="dk1"/>
              </a:solidFill>
              <a:latin typeface="Times New Roman"/>
              <a:ea typeface="Times New Roman"/>
              <a:cs typeface="Times New Roman"/>
              <a:sym typeface="Times New Roman"/>
            </a:endParaRPr>
          </a:p>
        </p:txBody>
      </p:sp>
      <p:sp>
        <p:nvSpPr>
          <p:cNvPr id="155" name="Google Shape;155;p15"/>
          <p:cNvSpPr txBox="1"/>
          <p:nvPr/>
        </p:nvSpPr>
        <p:spPr>
          <a:xfrm>
            <a:off x="0" y="544944"/>
            <a:ext cx="8894618" cy="4431942"/>
          </a:xfrm>
          <a:prstGeom prst="rect">
            <a:avLst/>
          </a:prstGeom>
          <a:noFill/>
          <a:ln>
            <a:noFill/>
          </a:ln>
        </p:spPr>
        <p:txBody>
          <a:bodyPr spcFirstLastPara="1" wrap="square" lIns="91425" tIns="45700" rIns="91425" bIns="45700" numCol="2"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smtClean="0">
                <a:solidFill>
                  <a:schemeClr val="accent3"/>
                </a:solidFill>
                <a:latin typeface="Georgia" panose="02040502050405020303" pitchFamily="18" charset="0"/>
                <a:ea typeface="Georgia"/>
                <a:cs typeface="Georgia"/>
                <a:sym typeface="Georgia"/>
              </a:rPr>
              <a:t>Past Medical History:</a:t>
            </a:r>
            <a:r>
              <a:rPr lang="en-US" sz="1600" b="1" i="0" u="none" strike="noStrike" cap="none" dirty="0" smtClean="0">
                <a:solidFill>
                  <a:schemeClr val="dk1"/>
                </a:solidFill>
                <a:latin typeface="Georgia" panose="02040502050405020303" pitchFamily="18" charset="0"/>
                <a:ea typeface="Georgia"/>
                <a:cs typeface="Georgia"/>
                <a:sym typeface="Georgia"/>
              </a:rPr>
              <a:t> </a:t>
            </a:r>
            <a:endParaRPr sz="1600" b="0" i="0" u="none" strike="noStrike" cap="none" dirty="0" smtClean="0">
              <a:solidFill>
                <a:srgbClr val="000000"/>
              </a:solidFill>
              <a:latin typeface="Georgia" panose="02040502050405020303" pitchFamily="18"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600" dirty="0" smtClean="0">
                <a:solidFill>
                  <a:schemeClr val="dk1"/>
                </a:solidFill>
                <a:latin typeface="Georgia" panose="02040502050405020303" pitchFamily="18" charset="0"/>
                <a:ea typeface="Georgia"/>
                <a:cs typeface="Georgia"/>
                <a:sym typeface="Georgia"/>
              </a:rPr>
              <a:t>Negative </a:t>
            </a: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smtClean="0">
                <a:solidFill>
                  <a:schemeClr val="dk1"/>
                </a:solidFill>
                <a:latin typeface="Georgia" panose="02040502050405020303" pitchFamily="18" charset="0"/>
                <a:ea typeface="Georgia"/>
                <a:cs typeface="Georgia"/>
                <a:sym typeface="Georgia"/>
              </a:rPr>
              <a:t>No history of Surgery</a:t>
            </a:r>
            <a:endParaRPr sz="1600" b="0" i="0" u="none" strike="noStrike" cap="none"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smtClean="0">
                <a:solidFill>
                  <a:schemeClr val="dk1"/>
                </a:solidFill>
                <a:latin typeface="Georgia" panose="02040502050405020303" pitchFamily="18" charset="0"/>
                <a:ea typeface="Georgia"/>
                <a:cs typeface="Georgia"/>
                <a:sym typeface="Georgia"/>
              </a:rPr>
              <a:t>No </a:t>
            </a:r>
            <a:r>
              <a:rPr lang="en-US" sz="1600" b="0" i="0" u="none" strike="noStrike" cap="none" dirty="0" err="1" smtClean="0">
                <a:solidFill>
                  <a:schemeClr val="dk1"/>
                </a:solidFill>
                <a:latin typeface="Georgia" panose="02040502050405020303" pitchFamily="18" charset="0"/>
                <a:ea typeface="Georgia"/>
                <a:cs typeface="Georgia"/>
                <a:sym typeface="Georgia"/>
              </a:rPr>
              <a:t>hx</a:t>
            </a:r>
            <a:r>
              <a:rPr lang="en-US" sz="1600" b="0" i="0" u="none" strike="noStrike" cap="none" dirty="0" smtClean="0">
                <a:solidFill>
                  <a:schemeClr val="dk1"/>
                </a:solidFill>
                <a:latin typeface="Georgia" panose="02040502050405020303" pitchFamily="18" charset="0"/>
                <a:ea typeface="Georgia"/>
                <a:cs typeface="Georgia"/>
                <a:sym typeface="Georgia"/>
              </a:rPr>
              <a:t> of DM, HLP, IHD, thyroid disorders </a:t>
            </a: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smtClean="0">
              <a:solidFill>
                <a:srgbClr val="000000"/>
              </a:solidFill>
              <a:latin typeface="Georgia" panose="02040502050405020303" pitchFamily="18" charset="0"/>
              <a:sym typeface="Arial"/>
            </a:endParaRPr>
          </a:p>
          <a:p>
            <a:pPr lvl="0">
              <a:buSzPts val="1800"/>
            </a:pPr>
            <a:r>
              <a:rPr lang="en-US" sz="1600" dirty="0" smtClean="0">
                <a:solidFill>
                  <a:schemeClr val="dk1"/>
                </a:solidFill>
                <a:latin typeface="Georgia" panose="02040502050405020303" pitchFamily="18" charset="0"/>
                <a:ea typeface="Georgia"/>
                <a:cs typeface="Georgia"/>
                <a:sym typeface="Georgia"/>
              </a:rPr>
              <a:t>No </a:t>
            </a:r>
            <a:r>
              <a:rPr lang="en-US" sz="1600" dirty="0" err="1" smtClean="0">
                <a:solidFill>
                  <a:schemeClr val="dk1"/>
                </a:solidFill>
                <a:latin typeface="Georgia" panose="02040502050405020303" pitchFamily="18" charset="0"/>
                <a:ea typeface="Georgia"/>
                <a:cs typeface="Georgia"/>
                <a:sym typeface="Georgia"/>
              </a:rPr>
              <a:t>hx</a:t>
            </a:r>
            <a:r>
              <a:rPr lang="en-US" sz="1600" dirty="0" smtClean="0">
                <a:solidFill>
                  <a:schemeClr val="dk1"/>
                </a:solidFill>
                <a:latin typeface="Georgia" panose="02040502050405020303" pitchFamily="18" charset="0"/>
                <a:ea typeface="Georgia"/>
                <a:cs typeface="Georgia"/>
                <a:sym typeface="Georgia"/>
              </a:rPr>
              <a:t> of smoking </a:t>
            </a:r>
            <a:endParaRPr lang="en-US" sz="1600" dirty="0" smtClean="0">
              <a:latin typeface="Georgia" panose="02040502050405020303" pitchFamily="18" charset="0"/>
            </a:endParaRPr>
          </a:p>
          <a:p>
            <a:pPr lvl="0">
              <a:buSzPts val="1800"/>
            </a:pPr>
            <a:endParaRPr lang="en-US" sz="1600" dirty="0" smtClean="0">
              <a:solidFill>
                <a:schemeClr val="dk1"/>
              </a:solidFill>
              <a:latin typeface="Georgia" panose="02040502050405020303" pitchFamily="18" charset="0"/>
              <a:ea typeface="Georgia"/>
              <a:cs typeface="Georgia"/>
              <a:sym typeface="Georgia"/>
            </a:endParaRPr>
          </a:p>
          <a:p>
            <a:pPr lvl="0">
              <a:buSzPts val="1800"/>
            </a:pPr>
            <a:r>
              <a:rPr lang="en-US" sz="1600" dirty="0" smtClean="0">
                <a:solidFill>
                  <a:schemeClr val="dk1"/>
                </a:solidFill>
                <a:latin typeface="Georgia" panose="02040502050405020303" pitchFamily="18" charset="0"/>
                <a:ea typeface="Georgia"/>
                <a:cs typeface="Georgia"/>
                <a:sym typeface="Georgia"/>
              </a:rPr>
              <a:t>No </a:t>
            </a:r>
            <a:r>
              <a:rPr lang="en-US" sz="1600" dirty="0" err="1" smtClean="0">
                <a:solidFill>
                  <a:schemeClr val="dk1"/>
                </a:solidFill>
                <a:latin typeface="Georgia" panose="02040502050405020303" pitchFamily="18" charset="0"/>
                <a:ea typeface="Georgia"/>
                <a:cs typeface="Georgia"/>
                <a:sym typeface="Georgia"/>
              </a:rPr>
              <a:t>hx</a:t>
            </a:r>
            <a:r>
              <a:rPr lang="en-US" sz="1600" dirty="0" smtClean="0">
                <a:solidFill>
                  <a:schemeClr val="dk1"/>
                </a:solidFill>
                <a:latin typeface="Georgia" panose="02040502050405020303" pitchFamily="18" charset="0"/>
                <a:ea typeface="Georgia"/>
                <a:cs typeface="Georgia"/>
                <a:sym typeface="Georgia"/>
              </a:rPr>
              <a:t> of alcohol drinking</a:t>
            </a: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smtClean="0">
              <a:solidFill>
                <a:schemeClr val="accent3"/>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smtClean="0">
                <a:solidFill>
                  <a:schemeClr val="accent3"/>
                </a:solidFill>
                <a:latin typeface="Georgia" panose="02040502050405020303" pitchFamily="18" charset="0"/>
                <a:ea typeface="Georgia"/>
                <a:cs typeface="Georgia"/>
                <a:sym typeface="Georgia"/>
              </a:rPr>
              <a:t>Drug &amp; Social History:</a:t>
            </a:r>
            <a:endParaRPr sz="1600" b="0" i="0" u="none" strike="noStrike" cap="none"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smtClean="0">
                <a:solidFill>
                  <a:schemeClr val="dk1"/>
                </a:solidFill>
                <a:latin typeface="Georgia" panose="02040502050405020303" pitchFamily="18" charset="0"/>
                <a:ea typeface="Georgia"/>
                <a:cs typeface="Georgia"/>
                <a:sym typeface="Georgia"/>
              </a:rPr>
              <a:t>Tab </a:t>
            </a:r>
            <a:r>
              <a:rPr lang="en-US" sz="1600" b="0" i="0" u="none" strike="noStrike" cap="none" dirty="0" err="1" smtClean="0">
                <a:solidFill>
                  <a:schemeClr val="dk1"/>
                </a:solidFill>
                <a:latin typeface="Georgia" panose="02040502050405020303" pitchFamily="18" charset="0"/>
                <a:ea typeface="Georgia"/>
                <a:cs typeface="Georgia"/>
                <a:sym typeface="Georgia"/>
              </a:rPr>
              <a:t>Cabergoline</a:t>
            </a:r>
            <a:r>
              <a:rPr lang="en-US" sz="1600" b="0" i="0" u="none" strike="noStrike" cap="none" dirty="0" smtClean="0">
                <a:solidFill>
                  <a:schemeClr val="dk1"/>
                </a:solidFill>
                <a:latin typeface="Georgia" panose="02040502050405020303" pitchFamily="18" charset="0"/>
                <a:ea typeface="Georgia"/>
                <a:cs typeface="Georgia"/>
                <a:sym typeface="Georgia"/>
              </a:rPr>
              <a:t>  2 mg / week </a:t>
            </a: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smtClean="0">
              <a:solidFill>
                <a:srgbClr val="000000"/>
              </a:solidFill>
              <a:latin typeface="Georgia" panose="02040502050405020303" pitchFamily="18" charset="0"/>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i="0" u="none" strike="noStrike" cap="none" dirty="0" smtClean="0">
                <a:solidFill>
                  <a:schemeClr val="dk1"/>
                </a:solidFill>
                <a:latin typeface="Georgia" panose="02040502050405020303" pitchFamily="18" charset="0"/>
                <a:ea typeface="Georgia"/>
                <a:cs typeface="Georgia"/>
                <a:sym typeface="Georgia"/>
              </a:rPr>
              <a:t>Amp. </a:t>
            </a:r>
            <a:r>
              <a:rPr lang="en-US" sz="1800" i="0" u="none" strike="noStrike" cap="none" dirty="0" err="1" smtClean="0">
                <a:solidFill>
                  <a:schemeClr val="dk1"/>
                </a:solidFill>
                <a:latin typeface="Georgia" panose="02040502050405020303" pitchFamily="18" charset="0"/>
                <a:ea typeface="Georgia"/>
                <a:cs typeface="Georgia"/>
                <a:sym typeface="Georgia"/>
              </a:rPr>
              <a:t>Testostrone</a:t>
            </a:r>
            <a:r>
              <a:rPr lang="en-US" sz="1800" i="0" u="none" strike="noStrike" cap="none" dirty="0" smtClean="0">
                <a:solidFill>
                  <a:schemeClr val="dk1"/>
                </a:solidFill>
                <a:latin typeface="Georgia" panose="02040502050405020303" pitchFamily="18" charset="0"/>
                <a:ea typeface="Georgia"/>
                <a:cs typeface="Georgia"/>
                <a:sym typeface="Georgia"/>
              </a:rPr>
              <a:t>  250 mg      one injection</a:t>
            </a:r>
          </a:p>
          <a:p>
            <a:pPr marL="0" marR="0" lvl="0" indent="0" algn="l" rtl="0">
              <a:lnSpc>
                <a:spcPct val="100000"/>
              </a:lnSpc>
              <a:spcBef>
                <a:spcPts val="0"/>
              </a:spcBef>
              <a:spcAft>
                <a:spcPts val="0"/>
              </a:spcAft>
              <a:buClr>
                <a:srgbClr val="000000"/>
              </a:buClr>
              <a:buSzPts val="1800"/>
              <a:buFont typeface="Arial"/>
              <a:buNone/>
            </a:pPr>
            <a:r>
              <a:rPr lang="en-US" sz="1800" dirty="0" smtClean="0">
                <a:solidFill>
                  <a:schemeClr val="dk1"/>
                </a:solidFill>
                <a:latin typeface="Georgia" panose="02040502050405020303" pitchFamily="18" charset="0"/>
                <a:ea typeface="Georgia"/>
                <a:cs typeface="Georgia"/>
                <a:sym typeface="Georgia"/>
              </a:rPr>
              <a:t>Tab. Prednisolone </a:t>
            </a:r>
            <a:r>
              <a:rPr lang="en-US" sz="1800" dirty="0" smtClean="0">
                <a:solidFill>
                  <a:schemeClr val="dk1"/>
                </a:solidFill>
                <a:latin typeface="Georgia" panose="02040502050405020303" pitchFamily="18" charset="0"/>
                <a:ea typeface="Georgia"/>
                <a:cs typeface="Georgia"/>
                <a:sym typeface="Georgia"/>
              </a:rPr>
              <a:t>5 </a:t>
            </a:r>
            <a:r>
              <a:rPr lang="en-US" sz="1800" dirty="0" smtClean="0">
                <a:solidFill>
                  <a:schemeClr val="dk1"/>
                </a:solidFill>
                <a:latin typeface="Georgia" panose="02040502050405020303" pitchFamily="18" charset="0"/>
                <a:ea typeface="Georgia"/>
                <a:cs typeface="Georgia"/>
                <a:sym typeface="Georgia"/>
              </a:rPr>
              <a:t>mg /day for 2 w</a:t>
            </a:r>
          </a:p>
          <a:p>
            <a:pPr marL="0" marR="0" lvl="0" indent="0" algn="l" rtl="0">
              <a:lnSpc>
                <a:spcPct val="100000"/>
              </a:lnSpc>
              <a:spcBef>
                <a:spcPts val="0"/>
              </a:spcBef>
              <a:spcAft>
                <a:spcPts val="0"/>
              </a:spcAft>
              <a:buClr>
                <a:srgbClr val="000000"/>
              </a:buClr>
              <a:buSzPts val="1800"/>
              <a:buFont typeface="Arial"/>
              <a:buNone/>
            </a:pPr>
            <a:endParaRPr lang="en-US" sz="1800"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lang="en-US" sz="1800"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smtClean="0">
              <a:solidFill>
                <a:schemeClr val="dk1"/>
              </a:solidFill>
              <a:latin typeface="Georgia" panose="02040502050405020303" pitchFamily="18" charset="0"/>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smtClean="0">
              <a:solidFill>
                <a:schemeClr val="dk1"/>
              </a:solidFill>
              <a:latin typeface="Georgia" panose="02040502050405020303" pitchFamily="18" charset="0"/>
              <a:ea typeface="Georgia"/>
              <a:cs typeface="Georgia"/>
              <a:sym typeface="Georgia"/>
            </a:endParaRPr>
          </a:p>
        </p:txBody>
      </p:sp>
      <p:sp>
        <p:nvSpPr>
          <p:cNvPr id="18" name="Rectangle 17"/>
          <p:cNvSpPr/>
          <p:nvPr/>
        </p:nvSpPr>
        <p:spPr>
          <a:xfrm>
            <a:off x="124691" y="4676031"/>
            <a:ext cx="4572000" cy="923330"/>
          </a:xfrm>
          <a:prstGeom prst="rect">
            <a:avLst/>
          </a:prstGeom>
        </p:spPr>
        <p:txBody>
          <a:bodyPr>
            <a:spAutoFit/>
          </a:bodyPr>
          <a:lstStyle/>
          <a:p>
            <a:pPr lvl="0">
              <a:buSzPts val="1800"/>
            </a:pPr>
            <a:r>
              <a:rPr lang="en-US" sz="1800" dirty="0" smtClean="0">
                <a:solidFill>
                  <a:schemeClr val="dk1"/>
                </a:solidFill>
                <a:latin typeface="Georgia" panose="02040502050405020303" pitchFamily="18" charset="0"/>
                <a:ea typeface="Georgia"/>
                <a:cs typeface="Georgia"/>
                <a:sym typeface="Georgia"/>
              </a:rPr>
              <a:t>Tab  acetaminophen (no regular dose)</a:t>
            </a:r>
            <a:endParaRPr lang="en-US" sz="1800" dirty="0" smtClean="0">
              <a:latin typeface="Georgia" panose="02040502050405020303" pitchFamily="18" charset="0"/>
            </a:endParaRPr>
          </a:p>
          <a:p>
            <a:pPr lvl="0">
              <a:buSzPts val="1800"/>
            </a:pPr>
            <a:endParaRPr lang="en-US" sz="1800" dirty="0" smtClean="0">
              <a:solidFill>
                <a:schemeClr val="dk1"/>
              </a:solidFill>
              <a:latin typeface="Georgia" panose="02040502050405020303" pitchFamily="18" charset="0"/>
              <a:ea typeface="Georgia"/>
              <a:cs typeface="Georgia"/>
              <a:sym typeface="Georgia"/>
            </a:endParaRPr>
          </a:p>
          <a:p>
            <a:pPr lvl="0">
              <a:buSzPts val="1800"/>
            </a:pPr>
            <a:r>
              <a:rPr lang="en-US" sz="1800" dirty="0" smtClean="0">
                <a:solidFill>
                  <a:schemeClr val="dk1"/>
                </a:solidFill>
                <a:latin typeface="Georgia" panose="02040502050405020303" pitchFamily="18" charset="0"/>
                <a:ea typeface="Georgia"/>
                <a:cs typeface="Georgia"/>
                <a:sym typeface="Georgia"/>
              </a:rPr>
              <a:t>Tab </a:t>
            </a:r>
            <a:r>
              <a:rPr lang="en-US" sz="1800" dirty="0" err="1" smtClean="0">
                <a:solidFill>
                  <a:schemeClr val="dk1"/>
                </a:solidFill>
                <a:latin typeface="Georgia" panose="02040502050405020303" pitchFamily="18" charset="0"/>
                <a:ea typeface="Georgia"/>
                <a:cs typeface="Georgia"/>
                <a:sym typeface="Georgia"/>
              </a:rPr>
              <a:t>Iboprufen</a:t>
            </a:r>
            <a:r>
              <a:rPr lang="en-US" sz="1800" dirty="0" smtClean="0">
                <a:solidFill>
                  <a:schemeClr val="dk1"/>
                </a:solidFill>
                <a:latin typeface="Georgia" panose="02040502050405020303" pitchFamily="18" charset="0"/>
                <a:ea typeface="Georgia"/>
                <a:cs typeface="Georgia"/>
                <a:sym typeface="Georgia"/>
              </a:rPr>
              <a:t> 400 mg (no regular dose</a:t>
            </a:r>
            <a:r>
              <a:rPr lang="en-US" dirty="0" smtClean="0">
                <a:solidFill>
                  <a:schemeClr val="dk1"/>
                </a:solidFill>
                <a:latin typeface="Georgia" panose="02040502050405020303" pitchFamily="18" charset="0"/>
                <a:ea typeface="Georgia"/>
                <a:cs typeface="Georgia"/>
                <a:sym typeface="Georgia"/>
              </a:rPr>
              <a:t>)</a:t>
            </a:r>
            <a:endParaRPr lang="en-US" dirty="0" smtClean="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7"/>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36</a:t>
            </a:fld>
            <a:endParaRPr/>
          </a:p>
        </p:txBody>
      </p:sp>
      <p:grpSp>
        <p:nvGrpSpPr>
          <p:cNvPr id="183" name="Google Shape;183;p17"/>
          <p:cNvGrpSpPr/>
          <p:nvPr/>
        </p:nvGrpSpPr>
        <p:grpSpPr>
          <a:xfrm>
            <a:off x="111916" y="6324600"/>
            <a:ext cx="9027577" cy="533400"/>
            <a:chOff x="4412" y="0"/>
            <a:chExt cx="9027577" cy="533400"/>
          </a:xfrm>
        </p:grpSpPr>
        <p:sp>
          <p:nvSpPr>
            <p:cNvPr id="184" name="Google Shape;184;p17"/>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7"/>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endParaRPr>
            </a:p>
          </p:txBody>
        </p:sp>
        <p:sp>
          <p:nvSpPr>
            <p:cNvPr id="186" name="Google Shape;186;p17"/>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27000">
                <a:srgbClr val="FFFFFF">
                  <a:alpha val="10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7"/>
            <p:cNvSpPr txBox="1"/>
            <p:nvPr/>
          </p:nvSpPr>
          <p:spPr>
            <a:xfrm>
              <a:off x="1748367" y="0"/>
              <a:ext cx="1107900" cy="533400"/>
            </a:xfrm>
            <a:prstGeom prst="rect">
              <a:avLst/>
            </a:prstGeom>
            <a:noFill/>
            <a:ln>
              <a:noFill/>
            </a:ln>
            <a:effectLst>
              <a:glow rad="127000">
                <a:srgbClr val="FFFFFF">
                  <a:alpha val="10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PMH &amp; DH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188" name="Google Shape;188;p17"/>
            <p:cNvSpPr/>
            <p:nvPr/>
          </p:nvSpPr>
          <p:spPr>
            <a:xfrm>
              <a:off x="2958922" y="0"/>
              <a:ext cx="1641300" cy="533400"/>
            </a:xfrm>
            <a:prstGeom prst="chevron">
              <a:avLst>
                <a:gd name="adj" fmla="val 50000"/>
              </a:avLst>
            </a:prstGeom>
            <a:solidFill>
              <a:schemeClr val="accent1"/>
            </a:solidFill>
            <a:ln w="31750" cap="flat" cmpd="sng">
              <a:solidFill>
                <a:schemeClr val="lt1"/>
              </a:solidFill>
              <a:prstDash val="solid"/>
              <a:round/>
              <a:headEnd type="none" w="sm" len="sm"/>
              <a:tailEnd type="none" w="sm" len="sm"/>
            </a:ln>
            <a:effectLst>
              <a:glow rad="2286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7"/>
            <p:cNvSpPr txBox="1"/>
            <p:nvPr/>
          </p:nvSpPr>
          <p:spPr>
            <a:xfrm>
              <a:off x="3225622" y="0"/>
              <a:ext cx="1107900" cy="533400"/>
            </a:xfrm>
            <a:prstGeom prst="rect">
              <a:avLst/>
            </a:prstGeom>
            <a:noFill/>
            <a:ln>
              <a:noFill/>
            </a:ln>
            <a:effectLst>
              <a:glow rad="2286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FH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190" name="Google Shape;190;p17"/>
            <p:cNvSpPr/>
            <p:nvPr/>
          </p:nvSpPr>
          <p:spPr>
            <a:xfrm>
              <a:off x="4392487" y="0"/>
              <a:ext cx="1641300" cy="533400"/>
            </a:xfrm>
            <a:prstGeom prst="chevron">
              <a:avLst>
                <a:gd name="adj" fmla="val 50000"/>
              </a:avLst>
            </a:prstGeom>
            <a:solidFill>
              <a:srgbClr val="326064"/>
            </a:solidFill>
            <a:ln w="31750" cap="flat" cmpd="sng">
              <a:solidFill>
                <a:schemeClr val="accent1"/>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7"/>
            <p:cNvSpPr txBox="1"/>
            <p:nvPr/>
          </p:nvSpPr>
          <p:spPr>
            <a:xfrm>
              <a:off x="4659187"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Review of Systems</a:t>
              </a:r>
              <a:endParaRPr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endParaRPr>
            </a:p>
          </p:txBody>
        </p:sp>
        <p:sp>
          <p:nvSpPr>
            <p:cNvPr id="192" name="Google Shape;192;p17"/>
            <p:cNvSpPr/>
            <p:nvPr/>
          </p:nvSpPr>
          <p:spPr>
            <a:xfrm>
              <a:off x="593148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7"/>
            <p:cNvSpPr txBox="1"/>
            <p:nvPr/>
          </p:nvSpPr>
          <p:spPr>
            <a:xfrm>
              <a:off x="619818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196" name="Google Shape;196;p17"/>
          <p:cNvSpPr txBox="1"/>
          <p:nvPr/>
        </p:nvSpPr>
        <p:spPr>
          <a:xfrm>
            <a:off x="455296" y="816488"/>
            <a:ext cx="8229600" cy="51126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1560"/>
              <a:buFont typeface="Times New Roman"/>
              <a:buNone/>
            </a:pPr>
            <a:r>
              <a:rPr lang="en-US" sz="1560" b="1" i="0" u="none" strike="noStrike" cap="none">
                <a:solidFill>
                  <a:schemeClr val="dk2"/>
                </a:solidFill>
                <a:latin typeface="Times New Roman"/>
                <a:ea typeface="Times New Roman"/>
                <a:cs typeface="Times New Roman"/>
                <a:sym typeface="Times New Roman"/>
              </a:rPr>
              <a:t/>
            </a:r>
            <a:br>
              <a:rPr lang="en-US" sz="1560" b="1" i="0" u="none" strike="noStrike" cap="none">
                <a:solidFill>
                  <a:schemeClr val="dk2"/>
                </a:solidFill>
                <a:latin typeface="Times New Roman"/>
                <a:ea typeface="Times New Roman"/>
                <a:cs typeface="Times New Roman"/>
                <a:sym typeface="Times New Roman"/>
              </a:rPr>
            </a:br>
            <a:r>
              <a:rPr lang="en-US" sz="1560" b="1" i="0" u="none" strike="noStrike" cap="none">
                <a:solidFill>
                  <a:schemeClr val="dk1"/>
                </a:solidFill>
                <a:latin typeface="Times New Roman"/>
                <a:ea typeface="Times New Roman"/>
                <a:cs typeface="Times New Roman"/>
                <a:sym typeface="Times New Roman"/>
              </a:rPr>
              <a:t/>
            </a:r>
            <a:br>
              <a:rPr lang="en-US" sz="1560" b="1" i="0" u="none" strike="noStrike" cap="none">
                <a:solidFill>
                  <a:schemeClr val="dk1"/>
                </a:solidFill>
                <a:latin typeface="Times New Roman"/>
                <a:ea typeface="Times New Roman"/>
                <a:cs typeface="Times New Roman"/>
                <a:sym typeface="Times New Roman"/>
              </a:rPr>
            </a:br>
            <a:endParaRPr sz="1560" b="1" i="0" u="none" strike="noStrike" cap="none">
              <a:solidFill>
                <a:schemeClr val="dk1"/>
              </a:solidFill>
              <a:latin typeface="Times New Roman"/>
              <a:ea typeface="Times New Roman"/>
              <a:cs typeface="Times New Roman"/>
              <a:sym typeface="Times New Roman"/>
            </a:endParaRPr>
          </a:p>
        </p:txBody>
      </p:sp>
      <p:sp>
        <p:nvSpPr>
          <p:cNvPr id="197" name="Google Shape;197;p17"/>
          <p:cNvSpPr txBox="1"/>
          <p:nvPr/>
        </p:nvSpPr>
        <p:spPr>
          <a:xfrm>
            <a:off x="455296" y="816488"/>
            <a:ext cx="83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3"/>
                </a:solidFill>
                <a:latin typeface="Georgia"/>
                <a:ea typeface="Georgia"/>
                <a:cs typeface="Georgia"/>
                <a:sym typeface="Georgia"/>
              </a:rPr>
              <a:t>Review of Systems:</a:t>
            </a:r>
            <a:endParaRPr sz="2000" b="1" i="0" u="none" strike="noStrike" cap="none">
              <a:solidFill>
                <a:schemeClr val="accent3"/>
              </a:solidFill>
              <a:latin typeface="Georgia"/>
              <a:ea typeface="Georgia"/>
              <a:cs typeface="Georgia"/>
              <a:sym typeface="Georgia"/>
            </a:endParaRPr>
          </a:p>
        </p:txBody>
      </p:sp>
      <p:sp>
        <p:nvSpPr>
          <p:cNvPr id="198" name="Google Shape;198;p17"/>
          <p:cNvSpPr txBox="1"/>
          <p:nvPr/>
        </p:nvSpPr>
        <p:spPr>
          <a:xfrm>
            <a:off x="0" y="1412776"/>
            <a:ext cx="8767800" cy="5191800"/>
          </a:xfrm>
          <a:prstGeom prst="rect">
            <a:avLst/>
          </a:prstGeom>
          <a:noFill/>
          <a:ln>
            <a:noFill/>
          </a:ln>
        </p:spPr>
        <p:txBody>
          <a:bodyPr spcFirstLastPara="1" wrap="square" lIns="91425" tIns="45700" rIns="91425" bIns="45700" anchor="t" anchorCtr="0">
            <a:normAutofit/>
          </a:bodyPr>
          <a:lstStyle/>
          <a:p>
            <a:pPr marL="365760" marR="0" lvl="0" indent="-256032" algn="l" rtl="0">
              <a:lnSpc>
                <a:spcPct val="80000"/>
              </a:lnSpc>
              <a:spcBef>
                <a:spcPts val="0"/>
              </a:spcBef>
              <a:spcAft>
                <a:spcPts val="0"/>
              </a:spcAft>
              <a:buClr>
                <a:schemeClr val="accent3"/>
              </a:buClr>
              <a:buSzPts val="2035"/>
              <a:buFont typeface="Georgia"/>
              <a:buChar char="•"/>
            </a:pPr>
            <a:r>
              <a:rPr lang="en-US" sz="2035" b="1" i="0" u="none" strike="noStrike" cap="none" dirty="0">
                <a:solidFill>
                  <a:schemeClr val="dk1"/>
                </a:solidFill>
                <a:latin typeface="Georgia" panose="02040502050405020303" pitchFamily="18" charset="0"/>
                <a:ea typeface="Georgia"/>
                <a:cs typeface="Georgia"/>
                <a:sym typeface="Georgia"/>
              </a:rPr>
              <a:t>Constitutional symptoms: </a:t>
            </a:r>
            <a:r>
              <a:rPr lang="en-US" sz="2035" b="0" i="0" u="none" strike="noStrike" cap="none" dirty="0">
                <a:solidFill>
                  <a:srgbClr val="0070C0"/>
                </a:solidFill>
                <a:latin typeface="Georgia" panose="02040502050405020303" pitchFamily="18" charset="0"/>
                <a:ea typeface="Georgia"/>
                <a:cs typeface="Georgia"/>
                <a:sym typeface="Georgia"/>
              </a:rPr>
              <a:t>Negative</a:t>
            </a:r>
            <a:r>
              <a:rPr lang="en-US" sz="2035" b="0" i="0" u="none" strike="noStrike" cap="none" dirty="0">
                <a:solidFill>
                  <a:schemeClr val="dk1"/>
                </a:solidFill>
                <a:latin typeface="Georgia" panose="02040502050405020303" pitchFamily="18" charset="0"/>
                <a:ea typeface="Georgia"/>
                <a:cs typeface="Georgia"/>
                <a:sym typeface="Georgia"/>
              </a:rPr>
              <a:t> </a:t>
            </a:r>
            <a:endParaRPr lang="en-US" sz="2035" b="0" i="0" u="none" strike="noStrike" cap="none" dirty="0" smtClean="0">
              <a:solidFill>
                <a:schemeClr val="dk1"/>
              </a:solidFill>
              <a:latin typeface="Georgia" panose="02040502050405020303" pitchFamily="18" charset="0"/>
              <a:ea typeface="Georgia"/>
              <a:cs typeface="Georgia"/>
              <a:sym typeface="Georgia"/>
            </a:endParaRPr>
          </a:p>
          <a:p>
            <a:pPr marL="365760" marR="0" lvl="0" indent="-256032" algn="l" rtl="0">
              <a:lnSpc>
                <a:spcPct val="80000"/>
              </a:lnSpc>
              <a:spcBef>
                <a:spcPts val="0"/>
              </a:spcBef>
              <a:spcAft>
                <a:spcPts val="0"/>
              </a:spcAft>
              <a:buClr>
                <a:schemeClr val="accent3"/>
              </a:buClr>
              <a:buSzPts val="2035"/>
              <a:buFont typeface="Georgia"/>
              <a:buChar char="•"/>
            </a:pPr>
            <a:r>
              <a:rPr lang="en-US" sz="2035" b="1" i="0" u="none" strike="noStrike" cap="none" dirty="0" smtClean="0">
                <a:solidFill>
                  <a:schemeClr val="dk1"/>
                </a:solidFill>
                <a:latin typeface="Georgia" panose="02040502050405020303" pitchFamily="18" charset="0"/>
                <a:ea typeface="Georgia"/>
                <a:cs typeface="Georgia"/>
                <a:sym typeface="Georgia"/>
              </a:rPr>
              <a:t>Eyes</a:t>
            </a:r>
            <a:r>
              <a:rPr lang="en-US" sz="2035" b="1" i="0" u="none" strike="noStrike" cap="none" dirty="0">
                <a:solidFill>
                  <a:schemeClr val="dk1"/>
                </a:solidFill>
                <a:latin typeface="Georgia" panose="02040502050405020303" pitchFamily="18" charset="0"/>
                <a:ea typeface="Georgia"/>
                <a:cs typeface="Georgia"/>
                <a:sym typeface="Georgia"/>
              </a:rPr>
              <a:t>, Ears, nose, mouth, </a:t>
            </a:r>
            <a:r>
              <a:rPr lang="en-US" sz="2035" b="1" i="0" u="none" strike="noStrike" cap="none" dirty="0" smtClean="0">
                <a:solidFill>
                  <a:schemeClr val="dk1"/>
                </a:solidFill>
                <a:latin typeface="Georgia" panose="02040502050405020303" pitchFamily="18" charset="0"/>
                <a:ea typeface="Georgia"/>
                <a:cs typeface="Georgia"/>
                <a:sym typeface="Georgia"/>
              </a:rPr>
              <a:t>throat: </a:t>
            </a:r>
            <a:r>
              <a:rPr lang="en-US" sz="2035" b="1" i="0" u="none" strike="noStrike" cap="none" dirty="0" smtClean="0">
                <a:solidFill>
                  <a:srgbClr val="FF0000"/>
                </a:solidFill>
                <a:latin typeface="Georgia" panose="02040502050405020303" pitchFamily="18" charset="0"/>
                <a:ea typeface="Georgia"/>
                <a:cs typeface="Georgia"/>
                <a:sym typeface="Georgia"/>
              </a:rPr>
              <a:t>bilateral blurred vision after treatment.  </a:t>
            </a:r>
            <a:r>
              <a:rPr lang="en-US" sz="2035" b="0" i="0" u="none" strike="noStrike" cap="none" dirty="0">
                <a:solidFill>
                  <a:srgbClr val="0070C0"/>
                </a:solidFill>
                <a:latin typeface="Georgia" panose="02040502050405020303" pitchFamily="18" charset="0"/>
                <a:ea typeface="Georgia"/>
                <a:cs typeface="Georgia"/>
                <a:sym typeface="Georgia"/>
              </a:rPr>
              <a:t>Negative</a:t>
            </a:r>
            <a:r>
              <a:rPr lang="en-US" sz="2035" b="0" i="0" u="none" strike="noStrike" cap="none" dirty="0">
                <a:solidFill>
                  <a:schemeClr val="dk1"/>
                </a:solidFill>
                <a:latin typeface="Georgia" panose="02040502050405020303" pitchFamily="18" charset="0"/>
                <a:ea typeface="Georgia"/>
                <a:cs typeface="Georgia"/>
                <a:sym typeface="Georgia"/>
              </a:rPr>
              <a:t> </a:t>
            </a:r>
            <a:r>
              <a:rPr lang="en-US" sz="2035" b="0" i="0" u="none" strike="noStrike" cap="none" dirty="0" smtClean="0">
                <a:solidFill>
                  <a:schemeClr val="dk1"/>
                </a:solidFill>
                <a:latin typeface="Georgia" panose="02040502050405020303" pitchFamily="18" charset="0"/>
                <a:ea typeface="Georgia"/>
                <a:cs typeface="Georgia"/>
                <a:sym typeface="Georgia"/>
              </a:rPr>
              <a:t>(Difficulty with hearing, sinus problems, runny nose, post-nasal drip, ringing in ears, mouth sores, loose teeth, ear pain, nosebleeds, sore throat, facial pain or numbness). </a:t>
            </a:r>
            <a:endParaRPr sz="1400" b="0" i="0" u="none" strike="noStrike" cap="none" dirty="0" smtClean="0">
              <a:solidFill>
                <a:srgbClr val="000000"/>
              </a:solidFill>
              <a:latin typeface="Georgia" panose="02040502050405020303" pitchFamily="18" charset="0"/>
              <a:sym typeface="Arial"/>
            </a:endParaRPr>
          </a:p>
          <a:p>
            <a:pPr marL="365760" marR="0" lvl="0" indent="-256032" algn="l" rtl="0">
              <a:lnSpc>
                <a:spcPct val="80000"/>
              </a:lnSpc>
              <a:spcBef>
                <a:spcPts val="300"/>
              </a:spcBef>
              <a:spcAft>
                <a:spcPts val="0"/>
              </a:spcAft>
              <a:buClr>
                <a:schemeClr val="accent3"/>
              </a:buClr>
              <a:buSzPts val="2035"/>
              <a:buFont typeface="Georgia"/>
              <a:buChar char="•"/>
            </a:pPr>
            <a:r>
              <a:rPr lang="en-US" sz="2035" b="1" i="0" u="none" strike="noStrike" cap="none" dirty="0" smtClean="0">
                <a:solidFill>
                  <a:schemeClr val="dk1"/>
                </a:solidFill>
                <a:latin typeface="Georgia" panose="02040502050405020303" pitchFamily="18" charset="0"/>
                <a:ea typeface="Georgia"/>
                <a:cs typeface="Georgia"/>
                <a:sym typeface="Georgia"/>
              </a:rPr>
              <a:t>Cardiovascular: </a:t>
            </a:r>
            <a:r>
              <a:rPr lang="en-US" sz="2035" b="0" i="0" u="none" strike="noStrike" cap="none" dirty="0" smtClean="0">
                <a:solidFill>
                  <a:srgbClr val="0070C0"/>
                </a:solidFill>
                <a:latin typeface="Georgia" panose="02040502050405020303" pitchFamily="18" charset="0"/>
                <a:ea typeface="Georgia"/>
                <a:cs typeface="Georgia"/>
                <a:sym typeface="Georgia"/>
              </a:rPr>
              <a:t>Negative</a:t>
            </a:r>
            <a:r>
              <a:rPr lang="en-US" sz="2035" b="0" i="0" u="none" strike="noStrike" cap="none" dirty="0" smtClean="0">
                <a:solidFill>
                  <a:schemeClr val="dk1"/>
                </a:solidFill>
                <a:latin typeface="Georgia" panose="02040502050405020303" pitchFamily="18" charset="0"/>
                <a:ea typeface="Georgia"/>
                <a:cs typeface="Georgia"/>
                <a:sym typeface="Georgia"/>
              </a:rPr>
              <a:t> (Racing heart, chest pains, swelling of feet or legs, pain in legs with walking).</a:t>
            </a:r>
            <a:endParaRPr sz="1400" b="0" i="0" u="none" strike="noStrike" cap="none" dirty="0" smtClean="0">
              <a:solidFill>
                <a:srgbClr val="000000"/>
              </a:solidFill>
              <a:latin typeface="Georgia" panose="02040502050405020303" pitchFamily="18" charset="0"/>
              <a:sym typeface="Arial"/>
            </a:endParaRPr>
          </a:p>
          <a:p>
            <a:pPr marL="365760" marR="0" lvl="0" indent="-256032" algn="l" rtl="0">
              <a:lnSpc>
                <a:spcPct val="80000"/>
              </a:lnSpc>
              <a:spcBef>
                <a:spcPts val="300"/>
              </a:spcBef>
              <a:spcAft>
                <a:spcPts val="0"/>
              </a:spcAft>
              <a:buClr>
                <a:schemeClr val="accent3"/>
              </a:buClr>
              <a:buSzPts val="2035"/>
              <a:buFont typeface="Georgia"/>
              <a:buChar char="•"/>
            </a:pPr>
            <a:r>
              <a:rPr lang="en-US" sz="2035" b="1" i="0" u="none" strike="noStrike" cap="none" dirty="0" smtClean="0">
                <a:solidFill>
                  <a:schemeClr val="dk1"/>
                </a:solidFill>
                <a:latin typeface="Georgia" panose="02040502050405020303" pitchFamily="18" charset="0"/>
                <a:ea typeface="Georgia"/>
                <a:cs typeface="Georgia"/>
                <a:sym typeface="Georgia"/>
              </a:rPr>
              <a:t>Respiratory</a:t>
            </a:r>
            <a:r>
              <a:rPr lang="en-US" sz="2035" b="1" i="0" u="none" strike="noStrike" cap="none" dirty="0">
                <a:solidFill>
                  <a:schemeClr val="dk1"/>
                </a:solidFill>
                <a:latin typeface="Georgia" panose="02040502050405020303" pitchFamily="18" charset="0"/>
                <a:ea typeface="Georgia"/>
                <a:cs typeface="Georgia"/>
                <a:sym typeface="Georgia"/>
              </a:rPr>
              <a:t>:</a:t>
            </a:r>
            <a:r>
              <a:rPr lang="en-US" sz="2035" b="0" i="0" u="none" strike="noStrike" cap="none" dirty="0">
                <a:solidFill>
                  <a:schemeClr val="dk1"/>
                </a:solidFill>
                <a:latin typeface="Georgia" panose="02040502050405020303" pitchFamily="18" charset="0"/>
                <a:ea typeface="Georgia"/>
                <a:cs typeface="Georgia"/>
                <a:sym typeface="Georgia"/>
              </a:rPr>
              <a:t> </a:t>
            </a:r>
            <a:r>
              <a:rPr lang="en-US" sz="2035" b="0" i="0" u="none" strike="noStrike" cap="none" dirty="0">
                <a:solidFill>
                  <a:srgbClr val="0070C0"/>
                </a:solidFill>
                <a:latin typeface="Georgia" panose="02040502050405020303" pitchFamily="18" charset="0"/>
                <a:ea typeface="Georgia"/>
                <a:cs typeface="Georgia"/>
                <a:sym typeface="Georgia"/>
              </a:rPr>
              <a:t>Negative</a:t>
            </a:r>
            <a:r>
              <a:rPr lang="en-US" sz="2035" b="0" i="0" u="none" strike="noStrike" cap="none" dirty="0">
                <a:solidFill>
                  <a:schemeClr val="dk1"/>
                </a:solidFill>
                <a:latin typeface="Georgia" panose="02040502050405020303" pitchFamily="18" charset="0"/>
                <a:ea typeface="Georgia"/>
                <a:cs typeface="Georgia"/>
                <a:sym typeface="Georgia"/>
              </a:rPr>
              <a:t> (Shortness of breath, night sweats, prolonged cough, wheezing, sputum production, prior tuberculosis, coughing up blood).</a:t>
            </a:r>
            <a:endParaRPr sz="2035" b="0" i="0" u="none" strike="noStrike" cap="none" dirty="0">
              <a:solidFill>
                <a:schemeClr val="dk1"/>
              </a:solidFill>
              <a:latin typeface="Georgia" panose="02040502050405020303" pitchFamily="18" charset="0"/>
              <a:ea typeface="Georgia"/>
              <a:cs typeface="Georgia"/>
              <a:sym typeface="Georgia"/>
            </a:endParaRPr>
          </a:p>
          <a:p>
            <a:pPr marL="365760" marR="0" lvl="0" indent="-256032" algn="l" rtl="0">
              <a:lnSpc>
                <a:spcPct val="80000"/>
              </a:lnSpc>
              <a:spcBef>
                <a:spcPts val="300"/>
              </a:spcBef>
              <a:spcAft>
                <a:spcPts val="0"/>
              </a:spcAft>
              <a:buClr>
                <a:schemeClr val="accent3"/>
              </a:buClr>
              <a:buSzPts val="2035"/>
              <a:buFont typeface="Georgia"/>
              <a:buChar char="•"/>
            </a:pPr>
            <a:r>
              <a:rPr lang="en-US" sz="2035" b="1" i="0" u="none" strike="noStrike" cap="none" dirty="0">
                <a:solidFill>
                  <a:schemeClr val="dk1"/>
                </a:solidFill>
                <a:latin typeface="Georgia" panose="02040502050405020303" pitchFamily="18" charset="0"/>
                <a:ea typeface="Georgia"/>
                <a:cs typeface="Georgia"/>
                <a:sym typeface="Georgia"/>
              </a:rPr>
              <a:t>Gastrointestinal:</a:t>
            </a:r>
            <a:r>
              <a:rPr lang="en-US" sz="2035" b="0" i="0" u="none" strike="noStrike" cap="none" dirty="0">
                <a:solidFill>
                  <a:schemeClr val="dk1"/>
                </a:solidFill>
                <a:latin typeface="Georgia" panose="02040502050405020303" pitchFamily="18" charset="0"/>
                <a:ea typeface="Georgia"/>
                <a:cs typeface="Georgia"/>
                <a:sym typeface="Georgia"/>
              </a:rPr>
              <a:t> </a:t>
            </a:r>
            <a:r>
              <a:rPr lang="en-US" sz="2035" b="0" i="0" u="none" strike="noStrike" cap="none" dirty="0">
                <a:solidFill>
                  <a:srgbClr val="0070C0"/>
                </a:solidFill>
                <a:latin typeface="Georgia" panose="02040502050405020303" pitchFamily="18" charset="0"/>
                <a:ea typeface="Georgia"/>
                <a:cs typeface="Georgia"/>
                <a:sym typeface="Georgia"/>
              </a:rPr>
              <a:t>Negative</a:t>
            </a:r>
            <a:r>
              <a:rPr lang="en-US" sz="2035" b="0" i="0" u="none" strike="noStrike" cap="none" dirty="0">
                <a:solidFill>
                  <a:schemeClr val="dk1"/>
                </a:solidFill>
                <a:latin typeface="Georgia" panose="02040502050405020303" pitchFamily="18" charset="0"/>
                <a:ea typeface="Georgia"/>
                <a:cs typeface="Georgia"/>
                <a:sym typeface="Georgia"/>
              </a:rPr>
              <a:t> (Heartburn, constipation, intolerance to certain foods, diarrhea, abdominal pain, difficulty swallowing, nausea, vomiting, blood in stools, unexplained change in bowel habits, incontinence). </a:t>
            </a:r>
            <a:endParaRPr sz="1400" b="0" i="0" u="none" strike="noStrike" cap="none" dirty="0">
              <a:solidFill>
                <a:srgbClr val="000000"/>
              </a:solidFill>
              <a:latin typeface="Georgia" panose="02040502050405020303" pitchFamily="18" charset="0"/>
              <a:sym typeface="Arial"/>
            </a:endParaRPr>
          </a:p>
          <a:p>
            <a:pPr marL="365760" marR="0" lvl="0" indent="-256032" algn="l" rtl="0">
              <a:lnSpc>
                <a:spcPct val="80000"/>
              </a:lnSpc>
              <a:spcBef>
                <a:spcPts val="300"/>
              </a:spcBef>
              <a:spcAft>
                <a:spcPts val="0"/>
              </a:spcAft>
              <a:buClr>
                <a:schemeClr val="accent3"/>
              </a:buClr>
              <a:buSzPts val="2035"/>
              <a:buFont typeface="Georgia"/>
              <a:buChar char="•"/>
            </a:pPr>
            <a:r>
              <a:rPr lang="en-US" sz="2035" b="1" i="0" u="none" strike="noStrike" cap="none" dirty="0">
                <a:solidFill>
                  <a:schemeClr val="dk1"/>
                </a:solidFill>
                <a:latin typeface="Georgia" panose="02040502050405020303" pitchFamily="18" charset="0"/>
                <a:ea typeface="Georgia"/>
                <a:cs typeface="Georgia"/>
                <a:sym typeface="Georgia"/>
              </a:rPr>
              <a:t>Genitourinary:</a:t>
            </a:r>
            <a:r>
              <a:rPr lang="en-US" sz="2035" b="0" i="0" u="none" strike="noStrike" cap="none" dirty="0">
                <a:solidFill>
                  <a:schemeClr val="dk1"/>
                </a:solidFill>
                <a:latin typeface="Georgia" panose="02040502050405020303" pitchFamily="18" charset="0"/>
                <a:ea typeface="Georgia"/>
                <a:cs typeface="Georgia"/>
                <a:sym typeface="Georgia"/>
              </a:rPr>
              <a:t> </a:t>
            </a:r>
            <a:r>
              <a:rPr lang="en-US" sz="2035" b="0" i="0" u="none" strike="noStrike" cap="none" dirty="0">
                <a:solidFill>
                  <a:srgbClr val="0070C0"/>
                </a:solidFill>
                <a:latin typeface="Georgia" panose="02040502050405020303" pitchFamily="18" charset="0"/>
                <a:ea typeface="Georgia"/>
                <a:cs typeface="Georgia"/>
                <a:sym typeface="Georgia"/>
              </a:rPr>
              <a:t>Negative</a:t>
            </a:r>
            <a:r>
              <a:rPr lang="en-US" sz="2035" b="0" i="0" u="none" strike="noStrike" cap="none" dirty="0">
                <a:solidFill>
                  <a:schemeClr val="dk1"/>
                </a:solidFill>
                <a:latin typeface="Georgia" panose="02040502050405020303" pitchFamily="18" charset="0"/>
                <a:ea typeface="Georgia"/>
                <a:cs typeface="Georgia"/>
                <a:sym typeface="Georgia"/>
              </a:rPr>
              <a:t> (Painful urination, frequent urination, urgency, bladder problems, decreased libido). </a:t>
            </a:r>
            <a:endParaRPr sz="1400" b="0" i="0" u="none" strike="noStrike" cap="none" dirty="0">
              <a:solidFill>
                <a:srgbClr val="000000"/>
              </a:solidFill>
              <a:latin typeface="Georgia" panose="02040502050405020303" pitchFamily="18" charset="0"/>
              <a:sym typeface="Arial"/>
            </a:endParaRPr>
          </a:p>
          <a:p>
            <a:pPr marL="365760" marR="0" lvl="0" indent="-91565" algn="l" rtl="0">
              <a:lnSpc>
                <a:spcPct val="80000"/>
              </a:lnSpc>
              <a:spcBef>
                <a:spcPts val="300"/>
              </a:spcBef>
              <a:spcAft>
                <a:spcPts val="0"/>
              </a:spcAft>
              <a:buClr>
                <a:schemeClr val="accent3"/>
              </a:buClr>
              <a:buSzPts val="2590"/>
              <a:buFont typeface="Georgia"/>
              <a:buNone/>
            </a:pPr>
            <a:endParaRPr sz="259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37</a:t>
            </a:fld>
            <a:endParaRPr/>
          </a:p>
        </p:txBody>
      </p:sp>
      <p:grpSp>
        <p:nvGrpSpPr>
          <p:cNvPr id="205" name="Google Shape;205;p18"/>
          <p:cNvGrpSpPr/>
          <p:nvPr/>
        </p:nvGrpSpPr>
        <p:grpSpPr>
          <a:xfrm>
            <a:off x="111916" y="6324600"/>
            <a:ext cx="9027577" cy="533400"/>
            <a:chOff x="4412" y="0"/>
            <a:chExt cx="9027577" cy="533400"/>
          </a:xfrm>
        </p:grpSpPr>
        <p:sp>
          <p:nvSpPr>
            <p:cNvPr id="206" name="Google Shape;206;p18"/>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8"/>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endParaRPr>
            </a:p>
          </p:txBody>
        </p:sp>
        <p:sp>
          <p:nvSpPr>
            <p:cNvPr id="208" name="Google Shape;208;p18"/>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27000">
                <a:srgbClr val="FFFFFF">
                  <a:alpha val="10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8"/>
            <p:cNvSpPr txBox="1"/>
            <p:nvPr/>
          </p:nvSpPr>
          <p:spPr>
            <a:xfrm>
              <a:off x="1748367" y="0"/>
              <a:ext cx="1107900" cy="533400"/>
            </a:xfrm>
            <a:prstGeom prst="rect">
              <a:avLst/>
            </a:prstGeom>
            <a:noFill/>
            <a:ln>
              <a:noFill/>
            </a:ln>
            <a:effectLst>
              <a:glow rad="127000">
                <a:srgbClr val="FFFFFF">
                  <a:alpha val="10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PMH &amp; DH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10" name="Google Shape;210;p18"/>
            <p:cNvSpPr/>
            <p:nvPr/>
          </p:nvSpPr>
          <p:spPr>
            <a:xfrm>
              <a:off x="2958922" y="0"/>
              <a:ext cx="1641300" cy="533400"/>
            </a:xfrm>
            <a:prstGeom prst="chevron">
              <a:avLst>
                <a:gd name="adj" fmla="val 50000"/>
              </a:avLst>
            </a:prstGeom>
            <a:solidFill>
              <a:schemeClr val="accent1"/>
            </a:solidFill>
            <a:ln w="31750" cap="flat" cmpd="sng">
              <a:solidFill>
                <a:schemeClr val="lt1"/>
              </a:solidFill>
              <a:prstDash val="solid"/>
              <a:round/>
              <a:headEnd type="none" w="sm" len="sm"/>
              <a:tailEnd type="none" w="sm" len="sm"/>
            </a:ln>
            <a:effectLst>
              <a:glow rad="2286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8"/>
            <p:cNvSpPr txBox="1"/>
            <p:nvPr/>
          </p:nvSpPr>
          <p:spPr>
            <a:xfrm>
              <a:off x="3225622" y="0"/>
              <a:ext cx="1107900" cy="533400"/>
            </a:xfrm>
            <a:prstGeom prst="rect">
              <a:avLst/>
            </a:prstGeom>
            <a:noFill/>
            <a:ln>
              <a:noFill/>
            </a:ln>
            <a:effectLst>
              <a:glow rad="2286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FH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12" name="Google Shape;212;p18"/>
            <p:cNvSpPr/>
            <p:nvPr/>
          </p:nvSpPr>
          <p:spPr>
            <a:xfrm>
              <a:off x="4392487" y="0"/>
              <a:ext cx="1641300" cy="533400"/>
            </a:xfrm>
            <a:prstGeom prst="chevron">
              <a:avLst>
                <a:gd name="adj" fmla="val 50000"/>
              </a:avLst>
            </a:prstGeom>
            <a:solidFill>
              <a:srgbClr val="326064"/>
            </a:solidFill>
            <a:ln w="31750" cap="flat" cmpd="sng">
              <a:solidFill>
                <a:schemeClr val="accent1"/>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8"/>
            <p:cNvSpPr txBox="1"/>
            <p:nvPr/>
          </p:nvSpPr>
          <p:spPr>
            <a:xfrm>
              <a:off x="4659187"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Review of Systems</a:t>
              </a:r>
              <a:endParaRPr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endParaRPr>
            </a:p>
          </p:txBody>
        </p:sp>
        <p:sp>
          <p:nvSpPr>
            <p:cNvPr id="214" name="Google Shape;214;p18"/>
            <p:cNvSpPr/>
            <p:nvPr/>
          </p:nvSpPr>
          <p:spPr>
            <a:xfrm>
              <a:off x="593148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8"/>
            <p:cNvSpPr txBox="1"/>
            <p:nvPr/>
          </p:nvSpPr>
          <p:spPr>
            <a:xfrm>
              <a:off x="619818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216" name="Google Shape;216;p18"/>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8"/>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218" name="Google Shape;218;p18"/>
          <p:cNvSpPr txBox="1"/>
          <p:nvPr/>
        </p:nvSpPr>
        <p:spPr>
          <a:xfrm>
            <a:off x="455296" y="816488"/>
            <a:ext cx="8229600" cy="51126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1560"/>
              <a:buFont typeface="Times New Roman"/>
              <a:buNone/>
            </a:pPr>
            <a:r>
              <a:rPr lang="en-US" sz="1560" b="1" i="0" u="none" strike="noStrike" cap="none">
                <a:solidFill>
                  <a:schemeClr val="dk2"/>
                </a:solidFill>
                <a:latin typeface="Times New Roman"/>
                <a:ea typeface="Times New Roman"/>
                <a:cs typeface="Times New Roman"/>
                <a:sym typeface="Times New Roman"/>
              </a:rPr>
              <a:t/>
            </a:r>
            <a:br>
              <a:rPr lang="en-US" sz="1560" b="1" i="0" u="none" strike="noStrike" cap="none">
                <a:solidFill>
                  <a:schemeClr val="dk2"/>
                </a:solidFill>
                <a:latin typeface="Times New Roman"/>
                <a:ea typeface="Times New Roman"/>
                <a:cs typeface="Times New Roman"/>
                <a:sym typeface="Times New Roman"/>
              </a:rPr>
            </a:br>
            <a:r>
              <a:rPr lang="en-US" sz="1560" b="1" i="0" u="none" strike="noStrike" cap="none">
                <a:solidFill>
                  <a:schemeClr val="dk1"/>
                </a:solidFill>
                <a:latin typeface="Times New Roman"/>
                <a:ea typeface="Times New Roman"/>
                <a:cs typeface="Times New Roman"/>
                <a:sym typeface="Times New Roman"/>
              </a:rPr>
              <a:t/>
            </a:r>
            <a:br>
              <a:rPr lang="en-US" sz="1560" b="1" i="0" u="none" strike="noStrike" cap="none">
                <a:solidFill>
                  <a:schemeClr val="dk1"/>
                </a:solidFill>
                <a:latin typeface="Times New Roman"/>
                <a:ea typeface="Times New Roman"/>
                <a:cs typeface="Times New Roman"/>
                <a:sym typeface="Times New Roman"/>
              </a:rPr>
            </a:br>
            <a:endParaRPr sz="1560" b="1" i="0" u="none" strike="noStrike" cap="none">
              <a:solidFill>
                <a:schemeClr val="dk1"/>
              </a:solidFill>
              <a:latin typeface="Times New Roman"/>
              <a:ea typeface="Times New Roman"/>
              <a:cs typeface="Times New Roman"/>
              <a:sym typeface="Times New Roman"/>
            </a:endParaRPr>
          </a:p>
        </p:txBody>
      </p:sp>
      <p:sp>
        <p:nvSpPr>
          <p:cNvPr id="219" name="Google Shape;219;p18"/>
          <p:cNvSpPr txBox="1"/>
          <p:nvPr/>
        </p:nvSpPr>
        <p:spPr>
          <a:xfrm>
            <a:off x="455296" y="816488"/>
            <a:ext cx="83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3"/>
                </a:solidFill>
                <a:latin typeface="Georgia"/>
                <a:ea typeface="Georgia"/>
                <a:cs typeface="Georgia"/>
                <a:sym typeface="Georgia"/>
              </a:rPr>
              <a:t>Review of Systems (cont’d):</a:t>
            </a:r>
            <a:endParaRPr sz="2000" b="1" i="0" u="none" strike="noStrike" cap="none">
              <a:solidFill>
                <a:schemeClr val="accent3"/>
              </a:solidFill>
              <a:latin typeface="Georgia"/>
              <a:ea typeface="Georgia"/>
              <a:cs typeface="Georgia"/>
              <a:sym typeface="Georgia"/>
            </a:endParaRPr>
          </a:p>
        </p:txBody>
      </p:sp>
      <p:sp>
        <p:nvSpPr>
          <p:cNvPr id="220" name="Google Shape;220;p18"/>
          <p:cNvSpPr txBox="1"/>
          <p:nvPr/>
        </p:nvSpPr>
        <p:spPr>
          <a:xfrm>
            <a:off x="-14424" y="1228751"/>
            <a:ext cx="8972400" cy="51489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Musculoskeletal →</a:t>
            </a:r>
            <a:r>
              <a:rPr lang="en-US" sz="2000" b="0" i="0" u="none" strike="noStrike" cap="none" dirty="0">
                <a:solidFill>
                  <a:schemeClr val="dk1"/>
                </a:solidFill>
                <a:latin typeface="Georgia"/>
                <a:ea typeface="Georgia"/>
                <a:cs typeface="Georgia"/>
                <a:sym typeface="Georgia"/>
              </a:rPr>
              <a:t>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(muscle soreness following prolonged sitting or walking. Joint pain, joint deformities, back pain). </a:t>
            </a:r>
            <a:endParaRPr sz="2000" b="0"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Integumentary:</a:t>
            </a:r>
            <a:r>
              <a:rPr lang="en-US" sz="2000" b="0" i="0" u="none" strike="noStrike" cap="none" dirty="0">
                <a:solidFill>
                  <a:schemeClr val="dk1"/>
                </a:solidFill>
                <a:latin typeface="Georgia"/>
                <a:ea typeface="Georgia"/>
                <a:cs typeface="Georgia"/>
                <a:sym typeface="Georgia"/>
              </a:rPr>
              <a:t>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(Itching, new skin lesion, change in existing skin lesion, hair loss or increase, breast changes).</a:t>
            </a:r>
            <a:endParaRPr sz="1400" b="0" i="0" u="none" strike="noStrike" cap="none" dirty="0">
              <a:solidFill>
                <a:srgbClr val="000000"/>
              </a:solidFill>
              <a:latin typeface="Arial"/>
              <a:ea typeface="Arial"/>
              <a:cs typeface="Arial"/>
              <a:sym typeface="Arial"/>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Neurological: </a:t>
            </a:r>
            <a:r>
              <a:rPr lang="en-US" sz="2000" b="0" i="0" u="none" strike="noStrike" cap="none" dirty="0">
                <a:solidFill>
                  <a:srgbClr val="FF0000"/>
                </a:solidFill>
                <a:latin typeface="Georgia"/>
                <a:ea typeface="Georgia"/>
                <a:cs typeface="Georgia"/>
                <a:sym typeface="Georgia"/>
              </a:rPr>
              <a:t>Headache</a:t>
            </a:r>
            <a:r>
              <a:rPr lang="en-US" sz="2000" b="0" i="0" u="none" strike="noStrike" cap="none" dirty="0">
                <a:solidFill>
                  <a:schemeClr val="dk1"/>
                </a:solidFill>
                <a:latin typeface="Georgia"/>
                <a:ea typeface="Georgia"/>
                <a:cs typeface="Georgia"/>
                <a:sym typeface="Georgia"/>
              </a:rPr>
              <a:t>.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(Double vision, weakness, change in sensation, problems with walking or balance, dizziness, tremor, loss of consciousness, uncontrolled motions, episodes of visual loss). </a:t>
            </a:r>
            <a:endParaRPr sz="1400" b="0" i="0" u="none" strike="noStrike" cap="none" dirty="0">
              <a:solidFill>
                <a:srgbClr val="000000"/>
              </a:solidFill>
              <a:latin typeface="Arial"/>
              <a:ea typeface="Arial"/>
              <a:cs typeface="Arial"/>
              <a:sym typeface="Arial"/>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Psychiatric:</a:t>
            </a:r>
            <a:r>
              <a:rPr lang="en-US" sz="2000" b="0" i="0" u="none" strike="noStrike" cap="none" dirty="0">
                <a:solidFill>
                  <a:schemeClr val="dk1"/>
                </a:solidFill>
                <a:latin typeface="Georgia"/>
                <a:ea typeface="Georgia"/>
                <a:cs typeface="Georgia"/>
                <a:sym typeface="Georgia"/>
              </a:rPr>
              <a:t>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(Insomnia, irritability, depression, anxiety, recurrent bad thoughts, mood swings, hallucinations, compulsions).</a:t>
            </a:r>
            <a:endParaRPr sz="1400" b="0" i="0" u="none" strike="noStrike" cap="none" dirty="0">
              <a:solidFill>
                <a:srgbClr val="000000"/>
              </a:solidFill>
              <a:latin typeface="Arial"/>
              <a:ea typeface="Arial"/>
              <a:cs typeface="Arial"/>
              <a:sym typeface="Arial"/>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err="1" smtClean="0">
                <a:solidFill>
                  <a:schemeClr val="dk1"/>
                </a:solidFill>
                <a:latin typeface="Georgia"/>
                <a:ea typeface="Georgia"/>
                <a:cs typeface="Georgia"/>
                <a:sym typeface="Georgia"/>
              </a:rPr>
              <a:t>Endocrine:</a:t>
            </a:r>
            <a:r>
              <a:rPr lang="en-US" sz="2000" b="0" i="0" u="none" strike="noStrike" cap="none" dirty="0" err="1" smtClean="0">
                <a:solidFill>
                  <a:srgbClr val="0070C0"/>
                </a:solidFill>
                <a:latin typeface="Georgia"/>
                <a:ea typeface="Georgia"/>
                <a:cs typeface="Georgia"/>
                <a:sym typeface="Georgia"/>
              </a:rPr>
              <a:t>Negative</a:t>
            </a:r>
            <a:r>
              <a:rPr lang="en-US" sz="2000" b="0" i="0" u="none" strike="noStrike" cap="none" dirty="0" smtClean="0">
                <a:solidFill>
                  <a:schemeClr val="dk1"/>
                </a:solidFill>
                <a:latin typeface="Georgia"/>
                <a:ea typeface="Georgia"/>
                <a:cs typeface="Georgia"/>
                <a:sym typeface="Georgia"/>
              </a:rPr>
              <a:t> </a:t>
            </a:r>
            <a:r>
              <a:rPr lang="en-US" sz="2000" b="0" i="0" u="none" strike="noStrike" cap="none" dirty="0">
                <a:solidFill>
                  <a:schemeClr val="dk1"/>
                </a:solidFill>
                <a:latin typeface="Georgia"/>
                <a:ea typeface="Georgia"/>
                <a:cs typeface="Georgia"/>
                <a:sym typeface="Georgia"/>
              </a:rPr>
              <a:t>(Intolerance to heat or </a:t>
            </a:r>
            <a:r>
              <a:rPr lang="en-US" sz="2000" b="0" i="0" u="none" strike="noStrike" cap="none" dirty="0" smtClean="0">
                <a:solidFill>
                  <a:schemeClr val="dk1"/>
                </a:solidFill>
                <a:latin typeface="Georgia"/>
                <a:ea typeface="Georgia"/>
                <a:cs typeface="Georgia"/>
                <a:sym typeface="Georgia"/>
              </a:rPr>
              <a:t>cold, </a:t>
            </a:r>
            <a:r>
              <a:rPr lang="en-US" sz="2000" b="0" i="0" u="none" strike="noStrike" cap="none" dirty="0">
                <a:solidFill>
                  <a:schemeClr val="dk1"/>
                </a:solidFill>
                <a:latin typeface="Georgia"/>
                <a:ea typeface="Georgia"/>
                <a:cs typeface="Georgia"/>
                <a:sym typeface="Georgia"/>
              </a:rPr>
              <a:t>frequent hunger/urination/thirst).</a:t>
            </a:r>
            <a:endParaRPr sz="1400" b="0" i="0" u="none" strike="noStrike" cap="none" dirty="0">
              <a:solidFill>
                <a:srgbClr val="000000"/>
              </a:solidFill>
              <a:latin typeface="Arial"/>
              <a:ea typeface="Arial"/>
              <a:cs typeface="Arial"/>
              <a:sym typeface="Arial"/>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Hematologic/Lymphatic: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(Easy bleeding, easy bruising, anemia, leukemia, unexplained swollen areas).</a:t>
            </a:r>
            <a:endParaRPr sz="1400" b="0" i="0" u="none" strike="noStrike" cap="none" dirty="0">
              <a:solidFill>
                <a:srgbClr val="000000"/>
              </a:solidFill>
              <a:latin typeface="Arial"/>
              <a:ea typeface="Arial"/>
              <a:cs typeface="Arial"/>
              <a:sym typeface="Arial"/>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Allergic/Immunologic:</a:t>
            </a:r>
            <a:r>
              <a:rPr lang="en-US" sz="2000" b="0" i="0" u="none" strike="noStrike" cap="none" dirty="0">
                <a:solidFill>
                  <a:schemeClr val="dk1"/>
                </a:solidFill>
                <a:latin typeface="Georgia"/>
                <a:ea typeface="Georgia"/>
                <a:cs typeface="Georgia"/>
                <a:sym typeface="Georgia"/>
              </a:rPr>
              <a:t> </a:t>
            </a:r>
            <a:r>
              <a:rPr lang="en-US" sz="2000" b="0"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(Seasonal allergies, hay fever symptoms, itching, frequent infections).</a:t>
            </a:r>
            <a:endParaRPr sz="1400" b="0" i="0" u="none" strike="noStrike" cap="none" dirty="0">
              <a:solidFill>
                <a:srgbClr val="000000"/>
              </a:solidFill>
              <a:latin typeface="Arial"/>
              <a:ea typeface="Arial"/>
              <a:cs typeface="Arial"/>
              <a:sym typeface="Arial"/>
            </a:endParaRPr>
          </a:p>
          <a:p>
            <a:pPr marL="365760" marR="0" lvl="0" indent="-116332" algn="l" rtl="0">
              <a:lnSpc>
                <a:spcPct val="100000"/>
              </a:lnSpc>
              <a:spcBef>
                <a:spcPts val="300"/>
              </a:spcBef>
              <a:spcAft>
                <a:spcPts val="0"/>
              </a:spcAft>
              <a:buClr>
                <a:schemeClr val="accent3"/>
              </a:buClr>
              <a:buSzPts val="2200"/>
              <a:buFont typeface="Georgia"/>
              <a:buNone/>
            </a:pPr>
            <a:endParaRPr sz="22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38</a:t>
            </a:fld>
            <a:endParaRPr/>
          </a:p>
        </p:txBody>
      </p:sp>
      <p:grpSp>
        <p:nvGrpSpPr>
          <p:cNvPr id="227" name="Google Shape;227;p19"/>
          <p:cNvGrpSpPr/>
          <p:nvPr/>
        </p:nvGrpSpPr>
        <p:grpSpPr>
          <a:xfrm>
            <a:off x="111916" y="6324600"/>
            <a:ext cx="9027577" cy="533400"/>
            <a:chOff x="4412" y="0"/>
            <a:chExt cx="9027577" cy="533400"/>
          </a:xfrm>
        </p:grpSpPr>
        <p:sp>
          <p:nvSpPr>
            <p:cNvPr id="228" name="Google Shape;228;p19"/>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9"/>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endParaRPr>
            </a:p>
          </p:txBody>
        </p:sp>
        <p:sp>
          <p:nvSpPr>
            <p:cNvPr id="230" name="Google Shape;230;p19"/>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27000">
                <a:srgbClr val="FFFFFF">
                  <a:alpha val="10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9"/>
            <p:cNvSpPr txBox="1"/>
            <p:nvPr/>
          </p:nvSpPr>
          <p:spPr>
            <a:xfrm>
              <a:off x="1748367" y="0"/>
              <a:ext cx="1107900" cy="533400"/>
            </a:xfrm>
            <a:prstGeom prst="rect">
              <a:avLst/>
            </a:prstGeom>
            <a:noFill/>
            <a:ln>
              <a:noFill/>
            </a:ln>
            <a:effectLst>
              <a:glow rad="127000">
                <a:srgbClr val="FFFFFF">
                  <a:alpha val="10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PMH &amp; DH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32" name="Google Shape;232;p19"/>
            <p:cNvSpPr/>
            <p:nvPr/>
          </p:nvSpPr>
          <p:spPr>
            <a:xfrm>
              <a:off x="2958922" y="0"/>
              <a:ext cx="1641300" cy="533400"/>
            </a:xfrm>
            <a:prstGeom prst="chevron">
              <a:avLst>
                <a:gd name="adj" fmla="val 50000"/>
              </a:avLst>
            </a:prstGeom>
            <a:solidFill>
              <a:schemeClr val="accent1"/>
            </a:solidFill>
            <a:ln w="31750" cap="flat" cmpd="sng">
              <a:solidFill>
                <a:schemeClr val="lt1"/>
              </a:solidFill>
              <a:prstDash val="solid"/>
              <a:round/>
              <a:headEnd type="none" w="sm" len="sm"/>
              <a:tailEnd type="none" w="sm" len="sm"/>
            </a:ln>
            <a:effectLst>
              <a:glow rad="2286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txBox="1"/>
            <p:nvPr/>
          </p:nvSpPr>
          <p:spPr>
            <a:xfrm>
              <a:off x="3225622" y="0"/>
              <a:ext cx="1107900" cy="533400"/>
            </a:xfrm>
            <a:prstGeom prst="rect">
              <a:avLst/>
            </a:prstGeom>
            <a:noFill/>
            <a:ln>
              <a:noFill/>
            </a:ln>
            <a:effectLst>
              <a:glow rad="2286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FH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34" name="Google Shape;234;p19"/>
            <p:cNvSpPr/>
            <p:nvPr/>
          </p:nvSpPr>
          <p:spPr>
            <a:xfrm>
              <a:off x="4392487" y="0"/>
              <a:ext cx="1641300" cy="533400"/>
            </a:xfrm>
            <a:prstGeom prst="chevron">
              <a:avLst>
                <a:gd name="adj" fmla="val 50000"/>
              </a:avLst>
            </a:prstGeom>
            <a:solidFill>
              <a:schemeClr val="accent1"/>
            </a:solidFill>
            <a:ln w="317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9"/>
            <p:cNvSpPr txBox="1"/>
            <p:nvPr/>
          </p:nvSpPr>
          <p:spPr>
            <a:xfrm>
              <a:off x="4659187"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Review of Systems</a:t>
              </a:r>
              <a:endParaRPr sz="1400" b="0" i="0" u="none" strike="noStrike" cap="none">
                <a:solidFill>
                  <a:schemeClr val="lt1"/>
                </a:solidFill>
                <a:latin typeface="Times New Roman"/>
                <a:ea typeface="Times New Roman"/>
                <a:cs typeface="Times New Roman"/>
                <a:sym typeface="Times New Roman"/>
              </a:endParaRPr>
            </a:p>
          </p:txBody>
        </p:sp>
        <p:sp>
          <p:nvSpPr>
            <p:cNvPr id="236" name="Google Shape;236;p19"/>
            <p:cNvSpPr/>
            <p:nvPr/>
          </p:nvSpPr>
          <p:spPr>
            <a:xfrm>
              <a:off x="5931482" y="0"/>
              <a:ext cx="1641300" cy="533400"/>
            </a:xfrm>
            <a:prstGeom prst="chevron">
              <a:avLst>
                <a:gd name="adj" fmla="val 50000"/>
              </a:avLst>
            </a:prstGeom>
            <a:solidFill>
              <a:srgbClr val="326064"/>
            </a:solidFill>
            <a:ln w="31750" cap="flat" cmpd="sng">
              <a:solidFill>
                <a:schemeClr val="lt2"/>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9"/>
            <p:cNvSpPr txBox="1"/>
            <p:nvPr/>
          </p:nvSpPr>
          <p:spPr>
            <a:xfrm>
              <a:off x="6198182"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9"/>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240" name="Google Shape;240;p19"/>
          <p:cNvSpPr txBox="1"/>
          <p:nvPr/>
        </p:nvSpPr>
        <p:spPr>
          <a:xfrm>
            <a:off x="455296" y="816488"/>
            <a:ext cx="8229600" cy="51126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1560"/>
              <a:buFont typeface="Times New Roman"/>
              <a:buNone/>
            </a:pPr>
            <a:r>
              <a:rPr lang="en-US" sz="1560" b="1" i="0" u="none" strike="noStrike" cap="none">
                <a:solidFill>
                  <a:schemeClr val="dk2"/>
                </a:solidFill>
                <a:latin typeface="Times New Roman"/>
                <a:ea typeface="Times New Roman"/>
                <a:cs typeface="Times New Roman"/>
                <a:sym typeface="Times New Roman"/>
              </a:rPr>
              <a:t/>
            </a:r>
            <a:br>
              <a:rPr lang="en-US" sz="1560" b="1" i="0" u="none" strike="noStrike" cap="none">
                <a:solidFill>
                  <a:schemeClr val="dk2"/>
                </a:solidFill>
                <a:latin typeface="Times New Roman"/>
                <a:ea typeface="Times New Roman"/>
                <a:cs typeface="Times New Roman"/>
                <a:sym typeface="Times New Roman"/>
              </a:rPr>
            </a:br>
            <a:r>
              <a:rPr lang="en-US" sz="1560" b="1" i="0" u="none" strike="noStrike" cap="none">
                <a:solidFill>
                  <a:schemeClr val="dk1"/>
                </a:solidFill>
                <a:latin typeface="Times New Roman"/>
                <a:ea typeface="Times New Roman"/>
                <a:cs typeface="Times New Roman"/>
                <a:sym typeface="Times New Roman"/>
              </a:rPr>
              <a:t/>
            </a:r>
            <a:br>
              <a:rPr lang="en-US" sz="1560" b="1" i="0" u="none" strike="noStrike" cap="none">
                <a:solidFill>
                  <a:schemeClr val="dk1"/>
                </a:solidFill>
                <a:latin typeface="Times New Roman"/>
                <a:ea typeface="Times New Roman"/>
                <a:cs typeface="Times New Roman"/>
                <a:sym typeface="Times New Roman"/>
              </a:rPr>
            </a:br>
            <a:endParaRPr sz="1560" b="1" i="0" u="none" strike="noStrike" cap="none">
              <a:solidFill>
                <a:schemeClr val="dk1"/>
              </a:solidFill>
              <a:latin typeface="Times New Roman"/>
              <a:ea typeface="Times New Roman"/>
              <a:cs typeface="Times New Roman"/>
              <a:sym typeface="Times New Roman"/>
            </a:endParaRPr>
          </a:p>
        </p:txBody>
      </p:sp>
      <p:sp>
        <p:nvSpPr>
          <p:cNvPr id="241" name="Google Shape;241;p19"/>
          <p:cNvSpPr txBox="1"/>
          <p:nvPr/>
        </p:nvSpPr>
        <p:spPr>
          <a:xfrm>
            <a:off x="455296" y="816488"/>
            <a:ext cx="83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3"/>
                </a:solidFill>
                <a:latin typeface="Georgia"/>
                <a:ea typeface="Georgia"/>
                <a:cs typeface="Georgia"/>
                <a:sym typeface="Georgia"/>
              </a:rPr>
              <a:t>Physical Examination:</a:t>
            </a:r>
            <a:endParaRPr sz="2000" b="1" i="0" u="none" strike="noStrike" cap="none">
              <a:solidFill>
                <a:schemeClr val="accent3"/>
              </a:solidFill>
              <a:latin typeface="Georgia"/>
              <a:ea typeface="Georgia"/>
              <a:cs typeface="Georgia"/>
              <a:sym typeface="Georgia"/>
            </a:endParaRPr>
          </a:p>
        </p:txBody>
      </p:sp>
      <p:sp>
        <p:nvSpPr>
          <p:cNvPr id="242" name="Google Shape;242;p19"/>
          <p:cNvSpPr txBox="1"/>
          <p:nvPr/>
        </p:nvSpPr>
        <p:spPr>
          <a:xfrm>
            <a:off x="-24404" y="1216688"/>
            <a:ext cx="8709300" cy="5361300"/>
          </a:xfrm>
          <a:prstGeom prst="rect">
            <a:avLst/>
          </a:prstGeom>
          <a:noFill/>
          <a:ln>
            <a:noFill/>
          </a:ln>
        </p:spPr>
        <p:txBody>
          <a:bodyPr spcFirstLastPara="1" wrap="square" lIns="91425" tIns="45700" rIns="91425" bIns="45700" anchor="t" anchorCtr="0">
            <a:normAutofit/>
          </a:bodyPr>
          <a:lstStyle/>
          <a:p>
            <a:pPr marL="365760" marR="0" lvl="0" indent="-129032" algn="l" rtl="0">
              <a:lnSpc>
                <a:spcPct val="100000"/>
              </a:lnSpc>
              <a:spcBef>
                <a:spcPts val="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General Appearance: </a:t>
            </a:r>
            <a:r>
              <a:rPr lang="en-US" sz="2000" b="0" i="0" u="none" strike="noStrike" cap="none" dirty="0" smtClean="0">
                <a:solidFill>
                  <a:schemeClr val="dk1"/>
                </a:solidFill>
                <a:latin typeface="Georgia"/>
                <a:ea typeface="Georgia"/>
                <a:cs typeface="Georgia"/>
                <a:sym typeface="Georgia"/>
              </a:rPr>
              <a:t>Middle-age male,  awake </a:t>
            </a:r>
            <a:r>
              <a:rPr lang="en-US" sz="2000" b="0" i="0" u="none" strike="noStrike" cap="none" dirty="0">
                <a:solidFill>
                  <a:schemeClr val="dk1"/>
                </a:solidFill>
                <a:latin typeface="Georgia"/>
                <a:ea typeface="Georgia"/>
                <a:cs typeface="Georgia"/>
                <a:sym typeface="Georgia"/>
              </a:rPr>
              <a:t>and </a:t>
            </a:r>
            <a:r>
              <a:rPr lang="en-US" sz="2000" b="0" i="0" u="none" strike="noStrike" cap="none" dirty="0" smtClean="0">
                <a:solidFill>
                  <a:schemeClr val="dk1"/>
                </a:solidFill>
                <a:latin typeface="Georgia"/>
                <a:ea typeface="Georgia"/>
                <a:cs typeface="Georgia"/>
                <a:sym typeface="Georgia"/>
              </a:rPr>
              <a:t>alert</a:t>
            </a:r>
          </a:p>
          <a:p>
            <a:pPr marL="109728" marR="0" lvl="0" algn="l" rtl="0">
              <a:lnSpc>
                <a:spcPct val="100000"/>
              </a:lnSpc>
              <a:spcBef>
                <a:spcPts val="300"/>
              </a:spcBef>
              <a:spcAft>
                <a:spcPts val="0"/>
              </a:spcAft>
              <a:buClr>
                <a:schemeClr val="accent3"/>
              </a:buClr>
              <a:buSzPts val="2000"/>
            </a:pPr>
            <a:endParaRPr lang="en-US" sz="2000" b="0" i="0" u="none" strike="noStrike" cap="none" dirty="0" smtClean="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0" i="0" u="none" strike="noStrike" cap="none" dirty="0" smtClean="0">
                <a:solidFill>
                  <a:schemeClr val="dk1"/>
                </a:solidFill>
                <a:latin typeface="Georgia"/>
                <a:ea typeface="Georgia"/>
                <a:cs typeface="Georgia"/>
                <a:sym typeface="Georgia"/>
              </a:rPr>
              <a:t> </a:t>
            </a:r>
            <a:r>
              <a:rPr lang="en-US" sz="2000" b="1" i="0" u="none" strike="noStrike" cap="none" dirty="0" smtClean="0">
                <a:solidFill>
                  <a:schemeClr val="dk1"/>
                </a:solidFill>
                <a:latin typeface="Georgia"/>
                <a:ea typeface="Georgia"/>
                <a:cs typeface="Georgia"/>
                <a:sym typeface="Georgia"/>
              </a:rPr>
              <a:t>Wt.</a:t>
            </a:r>
            <a:r>
              <a:rPr lang="en-US" sz="2000" b="0" i="0" u="none" strike="noStrike" cap="none" dirty="0" smtClean="0">
                <a:solidFill>
                  <a:schemeClr val="dk1"/>
                </a:solidFill>
                <a:latin typeface="Georgia"/>
                <a:ea typeface="Georgia"/>
                <a:cs typeface="Georgia"/>
                <a:sym typeface="Georgia"/>
              </a:rPr>
              <a:t>=94 kg</a:t>
            </a:r>
            <a:r>
              <a:rPr lang="en-US" sz="2000" b="0" i="0" u="none" strike="noStrike" cap="none" dirty="0">
                <a:solidFill>
                  <a:schemeClr val="dk1"/>
                </a:solidFill>
                <a:latin typeface="Georgia"/>
                <a:ea typeface="Georgia"/>
                <a:cs typeface="Georgia"/>
                <a:sym typeface="Georgia"/>
              </a:rPr>
              <a:t>, </a:t>
            </a:r>
            <a:r>
              <a:rPr lang="en-US" sz="2000" b="1" i="0" u="none" strike="noStrike" cap="none" dirty="0">
                <a:solidFill>
                  <a:schemeClr val="dk1"/>
                </a:solidFill>
                <a:latin typeface="Georgia"/>
                <a:ea typeface="Georgia"/>
                <a:cs typeface="Georgia"/>
                <a:sym typeface="Georgia"/>
              </a:rPr>
              <a:t>Ht.</a:t>
            </a:r>
            <a:r>
              <a:rPr lang="en-US" sz="2000" b="0" i="0" u="none" strike="noStrike" cap="none" dirty="0">
                <a:solidFill>
                  <a:schemeClr val="dk1"/>
                </a:solidFill>
                <a:latin typeface="Georgia"/>
                <a:ea typeface="Georgia"/>
                <a:cs typeface="Georgia"/>
                <a:sym typeface="Georgia"/>
              </a:rPr>
              <a:t>=</a:t>
            </a:r>
            <a:r>
              <a:rPr lang="en-US" sz="2000" b="0" i="0" u="none" strike="noStrike" cap="none" dirty="0" smtClean="0">
                <a:solidFill>
                  <a:schemeClr val="dk1"/>
                </a:solidFill>
                <a:latin typeface="Georgia"/>
                <a:ea typeface="Georgia"/>
                <a:cs typeface="Georgia"/>
                <a:sym typeface="Georgia"/>
              </a:rPr>
              <a:t>172 cm</a:t>
            </a:r>
            <a:r>
              <a:rPr lang="en-US" sz="2000" b="0" i="0" u="none" strike="noStrike" cap="none" dirty="0">
                <a:solidFill>
                  <a:schemeClr val="dk1"/>
                </a:solidFill>
                <a:latin typeface="Georgia"/>
                <a:ea typeface="Georgia"/>
                <a:cs typeface="Georgia"/>
                <a:sym typeface="Georgia"/>
              </a:rPr>
              <a:t>, </a:t>
            </a:r>
            <a:r>
              <a:rPr lang="en-US" sz="2000" b="1" i="0" u="none" strike="noStrike" cap="none" dirty="0" smtClean="0">
                <a:solidFill>
                  <a:schemeClr val="dk1"/>
                </a:solidFill>
                <a:latin typeface="Georgia"/>
                <a:ea typeface="Georgia"/>
                <a:cs typeface="Georgia"/>
                <a:sym typeface="Georgia"/>
              </a:rPr>
              <a:t>BMI</a:t>
            </a:r>
            <a:r>
              <a:rPr lang="en-US" sz="2000" b="0" i="0" u="none" strike="noStrike" cap="none" dirty="0" smtClean="0">
                <a:solidFill>
                  <a:schemeClr val="dk1"/>
                </a:solidFill>
                <a:latin typeface="Georgia"/>
                <a:ea typeface="Georgia"/>
                <a:cs typeface="Georgia"/>
                <a:sym typeface="Georgia"/>
              </a:rPr>
              <a:t>=31.5 </a:t>
            </a:r>
            <a:r>
              <a:rPr lang="en-US" sz="2000" b="0" i="0" u="none" strike="noStrike" cap="none" dirty="0">
                <a:solidFill>
                  <a:schemeClr val="dk1"/>
                </a:solidFill>
                <a:latin typeface="Georgia"/>
                <a:ea typeface="Georgia"/>
                <a:cs typeface="Georgia"/>
                <a:sym typeface="Georgia"/>
              </a:rPr>
              <a:t>kg/m2 </a:t>
            </a:r>
            <a:endParaRPr sz="2000" b="0" i="0" u="none" strike="noStrike" cap="none" dirty="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buFont typeface="Georgia"/>
              <a:buNone/>
            </a:pPr>
            <a:endParaRPr sz="2000" b="0"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V/S</a:t>
            </a:r>
            <a:r>
              <a:rPr lang="en-US" sz="2000" b="0" i="0" u="none" strike="noStrike" cap="none" dirty="0">
                <a:solidFill>
                  <a:schemeClr val="dk1"/>
                </a:solidFill>
                <a:latin typeface="Georgia"/>
                <a:ea typeface="Georgia"/>
                <a:cs typeface="Georgia"/>
                <a:sym typeface="Georgia"/>
              </a:rPr>
              <a:t> → </a:t>
            </a:r>
            <a:endParaRPr sz="2000" b="0" i="0" u="none" strike="noStrike" cap="none" dirty="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buFont typeface="Georgia"/>
              <a:buNone/>
            </a:pPr>
            <a:r>
              <a:rPr lang="en-US" sz="2000" b="0" i="0" u="none" strike="noStrike" cap="none" dirty="0">
                <a:solidFill>
                  <a:schemeClr val="dk1"/>
                </a:solidFill>
                <a:latin typeface="Georgia"/>
                <a:ea typeface="Georgia"/>
                <a:cs typeface="Georgia"/>
                <a:sym typeface="Georgia"/>
              </a:rPr>
              <a:t>	PR: </a:t>
            </a:r>
            <a:r>
              <a:rPr lang="en-US" sz="2000" b="0" i="0" u="none" strike="noStrike" cap="none" dirty="0" smtClean="0">
                <a:solidFill>
                  <a:schemeClr val="dk1"/>
                </a:solidFill>
                <a:latin typeface="Georgia"/>
                <a:ea typeface="Georgia"/>
                <a:cs typeface="Georgia"/>
                <a:sym typeface="Georgia"/>
              </a:rPr>
              <a:t>78/min</a:t>
            </a:r>
            <a:r>
              <a:rPr lang="en-US" sz="2000" b="0" i="0" u="none" strike="noStrike" cap="none" dirty="0">
                <a:solidFill>
                  <a:schemeClr val="dk1"/>
                </a:solidFill>
                <a:latin typeface="Georgia"/>
                <a:ea typeface="Georgia"/>
                <a:cs typeface="Georgia"/>
                <a:sym typeface="Georgia"/>
              </a:rPr>
              <a:t>, </a:t>
            </a:r>
            <a:endParaRPr sz="2000" b="0" i="0" u="none" strike="noStrike" cap="none" dirty="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buFont typeface="Georgia"/>
              <a:buNone/>
            </a:pPr>
            <a:r>
              <a:rPr lang="en-US" sz="2000" b="0" i="0" u="none" strike="noStrike" cap="none" dirty="0">
                <a:solidFill>
                  <a:schemeClr val="dk1"/>
                </a:solidFill>
                <a:latin typeface="Georgia"/>
                <a:ea typeface="Georgia"/>
                <a:cs typeface="Georgia"/>
                <a:sym typeface="Georgia"/>
              </a:rPr>
              <a:t>	BP: </a:t>
            </a:r>
            <a:r>
              <a:rPr lang="en-US" sz="2000" b="0" i="0" u="none" strike="noStrike" cap="none" dirty="0" smtClean="0">
                <a:solidFill>
                  <a:schemeClr val="dk1"/>
                </a:solidFill>
                <a:latin typeface="Georgia"/>
                <a:ea typeface="Georgia"/>
                <a:cs typeface="Georgia"/>
                <a:sym typeface="Georgia"/>
              </a:rPr>
              <a:t>120/75 </a:t>
            </a:r>
            <a:r>
              <a:rPr lang="en-US" sz="2000" b="0" i="0" u="none" strike="noStrike" cap="none" dirty="0">
                <a:solidFill>
                  <a:schemeClr val="dk1"/>
                </a:solidFill>
                <a:latin typeface="Georgia"/>
                <a:ea typeface="Georgia"/>
                <a:cs typeface="Georgia"/>
                <a:sym typeface="Georgia"/>
              </a:rPr>
              <a:t>mmHg</a:t>
            </a:r>
            <a:r>
              <a:rPr lang="en-US" sz="2000" dirty="0">
                <a:solidFill>
                  <a:schemeClr val="dk1"/>
                </a:solidFill>
                <a:latin typeface="Georgia"/>
                <a:ea typeface="Georgia"/>
                <a:cs typeface="Georgia"/>
                <a:sym typeface="Georgia"/>
              </a:rPr>
              <a:t> </a:t>
            </a:r>
            <a:endParaRPr lang="en-US" sz="2000" dirty="0" smtClean="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buFont typeface="Georgia"/>
              <a:buNone/>
            </a:pPr>
            <a:r>
              <a:rPr lang="en-US" sz="2000" b="0" i="0" u="none" strike="noStrike" cap="none" dirty="0">
                <a:solidFill>
                  <a:schemeClr val="dk1"/>
                </a:solidFill>
                <a:latin typeface="Georgia"/>
                <a:ea typeface="Georgia"/>
                <a:cs typeface="Georgia"/>
                <a:sym typeface="Georgia"/>
              </a:rPr>
              <a:t>	RR: </a:t>
            </a:r>
            <a:r>
              <a:rPr lang="en-US" sz="2000" b="0" i="0" u="none" strike="noStrike" cap="none" dirty="0" smtClean="0">
                <a:solidFill>
                  <a:schemeClr val="dk1"/>
                </a:solidFill>
                <a:latin typeface="Georgia"/>
                <a:ea typeface="Georgia"/>
                <a:cs typeface="Georgia"/>
                <a:sym typeface="Georgia"/>
              </a:rPr>
              <a:t>15/min</a:t>
            </a:r>
            <a:r>
              <a:rPr lang="en-US" sz="2000" b="0" i="0" u="none" strike="noStrike" cap="none" dirty="0">
                <a:solidFill>
                  <a:schemeClr val="dk1"/>
                </a:solidFill>
                <a:latin typeface="Georgia"/>
                <a:ea typeface="Georgia"/>
                <a:cs typeface="Georgia"/>
                <a:sym typeface="Georgia"/>
              </a:rPr>
              <a:t>, </a:t>
            </a:r>
            <a:endParaRPr sz="2000" b="0" i="0" u="none" strike="noStrike" cap="none" dirty="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pPr>
            <a:r>
              <a:rPr lang="en-US" sz="2000" b="0" i="0" u="none" strike="noStrike" cap="none" dirty="0">
                <a:solidFill>
                  <a:schemeClr val="dk1"/>
                </a:solidFill>
                <a:latin typeface="Georgia"/>
                <a:ea typeface="Georgia"/>
                <a:cs typeface="Georgia"/>
                <a:sym typeface="Georgia"/>
              </a:rPr>
              <a:t>	OT: </a:t>
            </a:r>
            <a:r>
              <a:rPr lang="en-US" sz="2000" b="0" i="0" u="none" strike="noStrike" cap="none" dirty="0" smtClean="0">
                <a:solidFill>
                  <a:schemeClr val="dk1"/>
                </a:solidFill>
                <a:latin typeface="Georgia"/>
                <a:ea typeface="Georgia"/>
                <a:cs typeface="Georgia"/>
                <a:sym typeface="Georgia"/>
              </a:rPr>
              <a:t>36.5</a:t>
            </a:r>
          </a:p>
          <a:p>
            <a:pPr marL="109728" marR="0" lvl="0" indent="0" algn="l" rtl="0">
              <a:lnSpc>
                <a:spcPct val="100000"/>
              </a:lnSpc>
              <a:spcBef>
                <a:spcPts val="300"/>
              </a:spcBef>
              <a:spcAft>
                <a:spcPts val="0"/>
              </a:spcAft>
              <a:buClr>
                <a:schemeClr val="accent3"/>
              </a:buClr>
              <a:buSzPts val="2000"/>
              <a:buFont typeface="Arial" pitchFamily="34" charset="0"/>
              <a:buChar char="•"/>
            </a:pPr>
            <a:endParaRPr lang="en-US" sz="2000" b="1" i="0" u="none" strike="noStrike" cap="none" dirty="0" smtClean="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pPr>
            <a:endParaRPr lang="en-US" sz="2000" b="0" i="0" u="none" strike="noStrike" cap="none" dirty="0" smtClean="0">
              <a:solidFill>
                <a:schemeClr val="dk1"/>
              </a:solidFill>
              <a:latin typeface="Georgia"/>
              <a:ea typeface="Georgia"/>
              <a:cs typeface="Georgia"/>
              <a:sym typeface="Georgia"/>
            </a:endParaRPr>
          </a:p>
          <a:p>
            <a:pPr marL="109728" marR="0" lvl="0" indent="0" algn="l" rtl="0">
              <a:lnSpc>
                <a:spcPct val="100000"/>
              </a:lnSpc>
              <a:spcBef>
                <a:spcPts val="300"/>
              </a:spcBef>
              <a:spcAft>
                <a:spcPts val="0"/>
              </a:spcAft>
              <a:buClr>
                <a:schemeClr val="accent3"/>
              </a:buClr>
              <a:buSzPts val="2000"/>
              <a:buFont typeface="Georgia"/>
              <a:buNone/>
            </a:pPr>
            <a:r>
              <a:rPr lang="en-US" sz="2000" dirty="0" smtClean="0">
                <a:solidFill>
                  <a:schemeClr val="dk1"/>
                </a:solidFill>
                <a:latin typeface="Georgia"/>
                <a:ea typeface="Georgia"/>
                <a:cs typeface="Georgia"/>
                <a:sym typeface="Georgia"/>
              </a:rPr>
              <a:t> </a:t>
            </a:r>
            <a:endParaRPr sz="200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39</a:t>
            </a:fld>
            <a:endParaRPr/>
          </a:p>
        </p:txBody>
      </p:sp>
      <p:grpSp>
        <p:nvGrpSpPr>
          <p:cNvPr id="249" name="Google Shape;249;p20"/>
          <p:cNvGrpSpPr/>
          <p:nvPr/>
        </p:nvGrpSpPr>
        <p:grpSpPr>
          <a:xfrm>
            <a:off x="111916" y="6324600"/>
            <a:ext cx="9027577" cy="533400"/>
            <a:chOff x="4412" y="0"/>
            <a:chExt cx="9027577" cy="533400"/>
          </a:xfrm>
        </p:grpSpPr>
        <p:sp>
          <p:nvSpPr>
            <p:cNvPr id="250" name="Google Shape;250;p20"/>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0"/>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endParaRPr>
            </a:p>
          </p:txBody>
        </p:sp>
        <p:sp>
          <p:nvSpPr>
            <p:cNvPr id="252" name="Google Shape;252;p20"/>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27000">
                <a:srgbClr val="FFFFFF">
                  <a:alpha val="10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0"/>
            <p:cNvSpPr txBox="1"/>
            <p:nvPr/>
          </p:nvSpPr>
          <p:spPr>
            <a:xfrm>
              <a:off x="1748367" y="0"/>
              <a:ext cx="1107900" cy="533400"/>
            </a:xfrm>
            <a:prstGeom prst="rect">
              <a:avLst/>
            </a:prstGeom>
            <a:noFill/>
            <a:ln>
              <a:noFill/>
            </a:ln>
            <a:effectLst>
              <a:glow rad="127000">
                <a:srgbClr val="FFFFFF">
                  <a:alpha val="10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PMH &amp; DH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54" name="Google Shape;254;p20"/>
            <p:cNvSpPr/>
            <p:nvPr/>
          </p:nvSpPr>
          <p:spPr>
            <a:xfrm>
              <a:off x="2958922" y="0"/>
              <a:ext cx="1641300" cy="533400"/>
            </a:xfrm>
            <a:prstGeom prst="chevron">
              <a:avLst>
                <a:gd name="adj" fmla="val 50000"/>
              </a:avLst>
            </a:prstGeom>
            <a:solidFill>
              <a:schemeClr val="accent1"/>
            </a:solidFill>
            <a:ln w="31750" cap="flat" cmpd="sng">
              <a:solidFill>
                <a:schemeClr val="lt1"/>
              </a:solidFill>
              <a:prstDash val="solid"/>
              <a:round/>
              <a:headEnd type="none" w="sm" len="sm"/>
              <a:tailEnd type="none" w="sm" len="sm"/>
            </a:ln>
            <a:effectLst>
              <a:glow rad="2286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0"/>
            <p:cNvSpPr txBox="1"/>
            <p:nvPr/>
          </p:nvSpPr>
          <p:spPr>
            <a:xfrm>
              <a:off x="3225622" y="0"/>
              <a:ext cx="1107900" cy="533400"/>
            </a:xfrm>
            <a:prstGeom prst="rect">
              <a:avLst/>
            </a:prstGeom>
            <a:noFill/>
            <a:ln>
              <a:noFill/>
            </a:ln>
            <a:effectLst>
              <a:glow rad="2286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FH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256" name="Google Shape;256;p20"/>
            <p:cNvSpPr/>
            <p:nvPr/>
          </p:nvSpPr>
          <p:spPr>
            <a:xfrm>
              <a:off x="4392487" y="0"/>
              <a:ext cx="1641300" cy="533400"/>
            </a:xfrm>
            <a:prstGeom prst="chevron">
              <a:avLst>
                <a:gd name="adj" fmla="val 50000"/>
              </a:avLst>
            </a:prstGeom>
            <a:solidFill>
              <a:schemeClr val="accent1"/>
            </a:solidFill>
            <a:ln w="317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0"/>
            <p:cNvSpPr txBox="1"/>
            <p:nvPr/>
          </p:nvSpPr>
          <p:spPr>
            <a:xfrm>
              <a:off x="4659187"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Review of Systems</a:t>
              </a:r>
              <a:endParaRPr sz="1400" b="0" i="0" u="none" strike="noStrike" cap="none">
                <a:solidFill>
                  <a:schemeClr val="lt1"/>
                </a:solidFill>
                <a:latin typeface="Times New Roman"/>
                <a:ea typeface="Times New Roman"/>
                <a:cs typeface="Times New Roman"/>
                <a:sym typeface="Times New Roman"/>
              </a:endParaRPr>
            </a:p>
          </p:txBody>
        </p:sp>
        <p:sp>
          <p:nvSpPr>
            <p:cNvPr id="258" name="Google Shape;258;p20"/>
            <p:cNvSpPr/>
            <p:nvPr/>
          </p:nvSpPr>
          <p:spPr>
            <a:xfrm>
              <a:off x="5931482" y="0"/>
              <a:ext cx="1641300" cy="533400"/>
            </a:xfrm>
            <a:prstGeom prst="chevron">
              <a:avLst>
                <a:gd name="adj" fmla="val 50000"/>
              </a:avLst>
            </a:prstGeom>
            <a:solidFill>
              <a:srgbClr val="326064"/>
            </a:solidFill>
            <a:ln w="31750" cap="flat" cmpd="sng">
              <a:solidFill>
                <a:schemeClr val="lt2"/>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0"/>
            <p:cNvSpPr txBox="1"/>
            <p:nvPr/>
          </p:nvSpPr>
          <p:spPr>
            <a:xfrm>
              <a:off x="6198182"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260" name="Google Shape;260;p20"/>
            <p:cNvSpPr/>
            <p:nvPr/>
          </p:nvSpPr>
          <p:spPr>
            <a:xfrm>
              <a:off x="7390688"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outerShdw blurRad="51500" dist="254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0"/>
            <p:cNvSpPr txBox="1"/>
            <p:nvPr/>
          </p:nvSpPr>
          <p:spPr>
            <a:xfrm>
              <a:off x="7657388"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262" name="Google Shape;262;p20"/>
          <p:cNvSpPr txBox="1"/>
          <p:nvPr/>
        </p:nvSpPr>
        <p:spPr>
          <a:xfrm>
            <a:off x="455296" y="816488"/>
            <a:ext cx="8229600" cy="51126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1560"/>
              <a:buFont typeface="Times New Roman"/>
              <a:buNone/>
            </a:pPr>
            <a:r>
              <a:rPr lang="en-US" sz="1560" b="1" i="0" u="none" strike="noStrike" cap="none">
                <a:solidFill>
                  <a:schemeClr val="dk2"/>
                </a:solidFill>
                <a:latin typeface="Times New Roman"/>
                <a:ea typeface="Times New Roman"/>
                <a:cs typeface="Times New Roman"/>
                <a:sym typeface="Times New Roman"/>
              </a:rPr>
              <a:t/>
            </a:r>
            <a:br>
              <a:rPr lang="en-US" sz="1560" b="1" i="0" u="none" strike="noStrike" cap="none">
                <a:solidFill>
                  <a:schemeClr val="dk2"/>
                </a:solidFill>
                <a:latin typeface="Times New Roman"/>
                <a:ea typeface="Times New Roman"/>
                <a:cs typeface="Times New Roman"/>
                <a:sym typeface="Times New Roman"/>
              </a:rPr>
            </a:br>
            <a:r>
              <a:rPr lang="en-US" sz="1560" b="1" i="0" u="none" strike="noStrike" cap="none">
                <a:solidFill>
                  <a:schemeClr val="dk1"/>
                </a:solidFill>
                <a:latin typeface="Times New Roman"/>
                <a:ea typeface="Times New Roman"/>
                <a:cs typeface="Times New Roman"/>
                <a:sym typeface="Times New Roman"/>
              </a:rPr>
              <a:t/>
            </a:r>
            <a:br>
              <a:rPr lang="en-US" sz="1560" b="1" i="0" u="none" strike="noStrike" cap="none">
                <a:solidFill>
                  <a:schemeClr val="dk1"/>
                </a:solidFill>
                <a:latin typeface="Times New Roman"/>
                <a:ea typeface="Times New Roman"/>
                <a:cs typeface="Times New Roman"/>
                <a:sym typeface="Times New Roman"/>
              </a:rPr>
            </a:br>
            <a:endParaRPr sz="1560" b="1" i="0" u="none" strike="noStrike" cap="none">
              <a:solidFill>
                <a:schemeClr val="dk1"/>
              </a:solidFill>
              <a:latin typeface="Times New Roman"/>
              <a:ea typeface="Times New Roman"/>
              <a:cs typeface="Times New Roman"/>
              <a:sym typeface="Times New Roman"/>
            </a:endParaRPr>
          </a:p>
        </p:txBody>
      </p:sp>
      <p:sp>
        <p:nvSpPr>
          <p:cNvPr id="263" name="Google Shape;263;p20"/>
          <p:cNvSpPr txBox="1"/>
          <p:nvPr/>
        </p:nvSpPr>
        <p:spPr>
          <a:xfrm>
            <a:off x="455296" y="816488"/>
            <a:ext cx="83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3"/>
                </a:solidFill>
                <a:latin typeface="Georgia"/>
                <a:ea typeface="Georgia"/>
                <a:cs typeface="Georgia"/>
                <a:sym typeface="Georgia"/>
              </a:rPr>
              <a:t>Physical Examination (Cont’d):</a:t>
            </a:r>
            <a:endParaRPr sz="2000" b="1" i="0" u="none" strike="noStrike" cap="none">
              <a:solidFill>
                <a:schemeClr val="accent3"/>
              </a:solidFill>
              <a:latin typeface="Georgia"/>
              <a:ea typeface="Georgia"/>
              <a:cs typeface="Georgia"/>
              <a:sym typeface="Georgia"/>
            </a:endParaRPr>
          </a:p>
        </p:txBody>
      </p:sp>
      <p:sp>
        <p:nvSpPr>
          <p:cNvPr id="264" name="Google Shape;264;p20"/>
          <p:cNvSpPr txBox="1"/>
          <p:nvPr/>
        </p:nvSpPr>
        <p:spPr>
          <a:xfrm>
            <a:off x="107504" y="1216598"/>
            <a:ext cx="8709300" cy="5361300"/>
          </a:xfrm>
          <a:prstGeom prst="rect">
            <a:avLst/>
          </a:prstGeom>
          <a:noFill/>
          <a:ln>
            <a:noFill/>
          </a:ln>
        </p:spPr>
        <p:txBody>
          <a:bodyPr spcFirstLastPara="1" wrap="square" lIns="91425" tIns="45700" rIns="91425" bIns="45700" anchor="t" anchorCtr="0">
            <a:normAutofit/>
          </a:bodyPr>
          <a:lstStyle/>
          <a:p>
            <a:pPr marL="365760" marR="0" lvl="0" indent="-129032" algn="l" rtl="0">
              <a:lnSpc>
                <a:spcPct val="100000"/>
              </a:lnSpc>
              <a:spcBef>
                <a:spcPts val="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Head &amp; Neck : </a:t>
            </a:r>
            <a:r>
              <a:rPr lang="en-US" sz="2000" b="1" i="0" u="none" strike="noStrike" cap="none" dirty="0" smtClean="0">
                <a:solidFill>
                  <a:srgbClr val="0070C0"/>
                </a:solidFill>
                <a:latin typeface="Georgia"/>
                <a:ea typeface="Georgia"/>
                <a:cs typeface="Georgia"/>
                <a:sym typeface="Georgia"/>
              </a:rPr>
              <a:t>Negative </a:t>
            </a:r>
            <a:r>
              <a:rPr lang="en-US" sz="2000" b="0" i="0" u="none" strike="noStrike" cap="none" dirty="0">
                <a:solidFill>
                  <a:schemeClr val="dk1"/>
                </a:solidFill>
                <a:latin typeface="Georgia"/>
                <a:ea typeface="Georgia"/>
                <a:cs typeface="Georgia"/>
                <a:sym typeface="Georgia"/>
              </a:rPr>
              <a:t>(</a:t>
            </a:r>
            <a:r>
              <a:rPr lang="en-US" sz="2000" b="0" i="0" u="none" strike="noStrike" cap="none" dirty="0" err="1" smtClean="0">
                <a:solidFill>
                  <a:schemeClr val="dk1"/>
                </a:solidFill>
                <a:latin typeface="Georgia"/>
                <a:ea typeface="Georgia"/>
                <a:cs typeface="Georgia"/>
                <a:sym typeface="Georgia"/>
              </a:rPr>
              <a:t>Steriae</a:t>
            </a:r>
            <a:r>
              <a:rPr lang="en-US" sz="2000" b="0" i="0" u="none" strike="noStrike" cap="none" dirty="0" smtClean="0">
                <a:solidFill>
                  <a:schemeClr val="dk1"/>
                </a:solidFill>
                <a:latin typeface="Georgia"/>
                <a:ea typeface="Georgia"/>
                <a:cs typeface="Georgia"/>
                <a:sym typeface="Georgia"/>
              </a:rPr>
              <a:t>, </a:t>
            </a:r>
            <a:r>
              <a:rPr lang="en-US" sz="2000" b="0" i="0" u="none" strike="noStrike" cap="none" dirty="0">
                <a:solidFill>
                  <a:schemeClr val="dk1"/>
                </a:solidFill>
                <a:latin typeface="Georgia"/>
                <a:ea typeface="Georgia"/>
                <a:cs typeface="Georgia"/>
                <a:sym typeface="Georgia"/>
              </a:rPr>
              <a:t>Moon face, Plethora, Skin tag, </a:t>
            </a:r>
            <a:r>
              <a:rPr lang="en-US" sz="2000" b="0" i="0" u="none" strike="noStrike" cap="none" dirty="0" err="1">
                <a:solidFill>
                  <a:schemeClr val="dk1"/>
                </a:solidFill>
                <a:latin typeface="Georgia"/>
                <a:ea typeface="Georgia"/>
                <a:cs typeface="Georgia"/>
                <a:sym typeface="Georgia"/>
              </a:rPr>
              <a:t>Acantosis</a:t>
            </a:r>
            <a:r>
              <a:rPr lang="en-US" sz="2000" b="0" i="0" u="none" strike="noStrike" cap="none" dirty="0">
                <a:solidFill>
                  <a:schemeClr val="dk1"/>
                </a:solidFill>
                <a:latin typeface="Georgia"/>
                <a:ea typeface="Georgia"/>
                <a:cs typeface="Georgia"/>
                <a:sym typeface="Georgia"/>
              </a:rPr>
              <a:t> </a:t>
            </a:r>
            <a:r>
              <a:rPr lang="en-US" sz="2000" b="0" i="0" u="none" strike="noStrike" cap="none" dirty="0" err="1" smtClean="0">
                <a:solidFill>
                  <a:schemeClr val="dk1"/>
                </a:solidFill>
                <a:latin typeface="Georgia"/>
                <a:ea typeface="Georgia"/>
                <a:cs typeface="Georgia"/>
                <a:sym typeface="Georgia"/>
              </a:rPr>
              <a:t>Nigricans</a:t>
            </a:r>
            <a:r>
              <a:rPr lang="en-US" sz="2000" b="0" i="0" u="none" strike="noStrike" cap="none" dirty="0">
                <a:solidFill>
                  <a:schemeClr val="dk1"/>
                </a:solidFill>
                <a:latin typeface="Georgia"/>
                <a:ea typeface="Georgia"/>
                <a:cs typeface="Georgia"/>
                <a:sym typeface="Georgia"/>
              </a:rPr>
              <a:t>, Supraclavicular fat pad, </a:t>
            </a:r>
            <a:r>
              <a:rPr lang="en-US" sz="2000" b="0" i="0" u="none" strike="noStrike" cap="none" dirty="0" err="1">
                <a:solidFill>
                  <a:schemeClr val="dk1"/>
                </a:solidFill>
                <a:latin typeface="Georgia"/>
                <a:ea typeface="Georgia"/>
                <a:cs typeface="Georgia"/>
                <a:sym typeface="Georgia"/>
              </a:rPr>
              <a:t>Hypertricosis</a:t>
            </a:r>
            <a:r>
              <a:rPr lang="en-US" sz="2000" b="0" i="0" u="none" strike="noStrike" cap="none" dirty="0">
                <a:solidFill>
                  <a:schemeClr val="dk1"/>
                </a:solidFill>
                <a:latin typeface="Georgia"/>
                <a:ea typeface="Georgia"/>
                <a:cs typeface="Georgia"/>
                <a:sym typeface="Georgia"/>
              </a:rPr>
              <a:t>, Telangiectasia, Acne</a:t>
            </a:r>
            <a:r>
              <a:rPr lang="en-US" sz="2000" b="0" i="0" u="none" strike="noStrike" cap="none" dirty="0" smtClean="0">
                <a:solidFill>
                  <a:schemeClr val="dk1"/>
                </a:solidFill>
                <a:latin typeface="Georgia"/>
                <a:ea typeface="Georgia"/>
                <a:cs typeface="Georgia"/>
                <a:sym typeface="Georgia"/>
              </a:rPr>
              <a:t>).</a:t>
            </a:r>
          </a:p>
          <a:p>
            <a:pPr marL="109728" marR="0" lvl="0" algn="l" rtl="0">
              <a:lnSpc>
                <a:spcPct val="100000"/>
              </a:lnSpc>
              <a:spcBef>
                <a:spcPts val="300"/>
              </a:spcBef>
              <a:spcAft>
                <a:spcPts val="0"/>
              </a:spcAft>
              <a:buClr>
                <a:schemeClr val="accent3"/>
              </a:buClr>
              <a:buSzPts val="2000"/>
            </a:pPr>
            <a:r>
              <a:rPr lang="en-US" sz="2000" b="0" i="0" u="none" strike="noStrike" cap="none" dirty="0" smtClean="0">
                <a:solidFill>
                  <a:schemeClr val="dk1"/>
                </a:solidFill>
                <a:latin typeface="Georgia"/>
                <a:ea typeface="Georgia"/>
                <a:cs typeface="Georgia"/>
                <a:sym typeface="Georgia"/>
              </a:rPr>
              <a:t> </a:t>
            </a: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Chest: </a:t>
            </a:r>
            <a:r>
              <a:rPr lang="en-US" sz="2000" b="0" i="0" u="none" strike="noStrike" cap="none" dirty="0">
                <a:solidFill>
                  <a:schemeClr val="dk1"/>
                </a:solidFill>
                <a:latin typeface="Georgia"/>
                <a:ea typeface="Georgia"/>
                <a:cs typeface="Georgia"/>
                <a:sym typeface="Georgia"/>
              </a:rPr>
              <a:t>No deformity.</a:t>
            </a:r>
            <a:r>
              <a:rPr lang="en-US" sz="2000" b="1" i="0" u="none" strike="noStrike" cap="none" dirty="0">
                <a:solidFill>
                  <a:schemeClr val="dk1"/>
                </a:solidFill>
                <a:latin typeface="Georgia"/>
                <a:ea typeface="Georgia"/>
                <a:cs typeface="Georgia"/>
                <a:sym typeface="Georgia"/>
              </a:rPr>
              <a:t> </a:t>
            </a:r>
            <a:r>
              <a:rPr lang="en-US" sz="2000" b="0" i="0" u="none" strike="noStrike" cap="none" dirty="0">
                <a:solidFill>
                  <a:schemeClr val="dk1"/>
                </a:solidFill>
                <a:latin typeface="Georgia"/>
                <a:ea typeface="Georgia"/>
                <a:cs typeface="Georgia"/>
                <a:sym typeface="Georgia"/>
              </a:rPr>
              <a:t>Normal lung &amp; heart </a:t>
            </a:r>
            <a:r>
              <a:rPr lang="en-US" sz="2000" b="0" i="0" u="none" strike="noStrike" cap="none" dirty="0" smtClean="0">
                <a:solidFill>
                  <a:schemeClr val="dk1"/>
                </a:solidFill>
                <a:latin typeface="Georgia"/>
                <a:ea typeface="Georgia"/>
                <a:cs typeface="Georgia"/>
                <a:sym typeface="Georgia"/>
              </a:rPr>
              <a:t>sounds.</a:t>
            </a:r>
            <a:endParaRPr sz="2000" b="0" i="0" u="none" strike="noStrike" cap="none" dirty="0">
              <a:solidFill>
                <a:srgbClr val="0070C0"/>
              </a:solidFill>
              <a:latin typeface="Georgia"/>
              <a:ea typeface="Georgia"/>
              <a:cs typeface="Georgia"/>
              <a:sym typeface="Georgia"/>
            </a:endParaRPr>
          </a:p>
          <a:p>
            <a:pPr marL="365760" marR="0" lvl="0" indent="-129032" algn="l" rtl="0">
              <a:lnSpc>
                <a:spcPct val="100000"/>
              </a:lnSpc>
              <a:spcBef>
                <a:spcPts val="30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Abdomen:</a:t>
            </a:r>
            <a:r>
              <a:rPr lang="en-US" sz="2000" b="0" i="0" u="none" strike="noStrike" cap="none" dirty="0">
                <a:solidFill>
                  <a:schemeClr val="dk1"/>
                </a:solidFill>
                <a:latin typeface="Georgia"/>
                <a:ea typeface="Georgia"/>
                <a:cs typeface="Georgia"/>
                <a:sym typeface="Georgia"/>
              </a:rPr>
              <a:t> Fatty, </a:t>
            </a:r>
            <a:r>
              <a:rPr lang="en-US" sz="2000" b="1" i="0" u="none" strike="noStrike" cap="none" dirty="0">
                <a:solidFill>
                  <a:srgbClr val="0070C0"/>
                </a:solidFill>
                <a:latin typeface="Georgia"/>
                <a:ea typeface="Georgia"/>
                <a:cs typeface="Georgia"/>
                <a:sym typeface="Georgia"/>
              </a:rPr>
              <a:t>Negative</a:t>
            </a:r>
            <a:r>
              <a:rPr lang="en-US" sz="2000" b="0" i="0" u="none" strike="noStrike" cap="none" dirty="0">
                <a:solidFill>
                  <a:schemeClr val="dk1"/>
                </a:solidFill>
                <a:latin typeface="Georgia"/>
                <a:ea typeface="Georgia"/>
                <a:cs typeface="Georgia"/>
                <a:sym typeface="Georgia"/>
              </a:rPr>
              <a:t> (Mass, </a:t>
            </a:r>
            <a:r>
              <a:rPr lang="en-US" sz="2000" b="0" i="0" u="none" strike="noStrike" cap="none" dirty="0" err="1">
                <a:solidFill>
                  <a:schemeClr val="dk1"/>
                </a:solidFill>
                <a:latin typeface="Georgia"/>
                <a:ea typeface="Georgia"/>
                <a:cs typeface="Georgia"/>
                <a:sym typeface="Georgia"/>
              </a:rPr>
              <a:t>Organomegaly</a:t>
            </a:r>
            <a:r>
              <a:rPr lang="en-US" sz="2000" b="0" i="0" u="none" strike="noStrike" cap="none" dirty="0">
                <a:solidFill>
                  <a:schemeClr val="dk1"/>
                </a:solidFill>
                <a:latin typeface="Georgia"/>
                <a:ea typeface="Georgia"/>
                <a:cs typeface="Georgia"/>
                <a:sym typeface="Georgia"/>
              </a:rPr>
              <a:t>, </a:t>
            </a:r>
            <a:r>
              <a:rPr lang="en-US" sz="2000" b="0" i="0" u="none" strike="noStrike" cap="none" dirty="0" err="1">
                <a:solidFill>
                  <a:schemeClr val="dk1"/>
                </a:solidFill>
                <a:latin typeface="Georgia"/>
                <a:ea typeface="Georgia"/>
                <a:cs typeface="Georgia"/>
                <a:sym typeface="Georgia"/>
              </a:rPr>
              <a:t>Stria</a:t>
            </a:r>
            <a:r>
              <a:rPr lang="en-US" sz="2000" b="0" i="0" u="none" strike="noStrike" cap="none" dirty="0">
                <a:solidFill>
                  <a:schemeClr val="dk1"/>
                </a:solidFill>
                <a:latin typeface="Georgia"/>
                <a:ea typeface="Georgia"/>
                <a:cs typeface="Georgia"/>
                <a:sym typeface="Georgia"/>
              </a:rPr>
              <a:t>, Bruit, Tenderness)</a:t>
            </a:r>
            <a:endParaRPr sz="2000" b="1" i="0" u="none" strike="noStrike" cap="none" dirty="0">
              <a:solidFill>
                <a:srgbClr val="0070C0"/>
              </a:solidFill>
              <a:latin typeface="Georgia"/>
              <a:ea typeface="Georgia"/>
              <a:cs typeface="Georgia"/>
              <a:sym typeface="Georgia"/>
            </a:endParaRPr>
          </a:p>
          <a:p>
            <a:pPr marL="365760" marR="0" lvl="0" indent="-129032" algn="l" rtl="0">
              <a:lnSpc>
                <a:spcPct val="100000"/>
              </a:lnSpc>
              <a:spcBef>
                <a:spcPts val="30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Extremities :</a:t>
            </a:r>
            <a:r>
              <a:rPr lang="en-US" sz="2000" b="0" i="0" u="none" strike="noStrike" cap="none" dirty="0">
                <a:solidFill>
                  <a:schemeClr val="dk1"/>
                </a:solidFill>
                <a:latin typeface="Georgia"/>
                <a:ea typeface="Georgia"/>
                <a:cs typeface="Georgia"/>
                <a:sym typeface="Georgia"/>
              </a:rPr>
              <a:t> </a:t>
            </a:r>
            <a:r>
              <a:rPr lang="en-US" sz="2000" b="1" i="0" u="none" strike="noStrike" cap="none" dirty="0" smtClean="0">
                <a:solidFill>
                  <a:srgbClr val="0070C0"/>
                </a:solidFill>
                <a:latin typeface="Georgia"/>
                <a:ea typeface="Georgia"/>
                <a:cs typeface="Georgia"/>
                <a:sym typeface="Georgia"/>
              </a:rPr>
              <a:t>Normal </a:t>
            </a:r>
            <a:r>
              <a:rPr lang="en-US" sz="2000" b="0" i="0" u="none" strike="noStrike" cap="none" dirty="0">
                <a:solidFill>
                  <a:schemeClr val="dk1"/>
                </a:solidFill>
                <a:latin typeface="Georgia"/>
                <a:ea typeface="Georgia"/>
                <a:cs typeface="Georgia"/>
                <a:sym typeface="Georgia"/>
              </a:rPr>
              <a:t>(Joints, Pulses, Muscle tone, Force)</a:t>
            </a:r>
            <a:endParaRPr sz="2000" b="1" i="0" u="none" strike="noStrike" cap="none" dirty="0">
              <a:solidFill>
                <a:srgbClr val="0070C0"/>
              </a:solidFill>
              <a:latin typeface="Georgia"/>
              <a:ea typeface="Georgia"/>
              <a:cs typeface="Georgia"/>
              <a:sym typeface="Georgia"/>
            </a:endParaRPr>
          </a:p>
          <a:p>
            <a:pPr marL="365760" marR="0" lvl="0" indent="-129032" algn="l" rtl="0">
              <a:lnSpc>
                <a:spcPct val="100000"/>
              </a:lnSpc>
              <a:spcBef>
                <a:spcPts val="30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Neurologic :</a:t>
            </a:r>
            <a:r>
              <a:rPr lang="en-US" sz="2000" b="0" i="0" u="none" strike="noStrike" cap="none" dirty="0">
                <a:solidFill>
                  <a:schemeClr val="dk1"/>
                </a:solidFill>
                <a:latin typeface="Georgia"/>
                <a:ea typeface="Georgia"/>
                <a:cs typeface="Georgia"/>
                <a:sym typeface="Georgia"/>
              </a:rPr>
              <a:t> </a:t>
            </a:r>
            <a:r>
              <a:rPr lang="en-US" sz="2000" b="1" i="0" u="none" strike="noStrike" cap="none" dirty="0">
                <a:solidFill>
                  <a:srgbClr val="0070C0"/>
                </a:solidFill>
                <a:latin typeface="Georgia"/>
                <a:ea typeface="Georgia"/>
                <a:cs typeface="Georgia"/>
                <a:sym typeface="Georgia"/>
              </a:rPr>
              <a:t>Normal </a:t>
            </a:r>
            <a:r>
              <a:rPr lang="en-US" sz="2000" b="0" i="0" u="none" strike="noStrike" cap="none" dirty="0">
                <a:solidFill>
                  <a:schemeClr val="dk1"/>
                </a:solidFill>
                <a:latin typeface="Georgia"/>
                <a:ea typeface="Georgia"/>
                <a:cs typeface="Georgia"/>
                <a:sym typeface="Georgia"/>
              </a:rPr>
              <a:t>(Cranial nerves, DTR, Gait, Sensory exams)</a:t>
            </a:r>
            <a:endParaRPr sz="2000" b="1" i="0" u="none" strike="noStrike" cap="none" dirty="0">
              <a:solidFill>
                <a:srgbClr val="0070C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230910" y="1037230"/>
            <a:ext cx="3583708" cy="5537294"/>
          </a:xfrm>
        </p:spPr>
        <p:txBody>
          <a:bodyPr>
            <a:normAutofit/>
          </a:bodyPr>
          <a:lstStyle/>
          <a:p>
            <a:pPr marL="114300" indent="0">
              <a:buNone/>
            </a:pPr>
            <a:r>
              <a:rPr lang="en-US" dirty="0">
                <a:latin typeface="Georgia" panose="02040502050405020303" pitchFamily="18" charset="0"/>
                <a:ea typeface="Times New Roman"/>
                <a:cs typeface="Times New Roman"/>
                <a:sym typeface="Times New Roman"/>
              </a:rPr>
              <a:t/>
            </a:r>
            <a:br>
              <a:rPr lang="en-US" dirty="0">
                <a:latin typeface="Georgia" panose="02040502050405020303" pitchFamily="18" charset="0"/>
                <a:ea typeface="Times New Roman"/>
                <a:cs typeface="Times New Roman"/>
                <a:sym typeface="Times New Roman"/>
              </a:rPr>
            </a:br>
            <a:r>
              <a:rPr lang="en-US" sz="2000" dirty="0" smtClean="0">
                <a:latin typeface="Georgia" panose="02040502050405020303" pitchFamily="18" charset="0"/>
                <a:ea typeface="Times New Roman"/>
                <a:cs typeface="Times New Roman"/>
                <a:sym typeface="Times New Roman"/>
              </a:rPr>
              <a:t>-  </a:t>
            </a:r>
            <a:r>
              <a:rPr lang="en-US" sz="2000" dirty="0">
                <a:latin typeface="Georgia" panose="02040502050405020303" pitchFamily="18" charset="0"/>
                <a:ea typeface="Times New Roman"/>
                <a:cs typeface="Times New Roman"/>
                <a:sym typeface="Times New Roman"/>
              </a:rPr>
              <a:t>Work-up was initiated from 2016 when he </a:t>
            </a:r>
            <a:r>
              <a:rPr lang="en-US" sz="2000" dirty="0" smtClean="0">
                <a:latin typeface="Georgia" panose="02040502050405020303" pitchFamily="18" charset="0"/>
                <a:ea typeface="Times New Roman"/>
                <a:cs typeface="Times New Roman"/>
                <a:sym typeface="Times New Roman"/>
              </a:rPr>
              <a:t>referred </a:t>
            </a:r>
            <a:r>
              <a:rPr lang="en-US" sz="2000" dirty="0">
                <a:latin typeface="Georgia" panose="02040502050405020303" pitchFamily="18" charset="0"/>
                <a:ea typeface="Times New Roman"/>
                <a:cs typeface="Times New Roman"/>
                <a:sym typeface="Times New Roman"/>
              </a:rPr>
              <a:t>to Imam Hossein hospital and brain CT was </a:t>
            </a:r>
            <a:r>
              <a:rPr lang="en-US" sz="2000" dirty="0" smtClean="0">
                <a:latin typeface="Georgia" panose="02040502050405020303" pitchFamily="18" charset="0"/>
                <a:ea typeface="Times New Roman"/>
                <a:cs typeface="Times New Roman"/>
                <a:sym typeface="Times New Roman"/>
              </a:rPr>
              <a:t>taken</a:t>
            </a:r>
          </a:p>
          <a:p>
            <a:pPr marL="114300" indent="0">
              <a:buNone/>
            </a:pPr>
            <a:endParaRPr lang="en-US" sz="2000" dirty="0" smtClean="0">
              <a:latin typeface="Georgia" panose="02040502050405020303" pitchFamily="18" charset="0"/>
              <a:ea typeface="Times New Roman"/>
              <a:cs typeface="Times New Roman"/>
              <a:sym typeface="Times New Roman"/>
            </a:endParaRPr>
          </a:p>
          <a:p>
            <a:pPr marL="114300" indent="0">
              <a:buFontTx/>
              <a:buChar char="-"/>
            </a:pPr>
            <a:r>
              <a:rPr lang="en-US" sz="2000" dirty="0" smtClean="0">
                <a:latin typeface="Georgia" panose="02040502050405020303" pitchFamily="18" charset="0"/>
                <a:ea typeface="Times New Roman"/>
                <a:cs typeface="Times New Roman"/>
                <a:sym typeface="Times New Roman"/>
              </a:rPr>
              <a:t>medical treatment</a:t>
            </a:r>
          </a:p>
          <a:p>
            <a:pPr marL="114300" indent="0">
              <a:buNone/>
            </a:pPr>
            <a:r>
              <a:rPr lang="en-US" sz="2000" dirty="0" smtClean="0">
                <a:latin typeface="Georgia" panose="02040502050405020303" pitchFamily="18" charset="0"/>
                <a:ea typeface="Times New Roman"/>
                <a:cs typeface="Times New Roman"/>
                <a:sym typeface="Times New Roman"/>
              </a:rPr>
              <a:t>( Antibiotic with diagnosis of sinusitis)</a:t>
            </a:r>
            <a:r>
              <a:rPr lang="en-US" sz="2400" dirty="0" smtClean="0">
                <a:latin typeface="Georgia" panose="02040502050405020303" pitchFamily="18" charset="0"/>
                <a:ea typeface="Times New Roman"/>
                <a:cs typeface="Times New Roman"/>
                <a:sym typeface="Times New Roman"/>
              </a:rPr>
              <a:t/>
            </a:r>
            <a:br>
              <a:rPr lang="en-US" sz="2400" dirty="0" smtClean="0">
                <a:latin typeface="Georgia" panose="02040502050405020303" pitchFamily="18" charset="0"/>
                <a:ea typeface="Times New Roman"/>
                <a:cs typeface="Times New Roman"/>
                <a:sym typeface="Times New Roman"/>
              </a:rPr>
            </a:br>
            <a:endParaRPr lang="en-US" sz="2400"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4</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3732" b="14427"/>
          <a:stretch/>
        </p:blipFill>
        <p:spPr>
          <a:xfrm>
            <a:off x="4056724" y="579652"/>
            <a:ext cx="5087275" cy="6107475"/>
          </a:xfrm>
          <a:prstGeom prst="rect">
            <a:avLst/>
          </a:prstGeom>
        </p:spPr>
      </p:pic>
    </p:spTree>
    <p:extLst>
      <p:ext uri="{BB962C8B-B14F-4D97-AF65-F5344CB8AC3E}">
        <p14:creationId xmlns:p14="http://schemas.microsoft.com/office/powerpoint/2010/main" val="1439125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40</a:t>
            </a:fld>
            <a:endParaRPr/>
          </a:p>
        </p:txBody>
      </p:sp>
      <p:grpSp>
        <p:nvGrpSpPr>
          <p:cNvPr id="380" name="Google Shape;380;p26"/>
          <p:cNvGrpSpPr/>
          <p:nvPr/>
        </p:nvGrpSpPr>
        <p:grpSpPr>
          <a:xfrm>
            <a:off x="111916" y="6324600"/>
            <a:ext cx="9027577" cy="533400"/>
            <a:chOff x="4412" y="0"/>
            <a:chExt cx="9027577" cy="533400"/>
          </a:xfrm>
        </p:grpSpPr>
        <p:sp>
          <p:nvSpPr>
            <p:cNvPr id="381" name="Google Shape;381;p26"/>
            <p:cNvSpPr/>
            <p:nvPr/>
          </p:nvSpPr>
          <p:spPr>
            <a:xfrm>
              <a:off x="441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397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6"/>
            <p:cNvSpPr txBox="1"/>
            <p:nvPr/>
          </p:nvSpPr>
          <p:spPr>
            <a:xfrm>
              <a:off x="271112" y="0"/>
              <a:ext cx="1107900" cy="533400"/>
            </a:xfrm>
            <a:prstGeom prst="rect">
              <a:avLst/>
            </a:prstGeom>
            <a:noFill/>
            <a:ln>
              <a:noFill/>
            </a:ln>
            <a:effectLst>
              <a:glow rad="1397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rPr>
                <a:t>CC &amp; PI</a:t>
              </a:r>
              <a:endParaRPr sz="1400" b="0" i="0" u="none" strike="noStrike" cap="none">
                <a:solidFill>
                  <a:schemeClr val="lt1"/>
                </a:solidFill>
                <a:effectLst>
                  <a:glow rad="139700">
                    <a:srgbClr val="FFFFFF">
                      <a:alpha val="40000"/>
                    </a:srgbClr>
                  </a:glow>
                </a:effectLst>
                <a:latin typeface="Times New Roman"/>
                <a:ea typeface="Times New Roman"/>
                <a:cs typeface="Times New Roman"/>
                <a:sym typeface="Times New Roman"/>
              </a:endParaRPr>
            </a:p>
          </p:txBody>
        </p:sp>
        <p:sp>
          <p:nvSpPr>
            <p:cNvPr id="383" name="Google Shape;383;p26"/>
            <p:cNvSpPr/>
            <p:nvPr/>
          </p:nvSpPr>
          <p:spPr>
            <a:xfrm>
              <a:off x="1481667"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a:effectLst>
              <a:glow rad="127000">
                <a:srgbClr val="FFFFFF">
                  <a:alpha val="10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6"/>
            <p:cNvSpPr txBox="1"/>
            <p:nvPr/>
          </p:nvSpPr>
          <p:spPr>
            <a:xfrm>
              <a:off x="1748367" y="0"/>
              <a:ext cx="1107900" cy="533400"/>
            </a:xfrm>
            <a:prstGeom prst="rect">
              <a:avLst/>
            </a:prstGeom>
            <a:noFill/>
            <a:ln>
              <a:noFill/>
            </a:ln>
            <a:effectLst>
              <a:glow rad="127000">
                <a:srgbClr val="FFFFFF">
                  <a:alpha val="10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PMH &amp; DH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385" name="Google Shape;385;p26"/>
            <p:cNvSpPr/>
            <p:nvPr/>
          </p:nvSpPr>
          <p:spPr>
            <a:xfrm>
              <a:off x="2958922" y="0"/>
              <a:ext cx="1641300" cy="533400"/>
            </a:xfrm>
            <a:prstGeom prst="chevron">
              <a:avLst>
                <a:gd name="adj" fmla="val 50000"/>
              </a:avLst>
            </a:prstGeom>
            <a:solidFill>
              <a:schemeClr val="accent1"/>
            </a:solidFill>
            <a:ln w="31750" cap="flat" cmpd="sng">
              <a:solidFill>
                <a:schemeClr val="lt1"/>
              </a:solidFill>
              <a:prstDash val="solid"/>
              <a:round/>
              <a:headEnd type="none" w="sm" len="sm"/>
              <a:tailEnd type="none" w="sm" len="sm"/>
            </a:ln>
            <a:effectLst>
              <a:glow rad="228600">
                <a:srgbClr val="FFFFFF">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6"/>
            <p:cNvSpPr txBox="1"/>
            <p:nvPr/>
          </p:nvSpPr>
          <p:spPr>
            <a:xfrm>
              <a:off x="3225622" y="0"/>
              <a:ext cx="1107900" cy="533400"/>
            </a:xfrm>
            <a:prstGeom prst="rect">
              <a:avLst/>
            </a:prstGeom>
            <a:noFill/>
            <a:ln>
              <a:noFill/>
            </a:ln>
            <a:effectLst>
              <a:glow rad="228600">
                <a:srgbClr val="FFFFFF">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rPr>
                <a:t>FH</a:t>
              </a:r>
              <a:endParaRPr sz="1400" b="0" i="0" u="none" strike="noStrike" cap="none">
                <a:solidFill>
                  <a:schemeClr val="lt1"/>
                </a:solidFill>
                <a:effectLst>
                  <a:outerShdw blurRad="50800" dist="50800" dir="5400000" algn="ctr" rotWithShape="0">
                    <a:srgbClr val="FFFFFF">
                      <a:alpha val="100000"/>
                    </a:srgbClr>
                  </a:outerShdw>
                </a:effectLst>
                <a:latin typeface="Times New Roman"/>
                <a:ea typeface="Times New Roman"/>
                <a:cs typeface="Times New Roman"/>
                <a:sym typeface="Times New Roman"/>
              </a:endParaRPr>
            </a:p>
          </p:txBody>
        </p:sp>
        <p:sp>
          <p:nvSpPr>
            <p:cNvPr id="387" name="Google Shape;387;p26"/>
            <p:cNvSpPr/>
            <p:nvPr/>
          </p:nvSpPr>
          <p:spPr>
            <a:xfrm>
              <a:off x="4392487" y="0"/>
              <a:ext cx="1641300" cy="533400"/>
            </a:xfrm>
            <a:prstGeom prst="chevron">
              <a:avLst>
                <a:gd name="adj" fmla="val 50000"/>
              </a:avLst>
            </a:prstGeom>
            <a:solidFill>
              <a:schemeClr val="accent1"/>
            </a:solidFill>
            <a:ln w="317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6"/>
            <p:cNvSpPr txBox="1"/>
            <p:nvPr/>
          </p:nvSpPr>
          <p:spPr>
            <a:xfrm>
              <a:off x="4659187"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Review of Systems</a:t>
              </a:r>
              <a:endParaRPr sz="1400" b="0" i="0" u="none" strike="noStrike" cap="none">
                <a:solidFill>
                  <a:schemeClr val="lt1"/>
                </a:solidFill>
                <a:latin typeface="Times New Roman"/>
                <a:ea typeface="Times New Roman"/>
                <a:cs typeface="Times New Roman"/>
                <a:sym typeface="Times New Roman"/>
              </a:endParaRPr>
            </a:p>
          </p:txBody>
        </p:sp>
        <p:sp>
          <p:nvSpPr>
            <p:cNvPr id="389" name="Google Shape;389;p26"/>
            <p:cNvSpPr/>
            <p:nvPr/>
          </p:nvSpPr>
          <p:spPr>
            <a:xfrm>
              <a:off x="5931482" y="0"/>
              <a:ext cx="1641300" cy="533400"/>
            </a:xfrm>
            <a:prstGeom prst="chevron">
              <a:avLst>
                <a:gd name="adj" fmla="val 50000"/>
              </a:avLst>
            </a:prstGeom>
            <a:solidFill>
              <a:schemeClr val="accent1"/>
            </a:solidFill>
            <a:ln w="317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6"/>
            <p:cNvSpPr txBox="1"/>
            <p:nvPr/>
          </p:nvSpPr>
          <p:spPr>
            <a:xfrm>
              <a:off x="6198182" y="0"/>
              <a:ext cx="1107900" cy="5334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Times New Roman"/>
                  <a:ea typeface="Times New Roman"/>
                  <a:cs typeface="Times New Roman"/>
                  <a:sym typeface="Times New Roman"/>
                </a:rPr>
                <a:t>Physical Examination</a:t>
              </a:r>
              <a:endParaRPr sz="1400" b="0" i="0" u="none" strike="noStrike" cap="none">
                <a:solidFill>
                  <a:srgbClr val="000000"/>
                </a:solidFill>
                <a:latin typeface="Arial"/>
                <a:ea typeface="Arial"/>
                <a:cs typeface="Arial"/>
                <a:sym typeface="Arial"/>
              </a:endParaRPr>
            </a:p>
          </p:txBody>
        </p:sp>
        <p:sp>
          <p:nvSpPr>
            <p:cNvPr id="391" name="Google Shape;391;p26"/>
            <p:cNvSpPr/>
            <p:nvPr/>
          </p:nvSpPr>
          <p:spPr>
            <a:xfrm>
              <a:off x="7390688" y="0"/>
              <a:ext cx="1641300" cy="533400"/>
            </a:xfrm>
            <a:prstGeom prst="chevron">
              <a:avLst>
                <a:gd name="adj" fmla="val 50000"/>
              </a:avLst>
            </a:prstGeom>
            <a:solidFill>
              <a:srgbClr val="326064"/>
            </a:solidFill>
            <a:ln w="31750" cap="flat" cmpd="sng">
              <a:solidFill>
                <a:schemeClr val="lt2"/>
              </a:solidFill>
              <a:prstDash val="solid"/>
              <a:round/>
              <a:headEnd type="none" w="sm" len="sm"/>
              <a:tailEnd type="none" w="sm" len="sm"/>
            </a:ln>
            <a:effectLst>
              <a:glow rad="228600">
                <a:srgbClr val="FC5600">
                  <a:alpha val="40000"/>
                </a:srgbClr>
              </a:glo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6"/>
            <p:cNvSpPr txBox="1"/>
            <p:nvPr/>
          </p:nvSpPr>
          <p:spPr>
            <a:xfrm>
              <a:off x="7657388" y="0"/>
              <a:ext cx="1107900" cy="533400"/>
            </a:xfrm>
            <a:prstGeom prst="rect">
              <a:avLst/>
            </a:prstGeom>
            <a:noFill/>
            <a:ln>
              <a:noFill/>
            </a:ln>
            <a:effectLst>
              <a:glow rad="228600">
                <a:srgbClr val="FC5600">
                  <a:alpha val="40000"/>
                </a:srgbClr>
              </a:glow>
            </a:effectLst>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effectLst>
                    <a:glow rad="228600">
                      <a:srgbClr val="FC5600">
                        <a:alpha val="40000"/>
                      </a:srgbClr>
                    </a:glow>
                  </a:effectLst>
                  <a:latin typeface="Times New Roman"/>
                  <a:ea typeface="Times New Roman"/>
                  <a:cs typeface="Times New Roman"/>
                  <a:sym typeface="Times New Roman"/>
                </a:rPr>
                <a:t>Work-Up</a:t>
              </a:r>
              <a:endParaRPr sz="1400" b="0" i="0" u="none" strike="noStrike" cap="none">
                <a:solidFill>
                  <a:srgbClr val="000000"/>
                </a:solidFill>
                <a:latin typeface="Arial"/>
                <a:ea typeface="Arial"/>
                <a:cs typeface="Arial"/>
                <a:sym typeface="Arial"/>
              </a:endParaRPr>
            </a:p>
          </p:txBody>
        </p:sp>
      </p:grpSp>
      <p:sp>
        <p:nvSpPr>
          <p:cNvPr id="393" name="Google Shape;393;p26"/>
          <p:cNvSpPr txBox="1"/>
          <p:nvPr/>
        </p:nvSpPr>
        <p:spPr>
          <a:xfrm>
            <a:off x="455296" y="638215"/>
            <a:ext cx="83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3"/>
                </a:solidFill>
                <a:latin typeface="Georgia"/>
                <a:ea typeface="Georgia"/>
                <a:cs typeface="Georgia"/>
                <a:sym typeface="Georgia"/>
              </a:rPr>
              <a:t>Problem List:</a:t>
            </a:r>
            <a:endParaRPr sz="1400" b="0" i="0" u="none" strike="noStrike" cap="none">
              <a:solidFill>
                <a:srgbClr val="000000"/>
              </a:solidFill>
              <a:latin typeface="Arial"/>
              <a:ea typeface="Arial"/>
              <a:cs typeface="Arial"/>
              <a:sym typeface="Arial"/>
            </a:endParaRPr>
          </a:p>
        </p:txBody>
      </p:sp>
      <p:sp>
        <p:nvSpPr>
          <p:cNvPr id="394" name="Google Shape;394;p26"/>
          <p:cNvSpPr txBox="1"/>
          <p:nvPr/>
        </p:nvSpPr>
        <p:spPr>
          <a:xfrm>
            <a:off x="194824" y="1700808"/>
            <a:ext cx="8709300" cy="5361300"/>
          </a:xfrm>
          <a:prstGeom prst="rect">
            <a:avLst/>
          </a:prstGeom>
          <a:noFill/>
          <a:ln>
            <a:noFill/>
          </a:ln>
        </p:spPr>
        <p:txBody>
          <a:bodyPr spcFirstLastPara="1" wrap="square" lIns="91425" tIns="45700" rIns="91425" bIns="45700" anchor="t" anchorCtr="0">
            <a:normAutofit/>
          </a:bodyPr>
          <a:lstStyle/>
          <a:p>
            <a:pPr marL="365760" marR="0" lvl="0" indent="-256032" algn="l" rtl="0">
              <a:lnSpc>
                <a:spcPct val="100000"/>
              </a:lnSpc>
              <a:spcBef>
                <a:spcPts val="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A </a:t>
            </a:r>
            <a:r>
              <a:rPr lang="en-US" sz="2000" b="1" i="0" u="none" strike="noStrike" cap="none" dirty="0" smtClean="0">
                <a:solidFill>
                  <a:schemeClr val="dk1"/>
                </a:solidFill>
                <a:latin typeface="Georgia"/>
                <a:ea typeface="Georgia"/>
                <a:cs typeface="Georgia"/>
                <a:sym typeface="Georgia"/>
              </a:rPr>
              <a:t>43-year-old man</a:t>
            </a:r>
            <a:endParaRPr sz="1400" b="0" i="0" u="none" strike="noStrike" cap="none" dirty="0">
              <a:solidFill>
                <a:srgbClr val="000000"/>
              </a:solidFill>
              <a:latin typeface="Arial"/>
              <a:ea typeface="Arial"/>
              <a:cs typeface="Arial"/>
              <a:sym typeface="Arial"/>
            </a:endParaRPr>
          </a:p>
          <a:p>
            <a:pPr marL="109728" marR="0" lvl="0" indent="0" algn="l" rtl="0">
              <a:lnSpc>
                <a:spcPct val="100000"/>
              </a:lnSpc>
              <a:spcBef>
                <a:spcPts val="300"/>
              </a:spcBef>
              <a:spcAft>
                <a:spcPts val="0"/>
              </a:spcAft>
              <a:buClr>
                <a:schemeClr val="accent3"/>
              </a:buClr>
              <a:buSzPts val="2000"/>
              <a:buFont typeface="Georgia"/>
              <a:buNone/>
            </a:pPr>
            <a:r>
              <a:rPr lang="en-US" sz="2000" b="1" i="0" u="none" strike="noStrike" cap="none" dirty="0">
                <a:solidFill>
                  <a:schemeClr val="dk1"/>
                </a:solidFill>
                <a:latin typeface="Georgia"/>
                <a:ea typeface="Georgia"/>
                <a:cs typeface="Georgia"/>
                <a:sym typeface="Georgia"/>
              </a:rPr>
              <a:t> </a:t>
            </a: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smtClean="0">
                <a:solidFill>
                  <a:schemeClr val="dk1"/>
                </a:solidFill>
                <a:latin typeface="Georgia"/>
                <a:ea typeface="Georgia"/>
                <a:cs typeface="Georgia"/>
                <a:sym typeface="Georgia"/>
              </a:rPr>
              <a:t>Progressive headache</a:t>
            </a:r>
          </a:p>
          <a:p>
            <a:pPr marL="365760" marR="0" lvl="0" indent="-256032" algn="l" rtl="0">
              <a:lnSpc>
                <a:spcPct val="100000"/>
              </a:lnSpc>
              <a:spcBef>
                <a:spcPts val="300"/>
              </a:spcBef>
              <a:spcAft>
                <a:spcPts val="0"/>
              </a:spcAft>
              <a:buClr>
                <a:schemeClr val="accent3"/>
              </a:buClr>
              <a:buSzPts val="2000"/>
              <a:buFont typeface="Georgia"/>
              <a:buChar char="•"/>
            </a:pPr>
            <a:endParaRPr lang="en-US" sz="2000" b="1"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smtClean="0">
                <a:solidFill>
                  <a:schemeClr val="dk1"/>
                </a:solidFill>
                <a:latin typeface="Georgia"/>
                <a:ea typeface="Georgia"/>
                <a:cs typeface="Georgia"/>
                <a:sym typeface="Georgia"/>
              </a:rPr>
              <a:t>Bilateral blurred vision </a:t>
            </a:r>
            <a:endParaRPr sz="1400" b="0" i="0" u="none" strike="noStrike" cap="none" dirty="0">
              <a:solidFill>
                <a:srgbClr val="000000"/>
              </a:solidFill>
              <a:latin typeface="Arial"/>
              <a:ea typeface="Arial"/>
              <a:cs typeface="Arial"/>
              <a:sym typeface="Arial"/>
            </a:endParaRPr>
          </a:p>
          <a:p>
            <a:pPr marL="365760" marR="0" lvl="0" indent="-129032" algn="l" rtl="0">
              <a:lnSpc>
                <a:spcPct val="100000"/>
              </a:lnSpc>
              <a:spcBef>
                <a:spcPts val="300"/>
              </a:spcBef>
              <a:spcAft>
                <a:spcPts val="0"/>
              </a:spcAft>
              <a:buClr>
                <a:schemeClr val="accent3"/>
              </a:buClr>
              <a:buSzPts val="2000"/>
              <a:buFont typeface="Georgia"/>
              <a:buNone/>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a:solidFill>
                  <a:schemeClr val="dk1"/>
                </a:solidFill>
                <a:latin typeface="Georgia"/>
                <a:ea typeface="Georgia"/>
                <a:cs typeface="Georgia"/>
                <a:sym typeface="Georgia"/>
              </a:rPr>
              <a:t>High Serum </a:t>
            </a:r>
            <a:r>
              <a:rPr lang="en-US" sz="2000" b="1" i="0" u="none" strike="noStrike" cap="none" dirty="0" smtClean="0">
                <a:solidFill>
                  <a:schemeClr val="dk1"/>
                </a:solidFill>
                <a:latin typeface="Georgia"/>
                <a:ea typeface="Georgia"/>
                <a:cs typeface="Georgia"/>
                <a:sym typeface="Georgia"/>
              </a:rPr>
              <a:t>prolactin Level</a:t>
            </a:r>
          </a:p>
          <a:p>
            <a:pPr marL="109728" marR="0" lvl="0" algn="l" rtl="0">
              <a:lnSpc>
                <a:spcPct val="100000"/>
              </a:lnSpc>
              <a:spcBef>
                <a:spcPts val="300"/>
              </a:spcBef>
              <a:spcAft>
                <a:spcPts val="0"/>
              </a:spcAft>
              <a:buClr>
                <a:schemeClr val="accent3"/>
              </a:buClr>
              <a:buSzPts val="2000"/>
            </a:pPr>
            <a:endParaRPr sz="2000" b="1" i="0" u="none" strike="noStrike" cap="none" dirty="0">
              <a:solidFill>
                <a:schemeClr val="dk1"/>
              </a:solidFill>
              <a:latin typeface="Georgia"/>
              <a:ea typeface="Georgia"/>
              <a:cs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r>
              <a:rPr lang="en-US" sz="2000" b="1" i="0" u="none" strike="noStrike" cap="none" dirty="0" smtClean="0">
                <a:solidFill>
                  <a:schemeClr val="dk1"/>
                </a:solidFill>
                <a:latin typeface="Georgia"/>
                <a:ea typeface="Georgia"/>
                <a:cs typeface="Georgia"/>
                <a:sym typeface="Georgia"/>
              </a:rPr>
              <a:t>pituitary mass in MRI </a:t>
            </a:r>
          </a:p>
          <a:p>
            <a:pPr marL="365760" marR="0" lvl="0" indent="-256032" algn="l" rtl="0">
              <a:lnSpc>
                <a:spcPct val="100000"/>
              </a:lnSpc>
              <a:spcBef>
                <a:spcPts val="300"/>
              </a:spcBef>
              <a:spcAft>
                <a:spcPts val="0"/>
              </a:spcAft>
              <a:buClr>
                <a:schemeClr val="accent3"/>
              </a:buClr>
              <a:buSzPts val="2000"/>
              <a:buFont typeface="Georgia"/>
              <a:buChar char="•"/>
            </a:pPr>
            <a:endParaRPr lang="en-US" sz="2000" b="1" dirty="0">
              <a:solidFill>
                <a:schemeClr val="dk1"/>
              </a:solidFill>
              <a:latin typeface="Georgia"/>
              <a:sym typeface="Georgia"/>
            </a:endParaRPr>
          </a:p>
          <a:p>
            <a:pPr marL="365760" marR="0" lvl="0" indent="-256032" algn="l" rtl="0">
              <a:lnSpc>
                <a:spcPct val="100000"/>
              </a:lnSpc>
              <a:spcBef>
                <a:spcPts val="300"/>
              </a:spcBef>
              <a:spcAft>
                <a:spcPts val="0"/>
              </a:spcAft>
              <a:buClr>
                <a:schemeClr val="accent3"/>
              </a:buClr>
              <a:buSzPts val="2000"/>
              <a:buFont typeface="Georgia"/>
              <a:buChar char="•"/>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83356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8"/>
          <p:cNvSpPr txBox="1">
            <a:spLocks noGrp="1"/>
          </p:cNvSpPr>
          <p:nvPr>
            <p:ph type="sldNum" idx="12"/>
          </p:nvPr>
        </p:nvSpPr>
        <p:spPr>
          <a:xfrm>
            <a:off x="8174736" y="2272"/>
            <a:ext cx="762000" cy="365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800"/>
              <a:buNone/>
            </a:pPr>
            <a:fld id="{00000000-1234-1234-1234-123412341234}" type="slidenum">
              <a:rPr lang="en-US"/>
              <a:pPr marL="0" lvl="0" indent="0" algn="r" rtl="0">
                <a:lnSpc>
                  <a:spcPct val="100000"/>
                </a:lnSpc>
                <a:spcBef>
                  <a:spcPts val="0"/>
                </a:spcBef>
                <a:spcAft>
                  <a:spcPts val="0"/>
                </a:spcAft>
                <a:buSzPts val="1800"/>
                <a:buNone/>
              </a:pPr>
              <a:t>41</a:t>
            </a:fld>
            <a:endParaRPr/>
          </a:p>
        </p:txBody>
      </p:sp>
      <p:sp>
        <p:nvSpPr>
          <p:cNvPr id="421" name="Google Shape;421;p28"/>
          <p:cNvSpPr/>
          <p:nvPr/>
        </p:nvSpPr>
        <p:spPr>
          <a:xfrm>
            <a:off x="685800" y="1828800"/>
            <a:ext cx="8001000" cy="15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rgbClr val="313340"/>
                </a:solidFill>
                <a:latin typeface="Pinyon Script"/>
                <a:ea typeface="Pinyon Script"/>
                <a:cs typeface="Pinyon Script"/>
                <a:sym typeface="Pinyon Script"/>
              </a:rPr>
              <a:t>Thanks for your attention</a:t>
            </a:r>
            <a:endParaRPr sz="9600" b="1" i="0" u="none" strike="noStrike" cap="none">
              <a:solidFill>
                <a:srgbClr val="313340"/>
              </a:solidFill>
              <a:latin typeface="Pinyon Script"/>
              <a:ea typeface="Pinyon Script"/>
              <a:cs typeface="Pinyon Script"/>
              <a:sym typeface="Pinyon Scrip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455"/>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457200" y="1496291"/>
            <a:ext cx="8229600" cy="3482109"/>
          </a:xfrm>
        </p:spPr>
        <p:txBody>
          <a:bodyPr/>
          <a:lstStyle/>
          <a:p>
            <a:r>
              <a:rPr lang="en-US" dirty="0">
                <a:latin typeface="Georgia" panose="02040502050405020303" pitchFamily="18" charset="0"/>
                <a:ea typeface="Times New Roman"/>
                <a:cs typeface="Times New Roman"/>
                <a:sym typeface="Times New Roman"/>
              </a:rPr>
              <a:t>Because of  persistent headache, in 2017 </a:t>
            </a:r>
            <a:r>
              <a:rPr lang="en-US" dirty="0" smtClean="0">
                <a:latin typeface="Georgia" panose="02040502050405020303" pitchFamily="18" charset="0"/>
                <a:ea typeface="Times New Roman"/>
                <a:cs typeface="Times New Roman"/>
                <a:sym typeface="Times New Roman"/>
              </a:rPr>
              <a:t>was referred </a:t>
            </a:r>
            <a:r>
              <a:rPr lang="en-US" dirty="0">
                <a:latin typeface="Georgia" panose="02040502050405020303" pitchFamily="18" charset="0"/>
                <a:ea typeface="Times New Roman"/>
                <a:cs typeface="Times New Roman"/>
                <a:sym typeface="Times New Roman"/>
              </a:rPr>
              <a:t>to </a:t>
            </a:r>
            <a:r>
              <a:rPr lang="en-US" dirty="0">
                <a:latin typeface="Georgia" panose="02040502050405020303" pitchFamily="18" charset="0"/>
                <a:ea typeface="Times New Roman"/>
                <a:cs typeface="Times New Roman"/>
                <a:sym typeface="Times New Roman"/>
              </a:rPr>
              <a:t>Milad</a:t>
            </a:r>
            <a:r>
              <a:rPr lang="en-US" dirty="0">
                <a:latin typeface="Georgia" panose="02040502050405020303" pitchFamily="18" charset="0"/>
                <a:ea typeface="Times New Roman"/>
                <a:cs typeface="Times New Roman"/>
                <a:sym typeface="Times New Roman"/>
              </a:rPr>
              <a:t> </a:t>
            </a:r>
            <a:r>
              <a:rPr lang="en-US" dirty="0" smtClean="0">
                <a:latin typeface="Georgia" panose="02040502050405020303" pitchFamily="18" charset="0"/>
                <a:ea typeface="Times New Roman"/>
                <a:cs typeface="Times New Roman"/>
                <a:sym typeface="Times New Roman"/>
              </a:rPr>
              <a:t>hospital</a:t>
            </a:r>
          </a:p>
          <a:p>
            <a:r>
              <a:rPr lang="en-US" dirty="0" smtClean="0">
                <a:latin typeface="Georgia" panose="02040502050405020303" pitchFamily="18" charset="0"/>
                <a:ea typeface="Times New Roman"/>
                <a:cs typeface="Times New Roman"/>
                <a:sym typeface="Times New Roman"/>
              </a:rPr>
              <a:t> </a:t>
            </a:r>
            <a:r>
              <a:rPr lang="en-US" dirty="0">
                <a:latin typeface="Georgia" panose="02040502050405020303" pitchFamily="18" charset="0"/>
                <a:ea typeface="Times New Roman"/>
                <a:cs typeface="Times New Roman"/>
                <a:sym typeface="Times New Roman"/>
              </a:rPr>
              <a:t>Brain MRI was </a:t>
            </a:r>
            <a:r>
              <a:rPr lang="en-US" dirty="0" smtClean="0">
                <a:latin typeface="Georgia" panose="02040502050405020303" pitchFamily="18" charset="0"/>
                <a:ea typeface="Times New Roman"/>
                <a:cs typeface="Times New Roman"/>
                <a:sym typeface="Times New Roman"/>
              </a:rPr>
              <a:t>taken</a:t>
            </a:r>
          </a:p>
          <a:p>
            <a:pPr>
              <a:buNone/>
            </a:pPr>
            <a:r>
              <a:rPr lang="en-US" dirty="0">
                <a:latin typeface="Georgia" panose="02040502050405020303" pitchFamily="18" charset="0"/>
                <a:ea typeface="Times New Roman"/>
                <a:cs typeface="Times New Roman"/>
                <a:sym typeface="Times New Roman"/>
              </a:rPr>
              <a:t/>
            </a:r>
            <a:br>
              <a:rPr lang="en-US" dirty="0">
                <a:latin typeface="Georgia" panose="02040502050405020303" pitchFamily="18" charset="0"/>
                <a:ea typeface="Times New Roman"/>
                <a:cs typeface="Times New Roman"/>
                <a:sym typeface="Times New Roman"/>
              </a:rPr>
            </a:br>
            <a:endParaRPr lang="en-US" dirty="0"/>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5</a:t>
            </a:fld>
            <a:endParaRPr lang="en-US" dirty="0"/>
          </a:p>
        </p:txBody>
      </p:sp>
    </p:spTree>
    <p:extLst>
      <p:ext uri="{BB962C8B-B14F-4D97-AF65-F5344CB8AC3E}">
        <p14:creationId xmlns:p14="http://schemas.microsoft.com/office/powerpoint/2010/main" val="75276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6</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62" t="2587" r="-2050" b="26567"/>
          <a:stretch/>
        </p:blipFill>
        <p:spPr>
          <a:xfrm>
            <a:off x="1" y="609600"/>
            <a:ext cx="4488872" cy="6248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567" b="18010"/>
          <a:stretch/>
        </p:blipFill>
        <p:spPr>
          <a:xfrm>
            <a:off x="4459927" y="572181"/>
            <a:ext cx="4684073" cy="6285819"/>
          </a:xfrm>
          <a:prstGeom prst="rect">
            <a:avLst/>
          </a:prstGeom>
        </p:spPr>
      </p:pic>
    </p:spTree>
    <p:extLst>
      <p:ext uri="{BB962C8B-B14F-4D97-AF65-F5344CB8AC3E}">
        <p14:creationId xmlns:p14="http://schemas.microsoft.com/office/powerpoint/2010/main" val="33367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7</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951" b="20397"/>
          <a:stretch/>
        </p:blipFill>
        <p:spPr>
          <a:xfrm>
            <a:off x="1" y="489527"/>
            <a:ext cx="4350326" cy="636847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955" b="20200"/>
          <a:stretch/>
        </p:blipFill>
        <p:spPr>
          <a:xfrm>
            <a:off x="4461164" y="612082"/>
            <a:ext cx="4682836" cy="6245918"/>
          </a:xfrm>
          <a:prstGeom prst="rect">
            <a:avLst/>
          </a:prstGeom>
        </p:spPr>
      </p:pic>
    </p:spTree>
    <p:extLst>
      <p:ext uri="{BB962C8B-B14F-4D97-AF65-F5344CB8AC3E}">
        <p14:creationId xmlns:p14="http://schemas.microsoft.com/office/powerpoint/2010/main" val="165409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6825" y="5902036"/>
            <a:ext cx="8229600" cy="720436"/>
          </a:xfrm>
        </p:spPr>
        <p:txBody>
          <a:bodyPr>
            <a:normAutofit fontScale="90000"/>
          </a:bodyPr>
          <a:lstStyle/>
          <a:p>
            <a:r>
              <a:rPr lang="en-US" sz="3200" dirty="0" smtClean="0">
                <a:latin typeface="Georgia" panose="02040502050405020303" pitchFamily="18" charset="0"/>
                <a:ea typeface="Times New Roman"/>
                <a:cs typeface="Times New Roman"/>
                <a:sym typeface="Times New Roman"/>
              </a:rPr>
              <a:t>-medical treatment (with diagnosis of migraine)</a:t>
            </a:r>
            <a:endParaRPr lang="en-US" sz="3200" dirty="0"/>
          </a:p>
        </p:txBody>
      </p:sp>
      <p:sp>
        <p:nvSpPr>
          <p:cNvPr id="4" name="Text Placeholder 3"/>
          <p:cNvSpPr>
            <a:spLocks noGrp="1"/>
          </p:cNvSpPr>
          <p:nvPr>
            <p:ph type="body" idx="1"/>
          </p:nvPr>
        </p:nvSpPr>
        <p:spPr>
          <a:xfrm>
            <a:off x="443552" y="1644073"/>
            <a:ext cx="8229600" cy="3075709"/>
          </a:xfrm>
        </p:spPr>
        <p:txBody>
          <a:bodyPr/>
          <a:lstStyle/>
          <a:p>
            <a:pPr>
              <a:buNone/>
            </a:pPr>
            <a:r>
              <a:rPr lang="en-US" b="1" dirty="0" smtClean="0"/>
              <a:t>Report   : 8/10/96</a:t>
            </a:r>
          </a:p>
          <a:p>
            <a:pPr>
              <a:buFont typeface="Arial" pitchFamily="34" charset="0"/>
              <a:buChar char="•"/>
            </a:pPr>
            <a:r>
              <a:rPr lang="en-US" dirty="0" smtClean="0"/>
              <a:t>Hypo signal area in </a:t>
            </a:r>
            <a:r>
              <a:rPr lang="en-US" dirty="0" err="1" smtClean="0"/>
              <a:t>sella</a:t>
            </a:r>
            <a:r>
              <a:rPr lang="en-US" dirty="0" smtClean="0"/>
              <a:t> </a:t>
            </a:r>
            <a:r>
              <a:rPr lang="en-US" dirty="0" err="1" smtClean="0"/>
              <a:t>turcica</a:t>
            </a:r>
            <a:r>
              <a:rPr lang="en-US" dirty="0" smtClean="0"/>
              <a:t> with expansion suggesting bone marrow lesions </a:t>
            </a:r>
          </a:p>
          <a:p>
            <a:r>
              <a:rPr lang="en-US" dirty="0" smtClean="0"/>
              <a:t>No space occupying lesion in other regions of brain</a:t>
            </a:r>
          </a:p>
          <a:p>
            <a:r>
              <a:rPr lang="en-US" dirty="0" smtClean="0"/>
              <a:t>No hydrocephaly </a:t>
            </a:r>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8</a:t>
            </a:fld>
            <a:endParaRPr lang="en-US"/>
          </a:p>
        </p:txBody>
      </p:sp>
    </p:spTree>
    <p:extLst>
      <p:ext uri="{BB962C8B-B14F-4D97-AF65-F5344CB8AC3E}">
        <p14:creationId xmlns:p14="http://schemas.microsoft.com/office/powerpoint/2010/main" val="3269697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idx="1"/>
          </p:nvPr>
        </p:nvSpPr>
        <p:spPr>
          <a:xfrm>
            <a:off x="457200" y="1457854"/>
            <a:ext cx="8229600" cy="4325100"/>
          </a:xfrm>
        </p:spPr>
        <p:txBody>
          <a:bodyPr/>
          <a:lstStyle/>
          <a:p>
            <a:r>
              <a:rPr lang="en-US" dirty="0">
                <a:latin typeface="Georgia" panose="02040502050405020303" pitchFamily="18" charset="0"/>
                <a:ea typeface="Times New Roman"/>
                <a:cs typeface="Times New Roman"/>
                <a:sym typeface="Times New Roman"/>
              </a:rPr>
              <a:t>in December 2019(</a:t>
            </a:r>
            <a:r>
              <a:rPr lang="en-US" dirty="0" err="1">
                <a:latin typeface="Georgia" panose="02040502050405020303" pitchFamily="18" charset="0"/>
                <a:ea typeface="Times New Roman"/>
                <a:cs typeface="Times New Roman"/>
                <a:sym typeface="Times New Roman"/>
              </a:rPr>
              <a:t>Farvardin</a:t>
            </a:r>
            <a:r>
              <a:rPr lang="en-US" dirty="0">
                <a:latin typeface="Georgia" panose="02040502050405020303" pitchFamily="18" charset="0"/>
                <a:ea typeface="Times New Roman"/>
                <a:cs typeface="Times New Roman"/>
                <a:sym typeface="Times New Roman"/>
              </a:rPr>
              <a:t> 98),  referred to </a:t>
            </a:r>
            <a:r>
              <a:rPr lang="en-US" dirty="0" smtClean="0">
                <a:latin typeface="Georgia" panose="02040502050405020303" pitchFamily="18" charset="0"/>
                <a:ea typeface="Times New Roman"/>
                <a:cs typeface="Times New Roman"/>
                <a:sym typeface="Times New Roman"/>
              </a:rPr>
              <a:t>a physician </a:t>
            </a:r>
            <a:r>
              <a:rPr lang="en-US" dirty="0">
                <a:latin typeface="Georgia" panose="02040502050405020303" pitchFamily="18" charset="0"/>
                <a:ea typeface="Times New Roman"/>
                <a:cs typeface="Times New Roman"/>
                <a:sym typeface="Times New Roman"/>
              </a:rPr>
              <a:t>in Tabriz because of no improvement in symptoms. </a:t>
            </a:r>
            <a:endParaRPr lang="en-US" dirty="0" smtClean="0">
              <a:latin typeface="Georgia" panose="02040502050405020303" pitchFamily="18" charset="0"/>
              <a:ea typeface="Times New Roman"/>
              <a:cs typeface="Times New Roman"/>
              <a:sym typeface="Times New Roman"/>
            </a:endParaRPr>
          </a:p>
          <a:p>
            <a:r>
              <a:rPr lang="en-US" dirty="0" smtClean="0">
                <a:latin typeface="Georgia" panose="02040502050405020303" pitchFamily="18" charset="0"/>
                <a:ea typeface="Times New Roman"/>
                <a:cs typeface="Times New Roman"/>
                <a:sym typeface="Times New Roman"/>
              </a:rPr>
              <a:t>MRI  was taken</a:t>
            </a:r>
          </a:p>
          <a:p>
            <a:r>
              <a:rPr lang="en-US" dirty="0" smtClean="0">
                <a:latin typeface="Georgia" panose="02040502050405020303" pitchFamily="18" charset="0"/>
                <a:ea typeface="Times New Roman"/>
                <a:cs typeface="Times New Roman"/>
                <a:sym typeface="Times New Roman"/>
              </a:rPr>
              <a:t>Laboratory investigation was done.</a:t>
            </a:r>
            <a:endParaRPr lang="en-US" dirty="0" smtClean="0">
              <a:latin typeface="Georgia" panose="02040502050405020303" pitchFamily="18" charset="0"/>
              <a:ea typeface="Times New Roman"/>
              <a:cs typeface="Times New Roman"/>
              <a:sym typeface="Times New Roman"/>
            </a:endParaRPr>
          </a:p>
          <a:p>
            <a:endParaRPr lang="en-US" dirty="0" smtClean="0">
              <a:latin typeface="Georgia" panose="02040502050405020303" pitchFamily="18" charset="0"/>
              <a:ea typeface="Times New Roman"/>
              <a:cs typeface="Times New Roman"/>
              <a:sym typeface="Times New Roman"/>
            </a:endParaRPr>
          </a:p>
          <a:p>
            <a:endParaRPr lang="en-US" dirty="0" smtClean="0">
              <a:latin typeface="Georgia" panose="02040502050405020303" pitchFamily="18" charset="0"/>
              <a:ea typeface="Times New Roman"/>
              <a:cs typeface="Times New Roman"/>
              <a:sym typeface="Times New Roman"/>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9</a:t>
            </a:fld>
            <a:endParaRPr lang="en-US"/>
          </a:p>
        </p:txBody>
      </p:sp>
    </p:spTree>
    <p:extLst>
      <p:ext uri="{BB962C8B-B14F-4D97-AF65-F5344CB8AC3E}">
        <p14:creationId xmlns:p14="http://schemas.microsoft.com/office/powerpoint/2010/main" val="3472238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1687</Words>
  <Application>Microsoft Office PowerPoint</Application>
  <PresentationFormat>On-screen Show (4:3)</PresentationFormat>
  <Paragraphs>333</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Urban</vt:lpstr>
      <vt:lpstr>Endocrine Grand Round  “A 43-year-old man with headache”</vt:lpstr>
      <vt:lpstr>Chief Complaint:   Headache   Present Illness: - 43-year-old-man / From Tabriz/married/has 2 children: 8 years and 6 months    - Intermittent episodes of headache in occipital region from 8 years ago with 6month - 1 year intervals - From 4 years ago, the patient has had headache for 1 week of every month.    </vt:lpstr>
      <vt:lpstr>Accompanying symptoms</vt:lpstr>
      <vt:lpstr>   </vt:lpstr>
      <vt:lpstr>   </vt:lpstr>
      <vt:lpstr>PowerPoint Presentation</vt:lpstr>
      <vt:lpstr>PowerPoint Presentation</vt:lpstr>
      <vt:lpstr>-medical treatment (with diagnosis of migraine)</vt:lpstr>
      <vt:lpstr> </vt:lpstr>
      <vt:lpstr>PowerPoint Presentation</vt:lpstr>
      <vt:lpstr>Report : 7/1/98 </vt:lpstr>
      <vt:lpstr>Perimetry 8/1/98 right eye </vt:lpstr>
      <vt:lpstr>PowerPoint Presentation</vt:lpstr>
      <vt:lpstr>Lab data in 8/1/98</vt:lpstr>
      <vt:lpstr>Biochemistry</vt:lpstr>
      <vt:lpstr>Lab data on 10.1.98</vt:lpstr>
      <vt:lpstr>  </vt:lpstr>
      <vt:lpstr>PowerPoint Presentation</vt:lpstr>
      <vt:lpstr>PowerPoint Presentation</vt:lpstr>
      <vt:lpstr>PowerPoint Presentation</vt:lpstr>
      <vt:lpstr>PowerPoint Presentation</vt:lpstr>
      <vt:lpstr>PowerPoint Presentation</vt:lpstr>
      <vt:lpstr>Report : 25/2/98</vt:lpstr>
      <vt:lpstr>Lab data on 5/2/98</vt:lpstr>
      <vt:lpstr>Perimetry 8/2/98</vt:lpstr>
      <vt:lpstr>Perimetry 8/2/98</vt:lpstr>
      <vt:lpstr> </vt:lpstr>
      <vt:lpstr>Lab data 2/3/98</vt:lpstr>
      <vt:lpstr>Lab data on 2/3/98</vt:lpstr>
      <vt:lpstr>PowerPoint Presentation</vt:lpstr>
      <vt:lpstr>PowerPoint Presentation</vt:lpstr>
      <vt:lpstr> CT  Report </vt:lpstr>
      <vt:lpstr>MRI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Grand Round  “A -year-old woman with SeVERE HTN”</dc:title>
  <dc:creator>Akram</dc:creator>
  <cp:lastModifiedBy>هنگامه عبدی</cp:lastModifiedBy>
  <cp:revision>313</cp:revision>
  <dcterms:modified xsi:type="dcterms:W3CDTF">2019-07-02T04:36:05Z</dcterms:modified>
</cp:coreProperties>
</file>