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95" r:id="rId5"/>
    <p:sldId id="256" r:id="rId6"/>
    <p:sldId id="290" r:id="rId7"/>
    <p:sldId id="291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92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93" r:id="rId25"/>
    <p:sldId id="272" r:id="rId26"/>
    <p:sldId id="286" r:id="rId27"/>
    <p:sldId id="284" r:id="rId28"/>
    <p:sldId id="285" r:id="rId29"/>
    <p:sldId id="287" r:id="rId30"/>
    <p:sldId id="288" r:id="rId31"/>
    <p:sldId id="294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  <p:sldId id="282" r:id="rId42"/>
    <p:sldId id="283" r:id="rId43"/>
    <p:sldId id="289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589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35148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331729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99648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038221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239484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059461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82443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71299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22467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22031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98310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00"/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843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go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273" b="13273"/>
          <a:stretch>
            <a:fillRect/>
          </a:stretch>
        </p:blipFill>
        <p:spPr>
          <a:xfrm>
            <a:off x="198020" y="1062552"/>
            <a:ext cx="8688854" cy="4778535"/>
          </a:xfrm>
        </p:spPr>
      </p:pic>
    </p:spTree>
    <p:extLst>
      <p:ext uri="{BB962C8B-B14F-4D97-AF65-F5344CB8AC3E}">
        <p14:creationId xmlns:p14="http://schemas.microsoft.com/office/powerpoint/2010/main" xmlns="" val="23536410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Dialysate with lower dextrose concentrations are usually used for DM </a:t>
            </a:r>
            <a:r>
              <a:rPr lang="en-US" dirty="0" err="1" smtClean="0"/>
              <a:t>pts</a:t>
            </a:r>
            <a:r>
              <a:rPr lang="en-US" dirty="0" smtClean="0"/>
              <a:t>, but these may lead to hypoglycemia</a:t>
            </a:r>
          </a:p>
          <a:p>
            <a:r>
              <a:rPr lang="en-US" dirty="0" smtClean="0"/>
              <a:t>Post-dialysis hypoglycemia</a:t>
            </a:r>
            <a:r>
              <a:rPr lang="en-US" dirty="0"/>
              <a:t> </a:t>
            </a:r>
            <a:r>
              <a:rPr lang="en-US" dirty="0" smtClean="0"/>
              <a:t>is present in majority of </a:t>
            </a:r>
            <a:r>
              <a:rPr lang="en-US" dirty="0" err="1" smtClean="0"/>
              <a:t>pts</a:t>
            </a:r>
            <a:endParaRPr lang="en-US" dirty="0" smtClean="0"/>
          </a:p>
          <a:p>
            <a:r>
              <a:rPr lang="en-US" dirty="0" err="1" smtClean="0"/>
              <a:t>Pts</a:t>
            </a:r>
            <a:r>
              <a:rPr lang="en-US" dirty="0" smtClean="0"/>
              <a:t> may need different treatment regimens for on and off dialysis days</a:t>
            </a:r>
          </a:p>
        </p:txBody>
      </p:sp>
    </p:spTree>
    <p:extLst>
      <p:ext uri="{BB962C8B-B14F-4D97-AF65-F5344CB8AC3E}">
        <p14:creationId xmlns:p14="http://schemas.microsoft.com/office/powerpoint/2010/main" xmlns="" val="3897201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1 -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Pt</a:t>
            </a:r>
            <a:r>
              <a:rPr lang="en-US" dirty="0" smtClean="0"/>
              <a:t> responded well to </a:t>
            </a:r>
            <a:r>
              <a:rPr lang="en-US" dirty="0" err="1" smtClean="0"/>
              <a:t>sitagliptin</a:t>
            </a:r>
            <a:r>
              <a:rPr lang="en-US" dirty="0" smtClean="0"/>
              <a:t> and was able to maintain good glycemic control without insulin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5873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rittl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390" b="13390"/>
          <a:stretch>
            <a:fillRect/>
          </a:stretch>
        </p:blipFill>
        <p:spPr/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Brittle Diabetes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33718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Brittle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31 y/o woman presents for management of T1DM</a:t>
            </a:r>
            <a:r>
              <a:rPr lang="en-US" dirty="0"/>
              <a:t> </a:t>
            </a:r>
            <a:r>
              <a:rPr lang="en-US" dirty="0" smtClean="0"/>
              <a:t>(diagnosed at age 12)</a:t>
            </a:r>
          </a:p>
          <a:p>
            <a:r>
              <a:rPr lang="en-US" dirty="0" smtClean="0"/>
              <a:t>Has been on basal-bolus insulin regime</a:t>
            </a:r>
            <a:r>
              <a:rPr lang="en-US" dirty="0"/>
              <a:t> </a:t>
            </a:r>
            <a:r>
              <a:rPr lang="en-US" dirty="0" smtClean="0"/>
              <a:t>since dx</a:t>
            </a:r>
          </a:p>
          <a:p>
            <a:r>
              <a:rPr lang="en-US" dirty="0" smtClean="0"/>
              <a:t>A1c consistently &lt;7%</a:t>
            </a:r>
          </a:p>
          <a:p>
            <a:r>
              <a:rPr lang="en-US" dirty="0" smtClean="0"/>
              <a:t>SMBG 4 x daily, but no diary</a:t>
            </a:r>
          </a:p>
          <a:p>
            <a:r>
              <a:rPr lang="en-US" dirty="0" smtClean="0"/>
              <a:t>Currently: 30u </a:t>
            </a:r>
            <a:r>
              <a:rPr lang="en-US" dirty="0" err="1" smtClean="0"/>
              <a:t>glargine</a:t>
            </a:r>
            <a:r>
              <a:rPr lang="en-US" dirty="0" smtClean="0"/>
              <a:t> at 10pm, insulin </a:t>
            </a:r>
            <a:r>
              <a:rPr lang="en-US" dirty="0" err="1" smtClean="0"/>
              <a:t>aspart</a:t>
            </a:r>
            <a:r>
              <a:rPr lang="en-US" dirty="0" smtClean="0"/>
              <a:t> 5u B, 12u L, 15u D, and 5u before bed</a:t>
            </a:r>
          </a:p>
          <a:p>
            <a:r>
              <a:rPr lang="en-US" dirty="0" smtClean="0"/>
              <a:t>Reports headaches and weakness, with low readings on a daily basis</a:t>
            </a:r>
          </a:p>
          <a:p>
            <a:r>
              <a:rPr lang="en-US" dirty="0" smtClean="0"/>
              <a:t>No classic hypoglycemia symptoms</a:t>
            </a:r>
          </a:p>
        </p:txBody>
      </p:sp>
    </p:spTree>
    <p:extLst>
      <p:ext uri="{BB962C8B-B14F-4D97-AF65-F5344CB8AC3E}">
        <p14:creationId xmlns:p14="http://schemas.microsoft.com/office/powerpoint/2010/main" xmlns="" val="313235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A1C six weeks ago: 5.8%</a:t>
            </a:r>
          </a:p>
          <a:p>
            <a:r>
              <a:rPr lang="en-US" dirty="0" smtClean="0"/>
              <a:t>A1C 3 months ago: 5.9%</a:t>
            </a:r>
          </a:p>
          <a:p>
            <a:r>
              <a:rPr lang="en-US" dirty="0" smtClean="0"/>
              <a:t>BMI: 20.4 kg/m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SMBG recall ranges:</a:t>
            </a:r>
          </a:p>
          <a:p>
            <a:pPr lvl="1"/>
            <a:r>
              <a:rPr lang="en-US" dirty="0" smtClean="0"/>
              <a:t>Before breakfast: 50-230 mg/dl (5u)</a:t>
            </a:r>
          </a:p>
          <a:p>
            <a:pPr lvl="1"/>
            <a:r>
              <a:rPr lang="en-US" dirty="0" smtClean="0"/>
              <a:t>Before lunch: 75-180 mg/dl (12u)</a:t>
            </a:r>
          </a:p>
          <a:p>
            <a:pPr lvl="1"/>
            <a:r>
              <a:rPr lang="en-US" dirty="0" smtClean="0"/>
              <a:t>Before dinner: 100-220 mg/dl (15u)</a:t>
            </a:r>
          </a:p>
          <a:p>
            <a:pPr lvl="1"/>
            <a:r>
              <a:rPr lang="en-US" dirty="0" smtClean="0"/>
              <a:t>Before bed: 100-320 mg/dl (5u)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34417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Etiologic factors in erratic glucoses:</a:t>
            </a:r>
          </a:p>
          <a:p>
            <a:r>
              <a:rPr lang="en-US" dirty="0" smtClean="0"/>
              <a:t>Erratic insulin administration</a:t>
            </a:r>
          </a:p>
          <a:p>
            <a:r>
              <a:rPr lang="en-US" dirty="0" smtClean="0"/>
              <a:t>Erratic or under-reported eating</a:t>
            </a:r>
          </a:p>
          <a:p>
            <a:r>
              <a:rPr lang="en-US" dirty="0" smtClean="0"/>
              <a:t>Incorrectly stored or expired insulin</a:t>
            </a:r>
          </a:p>
          <a:p>
            <a:r>
              <a:rPr lang="en-US" dirty="0" smtClean="0"/>
              <a:t>Overcompensation of hypoglycemic events</a:t>
            </a:r>
          </a:p>
          <a:p>
            <a:r>
              <a:rPr lang="en-US" dirty="0" smtClean="0"/>
              <a:t>Incorrect carb counting or corrections</a:t>
            </a:r>
          </a:p>
          <a:p>
            <a:r>
              <a:rPr lang="en-US" dirty="0" err="1" smtClean="0"/>
              <a:t>Lipoatrophy</a:t>
            </a:r>
            <a:r>
              <a:rPr lang="en-US" dirty="0" smtClean="0"/>
              <a:t>/</a:t>
            </a:r>
            <a:r>
              <a:rPr lang="en-US" dirty="0" err="1" smtClean="0"/>
              <a:t>lipodystrophy</a:t>
            </a:r>
            <a:endParaRPr lang="en-US" dirty="0" smtClean="0"/>
          </a:p>
          <a:p>
            <a:r>
              <a:rPr lang="en-US" dirty="0" err="1" smtClean="0"/>
              <a:t>Gasteroparesis</a:t>
            </a:r>
            <a:endParaRPr lang="en-US" dirty="0" smtClean="0"/>
          </a:p>
          <a:p>
            <a:r>
              <a:rPr lang="en-US" dirty="0" smtClean="0"/>
              <a:t>Mental illness including eating disorders</a:t>
            </a:r>
          </a:p>
          <a:p>
            <a:r>
              <a:rPr lang="en-US" dirty="0" smtClean="0"/>
              <a:t>Occult infection (</a:t>
            </a:r>
            <a:r>
              <a:rPr lang="en-US" dirty="0" err="1" smtClean="0"/>
              <a:t>abcess</a:t>
            </a:r>
            <a:r>
              <a:rPr lang="en-US" dirty="0" smtClean="0"/>
              <a:t>, osteomyelitis)</a:t>
            </a:r>
          </a:p>
          <a:p>
            <a:r>
              <a:rPr lang="en-US" dirty="0" err="1" smtClean="0"/>
              <a:t>Endocrinopathy</a:t>
            </a:r>
            <a:r>
              <a:rPr lang="en-US" dirty="0" smtClean="0"/>
              <a:t> (Addison disease, hypothyroidism)</a:t>
            </a:r>
          </a:p>
          <a:p>
            <a:r>
              <a:rPr lang="en-US" dirty="0" err="1" smtClean="0"/>
              <a:t>Malabsorptive</a:t>
            </a:r>
            <a:r>
              <a:rPr lang="en-US" dirty="0" smtClean="0"/>
              <a:t>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56038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‘brittle’ diabetes</a:t>
            </a:r>
          </a:p>
          <a:p>
            <a:r>
              <a:rPr lang="en-US" dirty="0" smtClean="0"/>
              <a:t>Can be seen in both type 1 and type 2</a:t>
            </a:r>
          </a:p>
          <a:p>
            <a:r>
              <a:rPr lang="en-US" dirty="0" smtClean="0"/>
              <a:t>Questioning should be targeted at ruling out listed items (previous slide)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71086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Approach:</a:t>
            </a:r>
          </a:p>
          <a:p>
            <a:r>
              <a:rPr lang="en-US" dirty="0" smtClean="0"/>
              <a:t>Education, insight into their condition and reaction to their condition</a:t>
            </a:r>
          </a:p>
          <a:p>
            <a:r>
              <a:rPr lang="en-US" dirty="0" smtClean="0"/>
              <a:t>Appropriate glucose monitoring</a:t>
            </a:r>
          </a:p>
          <a:p>
            <a:r>
              <a:rPr lang="en-US" dirty="0" smtClean="0"/>
              <a:t>Rule out inadvertent interchange of </a:t>
            </a:r>
            <a:r>
              <a:rPr lang="en-US" dirty="0" err="1" smtClean="0"/>
              <a:t>insulins</a:t>
            </a:r>
            <a:r>
              <a:rPr lang="en-US" dirty="0" smtClean="0"/>
              <a:t> (especially in elderly or cognitively impaired)</a:t>
            </a:r>
          </a:p>
          <a:p>
            <a:r>
              <a:rPr lang="en-US" dirty="0" smtClean="0"/>
              <a:t>Engage mental health professionals when necessary</a:t>
            </a:r>
          </a:p>
          <a:p>
            <a:r>
              <a:rPr lang="en-US" dirty="0" smtClean="0"/>
              <a:t>Patients with </a:t>
            </a:r>
            <a:r>
              <a:rPr lang="en-US" dirty="0" err="1" smtClean="0"/>
              <a:t>gasteroparesis</a:t>
            </a:r>
            <a:r>
              <a:rPr lang="en-US" dirty="0" smtClean="0"/>
              <a:t>  benefit from Regular insulin instead of short-acting insulin analogs</a:t>
            </a:r>
          </a:p>
          <a:p>
            <a:r>
              <a:rPr lang="en-US" dirty="0" err="1" smtClean="0"/>
              <a:t>Malabsorptive</a:t>
            </a:r>
            <a:r>
              <a:rPr lang="en-US" dirty="0" smtClean="0"/>
              <a:t> disorders, particularly celiac disease, cause erratic glucose absorption and initiating a gluten-free diet often curbs </a:t>
            </a:r>
            <a:r>
              <a:rPr lang="en-US" dirty="0" err="1" smtClean="0"/>
              <a:t>dysglycemia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2512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Approach:</a:t>
            </a:r>
          </a:p>
          <a:p>
            <a:r>
              <a:rPr lang="en-US" dirty="0" smtClean="0"/>
              <a:t>Frequent SMBG with written record</a:t>
            </a:r>
          </a:p>
          <a:p>
            <a:r>
              <a:rPr lang="en-US" dirty="0" smtClean="0"/>
              <a:t>Food diary (with times and amounts)</a:t>
            </a:r>
          </a:p>
          <a:p>
            <a:r>
              <a:rPr lang="en-US" dirty="0" smtClean="0"/>
              <a:t>Education: carb counting and treating highs and lows</a:t>
            </a:r>
          </a:p>
          <a:p>
            <a:r>
              <a:rPr lang="en-US" dirty="0" smtClean="0"/>
              <a:t>Avoid overcompensation of hypos: ½ glass of juice is usually enough</a:t>
            </a:r>
          </a:p>
          <a:p>
            <a:r>
              <a:rPr lang="en-US" dirty="0" smtClean="0"/>
              <a:t>If after all of the above, cause is still unknown: CGM; both investigation and treatment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96960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Hypoglycemia unawareness:</a:t>
            </a:r>
          </a:p>
          <a:p>
            <a:r>
              <a:rPr lang="en-US" dirty="0" smtClean="0"/>
              <a:t>No classic symptoms</a:t>
            </a:r>
          </a:p>
          <a:p>
            <a:r>
              <a:rPr lang="en-US" dirty="0" smtClean="0"/>
              <a:t>Reversible</a:t>
            </a:r>
          </a:p>
          <a:p>
            <a:r>
              <a:rPr lang="en-US" dirty="0" smtClean="0"/>
              <a:t>Must allow glucose levels to stay above 40 mg/dl for about 6 weeks</a:t>
            </a:r>
          </a:p>
          <a:p>
            <a:r>
              <a:rPr lang="en-US" dirty="0" smtClean="0"/>
              <a:t>These </a:t>
            </a:r>
            <a:r>
              <a:rPr lang="en-US" dirty="0" err="1" smtClean="0"/>
              <a:t>pts</a:t>
            </a:r>
            <a:r>
              <a:rPr lang="en-US" dirty="0" smtClean="0"/>
              <a:t> should be warned about dangers of driving and operating heavy machinery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97200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Difficult Cases in Diabetes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 err="1" smtClean="0">
                <a:solidFill>
                  <a:srgbClr val="FFFF00"/>
                </a:solidFill>
              </a:rPr>
              <a:t>Dr</a:t>
            </a:r>
            <a:r>
              <a:rPr lang="en-US" sz="2400" i="1" dirty="0" smtClean="0">
                <a:solidFill>
                  <a:srgbClr val="FFFF00"/>
                </a:solidFill>
              </a:rPr>
              <a:t> Sara Kazempour MD PhD</a:t>
            </a:r>
          </a:p>
          <a:p>
            <a:r>
              <a:rPr lang="en-US" sz="2400" i="1" dirty="0" smtClean="0">
                <a:solidFill>
                  <a:srgbClr val="FFFF00"/>
                </a:solidFill>
              </a:rPr>
              <a:t>Prevention of Metabolic Diseases Research Center</a:t>
            </a:r>
          </a:p>
          <a:p>
            <a:r>
              <a:rPr lang="en-US" sz="2400" i="1" dirty="0" smtClean="0">
                <a:solidFill>
                  <a:srgbClr val="FFFF00"/>
                </a:solidFill>
              </a:rPr>
              <a:t>Endocrine Research Center</a:t>
            </a:r>
          </a:p>
          <a:p>
            <a:r>
              <a:rPr lang="en-US" sz="2400" i="1" dirty="0" err="1" smtClean="0">
                <a:solidFill>
                  <a:srgbClr val="FFFF00"/>
                </a:solidFill>
              </a:rPr>
              <a:t>Shahid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</a:rPr>
              <a:t>Beheshti</a:t>
            </a:r>
            <a:r>
              <a:rPr lang="en-US" sz="2400" i="1" dirty="0" smtClean="0">
                <a:solidFill>
                  <a:srgbClr val="FFFF00"/>
                </a:solidFill>
              </a:rPr>
              <a:t> University of Medical Science</a:t>
            </a:r>
            <a:endParaRPr lang="en-US" sz="24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7702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2 -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Asked to keep SMBG diary</a:t>
            </a:r>
          </a:p>
          <a:p>
            <a:r>
              <a:rPr lang="en-US" dirty="0" smtClean="0"/>
              <a:t>Was re-educated on carb counting</a:t>
            </a:r>
          </a:p>
          <a:p>
            <a:r>
              <a:rPr lang="en-US" dirty="0" smtClean="0"/>
              <a:t>Both </a:t>
            </a:r>
            <a:r>
              <a:rPr lang="en-US" dirty="0" err="1" smtClean="0"/>
              <a:t>Glargine</a:t>
            </a:r>
            <a:r>
              <a:rPr lang="en-US" dirty="0" smtClean="0"/>
              <a:t> and </a:t>
            </a:r>
            <a:r>
              <a:rPr lang="en-US" dirty="0" err="1" smtClean="0"/>
              <a:t>Lispro</a:t>
            </a:r>
            <a:r>
              <a:rPr lang="en-US" dirty="0" smtClean="0"/>
              <a:t> doses decreased (20u G, 10-12u L)</a:t>
            </a:r>
          </a:p>
          <a:p>
            <a:r>
              <a:rPr lang="en-US" dirty="0" smtClean="0"/>
              <a:t>Glucagon prescribed for hypoglycemic episodes (to avoid overcompensation)</a:t>
            </a:r>
          </a:p>
          <a:p>
            <a:r>
              <a:rPr lang="en-US" dirty="0" smtClean="0"/>
              <a:t>Snacking was restricted</a:t>
            </a:r>
          </a:p>
          <a:p>
            <a:r>
              <a:rPr lang="en-US" dirty="0" smtClean="0"/>
              <a:t>As A1C rose to 6.9%, hypoglycemia awareness was restored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42259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orticosteroids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30309" r="-30309"/>
          <a:stretch>
            <a:fillRect/>
          </a:stretch>
        </p:blipFill>
        <p:spPr/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Corticosteroids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1882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Corticosteroids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55 y/o man diagnosed </a:t>
            </a:r>
            <a:r>
              <a:rPr lang="en-US" dirty="0"/>
              <a:t>with type 2 diabetes </a:t>
            </a:r>
            <a:r>
              <a:rPr lang="en-US" dirty="0" smtClean="0"/>
              <a:t>at </a:t>
            </a:r>
            <a:r>
              <a:rPr lang="en-US" dirty="0"/>
              <a:t>age </a:t>
            </a:r>
            <a:r>
              <a:rPr lang="en-US" dirty="0" smtClean="0"/>
              <a:t>51, also has asthma </a:t>
            </a:r>
          </a:p>
          <a:p>
            <a:r>
              <a:rPr lang="en-US" dirty="0" smtClean="0"/>
              <a:t>At </a:t>
            </a:r>
            <a:r>
              <a:rPr lang="en-US" dirty="0"/>
              <a:t>the time, he was </a:t>
            </a:r>
            <a:r>
              <a:rPr lang="en-US" dirty="0" smtClean="0"/>
              <a:t>obese</a:t>
            </a:r>
            <a:r>
              <a:rPr lang="en-US" dirty="0"/>
              <a:t>:</a:t>
            </a:r>
            <a:r>
              <a:rPr lang="en-US" dirty="0" smtClean="0"/>
              <a:t> BMI </a:t>
            </a:r>
            <a:r>
              <a:rPr lang="en-US" dirty="0"/>
              <a:t>= </a:t>
            </a:r>
            <a:r>
              <a:rPr lang="en-US" dirty="0" smtClean="0"/>
              <a:t>31.6, A1c = 7.5%</a:t>
            </a:r>
          </a:p>
          <a:p>
            <a:r>
              <a:rPr lang="en-US" dirty="0" smtClean="0"/>
              <a:t>First few months:</a:t>
            </a:r>
          </a:p>
          <a:p>
            <a:pPr lvl="1"/>
            <a:r>
              <a:rPr lang="en-US" dirty="0" smtClean="0"/>
              <a:t>Weight loss: BMI = 29, metformin 1000 </a:t>
            </a:r>
            <a:r>
              <a:rPr lang="en-US" dirty="0"/>
              <a:t>mg </a:t>
            </a:r>
            <a:r>
              <a:rPr lang="en-US" dirty="0" smtClean="0"/>
              <a:t>BD, A1c = 6.2%</a:t>
            </a:r>
          </a:p>
          <a:p>
            <a:r>
              <a:rPr lang="en-US" dirty="0" smtClean="0"/>
              <a:t>2 years later: A1c = </a:t>
            </a:r>
            <a:r>
              <a:rPr lang="en-US" dirty="0"/>
              <a:t>7.3%</a:t>
            </a:r>
            <a:endParaRPr lang="en-US" dirty="0" smtClean="0"/>
          </a:p>
          <a:p>
            <a:pPr lvl="1"/>
            <a:r>
              <a:rPr lang="en-US" dirty="0" err="1" smtClean="0"/>
              <a:t>Glibenclamide</a:t>
            </a:r>
            <a:r>
              <a:rPr lang="en-US" dirty="0" smtClean="0"/>
              <a:t> was </a:t>
            </a:r>
            <a:r>
              <a:rPr lang="en-US" dirty="0"/>
              <a:t>added at a dose of </a:t>
            </a:r>
            <a:r>
              <a:rPr lang="en-US" dirty="0" smtClean="0"/>
              <a:t>15 </a:t>
            </a:r>
            <a:r>
              <a:rPr lang="en-US" dirty="0"/>
              <a:t>mg daily </a:t>
            </a:r>
            <a:endParaRPr lang="en-US" dirty="0" smtClean="0"/>
          </a:p>
          <a:p>
            <a:pPr lvl="1"/>
            <a:r>
              <a:rPr lang="en-US" dirty="0" smtClean="0"/>
              <a:t>A1c = 6.6</a:t>
            </a:r>
            <a:r>
              <a:rPr lang="en-US" dirty="0"/>
              <a:t>%, </a:t>
            </a:r>
            <a:r>
              <a:rPr lang="en-US" dirty="0" smtClean="0"/>
              <a:t>but </a:t>
            </a:r>
            <a:r>
              <a:rPr lang="en-US" dirty="0"/>
              <a:t>he gained 5 </a:t>
            </a:r>
            <a:r>
              <a:rPr lang="en-US" dirty="0" smtClean="0"/>
              <a:t>kg</a:t>
            </a:r>
          </a:p>
          <a:p>
            <a:r>
              <a:rPr lang="en-US" dirty="0" smtClean="0"/>
              <a:t>Now: asthma worsening, needs intermittent prednisolone, up to 40 mg daily</a:t>
            </a:r>
          </a:p>
          <a:p>
            <a:pPr lvl="1"/>
            <a:r>
              <a:rPr lang="en-US" dirty="0" smtClean="0"/>
              <a:t>Cannot exercise, has gained weight, A1c = 8.9%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56705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SMBG:</a:t>
            </a:r>
          </a:p>
          <a:p>
            <a:pPr marL="457200" lvl="1" indent="0">
              <a:buNone/>
            </a:pPr>
            <a:r>
              <a:rPr lang="en-US" dirty="0"/>
              <a:t>Fasting: 94-135 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Post-breakfast: 250-340 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Pre-lunch: 200-300 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Post-lunch: 220-310 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Pre-dinner: 125-180 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Bedtime: 164-234 mg/</a:t>
            </a:r>
            <a:r>
              <a:rPr lang="en-US" dirty="0" err="1"/>
              <a:t>dL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32101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Glucocorticoids have greatest impact on post-prandial glucose levels</a:t>
            </a:r>
          </a:p>
          <a:p>
            <a:r>
              <a:rPr lang="en-US" dirty="0" smtClean="0"/>
              <a:t>Reducing carbohydrate intake may curb post-meal excursions</a:t>
            </a:r>
          </a:p>
          <a:p>
            <a:r>
              <a:rPr lang="en-US" dirty="0" smtClean="0"/>
              <a:t>Exercise around meal times may also improve post-prandial glucose</a:t>
            </a:r>
          </a:p>
          <a:p>
            <a:r>
              <a:rPr lang="en-US" dirty="0" smtClean="0"/>
              <a:t>But these subjects generally require insulin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49011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patient: fasting levels OK, highest around midday</a:t>
            </a:r>
          </a:p>
          <a:p>
            <a:r>
              <a:rPr lang="en-US" dirty="0" smtClean="0"/>
              <a:t>May benefit from single premixed or NPH/R insulin dose at breakfast</a:t>
            </a:r>
          </a:p>
          <a:p>
            <a:r>
              <a:rPr lang="en-US" dirty="0" smtClean="0"/>
              <a:t>Basal insulin NOT good choice: may cause nocturnal hypoglycemia in this </a:t>
            </a:r>
            <a:r>
              <a:rPr lang="en-US" dirty="0" err="1" smtClean="0"/>
              <a:t>pt</a:t>
            </a:r>
            <a:endParaRPr lang="en-US" dirty="0" smtClean="0"/>
          </a:p>
          <a:p>
            <a:r>
              <a:rPr lang="en-US" dirty="0" err="1" smtClean="0"/>
              <a:t>Sulphonylureas</a:t>
            </a:r>
            <a:r>
              <a:rPr lang="en-US" dirty="0" smtClean="0"/>
              <a:t>/TZDs: usually NOT effective enough in these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0526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Started 20u </a:t>
            </a:r>
            <a:r>
              <a:rPr lang="en-US" dirty="0" err="1" smtClean="0"/>
              <a:t>Novomix</a:t>
            </a:r>
            <a:r>
              <a:rPr lang="en-US" dirty="0" smtClean="0"/>
              <a:t> 30 at breakfast, 2 weeks later: </a:t>
            </a:r>
          </a:p>
          <a:p>
            <a:pPr marL="0" lvl="1" indent="0">
              <a:buNone/>
            </a:pPr>
            <a:r>
              <a:rPr lang="en-US" dirty="0" smtClean="0"/>
              <a:t>	Fasting</a:t>
            </a:r>
            <a:r>
              <a:rPr lang="en-US" dirty="0"/>
              <a:t>: </a:t>
            </a:r>
            <a:r>
              <a:rPr lang="en-US" dirty="0" smtClean="0"/>
              <a:t>78-122 mg</a:t>
            </a:r>
            <a:r>
              <a:rPr lang="en-US" dirty="0"/>
              <a:t>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Post</a:t>
            </a:r>
            <a:r>
              <a:rPr lang="en-US" dirty="0"/>
              <a:t>-breakfast: </a:t>
            </a:r>
            <a:r>
              <a:rPr lang="en-US" dirty="0" smtClean="0"/>
              <a:t>190-237 mg</a:t>
            </a:r>
            <a:r>
              <a:rPr lang="en-US" dirty="0"/>
              <a:t>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Pre</a:t>
            </a:r>
            <a:r>
              <a:rPr lang="en-US" dirty="0"/>
              <a:t>-lunch: </a:t>
            </a:r>
            <a:r>
              <a:rPr lang="en-US" dirty="0" smtClean="0"/>
              <a:t>136-202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Post</a:t>
            </a:r>
            <a:r>
              <a:rPr lang="en-US" dirty="0"/>
              <a:t>-lunch: </a:t>
            </a:r>
            <a:r>
              <a:rPr lang="en-US" dirty="0" smtClean="0"/>
              <a:t>124-213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Pre</a:t>
            </a:r>
            <a:r>
              <a:rPr lang="en-US" dirty="0"/>
              <a:t>-dinner: </a:t>
            </a:r>
            <a:r>
              <a:rPr lang="en-US" dirty="0" smtClean="0"/>
              <a:t>81-130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Bedtime</a:t>
            </a:r>
            <a:r>
              <a:rPr lang="en-US" dirty="0"/>
              <a:t>: </a:t>
            </a:r>
            <a:r>
              <a:rPr lang="en-US" dirty="0" smtClean="0"/>
              <a:t>159-209mg</a:t>
            </a:r>
            <a:r>
              <a:rPr lang="en-US" dirty="0"/>
              <a:t>/</a:t>
            </a:r>
            <a:r>
              <a:rPr lang="en-US" dirty="0" err="1"/>
              <a:t>dL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continued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68235" y="2967374"/>
            <a:ext cx="4794728" cy="5183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68235" y="5260932"/>
            <a:ext cx="3822823" cy="5312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9042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Needs more specific regimen</a:t>
            </a:r>
          </a:p>
          <a:p>
            <a:pPr lvl="1"/>
            <a:r>
              <a:rPr lang="en-US" dirty="0" smtClean="0"/>
              <a:t>14u NPH 14u R with breakfast</a:t>
            </a:r>
          </a:p>
          <a:p>
            <a:pPr lvl="1"/>
            <a:r>
              <a:rPr lang="en-US" dirty="0" smtClean="0"/>
              <a:t>6u R with dinner</a:t>
            </a:r>
          </a:p>
          <a:p>
            <a:r>
              <a:rPr lang="en-US" dirty="0" smtClean="0"/>
              <a:t>2 weeks later: </a:t>
            </a:r>
          </a:p>
          <a:p>
            <a:pPr marL="0" lvl="1" indent="0">
              <a:buNone/>
            </a:pPr>
            <a:r>
              <a:rPr lang="en-US" dirty="0" smtClean="0"/>
              <a:t>	Fasting</a:t>
            </a:r>
            <a:r>
              <a:rPr lang="en-US" dirty="0"/>
              <a:t>: </a:t>
            </a:r>
            <a:r>
              <a:rPr lang="en-US" dirty="0" smtClean="0"/>
              <a:t>75-120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Post-breakfast: </a:t>
            </a:r>
            <a:r>
              <a:rPr lang="en-US" dirty="0" smtClean="0"/>
              <a:t>150-200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Pre-lunch: </a:t>
            </a:r>
            <a:r>
              <a:rPr lang="en-US" dirty="0" smtClean="0"/>
              <a:t>115-164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Post-lunch: </a:t>
            </a:r>
            <a:r>
              <a:rPr lang="en-US" dirty="0" smtClean="0"/>
              <a:t>121-188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Pre-dinner: 81-</a:t>
            </a:r>
            <a:r>
              <a:rPr lang="en-US" dirty="0" smtClean="0"/>
              <a:t>125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Bedtime: </a:t>
            </a:r>
            <a:r>
              <a:rPr lang="en-US" dirty="0" smtClean="0"/>
              <a:t>125-164 mg</a:t>
            </a:r>
            <a:r>
              <a:rPr lang="en-US" dirty="0"/>
              <a:t>/</a:t>
            </a:r>
            <a:r>
              <a:rPr lang="en-US" dirty="0" err="1"/>
              <a:t>dL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68465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elderly-audienc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281" b="10281"/>
          <a:stretch>
            <a:fillRect/>
          </a:stretch>
        </p:blipFill>
        <p:spPr/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FrizQua" charset="0"/>
                <a:cs typeface="ＭＳ Ｐゴシック" charset="0"/>
              </a:rPr>
              <a:t>Case  </a:t>
            </a:r>
            <a:r>
              <a:rPr lang="en-US" dirty="0" smtClean="0">
                <a:latin typeface="FrizQua" charset="0"/>
                <a:cs typeface="ＭＳ Ｐゴシック" charset="0"/>
              </a:rPr>
              <a:t>4 - Elderly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3978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FrizQua" charset="0"/>
                <a:cs typeface="ＭＳ Ｐゴシック" charset="0"/>
              </a:rPr>
              <a:t>Case  </a:t>
            </a:r>
            <a:r>
              <a:rPr lang="en-US" dirty="0" smtClean="0">
                <a:latin typeface="FrizQua" charset="0"/>
                <a:cs typeface="ＭＳ Ｐゴシック" charset="0"/>
              </a:rPr>
              <a:t>4 - Elderly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877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87 y/o white female resident admitted to LTC facility</a:t>
            </a:r>
          </a:p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Type 2 Diabetes for 20 years</a:t>
            </a:r>
          </a:p>
          <a:p>
            <a:r>
              <a:rPr lang="en-US" dirty="0">
                <a:latin typeface="Arial" charset="0"/>
                <a:cs typeface="ＭＳ Ｐゴシック" charset="0"/>
              </a:rPr>
              <a:t>PMH:   HTN, dyslipidemia, mild dementia, hypothyroidism, CVA, </a:t>
            </a:r>
            <a:r>
              <a:rPr lang="en-US" dirty="0" smtClean="0">
                <a:latin typeface="Arial" charset="0"/>
                <a:cs typeface="ＭＳ Ｐゴシック" charset="0"/>
              </a:rPr>
              <a:t>CHF</a:t>
            </a:r>
            <a:endParaRPr lang="en-US" dirty="0" smtClean="0">
              <a:latin typeface="Arial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ＭＳ Ｐゴシック" charset="0"/>
              </a:rPr>
              <a:t>Stage </a:t>
            </a:r>
            <a:r>
              <a:rPr lang="en-US" dirty="0">
                <a:latin typeface="Arial" charset="0"/>
                <a:cs typeface="ＭＳ Ｐゴシック" charset="0"/>
              </a:rPr>
              <a:t>3 CKD (GFR 37, </a:t>
            </a:r>
            <a:r>
              <a:rPr lang="en-US" dirty="0" err="1">
                <a:latin typeface="Arial" charset="0"/>
                <a:cs typeface="ＭＳ Ｐゴシック" charset="0"/>
              </a:rPr>
              <a:t>Creatinine</a:t>
            </a:r>
            <a:r>
              <a:rPr lang="en-US" dirty="0">
                <a:latin typeface="Arial" charset="0"/>
                <a:cs typeface="ＭＳ Ｐゴシック" charset="0"/>
              </a:rPr>
              <a:t> 1.0)</a:t>
            </a:r>
          </a:p>
          <a:p>
            <a:pPr eaLnBrk="1" hangingPunct="1"/>
            <a:endParaRPr lang="en-US" dirty="0"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1270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ESRD &amp; DM</a:t>
            </a:r>
          </a:p>
          <a:p>
            <a:r>
              <a:rPr lang="en-US" dirty="0" smtClean="0"/>
              <a:t>Brittle DM</a:t>
            </a:r>
          </a:p>
          <a:p>
            <a:r>
              <a:rPr lang="en-US" dirty="0" smtClean="0"/>
              <a:t>Corticosteroids &amp; DM</a:t>
            </a:r>
          </a:p>
          <a:p>
            <a:r>
              <a:rPr lang="en-US" dirty="0" smtClean="0"/>
              <a:t>DM in Elderly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09156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39241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latin typeface="FrizQua" charset="0"/>
                <a:cs typeface="ＭＳ Ｐゴシック" charset="0"/>
              </a:rPr>
              <a:t>4 - continued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877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3600" dirty="0">
                <a:latin typeface="Arial" charset="0"/>
                <a:cs typeface="ＭＳ Ｐゴシック" charset="0"/>
              </a:rPr>
              <a:t>Current meds:</a:t>
            </a:r>
          </a:p>
          <a:p>
            <a:pPr eaLnBrk="1" hangingPunct="1"/>
            <a:r>
              <a:rPr lang="en-US" sz="3600" dirty="0">
                <a:latin typeface="Arial" charset="0"/>
                <a:cs typeface="ＭＳ Ｐゴシック" charset="0"/>
              </a:rPr>
              <a:t>Metformin 500 mg </a:t>
            </a:r>
            <a:r>
              <a:rPr lang="en-US" sz="3600" dirty="0" smtClean="0">
                <a:latin typeface="Arial" charset="0"/>
                <a:cs typeface="ＭＳ Ｐゴシック" charset="0"/>
              </a:rPr>
              <a:t>BD</a:t>
            </a:r>
            <a:endParaRPr lang="en-US" sz="3600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lang="en-US" sz="3600" dirty="0" err="1" smtClean="0">
                <a:latin typeface="Arial" charset="0"/>
                <a:cs typeface="ＭＳ Ｐゴシック" charset="0"/>
              </a:rPr>
              <a:t>Glibenclamide</a:t>
            </a:r>
            <a:r>
              <a:rPr lang="en-US" sz="3600" dirty="0" smtClean="0">
                <a:latin typeface="Arial" charset="0"/>
                <a:cs typeface="ＭＳ Ｐゴシック" charset="0"/>
              </a:rPr>
              <a:t> </a:t>
            </a:r>
            <a:r>
              <a:rPr lang="en-US" sz="3600" dirty="0">
                <a:latin typeface="Arial" charset="0"/>
                <a:cs typeface="ＭＳ Ｐゴシック" charset="0"/>
              </a:rPr>
              <a:t>5 mg </a:t>
            </a:r>
            <a:r>
              <a:rPr lang="en-US" sz="3600" dirty="0" smtClean="0">
                <a:latin typeface="Arial" charset="0"/>
                <a:cs typeface="ＭＳ Ｐゴシック" charset="0"/>
              </a:rPr>
              <a:t>BD</a:t>
            </a:r>
            <a:endParaRPr lang="en-US" sz="3600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lang="en-US" sz="3600" dirty="0" err="1">
                <a:latin typeface="Arial" charset="0"/>
                <a:cs typeface="ＭＳ Ｐゴシック" charset="0"/>
              </a:rPr>
              <a:t>Lisinopril</a:t>
            </a:r>
            <a:r>
              <a:rPr lang="en-US" sz="3600" dirty="0">
                <a:latin typeface="Arial" charset="0"/>
                <a:cs typeface="ＭＳ Ｐゴシック" charset="0"/>
              </a:rPr>
              <a:t> 10mg daily</a:t>
            </a:r>
          </a:p>
          <a:p>
            <a:pPr eaLnBrk="1" hangingPunct="1"/>
            <a:r>
              <a:rPr lang="en-US" sz="3600" dirty="0">
                <a:latin typeface="Arial" charset="0"/>
                <a:cs typeface="ＭＳ Ｐゴシック" charset="0"/>
              </a:rPr>
              <a:t>Furosemide 20 mg daily</a:t>
            </a:r>
          </a:p>
          <a:p>
            <a:pPr eaLnBrk="1" hangingPunct="1"/>
            <a:r>
              <a:rPr lang="en-US" sz="3600" dirty="0">
                <a:latin typeface="Arial" charset="0"/>
                <a:cs typeface="ＭＳ Ｐゴシック" charset="0"/>
              </a:rPr>
              <a:t>ASA </a:t>
            </a:r>
            <a:r>
              <a:rPr lang="en-US" sz="3600" dirty="0" smtClean="0">
                <a:latin typeface="Arial" charset="0"/>
                <a:cs typeface="ＭＳ Ｐゴシック" charset="0"/>
              </a:rPr>
              <a:t>75 </a:t>
            </a:r>
            <a:r>
              <a:rPr lang="en-US" sz="3600" dirty="0">
                <a:latin typeface="Arial" charset="0"/>
                <a:cs typeface="ＭＳ Ｐゴシック" charset="0"/>
              </a:rPr>
              <a:t>mg daily</a:t>
            </a:r>
          </a:p>
          <a:p>
            <a:pPr eaLnBrk="1" hangingPunct="1"/>
            <a:r>
              <a:rPr lang="en-US" sz="3600" dirty="0" smtClean="0">
                <a:latin typeface="Arial" charset="0"/>
                <a:cs typeface="ＭＳ Ｐゴシック" charset="0"/>
              </a:rPr>
              <a:t>Simvastatin </a:t>
            </a:r>
            <a:r>
              <a:rPr lang="en-US" sz="3600" dirty="0">
                <a:latin typeface="Arial" charset="0"/>
                <a:cs typeface="ＭＳ Ｐゴシック" charset="0"/>
              </a:rPr>
              <a:t>20mg daily</a:t>
            </a:r>
          </a:p>
          <a:p>
            <a:pPr eaLnBrk="1" hangingPunct="1"/>
            <a:endParaRPr lang="en-US" dirty="0"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0215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FF"/>
                </a:solidFill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solidFill>
                  <a:srgbClr val="FFFFFF"/>
                </a:solidFill>
                <a:latin typeface="FrizQua" charset="0"/>
                <a:cs typeface="ＭＳ Ｐゴシック" charset="0"/>
              </a:rPr>
              <a:t>4 - continued</a:t>
            </a:r>
            <a:endParaRPr lang="en-US" dirty="0">
              <a:solidFill>
                <a:srgbClr val="FFFFFF"/>
              </a:solidFill>
              <a:latin typeface="FrizQua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a typeface="+mn-ea"/>
                <a:cs typeface="+mn-cs"/>
              </a:rPr>
              <a:t>Lipids adequately treated</a:t>
            </a:r>
          </a:p>
          <a:p>
            <a:pPr eaLnBrk="1" hangingPunct="1">
              <a:defRPr/>
            </a:pPr>
            <a:r>
              <a:rPr lang="en-US" sz="3600" dirty="0" smtClean="0">
                <a:ea typeface="+mn-ea"/>
                <a:cs typeface="+mn-cs"/>
              </a:rPr>
              <a:t>BP  142/86</a:t>
            </a:r>
          </a:p>
          <a:p>
            <a:pPr eaLnBrk="1" hangingPunct="1">
              <a:defRPr/>
            </a:pPr>
            <a:r>
              <a:rPr lang="en-US" sz="4000" dirty="0" smtClean="0">
                <a:ea typeface="+mn-ea"/>
                <a:cs typeface="+mn-cs"/>
              </a:rPr>
              <a:t>A1C   9.0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smtClean="0">
                <a:ea typeface="+mn-ea"/>
                <a:cs typeface="+mn-cs"/>
              </a:rPr>
              <a:t>What is appropriate for this patient?</a:t>
            </a:r>
          </a:p>
        </p:txBody>
      </p:sp>
    </p:spTree>
    <p:extLst>
      <p:ext uri="{BB962C8B-B14F-4D97-AF65-F5344CB8AC3E}">
        <p14:creationId xmlns:p14="http://schemas.microsoft.com/office/powerpoint/2010/main" xmlns="" val="2757203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latin typeface="FrizQua" charset="0"/>
                <a:cs typeface="ＭＳ Ｐゴシック" charset="0"/>
              </a:rPr>
              <a:t>4 - continued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cs typeface="ＭＳ Ｐゴシック" charset="0"/>
              </a:rPr>
              <a:t>Metformin, sulfonylurea NOT good choices &gt;80 y/o, or declining renal function</a:t>
            </a:r>
          </a:p>
          <a:p>
            <a:pPr eaLnBrk="1" hangingPunct="1"/>
            <a:r>
              <a:rPr lang="en-US" sz="4000" dirty="0">
                <a:latin typeface="Arial" charset="0"/>
                <a:cs typeface="ＭＳ Ｐゴシック" charset="0"/>
              </a:rPr>
              <a:t>Metformin NOT good choice with CHF risk or history</a:t>
            </a:r>
          </a:p>
        </p:txBody>
      </p:sp>
    </p:spTree>
    <p:extLst>
      <p:ext uri="{BB962C8B-B14F-4D97-AF65-F5344CB8AC3E}">
        <p14:creationId xmlns:p14="http://schemas.microsoft.com/office/powerpoint/2010/main" xmlns="" val="19680468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81000" y="389314"/>
            <a:ext cx="8229600" cy="1676400"/>
          </a:xfrm>
        </p:spPr>
        <p:txBody>
          <a:bodyPr/>
          <a:lstStyle/>
          <a:p>
            <a:pPr eaLnBrk="1" hangingPunct="1"/>
            <a:r>
              <a:rPr lang="en-US" dirty="0"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latin typeface="FrizQua" charset="0"/>
                <a:cs typeface="ＭＳ Ｐゴシック" charset="0"/>
              </a:rPr>
              <a:t>4 - continued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cs typeface="ＭＳ Ｐゴシック" charset="0"/>
              </a:rPr>
              <a:t>BP abnormal-</a:t>
            </a:r>
          </a:p>
          <a:p>
            <a:pPr eaLnBrk="1" hangingPunct="1">
              <a:buFontTx/>
              <a:buNone/>
            </a:pPr>
            <a:r>
              <a:rPr lang="en-US" sz="4000" dirty="0">
                <a:latin typeface="Arial" charset="0"/>
                <a:cs typeface="ＭＳ Ｐゴシック" charset="0"/>
              </a:rPr>
              <a:t>    high risk of recurrent CVA </a:t>
            </a:r>
          </a:p>
          <a:p>
            <a:pPr eaLnBrk="1" hangingPunct="1">
              <a:buFontTx/>
              <a:buNone/>
            </a:pPr>
            <a:endParaRPr lang="en-US" sz="4000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lang="en-US" sz="4000" dirty="0">
                <a:latin typeface="Arial" charset="0"/>
                <a:cs typeface="ＭＳ Ｐゴシック" charset="0"/>
              </a:rPr>
              <a:t>Lipids-  Evidence show benefit of treating to age 85, case by case</a:t>
            </a:r>
          </a:p>
          <a:p>
            <a:pPr eaLnBrk="1" hangingPunct="1">
              <a:buFontTx/>
              <a:buNone/>
            </a:pPr>
            <a:endParaRPr lang="en-US" sz="4000" dirty="0">
              <a:latin typeface="Arial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1645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400724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latin typeface="FrizQua" charset="0"/>
                <a:cs typeface="ＭＳ Ｐゴシック" charset="0"/>
              </a:rPr>
              <a:t>4 - continued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3687763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A1C = 8.0 appropriate for this age group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  -less risk of hypoglycemia vs. lower A1C (demented poor at reporting symptoms)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  -better alertness than higher A1C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  -less urinary incontinence than          	higher A1C</a:t>
            </a:r>
          </a:p>
          <a:p>
            <a:pPr eaLnBrk="1" hangingPunct="1"/>
            <a:endParaRPr lang="en-US" dirty="0"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294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387766"/>
            <a:ext cx="8229600" cy="1143000"/>
          </a:xfrm>
        </p:spPr>
        <p:txBody>
          <a:bodyPr/>
          <a:lstStyle/>
          <a:p>
            <a:r>
              <a:rPr lang="en-US" dirty="0"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latin typeface="FrizQua" charset="0"/>
                <a:cs typeface="ＭＳ Ｐゴシック" charset="0"/>
              </a:rPr>
              <a:t>4 - </a:t>
            </a:r>
            <a:r>
              <a:rPr lang="en-US" dirty="0">
                <a:latin typeface="FrizQua" charset="0"/>
                <a:cs typeface="ＭＳ Ｐゴシック" charset="0"/>
              </a:rPr>
              <a:t>continued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877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4000" dirty="0">
                <a:latin typeface="Arial" charset="0"/>
                <a:cs typeface="ＭＳ Ｐゴシック" charset="0"/>
              </a:rPr>
              <a:t>BP:   Increase </a:t>
            </a:r>
            <a:r>
              <a:rPr lang="en-US" sz="4000" dirty="0" err="1">
                <a:latin typeface="Arial" charset="0"/>
                <a:cs typeface="ＭＳ Ｐゴシック" charset="0"/>
              </a:rPr>
              <a:t>Lisinopril</a:t>
            </a:r>
            <a:r>
              <a:rPr lang="en-US" sz="4000" dirty="0">
                <a:latin typeface="Arial" charset="0"/>
                <a:cs typeface="ＭＳ Ｐゴシック" charset="0"/>
              </a:rPr>
              <a:t> to 20mg, monitor </a:t>
            </a:r>
            <a:r>
              <a:rPr lang="en-US" sz="4000" dirty="0" err="1">
                <a:latin typeface="Arial" charset="0"/>
                <a:cs typeface="ＭＳ Ｐゴシック" charset="0"/>
              </a:rPr>
              <a:t>creatinine</a:t>
            </a:r>
            <a:r>
              <a:rPr lang="en-US" sz="4000" dirty="0">
                <a:latin typeface="Arial" charset="0"/>
                <a:cs typeface="ＭＳ Ｐゴシック" charset="0"/>
              </a:rPr>
              <a:t> and K+</a:t>
            </a:r>
          </a:p>
          <a:p>
            <a:pPr eaLnBrk="1" hangingPunct="1"/>
            <a:r>
              <a:rPr lang="en-US" sz="4000" dirty="0">
                <a:latin typeface="Arial" charset="0"/>
                <a:cs typeface="ＭＳ Ｐゴシック" charset="0"/>
              </a:rPr>
              <a:t>Lipids:  Continue present    (patient desired Rx)</a:t>
            </a:r>
          </a:p>
          <a:p>
            <a:pPr eaLnBrk="1" hangingPunct="1"/>
            <a:endParaRPr lang="en-US" sz="4000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lang="en-US" sz="4000" dirty="0">
                <a:latin typeface="Arial" charset="0"/>
                <a:cs typeface="ＭＳ Ｐゴシック" charset="0"/>
              </a:rPr>
              <a:t>DM:  ?</a:t>
            </a:r>
          </a:p>
        </p:txBody>
      </p:sp>
    </p:spTree>
    <p:extLst>
      <p:ext uri="{BB962C8B-B14F-4D97-AF65-F5344CB8AC3E}">
        <p14:creationId xmlns:p14="http://schemas.microsoft.com/office/powerpoint/2010/main" xmlns="" val="37810030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latin typeface="FrizQua" charset="0"/>
                <a:cs typeface="ＭＳ Ｐゴシック" charset="0"/>
              </a:rPr>
              <a:t>4 - </a:t>
            </a:r>
            <a:r>
              <a:rPr lang="en-US" dirty="0">
                <a:latin typeface="FrizQua" charset="0"/>
                <a:cs typeface="ＭＳ Ｐゴシック" charset="0"/>
              </a:rPr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758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Choices for Treatment of DM in elderly</a:t>
            </a:r>
          </a:p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Single injection of basal insulin once daily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         OR</a:t>
            </a:r>
          </a:p>
          <a:p>
            <a:pPr eaLnBrk="1" hangingPunct="1"/>
            <a:r>
              <a:rPr lang="en-US" dirty="0" err="1">
                <a:latin typeface="Arial" charset="0"/>
                <a:cs typeface="ＭＳ Ｐゴシック" charset="0"/>
              </a:rPr>
              <a:t>Gliptin</a:t>
            </a:r>
            <a:r>
              <a:rPr lang="en-US" dirty="0">
                <a:latin typeface="Arial" charset="0"/>
                <a:cs typeface="ＭＳ Ｐゴシック" charset="0"/>
              </a:rPr>
              <a:t> (</a:t>
            </a:r>
            <a:r>
              <a:rPr lang="en-US" dirty="0" err="1">
                <a:latin typeface="Arial" charset="0"/>
                <a:cs typeface="ＭＳ Ｐゴシック" charset="0"/>
              </a:rPr>
              <a:t>sitagliptin</a:t>
            </a:r>
            <a:r>
              <a:rPr lang="en-US" dirty="0">
                <a:latin typeface="Arial" charset="0"/>
                <a:cs typeface="ＭＳ Ｐゴシック" charset="0"/>
              </a:rPr>
              <a:t> or </a:t>
            </a:r>
            <a:r>
              <a:rPr lang="en-US" dirty="0" err="1">
                <a:latin typeface="Arial" charset="0"/>
                <a:cs typeface="ＭＳ Ｐゴシック" charset="0"/>
              </a:rPr>
              <a:t>saxagliptin</a:t>
            </a:r>
            <a:r>
              <a:rPr lang="en-US" dirty="0">
                <a:latin typeface="Arial" charset="0"/>
                <a:cs typeface="ＭＳ Ｐゴシック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Both have low risk of significant hypoglycemia, can be </a:t>
            </a:r>
            <a:r>
              <a:rPr lang="en-US" dirty="0" err="1">
                <a:latin typeface="Arial" charset="0"/>
                <a:cs typeface="ＭＳ Ｐゴシック" charset="0"/>
              </a:rPr>
              <a:t>renally</a:t>
            </a:r>
            <a:r>
              <a:rPr lang="en-US" dirty="0">
                <a:latin typeface="Arial" charset="0"/>
                <a:cs typeface="ＭＳ Ｐゴシック" charset="0"/>
              </a:rPr>
              <a:t> dosed, easy to use, few significant drug interactions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0992796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>
                <a:latin typeface="FrizQua" charset="0"/>
                <a:cs typeface="ＭＳ Ｐゴシック" charset="0"/>
              </a:rPr>
              <a:t>Case </a:t>
            </a:r>
            <a:r>
              <a:rPr lang="en-US" dirty="0" smtClean="0">
                <a:latin typeface="FrizQua" charset="0"/>
                <a:cs typeface="ＭＳ Ｐゴシック" charset="0"/>
              </a:rPr>
              <a:t>4 - </a:t>
            </a:r>
            <a:r>
              <a:rPr lang="en-US" dirty="0">
                <a:latin typeface="FrizQua" charset="0"/>
                <a:cs typeface="ＭＳ Ｐゴシック" charset="0"/>
              </a:rPr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6877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Started on basal insulin 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        (</a:t>
            </a:r>
            <a:r>
              <a:rPr lang="en-US" dirty="0" err="1">
                <a:latin typeface="Arial" charset="0"/>
                <a:cs typeface="ＭＳ Ｐゴシック" charset="0"/>
              </a:rPr>
              <a:t>detemir</a:t>
            </a:r>
            <a:r>
              <a:rPr lang="en-US" dirty="0">
                <a:latin typeface="Arial" charset="0"/>
                <a:cs typeface="ＭＳ Ｐゴシック" charset="0"/>
              </a:rPr>
              <a:t> or </a:t>
            </a:r>
            <a:r>
              <a:rPr lang="en-US" dirty="0" err="1">
                <a:latin typeface="Arial" charset="0"/>
                <a:cs typeface="ＭＳ Ｐゴシック" charset="0"/>
              </a:rPr>
              <a:t>glargine</a:t>
            </a:r>
            <a:r>
              <a:rPr lang="en-US" dirty="0">
                <a:latin typeface="Arial" charset="0"/>
                <a:cs typeface="ＭＳ Ｐゴシック" charset="0"/>
              </a:rPr>
              <a:t>)       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   8 units with evening meal                            (patient likely has little beta cell function)</a:t>
            </a:r>
          </a:p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Metformin stopped</a:t>
            </a:r>
          </a:p>
          <a:p>
            <a:pPr eaLnBrk="1" hangingPunct="1"/>
            <a:r>
              <a:rPr lang="en-US" dirty="0" err="1" smtClean="0">
                <a:latin typeface="Arial" charset="0"/>
                <a:cs typeface="ＭＳ Ｐゴシック" charset="0"/>
              </a:rPr>
              <a:t>Glibenclamide</a:t>
            </a:r>
            <a:r>
              <a:rPr lang="en-US" dirty="0" smtClean="0">
                <a:latin typeface="Arial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cs typeface="ＭＳ Ｐゴシック" charset="0"/>
              </a:rPr>
              <a:t>stopped</a:t>
            </a:r>
          </a:p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A1C  3 months later  8.2</a:t>
            </a:r>
          </a:p>
        </p:txBody>
      </p:sp>
    </p:spTree>
    <p:extLst>
      <p:ext uri="{BB962C8B-B14F-4D97-AF65-F5344CB8AC3E}">
        <p14:creationId xmlns:p14="http://schemas.microsoft.com/office/powerpoint/2010/main" xmlns="" val="22416152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37480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FrizQua" charset="0"/>
                <a:cs typeface="ＭＳ Ｐゴシック" charset="0"/>
              </a:rPr>
              <a:t>Case 4 - continued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13158"/>
            <a:ext cx="8229600" cy="36877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Sulfonylureas and Metformin generally NOT good choices (renal)</a:t>
            </a:r>
          </a:p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TZD</a:t>
            </a:r>
            <a:r>
              <a:rPr lang="ja-JP" altLang="en-US" dirty="0">
                <a:latin typeface="Arial" charset="0"/>
                <a:cs typeface="ＭＳ Ｐゴシック" charset="0"/>
              </a:rPr>
              <a:t>’</a:t>
            </a:r>
            <a:r>
              <a:rPr lang="en-US" dirty="0">
                <a:latin typeface="Arial" charset="0"/>
                <a:cs typeface="ＭＳ Ｐゴシック" charset="0"/>
              </a:rPr>
              <a:t>s may be limited by CHF history or risk</a:t>
            </a:r>
          </a:p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DPP-IV inhibitors may be good choice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ＭＳ Ｐゴシック" charset="0"/>
              </a:rPr>
              <a:t>        -renal dosing</a:t>
            </a:r>
            <a:r>
              <a:rPr lang="en-US" dirty="0" smtClean="0">
                <a:latin typeface="Arial" charset="0"/>
                <a:cs typeface="ＭＳ Ｐゴシック" charset="0"/>
              </a:rPr>
              <a:t>, hypoglycemia </a:t>
            </a:r>
            <a:r>
              <a:rPr lang="en-US" dirty="0">
                <a:latin typeface="Arial" charset="0"/>
                <a:cs typeface="ＭＳ Ｐゴシック" charset="0"/>
              </a:rPr>
              <a:t>rare</a:t>
            </a:r>
          </a:p>
          <a:p>
            <a:pPr eaLnBrk="1" hangingPunct="1"/>
            <a:r>
              <a:rPr lang="en-US" dirty="0">
                <a:latin typeface="Arial" charset="0"/>
                <a:cs typeface="ＭＳ Ｐゴシック" charset="0"/>
              </a:rPr>
              <a:t>Insulin, particularly basal, may be optimum</a:t>
            </a: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3696477" y="5849224"/>
            <a:ext cx="52816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200"/>
              <a:t>Johnson EL Brosseau J et al Clinical Diabetes 2008  (26) 4; 152-156 </a:t>
            </a:r>
          </a:p>
          <a:p>
            <a:pPr eaLnBrk="1" hangingPunct="1"/>
            <a:r>
              <a:rPr lang="en-US" sz="1200"/>
              <a:t>American Medical Directors Association,2002</a:t>
            </a:r>
          </a:p>
          <a:p>
            <a:pPr eaLnBrk="1" hangingPunct="1"/>
            <a:r>
              <a:rPr lang="en-US" sz="1200">
                <a:latin typeface="Verdana" charset="0"/>
              </a:rPr>
              <a:t>American Diabetes Association. </a:t>
            </a:r>
            <a:r>
              <a:rPr lang="en-US" sz="1200" i="1">
                <a:latin typeface="Verdana" charset="0"/>
              </a:rPr>
              <a:t>Diabetes Care.</a:t>
            </a:r>
            <a:r>
              <a:rPr lang="en-US" sz="1200">
                <a:latin typeface="Verdana" charset="0"/>
              </a:rPr>
              <a:t> 2011;34(suppl 1) </a:t>
            </a:r>
          </a:p>
          <a:p>
            <a:pPr eaLnBrk="1" hangingPunct="1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8418244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FrizQua" charset="0"/>
                <a:cs typeface="ＭＳ Ｐゴシック" charset="0"/>
              </a:rPr>
              <a:t>Key Message</a:t>
            </a:r>
            <a:endParaRPr lang="en-US" dirty="0">
              <a:latin typeface="FrizQua" charset="0"/>
              <a:cs typeface="ＭＳ Ｐゴシック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133600"/>
            <a:ext cx="8229600" cy="36877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>
                <a:latin typeface="Arial" charset="0"/>
                <a:cs typeface="ＭＳ Ｐゴシック" charset="0"/>
              </a:rPr>
              <a:t>Patients have different requirements depending on diabetes status</a:t>
            </a:r>
          </a:p>
          <a:p>
            <a:pPr eaLnBrk="1" hangingPunct="1">
              <a:lnSpc>
                <a:spcPct val="90000"/>
              </a:lnSpc>
            </a:pPr>
            <a:r>
              <a:rPr lang="en-US" sz="4000">
                <a:latin typeface="Arial" charset="0"/>
                <a:cs typeface="ＭＳ Ｐゴシック" charset="0"/>
              </a:rPr>
              <a:t>Many choices exist to individualize treatment</a:t>
            </a:r>
          </a:p>
          <a:p>
            <a:pPr eaLnBrk="1" hangingPunct="1">
              <a:lnSpc>
                <a:spcPct val="90000"/>
              </a:lnSpc>
            </a:pPr>
            <a:r>
              <a:rPr lang="en-US" sz="4000">
                <a:latin typeface="Arial" charset="0"/>
                <a:cs typeface="ＭＳ Ｐゴシック" charset="0"/>
              </a:rPr>
              <a:t>Reinforce lifestyle, treat blood sugar, lipids, BP</a:t>
            </a:r>
          </a:p>
        </p:txBody>
      </p:sp>
    </p:spTree>
    <p:extLst>
      <p:ext uri="{BB962C8B-B14F-4D97-AF65-F5344CB8AC3E}">
        <p14:creationId xmlns:p14="http://schemas.microsoft.com/office/powerpoint/2010/main" xmlns="" val="2487040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D_centr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260" b="14260"/>
          <a:stretch>
            <a:fillRect/>
          </a:stretch>
        </p:blipFill>
        <p:spPr/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ESRD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0502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hank-you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558" b="8558"/>
          <a:stretch>
            <a:fillRect/>
          </a:stretch>
        </p:blipFill>
        <p:spPr>
          <a:xfrm>
            <a:off x="703416" y="1272220"/>
            <a:ext cx="7836384" cy="4309709"/>
          </a:xfrm>
        </p:spPr>
      </p:pic>
    </p:spTree>
    <p:extLst>
      <p:ext uri="{BB962C8B-B14F-4D97-AF65-F5344CB8AC3E}">
        <p14:creationId xmlns:p14="http://schemas.microsoft.com/office/powerpoint/2010/main" xmlns="" val="3007300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554"/>
            <a:ext cx="8229600" cy="1143000"/>
          </a:xfrm>
        </p:spPr>
        <p:txBody>
          <a:bodyPr/>
          <a:lstStyle/>
          <a:p>
            <a:r>
              <a:rPr lang="en-US" dirty="0" smtClean="0"/>
              <a:t>Case 1: ESRD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76 y/o woman initiated on hemodialysis 4 months ago after presenting with uremic symptoms</a:t>
            </a:r>
          </a:p>
          <a:p>
            <a:r>
              <a:rPr lang="en-US" dirty="0" smtClean="0"/>
              <a:t>Renal failure attributed to both DM and HTN</a:t>
            </a:r>
          </a:p>
          <a:p>
            <a:r>
              <a:rPr lang="en-US" dirty="0" err="1" smtClean="0"/>
              <a:t>Glybenclamide</a:t>
            </a:r>
            <a:r>
              <a:rPr lang="en-US" dirty="0" smtClean="0"/>
              <a:t> </a:t>
            </a:r>
            <a:r>
              <a:rPr lang="en-US" dirty="0" smtClean="0"/>
              <a:t>and pioglitazone were discontinued and she was started on NPH insulin BD and erythropoietin</a:t>
            </a:r>
          </a:p>
          <a:p>
            <a:r>
              <a:rPr lang="en-US" dirty="0" smtClean="0"/>
              <a:t>Her A1c has fallen to 6.7% but her glucoses have been high, typically 200-300, and very erratic</a:t>
            </a:r>
          </a:p>
          <a:p>
            <a:r>
              <a:rPr lang="en-US" dirty="0" smtClean="0"/>
              <a:t>Management options?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2400676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mortality rates for MHD </a:t>
            </a:r>
            <a:r>
              <a:rPr lang="en-US" dirty="0" err="1" smtClean="0"/>
              <a:t>pts</a:t>
            </a:r>
            <a:r>
              <a:rPr lang="en-US" dirty="0" smtClean="0"/>
              <a:t> over 20% in US, 18-20% in Europe</a:t>
            </a:r>
          </a:p>
          <a:p>
            <a:r>
              <a:rPr lang="en-US" dirty="0" smtClean="0"/>
              <a:t>Largely due to CV events</a:t>
            </a:r>
          </a:p>
          <a:p>
            <a:r>
              <a:rPr lang="en-US" dirty="0" smtClean="0"/>
              <a:t>Various and opposing effects of ESRD and MHD can make blood glucose levels fluctuate widely and make control very difficult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7002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 ESRD:</a:t>
            </a:r>
          </a:p>
          <a:p>
            <a:r>
              <a:rPr lang="en-US" dirty="0" smtClean="0"/>
              <a:t>Uremic toxins increase insulin resistance</a:t>
            </a:r>
          </a:p>
          <a:p>
            <a:r>
              <a:rPr lang="en-US" dirty="0" smtClean="0"/>
              <a:t>Metabolic acidosis causes impaired insulin secretion</a:t>
            </a:r>
          </a:p>
          <a:p>
            <a:r>
              <a:rPr lang="en-US" dirty="0" smtClean="0"/>
              <a:t>Insulin clearance is reduced</a:t>
            </a:r>
          </a:p>
          <a:p>
            <a:r>
              <a:rPr lang="en-US" dirty="0" smtClean="0"/>
              <a:t>Renal gluconeogenesis is lost</a:t>
            </a:r>
          </a:p>
          <a:p>
            <a:pPr marL="0" indent="0">
              <a:buNone/>
            </a:pPr>
            <a:r>
              <a:rPr lang="en-US" dirty="0" smtClean="0"/>
              <a:t>MHD:</a:t>
            </a:r>
          </a:p>
          <a:p>
            <a:r>
              <a:rPr lang="en-US" dirty="0" smtClean="0"/>
              <a:t>Further alters insulin secretion, clearance and resistance as the result of periodic improvement in uremia, acidosis and phosphate 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5813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A1c not reliable in these </a:t>
            </a:r>
            <a:r>
              <a:rPr lang="en-US" dirty="0" err="1" smtClean="0"/>
              <a:t>pts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RBC lifespan</a:t>
            </a:r>
          </a:p>
          <a:p>
            <a:pPr lvl="1"/>
            <a:r>
              <a:rPr lang="en-US" dirty="0" smtClean="0"/>
              <a:t>Iron deficiency</a:t>
            </a:r>
          </a:p>
          <a:p>
            <a:pPr lvl="1"/>
            <a:r>
              <a:rPr lang="en-US" dirty="0" err="1" smtClean="0"/>
              <a:t>Carbamylated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interference in some assays</a:t>
            </a:r>
          </a:p>
          <a:p>
            <a:r>
              <a:rPr lang="en-US" dirty="0" smtClean="0"/>
              <a:t>SMBG and CGMs best methods of assessment</a:t>
            </a:r>
          </a:p>
          <a:p>
            <a:r>
              <a:rPr lang="en-US" dirty="0" smtClean="0"/>
              <a:t>A1c goal in ESRD </a:t>
            </a:r>
            <a:r>
              <a:rPr lang="en-US" dirty="0" err="1" smtClean="0"/>
              <a:t>pts</a:t>
            </a:r>
            <a:r>
              <a:rPr lang="en-US" dirty="0" smtClean="0"/>
              <a:t>: 7.5 – 8 %</a:t>
            </a:r>
          </a:p>
          <a:p>
            <a:pPr lvl="1"/>
            <a:r>
              <a:rPr lang="en-US" dirty="0" smtClean="0"/>
              <a:t>FBS&lt;140, peak post-prandial&lt;200</a:t>
            </a:r>
          </a:p>
        </p:txBody>
      </p:sp>
    </p:spTree>
    <p:extLst>
      <p:ext uri="{BB962C8B-B14F-4D97-AF65-F5344CB8AC3E}">
        <p14:creationId xmlns:p14="http://schemas.microsoft.com/office/powerpoint/2010/main" xmlns="" val="25102401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Insulin is the preferred drug</a:t>
            </a:r>
          </a:p>
          <a:p>
            <a:r>
              <a:rPr lang="en-US" dirty="0" smtClean="0"/>
              <a:t>DPP4 inhibitors are increasingly being successfully utilized in these </a:t>
            </a:r>
            <a:r>
              <a:rPr lang="en-US" dirty="0" err="1" smtClean="0"/>
              <a:t>pts</a:t>
            </a:r>
            <a:r>
              <a:rPr lang="en-US" dirty="0" smtClean="0"/>
              <a:t>: </a:t>
            </a:r>
            <a:r>
              <a:rPr lang="en-US" dirty="0" err="1" smtClean="0"/>
              <a:t>sitgliptin</a:t>
            </a:r>
            <a:r>
              <a:rPr lang="en-US" dirty="0" smtClean="0"/>
              <a:t> and </a:t>
            </a:r>
            <a:r>
              <a:rPr lang="en-US" dirty="0" err="1" smtClean="0"/>
              <a:t>saxagliptin</a:t>
            </a:r>
            <a:r>
              <a:rPr lang="en-US" dirty="0" smtClean="0"/>
              <a:t> can be used with dialysis</a:t>
            </a:r>
          </a:p>
          <a:p>
            <a:r>
              <a:rPr lang="en-US" dirty="0" smtClean="0"/>
              <a:t>More recently added: </a:t>
            </a:r>
            <a:r>
              <a:rPr lang="en-US" dirty="0" err="1" smtClean="0"/>
              <a:t>linagliptin</a:t>
            </a:r>
            <a:r>
              <a:rPr lang="en-US" dirty="0" smtClean="0"/>
              <a:t> and </a:t>
            </a:r>
            <a:r>
              <a:rPr lang="en-US" dirty="0" err="1" smtClean="0"/>
              <a:t>vildagliptin</a:t>
            </a:r>
            <a:endParaRPr lang="en-US" dirty="0" smtClean="0"/>
          </a:p>
          <a:p>
            <a:r>
              <a:rPr lang="en-US" dirty="0" err="1" smtClean="0"/>
              <a:t>Glipizide</a:t>
            </a:r>
            <a:r>
              <a:rPr lang="en-US" dirty="0" smtClean="0"/>
              <a:t> (rapid acting </a:t>
            </a:r>
            <a:r>
              <a:rPr lang="en-US" dirty="0" err="1" smtClean="0"/>
              <a:t>sulfunylurea</a:t>
            </a:r>
            <a:r>
              <a:rPr lang="en-US" dirty="0" smtClean="0"/>
              <a:t>) can be used in carefully selected </a:t>
            </a:r>
            <a:r>
              <a:rPr lang="en-US" dirty="0" err="1" smtClean="0"/>
              <a:t>pts</a:t>
            </a:r>
            <a:r>
              <a:rPr lang="en-US" dirty="0" smtClean="0"/>
              <a:t> with ESRD</a:t>
            </a:r>
          </a:p>
          <a:p>
            <a:r>
              <a:rPr lang="en-US" dirty="0" smtClean="0"/>
              <a:t>Best insulin regimen: Basal-Bolus, where basal can be maintained by either </a:t>
            </a:r>
            <a:r>
              <a:rPr lang="en-US" dirty="0" err="1" smtClean="0"/>
              <a:t>glargine</a:t>
            </a:r>
            <a:r>
              <a:rPr lang="en-US" dirty="0" smtClean="0"/>
              <a:t> or NPH, and any short-acting analog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74525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507</TotalTime>
  <Words>1454</Words>
  <Application>Microsoft Macintosh PowerPoint</Application>
  <PresentationFormat>On-screen Show (4:3)</PresentationFormat>
  <Paragraphs>208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Slide 1</vt:lpstr>
      <vt:lpstr>Difficult Cases in Diabetes</vt:lpstr>
      <vt:lpstr>Outline </vt:lpstr>
      <vt:lpstr>Case 1: ESRD </vt:lpstr>
      <vt:lpstr>Case 1: ESRD </vt:lpstr>
      <vt:lpstr>Case 1 - continued</vt:lpstr>
      <vt:lpstr>Case 1 - continued</vt:lpstr>
      <vt:lpstr>Case 1 - continued</vt:lpstr>
      <vt:lpstr>Case 1 - continued</vt:lpstr>
      <vt:lpstr>Case 1 - continued</vt:lpstr>
      <vt:lpstr>Case 1 - Outcome</vt:lpstr>
      <vt:lpstr>Case 2: Brittle Diabetes</vt:lpstr>
      <vt:lpstr>Case 2: Brittle Diabetes</vt:lpstr>
      <vt:lpstr>Case 2 - continued</vt:lpstr>
      <vt:lpstr>Case 2 - continued</vt:lpstr>
      <vt:lpstr>Case 2 - continued</vt:lpstr>
      <vt:lpstr>Case 2 - continued</vt:lpstr>
      <vt:lpstr>Case 2 - continued</vt:lpstr>
      <vt:lpstr>Case 2 - continued</vt:lpstr>
      <vt:lpstr>Case 2 - Outcome</vt:lpstr>
      <vt:lpstr>Case 3 - Corticosteroids</vt:lpstr>
      <vt:lpstr>Case 3 - Corticosteroids</vt:lpstr>
      <vt:lpstr>Case 3 - continued</vt:lpstr>
      <vt:lpstr>Case 3 - continued</vt:lpstr>
      <vt:lpstr>Case 3 - continued</vt:lpstr>
      <vt:lpstr>Case 3 - continued</vt:lpstr>
      <vt:lpstr>Case 3 - Outcome</vt:lpstr>
      <vt:lpstr>Case  4 - Elderly</vt:lpstr>
      <vt:lpstr>Case  4 - Elderly</vt:lpstr>
      <vt:lpstr>Case 4 - continued</vt:lpstr>
      <vt:lpstr>Case 4 - continued</vt:lpstr>
      <vt:lpstr>Case 4 - continued</vt:lpstr>
      <vt:lpstr>Case 4 - continued</vt:lpstr>
      <vt:lpstr>Case 4 - continued</vt:lpstr>
      <vt:lpstr>Case 4 - continued</vt:lpstr>
      <vt:lpstr>Case 4 - continued</vt:lpstr>
      <vt:lpstr>Case 4 - continued</vt:lpstr>
      <vt:lpstr>Case 4 - continued</vt:lpstr>
      <vt:lpstr>Key Message</vt:lpstr>
      <vt:lpstr>Slide 40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Dr.Kazempour</cp:lastModifiedBy>
  <cp:revision>66</cp:revision>
  <dcterms:created xsi:type="dcterms:W3CDTF">2010-04-12T23:12:02Z</dcterms:created>
  <dcterms:modified xsi:type="dcterms:W3CDTF">2014-11-25T06:21:36Z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