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ppt" ContentType="application/vnd.ms-powerpoint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60" r:id="rId4"/>
    <p:sldId id="261" r:id="rId5"/>
    <p:sldId id="314" r:id="rId6"/>
    <p:sldId id="315" r:id="rId7"/>
    <p:sldId id="316" r:id="rId8"/>
    <p:sldId id="317" r:id="rId9"/>
    <p:sldId id="318" r:id="rId10"/>
    <p:sldId id="320" r:id="rId11"/>
    <p:sldId id="321" r:id="rId12"/>
    <p:sldId id="324" r:id="rId13"/>
    <p:sldId id="323" r:id="rId14"/>
    <p:sldId id="325" r:id="rId15"/>
    <p:sldId id="332" r:id="rId16"/>
    <p:sldId id="326" r:id="rId17"/>
    <p:sldId id="327" r:id="rId18"/>
    <p:sldId id="328" r:id="rId19"/>
    <p:sldId id="329" r:id="rId20"/>
    <p:sldId id="330" r:id="rId21"/>
    <p:sldId id="331" r:id="rId22"/>
    <p:sldId id="31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672" autoAdjust="0"/>
    <p:restoredTop sz="94660"/>
  </p:normalViewPr>
  <p:slideViewPr>
    <p:cSldViewPr>
      <p:cViewPr varScale="1">
        <p:scale>
          <a:sx n="86" d="100"/>
          <a:sy n="86" d="100"/>
        </p:scale>
        <p:origin x="-16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cheraghi\TLGS_1\DrMehran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7.644581540709465E-2"/>
          <c:y val="0.14492670800354318"/>
          <c:w val="0.89893858036201169"/>
          <c:h val="0.77308279902001553"/>
        </c:manualLayout>
      </c:layout>
      <c:lineChart>
        <c:grouping val="stacked"/>
        <c:ser>
          <c:idx val="0"/>
          <c:order val="0"/>
          <c:spPr>
            <a:ln>
              <a:solidFill>
                <a:sysClr val="windowText" lastClr="000000"/>
              </a:solidFill>
            </a:ln>
          </c:spPr>
          <c:marker>
            <c:symbol val="circle"/>
            <c:size val="7"/>
            <c:spPr>
              <a:solidFill>
                <a:sysClr val="windowText" lastClr="000000"/>
              </a:solidFill>
              <a:ln>
                <a:solidFill>
                  <a:sysClr val="windowText" lastClr="000000"/>
                </a:solidFill>
              </a:ln>
            </c:spPr>
          </c:marker>
          <c:dLbls>
            <c:dLbl>
              <c:idx val="0"/>
              <c:layout>
                <c:manualLayout>
                  <c:x val="-3.3333333333333402E-2"/>
                  <c:y val="7.8703703703704012E-2"/>
                </c:manualLayout>
              </c:layout>
              <c:showVal val="1"/>
            </c:dLbl>
            <c:dLbl>
              <c:idx val="1"/>
              <c:layout>
                <c:manualLayout>
                  <c:x val="-3.3333333333333402E-2"/>
                  <c:y val="7.8703703703704039E-2"/>
                </c:manualLayout>
              </c:layout>
              <c:showVal val="1"/>
            </c:dLbl>
            <c:dLbl>
              <c:idx val="2"/>
              <c:layout>
                <c:manualLayout>
                  <c:x val="-4.7222222222222505E-2"/>
                  <c:y val="7.8703703703704012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Val val="1"/>
          </c:dLbls>
          <c:cat>
            <c:strRef>
              <c:f>Sheet1!$C$5:$E$5</c:f>
              <c:strCache>
                <c:ptCount val="3"/>
                <c:pt idx="0">
                  <c:v>FIRST</c:v>
                </c:pt>
                <c:pt idx="1">
                  <c:v>SECOND</c:v>
                </c:pt>
                <c:pt idx="2">
                  <c:v>THIRD</c:v>
                </c:pt>
              </c:strCache>
            </c:strRef>
          </c:cat>
          <c:val>
            <c:numRef>
              <c:f>Sheet1!$C$6:$E$6</c:f>
              <c:numCache>
                <c:formatCode>General</c:formatCode>
                <c:ptCount val="3"/>
                <c:pt idx="0">
                  <c:v>8.5</c:v>
                </c:pt>
                <c:pt idx="1">
                  <c:v>9.7000000000000011</c:v>
                </c:pt>
                <c:pt idx="2">
                  <c:v>8.7000000000000011</c:v>
                </c:pt>
              </c:numCache>
            </c:numRef>
          </c:val>
        </c:ser>
        <c:ser>
          <c:idx val="1"/>
          <c:order val="1"/>
          <c:spPr>
            <a:ln>
              <a:noFill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3333333333333402E-2"/>
                  <c:y val="2.314814814814815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1</a:t>
                    </a:r>
                    <a:r>
                      <a:rPr lang="en-US" sz="1200" dirty="0"/>
                      <a:t>2.8</a:t>
                    </a:r>
                    <a:r>
                      <a:rPr lang="en-US" sz="1200" dirty="0">
                        <a:latin typeface="Calibri"/>
                      </a:rPr>
                      <a:t>±3.5</a:t>
                    </a:r>
                    <a:endParaRPr lang="en-US" sz="1200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3.88888888888888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1</a:t>
                    </a:r>
                    <a:r>
                      <a:rPr lang="en-US" sz="1200" dirty="0"/>
                      <a:t>4.2</a:t>
                    </a:r>
                    <a:r>
                      <a:rPr lang="en-US" sz="1200" dirty="0">
                        <a:latin typeface="Calibri"/>
                      </a:rPr>
                      <a:t>±3.3</a:t>
                    </a:r>
                    <a:endParaRPr lang="en-US" sz="1200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4.789615735585061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1</a:t>
                    </a:r>
                    <a:r>
                      <a:rPr lang="en-US" sz="1200" dirty="0"/>
                      <a:t>3.5</a:t>
                    </a:r>
                    <a:r>
                      <a:rPr lang="en-US" sz="1200" dirty="0">
                        <a:latin typeface="Calibri"/>
                      </a:rPr>
                      <a:t>±3.8</a:t>
                    </a:r>
                    <a:endParaRPr lang="en-US" sz="1200" dirty="0"/>
                  </a:p>
                </c:rich>
              </c:tx>
              <c:showVal val="1"/>
            </c:dLbl>
            <c:spPr>
              <a:noFill/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Val val="1"/>
          </c:dLbls>
          <c:cat>
            <c:strRef>
              <c:f>Sheet1!$C$5:$E$5</c:f>
              <c:strCache>
                <c:ptCount val="3"/>
                <c:pt idx="0">
                  <c:v>FIRST</c:v>
                </c:pt>
                <c:pt idx="1">
                  <c:v>SECOND</c:v>
                </c:pt>
                <c:pt idx="2">
                  <c:v>THIRD</c:v>
                </c:pt>
              </c:strCache>
            </c:strRef>
          </c:cat>
          <c:val>
            <c:numRef>
              <c:f>Sheet1!$C$7:$E$7</c:f>
              <c:numCache>
                <c:formatCode>General</c:formatCode>
                <c:ptCount val="3"/>
                <c:pt idx="0">
                  <c:v>4.3000000000000007</c:v>
                </c:pt>
                <c:pt idx="1">
                  <c:v>4.5</c:v>
                </c:pt>
                <c:pt idx="2">
                  <c:v>4.8000000000000007</c:v>
                </c:pt>
              </c:numCache>
            </c:numRef>
          </c:val>
        </c:ser>
        <c:ser>
          <c:idx val="2"/>
          <c:order val="2"/>
          <c:spPr>
            <a:ln>
              <a:solidFill>
                <a:sysClr val="windowText" lastClr="000000"/>
              </a:solidFill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solidFill>
                  <a:sysClr val="windowText" lastClr="000000"/>
                </a:solidFill>
              </a:ln>
            </c:spPr>
          </c:marker>
          <c:dLbls>
            <c:dLbl>
              <c:idx val="0"/>
              <c:layout>
                <c:manualLayout>
                  <c:x val="-3.8888888888888952E-2"/>
                  <c:y val="-6.944444444444485E-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1</a:t>
                    </a:r>
                    <a:r>
                      <a:rPr lang="en-US"/>
                      <a:t>9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-3.888888888888889E-2"/>
                  <c:y val="-6.944444444444485E-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2</a:t>
                    </a:r>
                    <a:r>
                      <a:rPr lang="en-US"/>
                      <a:t>1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-3.6111111111111309E-2"/>
                  <c:y val="-8.3333333333333565E-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2</a:t>
                    </a:r>
                    <a:r>
                      <a:rPr lang="en-US"/>
                      <a:t>0.4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Val val="1"/>
          </c:dLbls>
          <c:cat>
            <c:strRef>
              <c:f>Sheet1!$C$5:$E$5</c:f>
              <c:strCache>
                <c:ptCount val="3"/>
                <c:pt idx="0">
                  <c:v>FIRST</c:v>
                </c:pt>
                <c:pt idx="1">
                  <c:v>SECOND</c:v>
                </c:pt>
                <c:pt idx="2">
                  <c:v>THIRD</c:v>
                </c:pt>
              </c:strCache>
            </c:strRef>
          </c:cat>
          <c:val>
            <c:numRef>
              <c:f>Sheet1!$C$8:$E$8</c:f>
              <c:numCache>
                <c:formatCode>General</c:formatCode>
                <c:ptCount val="3"/>
                <c:pt idx="0">
                  <c:v>6.1999999999999975</c:v>
                </c:pt>
                <c:pt idx="1">
                  <c:v>6.8000000000000007</c:v>
                </c:pt>
                <c:pt idx="2">
                  <c:v>6.8999999999999986</c:v>
                </c:pt>
              </c:numCache>
            </c:numRef>
          </c:val>
        </c:ser>
        <c:dLbls>
          <c:showVal val="1"/>
        </c:dLbls>
        <c:marker val="1"/>
        <c:axId val="68352256"/>
        <c:axId val="70873088"/>
      </c:lineChart>
      <c:catAx>
        <c:axId val="6835225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70873088"/>
        <c:crosses val="autoZero"/>
        <c:auto val="1"/>
        <c:lblAlgn val="ctr"/>
        <c:lblOffset val="100"/>
      </c:catAx>
      <c:valAx>
        <c:axId val="70873088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68352256"/>
        <c:crosses val="autoZero"/>
        <c:crossBetween val="between"/>
      </c:valAx>
    </c:plotArea>
    <c:plotVisOnly val="1"/>
  </c:chart>
  <c:spPr>
    <a:noFill/>
    <a:ln>
      <a:noFill/>
    </a:ln>
  </c:sp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A52996-CC96-49D5-8590-9E2EBCA67374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C375E58-64A1-42E5-AAEA-E1A71A5A009D}">
      <dgm:prSet phldrT="[文本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altLang="zh-CN" sz="2400" b="1" dirty="0" smtClean="0">
            <a:solidFill>
              <a:schemeClr val="tx1"/>
            </a:solidFill>
          </a:endParaRPr>
        </a:p>
        <a:p>
          <a:r>
            <a:rPr lang="en-US" altLang="zh-CN" sz="2400" b="1" dirty="0" smtClean="0">
              <a:solidFill>
                <a:schemeClr val="tx1"/>
              </a:solidFill>
            </a:rPr>
            <a:t> Increased Iodine requirement</a:t>
          </a:r>
        </a:p>
        <a:p>
          <a:r>
            <a:rPr lang="en-US" altLang="zh-CN" sz="2400" b="1" dirty="0" smtClean="0">
              <a:solidFill>
                <a:schemeClr val="tx1"/>
              </a:solidFill>
            </a:rPr>
            <a:t>In mother </a:t>
          </a:r>
        </a:p>
        <a:p>
          <a:r>
            <a:rPr lang="en-US" altLang="zh-CN" sz="2400" b="1" dirty="0" smtClean="0">
              <a:solidFill>
                <a:schemeClr val="bg1"/>
              </a:solidFill>
            </a:rPr>
            <a:t> </a:t>
          </a:r>
          <a:endParaRPr lang="zh-CN" altLang="en-US" sz="2400" b="1" dirty="0">
            <a:solidFill>
              <a:schemeClr val="bg1"/>
            </a:solidFill>
          </a:endParaRPr>
        </a:p>
      </dgm:t>
    </dgm:pt>
    <dgm:pt modelId="{110A339D-5749-476D-8F1F-DD1CF5F34458}" type="parTrans" cxnId="{5584B7A7-AECD-4E51-B6F8-A4E3965E136A}">
      <dgm:prSet/>
      <dgm:spPr/>
      <dgm:t>
        <a:bodyPr/>
        <a:lstStyle/>
        <a:p>
          <a:endParaRPr lang="zh-CN" altLang="en-US" sz="2400" b="1"/>
        </a:p>
      </dgm:t>
    </dgm:pt>
    <dgm:pt modelId="{29B9C275-0EF6-466C-81C3-5D38A2F25300}" type="sibTrans" cxnId="{5584B7A7-AECD-4E51-B6F8-A4E3965E136A}">
      <dgm:prSet/>
      <dgm:spPr/>
      <dgm:t>
        <a:bodyPr/>
        <a:lstStyle/>
        <a:p>
          <a:endParaRPr lang="zh-CN" altLang="en-US" sz="2400" b="1"/>
        </a:p>
      </dgm:t>
    </dgm:pt>
    <dgm:pt modelId="{2DA17060-A793-4DBF-B044-F7AE0B9118E0}">
      <dgm:prSet phldrT="[文本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zh-CN" sz="2400" b="1" dirty="0" smtClean="0">
              <a:solidFill>
                <a:schemeClr val="tx1"/>
              </a:solidFill>
              <a:latin typeface="+mj-lt"/>
            </a:rPr>
            <a:t>Increased maternal T4 production by ~50%  </a:t>
          </a:r>
          <a:endParaRPr lang="zh-CN" altLang="en-US" sz="2400" b="1" dirty="0">
            <a:solidFill>
              <a:schemeClr val="tx1"/>
            </a:solidFill>
            <a:latin typeface="+mj-lt"/>
          </a:endParaRPr>
        </a:p>
      </dgm:t>
    </dgm:pt>
    <dgm:pt modelId="{E4E5A210-7085-4081-8521-9BCE3F76024C}" type="parTrans" cxnId="{B9E5EA58-CBF7-4221-8A2A-63D6DEB4952D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zh-CN" altLang="en-US" sz="2400" b="1"/>
        </a:p>
      </dgm:t>
    </dgm:pt>
    <dgm:pt modelId="{5C9EC653-410B-491C-BCF4-5290A7339A60}" type="sibTrans" cxnId="{B9E5EA58-CBF7-4221-8A2A-63D6DEB4952D}">
      <dgm:prSet/>
      <dgm:spPr/>
      <dgm:t>
        <a:bodyPr/>
        <a:lstStyle/>
        <a:p>
          <a:endParaRPr lang="zh-CN" altLang="en-US" sz="2400" b="1"/>
        </a:p>
      </dgm:t>
    </dgm:pt>
    <dgm:pt modelId="{70467058-F0E2-436C-B3DE-538C13C04A4D}">
      <dgm:prSet phldrT="[文本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zh-CN" sz="2400" b="1" dirty="0" smtClean="0">
              <a:solidFill>
                <a:schemeClr val="tx1"/>
              </a:solidFill>
            </a:rPr>
            <a:t>Maternal Iodine transfer to the fetus</a:t>
          </a:r>
          <a:endParaRPr lang="zh-CN" altLang="en-US" sz="2400" b="1" dirty="0">
            <a:solidFill>
              <a:schemeClr val="tx1"/>
            </a:solidFill>
          </a:endParaRPr>
        </a:p>
      </dgm:t>
    </dgm:pt>
    <dgm:pt modelId="{2230CEF1-DDD2-48E1-BE3D-DB8AE6FE011D}" type="parTrans" cxnId="{B8F75D7D-2D08-4F09-8E9F-E1EB1EBA606D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zh-CN" altLang="en-US" sz="2400" b="1"/>
        </a:p>
      </dgm:t>
    </dgm:pt>
    <dgm:pt modelId="{F0F8B43D-6689-4C37-9A59-D2BDC139BF48}" type="sibTrans" cxnId="{B8F75D7D-2D08-4F09-8E9F-E1EB1EBA606D}">
      <dgm:prSet/>
      <dgm:spPr/>
      <dgm:t>
        <a:bodyPr/>
        <a:lstStyle/>
        <a:p>
          <a:endParaRPr lang="zh-CN" altLang="en-US" sz="2400" b="1"/>
        </a:p>
      </dgm:t>
    </dgm:pt>
    <dgm:pt modelId="{B160DFAB-13E9-4302-8211-8398CDEDA9A0}">
      <dgm:prSet phldrT="[文本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zh-CN" sz="2400" b="1" dirty="0" smtClean="0">
              <a:solidFill>
                <a:schemeClr val="tx1"/>
              </a:solidFill>
            </a:rPr>
            <a:t>Increased maternal renal iodine clearance</a:t>
          </a:r>
          <a:endParaRPr lang="zh-CN" altLang="en-US" sz="2400" b="1" dirty="0">
            <a:solidFill>
              <a:schemeClr val="tx1"/>
            </a:solidFill>
          </a:endParaRPr>
        </a:p>
      </dgm:t>
    </dgm:pt>
    <dgm:pt modelId="{758A9D32-5991-496B-A0DC-2405C610EB64}" type="parTrans" cxnId="{38C60874-BC06-41AD-8AFC-03700ABBDA53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zh-CN" altLang="en-US" sz="2400" b="1"/>
        </a:p>
      </dgm:t>
    </dgm:pt>
    <dgm:pt modelId="{4ACB9256-9686-4C59-9080-E2896396738F}" type="sibTrans" cxnId="{38C60874-BC06-41AD-8AFC-03700ABBDA53}">
      <dgm:prSet/>
      <dgm:spPr/>
      <dgm:t>
        <a:bodyPr/>
        <a:lstStyle/>
        <a:p>
          <a:endParaRPr lang="zh-CN" altLang="en-US" sz="2400" b="1"/>
        </a:p>
      </dgm:t>
    </dgm:pt>
    <dgm:pt modelId="{A66DD741-EA96-4CDB-B8FF-29B3287936DD}">
      <dgm:prSet phldrT="[文本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zh-CN" altLang="en-US" dirty="0"/>
        </a:p>
      </dgm:t>
    </dgm:pt>
    <dgm:pt modelId="{9988D7C4-A293-4BEB-B626-F1E8732F2D8C}" type="parTrans" cxnId="{B7948782-1108-4E83-9272-AAD480409066}">
      <dgm:prSet/>
      <dgm:spPr/>
      <dgm:t>
        <a:bodyPr/>
        <a:lstStyle/>
        <a:p>
          <a:endParaRPr lang="zh-CN" altLang="en-US"/>
        </a:p>
      </dgm:t>
    </dgm:pt>
    <dgm:pt modelId="{961CCCBA-3CF7-4A25-9ABF-433ED090BC21}" type="sibTrans" cxnId="{B7948782-1108-4E83-9272-AAD480409066}">
      <dgm:prSet/>
      <dgm:spPr/>
      <dgm:t>
        <a:bodyPr/>
        <a:lstStyle/>
        <a:p>
          <a:endParaRPr lang="zh-CN" altLang="en-US"/>
        </a:p>
      </dgm:t>
    </dgm:pt>
    <dgm:pt modelId="{B0972302-CB32-47D5-9149-23B0256CC9A5}">
      <dgm:prSet phldrT="[文本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zh-CN" altLang="en-US" dirty="0"/>
        </a:p>
      </dgm:t>
    </dgm:pt>
    <dgm:pt modelId="{DBCA059A-E27A-4163-BF5B-D577FD1CFFA4}" type="sibTrans" cxnId="{1A61D440-9685-473B-BA53-0C8248234E31}">
      <dgm:prSet/>
      <dgm:spPr/>
      <dgm:t>
        <a:bodyPr/>
        <a:lstStyle/>
        <a:p>
          <a:endParaRPr lang="zh-CN" altLang="en-US"/>
        </a:p>
      </dgm:t>
    </dgm:pt>
    <dgm:pt modelId="{894BF75A-C7F0-4D69-82B9-6257419BA587}" type="parTrans" cxnId="{1A61D440-9685-473B-BA53-0C8248234E31}">
      <dgm:prSet/>
      <dgm:spPr/>
      <dgm:t>
        <a:bodyPr/>
        <a:lstStyle/>
        <a:p>
          <a:endParaRPr lang="zh-CN" altLang="en-US"/>
        </a:p>
      </dgm:t>
    </dgm:pt>
    <dgm:pt modelId="{DF83EACA-39CD-449A-9753-027D57F308A5}">
      <dgm:prSet phldrT="[文本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zh-CN" altLang="en-US" dirty="0"/>
        </a:p>
      </dgm:t>
    </dgm:pt>
    <dgm:pt modelId="{692E7785-FA38-468C-9036-D2CC6FC137C9}" type="parTrans" cxnId="{43048F37-4362-4988-BF10-13C929B6D390}">
      <dgm:prSet/>
      <dgm:spPr/>
      <dgm:t>
        <a:bodyPr/>
        <a:lstStyle/>
        <a:p>
          <a:endParaRPr lang="zh-CN" altLang="en-US"/>
        </a:p>
      </dgm:t>
    </dgm:pt>
    <dgm:pt modelId="{CB87763B-6E74-4BDA-9768-73691F27B41A}" type="sibTrans" cxnId="{43048F37-4362-4988-BF10-13C929B6D390}">
      <dgm:prSet/>
      <dgm:spPr/>
      <dgm:t>
        <a:bodyPr/>
        <a:lstStyle/>
        <a:p>
          <a:endParaRPr lang="zh-CN" altLang="en-US"/>
        </a:p>
      </dgm:t>
    </dgm:pt>
    <dgm:pt modelId="{C4F17EF0-0A05-435E-85F3-59DACE40C0BF}">
      <dgm:prSet phldrT="[文本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CN" b="1" dirty="0" smtClean="0">
              <a:solidFill>
                <a:schemeClr val="tx1"/>
              </a:solidFill>
            </a:rPr>
            <a:t>Increased</a:t>
          </a:r>
          <a:endParaRPr lang="zh-CN" altLang="en-US" b="1" dirty="0" smtClean="0">
            <a:solidFill>
              <a:schemeClr val="tx1"/>
            </a:solidFill>
          </a:endParaRPr>
        </a:p>
        <a:p>
          <a:pPr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b="1" dirty="0" smtClean="0">
              <a:solidFill>
                <a:schemeClr val="tx1"/>
              </a:solidFill>
            </a:rPr>
            <a:t>type 3 </a:t>
          </a:r>
          <a:r>
            <a:rPr lang="en-US" altLang="zh-CN" b="1" dirty="0" err="1" smtClean="0">
              <a:solidFill>
                <a:schemeClr val="tx1"/>
              </a:solidFill>
            </a:rPr>
            <a:t>deiodinase</a:t>
          </a:r>
          <a:r>
            <a:rPr lang="en-US" altLang="zh-CN" b="1" dirty="0" smtClean="0">
              <a:solidFill>
                <a:schemeClr val="tx1"/>
              </a:solidFill>
            </a:rPr>
            <a:t> activity</a:t>
          </a:r>
          <a:endParaRPr lang="zh-CN" altLang="en-US" b="1" dirty="0">
            <a:solidFill>
              <a:schemeClr val="tx1"/>
            </a:solidFill>
          </a:endParaRPr>
        </a:p>
      </dgm:t>
    </dgm:pt>
    <dgm:pt modelId="{837279FF-5309-4F21-B660-87A3F6A2DD2B}" type="parTrans" cxnId="{85736F9E-51F2-486A-862B-4AE3F3C5C5AE}">
      <dgm:prSet/>
      <dgm:spPr>
        <a:noFill/>
        <a:ln w="19050">
          <a:solidFill>
            <a:srgbClr val="C00000"/>
          </a:solidFill>
        </a:ln>
      </dgm:spPr>
      <dgm:t>
        <a:bodyPr/>
        <a:lstStyle/>
        <a:p>
          <a:endParaRPr lang="zh-CN" altLang="en-US"/>
        </a:p>
      </dgm:t>
    </dgm:pt>
    <dgm:pt modelId="{ED335A22-C79C-4F30-83E2-39CB9ADC6345}" type="sibTrans" cxnId="{85736F9E-51F2-486A-862B-4AE3F3C5C5AE}">
      <dgm:prSet/>
      <dgm:spPr/>
      <dgm:t>
        <a:bodyPr/>
        <a:lstStyle/>
        <a:p>
          <a:endParaRPr lang="zh-CN" altLang="en-US"/>
        </a:p>
      </dgm:t>
    </dgm:pt>
    <dgm:pt modelId="{B936F35F-DBED-4079-86E3-0D1C29CF7DD1}" type="pres">
      <dgm:prSet presAssocID="{94A52996-CC96-49D5-8590-9E2EBCA6737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335C1765-501F-4CCD-B894-7EAB768B7776}" type="pres">
      <dgm:prSet presAssocID="{3C375E58-64A1-42E5-AAEA-E1A71A5A009D}" presName="centerShape" presStyleLbl="node0" presStyleIdx="0" presStyleCnt="1" custScaleX="139997"/>
      <dgm:spPr/>
      <dgm:t>
        <a:bodyPr/>
        <a:lstStyle/>
        <a:p>
          <a:endParaRPr lang="zh-CN" altLang="en-US"/>
        </a:p>
      </dgm:t>
    </dgm:pt>
    <dgm:pt modelId="{DB78BE8F-0ED0-4FA1-95BA-29416855F766}" type="pres">
      <dgm:prSet presAssocID="{E4E5A210-7085-4081-8521-9BCE3F76024C}" presName="parTrans" presStyleLbl="bgSibTrans2D1" presStyleIdx="0" presStyleCnt="4" custLinFactNeighborX="16120" custLinFactNeighborY="-59110"/>
      <dgm:spPr/>
      <dgm:t>
        <a:bodyPr/>
        <a:lstStyle/>
        <a:p>
          <a:endParaRPr lang="zh-CN" altLang="en-US"/>
        </a:p>
      </dgm:t>
    </dgm:pt>
    <dgm:pt modelId="{CD1AFF03-1C78-443F-87B0-E7C702922D3A}" type="pres">
      <dgm:prSet presAssocID="{2DA17060-A793-4DBF-B044-F7AE0B9118E0}" presName="node" presStyleLbl="node1" presStyleIdx="0" presStyleCnt="4" custScaleX="111045" custRadScaleRad="122290" custRadScaleInc="-1021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4E59873-C752-45A0-BA1A-23F227934784}" type="pres">
      <dgm:prSet presAssocID="{2230CEF1-DDD2-48E1-BE3D-DB8AE6FE011D}" presName="parTrans" presStyleLbl="bgSibTrans2D1" presStyleIdx="1" presStyleCnt="4"/>
      <dgm:spPr/>
      <dgm:t>
        <a:bodyPr/>
        <a:lstStyle/>
        <a:p>
          <a:endParaRPr lang="zh-CN" altLang="en-US"/>
        </a:p>
      </dgm:t>
    </dgm:pt>
    <dgm:pt modelId="{C7C5B7D7-FC4A-4294-83E6-8B0CFB060B9C}" type="pres">
      <dgm:prSet presAssocID="{70467058-F0E2-436C-B3DE-538C13C04A4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B40530E-4C76-45C6-A0A7-838237E8B41D}" type="pres">
      <dgm:prSet presAssocID="{758A9D32-5991-496B-A0DC-2405C610EB64}" presName="parTrans" presStyleLbl="bgSibTrans2D1" presStyleIdx="2" presStyleCnt="4"/>
      <dgm:spPr/>
      <dgm:t>
        <a:bodyPr/>
        <a:lstStyle/>
        <a:p>
          <a:endParaRPr lang="zh-CN" altLang="en-US"/>
        </a:p>
      </dgm:t>
    </dgm:pt>
    <dgm:pt modelId="{72A7149A-8E97-4B0B-9358-56EBA8850929}" type="pres">
      <dgm:prSet presAssocID="{B160DFAB-13E9-4302-8211-8398CDEDA9A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A60C157-D7CB-4A4E-B8CA-53697D768831}" type="pres">
      <dgm:prSet presAssocID="{837279FF-5309-4F21-B660-87A3F6A2DD2B}" presName="parTrans" presStyleLbl="bgSibTrans2D1" presStyleIdx="3" presStyleCnt="4" custLinFactNeighborX="-4366" custLinFactNeighborY="-40544"/>
      <dgm:spPr/>
      <dgm:t>
        <a:bodyPr/>
        <a:lstStyle/>
        <a:p>
          <a:endParaRPr lang="zh-CN" altLang="en-US"/>
        </a:p>
      </dgm:t>
    </dgm:pt>
    <dgm:pt modelId="{CE162E5B-CBE7-4745-8440-E1D868A77B3E}" type="pres">
      <dgm:prSet presAssocID="{C4F17EF0-0A05-435E-85F3-59DACE40C0B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A61D440-9685-473B-BA53-0C8248234E31}" srcId="{94A52996-CC96-49D5-8590-9E2EBCA67374}" destId="{B0972302-CB32-47D5-9149-23B0256CC9A5}" srcOrd="1" destOrd="0" parTransId="{894BF75A-C7F0-4D69-82B9-6257419BA587}" sibTransId="{DBCA059A-E27A-4163-BF5B-D577FD1CFFA4}"/>
    <dgm:cxn modelId="{43048F37-4362-4988-BF10-13C929B6D390}" srcId="{94A52996-CC96-49D5-8590-9E2EBCA67374}" destId="{DF83EACA-39CD-449A-9753-027D57F308A5}" srcOrd="3" destOrd="0" parTransId="{692E7785-FA38-468C-9036-D2CC6FC137C9}" sibTransId="{CB87763B-6E74-4BDA-9768-73691F27B41A}"/>
    <dgm:cxn modelId="{61627E68-1F41-420C-A8CD-15C6286BEE7F}" type="presOf" srcId="{B160DFAB-13E9-4302-8211-8398CDEDA9A0}" destId="{72A7149A-8E97-4B0B-9358-56EBA8850929}" srcOrd="0" destOrd="0" presId="urn:microsoft.com/office/officeart/2005/8/layout/radial4"/>
    <dgm:cxn modelId="{D88C2379-62B5-40F2-ABBA-B2ECE8D83E24}" type="presOf" srcId="{3C375E58-64A1-42E5-AAEA-E1A71A5A009D}" destId="{335C1765-501F-4CCD-B894-7EAB768B7776}" srcOrd="0" destOrd="0" presId="urn:microsoft.com/office/officeart/2005/8/layout/radial4"/>
    <dgm:cxn modelId="{5607962B-0A26-4BDD-AA12-525E015BB8C2}" type="presOf" srcId="{94A52996-CC96-49D5-8590-9E2EBCA67374}" destId="{B936F35F-DBED-4079-86E3-0D1C29CF7DD1}" srcOrd="0" destOrd="0" presId="urn:microsoft.com/office/officeart/2005/8/layout/radial4"/>
    <dgm:cxn modelId="{85736F9E-51F2-486A-862B-4AE3F3C5C5AE}" srcId="{3C375E58-64A1-42E5-AAEA-E1A71A5A009D}" destId="{C4F17EF0-0A05-435E-85F3-59DACE40C0BF}" srcOrd="3" destOrd="0" parTransId="{837279FF-5309-4F21-B660-87A3F6A2DD2B}" sibTransId="{ED335A22-C79C-4F30-83E2-39CB9ADC6345}"/>
    <dgm:cxn modelId="{38337918-251C-41BF-B7BC-7273B43A6A75}" type="presOf" srcId="{E4E5A210-7085-4081-8521-9BCE3F76024C}" destId="{DB78BE8F-0ED0-4FA1-95BA-29416855F766}" srcOrd="0" destOrd="0" presId="urn:microsoft.com/office/officeart/2005/8/layout/radial4"/>
    <dgm:cxn modelId="{083C219E-F94A-45AE-8E5A-79599A13F442}" type="presOf" srcId="{837279FF-5309-4F21-B660-87A3F6A2DD2B}" destId="{6A60C157-D7CB-4A4E-B8CA-53697D768831}" srcOrd="0" destOrd="0" presId="urn:microsoft.com/office/officeart/2005/8/layout/radial4"/>
    <dgm:cxn modelId="{9D10E770-B58A-4AF3-90D0-B2BEE39490E7}" type="presOf" srcId="{C4F17EF0-0A05-435E-85F3-59DACE40C0BF}" destId="{CE162E5B-CBE7-4745-8440-E1D868A77B3E}" srcOrd="0" destOrd="0" presId="urn:microsoft.com/office/officeart/2005/8/layout/radial4"/>
    <dgm:cxn modelId="{D52449BF-847E-4F5E-AA0C-84D40D57BCC8}" type="presOf" srcId="{70467058-F0E2-436C-B3DE-538C13C04A4D}" destId="{C7C5B7D7-FC4A-4294-83E6-8B0CFB060B9C}" srcOrd="0" destOrd="0" presId="urn:microsoft.com/office/officeart/2005/8/layout/radial4"/>
    <dgm:cxn modelId="{B7948782-1108-4E83-9272-AAD480409066}" srcId="{94A52996-CC96-49D5-8590-9E2EBCA67374}" destId="{A66DD741-EA96-4CDB-B8FF-29B3287936DD}" srcOrd="2" destOrd="0" parTransId="{9988D7C4-A293-4BEB-B626-F1E8732F2D8C}" sibTransId="{961CCCBA-3CF7-4A25-9ABF-433ED090BC21}"/>
    <dgm:cxn modelId="{D2098F70-1DBE-4EA2-924F-1DD5F667570D}" type="presOf" srcId="{758A9D32-5991-496B-A0DC-2405C610EB64}" destId="{0B40530E-4C76-45C6-A0A7-838237E8B41D}" srcOrd="0" destOrd="0" presId="urn:microsoft.com/office/officeart/2005/8/layout/radial4"/>
    <dgm:cxn modelId="{38C60874-BC06-41AD-8AFC-03700ABBDA53}" srcId="{3C375E58-64A1-42E5-AAEA-E1A71A5A009D}" destId="{B160DFAB-13E9-4302-8211-8398CDEDA9A0}" srcOrd="2" destOrd="0" parTransId="{758A9D32-5991-496B-A0DC-2405C610EB64}" sibTransId="{4ACB9256-9686-4C59-9080-E2896396738F}"/>
    <dgm:cxn modelId="{527E425E-AF22-44FD-88F7-4A0ADC9A1A55}" type="presOf" srcId="{2230CEF1-DDD2-48E1-BE3D-DB8AE6FE011D}" destId="{E4E59873-C752-45A0-BA1A-23F227934784}" srcOrd="0" destOrd="0" presId="urn:microsoft.com/office/officeart/2005/8/layout/radial4"/>
    <dgm:cxn modelId="{E1E002A7-2632-4172-9D5A-9E0C02D03F73}" type="presOf" srcId="{2DA17060-A793-4DBF-B044-F7AE0B9118E0}" destId="{CD1AFF03-1C78-443F-87B0-E7C702922D3A}" srcOrd="0" destOrd="0" presId="urn:microsoft.com/office/officeart/2005/8/layout/radial4"/>
    <dgm:cxn modelId="{5584B7A7-AECD-4E51-B6F8-A4E3965E136A}" srcId="{94A52996-CC96-49D5-8590-9E2EBCA67374}" destId="{3C375E58-64A1-42E5-AAEA-E1A71A5A009D}" srcOrd="0" destOrd="0" parTransId="{110A339D-5749-476D-8F1F-DD1CF5F34458}" sibTransId="{29B9C275-0EF6-466C-81C3-5D38A2F25300}"/>
    <dgm:cxn modelId="{B9E5EA58-CBF7-4221-8A2A-63D6DEB4952D}" srcId="{3C375E58-64A1-42E5-AAEA-E1A71A5A009D}" destId="{2DA17060-A793-4DBF-B044-F7AE0B9118E0}" srcOrd="0" destOrd="0" parTransId="{E4E5A210-7085-4081-8521-9BCE3F76024C}" sibTransId="{5C9EC653-410B-491C-BCF4-5290A7339A60}"/>
    <dgm:cxn modelId="{B8F75D7D-2D08-4F09-8E9F-E1EB1EBA606D}" srcId="{3C375E58-64A1-42E5-AAEA-E1A71A5A009D}" destId="{70467058-F0E2-436C-B3DE-538C13C04A4D}" srcOrd="1" destOrd="0" parTransId="{2230CEF1-DDD2-48E1-BE3D-DB8AE6FE011D}" sibTransId="{F0F8B43D-6689-4C37-9A59-D2BDC139BF48}"/>
    <dgm:cxn modelId="{6FBF4CE4-C12A-4D3B-8DE2-DBD519EE6A39}" type="presParOf" srcId="{B936F35F-DBED-4079-86E3-0D1C29CF7DD1}" destId="{335C1765-501F-4CCD-B894-7EAB768B7776}" srcOrd="0" destOrd="0" presId="urn:microsoft.com/office/officeart/2005/8/layout/radial4"/>
    <dgm:cxn modelId="{0B1D7BF0-172F-4DE2-B03F-9FACED4C472B}" type="presParOf" srcId="{B936F35F-DBED-4079-86E3-0D1C29CF7DD1}" destId="{DB78BE8F-0ED0-4FA1-95BA-29416855F766}" srcOrd="1" destOrd="0" presId="urn:microsoft.com/office/officeart/2005/8/layout/radial4"/>
    <dgm:cxn modelId="{30FFA947-D61A-4985-86C5-CF31F8F4DE85}" type="presParOf" srcId="{B936F35F-DBED-4079-86E3-0D1C29CF7DD1}" destId="{CD1AFF03-1C78-443F-87B0-E7C702922D3A}" srcOrd="2" destOrd="0" presId="urn:microsoft.com/office/officeart/2005/8/layout/radial4"/>
    <dgm:cxn modelId="{84AA5D4C-3712-49CA-A5BC-FD9827D09AEE}" type="presParOf" srcId="{B936F35F-DBED-4079-86E3-0D1C29CF7DD1}" destId="{E4E59873-C752-45A0-BA1A-23F227934784}" srcOrd="3" destOrd="0" presId="urn:microsoft.com/office/officeart/2005/8/layout/radial4"/>
    <dgm:cxn modelId="{C51F03C3-6E58-47D3-AA40-BE5ABB89B65B}" type="presParOf" srcId="{B936F35F-DBED-4079-86E3-0D1C29CF7DD1}" destId="{C7C5B7D7-FC4A-4294-83E6-8B0CFB060B9C}" srcOrd="4" destOrd="0" presId="urn:microsoft.com/office/officeart/2005/8/layout/radial4"/>
    <dgm:cxn modelId="{F8A3665B-DB39-44CA-A0F4-CB0EFA6BEA89}" type="presParOf" srcId="{B936F35F-DBED-4079-86E3-0D1C29CF7DD1}" destId="{0B40530E-4C76-45C6-A0A7-838237E8B41D}" srcOrd="5" destOrd="0" presId="urn:microsoft.com/office/officeart/2005/8/layout/radial4"/>
    <dgm:cxn modelId="{2C9DF0CD-E9BE-4117-848D-7DA5F91C75F3}" type="presParOf" srcId="{B936F35F-DBED-4079-86E3-0D1C29CF7DD1}" destId="{72A7149A-8E97-4B0B-9358-56EBA8850929}" srcOrd="6" destOrd="0" presId="urn:microsoft.com/office/officeart/2005/8/layout/radial4"/>
    <dgm:cxn modelId="{AA7443D4-0FC5-4711-92BC-002FA65B8E7B}" type="presParOf" srcId="{B936F35F-DBED-4079-86E3-0D1C29CF7DD1}" destId="{6A60C157-D7CB-4A4E-B8CA-53697D768831}" srcOrd="7" destOrd="0" presId="urn:microsoft.com/office/officeart/2005/8/layout/radial4"/>
    <dgm:cxn modelId="{A4ACACAE-50A2-4965-A2CB-F2F9CA83F93A}" type="presParOf" srcId="{B936F35F-DBED-4079-86E3-0D1C29CF7DD1}" destId="{CE162E5B-CBE7-4745-8440-E1D868A77B3E}" srcOrd="8" destOrd="0" presId="urn:microsoft.com/office/officeart/2005/8/layout/radial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7B089-A610-4CAC-9430-B8A1C0138E0E}" type="datetimeFigureOut">
              <a:rPr lang="en-US" smtClean="0"/>
              <a:pPr/>
              <a:t>12/18/2016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4D98A-3429-44DA-A6E6-EFADEA843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3DE380-3CCF-46AA-9904-99CAE6081632}" type="datetimeFigureOut">
              <a:rPr lang="en-US" smtClean="0"/>
              <a:pPr/>
              <a:t>12/18/2016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84FE1A-4E13-4109-8CB4-DA24E36A37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1238250" eaLnBrk="1" hangingPunct="1">
              <a:lnSpc>
                <a:spcPct val="130000"/>
              </a:lnSpc>
              <a:spcBef>
                <a:spcPct val="60000"/>
              </a:spcBef>
              <a:buSzPct val="60000"/>
            </a:pPr>
            <a:endParaRPr lang="zh-CN" altLang="en-US" smtClean="0">
              <a:ea typeface="黑体" pitchFamily="49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smtClean="0"/>
          </a:p>
          <a:p>
            <a:r>
              <a:rPr lang="en-US" altLang="zh-CN" smtClean="0"/>
              <a:t>7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b="1" smtClean="0">
              <a:solidFill>
                <a:srgbClr val="953735"/>
              </a:solidFill>
            </a:endParaRPr>
          </a:p>
        </p:txBody>
      </p:sp>
      <p:sp>
        <p:nvSpPr>
          <p:cNvPr id="6656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D695C7E2-000D-4A19-A463-AE4FB9879401}" type="slidenum">
              <a:rPr lang="en-US" altLang="zh-CN" sz="1200" b="0">
                <a:solidFill>
                  <a:schemeClr val="tx1"/>
                </a:solidFill>
              </a:rPr>
              <a:pPr algn="r" eaLnBrk="1" hangingPunct="1"/>
              <a:t>10</a:t>
            </a:fld>
            <a:endParaRPr lang="en-US" altLang="zh-CN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  <p:sp>
        <p:nvSpPr>
          <p:cNvPr id="6963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D96E5C-E5F9-4B05-8EF8-293387E19C3A}" type="slidenum">
              <a:rPr lang="en-US" altLang="zh-CN"/>
              <a:pPr/>
              <a:t>11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0902" y="28107"/>
            <a:ext cx="10339803" cy="7798008"/>
          </a:xfr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02E7B-16BE-4777-9DAA-763ADD807800}" type="datetimeFigureOut">
              <a:rPr lang="en-US" smtClean="0"/>
              <a:pPr/>
              <a:t>12/18/2016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9D5C-77EA-42C0-ACB1-B06557F15A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02E7B-16BE-4777-9DAA-763ADD807800}" type="datetimeFigureOut">
              <a:rPr lang="en-US" smtClean="0"/>
              <a:pPr/>
              <a:t>12/18/2016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9D5C-77EA-42C0-ACB1-B06557F15A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02E7B-16BE-4777-9DAA-763ADD807800}" type="datetimeFigureOut">
              <a:rPr lang="en-US" smtClean="0"/>
              <a:pPr/>
              <a:t>12/18/2016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9D5C-77EA-42C0-ACB1-B06557F15A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02E7B-16BE-4777-9DAA-763ADD807800}" type="datetimeFigureOut">
              <a:rPr lang="en-US" smtClean="0"/>
              <a:pPr/>
              <a:t>12/18/2016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9D5C-77EA-42C0-ACB1-B06557F15A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02E7B-16BE-4777-9DAA-763ADD807800}" type="datetimeFigureOut">
              <a:rPr lang="en-US" smtClean="0"/>
              <a:pPr/>
              <a:t>12/18/2016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9D5C-77EA-42C0-ACB1-B06557F15A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02E7B-16BE-4777-9DAA-763ADD807800}" type="datetimeFigureOut">
              <a:rPr lang="en-US" smtClean="0"/>
              <a:pPr/>
              <a:t>12/18/2016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9D5C-77EA-42C0-ACB1-B06557F15A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02E7B-16BE-4777-9DAA-763ADD807800}" type="datetimeFigureOut">
              <a:rPr lang="en-US" smtClean="0"/>
              <a:pPr/>
              <a:t>12/18/2016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9D5C-77EA-42C0-ACB1-B06557F15A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02E7B-16BE-4777-9DAA-763ADD807800}" type="datetimeFigureOut">
              <a:rPr lang="en-US" smtClean="0"/>
              <a:pPr/>
              <a:t>12/18/2016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9D5C-77EA-42C0-ACB1-B06557F15A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02E7B-16BE-4777-9DAA-763ADD807800}" type="datetimeFigureOut">
              <a:rPr lang="en-US" smtClean="0"/>
              <a:pPr/>
              <a:t>12/18/2016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9D5C-77EA-42C0-ACB1-B06557F15A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02E7B-16BE-4777-9DAA-763ADD807800}" type="datetimeFigureOut">
              <a:rPr lang="en-US" smtClean="0"/>
              <a:pPr/>
              <a:t>12/18/2016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9D5C-77EA-42C0-ACB1-B06557F15A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02E7B-16BE-4777-9DAA-763ADD807800}" type="datetimeFigureOut">
              <a:rPr lang="en-US" smtClean="0"/>
              <a:pPr/>
              <a:t>12/18/2016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9D5C-77EA-42C0-ACB1-B06557F15A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02E7B-16BE-4777-9DAA-763ADD807800}" type="datetimeFigureOut">
              <a:rPr lang="en-US" smtClean="0"/>
              <a:pPr/>
              <a:t>12/18/2016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B9D5C-77EA-42C0-ACB1-B06557F15A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PowerPoint_97-2003_Presentation1.ppt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Microsoft_Office_Excel_97-2003_Worksheet3.xls"/><Relationship Id="rId4" Type="http://schemas.openxmlformats.org/officeDocument/2006/relationships/oleObject" Target="../embeddings/Microsoft_Office_Excel_97-2003_Worksheet2.xls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endParaRPr lang="en-US" smtClean="0"/>
          </a:p>
        </p:txBody>
      </p:sp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0" y="-100013"/>
          <a:ext cx="9144000" cy="7100888"/>
        </p:xfrm>
        <a:graphic>
          <a:graphicData uri="http://schemas.openxmlformats.org/presentationml/2006/ole">
            <p:oleObj spid="_x0000_s216066" name="Presentation" r:id="rId3" imgW="4572180" imgH="3428932" progId="PowerPoint.Show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8050" y="1868488"/>
            <a:ext cx="7275513" cy="39798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5363" name="矩形 1"/>
          <p:cNvSpPr>
            <a:spLocks noChangeArrowheads="1"/>
          </p:cNvSpPr>
          <p:nvPr/>
        </p:nvSpPr>
        <p:spPr bwMode="auto">
          <a:xfrm>
            <a:off x="908050" y="5349875"/>
            <a:ext cx="788511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algn="r" defTabSz="787400" eaLnBrk="1" hangingPunct="1"/>
            <a:r>
              <a:rPr lang="en-US" altLang="zh-CN" sz="1400" b="0">
                <a:solidFill>
                  <a:schemeClr val="tx1"/>
                </a:solidFill>
              </a:rPr>
              <a:t>JCEM 2013;98(9):3694-701. </a:t>
            </a:r>
            <a:endParaRPr lang="zh-CN" altLang="en-US" sz="1400" b="0">
              <a:solidFill>
                <a:schemeClr val="tx1"/>
              </a:solidFill>
            </a:endParaRPr>
          </a:p>
          <a:p>
            <a:pPr algn="r" defTabSz="787400" eaLnBrk="1" hangingPunct="1"/>
            <a:r>
              <a:rPr lang="en-US" altLang="zh-CN" sz="1400" b="0">
                <a:solidFill>
                  <a:schemeClr val="tx1"/>
                </a:solidFill>
              </a:rPr>
              <a:t>EN. Pearce, M Andersson, and MB. Zimmermann. Thyroid  2013,23(5):523-528. </a:t>
            </a:r>
          </a:p>
          <a:p>
            <a:pPr algn="r" defTabSz="787400" eaLnBrk="1" hangingPunct="1"/>
            <a:r>
              <a:rPr lang="en-US" altLang="zh-CN" sz="1400" b="0">
                <a:solidFill>
                  <a:schemeClr val="tx1"/>
                </a:solidFill>
              </a:rPr>
              <a:t>Caldwell KL</a:t>
            </a:r>
            <a:r>
              <a:rPr lang="zh-CN" altLang="en-US" sz="1400" b="0">
                <a:solidFill>
                  <a:schemeClr val="tx1"/>
                </a:solidFill>
              </a:rPr>
              <a:t>：</a:t>
            </a:r>
            <a:r>
              <a:rPr lang="en-US" altLang="zh-CN" sz="1400" b="0">
                <a:solidFill>
                  <a:schemeClr val="tx1"/>
                </a:solidFill>
              </a:rPr>
              <a:t>Thyroid</a:t>
            </a:r>
            <a:r>
              <a:rPr lang="zh-CN" altLang="en-US" sz="1400" b="0">
                <a:solidFill>
                  <a:schemeClr val="tx1"/>
                </a:solidFill>
              </a:rPr>
              <a:t>，</a:t>
            </a:r>
            <a:r>
              <a:rPr lang="en-US" altLang="zh-CN" sz="1400" b="0">
                <a:solidFill>
                  <a:schemeClr val="tx1"/>
                </a:solidFill>
              </a:rPr>
              <a:t>2013</a:t>
            </a:r>
            <a:r>
              <a:rPr lang="zh-CN" altLang="en-US" sz="1400" b="0">
                <a:solidFill>
                  <a:schemeClr val="tx1"/>
                </a:solidFill>
              </a:rPr>
              <a:t>，</a:t>
            </a:r>
            <a:r>
              <a:rPr lang="en-US" altLang="zh-CN" sz="1400" b="0">
                <a:solidFill>
                  <a:schemeClr val="tx1"/>
                </a:solidFill>
              </a:rPr>
              <a:t>23</a:t>
            </a:r>
            <a:r>
              <a:rPr lang="zh-CN" altLang="en-US" sz="1400" b="0">
                <a:solidFill>
                  <a:schemeClr val="tx1"/>
                </a:solidFill>
              </a:rPr>
              <a:t>：</a:t>
            </a:r>
            <a:r>
              <a:rPr lang="en-US" altLang="zh-CN" sz="1400" b="0">
                <a:solidFill>
                  <a:schemeClr val="tx1"/>
                </a:solidFill>
              </a:rPr>
              <a:t>927-937</a:t>
            </a:r>
          </a:p>
          <a:p>
            <a:pPr algn="r" defTabSz="787400" eaLnBrk="1" hangingPunct="1"/>
            <a:r>
              <a:rPr lang="en-US" altLang="zh-CN" sz="1400" b="0">
                <a:solidFill>
                  <a:schemeClr val="tx1"/>
                </a:solidFill>
              </a:rPr>
              <a:t>Endocrinol Nutr. 2009; 56(1):9-12.   Thyroid. 2009; 19(2):157-63.  </a:t>
            </a:r>
          </a:p>
          <a:p>
            <a:pPr algn="r" defTabSz="787400" eaLnBrk="1" hangingPunct="1"/>
            <a:r>
              <a:rPr lang="en-US" altLang="zh-CN" sz="1400" b="0">
                <a:solidFill>
                  <a:schemeClr val="tx1"/>
                </a:solidFill>
              </a:rPr>
              <a:t>Clin Endocrinol (Oxf). 2009, 70(5):776-80. </a:t>
            </a:r>
          </a:p>
          <a:p>
            <a:pPr algn="r" defTabSz="787400" eaLnBrk="1" hangingPunct="1"/>
            <a:r>
              <a:rPr lang="en-US" altLang="zh-CN" sz="1400" b="0">
                <a:solidFill>
                  <a:schemeClr val="tx1"/>
                </a:solidFill>
              </a:rPr>
              <a:t> J Clin Endocrinol Metab.1992, 75(3):800-805.</a:t>
            </a:r>
          </a:p>
        </p:txBody>
      </p:sp>
      <p:sp>
        <p:nvSpPr>
          <p:cNvPr id="2" name="圆角矩形标注 1"/>
          <p:cNvSpPr>
            <a:spLocks noChangeArrowheads="1"/>
          </p:cNvSpPr>
          <p:nvPr/>
        </p:nvSpPr>
        <p:spPr bwMode="auto">
          <a:xfrm>
            <a:off x="7558088" y="2908300"/>
            <a:ext cx="1252537" cy="560388"/>
          </a:xfrm>
          <a:prstGeom prst="wedgeRoundRectCallout">
            <a:avLst>
              <a:gd name="adj1" fmla="val -131338"/>
              <a:gd name="adj2" fmla="val -49199"/>
              <a:gd name="adj3" fmla="val 16667"/>
            </a:avLst>
          </a:prstGeom>
          <a:solidFill>
            <a:srgbClr val="FFCCFF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 lIns="78803" tIns="39401" rIns="78803" bIns="39401"/>
          <a:lstStyle/>
          <a:p>
            <a:pPr algn="ctr" defTabSz="1066800" eaLnBrk="1" hangingPunct="1"/>
            <a:r>
              <a:rPr lang="en-US" altLang="zh-CN" sz="2400">
                <a:solidFill>
                  <a:schemeClr val="tx1"/>
                </a:solidFill>
              </a:rPr>
              <a:t>48.8%</a:t>
            </a: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9" name="圆角矩形标注 8"/>
          <p:cNvSpPr>
            <a:spLocks noChangeArrowheads="1"/>
          </p:cNvSpPr>
          <p:nvPr/>
        </p:nvSpPr>
        <p:spPr bwMode="auto">
          <a:xfrm rot="21440227" flipH="1">
            <a:off x="192088" y="2981325"/>
            <a:ext cx="1444625" cy="557213"/>
          </a:xfrm>
          <a:prstGeom prst="wedgeRoundRectCallout">
            <a:avLst>
              <a:gd name="adj1" fmla="val -120764"/>
              <a:gd name="adj2" fmla="val -75944"/>
              <a:gd name="adj3" fmla="val 16667"/>
            </a:avLst>
          </a:prstGeom>
          <a:solidFill>
            <a:srgbClr val="FFCCFF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 lIns="78803" tIns="39401" rIns="78803" bIns="39401"/>
          <a:lstStyle/>
          <a:p>
            <a:pPr algn="ctr" defTabSz="1066800" eaLnBrk="1" hangingPunct="1"/>
            <a:r>
              <a:rPr lang="en-US" altLang="zh-CN" sz="2400">
                <a:solidFill>
                  <a:schemeClr val="tx1"/>
                </a:solidFill>
              </a:rPr>
              <a:t>55.8%</a:t>
            </a: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10" name="圆角矩形标注 9"/>
          <p:cNvSpPr>
            <a:spLocks noChangeArrowheads="1"/>
          </p:cNvSpPr>
          <p:nvPr/>
        </p:nvSpPr>
        <p:spPr bwMode="auto">
          <a:xfrm flipH="1">
            <a:off x="6821488" y="1106488"/>
            <a:ext cx="1787525" cy="557212"/>
          </a:xfrm>
          <a:prstGeom prst="wedgeRoundRectCallout">
            <a:avLst>
              <a:gd name="adj1" fmla="val 95782"/>
              <a:gd name="adj2" fmla="val 174292"/>
              <a:gd name="adj3" fmla="val 16667"/>
            </a:avLst>
          </a:prstGeom>
          <a:solidFill>
            <a:srgbClr val="FFCCFF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 lIns="78803" tIns="39401" rIns="78803" bIns="39401"/>
          <a:lstStyle/>
          <a:p>
            <a:pPr algn="ctr" defTabSz="1066800" eaLnBrk="1" hangingPunct="1"/>
            <a:r>
              <a:rPr lang="en-US" altLang="zh-CN" sz="2400">
                <a:solidFill>
                  <a:schemeClr val="tx1"/>
                </a:solidFill>
              </a:rPr>
              <a:t>60-80%</a:t>
            </a: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15367" name="矩形 2"/>
          <p:cNvSpPr>
            <a:spLocks noChangeArrowheads="1"/>
          </p:cNvSpPr>
          <p:nvPr/>
        </p:nvSpPr>
        <p:spPr bwMode="auto">
          <a:xfrm>
            <a:off x="3702050" y="4876800"/>
            <a:ext cx="441007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pPr marL="230188" lvl="2" defTabSz="787400" eaLnBrk="1" hangingPunct="1">
              <a:lnSpc>
                <a:spcPct val="80000"/>
              </a:lnSpc>
              <a:spcBef>
                <a:spcPct val="20000"/>
              </a:spcBef>
              <a:buClr>
                <a:srgbClr val="006600"/>
              </a:buClr>
              <a:buSzPct val="90000"/>
            </a:pPr>
            <a:r>
              <a:rPr lang="en-US" altLang="en-US" sz="2100" b="0">
                <a:solidFill>
                  <a:srgbClr val="FF0000"/>
                </a:solidFill>
                <a:ea typeface="黑体" pitchFamily="49" charset="-122"/>
                <a:cs typeface="Arial Unicode MS" pitchFamily="34" charset="-122"/>
              </a:rPr>
              <a:t>Iodine Status in the World in 201</a:t>
            </a:r>
            <a:r>
              <a:rPr lang="en-US" altLang="zh-CN" sz="2100" b="0">
                <a:solidFill>
                  <a:srgbClr val="FF0000"/>
                </a:solidFill>
                <a:ea typeface="黑体" pitchFamily="49" charset="-122"/>
                <a:cs typeface="Arial Unicode MS" pitchFamily="34" charset="-122"/>
              </a:rPr>
              <a:t>3</a:t>
            </a:r>
            <a:endParaRPr lang="zh-CN" altLang="en-US" sz="2100" b="0">
              <a:solidFill>
                <a:srgbClr val="FF0000"/>
              </a:solidFill>
              <a:ea typeface="黑体" pitchFamily="49" charset="-122"/>
              <a:cs typeface="Arial Unicode MS" pitchFamily="34" charset="-122"/>
            </a:endParaRPr>
          </a:p>
        </p:txBody>
      </p:sp>
      <p:sp>
        <p:nvSpPr>
          <p:cNvPr id="15369" name="矩形 5"/>
          <p:cNvSpPr>
            <a:spLocks noChangeArrowheads="1"/>
          </p:cNvSpPr>
          <p:nvPr/>
        </p:nvSpPr>
        <p:spPr bwMode="auto">
          <a:xfrm>
            <a:off x="107950" y="188913"/>
            <a:ext cx="85677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C00000"/>
                </a:solidFill>
                <a:latin typeface="Albertus Extra Bold" pitchFamily="34" charset="0"/>
                <a:ea typeface="+mj-ea"/>
                <a:cs typeface="+mj-cs"/>
              </a:rPr>
              <a:t>Prevalence of Iodine Deficiency in Pregnancy</a:t>
            </a:r>
          </a:p>
        </p:txBody>
      </p:sp>
      <p:sp>
        <p:nvSpPr>
          <p:cNvPr id="15370" name="灯片编号占位符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8C49B22-4278-4740-8483-5E32044A7BA2}" type="slidenum">
              <a:rPr lang="zh-CN" altLang="en-US"/>
              <a:pPr/>
              <a:t>10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1"/>
          <p:cNvSpPr>
            <a:spLocks noChangeArrowheads="1"/>
          </p:cNvSpPr>
          <p:nvPr/>
        </p:nvSpPr>
        <p:spPr bwMode="auto">
          <a:xfrm>
            <a:off x="250825" y="1268413"/>
            <a:ext cx="8850313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2067" dirty="0" smtClean="0">
                <a:latin typeface="+mn-lt"/>
                <a:ea typeface="黑体" panose="02010609060101010101" pitchFamily="49" charset="-122"/>
              </a:rPr>
              <a:t>School-age children (n=200)</a:t>
            </a:r>
            <a:r>
              <a:rPr lang="zh-CN" altLang="en-US" sz="2067" dirty="0" smtClean="0">
                <a:latin typeface="+mn-lt"/>
                <a:ea typeface="黑体" panose="02010609060101010101" pitchFamily="49" charset="-122"/>
              </a:rPr>
              <a:t> </a:t>
            </a:r>
            <a:r>
              <a:rPr lang="en-US" altLang="zh-CN" sz="2067" dirty="0" smtClean="0">
                <a:latin typeface="+mn-lt"/>
                <a:ea typeface="黑体" panose="02010609060101010101" pitchFamily="49" charset="-122"/>
              </a:rPr>
              <a:t>MUI</a:t>
            </a:r>
            <a:r>
              <a:rPr lang="zh-CN" altLang="en-US" sz="2067" dirty="0" smtClean="0">
                <a:latin typeface="+mn-lt"/>
                <a:ea typeface="黑体" panose="02010609060101010101" pitchFamily="49" charset="-122"/>
              </a:rPr>
              <a:t> </a:t>
            </a:r>
            <a:r>
              <a:rPr lang="en-US" altLang="zh-CN" sz="2067" dirty="0" smtClean="0">
                <a:latin typeface="+mn-lt"/>
                <a:ea typeface="黑体" panose="02010609060101010101" pitchFamily="49" charset="-122"/>
              </a:rPr>
              <a:t> 150.8</a:t>
            </a:r>
            <a:r>
              <a:rPr lang="en-US" altLang="zh-CN" sz="2067" dirty="0" smtClean="0"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µ</a:t>
            </a:r>
            <a:r>
              <a:rPr lang="en-US" altLang="zh-CN" sz="2067" dirty="0" smtClean="0">
                <a:latin typeface="+mn-lt"/>
                <a:ea typeface="黑体" panose="02010609060101010101" pitchFamily="49" charset="-122"/>
              </a:rPr>
              <a:t>g/L, </a:t>
            </a:r>
          </a:p>
          <a:p>
            <a:pPr>
              <a:lnSpc>
                <a:spcPct val="12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2067" dirty="0" smtClean="0">
                <a:latin typeface="+mn-lt"/>
                <a:ea typeface="黑体" panose="02010609060101010101" pitchFamily="49" charset="-122"/>
              </a:rPr>
              <a:t>Pregnant women gestational age &lt; 8 </a:t>
            </a:r>
            <a:r>
              <a:rPr lang="en-US" altLang="zh-CN" sz="2067" dirty="0" err="1" smtClean="0">
                <a:latin typeface="+mn-lt"/>
                <a:ea typeface="黑体" panose="02010609060101010101" pitchFamily="49" charset="-122"/>
              </a:rPr>
              <a:t>wks</a:t>
            </a:r>
            <a:r>
              <a:rPr lang="en-US" altLang="zh-CN" sz="2067" dirty="0" smtClean="0">
                <a:latin typeface="+mn-lt"/>
                <a:ea typeface="黑体" panose="02010609060101010101" pitchFamily="49" charset="-122"/>
              </a:rPr>
              <a:t> (n=7190)  MUI </a:t>
            </a:r>
            <a:r>
              <a:rPr lang="en-US" altLang="zh-CN" sz="2067" dirty="0">
                <a:latin typeface="+mn-lt"/>
                <a:ea typeface="黑体" panose="02010609060101010101" pitchFamily="49" charset="-122"/>
              </a:rPr>
              <a:t>152.6 µ </a:t>
            </a:r>
            <a:r>
              <a:rPr lang="en-US" altLang="zh-CN" sz="2067" dirty="0" smtClean="0">
                <a:latin typeface="+mn-lt"/>
                <a:ea typeface="黑体" panose="02010609060101010101" pitchFamily="49" charset="-122"/>
              </a:rPr>
              <a:t>g/L</a:t>
            </a:r>
            <a:endParaRPr lang="en-US" altLang="zh-CN" sz="2067" dirty="0">
              <a:latin typeface="+mn-lt"/>
              <a:ea typeface="黑体" panose="02010609060101010101" pitchFamily="49" charset="-122"/>
            </a:endParaRPr>
          </a:p>
        </p:txBody>
      </p:sp>
      <p:graphicFrame>
        <p:nvGraphicFramePr>
          <p:cNvPr id="1026" name="图表 4"/>
          <p:cNvGraphicFramePr>
            <a:graphicFrameLocks/>
          </p:cNvGraphicFramePr>
          <p:nvPr/>
        </p:nvGraphicFramePr>
        <p:xfrm>
          <a:off x="-1260475" y="2420938"/>
          <a:ext cx="7777163" cy="3929062"/>
        </p:xfrm>
        <a:graphic>
          <a:graphicData uri="http://schemas.openxmlformats.org/presentationml/2006/ole">
            <p:oleObj spid="_x0000_s285698" name="图表" r:id="rId4" imgW="8877330" imgH="4591140" progId="Excel.Sheet.8">
              <p:embed/>
            </p:oleObj>
          </a:graphicData>
        </a:graphic>
      </p:graphicFrame>
      <p:sp>
        <p:nvSpPr>
          <p:cNvPr id="1029" name="矩形 1"/>
          <p:cNvSpPr>
            <a:spLocks noChangeArrowheads="1"/>
          </p:cNvSpPr>
          <p:nvPr/>
        </p:nvSpPr>
        <p:spPr bwMode="auto">
          <a:xfrm>
            <a:off x="539750" y="6308725"/>
            <a:ext cx="3767138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1300" b="0">
                <a:solidFill>
                  <a:schemeClr val="tx1"/>
                </a:solidFill>
              </a:rPr>
              <a:t>Shi X et al. JCEM 2015 10.1210/jc.2014-3704</a:t>
            </a:r>
            <a:endParaRPr lang="zh-CN" altLang="en-US" sz="1300" b="0">
              <a:solidFill>
                <a:schemeClr val="tx1"/>
              </a:solidFill>
            </a:endParaRPr>
          </a:p>
        </p:txBody>
      </p:sp>
      <p:sp>
        <p:nvSpPr>
          <p:cNvPr id="1031" name="TextBox 3"/>
          <p:cNvSpPr txBox="1">
            <a:spLocks noChangeArrowheads="1"/>
          </p:cNvSpPr>
          <p:nvPr/>
        </p:nvSpPr>
        <p:spPr bwMode="auto">
          <a:xfrm>
            <a:off x="250825" y="98425"/>
            <a:ext cx="84248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C00000"/>
                </a:solidFill>
                <a:latin typeface="Albertus Extra Bold" pitchFamily="34" charset="0"/>
                <a:ea typeface="+mj-ea"/>
                <a:cs typeface="+mj-cs"/>
              </a:rPr>
              <a:t>Iodine Status of Early Pregnant Women  </a:t>
            </a:r>
          </a:p>
          <a:p>
            <a:pPr algn="ctr"/>
            <a:r>
              <a:rPr lang="en-US" altLang="zh-CN" sz="2800" dirty="0" smtClean="0">
                <a:solidFill>
                  <a:srgbClr val="7030A0"/>
                </a:solidFill>
                <a:latin typeface="Albertus Extra Bold" pitchFamily="34" charset="0"/>
                <a:ea typeface="+mj-ea"/>
                <a:cs typeface="+mj-cs"/>
              </a:rPr>
              <a:t>in iodine Sufficient Regions</a:t>
            </a:r>
          </a:p>
        </p:txBody>
      </p:sp>
      <p:graphicFrame>
        <p:nvGraphicFramePr>
          <p:cNvPr id="1027" name="图表 4"/>
          <p:cNvGraphicFramePr>
            <a:graphicFrameLocks/>
          </p:cNvGraphicFramePr>
          <p:nvPr/>
        </p:nvGraphicFramePr>
        <p:xfrm>
          <a:off x="4500562" y="2571744"/>
          <a:ext cx="4814888" cy="3368675"/>
        </p:xfrm>
        <a:graphic>
          <a:graphicData uri="http://schemas.openxmlformats.org/presentationml/2006/ole">
            <p:oleObj spid="_x0000_s285699" name="图表" r:id="rId5" imgW="4781430" imgH="3343275" progId="Excel.Sheet.8">
              <p:embed/>
            </p:oleObj>
          </a:graphicData>
        </a:graphic>
      </p:graphicFrame>
      <p:cxnSp>
        <p:nvCxnSpPr>
          <p:cNvPr id="8" name="直接连接符 7"/>
          <p:cNvCxnSpPr/>
          <p:nvPr/>
        </p:nvCxnSpPr>
        <p:spPr>
          <a:xfrm flipV="1">
            <a:off x="3132138" y="3068638"/>
            <a:ext cx="3095625" cy="12969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132138" y="4365625"/>
            <a:ext cx="3600450" cy="647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5" name="文本框 11"/>
          <p:cNvSpPr txBox="1">
            <a:spLocks noChangeArrowheads="1"/>
          </p:cNvSpPr>
          <p:nvPr/>
        </p:nvSpPr>
        <p:spPr bwMode="auto">
          <a:xfrm rot="-1935638">
            <a:off x="7927975" y="333375"/>
            <a:ext cx="12239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400">
                <a:solidFill>
                  <a:schemeClr val="accent2"/>
                </a:solidFill>
                <a:latin typeface="Comic Sans MS" pitchFamily="66" charset="0"/>
              </a:rPr>
              <a:t>SHEP</a:t>
            </a:r>
            <a:endParaRPr lang="zh-CN" altLang="en-US" sz="240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688975"/>
          </a:xfrm>
        </p:spPr>
        <p:txBody>
          <a:bodyPr>
            <a:normAutofit/>
          </a:bodyPr>
          <a:lstStyle/>
          <a:p>
            <a:pPr rtl="1"/>
            <a:r>
              <a:rPr lang="fa-IR" sz="3500" dirty="0" smtClean="0">
                <a:solidFill>
                  <a:srgbClr val="C00000"/>
                </a:solidFill>
                <a:cs typeface="A  Mitra_1 (MRT)" pitchFamily="2" charset="-78"/>
              </a:rPr>
              <a:t>افزایش نیاز به ید در بارداری</a:t>
            </a:r>
            <a:endParaRPr lang="en-US" sz="3500" dirty="0">
              <a:solidFill>
                <a:srgbClr val="C00000"/>
              </a:solidFill>
              <a:cs typeface="A  Mitra_1 (MRT)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219200"/>
            <a:ext cx="8610600" cy="4876800"/>
          </a:xfrm>
        </p:spPr>
        <p:txBody>
          <a:bodyPr>
            <a:normAutofit fontScale="77500" lnSpcReduction="20000"/>
          </a:bodyPr>
          <a:lstStyle/>
          <a:p>
            <a:pPr algn="just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dirty="0">
                <a:solidFill>
                  <a:schemeClr val="tx1"/>
                </a:solidFill>
                <a:cs typeface="A  Mitra_1 (MRT)" pitchFamily="2" charset="-78"/>
              </a:rPr>
              <a:t>افزایش اندازه تیروئید در بارداری در مناطقی که کمبود ید دارند حدود  20-40 درصد و در مناطق با تغذیه کافی ید، حدود 10 درصد گزارش شده است. </a:t>
            </a:r>
            <a:endParaRPr lang="en-US" dirty="0" smtClean="0">
              <a:solidFill>
                <a:schemeClr val="tx1"/>
              </a:solidFill>
              <a:cs typeface="A  Mitra_1 (MRT)" pitchFamily="2" charset="-78"/>
            </a:endParaRPr>
          </a:p>
          <a:p>
            <a:pPr algn="just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dirty="0" smtClean="0">
                <a:solidFill>
                  <a:srgbClr val="0070C0"/>
                </a:solidFill>
                <a:cs typeface="A  Mitra_1 (MRT)" pitchFamily="2" charset="-78"/>
              </a:rPr>
              <a:t>به </a:t>
            </a:r>
            <a:r>
              <a:rPr lang="fa-IR" dirty="0">
                <a:solidFill>
                  <a:srgbClr val="0070C0"/>
                </a:solidFill>
                <a:cs typeface="A  Mitra_1 (MRT)" pitchFamily="2" charset="-78"/>
              </a:rPr>
              <a:t>دلیل افزایش نیاز، تولید تیروکسین (</a:t>
            </a:r>
            <a:r>
              <a:rPr lang="en-US" dirty="0">
                <a:solidFill>
                  <a:srgbClr val="0070C0"/>
                </a:solidFill>
                <a:cs typeface="A  Mitra_1 (MRT)" pitchFamily="2" charset="-78"/>
              </a:rPr>
              <a:t>T</a:t>
            </a:r>
            <a:r>
              <a:rPr lang="en-US" baseline="-25000" dirty="0">
                <a:solidFill>
                  <a:srgbClr val="0070C0"/>
                </a:solidFill>
                <a:cs typeface="A  Mitra_1 (MRT)" pitchFamily="2" charset="-78"/>
              </a:rPr>
              <a:t>4</a:t>
            </a:r>
            <a:r>
              <a:rPr lang="fa-IR" dirty="0">
                <a:solidFill>
                  <a:srgbClr val="0070C0"/>
                </a:solidFill>
                <a:cs typeface="A  Mitra_1 (MRT)" pitchFamily="2" charset="-78"/>
              </a:rPr>
              <a:t>) و تری‌یدوتیرونین (</a:t>
            </a:r>
            <a:r>
              <a:rPr lang="en-US" dirty="0">
                <a:solidFill>
                  <a:srgbClr val="0070C0"/>
                </a:solidFill>
                <a:cs typeface="A  Mitra_1 (MRT)" pitchFamily="2" charset="-78"/>
              </a:rPr>
              <a:t>T</a:t>
            </a:r>
            <a:r>
              <a:rPr lang="en-US" baseline="-25000" dirty="0">
                <a:solidFill>
                  <a:srgbClr val="0070C0"/>
                </a:solidFill>
                <a:cs typeface="A  Mitra_1 (MRT)" pitchFamily="2" charset="-78"/>
              </a:rPr>
              <a:t>3</a:t>
            </a:r>
            <a:r>
              <a:rPr lang="fa-IR" dirty="0">
                <a:solidFill>
                  <a:srgbClr val="0070C0"/>
                </a:solidFill>
                <a:cs typeface="A  Mitra_1 (MRT)" pitchFamily="2" charset="-78"/>
              </a:rPr>
              <a:t>) تا 50 درصد افزایش </a:t>
            </a:r>
            <a:r>
              <a:rPr lang="fa-IR" dirty="0" smtClean="0">
                <a:solidFill>
                  <a:srgbClr val="0070C0"/>
                </a:solidFill>
                <a:cs typeface="A  Mitra_1 (MRT)" pitchFamily="2" charset="-78"/>
              </a:rPr>
              <a:t>می‌یابد</a:t>
            </a:r>
            <a:r>
              <a:rPr lang="en-US" dirty="0" smtClean="0">
                <a:solidFill>
                  <a:srgbClr val="0070C0"/>
                </a:solidFill>
                <a:cs typeface="A  Mitra_1 (MRT)" pitchFamily="2" charset="-78"/>
              </a:rPr>
              <a:t>.</a:t>
            </a:r>
          </a:p>
          <a:p>
            <a:pPr algn="just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dirty="0" smtClean="0">
                <a:solidFill>
                  <a:srgbClr val="00B050"/>
                </a:solidFill>
                <a:cs typeface="A  Mitra_1 (MRT)" pitchFamily="2" charset="-78"/>
              </a:rPr>
              <a:t>نیاز </a:t>
            </a:r>
            <a:r>
              <a:rPr lang="fa-IR" dirty="0">
                <a:solidFill>
                  <a:srgbClr val="00B050"/>
                </a:solidFill>
                <a:cs typeface="A  Mitra_1 (MRT)" pitchFamily="2" charset="-78"/>
              </a:rPr>
              <a:t>به دریافت ید روزانه نیز </a:t>
            </a:r>
            <a:r>
              <a:rPr lang="fa-IR" dirty="0" smtClean="0">
                <a:solidFill>
                  <a:srgbClr val="00B050"/>
                </a:solidFill>
                <a:cs typeface="A  Mitra_1 (MRT)" pitchFamily="2" charset="-78"/>
              </a:rPr>
              <a:t>یک و نیم </a:t>
            </a:r>
            <a:r>
              <a:rPr lang="fa-IR" dirty="0">
                <a:solidFill>
                  <a:srgbClr val="00B050"/>
                </a:solidFill>
                <a:cs typeface="A  Mitra_1 (MRT)" pitchFamily="2" charset="-78"/>
              </a:rPr>
              <a:t>برابر </a:t>
            </a:r>
            <a:r>
              <a:rPr lang="fa-IR" dirty="0" smtClean="0">
                <a:solidFill>
                  <a:srgbClr val="00B050"/>
                </a:solidFill>
                <a:cs typeface="A  Mitra_1 (MRT)" pitchFamily="2" charset="-78"/>
              </a:rPr>
              <a:t>شده، </a:t>
            </a:r>
            <a:r>
              <a:rPr lang="fa-IR" dirty="0">
                <a:solidFill>
                  <a:srgbClr val="00B050"/>
                </a:solidFill>
                <a:cs typeface="A  Mitra_1 (MRT)" pitchFamily="2" charset="-78"/>
              </a:rPr>
              <a:t>از 150 میکروگرم به حدود 250 میکروگرم </a:t>
            </a:r>
            <a:r>
              <a:rPr lang="fa-IR" dirty="0" smtClean="0">
                <a:solidFill>
                  <a:srgbClr val="00B050"/>
                </a:solidFill>
                <a:cs typeface="A  Mitra_1 (MRT)" pitchFamily="2" charset="-78"/>
              </a:rPr>
              <a:t>در روز افزایش </a:t>
            </a:r>
            <a:r>
              <a:rPr lang="fa-IR" dirty="0">
                <a:solidFill>
                  <a:srgbClr val="00B050"/>
                </a:solidFill>
                <a:cs typeface="A  Mitra_1 (MRT)" pitchFamily="2" charset="-78"/>
              </a:rPr>
              <a:t>می‌یابد. </a:t>
            </a:r>
            <a:endParaRPr lang="fa-IR" dirty="0" smtClean="0">
              <a:solidFill>
                <a:srgbClr val="00B050"/>
              </a:solidFill>
              <a:cs typeface="A  Mitra_1 (MRT)" pitchFamily="2" charset="-78"/>
            </a:endParaRPr>
          </a:p>
          <a:p>
            <a:pPr algn="just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  <a:cs typeface="A  Mitra_1 (MRT)" pitchFamily="2" charset="-78"/>
              </a:rPr>
              <a:t>در </a:t>
            </a:r>
            <a:r>
              <a:rPr lang="fa-IR" dirty="0">
                <a:solidFill>
                  <a:schemeClr val="tx1"/>
                </a:solidFill>
                <a:cs typeface="A  Mitra_1 (MRT)" pitchFamily="2" charset="-78"/>
              </a:rPr>
              <a:t>زن باردار مبتلا به کمبود ید درجات مختلفی از کم‌کاری تیروئید در خود او و در جنین ظاهر می‌شود.</a:t>
            </a:r>
            <a:endParaRPr lang="en-US" dirty="0">
              <a:solidFill>
                <a:schemeClr val="tx1"/>
              </a:solidFill>
              <a:cs typeface="A  Mitra_1 (MRT)" pitchFamily="2" charset="-78"/>
            </a:endParaRPr>
          </a:p>
          <a:p>
            <a:pPr algn="just" rtl="1">
              <a:lnSpc>
                <a:spcPct val="150000"/>
              </a:lnSpc>
            </a:pPr>
            <a:endParaRPr lang="en-US" dirty="0">
              <a:solidFill>
                <a:schemeClr val="tx1"/>
              </a:solidFill>
              <a:cs typeface="A  Mitra_1 (MRT)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6305490"/>
            <a:ext cx="830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000" dirty="0">
                <a:cs typeface="A  Mitra_1 (MRT)" pitchFamily="2" charset="-78"/>
              </a:rPr>
              <a:t>راهنمای تشخیص و درمان بیماری‌های تیروئید در بارداری و پس از زایمان. تهیه شده توسط انجمن غدد درون‌ریز و متابولیسم ایران، انجمن زنان و زایمان ایران، انجمن پریناتولوژی ایران، انجمن آسیب‌شناسی ایران و انجمن علمی دکترای علوم آزمایشگاهی تشخیص جنین ایران، تهران 1395.</a:t>
            </a:r>
            <a:endParaRPr lang="en-US" sz="1000" dirty="0">
              <a:cs typeface="A  Mitra_1 (MRT)" pitchFamily="2" charset="-7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  <a:latin typeface="Albertus Extra Bold" pitchFamily="34" charset="0"/>
              </a:rPr>
              <a:t>How much iodine we get from iodized salt? </a:t>
            </a:r>
            <a:br>
              <a:rPr lang="en-US" sz="2800" dirty="0" smtClean="0">
                <a:solidFill>
                  <a:srgbClr val="C00000"/>
                </a:solidFill>
                <a:latin typeface="Albertus Extra Bold" pitchFamily="34" charset="0"/>
              </a:rPr>
            </a:br>
            <a:r>
              <a:rPr lang="en-US" sz="2800" dirty="0" smtClean="0">
                <a:solidFill>
                  <a:srgbClr val="C00000"/>
                </a:solidFill>
                <a:latin typeface="Albertus Extra Bold" pitchFamily="34" charset="0"/>
              </a:rPr>
              <a:t>(numbers in red are daily iodine intake)*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14280" y="1840248"/>
          <a:ext cx="8472520" cy="37518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7522"/>
                <a:gridCol w="1928826"/>
                <a:gridCol w="1857388"/>
                <a:gridCol w="1828784"/>
              </a:tblGrid>
              <a:tr h="75723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5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Daily salt intake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5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(gm)</a:t>
                      </a:r>
                      <a:endParaRPr lang="en-US" sz="25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Amount of iodine in table salt </a:t>
                      </a:r>
                      <a:endParaRPr lang="en-US" sz="25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5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5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5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5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</a:t>
                      </a:r>
                      <a:r>
                        <a:rPr lang="en-US" sz="2500" b="1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ppm</a:t>
                      </a:r>
                      <a:endParaRPr lang="en-US" sz="25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5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</a:t>
                      </a:r>
                      <a:r>
                        <a:rPr lang="en-US" sz="2500" b="1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ppm</a:t>
                      </a:r>
                      <a:endParaRPr lang="en-US" sz="25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5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 </a:t>
                      </a:r>
                      <a:r>
                        <a:rPr lang="en-US" sz="2500" b="1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ppm</a:t>
                      </a:r>
                      <a:endParaRPr lang="en-US" sz="25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3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30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en-US" sz="3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en-US" sz="3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en-US" sz="3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473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30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en-US" sz="3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  <a:endParaRPr lang="en-US" sz="3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160</a:t>
                      </a:r>
                      <a:endParaRPr lang="en-US" sz="3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73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30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  <a:endParaRPr lang="en-US" sz="3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180</a:t>
                      </a:r>
                      <a:endParaRPr lang="en-US" sz="3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240</a:t>
                      </a:r>
                      <a:endParaRPr lang="en-US" sz="3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5720" y="5715016"/>
            <a:ext cx="5357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* Daily requirement of pregnant women: 200-300 </a:t>
            </a:r>
            <a:r>
              <a:rPr lang="el-GR" sz="1600" dirty="0" smtClean="0">
                <a:latin typeface="Times New Roman"/>
                <a:cs typeface="Times New Roman"/>
              </a:rPr>
              <a:t>μ</a:t>
            </a:r>
            <a:r>
              <a:rPr lang="en-US" sz="1600" dirty="0" smtClean="0">
                <a:latin typeface="Times New Roman"/>
                <a:cs typeface="Times New Roman"/>
              </a:rPr>
              <a:t>g/day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092280" y="4797152"/>
            <a:ext cx="1224136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70C0"/>
                </a:solidFill>
              </a:rPr>
              <a:t>240</a:t>
            </a:r>
            <a:endParaRPr lang="en-US" sz="3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55763" y="0"/>
            <a:ext cx="5575300" cy="6423025"/>
            <a:chOff x="1043" y="67"/>
            <a:chExt cx="3655" cy="4252"/>
          </a:xfrm>
        </p:grpSpPr>
        <p:sp>
          <p:nvSpPr>
            <p:cNvPr id="15364" name="Rectangle 3"/>
            <p:cNvSpPr>
              <a:spLocks noChangeArrowheads="1"/>
            </p:cNvSpPr>
            <p:nvPr/>
          </p:nvSpPr>
          <p:spPr bwMode="auto">
            <a:xfrm>
              <a:off x="1737" y="67"/>
              <a:ext cx="2239" cy="156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5" name="Oval 4"/>
            <p:cNvSpPr>
              <a:spLocks noChangeArrowheads="1"/>
            </p:cNvSpPr>
            <p:nvPr/>
          </p:nvSpPr>
          <p:spPr bwMode="auto">
            <a:xfrm>
              <a:off x="2368" y="536"/>
              <a:ext cx="88" cy="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6" name="Oval 5"/>
            <p:cNvSpPr>
              <a:spLocks noChangeArrowheads="1"/>
            </p:cNvSpPr>
            <p:nvPr/>
          </p:nvSpPr>
          <p:spPr bwMode="auto">
            <a:xfrm>
              <a:off x="2536" y="696"/>
              <a:ext cx="88" cy="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7" name="Oval 6"/>
            <p:cNvSpPr>
              <a:spLocks noChangeArrowheads="1"/>
            </p:cNvSpPr>
            <p:nvPr/>
          </p:nvSpPr>
          <p:spPr bwMode="auto">
            <a:xfrm>
              <a:off x="2672" y="776"/>
              <a:ext cx="88" cy="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8" name="Oval 7"/>
            <p:cNvSpPr>
              <a:spLocks noChangeArrowheads="1"/>
            </p:cNvSpPr>
            <p:nvPr/>
          </p:nvSpPr>
          <p:spPr bwMode="auto">
            <a:xfrm>
              <a:off x="2832" y="792"/>
              <a:ext cx="88" cy="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9" name="Oval 8"/>
            <p:cNvSpPr>
              <a:spLocks noChangeArrowheads="1"/>
            </p:cNvSpPr>
            <p:nvPr/>
          </p:nvSpPr>
          <p:spPr bwMode="auto">
            <a:xfrm>
              <a:off x="3000" y="848"/>
              <a:ext cx="88" cy="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0" name="Oval 9"/>
            <p:cNvSpPr>
              <a:spLocks noChangeArrowheads="1"/>
            </p:cNvSpPr>
            <p:nvPr/>
          </p:nvSpPr>
          <p:spPr bwMode="auto">
            <a:xfrm>
              <a:off x="3152" y="880"/>
              <a:ext cx="88" cy="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1" name="Oval 10"/>
            <p:cNvSpPr>
              <a:spLocks noChangeArrowheads="1"/>
            </p:cNvSpPr>
            <p:nvPr/>
          </p:nvSpPr>
          <p:spPr bwMode="auto">
            <a:xfrm>
              <a:off x="3256" y="840"/>
              <a:ext cx="88" cy="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2" name="Oval 11"/>
            <p:cNvSpPr>
              <a:spLocks noChangeArrowheads="1"/>
            </p:cNvSpPr>
            <p:nvPr/>
          </p:nvSpPr>
          <p:spPr bwMode="auto">
            <a:xfrm>
              <a:off x="3416" y="816"/>
              <a:ext cx="88" cy="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3" name="Oval 12"/>
            <p:cNvSpPr>
              <a:spLocks noChangeArrowheads="1"/>
            </p:cNvSpPr>
            <p:nvPr/>
          </p:nvSpPr>
          <p:spPr bwMode="auto">
            <a:xfrm>
              <a:off x="3568" y="832"/>
              <a:ext cx="88" cy="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4" name="Oval 13"/>
            <p:cNvSpPr>
              <a:spLocks noChangeArrowheads="1"/>
            </p:cNvSpPr>
            <p:nvPr/>
          </p:nvSpPr>
          <p:spPr bwMode="auto">
            <a:xfrm>
              <a:off x="3736" y="792"/>
              <a:ext cx="88" cy="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5" name="Oval 14"/>
            <p:cNvSpPr>
              <a:spLocks noChangeArrowheads="1"/>
            </p:cNvSpPr>
            <p:nvPr/>
          </p:nvSpPr>
          <p:spPr bwMode="auto">
            <a:xfrm>
              <a:off x="1992" y="400"/>
              <a:ext cx="88" cy="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6" name="Oval 15"/>
            <p:cNvSpPr>
              <a:spLocks noChangeArrowheads="1"/>
            </p:cNvSpPr>
            <p:nvPr/>
          </p:nvSpPr>
          <p:spPr bwMode="auto">
            <a:xfrm>
              <a:off x="2168" y="344"/>
              <a:ext cx="88" cy="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7" name="Rectangle 16"/>
            <p:cNvSpPr>
              <a:spLocks noChangeArrowheads="1"/>
            </p:cNvSpPr>
            <p:nvPr/>
          </p:nvSpPr>
          <p:spPr bwMode="auto">
            <a:xfrm>
              <a:off x="4528" y="176"/>
              <a:ext cx="80" cy="8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8" name="Rectangle 17"/>
            <p:cNvSpPr>
              <a:spLocks noChangeArrowheads="1"/>
            </p:cNvSpPr>
            <p:nvPr/>
          </p:nvSpPr>
          <p:spPr bwMode="auto">
            <a:xfrm>
              <a:off x="2488" y="856"/>
              <a:ext cx="80" cy="8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9" name="Rectangle 18"/>
            <p:cNvSpPr>
              <a:spLocks noChangeArrowheads="1"/>
            </p:cNvSpPr>
            <p:nvPr/>
          </p:nvSpPr>
          <p:spPr bwMode="auto">
            <a:xfrm>
              <a:off x="2624" y="912"/>
              <a:ext cx="80" cy="8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0" name="Rectangle 19"/>
            <p:cNvSpPr>
              <a:spLocks noChangeArrowheads="1"/>
            </p:cNvSpPr>
            <p:nvPr/>
          </p:nvSpPr>
          <p:spPr bwMode="auto">
            <a:xfrm>
              <a:off x="2800" y="1088"/>
              <a:ext cx="80" cy="8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1" name="Rectangle 20"/>
            <p:cNvSpPr>
              <a:spLocks noChangeArrowheads="1"/>
            </p:cNvSpPr>
            <p:nvPr/>
          </p:nvSpPr>
          <p:spPr bwMode="auto">
            <a:xfrm>
              <a:off x="2952" y="1048"/>
              <a:ext cx="80" cy="8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2" name="Rectangle 21"/>
            <p:cNvSpPr>
              <a:spLocks noChangeArrowheads="1"/>
            </p:cNvSpPr>
            <p:nvPr/>
          </p:nvSpPr>
          <p:spPr bwMode="auto">
            <a:xfrm>
              <a:off x="3136" y="1040"/>
              <a:ext cx="80" cy="8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Rectangle 22"/>
            <p:cNvSpPr>
              <a:spLocks noChangeArrowheads="1"/>
            </p:cNvSpPr>
            <p:nvPr/>
          </p:nvSpPr>
          <p:spPr bwMode="auto">
            <a:xfrm>
              <a:off x="3256" y="1096"/>
              <a:ext cx="80" cy="8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4" name="Rectangle 23"/>
            <p:cNvSpPr>
              <a:spLocks noChangeArrowheads="1"/>
            </p:cNvSpPr>
            <p:nvPr/>
          </p:nvSpPr>
          <p:spPr bwMode="auto">
            <a:xfrm>
              <a:off x="3384" y="1072"/>
              <a:ext cx="80" cy="8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5" name="Rectangle 24"/>
            <p:cNvSpPr>
              <a:spLocks noChangeArrowheads="1"/>
            </p:cNvSpPr>
            <p:nvPr/>
          </p:nvSpPr>
          <p:spPr bwMode="auto">
            <a:xfrm>
              <a:off x="3552" y="1032"/>
              <a:ext cx="80" cy="8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6" name="Rectangle 25"/>
            <p:cNvSpPr>
              <a:spLocks noChangeArrowheads="1"/>
            </p:cNvSpPr>
            <p:nvPr/>
          </p:nvSpPr>
          <p:spPr bwMode="auto">
            <a:xfrm>
              <a:off x="3736" y="1168"/>
              <a:ext cx="80" cy="8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7" name="Rectangle 26"/>
            <p:cNvSpPr>
              <a:spLocks noChangeArrowheads="1"/>
            </p:cNvSpPr>
            <p:nvPr/>
          </p:nvSpPr>
          <p:spPr bwMode="auto">
            <a:xfrm>
              <a:off x="2344" y="744"/>
              <a:ext cx="80" cy="8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8" name="Rectangle 27"/>
            <p:cNvSpPr>
              <a:spLocks noChangeArrowheads="1"/>
            </p:cNvSpPr>
            <p:nvPr/>
          </p:nvSpPr>
          <p:spPr bwMode="auto">
            <a:xfrm>
              <a:off x="2176" y="576"/>
              <a:ext cx="80" cy="8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9" name="Rectangle 28"/>
            <p:cNvSpPr>
              <a:spLocks noChangeArrowheads="1"/>
            </p:cNvSpPr>
            <p:nvPr/>
          </p:nvSpPr>
          <p:spPr bwMode="auto">
            <a:xfrm>
              <a:off x="1992" y="480"/>
              <a:ext cx="80" cy="8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0" name="Line 29"/>
            <p:cNvSpPr>
              <a:spLocks noChangeShapeType="1"/>
            </p:cNvSpPr>
            <p:nvPr/>
          </p:nvSpPr>
          <p:spPr bwMode="auto">
            <a:xfrm>
              <a:off x="3968" y="1584"/>
              <a:ext cx="80" cy="1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30"/>
            <p:cNvGrpSpPr>
              <a:grpSpLocks/>
            </p:cNvGrpSpPr>
            <p:nvPr/>
          </p:nvGrpSpPr>
          <p:grpSpPr bwMode="auto">
            <a:xfrm>
              <a:off x="1624" y="168"/>
              <a:ext cx="104" cy="1065"/>
              <a:chOff x="1624" y="168"/>
              <a:chExt cx="104" cy="1065"/>
            </a:xfrm>
          </p:grpSpPr>
          <p:sp>
            <p:nvSpPr>
              <p:cNvPr id="80927" name="Line 31"/>
              <p:cNvSpPr>
                <a:spLocks noChangeShapeType="1"/>
              </p:cNvSpPr>
              <p:nvPr/>
            </p:nvSpPr>
            <p:spPr bwMode="auto">
              <a:xfrm>
                <a:off x="1624" y="168"/>
                <a:ext cx="104" cy="1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5601" name="Line 32"/>
              <p:cNvSpPr>
                <a:spLocks noChangeShapeType="1"/>
              </p:cNvSpPr>
              <p:nvPr/>
            </p:nvSpPr>
            <p:spPr bwMode="auto">
              <a:xfrm>
                <a:off x="1624" y="704"/>
                <a:ext cx="104" cy="1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2" name="Line 33"/>
              <p:cNvSpPr>
                <a:spLocks noChangeShapeType="1"/>
              </p:cNvSpPr>
              <p:nvPr/>
            </p:nvSpPr>
            <p:spPr bwMode="auto">
              <a:xfrm>
                <a:off x="1624" y="1232"/>
                <a:ext cx="104" cy="1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92" name="Line 34"/>
            <p:cNvSpPr>
              <a:spLocks noChangeShapeType="1"/>
            </p:cNvSpPr>
            <p:nvPr/>
          </p:nvSpPr>
          <p:spPr bwMode="auto">
            <a:xfrm>
              <a:off x="3968" y="992"/>
              <a:ext cx="80" cy="1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3" name="Line 35"/>
            <p:cNvSpPr>
              <a:spLocks noChangeShapeType="1"/>
            </p:cNvSpPr>
            <p:nvPr/>
          </p:nvSpPr>
          <p:spPr bwMode="auto">
            <a:xfrm>
              <a:off x="3968" y="560"/>
              <a:ext cx="80" cy="1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4" name="Line 36"/>
            <p:cNvSpPr>
              <a:spLocks noChangeShapeType="1"/>
            </p:cNvSpPr>
            <p:nvPr/>
          </p:nvSpPr>
          <p:spPr bwMode="auto">
            <a:xfrm flipV="1">
              <a:off x="2032" y="378"/>
              <a:ext cx="176" cy="62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5" name="Line 37"/>
            <p:cNvSpPr>
              <a:spLocks noChangeShapeType="1"/>
            </p:cNvSpPr>
            <p:nvPr/>
          </p:nvSpPr>
          <p:spPr bwMode="auto">
            <a:xfrm>
              <a:off x="2224" y="384"/>
              <a:ext cx="176" cy="184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6" name="Line 38"/>
            <p:cNvSpPr>
              <a:spLocks noChangeShapeType="1"/>
            </p:cNvSpPr>
            <p:nvPr/>
          </p:nvSpPr>
          <p:spPr bwMode="auto">
            <a:xfrm>
              <a:off x="2432" y="600"/>
              <a:ext cx="112" cy="10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7" name="Line 39"/>
            <p:cNvSpPr>
              <a:spLocks noChangeShapeType="1"/>
            </p:cNvSpPr>
            <p:nvPr/>
          </p:nvSpPr>
          <p:spPr bwMode="auto">
            <a:xfrm>
              <a:off x="2568" y="736"/>
              <a:ext cx="120" cy="6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8" name="Line 40"/>
            <p:cNvSpPr>
              <a:spLocks noChangeShapeType="1"/>
            </p:cNvSpPr>
            <p:nvPr/>
          </p:nvSpPr>
          <p:spPr bwMode="auto">
            <a:xfrm>
              <a:off x="2720" y="816"/>
              <a:ext cx="336" cy="64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9" name="Line 41"/>
            <p:cNvSpPr>
              <a:spLocks noChangeShapeType="1"/>
            </p:cNvSpPr>
            <p:nvPr/>
          </p:nvSpPr>
          <p:spPr bwMode="auto">
            <a:xfrm>
              <a:off x="3048" y="880"/>
              <a:ext cx="72" cy="1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0" name="Line 42"/>
            <p:cNvSpPr>
              <a:spLocks noChangeShapeType="1"/>
            </p:cNvSpPr>
            <p:nvPr/>
          </p:nvSpPr>
          <p:spPr bwMode="auto">
            <a:xfrm flipV="1">
              <a:off x="3216" y="840"/>
              <a:ext cx="224" cy="72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1" name="Line 43"/>
            <p:cNvSpPr>
              <a:spLocks noChangeShapeType="1"/>
            </p:cNvSpPr>
            <p:nvPr/>
          </p:nvSpPr>
          <p:spPr bwMode="auto">
            <a:xfrm>
              <a:off x="3464" y="832"/>
              <a:ext cx="112" cy="32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2" name="Line 44"/>
            <p:cNvSpPr>
              <a:spLocks noChangeShapeType="1"/>
            </p:cNvSpPr>
            <p:nvPr/>
          </p:nvSpPr>
          <p:spPr bwMode="auto">
            <a:xfrm flipV="1">
              <a:off x="3608" y="832"/>
              <a:ext cx="152" cy="32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45"/>
            <p:cNvGrpSpPr>
              <a:grpSpLocks/>
            </p:cNvGrpSpPr>
            <p:nvPr/>
          </p:nvGrpSpPr>
          <p:grpSpPr bwMode="auto">
            <a:xfrm>
              <a:off x="2048" y="504"/>
              <a:ext cx="1688" cy="688"/>
              <a:chOff x="2048" y="504"/>
              <a:chExt cx="1688" cy="688"/>
            </a:xfrm>
          </p:grpSpPr>
          <p:grpSp>
            <p:nvGrpSpPr>
              <p:cNvPr id="5" name="Group 46"/>
              <p:cNvGrpSpPr>
                <a:grpSpLocks/>
              </p:cNvGrpSpPr>
              <p:nvPr/>
            </p:nvGrpSpPr>
            <p:grpSpPr bwMode="auto">
              <a:xfrm>
                <a:off x="2048" y="504"/>
                <a:ext cx="352" cy="296"/>
                <a:chOff x="2048" y="504"/>
                <a:chExt cx="352" cy="296"/>
              </a:xfrm>
            </p:grpSpPr>
            <p:sp>
              <p:nvSpPr>
                <p:cNvPr id="15593" name="Freeform 47"/>
                <p:cNvSpPr>
                  <a:spLocks/>
                </p:cNvSpPr>
                <p:nvPr/>
              </p:nvSpPr>
              <p:spPr bwMode="auto">
                <a:xfrm>
                  <a:off x="2048" y="504"/>
                  <a:ext cx="40" cy="40"/>
                </a:xfrm>
                <a:custGeom>
                  <a:avLst/>
                  <a:gdLst>
                    <a:gd name="T0" fmla="*/ 8 w 40"/>
                    <a:gd name="T1" fmla="*/ 0 h 40"/>
                    <a:gd name="T2" fmla="*/ 40 w 40"/>
                    <a:gd name="T3" fmla="*/ 24 h 40"/>
                    <a:gd name="T4" fmla="*/ 32 w 40"/>
                    <a:gd name="T5" fmla="*/ 40 h 40"/>
                    <a:gd name="T6" fmla="*/ 0 w 40"/>
                    <a:gd name="T7" fmla="*/ 16 h 40"/>
                    <a:gd name="T8" fmla="*/ 8 w 40"/>
                    <a:gd name="T9" fmla="*/ 0 h 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40"/>
                    <a:gd name="T17" fmla="*/ 40 w 40"/>
                    <a:gd name="T18" fmla="*/ 40 h 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40">
                      <a:moveTo>
                        <a:pt x="8" y="0"/>
                      </a:moveTo>
                      <a:lnTo>
                        <a:pt x="40" y="24"/>
                      </a:lnTo>
                      <a:lnTo>
                        <a:pt x="32" y="40"/>
                      </a:lnTo>
                      <a:lnTo>
                        <a:pt x="0" y="16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94" name="Freeform 48"/>
                <p:cNvSpPr>
                  <a:spLocks/>
                </p:cNvSpPr>
                <p:nvPr/>
              </p:nvSpPr>
              <p:spPr bwMode="auto">
                <a:xfrm>
                  <a:off x="2104" y="552"/>
                  <a:ext cx="40" cy="40"/>
                </a:xfrm>
                <a:custGeom>
                  <a:avLst/>
                  <a:gdLst>
                    <a:gd name="T0" fmla="*/ 8 w 40"/>
                    <a:gd name="T1" fmla="*/ 0 h 40"/>
                    <a:gd name="T2" fmla="*/ 40 w 40"/>
                    <a:gd name="T3" fmla="*/ 24 h 40"/>
                    <a:gd name="T4" fmla="*/ 32 w 40"/>
                    <a:gd name="T5" fmla="*/ 40 h 40"/>
                    <a:gd name="T6" fmla="*/ 0 w 40"/>
                    <a:gd name="T7" fmla="*/ 16 h 40"/>
                    <a:gd name="T8" fmla="*/ 8 w 40"/>
                    <a:gd name="T9" fmla="*/ 0 h 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40"/>
                    <a:gd name="T17" fmla="*/ 40 w 40"/>
                    <a:gd name="T18" fmla="*/ 40 h 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40">
                      <a:moveTo>
                        <a:pt x="8" y="0"/>
                      </a:moveTo>
                      <a:lnTo>
                        <a:pt x="40" y="24"/>
                      </a:lnTo>
                      <a:lnTo>
                        <a:pt x="32" y="40"/>
                      </a:lnTo>
                      <a:lnTo>
                        <a:pt x="0" y="16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95" name="Freeform 49"/>
                <p:cNvSpPr>
                  <a:spLocks/>
                </p:cNvSpPr>
                <p:nvPr/>
              </p:nvSpPr>
              <p:spPr bwMode="auto">
                <a:xfrm>
                  <a:off x="2160" y="592"/>
                  <a:ext cx="40" cy="48"/>
                </a:xfrm>
                <a:custGeom>
                  <a:avLst/>
                  <a:gdLst>
                    <a:gd name="T0" fmla="*/ 8 w 40"/>
                    <a:gd name="T1" fmla="*/ 0 h 48"/>
                    <a:gd name="T2" fmla="*/ 40 w 40"/>
                    <a:gd name="T3" fmla="*/ 32 h 48"/>
                    <a:gd name="T4" fmla="*/ 32 w 40"/>
                    <a:gd name="T5" fmla="*/ 48 h 48"/>
                    <a:gd name="T6" fmla="*/ 0 w 40"/>
                    <a:gd name="T7" fmla="*/ 16 h 48"/>
                    <a:gd name="T8" fmla="*/ 8 w 40"/>
                    <a:gd name="T9" fmla="*/ 0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48"/>
                    <a:gd name="T17" fmla="*/ 40 w 40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48">
                      <a:moveTo>
                        <a:pt x="8" y="0"/>
                      </a:moveTo>
                      <a:lnTo>
                        <a:pt x="40" y="32"/>
                      </a:lnTo>
                      <a:lnTo>
                        <a:pt x="32" y="48"/>
                      </a:lnTo>
                      <a:lnTo>
                        <a:pt x="0" y="16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96" name="Freeform 50"/>
                <p:cNvSpPr>
                  <a:spLocks/>
                </p:cNvSpPr>
                <p:nvPr/>
              </p:nvSpPr>
              <p:spPr bwMode="auto">
                <a:xfrm>
                  <a:off x="2216" y="640"/>
                  <a:ext cx="40" cy="40"/>
                </a:xfrm>
                <a:custGeom>
                  <a:avLst/>
                  <a:gdLst>
                    <a:gd name="T0" fmla="*/ 8 w 40"/>
                    <a:gd name="T1" fmla="*/ 0 h 40"/>
                    <a:gd name="T2" fmla="*/ 40 w 40"/>
                    <a:gd name="T3" fmla="*/ 24 h 40"/>
                    <a:gd name="T4" fmla="*/ 32 w 40"/>
                    <a:gd name="T5" fmla="*/ 40 h 40"/>
                    <a:gd name="T6" fmla="*/ 0 w 40"/>
                    <a:gd name="T7" fmla="*/ 16 h 40"/>
                    <a:gd name="T8" fmla="*/ 8 w 40"/>
                    <a:gd name="T9" fmla="*/ 0 h 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40"/>
                    <a:gd name="T17" fmla="*/ 40 w 40"/>
                    <a:gd name="T18" fmla="*/ 40 h 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40">
                      <a:moveTo>
                        <a:pt x="8" y="0"/>
                      </a:moveTo>
                      <a:lnTo>
                        <a:pt x="40" y="24"/>
                      </a:lnTo>
                      <a:lnTo>
                        <a:pt x="32" y="40"/>
                      </a:lnTo>
                      <a:lnTo>
                        <a:pt x="0" y="16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97" name="Freeform 51"/>
                <p:cNvSpPr>
                  <a:spLocks/>
                </p:cNvSpPr>
                <p:nvPr/>
              </p:nvSpPr>
              <p:spPr bwMode="auto">
                <a:xfrm>
                  <a:off x="2272" y="688"/>
                  <a:ext cx="40" cy="40"/>
                </a:xfrm>
                <a:custGeom>
                  <a:avLst/>
                  <a:gdLst>
                    <a:gd name="T0" fmla="*/ 8 w 40"/>
                    <a:gd name="T1" fmla="*/ 0 h 40"/>
                    <a:gd name="T2" fmla="*/ 40 w 40"/>
                    <a:gd name="T3" fmla="*/ 24 h 40"/>
                    <a:gd name="T4" fmla="*/ 32 w 40"/>
                    <a:gd name="T5" fmla="*/ 40 h 40"/>
                    <a:gd name="T6" fmla="*/ 0 w 40"/>
                    <a:gd name="T7" fmla="*/ 16 h 40"/>
                    <a:gd name="T8" fmla="*/ 8 w 40"/>
                    <a:gd name="T9" fmla="*/ 0 h 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40"/>
                    <a:gd name="T17" fmla="*/ 40 w 40"/>
                    <a:gd name="T18" fmla="*/ 40 h 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40">
                      <a:moveTo>
                        <a:pt x="8" y="0"/>
                      </a:moveTo>
                      <a:lnTo>
                        <a:pt x="40" y="24"/>
                      </a:lnTo>
                      <a:lnTo>
                        <a:pt x="32" y="40"/>
                      </a:lnTo>
                      <a:lnTo>
                        <a:pt x="0" y="16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98" name="Freeform 52"/>
                <p:cNvSpPr>
                  <a:spLocks/>
                </p:cNvSpPr>
                <p:nvPr/>
              </p:nvSpPr>
              <p:spPr bwMode="auto">
                <a:xfrm>
                  <a:off x="2328" y="728"/>
                  <a:ext cx="40" cy="48"/>
                </a:xfrm>
                <a:custGeom>
                  <a:avLst/>
                  <a:gdLst>
                    <a:gd name="T0" fmla="*/ 8 w 40"/>
                    <a:gd name="T1" fmla="*/ 0 h 48"/>
                    <a:gd name="T2" fmla="*/ 40 w 40"/>
                    <a:gd name="T3" fmla="*/ 32 h 48"/>
                    <a:gd name="T4" fmla="*/ 32 w 40"/>
                    <a:gd name="T5" fmla="*/ 48 h 48"/>
                    <a:gd name="T6" fmla="*/ 0 w 40"/>
                    <a:gd name="T7" fmla="*/ 16 h 48"/>
                    <a:gd name="T8" fmla="*/ 8 w 40"/>
                    <a:gd name="T9" fmla="*/ 0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48"/>
                    <a:gd name="T17" fmla="*/ 40 w 40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48">
                      <a:moveTo>
                        <a:pt x="8" y="0"/>
                      </a:moveTo>
                      <a:lnTo>
                        <a:pt x="40" y="32"/>
                      </a:lnTo>
                      <a:lnTo>
                        <a:pt x="32" y="48"/>
                      </a:lnTo>
                      <a:lnTo>
                        <a:pt x="0" y="16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99" name="Freeform 53"/>
                <p:cNvSpPr>
                  <a:spLocks/>
                </p:cNvSpPr>
                <p:nvPr/>
              </p:nvSpPr>
              <p:spPr bwMode="auto">
                <a:xfrm>
                  <a:off x="2384" y="776"/>
                  <a:ext cx="16" cy="24"/>
                </a:xfrm>
                <a:custGeom>
                  <a:avLst/>
                  <a:gdLst>
                    <a:gd name="T0" fmla="*/ 8 w 16"/>
                    <a:gd name="T1" fmla="*/ 0 h 24"/>
                    <a:gd name="T2" fmla="*/ 16 w 16"/>
                    <a:gd name="T3" fmla="*/ 8 h 24"/>
                    <a:gd name="T4" fmla="*/ 8 w 16"/>
                    <a:gd name="T5" fmla="*/ 24 h 24"/>
                    <a:gd name="T6" fmla="*/ 0 w 16"/>
                    <a:gd name="T7" fmla="*/ 16 h 24"/>
                    <a:gd name="T8" fmla="*/ 8 w 16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24"/>
                    <a:gd name="T17" fmla="*/ 16 w 16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24">
                      <a:moveTo>
                        <a:pt x="8" y="0"/>
                      </a:moveTo>
                      <a:lnTo>
                        <a:pt x="16" y="8"/>
                      </a:lnTo>
                      <a:lnTo>
                        <a:pt x="8" y="24"/>
                      </a:lnTo>
                      <a:lnTo>
                        <a:pt x="0" y="16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54"/>
              <p:cNvGrpSpPr>
                <a:grpSpLocks/>
              </p:cNvGrpSpPr>
              <p:nvPr/>
            </p:nvGrpSpPr>
            <p:grpSpPr bwMode="auto">
              <a:xfrm>
                <a:off x="2384" y="784"/>
                <a:ext cx="280" cy="200"/>
                <a:chOff x="2384" y="784"/>
                <a:chExt cx="280" cy="200"/>
              </a:xfrm>
            </p:grpSpPr>
            <p:sp>
              <p:nvSpPr>
                <p:cNvPr id="15588" name="Freeform 55"/>
                <p:cNvSpPr>
                  <a:spLocks/>
                </p:cNvSpPr>
                <p:nvPr/>
              </p:nvSpPr>
              <p:spPr bwMode="auto">
                <a:xfrm>
                  <a:off x="2384" y="784"/>
                  <a:ext cx="40" cy="40"/>
                </a:xfrm>
                <a:custGeom>
                  <a:avLst/>
                  <a:gdLst>
                    <a:gd name="T0" fmla="*/ 8 w 40"/>
                    <a:gd name="T1" fmla="*/ 0 h 40"/>
                    <a:gd name="T2" fmla="*/ 40 w 40"/>
                    <a:gd name="T3" fmla="*/ 24 h 40"/>
                    <a:gd name="T4" fmla="*/ 32 w 40"/>
                    <a:gd name="T5" fmla="*/ 40 h 40"/>
                    <a:gd name="T6" fmla="*/ 0 w 40"/>
                    <a:gd name="T7" fmla="*/ 16 h 40"/>
                    <a:gd name="T8" fmla="*/ 8 w 40"/>
                    <a:gd name="T9" fmla="*/ 0 h 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40"/>
                    <a:gd name="T17" fmla="*/ 40 w 40"/>
                    <a:gd name="T18" fmla="*/ 40 h 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40">
                      <a:moveTo>
                        <a:pt x="8" y="0"/>
                      </a:moveTo>
                      <a:lnTo>
                        <a:pt x="40" y="24"/>
                      </a:lnTo>
                      <a:lnTo>
                        <a:pt x="32" y="40"/>
                      </a:lnTo>
                      <a:lnTo>
                        <a:pt x="0" y="16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89" name="Freeform 56"/>
                <p:cNvSpPr>
                  <a:spLocks/>
                </p:cNvSpPr>
                <p:nvPr/>
              </p:nvSpPr>
              <p:spPr bwMode="auto">
                <a:xfrm>
                  <a:off x="2440" y="824"/>
                  <a:ext cx="40" cy="40"/>
                </a:xfrm>
                <a:custGeom>
                  <a:avLst/>
                  <a:gdLst>
                    <a:gd name="T0" fmla="*/ 8 w 40"/>
                    <a:gd name="T1" fmla="*/ 0 h 40"/>
                    <a:gd name="T2" fmla="*/ 40 w 40"/>
                    <a:gd name="T3" fmla="*/ 24 h 40"/>
                    <a:gd name="T4" fmla="*/ 32 w 40"/>
                    <a:gd name="T5" fmla="*/ 40 h 40"/>
                    <a:gd name="T6" fmla="*/ 0 w 40"/>
                    <a:gd name="T7" fmla="*/ 16 h 40"/>
                    <a:gd name="T8" fmla="*/ 8 w 40"/>
                    <a:gd name="T9" fmla="*/ 0 h 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40"/>
                    <a:gd name="T17" fmla="*/ 40 w 40"/>
                    <a:gd name="T18" fmla="*/ 40 h 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40">
                      <a:moveTo>
                        <a:pt x="8" y="0"/>
                      </a:moveTo>
                      <a:lnTo>
                        <a:pt x="40" y="24"/>
                      </a:lnTo>
                      <a:lnTo>
                        <a:pt x="32" y="40"/>
                      </a:lnTo>
                      <a:lnTo>
                        <a:pt x="0" y="16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90" name="Freeform 57"/>
                <p:cNvSpPr>
                  <a:spLocks/>
                </p:cNvSpPr>
                <p:nvPr/>
              </p:nvSpPr>
              <p:spPr bwMode="auto">
                <a:xfrm>
                  <a:off x="2504" y="864"/>
                  <a:ext cx="40" cy="40"/>
                </a:xfrm>
                <a:custGeom>
                  <a:avLst/>
                  <a:gdLst>
                    <a:gd name="T0" fmla="*/ 8 w 40"/>
                    <a:gd name="T1" fmla="*/ 0 h 40"/>
                    <a:gd name="T2" fmla="*/ 40 w 40"/>
                    <a:gd name="T3" fmla="*/ 24 h 40"/>
                    <a:gd name="T4" fmla="*/ 32 w 40"/>
                    <a:gd name="T5" fmla="*/ 40 h 40"/>
                    <a:gd name="T6" fmla="*/ 0 w 40"/>
                    <a:gd name="T7" fmla="*/ 16 h 40"/>
                    <a:gd name="T8" fmla="*/ 8 w 40"/>
                    <a:gd name="T9" fmla="*/ 0 h 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40"/>
                    <a:gd name="T17" fmla="*/ 40 w 40"/>
                    <a:gd name="T18" fmla="*/ 40 h 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40">
                      <a:moveTo>
                        <a:pt x="8" y="0"/>
                      </a:moveTo>
                      <a:lnTo>
                        <a:pt x="40" y="24"/>
                      </a:lnTo>
                      <a:lnTo>
                        <a:pt x="32" y="40"/>
                      </a:lnTo>
                      <a:lnTo>
                        <a:pt x="0" y="16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91" name="Freeform 58"/>
                <p:cNvSpPr>
                  <a:spLocks/>
                </p:cNvSpPr>
                <p:nvPr/>
              </p:nvSpPr>
              <p:spPr bwMode="auto">
                <a:xfrm>
                  <a:off x="2560" y="904"/>
                  <a:ext cx="40" cy="40"/>
                </a:xfrm>
                <a:custGeom>
                  <a:avLst/>
                  <a:gdLst>
                    <a:gd name="T0" fmla="*/ 8 w 40"/>
                    <a:gd name="T1" fmla="*/ 0 h 40"/>
                    <a:gd name="T2" fmla="*/ 40 w 40"/>
                    <a:gd name="T3" fmla="*/ 24 h 40"/>
                    <a:gd name="T4" fmla="*/ 32 w 40"/>
                    <a:gd name="T5" fmla="*/ 40 h 40"/>
                    <a:gd name="T6" fmla="*/ 0 w 40"/>
                    <a:gd name="T7" fmla="*/ 16 h 40"/>
                    <a:gd name="T8" fmla="*/ 8 w 40"/>
                    <a:gd name="T9" fmla="*/ 0 h 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40"/>
                    <a:gd name="T17" fmla="*/ 40 w 40"/>
                    <a:gd name="T18" fmla="*/ 40 h 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40">
                      <a:moveTo>
                        <a:pt x="8" y="0"/>
                      </a:moveTo>
                      <a:lnTo>
                        <a:pt x="40" y="24"/>
                      </a:lnTo>
                      <a:lnTo>
                        <a:pt x="32" y="40"/>
                      </a:lnTo>
                      <a:lnTo>
                        <a:pt x="0" y="16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92" name="Freeform 59"/>
                <p:cNvSpPr>
                  <a:spLocks/>
                </p:cNvSpPr>
                <p:nvPr/>
              </p:nvSpPr>
              <p:spPr bwMode="auto">
                <a:xfrm>
                  <a:off x="2624" y="944"/>
                  <a:ext cx="40" cy="40"/>
                </a:xfrm>
                <a:custGeom>
                  <a:avLst/>
                  <a:gdLst>
                    <a:gd name="T0" fmla="*/ 8 w 40"/>
                    <a:gd name="T1" fmla="*/ 0 h 40"/>
                    <a:gd name="T2" fmla="*/ 40 w 40"/>
                    <a:gd name="T3" fmla="*/ 24 h 40"/>
                    <a:gd name="T4" fmla="*/ 32 w 40"/>
                    <a:gd name="T5" fmla="*/ 40 h 40"/>
                    <a:gd name="T6" fmla="*/ 0 w 40"/>
                    <a:gd name="T7" fmla="*/ 16 h 40"/>
                    <a:gd name="T8" fmla="*/ 8 w 40"/>
                    <a:gd name="T9" fmla="*/ 0 h 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40"/>
                    <a:gd name="T17" fmla="*/ 40 w 40"/>
                    <a:gd name="T18" fmla="*/ 40 h 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40">
                      <a:moveTo>
                        <a:pt x="8" y="0"/>
                      </a:moveTo>
                      <a:lnTo>
                        <a:pt x="40" y="24"/>
                      </a:lnTo>
                      <a:lnTo>
                        <a:pt x="32" y="40"/>
                      </a:lnTo>
                      <a:lnTo>
                        <a:pt x="0" y="16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60"/>
              <p:cNvGrpSpPr>
                <a:grpSpLocks/>
              </p:cNvGrpSpPr>
              <p:nvPr/>
            </p:nvGrpSpPr>
            <p:grpSpPr bwMode="auto">
              <a:xfrm>
                <a:off x="2656" y="952"/>
                <a:ext cx="184" cy="160"/>
                <a:chOff x="2656" y="952"/>
                <a:chExt cx="184" cy="160"/>
              </a:xfrm>
            </p:grpSpPr>
            <p:sp>
              <p:nvSpPr>
                <p:cNvPr id="15584" name="Freeform 61"/>
                <p:cNvSpPr>
                  <a:spLocks/>
                </p:cNvSpPr>
                <p:nvPr/>
              </p:nvSpPr>
              <p:spPr bwMode="auto">
                <a:xfrm>
                  <a:off x="2656" y="952"/>
                  <a:ext cx="48" cy="32"/>
                </a:xfrm>
                <a:custGeom>
                  <a:avLst/>
                  <a:gdLst>
                    <a:gd name="T0" fmla="*/ 16 w 48"/>
                    <a:gd name="T1" fmla="*/ 0 h 32"/>
                    <a:gd name="T2" fmla="*/ 48 w 48"/>
                    <a:gd name="T3" fmla="*/ 24 h 32"/>
                    <a:gd name="T4" fmla="*/ 32 w 48"/>
                    <a:gd name="T5" fmla="*/ 32 h 32"/>
                    <a:gd name="T6" fmla="*/ 0 w 48"/>
                    <a:gd name="T7" fmla="*/ 8 h 32"/>
                    <a:gd name="T8" fmla="*/ 16 w 48"/>
                    <a:gd name="T9" fmla="*/ 0 h 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32"/>
                    <a:gd name="T17" fmla="*/ 48 w 48"/>
                    <a:gd name="T18" fmla="*/ 32 h 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32">
                      <a:moveTo>
                        <a:pt x="16" y="0"/>
                      </a:moveTo>
                      <a:lnTo>
                        <a:pt x="48" y="24"/>
                      </a:lnTo>
                      <a:lnTo>
                        <a:pt x="32" y="32"/>
                      </a:lnTo>
                      <a:lnTo>
                        <a:pt x="0" y="8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85" name="Freeform 62"/>
                <p:cNvSpPr>
                  <a:spLocks/>
                </p:cNvSpPr>
                <p:nvPr/>
              </p:nvSpPr>
              <p:spPr bwMode="auto">
                <a:xfrm>
                  <a:off x="2704" y="1000"/>
                  <a:ext cx="48" cy="32"/>
                </a:xfrm>
                <a:custGeom>
                  <a:avLst/>
                  <a:gdLst>
                    <a:gd name="T0" fmla="*/ 16 w 48"/>
                    <a:gd name="T1" fmla="*/ 0 h 32"/>
                    <a:gd name="T2" fmla="*/ 48 w 48"/>
                    <a:gd name="T3" fmla="*/ 24 h 32"/>
                    <a:gd name="T4" fmla="*/ 32 w 48"/>
                    <a:gd name="T5" fmla="*/ 32 h 32"/>
                    <a:gd name="T6" fmla="*/ 0 w 48"/>
                    <a:gd name="T7" fmla="*/ 8 h 32"/>
                    <a:gd name="T8" fmla="*/ 16 w 48"/>
                    <a:gd name="T9" fmla="*/ 0 h 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32"/>
                    <a:gd name="T17" fmla="*/ 48 w 48"/>
                    <a:gd name="T18" fmla="*/ 32 h 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32">
                      <a:moveTo>
                        <a:pt x="16" y="0"/>
                      </a:moveTo>
                      <a:lnTo>
                        <a:pt x="48" y="24"/>
                      </a:lnTo>
                      <a:lnTo>
                        <a:pt x="32" y="32"/>
                      </a:lnTo>
                      <a:lnTo>
                        <a:pt x="0" y="8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86" name="Freeform 63"/>
                <p:cNvSpPr>
                  <a:spLocks/>
                </p:cNvSpPr>
                <p:nvPr/>
              </p:nvSpPr>
              <p:spPr bwMode="auto">
                <a:xfrm>
                  <a:off x="2760" y="1048"/>
                  <a:ext cx="48" cy="32"/>
                </a:xfrm>
                <a:custGeom>
                  <a:avLst/>
                  <a:gdLst>
                    <a:gd name="T0" fmla="*/ 16 w 48"/>
                    <a:gd name="T1" fmla="*/ 0 h 32"/>
                    <a:gd name="T2" fmla="*/ 48 w 48"/>
                    <a:gd name="T3" fmla="*/ 24 h 32"/>
                    <a:gd name="T4" fmla="*/ 32 w 48"/>
                    <a:gd name="T5" fmla="*/ 32 h 32"/>
                    <a:gd name="T6" fmla="*/ 0 w 48"/>
                    <a:gd name="T7" fmla="*/ 8 h 32"/>
                    <a:gd name="T8" fmla="*/ 16 w 48"/>
                    <a:gd name="T9" fmla="*/ 0 h 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32"/>
                    <a:gd name="T17" fmla="*/ 48 w 48"/>
                    <a:gd name="T18" fmla="*/ 32 h 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32">
                      <a:moveTo>
                        <a:pt x="16" y="0"/>
                      </a:moveTo>
                      <a:lnTo>
                        <a:pt x="48" y="24"/>
                      </a:lnTo>
                      <a:lnTo>
                        <a:pt x="32" y="32"/>
                      </a:lnTo>
                      <a:lnTo>
                        <a:pt x="0" y="8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87" name="Freeform 64"/>
                <p:cNvSpPr>
                  <a:spLocks/>
                </p:cNvSpPr>
                <p:nvPr/>
              </p:nvSpPr>
              <p:spPr bwMode="auto">
                <a:xfrm>
                  <a:off x="2816" y="1096"/>
                  <a:ext cx="24" cy="16"/>
                </a:xfrm>
                <a:custGeom>
                  <a:avLst/>
                  <a:gdLst>
                    <a:gd name="T0" fmla="*/ 16 w 24"/>
                    <a:gd name="T1" fmla="*/ 0 h 16"/>
                    <a:gd name="T2" fmla="*/ 24 w 24"/>
                    <a:gd name="T3" fmla="*/ 8 h 16"/>
                    <a:gd name="T4" fmla="*/ 8 w 24"/>
                    <a:gd name="T5" fmla="*/ 16 h 16"/>
                    <a:gd name="T6" fmla="*/ 0 w 24"/>
                    <a:gd name="T7" fmla="*/ 8 h 16"/>
                    <a:gd name="T8" fmla="*/ 16 w 24"/>
                    <a:gd name="T9" fmla="*/ 0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16"/>
                    <a:gd name="T17" fmla="*/ 24 w 24"/>
                    <a:gd name="T18" fmla="*/ 16 h 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16">
                      <a:moveTo>
                        <a:pt x="16" y="0"/>
                      </a:moveTo>
                      <a:lnTo>
                        <a:pt x="24" y="8"/>
                      </a:lnTo>
                      <a:lnTo>
                        <a:pt x="8" y="16"/>
                      </a:lnTo>
                      <a:lnTo>
                        <a:pt x="0" y="8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65"/>
              <p:cNvGrpSpPr>
                <a:grpSpLocks/>
              </p:cNvGrpSpPr>
              <p:nvPr/>
            </p:nvGrpSpPr>
            <p:grpSpPr bwMode="auto">
              <a:xfrm>
                <a:off x="2856" y="1096"/>
                <a:ext cx="120" cy="32"/>
                <a:chOff x="2856" y="1096"/>
                <a:chExt cx="120" cy="32"/>
              </a:xfrm>
            </p:grpSpPr>
            <p:sp>
              <p:nvSpPr>
                <p:cNvPr id="15582" name="Freeform 66"/>
                <p:cNvSpPr>
                  <a:spLocks/>
                </p:cNvSpPr>
                <p:nvPr/>
              </p:nvSpPr>
              <p:spPr bwMode="auto">
                <a:xfrm>
                  <a:off x="2856" y="1104"/>
                  <a:ext cx="48" cy="24"/>
                </a:xfrm>
                <a:custGeom>
                  <a:avLst/>
                  <a:gdLst>
                    <a:gd name="T0" fmla="*/ 0 w 48"/>
                    <a:gd name="T1" fmla="*/ 8 h 24"/>
                    <a:gd name="T2" fmla="*/ 40 w 48"/>
                    <a:gd name="T3" fmla="*/ 0 h 24"/>
                    <a:gd name="T4" fmla="*/ 48 w 48"/>
                    <a:gd name="T5" fmla="*/ 16 h 24"/>
                    <a:gd name="T6" fmla="*/ 8 w 48"/>
                    <a:gd name="T7" fmla="*/ 24 h 24"/>
                    <a:gd name="T8" fmla="*/ 0 w 48"/>
                    <a:gd name="T9" fmla="*/ 8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24"/>
                    <a:gd name="T17" fmla="*/ 48 w 48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24">
                      <a:moveTo>
                        <a:pt x="0" y="8"/>
                      </a:moveTo>
                      <a:lnTo>
                        <a:pt x="40" y="0"/>
                      </a:lnTo>
                      <a:lnTo>
                        <a:pt x="48" y="16"/>
                      </a:lnTo>
                      <a:lnTo>
                        <a:pt x="8" y="24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83" name="Freeform 67"/>
                <p:cNvSpPr>
                  <a:spLocks/>
                </p:cNvSpPr>
                <p:nvPr/>
              </p:nvSpPr>
              <p:spPr bwMode="auto">
                <a:xfrm>
                  <a:off x="2928" y="1096"/>
                  <a:ext cx="48" cy="24"/>
                </a:xfrm>
                <a:custGeom>
                  <a:avLst/>
                  <a:gdLst>
                    <a:gd name="T0" fmla="*/ 0 w 48"/>
                    <a:gd name="T1" fmla="*/ 8 h 24"/>
                    <a:gd name="T2" fmla="*/ 40 w 48"/>
                    <a:gd name="T3" fmla="*/ 0 h 24"/>
                    <a:gd name="T4" fmla="*/ 48 w 48"/>
                    <a:gd name="T5" fmla="*/ 16 h 24"/>
                    <a:gd name="T6" fmla="*/ 8 w 48"/>
                    <a:gd name="T7" fmla="*/ 24 h 24"/>
                    <a:gd name="T8" fmla="*/ 0 w 48"/>
                    <a:gd name="T9" fmla="*/ 8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24"/>
                    <a:gd name="T17" fmla="*/ 48 w 48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24">
                      <a:moveTo>
                        <a:pt x="0" y="8"/>
                      </a:moveTo>
                      <a:lnTo>
                        <a:pt x="40" y="0"/>
                      </a:lnTo>
                      <a:lnTo>
                        <a:pt x="48" y="16"/>
                      </a:lnTo>
                      <a:lnTo>
                        <a:pt x="8" y="24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68"/>
              <p:cNvGrpSpPr>
                <a:grpSpLocks/>
              </p:cNvGrpSpPr>
              <p:nvPr/>
            </p:nvGrpSpPr>
            <p:grpSpPr bwMode="auto">
              <a:xfrm>
                <a:off x="2976" y="1080"/>
                <a:ext cx="232" cy="40"/>
                <a:chOff x="2976" y="1080"/>
                <a:chExt cx="232" cy="40"/>
              </a:xfrm>
            </p:grpSpPr>
            <p:sp>
              <p:nvSpPr>
                <p:cNvPr id="15578" name="Freeform 69"/>
                <p:cNvSpPr>
                  <a:spLocks/>
                </p:cNvSpPr>
                <p:nvPr/>
              </p:nvSpPr>
              <p:spPr bwMode="auto">
                <a:xfrm>
                  <a:off x="2976" y="1080"/>
                  <a:ext cx="48" cy="16"/>
                </a:xfrm>
                <a:custGeom>
                  <a:avLst/>
                  <a:gdLst>
                    <a:gd name="T0" fmla="*/ 8 w 48"/>
                    <a:gd name="T1" fmla="*/ 0 h 16"/>
                    <a:gd name="T2" fmla="*/ 48 w 48"/>
                    <a:gd name="T3" fmla="*/ 0 h 16"/>
                    <a:gd name="T4" fmla="*/ 40 w 48"/>
                    <a:gd name="T5" fmla="*/ 16 h 16"/>
                    <a:gd name="T6" fmla="*/ 0 w 48"/>
                    <a:gd name="T7" fmla="*/ 16 h 16"/>
                    <a:gd name="T8" fmla="*/ 8 w 48"/>
                    <a:gd name="T9" fmla="*/ 0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6"/>
                    <a:gd name="T17" fmla="*/ 48 w 48"/>
                    <a:gd name="T18" fmla="*/ 16 h 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6">
                      <a:moveTo>
                        <a:pt x="8" y="0"/>
                      </a:moveTo>
                      <a:lnTo>
                        <a:pt x="48" y="0"/>
                      </a:lnTo>
                      <a:lnTo>
                        <a:pt x="40" y="16"/>
                      </a:lnTo>
                      <a:lnTo>
                        <a:pt x="0" y="16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79" name="Freeform 70"/>
                <p:cNvSpPr>
                  <a:spLocks/>
                </p:cNvSpPr>
                <p:nvPr/>
              </p:nvSpPr>
              <p:spPr bwMode="auto">
                <a:xfrm>
                  <a:off x="3048" y="1088"/>
                  <a:ext cx="48" cy="16"/>
                </a:xfrm>
                <a:custGeom>
                  <a:avLst/>
                  <a:gdLst>
                    <a:gd name="T0" fmla="*/ 8 w 48"/>
                    <a:gd name="T1" fmla="*/ 0 h 16"/>
                    <a:gd name="T2" fmla="*/ 48 w 48"/>
                    <a:gd name="T3" fmla="*/ 0 h 16"/>
                    <a:gd name="T4" fmla="*/ 40 w 48"/>
                    <a:gd name="T5" fmla="*/ 16 h 16"/>
                    <a:gd name="T6" fmla="*/ 0 w 48"/>
                    <a:gd name="T7" fmla="*/ 16 h 16"/>
                    <a:gd name="T8" fmla="*/ 8 w 48"/>
                    <a:gd name="T9" fmla="*/ 0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6"/>
                    <a:gd name="T17" fmla="*/ 48 w 48"/>
                    <a:gd name="T18" fmla="*/ 16 h 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6">
                      <a:moveTo>
                        <a:pt x="8" y="0"/>
                      </a:moveTo>
                      <a:lnTo>
                        <a:pt x="48" y="0"/>
                      </a:lnTo>
                      <a:lnTo>
                        <a:pt x="40" y="16"/>
                      </a:lnTo>
                      <a:lnTo>
                        <a:pt x="0" y="16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80" name="Freeform 71"/>
                <p:cNvSpPr>
                  <a:spLocks/>
                </p:cNvSpPr>
                <p:nvPr/>
              </p:nvSpPr>
              <p:spPr bwMode="auto">
                <a:xfrm>
                  <a:off x="3120" y="1088"/>
                  <a:ext cx="48" cy="24"/>
                </a:xfrm>
                <a:custGeom>
                  <a:avLst/>
                  <a:gdLst>
                    <a:gd name="T0" fmla="*/ 8 w 48"/>
                    <a:gd name="T1" fmla="*/ 0 h 24"/>
                    <a:gd name="T2" fmla="*/ 48 w 48"/>
                    <a:gd name="T3" fmla="*/ 8 h 24"/>
                    <a:gd name="T4" fmla="*/ 40 w 48"/>
                    <a:gd name="T5" fmla="*/ 24 h 24"/>
                    <a:gd name="T6" fmla="*/ 0 w 48"/>
                    <a:gd name="T7" fmla="*/ 16 h 24"/>
                    <a:gd name="T8" fmla="*/ 8 w 48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24"/>
                    <a:gd name="T17" fmla="*/ 48 w 48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24">
                      <a:moveTo>
                        <a:pt x="8" y="0"/>
                      </a:moveTo>
                      <a:lnTo>
                        <a:pt x="48" y="8"/>
                      </a:lnTo>
                      <a:lnTo>
                        <a:pt x="40" y="24"/>
                      </a:lnTo>
                      <a:lnTo>
                        <a:pt x="0" y="16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81" name="Freeform 72"/>
                <p:cNvSpPr>
                  <a:spLocks/>
                </p:cNvSpPr>
                <p:nvPr/>
              </p:nvSpPr>
              <p:spPr bwMode="auto">
                <a:xfrm>
                  <a:off x="3192" y="1096"/>
                  <a:ext cx="16" cy="24"/>
                </a:xfrm>
                <a:custGeom>
                  <a:avLst/>
                  <a:gdLst>
                    <a:gd name="T0" fmla="*/ 8 w 16"/>
                    <a:gd name="T1" fmla="*/ 0 h 24"/>
                    <a:gd name="T2" fmla="*/ 16 w 16"/>
                    <a:gd name="T3" fmla="*/ 8 h 24"/>
                    <a:gd name="T4" fmla="*/ 8 w 16"/>
                    <a:gd name="T5" fmla="*/ 24 h 24"/>
                    <a:gd name="T6" fmla="*/ 0 w 16"/>
                    <a:gd name="T7" fmla="*/ 16 h 24"/>
                    <a:gd name="T8" fmla="*/ 8 w 16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24"/>
                    <a:gd name="T17" fmla="*/ 16 w 16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24">
                      <a:moveTo>
                        <a:pt x="8" y="0"/>
                      </a:moveTo>
                      <a:lnTo>
                        <a:pt x="16" y="8"/>
                      </a:lnTo>
                      <a:lnTo>
                        <a:pt x="8" y="24"/>
                      </a:lnTo>
                      <a:lnTo>
                        <a:pt x="0" y="16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73"/>
              <p:cNvGrpSpPr>
                <a:grpSpLocks/>
              </p:cNvGrpSpPr>
              <p:nvPr/>
            </p:nvGrpSpPr>
            <p:grpSpPr bwMode="auto">
              <a:xfrm>
                <a:off x="3208" y="1088"/>
                <a:ext cx="88" cy="56"/>
                <a:chOff x="3208" y="1088"/>
                <a:chExt cx="88" cy="56"/>
              </a:xfrm>
            </p:grpSpPr>
            <p:sp>
              <p:nvSpPr>
                <p:cNvPr id="15576" name="Freeform 74"/>
                <p:cNvSpPr>
                  <a:spLocks/>
                </p:cNvSpPr>
                <p:nvPr/>
              </p:nvSpPr>
              <p:spPr bwMode="auto">
                <a:xfrm>
                  <a:off x="3208" y="1088"/>
                  <a:ext cx="40" cy="32"/>
                </a:xfrm>
                <a:custGeom>
                  <a:avLst/>
                  <a:gdLst>
                    <a:gd name="T0" fmla="*/ 8 w 40"/>
                    <a:gd name="T1" fmla="*/ 0 h 32"/>
                    <a:gd name="T2" fmla="*/ 40 w 40"/>
                    <a:gd name="T3" fmla="*/ 16 h 32"/>
                    <a:gd name="T4" fmla="*/ 32 w 40"/>
                    <a:gd name="T5" fmla="*/ 32 h 32"/>
                    <a:gd name="T6" fmla="*/ 0 w 40"/>
                    <a:gd name="T7" fmla="*/ 16 h 32"/>
                    <a:gd name="T8" fmla="*/ 8 w 40"/>
                    <a:gd name="T9" fmla="*/ 0 h 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32"/>
                    <a:gd name="T17" fmla="*/ 40 w 40"/>
                    <a:gd name="T18" fmla="*/ 32 h 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32">
                      <a:moveTo>
                        <a:pt x="8" y="0"/>
                      </a:moveTo>
                      <a:lnTo>
                        <a:pt x="40" y="16"/>
                      </a:lnTo>
                      <a:lnTo>
                        <a:pt x="32" y="32"/>
                      </a:lnTo>
                      <a:lnTo>
                        <a:pt x="0" y="16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77" name="Freeform 75"/>
                <p:cNvSpPr>
                  <a:spLocks/>
                </p:cNvSpPr>
                <p:nvPr/>
              </p:nvSpPr>
              <p:spPr bwMode="auto">
                <a:xfrm>
                  <a:off x="3272" y="1120"/>
                  <a:ext cx="24" cy="24"/>
                </a:xfrm>
                <a:custGeom>
                  <a:avLst/>
                  <a:gdLst>
                    <a:gd name="T0" fmla="*/ 8 w 24"/>
                    <a:gd name="T1" fmla="*/ 0 h 24"/>
                    <a:gd name="T2" fmla="*/ 24 w 24"/>
                    <a:gd name="T3" fmla="*/ 8 h 24"/>
                    <a:gd name="T4" fmla="*/ 16 w 24"/>
                    <a:gd name="T5" fmla="*/ 24 h 24"/>
                    <a:gd name="T6" fmla="*/ 0 w 24"/>
                    <a:gd name="T7" fmla="*/ 16 h 24"/>
                    <a:gd name="T8" fmla="*/ 8 w 24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24"/>
                    <a:gd name="T17" fmla="*/ 24 w 24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24">
                      <a:moveTo>
                        <a:pt x="8" y="0"/>
                      </a:moveTo>
                      <a:lnTo>
                        <a:pt x="24" y="8"/>
                      </a:lnTo>
                      <a:lnTo>
                        <a:pt x="16" y="24"/>
                      </a:lnTo>
                      <a:lnTo>
                        <a:pt x="0" y="16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76"/>
              <p:cNvGrpSpPr>
                <a:grpSpLocks/>
              </p:cNvGrpSpPr>
              <p:nvPr/>
            </p:nvGrpSpPr>
            <p:grpSpPr bwMode="auto">
              <a:xfrm>
                <a:off x="3320" y="1088"/>
                <a:ext cx="304" cy="72"/>
                <a:chOff x="3320" y="1088"/>
                <a:chExt cx="304" cy="72"/>
              </a:xfrm>
            </p:grpSpPr>
            <p:sp>
              <p:nvSpPr>
                <p:cNvPr id="15571" name="Freeform 77"/>
                <p:cNvSpPr>
                  <a:spLocks/>
                </p:cNvSpPr>
                <p:nvPr/>
              </p:nvSpPr>
              <p:spPr bwMode="auto">
                <a:xfrm>
                  <a:off x="3320" y="1136"/>
                  <a:ext cx="48" cy="24"/>
                </a:xfrm>
                <a:custGeom>
                  <a:avLst/>
                  <a:gdLst>
                    <a:gd name="T0" fmla="*/ 0 w 48"/>
                    <a:gd name="T1" fmla="*/ 8 h 24"/>
                    <a:gd name="T2" fmla="*/ 40 w 48"/>
                    <a:gd name="T3" fmla="*/ 0 h 24"/>
                    <a:gd name="T4" fmla="*/ 48 w 48"/>
                    <a:gd name="T5" fmla="*/ 16 h 24"/>
                    <a:gd name="T6" fmla="*/ 8 w 48"/>
                    <a:gd name="T7" fmla="*/ 24 h 24"/>
                    <a:gd name="T8" fmla="*/ 0 w 48"/>
                    <a:gd name="T9" fmla="*/ 8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24"/>
                    <a:gd name="T17" fmla="*/ 48 w 48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24">
                      <a:moveTo>
                        <a:pt x="0" y="8"/>
                      </a:moveTo>
                      <a:lnTo>
                        <a:pt x="40" y="0"/>
                      </a:lnTo>
                      <a:lnTo>
                        <a:pt x="48" y="16"/>
                      </a:lnTo>
                      <a:lnTo>
                        <a:pt x="8" y="24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72" name="Freeform 78"/>
                <p:cNvSpPr>
                  <a:spLocks/>
                </p:cNvSpPr>
                <p:nvPr/>
              </p:nvSpPr>
              <p:spPr bwMode="auto">
                <a:xfrm>
                  <a:off x="3392" y="1120"/>
                  <a:ext cx="48" cy="24"/>
                </a:xfrm>
                <a:custGeom>
                  <a:avLst/>
                  <a:gdLst>
                    <a:gd name="T0" fmla="*/ 0 w 48"/>
                    <a:gd name="T1" fmla="*/ 8 h 24"/>
                    <a:gd name="T2" fmla="*/ 40 w 48"/>
                    <a:gd name="T3" fmla="*/ 0 h 24"/>
                    <a:gd name="T4" fmla="*/ 48 w 48"/>
                    <a:gd name="T5" fmla="*/ 16 h 24"/>
                    <a:gd name="T6" fmla="*/ 8 w 48"/>
                    <a:gd name="T7" fmla="*/ 24 h 24"/>
                    <a:gd name="T8" fmla="*/ 0 w 48"/>
                    <a:gd name="T9" fmla="*/ 8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24"/>
                    <a:gd name="T17" fmla="*/ 48 w 48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24">
                      <a:moveTo>
                        <a:pt x="0" y="8"/>
                      </a:moveTo>
                      <a:lnTo>
                        <a:pt x="40" y="0"/>
                      </a:lnTo>
                      <a:lnTo>
                        <a:pt x="48" y="16"/>
                      </a:lnTo>
                      <a:lnTo>
                        <a:pt x="8" y="24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73" name="Freeform 79"/>
                <p:cNvSpPr>
                  <a:spLocks/>
                </p:cNvSpPr>
                <p:nvPr/>
              </p:nvSpPr>
              <p:spPr bwMode="auto">
                <a:xfrm>
                  <a:off x="3456" y="1112"/>
                  <a:ext cx="48" cy="24"/>
                </a:xfrm>
                <a:custGeom>
                  <a:avLst/>
                  <a:gdLst>
                    <a:gd name="T0" fmla="*/ 0 w 48"/>
                    <a:gd name="T1" fmla="*/ 8 h 24"/>
                    <a:gd name="T2" fmla="*/ 40 w 48"/>
                    <a:gd name="T3" fmla="*/ 0 h 24"/>
                    <a:gd name="T4" fmla="*/ 48 w 48"/>
                    <a:gd name="T5" fmla="*/ 16 h 24"/>
                    <a:gd name="T6" fmla="*/ 8 w 48"/>
                    <a:gd name="T7" fmla="*/ 24 h 24"/>
                    <a:gd name="T8" fmla="*/ 0 w 48"/>
                    <a:gd name="T9" fmla="*/ 8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24"/>
                    <a:gd name="T17" fmla="*/ 48 w 48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24">
                      <a:moveTo>
                        <a:pt x="0" y="8"/>
                      </a:moveTo>
                      <a:lnTo>
                        <a:pt x="40" y="0"/>
                      </a:lnTo>
                      <a:lnTo>
                        <a:pt x="48" y="16"/>
                      </a:lnTo>
                      <a:lnTo>
                        <a:pt x="8" y="24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74" name="Freeform 80"/>
                <p:cNvSpPr>
                  <a:spLocks/>
                </p:cNvSpPr>
                <p:nvPr/>
              </p:nvSpPr>
              <p:spPr bwMode="auto">
                <a:xfrm>
                  <a:off x="3528" y="1096"/>
                  <a:ext cx="48" cy="24"/>
                </a:xfrm>
                <a:custGeom>
                  <a:avLst/>
                  <a:gdLst>
                    <a:gd name="T0" fmla="*/ 0 w 48"/>
                    <a:gd name="T1" fmla="*/ 8 h 24"/>
                    <a:gd name="T2" fmla="*/ 40 w 48"/>
                    <a:gd name="T3" fmla="*/ 0 h 24"/>
                    <a:gd name="T4" fmla="*/ 48 w 48"/>
                    <a:gd name="T5" fmla="*/ 16 h 24"/>
                    <a:gd name="T6" fmla="*/ 8 w 48"/>
                    <a:gd name="T7" fmla="*/ 24 h 24"/>
                    <a:gd name="T8" fmla="*/ 0 w 48"/>
                    <a:gd name="T9" fmla="*/ 8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24"/>
                    <a:gd name="T17" fmla="*/ 48 w 48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24">
                      <a:moveTo>
                        <a:pt x="0" y="8"/>
                      </a:moveTo>
                      <a:lnTo>
                        <a:pt x="40" y="0"/>
                      </a:lnTo>
                      <a:lnTo>
                        <a:pt x="48" y="16"/>
                      </a:lnTo>
                      <a:lnTo>
                        <a:pt x="8" y="24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75" name="Freeform 81"/>
                <p:cNvSpPr>
                  <a:spLocks/>
                </p:cNvSpPr>
                <p:nvPr/>
              </p:nvSpPr>
              <p:spPr bwMode="auto">
                <a:xfrm>
                  <a:off x="3600" y="1088"/>
                  <a:ext cx="24" cy="16"/>
                </a:xfrm>
                <a:custGeom>
                  <a:avLst/>
                  <a:gdLst>
                    <a:gd name="T0" fmla="*/ 0 w 24"/>
                    <a:gd name="T1" fmla="*/ 0 h 16"/>
                    <a:gd name="T2" fmla="*/ 16 w 24"/>
                    <a:gd name="T3" fmla="*/ 0 h 16"/>
                    <a:gd name="T4" fmla="*/ 24 w 24"/>
                    <a:gd name="T5" fmla="*/ 16 h 16"/>
                    <a:gd name="T6" fmla="*/ 8 w 24"/>
                    <a:gd name="T7" fmla="*/ 16 h 16"/>
                    <a:gd name="T8" fmla="*/ 0 w 24"/>
                    <a:gd name="T9" fmla="*/ 0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16"/>
                    <a:gd name="T17" fmla="*/ 24 w 24"/>
                    <a:gd name="T18" fmla="*/ 16 h 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16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24" y="16"/>
                      </a:lnTo>
                      <a:lnTo>
                        <a:pt x="8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82"/>
              <p:cNvGrpSpPr>
                <a:grpSpLocks/>
              </p:cNvGrpSpPr>
              <p:nvPr/>
            </p:nvGrpSpPr>
            <p:grpSpPr bwMode="auto">
              <a:xfrm>
                <a:off x="3584" y="1064"/>
                <a:ext cx="152" cy="128"/>
                <a:chOff x="3584" y="1064"/>
                <a:chExt cx="152" cy="128"/>
              </a:xfrm>
            </p:grpSpPr>
            <p:sp>
              <p:nvSpPr>
                <p:cNvPr id="15568" name="Freeform 83"/>
                <p:cNvSpPr>
                  <a:spLocks/>
                </p:cNvSpPr>
                <p:nvPr/>
              </p:nvSpPr>
              <p:spPr bwMode="auto">
                <a:xfrm>
                  <a:off x="3584" y="1064"/>
                  <a:ext cx="40" cy="40"/>
                </a:xfrm>
                <a:custGeom>
                  <a:avLst/>
                  <a:gdLst>
                    <a:gd name="T0" fmla="*/ 8 w 40"/>
                    <a:gd name="T1" fmla="*/ 0 h 40"/>
                    <a:gd name="T2" fmla="*/ 40 w 40"/>
                    <a:gd name="T3" fmla="*/ 24 h 40"/>
                    <a:gd name="T4" fmla="*/ 32 w 40"/>
                    <a:gd name="T5" fmla="*/ 40 h 40"/>
                    <a:gd name="T6" fmla="*/ 0 w 40"/>
                    <a:gd name="T7" fmla="*/ 16 h 40"/>
                    <a:gd name="T8" fmla="*/ 8 w 40"/>
                    <a:gd name="T9" fmla="*/ 0 h 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40"/>
                    <a:gd name="T17" fmla="*/ 40 w 40"/>
                    <a:gd name="T18" fmla="*/ 40 h 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40">
                      <a:moveTo>
                        <a:pt x="8" y="0"/>
                      </a:moveTo>
                      <a:lnTo>
                        <a:pt x="40" y="24"/>
                      </a:lnTo>
                      <a:lnTo>
                        <a:pt x="32" y="40"/>
                      </a:lnTo>
                      <a:lnTo>
                        <a:pt x="0" y="16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69" name="Freeform 84"/>
                <p:cNvSpPr>
                  <a:spLocks/>
                </p:cNvSpPr>
                <p:nvPr/>
              </p:nvSpPr>
              <p:spPr bwMode="auto">
                <a:xfrm>
                  <a:off x="3640" y="1104"/>
                  <a:ext cx="40" cy="40"/>
                </a:xfrm>
                <a:custGeom>
                  <a:avLst/>
                  <a:gdLst>
                    <a:gd name="T0" fmla="*/ 8 w 40"/>
                    <a:gd name="T1" fmla="*/ 0 h 40"/>
                    <a:gd name="T2" fmla="*/ 40 w 40"/>
                    <a:gd name="T3" fmla="*/ 24 h 40"/>
                    <a:gd name="T4" fmla="*/ 32 w 40"/>
                    <a:gd name="T5" fmla="*/ 40 h 40"/>
                    <a:gd name="T6" fmla="*/ 0 w 40"/>
                    <a:gd name="T7" fmla="*/ 16 h 40"/>
                    <a:gd name="T8" fmla="*/ 8 w 40"/>
                    <a:gd name="T9" fmla="*/ 0 h 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40"/>
                    <a:gd name="T17" fmla="*/ 40 w 40"/>
                    <a:gd name="T18" fmla="*/ 40 h 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40">
                      <a:moveTo>
                        <a:pt x="8" y="0"/>
                      </a:moveTo>
                      <a:lnTo>
                        <a:pt x="40" y="24"/>
                      </a:lnTo>
                      <a:lnTo>
                        <a:pt x="32" y="40"/>
                      </a:lnTo>
                      <a:lnTo>
                        <a:pt x="0" y="16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70" name="Freeform 85"/>
                <p:cNvSpPr>
                  <a:spLocks/>
                </p:cNvSpPr>
                <p:nvPr/>
              </p:nvSpPr>
              <p:spPr bwMode="auto">
                <a:xfrm>
                  <a:off x="3696" y="1152"/>
                  <a:ext cx="40" cy="40"/>
                </a:xfrm>
                <a:custGeom>
                  <a:avLst/>
                  <a:gdLst>
                    <a:gd name="T0" fmla="*/ 8 w 40"/>
                    <a:gd name="T1" fmla="*/ 0 h 40"/>
                    <a:gd name="T2" fmla="*/ 40 w 40"/>
                    <a:gd name="T3" fmla="*/ 24 h 40"/>
                    <a:gd name="T4" fmla="*/ 32 w 40"/>
                    <a:gd name="T5" fmla="*/ 40 h 40"/>
                    <a:gd name="T6" fmla="*/ 0 w 40"/>
                    <a:gd name="T7" fmla="*/ 16 h 40"/>
                    <a:gd name="T8" fmla="*/ 8 w 40"/>
                    <a:gd name="T9" fmla="*/ 0 h 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40"/>
                    <a:gd name="T17" fmla="*/ 40 w 40"/>
                    <a:gd name="T18" fmla="*/ 40 h 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40">
                      <a:moveTo>
                        <a:pt x="8" y="0"/>
                      </a:moveTo>
                      <a:lnTo>
                        <a:pt x="40" y="24"/>
                      </a:lnTo>
                      <a:lnTo>
                        <a:pt x="32" y="40"/>
                      </a:lnTo>
                      <a:lnTo>
                        <a:pt x="0" y="16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" name="Group 86"/>
            <p:cNvGrpSpPr>
              <a:grpSpLocks/>
            </p:cNvGrpSpPr>
            <p:nvPr/>
          </p:nvGrpSpPr>
          <p:grpSpPr bwMode="auto">
            <a:xfrm>
              <a:off x="3896" y="1264"/>
              <a:ext cx="128" cy="127"/>
              <a:chOff x="3896" y="1264"/>
              <a:chExt cx="128" cy="127"/>
            </a:xfrm>
          </p:grpSpPr>
          <p:sp>
            <p:nvSpPr>
              <p:cNvPr id="15558" name="Line 87"/>
              <p:cNvSpPr>
                <a:spLocks noChangeShapeType="1"/>
              </p:cNvSpPr>
              <p:nvPr/>
            </p:nvSpPr>
            <p:spPr bwMode="auto">
              <a:xfrm flipV="1">
                <a:off x="3896" y="1264"/>
                <a:ext cx="112" cy="7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9" name="Line 88"/>
              <p:cNvSpPr>
                <a:spLocks noChangeShapeType="1"/>
              </p:cNvSpPr>
              <p:nvPr/>
            </p:nvSpPr>
            <p:spPr bwMode="auto">
              <a:xfrm flipV="1">
                <a:off x="3938" y="1328"/>
                <a:ext cx="86" cy="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89"/>
            <p:cNvGrpSpPr>
              <a:grpSpLocks/>
            </p:cNvGrpSpPr>
            <p:nvPr/>
          </p:nvGrpSpPr>
          <p:grpSpPr bwMode="auto">
            <a:xfrm>
              <a:off x="1672" y="1296"/>
              <a:ext cx="128" cy="128"/>
              <a:chOff x="1672" y="1296"/>
              <a:chExt cx="128" cy="128"/>
            </a:xfrm>
          </p:grpSpPr>
          <p:sp>
            <p:nvSpPr>
              <p:cNvPr id="15556" name="Line 90"/>
              <p:cNvSpPr>
                <a:spLocks noChangeShapeType="1"/>
              </p:cNvSpPr>
              <p:nvPr/>
            </p:nvSpPr>
            <p:spPr bwMode="auto">
              <a:xfrm flipV="1">
                <a:off x="1672" y="1296"/>
                <a:ext cx="112" cy="5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7" name="Line 91"/>
              <p:cNvSpPr>
                <a:spLocks noChangeShapeType="1"/>
              </p:cNvSpPr>
              <p:nvPr/>
            </p:nvSpPr>
            <p:spPr bwMode="auto">
              <a:xfrm flipV="1">
                <a:off x="1688" y="1352"/>
                <a:ext cx="112" cy="7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406" name="Rectangle 92"/>
            <p:cNvSpPr>
              <a:spLocks noChangeArrowheads="1"/>
            </p:cNvSpPr>
            <p:nvPr/>
          </p:nvSpPr>
          <p:spPr bwMode="auto">
            <a:xfrm>
              <a:off x="4107" y="513"/>
              <a:ext cx="250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>
                  <a:latin typeface="Times" pitchFamily="18" charset="0"/>
                </a:rPr>
                <a:t>5.0</a:t>
              </a:r>
              <a:endParaRPr lang="es-ES_tradnl">
                <a:latin typeface="Times" pitchFamily="18" charset="0"/>
              </a:endParaRPr>
            </a:p>
          </p:txBody>
        </p:sp>
        <p:sp>
          <p:nvSpPr>
            <p:cNvPr id="15407" name="Rectangle 93"/>
            <p:cNvSpPr>
              <a:spLocks noChangeArrowheads="1"/>
            </p:cNvSpPr>
            <p:nvPr/>
          </p:nvSpPr>
          <p:spPr bwMode="auto">
            <a:xfrm>
              <a:off x="4090" y="954"/>
              <a:ext cx="250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>
                  <a:latin typeface="Times" pitchFamily="18" charset="0"/>
                </a:rPr>
                <a:t>4.0</a:t>
              </a:r>
              <a:endParaRPr lang="es-ES_tradnl">
                <a:latin typeface="Times" pitchFamily="18" charset="0"/>
              </a:endParaRPr>
            </a:p>
          </p:txBody>
        </p:sp>
        <p:sp>
          <p:nvSpPr>
            <p:cNvPr id="15408" name="Rectangle 94"/>
            <p:cNvSpPr>
              <a:spLocks noChangeArrowheads="1"/>
            </p:cNvSpPr>
            <p:nvPr/>
          </p:nvSpPr>
          <p:spPr bwMode="auto">
            <a:xfrm>
              <a:off x="4122" y="1540"/>
              <a:ext cx="100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>
                  <a:latin typeface="Times" pitchFamily="18" charset="0"/>
                </a:rPr>
                <a:t>0</a:t>
              </a:r>
              <a:endParaRPr lang="es-ES_tradnl">
                <a:latin typeface="Times" pitchFamily="18" charset="0"/>
              </a:endParaRPr>
            </a:p>
          </p:txBody>
        </p:sp>
        <p:sp>
          <p:nvSpPr>
            <p:cNvPr id="15409" name="Rectangle 95"/>
            <p:cNvSpPr>
              <a:spLocks noChangeArrowheads="1"/>
            </p:cNvSpPr>
            <p:nvPr/>
          </p:nvSpPr>
          <p:spPr bwMode="auto">
            <a:xfrm>
              <a:off x="1503" y="1532"/>
              <a:ext cx="100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>
                  <a:latin typeface="Times" pitchFamily="18" charset="0"/>
                </a:rPr>
                <a:t>0</a:t>
              </a:r>
              <a:endParaRPr lang="es-ES_tradnl">
                <a:latin typeface="Times" pitchFamily="18" charset="0"/>
              </a:endParaRPr>
            </a:p>
          </p:txBody>
        </p:sp>
        <p:sp>
          <p:nvSpPr>
            <p:cNvPr id="15410" name="Rectangle 96"/>
            <p:cNvSpPr>
              <a:spLocks noChangeArrowheads="1"/>
            </p:cNvSpPr>
            <p:nvPr/>
          </p:nvSpPr>
          <p:spPr bwMode="auto">
            <a:xfrm>
              <a:off x="1410" y="1171"/>
              <a:ext cx="200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>
                  <a:latin typeface="Times" pitchFamily="18" charset="0"/>
                </a:rPr>
                <a:t>10</a:t>
              </a:r>
              <a:endParaRPr lang="es-ES_tradnl">
                <a:latin typeface="Times" pitchFamily="18" charset="0"/>
              </a:endParaRPr>
            </a:p>
          </p:txBody>
        </p:sp>
        <p:sp>
          <p:nvSpPr>
            <p:cNvPr id="15411" name="Rectangle 97"/>
            <p:cNvSpPr>
              <a:spLocks noChangeArrowheads="1"/>
            </p:cNvSpPr>
            <p:nvPr/>
          </p:nvSpPr>
          <p:spPr bwMode="auto">
            <a:xfrm>
              <a:off x="1410" y="644"/>
              <a:ext cx="200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>
                  <a:latin typeface="Times" pitchFamily="18" charset="0"/>
                </a:rPr>
                <a:t>15</a:t>
              </a:r>
              <a:endParaRPr lang="es-ES_tradnl">
                <a:latin typeface="Times" pitchFamily="18" charset="0"/>
              </a:endParaRPr>
            </a:p>
          </p:txBody>
        </p:sp>
        <p:sp>
          <p:nvSpPr>
            <p:cNvPr id="15412" name="Rectangle 98"/>
            <p:cNvSpPr>
              <a:spLocks noChangeArrowheads="1"/>
            </p:cNvSpPr>
            <p:nvPr/>
          </p:nvSpPr>
          <p:spPr bwMode="auto">
            <a:xfrm>
              <a:off x="1410" y="116"/>
              <a:ext cx="200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>
                  <a:latin typeface="Times" pitchFamily="18" charset="0"/>
                </a:rPr>
                <a:t>20</a:t>
              </a:r>
              <a:endParaRPr lang="es-ES_tradnl">
                <a:latin typeface="Times" pitchFamily="18" charset="0"/>
              </a:endParaRPr>
            </a:p>
          </p:txBody>
        </p:sp>
        <p:grpSp>
          <p:nvGrpSpPr>
            <p:cNvPr id="15" name="Group 99"/>
            <p:cNvGrpSpPr>
              <a:grpSpLocks/>
            </p:cNvGrpSpPr>
            <p:nvPr/>
          </p:nvGrpSpPr>
          <p:grpSpPr bwMode="auto">
            <a:xfrm>
              <a:off x="2224" y="1592"/>
              <a:ext cx="1585" cy="88"/>
              <a:chOff x="2224" y="1592"/>
              <a:chExt cx="1585" cy="88"/>
            </a:xfrm>
          </p:grpSpPr>
          <p:sp>
            <p:nvSpPr>
              <p:cNvPr id="15552" name="Line 100"/>
              <p:cNvSpPr>
                <a:spLocks noChangeShapeType="1"/>
              </p:cNvSpPr>
              <p:nvPr/>
            </p:nvSpPr>
            <p:spPr bwMode="auto">
              <a:xfrm>
                <a:off x="2224" y="1592"/>
                <a:ext cx="1" cy="88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3" name="Line 101"/>
              <p:cNvSpPr>
                <a:spLocks noChangeShapeType="1"/>
              </p:cNvSpPr>
              <p:nvPr/>
            </p:nvSpPr>
            <p:spPr bwMode="auto">
              <a:xfrm>
                <a:off x="2752" y="1592"/>
                <a:ext cx="1" cy="88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4" name="Line 102"/>
              <p:cNvSpPr>
                <a:spLocks noChangeShapeType="1"/>
              </p:cNvSpPr>
              <p:nvPr/>
            </p:nvSpPr>
            <p:spPr bwMode="auto">
              <a:xfrm>
                <a:off x="3280" y="1592"/>
                <a:ext cx="1" cy="88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5" name="Line 103"/>
              <p:cNvSpPr>
                <a:spLocks noChangeShapeType="1"/>
              </p:cNvSpPr>
              <p:nvPr/>
            </p:nvSpPr>
            <p:spPr bwMode="auto">
              <a:xfrm>
                <a:off x="3808" y="1592"/>
                <a:ext cx="1" cy="88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104"/>
            <p:cNvGrpSpPr>
              <a:grpSpLocks/>
            </p:cNvGrpSpPr>
            <p:nvPr/>
          </p:nvGrpSpPr>
          <p:grpSpPr bwMode="auto">
            <a:xfrm>
              <a:off x="2114" y="3812"/>
              <a:ext cx="1818" cy="303"/>
              <a:chOff x="2114" y="3812"/>
              <a:chExt cx="1818" cy="303"/>
            </a:xfrm>
          </p:grpSpPr>
          <p:sp>
            <p:nvSpPr>
              <p:cNvPr id="15548" name="Rectangle 105"/>
              <p:cNvSpPr>
                <a:spLocks noChangeArrowheads="1"/>
              </p:cNvSpPr>
              <p:nvPr/>
            </p:nvSpPr>
            <p:spPr bwMode="auto">
              <a:xfrm>
                <a:off x="2114" y="3812"/>
                <a:ext cx="250" cy="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3000">
                    <a:latin typeface="Times" pitchFamily="18" charset="0"/>
                  </a:rPr>
                  <a:t>10</a:t>
                </a:r>
                <a:endParaRPr lang="es-ES_tradnl">
                  <a:latin typeface="Times" pitchFamily="18" charset="0"/>
                </a:endParaRPr>
              </a:p>
            </p:txBody>
          </p:sp>
          <p:sp>
            <p:nvSpPr>
              <p:cNvPr id="15549" name="Rectangle 106"/>
              <p:cNvSpPr>
                <a:spLocks noChangeArrowheads="1"/>
              </p:cNvSpPr>
              <p:nvPr/>
            </p:nvSpPr>
            <p:spPr bwMode="auto">
              <a:xfrm>
                <a:off x="2631" y="3812"/>
                <a:ext cx="250" cy="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3000">
                    <a:latin typeface="Times" pitchFamily="18" charset="0"/>
                  </a:rPr>
                  <a:t>20</a:t>
                </a:r>
                <a:endParaRPr lang="es-ES_tradnl">
                  <a:latin typeface="Times" pitchFamily="18" charset="0"/>
                </a:endParaRPr>
              </a:p>
            </p:txBody>
          </p:sp>
          <p:sp>
            <p:nvSpPr>
              <p:cNvPr id="15550" name="Rectangle 107"/>
              <p:cNvSpPr>
                <a:spLocks noChangeArrowheads="1"/>
              </p:cNvSpPr>
              <p:nvPr/>
            </p:nvSpPr>
            <p:spPr bwMode="auto">
              <a:xfrm>
                <a:off x="3161" y="3812"/>
                <a:ext cx="250" cy="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3000">
                    <a:latin typeface="Times" pitchFamily="18" charset="0"/>
                  </a:rPr>
                  <a:t>30</a:t>
                </a:r>
                <a:endParaRPr lang="es-ES_tradnl">
                  <a:latin typeface="Times" pitchFamily="18" charset="0"/>
                </a:endParaRPr>
              </a:p>
            </p:txBody>
          </p:sp>
          <p:sp>
            <p:nvSpPr>
              <p:cNvPr id="15551" name="Rectangle 108"/>
              <p:cNvSpPr>
                <a:spLocks noChangeArrowheads="1"/>
              </p:cNvSpPr>
              <p:nvPr/>
            </p:nvSpPr>
            <p:spPr bwMode="auto">
              <a:xfrm>
                <a:off x="3682" y="3812"/>
                <a:ext cx="250" cy="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3000">
                    <a:latin typeface="Times" pitchFamily="18" charset="0"/>
                  </a:rPr>
                  <a:t>40</a:t>
                </a:r>
                <a:endParaRPr lang="es-ES_tradnl">
                  <a:latin typeface="Times" pitchFamily="18" charset="0"/>
                </a:endParaRPr>
              </a:p>
            </p:txBody>
          </p:sp>
        </p:grpSp>
        <p:sp>
          <p:nvSpPr>
            <p:cNvPr id="15415" name="Oval 109"/>
            <p:cNvSpPr>
              <a:spLocks noChangeArrowheads="1"/>
            </p:cNvSpPr>
            <p:nvPr/>
          </p:nvSpPr>
          <p:spPr bwMode="auto">
            <a:xfrm>
              <a:off x="1192" y="1608"/>
              <a:ext cx="104" cy="8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6" name="Rectangle 110"/>
            <p:cNvSpPr>
              <a:spLocks noChangeArrowheads="1"/>
            </p:cNvSpPr>
            <p:nvPr/>
          </p:nvSpPr>
          <p:spPr bwMode="auto">
            <a:xfrm rot="-5400000">
              <a:off x="566" y="708"/>
              <a:ext cx="1308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800">
                  <a:solidFill>
                    <a:schemeClr val="accent2"/>
                  </a:solidFill>
                </a:rPr>
                <a:t>FT4(pmol/L)</a:t>
              </a:r>
              <a:endParaRPr lang="es-ES_tradnl" sz="2800"/>
            </a:p>
          </p:txBody>
        </p:sp>
        <p:sp>
          <p:nvSpPr>
            <p:cNvPr id="15417" name="Rectangle 111"/>
            <p:cNvSpPr>
              <a:spLocks noChangeArrowheads="1"/>
            </p:cNvSpPr>
            <p:nvPr/>
          </p:nvSpPr>
          <p:spPr bwMode="auto">
            <a:xfrm rot="5400000">
              <a:off x="3901" y="831"/>
              <a:ext cx="1308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800">
                  <a:solidFill>
                    <a:schemeClr val="accent1"/>
                  </a:solidFill>
                </a:rPr>
                <a:t>FT3(pmol/L)</a:t>
              </a:r>
              <a:endParaRPr lang="es-ES_tradnl" sz="2800"/>
            </a:p>
          </p:txBody>
        </p:sp>
        <p:sp>
          <p:nvSpPr>
            <p:cNvPr id="15418" name="Rectangle 112"/>
            <p:cNvSpPr>
              <a:spLocks noChangeArrowheads="1"/>
            </p:cNvSpPr>
            <p:nvPr/>
          </p:nvSpPr>
          <p:spPr bwMode="auto">
            <a:xfrm>
              <a:off x="1410" y="4036"/>
              <a:ext cx="2740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800"/>
                <a:t>Postmenstrual age in weeks</a:t>
              </a:r>
              <a:endParaRPr lang="es-ES_tradnl" sz="2800"/>
            </a:p>
          </p:txBody>
        </p:sp>
        <p:sp>
          <p:nvSpPr>
            <p:cNvPr id="15419" name="Rectangle 113"/>
            <p:cNvSpPr>
              <a:spLocks noChangeArrowheads="1"/>
            </p:cNvSpPr>
            <p:nvPr/>
          </p:nvSpPr>
          <p:spPr bwMode="auto">
            <a:xfrm>
              <a:off x="1720" y="1896"/>
              <a:ext cx="2216" cy="180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0" name="Line 114"/>
            <p:cNvSpPr>
              <a:spLocks noChangeShapeType="1"/>
            </p:cNvSpPr>
            <p:nvPr/>
          </p:nvSpPr>
          <p:spPr bwMode="auto">
            <a:xfrm>
              <a:off x="1608" y="2112"/>
              <a:ext cx="96" cy="1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1" name="Line 115"/>
            <p:cNvSpPr>
              <a:spLocks noChangeShapeType="1"/>
            </p:cNvSpPr>
            <p:nvPr/>
          </p:nvSpPr>
          <p:spPr bwMode="auto">
            <a:xfrm>
              <a:off x="1608" y="2640"/>
              <a:ext cx="96" cy="1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2" name="Line 116"/>
            <p:cNvSpPr>
              <a:spLocks noChangeShapeType="1"/>
            </p:cNvSpPr>
            <p:nvPr/>
          </p:nvSpPr>
          <p:spPr bwMode="auto">
            <a:xfrm>
              <a:off x="1608" y="3176"/>
              <a:ext cx="96" cy="1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3" name="Line 117"/>
            <p:cNvSpPr>
              <a:spLocks noChangeShapeType="1"/>
            </p:cNvSpPr>
            <p:nvPr/>
          </p:nvSpPr>
          <p:spPr bwMode="auto">
            <a:xfrm>
              <a:off x="3936" y="3688"/>
              <a:ext cx="88" cy="1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" name="Group 118"/>
            <p:cNvGrpSpPr>
              <a:grpSpLocks/>
            </p:cNvGrpSpPr>
            <p:nvPr/>
          </p:nvGrpSpPr>
          <p:grpSpPr bwMode="auto">
            <a:xfrm>
              <a:off x="3936" y="2112"/>
              <a:ext cx="88" cy="1265"/>
              <a:chOff x="3936" y="2112"/>
              <a:chExt cx="88" cy="1265"/>
            </a:xfrm>
          </p:grpSpPr>
          <p:sp>
            <p:nvSpPr>
              <p:cNvPr id="15543" name="Line 119"/>
              <p:cNvSpPr>
                <a:spLocks noChangeShapeType="1"/>
              </p:cNvSpPr>
              <p:nvPr/>
            </p:nvSpPr>
            <p:spPr bwMode="auto">
              <a:xfrm>
                <a:off x="3936" y="2424"/>
                <a:ext cx="88" cy="1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4" name="Line 120"/>
              <p:cNvSpPr>
                <a:spLocks noChangeShapeType="1"/>
              </p:cNvSpPr>
              <p:nvPr/>
            </p:nvSpPr>
            <p:spPr bwMode="auto">
              <a:xfrm>
                <a:off x="3936" y="3064"/>
                <a:ext cx="88" cy="1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5" name="Line 121"/>
              <p:cNvSpPr>
                <a:spLocks noChangeShapeType="1"/>
              </p:cNvSpPr>
              <p:nvPr/>
            </p:nvSpPr>
            <p:spPr bwMode="auto">
              <a:xfrm>
                <a:off x="3936" y="3376"/>
                <a:ext cx="88" cy="1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6" name="Line 122"/>
              <p:cNvSpPr>
                <a:spLocks noChangeShapeType="1"/>
              </p:cNvSpPr>
              <p:nvPr/>
            </p:nvSpPr>
            <p:spPr bwMode="auto">
              <a:xfrm>
                <a:off x="3936" y="2744"/>
                <a:ext cx="88" cy="1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7" name="Line 123"/>
              <p:cNvSpPr>
                <a:spLocks noChangeShapeType="1"/>
              </p:cNvSpPr>
              <p:nvPr/>
            </p:nvSpPr>
            <p:spPr bwMode="auto">
              <a:xfrm>
                <a:off x="3936" y="2112"/>
                <a:ext cx="88" cy="1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124"/>
            <p:cNvGrpSpPr>
              <a:grpSpLocks/>
            </p:cNvGrpSpPr>
            <p:nvPr/>
          </p:nvGrpSpPr>
          <p:grpSpPr bwMode="auto">
            <a:xfrm>
              <a:off x="2216" y="3696"/>
              <a:ext cx="1585" cy="88"/>
              <a:chOff x="2216" y="3696"/>
              <a:chExt cx="1585" cy="88"/>
            </a:xfrm>
          </p:grpSpPr>
          <p:sp>
            <p:nvSpPr>
              <p:cNvPr id="15539" name="Line 125"/>
              <p:cNvSpPr>
                <a:spLocks noChangeShapeType="1"/>
              </p:cNvSpPr>
              <p:nvPr/>
            </p:nvSpPr>
            <p:spPr bwMode="auto">
              <a:xfrm>
                <a:off x="2216" y="3696"/>
                <a:ext cx="1" cy="88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0" name="Line 126"/>
              <p:cNvSpPr>
                <a:spLocks noChangeShapeType="1"/>
              </p:cNvSpPr>
              <p:nvPr/>
            </p:nvSpPr>
            <p:spPr bwMode="auto">
              <a:xfrm>
                <a:off x="2744" y="3696"/>
                <a:ext cx="1" cy="88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1" name="Line 127"/>
              <p:cNvSpPr>
                <a:spLocks noChangeShapeType="1"/>
              </p:cNvSpPr>
              <p:nvPr/>
            </p:nvSpPr>
            <p:spPr bwMode="auto">
              <a:xfrm>
                <a:off x="3272" y="3696"/>
                <a:ext cx="1" cy="88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2" name="Line 128"/>
              <p:cNvSpPr>
                <a:spLocks noChangeShapeType="1"/>
              </p:cNvSpPr>
              <p:nvPr/>
            </p:nvSpPr>
            <p:spPr bwMode="auto">
              <a:xfrm>
                <a:off x="3800" y="3696"/>
                <a:ext cx="1" cy="88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426" name="Oval 129"/>
            <p:cNvSpPr>
              <a:spLocks noChangeArrowheads="1"/>
            </p:cNvSpPr>
            <p:nvPr/>
          </p:nvSpPr>
          <p:spPr bwMode="auto">
            <a:xfrm>
              <a:off x="2248" y="2552"/>
              <a:ext cx="96" cy="80"/>
            </a:xfrm>
            <a:prstGeom prst="ellips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7" name="Oval 130"/>
            <p:cNvSpPr>
              <a:spLocks noChangeArrowheads="1"/>
            </p:cNvSpPr>
            <p:nvPr/>
          </p:nvSpPr>
          <p:spPr bwMode="auto">
            <a:xfrm>
              <a:off x="2056" y="2880"/>
              <a:ext cx="80" cy="8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8" name="Oval 131"/>
            <p:cNvSpPr>
              <a:spLocks noChangeArrowheads="1"/>
            </p:cNvSpPr>
            <p:nvPr/>
          </p:nvSpPr>
          <p:spPr bwMode="auto">
            <a:xfrm>
              <a:off x="2872" y="2392"/>
              <a:ext cx="80" cy="8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9" name="Oval 132"/>
            <p:cNvSpPr>
              <a:spLocks noChangeArrowheads="1"/>
            </p:cNvSpPr>
            <p:nvPr/>
          </p:nvSpPr>
          <p:spPr bwMode="auto">
            <a:xfrm>
              <a:off x="2992" y="2512"/>
              <a:ext cx="80" cy="8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0" name="Oval 133"/>
            <p:cNvSpPr>
              <a:spLocks noChangeArrowheads="1"/>
            </p:cNvSpPr>
            <p:nvPr/>
          </p:nvSpPr>
          <p:spPr bwMode="auto">
            <a:xfrm>
              <a:off x="3176" y="2312"/>
              <a:ext cx="80" cy="8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1" name="Oval 134"/>
            <p:cNvSpPr>
              <a:spLocks noChangeArrowheads="1"/>
            </p:cNvSpPr>
            <p:nvPr/>
          </p:nvSpPr>
          <p:spPr bwMode="auto">
            <a:xfrm>
              <a:off x="3112" y="2392"/>
              <a:ext cx="80" cy="8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2" name="Oval 135"/>
            <p:cNvSpPr>
              <a:spLocks noChangeArrowheads="1"/>
            </p:cNvSpPr>
            <p:nvPr/>
          </p:nvSpPr>
          <p:spPr bwMode="auto">
            <a:xfrm>
              <a:off x="3312" y="2312"/>
              <a:ext cx="80" cy="8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3" name="Oval 136"/>
            <p:cNvSpPr>
              <a:spLocks noChangeArrowheads="1"/>
            </p:cNvSpPr>
            <p:nvPr/>
          </p:nvSpPr>
          <p:spPr bwMode="auto">
            <a:xfrm>
              <a:off x="3400" y="2216"/>
              <a:ext cx="80" cy="8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4" name="Oval 137"/>
            <p:cNvSpPr>
              <a:spLocks noChangeArrowheads="1"/>
            </p:cNvSpPr>
            <p:nvPr/>
          </p:nvSpPr>
          <p:spPr bwMode="auto">
            <a:xfrm>
              <a:off x="3512" y="2296"/>
              <a:ext cx="80" cy="8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5" name="Oval 138"/>
            <p:cNvSpPr>
              <a:spLocks noChangeArrowheads="1"/>
            </p:cNvSpPr>
            <p:nvPr/>
          </p:nvSpPr>
          <p:spPr bwMode="auto">
            <a:xfrm>
              <a:off x="3616" y="2288"/>
              <a:ext cx="80" cy="8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6" name="Oval 139"/>
            <p:cNvSpPr>
              <a:spLocks noChangeArrowheads="1"/>
            </p:cNvSpPr>
            <p:nvPr/>
          </p:nvSpPr>
          <p:spPr bwMode="auto">
            <a:xfrm>
              <a:off x="2360" y="2720"/>
              <a:ext cx="80" cy="80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7" name="Oval 140"/>
            <p:cNvSpPr>
              <a:spLocks noChangeArrowheads="1"/>
            </p:cNvSpPr>
            <p:nvPr/>
          </p:nvSpPr>
          <p:spPr bwMode="auto">
            <a:xfrm>
              <a:off x="2448" y="2552"/>
              <a:ext cx="80" cy="8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8" name="Oval 141"/>
            <p:cNvSpPr>
              <a:spLocks noChangeArrowheads="1"/>
            </p:cNvSpPr>
            <p:nvPr/>
          </p:nvSpPr>
          <p:spPr bwMode="auto">
            <a:xfrm>
              <a:off x="2552" y="2504"/>
              <a:ext cx="80" cy="8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9" name="Oval 142"/>
            <p:cNvSpPr>
              <a:spLocks noChangeArrowheads="1"/>
            </p:cNvSpPr>
            <p:nvPr/>
          </p:nvSpPr>
          <p:spPr bwMode="auto">
            <a:xfrm>
              <a:off x="2656" y="2456"/>
              <a:ext cx="80" cy="8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0" name="Oval 143"/>
            <p:cNvSpPr>
              <a:spLocks noChangeArrowheads="1"/>
            </p:cNvSpPr>
            <p:nvPr/>
          </p:nvSpPr>
          <p:spPr bwMode="auto">
            <a:xfrm>
              <a:off x="2776" y="2496"/>
              <a:ext cx="80" cy="8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1" name="Oval 144"/>
            <p:cNvSpPr>
              <a:spLocks noChangeArrowheads="1"/>
            </p:cNvSpPr>
            <p:nvPr/>
          </p:nvSpPr>
          <p:spPr bwMode="auto">
            <a:xfrm>
              <a:off x="2152" y="2992"/>
              <a:ext cx="80" cy="8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2" name="Oval 145"/>
            <p:cNvSpPr>
              <a:spLocks noChangeArrowheads="1"/>
            </p:cNvSpPr>
            <p:nvPr/>
          </p:nvSpPr>
          <p:spPr bwMode="auto">
            <a:xfrm>
              <a:off x="2256" y="2760"/>
              <a:ext cx="80" cy="8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3" name="Oval 146"/>
            <p:cNvSpPr>
              <a:spLocks noChangeArrowheads="1"/>
            </p:cNvSpPr>
            <p:nvPr/>
          </p:nvSpPr>
          <p:spPr bwMode="auto">
            <a:xfrm>
              <a:off x="1944" y="2464"/>
              <a:ext cx="80" cy="8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4" name="Line 147"/>
            <p:cNvSpPr>
              <a:spLocks noChangeShapeType="1"/>
            </p:cNvSpPr>
            <p:nvPr/>
          </p:nvSpPr>
          <p:spPr bwMode="auto">
            <a:xfrm>
              <a:off x="1976" y="2504"/>
              <a:ext cx="112" cy="416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5" name="Line 148"/>
            <p:cNvSpPr>
              <a:spLocks noChangeShapeType="1"/>
            </p:cNvSpPr>
            <p:nvPr/>
          </p:nvSpPr>
          <p:spPr bwMode="auto">
            <a:xfrm>
              <a:off x="2080" y="2912"/>
              <a:ext cx="105" cy="1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6" name="Line 149"/>
            <p:cNvSpPr>
              <a:spLocks noChangeShapeType="1"/>
            </p:cNvSpPr>
            <p:nvPr/>
          </p:nvSpPr>
          <p:spPr bwMode="auto">
            <a:xfrm flipV="1">
              <a:off x="2192" y="2792"/>
              <a:ext cx="120" cy="232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7" name="Line 150"/>
            <p:cNvSpPr>
              <a:spLocks noChangeShapeType="1"/>
            </p:cNvSpPr>
            <p:nvPr/>
          </p:nvSpPr>
          <p:spPr bwMode="auto">
            <a:xfrm flipV="1">
              <a:off x="2296" y="2752"/>
              <a:ext cx="96" cy="56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8" name="Line 151"/>
            <p:cNvSpPr>
              <a:spLocks noChangeShapeType="1"/>
            </p:cNvSpPr>
            <p:nvPr/>
          </p:nvSpPr>
          <p:spPr bwMode="auto">
            <a:xfrm flipV="1">
              <a:off x="2400" y="2584"/>
              <a:ext cx="88" cy="15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9" name="Line 152"/>
            <p:cNvSpPr>
              <a:spLocks noChangeShapeType="1"/>
            </p:cNvSpPr>
            <p:nvPr/>
          </p:nvSpPr>
          <p:spPr bwMode="auto">
            <a:xfrm flipV="1">
              <a:off x="2480" y="2488"/>
              <a:ext cx="224" cy="112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0" name="Line 153"/>
            <p:cNvSpPr>
              <a:spLocks noChangeShapeType="1"/>
            </p:cNvSpPr>
            <p:nvPr/>
          </p:nvSpPr>
          <p:spPr bwMode="auto">
            <a:xfrm>
              <a:off x="2712" y="2496"/>
              <a:ext cx="80" cy="32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1" name="Freeform 154"/>
            <p:cNvSpPr>
              <a:spLocks/>
            </p:cNvSpPr>
            <p:nvPr/>
          </p:nvSpPr>
          <p:spPr bwMode="auto">
            <a:xfrm>
              <a:off x="2808" y="2432"/>
              <a:ext cx="248" cy="136"/>
            </a:xfrm>
            <a:custGeom>
              <a:avLst/>
              <a:gdLst>
                <a:gd name="T0" fmla="*/ 0 w 248"/>
                <a:gd name="T1" fmla="*/ 104 h 136"/>
                <a:gd name="T2" fmla="*/ 104 w 248"/>
                <a:gd name="T3" fmla="*/ 0 h 136"/>
                <a:gd name="T4" fmla="*/ 248 w 248"/>
                <a:gd name="T5" fmla="*/ 136 h 136"/>
                <a:gd name="T6" fmla="*/ 0 60000 65536"/>
                <a:gd name="T7" fmla="*/ 0 60000 65536"/>
                <a:gd name="T8" fmla="*/ 0 60000 65536"/>
                <a:gd name="T9" fmla="*/ 0 w 248"/>
                <a:gd name="T10" fmla="*/ 0 h 136"/>
                <a:gd name="T11" fmla="*/ 248 w 248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8" h="136">
                  <a:moveTo>
                    <a:pt x="0" y="104"/>
                  </a:moveTo>
                  <a:lnTo>
                    <a:pt x="104" y="0"/>
                  </a:lnTo>
                  <a:lnTo>
                    <a:pt x="248" y="136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2" name="Line 155"/>
            <p:cNvSpPr>
              <a:spLocks noChangeShapeType="1"/>
            </p:cNvSpPr>
            <p:nvPr/>
          </p:nvSpPr>
          <p:spPr bwMode="auto">
            <a:xfrm>
              <a:off x="3424" y="2240"/>
              <a:ext cx="128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3" name="Line 156"/>
            <p:cNvSpPr>
              <a:spLocks noChangeShapeType="1"/>
            </p:cNvSpPr>
            <p:nvPr/>
          </p:nvSpPr>
          <p:spPr bwMode="auto">
            <a:xfrm>
              <a:off x="3536" y="2328"/>
              <a:ext cx="120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4" name="Oval 157"/>
            <p:cNvSpPr>
              <a:spLocks noChangeArrowheads="1"/>
            </p:cNvSpPr>
            <p:nvPr/>
          </p:nvSpPr>
          <p:spPr bwMode="auto">
            <a:xfrm>
              <a:off x="1936" y="2928"/>
              <a:ext cx="96" cy="88"/>
            </a:xfrm>
            <a:prstGeom prst="ellipse">
              <a:avLst/>
            </a:prstGeom>
            <a:solidFill>
              <a:schemeClr val="hlink"/>
            </a:solidFill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" name="Group 158"/>
            <p:cNvGrpSpPr>
              <a:grpSpLocks/>
            </p:cNvGrpSpPr>
            <p:nvPr/>
          </p:nvGrpSpPr>
          <p:grpSpPr bwMode="auto">
            <a:xfrm>
              <a:off x="1952" y="2592"/>
              <a:ext cx="152" cy="360"/>
              <a:chOff x="1952" y="2592"/>
              <a:chExt cx="152" cy="360"/>
            </a:xfrm>
          </p:grpSpPr>
          <p:sp>
            <p:nvSpPr>
              <p:cNvPr id="15533" name="Freeform 159"/>
              <p:cNvSpPr>
                <a:spLocks/>
              </p:cNvSpPr>
              <p:nvPr/>
            </p:nvSpPr>
            <p:spPr bwMode="auto">
              <a:xfrm>
                <a:off x="1952" y="2904"/>
                <a:ext cx="32" cy="48"/>
              </a:xfrm>
              <a:custGeom>
                <a:avLst/>
                <a:gdLst>
                  <a:gd name="T0" fmla="*/ 0 w 32"/>
                  <a:gd name="T1" fmla="*/ 40 h 48"/>
                  <a:gd name="T2" fmla="*/ 16 w 32"/>
                  <a:gd name="T3" fmla="*/ 0 h 48"/>
                  <a:gd name="T4" fmla="*/ 32 w 32"/>
                  <a:gd name="T5" fmla="*/ 8 h 48"/>
                  <a:gd name="T6" fmla="*/ 16 w 32"/>
                  <a:gd name="T7" fmla="*/ 48 h 48"/>
                  <a:gd name="T8" fmla="*/ 0 w 32"/>
                  <a:gd name="T9" fmla="*/ 4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8"/>
                  <a:gd name="T17" fmla="*/ 32 w 3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8">
                    <a:moveTo>
                      <a:pt x="0" y="40"/>
                    </a:moveTo>
                    <a:lnTo>
                      <a:pt x="16" y="0"/>
                    </a:lnTo>
                    <a:lnTo>
                      <a:pt x="32" y="8"/>
                    </a:lnTo>
                    <a:lnTo>
                      <a:pt x="16" y="48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4" name="Freeform 160"/>
              <p:cNvSpPr>
                <a:spLocks/>
              </p:cNvSpPr>
              <p:nvPr/>
            </p:nvSpPr>
            <p:spPr bwMode="auto">
              <a:xfrm>
                <a:off x="1976" y="2840"/>
                <a:ext cx="32" cy="48"/>
              </a:xfrm>
              <a:custGeom>
                <a:avLst/>
                <a:gdLst>
                  <a:gd name="T0" fmla="*/ 0 w 32"/>
                  <a:gd name="T1" fmla="*/ 40 h 48"/>
                  <a:gd name="T2" fmla="*/ 16 w 32"/>
                  <a:gd name="T3" fmla="*/ 0 h 48"/>
                  <a:gd name="T4" fmla="*/ 32 w 32"/>
                  <a:gd name="T5" fmla="*/ 8 h 48"/>
                  <a:gd name="T6" fmla="*/ 16 w 32"/>
                  <a:gd name="T7" fmla="*/ 48 h 48"/>
                  <a:gd name="T8" fmla="*/ 0 w 32"/>
                  <a:gd name="T9" fmla="*/ 4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8"/>
                  <a:gd name="T17" fmla="*/ 32 w 3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8">
                    <a:moveTo>
                      <a:pt x="0" y="40"/>
                    </a:moveTo>
                    <a:lnTo>
                      <a:pt x="16" y="0"/>
                    </a:lnTo>
                    <a:lnTo>
                      <a:pt x="32" y="8"/>
                    </a:lnTo>
                    <a:lnTo>
                      <a:pt x="16" y="48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5" name="Freeform 161"/>
              <p:cNvSpPr>
                <a:spLocks/>
              </p:cNvSpPr>
              <p:nvPr/>
            </p:nvSpPr>
            <p:spPr bwMode="auto">
              <a:xfrm>
                <a:off x="2000" y="2776"/>
                <a:ext cx="32" cy="40"/>
              </a:xfrm>
              <a:custGeom>
                <a:avLst/>
                <a:gdLst>
                  <a:gd name="T0" fmla="*/ 0 w 32"/>
                  <a:gd name="T1" fmla="*/ 32 h 40"/>
                  <a:gd name="T2" fmla="*/ 16 w 32"/>
                  <a:gd name="T3" fmla="*/ 0 h 40"/>
                  <a:gd name="T4" fmla="*/ 32 w 32"/>
                  <a:gd name="T5" fmla="*/ 8 h 40"/>
                  <a:gd name="T6" fmla="*/ 16 w 32"/>
                  <a:gd name="T7" fmla="*/ 40 h 40"/>
                  <a:gd name="T8" fmla="*/ 0 w 32"/>
                  <a:gd name="T9" fmla="*/ 32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0"/>
                  <a:gd name="T17" fmla="*/ 32 w 32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0">
                    <a:moveTo>
                      <a:pt x="0" y="32"/>
                    </a:moveTo>
                    <a:lnTo>
                      <a:pt x="16" y="0"/>
                    </a:lnTo>
                    <a:lnTo>
                      <a:pt x="32" y="8"/>
                    </a:lnTo>
                    <a:lnTo>
                      <a:pt x="16" y="4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6" name="Freeform 162"/>
              <p:cNvSpPr>
                <a:spLocks/>
              </p:cNvSpPr>
              <p:nvPr/>
            </p:nvSpPr>
            <p:spPr bwMode="auto">
              <a:xfrm>
                <a:off x="2032" y="2704"/>
                <a:ext cx="24" cy="48"/>
              </a:xfrm>
              <a:custGeom>
                <a:avLst/>
                <a:gdLst>
                  <a:gd name="T0" fmla="*/ 0 w 24"/>
                  <a:gd name="T1" fmla="*/ 40 h 48"/>
                  <a:gd name="T2" fmla="*/ 8 w 24"/>
                  <a:gd name="T3" fmla="*/ 0 h 48"/>
                  <a:gd name="T4" fmla="*/ 24 w 24"/>
                  <a:gd name="T5" fmla="*/ 8 h 48"/>
                  <a:gd name="T6" fmla="*/ 16 w 24"/>
                  <a:gd name="T7" fmla="*/ 48 h 48"/>
                  <a:gd name="T8" fmla="*/ 0 w 24"/>
                  <a:gd name="T9" fmla="*/ 4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48"/>
                  <a:gd name="T17" fmla="*/ 24 w 24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48">
                    <a:moveTo>
                      <a:pt x="0" y="40"/>
                    </a:moveTo>
                    <a:lnTo>
                      <a:pt x="8" y="0"/>
                    </a:lnTo>
                    <a:lnTo>
                      <a:pt x="24" y="8"/>
                    </a:lnTo>
                    <a:lnTo>
                      <a:pt x="16" y="48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7" name="Freeform 163"/>
              <p:cNvSpPr>
                <a:spLocks/>
              </p:cNvSpPr>
              <p:nvPr/>
            </p:nvSpPr>
            <p:spPr bwMode="auto">
              <a:xfrm>
                <a:off x="2056" y="2640"/>
                <a:ext cx="32" cy="40"/>
              </a:xfrm>
              <a:custGeom>
                <a:avLst/>
                <a:gdLst>
                  <a:gd name="T0" fmla="*/ 0 w 32"/>
                  <a:gd name="T1" fmla="*/ 32 h 40"/>
                  <a:gd name="T2" fmla="*/ 16 w 32"/>
                  <a:gd name="T3" fmla="*/ 0 h 40"/>
                  <a:gd name="T4" fmla="*/ 32 w 32"/>
                  <a:gd name="T5" fmla="*/ 8 h 40"/>
                  <a:gd name="T6" fmla="*/ 16 w 32"/>
                  <a:gd name="T7" fmla="*/ 40 h 40"/>
                  <a:gd name="T8" fmla="*/ 0 w 32"/>
                  <a:gd name="T9" fmla="*/ 32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0"/>
                  <a:gd name="T17" fmla="*/ 32 w 32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0">
                    <a:moveTo>
                      <a:pt x="0" y="32"/>
                    </a:moveTo>
                    <a:lnTo>
                      <a:pt x="16" y="0"/>
                    </a:lnTo>
                    <a:lnTo>
                      <a:pt x="32" y="8"/>
                    </a:lnTo>
                    <a:lnTo>
                      <a:pt x="16" y="4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8" name="Freeform 164"/>
              <p:cNvSpPr>
                <a:spLocks/>
              </p:cNvSpPr>
              <p:nvPr/>
            </p:nvSpPr>
            <p:spPr bwMode="auto">
              <a:xfrm>
                <a:off x="2080" y="2592"/>
                <a:ext cx="24" cy="24"/>
              </a:xfrm>
              <a:custGeom>
                <a:avLst/>
                <a:gdLst>
                  <a:gd name="T0" fmla="*/ 0 w 24"/>
                  <a:gd name="T1" fmla="*/ 16 h 24"/>
                  <a:gd name="T2" fmla="*/ 8 w 24"/>
                  <a:gd name="T3" fmla="*/ 0 h 24"/>
                  <a:gd name="T4" fmla="*/ 24 w 24"/>
                  <a:gd name="T5" fmla="*/ 8 h 24"/>
                  <a:gd name="T6" fmla="*/ 16 w 24"/>
                  <a:gd name="T7" fmla="*/ 24 h 24"/>
                  <a:gd name="T8" fmla="*/ 0 w 24"/>
                  <a:gd name="T9" fmla="*/ 16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0" y="16"/>
                    </a:moveTo>
                    <a:lnTo>
                      <a:pt x="8" y="0"/>
                    </a:lnTo>
                    <a:lnTo>
                      <a:pt x="24" y="8"/>
                    </a:lnTo>
                    <a:lnTo>
                      <a:pt x="16" y="24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" name="Group 165"/>
            <p:cNvGrpSpPr>
              <a:grpSpLocks/>
            </p:cNvGrpSpPr>
            <p:nvPr/>
          </p:nvGrpSpPr>
          <p:grpSpPr bwMode="auto">
            <a:xfrm>
              <a:off x="2192" y="2312"/>
              <a:ext cx="104" cy="248"/>
              <a:chOff x="2192" y="2312"/>
              <a:chExt cx="104" cy="248"/>
            </a:xfrm>
          </p:grpSpPr>
          <p:sp>
            <p:nvSpPr>
              <p:cNvPr id="15529" name="Freeform 166"/>
              <p:cNvSpPr>
                <a:spLocks/>
              </p:cNvSpPr>
              <p:nvPr/>
            </p:nvSpPr>
            <p:spPr bwMode="auto">
              <a:xfrm>
                <a:off x="2192" y="2312"/>
                <a:ext cx="32" cy="48"/>
              </a:xfrm>
              <a:custGeom>
                <a:avLst/>
                <a:gdLst>
                  <a:gd name="T0" fmla="*/ 16 w 32"/>
                  <a:gd name="T1" fmla="*/ 0 h 48"/>
                  <a:gd name="T2" fmla="*/ 32 w 32"/>
                  <a:gd name="T3" fmla="*/ 40 h 48"/>
                  <a:gd name="T4" fmla="*/ 16 w 32"/>
                  <a:gd name="T5" fmla="*/ 48 h 48"/>
                  <a:gd name="T6" fmla="*/ 0 w 32"/>
                  <a:gd name="T7" fmla="*/ 8 h 48"/>
                  <a:gd name="T8" fmla="*/ 16 w 32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8"/>
                  <a:gd name="T17" fmla="*/ 32 w 3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8">
                    <a:moveTo>
                      <a:pt x="16" y="0"/>
                    </a:moveTo>
                    <a:lnTo>
                      <a:pt x="32" y="40"/>
                    </a:lnTo>
                    <a:lnTo>
                      <a:pt x="16" y="48"/>
                    </a:lnTo>
                    <a:lnTo>
                      <a:pt x="0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0" name="Freeform 167"/>
              <p:cNvSpPr>
                <a:spLocks/>
              </p:cNvSpPr>
              <p:nvPr/>
            </p:nvSpPr>
            <p:spPr bwMode="auto">
              <a:xfrm>
                <a:off x="2216" y="2376"/>
                <a:ext cx="32" cy="48"/>
              </a:xfrm>
              <a:custGeom>
                <a:avLst/>
                <a:gdLst>
                  <a:gd name="T0" fmla="*/ 16 w 32"/>
                  <a:gd name="T1" fmla="*/ 0 h 48"/>
                  <a:gd name="T2" fmla="*/ 32 w 32"/>
                  <a:gd name="T3" fmla="*/ 40 h 48"/>
                  <a:gd name="T4" fmla="*/ 16 w 32"/>
                  <a:gd name="T5" fmla="*/ 48 h 48"/>
                  <a:gd name="T6" fmla="*/ 0 w 32"/>
                  <a:gd name="T7" fmla="*/ 8 h 48"/>
                  <a:gd name="T8" fmla="*/ 16 w 32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8"/>
                  <a:gd name="T17" fmla="*/ 32 w 3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8">
                    <a:moveTo>
                      <a:pt x="16" y="0"/>
                    </a:moveTo>
                    <a:lnTo>
                      <a:pt x="32" y="40"/>
                    </a:lnTo>
                    <a:lnTo>
                      <a:pt x="16" y="48"/>
                    </a:lnTo>
                    <a:lnTo>
                      <a:pt x="0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1" name="Freeform 168"/>
              <p:cNvSpPr>
                <a:spLocks/>
              </p:cNvSpPr>
              <p:nvPr/>
            </p:nvSpPr>
            <p:spPr bwMode="auto">
              <a:xfrm>
                <a:off x="2240" y="2448"/>
                <a:ext cx="32" cy="48"/>
              </a:xfrm>
              <a:custGeom>
                <a:avLst/>
                <a:gdLst>
                  <a:gd name="T0" fmla="*/ 16 w 32"/>
                  <a:gd name="T1" fmla="*/ 0 h 48"/>
                  <a:gd name="T2" fmla="*/ 32 w 32"/>
                  <a:gd name="T3" fmla="*/ 40 h 48"/>
                  <a:gd name="T4" fmla="*/ 16 w 32"/>
                  <a:gd name="T5" fmla="*/ 48 h 48"/>
                  <a:gd name="T6" fmla="*/ 0 w 32"/>
                  <a:gd name="T7" fmla="*/ 8 h 48"/>
                  <a:gd name="T8" fmla="*/ 16 w 32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8"/>
                  <a:gd name="T17" fmla="*/ 32 w 3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8">
                    <a:moveTo>
                      <a:pt x="16" y="0"/>
                    </a:moveTo>
                    <a:lnTo>
                      <a:pt x="32" y="40"/>
                    </a:lnTo>
                    <a:lnTo>
                      <a:pt x="16" y="48"/>
                    </a:lnTo>
                    <a:lnTo>
                      <a:pt x="0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2" name="Freeform 169"/>
              <p:cNvSpPr>
                <a:spLocks/>
              </p:cNvSpPr>
              <p:nvPr/>
            </p:nvSpPr>
            <p:spPr bwMode="auto">
              <a:xfrm>
                <a:off x="2264" y="2512"/>
                <a:ext cx="32" cy="48"/>
              </a:xfrm>
              <a:custGeom>
                <a:avLst/>
                <a:gdLst>
                  <a:gd name="T0" fmla="*/ 16 w 32"/>
                  <a:gd name="T1" fmla="*/ 0 h 48"/>
                  <a:gd name="T2" fmla="*/ 32 w 32"/>
                  <a:gd name="T3" fmla="*/ 40 h 48"/>
                  <a:gd name="T4" fmla="*/ 16 w 32"/>
                  <a:gd name="T5" fmla="*/ 48 h 48"/>
                  <a:gd name="T6" fmla="*/ 0 w 32"/>
                  <a:gd name="T7" fmla="*/ 8 h 48"/>
                  <a:gd name="T8" fmla="*/ 16 w 32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8"/>
                  <a:gd name="T17" fmla="*/ 32 w 3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8">
                    <a:moveTo>
                      <a:pt x="16" y="0"/>
                    </a:moveTo>
                    <a:lnTo>
                      <a:pt x="32" y="40"/>
                    </a:lnTo>
                    <a:lnTo>
                      <a:pt x="16" y="48"/>
                    </a:lnTo>
                    <a:lnTo>
                      <a:pt x="0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" name="Group 170"/>
            <p:cNvGrpSpPr>
              <a:grpSpLocks/>
            </p:cNvGrpSpPr>
            <p:nvPr/>
          </p:nvGrpSpPr>
          <p:grpSpPr bwMode="auto">
            <a:xfrm>
              <a:off x="2280" y="2592"/>
              <a:ext cx="136" cy="208"/>
              <a:chOff x="2280" y="2592"/>
              <a:chExt cx="136" cy="208"/>
            </a:xfrm>
          </p:grpSpPr>
          <p:sp>
            <p:nvSpPr>
              <p:cNvPr id="15525" name="Freeform 171"/>
              <p:cNvSpPr>
                <a:spLocks/>
              </p:cNvSpPr>
              <p:nvPr/>
            </p:nvSpPr>
            <p:spPr bwMode="auto">
              <a:xfrm>
                <a:off x="2280" y="2592"/>
                <a:ext cx="32" cy="40"/>
              </a:xfrm>
              <a:custGeom>
                <a:avLst/>
                <a:gdLst>
                  <a:gd name="T0" fmla="*/ 16 w 32"/>
                  <a:gd name="T1" fmla="*/ 0 h 40"/>
                  <a:gd name="T2" fmla="*/ 32 w 32"/>
                  <a:gd name="T3" fmla="*/ 32 h 40"/>
                  <a:gd name="T4" fmla="*/ 16 w 32"/>
                  <a:gd name="T5" fmla="*/ 40 h 40"/>
                  <a:gd name="T6" fmla="*/ 0 w 32"/>
                  <a:gd name="T7" fmla="*/ 8 h 40"/>
                  <a:gd name="T8" fmla="*/ 16 w 32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0"/>
                  <a:gd name="T17" fmla="*/ 32 w 32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0">
                    <a:moveTo>
                      <a:pt x="16" y="0"/>
                    </a:moveTo>
                    <a:lnTo>
                      <a:pt x="32" y="32"/>
                    </a:lnTo>
                    <a:lnTo>
                      <a:pt x="16" y="40"/>
                    </a:lnTo>
                    <a:lnTo>
                      <a:pt x="0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6" name="Freeform 172"/>
              <p:cNvSpPr>
                <a:spLocks/>
              </p:cNvSpPr>
              <p:nvPr/>
            </p:nvSpPr>
            <p:spPr bwMode="auto">
              <a:xfrm>
                <a:off x="2312" y="2656"/>
                <a:ext cx="40" cy="40"/>
              </a:xfrm>
              <a:custGeom>
                <a:avLst/>
                <a:gdLst>
                  <a:gd name="T0" fmla="*/ 16 w 40"/>
                  <a:gd name="T1" fmla="*/ 0 h 40"/>
                  <a:gd name="T2" fmla="*/ 40 w 40"/>
                  <a:gd name="T3" fmla="*/ 32 h 40"/>
                  <a:gd name="T4" fmla="*/ 24 w 40"/>
                  <a:gd name="T5" fmla="*/ 40 h 40"/>
                  <a:gd name="T6" fmla="*/ 0 w 40"/>
                  <a:gd name="T7" fmla="*/ 8 h 40"/>
                  <a:gd name="T8" fmla="*/ 16 w 40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40"/>
                  <a:gd name="T17" fmla="*/ 40 w 40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40">
                    <a:moveTo>
                      <a:pt x="16" y="0"/>
                    </a:moveTo>
                    <a:lnTo>
                      <a:pt x="40" y="32"/>
                    </a:lnTo>
                    <a:lnTo>
                      <a:pt x="24" y="40"/>
                    </a:lnTo>
                    <a:lnTo>
                      <a:pt x="0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7" name="Freeform 173"/>
              <p:cNvSpPr>
                <a:spLocks/>
              </p:cNvSpPr>
              <p:nvPr/>
            </p:nvSpPr>
            <p:spPr bwMode="auto">
              <a:xfrm>
                <a:off x="2352" y="2712"/>
                <a:ext cx="40" cy="48"/>
              </a:xfrm>
              <a:custGeom>
                <a:avLst/>
                <a:gdLst>
                  <a:gd name="T0" fmla="*/ 16 w 40"/>
                  <a:gd name="T1" fmla="*/ 0 h 48"/>
                  <a:gd name="T2" fmla="*/ 40 w 40"/>
                  <a:gd name="T3" fmla="*/ 40 h 48"/>
                  <a:gd name="T4" fmla="*/ 24 w 40"/>
                  <a:gd name="T5" fmla="*/ 48 h 48"/>
                  <a:gd name="T6" fmla="*/ 0 w 40"/>
                  <a:gd name="T7" fmla="*/ 8 h 48"/>
                  <a:gd name="T8" fmla="*/ 16 w 40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48"/>
                  <a:gd name="T17" fmla="*/ 40 w 40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48">
                    <a:moveTo>
                      <a:pt x="16" y="0"/>
                    </a:moveTo>
                    <a:lnTo>
                      <a:pt x="40" y="40"/>
                    </a:lnTo>
                    <a:lnTo>
                      <a:pt x="24" y="48"/>
                    </a:lnTo>
                    <a:lnTo>
                      <a:pt x="0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8" name="Freeform 174"/>
              <p:cNvSpPr>
                <a:spLocks/>
              </p:cNvSpPr>
              <p:nvPr/>
            </p:nvSpPr>
            <p:spPr bwMode="auto">
              <a:xfrm>
                <a:off x="2392" y="2776"/>
                <a:ext cx="24" cy="24"/>
              </a:xfrm>
              <a:custGeom>
                <a:avLst/>
                <a:gdLst>
                  <a:gd name="T0" fmla="*/ 16 w 24"/>
                  <a:gd name="T1" fmla="*/ 0 h 24"/>
                  <a:gd name="T2" fmla="*/ 24 w 24"/>
                  <a:gd name="T3" fmla="*/ 16 h 24"/>
                  <a:gd name="T4" fmla="*/ 8 w 24"/>
                  <a:gd name="T5" fmla="*/ 24 h 24"/>
                  <a:gd name="T6" fmla="*/ 0 w 24"/>
                  <a:gd name="T7" fmla="*/ 8 h 24"/>
                  <a:gd name="T8" fmla="*/ 16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6" y="0"/>
                    </a:moveTo>
                    <a:lnTo>
                      <a:pt x="24" y="16"/>
                    </a:lnTo>
                    <a:lnTo>
                      <a:pt x="8" y="24"/>
                    </a:lnTo>
                    <a:lnTo>
                      <a:pt x="0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175"/>
            <p:cNvGrpSpPr>
              <a:grpSpLocks/>
            </p:cNvGrpSpPr>
            <p:nvPr/>
          </p:nvGrpSpPr>
          <p:grpSpPr bwMode="auto">
            <a:xfrm>
              <a:off x="2416" y="2824"/>
              <a:ext cx="112" cy="240"/>
              <a:chOff x="2416" y="2824"/>
              <a:chExt cx="112" cy="240"/>
            </a:xfrm>
          </p:grpSpPr>
          <p:sp>
            <p:nvSpPr>
              <p:cNvPr id="15521" name="Freeform 176"/>
              <p:cNvSpPr>
                <a:spLocks/>
              </p:cNvSpPr>
              <p:nvPr/>
            </p:nvSpPr>
            <p:spPr bwMode="auto">
              <a:xfrm>
                <a:off x="2416" y="2824"/>
                <a:ext cx="32" cy="48"/>
              </a:xfrm>
              <a:custGeom>
                <a:avLst/>
                <a:gdLst>
                  <a:gd name="T0" fmla="*/ 16 w 32"/>
                  <a:gd name="T1" fmla="*/ 0 h 48"/>
                  <a:gd name="T2" fmla="*/ 32 w 32"/>
                  <a:gd name="T3" fmla="*/ 40 h 48"/>
                  <a:gd name="T4" fmla="*/ 16 w 32"/>
                  <a:gd name="T5" fmla="*/ 48 h 48"/>
                  <a:gd name="T6" fmla="*/ 0 w 32"/>
                  <a:gd name="T7" fmla="*/ 8 h 48"/>
                  <a:gd name="T8" fmla="*/ 16 w 32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8"/>
                  <a:gd name="T17" fmla="*/ 32 w 3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8">
                    <a:moveTo>
                      <a:pt x="16" y="0"/>
                    </a:moveTo>
                    <a:lnTo>
                      <a:pt x="32" y="40"/>
                    </a:lnTo>
                    <a:lnTo>
                      <a:pt x="16" y="48"/>
                    </a:lnTo>
                    <a:lnTo>
                      <a:pt x="0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2" name="Freeform 177"/>
              <p:cNvSpPr>
                <a:spLocks/>
              </p:cNvSpPr>
              <p:nvPr/>
            </p:nvSpPr>
            <p:spPr bwMode="auto">
              <a:xfrm>
                <a:off x="2440" y="2888"/>
                <a:ext cx="32" cy="48"/>
              </a:xfrm>
              <a:custGeom>
                <a:avLst/>
                <a:gdLst>
                  <a:gd name="T0" fmla="*/ 16 w 32"/>
                  <a:gd name="T1" fmla="*/ 0 h 48"/>
                  <a:gd name="T2" fmla="*/ 32 w 32"/>
                  <a:gd name="T3" fmla="*/ 40 h 48"/>
                  <a:gd name="T4" fmla="*/ 16 w 32"/>
                  <a:gd name="T5" fmla="*/ 48 h 48"/>
                  <a:gd name="T6" fmla="*/ 0 w 32"/>
                  <a:gd name="T7" fmla="*/ 8 h 48"/>
                  <a:gd name="T8" fmla="*/ 16 w 32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8"/>
                  <a:gd name="T17" fmla="*/ 32 w 3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8">
                    <a:moveTo>
                      <a:pt x="16" y="0"/>
                    </a:moveTo>
                    <a:lnTo>
                      <a:pt x="32" y="40"/>
                    </a:lnTo>
                    <a:lnTo>
                      <a:pt x="16" y="48"/>
                    </a:lnTo>
                    <a:lnTo>
                      <a:pt x="0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3" name="Freeform 178"/>
              <p:cNvSpPr>
                <a:spLocks/>
              </p:cNvSpPr>
              <p:nvPr/>
            </p:nvSpPr>
            <p:spPr bwMode="auto">
              <a:xfrm>
                <a:off x="2472" y="2960"/>
                <a:ext cx="32" cy="40"/>
              </a:xfrm>
              <a:custGeom>
                <a:avLst/>
                <a:gdLst>
                  <a:gd name="T0" fmla="*/ 16 w 32"/>
                  <a:gd name="T1" fmla="*/ 0 h 40"/>
                  <a:gd name="T2" fmla="*/ 32 w 32"/>
                  <a:gd name="T3" fmla="*/ 32 h 40"/>
                  <a:gd name="T4" fmla="*/ 16 w 32"/>
                  <a:gd name="T5" fmla="*/ 40 h 40"/>
                  <a:gd name="T6" fmla="*/ 0 w 32"/>
                  <a:gd name="T7" fmla="*/ 8 h 40"/>
                  <a:gd name="T8" fmla="*/ 16 w 32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0"/>
                  <a:gd name="T17" fmla="*/ 32 w 32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0">
                    <a:moveTo>
                      <a:pt x="16" y="0"/>
                    </a:moveTo>
                    <a:lnTo>
                      <a:pt x="32" y="32"/>
                    </a:lnTo>
                    <a:lnTo>
                      <a:pt x="16" y="40"/>
                    </a:lnTo>
                    <a:lnTo>
                      <a:pt x="0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4" name="Freeform 179"/>
              <p:cNvSpPr>
                <a:spLocks/>
              </p:cNvSpPr>
              <p:nvPr/>
            </p:nvSpPr>
            <p:spPr bwMode="auto">
              <a:xfrm>
                <a:off x="2496" y="3024"/>
                <a:ext cx="32" cy="40"/>
              </a:xfrm>
              <a:custGeom>
                <a:avLst/>
                <a:gdLst>
                  <a:gd name="T0" fmla="*/ 16 w 32"/>
                  <a:gd name="T1" fmla="*/ 0 h 40"/>
                  <a:gd name="T2" fmla="*/ 32 w 32"/>
                  <a:gd name="T3" fmla="*/ 32 h 40"/>
                  <a:gd name="T4" fmla="*/ 16 w 32"/>
                  <a:gd name="T5" fmla="*/ 40 h 40"/>
                  <a:gd name="T6" fmla="*/ 0 w 32"/>
                  <a:gd name="T7" fmla="*/ 8 h 40"/>
                  <a:gd name="T8" fmla="*/ 16 w 32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0"/>
                  <a:gd name="T17" fmla="*/ 32 w 32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0">
                    <a:moveTo>
                      <a:pt x="16" y="0"/>
                    </a:moveTo>
                    <a:lnTo>
                      <a:pt x="32" y="32"/>
                    </a:lnTo>
                    <a:lnTo>
                      <a:pt x="16" y="40"/>
                    </a:lnTo>
                    <a:lnTo>
                      <a:pt x="0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" name="Group 180"/>
            <p:cNvGrpSpPr>
              <a:grpSpLocks/>
            </p:cNvGrpSpPr>
            <p:nvPr/>
          </p:nvGrpSpPr>
          <p:grpSpPr bwMode="auto">
            <a:xfrm>
              <a:off x="2512" y="3088"/>
              <a:ext cx="112" cy="216"/>
              <a:chOff x="2512" y="3088"/>
              <a:chExt cx="112" cy="216"/>
            </a:xfrm>
          </p:grpSpPr>
          <p:sp>
            <p:nvSpPr>
              <p:cNvPr id="15517" name="Freeform 181"/>
              <p:cNvSpPr>
                <a:spLocks/>
              </p:cNvSpPr>
              <p:nvPr/>
            </p:nvSpPr>
            <p:spPr bwMode="auto">
              <a:xfrm>
                <a:off x="2512" y="3088"/>
                <a:ext cx="32" cy="48"/>
              </a:xfrm>
              <a:custGeom>
                <a:avLst/>
                <a:gdLst>
                  <a:gd name="T0" fmla="*/ 16 w 32"/>
                  <a:gd name="T1" fmla="*/ 0 h 48"/>
                  <a:gd name="T2" fmla="*/ 32 w 32"/>
                  <a:gd name="T3" fmla="*/ 40 h 48"/>
                  <a:gd name="T4" fmla="*/ 16 w 32"/>
                  <a:gd name="T5" fmla="*/ 48 h 48"/>
                  <a:gd name="T6" fmla="*/ 0 w 32"/>
                  <a:gd name="T7" fmla="*/ 8 h 48"/>
                  <a:gd name="T8" fmla="*/ 16 w 32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8"/>
                  <a:gd name="T17" fmla="*/ 32 w 3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8">
                    <a:moveTo>
                      <a:pt x="16" y="0"/>
                    </a:moveTo>
                    <a:lnTo>
                      <a:pt x="32" y="40"/>
                    </a:lnTo>
                    <a:lnTo>
                      <a:pt x="16" y="48"/>
                    </a:lnTo>
                    <a:lnTo>
                      <a:pt x="0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8" name="Freeform 182"/>
              <p:cNvSpPr>
                <a:spLocks/>
              </p:cNvSpPr>
              <p:nvPr/>
            </p:nvSpPr>
            <p:spPr bwMode="auto">
              <a:xfrm>
                <a:off x="2544" y="3152"/>
                <a:ext cx="32" cy="48"/>
              </a:xfrm>
              <a:custGeom>
                <a:avLst/>
                <a:gdLst>
                  <a:gd name="T0" fmla="*/ 16 w 32"/>
                  <a:gd name="T1" fmla="*/ 0 h 48"/>
                  <a:gd name="T2" fmla="*/ 32 w 32"/>
                  <a:gd name="T3" fmla="*/ 40 h 48"/>
                  <a:gd name="T4" fmla="*/ 16 w 32"/>
                  <a:gd name="T5" fmla="*/ 48 h 48"/>
                  <a:gd name="T6" fmla="*/ 0 w 32"/>
                  <a:gd name="T7" fmla="*/ 8 h 48"/>
                  <a:gd name="T8" fmla="*/ 16 w 32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8"/>
                  <a:gd name="T17" fmla="*/ 32 w 3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8">
                    <a:moveTo>
                      <a:pt x="16" y="0"/>
                    </a:moveTo>
                    <a:lnTo>
                      <a:pt x="32" y="40"/>
                    </a:lnTo>
                    <a:lnTo>
                      <a:pt x="16" y="48"/>
                    </a:lnTo>
                    <a:lnTo>
                      <a:pt x="0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9" name="Freeform 183"/>
              <p:cNvSpPr>
                <a:spLocks/>
              </p:cNvSpPr>
              <p:nvPr/>
            </p:nvSpPr>
            <p:spPr bwMode="auto">
              <a:xfrm>
                <a:off x="2568" y="3216"/>
                <a:ext cx="32" cy="48"/>
              </a:xfrm>
              <a:custGeom>
                <a:avLst/>
                <a:gdLst>
                  <a:gd name="T0" fmla="*/ 16 w 32"/>
                  <a:gd name="T1" fmla="*/ 0 h 48"/>
                  <a:gd name="T2" fmla="*/ 32 w 32"/>
                  <a:gd name="T3" fmla="*/ 40 h 48"/>
                  <a:gd name="T4" fmla="*/ 16 w 32"/>
                  <a:gd name="T5" fmla="*/ 48 h 48"/>
                  <a:gd name="T6" fmla="*/ 0 w 32"/>
                  <a:gd name="T7" fmla="*/ 8 h 48"/>
                  <a:gd name="T8" fmla="*/ 16 w 32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8"/>
                  <a:gd name="T17" fmla="*/ 32 w 3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8">
                    <a:moveTo>
                      <a:pt x="16" y="0"/>
                    </a:moveTo>
                    <a:lnTo>
                      <a:pt x="32" y="40"/>
                    </a:lnTo>
                    <a:lnTo>
                      <a:pt x="16" y="48"/>
                    </a:lnTo>
                    <a:lnTo>
                      <a:pt x="0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0" name="Freeform 184"/>
              <p:cNvSpPr>
                <a:spLocks/>
              </p:cNvSpPr>
              <p:nvPr/>
            </p:nvSpPr>
            <p:spPr bwMode="auto">
              <a:xfrm>
                <a:off x="2600" y="3288"/>
                <a:ext cx="24" cy="16"/>
              </a:xfrm>
              <a:custGeom>
                <a:avLst/>
                <a:gdLst>
                  <a:gd name="T0" fmla="*/ 16 w 24"/>
                  <a:gd name="T1" fmla="*/ 0 h 16"/>
                  <a:gd name="T2" fmla="*/ 24 w 24"/>
                  <a:gd name="T3" fmla="*/ 8 h 16"/>
                  <a:gd name="T4" fmla="*/ 8 w 24"/>
                  <a:gd name="T5" fmla="*/ 16 h 16"/>
                  <a:gd name="T6" fmla="*/ 0 w 24"/>
                  <a:gd name="T7" fmla="*/ 8 h 16"/>
                  <a:gd name="T8" fmla="*/ 16 w 24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16"/>
                  <a:gd name="T17" fmla="*/ 24 w 24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16">
                    <a:moveTo>
                      <a:pt x="16" y="0"/>
                    </a:moveTo>
                    <a:lnTo>
                      <a:pt x="24" y="8"/>
                    </a:lnTo>
                    <a:lnTo>
                      <a:pt x="8" y="16"/>
                    </a:lnTo>
                    <a:lnTo>
                      <a:pt x="0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" name="Group 185"/>
            <p:cNvGrpSpPr>
              <a:grpSpLocks/>
            </p:cNvGrpSpPr>
            <p:nvPr/>
          </p:nvGrpSpPr>
          <p:grpSpPr bwMode="auto">
            <a:xfrm>
              <a:off x="2624" y="3304"/>
              <a:ext cx="96" cy="80"/>
              <a:chOff x="2624" y="3304"/>
              <a:chExt cx="96" cy="80"/>
            </a:xfrm>
          </p:grpSpPr>
          <p:sp>
            <p:nvSpPr>
              <p:cNvPr id="15515" name="Freeform 186"/>
              <p:cNvSpPr>
                <a:spLocks/>
              </p:cNvSpPr>
              <p:nvPr/>
            </p:nvSpPr>
            <p:spPr bwMode="auto">
              <a:xfrm>
                <a:off x="2624" y="3304"/>
                <a:ext cx="40" cy="40"/>
              </a:xfrm>
              <a:custGeom>
                <a:avLst/>
                <a:gdLst>
                  <a:gd name="T0" fmla="*/ 8 w 40"/>
                  <a:gd name="T1" fmla="*/ 0 h 40"/>
                  <a:gd name="T2" fmla="*/ 40 w 40"/>
                  <a:gd name="T3" fmla="*/ 24 h 40"/>
                  <a:gd name="T4" fmla="*/ 32 w 40"/>
                  <a:gd name="T5" fmla="*/ 40 h 40"/>
                  <a:gd name="T6" fmla="*/ 0 w 40"/>
                  <a:gd name="T7" fmla="*/ 16 h 40"/>
                  <a:gd name="T8" fmla="*/ 8 w 40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40"/>
                  <a:gd name="T17" fmla="*/ 40 w 40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40">
                    <a:moveTo>
                      <a:pt x="8" y="0"/>
                    </a:moveTo>
                    <a:lnTo>
                      <a:pt x="40" y="24"/>
                    </a:lnTo>
                    <a:lnTo>
                      <a:pt x="32" y="40"/>
                    </a:lnTo>
                    <a:lnTo>
                      <a:pt x="0" y="16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6" name="Freeform 187"/>
              <p:cNvSpPr>
                <a:spLocks/>
              </p:cNvSpPr>
              <p:nvPr/>
            </p:nvSpPr>
            <p:spPr bwMode="auto">
              <a:xfrm>
                <a:off x="2680" y="3344"/>
                <a:ext cx="40" cy="40"/>
              </a:xfrm>
              <a:custGeom>
                <a:avLst/>
                <a:gdLst>
                  <a:gd name="T0" fmla="*/ 8 w 40"/>
                  <a:gd name="T1" fmla="*/ 0 h 40"/>
                  <a:gd name="T2" fmla="*/ 40 w 40"/>
                  <a:gd name="T3" fmla="*/ 24 h 40"/>
                  <a:gd name="T4" fmla="*/ 32 w 40"/>
                  <a:gd name="T5" fmla="*/ 40 h 40"/>
                  <a:gd name="T6" fmla="*/ 0 w 40"/>
                  <a:gd name="T7" fmla="*/ 16 h 40"/>
                  <a:gd name="T8" fmla="*/ 8 w 40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40"/>
                  <a:gd name="T17" fmla="*/ 40 w 40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40">
                    <a:moveTo>
                      <a:pt x="8" y="0"/>
                    </a:moveTo>
                    <a:lnTo>
                      <a:pt x="40" y="24"/>
                    </a:lnTo>
                    <a:lnTo>
                      <a:pt x="32" y="40"/>
                    </a:lnTo>
                    <a:lnTo>
                      <a:pt x="0" y="16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" name="Group 188"/>
            <p:cNvGrpSpPr>
              <a:grpSpLocks/>
            </p:cNvGrpSpPr>
            <p:nvPr/>
          </p:nvGrpSpPr>
          <p:grpSpPr bwMode="auto">
            <a:xfrm>
              <a:off x="2744" y="3352"/>
              <a:ext cx="112" cy="64"/>
              <a:chOff x="2744" y="3352"/>
              <a:chExt cx="112" cy="64"/>
            </a:xfrm>
          </p:grpSpPr>
          <p:sp>
            <p:nvSpPr>
              <p:cNvPr id="15513" name="Freeform 189"/>
              <p:cNvSpPr>
                <a:spLocks/>
              </p:cNvSpPr>
              <p:nvPr/>
            </p:nvSpPr>
            <p:spPr bwMode="auto">
              <a:xfrm>
                <a:off x="2744" y="3384"/>
                <a:ext cx="40" cy="32"/>
              </a:xfrm>
              <a:custGeom>
                <a:avLst/>
                <a:gdLst>
                  <a:gd name="T0" fmla="*/ 0 w 40"/>
                  <a:gd name="T1" fmla="*/ 16 h 32"/>
                  <a:gd name="T2" fmla="*/ 32 w 40"/>
                  <a:gd name="T3" fmla="*/ 0 h 32"/>
                  <a:gd name="T4" fmla="*/ 40 w 40"/>
                  <a:gd name="T5" fmla="*/ 16 h 32"/>
                  <a:gd name="T6" fmla="*/ 8 w 40"/>
                  <a:gd name="T7" fmla="*/ 32 h 32"/>
                  <a:gd name="T8" fmla="*/ 0 w 40"/>
                  <a:gd name="T9" fmla="*/ 16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32"/>
                  <a:gd name="T17" fmla="*/ 40 w 40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32">
                    <a:moveTo>
                      <a:pt x="0" y="16"/>
                    </a:moveTo>
                    <a:lnTo>
                      <a:pt x="32" y="0"/>
                    </a:lnTo>
                    <a:lnTo>
                      <a:pt x="40" y="16"/>
                    </a:lnTo>
                    <a:lnTo>
                      <a:pt x="8" y="32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4" name="Freeform 190"/>
              <p:cNvSpPr>
                <a:spLocks/>
              </p:cNvSpPr>
              <p:nvPr/>
            </p:nvSpPr>
            <p:spPr bwMode="auto">
              <a:xfrm>
                <a:off x="2808" y="3352"/>
                <a:ext cx="48" cy="32"/>
              </a:xfrm>
              <a:custGeom>
                <a:avLst/>
                <a:gdLst>
                  <a:gd name="T0" fmla="*/ 0 w 48"/>
                  <a:gd name="T1" fmla="*/ 16 h 32"/>
                  <a:gd name="T2" fmla="*/ 40 w 48"/>
                  <a:gd name="T3" fmla="*/ 0 h 32"/>
                  <a:gd name="T4" fmla="*/ 48 w 48"/>
                  <a:gd name="T5" fmla="*/ 16 h 32"/>
                  <a:gd name="T6" fmla="*/ 8 w 48"/>
                  <a:gd name="T7" fmla="*/ 32 h 32"/>
                  <a:gd name="T8" fmla="*/ 0 w 48"/>
                  <a:gd name="T9" fmla="*/ 16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32"/>
                  <a:gd name="T17" fmla="*/ 48 w 48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32">
                    <a:moveTo>
                      <a:pt x="0" y="16"/>
                    </a:moveTo>
                    <a:lnTo>
                      <a:pt x="40" y="0"/>
                    </a:lnTo>
                    <a:lnTo>
                      <a:pt x="48" y="16"/>
                    </a:lnTo>
                    <a:lnTo>
                      <a:pt x="8" y="32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462" name="Line 191"/>
            <p:cNvSpPr>
              <a:spLocks noChangeShapeType="1"/>
            </p:cNvSpPr>
            <p:nvPr/>
          </p:nvSpPr>
          <p:spPr bwMode="auto">
            <a:xfrm>
              <a:off x="2832" y="3352"/>
              <a:ext cx="136" cy="5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" name="Group 192"/>
            <p:cNvGrpSpPr>
              <a:grpSpLocks/>
            </p:cNvGrpSpPr>
            <p:nvPr/>
          </p:nvGrpSpPr>
          <p:grpSpPr bwMode="auto">
            <a:xfrm>
              <a:off x="2976" y="3360"/>
              <a:ext cx="624" cy="48"/>
              <a:chOff x="2976" y="3360"/>
              <a:chExt cx="624" cy="48"/>
            </a:xfrm>
          </p:grpSpPr>
          <p:sp>
            <p:nvSpPr>
              <p:cNvPr id="15504" name="Freeform 193"/>
              <p:cNvSpPr>
                <a:spLocks/>
              </p:cNvSpPr>
              <p:nvPr/>
            </p:nvSpPr>
            <p:spPr bwMode="auto">
              <a:xfrm>
                <a:off x="2976" y="3392"/>
                <a:ext cx="48" cy="16"/>
              </a:xfrm>
              <a:custGeom>
                <a:avLst/>
                <a:gdLst>
                  <a:gd name="T0" fmla="*/ 0 w 48"/>
                  <a:gd name="T1" fmla="*/ 0 h 16"/>
                  <a:gd name="T2" fmla="*/ 40 w 48"/>
                  <a:gd name="T3" fmla="*/ 0 h 16"/>
                  <a:gd name="T4" fmla="*/ 48 w 48"/>
                  <a:gd name="T5" fmla="*/ 16 h 16"/>
                  <a:gd name="T6" fmla="*/ 8 w 48"/>
                  <a:gd name="T7" fmla="*/ 16 h 16"/>
                  <a:gd name="T8" fmla="*/ 0 w 48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6"/>
                  <a:gd name="T17" fmla="*/ 48 w 48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6">
                    <a:moveTo>
                      <a:pt x="0" y="0"/>
                    </a:moveTo>
                    <a:lnTo>
                      <a:pt x="40" y="0"/>
                    </a:lnTo>
                    <a:lnTo>
                      <a:pt x="48" y="16"/>
                    </a:lnTo>
                    <a:lnTo>
                      <a:pt x="8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5" name="Freeform 194"/>
              <p:cNvSpPr>
                <a:spLocks/>
              </p:cNvSpPr>
              <p:nvPr/>
            </p:nvSpPr>
            <p:spPr bwMode="auto">
              <a:xfrm>
                <a:off x="3048" y="3384"/>
                <a:ext cx="48" cy="24"/>
              </a:xfrm>
              <a:custGeom>
                <a:avLst/>
                <a:gdLst>
                  <a:gd name="T0" fmla="*/ 0 w 48"/>
                  <a:gd name="T1" fmla="*/ 8 h 24"/>
                  <a:gd name="T2" fmla="*/ 40 w 48"/>
                  <a:gd name="T3" fmla="*/ 0 h 24"/>
                  <a:gd name="T4" fmla="*/ 48 w 48"/>
                  <a:gd name="T5" fmla="*/ 16 h 24"/>
                  <a:gd name="T6" fmla="*/ 8 w 48"/>
                  <a:gd name="T7" fmla="*/ 24 h 24"/>
                  <a:gd name="T8" fmla="*/ 0 w 48"/>
                  <a:gd name="T9" fmla="*/ 8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24"/>
                  <a:gd name="T17" fmla="*/ 48 w 48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24">
                    <a:moveTo>
                      <a:pt x="0" y="8"/>
                    </a:moveTo>
                    <a:lnTo>
                      <a:pt x="40" y="0"/>
                    </a:lnTo>
                    <a:lnTo>
                      <a:pt x="48" y="16"/>
                    </a:lnTo>
                    <a:lnTo>
                      <a:pt x="8" y="2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6" name="Freeform 195"/>
              <p:cNvSpPr>
                <a:spLocks/>
              </p:cNvSpPr>
              <p:nvPr/>
            </p:nvSpPr>
            <p:spPr bwMode="auto">
              <a:xfrm>
                <a:off x="3120" y="3384"/>
                <a:ext cx="48" cy="16"/>
              </a:xfrm>
              <a:custGeom>
                <a:avLst/>
                <a:gdLst>
                  <a:gd name="T0" fmla="*/ 0 w 48"/>
                  <a:gd name="T1" fmla="*/ 0 h 16"/>
                  <a:gd name="T2" fmla="*/ 40 w 48"/>
                  <a:gd name="T3" fmla="*/ 0 h 16"/>
                  <a:gd name="T4" fmla="*/ 48 w 48"/>
                  <a:gd name="T5" fmla="*/ 16 h 16"/>
                  <a:gd name="T6" fmla="*/ 8 w 48"/>
                  <a:gd name="T7" fmla="*/ 16 h 16"/>
                  <a:gd name="T8" fmla="*/ 0 w 48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6"/>
                  <a:gd name="T17" fmla="*/ 48 w 48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6">
                    <a:moveTo>
                      <a:pt x="0" y="0"/>
                    </a:moveTo>
                    <a:lnTo>
                      <a:pt x="40" y="0"/>
                    </a:lnTo>
                    <a:lnTo>
                      <a:pt x="48" y="16"/>
                    </a:lnTo>
                    <a:lnTo>
                      <a:pt x="8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7" name="Freeform 196"/>
              <p:cNvSpPr>
                <a:spLocks/>
              </p:cNvSpPr>
              <p:nvPr/>
            </p:nvSpPr>
            <p:spPr bwMode="auto">
              <a:xfrm>
                <a:off x="3192" y="3376"/>
                <a:ext cx="48" cy="24"/>
              </a:xfrm>
              <a:custGeom>
                <a:avLst/>
                <a:gdLst>
                  <a:gd name="T0" fmla="*/ 0 w 48"/>
                  <a:gd name="T1" fmla="*/ 8 h 24"/>
                  <a:gd name="T2" fmla="*/ 40 w 48"/>
                  <a:gd name="T3" fmla="*/ 0 h 24"/>
                  <a:gd name="T4" fmla="*/ 48 w 48"/>
                  <a:gd name="T5" fmla="*/ 16 h 24"/>
                  <a:gd name="T6" fmla="*/ 8 w 48"/>
                  <a:gd name="T7" fmla="*/ 24 h 24"/>
                  <a:gd name="T8" fmla="*/ 0 w 48"/>
                  <a:gd name="T9" fmla="*/ 8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24"/>
                  <a:gd name="T17" fmla="*/ 48 w 48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24">
                    <a:moveTo>
                      <a:pt x="0" y="8"/>
                    </a:moveTo>
                    <a:lnTo>
                      <a:pt x="40" y="0"/>
                    </a:lnTo>
                    <a:lnTo>
                      <a:pt x="48" y="16"/>
                    </a:lnTo>
                    <a:lnTo>
                      <a:pt x="8" y="2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8" name="Freeform 197"/>
              <p:cNvSpPr>
                <a:spLocks/>
              </p:cNvSpPr>
              <p:nvPr/>
            </p:nvSpPr>
            <p:spPr bwMode="auto">
              <a:xfrm>
                <a:off x="3264" y="3376"/>
                <a:ext cx="48" cy="16"/>
              </a:xfrm>
              <a:custGeom>
                <a:avLst/>
                <a:gdLst>
                  <a:gd name="T0" fmla="*/ 0 w 48"/>
                  <a:gd name="T1" fmla="*/ 0 h 16"/>
                  <a:gd name="T2" fmla="*/ 40 w 48"/>
                  <a:gd name="T3" fmla="*/ 0 h 16"/>
                  <a:gd name="T4" fmla="*/ 48 w 48"/>
                  <a:gd name="T5" fmla="*/ 16 h 16"/>
                  <a:gd name="T6" fmla="*/ 8 w 48"/>
                  <a:gd name="T7" fmla="*/ 16 h 16"/>
                  <a:gd name="T8" fmla="*/ 0 w 48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6"/>
                  <a:gd name="T17" fmla="*/ 48 w 48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6">
                    <a:moveTo>
                      <a:pt x="0" y="0"/>
                    </a:moveTo>
                    <a:lnTo>
                      <a:pt x="40" y="0"/>
                    </a:lnTo>
                    <a:lnTo>
                      <a:pt x="48" y="16"/>
                    </a:lnTo>
                    <a:lnTo>
                      <a:pt x="8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9" name="Freeform 198"/>
              <p:cNvSpPr>
                <a:spLocks/>
              </p:cNvSpPr>
              <p:nvPr/>
            </p:nvSpPr>
            <p:spPr bwMode="auto">
              <a:xfrm>
                <a:off x="3336" y="3368"/>
                <a:ext cx="48" cy="24"/>
              </a:xfrm>
              <a:custGeom>
                <a:avLst/>
                <a:gdLst>
                  <a:gd name="T0" fmla="*/ 0 w 48"/>
                  <a:gd name="T1" fmla="*/ 8 h 24"/>
                  <a:gd name="T2" fmla="*/ 40 w 48"/>
                  <a:gd name="T3" fmla="*/ 0 h 24"/>
                  <a:gd name="T4" fmla="*/ 48 w 48"/>
                  <a:gd name="T5" fmla="*/ 16 h 24"/>
                  <a:gd name="T6" fmla="*/ 8 w 48"/>
                  <a:gd name="T7" fmla="*/ 24 h 24"/>
                  <a:gd name="T8" fmla="*/ 0 w 48"/>
                  <a:gd name="T9" fmla="*/ 8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24"/>
                  <a:gd name="T17" fmla="*/ 48 w 48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24">
                    <a:moveTo>
                      <a:pt x="0" y="8"/>
                    </a:moveTo>
                    <a:lnTo>
                      <a:pt x="40" y="0"/>
                    </a:lnTo>
                    <a:lnTo>
                      <a:pt x="48" y="16"/>
                    </a:lnTo>
                    <a:lnTo>
                      <a:pt x="8" y="2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0" name="Freeform 199"/>
              <p:cNvSpPr>
                <a:spLocks/>
              </p:cNvSpPr>
              <p:nvPr/>
            </p:nvSpPr>
            <p:spPr bwMode="auto">
              <a:xfrm>
                <a:off x="3408" y="3368"/>
                <a:ext cx="48" cy="16"/>
              </a:xfrm>
              <a:custGeom>
                <a:avLst/>
                <a:gdLst>
                  <a:gd name="T0" fmla="*/ 0 w 48"/>
                  <a:gd name="T1" fmla="*/ 0 h 16"/>
                  <a:gd name="T2" fmla="*/ 40 w 48"/>
                  <a:gd name="T3" fmla="*/ 0 h 16"/>
                  <a:gd name="T4" fmla="*/ 48 w 48"/>
                  <a:gd name="T5" fmla="*/ 16 h 16"/>
                  <a:gd name="T6" fmla="*/ 8 w 48"/>
                  <a:gd name="T7" fmla="*/ 16 h 16"/>
                  <a:gd name="T8" fmla="*/ 0 w 48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6"/>
                  <a:gd name="T17" fmla="*/ 48 w 48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6">
                    <a:moveTo>
                      <a:pt x="0" y="0"/>
                    </a:moveTo>
                    <a:lnTo>
                      <a:pt x="40" y="0"/>
                    </a:lnTo>
                    <a:lnTo>
                      <a:pt x="48" y="16"/>
                    </a:lnTo>
                    <a:lnTo>
                      <a:pt x="8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1" name="Freeform 200"/>
              <p:cNvSpPr>
                <a:spLocks/>
              </p:cNvSpPr>
              <p:nvPr/>
            </p:nvSpPr>
            <p:spPr bwMode="auto">
              <a:xfrm>
                <a:off x="3480" y="3368"/>
                <a:ext cx="48" cy="16"/>
              </a:xfrm>
              <a:custGeom>
                <a:avLst/>
                <a:gdLst>
                  <a:gd name="T0" fmla="*/ 0 w 48"/>
                  <a:gd name="T1" fmla="*/ 0 h 16"/>
                  <a:gd name="T2" fmla="*/ 40 w 48"/>
                  <a:gd name="T3" fmla="*/ 0 h 16"/>
                  <a:gd name="T4" fmla="*/ 48 w 48"/>
                  <a:gd name="T5" fmla="*/ 16 h 16"/>
                  <a:gd name="T6" fmla="*/ 8 w 48"/>
                  <a:gd name="T7" fmla="*/ 16 h 16"/>
                  <a:gd name="T8" fmla="*/ 0 w 48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6"/>
                  <a:gd name="T17" fmla="*/ 48 w 48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6">
                    <a:moveTo>
                      <a:pt x="0" y="0"/>
                    </a:moveTo>
                    <a:lnTo>
                      <a:pt x="40" y="0"/>
                    </a:lnTo>
                    <a:lnTo>
                      <a:pt x="48" y="16"/>
                    </a:lnTo>
                    <a:lnTo>
                      <a:pt x="8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2" name="Freeform 201"/>
              <p:cNvSpPr>
                <a:spLocks/>
              </p:cNvSpPr>
              <p:nvPr/>
            </p:nvSpPr>
            <p:spPr bwMode="auto">
              <a:xfrm>
                <a:off x="3552" y="3360"/>
                <a:ext cx="48" cy="16"/>
              </a:xfrm>
              <a:custGeom>
                <a:avLst/>
                <a:gdLst>
                  <a:gd name="T0" fmla="*/ 0 w 48"/>
                  <a:gd name="T1" fmla="*/ 0 h 16"/>
                  <a:gd name="T2" fmla="*/ 40 w 48"/>
                  <a:gd name="T3" fmla="*/ 0 h 16"/>
                  <a:gd name="T4" fmla="*/ 48 w 48"/>
                  <a:gd name="T5" fmla="*/ 16 h 16"/>
                  <a:gd name="T6" fmla="*/ 8 w 48"/>
                  <a:gd name="T7" fmla="*/ 16 h 16"/>
                  <a:gd name="T8" fmla="*/ 0 w 48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6"/>
                  <a:gd name="T17" fmla="*/ 48 w 48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6">
                    <a:moveTo>
                      <a:pt x="0" y="0"/>
                    </a:moveTo>
                    <a:lnTo>
                      <a:pt x="40" y="0"/>
                    </a:lnTo>
                    <a:lnTo>
                      <a:pt x="48" y="16"/>
                    </a:lnTo>
                    <a:lnTo>
                      <a:pt x="8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" name="Group 202"/>
            <p:cNvGrpSpPr>
              <a:grpSpLocks/>
            </p:cNvGrpSpPr>
            <p:nvPr/>
          </p:nvGrpSpPr>
          <p:grpSpPr bwMode="auto">
            <a:xfrm>
              <a:off x="2096" y="2344"/>
              <a:ext cx="112" cy="232"/>
              <a:chOff x="2096" y="2344"/>
              <a:chExt cx="112" cy="232"/>
            </a:xfrm>
          </p:grpSpPr>
          <p:sp>
            <p:nvSpPr>
              <p:cNvPr id="15500" name="Freeform 203"/>
              <p:cNvSpPr>
                <a:spLocks/>
              </p:cNvSpPr>
              <p:nvPr/>
            </p:nvSpPr>
            <p:spPr bwMode="auto">
              <a:xfrm>
                <a:off x="2096" y="2528"/>
                <a:ext cx="32" cy="48"/>
              </a:xfrm>
              <a:custGeom>
                <a:avLst/>
                <a:gdLst>
                  <a:gd name="T0" fmla="*/ 0 w 32"/>
                  <a:gd name="T1" fmla="*/ 40 h 48"/>
                  <a:gd name="T2" fmla="*/ 16 w 32"/>
                  <a:gd name="T3" fmla="*/ 0 h 48"/>
                  <a:gd name="T4" fmla="*/ 32 w 32"/>
                  <a:gd name="T5" fmla="*/ 8 h 48"/>
                  <a:gd name="T6" fmla="*/ 16 w 32"/>
                  <a:gd name="T7" fmla="*/ 48 h 48"/>
                  <a:gd name="T8" fmla="*/ 0 w 32"/>
                  <a:gd name="T9" fmla="*/ 4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8"/>
                  <a:gd name="T17" fmla="*/ 32 w 3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8">
                    <a:moveTo>
                      <a:pt x="0" y="40"/>
                    </a:moveTo>
                    <a:lnTo>
                      <a:pt x="16" y="0"/>
                    </a:lnTo>
                    <a:lnTo>
                      <a:pt x="32" y="8"/>
                    </a:lnTo>
                    <a:lnTo>
                      <a:pt x="16" y="48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1" name="Freeform 204"/>
              <p:cNvSpPr>
                <a:spLocks/>
              </p:cNvSpPr>
              <p:nvPr/>
            </p:nvSpPr>
            <p:spPr bwMode="auto">
              <a:xfrm>
                <a:off x="2120" y="2464"/>
                <a:ext cx="32" cy="48"/>
              </a:xfrm>
              <a:custGeom>
                <a:avLst/>
                <a:gdLst>
                  <a:gd name="T0" fmla="*/ 0 w 32"/>
                  <a:gd name="T1" fmla="*/ 40 h 48"/>
                  <a:gd name="T2" fmla="*/ 16 w 32"/>
                  <a:gd name="T3" fmla="*/ 0 h 48"/>
                  <a:gd name="T4" fmla="*/ 32 w 32"/>
                  <a:gd name="T5" fmla="*/ 8 h 48"/>
                  <a:gd name="T6" fmla="*/ 16 w 32"/>
                  <a:gd name="T7" fmla="*/ 48 h 48"/>
                  <a:gd name="T8" fmla="*/ 0 w 32"/>
                  <a:gd name="T9" fmla="*/ 4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8"/>
                  <a:gd name="T17" fmla="*/ 32 w 3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8">
                    <a:moveTo>
                      <a:pt x="0" y="40"/>
                    </a:moveTo>
                    <a:lnTo>
                      <a:pt x="16" y="0"/>
                    </a:lnTo>
                    <a:lnTo>
                      <a:pt x="32" y="8"/>
                    </a:lnTo>
                    <a:lnTo>
                      <a:pt x="16" y="48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2" name="Freeform 205"/>
              <p:cNvSpPr>
                <a:spLocks/>
              </p:cNvSpPr>
              <p:nvPr/>
            </p:nvSpPr>
            <p:spPr bwMode="auto">
              <a:xfrm>
                <a:off x="2152" y="2400"/>
                <a:ext cx="32" cy="40"/>
              </a:xfrm>
              <a:custGeom>
                <a:avLst/>
                <a:gdLst>
                  <a:gd name="T0" fmla="*/ 0 w 32"/>
                  <a:gd name="T1" fmla="*/ 32 h 40"/>
                  <a:gd name="T2" fmla="*/ 16 w 32"/>
                  <a:gd name="T3" fmla="*/ 0 h 40"/>
                  <a:gd name="T4" fmla="*/ 32 w 32"/>
                  <a:gd name="T5" fmla="*/ 8 h 40"/>
                  <a:gd name="T6" fmla="*/ 16 w 32"/>
                  <a:gd name="T7" fmla="*/ 40 h 40"/>
                  <a:gd name="T8" fmla="*/ 0 w 32"/>
                  <a:gd name="T9" fmla="*/ 32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0"/>
                  <a:gd name="T17" fmla="*/ 32 w 32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0">
                    <a:moveTo>
                      <a:pt x="0" y="32"/>
                    </a:moveTo>
                    <a:lnTo>
                      <a:pt x="16" y="0"/>
                    </a:lnTo>
                    <a:lnTo>
                      <a:pt x="32" y="8"/>
                    </a:lnTo>
                    <a:lnTo>
                      <a:pt x="16" y="4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3" name="Freeform 206"/>
              <p:cNvSpPr>
                <a:spLocks/>
              </p:cNvSpPr>
              <p:nvPr/>
            </p:nvSpPr>
            <p:spPr bwMode="auto">
              <a:xfrm>
                <a:off x="2176" y="2344"/>
                <a:ext cx="32" cy="32"/>
              </a:xfrm>
              <a:custGeom>
                <a:avLst/>
                <a:gdLst>
                  <a:gd name="T0" fmla="*/ 0 w 32"/>
                  <a:gd name="T1" fmla="*/ 24 h 32"/>
                  <a:gd name="T2" fmla="*/ 16 w 32"/>
                  <a:gd name="T3" fmla="*/ 0 h 32"/>
                  <a:gd name="T4" fmla="*/ 32 w 32"/>
                  <a:gd name="T5" fmla="*/ 8 h 32"/>
                  <a:gd name="T6" fmla="*/ 16 w 32"/>
                  <a:gd name="T7" fmla="*/ 32 h 32"/>
                  <a:gd name="T8" fmla="*/ 0 w 32"/>
                  <a:gd name="T9" fmla="*/ 24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32"/>
                  <a:gd name="T17" fmla="*/ 32 w 32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32">
                    <a:moveTo>
                      <a:pt x="0" y="24"/>
                    </a:moveTo>
                    <a:lnTo>
                      <a:pt x="16" y="0"/>
                    </a:lnTo>
                    <a:lnTo>
                      <a:pt x="32" y="8"/>
                    </a:lnTo>
                    <a:lnTo>
                      <a:pt x="16" y="3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465" name="Oval 207"/>
            <p:cNvSpPr>
              <a:spLocks noChangeArrowheads="1"/>
            </p:cNvSpPr>
            <p:nvPr/>
          </p:nvSpPr>
          <p:spPr bwMode="auto">
            <a:xfrm>
              <a:off x="2248" y="2552"/>
              <a:ext cx="96" cy="88"/>
            </a:xfrm>
            <a:prstGeom prst="ellipse">
              <a:avLst/>
            </a:prstGeom>
            <a:solidFill>
              <a:schemeClr val="hlink"/>
            </a:solidFill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6" name="Oval 208"/>
            <p:cNvSpPr>
              <a:spLocks noChangeArrowheads="1"/>
            </p:cNvSpPr>
            <p:nvPr/>
          </p:nvSpPr>
          <p:spPr bwMode="auto">
            <a:xfrm>
              <a:off x="2152" y="2272"/>
              <a:ext cx="96" cy="88"/>
            </a:xfrm>
            <a:prstGeom prst="ellipse">
              <a:avLst/>
            </a:prstGeom>
            <a:solidFill>
              <a:schemeClr val="hlink"/>
            </a:solidFill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7" name="Oval 209"/>
            <p:cNvSpPr>
              <a:spLocks noChangeArrowheads="1"/>
            </p:cNvSpPr>
            <p:nvPr/>
          </p:nvSpPr>
          <p:spPr bwMode="auto">
            <a:xfrm>
              <a:off x="2040" y="2544"/>
              <a:ext cx="96" cy="88"/>
            </a:xfrm>
            <a:prstGeom prst="ellipse">
              <a:avLst/>
            </a:prstGeom>
            <a:solidFill>
              <a:schemeClr val="hlink"/>
            </a:solidFill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8" name="Oval 210"/>
            <p:cNvSpPr>
              <a:spLocks noChangeArrowheads="1"/>
            </p:cNvSpPr>
            <p:nvPr/>
          </p:nvSpPr>
          <p:spPr bwMode="auto">
            <a:xfrm>
              <a:off x="3160" y="3328"/>
              <a:ext cx="96" cy="88"/>
            </a:xfrm>
            <a:prstGeom prst="ellipse">
              <a:avLst/>
            </a:prstGeom>
            <a:solidFill>
              <a:schemeClr val="hlink"/>
            </a:solidFill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9" name="Oval 211"/>
            <p:cNvSpPr>
              <a:spLocks noChangeArrowheads="1"/>
            </p:cNvSpPr>
            <p:nvPr/>
          </p:nvSpPr>
          <p:spPr bwMode="auto">
            <a:xfrm>
              <a:off x="3320" y="3328"/>
              <a:ext cx="96" cy="88"/>
            </a:xfrm>
            <a:prstGeom prst="ellipse">
              <a:avLst/>
            </a:prstGeom>
            <a:solidFill>
              <a:schemeClr val="hlink"/>
            </a:solidFill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70" name="Oval 212"/>
            <p:cNvSpPr>
              <a:spLocks noChangeArrowheads="1"/>
            </p:cNvSpPr>
            <p:nvPr/>
          </p:nvSpPr>
          <p:spPr bwMode="auto">
            <a:xfrm>
              <a:off x="3432" y="3304"/>
              <a:ext cx="96" cy="88"/>
            </a:xfrm>
            <a:prstGeom prst="ellipse">
              <a:avLst/>
            </a:prstGeom>
            <a:solidFill>
              <a:schemeClr val="hlink"/>
            </a:solidFill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71" name="Oval 213"/>
            <p:cNvSpPr>
              <a:spLocks noChangeArrowheads="1"/>
            </p:cNvSpPr>
            <p:nvPr/>
          </p:nvSpPr>
          <p:spPr bwMode="auto">
            <a:xfrm>
              <a:off x="3512" y="3256"/>
              <a:ext cx="96" cy="88"/>
            </a:xfrm>
            <a:prstGeom prst="ellipse">
              <a:avLst/>
            </a:prstGeom>
            <a:solidFill>
              <a:schemeClr val="hlink"/>
            </a:solidFill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72" name="Oval 214"/>
            <p:cNvSpPr>
              <a:spLocks noChangeArrowheads="1"/>
            </p:cNvSpPr>
            <p:nvPr/>
          </p:nvSpPr>
          <p:spPr bwMode="auto">
            <a:xfrm>
              <a:off x="3224" y="3360"/>
              <a:ext cx="96" cy="88"/>
            </a:xfrm>
            <a:prstGeom prst="ellipse">
              <a:avLst/>
            </a:prstGeom>
            <a:solidFill>
              <a:schemeClr val="hlink"/>
            </a:solidFill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73" name="Oval 215"/>
            <p:cNvSpPr>
              <a:spLocks noChangeArrowheads="1"/>
            </p:cNvSpPr>
            <p:nvPr/>
          </p:nvSpPr>
          <p:spPr bwMode="auto">
            <a:xfrm>
              <a:off x="2920" y="3344"/>
              <a:ext cx="88" cy="80"/>
            </a:xfrm>
            <a:prstGeom prst="ellipse">
              <a:avLst/>
            </a:prstGeom>
            <a:solidFill>
              <a:schemeClr val="hlink"/>
            </a:solidFill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74" name="Oval 216"/>
            <p:cNvSpPr>
              <a:spLocks noChangeArrowheads="1"/>
            </p:cNvSpPr>
            <p:nvPr/>
          </p:nvSpPr>
          <p:spPr bwMode="auto">
            <a:xfrm>
              <a:off x="3024" y="3360"/>
              <a:ext cx="88" cy="80"/>
            </a:xfrm>
            <a:prstGeom prst="ellipse">
              <a:avLst/>
            </a:prstGeom>
            <a:solidFill>
              <a:schemeClr val="hlink"/>
            </a:solidFill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75" name="Line 217"/>
            <p:cNvSpPr>
              <a:spLocks noChangeShapeType="1"/>
            </p:cNvSpPr>
            <p:nvPr/>
          </p:nvSpPr>
          <p:spPr bwMode="auto">
            <a:xfrm flipV="1">
              <a:off x="2744" y="3368"/>
              <a:ext cx="64" cy="8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76" name="Oval 218"/>
            <p:cNvSpPr>
              <a:spLocks noChangeArrowheads="1"/>
            </p:cNvSpPr>
            <p:nvPr/>
          </p:nvSpPr>
          <p:spPr bwMode="auto">
            <a:xfrm>
              <a:off x="2800" y="3336"/>
              <a:ext cx="88" cy="80"/>
            </a:xfrm>
            <a:prstGeom prst="ellipse">
              <a:avLst/>
            </a:prstGeom>
            <a:solidFill>
              <a:schemeClr val="hlink"/>
            </a:solidFill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77" name="Oval 219"/>
            <p:cNvSpPr>
              <a:spLocks noChangeArrowheads="1"/>
            </p:cNvSpPr>
            <p:nvPr/>
          </p:nvSpPr>
          <p:spPr bwMode="auto">
            <a:xfrm>
              <a:off x="2376" y="2760"/>
              <a:ext cx="88" cy="80"/>
            </a:xfrm>
            <a:prstGeom prst="ellipse">
              <a:avLst/>
            </a:prstGeom>
            <a:solidFill>
              <a:schemeClr val="hlink"/>
            </a:solidFill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78" name="Oval 220"/>
            <p:cNvSpPr>
              <a:spLocks noChangeArrowheads="1"/>
            </p:cNvSpPr>
            <p:nvPr/>
          </p:nvSpPr>
          <p:spPr bwMode="auto">
            <a:xfrm>
              <a:off x="2480" y="3040"/>
              <a:ext cx="88" cy="80"/>
            </a:xfrm>
            <a:prstGeom prst="ellipse">
              <a:avLst/>
            </a:prstGeom>
            <a:solidFill>
              <a:schemeClr val="hlink"/>
            </a:solidFill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79" name="Oval 221"/>
            <p:cNvSpPr>
              <a:spLocks noChangeArrowheads="1"/>
            </p:cNvSpPr>
            <p:nvPr/>
          </p:nvSpPr>
          <p:spPr bwMode="auto">
            <a:xfrm>
              <a:off x="2608" y="3288"/>
              <a:ext cx="88" cy="80"/>
            </a:xfrm>
            <a:prstGeom prst="ellipse">
              <a:avLst/>
            </a:prstGeom>
            <a:solidFill>
              <a:schemeClr val="hlink"/>
            </a:solidFill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80" name="Oval 222"/>
            <p:cNvSpPr>
              <a:spLocks noChangeArrowheads="1"/>
            </p:cNvSpPr>
            <p:nvPr/>
          </p:nvSpPr>
          <p:spPr bwMode="auto">
            <a:xfrm>
              <a:off x="2704" y="3352"/>
              <a:ext cx="88" cy="80"/>
            </a:xfrm>
            <a:prstGeom prst="ellipse">
              <a:avLst/>
            </a:prstGeom>
            <a:solidFill>
              <a:schemeClr val="hlink"/>
            </a:solidFill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81" name="Line 223"/>
            <p:cNvSpPr>
              <a:spLocks noChangeShapeType="1"/>
            </p:cNvSpPr>
            <p:nvPr/>
          </p:nvSpPr>
          <p:spPr bwMode="auto">
            <a:xfrm flipV="1">
              <a:off x="3024" y="2432"/>
              <a:ext cx="96" cy="112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82" name="Line 224"/>
            <p:cNvSpPr>
              <a:spLocks noChangeShapeType="1"/>
            </p:cNvSpPr>
            <p:nvPr/>
          </p:nvSpPr>
          <p:spPr bwMode="auto">
            <a:xfrm flipV="1">
              <a:off x="3144" y="2360"/>
              <a:ext cx="56" cy="48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83" name="Line 225"/>
            <p:cNvSpPr>
              <a:spLocks noChangeShapeType="1"/>
            </p:cNvSpPr>
            <p:nvPr/>
          </p:nvSpPr>
          <p:spPr bwMode="auto">
            <a:xfrm>
              <a:off x="3224" y="2336"/>
              <a:ext cx="128" cy="1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84" name="Line 226"/>
            <p:cNvSpPr>
              <a:spLocks noChangeShapeType="1"/>
            </p:cNvSpPr>
            <p:nvPr/>
          </p:nvSpPr>
          <p:spPr bwMode="auto">
            <a:xfrm flipV="1">
              <a:off x="3352" y="2256"/>
              <a:ext cx="64" cy="72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" name="Group 227"/>
            <p:cNvGrpSpPr>
              <a:grpSpLocks/>
            </p:cNvGrpSpPr>
            <p:nvPr/>
          </p:nvGrpSpPr>
          <p:grpSpPr bwMode="auto">
            <a:xfrm>
              <a:off x="4066" y="2044"/>
              <a:ext cx="200" cy="1811"/>
              <a:chOff x="4066" y="2044"/>
              <a:chExt cx="200" cy="1811"/>
            </a:xfrm>
          </p:grpSpPr>
          <p:sp>
            <p:nvSpPr>
              <p:cNvPr id="15494" name="Rectangle 228"/>
              <p:cNvSpPr>
                <a:spLocks noChangeArrowheads="1"/>
              </p:cNvSpPr>
              <p:nvPr/>
            </p:nvSpPr>
            <p:spPr bwMode="auto">
              <a:xfrm>
                <a:off x="4066" y="2044"/>
                <a:ext cx="200" cy="2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>
                    <a:latin typeface="Times" pitchFamily="18" charset="0"/>
                  </a:rPr>
                  <a:t>50</a:t>
                </a:r>
                <a:endParaRPr lang="es-ES_tradnl">
                  <a:latin typeface="Times" pitchFamily="18" charset="0"/>
                </a:endParaRPr>
              </a:p>
            </p:txBody>
          </p:sp>
          <p:sp>
            <p:nvSpPr>
              <p:cNvPr id="15495" name="Rectangle 229"/>
              <p:cNvSpPr>
                <a:spLocks noChangeArrowheads="1"/>
              </p:cNvSpPr>
              <p:nvPr/>
            </p:nvSpPr>
            <p:spPr bwMode="auto">
              <a:xfrm>
                <a:off x="4066" y="2356"/>
                <a:ext cx="200" cy="2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>
                    <a:latin typeface="Times" pitchFamily="18" charset="0"/>
                  </a:rPr>
                  <a:t>40</a:t>
                </a:r>
                <a:endParaRPr lang="es-ES_tradnl">
                  <a:latin typeface="Times" pitchFamily="18" charset="0"/>
                </a:endParaRPr>
              </a:p>
            </p:txBody>
          </p:sp>
          <p:sp>
            <p:nvSpPr>
              <p:cNvPr id="15496" name="Rectangle 230"/>
              <p:cNvSpPr>
                <a:spLocks noChangeArrowheads="1"/>
              </p:cNvSpPr>
              <p:nvPr/>
            </p:nvSpPr>
            <p:spPr bwMode="auto">
              <a:xfrm>
                <a:off x="4066" y="2660"/>
                <a:ext cx="200" cy="2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>
                    <a:latin typeface="Times" pitchFamily="18" charset="0"/>
                  </a:rPr>
                  <a:t>30</a:t>
                </a:r>
                <a:endParaRPr lang="es-ES_tradnl">
                  <a:latin typeface="Times" pitchFamily="18" charset="0"/>
                </a:endParaRPr>
              </a:p>
            </p:txBody>
          </p:sp>
          <p:sp>
            <p:nvSpPr>
              <p:cNvPr id="15497" name="Rectangle 231"/>
              <p:cNvSpPr>
                <a:spLocks noChangeArrowheads="1"/>
              </p:cNvSpPr>
              <p:nvPr/>
            </p:nvSpPr>
            <p:spPr bwMode="auto">
              <a:xfrm>
                <a:off x="4066" y="2980"/>
                <a:ext cx="200" cy="2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>
                    <a:latin typeface="Times" pitchFamily="18" charset="0"/>
                  </a:rPr>
                  <a:t>20</a:t>
                </a:r>
                <a:endParaRPr lang="es-ES_tradnl">
                  <a:latin typeface="Times" pitchFamily="18" charset="0"/>
                </a:endParaRPr>
              </a:p>
            </p:txBody>
          </p:sp>
          <p:sp>
            <p:nvSpPr>
              <p:cNvPr id="15498" name="Rectangle 232"/>
              <p:cNvSpPr>
                <a:spLocks noChangeArrowheads="1"/>
              </p:cNvSpPr>
              <p:nvPr/>
            </p:nvSpPr>
            <p:spPr bwMode="auto">
              <a:xfrm>
                <a:off x="4066" y="3299"/>
                <a:ext cx="200" cy="2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>
                    <a:latin typeface="Times" pitchFamily="18" charset="0"/>
                  </a:rPr>
                  <a:t>10</a:t>
                </a:r>
                <a:endParaRPr lang="es-ES_tradnl">
                  <a:latin typeface="Times" pitchFamily="18" charset="0"/>
                </a:endParaRPr>
              </a:p>
            </p:txBody>
          </p:sp>
          <p:sp>
            <p:nvSpPr>
              <p:cNvPr id="15499" name="Rectangle 233"/>
              <p:cNvSpPr>
                <a:spLocks noChangeArrowheads="1"/>
              </p:cNvSpPr>
              <p:nvPr/>
            </p:nvSpPr>
            <p:spPr bwMode="auto">
              <a:xfrm>
                <a:off x="4114" y="3613"/>
                <a:ext cx="100" cy="2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>
                    <a:latin typeface="Times" pitchFamily="18" charset="0"/>
                  </a:rPr>
                  <a:t>0</a:t>
                </a:r>
                <a:endParaRPr lang="es-ES_tradnl">
                  <a:latin typeface="Times" pitchFamily="18" charset="0"/>
                </a:endParaRPr>
              </a:p>
            </p:txBody>
          </p:sp>
        </p:grpSp>
        <p:sp>
          <p:nvSpPr>
            <p:cNvPr id="15486" name="Rectangle 234"/>
            <p:cNvSpPr>
              <a:spLocks noChangeArrowheads="1"/>
            </p:cNvSpPr>
            <p:nvPr/>
          </p:nvSpPr>
          <p:spPr bwMode="auto">
            <a:xfrm>
              <a:off x="1516" y="3596"/>
              <a:ext cx="100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>
                  <a:latin typeface="Times" pitchFamily="18" charset="0"/>
                </a:rPr>
                <a:t>0</a:t>
              </a:r>
              <a:endParaRPr lang="es-ES_tradnl">
                <a:latin typeface="Times" pitchFamily="18" charset="0"/>
              </a:endParaRPr>
            </a:p>
          </p:txBody>
        </p:sp>
        <p:sp>
          <p:nvSpPr>
            <p:cNvPr id="15487" name="Rectangle 235"/>
            <p:cNvSpPr>
              <a:spLocks noChangeArrowheads="1"/>
            </p:cNvSpPr>
            <p:nvPr/>
          </p:nvSpPr>
          <p:spPr bwMode="auto">
            <a:xfrm>
              <a:off x="1362" y="3114"/>
              <a:ext cx="250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>
                  <a:latin typeface="Times" pitchFamily="18" charset="0"/>
                </a:rPr>
                <a:t>0.5</a:t>
              </a:r>
              <a:endParaRPr lang="es-ES_tradnl">
                <a:latin typeface="Times" pitchFamily="18" charset="0"/>
              </a:endParaRPr>
            </a:p>
          </p:txBody>
        </p:sp>
        <p:sp>
          <p:nvSpPr>
            <p:cNvPr id="15488" name="Rectangle 236"/>
            <p:cNvSpPr>
              <a:spLocks noChangeArrowheads="1"/>
            </p:cNvSpPr>
            <p:nvPr/>
          </p:nvSpPr>
          <p:spPr bwMode="auto">
            <a:xfrm>
              <a:off x="1362" y="2572"/>
              <a:ext cx="250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>
                  <a:latin typeface="Times" pitchFamily="18" charset="0"/>
                </a:rPr>
                <a:t>1.0</a:t>
              </a:r>
              <a:endParaRPr lang="es-ES_tradnl">
                <a:latin typeface="Times" pitchFamily="18" charset="0"/>
              </a:endParaRPr>
            </a:p>
          </p:txBody>
        </p:sp>
        <p:sp>
          <p:nvSpPr>
            <p:cNvPr id="15489" name="Rectangle 237"/>
            <p:cNvSpPr>
              <a:spLocks noChangeArrowheads="1"/>
            </p:cNvSpPr>
            <p:nvPr/>
          </p:nvSpPr>
          <p:spPr bwMode="auto">
            <a:xfrm>
              <a:off x="1362" y="2024"/>
              <a:ext cx="250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>
                  <a:latin typeface="Times" pitchFamily="18" charset="0"/>
                </a:rPr>
                <a:t>1.5</a:t>
              </a:r>
              <a:endParaRPr lang="es-ES_tradnl">
                <a:latin typeface="Times" pitchFamily="18" charset="0"/>
              </a:endParaRPr>
            </a:p>
          </p:txBody>
        </p:sp>
        <p:sp>
          <p:nvSpPr>
            <p:cNvPr id="15490" name="Oval 238"/>
            <p:cNvSpPr>
              <a:spLocks noChangeArrowheads="1"/>
            </p:cNvSpPr>
            <p:nvPr/>
          </p:nvSpPr>
          <p:spPr bwMode="auto">
            <a:xfrm>
              <a:off x="1152" y="3472"/>
              <a:ext cx="80" cy="8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91" name="Rectangle 239"/>
            <p:cNvSpPr>
              <a:spLocks noChangeArrowheads="1"/>
            </p:cNvSpPr>
            <p:nvPr/>
          </p:nvSpPr>
          <p:spPr bwMode="auto">
            <a:xfrm rot="-5400000">
              <a:off x="545" y="2616"/>
              <a:ext cx="1276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800"/>
                <a:t>TSH (mU/L)</a:t>
              </a:r>
              <a:endParaRPr lang="es-ES_tradnl" sz="2800"/>
            </a:p>
          </p:txBody>
        </p:sp>
        <p:sp>
          <p:nvSpPr>
            <p:cNvPr id="15492" name="Rectangle 240"/>
            <p:cNvSpPr>
              <a:spLocks noChangeArrowheads="1"/>
            </p:cNvSpPr>
            <p:nvPr/>
          </p:nvSpPr>
          <p:spPr bwMode="auto">
            <a:xfrm rot="5400000">
              <a:off x="3642" y="2718"/>
              <a:ext cx="1832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800">
                  <a:solidFill>
                    <a:schemeClr val="hlink"/>
                  </a:solidFill>
                </a:rPr>
                <a:t>hCG (I.Ux1000/L)</a:t>
              </a:r>
              <a:endParaRPr lang="es-ES_tradnl" sz="2800"/>
            </a:p>
          </p:txBody>
        </p:sp>
        <p:sp>
          <p:nvSpPr>
            <p:cNvPr id="15493" name="Oval 241"/>
            <p:cNvSpPr>
              <a:spLocks noChangeArrowheads="1"/>
            </p:cNvSpPr>
            <p:nvPr/>
          </p:nvSpPr>
          <p:spPr bwMode="auto">
            <a:xfrm>
              <a:off x="4512" y="1792"/>
              <a:ext cx="96" cy="88"/>
            </a:xfrm>
            <a:prstGeom prst="ellipse">
              <a:avLst/>
            </a:prstGeom>
            <a:solidFill>
              <a:schemeClr val="hlink"/>
            </a:solidFill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138" name="Text Box 242"/>
          <p:cNvSpPr txBox="1">
            <a:spLocks noChangeArrowheads="1"/>
          </p:cNvSpPr>
          <p:nvPr/>
        </p:nvSpPr>
        <p:spPr bwMode="auto">
          <a:xfrm>
            <a:off x="288925" y="6450013"/>
            <a:ext cx="3740150" cy="369887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s-ES_tradnl" sz="1800" dirty="0" err="1">
                <a:solidFill>
                  <a:schemeClr val="accent1">
                    <a:lumMod val="75000"/>
                  </a:schemeClr>
                </a:solidFill>
              </a:rPr>
              <a:t>Glinoer</a:t>
            </a:r>
            <a:r>
              <a:rPr lang="es-ES_tradnl" sz="1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s-ES_tradnl" sz="1800" dirty="0" err="1">
                <a:solidFill>
                  <a:schemeClr val="accent1">
                    <a:lumMod val="75000"/>
                  </a:schemeClr>
                </a:solidFill>
              </a:rPr>
              <a:t>Endocr</a:t>
            </a:r>
            <a:r>
              <a:rPr lang="es-ES_tradnl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_tradnl" sz="1800" dirty="0" err="1">
                <a:solidFill>
                  <a:schemeClr val="accent1">
                    <a:lumMod val="75000"/>
                  </a:schemeClr>
                </a:solidFill>
              </a:rPr>
              <a:t>Rev</a:t>
            </a:r>
            <a:r>
              <a:rPr lang="es-ES_tradnl" sz="1800" dirty="0">
                <a:solidFill>
                  <a:schemeClr val="accent1">
                    <a:lumMod val="75000"/>
                  </a:schemeClr>
                </a:solidFill>
              </a:rPr>
              <a:t> 1997;18:404-433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4660" name="Picture 4" descr="Picture 4_ppt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3013" y="3011488"/>
            <a:ext cx="1428750" cy="16049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1734661" name="AutoShape 5"/>
          <p:cNvSpPr>
            <a:spLocks noChangeArrowheads="1"/>
          </p:cNvSpPr>
          <p:nvPr/>
        </p:nvSpPr>
        <p:spPr bwMode="auto">
          <a:xfrm>
            <a:off x="5995988" y="4021138"/>
            <a:ext cx="1495425" cy="12128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/>
          <a:lstStyle/>
          <a:p>
            <a:pPr algn="l" eaLnBrk="1" hangingPunct="1">
              <a:spcBef>
                <a:spcPct val="0"/>
              </a:spcBef>
              <a:buFont typeface="Symbol" pitchFamily="18" charset="2"/>
              <a:buNone/>
            </a:pPr>
            <a:r>
              <a:rPr lang="en-US" sz="2200">
                <a:sym typeface="Symbol" pitchFamily="18" charset="2"/>
              </a:rPr>
              <a:t> goiter</a:t>
            </a:r>
          </a:p>
          <a:p>
            <a:pPr algn="l" eaLnBrk="1" hangingPunct="1">
              <a:spcBef>
                <a:spcPct val="0"/>
              </a:spcBef>
              <a:buFont typeface="Symbol" pitchFamily="18" charset="2"/>
              <a:buNone/>
            </a:pPr>
            <a:r>
              <a:rPr lang="en-US" sz="2200">
                <a:sym typeface="Symbol" pitchFamily="18" charset="2"/>
              </a:rPr>
              <a:t> Tg</a:t>
            </a:r>
          </a:p>
          <a:p>
            <a:pPr algn="l" eaLnBrk="1" hangingPunct="1">
              <a:spcBef>
                <a:spcPct val="0"/>
              </a:spcBef>
              <a:buFont typeface="Symbol" pitchFamily="18" charset="2"/>
              <a:buNone/>
            </a:pPr>
            <a:r>
              <a:rPr lang="en-US" sz="2200">
                <a:sym typeface="Symbol" pitchFamily="18" charset="2"/>
              </a:rPr>
              <a:t> TSH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724275" y="1820863"/>
            <a:ext cx="2139950" cy="1549400"/>
            <a:chOff x="2422" y="1117"/>
            <a:chExt cx="1348" cy="976"/>
          </a:xfrm>
        </p:grpSpPr>
        <p:sp>
          <p:nvSpPr>
            <p:cNvPr id="19486" name="AutoShape 7"/>
            <p:cNvSpPr>
              <a:spLocks noChangeArrowheads="1"/>
            </p:cNvSpPr>
            <p:nvPr/>
          </p:nvSpPr>
          <p:spPr bwMode="auto">
            <a:xfrm>
              <a:off x="3146" y="1117"/>
              <a:ext cx="624" cy="31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857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/>
            <a:lstStyle/>
            <a:p>
              <a:pPr eaLnBrk="1" hangingPunct="1">
                <a:spcBef>
                  <a:spcPct val="0"/>
                </a:spcBef>
              </a:pPr>
              <a:r>
                <a:rPr lang="en-US" sz="2200">
                  <a:sym typeface="Symbol" pitchFamily="18" charset="2"/>
                </a:rPr>
                <a:t> TSH</a:t>
              </a:r>
            </a:p>
          </p:txBody>
        </p:sp>
        <p:sp>
          <p:nvSpPr>
            <p:cNvPr id="19487" name="Freeform 8"/>
            <p:cNvSpPr>
              <a:spLocks/>
            </p:cNvSpPr>
            <p:nvPr/>
          </p:nvSpPr>
          <p:spPr bwMode="auto">
            <a:xfrm rot="473513">
              <a:off x="2422" y="1429"/>
              <a:ext cx="771" cy="664"/>
            </a:xfrm>
            <a:custGeom>
              <a:avLst/>
              <a:gdLst>
                <a:gd name="T0" fmla="*/ 4 w 705"/>
                <a:gd name="T1" fmla="*/ 836 h 597"/>
                <a:gd name="T2" fmla="*/ 387 w 705"/>
                <a:gd name="T3" fmla="*/ 2003 h 597"/>
                <a:gd name="T4" fmla="*/ 2061 w 705"/>
                <a:gd name="T5" fmla="*/ 0 h 597"/>
                <a:gd name="T6" fmla="*/ 0 60000 65536"/>
                <a:gd name="T7" fmla="*/ 0 60000 65536"/>
                <a:gd name="T8" fmla="*/ 0 60000 65536"/>
                <a:gd name="T9" fmla="*/ 0 w 705"/>
                <a:gd name="T10" fmla="*/ 0 h 597"/>
                <a:gd name="T11" fmla="*/ 705 w 705"/>
                <a:gd name="T12" fmla="*/ 597 h 5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5" h="597">
                  <a:moveTo>
                    <a:pt x="4" y="234"/>
                  </a:moveTo>
                  <a:cubicBezTo>
                    <a:pt x="0" y="428"/>
                    <a:pt x="16" y="597"/>
                    <a:pt x="133" y="558"/>
                  </a:cubicBezTo>
                  <a:cubicBezTo>
                    <a:pt x="250" y="519"/>
                    <a:pt x="586" y="116"/>
                    <a:pt x="705" y="0"/>
                  </a:cubicBezTo>
                </a:path>
              </a:pathLst>
            </a:custGeom>
            <a:noFill/>
            <a:ln w="3810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13100" y="1181100"/>
            <a:ext cx="990600" cy="1771650"/>
            <a:chOff x="2100" y="714"/>
            <a:chExt cx="624" cy="1116"/>
          </a:xfrm>
        </p:grpSpPr>
        <p:sp>
          <p:nvSpPr>
            <p:cNvPr id="19481" name="Line 10"/>
            <p:cNvSpPr>
              <a:spLocks noChangeShapeType="1"/>
            </p:cNvSpPr>
            <p:nvPr/>
          </p:nvSpPr>
          <p:spPr bwMode="auto">
            <a:xfrm>
              <a:off x="2416" y="1311"/>
              <a:ext cx="0" cy="336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482" name="AutoShape 11"/>
            <p:cNvSpPr>
              <a:spLocks noChangeArrowheads="1"/>
            </p:cNvSpPr>
            <p:nvPr/>
          </p:nvSpPr>
          <p:spPr bwMode="auto">
            <a:xfrm>
              <a:off x="2100" y="1117"/>
              <a:ext cx="624" cy="31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857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/>
            <a:lstStyle/>
            <a:p>
              <a:pPr eaLnBrk="1" hangingPunct="1">
                <a:spcBef>
                  <a:spcPct val="0"/>
                </a:spcBef>
              </a:pPr>
              <a:r>
                <a:rPr lang="en-US" sz="2200">
                  <a:sym typeface="Symbol" pitchFamily="18" charset="2"/>
                </a:rPr>
                <a:t> TBG</a:t>
              </a:r>
            </a:p>
          </p:txBody>
        </p:sp>
        <p:sp>
          <p:nvSpPr>
            <p:cNvPr id="19483" name="Line 12"/>
            <p:cNvSpPr>
              <a:spLocks noChangeShapeType="1"/>
            </p:cNvSpPr>
            <p:nvPr/>
          </p:nvSpPr>
          <p:spPr bwMode="auto">
            <a:xfrm>
              <a:off x="2416" y="985"/>
              <a:ext cx="0" cy="153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9484" name="AutoShape 13"/>
            <p:cNvSpPr>
              <a:spLocks noChangeArrowheads="1"/>
            </p:cNvSpPr>
            <p:nvPr/>
          </p:nvSpPr>
          <p:spPr bwMode="auto">
            <a:xfrm>
              <a:off x="2100" y="714"/>
              <a:ext cx="624" cy="31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857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/>
            <a:lstStyle/>
            <a:p>
              <a:pPr eaLnBrk="1" hangingPunct="1">
                <a:spcBef>
                  <a:spcPct val="0"/>
                </a:spcBef>
              </a:pPr>
              <a:r>
                <a:rPr lang="en-US" sz="2200">
                  <a:sym typeface="Symbol" pitchFamily="18" charset="2"/>
                </a:rPr>
                <a:t> E</a:t>
              </a:r>
            </a:p>
          </p:txBody>
        </p:sp>
        <p:sp>
          <p:nvSpPr>
            <p:cNvPr id="19485" name="AutoShape 14"/>
            <p:cNvSpPr>
              <a:spLocks noChangeArrowheads="1"/>
            </p:cNvSpPr>
            <p:nvPr/>
          </p:nvSpPr>
          <p:spPr bwMode="auto">
            <a:xfrm>
              <a:off x="2100" y="1520"/>
              <a:ext cx="624" cy="31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857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/>
            <a:lstStyle/>
            <a:p>
              <a:pPr eaLnBrk="1" hangingPunct="1">
                <a:spcBef>
                  <a:spcPct val="0"/>
                </a:spcBef>
              </a:pPr>
              <a:r>
                <a:rPr lang="en-US" sz="2200">
                  <a:sym typeface="Symbol" pitchFamily="18" charset="2"/>
                </a:rPr>
                <a:t> FT4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911725" y="2741613"/>
            <a:ext cx="2522538" cy="1543050"/>
            <a:chOff x="3170" y="1728"/>
            <a:chExt cx="1589" cy="972"/>
          </a:xfrm>
        </p:grpSpPr>
        <p:sp>
          <p:nvSpPr>
            <p:cNvPr id="19479" name="Arc 16"/>
            <p:cNvSpPr>
              <a:spLocks/>
            </p:cNvSpPr>
            <p:nvPr/>
          </p:nvSpPr>
          <p:spPr bwMode="auto">
            <a:xfrm flipH="1">
              <a:off x="3170" y="2058"/>
              <a:ext cx="789" cy="642"/>
            </a:xfrm>
            <a:custGeom>
              <a:avLst/>
              <a:gdLst>
                <a:gd name="T0" fmla="*/ 0 w 28981"/>
                <a:gd name="T1" fmla="*/ 0 h 43200"/>
                <a:gd name="T2" fmla="*/ 0 w 28981"/>
                <a:gd name="T3" fmla="*/ 0 h 43200"/>
                <a:gd name="T4" fmla="*/ 0 w 28981"/>
                <a:gd name="T5" fmla="*/ 0 h 43200"/>
                <a:gd name="T6" fmla="*/ 0 60000 65536"/>
                <a:gd name="T7" fmla="*/ 0 60000 65536"/>
                <a:gd name="T8" fmla="*/ 0 60000 65536"/>
                <a:gd name="T9" fmla="*/ 0 w 28981"/>
                <a:gd name="T10" fmla="*/ 0 h 43200"/>
                <a:gd name="T11" fmla="*/ 28981 w 28981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981" h="43200" fill="none" extrusionOk="0">
                  <a:moveTo>
                    <a:pt x="0" y="1300"/>
                  </a:moveTo>
                  <a:cubicBezTo>
                    <a:pt x="2365" y="440"/>
                    <a:pt x="4863" y="-1"/>
                    <a:pt x="7381" y="0"/>
                  </a:cubicBezTo>
                  <a:cubicBezTo>
                    <a:pt x="19310" y="0"/>
                    <a:pt x="28981" y="9670"/>
                    <a:pt x="28981" y="21600"/>
                  </a:cubicBezTo>
                  <a:cubicBezTo>
                    <a:pt x="28981" y="33529"/>
                    <a:pt x="19310" y="43200"/>
                    <a:pt x="7381" y="43200"/>
                  </a:cubicBezTo>
                  <a:cubicBezTo>
                    <a:pt x="7174" y="43200"/>
                    <a:pt x="6967" y="43197"/>
                    <a:pt x="6760" y="43191"/>
                  </a:cubicBezTo>
                </a:path>
                <a:path w="28981" h="43200" stroke="0" extrusionOk="0">
                  <a:moveTo>
                    <a:pt x="0" y="1300"/>
                  </a:moveTo>
                  <a:cubicBezTo>
                    <a:pt x="2365" y="440"/>
                    <a:pt x="4863" y="-1"/>
                    <a:pt x="7381" y="0"/>
                  </a:cubicBezTo>
                  <a:cubicBezTo>
                    <a:pt x="19310" y="0"/>
                    <a:pt x="28981" y="9670"/>
                    <a:pt x="28981" y="21600"/>
                  </a:cubicBezTo>
                  <a:cubicBezTo>
                    <a:pt x="28981" y="33529"/>
                    <a:pt x="19310" y="43200"/>
                    <a:pt x="7381" y="43200"/>
                  </a:cubicBezTo>
                  <a:cubicBezTo>
                    <a:pt x="7174" y="43200"/>
                    <a:pt x="6967" y="43197"/>
                    <a:pt x="6760" y="43191"/>
                  </a:cubicBezTo>
                  <a:lnTo>
                    <a:pt x="7381" y="21600"/>
                  </a:lnTo>
                  <a:lnTo>
                    <a:pt x="0" y="130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480" name="AutoShape 17"/>
            <p:cNvSpPr>
              <a:spLocks noChangeArrowheads="1"/>
            </p:cNvSpPr>
            <p:nvPr/>
          </p:nvSpPr>
          <p:spPr bwMode="auto">
            <a:xfrm>
              <a:off x="3817" y="1728"/>
              <a:ext cx="942" cy="57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857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/>
            <a:lstStyle/>
            <a:p>
              <a:pPr eaLnBrk="1" hangingPunct="1">
                <a:spcBef>
                  <a:spcPct val="0"/>
                </a:spcBef>
                <a:buFont typeface="Symbol" pitchFamily="18" charset="2"/>
                <a:buChar char="¯"/>
              </a:pPr>
              <a:r>
                <a:rPr lang="en-US" sz="2200">
                  <a:sym typeface="Symbol" pitchFamily="18" charset="2"/>
                </a:rPr>
                <a:t> iodine </a:t>
              </a:r>
            </a:p>
            <a:p>
              <a:pPr eaLnBrk="1" hangingPunct="1">
                <a:spcBef>
                  <a:spcPct val="0"/>
                </a:spcBef>
                <a:buFont typeface="Symbol" pitchFamily="18" charset="2"/>
                <a:buNone/>
              </a:pPr>
              <a:r>
                <a:rPr lang="en-US" sz="2200">
                  <a:sym typeface="Symbol" pitchFamily="18" charset="2"/>
                </a:rPr>
                <a:t>TPO Ab</a:t>
              </a: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3790950" y="4162425"/>
            <a:ext cx="1879600" cy="1016000"/>
            <a:chOff x="2464" y="2652"/>
            <a:chExt cx="1184" cy="640"/>
          </a:xfrm>
        </p:grpSpPr>
        <p:sp>
          <p:nvSpPr>
            <p:cNvPr id="1734675" name="AutoShape 19"/>
            <p:cNvSpPr>
              <a:spLocks noChangeArrowheads="1"/>
            </p:cNvSpPr>
            <p:nvPr/>
          </p:nvSpPr>
          <p:spPr bwMode="auto">
            <a:xfrm>
              <a:off x="3024" y="2982"/>
              <a:ext cx="624" cy="31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/>
            <a:lstStyle/>
            <a:p>
              <a:pPr eaLnBrk="1" hangingPunct="1">
                <a:spcBef>
                  <a:spcPct val="0"/>
                </a:spcBef>
                <a:defRPr/>
              </a:pPr>
              <a:r>
                <a:rPr lang="en-US" sz="2200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  <a:sym typeface="Symbol" pitchFamily="18" charset="2"/>
                </a:rPr>
                <a:t> TSH</a:t>
              </a:r>
            </a:p>
          </p:txBody>
        </p:sp>
        <p:sp>
          <p:nvSpPr>
            <p:cNvPr id="19478" name="Arc 20"/>
            <p:cNvSpPr>
              <a:spLocks/>
            </p:cNvSpPr>
            <p:nvPr/>
          </p:nvSpPr>
          <p:spPr bwMode="auto">
            <a:xfrm rot="5400000" flipH="1">
              <a:off x="2688" y="2428"/>
              <a:ext cx="421" cy="869"/>
            </a:xfrm>
            <a:custGeom>
              <a:avLst/>
              <a:gdLst>
                <a:gd name="T0" fmla="*/ 0 w 22220"/>
                <a:gd name="T1" fmla="*/ 0 h 42359"/>
                <a:gd name="T2" fmla="*/ 0 w 22220"/>
                <a:gd name="T3" fmla="*/ 0 h 42359"/>
                <a:gd name="T4" fmla="*/ 0 w 22220"/>
                <a:gd name="T5" fmla="*/ 0 h 42359"/>
                <a:gd name="T6" fmla="*/ 0 60000 65536"/>
                <a:gd name="T7" fmla="*/ 0 60000 65536"/>
                <a:gd name="T8" fmla="*/ 0 60000 65536"/>
                <a:gd name="T9" fmla="*/ 0 w 22220"/>
                <a:gd name="T10" fmla="*/ 0 h 42359"/>
                <a:gd name="T11" fmla="*/ 22220 w 22220"/>
                <a:gd name="T12" fmla="*/ 42359 h 423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20" h="42359" fill="none" extrusionOk="0">
                  <a:moveTo>
                    <a:pt x="6588" y="0"/>
                  </a:moveTo>
                  <a:cubicBezTo>
                    <a:pt x="15844" y="2661"/>
                    <a:pt x="22220" y="11128"/>
                    <a:pt x="22220" y="20759"/>
                  </a:cubicBezTo>
                  <a:cubicBezTo>
                    <a:pt x="22220" y="32688"/>
                    <a:pt x="12549" y="42359"/>
                    <a:pt x="620" y="42359"/>
                  </a:cubicBezTo>
                  <a:cubicBezTo>
                    <a:pt x="413" y="42359"/>
                    <a:pt x="206" y="42356"/>
                    <a:pt x="-1" y="42350"/>
                  </a:cubicBezTo>
                </a:path>
                <a:path w="22220" h="42359" stroke="0" extrusionOk="0">
                  <a:moveTo>
                    <a:pt x="6588" y="0"/>
                  </a:moveTo>
                  <a:cubicBezTo>
                    <a:pt x="15844" y="2661"/>
                    <a:pt x="22220" y="11128"/>
                    <a:pt x="22220" y="20759"/>
                  </a:cubicBezTo>
                  <a:cubicBezTo>
                    <a:pt x="22220" y="32688"/>
                    <a:pt x="12549" y="42359"/>
                    <a:pt x="620" y="42359"/>
                  </a:cubicBezTo>
                  <a:cubicBezTo>
                    <a:pt x="413" y="42359"/>
                    <a:pt x="206" y="42356"/>
                    <a:pt x="-1" y="42350"/>
                  </a:cubicBezTo>
                  <a:lnTo>
                    <a:pt x="620" y="20759"/>
                  </a:lnTo>
                  <a:lnTo>
                    <a:pt x="6588" y="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 type="triangle" w="med" len="med"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3213100" y="4686300"/>
            <a:ext cx="2457450" cy="1254125"/>
            <a:chOff x="2100" y="2982"/>
            <a:chExt cx="1548" cy="790"/>
          </a:xfrm>
        </p:grpSpPr>
        <p:sp>
          <p:nvSpPr>
            <p:cNvPr id="19474" name="Line 22"/>
            <p:cNvSpPr>
              <a:spLocks noChangeShapeType="1"/>
            </p:cNvSpPr>
            <p:nvPr/>
          </p:nvSpPr>
          <p:spPr bwMode="auto">
            <a:xfrm flipV="1">
              <a:off x="2416" y="3294"/>
              <a:ext cx="0" cy="244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475" name="AutoShape 23"/>
            <p:cNvSpPr>
              <a:spLocks noChangeArrowheads="1"/>
            </p:cNvSpPr>
            <p:nvPr/>
          </p:nvSpPr>
          <p:spPr bwMode="auto">
            <a:xfrm>
              <a:off x="2100" y="3462"/>
              <a:ext cx="1548" cy="31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857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/>
            <a:lstStyle/>
            <a:p>
              <a:pPr eaLnBrk="1" hangingPunct="1">
                <a:spcBef>
                  <a:spcPct val="0"/>
                </a:spcBef>
              </a:pPr>
              <a:r>
                <a:rPr lang="en-US" sz="2200">
                  <a:sym typeface="Symbol" pitchFamily="18" charset="2"/>
                </a:rPr>
                <a:t> placental DI III</a:t>
              </a:r>
            </a:p>
          </p:txBody>
        </p:sp>
        <p:sp>
          <p:nvSpPr>
            <p:cNvPr id="19476" name="AutoShape 24"/>
            <p:cNvSpPr>
              <a:spLocks noChangeArrowheads="1"/>
            </p:cNvSpPr>
            <p:nvPr/>
          </p:nvSpPr>
          <p:spPr bwMode="auto">
            <a:xfrm>
              <a:off x="2100" y="2982"/>
              <a:ext cx="624" cy="31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857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/>
            <a:lstStyle/>
            <a:p>
              <a:pPr eaLnBrk="1" hangingPunct="1">
                <a:spcBef>
                  <a:spcPct val="0"/>
                </a:spcBef>
              </a:pPr>
              <a:r>
                <a:rPr lang="en-US" sz="2200">
                  <a:sym typeface="Symbol" pitchFamily="18" charset="2"/>
                </a:rPr>
                <a:t> T4</a:t>
              </a:r>
            </a:p>
          </p:txBody>
        </p: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1320800" y="3862388"/>
            <a:ext cx="990600" cy="1273175"/>
            <a:chOff x="908" y="2433"/>
            <a:chExt cx="624" cy="802"/>
          </a:xfrm>
        </p:grpSpPr>
        <p:sp>
          <p:nvSpPr>
            <p:cNvPr id="19471" name="AutoShape 26"/>
            <p:cNvSpPr>
              <a:spLocks noChangeArrowheads="1"/>
            </p:cNvSpPr>
            <p:nvPr/>
          </p:nvSpPr>
          <p:spPr bwMode="auto">
            <a:xfrm>
              <a:off x="908" y="2925"/>
              <a:ext cx="624" cy="31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857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/>
            <a:lstStyle/>
            <a:p>
              <a:pPr eaLnBrk="1" hangingPunct="1">
                <a:spcBef>
                  <a:spcPct val="0"/>
                </a:spcBef>
              </a:pPr>
              <a:r>
                <a:rPr lang="en-US" sz="2200">
                  <a:sym typeface="Symbol" pitchFamily="18" charset="2"/>
                </a:rPr>
                <a:t> TSH</a:t>
              </a:r>
            </a:p>
          </p:txBody>
        </p:sp>
        <p:sp>
          <p:nvSpPr>
            <p:cNvPr id="19472" name="Line 27"/>
            <p:cNvSpPr>
              <a:spLocks noChangeShapeType="1"/>
            </p:cNvSpPr>
            <p:nvPr/>
          </p:nvSpPr>
          <p:spPr bwMode="auto">
            <a:xfrm flipH="1">
              <a:off x="1220" y="2656"/>
              <a:ext cx="0" cy="244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473" name="AutoShape 28"/>
            <p:cNvSpPr>
              <a:spLocks noChangeArrowheads="1"/>
            </p:cNvSpPr>
            <p:nvPr/>
          </p:nvSpPr>
          <p:spPr bwMode="auto">
            <a:xfrm>
              <a:off x="908" y="2433"/>
              <a:ext cx="624" cy="31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857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/>
            <a:lstStyle/>
            <a:p>
              <a:pPr eaLnBrk="1" hangingPunct="1">
                <a:spcBef>
                  <a:spcPct val="0"/>
                </a:spcBef>
              </a:pPr>
              <a:r>
                <a:rPr lang="en-US" sz="2200">
                  <a:sym typeface="Symbol" pitchFamily="18" charset="2"/>
                </a:rPr>
                <a:t> FT4</a:t>
              </a:r>
            </a:p>
          </p:txBody>
        </p:sp>
      </p:grp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1320800" y="3081338"/>
            <a:ext cx="2633663" cy="1071562"/>
            <a:chOff x="908" y="1941"/>
            <a:chExt cx="1659" cy="675"/>
          </a:xfrm>
        </p:grpSpPr>
        <p:sp>
          <p:nvSpPr>
            <p:cNvPr id="19469" name="Arc 30"/>
            <p:cNvSpPr>
              <a:spLocks/>
            </p:cNvSpPr>
            <p:nvPr/>
          </p:nvSpPr>
          <p:spPr bwMode="auto">
            <a:xfrm>
              <a:off x="1279" y="2117"/>
              <a:ext cx="1288" cy="499"/>
            </a:xfrm>
            <a:custGeom>
              <a:avLst/>
              <a:gdLst>
                <a:gd name="T0" fmla="*/ 0 w 28981"/>
                <a:gd name="T1" fmla="*/ 0 h 43200"/>
                <a:gd name="T2" fmla="*/ 0 w 28981"/>
                <a:gd name="T3" fmla="*/ 0 h 43200"/>
                <a:gd name="T4" fmla="*/ 0 w 28981"/>
                <a:gd name="T5" fmla="*/ 0 h 43200"/>
                <a:gd name="T6" fmla="*/ 0 60000 65536"/>
                <a:gd name="T7" fmla="*/ 0 60000 65536"/>
                <a:gd name="T8" fmla="*/ 0 60000 65536"/>
                <a:gd name="T9" fmla="*/ 0 w 28981"/>
                <a:gd name="T10" fmla="*/ 0 h 43200"/>
                <a:gd name="T11" fmla="*/ 28981 w 28981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981" h="43200" fill="none" extrusionOk="0">
                  <a:moveTo>
                    <a:pt x="0" y="1300"/>
                  </a:moveTo>
                  <a:cubicBezTo>
                    <a:pt x="2365" y="440"/>
                    <a:pt x="4863" y="-1"/>
                    <a:pt x="7381" y="0"/>
                  </a:cubicBezTo>
                  <a:cubicBezTo>
                    <a:pt x="19310" y="0"/>
                    <a:pt x="28981" y="9670"/>
                    <a:pt x="28981" y="21600"/>
                  </a:cubicBezTo>
                  <a:cubicBezTo>
                    <a:pt x="28981" y="33529"/>
                    <a:pt x="19310" y="43200"/>
                    <a:pt x="7381" y="43200"/>
                  </a:cubicBezTo>
                  <a:cubicBezTo>
                    <a:pt x="7174" y="43200"/>
                    <a:pt x="6967" y="43197"/>
                    <a:pt x="6760" y="43191"/>
                  </a:cubicBezTo>
                </a:path>
                <a:path w="28981" h="43200" stroke="0" extrusionOk="0">
                  <a:moveTo>
                    <a:pt x="0" y="1300"/>
                  </a:moveTo>
                  <a:cubicBezTo>
                    <a:pt x="2365" y="440"/>
                    <a:pt x="4863" y="-1"/>
                    <a:pt x="7381" y="0"/>
                  </a:cubicBezTo>
                  <a:cubicBezTo>
                    <a:pt x="19310" y="0"/>
                    <a:pt x="28981" y="9670"/>
                    <a:pt x="28981" y="21600"/>
                  </a:cubicBezTo>
                  <a:cubicBezTo>
                    <a:pt x="28981" y="33529"/>
                    <a:pt x="19310" y="43200"/>
                    <a:pt x="7381" y="43200"/>
                  </a:cubicBezTo>
                  <a:cubicBezTo>
                    <a:pt x="7174" y="43200"/>
                    <a:pt x="6967" y="43197"/>
                    <a:pt x="6760" y="43191"/>
                  </a:cubicBezTo>
                  <a:lnTo>
                    <a:pt x="7381" y="21600"/>
                  </a:lnTo>
                  <a:lnTo>
                    <a:pt x="0" y="130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470" name="AutoShape 31"/>
            <p:cNvSpPr>
              <a:spLocks noChangeArrowheads="1"/>
            </p:cNvSpPr>
            <p:nvPr/>
          </p:nvSpPr>
          <p:spPr bwMode="auto">
            <a:xfrm>
              <a:off x="908" y="1941"/>
              <a:ext cx="624" cy="31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857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/>
            <a:lstStyle/>
            <a:p>
              <a:pPr eaLnBrk="1" hangingPunct="1">
                <a:spcBef>
                  <a:spcPct val="0"/>
                </a:spcBef>
              </a:pPr>
              <a:r>
                <a:rPr lang="en-US" sz="2200">
                  <a:sym typeface="Symbol" pitchFamily="18" charset="2"/>
                </a:rPr>
                <a:t> HCG</a:t>
              </a:r>
            </a:p>
          </p:txBody>
        </p:sp>
      </p:grpSp>
      <p:sp>
        <p:nvSpPr>
          <p:cNvPr id="32" name="Title 3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66144" cy="72008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Albertus Extra Bold" pitchFamily="34" charset="0"/>
              </a:rPr>
              <a:t>Factors for thyroid stimulation during pregnancy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51520" y="6181854"/>
            <a:ext cx="5112568" cy="38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1400" dirty="0" err="1" smtClean="0"/>
              <a:t>Delange</a:t>
            </a:r>
            <a:r>
              <a:rPr lang="en-US" sz="1400" dirty="0" smtClean="0"/>
              <a:t>: </a:t>
            </a:r>
            <a:r>
              <a:rPr lang="en-US" sz="1400" dirty="0" err="1" smtClean="0"/>
              <a:t>Int.J</a:t>
            </a:r>
            <a:r>
              <a:rPr lang="en-US" sz="1400" dirty="0" smtClean="0"/>
              <a:t>. </a:t>
            </a:r>
            <a:r>
              <a:rPr lang="en-US" sz="1400" dirty="0" err="1" smtClean="0"/>
              <a:t>Endocrinol</a:t>
            </a:r>
            <a:r>
              <a:rPr lang="en-US" sz="1400" dirty="0" smtClean="0"/>
              <a:t>. </a:t>
            </a:r>
            <a:r>
              <a:rPr lang="en-US" sz="1400" dirty="0" err="1" smtClean="0"/>
              <a:t>Metab</a:t>
            </a:r>
            <a:r>
              <a:rPr lang="en-US" sz="1400" dirty="0" smtClean="0"/>
              <a:t>. 2: 1, 2004                 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4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4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34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466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7868"/>
            <a:ext cx="8229600" cy="4936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500" dirty="0" smtClean="0">
                <a:solidFill>
                  <a:srgbClr val="C00000"/>
                </a:solidFill>
                <a:latin typeface="Albertus Extra Bold" pitchFamily="34" charset="0"/>
              </a:rPr>
              <a:t>Sample trimester-specific </a:t>
            </a:r>
            <a:r>
              <a:rPr lang="en-US" sz="2500" dirty="0">
                <a:solidFill>
                  <a:srgbClr val="C00000"/>
                </a:solidFill>
                <a:latin typeface="Albertus Extra Bold" pitchFamily="34" charset="0"/>
              </a:rPr>
              <a:t>reference intervals for TSH</a:t>
            </a:r>
            <a:r>
              <a:rPr lang="en-US" sz="2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544" y="714356"/>
          <a:ext cx="8229600" cy="4478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101214"/>
                <a:gridCol w="1714512"/>
                <a:gridCol w="2031487"/>
                <a:gridCol w="1736467"/>
              </a:tblGrid>
              <a:tr h="7812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Reference       	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Year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1st trimester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2nd trimester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3rd trimester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59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Stricker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2007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1.04  (0.09-2.83)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1.02  (0.20-2.79)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1.14  (0.31-2.90)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59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Haddow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0.94  (0.08-2.73) 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1.29  (0.39-2.70)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59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Panesar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2001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0.80 (0.03-2.30)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1.10  (0.03-3.10)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1.30  (0.13-3.50)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59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Soldin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2004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0.98 (0.24-2.99)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1.09  (0.46-2.95)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1.20  (0.43-2.78)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59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Bocos-Terraz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2009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0.92 (0.03-2.65)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1.12 (0.12-2.64)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1.29  (0.23-3.56)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599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Blatt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1.01 (0.10-2.50)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1.14 (0.35-2.75)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1.26 (0.43-2.91)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599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Azizi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1.7 (0.2-3.9)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1.9 (0.5-4.1)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1.8 (0.6-4.1)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5990">
                <a:tc gridSpan="5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* median TSH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mIU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/L with 5th and 95th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centiles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or P2.5 and P 97.5 between brackets.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5720" y="5286388"/>
            <a:ext cx="3432927" cy="1571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Soldin</a:t>
            </a:r>
            <a:r>
              <a:rPr lang="en-US" sz="1200" dirty="0" smtClean="0"/>
              <a:t> OP et al. </a:t>
            </a:r>
            <a:r>
              <a:rPr lang="en-US" sz="1200" dirty="0" err="1" smtClean="0"/>
              <a:t>Clin</a:t>
            </a:r>
            <a:r>
              <a:rPr lang="en-US" sz="1200" dirty="0" smtClean="0"/>
              <a:t> </a:t>
            </a:r>
            <a:r>
              <a:rPr lang="en-US" sz="1200" dirty="0" err="1" smtClean="0"/>
              <a:t>Chem</a:t>
            </a:r>
            <a:r>
              <a:rPr lang="en-US" sz="1200" dirty="0" smtClean="0"/>
              <a:t> </a:t>
            </a:r>
            <a:r>
              <a:rPr lang="en-US" sz="1200" dirty="0" err="1" smtClean="0"/>
              <a:t>Acta</a:t>
            </a:r>
            <a:r>
              <a:rPr lang="en-US" sz="1200" dirty="0" smtClean="0"/>
              <a:t> 2004; 349: 181</a:t>
            </a:r>
          </a:p>
          <a:p>
            <a:r>
              <a:rPr lang="en-US" sz="1200" dirty="0" err="1" smtClean="0"/>
              <a:t>Haddow</a:t>
            </a:r>
            <a:r>
              <a:rPr lang="en-US" sz="1200" dirty="0" smtClean="0"/>
              <a:t> JE  et al. J Med Screen 2004; 11: 170</a:t>
            </a:r>
          </a:p>
          <a:p>
            <a:r>
              <a:rPr lang="en-US" sz="1200" dirty="0" err="1" smtClean="0"/>
              <a:t>Panesar</a:t>
            </a:r>
            <a:r>
              <a:rPr lang="en-US" sz="1200" dirty="0" smtClean="0"/>
              <a:t>  NS et al. Ann </a:t>
            </a:r>
            <a:r>
              <a:rPr lang="en-US" sz="1200" dirty="0" err="1" smtClean="0"/>
              <a:t>Clin</a:t>
            </a:r>
            <a:r>
              <a:rPr lang="en-US" sz="1200" dirty="0" smtClean="0"/>
              <a:t>  </a:t>
            </a:r>
            <a:r>
              <a:rPr lang="en-US" sz="1200" dirty="0" err="1" smtClean="0"/>
              <a:t>Biocliem</a:t>
            </a:r>
            <a:r>
              <a:rPr lang="en-US" sz="1200" dirty="0" smtClean="0"/>
              <a:t> 2001; 34: 67</a:t>
            </a:r>
          </a:p>
          <a:p>
            <a:r>
              <a:rPr lang="en-US" sz="1200" dirty="0" err="1" smtClean="0"/>
              <a:t>Stricker</a:t>
            </a:r>
            <a:r>
              <a:rPr lang="en-US" sz="1200" dirty="0" smtClean="0"/>
              <a:t> R, et al. </a:t>
            </a:r>
            <a:r>
              <a:rPr lang="en-US" sz="1200" dirty="0" err="1" smtClean="0"/>
              <a:t>Eur</a:t>
            </a:r>
            <a:r>
              <a:rPr lang="en-US" sz="1200" dirty="0" smtClean="0"/>
              <a:t> J </a:t>
            </a:r>
            <a:r>
              <a:rPr lang="en-US" sz="1200" dirty="0" err="1" smtClean="0"/>
              <a:t>Endocrinol</a:t>
            </a:r>
            <a:r>
              <a:rPr lang="en-US" sz="1200" dirty="0" smtClean="0"/>
              <a:t> 2007; 157: 509</a:t>
            </a:r>
          </a:p>
          <a:p>
            <a:r>
              <a:rPr lang="en-US" sz="1200" dirty="0" err="1" smtClean="0"/>
              <a:t>Bocos-Terraz</a:t>
            </a:r>
            <a:r>
              <a:rPr lang="en-US" sz="1200" dirty="0" smtClean="0"/>
              <a:t> JP, et al. BMC Res Notes 2009; 2: 237</a:t>
            </a:r>
          </a:p>
          <a:p>
            <a:r>
              <a:rPr lang="en-US" sz="1200" dirty="0" err="1" smtClean="0"/>
              <a:t>Blatt</a:t>
            </a:r>
            <a:r>
              <a:rPr lang="en-US" sz="1200" dirty="0" smtClean="0"/>
              <a:t> AJ, et al. J </a:t>
            </a:r>
            <a:r>
              <a:rPr lang="en-US" sz="1200" dirty="0" err="1" smtClean="0"/>
              <a:t>Clin</a:t>
            </a:r>
            <a:r>
              <a:rPr lang="en-US" sz="1200" dirty="0" smtClean="0"/>
              <a:t> </a:t>
            </a:r>
            <a:r>
              <a:rPr lang="en-US" sz="1200" dirty="0" err="1" smtClean="0"/>
              <a:t>Endocrinol</a:t>
            </a:r>
            <a:r>
              <a:rPr lang="en-US" sz="1200" dirty="0" smtClean="0"/>
              <a:t> </a:t>
            </a:r>
            <a:r>
              <a:rPr lang="en-US" sz="1200" dirty="0" err="1" smtClean="0"/>
              <a:t>Metab</a:t>
            </a:r>
            <a:r>
              <a:rPr lang="en-US" sz="1200" dirty="0" smtClean="0"/>
              <a:t> 2012; 97: 777</a:t>
            </a:r>
          </a:p>
          <a:p>
            <a:r>
              <a:rPr lang="en-US" sz="1200" dirty="0" err="1" smtClean="0"/>
              <a:t>Azizi</a:t>
            </a:r>
            <a:r>
              <a:rPr lang="en-US" sz="1200" dirty="0" smtClean="0"/>
              <a:t> f, et al. Thyroid 2013; 23: 354</a:t>
            </a:r>
          </a:p>
          <a:p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000240"/>
            <a:ext cx="777240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95536" y="214290"/>
            <a:ext cx="8229600" cy="11430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500" dirty="0" smtClean="0">
                <a:solidFill>
                  <a:srgbClr val="C00000"/>
                </a:solidFill>
                <a:latin typeface="Albertus Extra Bold" pitchFamily="34" charset="0"/>
                <a:ea typeface="+mj-ea"/>
                <a:cs typeface="+mj-cs"/>
              </a:rPr>
              <a:t>Local versus international recommended TSH references in a iodine sufficient region</a:t>
            </a:r>
            <a:endParaRPr lang="en-US" altLang="zh-TW" sz="2500" dirty="0">
              <a:solidFill>
                <a:srgbClr val="C00000"/>
              </a:solidFill>
              <a:latin typeface="Albertus Extra Bold" pitchFamily="34" charset="0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2440" y="6181854"/>
            <a:ext cx="5112568" cy="38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1400" dirty="0" err="1" smtClean="0"/>
              <a:t>Amouzegar</a:t>
            </a:r>
            <a:r>
              <a:rPr lang="en-US" sz="1400" dirty="0" smtClean="0"/>
              <a:t> A, et al. Hormone </a:t>
            </a:r>
            <a:r>
              <a:rPr lang="en-US" sz="1400" dirty="0" err="1" smtClean="0"/>
              <a:t>Metab</a:t>
            </a:r>
            <a:r>
              <a:rPr lang="en-US" sz="1400" dirty="0" smtClean="0"/>
              <a:t> Res 2014; 46: 206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838199"/>
          </a:xfrm>
        </p:spPr>
        <p:txBody>
          <a:bodyPr>
            <a:normAutofit/>
          </a:bodyPr>
          <a:lstStyle/>
          <a:p>
            <a:pPr lvl="0"/>
            <a:r>
              <a:rPr lang="en-US" sz="3500" b="1" dirty="0">
                <a:solidFill>
                  <a:srgbClr val="C00000"/>
                </a:solidFill>
                <a:latin typeface="Albertus Extra Bold" pitchFamily="34" charset="0"/>
                <a:cs typeface="Aharoni" pitchFamily="2" charset="-79"/>
              </a:rPr>
              <a:t>Recommendation </a:t>
            </a:r>
            <a:r>
              <a:rPr lang="en-US" sz="3500" b="1" dirty="0" smtClean="0">
                <a:solidFill>
                  <a:srgbClr val="C00000"/>
                </a:solidFill>
                <a:latin typeface="Albertus Extra Bold" pitchFamily="34" charset="0"/>
                <a:cs typeface="Aharoni" pitchFamily="2" charset="-79"/>
              </a:rPr>
              <a:t>26</a:t>
            </a:r>
            <a:endParaRPr lang="en-US" sz="3500" b="1" dirty="0">
              <a:solidFill>
                <a:srgbClr val="C00000"/>
              </a:solidFill>
              <a:latin typeface="Albertus Extra Bold" pitchFamily="34" charset="0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066800"/>
            <a:ext cx="8763000" cy="5257800"/>
          </a:xfrm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</a:pP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pregnancy-specific TSH reference range should be defined as follows: 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When 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available, 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population and trimester-specific reference ranges 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 serum TSH during pregnancy should be defined by a provider’s institute / 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laboratory.</a:t>
            </a:r>
            <a:endParaRPr lang="en-US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When </a:t>
            </a:r>
            <a:r>
              <a:rPr lang="en-US" sz="1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this is not feasible, pregnancy-specific TSH reference ranges obtained from similar patient populations, 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performed using similar TSH assays should be substituted.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If 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internal or transferable pregnancy-specific TSH </a:t>
            </a:r>
            <a:r>
              <a:rPr lang="en-US" sz="2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reference ranges are not available, an upper reference limit of ~ 4.0mU/l may be used. 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 most assays, this represents a reduction in the non-pregnant TSH upper reference limit of ~0.5mIU/L.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6248401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2016 ATA Guidelines, thyroid, In press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47625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zh-TW" sz="2500" dirty="0" smtClean="0">
                <a:solidFill>
                  <a:srgbClr val="C00000"/>
                </a:solidFill>
                <a:latin typeface="Albertus Extra Bold" pitchFamily="34" charset="0"/>
              </a:rPr>
              <a:t>Guidelines for Serum TSH During Pregnancy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620688"/>
            <a:ext cx="8086476" cy="5150569"/>
          </a:xfrm>
          <a:noFill/>
        </p:spPr>
        <p:txBody>
          <a:bodyPr>
            <a:normAutofit/>
          </a:bodyPr>
          <a:lstStyle/>
          <a:p>
            <a:pPr marL="227013" indent="-227013" eaLnBrk="1" hangingPunct="1"/>
            <a:r>
              <a:rPr lang="en-US" sz="2700" b="1" dirty="0" smtClean="0">
                <a:solidFill>
                  <a:srgbClr val="FF6600"/>
                </a:solidFill>
              </a:rPr>
              <a:t>Recommendation 1</a:t>
            </a:r>
            <a:r>
              <a:rPr lang="en-US" sz="2700" dirty="0" smtClean="0">
                <a:solidFill>
                  <a:srgbClr val="0070C0"/>
                </a:solidFill>
              </a:rPr>
              <a:t/>
            </a:r>
            <a:br>
              <a:rPr lang="en-US" sz="2700" dirty="0" smtClean="0">
                <a:solidFill>
                  <a:srgbClr val="0070C0"/>
                </a:solidFill>
              </a:rPr>
            </a:br>
            <a:r>
              <a:rPr lang="en-US" sz="2700" dirty="0" smtClean="0">
                <a:solidFill>
                  <a:srgbClr val="0070C0"/>
                </a:solidFill>
              </a:rPr>
              <a:t>Trimester-specific reference ranges for TSH, as defined in populations with optimal iodine intake,</a:t>
            </a:r>
            <a:br>
              <a:rPr lang="en-US" sz="2700" dirty="0" smtClean="0">
                <a:solidFill>
                  <a:srgbClr val="0070C0"/>
                </a:solidFill>
              </a:rPr>
            </a:br>
            <a:r>
              <a:rPr lang="en-US" sz="2700" dirty="0" smtClean="0">
                <a:solidFill>
                  <a:srgbClr val="0070C0"/>
                </a:solidFill>
              </a:rPr>
              <a:t>should be applied</a:t>
            </a:r>
          </a:p>
          <a:p>
            <a:pPr marL="227013" indent="-227013" eaLnBrk="1" hangingPunct="1"/>
            <a:r>
              <a:rPr lang="en-US" sz="2700" b="1" dirty="0" smtClean="0">
                <a:solidFill>
                  <a:srgbClr val="FF6600"/>
                </a:solidFill>
              </a:rPr>
              <a:t>Recommendation 2</a:t>
            </a:r>
            <a:r>
              <a:rPr lang="en-US" sz="2700" dirty="0" smtClean="0">
                <a:solidFill>
                  <a:srgbClr val="0070C0"/>
                </a:solidFill>
              </a:rPr>
              <a:t/>
            </a:r>
            <a:br>
              <a:rPr lang="en-US" sz="2700" dirty="0" smtClean="0">
                <a:solidFill>
                  <a:srgbClr val="0070C0"/>
                </a:solidFill>
              </a:rPr>
            </a:br>
            <a:r>
              <a:rPr lang="en-US" sz="2700" dirty="0" smtClean="0">
                <a:solidFill>
                  <a:srgbClr val="0070C0"/>
                </a:solidFill>
              </a:rPr>
              <a:t>If trimester-specific reference ranges for TSH are not available in the laboratory, the following references ranges are recommend:</a:t>
            </a:r>
            <a:br>
              <a:rPr lang="en-US" sz="2700" dirty="0" smtClean="0">
                <a:solidFill>
                  <a:srgbClr val="0070C0"/>
                </a:solidFill>
              </a:rPr>
            </a:br>
            <a:r>
              <a:rPr lang="en-US" sz="2700" dirty="0" smtClean="0">
                <a:solidFill>
                  <a:srgbClr val="0070C0"/>
                </a:solidFill>
              </a:rPr>
              <a:t>1</a:t>
            </a:r>
            <a:r>
              <a:rPr lang="en-US" sz="2700" baseline="30000" dirty="0" smtClean="0">
                <a:solidFill>
                  <a:srgbClr val="0070C0"/>
                </a:solidFill>
              </a:rPr>
              <a:t>st</a:t>
            </a:r>
            <a:r>
              <a:rPr lang="en-US" sz="2700" dirty="0" smtClean="0">
                <a:solidFill>
                  <a:srgbClr val="0070C0"/>
                </a:solidFill>
              </a:rPr>
              <a:t> trimester, 0.1-2.5 </a:t>
            </a:r>
            <a:r>
              <a:rPr lang="en-US" sz="2700" dirty="0" err="1" smtClean="0">
                <a:solidFill>
                  <a:srgbClr val="0070C0"/>
                </a:solidFill>
              </a:rPr>
              <a:t>mIU</a:t>
            </a:r>
            <a:r>
              <a:rPr lang="en-US" sz="2700" dirty="0" smtClean="0">
                <a:solidFill>
                  <a:srgbClr val="0070C0"/>
                </a:solidFill>
              </a:rPr>
              <a:t>/L; 2</a:t>
            </a:r>
            <a:r>
              <a:rPr lang="en-US" sz="2700" baseline="30000" dirty="0" smtClean="0">
                <a:solidFill>
                  <a:srgbClr val="0070C0"/>
                </a:solidFill>
              </a:rPr>
              <a:t>nd</a:t>
            </a:r>
            <a:r>
              <a:rPr lang="en-US" sz="2700" dirty="0" smtClean="0">
                <a:solidFill>
                  <a:srgbClr val="0070C0"/>
                </a:solidFill>
              </a:rPr>
              <a:t> trimester,</a:t>
            </a:r>
            <a:br>
              <a:rPr lang="en-US" sz="2700" dirty="0" smtClean="0">
                <a:solidFill>
                  <a:srgbClr val="0070C0"/>
                </a:solidFill>
              </a:rPr>
            </a:br>
            <a:r>
              <a:rPr lang="en-US" sz="2700" dirty="0" smtClean="0">
                <a:solidFill>
                  <a:srgbClr val="0070C0"/>
                </a:solidFill>
              </a:rPr>
              <a:t>0.2-3.0 </a:t>
            </a:r>
            <a:r>
              <a:rPr lang="en-US" sz="2700" dirty="0" err="1" smtClean="0">
                <a:solidFill>
                  <a:srgbClr val="0070C0"/>
                </a:solidFill>
              </a:rPr>
              <a:t>mIU</a:t>
            </a:r>
            <a:r>
              <a:rPr lang="en-US" sz="2700" dirty="0" smtClean="0">
                <a:solidFill>
                  <a:srgbClr val="0070C0"/>
                </a:solidFill>
              </a:rPr>
              <a:t>/L; 3</a:t>
            </a:r>
            <a:r>
              <a:rPr lang="en-US" sz="2700" baseline="30000" dirty="0" smtClean="0">
                <a:solidFill>
                  <a:srgbClr val="0070C0"/>
                </a:solidFill>
              </a:rPr>
              <a:t>rd</a:t>
            </a:r>
            <a:r>
              <a:rPr lang="en-US" sz="2700" dirty="0" smtClean="0">
                <a:solidFill>
                  <a:srgbClr val="0070C0"/>
                </a:solidFill>
              </a:rPr>
              <a:t> trimester, 0.3-3.0 </a:t>
            </a:r>
            <a:r>
              <a:rPr lang="en-US" sz="2700" dirty="0" err="1" smtClean="0">
                <a:solidFill>
                  <a:srgbClr val="0070C0"/>
                </a:solidFill>
              </a:rPr>
              <a:t>mIU</a:t>
            </a:r>
            <a:r>
              <a:rPr lang="en-US" sz="2700" dirty="0" smtClean="0">
                <a:solidFill>
                  <a:srgbClr val="0070C0"/>
                </a:solidFill>
              </a:rPr>
              <a:t>/L                                                                           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683568" y="5013176"/>
            <a:ext cx="34563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Thyroid 2011; 21: 1081-1125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611560" y="5517232"/>
            <a:ext cx="518457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 smtClean="0">
                <a:solidFill>
                  <a:srgbClr val="FF6600"/>
                </a:solidFill>
              </a:rPr>
              <a:t>Changed Recommendation 2</a:t>
            </a:r>
            <a:endParaRPr lang="en-US" sz="1400" dirty="0" smtClean="0">
              <a:solidFill>
                <a:srgbClr val="FF0000"/>
              </a:solidFill>
            </a:endParaRPr>
          </a:p>
          <a:p>
            <a:pPr lvl="1"/>
            <a:r>
              <a:rPr lang="en-US" sz="2500" dirty="0" smtClean="0">
                <a:solidFill>
                  <a:srgbClr val="0070C0"/>
                </a:solidFill>
              </a:rPr>
              <a:t>0.1 -4.0 </a:t>
            </a:r>
            <a:r>
              <a:rPr lang="en-US" sz="2500" dirty="0" err="1" smtClean="0">
                <a:solidFill>
                  <a:srgbClr val="0070C0"/>
                </a:solidFill>
              </a:rPr>
              <a:t>mU</a:t>
            </a:r>
            <a:r>
              <a:rPr lang="en-US" sz="2500" dirty="0" smtClean="0">
                <a:solidFill>
                  <a:srgbClr val="0070C0"/>
                </a:solidFill>
              </a:rPr>
              <a:t>/L</a:t>
            </a:r>
            <a:endParaRPr lang="en-US" sz="25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8" y="6353564"/>
            <a:ext cx="34563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Thyroid 2016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500034" y="214290"/>
            <a:ext cx="8280400" cy="6097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rtl="1"/>
            <a:endParaRPr lang="en-US" altLang="zh-TW" sz="4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lbertus Extra Bold" pitchFamily="34" charset="0"/>
              <a:cs typeface="+mj-cs"/>
            </a:endParaRPr>
          </a:p>
          <a:p>
            <a:pPr marL="342900" indent="-342900" algn="ctr" rtl="1"/>
            <a:r>
              <a:rPr lang="fa-IR" altLang="zh-TW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lbertus Extra Bold" pitchFamily="34" charset="0"/>
                <a:cs typeface="+mj-cs"/>
              </a:rPr>
              <a:t>تغییرات </a:t>
            </a:r>
            <a:r>
              <a:rPr lang="fa-IR" altLang="zh-TW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lbertus Extra Bold" pitchFamily="34" charset="0"/>
                <a:cs typeface="+mj-cs"/>
              </a:rPr>
              <a:t>فیزیولوژیک </a:t>
            </a:r>
            <a:r>
              <a:rPr lang="fa-IR" altLang="zh-TW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lbertus Extra Bold" pitchFamily="34" charset="0"/>
                <a:cs typeface="+mj-cs"/>
              </a:rPr>
              <a:t>تیروئید</a:t>
            </a:r>
            <a:r>
              <a:rPr lang="en-US" altLang="zh-TW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lbertus Extra Bold" pitchFamily="34" charset="0"/>
                <a:cs typeface="+mj-cs"/>
              </a:rPr>
              <a:t> </a:t>
            </a:r>
            <a:r>
              <a:rPr lang="fa-IR" altLang="zh-TW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lbertus Extra Bold" pitchFamily="34" charset="0"/>
                <a:cs typeface="+mj-cs"/>
              </a:rPr>
              <a:t>در </a:t>
            </a:r>
            <a:r>
              <a:rPr lang="fa-IR" altLang="zh-TW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lbertus Extra Bold" pitchFamily="34" charset="0"/>
                <a:cs typeface="+mj-cs"/>
              </a:rPr>
              <a:t>دوران بارداری</a:t>
            </a:r>
            <a:endParaRPr lang="en-US" altLang="zh-TW" sz="4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lbertus Extra Bold" pitchFamily="34" charset="0"/>
              <a:cs typeface="+mj-cs"/>
            </a:endParaRPr>
          </a:p>
          <a:p>
            <a:pPr marL="342900" indent="-342900" algn="ctr" rtl="1">
              <a:lnSpc>
                <a:spcPct val="90000"/>
              </a:lnSpc>
              <a:spcBef>
                <a:spcPct val="20000"/>
              </a:spcBef>
            </a:pPr>
            <a:endParaRPr lang="en-US" altLang="zh-TW" sz="3200" b="1" dirty="0" smtClean="0">
              <a:solidFill>
                <a:srgbClr val="C00000"/>
              </a:solidFill>
              <a:latin typeface="Albertus Extra Bold" pitchFamily="34" charset="0"/>
              <a:cs typeface="+mj-cs"/>
            </a:endParaRPr>
          </a:p>
          <a:p>
            <a:pPr marL="342900" indent="-342900" algn="ctr" rtl="1">
              <a:lnSpc>
                <a:spcPct val="90000"/>
              </a:lnSpc>
              <a:spcBef>
                <a:spcPct val="20000"/>
              </a:spcBef>
            </a:pPr>
            <a:r>
              <a:rPr lang="fa-IR" altLang="zh-TW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lbertus Extra Bold" pitchFamily="34" charset="0"/>
                <a:cs typeface="+mj-cs"/>
              </a:rPr>
              <a:t>دکتر </a:t>
            </a:r>
            <a:r>
              <a:rPr lang="fa-IR" altLang="zh-TW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lbertus Extra Bold" pitchFamily="34" charset="0"/>
                <a:cs typeface="+mj-cs"/>
              </a:rPr>
              <a:t>فریدون عزیزی</a:t>
            </a:r>
            <a:endParaRPr lang="en-US" altLang="zh-TW" sz="3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lbertus Extra Bold" pitchFamily="34" charset="0"/>
              <a:cs typeface="+mj-cs"/>
            </a:endParaRPr>
          </a:p>
          <a:p>
            <a:pPr marL="342900" indent="-342900" algn="ctr" rtl="1">
              <a:lnSpc>
                <a:spcPct val="90000"/>
              </a:lnSpc>
              <a:spcBef>
                <a:spcPct val="20000"/>
              </a:spcBef>
            </a:pPr>
            <a:endParaRPr lang="fa-IR" altLang="zh-TW" sz="3200" b="1" dirty="0" smtClean="0">
              <a:solidFill>
                <a:srgbClr val="C00000"/>
              </a:solidFill>
              <a:latin typeface="Albertus Extra Bold" pitchFamily="34" charset="0"/>
              <a:cs typeface="+mj-cs"/>
            </a:endParaRPr>
          </a:p>
          <a:p>
            <a:pPr marL="342900" indent="-342900" algn="ctr" rtl="1">
              <a:lnSpc>
                <a:spcPct val="90000"/>
              </a:lnSpc>
              <a:spcBef>
                <a:spcPct val="20000"/>
              </a:spcBef>
            </a:pPr>
            <a:r>
              <a:rPr lang="fa-IR" altLang="zh-TW" sz="3200" b="1" dirty="0" smtClean="0">
                <a:solidFill>
                  <a:srgbClr val="C00000"/>
                </a:solidFill>
                <a:latin typeface="Albertus Extra Bold" pitchFamily="34" charset="0"/>
                <a:cs typeface="+mj-cs"/>
              </a:rPr>
              <a:t>پژوهشکده علوم غدد درون ریز و متابولیسم، دانشگاه علوم پزشکی شهید بهشتی</a:t>
            </a:r>
            <a:endParaRPr lang="en-US" altLang="zh-TW" sz="3200" b="1" dirty="0" smtClean="0">
              <a:solidFill>
                <a:srgbClr val="C00000"/>
              </a:solidFill>
              <a:latin typeface="Albertus Extra Bold" pitchFamily="34" charset="0"/>
              <a:cs typeface="+mj-cs"/>
            </a:endParaRPr>
          </a:p>
          <a:p>
            <a:pPr marL="342900" indent="-342900" algn="ctr" rtl="1">
              <a:lnSpc>
                <a:spcPct val="90000"/>
              </a:lnSpc>
              <a:spcBef>
                <a:spcPct val="20000"/>
              </a:spcBef>
            </a:pPr>
            <a:endParaRPr lang="fa-IR" altLang="zh-TW" sz="4500" b="1" dirty="0" smtClean="0">
              <a:solidFill>
                <a:srgbClr val="C00000"/>
              </a:solidFill>
              <a:latin typeface="Albertus Extra Bold" pitchFamily="34" charset="0"/>
              <a:cs typeface="+mj-cs"/>
            </a:endParaRPr>
          </a:p>
          <a:p>
            <a:pPr marL="342900" indent="-342900" algn="ctr" rtl="1">
              <a:lnSpc>
                <a:spcPct val="150000"/>
              </a:lnSpc>
              <a:spcBef>
                <a:spcPct val="20000"/>
              </a:spcBef>
            </a:pPr>
            <a:r>
              <a:rPr lang="fa-IR" altLang="zh-TW" sz="3600" b="1" dirty="0" smtClean="0">
                <a:solidFill>
                  <a:srgbClr val="FF0000"/>
                </a:solidFill>
                <a:latin typeface="Albertus Extra Bold" pitchFamily="34" charset="0"/>
                <a:cs typeface="+mj-cs"/>
              </a:rPr>
              <a:t>سمپوزیوم </a:t>
            </a:r>
            <a:r>
              <a:rPr lang="fa-IR" altLang="zh-TW" sz="3600" b="1" dirty="0" smtClean="0">
                <a:solidFill>
                  <a:srgbClr val="FF0000"/>
                </a:solidFill>
                <a:latin typeface="Albertus Extra Bold" pitchFamily="34" charset="0"/>
                <a:cs typeface="+mj-cs"/>
              </a:rPr>
              <a:t>ید و بارداری، 18 آذر 1395</a:t>
            </a:r>
            <a:endParaRPr lang="en-US" altLang="zh-TW" sz="3600" b="1" dirty="0" smtClean="0">
              <a:solidFill>
                <a:srgbClr val="FF0000"/>
              </a:solidFill>
              <a:latin typeface="Albertus Extra Bold" pitchFamily="34" charset="0"/>
              <a:cs typeface="+mj-cs"/>
            </a:endParaRPr>
          </a:p>
          <a:p>
            <a:pPr marL="342900" indent="-342900" algn="ctr" rtl="1">
              <a:lnSpc>
                <a:spcPct val="90000"/>
              </a:lnSpc>
              <a:spcBef>
                <a:spcPct val="20000"/>
              </a:spcBef>
            </a:pPr>
            <a:endParaRPr lang="en-US" sz="2300" b="1" dirty="0">
              <a:solidFill>
                <a:srgbClr val="083763"/>
              </a:solidFill>
              <a:cs typeface="A  Mitra_1 (MRT)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3325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High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TBG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concentrations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result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higher FT4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values. 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Low 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albumin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 serum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will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yield 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lower FT4 values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 pregnant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women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higher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concentrations of TBG and NEFA and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lower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concentrations of albumin relative to sera of non-pregnant 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Seven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commercial FT4 immunoassays in 23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euthyroid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women at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term: </a:t>
            </a:r>
          </a:p>
          <a:p>
            <a:pPr lvl="2">
              <a:buClr>
                <a:srgbClr val="C00000"/>
              </a:buClr>
              <a:buNone/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Albumin-dependent 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methods showed marked negative 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bias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up to 50% of subnormal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values</a:t>
            </a:r>
          </a:p>
          <a:p>
            <a:pPr lvl="2">
              <a:buClr>
                <a:srgbClr val="C00000"/>
              </a:buClr>
              <a:buNone/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Other 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methods gave values above their non-pregnant reference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values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47664" y="260648"/>
            <a:ext cx="611654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b="1" dirty="0" smtClean="0">
                <a:solidFill>
                  <a:srgbClr val="C00000"/>
                </a:solidFill>
              </a:rPr>
              <a:t>Problems with FT4 in pregnancy</a:t>
            </a:r>
            <a:endParaRPr lang="en-US" sz="33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6017" y="6237312"/>
            <a:ext cx="36908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Herbomes</a:t>
            </a:r>
            <a:r>
              <a:rPr lang="en-US" sz="1400" dirty="0" smtClean="0"/>
              <a:t> M et al. </a:t>
            </a:r>
            <a:r>
              <a:rPr lang="en-US" sz="1400" dirty="0" err="1" smtClean="0"/>
              <a:t>Clin</a:t>
            </a:r>
            <a:r>
              <a:rPr lang="en-US" sz="1400" dirty="0" smtClean="0"/>
              <a:t> </a:t>
            </a:r>
            <a:r>
              <a:rPr lang="en-US" sz="1400" dirty="0" err="1" smtClean="0"/>
              <a:t>Chem</a:t>
            </a:r>
            <a:r>
              <a:rPr lang="en-US" sz="1400" dirty="0" smtClean="0"/>
              <a:t> Lab 2003; 41: 942</a:t>
            </a:r>
          </a:p>
          <a:p>
            <a:r>
              <a:rPr lang="en-US" sz="1400" dirty="0" err="1" smtClean="0"/>
              <a:t>Roti</a:t>
            </a:r>
            <a:r>
              <a:rPr lang="en-US" sz="1400" dirty="0" smtClean="0"/>
              <a:t> E. J </a:t>
            </a:r>
            <a:r>
              <a:rPr lang="en-US" sz="1400" dirty="0" err="1" smtClean="0"/>
              <a:t>Endocrinol</a:t>
            </a:r>
            <a:r>
              <a:rPr lang="en-US" sz="1400" dirty="0" smtClean="0"/>
              <a:t>  Invest 1991; 14: 1-9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76456" cy="1143000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 smtClean="0">
                <a:solidFill>
                  <a:srgbClr val="C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Trimesters specific reference intervals for free T4 index in Iranian pregnant women </a:t>
            </a:r>
            <a:r>
              <a:rPr lang="en-US" sz="3000" dirty="0" smtClean="0">
                <a:effectLst/>
              </a:rPr>
              <a:t/>
            </a:r>
            <a:br>
              <a:rPr lang="en-US" sz="3000" dirty="0" smtClean="0">
                <a:effectLst/>
              </a:rPr>
            </a:br>
            <a:endParaRPr lang="en-US" sz="3000" dirty="0">
              <a:effectLst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259632" y="1124744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635896" y="6021288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  <a:latin typeface="Arial"/>
                <a:cs typeface="Arial"/>
              </a:rPr>
              <a:t>Trimester of pregnancy</a:t>
            </a:r>
          </a:p>
          <a:p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 rot="16200000">
            <a:off x="294691" y="3097797"/>
            <a:ext cx="1803416" cy="44959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Free T4 index</a:t>
            </a:r>
            <a:endParaRPr lang="en-US" sz="1600" dirty="0">
              <a:solidFill>
                <a:srgbClr val="0070C0"/>
              </a:solidFill>
            </a:endParaRPr>
          </a:p>
          <a:p>
            <a:endParaRPr lang="en-US" sz="1100" dirty="0">
              <a:solidFill>
                <a:srgbClr val="0070C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115616" y="6309320"/>
            <a:ext cx="3456383" cy="396129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Azizi F.</a:t>
            </a:r>
            <a:r>
              <a:rPr lang="en-US" sz="140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et al. </a:t>
            </a:r>
            <a:r>
              <a:rPr lang="en-US" sz="14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Thyroid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2013; 23: 354-9.</a:t>
            </a:r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3" descr="lotus%20flow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500" b="1" dirty="0" smtClean="0">
                <a:solidFill>
                  <a:srgbClr val="C00000"/>
                </a:solidFill>
                <a:cs typeface="Aharoni" pitchFamily="2" charset="-79"/>
              </a:rPr>
              <a:t>Importance of iodine in</a:t>
            </a:r>
            <a:br>
              <a:rPr lang="en-US" sz="3500" b="1" dirty="0" smtClean="0">
                <a:solidFill>
                  <a:srgbClr val="C00000"/>
                </a:solidFill>
                <a:cs typeface="Aharoni" pitchFamily="2" charset="-79"/>
              </a:rPr>
            </a:br>
            <a:r>
              <a:rPr lang="en-US" sz="3500" b="1" dirty="0" smtClean="0">
                <a:solidFill>
                  <a:srgbClr val="C00000"/>
                </a:solidFill>
                <a:cs typeface="Aharoni" pitchFamily="2" charset="-79"/>
              </a:rPr>
              <a:t>brain development 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46238"/>
            <a:ext cx="4419600" cy="49831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50,000 brain cells produced/second</a:t>
            </a:r>
            <a:b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 developing</a:t>
            </a:r>
            <a:b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fetal brain</a:t>
            </a:r>
            <a:b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100 billion brain cells in adult</a:t>
            </a:r>
            <a:b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One million billion connections between these brain cells:</a:t>
            </a:r>
            <a:b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Determine IQ</a:t>
            </a:r>
          </a:p>
        </p:txBody>
      </p:sp>
      <p:pic>
        <p:nvPicPr>
          <p:cNvPr id="78852" name="Picture 4" descr="fetus-sucking-thumb"/>
          <p:cNvPicPr>
            <a:picLocks noChangeAspect="1" noChangeArrowheads="1"/>
          </p:cNvPicPr>
          <p:nvPr/>
        </p:nvPicPr>
        <p:blipFill>
          <a:blip r:embed="rId2" cstate="print">
            <a:lum contrast="-20000"/>
          </a:blip>
          <a:srcRect/>
          <a:stretch>
            <a:fillRect/>
          </a:stretch>
        </p:blipFill>
        <p:spPr bwMode="auto">
          <a:xfrm>
            <a:off x="4724400" y="1752600"/>
            <a:ext cx="42767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grap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581400"/>
            <a:ext cx="22288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500" b="1" dirty="0" smtClean="0">
                <a:solidFill>
                  <a:srgbClr val="C00000"/>
                </a:solidFill>
                <a:cs typeface="Aharoni" pitchFamily="2" charset="-79"/>
              </a:rPr>
              <a:t>Importance of iodine in</a:t>
            </a:r>
            <a:br>
              <a:rPr lang="en-US" sz="3500" b="1" dirty="0" smtClean="0">
                <a:solidFill>
                  <a:srgbClr val="C00000"/>
                </a:solidFill>
                <a:cs typeface="Aharoni" pitchFamily="2" charset="-79"/>
              </a:rPr>
            </a:br>
            <a:r>
              <a:rPr lang="en-US" sz="3500" b="1" dirty="0" smtClean="0">
                <a:solidFill>
                  <a:srgbClr val="C00000"/>
                </a:solidFill>
                <a:cs typeface="Aharoni" pitchFamily="2" charset="-79"/>
              </a:rPr>
              <a:t>brain development 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8610600" cy="19050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90 % of human brain development occurs between 3</a:t>
            </a:r>
            <a:r>
              <a:rPr lang="en-US" sz="2800" b="1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month of pregnancy &amp; 3</a:t>
            </a:r>
            <a:r>
              <a:rPr lang="en-US" sz="2800" b="1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year of life</a:t>
            </a:r>
            <a:b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(Critical period)</a:t>
            </a:r>
          </a:p>
        </p:txBody>
      </p:sp>
      <p:pic>
        <p:nvPicPr>
          <p:cNvPr id="79877" name="Picture 5" descr="develo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0050" y="3505200"/>
            <a:ext cx="25971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ia_00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8138" y="0"/>
            <a:ext cx="9482138" cy="717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示 3"/>
          <p:cNvGraphicFramePr/>
          <p:nvPr/>
        </p:nvGraphicFramePr>
        <p:xfrm>
          <a:off x="899592" y="1556792"/>
          <a:ext cx="734481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268" name="矩形 5"/>
          <p:cNvSpPr>
            <a:spLocks noChangeArrowheads="1"/>
          </p:cNvSpPr>
          <p:nvPr/>
        </p:nvSpPr>
        <p:spPr bwMode="auto">
          <a:xfrm>
            <a:off x="323850" y="188913"/>
            <a:ext cx="85328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C00000"/>
                </a:solidFill>
                <a:latin typeface="Albertus Extra Bold" pitchFamily="34" charset="0"/>
                <a:ea typeface="+mj-ea"/>
                <a:cs typeface="+mj-cs"/>
              </a:rPr>
              <a:t>Pregnant Women Need More Iodine Intake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10" y="357166"/>
            <a:ext cx="7877973" cy="129614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rgbClr val="C00000"/>
                </a:solidFill>
                <a:latin typeface="Albertus Extra Bold" pitchFamily="34" charset="0"/>
              </a:rPr>
              <a:t>Iodine </a:t>
            </a:r>
            <a:r>
              <a:rPr lang="en-US" sz="2800" dirty="0" smtClean="0">
                <a:solidFill>
                  <a:srgbClr val="C00000"/>
                </a:solidFill>
                <a:latin typeface="Albertus Extra Bold" pitchFamily="34" charset="0"/>
              </a:rPr>
              <a:t>Requirement in Pregnancy </a:t>
            </a:r>
            <a:r>
              <a:rPr lang="en-US" sz="2800" dirty="0">
                <a:solidFill>
                  <a:srgbClr val="C00000"/>
                </a:solidFill>
                <a:latin typeface="Albertus Extra Bold" pitchFamily="34" charset="0"/>
              </a:rPr>
              <a:t>(</a:t>
            </a:r>
            <a:r>
              <a:rPr lang="en-US" sz="2800" dirty="0">
                <a:solidFill>
                  <a:srgbClr val="C00000"/>
                </a:solidFill>
                <a:latin typeface="Albertus Extra Bold" pitchFamily="34" charset="0"/>
                <a:sym typeface="Symbol" pitchFamily="18" charset="2"/>
              </a:rPr>
              <a:t></a:t>
            </a:r>
            <a:r>
              <a:rPr lang="en-US" sz="2800" dirty="0">
                <a:solidFill>
                  <a:srgbClr val="C00000"/>
                </a:solidFill>
                <a:latin typeface="Albertus Extra Bold" pitchFamily="34" charset="0"/>
              </a:rPr>
              <a:t>g/day</a:t>
            </a:r>
            <a:r>
              <a:rPr lang="en-US" sz="2800" dirty="0" smtClean="0">
                <a:solidFill>
                  <a:srgbClr val="C00000"/>
                </a:solidFill>
                <a:latin typeface="Albertus Extra Bold" pitchFamily="34" charset="0"/>
              </a:rPr>
              <a:t>)</a:t>
            </a:r>
            <a:endParaRPr lang="en-US" sz="2800" dirty="0">
              <a:solidFill>
                <a:srgbClr val="C00000"/>
              </a:solidFill>
              <a:latin typeface="Albertus Extra Bold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68812" y="1857364"/>
            <a:ext cx="7560840" cy="4511424"/>
          </a:xfrm>
        </p:spPr>
        <p:txBody>
          <a:bodyPr>
            <a:normAutofit fontScale="77500" lnSpcReduction="20000"/>
          </a:bodyPr>
          <a:lstStyle/>
          <a:p>
            <a:pPr marR="0" algn="l" eaLnBrk="1" hangingPunct="1">
              <a:lnSpc>
                <a:spcPct val="150000"/>
              </a:lnSpc>
              <a:defRPr/>
            </a:pPr>
            <a:r>
              <a:rPr lang="en-US" sz="27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During pregnancy</a:t>
            </a:r>
          </a:p>
          <a:p>
            <a:pPr marR="0" algn="l" eaLnBrk="1" hangingPunct="1">
              <a:lnSpc>
                <a:spcPct val="150000"/>
              </a:lnSpc>
              <a:defRPr/>
            </a:pPr>
            <a:r>
              <a:rPr lang="en-US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Basal					             150</a:t>
            </a:r>
          </a:p>
          <a:p>
            <a:pPr marR="0" algn="l" eaLnBrk="1" hangingPunct="1">
              <a:lnSpc>
                <a:spcPct val="150000"/>
              </a:lnSpc>
              <a:defRPr/>
            </a:pPr>
            <a:r>
              <a:rPr lang="en-US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40-50 % increased T4 requirements             		50-100</a:t>
            </a:r>
          </a:p>
          <a:p>
            <a:pPr marR="0" algn="l" eaLnBrk="1" hangingPunct="1">
              <a:lnSpc>
                <a:spcPct val="150000"/>
              </a:lnSpc>
              <a:defRPr/>
            </a:pPr>
            <a:r>
              <a:rPr lang="en-US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Transfer of T4 and I from mother to fetus                 50</a:t>
            </a:r>
          </a:p>
          <a:p>
            <a:pPr marR="0" algn="l" eaLnBrk="1" hangingPunct="1">
              <a:lnSpc>
                <a:spcPct val="150000"/>
              </a:lnSpc>
              <a:defRPr/>
            </a:pPr>
            <a:r>
              <a:rPr lang="en-US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Increased renal clearance of I                                    50</a:t>
            </a:r>
          </a:p>
          <a:p>
            <a:pPr marR="0" algn="l" eaLnBrk="1" hangingPunct="1">
              <a:lnSpc>
                <a:spcPct val="150000"/>
              </a:lnSpc>
              <a:defRPr/>
            </a:pP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Total requirement			                          250-300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R="0" algn="l" eaLnBrk="1" hangingPunct="1">
              <a:lnSpc>
                <a:spcPct val="150000"/>
              </a:lnSpc>
              <a:defRPr/>
            </a:pPr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R="0" algn="l" eaLnBrk="1" hangingPunct="1">
              <a:lnSpc>
                <a:spcPct val="150000"/>
              </a:lnSpc>
              <a:defRPr/>
            </a:pPr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R="0" algn="l" eaLnBrk="1" hangingPunct="1">
              <a:lnSpc>
                <a:spcPct val="150000"/>
              </a:lnSpc>
              <a:defRPr/>
            </a:pP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Delange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Int.J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Endocrinol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Metab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2: 1, 2004                          </a:t>
            </a:r>
          </a:p>
          <a:p>
            <a:pPr marR="0" algn="l" eaLnBrk="1" hangingPunct="1">
              <a:lnSpc>
                <a:spcPct val="150000"/>
              </a:lnSpc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marR="0" algn="l" eaLnBrk="1" hangingPunct="1">
              <a:lnSpc>
                <a:spcPct val="150000"/>
              </a:lnSpc>
              <a:defRPr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R="0" algn="l" eaLnBrk="1" hangingPunct="1">
              <a:lnSpc>
                <a:spcPct val="150000"/>
              </a:lnSpc>
              <a:defRPr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7290" y="4357694"/>
            <a:ext cx="700092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solidFill>
                  <a:srgbClr val="C00000"/>
                </a:solidFill>
                <a:latin typeface="Albertus Extra Bold" pitchFamily="34" charset="0"/>
              </a:rPr>
              <a:t>Recommended dietary allowance for iodine for pregnant women (</a:t>
            </a:r>
            <a:r>
              <a:rPr lang="el-GR" sz="3000" dirty="0" smtClean="0">
                <a:solidFill>
                  <a:srgbClr val="C00000"/>
                </a:solidFill>
                <a:latin typeface="Albertus Extra Bold" pitchFamily="34" charset="0"/>
              </a:rPr>
              <a:t>μ</a:t>
            </a:r>
            <a:r>
              <a:rPr lang="en-US" sz="3000" dirty="0" smtClean="0">
                <a:solidFill>
                  <a:srgbClr val="C00000"/>
                </a:solidFill>
                <a:latin typeface="Albertus Extra Bold" pitchFamily="34" charset="0"/>
              </a:rPr>
              <a:t>g/day)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57158" y="2285992"/>
          <a:ext cx="8215370" cy="3017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14974"/>
                <a:gridCol w="3000396"/>
              </a:tblGrid>
              <a:tr h="77565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3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World Health Organization</a:t>
                      </a:r>
                      <a:endParaRPr lang="en-US" sz="3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200-300</a:t>
                      </a:r>
                      <a:endParaRPr lang="en-US" sz="3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7565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3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US Institute of Medicine</a:t>
                      </a:r>
                      <a:endParaRPr lang="en-US" sz="3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220</a:t>
                      </a:r>
                      <a:endParaRPr lang="en-US" sz="3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7565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3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Endocrine Society </a:t>
                      </a:r>
                      <a:endParaRPr lang="en-US" sz="3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  <a:endParaRPr lang="en-US" sz="3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290" name="Group 34"/>
          <p:cNvGraphicFramePr>
            <a:graphicFrameLocks noGrp="1"/>
          </p:cNvGraphicFramePr>
          <p:nvPr>
            <p:ph idx="4294967295"/>
          </p:nvPr>
        </p:nvGraphicFramePr>
        <p:xfrm>
          <a:off x="665163" y="1557338"/>
          <a:ext cx="7880350" cy="4535491"/>
        </p:xfrm>
        <a:graphic>
          <a:graphicData uri="http://schemas.openxmlformats.org/drawingml/2006/table">
            <a:tbl>
              <a:tblPr/>
              <a:tblGrid>
                <a:gridCol w="3978275"/>
                <a:gridCol w="3902075"/>
              </a:tblGrid>
              <a:tr h="87947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黑体" pitchFamily="49" charset="-122"/>
                          <a:cs typeface="Times New Roman" pitchFamily="18" charset="0"/>
                        </a:rPr>
                        <a:t>  </a:t>
                      </a:r>
                      <a:r>
                        <a:rPr kumimoji="0" lang="zh-CN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黑体" pitchFamily="49" charset="-122"/>
                          <a:cs typeface="Times New Roman" pitchFamily="18" charset="0"/>
                        </a:rPr>
                        <a:t>Median Urinary Iodine 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黑体" pitchFamily="49" charset="-122"/>
                          <a:cs typeface="Times New Roman" pitchFamily="18" charset="0"/>
                        </a:rPr>
                        <a:t>(MUI)  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黑体" pitchFamily="49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黑体" pitchFamily="49" charset="-122"/>
                          <a:cs typeface="Times New Roman" pitchFamily="18" charset="0"/>
                        </a:rPr>
                        <a:t>(µg/L)</a:t>
                      </a:r>
                    </a:p>
                  </a:txBody>
                  <a:tcPr marL="91366" marR="91366" marT="45752" marB="45752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黑体" pitchFamily="49" charset="-122"/>
                          <a:cs typeface="Times New Roman" pitchFamily="18" charset="0"/>
                        </a:rPr>
                        <a:t>Iodine Intake</a:t>
                      </a:r>
                    </a:p>
                  </a:txBody>
                  <a:tcPr marL="91366" marR="91366" marT="45752" marB="45752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3735"/>
                    </a:solidFill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895350" algn="l"/>
                        </a:tabLst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黑体" pitchFamily="49" charset="-122"/>
                          <a:cs typeface="Times New Roman" pitchFamily="18" charset="0"/>
                        </a:rPr>
                        <a:t>≥ 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黑体" pitchFamily="49" charset="-122"/>
                          <a:cs typeface="Times New Roman" pitchFamily="18" charset="0"/>
                        </a:rPr>
                        <a:t>500</a:t>
                      </a:r>
                    </a:p>
                  </a:txBody>
                  <a:tcPr marL="91366" marR="91366" marT="45752" marB="45752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黑体" pitchFamily="49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黑体" pitchFamily="49" charset="-122"/>
                          <a:cs typeface="Times New Roman" pitchFamily="18" charset="0"/>
                        </a:rPr>
                        <a:t>excessive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91366" marR="91366" marT="45752" marB="45752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黑体" pitchFamily="49" charset="-122"/>
                          <a:cs typeface="Times New Roman" pitchFamily="18" charset="0"/>
                        </a:rPr>
                        <a:t>250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黑体" pitchFamily="49" charset="-122"/>
                          <a:cs typeface="Times New Roman" pitchFamily="18" charset="0"/>
                        </a:rPr>
                        <a:t>～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黑体" pitchFamily="49" charset="-122"/>
                          <a:cs typeface="Times New Roman" pitchFamily="18" charset="0"/>
                        </a:rPr>
                        <a:t>499</a:t>
                      </a:r>
                    </a:p>
                  </a:txBody>
                  <a:tcPr marL="91366" marR="91366" marT="45752" marB="45752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黑体" pitchFamily="49" charset="-122"/>
                          <a:cs typeface="Times New Roman" pitchFamily="18" charset="0"/>
                        </a:rPr>
                        <a:t>More than adequate</a:t>
                      </a:r>
                    </a:p>
                  </a:txBody>
                  <a:tcPr marL="91366" marR="91366" marT="45752" marB="45752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黑体" pitchFamily="49" charset="-122"/>
                          <a:cs typeface="Times New Roman" pitchFamily="18" charset="0"/>
                        </a:rPr>
                        <a:t>150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黑体" pitchFamily="49" charset="-122"/>
                          <a:cs typeface="Times New Roman" pitchFamily="18" charset="0"/>
                        </a:rPr>
                        <a:t>～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黑体" pitchFamily="49" charset="-122"/>
                          <a:cs typeface="Times New Roman" pitchFamily="18" charset="0"/>
                        </a:rPr>
                        <a:t>249</a:t>
                      </a:r>
                    </a:p>
                  </a:txBody>
                  <a:tcPr marL="91366" marR="91366" marT="45752" marB="45752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黑体" pitchFamily="49" charset="-122"/>
                          <a:cs typeface="Times New Roman" pitchFamily="18" charset="0"/>
                        </a:rPr>
                        <a:t>adequate</a:t>
                      </a:r>
                    </a:p>
                  </a:txBody>
                  <a:tcPr marL="91366" marR="91366" marT="45752" marB="45752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黑体" pitchFamily="49" charset="-122"/>
                          <a:cs typeface="Times New Roman" pitchFamily="18" charset="0"/>
                        </a:rPr>
                        <a:t>＜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黑体" pitchFamily="49" charset="-122"/>
                          <a:cs typeface="Times New Roman" pitchFamily="18" charset="0"/>
                        </a:rPr>
                        <a:t>150</a:t>
                      </a:r>
                    </a:p>
                  </a:txBody>
                  <a:tcPr marL="91366" marR="91366" marT="45752" marB="45752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黑体" pitchFamily="49" charset="-122"/>
                          <a:cs typeface="Times New Roman" pitchFamily="18" charset="0"/>
                        </a:rPr>
                        <a:t>insufficient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91366" marR="91366" marT="45752" marB="45752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黑体" pitchFamily="49" charset="-122"/>
                          <a:cs typeface="Times New Roman" pitchFamily="18" charset="0"/>
                        </a:rPr>
                        <a:t>100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黑体" pitchFamily="49" charset="-122"/>
                          <a:cs typeface="Times New Roman" pitchFamily="18" charset="0"/>
                        </a:rPr>
                        <a:t>～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黑体" pitchFamily="49" charset="-122"/>
                          <a:cs typeface="Times New Roman" pitchFamily="18" charset="0"/>
                        </a:rPr>
                        <a:t>150</a:t>
                      </a:r>
                    </a:p>
                  </a:txBody>
                  <a:tcPr marL="91366" marR="91366" marT="45752" marB="45752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黑体" pitchFamily="49" charset="-122"/>
                          <a:cs typeface="Times New Roman" pitchFamily="18" charset="0"/>
                        </a:rPr>
                        <a:t>marginal insufficient</a:t>
                      </a:r>
                    </a:p>
                  </a:txBody>
                  <a:tcPr marL="91366" marR="91366" marT="45752" marB="45752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黑体" pitchFamily="49" charset="-122"/>
                          <a:cs typeface="Times New Roman" pitchFamily="18" charset="0"/>
                        </a:rPr>
                        <a:t>50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黑体" pitchFamily="49" charset="-122"/>
                          <a:cs typeface="Times New Roman" pitchFamily="18" charset="0"/>
                        </a:rPr>
                        <a:t>～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黑体" pitchFamily="49" charset="-122"/>
                          <a:cs typeface="Times New Roman" pitchFamily="18" charset="0"/>
                        </a:rPr>
                        <a:t>99</a:t>
                      </a:r>
                    </a:p>
                  </a:txBody>
                  <a:tcPr marL="91366" marR="91366" marT="45752" marB="45752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黑体" pitchFamily="49" charset="-122"/>
                          <a:cs typeface="Times New Roman" pitchFamily="18" charset="0"/>
                        </a:rPr>
                        <a:t>moderate insufficient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91366" marR="91366" marT="45752" marB="45752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黑体" pitchFamily="49" charset="-122"/>
                          <a:cs typeface="Times New Roman" pitchFamily="18" charset="0"/>
                        </a:rPr>
                        <a:t>＜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黑体" pitchFamily="49" charset="-122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91366" marR="91366" marT="45752" marB="45752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黑体" pitchFamily="49" charset="-122"/>
                          <a:cs typeface="Times New Roman" pitchFamily="18" charset="0"/>
                        </a:rPr>
                        <a:t>severe insufficient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91366" marR="91366" marT="45752" marB="45752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</a:tbl>
          </a:graphicData>
        </a:graphic>
      </p:graphicFrame>
      <p:sp>
        <p:nvSpPr>
          <p:cNvPr id="13343" name="Rectangle 4"/>
          <p:cNvSpPr>
            <a:spLocks noChangeArrowheads="1"/>
          </p:cNvSpPr>
          <p:nvPr/>
        </p:nvSpPr>
        <p:spPr bwMode="auto">
          <a:xfrm>
            <a:off x="3635375" y="6453188"/>
            <a:ext cx="3659188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pPr algn="r" defTabSz="787400" eaLnBrk="1" hangingPunct="1"/>
            <a:r>
              <a:rPr lang="en-US" altLang="zh-CN" sz="1600" b="0">
                <a:solidFill>
                  <a:schemeClr val="tx1"/>
                </a:solidFill>
                <a:latin typeface="Times New Roman" pitchFamily="18" charset="0"/>
              </a:rPr>
              <a:t>2nd ed. Geneva, Switzerland: WHO, 2007</a:t>
            </a:r>
            <a:endParaRPr lang="zh-CN" altLang="en-US" sz="16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76225" y="4548188"/>
            <a:ext cx="8507413" cy="176053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lIns="78803" tIns="39401" rIns="78803" bIns="39401"/>
          <a:lstStyle/>
          <a:p>
            <a:pPr defTabSz="1066800" eaLnBrk="1" hangingPunct="1"/>
            <a:endParaRPr lang="zh-CN" altLang="en-US" sz="2100" b="0">
              <a:solidFill>
                <a:schemeClr val="tx1"/>
              </a:solidFill>
            </a:endParaRPr>
          </a:p>
        </p:txBody>
      </p:sp>
      <p:pic>
        <p:nvPicPr>
          <p:cNvPr id="5125" name="Picture 7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23528" y="6386339"/>
            <a:ext cx="328524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13347" name="矩形 1"/>
          <p:cNvSpPr>
            <a:spLocks noChangeArrowheads="1"/>
          </p:cNvSpPr>
          <p:nvPr/>
        </p:nvSpPr>
        <p:spPr bwMode="auto">
          <a:xfrm>
            <a:off x="574675" y="115888"/>
            <a:ext cx="856932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C00000"/>
                </a:solidFill>
                <a:latin typeface="Albertus Extra Bold" pitchFamily="34" charset="0"/>
                <a:ea typeface="+mj-ea"/>
                <a:cs typeface="+mj-cs"/>
              </a:rPr>
              <a:t>Criteria for Assessing Iodine Nutrition </a:t>
            </a:r>
          </a:p>
          <a:p>
            <a:pPr algn="ctr"/>
            <a:r>
              <a:rPr lang="en-US" altLang="zh-CN" sz="2800" dirty="0" smtClean="0">
                <a:solidFill>
                  <a:srgbClr val="C00000"/>
                </a:solidFill>
                <a:latin typeface="Albertus Extra Bold" pitchFamily="34" charset="0"/>
                <a:ea typeface="+mj-ea"/>
                <a:cs typeface="+mj-cs"/>
              </a:rPr>
              <a:t>in Pregnant Women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XSS_ORIGINAL" val="319492,Picture 4,260,Slide5"/>
  <p:tag name="PPTXSS_SETTINGS" val="0,10,10,150,50,3,True,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1123</Words>
  <Application>Microsoft Office PowerPoint</Application>
  <PresentationFormat>On-screen Show (4:3)</PresentationFormat>
  <Paragraphs>234</Paragraphs>
  <Slides>22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Office Theme</vt:lpstr>
      <vt:lpstr>Presentation</vt:lpstr>
      <vt:lpstr>图表</vt:lpstr>
      <vt:lpstr>Slide 1</vt:lpstr>
      <vt:lpstr>Slide 2</vt:lpstr>
      <vt:lpstr>Importance of iodine in brain development </vt:lpstr>
      <vt:lpstr>Importance of iodine in brain development </vt:lpstr>
      <vt:lpstr>Slide 5</vt:lpstr>
      <vt:lpstr>Slide 6</vt:lpstr>
      <vt:lpstr>Iodine Requirement in Pregnancy (g/day)</vt:lpstr>
      <vt:lpstr>Recommended dietary allowance for iodine for pregnant women (μg/day)</vt:lpstr>
      <vt:lpstr>Slide 9</vt:lpstr>
      <vt:lpstr>Slide 10</vt:lpstr>
      <vt:lpstr>Slide 11</vt:lpstr>
      <vt:lpstr>افزایش نیاز به ید در بارداری</vt:lpstr>
      <vt:lpstr>How much iodine we get from iodized salt?  (numbers in red are daily iodine intake)*</vt:lpstr>
      <vt:lpstr>Slide 14</vt:lpstr>
      <vt:lpstr>Factors for thyroid stimulation during pregnancy</vt:lpstr>
      <vt:lpstr>Sample trimester-specific reference intervals for TSH*</vt:lpstr>
      <vt:lpstr>Slide 17</vt:lpstr>
      <vt:lpstr>Recommendation 26</vt:lpstr>
      <vt:lpstr>Guidelines for Serum TSH During Pregnancy</vt:lpstr>
      <vt:lpstr>Slide 20</vt:lpstr>
      <vt:lpstr>Trimesters specific reference intervals for free T4 index in Iranian pregnant women  </vt:lpstr>
      <vt:lpstr>Slide 22</vt:lpstr>
    </vt:vector>
  </TitlesOfParts>
  <Company>ries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ri-f507c014-f</dc:creator>
  <cp:lastModifiedBy>Mr.Nouri</cp:lastModifiedBy>
  <cp:revision>94</cp:revision>
  <dcterms:created xsi:type="dcterms:W3CDTF">2014-08-27T04:40:43Z</dcterms:created>
  <dcterms:modified xsi:type="dcterms:W3CDTF">2016-12-18T09:11:53Z</dcterms:modified>
</cp:coreProperties>
</file>