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9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5" r:id="rId12"/>
    <p:sldId id="282" r:id="rId13"/>
    <p:sldId id="283" r:id="rId14"/>
    <p:sldId id="284" r:id="rId15"/>
    <p:sldId id="286" r:id="rId16"/>
    <p:sldId id="287" r:id="rId17"/>
    <p:sldId id="288" r:id="rId18"/>
    <p:sldId id="289" r:id="rId19"/>
    <p:sldId id="290" r:id="rId20"/>
    <p:sldId id="29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42520-8AA6-4D1D-837F-843D9773F4A3}" type="datetimeFigureOut">
              <a:rPr lang="en-US" smtClean="0"/>
              <a:t>6/28/2018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F2F37-C059-4291-A249-009B0A617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25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83D3-C63E-45CC-B7F4-5F4154B48798}" type="datetime1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451A-48AC-4EB9-B31A-62AB3114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20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6CD1-A6F5-4260-931E-BA607A9A71C7}" type="datetime1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451A-48AC-4EB9-B31A-62AB3114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72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F427-1AC7-4944-B882-97550945141F}" type="datetime1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451A-48AC-4EB9-B31A-62AB3114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4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DDEB-5E77-4BAD-92B5-A82027A67046}" type="datetime1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451A-48AC-4EB9-B31A-62AB3114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0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1B8E-E013-42A0-9893-A8ADE68F7B88}" type="datetime1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451A-48AC-4EB9-B31A-62AB3114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86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727D-3C03-42B9-81C4-237CF7F3FBF4}" type="datetime1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451A-48AC-4EB9-B31A-62AB3114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ED02-820C-49F6-BB12-19811DC0DAE8}" type="datetime1">
              <a:rPr lang="en-US" smtClean="0"/>
              <a:t>6/28/2018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451A-48AC-4EB9-B31A-62AB3114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7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02C4-2A30-4554-9DDE-D40DAA589177}" type="datetime1">
              <a:rPr lang="en-US" smtClean="0"/>
              <a:t>6/28/2018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451A-48AC-4EB9-B31A-62AB3114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4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4AC86-D495-4D3E-81C8-512C418F3BD9}" type="datetime1">
              <a:rPr lang="en-US" smtClean="0"/>
              <a:t>6/28/2018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451A-48AC-4EB9-B31A-62AB3114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E8F4-8B54-46B5-ADC5-4AB07799BB17}" type="datetime1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451A-48AC-4EB9-B31A-62AB3114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26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2474-D77A-43C8-8660-57E7D8A25475}" type="datetime1">
              <a:rPr lang="en-US" smtClean="0"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451A-48AC-4EB9-B31A-62AB3114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38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DCDE1-2299-48F5-9E4D-C5B9271387F8}" type="datetime1">
              <a:rPr lang="en-US" smtClean="0"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C451A-48AC-4EB9-B31A-62AB31142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3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b="1" dirty="0" smtClean="0"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Insulin Workshop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010400" cy="2667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Amir Ahmad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Nejat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MD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Hengameh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Abdi, MD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Research Institute for Endocrine Sciences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Shahid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Beheshti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University of Medical Sciences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Tehran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1397.04.07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28 June 2018</a:t>
            </a:r>
          </a:p>
          <a:p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Image result for work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4809"/>
            <a:ext cx="33528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97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2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 lvl="0" algn="just"/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SMBG results during past week (mg/dl):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451A-48AC-4EB9-B31A-62AB31142E9A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678422"/>
              </p:ext>
            </p:extLst>
          </p:nvPr>
        </p:nvGraphicFramePr>
        <p:xfrm>
          <a:off x="609600" y="2057405"/>
          <a:ext cx="7924800" cy="3870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800"/>
                <a:gridCol w="1320800"/>
                <a:gridCol w="1320800"/>
                <a:gridCol w="1320800"/>
                <a:gridCol w="1320800"/>
                <a:gridCol w="1320800"/>
              </a:tblGrid>
              <a:tr h="69478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Day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Before</a:t>
                      </a:r>
                    </a:p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breakfast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Before lunch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pm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Before bedtime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am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702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156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111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702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147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98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301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702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182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124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702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191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115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702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165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108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101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235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702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246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702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178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164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702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Average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181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106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138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59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-3544"/>
            <a:ext cx="8229600" cy="3352800"/>
          </a:xfrm>
        </p:spPr>
        <p:txBody>
          <a:bodyPr>
            <a:noAutofit/>
          </a:bodyPr>
          <a:lstStyle/>
          <a:p>
            <a:pPr lvl="0" algn="just"/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>
              <a:buNone/>
            </a:pPr>
            <a:endParaRPr lang="en-US" sz="40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>
              <a:buNone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Your approach?</a:t>
            </a:r>
          </a:p>
          <a:p>
            <a:pPr marL="400050" lvl="1" indent="0" algn="just">
              <a:buNone/>
            </a:pP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451A-48AC-4EB9-B31A-62AB31142E9A}" type="slidenum">
              <a:rPr lang="en-US" smtClean="0"/>
              <a:t>11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362200"/>
            <a:ext cx="38862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644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3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 lvl="0"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A 66-year-old man with 15-year history of type 2 DM presents for his follow-up evaluation.</a:t>
            </a:r>
          </a:p>
          <a:p>
            <a:pPr lvl="0" algn="just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He takes metformin 2000 mg daily and injects premixed insulin 30/70 as follows:</a:t>
            </a:r>
          </a:p>
          <a:p>
            <a:pPr lvl="1"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46 U at the time of breakfast (7-10 am)</a:t>
            </a:r>
          </a:p>
          <a:p>
            <a:pPr lvl="1"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42 U at the time of dinner (6-11 pm)</a:t>
            </a:r>
          </a:p>
          <a:p>
            <a:pPr lvl="1"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He is a diplomat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and is extremely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inconsistent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from day-to-day in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his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activity level and in the timing and carbohydrate content 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his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meals.</a:t>
            </a: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0" algn="just"/>
            <a:endParaRPr lang="en-US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451A-48AC-4EB9-B31A-62AB31142E9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8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3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 lvl="0"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Body weight: 92 kg</a:t>
            </a:r>
          </a:p>
          <a:p>
            <a:pPr lvl="0"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HbA1c: 10.6%</a:t>
            </a:r>
          </a:p>
          <a:p>
            <a:pPr lvl="0" algn="just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Few SMBG results: </a:t>
            </a:r>
          </a:p>
          <a:p>
            <a:pPr lvl="1" algn="just"/>
            <a:r>
              <a:rPr lang="en-US" sz="2000" dirty="0">
                <a:latin typeface="Arial" pitchFamily="34" charset="0"/>
                <a:cs typeface="Arial" pitchFamily="34" charset="0"/>
              </a:rPr>
              <a:t>Before breakfast: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260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mg/dl</a:t>
            </a:r>
          </a:p>
          <a:p>
            <a:pPr lvl="1"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pm: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320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mg/dl</a:t>
            </a:r>
          </a:p>
          <a:p>
            <a:pPr lvl="1" algn="just"/>
            <a:r>
              <a:rPr lang="en-US" sz="2000" dirty="0">
                <a:latin typeface="Arial" pitchFamily="34" charset="0"/>
                <a:cs typeface="Arial" pitchFamily="34" charset="0"/>
              </a:rPr>
              <a:t>Before bed: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246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mg/dl</a:t>
            </a:r>
          </a:p>
          <a:p>
            <a:pPr marL="457200" lvl="1" indent="0" algn="just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He denies any symptom compatible with hypoglycemia.</a:t>
            </a:r>
          </a:p>
          <a:p>
            <a:pPr lvl="0" algn="just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0" algn="just"/>
            <a:endParaRPr lang="en-US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451A-48AC-4EB9-B31A-62AB31142E9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7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088"/>
            <a:ext cx="8229600" cy="4525963"/>
          </a:xfrm>
        </p:spPr>
        <p:txBody>
          <a:bodyPr>
            <a:noAutofit/>
          </a:bodyPr>
          <a:lstStyle/>
          <a:p>
            <a:pPr lvl="0" algn="just"/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>
              <a:buNone/>
            </a:pPr>
            <a:endParaRPr lang="en-US" sz="40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>
              <a:buNone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Your comments?</a:t>
            </a:r>
          </a:p>
          <a:p>
            <a:pPr marL="400050" lvl="1" indent="0" algn="just">
              <a:buNone/>
            </a:pP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451A-48AC-4EB9-B31A-62AB31142E9A}" type="slidenum">
              <a:rPr lang="en-US" smtClean="0"/>
              <a:t>14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399" y="2590800"/>
            <a:ext cx="4953001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595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4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 lvl="0"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A 42-year-old pregnant woman with history of polycystic ovary syndrome presents with results of her first prenatal screening laboratory studies.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Fasting plasma glucose level was 110 mg/dl. </a:t>
            </a:r>
          </a:p>
          <a:p>
            <a:pPr lvl="0" algn="just"/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Her </a:t>
            </a:r>
            <a:r>
              <a:rPr lang="en-US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prepregnancy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FPG value was 104 mg/dl. Since then, she takes metformin 1500 mg daily.</a:t>
            </a:r>
          </a:p>
          <a:p>
            <a:pPr lvl="0" algn="just"/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Now, she is at 6 weeks’ gestation.</a:t>
            </a:r>
          </a:p>
          <a:p>
            <a:pPr marL="0" lvl="0" indent="0" algn="just">
              <a:buNone/>
            </a:pP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Body weight: 72 kg</a:t>
            </a:r>
          </a:p>
          <a:p>
            <a:pPr marL="400050" lvl="1" indent="0" algn="just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451A-48AC-4EB9-B31A-62AB31142E9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2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533400"/>
            <a:ext cx="8229600" cy="3428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your diagnosis?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2" descr="Image result for diagnos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971800"/>
            <a:ext cx="5029199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430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What is your suggestion in this step?</a:t>
            </a:r>
          </a:p>
          <a:p>
            <a:pPr marL="400050" lvl="1" indent="0"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451A-48AC-4EB9-B31A-62AB31142E9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7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4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 lvl="0"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At 26 weeks’ gestation, she came and requested for the glucose tolerance test.</a:t>
            </a:r>
          </a:p>
          <a:p>
            <a:pPr lvl="0"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She claims that respects to nutritional recommendations of the dietician and takes metformin regularly.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HbA1c: 7.1%</a:t>
            </a:r>
          </a:p>
          <a:p>
            <a:pPr lvl="0"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SMBG results:</a:t>
            </a:r>
          </a:p>
          <a:p>
            <a:pPr lvl="1"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FBS: 92-126 mg/dl</a:t>
            </a:r>
          </a:p>
          <a:p>
            <a:pPr lvl="1"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Before lunch: 82-98 mg/dl</a:t>
            </a:r>
          </a:p>
          <a:p>
            <a:pPr lvl="1"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2h post lunch: 110-145 mg/dl</a:t>
            </a:r>
          </a:p>
          <a:p>
            <a:pPr lvl="1"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2h post dinner: 100-130 mg/dl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451A-48AC-4EB9-B31A-62AB31142E9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2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What is your suggestion in this step?</a:t>
            </a:r>
          </a:p>
          <a:p>
            <a:pPr marL="400050" lvl="1" indent="0"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451A-48AC-4EB9-B31A-62AB31142E9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9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1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45-year-old woman who is the teacher of handicapped children with 9-year history 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type 2 DM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came to the endocrine clinic. </a:t>
            </a:r>
          </a:p>
          <a:p>
            <a:pPr lvl="0" algn="just"/>
            <a:r>
              <a:rPr lang="en-US" sz="2400" dirty="0">
                <a:latin typeface="Arial" pitchFamily="34" charset="0"/>
                <a:cs typeface="Arial" pitchFamily="34" charset="0"/>
              </a:rPr>
              <a:t>She feels tired at work and has morning headache during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the past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month.</a:t>
            </a:r>
          </a:p>
          <a:p>
            <a:pPr marL="0" lvl="0" indent="0" algn="just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She injects insulin since 8 months ago and her current regimen is:</a:t>
            </a:r>
          </a:p>
          <a:p>
            <a:pPr lvl="1" algn="just"/>
            <a:r>
              <a:rPr lang="en-US" sz="2000" dirty="0">
                <a:latin typeface="Arial" pitchFamily="34" charset="0"/>
                <a:cs typeface="Arial" pitchFamily="34" charset="0"/>
              </a:rPr>
              <a:t>Before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breakfast: 8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units regular insulin and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24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units NPH insulin </a:t>
            </a:r>
          </a:p>
          <a:p>
            <a:pPr lvl="1"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Before dinner (usually 7-8 pm): 6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units regular insulin and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20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units NPH insulin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451A-48AC-4EB9-B31A-62AB31142E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5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7620000" cy="491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Thanks for your kind cooperation.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39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1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Body weight: 73 kg; BMI: 27 kg/m²</a:t>
            </a:r>
          </a:p>
          <a:p>
            <a:pPr lvl="0" algn="just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HbA1c: 9.4%</a:t>
            </a:r>
          </a:p>
          <a:p>
            <a:pPr lvl="0"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Cr: 0.8 mg/dl</a:t>
            </a:r>
          </a:p>
          <a:p>
            <a:pPr lvl="0" algn="just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SMBG:</a:t>
            </a:r>
          </a:p>
          <a:p>
            <a:pPr lvl="1" algn="just"/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Before breakfast: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240-320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mg/dl</a:t>
            </a:r>
          </a:p>
          <a:p>
            <a:pPr lvl="1" algn="just"/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Before lunch: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130-160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mg/dl</a:t>
            </a:r>
          </a:p>
          <a:p>
            <a:pPr lvl="1" algn="just"/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 pm: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140-160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mg/dl</a:t>
            </a:r>
          </a:p>
          <a:p>
            <a:pPr lvl="1" algn="just"/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Before bed: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120-135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mg/dl</a:t>
            </a:r>
          </a:p>
          <a:p>
            <a:pPr lvl="0"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451A-48AC-4EB9-B31A-62AB31142E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1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Autofit/>
          </a:bodyPr>
          <a:lstStyle/>
          <a:p>
            <a:pPr lvl="0" algn="ctr">
              <a:buFont typeface="Wingdings" pitchFamily="2" charset="2"/>
              <a:buChar char="§"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lvl="0" algn="ctr">
              <a:buFont typeface="Wingdings" pitchFamily="2" charset="2"/>
              <a:buChar char="§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What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do you think about her condition?</a:t>
            </a:r>
          </a:p>
          <a:p>
            <a:pPr marL="0" lvl="0" indent="0" algn="ctr"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lvl="0" algn="ctr">
              <a:buFont typeface="Wingdings" pitchFamily="2" charset="2"/>
              <a:buChar char="§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What is the most probable diagnosis?</a:t>
            </a:r>
          </a:p>
          <a:p>
            <a:pPr marL="0" lvl="0" indent="0" algn="ctr"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lvl="0" algn="ctr">
              <a:buFont typeface="Wingdings" pitchFamily="2" charset="2"/>
              <a:buChar char="§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How do you confirm your diagnosis?</a:t>
            </a:r>
          </a:p>
          <a:p>
            <a:pPr lvl="1" indent="-342900" algn="ctr"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451A-48AC-4EB9-B31A-62AB31142E9A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8600"/>
            <a:ext cx="3505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191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1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BS 2-3 AM: 47 mg/dl</a:t>
            </a:r>
          </a:p>
          <a:p>
            <a:pPr lvl="0" algn="just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Over the past 2 months, she eats only salad and fruits for dinner and 1 cup of low-fat milk for her bedtime snack.</a:t>
            </a:r>
          </a:p>
          <a:p>
            <a:pPr marL="400050" lvl="1" indent="0" algn="just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451A-48AC-4EB9-B31A-62AB31142E9A}" type="slidenum">
              <a:rPr lang="en-US" smtClean="0"/>
              <a:t>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733800"/>
            <a:ext cx="38100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What is your suggestion in this step?</a:t>
            </a:r>
          </a:p>
          <a:p>
            <a:pPr marL="400050" lvl="1" indent="0"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451A-48AC-4EB9-B31A-62AB31142E9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1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1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Her physician suggested and she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accepted to move the pre-dinner NPH dose to 10 pm.</a:t>
            </a:r>
          </a:p>
          <a:p>
            <a:pPr marL="0" indent="0"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Three weeks later, she called and said that her symptoms and also high FBS values persist.</a:t>
            </a:r>
          </a:p>
          <a:p>
            <a:pPr algn="just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algn="just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lvl="1" indent="0" algn="just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451A-48AC-4EB9-B31A-62AB31142E9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0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What is your suggestion in this step?</a:t>
            </a:r>
          </a:p>
          <a:p>
            <a:pPr marL="400050" lvl="1" indent="0"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451A-48AC-4EB9-B31A-62AB31142E9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1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2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 lvl="0"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A 36-year-old single lady with 16-year history of type 1 DM came to you for follow-up.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 algn="just"/>
            <a:endParaRPr lang="en-US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Her current insulin regimen is:</a:t>
            </a:r>
          </a:p>
          <a:p>
            <a:pPr lvl="1" algn="just"/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Before breakfast: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units regular insulin and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28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units NPH insulin </a:t>
            </a:r>
          </a:p>
          <a:p>
            <a:pPr lvl="1" algn="just"/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Before dinner (usually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7-8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pm): 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units regular insulin and 20 units NPH insulin </a:t>
            </a:r>
            <a:endParaRPr lang="en-US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Body weight: 60 kg</a:t>
            </a:r>
          </a:p>
          <a:p>
            <a:pPr marL="400050" lvl="1" indent="0" algn="just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451A-48AC-4EB9-B31A-62AB31142E9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0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667</Words>
  <Application>Microsoft Office PowerPoint</Application>
  <PresentationFormat>On-screen Show (4:3)</PresentationFormat>
  <Paragraphs>183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Insulin Workshop</vt:lpstr>
      <vt:lpstr>Case 1</vt:lpstr>
      <vt:lpstr>Case 1</vt:lpstr>
      <vt:lpstr>PowerPoint Presentation</vt:lpstr>
      <vt:lpstr>Case 1</vt:lpstr>
      <vt:lpstr>PowerPoint Presentation</vt:lpstr>
      <vt:lpstr>Case 1</vt:lpstr>
      <vt:lpstr>PowerPoint Presentation</vt:lpstr>
      <vt:lpstr>Case 2</vt:lpstr>
      <vt:lpstr>Case 2</vt:lpstr>
      <vt:lpstr>PowerPoint Presentation</vt:lpstr>
      <vt:lpstr>Case 3</vt:lpstr>
      <vt:lpstr>Case 3</vt:lpstr>
      <vt:lpstr>PowerPoint Presentation</vt:lpstr>
      <vt:lpstr>Case 4</vt:lpstr>
      <vt:lpstr>PowerPoint Presentation</vt:lpstr>
      <vt:lpstr>PowerPoint Presentation</vt:lpstr>
      <vt:lpstr>Case 4</vt:lpstr>
      <vt:lpstr>PowerPoint Presentation</vt:lpstr>
      <vt:lpstr>Thanks for your kind cooperation.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dr.Abdi</dc:creator>
  <cp:lastModifiedBy>dr.Abdi</cp:lastModifiedBy>
  <cp:revision>110</cp:revision>
  <dcterms:created xsi:type="dcterms:W3CDTF">2017-02-13T05:19:16Z</dcterms:created>
  <dcterms:modified xsi:type="dcterms:W3CDTF">2018-06-28T06:51:13Z</dcterms:modified>
</cp:coreProperties>
</file>