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4" r:id="rId3"/>
    <p:sldId id="298" r:id="rId4"/>
    <p:sldId id="289" r:id="rId5"/>
    <p:sldId id="285" r:id="rId6"/>
    <p:sldId id="287" r:id="rId7"/>
    <p:sldId id="290" r:id="rId8"/>
    <p:sldId id="286" r:id="rId9"/>
    <p:sldId id="291" r:id="rId10"/>
    <p:sldId id="288" r:id="rId11"/>
    <p:sldId id="292" r:id="rId12"/>
    <p:sldId id="300" r:id="rId13"/>
    <p:sldId id="294" r:id="rId14"/>
    <p:sldId id="301" r:id="rId15"/>
    <p:sldId id="302" r:id="rId16"/>
    <p:sldId id="295" r:id="rId17"/>
    <p:sldId id="303" r:id="rId18"/>
    <p:sldId id="304" r:id="rId19"/>
    <p:sldId id="305" r:id="rId20"/>
    <p:sldId id="306" r:id="rId21"/>
    <p:sldId id="277" r:id="rId22"/>
    <p:sldId id="257" r:id="rId23"/>
    <p:sldId id="259" r:id="rId24"/>
    <p:sldId id="260" r:id="rId25"/>
    <p:sldId id="261" r:id="rId26"/>
    <p:sldId id="282" r:id="rId27"/>
    <p:sldId id="283" r:id="rId28"/>
    <p:sldId id="264" r:id="rId29"/>
    <p:sldId id="265" r:id="rId30"/>
    <p:sldId id="270" r:id="rId31"/>
    <p:sldId id="278" r:id="rId32"/>
    <p:sldId id="279" r:id="rId33"/>
    <p:sldId id="280" r:id="rId34"/>
    <p:sldId id="281" r:id="rId35"/>
    <p:sldId id="273" r:id="rId36"/>
    <p:sldId id="266" r:id="rId37"/>
    <p:sldId id="274" r:id="rId38"/>
    <p:sldId id="2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46AF-42BE-4591-8801-6AC2B33EF788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6F80-C405-46ED-BCCC-620B9813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4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9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A6F49B-3B85-4713-96AE-7EBA7C83EA1F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6E6650-FCD8-4E9A-AE9D-FFC35423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51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6412"/>
            <a:ext cx="2246197" cy="158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28587"/>
            <a:ext cx="2533650" cy="168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425" y="2486025"/>
            <a:ext cx="10126939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Polycystic Ovary Syndrome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175" y="4171950"/>
            <a:ext cx="209583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Presented by</a:t>
            </a:r>
          </a:p>
          <a:p>
            <a:endParaRPr lang="en-US" dirty="0"/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Changaei</a:t>
            </a:r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Javidan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3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53" y="694246"/>
            <a:ext cx="7780694" cy="603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000401" cy="623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50" b="1" dirty="0">
                <a:solidFill>
                  <a:schemeClr val="accent6"/>
                </a:solidFill>
              </a:rPr>
              <a:t>Molecular </a:t>
            </a:r>
            <a:r>
              <a:rPr lang="en-US" sz="3450" b="1" dirty="0" smtClean="0">
                <a:solidFill>
                  <a:schemeClr val="accent6"/>
                </a:solidFill>
              </a:rPr>
              <a:t>Mechanisms </a:t>
            </a:r>
            <a:r>
              <a:rPr lang="en-US" sz="3450" b="1" dirty="0">
                <a:solidFill>
                  <a:schemeClr val="accent6"/>
                </a:solidFill>
              </a:rPr>
              <a:t>of </a:t>
            </a:r>
            <a:r>
              <a:rPr lang="en-US" sz="3450" b="1" dirty="0" smtClean="0">
                <a:solidFill>
                  <a:schemeClr val="accent6"/>
                </a:solidFill>
              </a:rPr>
              <a:t>Insulin </a:t>
            </a:r>
            <a:r>
              <a:rPr lang="en-US" sz="3450" b="1" dirty="0">
                <a:solidFill>
                  <a:schemeClr val="accent6"/>
                </a:solidFill>
              </a:rPr>
              <a:t>R</a:t>
            </a:r>
            <a:r>
              <a:rPr lang="en-US" sz="3450" b="1" dirty="0" smtClean="0">
                <a:solidFill>
                  <a:schemeClr val="accent6"/>
                </a:solidFill>
              </a:rPr>
              <a:t>esistance </a:t>
            </a:r>
            <a:r>
              <a:rPr lang="en-US" sz="3450" b="1" dirty="0">
                <a:solidFill>
                  <a:schemeClr val="accent6"/>
                </a:solidFill>
              </a:rPr>
              <a:t>in </a:t>
            </a:r>
            <a:r>
              <a:rPr lang="en-US" sz="3450" b="1" dirty="0" smtClean="0">
                <a:solidFill>
                  <a:schemeClr val="accent6"/>
                </a:solidFill>
              </a:rPr>
              <a:t>Muscle </a:t>
            </a:r>
            <a:r>
              <a:rPr lang="en-US" sz="3450" b="1" dirty="0">
                <a:solidFill>
                  <a:schemeClr val="accent6"/>
                </a:solidFill>
              </a:rPr>
              <a:t>in </a:t>
            </a:r>
            <a:r>
              <a:rPr lang="en-US" sz="3450" b="1" dirty="0" smtClean="0">
                <a:solidFill>
                  <a:schemeClr val="accent6"/>
                </a:solidFill>
              </a:rPr>
              <a:t>PCOS </a:t>
            </a:r>
            <a:endParaRPr lang="en-US" sz="34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6098" r="597" b="2821"/>
          <a:stretch/>
        </p:blipFill>
        <p:spPr>
          <a:xfrm>
            <a:off x="170905" y="2762794"/>
            <a:ext cx="11814266" cy="3177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71" y="485503"/>
            <a:ext cx="926144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Ovarian </a:t>
            </a:r>
            <a:r>
              <a:rPr lang="en-US" sz="3600" b="1" dirty="0" smtClean="0">
                <a:solidFill>
                  <a:schemeClr val="accent6"/>
                </a:solidFill>
              </a:rPr>
              <a:t>Follicular </a:t>
            </a:r>
            <a:r>
              <a:rPr lang="en-US" sz="3600" b="1" dirty="0">
                <a:solidFill>
                  <a:schemeClr val="accent6"/>
                </a:solidFill>
              </a:rPr>
              <a:t>M</a:t>
            </a:r>
            <a:r>
              <a:rPr lang="en-US" sz="3600" b="1" dirty="0" smtClean="0">
                <a:solidFill>
                  <a:schemeClr val="accent6"/>
                </a:solidFill>
              </a:rPr>
              <a:t>aturation </a:t>
            </a:r>
            <a:r>
              <a:rPr lang="en-US" sz="3600" b="1" dirty="0">
                <a:solidFill>
                  <a:schemeClr val="accent6"/>
                </a:solidFill>
              </a:rPr>
              <a:t>A</a:t>
            </a:r>
            <a:r>
              <a:rPr lang="en-US" sz="3600" b="1" dirty="0" smtClean="0">
                <a:solidFill>
                  <a:schemeClr val="accent6"/>
                </a:solidFill>
              </a:rPr>
              <a:t>rrest </a:t>
            </a:r>
            <a:r>
              <a:rPr lang="en-US" sz="3600" b="1" dirty="0">
                <a:solidFill>
                  <a:schemeClr val="accent6"/>
                </a:solidFill>
              </a:rPr>
              <a:t>in PCOS. </a:t>
            </a: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972" y="108856"/>
            <a:ext cx="12017828" cy="6640287"/>
          </a:xfrm>
          <a:prstGeom prst="roundRect">
            <a:avLst>
              <a:gd name="adj" fmla="val 156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Receptivity Markers</a:t>
            </a:r>
            <a:endParaRPr lang="en-US" sz="13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6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5" y="185864"/>
            <a:ext cx="9762066" cy="6508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0002" y="141452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Ultrasound</a:t>
            </a:r>
          </a:p>
        </p:txBody>
      </p:sp>
    </p:spTree>
    <p:extLst>
      <p:ext uri="{BB962C8B-B14F-4D97-AF65-F5344CB8AC3E}">
        <p14:creationId xmlns:p14="http://schemas.microsoft.com/office/powerpoint/2010/main" val="38456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Biopsy</a:t>
            </a:r>
            <a:endParaRPr lang="en-US" sz="3600" b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75938"/>
              </p:ext>
            </p:extLst>
          </p:nvPr>
        </p:nvGraphicFramePr>
        <p:xfrm>
          <a:off x="105228" y="774097"/>
          <a:ext cx="11825514" cy="585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094">
                  <a:extLst>
                    <a:ext uri="{9D8B030D-6E8A-4147-A177-3AD203B41FA5}">
                      <a16:colId xmlns:a16="http://schemas.microsoft.com/office/drawing/2014/main" val="3467726716"/>
                    </a:ext>
                  </a:extLst>
                </a:gridCol>
                <a:gridCol w="4254582">
                  <a:extLst>
                    <a:ext uri="{9D8B030D-6E8A-4147-A177-3AD203B41FA5}">
                      <a16:colId xmlns:a16="http://schemas.microsoft.com/office/drawing/2014/main" val="3701974519"/>
                    </a:ext>
                  </a:extLst>
                </a:gridCol>
                <a:gridCol w="3941838">
                  <a:extLst>
                    <a:ext uri="{9D8B030D-6E8A-4147-A177-3AD203B41FA5}">
                      <a16:colId xmlns:a16="http://schemas.microsoft.com/office/drawing/2014/main" val="743098642"/>
                    </a:ext>
                  </a:extLst>
                </a:gridCol>
              </a:tblGrid>
              <a:tr h="6432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Author/Year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Criteria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Result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477585"/>
                  </a:ext>
                </a:extLst>
              </a:tr>
              <a:tr h="8596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Noyes et al, 1950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Mid-Luteal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962544"/>
                  </a:ext>
                </a:extLst>
              </a:tr>
              <a:tr h="8596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Tuckerman et al, 2007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Stroma</a:t>
                      </a:r>
                      <a:r>
                        <a:rPr lang="en-US" baseline="0" dirty="0" smtClean="0"/>
                        <a:t> cells positive for CD56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Decreased</a:t>
                      </a:r>
                      <a:r>
                        <a:rPr lang="en-US" baseline="0" dirty="0" smtClean="0"/>
                        <a:t> percentage of CD56</a:t>
                      </a:r>
                      <a:r>
                        <a:rPr lang="en-US" sz="2400" b="1" baseline="30000" dirty="0" smtClean="0"/>
                        <a:t>+ 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1800" b="0" baseline="0" dirty="0" smtClean="0"/>
                        <a:t>in women with miscarriage (RSA)</a:t>
                      </a:r>
                      <a:endParaRPr lang="en-US" sz="2400" b="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897617"/>
                  </a:ext>
                </a:extLst>
              </a:tr>
              <a:tr h="859606"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Quenby</a:t>
                      </a:r>
                      <a:r>
                        <a:rPr lang="en-US" sz="2000" b="1" dirty="0" smtClean="0"/>
                        <a:t> et al, 1999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CD4,</a:t>
                      </a:r>
                      <a:r>
                        <a:rPr lang="en-US" baseline="0" dirty="0" smtClean="0"/>
                        <a:t> CD8, CD14, CD16 and CD56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Higher percentage in women with</a:t>
                      </a:r>
                      <a:r>
                        <a:rPr lang="en-US" baseline="0" dirty="0" smtClean="0"/>
                        <a:t> miscarriage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191786"/>
                  </a:ext>
                </a:extLst>
              </a:tr>
              <a:tr h="859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CD45, CD3, CD22, CD57, CD69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significant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798071"/>
                  </a:ext>
                </a:extLst>
              </a:tr>
              <a:tr h="85960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Michimata</a:t>
                      </a:r>
                      <a:r>
                        <a:rPr lang="en-US" sz="2000" b="1" dirty="0" smtClean="0"/>
                        <a:t> et al, 2002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CD3, CD16, CD20, CD45, CD56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significant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841599"/>
                  </a:ext>
                </a:extLst>
              </a:tr>
              <a:tr h="8596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Liu et al, 2014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Histology</a:t>
                      </a:r>
                      <a:r>
                        <a:rPr lang="en-US" baseline="0" dirty="0" smtClean="0"/>
                        <a:t> criteria with </a:t>
                      </a:r>
                      <a:r>
                        <a:rPr lang="en-US" baseline="0" dirty="0" err="1" smtClean="0"/>
                        <a:t>uNKCs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correlation was observed between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 and subsequent pregnancy outcome.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898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2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095" y="79606"/>
            <a:ext cx="291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CB1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Hysteroscopy</a:t>
            </a:r>
            <a:endParaRPr lang="en-US" sz="3600" b="1" dirty="0">
              <a:solidFill>
                <a:srgbClr val="FCB11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" y="3511323"/>
            <a:ext cx="4171949" cy="312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4"/>
          <a:stretch/>
        </p:blipFill>
        <p:spPr>
          <a:xfrm>
            <a:off x="4412797" y="3530374"/>
            <a:ext cx="4084592" cy="3066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44" y="3515405"/>
            <a:ext cx="3557649" cy="30922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51114"/>
            <a:ext cx="11898086" cy="2667000"/>
          </a:xfrm>
          <a:prstGeom prst="roundRect">
            <a:avLst>
              <a:gd name="adj" fmla="val 3198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</a:rPr>
              <a:t>First time: </a:t>
            </a:r>
            <a:r>
              <a:rPr lang="en-US" sz="3200" dirty="0" err="1" smtClean="0">
                <a:solidFill>
                  <a:srgbClr val="002060"/>
                </a:solidFill>
              </a:rPr>
              <a:t>Inafuku</a:t>
            </a:r>
            <a:r>
              <a:rPr lang="en-US" sz="3200" dirty="0" smtClean="0">
                <a:solidFill>
                  <a:srgbClr val="002060"/>
                </a:solidFill>
              </a:rPr>
              <a:t> et al, 1992.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mid-luteal endometrium </a:t>
            </a:r>
            <a:r>
              <a:rPr lang="en-US" sz="3200" dirty="0" smtClean="0">
                <a:solidFill>
                  <a:schemeClr val="bg1"/>
                </a:solidFill>
              </a:rPr>
              <a:t>was classified </a:t>
            </a:r>
            <a:r>
              <a:rPr lang="en-US" sz="3200" dirty="0">
                <a:solidFill>
                  <a:schemeClr val="bg1"/>
                </a:solidFill>
              </a:rPr>
              <a:t>as ‘good’ based on the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ing  </a:t>
            </a:r>
            <a:r>
              <a:rPr lang="en-US" sz="3200" dirty="0">
                <a:solidFill>
                  <a:schemeClr val="bg1"/>
                </a:solidFill>
              </a:rPr>
              <a:t>type aspect of </a:t>
            </a:r>
            <a:r>
              <a:rPr lang="en-US" sz="3200" dirty="0" smtClean="0">
                <a:solidFill>
                  <a:schemeClr val="bg1"/>
                </a:solidFill>
              </a:rPr>
              <a:t> the  glandular </a:t>
            </a:r>
            <a:r>
              <a:rPr lang="en-US" sz="3200" dirty="0">
                <a:solidFill>
                  <a:schemeClr val="bg1"/>
                </a:solidFill>
              </a:rPr>
              <a:t>openings and presence </a:t>
            </a:r>
            <a:r>
              <a:rPr lang="en-US" sz="3200" dirty="0" smtClean="0">
                <a:solidFill>
                  <a:schemeClr val="bg1"/>
                </a:solidFill>
              </a:rPr>
              <a:t> of well 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eveloped  varicose-like  vessels </a:t>
            </a:r>
            <a:r>
              <a:rPr lang="en-US" sz="3200" dirty="0">
                <a:solidFill>
                  <a:schemeClr val="bg1"/>
                </a:solidFill>
              </a:rPr>
              <a:t>during hysteroscopic assessment</a:t>
            </a:r>
          </a:p>
        </p:txBody>
      </p:sp>
    </p:spTree>
    <p:extLst>
      <p:ext uri="{BB962C8B-B14F-4D97-AF65-F5344CB8AC3E}">
        <p14:creationId xmlns:p14="http://schemas.microsoft.com/office/powerpoint/2010/main" val="33906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8108"/>
            <a:ext cx="617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CB1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Endometrial Receptivity Array</a:t>
            </a:r>
            <a:endParaRPr lang="en-US" sz="3600" b="1" dirty="0">
              <a:solidFill>
                <a:srgbClr val="FCB11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45286"/>
              </p:ext>
            </p:extLst>
          </p:nvPr>
        </p:nvGraphicFramePr>
        <p:xfrm>
          <a:off x="116114" y="425148"/>
          <a:ext cx="11792858" cy="616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694">
                  <a:extLst>
                    <a:ext uri="{9D8B030D-6E8A-4147-A177-3AD203B41FA5}">
                      <a16:colId xmlns:a16="http://schemas.microsoft.com/office/drawing/2014/main" val="4256333237"/>
                    </a:ext>
                  </a:extLst>
                </a:gridCol>
                <a:gridCol w="1684694">
                  <a:extLst>
                    <a:ext uri="{9D8B030D-6E8A-4147-A177-3AD203B41FA5}">
                      <a16:colId xmlns:a16="http://schemas.microsoft.com/office/drawing/2014/main" val="261496545"/>
                    </a:ext>
                  </a:extLst>
                </a:gridCol>
                <a:gridCol w="1859383">
                  <a:extLst>
                    <a:ext uri="{9D8B030D-6E8A-4147-A177-3AD203B41FA5}">
                      <a16:colId xmlns:a16="http://schemas.microsoft.com/office/drawing/2014/main" val="1638944443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1551423593"/>
                    </a:ext>
                  </a:extLst>
                </a:gridCol>
                <a:gridCol w="4702630">
                  <a:extLst>
                    <a:ext uri="{9D8B030D-6E8A-4147-A177-3AD203B41FA5}">
                      <a16:colId xmlns:a16="http://schemas.microsoft.com/office/drawing/2014/main" val="4162760714"/>
                    </a:ext>
                  </a:extLst>
                </a:gridCol>
              </a:tblGrid>
              <a:tr h="46741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Adhesion Molecules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Cytokines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245528"/>
                  </a:ext>
                </a:extLst>
              </a:tr>
              <a:tr h="405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Integrins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Selectins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Cadherins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IgCAMs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122"/>
                  </a:ext>
                </a:extLst>
              </a:tr>
              <a:tr h="14957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a1ꞵ1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L-Selectin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E-Cadherin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ICAM-1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</a:t>
                      </a: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Evidences for LIF contribution to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implantation process derive from the finding that wild-type embryos failed to implant in the endometrium of female mice homozygous for LIF gene deficiency.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610445"/>
                  </a:ext>
                </a:extLst>
              </a:tr>
              <a:tr h="74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a4ꞵ1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the maternal side, the expression of selectin ligands such as MECA-79 or HECA-452, is up-regulated during window of implantation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Studies on mouse embryo implantation have shown that</a:t>
                      </a:r>
                    </a:p>
                    <a:p>
                      <a:r>
                        <a:rPr lang="en-US" dirty="0" smtClean="0"/>
                        <a:t>targeted mutations in the E-cadherin gene result in defective preimplantation</a:t>
                      </a:r>
                    </a:p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Although ICAM-1 was not shown to be indispensable for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steps of blastocyst interactions with the endometrium, it could participate interacting with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immune system.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Inducer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IL-1a, TNF, PDGF, TGF and EGF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Inhibitor  IFN-a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                             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in culture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31020"/>
                  </a:ext>
                </a:extLst>
              </a:tr>
              <a:tr h="74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aVꞵ3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Other Cytokines and Modulators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34602"/>
                  </a:ext>
                </a:extLst>
              </a:tr>
              <a:tr h="552794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Pos</a:t>
                      </a:r>
                      <a:r>
                        <a:rPr lang="en-US" dirty="0" smtClean="0"/>
                        <a:t> effect:</a:t>
                      </a:r>
                    </a:p>
                    <a:p>
                      <a:r>
                        <a:rPr lang="en-US" dirty="0" smtClean="0"/>
                        <a:t>EGF,</a:t>
                      </a:r>
                      <a:r>
                        <a:rPr lang="en-US" baseline="0" dirty="0" smtClean="0"/>
                        <a:t> HB-EGF, P4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Neg</a:t>
                      </a:r>
                      <a:r>
                        <a:rPr lang="en-US" baseline="0" dirty="0" smtClean="0"/>
                        <a:t> effect:</a:t>
                      </a:r>
                    </a:p>
                    <a:p>
                      <a:r>
                        <a:rPr lang="en-US" baseline="0" dirty="0" smtClean="0"/>
                        <a:t>17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ꞵ-Estradiol 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108340"/>
                  </a:ext>
                </a:extLst>
              </a:tr>
              <a:tr h="527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13044"/>
                  </a:ext>
                </a:extLst>
              </a:tr>
              <a:tr h="12152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Prostaglandins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 in female mice lacking cPLA2 or COX-2 enzymes have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established the central role of PGs in implantation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7" y="621403"/>
            <a:ext cx="11862920" cy="55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88446"/>
            <a:ext cx="611505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1356571"/>
            <a:ext cx="5660571" cy="53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93" y="136336"/>
            <a:ext cx="7095063" cy="66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629" y="587829"/>
            <a:ext cx="5725885" cy="96882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Basic of PCOS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46373" y="1981200"/>
            <a:ext cx="5606144" cy="9688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Receptivity Markers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4914" y="1817914"/>
            <a:ext cx="5428947" cy="3835845"/>
            <a:chOff x="674914" y="1817914"/>
            <a:chExt cx="5428947" cy="3835845"/>
          </a:xfrm>
        </p:grpSpPr>
        <p:sp>
          <p:nvSpPr>
            <p:cNvPr id="4" name="TextBox 3"/>
            <p:cNvSpPr txBox="1"/>
            <p:nvPr/>
          </p:nvSpPr>
          <p:spPr>
            <a:xfrm>
              <a:off x="674914" y="1817914"/>
              <a:ext cx="35281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Diagnosis Criteria</a:t>
              </a:r>
              <a:endParaRPr lang="en-US" sz="36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6685" y="2775856"/>
              <a:ext cx="3238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Genetic Aspects</a:t>
              </a:r>
              <a:endParaRPr lang="en-US" sz="36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685" y="3820886"/>
              <a:ext cx="3551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Insulin Resistance</a:t>
              </a:r>
              <a:endParaRPr lang="en-US" sz="36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114" y="5007428"/>
              <a:ext cx="5352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Follicular Maturation arrest</a:t>
              </a:r>
              <a:endParaRPr lang="en-US" sz="3600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066314" y="141514"/>
            <a:ext cx="4030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Table of Content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58742" y="3189514"/>
            <a:ext cx="3505633" cy="3188733"/>
            <a:chOff x="7358742" y="3189514"/>
            <a:chExt cx="3505633" cy="3188733"/>
          </a:xfrm>
        </p:grpSpPr>
        <p:sp>
          <p:nvSpPr>
            <p:cNvPr id="9" name="TextBox 8"/>
            <p:cNvSpPr txBox="1"/>
            <p:nvPr/>
          </p:nvSpPr>
          <p:spPr>
            <a:xfrm>
              <a:off x="7358743" y="3189514"/>
              <a:ext cx="2303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Ultrasound</a:t>
              </a:r>
              <a:endPara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3170" y="3940627"/>
              <a:ext cx="14654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Biopsy</a:t>
              </a:r>
              <a:endPara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3171" y="4637314"/>
              <a:ext cx="2791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Hysteroscopy</a:t>
              </a:r>
              <a:endPara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8742" y="5410201"/>
              <a:ext cx="30973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Other Methods</a:t>
              </a:r>
              <a:endPara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82742" y="6008915"/>
              <a:ext cx="1981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ERA, Fluid aspirate</a:t>
              </a:r>
              <a:endPara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0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919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CB1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Fluid Aspirate</a:t>
            </a:r>
            <a:endParaRPr lang="en-US" sz="3600" b="1" dirty="0">
              <a:solidFill>
                <a:srgbClr val="FCB11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0959"/>
              </p:ext>
            </p:extLst>
          </p:nvPr>
        </p:nvGraphicFramePr>
        <p:xfrm>
          <a:off x="257627" y="816429"/>
          <a:ext cx="11651343" cy="529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1343">
                  <a:extLst>
                    <a:ext uri="{9D8B030D-6E8A-4147-A177-3AD203B41FA5}">
                      <a16:colId xmlns:a16="http://schemas.microsoft.com/office/drawing/2014/main" val="18879995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Markers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85726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hDP</a:t>
                      </a:r>
                      <a:r>
                        <a:rPr lang="en-US" dirty="0" smtClean="0"/>
                        <a:t> : Human</a:t>
                      </a:r>
                      <a:r>
                        <a:rPr lang="en-US" baseline="0" dirty="0" smtClean="0"/>
                        <a:t> Decidua-associated Protein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70921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smtClean="0"/>
                        <a:t>IL-18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27818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Glycodelin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48330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smtClean="0"/>
                        <a:t>Isoforms of leucine-reach alpha2-glycoprotein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40344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smtClean="0"/>
                        <a:t>LIF , TNF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00686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Interfron</a:t>
                      </a:r>
                      <a:r>
                        <a:rPr lang="en-US" baseline="0" dirty="0" smtClean="0"/>
                        <a:t> gamma-induced protein 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24946"/>
                  </a:ext>
                </a:extLst>
              </a:tr>
              <a:tr h="658444">
                <a:tc>
                  <a:txBody>
                    <a:bodyPr/>
                    <a:lstStyle/>
                    <a:p>
                      <a:r>
                        <a:rPr lang="en-US" dirty="0" smtClean="0"/>
                        <a:t>Monocyte chemoattractant proteins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1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8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50" y="561975"/>
            <a:ext cx="5619750" cy="18478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Human</a:t>
            </a:r>
            <a:endParaRPr lang="en-US" sz="8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067050" y="2657475"/>
            <a:ext cx="5619750" cy="1847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Animal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19850" y="4705350"/>
            <a:ext cx="5619750" cy="1847850"/>
          </a:xfrm>
          <a:prstGeom prst="roundRect">
            <a:avLst/>
          </a:prstGeom>
          <a:solidFill>
            <a:schemeClr val="tx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Immunology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1870" y="1263134"/>
            <a:ext cx="543642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Classification of Studies</a:t>
            </a:r>
          </a:p>
        </p:txBody>
      </p:sp>
    </p:spTree>
    <p:extLst>
      <p:ext uri="{BB962C8B-B14F-4D97-AF65-F5344CB8AC3E}">
        <p14:creationId xmlns:p14="http://schemas.microsoft.com/office/powerpoint/2010/main" val="3689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8" y="1985554"/>
            <a:ext cx="8683534" cy="4341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197" y="769349"/>
            <a:ext cx="474591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Human Studies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215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70486"/>
              </p:ext>
            </p:extLst>
          </p:nvPr>
        </p:nvGraphicFramePr>
        <p:xfrm>
          <a:off x="107948" y="376766"/>
          <a:ext cx="11979276" cy="586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15289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1- Decreased</a:t>
                      </a:r>
                      <a:r>
                        <a:rPr lang="en-US" baseline="0" dirty="0" smtClean="0"/>
                        <a:t> expression of LIF…….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Endometrium-Proliferative</a:t>
                      </a:r>
                      <a:r>
                        <a:rPr lang="en-US" baseline="0" dirty="0" smtClean="0"/>
                        <a:t> 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HOX-A10, HOX-A11,</a:t>
                      </a:r>
                      <a:r>
                        <a:rPr lang="en-US" baseline="0" dirty="0" smtClean="0"/>
                        <a:t> LIF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HOX-A10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NS but higher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HOX-A11  Dec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LIF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 Dec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2-The effect of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metformine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 …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Endometrium-</a:t>
                      </a:r>
                    </a:p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Urocortin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A:No </a:t>
                      </a:r>
                      <a:r>
                        <a:rPr lang="en-US" baseline="0" dirty="0" err="1" smtClean="0"/>
                        <a:t>medic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,Group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B: Met 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NS in first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3-Leukemia inhibitory factor 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</a:t>
                      </a:r>
                    </a:p>
                    <a:p>
                      <a:r>
                        <a:rPr lang="en-US" dirty="0" smtClean="0"/>
                        <a:t>Serum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A:PCOS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LIF Dec             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Oestradiol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in FF</a:t>
                      </a:r>
                    </a:p>
                    <a:p>
                      <a:r>
                        <a:rPr lang="en-US" dirty="0" smtClean="0"/>
                        <a:t>Group B:</a:t>
                      </a:r>
                      <a:r>
                        <a:rPr lang="en-US" baseline="0" dirty="0" smtClean="0"/>
                        <a:t> IVF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4-</a:t>
                      </a:r>
                      <a:r>
                        <a:rPr lang="en-US" dirty="0" smtClean="0"/>
                        <a:t>Oxidative stress in</a:t>
                      </a:r>
                      <a:r>
                        <a:rPr lang="en-US" baseline="0" dirty="0" smtClean="0"/>
                        <a:t> granulosa…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Granulosa</a:t>
                      </a:r>
                      <a:r>
                        <a:rPr lang="en-US" baseline="0" dirty="0" smtClean="0"/>
                        <a:t>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NOX2 Inhibitor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</a:p>
                    <a:p>
                      <a:r>
                        <a:rPr lang="en-US" dirty="0" smtClean="0"/>
                        <a:t>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A: IVF-ET</a:t>
                      </a:r>
                    </a:p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B: PCOS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: ROS 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                      ROS inhibitor Dec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156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5-Effect of hypoxia ….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Uterine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HIF1a,VEGF</a:t>
                      </a:r>
                    </a:p>
                    <a:p>
                      <a:r>
                        <a:rPr lang="en-US" dirty="0" smtClean="0"/>
                        <a:t>GLUT1</a:t>
                      </a:r>
                      <a:r>
                        <a:rPr lang="en-US" baseline="0" dirty="0" smtClean="0"/>
                        <a:t> ,GLUT4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IVF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330443"/>
                  </a:ext>
                </a:extLst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8639175" y="5267325"/>
            <a:ext cx="257175" cy="885825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58250" y="5248275"/>
            <a:ext cx="302895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A:PCOS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HIF,VEGF Dec</a:t>
            </a:r>
          </a:p>
          <a:p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GluT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1 ,4 NS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B: Ctrl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16153"/>
              </p:ext>
            </p:extLst>
          </p:nvPr>
        </p:nvGraphicFramePr>
        <p:xfrm>
          <a:off x="107948" y="376766"/>
          <a:ext cx="11979276" cy="620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6-NFkB expression</a:t>
                      </a:r>
                      <a:r>
                        <a:rPr lang="en-US" baseline="0" dirty="0" smtClean="0"/>
                        <a:t> in the endometrium….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Endometrium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tissue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Mid-luteal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NFkB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A: PCOS Nor-Weight</a:t>
                      </a:r>
                    </a:p>
                    <a:p>
                      <a:r>
                        <a:rPr lang="en-US" dirty="0" smtClean="0"/>
                        <a:t>Group B: </a:t>
                      </a:r>
                      <a:r>
                        <a:rPr lang="en-US" baseline="0" dirty="0" smtClean="0"/>
                        <a:t>PCOS Over Weight</a:t>
                      </a:r>
                    </a:p>
                    <a:p>
                      <a:r>
                        <a:rPr lang="en-US" dirty="0" smtClean="0"/>
                        <a:t>Group C:</a:t>
                      </a:r>
                      <a:r>
                        <a:rPr lang="en-US" baseline="0" dirty="0" smtClean="0"/>
                        <a:t> Non PCOS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917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7-Endometrial</a:t>
                      </a:r>
                      <a:r>
                        <a:rPr lang="en-US" baseline="0" dirty="0" smtClean="0"/>
                        <a:t> flushing AvB3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Endometrium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tissue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Mid-luteal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aVB3</a:t>
                      </a:r>
                    </a:p>
                    <a:p>
                      <a:r>
                        <a:rPr lang="en-US" dirty="0" err="1" smtClean="0"/>
                        <a:t>Glycodelin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PGF2A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A: </a:t>
                      </a:r>
                      <a:r>
                        <a:rPr lang="en-US" baseline="0" dirty="0" err="1" smtClean="0"/>
                        <a:t>Pcos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: aVb3 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smtClean="0"/>
                        <a:t>Group B:Myoma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: PGF2a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smtClean="0"/>
                        <a:t>Group C: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Endometrioma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: aVb3 ,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Glycodelin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Incre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8-Fullicular</a:t>
                      </a:r>
                      <a:r>
                        <a:rPr lang="en-US" baseline="0" dirty="0" smtClean="0"/>
                        <a:t> ADAMTS-1 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PCOS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Undergo IVF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ADAMTS-1</a:t>
                      </a:r>
                    </a:p>
                    <a:p>
                      <a:r>
                        <a:rPr lang="en-US" dirty="0" err="1" smtClean="0"/>
                        <a:t>Aggrecan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ADAMTS-1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9-Correlation</a:t>
                      </a:r>
                      <a:r>
                        <a:rPr lang="en-US" baseline="0" dirty="0" smtClean="0"/>
                        <a:t> between expression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Tissue</a:t>
                      </a:r>
                      <a:r>
                        <a:rPr lang="en-US" baseline="0" dirty="0" smtClean="0"/>
                        <a:t> GCs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GluT</a:t>
                      </a:r>
                      <a:r>
                        <a:rPr lang="en-US" baseline="0" dirty="0" smtClean="0"/>
                        <a:t> 1,3,5,8,13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Express in both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GluT</a:t>
                      </a:r>
                      <a:r>
                        <a:rPr lang="en-US" baseline="0" dirty="0" smtClean="0"/>
                        <a:t> 2,7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not observed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GluT4,6,9,10,11,12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different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A:PCOS With IR</a:t>
                      </a:r>
                    </a:p>
                    <a:p>
                      <a:r>
                        <a:rPr lang="en-US" dirty="0" smtClean="0"/>
                        <a:t>Group B:</a:t>
                      </a:r>
                      <a:r>
                        <a:rPr lang="en-US" baseline="0" dirty="0" smtClean="0"/>
                        <a:t>PCOS Without IR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10641331" y="923925"/>
            <a:ext cx="388619" cy="5048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06150" y="962025"/>
            <a:ext cx="914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Inc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75472"/>
              </p:ext>
            </p:extLst>
          </p:nvPr>
        </p:nvGraphicFramePr>
        <p:xfrm>
          <a:off x="107948" y="812195"/>
          <a:ext cx="11979276" cy="55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2195921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290229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10-Mesenchymal stem /progenitors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Endometrial tissue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eEP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r>
                        <a:rPr lang="en-US" dirty="0" err="1" smtClean="0"/>
                        <a:t>eSF</a:t>
                      </a:r>
                      <a:endParaRPr lang="en-US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eMSC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eEP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IHC </a:t>
                      </a:r>
                      <a:endParaRPr lang="en-US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CCL2 ,IL6 ,..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C4a/b,CCL2,..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IL8,ICAM1,… </a:t>
                      </a:r>
                      <a:endParaRPr lang="en-US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CCL2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CCL2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917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11-Expression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apoptoticis</a:t>
                      </a:r>
                      <a:r>
                        <a:rPr lang="en-US" baseline="0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Endometrium tissue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FADD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Dec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Bcl2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A : PCOS </a:t>
                      </a:r>
                    </a:p>
                    <a:p>
                      <a:r>
                        <a:rPr lang="en-US" baseline="0" dirty="0" smtClean="0"/>
                        <a:t>Group B :Tubal pathological factor with normal menstruation  cycle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12-Hox A10 expression is</a:t>
                      </a:r>
                      <a:r>
                        <a:rPr lang="en-US" baseline="0" dirty="0" smtClean="0"/>
                        <a:t> decrease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HOXA10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IVF in normal woman with</a:t>
                      </a:r>
                      <a:r>
                        <a:rPr lang="en-US" baseline="0" dirty="0" smtClean="0"/>
                        <a:t> ….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Hoxa10 </a:t>
                      </a:r>
                      <a:r>
                        <a:rPr lang="en-US" dirty="0" smtClean="0"/>
                        <a:t> decrease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13-Histomorphometric analysis and markers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Endometrial</a:t>
                      </a:r>
                      <a:r>
                        <a:rPr lang="en-US" baseline="0" dirty="0" smtClean="0"/>
                        <a:t>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</a:t>
                      </a:r>
                      <a:r>
                        <a:rPr lang="en-US" baseline="0" dirty="0" smtClean="0"/>
                        <a:t>ness endometrium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After treatment  increase in secretory phase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point 1 : before </a:t>
                      </a:r>
                    </a:p>
                    <a:p>
                      <a:r>
                        <a:rPr lang="en-US" dirty="0" smtClean="0"/>
                        <a:t>Time point 2: 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 with progesterone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01885" y="2198914"/>
            <a:ext cx="4365172" cy="500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8" y="304800"/>
            <a:ext cx="4494367" cy="63176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45" y="330924"/>
            <a:ext cx="4470075" cy="62876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786257" y="4506686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22" y="206588"/>
            <a:ext cx="7292624" cy="6120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7270" y="6488668"/>
            <a:ext cx="416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Frolova</a:t>
            </a:r>
            <a:r>
              <a:rPr lang="en-US" dirty="0" smtClean="0"/>
              <a:t> et al,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/>
              <a:t>Endocrinol</a:t>
            </a:r>
            <a:r>
              <a:rPr lang="en-US" dirty="0"/>
              <a:t>, August 2011</a:t>
            </a:r>
          </a:p>
        </p:txBody>
      </p:sp>
    </p:spTree>
    <p:extLst>
      <p:ext uri="{BB962C8B-B14F-4D97-AF65-F5344CB8AC3E}">
        <p14:creationId xmlns:p14="http://schemas.microsoft.com/office/powerpoint/2010/main" val="3362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1197" y="769349"/>
            <a:ext cx="468660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Animal Studies</a:t>
            </a:r>
            <a:endParaRPr lang="en-US" sz="54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763" r="3457" b="3872"/>
          <a:stretch/>
        </p:blipFill>
        <p:spPr>
          <a:xfrm>
            <a:off x="2276476" y="1943100"/>
            <a:ext cx="7848599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83000"/>
              </p:ext>
            </p:extLst>
          </p:nvPr>
        </p:nvGraphicFramePr>
        <p:xfrm>
          <a:off x="107948" y="376766"/>
          <a:ext cx="11979276" cy="6427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1- Effect of </a:t>
                      </a:r>
                      <a:r>
                        <a:rPr lang="en-US" dirty="0" err="1" smtClean="0"/>
                        <a:t>irisin</a:t>
                      </a:r>
                      <a:r>
                        <a:rPr lang="en-US" dirty="0" smtClean="0"/>
                        <a:t> on endometrial…….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</a:p>
                    <a:p>
                      <a:r>
                        <a:rPr lang="en-US" dirty="0" smtClean="0"/>
                        <a:t>Uterine</a:t>
                      </a:r>
                      <a:r>
                        <a:rPr lang="en-US" baseline="0" dirty="0" smtClean="0"/>
                        <a:t>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T,E2, P, </a:t>
                      </a:r>
                      <a:r>
                        <a:rPr lang="en-US" dirty="0" err="1" smtClean="0"/>
                        <a:t>Glu</a:t>
                      </a:r>
                      <a:r>
                        <a:rPr lang="en-US" dirty="0" smtClean="0"/>
                        <a:t>, INS</a:t>
                      </a:r>
                    </a:p>
                    <a:p>
                      <a:r>
                        <a:rPr lang="en-US" dirty="0" smtClean="0"/>
                        <a:t>LIF, aVB3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</a:p>
                    <a:p>
                      <a:r>
                        <a:rPr lang="en-US" dirty="0" smtClean="0"/>
                        <a:t>ELISA,PCR, IHC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 of LIF and integrin αvβ3 were decreased in PCOS group.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Irisin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 improve endometrial receptivity by promoting expression of LIF and integrin αvβ3.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917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2-</a:t>
                      </a:r>
                      <a:r>
                        <a:rPr lang="en-US" baseline="0" dirty="0" smtClean="0"/>
                        <a:t> Investigation of the uterine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Uterine</a:t>
                      </a:r>
                      <a:r>
                        <a:rPr lang="en-US" baseline="0" dirty="0" smtClean="0"/>
                        <a:t> tissue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AMH,E2</a:t>
                      </a:r>
                      <a:endParaRPr lang="fa-IR" dirty="0" smtClean="0"/>
                    </a:p>
                    <a:p>
                      <a:r>
                        <a:rPr lang="en-US" dirty="0" smtClean="0"/>
                        <a:t>Ki67,CASP3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</a:p>
                    <a:p>
                      <a:r>
                        <a:rPr lang="en-US" dirty="0" smtClean="0"/>
                        <a:t>IHC</a:t>
                      </a:r>
                    </a:p>
                    <a:p>
                      <a:r>
                        <a:rPr lang="en-US" dirty="0" smtClean="0"/>
                        <a:t>LM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AMH</a:t>
                      </a:r>
                      <a:r>
                        <a:rPr lang="en-US" baseline="0" dirty="0" smtClean="0"/>
                        <a:t> and E2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 err="1" smtClean="0"/>
                        <a:t>Inc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3-Impaired</a:t>
                      </a:r>
                      <a:r>
                        <a:rPr lang="en-US" baseline="0" dirty="0" smtClean="0"/>
                        <a:t> receptivity and </a:t>
                      </a:r>
                      <a:r>
                        <a:rPr lang="en-US" baseline="0" dirty="0" err="1" smtClean="0"/>
                        <a:t>decidualization</a:t>
                      </a:r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Endometrium</a:t>
                      </a:r>
                      <a:r>
                        <a:rPr lang="en-US" baseline="0" dirty="0" smtClean="0"/>
                        <a:t> tissue</a:t>
                      </a:r>
                    </a:p>
                    <a:p>
                      <a:r>
                        <a:rPr lang="en-US" baseline="0" dirty="0" smtClean="0"/>
                        <a:t>Serum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STAT3 ,LIF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Estrogen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 , WB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Estrogen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LIF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, STAT3  Impaired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4-Expression</a:t>
                      </a:r>
                      <a:r>
                        <a:rPr lang="en-US" baseline="0" dirty="0" smtClean="0"/>
                        <a:t> of anti </a:t>
                      </a:r>
                      <a:r>
                        <a:rPr lang="en-US" baseline="0" dirty="0" err="1" smtClean="0"/>
                        <a:t>mullerian</a:t>
                      </a:r>
                      <a:r>
                        <a:rPr lang="en-US" baseline="0" dirty="0" smtClean="0"/>
                        <a:t> hormone 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5-Mice</a:t>
                      </a:r>
                      <a:r>
                        <a:rPr lang="en-US" baseline="0" dirty="0" smtClean="0"/>
                        <a:t> endometrium receptivity…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</a:t>
                      </a:r>
                    </a:p>
                    <a:p>
                      <a:r>
                        <a:rPr lang="en-US" dirty="0" smtClean="0"/>
                        <a:t>Tissue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 ,P4 ,E2</a:t>
                      </a:r>
                    </a:p>
                    <a:p>
                      <a:r>
                        <a:rPr lang="en-US" dirty="0" smtClean="0"/>
                        <a:t>Implantation</a:t>
                      </a:r>
                      <a:r>
                        <a:rPr lang="en-US" baseline="0" dirty="0" smtClean="0"/>
                        <a:t> site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H&amp;E</a:t>
                      </a:r>
                    </a:p>
                    <a:p>
                      <a:r>
                        <a:rPr lang="en-US" dirty="0" err="1" smtClean="0"/>
                        <a:t>Trypan</a:t>
                      </a:r>
                      <a:r>
                        <a:rPr lang="en-US" baseline="0" dirty="0" smtClean="0"/>
                        <a:t> blue </a:t>
                      </a:r>
                    </a:p>
                    <a:p>
                      <a:r>
                        <a:rPr lang="en-US" baseline="0" dirty="0" smtClean="0"/>
                        <a:t>PCR</a:t>
                      </a:r>
                    </a:p>
                    <a:p>
                      <a:r>
                        <a:rPr lang="en-US" baseline="0" dirty="0" smtClean="0"/>
                        <a:t>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ESR1,2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Inc</a:t>
                      </a:r>
                    </a:p>
                    <a:p>
                      <a:r>
                        <a:rPr lang="en-US" dirty="0" smtClean="0"/>
                        <a:t>PGR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NS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HoxA10Inc</a:t>
                      </a:r>
                    </a:p>
                    <a:p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MTORInc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1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9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972" y="108856"/>
            <a:ext cx="12017828" cy="6640287"/>
          </a:xfrm>
          <a:prstGeom prst="roundRect">
            <a:avLst>
              <a:gd name="adj" fmla="val 1569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Basic of PCOS</a:t>
            </a:r>
            <a:endParaRPr lang="en-US" sz="13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8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08388"/>
              </p:ext>
            </p:extLst>
          </p:nvPr>
        </p:nvGraphicFramePr>
        <p:xfrm>
          <a:off x="107948" y="104622"/>
          <a:ext cx="11979276" cy="66859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6-Impaired receptivity and…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Uterine</a:t>
                      </a:r>
                      <a:r>
                        <a:rPr lang="en-US" baseline="0" dirty="0" smtClean="0"/>
                        <a:t> tissue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Ihh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Inc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Sgk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Inc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Msx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Inc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Muc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Inc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P-Stat 3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Dec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Ki67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Inc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Hand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Dec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917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1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267572"/>
            <a:ext cx="11927386" cy="5690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7121" y="6087291"/>
            <a:ext cx="330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al, Nature/ Scientific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5" y="368842"/>
            <a:ext cx="12032280" cy="5100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7121" y="5564777"/>
            <a:ext cx="330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al, Nature/ Scientific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/>
          <a:stretch/>
        </p:blipFill>
        <p:spPr>
          <a:xfrm>
            <a:off x="69668" y="240368"/>
            <a:ext cx="5590903" cy="6485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0035" y="6383382"/>
            <a:ext cx="330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al, Nature/ Scientific reports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0916" y="530710"/>
            <a:ext cx="6559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/>
                </a:solidFill>
              </a:rPr>
              <a:t>* Morphology </a:t>
            </a:r>
            <a:r>
              <a:rPr lang="en-US" sz="2400" b="1" dirty="0">
                <a:solidFill>
                  <a:schemeClr val="accent6"/>
                </a:solidFill>
              </a:rPr>
              <a:t>of blastocysts collected </a:t>
            </a:r>
            <a:r>
              <a:rPr lang="en-US" sz="2400" b="1" dirty="0" smtClean="0">
                <a:solidFill>
                  <a:schemeClr val="accent6"/>
                </a:solidFill>
              </a:rPr>
              <a:t>from</a:t>
            </a:r>
          </a:p>
          <a:p>
            <a:pPr algn="just"/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vehicle control group and PCOS group on day 4.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26" y="2229770"/>
            <a:ext cx="4625741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7" y="115126"/>
            <a:ext cx="8186380" cy="6643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0035" y="6383382"/>
            <a:ext cx="330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al, Nature/ Scientific reports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" y="3274424"/>
            <a:ext cx="3727269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072" y="426449"/>
            <a:ext cx="70157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Immunological Studies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351955"/>
            <a:ext cx="9534525" cy="53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28488"/>
              </p:ext>
            </p:extLst>
          </p:nvPr>
        </p:nvGraphicFramePr>
        <p:xfrm>
          <a:off x="107948" y="376766"/>
          <a:ext cx="11979276" cy="6008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1-T helper profiles…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IFNG ,IL4,IL17,FoxP3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 </a:t>
                      </a:r>
                      <a:r>
                        <a:rPr lang="en-US" baseline="0" dirty="0" err="1" smtClean="0"/>
                        <a:t>reg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Dec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Th2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Dec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917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2-TH1/TH2</a:t>
                      </a:r>
                      <a:r>
                        <a:rPr lang="en-US" baseline="0" dirty="0" smtClean="0"/>
                        <a:t> imbalance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IFNG ,IL4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1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Th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2 NS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FINS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E 2 / T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 Dec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3-The</a:t>
                      </a:r>
                      <a:r>
                        <a:rPr lang="en-US" baseline="0" dirty="0" smtClean="0"/>
                        <a:t> effect of symbiotic 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SHBG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CRP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NO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r>
                        <a:rPr lang="en-US" baseline="0" dirty="0" smtClean="0"/>
                        <a:t>roup A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Synbiotic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B: PLACEBO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4-Pro  anti oxidant balance 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IL6,8,10,TNF</a:t>
                      </a:r>
                    </a:p>
                    <a:p>
                      <a:r>
                        <a:rPr lang="en-US" dirty="0" smtClean="0"/>
                        <a:t>TOS</a:t>
                      </a:r>
                      <a:r>
                        <a:rPr lang="en-US" baseline="0" dirty="0" smtClean="0"/>
                        <a:t> ,TAC,MDA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Dec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IL6,8,TNF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TAC ,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ThiolDec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TOS ,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MDAInc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5-Detection</a:t>
                      </a:r>
                      <a:r>
                        <a:rPr lang="en-US" baseline="0" dirty="0" smtClean="0"/>
                        <a:t> of DC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TNF</a:t>
                      </a:r>
                      <a:r>
                        <a:rPr lang="en-US" baseline="0" dirty="0" smtClean="0"/>
                        <a:t> ,IL6,Il10,23</a:t>
                      </a:r>
                    </a:p>
                    <a:p>
                      <a:r>
                        <a:rPr lang="en-US" baseline="0" dirty="0" smtClean="0"/>
                        <a:t>HLA DR , CD11C, CD45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</a:p>
                    <a:p>
                      <a:r>
                        <a:rPr lang="en-US" dirty="0" smtClean="0"/>
                        <a:t>Flow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IL10 , DC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Dec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Other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1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50185"/>
              </p:ext>
            </p:extLst>
          </p:nvPr>
        </p:nvGraphicFramePr>
        <p:xfrm>
          <a:off x="107948" y="376766"/>
          <a:ext cx="11979276" cy="551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6-CRH</a:t>
                      </a:r>
                      <a:r>
                        <a:rPr lang="en-US" baseline="0" dirty="0" smtClean="0"/>
                        <a:t> and NGF as …..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CRH</a:t>
                      </a:r>
                      <a:r>
                        <a:rPr lang="en-US" baseline="0" dirty="0" smtClean="0"/>
                        <a:t>, NGF</a:t>
                      </a:r>
                    </a:p>
                    <a:p>
                      <a:r>
                        <a:rPr lang="en-US" baseline="0" dirty="0" smtClean="0"/>
                        <a:t>IL1A/B,IL17A,INF-a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IL1a/b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CRH , NGF ,IL17a Dec</a:t>
                      </a: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TNF a 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7-FoxO1 signaling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FoxO1</a:t>
                      </a:r>
                    </a:p>
                    <a:p>
                      <a:r>
                        <a:rPr lang="en-US" dirty="0" smtClean="0"/>
                        <a:t>TNF</a:t>
                      </a:r>
                      <a:r>
                        <a:rPr lang="en-US" baseline="0" dirty="0" smtClean="0"/>
                        <a:t> ,IL6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TLR4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FOXO1  Inflammatory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cytokine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8-Level</a:t>
                      </a:r>
                      <a:r>
                        <a:rPr lang="en-US" baseline="0" dirty="0" smtClean="0"/>
                        <a:t> of CD40L in obese and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sCD40L</a:t>
                      </a:r>
                    </a:p>
                    <a:p>
                      <a:r>
                        <a:rPr lang="en-US" dirty="0" smtClean="0"/>
                        <a:t>IL6</a:t>
                      </a:r>
                    </a:p>
                    <a:p>
                      <a:r>
                        <a:rPr lang="en-US" dirty="0" smtClean="0"/>
                        <a:t>HS</a:t>
                      </a:r>
                      <a:r>
                        <a:rPr lang="en-US" baseline="0" dirty="0" smtClean="0"/>
                        <a:t> –CRP</a:t>
                      </a:r>
                    </a:p>
                    <a:p>
                      <a:r>
                        <a:rPr lang="en-US" baseline="0" dirty="0" smtClean="0"/>
                        <a:t>TNF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IL6</a:t>
                      </a:r>
                      <a:r>
                        <a:rPr lang="en-US" baseline="0" dirty="0" smtClean="0"/>
                        <a:t> , sCD40L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baseline="0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sCD40L   Dec</a:t>
                      </a:r>
                    </a:p>
                    <a:p>
                      <a:r>
                        <a:rPr lang="en-US" dirty="0" smtClean="0"/>
                        <a:t>TNF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9-Enhaned inflammatory transcriptome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</a:t>
                      </a:r>
                    </a:p>
                    <a:p>
                      <a:r>
                        <a:rPr lang="en-US" dirty="0" smtClean="0"/>
                        <a:t>FF</a:t>
                      </a:r>
                    </a:p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IL8,6,CCL20.TNF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CXCL1,CXCR1</a:t>
                      </a:r>
                    </a:p>
                    <a:p>
                      <a:r>
                        <a:rPr lang="en-US" dirty="0" smtClean="0"/>
                        <a:t>CXCl14,Sema3c</a:t>
                      </a:r>
                    </a:p>
                    <a:p>
                      <a:r>
                        <a:rPr lang="en-US" dirty="0" smtClean="0"/>
                        <a:t>ANGPT1…</a:t>
                      </a:r>
                    </a:p>
                    <a:p>
                      <a:r>
                        <a:rPr lang="en-US" dirty="0" smtClean="0"/>
                        <a:t>FSHR,CYP11A1</a:t>
                      </a:r>
                    </a:p>
                    <a:p>
                      <a:r>
                        <a:rPr lang="en-US" dirty="0" smtClean="0"/>
                        <a:t>LHCGR,CYP19A1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1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64261"/>
              </p:ext>
            </p:extLst>
          </p:nvPr>
        </p:nvGraphicFramePr>
        <p:xfrm>
          <a:off x="107948" y="376766"/>
          <a:ext cx="11979276" cy="571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6546">
                  <a:extLst>
                    <a:ext uri="{9D8B030D-6E8A-4147-A177-3AD203B41FA5}">
                      <a16:colId xmlns:a16="http://schemas.microsoft.com/office/drawing/2014/main" val="1963446444"/>
                    </a:ext>
                  </a:extLst>
                </a:gridCol>
                <a:gridCol w="648231">
                  <a:extLst>
                    <a:ext uri="{9D8B030D-6E8A-4147-A177-3AD203B41FA5}">
                      <a16:colId xmlns:a16="http://schemas.microsoft.com/office/drawing/2014/main" val="250259703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19333397"/>
                    </a:ext>
                  </a:extLst>
                </a:gridCol>
                <a:gridCol w="2404926">
                  <a:extLst>
                    <a:ext uri="{9D8B030D-6E8A-4147-A177-3AD203B41FA5}">
                      <a16:colId xmlns:a16="http://schemas.microsoft.com/office/drawing/2014/main" val="1275945997"/>
                    </a:ext>
                  </a:extLst>
                </a:gridCol>
                <a:gridCol w="1081224">
                  <a:extLst>
                    <a:ext uri="{9D8B030D-6E8A-4147-A177-3AD203B41FA5}">
                      <a16:colId xmlns:a16="http://schemas.microsoft.com/office/drawing/2014/main" val="3010294634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4165137210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444268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10-Central</a:t>
                      </a:r>
                      <a:r>
                        <a:rPr lang="en-US" baseline="0" dirty="0" smtClean="0"/>
                        <a:t> leptin resistance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</a:t>
                      </a:r>
                      <a:r>
                        <a:rPr lang="en-US" baseline="0" dirty="0" smtClean="0"/>
                        <a:t> tissue </a:t>
                      </a:r>
                    </a:p>
                    <a:p>
                      <a:r>
                        <a:rPr lang="en-US" baseline="0" dirty="0" smtClean="0"/>
                        <a:t>Vaginal smear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STAT3 </a:t>
                      </a:r>
                    </a:p>
                    <a:p>
                      <a:r>
                        <a:rPr lang="en-US" dirty="0" err="1" smtClean="0"/>
                        <a:t>Socs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JAK2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signaling pathway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2917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11-Cytokine</a:t>
                      </a:r>
                      <a:r>
                        <a:rPr lang="en-US" baseline="0" dirty="0" smtClean="0"/>
                        <a:t> expression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IFN</a:t>
                      </a:r>
                      <a:r>
                        <a:rPr lang="en-US" baseline="0" dirty="0" smtClean="0"/>
                        <a:t>G ,IL2,IL4,IL10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IL2 ,IFNG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 smtClean="0">
                          <a:sym typeface="Wingdings" panose="05000000000000000000" pitchFamily="2" charset="2"/>
                        </a:rPr>
                        <a:t>Inc</a:t>
                      </a:r>
                      <a:endParaRPr lang="en-US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IL10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,4 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59111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r>
                        <a:rPr lang="en-US" dirty="0" smtClean="0"/>
                        <a:t>12-Metformin</a:t>
                      </a:r>
                      <a:r>
                        <a:rPr lang="en-US" baseline="0" dirty="0" smtClean="0"/>
                        <a:t> and pro inflammatory 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VCAM1,ICAM1,IL6,TNF.E-Selectin,NO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ELISA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and TNF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52910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63264"/>
                  </a:ext>
                </a:extLst>
              </a:tr>
              <a:tr h="10436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1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0975"/>
            <a:ext cx="890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Diagnostic Criteria and Phenotypes of PCOS</a:t>
            </a:r>
            <a:endParaRPr lang="en-US" sz="3600" b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703"/>
          <a:stretch/>
        </p:blipFill>
        <p:spPr>
          <a:xfrm>
            <a:off x="66675" y="1746539"/>
            <a:ext cx="12039600" cy="3879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28657"/>
            <a:ext cx="47629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AE-PCOS: Androgen Excess and PCOS Society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8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4489"/>
          <a:stretch/>
        </p:blipFill>
        <p:spPr>
          <a:xfrm>
            <a:off x="2699657" y="982980"/>
            <a:ext cx="6728776" cy="534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3360"/>
            <a:ext cx="623600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The pathophysiology of </a:t>
            </a:r>
            <a:r>
              <a:rPr lang="en-US" sz="3600" b="1" dirty="0" smtClean="0">
                <a:solidFill>
                  <a:schemeClr val="accent6"/>
                </a:solidFill>
              </a:rPr>
              <a:t>PCOS 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931"/>
            <a:ext cx="520103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Genetic Aspects of PCOS 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2137"/>
          <a:stretch/>
        </p:blipFill>
        <p:spPr>
          <a:xfrm>
            <a:off x="224246" y="974271"/>
            <a:ext cx="11673840" cy="5743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8686" y="2775857"/>
            <a:ext cx="1426028" cy="881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5669" y="2159725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Endocrine and Metabolism disturbance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520103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Genetic Aspects of PCOS 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2416" r="2113"/>
          <a:stretch/>
        </p:blipFill>
        <p:spPr>
          <a:xfrm>
            <a:off x="210093" y="1066800"/>
            <a:ext cx="11687992" cy="56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5004" r="2400"/>
          <a:stretch/>
        </p:blipFill>
        <p:spPr>
          <a:xfrm>
            <a:off x="229688" y="1904999"/>
            <a:ext cx="11570426" cy="4189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3360"/>
            <a:ext cx="520103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Genetic Aspects of PCOS 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000401" cy="623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50" b="1" dirty="0">
                <a:solidFill>
                  <a:schemeClr val="accent6"/>
                </a:solidFill>
              </a:rPr>
              <a:t>Molecular </a:t>
            </a:r>
            <a:r>
              <a:rPr lang="en-US" sz="3450" b="1" dirty="0" smtClean="0">
                <a:solidFill>
                  <a:schemeClr val="accent6"/>
                </a:solidFill>
              </a:rPr>
              <a:t>Mechanisms </a:t>
            </a:r>
            <a:r>
              <a:rPr lang="en-US" sz="3450" b="1" dirty="0">
                <a:solidFill>
                  <a:schemeClr val="accent6"/>
                </a:solidFill>
              </a:rPr>
              <a:t>of </a:t>
            </a:r>
            <a:r>
              <a:rPr lang="en-US" sz="3450" b="1" dirty="0" smtClean="0">
                <a:solidFill>
                  <a:schemeClr val="accent6"/>
                </a:solidFill>
              </a:rPr>
              <a:t>Insulin </a:t>
            </a:r>
            <a:r>
              <a:rPr lang="en-US" sz="3450" b="1" dirty="0">
                <a:solidFill>
                  <a:schemeClr val="accent6"/>
                </a:solidFill>
              </a:rPr>
              <a:t>R</a:t>
            </a:r>
            <a:r>
              <a:rPr lang="en-US" sz="3450" b="1" dirty="0" smtClean="0">
                <a:solidFill>
                  <a:schemeClr val="accent6"/>
                </a:solidFill>
              </a:rPr>
              <a:t>esistance </a:t>
            </a:r>
            <a:r>
              <a:rPr lang="en-US" sz="3450" b="1" dirty="0">
                <a:solidFill>
                  <a:schemeClr val="accent6"/>
                </a:solidFill>
              </a:rPr>
              <a:t>in </a:t>
            </a:r>
            <a:r>
              <a:rPr lang="en-US" sz="3450" b="1" dirty="0" smtClean="0">
                <a:solidFill>
                  <a:schemeClr val="accent6"/>
                </a:solidFill>
              </a:rPr>
              <a:t>Muscle </a:t>
            </a:r>
            <a:r>
              <a:rPr lang="en-US" sz="3450" b="1" dirty="0">
                <a:solidFill>
                  <a:schemeClr val="accent6"/>
                </a:solidFill>
              </a:rPr>
              <a:t>in </a:t>
            </a:r>
            <a:r>
              <a:rPr lang="en-US" sz="3450" b="1" dirty="0" smtClean="0">
                <a:solidFill>
                  <a:schemeClr val="accent6"/>
                </a:solidFill>
              </a:rPr>
              <a:t>PCOS </a:t>
            </a:r>
            <a:endParaRPr lang="en-US" sz="3450" dirty="0">
              <a:solidFill>
                <a:schemeClr val="accent6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"/>
          <a:stretch/>
        </p:blipFill>
        <p:spPr>
          <a:xfrm>
            <a:off x="3345513" y="855596"/>
            <a:ext cx="6408087" cy="57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1639</TotalTime>
  <Words>1310</Words>
  <Application>Microsoft Office PowerPoint</Application>
  <PresentationFormat>Widescreen</PresentationFormat>
  <Paragraphs>433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Corbel</vt:lpstr>
      <vt:lpstr>Tahoma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87</cp:revision>
  <dcterms:created xsi:type="dcterms:W3CDTF">2019-01-25T12:30:43Z</dcterms:created>
  <dcterms:modified xsi:type="dcterms:W3CDTF">2019-01-27T09:06:33Z</dcterms:modified>
</cp:coreProperties>
</file>