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8" r:id="rId3"/>
    <p:sldId id="284" r:id="rId4"/>
    <p:sldId id="260" r:id="rId5"/>
    <p:sldId id="289" r:id="rId6"/>
    <p:sldId id="291" r:id="rId7"/>
    <p:sldId id="257" r:id="rId8"/>
    <p:sldId id="258" r:id="rId9"/>
    <p:sldId id="259" r:id="rId10"/>
    <p:sldId id="261" r:id="rId11"/>
    <p:sldId id="296" r:id="rId12"/>
    <p:sldId id="263" r:id="rId13"/>
    <p:sldId id="264" r:id="rId14"/>
    <p:sldId id="265" r:id="rId15"/>
    <p:sldId id="266" r:id="rId16"/>
    <p:sldId id="267" r:id="rId17"/>
    <p:sldId id="268" r:id="rId18"/>
    <p:sldId id="295" r:id="rId19"/>
    <p:sldId id="269" r:id="rId20"/>
    <p:sldId id="270" r:id="rId21"/>
    <p:sldId id="272" r:id="rId22"/>
    <p:sldId id="294" r:id="rId23"/>
    <p:sldId id="292" r:id="rId24"/>
    <p:sldId id="293" r:id="rId25"/>
    <p:sldId id="275" r:id="rId26"/>
    <p:sldId id="276" r:id="rId27"/>
    <p:sldId id="297" r:id="rId28"/>
    <p:sldId id="27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295400"/>
            <a:ext cx="6480048" cy="2301240"/>
          </a:xfrm>
        </p:spPr>
        <p:txBody>
          <a:bodyPr/>
          <a:lstStyle/>
          <a:p>
            <a:r>
              <a:rPr lang="en-US" dirty="0" smtClean="0"/>
              <a:t>In the name of GOD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0811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+mn-lt"/>
              </a:rPr>
              <a:t>Imaging for localization of the </a:t>
            </a:r>
            <a:r>
              <a:rPr lang="en-US" sz="2800" b="1" dirty="0" smtClean="0">
                <a:latin typeface="+mn-lt"/>
              </a:rPr>
              <a:t>GHRH producing tumor</a:t>
            </a:r>
            <a:endParaRPr lang="fa-IR" sz="2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724400"/>
          </a:xfrm>
        </p:spPr>
        <p:txBody>
          <a:bodyPr>
            <a:normAutofit fontScale="92500" lnSpcReduction="20000"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/>
              <a:t>Thoracic and/or abdominal </a:t>
            </a:r>
            <a:r>
              <a:rPr lang="en-US" dirty="0" smtClean="0">
                <a:solidFill>
                  <a:srgbClr val="FFFF00"/>
                </a:solidFill>
              </a:rPr>
              <a:t>CT</a:t>
            </a:r>
            <a:r>
              <a:rPr lang="en-US" dirty="0" smtClean="0"/>
              <a:t> scan </a:t>
            </a:r>
            <a:r>
              <a:rPr lang="en-US" dirty="0"/>
              <a:t>was </a:t>
            </a:r>
            <a:r>
              <a:rPr lang="en-US" dirty="0" smtClean="0"/>
              <a:t> </a:t>
            </a:r>
            <a:r>
              <a:rPr lang="en-US" dirty="0"/>
              <a:t>identified the </a:t>
            </a:r>
            <a:r>
              <a:rPr lang="en-US" dirty="0" smtClean="0">
                <a:solidFill>
                  <a:srgbClr val="FFFF00"/>
                </a:solidFill>
              </a:rPr>
              <a:t>primary tumor </a:t>
            </a:r>
            <a:r>
              <a:rPr lang="en-US" dirty="0">
                <a:solidFill>
                  <a:srgbClr val="FFFF00"/>
                </a:solidFill>
              </a:rPr>
              <a:t>and/or metastases</a:t>
            </a:r>
            <a:r>
              <a:rPr lang="en-US" dirty="0"/>
              <a:t> in 20 </a:t>
            </a:r>
            <a:r>
              <a:rPr lang="en-US" dirty="0" smtClean="0"/>
              <a:t>cases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CT scan showed </a:t>
            </a:r>
            <a:r>
              <a:rPr lang="en-US" dirty="0"/>
              <a:t>the </a:t>
            </a:r>
            <a:r>
              <a:rPr lang="en-US" dirty="0">
                <a:solidFill>
                  <a:srgbClr val="FFFF00"/>
                </a:solidFill>
              </a:rPr>
              <a:t>pancreatic</a:t>
            </a:r>
            <a:r>
              <a:rPr lang="en-US" dirty="0"/>
              <a:t> tumor in </a:t>
            </a:r>
            <a:r>
              <a:rPr lang="en-US" dirty="0" smtClean="0">
                <a:solidFill>
                  <a:srgbClr val="FFFF00"/>
                </a:solidFill>
              </a:rPr>
              <a:t>9</a:t>
            </a:r>
            <a:r>
              <a:rPr lang="en-US" dirty="0" smtClean="0"/>
              <a:t> of </a:t>
            </a:r>
            <a:r>
              <a:rPr lang="en-US" dirty="0"/>
              <a:t>the </a:t>
            </a:r>
            <a:r>
              <a:rPr lang="en-US" dirty="0">
                <a:solidFill>
                  <a:srgbClr val="FFFF00"/>
                </a:solidFill>
              </a:rPr>
              <a:t>12</a:t>
            </a:r>
            <a:r>
              <a:rPr lang="en-US" dirty="0"/>
              <a:t> patients.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FF00"/>
                </a:solidFill>
              </a:rPr>
              <a:t>2</a:t>
            </a:r>
            <a:r>
              <a:rPr lang="en-US" dirty="0" smtClean="0"/>
              <a:t> patients</a:t>
            </a:r>
            <a:r>
              <a:rPr lang="en-US" dirty="0"/>
              <a:t>, it showed isolated </a:t>
            </a:r>
            <a:r>
              <a:rPr lang="en-US" dirty="0">
                <a:solidFill>
                  <a:srgbClr val="FFFF00"/>
                </a:solidFill>
              </a:rPr>
              <a:t>liver lesions</a:t>
            </a:r>
            <a:r>
              <a:rPr lang="en-US" dirty="0"/>
              <a:t>, and the </a:t>
            </a:r>
            <a:r>
              <a:rPr lang="en-US" dirty="0" smtClean="0"/>
              <a:t>pancreatic tumor </a:t>
            </a:r>
            <a:r>
              <a:rPr lang="en-US" dirty="0"/>
              <a:t>was identified only by the </a:t>
            </a:r>
            <a:r>
              <a:rPr lang="en-US" dirty="0">
                <a:solidFill>
                  <a:srgbClr val="FFFF00"/>
                </a:solidFill>
              </a:rPr>
              <a:t>SRS</a:t>
            </a:r>
            <a:r>
              <a:rPr lang="en-US" dirty="0"/>
              <a:t> and </a:t>
            </a:r>
            <a:r>
              <a:rPr lang="en-US" dirty="0" smtClean="0">
                <a:solidFill>
                  <a:srgbClr val="FFFF00"/>
                </a:solidFill>
              </a:rPr>
              <a:t>endoscopic ultrasound</a:t>
            </a:r>
            <a:r>
              <a:rPr lang="en-US" dirty="0"/>
              <a:t>. </a:t>
            </a: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CT </a:t>
            </a:r>
            <a:r>
              <a:rPr lang="en-US" dirty="0"/>
              <a:t>scan revealed the </a:t>
            </a:r>
            <a:r>
              <a:rPr lang="en-US" dirty="0">
                <a:solidFill>
                  <a:srgbClr val="FFFF00"/>
                </a:solidFill>
              </a:rPr>
              <a:t>bronchial</a:t>
            </a:r>
            <a:r>
              <a:rPr lang="en-US" dirty="0"/>
              <a:t> </a:t>
            </a:r>
            <a:r>
              <a:rPr lang="en-US" dirty="0" smtClean="0"/>
              <a:t>tumor in </a:t>
            </a:r>
            <a:r>
              <a:rPr lang="en-US" dirty="0">
                <a:solidFill>
                  <a:srgbClr val="FFFF00"/>
                </a:solidFill>
              </a:rPr>
              <a:t>5</a:t>
            </a:r>
            <a:r>
              <a:rPr lang="en-US" dirty="0" smtClean="0"/>
              <a:t> </a:t>
            </a:r>
            <a:r>
              <a:rPr lang="en-US" dirty="0"/>
              <a:t>patients and the </a:t>
            </a:r>
            <a:r>
              <a:rPr lang="en-US" dirty="0">
                <a:solidFill>
                  <a:srgbClr val="FFFF00"/>
                </a:solidFill>
              </a:rPr>
              <a:t>liver metastasis </a:t>
            </a:r>
            <a:r>
              <a:rPr lang="en-US" dirty="0"/>
              <a:t>in </a:t>
            </a:r>
            <a:r>
              <a:rPr lang="en-US" dirty="0" smtClean="0">
                <a:solidFill>
                  <a:srgbClr val="FFFF00"/>
                </a:solidFill>
              </a:rPr>
              <a:t>2 </a:t>
            </a:r>
            <a:r>
              <a:rPr lang="en-US" dirty="0" smtClean="0"/>
              <a:t>patients whose </a:t>
            </a:r>
            <a:r>
              <a:rPr lang="en-US" dirty="0"/>
              <a:t>tumor had been previously surgically </a:t>
            </a:r>
            <a:r>
              <a:rPr lang="en-US" dirty="0" smtClean="0"/>
              <a:t>removed. </a:t>
            </a:r>
          </a:p>
        </p:txBody>
      </p:sp>
    </p:spTree>
    <p:extLst>
      <p:ext uri="{BB962C8B-B14F-4D97-AF65-F5344CB8AC3E}">
        <p14:creationId xmlns:p14="http://schemas.microsoft.com/office/powerpoint/2010/main" val="125875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>
                <a:solidFill>
                  <a:srgbClr val="FFFF00"/>
                </a:solidFill>
              </a:rPr>
              <a:t>SRS</a:t>
            </a:r>
            <a:r>
              <a:rPr lang="en-US" dirty="0"/>
              <a:t> using radiolabeled </a:t>
            </a:r>
            <a:r>
              <a:rPr lang="en-US" dirty="0" err="1"/>
              <a:t>octreotide</a:t>
            </a:r>
            <a:r>
              <a:rPr lang="en-US" dirty="0"/>
              <a:t>, performed for </a:t>
            </a:r>
            <a:r>
              <a:rPr lang="en-US" dirty="0">
                <a:solidFill>
                  <a:srgbClr val="FFFF00"/>
                </a:solidFill>
              </a:rPr>
              <a:t>16</a:t>
            </a:r>
            <a:r>
              <a:rPr lang="en-US" dirty="0"/>
              <a:t> patients, showed the </a:t>
            </a:r>
            <a:r>
              <a:rPr lang="en-US" dirty="0">
                <a:solidFill>
                  <a:srgbClr val="FFFF00"/>
                </a:solidFill>
              </a:rPr>
              <a:t>primary tumor and/or secondary lesions</a:t>
            </a:r>
            <a:r>
              <a:rPr lang="en-US" dirty="0"/>
              <a:t> in </a:t>
            </a:r>
            <a:r>
              <a:rPr lang="en-US" dirty="0">
                <a:solidFill>
                  <a:srgbClr val="FFFF00"/>
                </a:solidFill>
              </a:rPr>
              <a:t>81</a:t>
            </a:r>
            <a:r>
              <a:rPr lang="en-US" dirty="0"/>
              <a:t>%of patients. </a:t>
            </a:r>
            <a:r>
              <a:rPr lang="en-US" dirty="0">
                <a:solidFill>
                  <a:srgbClr val="FFFF00"/>
                </a:solidFill>
              </a:rPr>
              <a:t>Ultrasound endoscopy </a:t>
            </a:r>
            <a:r>
              <a:rPr lang="en-US" dirty="0"/>
              <a:t>identified a pancreatic tumor in all </a:t>
            </a:r>
            <a:r>
              <a:rPr lang="en-US" dirty="0">
                <a:solidFill>
                  <a:srgbClr val="FFFF00"/>
                </a:solidFill>
              </a:rPr>
              <a:t>six</a:t>
            </a:r>
            <a:r>
              <a:rPr lang="en-US" dirty="0"/>
              <a:t> patients explored</a:t>
            </a:r>
            <a:r>
              <a:rPr lang="en-US" dirty="0" smtClean="0"/>
              <a:t>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/>
              <a:t>Somatostatin</a:t>
            </a:r>
            <a:r>
              <a:rPr lang="en-US" dirty="0"/>
              <a:t> receptor </a:t>
            </a:r>
            <a:r>
              <a:rPr lang="en-US" dirty="0" err="1"/>
              <a:t>scintigraphy</a:t>
            </a:r>
            <a:r>
              <a:rPr lang="en-US" dirty="0"/>
              <a:t> had a similar </a:t>
            </a:r>
            <a:r>
              <a:rPr lang="en-US" dirty="0">
                <a:solidFill>
                  <a:srgbClr val="FFFF00"/>
                </a:solidFill>
              </a:rPr>
              <a:t>sensitivity </a:t>
            </a:r>
            <a:r>
              <a:rPr lang="en-US" dirty="0"/>
              <a:t>to computed tomography scan (</a:t>
            </a:r>
            <a:r>
              <a:rPr lang="en-US" dirty="0">
                <a:solidFill>
                  <a:srgbClr val="FFFF00"/>
                </a:solidFill>
              </a:rPr>
              <a:t>81 </a:t>
            </a:r>
            <a:r>
              <a:rPr lang="en-US" i="1" dirty="0">
                <a:solidFill>
                  <a:srgbClr val="FFFF00"/>
                </a:solidFill>
              </a:rPr>
              <a:t>vs. </a:t>
            </a:r>
            <a:r>
              <a:rPr lang="en-US" dirty="0">
                <a:solidFill>
                  <a:srgbClr val="FFFF00"/>
                </a:solidFill>
              </a:rPr>
              <a:t>86%)</a:t>
            </a:r>
            <a:endParaRPr lang="fa-IR" dirty="0">
              <a:solidFill>
                <a:srgbClr val="FFFF00"/>
              </a:solidFill>
            </a:endParaRPr>
          </a:p>
          <a:p>
            <a:pPr algn="l" rtl="0">
              <a:buFont typeface="Wingdings" pitchFamily="2" charset="2"/>
              <a:buChar char="Ø"/>
            </a:pPr>
            <a:endParaRPr lang="en-US" dirty="0"/>
          </a:p>
          <a:p>
            <a:pPr algn="l" rtl="0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FF00"/>
                </a:solidFill>
              </a:rPr>
              <a:t>1</a:t>
            </a:r>
            <a:r>
              <a:rPr lang="en-US" dirty="0" smtClean="0"/>
              <a:t>  </a:t>
            </a:r>
            <a:r>
              <a:rPr lang="en-US" dirty="0"/>
              <a:t>patient , neither the </a:t>
            </a:r>
            <a:r>
              <a:rPr lang="en-US" dirty="0">
                <a:solidFill>
                  <a:srgbClr val="FFFF00"/>
                </a:solidFill>
              </a:rPr>
              <a:t>thoracic</a:t>
            </a:r>
            <a:r>
              <a:rPr lang="en-US" dirty="0"/>
              <a:t> and </a:t>
            </a:r>
            <a:r>
              <a:rPr lang="en-US" dirty="0">
                <a:solidFill>
                  <a:srgbClr val="FFFF00"/>
                </a:solidFill>
              </a:rPr>
              <a:t>abdominal CT </a:t>
            </a:r>
            <a:r>
              <a:rPr lang="en-US" dirty="0"/>
              <a:t>nor the </a:t>
            </a:r>
            <a:r>
              <a:rPr lang="en-US" dirty="0">
                <a:solidFill>
                  <a:srgbClr val="FFFF00"/>
                </a:solidFill>
              </a:rPr>
              <a:t>SRS</a:t>
            </a:r>
            <a:r>
              <a:rPr lang="en-US" dirty="0"/>
              <a:t> and [18F]</a:t>
            </a:r>
            <a:r>
              <a:rPr lang="en-US" dirty="0" err="1"/>
              <a:t>fluorodeoxyglucose</a:t>
            </a: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</a:rPr>
              <a:t>positron emission tomography</a:t>
            </a:r>
            <a:r>
              <a:rPr lang="en-US" dirty="0"/>
              <a:t> scan revealed the tumor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6049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42" y="238870"/>
            <a:ext cx="9107920" cy="6161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408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78867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930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5791200" cy="6694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477000" y="1294686"/>
            <a:ext cx="2286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Although a </a:t>
            </a:r>
            <a:r>
              <a:rPr lang="en-US" dirty="0" smtClean="0"/>
              <a:t>variable size</a:t>
            </a:r>
            <a:r>
              <a:rPr lang="en-US" dirty="0"/>
              <a:t>, </a:t>
            </a:r>
            <a:r>
              <a:rPr lang="en-US" dirty="0">
                <a:solidFill>
                  <a:srgbClr val="FFFF00"/>
                </a:solidFill>
              </a:rPr>
              <a:t>tumors were large in most cases </a:t>
            </a:r>
            <a:r>
              <a:rPr lang="en-US" dirty="0"/>
              <a:t>with a median </a:t>
            </a:r>
            <a:r>
              <a:rPr lang="en-US" dirty="0" smtClean="0"/>
              <a:t>diameter of </a:t>
            </a:r>
            <a:r>
              <a:rPr lang="en-US" dirty="0"/>
              <a:t>55 mm</a:t>
            </a:r>
            <a:r>
              <a:rPr lang="en-US" dirty="0" smtClean="0"/>
              <a:t>,</a:t>
            </a:r>
          </a:p>
          <a:p>
            <a:endParaRPr lang="en-US" dirty="0"/>
          </a:p>
          <a:p>
            <a:r>
              <a:rPr lang="en-US" dirty="0"/>
              <a:t>from </a:t>
            </a:r>
            <a:r>
              <a:rPr lang="en-US" dirty="0" smtClean="0"/>
              <a:t>63 </a:t>
            </a:r>
            <a:r>
              <a:rPr lang="en-US" dirty="0"/>
              <a:t>reported cases, MRI was interpreted as </a:t>
            </a:r>
            <a:r>
              <a:rPr lang="en-US" dirty="0" smtClean="0"/>
              <a:t>hyperplasic in </a:t>
            </a:r>
            <a:r>
              <a:rPr lang="en-US" dirty="0"/>
              <a:t>38 cases, normal in 12 and adenomatous in 13. </a:t>
            </a:r>
            <a:r>
              <a:rPr lang="en-US" dirty="0" smtClean="0"/>
              <a:t>Indeed, the </a:t>
            </a:r>
            <a:r>
              <a:rPr lang="en-US" dirty="0">
                <a:solidFill>
                  <a:srgbClr val="FFFF00"/>
                </a:solidFill>
              </a:rPr>
              <a:t>distinction between hyperplasia and adenoma </a:t>
            </a:r>
            <a:r>
              <a:rPr lang="en-US" dirty="0"/>
              <a:t>may be difficult.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29530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98" y="32982"/>
            <a:ext cx="8305800" cy="2990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75152"/>
            <a:ext cx="3827468" cy="459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3400" y="3810000"/>
            <a:ext cx="784859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/>
              <a:t>A total of </a:t>
            </a:r>
            <a:r>
              <a:rPr lang="en-US" dirty="0">
                <a:solidFill>
                  <a:srgbClr val="FFFF00"/>
                </a:solidFill>
              </a:rPr>
              <a:t>190</a:t>
            </a:r>
            <a:r>
              <a:rPr lang="en-US" dirty="0"/>
              <a:t> patients with contrast-enhanced </a:t>
            </a:r>
            <a:r>
              <a:rPr lang="en-US" dirty="0" smtClean="0"/>
              <a:t>MR imaging </a:t>
            </a:r>
            <a:r>
              <a:rPr lang="en-US" dirty="0"/>
              <a:t>of the pituitary underwent surgery for </a:t>
            </a:r>
            <a:r>
              <a:rPr lang="en-US" dirty="0" smtClean="0"/>
              <a:t>suspected GH-secreting </a:t>
            </a:r>
            <a:r>
              <a:rPr lang="en-US" dirty="0"/>
              <a:t>adenomas. </a:t>
            </a:r>
            <a:r>
              <a:rPr lang="en-US" dirty="0">
                <a:solidFill>
                  <a:srgbClr val="FFFF00"/>
                </a:solidFill>
              </a:rPr>
              <a:t>6</a:t>
            </a:r>
            <a:r>
              <a:rPr lang="en-US" dirty="0" smtClean="0"/>
              <a:t> </a:t>
            </a:r>
            <a:r>
              <a:rPr lang="en-US" dirty="0"/>
              <a:t>of these </a:t>
            </a:r>
            <a:r>
              <a:rPr lang="en-US" dirty="0" err="1"/>
              <a:t>acromegalic</a:t>
            </a:r>
            <a:r>
              <a:rPr lang="en-US" dirty="0"/>
              <a:t> </a:t>
            </a:r>
            <a:r>
              <a:rPr lang="en-US" dirty="0" smtClean="0"/>
              <a:t>patient (3.2</a:t>
            </a:r>
            <a:r>
              <a:rPr lang="en-US" dirty="0"/>
              <a:t>%; three males, three females) without </a:t>
            </a:r>
            <a:r>
              <a:rPr lang="en-US" dirty="0" smtClean="0"/>
              <a:t> </a:t>
            </a:r>
            <a:r>
              <a:rPr lang="en-US" dirty="0"/>
              <a:t>imaging evidence of a pituitary </a:t>
            </a:r>
            <a:r>
              <a:rPr lang="en-US" dirty="0" smtClean="0"/>
              <a:t>adenoma were identified on conventional pituitary MRI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3255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Autofit/>
          </a:bodyPr>
          <a:lstStyle/>
          <a:p>
            <a:pPr algn="l"/>
            <a:r>
              <a:rPr lang="en-US" sz="1800" dirty="0"/>
              <a:t>None of </a:t>
            </a:r>
            <a:r>
              <a:rPr lang="en-US" sz="1800" dirty="0" smtClean="0"/>
              <a:t>the6  </a:t>
            </a:r>
            <a:r>
              <a:rPr lang="en-US" sz="1800" dirty="0"/>
              <a:t>patients showed evidence of pituitary </a:t>
            </a:r>
            <a:r>
              <a:rPr lang="en-US" sz="1800" dirty="0" smtClean="0"/>
              <a:t>adenoma on </a:t>
            </a:r>
            <a:r>
              <a:rPr lang="en-US" sz="1800" dirty="0"/>
              <a:t>standard SE T1-weighted MR imaging (</a:t>
            </a:r>
            <a:r>
              <a:rPr lang="en-US" sz="1800" dirty="0" smtClean="0"/>
              <a:t>with and </a:t>
            </a:r>
            <a:r>
              <a:rPr lang="en-US" sz="1800" dirty="0"/>
              <a:t>without contrast) before surgery. </a:t>
            </a:r>
            <a:r>
              <a:rPr lang="en-US" sz="1800" dirty="0" smtClean="0">
                <a:solidFill>
                  <a:srgbClr val="FFFF00"/>
                </a:solidFill>
              </a:rPr>
              <a:t>3 </a:t>
            </a:r>
            <a:r>
              <a:rPr lang="en-US" sz="1800" dirty="0" smtClean="0"/>
              <a:t>patients </a:t>
            </a:r>
            <a:r>
              <a:rPr lang="en-US" sz="1800" dirty="0"/>
              <a:t>also</a:t>
            </a:r>
            <a:br>
              <a:rPr lang="en-US" sz="1800" dirty="0"/>
            </a:br>
            <a:r>
              <a:rPr lang="en-US" sz="1800" dirty="0"/>
              <a:t>underwent a </a:t>
            </a:r>
            <a:r>
              <a:rPr lang="en-US" sz="1800" dirty="0" err="1">
                <a:solidFill>
                  <a:srgbClr val="FFFF00"/>
                </a:solidFill>
              </a:rPr>
              <a:t>postcontrast</a:t>
            </a:r>
            <a:r>
              <a:rPr lang="en-US" sz="1800" dirty="0">
                <a:solidFill>
                  <a:srgbClr val="FFFF00"/>
                </a:solidFill>
              </a:rPr>
              <a:t> volumetric interpolated breath-hold examination</a:t>
            </a:r>
            <a:br>
              <a:rPr lang="en-US" sz="1800" dirty="0">
                <a:solidFill>
                  <a:srgbClr val="FFFF00"/>
                </a:solidFill>
              </a:rPr>
            </a:br>
            <a:r>
              <a:rPr lang="en-US" sz="1800" dirty="0">
                <a:solidFill>
                  <a:srgbClr val="FFFF00"/>
                </a:solidFill>
              </a:rPr>
              <a:t>(VIBE)</a:t>
            </a:r>
            <a:r>
              <a:rPr lang="en-US" sz="1800" dirty="0"/>
              <a:t> MR imaging with thin slices (1.2 mm</a:t>
            </a:r>
            <a:r>
              <a:rPr lang="en-US" sz="1800" dirty="0" smtClean="0"/>
              <a:t>)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 Although VIBE </a:t>
            </a:r>
            <a:r>
              <a:rPr lang="en-US" sz="1800" dirty="0"/>
              <a:t>imaging in </a:t>
            </a:r>
            <a:r>
              <a:rPr lang="en-US" sz="1800" dirty="0">
                <a:solidFill>
                  <a:srgbClr val="FFFF00"/>
                </a:solidFill>
              </a:rPr>
              <a:t>one</a:t>
            </a:r>
            <a:r>
              <a:rPr lang="en-US" sz="1800" dirty="0"/>
              <a:t> patient revealed a </a:t>
            </a:r>
            <a:r>
              <a:rPr lang="en-US" sz="1800" dirty="0">
                <a:solidFill>
                  <a:srgbClr val="FFFF00"/>
                </a:solidFill>
              </a:rPr>
              <a:t>4-mm </a:t>
            </a:r>
            <a:r>
              <a:rPr lang="en-US" sz="1800" dirty="0" err="1" smtClean="0">
                <a:solidFill>
                  <a:srgbClr val="FFFF00"/>
                </a:solidFill>
              </a:rPr>
              <a:t>hypointense</a:t>
            </a:r>
            <a:r>
              <a:rPr lang="en-US" sz="1800" dirty="0">
                <a:solidFill>
                  <a:srgbClr val="FFFF00"/>
                </a:solidFill>
              </a:rPr>
              <a:t> </a:t>
            </a:r>
            <a:r>
              <a:rPr lang="en-US" sz="1800" dirty="0" smtClean="0">
                <a:solidFill>
                  <a:srgbClr val="FFFF00"/>
                </a:solidFill>
              </a:rPr>
              <a:t>region </a:t>
            </a:r>
            <a:r>
              <a:rPr lang="en-US" sz="1800" dirty="0"/>
              <a:t>that corresponded with </a:t>
            </a:r>
            <a:r>
              <a:rPr lang="en-US" sz="1800" dirty="0" smtClean="0"/>
              <a:t>a </a:t>
            </a:r>
            <a:r>
              <a:rPr lang="en-US" sz="1800" dirty="0" err="1" smtClean="0"/>
              <a:t>microadenoma</a:t>
            </a:r>
            <a:r>
              <a:rPr lang="en-US" sz="1800" dirty="0" smtClean="0"/>
              <a:t> discovered </a:t>
            </a:r>
            <a:r>
              <a:rPr lang="en-US" sz="1800" dirty="0"/>
              <a:t>at surgery </a:t>
            </a:r>
            <a:r>
              <a:rPr lang="en-US" sz="1800" dirty="0" smtClean="0"/>
              <a:t>, </a:t>
            </a:r>
            <a:r>
              <a:rPr lang="en-US" sz="1800" dirty="0"/>
              <a:t>it did not reveal evidence </a:t>
            </a:r>
            <a:r>
              <a:rPr lang="en-US" sz="1800" dirty="0" smtClean="0"/>
              <a:t>of an </a:t>
            </a:r>
            <a:r>
              <a:rPr lang="en-US" sz="1800" dirty="0"/>
              <a:t>adenoma in the other two patients.</a:t>
            </a:r>
            <a:endParaRPr lang="fa-IR" sz="18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829084" y="-552483"/>
            <a:ext cx="1562034" cy="876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391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fontScale="77500" lnSpcReduction="20000"/>
          </a:bodyPr>
          <a:lstStyle/>
          <a:p>
            <a:pPr marL="36576" indent="0" algn="l" rtl="0">
              <a:buNone/>
            </a:pPr>
            <a:r>
              <a:rPr lang="en-US" dirty="0" smtClean="0"/>
              <a:t> </a:t>
            </a:r>
            <a:r>
              <a:rPr lang="en-US" dirty="0"/>
              <a:t>56 year old </a:t>
            </a:r>
            <a:r>
              <a:rPr lang="en-US" dirty="0" smtClean="0"/>
              <a:t>woman was </a:t>
            </a:r>
            <a:r>
              <a:rPr lang="en-US" dirty="0"/>
              <a:t>E</a:t>
            </a:r>
            <a:r>
              <a:rPr lang="en-US" dirty="0" smtClean="0"/>
              <a:t>valuated </a:t>
            </a:r>
            <a:r>
              <a:rPr lang="en-US" dirty="0"/>
              <a:t>for </a:t>
            </a:r>
            <a:r>
              <a:rPr lang="en-US" dirty="0" smtClean="0"/>
              <a:t>facial coarsening </a:t>
            </a:r>
            <a:r>
              <a:rPr lang="en-US" dirty="0"/>
              <a:t>over the past 6 </a:t>
            </a:r>
            <a:r>
              <a:rPr lang="en-US" dirty="0" smtClean="0"/>
              <a:t>years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/>
              <a:t>Pituitary MRI was performed twice and no pituitary adenoma or pituitary hyperplasia </a:t>
            </a:r>
            <a:r>
              <a:rPr lang="en-US" dirty="0" smtClean="0"/>
              <a:t>was visualized .CT </a:t>
            </a:r>
            <a:r>
              <a:rPr lang="en-US" dirty="0"/>
              <a:t>scan of the chest revealed a </a:t>
            </a:r>
            <a:r>
              <a:rPr lang="en-US" dirty="0">
                <a:solidFill>
                  <a:srgbClr val="FFFF00"/>
                </a:solidFill>
              </a:rPr>
              <a:t>4.5 by 3.5 </a:t>
            </a:r>
            <a:r>
              <a:rPr lang="en-US" dirty="0" smtClean="0">
                <a:solidFill>
                  <a:srgbClr val="FFFF00"/>
                </a:solidFill>
              </a:rPr>
              <a:t>cm lobulated </a:t>
            </a:r>
            <a:r>
              <a:rPr lang="en-US" dirty="0">
                <a:solidFill>
                  <a:srgbClr val="FFFF00"/>
                </a:solidFill>
              </a:rPr>
              <a:t>soft tissue mass in the </a:t>
            </a:r>
            <a:r>
              <a:rPr lang="en-US" dirty="0" err="1">
                <a:solidFill>
                  <a:srgbClr val="FFFF00"/>
                </a:solidFill>
              </a:rPr>
              <a:t>subcarinal</a:t>
            </a:r>
            <a:r>
              <a:rPr lang="en-US" dirty="0">
                <a:solidFill>
                  <a:srgbClr val="FFFF00"/>
                </a:solidFill>
              </a:rPr>
              <a:t> region</a:t>
            </a:r>
            <a:r>
              <a:rPr lang="en-US" dirty="0"/>
              <a:t>, posterior to the left atrium </a:t>
            </a:r>
            <a:r>
              <a:rPr lang="en-US" dirty="0" smtClean="0"/>
              <a:t> Abdominal </a:t>
            </a:r>
            <a:r>
              <a:rPr lang="en-US" dirty="0"/>
              <a:t>CT scan showed a round lesion in the right lobe of </a:t>
            </a:r>
            <a:r>
              <a:rPr lang="en-US" dirty="0">
                <a:solidFill>
                  <a:srgbClr val="FFFF00"/>
                </a:solidFill>
              </a:rPr>
              <a:t>the liver </a:t>
            </a:r>
            <a:r>
              <a:rPr lang="en-US" dirty="0"/>
              <a:t>consistent </a:t>
            </a:r>
            <a:r>
              <a:rPr lang="en-US" dirty="0" smtClean="0"/>
              <a:t>with either </a:t>
            </a:r>
            <a:r>
              <a:rPr lang="en-US" dirty="0"/>
              <a:t>a metastasis or a </a:t>
            </a:r>
            <a:r>
              <a:rPr lang="en-US" dirty="0" err="1"/>
              <a:t>hemangioma</a:t>
            </a:r>
            <a:r>
              <a:rPr lang="en-US" dirty="0"/>
              <a:t> </a:t>
            </a:r>
            <a:r>
              <a:rPr lang="en-US" dirty="0" smtClean="0">
                <a:solidFill>
                  <a:srgbClr val="FFFF00"/>
                </a:solidFill>
              </a:rPr>
              <a:t>. </a:t>
            </a:r>
            <a:r>
              <a:rPr lang="en-US" dirty="0">
                <a:solidFill>
                  <a:srgbClr val="FFFF00"/>
                </a:solidFill>
              </a:rPr>
              <a:t>Whole body </a:t>
            </a:r>
            <a:r>
              <a:rPr lang="en-US" dirty="0" err="1">
                <a:solidFill>
                  <a:srgbClr val="FFFF00"/>
                </a:solidFill>
              </a:rPr>
              <a:t>Octreotide</a:t>
            </a:r>
            <a:r>
              <a:rPr lang="en-US" dirty="0">
                <a:solidFill>
                  <a:srgbClr val="FFFF00"/>
                </a:solidFill>
              </a:rPr>
              <a:t> scan showed </a:t>
            </a:r>
            <a:r>
              <a:rPr lang="en-US" dirty="0" smtClean="0">
                <a:solidFill>
                  <a:srgbClr val="FFFF00"/>
                </a:solidFill>
              </a:rPr>
              <a:t>uptake concordant </a:t>
            </a:r>
            <a:r>
              <a:rPr lang="en-US" dirty="0">
                <a:solidFill>
                  <a:srgbClr val="FFFF00"/>
                </a:solidFill>
              </a:rPr>
              <a:t>with the </a:t>
            </a:r>
            <a:r>
              <a:rPr lang="en-US" dirty="0" err="1">
                <a:solidFill>
                  <a:srgbClr val="FFFF00"/>
                </a:solidFill>
              </a:rPr>
              <a:t>mediastinal</a:t>
            </a:r>
            <a:r>
              <a:rPr lang="en-US" dirty="0">
                <a:solidFill>
                  <a:srgbClr val="FFFF00"/>
                </a:solidFill>
              </a:rPr>
              <a:t> mass</a:t>
            </a:r>
            <a:r>
              <a:rPr lang="en-US" dirty="0"/>
              <a:t> but not with the liver lesion </a:t>
            </a:r>
            <a:r>
              <a:rPr lang="en-US" dirty="0" smtClean="0"/>
              <a:t>. </a:t>
            </a:r>
            <a:r>
              <a:rPr lang="en-US" dirty="0"/>
              <a:t>Final </a:t>
            </a:r>
            <a:r>
              <a:rPr lang="en-US" dirty="0" smtClean="0"/>
              <a:t>pathologic diagnosis </a:t>
            </a:r>
            <a:r>
              <a:rPr lang="en-US" dirty="0"/>
              <a:t>was that of </a:t>
            </a:r>
            <a:r>
              <a:rPr lang="en-US" dirty="0" err="1"/>
              <a:t>paraganglioma</a:t>
            </a:r>
            <a:r>
              <a:rPr lang="en-US" dirty="0" smtClean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72771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203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Diagnostic criteria for ectopic acromegaly</a:t>
            </a:r>
            <a:endParaRPr lang="fa-IR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elevated </a:t>
            </a:r>
            <a:r>
              <a:rPr lang="en-US" dirty="0"/>
              <a:t>plasma </a:t>
            </a:r>
            <a:r>
              <a:rPr lang="en-US" dirty="0" smtClean="0"/>
              <a:t>GHRH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 complete recovery </a:t>
            </a:r>
            <a:r>
              <a:rPr lang="en-US" dirty="0"/>
              <a:t>after resection of the corresponding </a:t>
            </a:r>
            <a:r>
              <a:rPr lang="en-US" dirty="0" smtClean="0"/>
              <a:t>tumor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positive GHRH </a:t>
            </a:r>
            <a:r>
              <a:rPr lang="en-US" dirty="0" err="1"/>
              <a:t>immunostaining</a:t>
            </a:r>
            <a:r>
              <a:rPr lang="en-US" dirty="0"/>
              <a:t>,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/>
              <a:t>positive bioassay (the ability of cultured rat pituitary cells to produce GH in response to </a:t>
            </a:r>
            <a:r>
              <a:rPr lang="en-US" dirty="0" smtClean="0"/>
              <a:t>the tumor </a:t>
            </a:r>
            <a:r>
              <a:rPr lang="en-US" dirty="0"/>
              <a:t>extract)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/>
              <a:t>arterio</a:t>
            </a:r>
            <a:r>
              <a:rPr lang="en-US" dirty="0"/>
              <a:t>-venous gradient of GHRH across the tumor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/>
              <a:t>detection of GHRH mRNA </a:t>
            </a:r>
            <a:r>
              <a:rPr lang="en-US" dirty="0" smtClean="0"/>
              <a:t> </a:t>
            </a:r>
            <a:r>
              <a:rPr lang="en-US" dirty="0"/>
              <a:t>or GHRH extraction from the tumor tissue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406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6" y="609600"/>
            <a:ext cx="5167313" cy="5792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5715000" y="1214570"/>
            <a:ext cx="3200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Histopathologic</a:t>
            </a:r>
            <a:r>
              <a:rPr lang="en-US" dirty="0"/>
              <a:t> evaluation of reported GHRH secreting tumors confirmed that all </a:t>
            </a:r>
            <a:r>
              <a:rPr lang="en-US" dirty="0" smtClean="0"/>
              <a:t>except3  </a:t>
            </a:r>
            <a:r>
              <a:rPr lang="en-US" dirty="0"/>
              <a:t>were </a:t>
            </a:r>
            <a:r>
              <a:rPr lang="en-US" dirty="0" smtClean="0"/>
              <a:t>of neuroendocrine </a:t>
            </a:r>
            <a:r>
              <a:rPr lang="en-US" dirty="0"/>
              <a:t>origin. One of these was an adenoid cystic carcinoma of the</a:t>
            </a:r>
          </a:p>
          <a:p>
            <a:r>
              <a:rPr lang="en-US" dirty="0"/>
              <a:t>lung </a:t>
            </a:r>
            <a:r>
              <a:rPr lang="en-US" dirty="0" smtClean="0"/>
              <a:t> </a:t>
            </a:r>
            <a:r>
              <a:rPr lang="en-US" dirty="0"/>
              <a:t>and the other was a pituitary adenoma secreting both GH and </a:t>
            </a:r>
            <a:r>
              <a:rPr lang="en-US" dirty="0" smtClean="0"/>
              <a:t>GHRH; </a:t>
            </a:r>
            <a:r>
              <a:rPr lang="en-US" dirty="0"/>
              <a:t>the</a:t>
            </a:r>
          </a:p>
          <a:p>
            <a:r>
              <a:rPr lang="en-US" dirty="0"/>
              <a:t>third one was a case of acromegaly with elevated GHRH and normal pituitary MRI in </a:t>
            </a:r>
            <a:r>
              <a:rPr lang="en-US" dirty="0" smtClean="0"/>
              <a:t>whom no </a:t>
            </a:r>
            <a:r>
              <a:rPr lang="en-US" dirty="0"/>
              <a:t>tumor was identified despite extensive </a:t>
            </a:r>
            <a:r>
              <a:rPr lang="en-US" dirty="0" smtClean="0"/>
              <a:t>work-up. </a:t>
            </a:r>
            <a:r>
              <a:rPr lang="en-US" dirty="0"/>
              <a:t>Eighty four were </a:t>
            </a:r>
            <a:r>
              <a:rPr lang="en-US" dirty="0" smtClean="0"/>
              <a:t>bronchial carcinoid </a:t>
            </a:r>
            <a:r>
              <a:rPr lang="en-US" dirty="0"/>
              <a:t>or endocrine pancreas tumors </a:t>
            </a:r>
            <a:r>
              <a:rPr lang="en-US" dirty="0" smtClean="0"/>
              <a:t>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3146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LIST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Course hands and feet</a:t>
            </a:r>
            <a:endParaRPr lang="en-US" dirty="0"/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Enlarged nose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Headache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Arthralgia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Bone pain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Bilateral CTS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Increase in facial creases</a:t>
            </a:r>
            <a:r>
              <a:rPr lang="en-US" dirty="0"/>
              <a:t>,</a:t>
            </a: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Increase in IGF1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GH&gt;1 </a:t>
            </a:r>
            <a:r>
              <a:rPr lang="en-US" dirty="0" err="1" smtClean="0"/>
              <a:t>ng</a:t>
            </a:r>
            <a:r>
              <a:rPr lang="en-US" dirty="0" smtClean="0"/>
              <a:t>/ml  in OGTT test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Partially empty </a:t>
            </a:r>
            <a:r>
              <a:rPr lang="en-US" dirty="0" err="1" smtClean="0"/>
              <a:t>sella</a:t>
            </a:r>
            <a:r>
              <a:rPr lang="en-US" dirty="0" smtClean="0"/>
              <a:t>  with normal pituitary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No evidence of mass lesion in lung or pancreas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Right lung hilum uptake in </a:t>
            </a:r>
            <a:r>
              <a:rPr lang="en-US" dirty="0" err="1" smtClean="0"/>
              <a:t>octerotide</a:t>
            </a:r>
            <a:r>
              <a:rPr lang="en-US" dirty="0" smtClean="0"/>
              <a:t> scan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7812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Of the 98 reported cases, </a:t>
            </a:r>
            <a:r>
              <a:rPr lang="en-US" sz="2800" dirty="0" smtClean="0"/>
              <a:t>30 patients </a:t>
            </a:r>
            <a:r>
              <a:rPr lang="en-US" sz="2800" dirty="0"/>
              <a:t>underwent </a:t>
            </a:r>
            <a:r>
              <a:rPr lang="en-US" sz="2800" dirty="0" err="1"/>
              <a:t>transsphenoidal</a:t>
            </a:r>
            <a:r>
              <a:rPr lang="en-US" sz="2800" dirty="0"/>
              <a:t> resection for presumed GH secreting pituitary adenoma</a:t>
            </a:r>
            <a:endParaRPr lang="fa-I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7772400" cy="3840163"/>
          </a:xfrm>
        </p:spPr>
        <p:txBody>
          <a:bodyPr/>
          <a:lstStyle/>
          <a:p>
            <a:endParaRPr lang="fa-I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715117"/>
            <a:ext cx="9067800" cy="399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73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1800" dirty="0" smtClean="0"/>
              <a:t>Pituitary </a:t>
            </a:r>
            <a:r>
              <a:rPr lang="en-US" sz="1800" dirty="0"/>
              <a:t>enlargement was present in </a:t>
            </a:r>
            <a:r>
              <a:rPr lang="en-US" sz="1800" dirty="0" smtClean="0"/>
              <a:t>about 75</a:t>
            </a:r>
            <a:r>
              <a:rPr lang="en-US" sz="1800" dirty="0"/>
              <a:t>% of cases and 1/3 were diagnosed with a pituitary adenoma. In some cases, </a:t>
            </a:r>
            <a:r>
              <a:rPr lang="en-US" sz="1800" dirty="0" smtClean="0"/>
              <a:t>normal appearance </a:t>
            </a:r>
            <a:r>
              <a:rPr lang="en-US" sz="1800" dirty="0"/>
              <a:t>of the pituitary gland prompted workup for ectopic acromegaly </a:t>
            </a:r>
            <a:r>
              <a:rPr lang="en-US" sz="1800" dirty="0" smtClean="0"/>
              <a:t>.</a:t>
            </a:r>
            <a:endParaRPr lang="fa-IR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00200"/>
            <a:ext cx="5392658" cy="4804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536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229600" cy="2224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5800" y="3429000"/>
            <a:ext cx="7772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In a patient with acromegaly and unremarkable pituitary MR imaging, with no evidence of ectopic GH and GHRH production, </a:t>
            </a:r>
            <a:r>
              <a:rPr lang="en-US" dirty="0" err="1"/>
              <a:t>transsphenoidal</a:t>
            </a:r>
            <a:r>
              <a:rPr lang="en-US" dirty="0"/>
              <a:t> pituitary exploration is a reasonable approach and may result in clinical improvement and biochemical cure in the hand of experienced surgeon. This approach may avoid long term medical treatment with </a:t>
            </a:r>
            <a:r>
              <a:rPr lang="en-US" dirty="0" smtClean="0"/>
              <a:t>its associated </a:t>
            </a:r>
            <a:r>
              <a:rPr lang="en-US" dirty="0"/>
              <a:t>cost.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4612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8997897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9" y="2590800"/>
            <a:ext cx="3288302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597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001000" cy="2163762"/>
          </a:xfrm>
        </p:spPr>
        <p:txBody>
          <a:bodyPr>
            <a:noAutofit/>
          </a:bodyPr>
          <a:lstStyle/>
          <a:p>
            <a:pPr rtl="0"/>
            <a:r>
              <a:rPr lang="en-US" sz="1800" dirty="0"/>
              <a:t>The empty </a:t>
            </a:r>
            <a:r>
              <a:rPr lang="en-US" sz="1800" dirty="0" err="1"/>
              <a:t>sella</a:t>
            </a:r>
            <a:r>
              <a:rPr lang="en-US" sz="1800" dirty="0"/>
              <a:t> </a:t>
            </a:r>
            <a:r>
              <a:rPr lang="en-US" sz="1800" dirty="0" smtClean="0"/>
              <a:t>was </a:t>
            </a:r>
            <a:r>
              <a:rPr lang="en-US" sz="1800" dirty="0"/>
              <a:t>detected </a:t>
            </a:r>
            <a:r>
              <a:rPr lang="en-US" sz="1800" dirty="0" smtClean="0"/>
              <a:t> </a:t>
            </a:r>
            <a:r>
              <a:rPr lang="en-US" sz="1800" dirty="0"/>
              <a:t>more frequently </a:t>
            </a:r>
            <a:r>
              <a:rPr lang="en-US" sz="1800" dirty="0" smtClean="0"/>
              <a:t>in 35/159 (</a:t>
            </a:r>
            <a:r>
              <a:rPr lang="en-US" sz="1800" dirty="0" smtClean="0">
                <a:solidFill>
                  <a:srgbClr val="FFFF00"/>
                </a:solidFill>
              </a:rPr>
              <a:t>22</a:t>
            </a:r>
            <a:r>
              <a:rPr lang="en-US" sz="1800" dirty="0">
                <a:solidFill>
                  <a:srgbClr val="FFFF00"/>
                </a:solidFill>
              </a:rPr>
              <a:t>%</a:t>
            </a:r>
            <a:r>
              <a:rPr lang="en-US" sz="1800" dirty="0"/>
              <a:t>) patients with a GH-secreting adenoma  </a:t>
            </a:r>
            <a:r>
              <a:rPr lang="en-US" sz="1800" dirty="0" smtClean="0"/>
              <a:t>compared </a:t>
            </a:r>
            <a:r>
              <a:rPr lang="en-US" sz="1800" dirty="0"/>
              <a:t>to 8/150 (</a:t>
            </a:r>
            <a:r>
              <a:rPr lang="en-US" sz="1800" dirty="0">
                <a:solidFill>
                  <a:srgbClr val="FFFF00"/>
                </a:solidFill>
              </a:rPr>
              <a:t>5.3%</a:t>
            </a:r>
            <a:r>
              <a:rPr lang="en-US" sz="1800" dirty="0"/>
              <a:t>) patients in group B </a:t>
            </a:r>
            <a:r>
              <a:rPr lang="en-US" sz="1800" dirty="0" smtClean="0"/>
              <a:t>or 4/ 50 </a:t>
            </a:r>
            <a:r>
              <a:rPr lang="en-US" sz="1800" dirty="0"/>
              <a:t>(</a:t>
            </a:r>
            <a:r>
              <a:rPr lang="en-US" sz="1800" dirty="0">
                <a:solidFill>
                  <a:srgbClr val="FFFF00"/>
                </a:solidFill>
              </a:rPr>
              <a:t>8%</a:t>
            </a:r>
            <a:r>
              <a:rPr lang="en-US" sz="1800" dirty="0"/>
              <a:t>) in group C (p=.036).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A </a:t>
            </a:r>
            <a:r>
              <a:rPr lang="en-US" sz="1800" dirty="0"/>
              <a:t>primary </a:t>
            </a:r>
            <a:r>
              <a:rPr lang="en-US" sz="1800" dirty="0" err="1">
                <a:solidFill>
                  <a:srgbClr val="FFFF00"/>
                </a:solidFill>
              </a:rPr>
              <a:t>intrasellar</a:t>
            </a:r>
            <a:r>
              <a:rPr lang="en-US" sz="1800" dirty="0">
                <a:solidFill>
                  <a:srgbClr val="FFFF00"/>
                </a:solidFill>
              </a:rPr>
              <a:t> and/or downward tumor </a:t>
            </a:r>
            <a:r>
              <a:rPr lang="en-US" sz="1800" dirty="0" smtClean="0">
                <a:solidFill>
                  <a:srgbClr val="FFFF00"/>
                </a:solidFill>
              </a:rPr>
              <a:t>extension </a:t>
            </a:r>
            <a:r>
              <a:rPr lang="en-US" sz="1800" dirty="0" smtClean="0"/>
              <a:t>(without </a:t>
            </a:r>
            <a:r>
              <a:rPr lang="en-US" sz="1800" dirty="0"/>
              <a:t>any </a:t>
            </a:r>
            <a:r>
              <a:rPr lang="en-US" sz="1800" dirty="0" err="1"/>
              <a:t>suprasellar</a:t>
            </a:r>
            <a:r>
              <a:rPr lang="en-US" sz="1800" dirty="0"/>
              <a:t> tumor) was present in 119/159 </a:t>
            </a:r>
            <a:r>
              <a:rPr lang="en-US" sz="1800" dirty="0" smtClean="0"/>
              <a:t>patients (74.8</a:t>
            </a:r>
            <a:r>
              <a:rPr lang="en-US" sz="1800" dirty="0"/>
              <a:t>%) with a GH-secreting adenoma </a:t>
            </a:r>
            <a:r>
              <a:rPr lang="en-US" sz="1800" dirty="0" smtClean="0"/>
              <a:t>vs. 71/150 </a:t>
            </a:r>
            <a:r>
              <a:rPr lang="en-US" sz="1800" dirty="0"/>
              <a:t>(47.3%) in group </a:t>
            </a:r>
            <a:r>
              <a:rPr lang="en-US" sz="1800" dirty="0" smtClean="0"/>
              <a:t>B (p </a:t>
            </a:r>
            <a:r>
              <a:rPr lang="en-US" sz="1800" dirty="0"/>
              <a:t>&lt; 0.001).</a:t>
            </a:r>
            <a:endParaRPr lang="fa-IR" sz="1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514600"/>
            <a:ext cx="6096000" cy="4113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405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Rectangle 3"/>
          <p:cNvSpPr/>
          <p:nvPr/>
        </p:nvSpPr>
        <p:spPr>
          <a:xfrm>
            <a:off x="457200" y="3352800"/>
            <a:ext cx="7924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dirty="0"/>
              <a:t>We retrospectively reviewed the medical records of </a:t>
            </a:r>
            <a:r>
              <a:rPr lang="en-US" dirty="0" smtClean="0"/>
              <a:t>patients diagnosed </a:t>
            </a:r>
            <a:r>
              <a:rPr lang="en-US" dirty="0"/>
              <a:t>with acromegaly and treated </a:t>
            </a:r>
            <a:r>
              <a:rPr lang="en-US" dirty="0">
                <a:solidFill>
                  <a:srgbClr val="FFFF00"/>
                </a:solidFill>
              </a:rPr>
              <a:t>between May </a:t>
            </a:r>
            <a:r>
              <a:rPr lang="en-US" dirty="0" smtClean="0">
                <a:solidFill>
                  <a:srgbClr val="FFFF00"/>
                </a:solidFill>
              </a:rPr>
              <a:t>2005 and </a:t>
            </a:r>
            <a:r>
              <a:rPr lang="en-US" dirty="0">
                <a:solidFill>
                  <a:srgbClr val="FFFF00"/>
                </a:solidFill>
              </a:rPr>
              <a:t>September </a:t>
            </a:r>
            <a:r>
              <a:rPr lang="en-US" dirty="0" smtClean="0">
                <a:solidFill>
                  <a:srgbClr val="FFFF00"/>
                </a:solidFill>
              </a:rPr>
              <a:t>2016</a:t>
            </a:r>
          </a:p>
          <a:p>
            <a:r>
              <a:rPr lang="en-US" dirty="0"/>
              <a:t>Patients who had </a:t>
            </a:r>
            <a:r>
              <a:rPr lang="en-US" dirty="0" smtClean="0"/>
              <a:t>undergone prior </a:t>
            </a:r>
            <a:r>
              <a:rPr lang="en-US" dirty="0"/>
              <a:t>pituitary surgery, hormone therapy, or </a:t>
            </a:r>
            <a:r>
              <a:rPr lang="en-US" dirty="0" smtClean="0"/>
              <a:t>irradiation were </a:t>
            </a:r>
            <a:r>
              <a:rPr lang="en-US" dirty="0"/>
              <a:t>excluded to eliminate </a:t>
            </a:r>
            <a:r>
              <a:rPr lang="en-US" dirty="0">
                <a:solidFill>
                  <a:srgbClr val="FFFF00"/>
                </a:solidFill>
              </a:rPr>
              <a:t>secondary causes of </a:t>
            </a:r>
            <a:r>
              <a:rPr lang="en-US" dirty="0" smtClean="0">
                <a:solidFill>
                  <a:srgbClr val="FFFF00"/>
                </a:solidFill>
              </a:rPr>
              <a:t>ES</a:t>
            </a:r>
          </a:p>
          <a:p>
            <a:r>
              <a:rPr lang="en-US" dirty="0" smtClean="0"/>
              <a:t>78  </a:t>
            </a:r>
            <a:r>
              <a:rPr lang="en-US" dirty="0"/>
              <a:t>patients, newly diagnosed </a:t>
            </a:r>
            <a:r>
              <a:rPr lang="en-US" dirty="0" smtClean="0"/>
              <a:t>with acromegaly </a:t>
            </a:r>
            <a:r>
              <a:rPr lang="en-US" dirty="0"/>
              <a:t>who underwent </a:t>
            </a:r>
            <a:r>
              <a:rPr lang="en-US" dirty="0" err="1"/>
              <a:t>transsphenoidal</a:t>
            </a:r>
            <a:r>
              <a:rPr lang="en-US" dirty="0"/>
              <a:t> surgery </a:t>
            </a:r>
            <a:r>
              <a:rPr lang="en-US" dirty="0" smtClean="0"/>
              <a:t>were included</a:t>
            </a:r>
            <a:r>
              <a:rPr lang="en-US" dirty="0"/>
              <a:t>. ES was defined as the pituitary gland and </a:t>
            </a:r>
            <a:r>
              <a:rPr lang="en-US" dirty="0" smtClean="0"/>
              <a:t>adenoma occupying </a:t>
            </a:r>
            <a:r>
              <a:rPr lang="en-US" dirty="0"/>
              <a:t>less than 50% of the </a:t>
            </a:r>
            <a:r>
              <a:rPr lang="en-US" dirty="0" err="1"/>
              <a:t>sella</a:t>
            </a:r>
            <a:r>
              <a:rPr lang="en-US" dirty="0"/>
              <a:t> </a:t>
            </a:r>
            <a:r>
              <a:rPr lang="en-US" dirty="0" err="1"/>
              <a:t>turcica</a:t>
            </a:r>
            <a:r>
              <a:rPr lang="en-US" dirty="0"/>
              <a:t> on </a:t>
            </a:r>
            <a:r>
              <a:rPr lang="en-US" dirty="0" err="1" smtClean="0"/>
              <a:t>midsagittal</a:t>
            </a:r>
            <a:r>
              <a:rPr lang="en-US" dirty="0"/>
              <a:t> </a:t>
            </a:r>
            <a:r>
              <a:rPr lang="en-US" dirty="0" smtClean="0"/>
              <a:t>MR </a:t>
            </a:r>
            <a:r>
              <a:rPr lang="en-US" dirty="0"/>
              <a:t>imaging.</a:t>
            </a:r>
            <a:endParaRPr lang="fa-I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14438"/>
            <a:ext cx="8900679" cy="3135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288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Autofit/>
          </a:bodyPr>
          <a:lstStyle/>
          <a:p>
            <a:pPr algn="l"/>
            <a:r>
              <a:rPr lang="en-US" sz="1800" dirty="0" smtClean="0">
                <a:solidFill>
                  <a:srgbClr val="FFFF00"/>
                </a:solidFill>
              </a:rPr>
              <a:t>12 </a:t>
            </a:r>
            <a:r>
              <a:rPr lang="en-US" sz="1800" dirty="0" smtClean="0"/>
              <a:t>patients </a:t>
            </a:r>
            <a:r>
              <a:rPr lang="en-US" sz="1800" dirty="0"/>
              <a:t>(15.4%), predominantly</a:t>
            </a:r>
            <a:r>
              <a:rPr lang="en-US" sz="1800" dirty="0">
                <a:solidFill>
                  <a:srgbClr val="FFFF00"/>
                </a:solidFill>
              </a:rPr>
              <a:t> </a:t>
            </a:r>
            <a:r>
              <a:rPr lang="en-US" sz="1800" dirty="0" smtClean="0">
                <a:solidFill>
                  <a:srgbClr val="FFFF00"/>
                </a:solidFill>
              </a:rPr>
              <a:t>female </a:t>
            </a:r>
            <a:r>
              <a:rPr lang="en-US" sz="1800" dirty="0" smtClean="0"/>
              <a:t> </a:t>
            </a:r>
            <a:r>
              <a:rPr lang="en-US" sz="1800" dirty="0"/>
              <a:t>had ES in preoperative MR </a:t>
            </a:r>
            <a:r>
              <a:rPr lang="en-US" sz="1800" dirty="0" smtClean="0"/>
              <a:t>imaging. </a:t>
            </a:r>
            <a:r>
              <a:rPr lang="en-US" sz="1800" dirty="0" smtClean="0">
                <a:solidFill>
                  <a:srgbClr val="FFFF00"/>
                </a:solidFill>
              </a:rPr>
              <a:t>ES</a:t>
            </a:r>
            <a:r>
              <a:rPr lang="en-US" sz="1800" dirty="0" smtClean="0"/>
              <a:t> </a:t>
            </a:r>
            <a:r>
              <a:rPr lang="en-US" sz="1800" dirty="0"/>
              <a:t>patients had </a:t>
            </a:r>
            <a:r>
              <a:rPr lang="en-US" sz="1800" dirty="0">
                <a:solidFill>
                  <a:srgbClr val="FFFF00"/>
                </a:solidFill>
              </a:rPr>
              <a:t>smaller mean tumor </a:t>
            </a:r>
            <a:r>
              <a:rPr lang="en-US" sz="1800" dirty="0"/>
              <a:t>diameter (6.3 mm)</a:t>
            </a:r>
            <a:br>
              <a:rPr lang="en-US" sz="1800" dirty="0"/>
            </a:br>
            <a:r>
              <a:rPr lang="en-US" sz="1800" dirty="0"/>
              <a:t>than non-ES patients (11.2 mm, </a:t>
            </a:r>
            <a:r>
              <a:rPr lang="en-US" sz="1800" i="1" dirty="0"/>
              <a:t>p </a:t>
            </a:r>
            <a:r>
              <a:rPr lang="en-US" sz="1800" dirty="0"/>
              <a:t>= .001). In </a:t>
            </a:r>
            <a:r>
              <a:rPr lang="en-US" sz="1800" dirty="0" smtClean="0"/>
              <a:t>preoperative MR </a:t>
            </a:r>
            <a:r>
              <a:rPr lang="en-US" sz="1800" dirty="0"/>
              <a:t>imaging, </a:t>
            </a:r>
            <a:r>
              <a:rPr lang="en-US" sz="1800" dirty="0">
                <a:solidFill>
                  <a:srgbClr val="FFFF00"/>
                </a:solidFill>
              </a:rPr>
              <a:t>occult adenoma was </a:t>
            </a:r>
            <a:r>
              <a:rPr lang="en-US" sz="1800" dirty="0"/>
              <a:t>found in three (25%) </a:t>
            </a:r>
            <a:r>
              <a:rPr lang="en-US" sz="1800" dirty="0" smtClean="0"/>
              <a:t>ES and </a:t>
            </a:r>
            <a:r>
              <a:rPr lang="en-US" sz="1800" dirty="0"/>
              <a:t>three (4.5%) non-ES </a:t>
            </a:r>
            <a:r>
              <a:rPr lang="en-US" sz="1800" dirty="0" smtClean="0"/>
              <a:t>patients.</a:t>
            </a:r>
            <a:endParaRPr lang="fa-IR" sz="1800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99" y="2119329"/>
            <a:ext cx="8403401" cy="460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87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8915400" cy="2240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67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should we do for this patient?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>
            <a:normAutofit fontScale="92500" lnSpcReduction="10000"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Checking GHRH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Endoscopy and colonoscopy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Repeat dynamic pituitary MRI with volumetric </a:t>
            </a:r>
            <a:r>
              <a:rPr lang="en-US" dirty="0"/>
              <a:t>interpolated breath-hold examination (</a:t>
            </a:r>
            <a:r>
              <a:rPr lang="en-US" dirty="0" smtClean="0"/>
              <a:t>VIBE)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Refer to neurosurgeon for TSS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If the micro adenoma was detected : follow the patient with IGF1 and GH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IF micro adenoma was not detected: Continue LAR, and follow the patient </a:t>
            </a:r>
            <a:r>
              <a:rPr lang="en-US" smtClean="0"/>
              <a:t>with CT </a:t>
            </a:r>
            <a:r>
              <a:rPr lang="en-US" dirty="0" smtClean="0"/>
              <a:t>of abdomen and lung and SRS annually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05853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2800" b="1" dirty="0" smtClean="0"/>
              <a:t>can </a:t>
            </a:r>
            <a:r>
              <a:rPr lang="en-US" sz="2800" b="1" dirty="0"/>
              <a:t> </a:t>
            </a:r>
            <a:r>
              <a:rPr lang="en-US" sz="2800" b="1" dirty="0" smtClean="0"/>
              <a:t>we consider ectopic  GHRH producing tumors  as acromegaly cause  in this patient?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sz="2800" b="1" dirty="0"/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sz="2800" b="1" dirty="0"/>
              <a:t>What is the first step in  determining acromegaly induced by ectopic secretion of  GHRH?</a:t>
            </a:r>
            <a:endParaRPr lang="en-US" sz="2800" b="1" dirty="0" smtClean="0"/>
          </a:p>
          <a:p>
            <a:pPr marL="0" indent="0" algn="l" rtl="0">
              <a:buNone/>
            </a:pPr>
            <a:endParaRPr lang="en-US" sz="2800" b="1" dirty="0" smtClean="0"/>
          </a:p>
          <a:p>
            <a:pPr marL="457200" indent="-457200" algn="l" rtl="0">
              <a:buFont typeface="Wingdings" pitchFamily="2" charset="2"/>
              <a:buChar char="Ø"/>
            </a:pPr>
            <a:endParaRPr lang="fa-IR" sz="2800" b="1" dirty="0"/>
          </a:p>
          <a:p>
            <a:pPr marL="457200" indent="-457200" algn="l" rtl="0">
              <a:buFont typeface="Wingdings" pitchFamily="2" charset="2"/>
              <a:buChar char="Ø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315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4477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89832"/>
            <a:ext cx="2438400" cy="348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09600" y="5334000"/>
            <a:ext cx="8001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sz="2000" dirty="0" smtClean="0">
                <a:solidFill>
                  <a:srgbClr val="FFFF00"/>
                </a:solidFill>
              </a:rPr>
              <a:t>21  </a:t>
            </a:r>
            <a:r>
              <a:rPr lang="en-US" sz="2000" dirty="0"/>
              <a:t>patients aged </a:t>
            </a:r>
            <a:r>
              <a:rPr lang="en-US" sz="2000" dirty="0">
                <a:solidFill>
                  <a:srgbClr val="FFFF00"/>
                </a:solidFill>
              </a:rPr>
              <a:t>14–77</a:t>
            </a:r>
            <a:r>
              <a:rPr lang="en-US" sz="2000" dirty="0"/>
              <a:t> </a:t>
            </a:r>
            <a:r>
              <a:rPr lang="en-US" sz="2000" dirty="0" err="1"/>
              <a:t>yr</a:t>
            </a:r>
            <a:r>
              <a:rPr lang="en-US" sz="2000" dirty="0"/>
              <a:t> were identified from 12 French hospitals. </a:t>
            </a:r>
            <a:r>
              <a:rPr lang="en-US" sz="2000" dirty="0" smtClean="0"/>
              <a:t>Median GHRH </a:t>
            </a:r>
            <a:r>
              <a:rPr lang="en-US" sz="2000" dirty="0"/>
              <a:t>was 548 (270–9779) </a:t>
            </a:r>
            <a:r>
              <a:rPr lang="en-US" sz="2000" dirty="0" err="1"/>
              <a:t>ng</a:t>
            </a:r>
            <a:r>
              <a:rPr lang="en-US" sz="2000" dirty="0"/>
              <a:t>/liter.</a:t>
            </a: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348790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>
            <a:noAutofit/>
          </a:bodyPr>
          <a:lstStyle/>
          <a:p>
            <a:pPr rtl="0"/>
            <a:r>
              <a:rPr lang="en-US" sz="1600" dirty="0" smtClean="0">
                <a:latin typeface="+mn-lt"/>
              </a:rPr>
              <a:t> </a:t>
            </a:r>
            <a:r>
              <a:rPr lang="en-US" sz="1600" dirty="0">
                <a:solidFill>
                  <a:srgbClr val="FFFF00"/>
                </a:solidFill>
                <a:latin typeface="+mn-lt"/>
              </a:rPr>
              <a:t>Media</a:t>
            </a:r>
            <a:r>
              <a:rPr lang="en-US" sz="1600" dirty="0">
                <a:latin typeface="+mn-lt"/>
              </a:rPr>
              <a:t>n GHRH at diagnosis </a:t>
            </a:r>
            <a:r>
              <a:rPr lang="en-US" sz="1600" dirty="0">
                <a:solidFill>
                  <a:srgbClr val="FFFF00"/>
                </a:solidFill>
                <a:latin typeface="+mn-lt"/>
              </a:rPr>
              <a:t>was 548 </a:t>
            </a:r>
            <a:r>
              <a:rPr lang="en-US" sz="1600" dirty="0">
                <a:latin typeface="+mn-lt"/>
              </a:rPr>
              <a:t>(range </a:t>
            </a:r>
            <a:r>
              <a:rPr lang="en-US" sz="1600" dirty="0">
                <a:solidFill>
                  <a:srgbClr val="FFFF00"/>
                </a:solidFill>
                <a:latin typeface="+mn-lt"/>
              </a:rPr>
              <a:t>270– 9779</a:t>
            </a:r>
            <a:r>
              <a:rPr lang="en-US" sz="1600" dirty="0">
                <a:latin typeface="+mn-lt"/>
              </a:rPr>
              <a:t>) </a:t>
            </a:r>
            <a:r>
              <a:rPr lang="en-US" sz="1600" dirty="0" err="1">
                <a:latin typeface="+mn-lt"/>
              </a:rPr>
              <a:t>ng</a:t>
            </a:r>
            <a:r>
              <a:rPr lang="en-US" sz="1600" dirty="0">
                <a:latin typeface="+mn-lt"/>
              </a:rPr>
              <a:t>/liter. The median GHRH values were </a:t>
            </a:r>
            <a:r>
              <a:rPr lang="en-US" sz="1600" dirty="0">
                <a:solidFill>
                  <a:srgbClr val="FFFF00"/>
                </a:solidFill>
                <a:latin typeface="+mn-lt"/>
              </a:rPr>
              <a:t>1173</a:t>
            </a:r>
            <a:r>
              <a:rPr lang="en-US" sz="1600" dirty="0">
                <a:latin typeface="+mn-lt"/>
              </a:rPr>
              <a:t> (range 382–9779) </a:t>
            </a:r>
            <a:r>
              <a:rPr lang="en-US" sz="1600" dirty="0" err="1">
                <a:latin typeface="+mn-lt"/>
              </a:rPr>
              <a:t>ng</a:t>
            </a:r>
            <a:r>
              <a:rPr lang="en-US" sz="1600" dirty="0">
                <a:latin typeface="+mn-lt"/>
              </a:rPr>
              <a:t>/liter in </a:t>
            </a:r>
            <a:r>
              <a:rPr lang="en-US" sz="1600" dirty="0">
                <a:solidFill>
                  <a:srgbClr val="FFFF00"/>
                </a:solidFill>
                <a:latin typeface="+mn-lt"/>
              </a:rPr>
              <a:t>bronchial secreting </a:t>
            </a:r>
            <a:r>
              <a:rPr lang="en-US" sz="1600" dirty="0">
                <a:latin typeface="+mn-lt"/>
              </a:rPr>
              <a:t>tumors and </a:t>
            </a:r>
            <a:r>
              <a:rPr lang="en-US" sz="1600" dirty="0">
                <a:solidFill>
                  <a:srgbClr val="FFFF00"/>
                </a:solidFill>
                <a:latin typeface="+mn-lt"/>
              </a:rPr>
              <a:t>539</a:t>
            </a:r>
            <a:r>
              <a:rPr lang="en-US" sz="1600" dirty="0">
                <a:latin typeface="+mn-lt"/>
              </a:rPr>
              <a:t> (range 270–2600) </a:t>
            </a:r>
            <a:r>
              <a:rPr lang="en-US" sz="1600" dirty="0" err="1">
                <a:latin typeface="+mn-lt"/>
              </a:rPr>
              <a:t>ng</a:t>
            </a:r>
            <a:r>
              <a:rPr lang="en-US" sz="1600" dirty="0">
                <a:latin typeface="+mn-lt"/>
              </a:rPr>
              <a:t>/liter in </a:t>
            </a:r>
            <a:r>
              <a:rPr lang="en-US" sz="1600" dirty="0">
                <a:solidFill>
                  <a:srgbClr val="FFFF00"/>
                </a:solidFill>
                <a:latin typeface="+mn-lt"/>
              </a:rPr>
              <a:t>pancreatic </a:t>
            </a:r>
            <a:r>
              <a:rPr lang="en-US" sz="1600" dirty="0" smtClean="0">
                <a:solidFill>
                  <a:srgbClr val="FFFF00"/>
                </a:solidFill>
                <a:latin typeface="+mn-lt"/>
              </a:rPr>
              <a:t>ones(</a:t>
            </a:r>
            <a:r>
              <a:rPr lang="en-US" sz="1600" i="1" dirty="0" smtClean="0">
                <a:solidFill>
                  <a:srgbClr val="FFFF00"/>
                </a:solidFill>
                <a:latin typeface="+mn-lt"/>
              </a:rPr>
              <a:t>P </a:t>
            </a:r>
            <a:r>
              <a:rPr lang="en-US" sz="16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en-US" sz="1600" dirty="0">
                <a:latin typeface="+mn-lt"/>
              </a:rPr>
              <a:t>0.10</a:t>
            </a:r>
            <a:r>
              <a:rPr lang="en-US" sz="1600" dirty="0" smtClean="0">
                <a:latin typeface="+mn-lt"/>
              </a:rPr>
              <a:t>)</a:t>
            </a:r>
            <a:r>
              <a:rPr lang="fa-IR" sz="1600" dirty="0" smtClean="0">
                <a:latin typeface="+mn-lt"/>
              </a:rPr>
              <a:t>.</a:t>
            </a:r>
            <a:r>
              <a:rPr lang="en-US" sz="1600" dirty="0"/>
              <a:t> the </a:t>
            </a:r>
            <a:r>
              <a:rPr lang="en-US" sz="1600" dirty="0">
                <a:solidFill>
                  <a:srgbClr val="FFFF00"/>
                </a:solidFill>
              </a:rPr>
              <a:t>threshold of 250 </a:t>
            </a:r>
            <a:r>
              <a:rPr lang="en-US" sz="1600" dirty="0" err="1">
                <a:solidFill>
                  <a:srgbClr val="FFFF00"/>
                </a:solidFill>
              </a:rPr>
              <a:t>ng</a:t>
            </a:r>
            <a:r>
              <a:rPr lang="en-US" sz="1600" dirty="0">
                <a:solidFill>
                  <a:srgbClr val="FFFF00"/>
                </a:solidFill>
              </a:rPr>
              <a:t>/liter </a:t>
            </a:r>
            <a:r>
              <a:rPr lang="en-US" sz="1600" dirty="0"/>
              <a:t>appears as a highly </a:t>
            </a:r>
            <a:r>
              <a:rPr lang="en-US" sz="1600" dirty="0">
                <a:solidFill>
                  <a:srgbClr val="FFFF00"/>
                </a:solidFill>
              </a:rPr>
              <a:t>specific indicator </a:t>
            </a:r>
            <a:r>
              <a:rPr lang="en-US" sz="1600" dirty="0"/>
              <a:t>of an ectopic GHRH secretion in </a:t>
            </a:r>
            <a:r>
              <a:rPr lang="en-US" sz="1600" dirty="0" err="1"/>
              <a:t>acromegalic</a:t>
            </a:r>
            <a:r>
              <a:rPr lang="en-US" sz="1600" dirty="0"/>
              <a:t> patients</a:t>
            </a:r>
            <a:r>
              <a:rPr lang="fa-IR" sz="1600" dirty="0">
                <a:latin typeface="+mn-lt"/>
              </a:rPr>
              <a:t/>
            </a:r>
            <a:br>
              <a:rPr lang="fa-IR" sz="1600" dirty="0">
                <a:latin typeface="+mn-lt"/>
              </a:rPr>
            </a:br>
            <a:endParaRPr lang="fa-IR" sz="1600" dirty="0">
              <a:latin typeface="+mn-lt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6" y="1371600"/>
            <a:ext cx="8839200" cy="5225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164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Font typeface="Wingdings" pitchFamily="2" charset="2"/>
              <a:buChar char="Ø"/>
            </a:pPr>
            <a:r>
              <a:rPr lang="en-US" b="1" dirty="0" smtClean="0"/>
              <a:t>How is  pituitary MRI in </a:t>
            </a:r>
            <a:r>
              <a:rPr lang="en-US" b="1" dirty="0" err="1" smtClean="0"/>
              <a:t>acromegalic</a:t>
            </a:r>
            <a:r>
              <a:rPr lang="en-US" b="1" dirty="0" smtClean="0"/>
              <a:t> patients with  ectopic GHRH producing tumor?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367247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382000" cy="1154097"/>
          </a:xfrm>
        </p:spPr>
        <p:txBody>
          <a:bodyPr>
            <a:noAutofit/>
          </a:bodyPr>
          <a:lstStyle/>
          <a:p>
            <a:pPr rtl="0"/>
            <a:r>
              <a:rPr lang="en-US" sz="2000" dirty="0">
                <a:latin typeface="+mn-lt"/>
              </a:rPr>
              <a:t>Pituitary imaging was available for </a:t>
            </a:r>
            <a:r>
              <a:rPr lang="en-US" sz="2000" dirty="0">
                <a:solidFill>
                  <a:srgbClr val="FFFF00"/>
                </a:solidFill>
                <a:latin typeface="+mn-lt"/>
              </a:rPr>
              <a:t>20</a:t>
            </a:r>
            <a:r>
              <a:rPr lang="en-US" sz="2000" dirty="0">
                <a:latin typeface="+mn-lt"/>
              </a:rPr>
              <a:t> patients: 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It was </a:t>
            </a:r>
            <a:r>
              <a:rPr lang="en-US" sz="2000" dirty="0" smtClean="0">
                <a:latin typeface="+mn-lt"/>
              </a:rPr>
              <a:t>interpreted as </a:t>
            </a:r>
            <a:r>
              <a:rPr lang="en-US" sz="2000" dirty="0">
                <a:solidFill>
                  <a:srgbClr val="FFFF00"/>
                </a:solidFill>
                <a:latin typeface="+mn-lt"/>
              </a:rPr>
              <a:t>normal</a:t>
            </a:r>
            <a:r>
              <a:rPr lang="en-US" sz="2000" dirty="0">
                <a:latin typeface="+mn-lt"/>
              </a:rPr>
              <a:t> in </a:t>
            </a:r>
            <a:r>
              <a:rPr lang="en-US" sz="2000" dirty="0">
                <a:solidFill>
                  <a:srgbClr val="FFFF00"/>
                </a:solidFill>
                <a:latin typeface="+mn-lt"/>
              </a:rPr>
              <a:t>5</a:t>
            </a:r>
            <a:r>
              <a:rPr lang="en-US" sz="20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en-US" sz="2000" dirty="0">
                <a:latin typeface="+mn-lt"/>
              </a:rPr>
              <a:t>patients, as showing a </a:t>
            </a:r>
            <a:r>
              <a:rPr lang="en-US" sz="2000" dirty="0" smtClean="0">
                <a:solidFill>
                  <a:srgbClr val="FFFF00"/>
                </a:solidFill>
                <a:latin typeface="+mn-lt"/>
              </a:rPr>
              <a:t>pituitary enlargement </a:t>
            </a:r>
            <a:r>
              <a:rPr lang="en-US" sz="2000" dirty="0">
                <a:latin typeface="+mn-lt"/>
              </a:rPr>
              <a:t>without </a:t>
            </a:r>
            <a:r>
              <a:rPr lang="en-US" sz="2000" dirty="0" smtClean="0">
                <a:latin typeface="+mn-lt"/>
              </a:rPr>
              <a:t>evidence of </a:t>
            </a:r>
            <a:r>
              <a:rPr lang="en-US" sz="2000" dirty="0">
                <a:latin typeface="+mn-lt"/>
              </a:rPr>
              <a:t>an adenoma in </a:t>
            </a:r>
            <a:r>
              <a:rPr lang="en-US" sz="2000" dirty="0" smtClean="0">
                <a:solidFill>
                  <a:srgbClr val="FFFF00"/>
                </a:solidFill>
                <a:latin typeface="+mn-lt"/>
              </a:rPr>
              <a:t>8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and a </a:t>
            </a:r>
            <a:r>
              <a:rPr lang="en-US" sz="2000" dirty="0" err="1">
                <a:solidFill>
                  <a:srgbClr val="FFFF00"/>
                </a:solidFill>
                <a:latin typeface="+mn-lt"/>
              </a:rPr>
              <a:t>microcystic</a:t>
            </a:r>
            <a:r>
              <a:rPr lang="en-US" sz="2000" dirty="0">
                <a:solidFill>
                  <a:srgbClr val="FFFF00"/>
                </a:solidFill>
                <a:latin typeface="+mn-lt"/>
              </a:rPr>
              <a:t> lesion </a:t>
            </a:r>
            <a:r>
              <a:rPr lang="en-US" sz="2000" dirty="0">
                <a:latin typeface="+mn-lt"/>
              </a:rPr>
              <a:t>in </a:t>
            </a:r>
            <a:r>
              <a:rPr lang="en-US" sz="2000" dirty="0">
                <a:solidFill>
                  <a:srgbClr val="FFFF00"/>
                </a:solidFill>
                <a:latin typeface="+mn-lt"/>
              </a:rPr>
              <a:t>2</a:t>
            </a:r>
            <a:r>
              <a:rPr lang="en-US" sz="2000" dirty="0" smtClean="0">
                <a:solidFill>
                  <a:srgbClr val="FFFF00"/>
                </a:solidFill>
                <a:latin typeface="+mn-lt"/>
              </a:rPr>
              <a:t>.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Imaging </a:t>
            </a:r>
            <a:r>
              <a:rPr lang="en-US" sz="2000" dirty="0" smtClean="0">
                <a:latin typeface="+mn-lt"/>
              </a:rPr>
              <a:t>was suggestive </a:t>
            </a:r>
            <a:r>
              <a:rPr lang="en-US" sz="2000" dirty="0">
                <a:latin typeface="+mn-lt"/>
              </a:rPr>
              <a:t>of an </a:t>
            </a:r>
            <a:r>
              <a:rPr lang="en-US" sz="2000" dirty="0">
                <a:solidFill>
                  <a:srgbClr val="FFFF00"/>
                </a:solidFill>
                <a:latin typeface="+mn-lt"/>
              </a:rPr>
              <a:t>adenoma</a:t>
            </a:r>
            <a:r>
              <a:rPr lang="en-US" sz="2000" dirty="0">
                <a:latin typeface="+mn-lt"/>
              </a:rPr>
              <a:t> in </a:t>
            </a:r>
            <a:r>
              <a:rPr lang="en-US" sz="2000" dirty="0">
                <a:solidFill>
                  <a:srgbClr val="FFFF00"/>
                </a:solidFill>
                <a:latin typeface="+mn-lt"/>
              </a:rPr>
              <a:t>5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patients </a:t>
            </a:r>
            <a:endParaRPr lang="fa-IR" sz="2000" dirty="0">
              <a:latin typeface="+mn-lt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828800"/>
            <a:ext cx="9133114" cy="4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320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sz="2800" b="1" dirty="0" smtClean="0">
                <a:latin typeface="+mn-lt"/>
              </a:rPr>
              <a:t>What are the most common responsible tumor for ectopic GHRH secretion ?</a:t>
            </a:r>
            <a:endParaRPr lang="fa-IR" sz="2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00600"/>
          </a:xfrm>
        </p:spPr>
        <p:txBody>
          <a:bodyPr>
            <a:normAutofit fontScale="77500" lnSpcReduction="20000"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/>
              <a:t>The </a:t>
            </a:r>
            <a:r>
              <a:rPr lang="en-US" dirty="0" smtClean="0">
                <a:solidFill>
                  <a:srgbClr val="FFFF00"/>
                </a:solidFill>
              </a:rPr>
              <a:t>responsible tumors</a:t>
            </a:r>
            <a:r>
              <a:rPr lang="en-US" dirty="0" smtClean="0"/>
              <a:t> were </a:t>
            </a:r>
            <a:r>
              <a:rPr lang="en-US" dirty="0"/>
              <a:t>identified in </a:t>
            </a:r>
            <a:r>
              <a:rPr lang="en-US" dirty="0">
                <a:solidFill>
                  <a:srgbClr val="FFFF00"/>
                </a:solidFill>
              </a:rPr>
              <a:t>20 </a:t>
            </a:r>
            <a:r>
              <a:rPr lang="en-US" dirty="0"/>
              <a:t>patients </a:t>
            </a:r>
            <a:r>
              <a:rPr lang="en-US" dirty="0" smtClean="0"/>
              <a:t>. </a:t>
            </a:r>
            <a:r>
              <a:rPr lang="en-US" dirty="0"/>
              <a:t>They </a:t>
            </a:r>
            <a:r>
              <a:rPr lang="en-US" dirty="0" smtClean="0"/>
              <a:t>were all </a:t>
            </a:r>
            <a:r>
              <a:rPr lang="en-US" dirty="0">
                <a:solidFill>
                  <a:srgbClr val="FFFF00"/>
                </a:solidFill>
              </a:rPr>
              <a:t>neuroendocrine</a:t>
            </a:r>
            <a:r>
              <a:rPr lang="en-US" dirty="0"/>
              <a:t> </a:t>
            </a:r>
            <a:r>
              <a:rPr lang="en-US" dirty="0" smtClean="0"/>
              <a:t>tumors.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</a:rPr>
              <a:t>12</a:t>
            </a:r>
            <a:r>
              <a:rPr lang="en-US" dirty="0" smtClean="0"/>
              <a:t> patients </a:t>
            </a:r>
            <a:r>
              <a:rPr lang="en-US" dirty="0"/>
              <a:t>had a </a:t>
            </a:r>
            <a:r>
              <a:rPr lang="en-US" dirty="0">
                <a:solidFill>
                  <a:srgbClr val="FFFF00"/>
                </a:solidFill>
              </a:rPr>
              <a:t>pancreatic tumor</a:t>
            </a:r>
            <a:r>
              <a:rPr lang="en-US" dirty="0"/>
              <a:t>; </a:t>
            </a:r>
            <a:r>
              <a:rPr lang="en-US" dirty="0">
                <a:solidFill>
                  <a:srgbClr val="FFFF00"/>
                </a:solidFill>
              </a:rPr>
              <a:t>5</a:t>
            </a:r>
            <a:r>
              <a:rPr lang="en-US" dirty="0" smtClean="0"/>
              <a:t> </a:t>
            </a:r>
            <a:r>
              <a:rPr lang="en-US" dirty="0"/>
              <a:t>were </a:t>
            </a:r>
            <a:r>
              <a:rPr lang="en-US" dirty="0" smtClean="0">
                <a:solidFill>
                  <a:srgbClr val="FFFF00"/>
                </a:solidFill>
              </a:rPr>
              <a:t>single</a:t>
            </a:r>
            <a:r>
              <a:rPr lang="en-US" dirty="0" smtClean="0"/>
              <a:t> with </a:t>
            </a:r>
            <a:r>
              <a:rPr lang="en-US" dirty="0"/>
              <a:t>a median diameter of </a:t>
            </a:r>
            <a:r>
              <a:rPr lang="en-US" dirty="0">
                <a:solidFill>
                  <a:srgbClr val="FFFF00"/>
                </a:solidFill>
              </a:rPr>
              <a:t>70 </a:t>
            </a:r>
            <a:r>
              <a:rPr lang="en-US" dirty="0" smtClean="0">
                <a:solidFill>
                  <a:srgbClr val="FFFF00"/>
                </a:solidFill>
              </a:rPr>
              <a:t>mm (40–80 </a:t>
            </a:r>
            <a:r>
              <a:rPr lang="en-US" dirty="0"/>
              <a:t>mm), and the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7</a:t>
            </a:r>
            <a:r>
              <a:rPr lang="en-US" dirty="0" smtClean="0"/>
              <a:t> were </a:t>
            </a:r>
            <a:r>
              <a:rPr lang="en-US" dirty="0">
                <a:solidFill>
                  <a:srgbClr val="FFFF00"/>
                </a:solidFill>
              </a:rPr>
              <a:t>multiple </a:t>
            </a:r>
            <a:r>
              <a:rPr lang="en-US" dirty="0" smtClean="0"/>
              <a:t>pancreatic tumors, </a:t>
            </a:r>
            <a:r>
              <a:rPr lang="en-US" dirty="0"/>
              <a:t>measuring between </a:t>
            </a:r>
            <a:r>
              <a:rPr lang="en-US" dirty="0" smtClean="0">
                <a:solidFill>
                  <a:srgbClr val="FFFF00"/>
                </a:solidFill>
              </a:rPr>
              <a:t>10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FF00"/>
                </a:solidFill>
              </a:rPr>
              <a:t>80</a:t>
            </a:r>
            <a:r>
              <a:rPr lang="en-US" dirty="0" smtClean="0"/>
              <a:t>mm in </a:t>
            </a:r>
            <a:r>
              <a:rPr lang="en-US" dirty="0"/>
              <a:t>diameter</a:t>
            </a:r>
            <a:r>
              <a:rPr lang="en-US" dirty="0" smtClean="0"/>
              <a:t>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>
                <a:solidFill>
                  <a:srgbClr val="FFFF00"/>
                </a:solidFill>
              </a:rPr>
              <a:t>7</a:t>
            </a:r>
            <a:r>
              <a:rPr lang="en-US" dirty="0" smtClean="0"/>
              <a:t> </a:t>
            </a:r>
            <a:r>
              <a:rPr lang="en-US" dirty="0"/>
              <a:t>patients had </a:t>
            </a:r>
            <a:r>
              <a:rPr lang="en-US" dirty="0">
                <a:solidFill>
                  <a:srgbClr val="FFFF00"/>
                </a:solidFill>
              </a:rPr>
              <a:t>bronchial carcinoid tumors </a:t>
            </a:r>
            <a:r>
              <a:rPr lang="en-US" dirty="0"/>
              <a:t>with </a:t>
            </a:r>
            <a:r>
              <a:rPr lang="en-US" dirty="0" smtClean="0"/>
              <a:t>a median </a:t>
            </a:r>
            <a:r>
              <a:rPr lang="en-US" dirty="0"/>
              <a:t>diameter of </a:t>
            </a:r>
            <a:r>
              <a:rPr lang="en-US" dirty="0">
                <a:solidFill>
                  <a:srgbClr val="FFFF00"/>
                </a:solidFill>
              </a:rPr>
              <a:t>45 mm (range 12–80 </a:t>
            </a:r>
            <a:r>
              <a:rPr lang="en-US" dirty="0" smtClean="0"/>
              <a:t>mm.</a:t>
            </a:r>
            <a:r>
              <a:rPr lang="en-US" dirty="0" smtClean="0">
                <a:solidFill>
                  <a:srgbClr val="FFFF00"/>
                </a:solidFill>
              </a:rPr>
              <a:t>2</a:t>
            </a:r>
            <a:r>
              <a:rPr lang="en-US" dirty="0" smtClean="0"/>
              <a:t> </a:t>
            </a:r>
            <a:r>
              <a:rPr lang="en-US" dirty="0"/>
              <a:t>patients </a:t>
            </a:r>
            <a:r>
              <a:rPr lang="en-US" dirty="0" smtClean="0"/>
              <a:t>underwent surgical </a:t>
            </a:r>
            <a:r>
              <a:rPr lang="en-US" dirty="0"/>
              <a:t>removal of the bronchial carcinoid a </a:t>
            </a:r>
            <a:r>
              <a:rPr lang="en-US" dirty="0" smtClean="0"/>
              <a:t>few years </a:t>
            </a:r>
            <a:r>
              <a:rPr lang="en-US" dirty="0"/>
              <a:t>before the diagnosis of acromegaly, and the </a:t>
            </a:r>
            <a:r>
              <a:rPr lang="en-US" dirty="0" smtClean="0"/>
              <a:t>GHRH secretion </a:t>
            </a:r>
            <a:r>
              <a:rPr lang="en-US" dirty="0"/>
              <a:t>was related to secondary </a:t>
            </a:r>
            <a:r>
              <a:rPr lang="en-US" dirty="0">
                <a:solidFill>
                  <a:srgbClr val="FFFF00"/>
                </a:solidFill>
              </a:rPr>
              <a:t>bone and hepatic </a:t>
            </a:r>
            <a:r>
              <a:rPr lang="en-US" dirty="0" smtClean="0">
                <a:solidFill>
                  <a:srgbClr val="FFFF00"/>
                </a:solidFill>
              </a:rPr>
              <a:t>metastasis.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/>
              <a:t>for </a:t>
            </a:r>
            <a:r>
              <a:rPr lang="en-US" dirty="0" smtClean="0">
                <a:solidFill>
                  <a:srgbClr val="FFFF00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/>
              <a:t>patient </a:t>
            </a:r>
            <a:r>
              <a:rPr lang="en-US" dirty="0" smtClean="0"/>
              <a:t>the </a:t>
            </a:r>
            <a:r>
              <a:rPr lang="en-US" dirty="0"/>
              <a:t>responsible tumor was an </a:t>
            </a:r>
            <a:r>
              <a:rPr lang="en-US" dirty="0">
                <a:solidFill>
                  <a:srgbClr val="FFFF00"/>
                </a:solidFill>
              </a:rPr>
              <a:t>appendicular</a:t>
            </a:r>
            <a:r>
              <a:rPr lang="en-US" dirty="0"/>
              <a:t> </a:t>
            </a:r>
            <a:r>
              <a:rPr lang="en-US" dirty="0" smtClean="0"/>
              <a:t>well-differentiated endocrine carcinoma.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3754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sz="2400" dirty="0" smtClean="0"/>
              <a:t>10 </a:t>
            </a:r>
            <a:r>
              <a:rPr lang="en-US" sz="2400" dirty="0"/>
              <a:t>patients (</a:t>
            </a:r>
            <a:r>
              <a:rPr lang="en-US" sz="2400" dirty="0">
                <a:solidFill>
                  <a:srgbClr val="FFFF00"/>
                </a:solidFill>
              </a:rPr>
              <a:t>47.6%</a:t>
            </a:r>
            <a:r>
              <a:rPr lang="en-US" sz="2400" dirty="0"/>
              <a:t>) had </a:t>
            </a:r>
            <a:r>
              <a:rPr lang="en-US" sz="2400" dirty="0">
                <a:solidFill>
                  <a:srgbClr val="FFFF00"/>
                </a:solidFill>
              </a:rPr>
              <a:t>distant metastases</a:t>
            </a:r>
            <a:r>
              <a:rPr lang="en-US" sz="2400" dirty="0"/>
              <a:t> at the </a:t>
            </a:r>
            <a:r>
              <a:rPr lang="en-US" sz="2400" dirty="0" smtClean="0"/>
              <a:t>time of </a:t>
            </a:r>
            <a:r>
              <a:rPr lang="en-US" sz="2400" dirty="0"/>
              <a:t>the diagnosis of acromegaly; </a:t>
            </a:r>
            <a:r>
              <a:rPr lang="en-US" sz="2400" dirty="0">
                <a:solidFill>
                  <a:srgbClr val="FFFF00"/>
                </a:solidFill>
              </a:rPr>
              <a:t>pancreatic</a:t>
            </a:r>
            <a:r>
              <a:rPr lang="en-US" sz="2400" dirty="0"/>
              <a:t> tumors </a:t>
            </a:r>
            <a:r>
              <a:rPr lang="en-US" sz="2400" dirty="0" smtClean="0"/>
              <a:t>were metastatic </a:t>
            </a:r>
            <a:r>
              <a:rPr lang="en-US" sz="2400" dirty="0"/>
              <a:t>in </a:t>
            </a:r>
            <a:r>
              <a:rPr lang="en-US" sz="2400" dirty="0">
                <a:solidFill>
                  <a:srgbClr val="FFFF00"/>
                </a:solidFill>
              </a:rPr>
              <a:t>66.6%</a:t>
            </a:r>
            <a:r>
              <a:rPr lang="en-US" sz="2400" dirty="0"/>
              <a:t> of cases (n </a:t>
            </a:r>
            <a:r>
              <a:rPr lang="en-US" sz="2400" dirty="0" smtClean="0"/>
              <a:t>= </a:t>
            </a:r>
            <a:r>
              <a:rPr lang="en-US" sz="2400" dirty="0"/>
              <a:t>8 of 12) and </a:t>
            </a:r>
            <a:r>
              <a:rPr lang="en-US" sz="2400" dirty="0" smtClean="0">
                <a:solidFill>
                  <a:srgbClr val="FFFF00"/>
                </a:solidFill>
              </a:rPr>
              <a:t>bronchial tumors </a:t>
            </a:r>
            <a:r>
              <a:rPr lang="en-US" sz="2400" dirty="0"/>
              <a:t>in </a:t>
            </a:r>
            <a:r>
              <a:rPr lang="en-US" sz="2400" dirty="0">
                <a:solidFill>
                  <a:srgbClr val="FFFF00"/>
                </a:solidFill>
              </a:rPr>
              <a:t>28.6</a:t>
            </a:r>
            <a:r>
              <a:rPr lang="en-US" sz="2400" dirty="0"/>
              <a:t>% (n </a:t>
            </a:r>
            <a:r>
              <a:rPr lang="en-US" sz="2400" dirty="0" smtClean="0"/>
              <a:t>= </a:t>
            </a:r>
            <a:r>
              <a:rPr lang="en-US" sz="2400" dirty="0"/>
              <a:t>2 of 7). Pancreatic tumors </a:t>
            </a:r>
            <a:r>
              <a:rPr lang="en-US" sz="2400" dirty="0" smtClean="0"/>
              <a:t>mainly metastasized </a:t>
            </a:r>
            <a:r>
              <a:rPr lang="en-US" sz="2400" dirty="0"/>
              <a:t>to the liver and bronchial ones to the </a:t>
            </a:r>
            <a:r>
              <a:rPr lang="en-US" sz="2400" dirty="0" smtClean="0"/>
              <a:t>liver and </a:t>
            </a:r>
            <a:r>
              <a:rPr lang="en-US" sz="2400" dirty="0"/>
              <a:t>bones.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43216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Custom 2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526813"/>
      </a:accent6>
      <a:hlink>
        <a:srgbClr val="FF0000"/>
      </a:hlink>
      <a:folHlink>
        <a:srgbClr val="5EAEFF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1556</TotalTime>
  <Words>1259</Words>
  <Application>Microsoft Office PowerPoint</Application>
  <PresentationFormat>On-screen Show (4:3)</PresentationFormat>
  <Paragraphs>70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Technic</vt:lpstr>
      <vt:lpstr>In the name of GOD</vt:lpstr>
      <vt:lpstr>PROBLEM LIST</vt:lpstr>
      <vt:lpstr>PowerPoint Presentation</vt:lpstr>
      <vt:lpstr>PowerPoint Presentation</vt:lpstr>
      <vt:lpstr> Median GHRH at diagnosis was 548 (range 270– 9779) ng/liter. The median GHRH values were 1173 (range 382–9779) ng/liter in bronchial secreting tumors and 539 (range 270–2600) ng/liter in pancreatic ones(P  0.10). the threshold of 250 ng/liter appears as a highly specific indicator of an ectopic GHRH secretion in acromegalic patients </vt:lpstr>
      <vt:lpstr>PowerPoint Presentation</vt:lpstr>
      <vt:lpstr>Pituitary imaging was available for 20 patients:  It was interpreted as normal in 5 patients, as showing a pituitary enlargement without evidence of an adenoma in 8 and a microcystic lesion in 2. Imaging was suggestive of an adenoma in 5 patients </vt:lpstr>
      <vt:lpstr>What are the most common responsible tumor for ectopic GHRH secretion ?</vt:lpstr>
      <vt:lpstr>PowerPoint Presentation</vt:lpstr>
      <vt:lpstr>Imaging for localization of the GHRH producing tumor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None of the6  patients showed evidence of pituitary adenoma on standard SE T1-weighted MR imaging (with and without contrast) before surgery. 3 patients also underwent a postcontrast volumetric interpolated breath-hold examination (VIBE) MR imaging with thin slices (1.2 mm)   Although VIBE imaging in one patient revealed a 4-mm hypointense region that corresponded with a microadenoma discovered at surgery , it did not reveal evidence of an adenoma in the other two patients.</vt:lpstr>
      <vt:lpstr>PowerPoint Presentation</vt:lpstr>
      <vt:lpstr>Diagnostic criteria for ectopic acromegaly</vt:lpstr>
      <vt:lpstr>PowerPoint Presentation</vt:lpstr>
      <vt:lpstr>Of the 98 reported cases, 30 patients underwent transsphenoidal resection for presumed GH secreting pituitary adenoma</vt:lpstr>
      <vt:lpstr>Pituitary enlargement was present in about 75% of cases and 1/3 were diagnosed with a pituitary adenoma. In some cases, normal appearance of the pituitary gland prompted workup for ectopic acromegaly .</vt:lpstr>
      <vt:lpstr>PowerPoint Presentation</vt:lpstr>
      <vt:lpstr>PowerPoint Presentation</vt:lpstr>
      <vt:lpstr>The empty sella was detected  more frequently in 35/159 (22%) patients with a GH-secreting adenoma  compared to 8/150 (5.3%) patients in group B or 4/ 50 (8%) in group C (p=.036).  A primary intrasellar and/or downward tumor extension (without any suprasellar tumor) was present in 119/159 patients (74.8%) with a GH-secreting adenoma vs. 71/150 (47.3%) in group B (p &lt; 0.001).</vt:lpstr>
      <vt:lpstr>PowerPoint Presentation</vt:lpstr>
      <vt:lpstr>12 patients (15.4%), predominantly female  had ES in preoperative MR imaging. ES patients had smaller mean tumor diameter (6.3 mm) than non-ES patients (11.2 mm, p = .001). In preoperative MR imaging, occult adenoma was found in three (25%) ES and three (4.5%) non-ES patients.</vt:lpstr>
      <vt:lpstr>PowerPoint Presentation</vt:lpstr>
      <vt:lpstr>What should we do for this patient?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Dear User</dc:creator>
  <cp:lastModifiedBy>Dear User</cp:lastModifiedBy>
  <cp:revision>66</cp:revision>
  <dcterms:created xsi:type="dcterms:W3CDTF">2006-08-16T00:00:00Z</dcterms:created>
  <dcterms:modified xsi:type="dcterms:W3CDTF">2018-07-29T17:49:17Z</dcterms:modified>
</cp:coreProperties>
</file>