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2" r:id="rId6"/>
    <p:sldId id="265" r:id="rId7"/>
    <p:sldId id="315" r:id="rId8"/>
    <p:sldId id="271" r:id="rId9"/>
    <p:sldId id="270" r:id="rId10"/>
    <p:sldId id="269" r:id="rId11"/>
    <p:sldId id="316" r:id="rId12"/>
    <p:sldId id="313" r:id="rId13"/>
    <p:sldId id="263" r:id="rId14"/>
    <p:sldId id="291" r:id="rId15"/>
    <p:sldId id="346" r:id="rId16"/>
    <p:sldId id="290" r:id="rId17"/>
    <p:sldId id="332" r:id="rId18"/>
    <p:sldId id="259" r:id="rId19"/>
    <p:sldId id="342" r:id="rId20"/>
    <p:sldId id="341" r:id="rId21"/>
    <p:sldId id="317" r:id="rId22"/>
    <p:sldId id="345" r:id="rId23"/>
    <p:sldId id="274" r:id="rId24"/>
    <p:sldId id="273" r:id="rId25"/>
    <p:sldId id="284" r:id="rId26"/>
    <p:sldId id="319" r:id="rId27"/>
    <p:sldId id="275" r:id="rId28"/>
    <p:sldId id="334" r:id="rId29"/>
    <p:sldId id="333" r:id="rId30"/>
    <p:sldId id="335" r:id="rId31"/>
    <p:sldId id="337" r:id="rId32"/>
    <p:sldId id="296" r:id="rId33"/>
    <p:sldId id="295" r:id="rId34"/>
    <p:sldId id="349" r:id="rId35"/>
    <p:sldId id="340" r:id="rId36"/>
    <p:sldId id="294" r:id="rId37"/>
    <p:sldId id="343" r:id="rId38"/>
    <p:sldId id="310" r:id="rId39"/>
    <p:sldId id="322" r:id="rId40"/>
    <p:sldId id="302" r:id="rId41"/>
    <p:sldId id="304" r:id="rId42"/>
    <p:sldId id="305" r:id="rId43"/>
    <p:sldId id="301" r:id="rId44"/>
    <p:sldId id="328" r:id="rId45"/>
    <p:sldId id="325" r:id="rId46"/>
    <p:sldId id="329" r:id="rId47"/>
    <p:sldId id="326" r:id="rId48"/>
    <p:sldId id="307" r:id="rId49"/>
    <p:sldId id="327" r:id="rId50"/>
    <p:sldId id="344" r:id="rId51"/>
    <p:sldId id="350" r:id="rId52"/>
    <p:sldId id="28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E55"/>
    <a:srgbClr val="32BC42"/>
    <a:srgbClr val="46DD1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8785-4F20-4721-9EF1-3A3DC4E1F7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8C21-E778-488D-9A6E-9C0C19670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8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+mn-lt"/>
              </a:rPr>
              <a:t>IN THE NAME OF ALLAH</a:t>
            </a:r>
            <a:endParaRPr lang="en-US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Shahin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nosratzehi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920" y="2195655"/>
            <a:ext cx="7966688" cy="39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2" y="0"/>
            <a:ext cx="5057588" cy="67462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99847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2060"/>
                </a:solidFill>
              </a:rPr>
              <a:t>Urin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volum</a:t>
            </a:r>
            <a:r>
              <a:rPr lang="en-US" dirty="0" smtClean="0">
                <a:solidFill>
                  <a:srgbClr val="002060"/>
                </a:solidFill>
              </a:rPr>
              <a:t>(24h):1200cc/24h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Micro Albumin(24h):20.4mg/24h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GFR:76.14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990600"/>
            <a:ext cx="4826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9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31" y="56215"/>
            <a:ext cx="5101338" cy="680178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4047565" y="761105"/>
            <a:ext cx="457200" cy="4571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3365" y="5513294"/>
            <a:ext cx="591670" cy="537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2094"/>
            <a:ext cx="10425447" cy="134776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2060"/>
                </a:solidFill>
              </a:rPr>
              <a:t>Case detection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9860"/>
            <a:ext cx="10881576" cy="524814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C00000"/>
                </a:solidFill>
              </a:rPr>
              <a:t>patients with sustained blood pressure above 150/100 mm Hg on each of three measurements obtained on different </a:t>
            </a:r>
            <a:r>
              <a:rPr lang="en-US" sz="3800" dirty="0" smtClean="0">
                <a:solidFill>
                  <a:srgbClr val="C00000"/>
                </a:solidFill>
              </a:rPr>
              <a:t>days</a:t>
            </a:r>
            <a:endParaRPr lang="en-US" sz="38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rgbClr val="002060"/>
                </a:solidFill>
              </a:rPr>
              <a:t>hypertension </a:t>
            </a:r>
            <a:r>
              <a:rPr lang="en-US" sz="3800" dirty="0">
                <a:solidFill>
                  <a:srgbClr val="002060"/>
                </a:solidFill>
              </a:rPr>
              <a:t>(</a:t>
            </a:r>
            <a:r>
              <a:rPr lang="en-US" sz="3800" dirty="0" smtClean="0">
                <a:solidFill>
                  <a:srgbClr val="002060"/>
                </a:solidFill>
              </a:rPr>
              <a:t>BP 140/90 </a:t>
            </a:r>
            <a:r>
              <a:rPr lang="en-US" sz="3800" dirty="0">
                <a:solidFill>
                  <a:srgbClr val="002060"/>
                </a:solidFill>
              </a:rPr>
              <a:t>mm Hg) resistant to three conventional </a:t>
            </a:r>
            <a:r>
              <a:rPr lang="en-US" sz="3800" dirty="0" smtClean="0">
                <a:solidFill>
                  <a:srgbClr val="002060"/>
                </a:solidFill>
              </a:rPr>
              <a:t>antihypertensive drugs </a:t>
            </a:r>
            <a:endParaRPr lang="en-US" sz="3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rgbClr val="002060"/>
                </a:solidFill>
              </a:rPr>
              <a:t>controlled BP (140/90 </a:t>
            </a:r>
            <a:r>
              <a:rPr lang="en-US" sz="3800" dirty="0">
                <a:solidFill>
                  <a:srgbClr val="002060"/>
                </a:solidFill>
              </a:rPr>
              <a:t>mm Hg) on four or more </a:t>
            </a:r>
            <a:r>
              <a:rPr lang="en-US" sz="3800" dirty="0" smtClean="0">
                <a:solidFill>
                  <a:srgbClr val="002060"/>
                </a:solidFill>
              </a:rPr>
              <a:t>antihypertensive drugs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>
                <a:solidFill>
                  <a:srgbClr val="002060"/>
                </a:solidFill>
              </a:rPr>
              <a:t>hypertension and spontaneous or </a:t>
            </a:r>
            <a:r>
              <a:rPr lang="en-US" sz="3800" dirty="0" smtClean="0">
                <a:solidFill>
                  <a:srgbClr val="002060"/>
                </a:solidFill>
              </a:rPr>
              <a:t>diuretic-induced hypokalemia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>
                <a:solidFill>
                  <a:srgbClr val="002060"/>
                </a:solidFill>
              </a:rPr>
              <a:t>hypertension and adrenal </a:t>
            </a:r>
            <a:r>
              <a:rPr lang="en-US" sz="3800" dirty="0" err="1" smtClean="0">
                <a:solidFill>
                  <a:srgbClr val="002060"/>
                </a:solidFill>
              </a:rPr>
              <a:t>incidentaloma</a:t>
            </a:r>
            <a:endParaRPr lang="en-US" sz="3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</a:rPr>
              <a:t>hypertension and sleep </a:t>
            </a:r>
            <a:r>
              <a:rPr lang="en-US" sz="3800" dirty="0" smtClean="0">
                <a:solidFill>
                  <a:srgbClr val="002060"/>
                </a:solidFill>
              </a:rPr>
              <a:t>apnea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>
                <a:solidFill>
                  <a:srgbClr val="002060"/>
                </a:solidFill>
              </a:rPr>
              <a:t>hypertension and a </a:t>
            </a:r>
            <a:r>
              <a:rPr lang="en-US" sz="3800" dirty="0" smtClean="0">
                <a:solidFill>
                  <a:srgbClr val="002060"/>
                </a:solidFill>
              </a:rPr>
              <a:t>family history of </a:t>
            </a:r>
            <a:r>
              <a:rPr lang="en-US" sz="3800" dirty="0">
                <a:solidFill>
                  <a:srgbClr val="002060"/>
                </a:solidFill>
              </a:rPr>
              <a:t>early onset hypertension or cerebrovascular </a:t>
            </a:r>
            <a:r>
              <a:rPr lang="en-US" sz="3800" dirty="0" smtClean="0">
                <a:solidFill>
                  <a:srgbClr val="002060"/>
                </a:solidFill>
              </a:rPr>
              <a:t>accident at </a:t>
            </a:r>
            <a:r>
              <a:rPr lang="en-US" sz="3800" dirty="0">
                <a:solidFill>
                  <a:srgbClr val="002060"/>
                </a:solidFill>
              </a:rPr>
              <a:t>a young age (40 years</a:t>
            </a:r>
            <a:r>
              <a:rPr lang="en-US" sz="3800" dirty="0" smtClean="0">
                <a:solidFill>
                  <a:srgbClr val="002060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rgbClr val="002060"/>
                </a:solidFill>
              </a:rPr>
              <a:t>all hypertensive first-degree </a:t>
            </a:r>
            <a:r>
              <a:rPr lang="en-US" sz="3800" dirty="0">
                <a:solidFill>
                  <a:srgbClr val="002060"/>
                </a:solidFill>
              </a:rPr>
              <a:t>relatives of patients with PA</a:t>
            </a:r>
            <a:r>
              <a:rPr lang="en-US" sz="3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500" dirty="0" smtClean="0"/>
              <a:t>J </a:t>
            </a:r>
            <a:r>
              <a:rPr lang="en-US" sz="2500" dirty="0" err="1"/>
              <a:t>Clin</a:t>
            </a:r>
            <a:r>
              <a:rPr lang="en-US" sz="2500" dirty="0"/>
              <a:t> </a:t>
            </a:r>
            <a:r>
              <a:rPr lang="en-US" sz="2500" dirty="0" err="1"/>
              <a:t>Endocrinol</a:t>
            </a:r>
            <a:r>
              <a:rPr lang="en-US" sz="2500" dirty="0"/>
              <a:t> </a:t>
            </a:r>
            <a:r>
              <a:rPr lang="en-US" sz="2500" dirty="0" err="1"/>
              <a:t>Metab</a:t>
            </a:r>
            <a:r>
              <a:rPr lang="en-US" sz="2500" dirty="0"/>
              <a:t>, May 2016, 101(5):1889–1916</a:t>
            </a:r>
            <a:endParaRPr lang="en-US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138" y="1139359"/>
            <a:ext cx="10431724" cy="5370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941" y="3244334"/>
            <a:ext cx="5607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sz="1600" dirty="0" smtClean="0">
              <a:latin typeface="Frutiger-Light"/>
            </a:endParaRPr>
          </a:p>
          <a:p>
            <a:r>
              <a:rPr lang="en-US" sz="1400" dirty="0" smtClean="0">
                <a:latin typeface="Frutiger-Light"/>
              </a:rPr>
              <a:t>J </a:t>
            </a:r>
            <a:r>
              <a:rPr lang="en-US" sz="1400" dirty="0" err="1">
                <a:latin typeface="Frutiger-Light"/>
              </a:rPr>
              <a:t>Clin</a:t>
            </a:r>
            <a:r>
              <a:rPr lang="en-US" sz="1400" dirty="0">
                <a:latin typeface="Frutiger-Light"/>
              </a:rPr>
              <a:t> </a:t>
            </a:r>
            <a:r>
              <a:rPr lang="en-US" sz="1400" dirty="0" err="1">
                <a:latin typeface="Frutiger-Light"/>
              </a:rPr>
              <a:t>Endocrinol</a:t>
            </a:r>
            <a:r>
              <a:rPr lang="en-US" sz="1400" dirty="0">
                <a:latin typeface="Frutiger-Light"/>
              </a:rPr>
              <a:t> </a:t>
            </a:r>
            <a:r>
              <a:rPr lang="en-US" sz="1400" dirty="0" err="1">
                <a:latin typeface="Frutiger-Light"/>
              </a:rPr>
              <a:t>Metab</a:t>
            </a:r>
            <a:r>
              <a:rPr lang="en-US" sz="1400" dirty="0">
                <a:latin typeface="Frutiger-Light"/>
              </a:rPr>
              <a:t>, May 2016, 101(5):1889–1916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99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0048" y="2093119"/>
            <a:ext cx="5316577" cy="29426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169" y="1782308"/>
            <a:ext cx="5952879" cy="44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794500" y="2505075"/>
            <a:ext cx="4560888" cy="36845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Aldosteron:32.7ng/dl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PRA:0.06 ng/</a:t>
            </a:r>
            <a:r>
              <a:rPr lang="en-US" dirty="0" err="1" smtClean="0">
                <a:solidFill>
                  <a:srgbClr val="002060"/>
                </a:solidFill>
              </a:rPr>
              <a:t>ml.h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ARR:545 ng/dl/ng/</a:t>
            </a:r>
            <a:r>
              <a:rPr lang="en-US" dirty="0" err="1" smtClean="0">
                <a:solidFill>
                  <a:srgbClr val="002060"/>
                </a:solidFill>
              </a:rPr>
              <a:t>ml.h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hyperaldosteronism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9" y="0"/>
            <a:ext cx="5924923" cy="7079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9" y="1785568"/>
            <a:ext cx="5841999" cy="3800475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8744754" y="4675030"/>
            <a:ext cx="167425" cy="41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41" y="454025"/>
            <a:ext cx="7749117" cy="5811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105835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latin typeface="Advpstgbctw"/>
            </a:endParaRPr>
          </a:p>
          <a:p>
            <a:endParaRPr lang="en-US" dirty="0">
              <a:latin typeface="Advpstgbctw"/>
            </a:endParaRPr>
          </a:p>
          <a:p>
            <a:endParaRPr lang="en-US" dirty="0" smtClean="0">
              <a:latin typeface="Advpstgbctw"/>
            </a:endParaRPr>
          </a:p>
          <a:p>
            <a:endParaRPr lang="en-US" dirty="0">
              <a:latin typeface="Advpstgbctw"/>
            </a:endParaRPr>
          </a:p>
          <a:p>
            <a:endParaRPr lang="en-US" dirty="0" smtClean="0">
              <a:latin typeface="Advpstgbctw"/>
            </a:endParaRPr>
          </a:p>
          <a:p>
            <a:endParaRPr lang="en-US" dirty="0">
              <a:latin typeface="Advpstgbctw"/>
            </a:endParaRPr>
          </a:p>
          <a:p>
            <a:endParaRPr lang="en-US" dirty="0" smtClean="0">
              <a:latin typeface="Advpstgbctw"/>
            </a:endParaRPr>
          </a:p>
          <a:p>
            <a:endParaRPr lang="en-US" dirty="0">
              <a:latin typeface="Advpstgbctw"/>
            </a:endParaRPr>
          </a:p>
          <a:p>
            <a:endParaRPr lang="en-US" dirty="0" smtClean="0">
              <a:latin typeface="Advpstgbctw"/>
            </a:endParaRPr>
          </a:p>
          <a:p>
            <a:endParaRPr lang="en-US" dirty="0">
              <a:latin typeface="Advpstgbctw"/>
            </a:endParaRPr>
          </a:p>
          <a:p>
            <a:endParaRPr lang="en-US" dirty="0" smtClean="0">
              <a:latin typeface="Advpstgbctw"/>
            </a:endParaRPr>
          </a:p>
          <a:p>
            <a:endParaRPr lang="en-US" sz="1200" dirty="0" smtClean="0">
              <a:latin typeface="Advpstgbctw"/>
            </a:endParaRPr>
          </a:p>
          <a:p>
            <a:r>
              <a:rPr lang="en-US" sz="1200" dirty="0" smtClean="0">
                <a:latin typeface="Advpstgbctw"/>
              </a:rPr>
              <a:t>2018 </a:t>
            </a:r>
            <a:r>
              <a:rPr lang="en-US" sz="1200" dirty="0">
                <a:latin typeface="Advpstgbctw"/>
              </a:rPr>
              <a:t>The Association for the Publication of the Journal of Internal Medicine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2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080307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709" y="365125"/>
            <a:ext cx="6552581" cy="5033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551837"/>
            <a:ext cx="9537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2986fa51"/>
              </a:rPr>
              <a:t> </a:t>
            </a:r>
            <a:endParaRPr lang="en-US" dirty="0" smtClean="0">
              <a:latin typeface="AdvOT2986fa51"/>
            </a:endParaRPr>
          </a:p>
          <a:p>
            <a:endParaRPr lang="en-US" dirty="0">
              <a:latin typeface="AdvOT2986fa51"/>
            </a:endParaRPr>
          </a:p>
          <a:p>
            <a:endParaRPr lang="en-US" dirty="0" smtClean="0">
              <a:latin typeface="AdvOT2986fa51"/>
            </a:endParaRPr>
          </a:p>
          <a:p>
            <a:endParaRPr lang="en-US" dirty="0">
              <a:latin typeface="AdvOT2986fa51"/>
            </a:endParaRPr>
          </a:p>
          <a:p>
            <a:endParaRPr lang="en-US" dirty="0" smtClean="0">
              <a:latin typeface="AdvOT2986fa51"/>
            </a:endParaRPr>
          </a:p>
          <a:p>
            <a:endParaRPr lang="en-US" dirty="0">
              <a:latin typeface="AdvOT2986fa51"/>
            </a:endParaRPr>
          </a:p>
          <a:p>
            <a:endParaRPr lang="en-US" dirty="0" smtClean="0">
              <a:latin typeface="AdvOT2986fa51"/>
            </a:endParaRPr>
          </a:p>
          <a:p>
            <a:endParaRPr lang="en-US" dirty="0">
              <a:latin typeface="AdvOT2986fa51"/>
            </a:endParaRPr>
          </a:p>
          <a:p>
            <a:endParaRPr lang="en-US" dirty="0" smtClean="0">
              <a:latin typeface="AdvOT2986fa51"/>
            </a:endParaRPr>
          </a:p>
          <a:p>
            <a:endParaRPr lang="en-US" dirty="0" smtClean="0">
              <a:latin typeface="AdvOT2986fa51"/>
            </a:endParaRPr>
          </a:p>
          <a:p>
            <a:endParaRPr lang="en-US" dirty="0">
              <a:latin typeface="AdvOT2986fa51"/>
            </a:endParaRPr>
          </a:p>
          <a:p>
            <a:r>
              <a:rPr lang="en-US" dirty="0" smtClean="0">
                <a:latin typeface="AdvOT2986fa51"/>
              </a:rPr>
              <a:t>A </a:t>
            </a:r>
            <a:r>
              <a:rPr lang="en-US" dirty="0">
                <a:latin typeface="AdvOT2986fa51"/>
              </a:rPr>
              <a:t>total of 1,672 primary care patients with hypertension (569 newly diagnosed and 1,103 patients already diagnosed with arterial hypertension) were included in the study. A total of 99 patients (5.9%) were diagnosed with PA and conclusive subtype differentiation by adrenal vein sampling was made in 91 </a:t>
            </a:r>
            <a:r>
              <a:rPr lang="en-US" dirty="0" smtClean="0">
                <a:latin typeface="AdvOT2986fa51"/>
              </a:rPr>
              <a:t>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Problem list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47-year-old woman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PMH of SLE from 17 years ago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Severe HTN from 3 years ago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Positive FH of hypertension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en-US" sz="3600" dirty="0" smtClean="0">
                <a:solidFill>
                  <a:srgbClr val="002060"/>
                </a:solidFill>
              </a:rPr>
              <a:t>What </a:t>
            </a:r>
            <a:r>
              <a:rPr lang="en-US" sz="3600" dirty="0">
                <a:solidFill>
                  <a:srgbClr val="002060"/>
                </a:solidFill>
              </a:rPr>
              <a:t>is the subtype </a:t>
            </a:r>
            <a:r>
              <a:rPr lang="en-US" sz="3600" dirty="0" smtClean="0">
                <a:solidFill>
                  <a:srgbClr val="002060"/>
                </a:solidFill>
              </a:rPr>
              <a:t>classification?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4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Subtype Classification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Adrenal CT scan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Adrenal venous sampling (AVS):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If surgical treatment is practicable and desired by the patient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To distinguish between unilateral and bilateral adrenal disease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alternative procedure</a:t>
            </a:r>
            <a:endParaRPr lang="fa-IR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2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53818" y="604149"/>
            <a:ext cx="6984476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n-lt"/>
              </a:rPr>
              <a:t>Adrenal CT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825624"/>
            <a:ext cx="10655300" cy="47656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The sensitivity and specificity of CT is 78% and 75%, respectively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Adrenal carcinoma should be suspected when a unilateral ,large (&gt;4cm)adrenal mass is found on CT in a  patient with PA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Bilateral adrenal gland thickening or </a:t>
            </a:r>
            <a:r>
              <a:rPr lang="en-US" dirty="0" err="1" smtClean="0">
                <a:solidFill>
                  <a:srgbClr val="002060"/>
                </a:solidFill>
              </a:rPr>
              <a:t>micronodular</a:t>
            </a:r>
            <a:r>
              <a:rPr lang="en-US" dirty="0" smtClean="0">
                <a:solidFill>
                  <a:srgbClr val="002060"/>
                </a:solidFill>
              </a:rPr>
              <a:t> change suggests adrenal hyperplasia ,however patients with  hyperplasia may also have normal appearing adrenal glands on CT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When a </a:t>
            </a:r>
            <a:r>
              <a:rPr lang="en-US" dirty="0" err="1" smtClean="0">
                <a:solidFill>
                  <a:srgbClr val="002060"/>
                </a:solidFill>
              </a:rPr>
              <a:t>solitary,hypodense</a:t>
            </a:r>
            <a:r>
              <a:rPr lang="en-US" dirty="0" smtClean="0">
                <a:solidFill>
                  <a:srgbClr val="002060"/>
                </a:solidFill>
              </a:rPr>
              <a:t>, unilateral </a:t>
            </a:r>
            <a:r>
              <a:rPr lang="en-US" dirty="0" err="1" smtClean="0">
                <a:solidFill>
                  <a:srgbClr val="002060"/>
                </a:solidFill>
              </a:rPr>
              <a:t>macroadenoma</a:t>
            </a:r>
            <a:r>
              <a:rPr lang="en-US" dirty="0" smtClean="0">
                <a:solidFill>
                  <a:srgbClr val="002060"/>
                </a:solidFill>
              </a:rPr>
              <a:t>(&gt;1cm) and normal contralateral adrenal morphology are found in a young patient(&lt;35y)with vigorous primary </a:t>
            </a:r>
            <a:r>
              <a:rPr lang="en-US" dirty="0" err="1" smtClean="0">
                <a:solidFill>
                  <a:srgbClr val="002060"/>
                </a:solidFill>
              </a:rPr>
              <a:t>aldostronism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latin typeface="Frutiger-Light"/>
              </a:rPr>
              <a:t>J </a:t>
            </a:r>
            <a:r>
              <a:rPr lang="en-US" sz="1500" dirty="0" err="1">
                <a:latin typeface="Frutiger-Light"/>
              </a:rPr>
              <a:t>Clin</a:t>
            </a:r>
            <a:r>
              <a:rPr lang="en-US" sz="1500" dirty="0">
                <a:latin typeface="Frutiger-Light"/>
              </a:rPr>
              <a:t> </a:t>
            </a:r>
            <a:r>
              <a:rPr lang="en-US" sz="1500" dirty="0" err="1">
                <a:latin typeface="Frutiger-Light"/>
              </a:rPr>
              <a:t>Endocrinol</a:t>
            </a:r>
            <a:r>
              <a:rPr lang="en-US" sz="1500" dirty="0">
                <a:latin typeface="Frutiger-Light"/>
              </a:rPr>
              <a:t> </a:t>
            </a:r>
            <a:r>
              <a:rPr lang="en-US" sz="1500" dirty="0" err="1">
                <a:latin typeface="Frutiger-Light"/>
              </a:rPr>
              <a:t>Metab</a:t>
            </a:r>
            <a:r>
              <a:rPr lang="en-US" sz="1500" dirty="0">
                <a:latin typeface="Frutiger-Light"/>
              </a:rPr>
              <a:t>, May 2016, 101(5):1889–1916</a:t>
            </a:r>
            <a:endParaRPr lang="en-US" sz="1500" dirty="0"/>
          </a:p>
          <a:p>
            <a:pPr>
              <a:buFont typeface="Wingdings" panose="05000000000000000000" pitchFamily="2" charset="2"/>
              <a:buChar char="§"/>
            </a:pPr>
            <a:endParaRPr lang="en-US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n-lt"/>
              </a:rPr>
              <a:t>Adrenal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CT scan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9071"/>
            <a:ext cx="10860742" cy="4696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Adrenal </a:t>
            </a:r>
            <a:r>
              <a:rPr lang="en-US" b="1" dirty="0">
                <a:solidFill>
                  <a:srgbClr val="002060"/>
                </a:solidFill>
              </a:rPr>
              <a:t>CT has several </a:t>
            </a:r>
            <a:r>
              <a:rPr lang="en-US" b="1" dirty="0" smtClean="0">
                <a:solidFill>
                  <a:srgbClr val="002060"/>
                </a:solidFill>
              </a:rPr>
              <a:t>limitations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Radiologists </a:t>
            </a:r>
            <a:r>
              <a:rPr lang="en-US" dirty="0" smtClean="0">
                <a:solidFill>
                  <a:srgbClr val="002060"/>
                </a:solidFill>
              </a:rPr>
              <a:t>might interpret </a:t>
            </a:r>
            <a:r>
              <a:rPr lang="en-US" dirty="0">
                <a:solidFill>
                  <a:srgbClr val="002060"/>
                </a:solidFill>
              </a:rPr>
              <a:t>small APAs incorrectly as “</a:t>
            </a:r>
            <a:r>
              <a:rPr lang="en-US" dirty="0" smtClean="0">
                <a:solidFill>
                  <a:srgbClr val="002060"/>
                </a:solidFill>
              </a:rPr>
              <a:t>IHA” </a:t>
            </a:r>
            <a:r>
              <a:rPr lang="en-US" dirty="0">
                <a:solidFill>
                  <a:srgbClr val="002060"/>
                </a:solidFill>
              </a:rPr>
              <a:t>on the basis </a:t>
            </a:r>
            <a:r>
              <a:rPr lang="en-US" dirty="0" smtClean="0">
                <a:solidFill>
                  <a:srgbClr val="002060"/>
                </a:solidFill>
              </a:rPr>
              <a:t>of normal-appearing adrenals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Bilateral lesions are not diagnostic of hyperplasia(some patients with an </a:t>
            </a:r>
            <a:r>
              <a:rPr lang="en-US" dirty="0" err="1" smtClean="0">
                <a:solidFill>
                  <a:srgbClr val="002060"/>
                </a:solidFill>
              </a:rPr>
              <a:t>aldostronoma</a:t>
            </a:r>
            <a:r>
              <a:rPr lang="en-US" dirty="0" smtClean="0">
                <a:solidFill>
                  <a:srgbClr val="002060"/>
                </a:solidFill>
              </a:rPr>
              <a:t> in one adrenal gland have a non functioning adrenal nodule in the other, </a:t>
            </a:r>
            <a:r>
              <a:rPr lang="en-US" dirty="0">
                <a:solidFill>
                  <a:srgbClr val="002060"/>
                </a:solidFill>
              </a:rPr>
              <a:t>especially </a:t>
            </a:r>
            <a:r>
              <a:rPr lang="en-US" dirty="0" smtClean="0">
                <a:solidFill>
                  <a:srgbClr val="002060"/>
                </a:solidFill>
              </a:rPr>
              <a:t>in older </a:t>
            </a:r>
            <a:r>
              <a:rPr lang="en-US" dirty="0">
                <a:solidFill>
                  <a:srgbClr val="002060"/>
                </a:solidFill>
              </a:rPr>
              <a:t>patients (age </a:t>
            </a:r>
            <a:r>
              <a:rPr lang="en-US" dirty="0" smtClean="0">
                <a:solidFill>
                  <a:srgbClr val="002060"/>
                </a:solidFill>
              </a:rPr>
              <a:t>&gt;35 </a:t>
            </a:r>
            <a:r>
              <a:rPr lang="en-US" dirty="0">
                <a:solidFill>
                  <a:srgbClr val="002060"/>
                </a:solidFill>
              </a:rPr>
              <a:t>years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UAH </a:t>
            </a:r>
            <a:r>
              <a:rPr lang="en-US" dirty="0">
                <a:solidFill>
                  <a:srgbClr val="002060"/>
                </a:solidFill>
              </a:rPr>
              <a:t>may be visible on CT, or </a:t>
            </a:r>
            <a:r>
              <a:rPr lang="en-US" dirty="0" smtClean="0">
                <a:solidFill>
                  <a:srgbClr val="002060"/>
                </a:solidFill>
              </a:rPr>
              <a:t>the UAH </a:t>
            </a:r>
            <a:r>
              <a:rPr lang="en-US" dirty="0">
                <a:solidFill>
                  <a:srgbClr val="002060"/>
                </a:solidFill>
              </a:rPr>
              <a:t>adrenal may appear normal on </a:t>
            </a:r>
            <a:r>
              <a:rPr lang="en-US" dirty="0" smtClean="0">
                <a:solidFill>
                  <a:srgbClr val="002060"/>
                </a:solidFill>
              </a:rPr>
              <a:t>CT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2060"/>
              </a:solidFill>
              <a:latin typeface="Frutiger-Light"/>
            </a:endParaRPr>
          </a:p>
          <a:p>
            <a:pPr marL="0" indent="0">
              <a:buNone/>
            </a:pPr>
            <a:endParaRPr lang="en-US" sz="1400" dirty="0">
              <a:latin typeface="Frutiger-Light"/>
            </a:endParaRPr>
          </a:p>
          <a:p>
            <a:pPr marL="0" indent="0">
              <a:buNone/>
            </a:pPr>
            <a:endParaRPr lang="en-US" sz="1400" dirty="0" smtClean="0">
              <a:latin typeface="Frutiger-Light"/>
            </a:endParaRPr>
          </a:p>
          <a:p>
            <a:pPr marL="0" indent="0">
              <a:buNone/>
            </a:pPr>
            <a:endParaRPr lang="en-US" sz="1400" dirty="0">
              <a:latin typeface="Frutiger-Light"/>
            </a:endParaRPr>
          </a:p>
          <a:p>
            <a:pPr marL="0" indent="0">
              <a:buNone/>
            </a:pPr>
            <a:endParaRPr lang="en-US" sz="1400" dirty="0" smtClean="0">
              <a:latin typeface="Frutiger-Light"/>
            </a:endParaRPr>
          </a:p>
          <a:p>
            <a:pPr marL="0" indent="0">
              <a:buNone/>
            </a:pPr>
            <a:endParaRPr lang="en-US" sz="1400" dirty="0" smtClean="0">
              <a:latin typeface="Frutiger-Light"/>
            </a:endParaRPr>
          </a:p>
          <a:p>
            <a:pPr marL="0" indent="0">
              <a:buNone/>
            </a:pPr>
            <a:r>
              <a:rPr lang="en-US" sz="1400" dirty="0" smtClean="0">
                <a:latin typeface="Frutiger-Light"/>
              </a:rPr>
              <a:t>J </a:t>
            </a:r>
            <a:r>
              <a:rPr lang="en-US" sz="1400" dirty="0" err="1">
                <a:latin typeface="Frutiger-Light"/>
              </a:rPr>
              <a:t>Clin</a:t>
            </a:r>
            <a:r>
              <a:rPr lang="en-US" sz="1400" dirty="0">
                <a:latin typeface="Frutiger-Light"/>
              </a:rPr>
              <a:t> </a:t>
            </a:r>
            <a:r>
              <a:rPr lang="en-US" sz="1400" dirty="0" err="1">
                <a:latin typeface="Frutiger-Light"/>
              </a:rPr>
              <a:t>Endocrinol</a:t>
            </a:r>
            <a:r>
              <a:rPr lang="en-US" sz="1400" dirty="0">
                <a:latin typeface="Frutiger-Light"/>
              </a:rPr>
              <a:t> </a:t>
            </a:r>
            <a:r>
              <a:rPr lang="en-US" sz="1400" dirty="0" err="1">
                <a:latin typeface="Frutiger-Light"/>
              </a:rPr>
              <a:t>Metab</a:t>
            </a:r>
            <a:r>
              <a:rPr lang="en-US" sz="1400" dirty="0">
                <a:latin typeface="Frutiger-Light"/>
              </a:rPr>
              <a:t>, May 2016, 101(5):1889–1916</a:t>
            </a:r>
            <a:endParaRPr lang="en-US" sz="1400" dirty="0"/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n-lt"/>
              </a:rPr>
              <a:t>Adrenal CT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5625"/>
            <a:ext cx="11709400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In one study of 203 patients with PA who were </a:t>
            </a:r>
            <a:r>
              <a:rPr lang="en-US" b="1" dirty="0" smtClean="0">
                <a:solidFill>
                  <a:srgbClr val="002060"/>
                </a:solidFill>
              </a:rPr>
              <a:t>evaluated with both CT and AVS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CT was </a:t>
            </a:r>
            <a:r>
              <a:rPr lang="en-US" dirty="0">
                <a:solidFill>
                  <a:srgbClr val="002060"/>
                </a:solidFill>
              </a:rPr>
              <a:t>accurate in </a:t>
            </a:r>
            <a:r>
              <a:rPr lang="en-US" dirty="0" smtClean="0">
                <a:solidFill>
                  <a:srgbClr val="002060"/>
                </a:solidFill>
              </a:rPr>
              <a:t>only 53% of </a:t>
            </a:r>
            <a:r>
              <a:rPr lang="en-US" dirty="0">
                <a:solidFill>
                  <a:srgbClr val="002060"/>
                </a:solidFill>
              </a:rPr>
              <a:t>patients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dirty="0">
                <a:solidFill>
                  <a:srgbClr val="002060"/>
                </a:solidFill>
              </a:rPr>
              <a:t>the basis of CT findings, 42 </a:t>
            </a:r>
            <a:r>
              <a:rPr lang="en-US" dirty="0" smtClean="0">
                <a:solidFill>
                  <a:srgbClr val="002060"/>
                </a:solidFill>
              </a:rPr>
              <a:t>patients (22</a:t>
            </a:r>
            <a:r>
              <a:rPr lang="en-US" dirty="0">
                <a:solidFill>
                  <a:srgbClr val="002060"/>
                </a:solidFill>
              </a:rPr>
              <a:t>%) would have been incorrectly excluded as </a:t>
            </a:r>
            <a:r>
              <a:rPr lang="en-US" dirty="0" smtClean="0">
                <a:solidFill>
                  <a:srgbClr val="002060"/>
                </a:solidFill>
              </a:rPr>
              <a:t>candidates for </a:t>
            </a:r>
            <a:r>
              <a:rPr lang="en-US" dirty="0" err="1" smtClean="0">
                <a:solidFill>
                  <a:srgbClr val="002060"/>
                </a:solidFill>
              </a:rPr>
              <a:t>adrenalectomy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48 </a:t>
            </a:r>
            <a:r>
              <a:rPr lang="en-US" dirty="0">
                <a:solidFill>
                  <a:srgbClr val="002060"/>
                </a:solidFill>
              </a:rPr>
              <a:t>(25%) might have </a:t>
            </a:r>
            <a:r>
              <a:rPr lang="en-US" dirty="0" smtClean="0">
                <a:solidFill>
                  <a:srgbClr val="002060"/>
                </a:solidFill>
              </a:rPr>
              <a:t>had unnecessary </a:t>
            </a:r>
            <a:r>
              <a:rPr lang="en-US" dirty="0">
                <a:solidFill>
                  <a:srgbClr val="002060"/>
                </a:solidFill>
              </a:rPr>
              <a:t>or inappropriate </a:t>
            </a:r>
            <a:r>
              <a:rPr lang="en-US" dirty="0" smtClean="0">
                <a:solidFill>
                  <a:srgbClr val="002060"/>
                </a:solidFill>
              </a:rPr>
              <a:t>surgery.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systematic review of 38 studies with 950 patients with PA, CT and MRI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misdiagnosed the cause of PA in 37.8% of patients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2060"/>
              </a:solidFill>
              <a:latin typeface="Frutiger-Light"/>
            </a:endParaRPr>
          </a:p>
          <a:p>
            <a:pPr marL="0" indent="0">
              <a:buNone/>
            </a:pPr>
            <a:endParaRPr lang="en-US" sz="1500" dirty="0" smtClean="0">
              <a:latin typeface="Frutiger-Light"/>
            </a:endParaRPr>
          </a:p>
          <a:p>
            <a:pPr marL="0" indent="0">
              <a:buNone/>
            </a:pPr>
            <a:r>
              <a:rPr lang="en-US" sz="1500" dirty="0" smtClean="0">
                <a:latin typeface="Frutiger-Light"/>
              </a:rPr>
              <a:t>J </a:t>
            </a:r>
            <a:r>
              <a:rPr lang="en-US" sz="1500" dirty="0" err="1">
                <a:latin typeface="Frutiger-Light"/>
              </a:rPr>
              <a:t>Clin</a:t>
            </a:r>
            <a:r>
              <a:rPr lang="en-US" sz="1500" dirty="0">
                <a:latin typeface="Frutiger-Light"/>
              </a:rPr>
              <a:t> </a:t>
            </a:r>
            <a:r>
              <a:rPr lang="en-US" sz="1500" dirty="0" err="1">
                <a:latin typeface="Frutiger-Light"/>
              </a:rPr>
              <a:t>Endocrinol</a:t>
            </a:r>
            <a:r>
              <a:rPr lang="en-US" sz="1500" dirty="0">
                <a:latin typeface="Frutiger-Light"/>
              </a:rPr>
              <a:t> </a:t>
            </a:r>
            <a:r>
              <a:rPr lang="en-US" sz="1500" dirty="0" err="1">
                <a:latin typeface="Frutiger-Light"/>
              </a:rPr>
              <a:t>Metab</a:t>
            </a:r>
            <a:r>
              <a:rPr lang="en-US" sz="1500" dirty="0">
                <a:latin typeface="Frutiger-Light"/>
              </a:rPr>
              <a:t>, May 2016, 101(5):</a:t>
            </a:r>
            <a:r>
              <a:rPr lang="en-US" sz="1500" dirty="0" smtClean="0">
                <a:latin typeface="Frutiger-Light"/>
              </a:rPr>
              <a:t>1889–1916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Subtype Classification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Adrenal CT scan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Adrenal </a:t>
            </a:r>
            <a:r>
              <a:rPr lang="en-US" dirty="0">
                <a:solidFill>
                  <a:srgbClr val="C00000"/>
                </a:solidFill>
              </a:rPr>
              <a:t>venous sampling (AVS):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dirty="0">
                <a:solidFill>
                  <a:srgbClr val="002060"/>
                </a:solidFill>
              </a:rPr>
              <a:t>If surgical treatment is practicable and desired by the patient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To distinguish between unilateral and bilateral adrenal disease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alternative procedure</a:t>
            </a:r>
            <a:endParaRPr lang="fa-IR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71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AVS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AVS is </a:t>
            </a:r>
            <a:r>
              <a:rPr lang="en-US" dirty="0">
                <a:solidFill>
                  <a:srgbClr val="002060"/>
                </a:solidFill>
              </a:rPr>
              <a:t>the “gold standard” test to distinguish unilateral (APA or UAH) from bilateral (IHA) disease in patients with </a:t>
            </a:r>
            <a:r>
              <a:rPr lang="en-US" dirty="0" smtClean="0">
                <a:solidFill>
                  <a:srgbClr val="002060"/>
                </a:solidFill>
              </a:rPr>
              <a:t>PA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sensitivity and specificity of AVS (95 and 100</a:t>
            </a:r>
            <a:r>
              <a:rPr lang="en-US" dirty="0" smtClean="0">
                <a:solidFill>
                  <a:srgbClr val="002060"/>
                </a:solidFill>
              </a:rPr>
              <a:t>%, respectively</a:t>
            </a:r>
            <a:r>
              <a:rPr lang="en-US" dirty="0">
                <a:solidFill>
                  <a:srgbClr val="002060"/>
                </a:solidFill>
              </a:rPr>
              <a:t>) for detecting unilateral aldosterone </a:t>
            </a:r>
            <a:r>
              <a:rPr lang="en-US" dirty="0" smtClean="0">
                <a:solidFill>
                  <a:srgbClr val="002060"/>
                </a:solidFill>
              </a:rPr>
              <a:t>excess are </a:t>
            </a:r>
            <a:r>
              <a:rPr lang="en-US" dirty="0">
                <a:solidFill>
                  <a:srgbClr val="002060"/>
                </a:solidFill>
              </a:rPr>
              <a:t>superior to that of adrenal CT (78 and 75%, respectively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, May 2016, 101(5):1889–1916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Indications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For patients who would like to pursue surgical management (unilateral </a:t>
            </a:r>
            <a:r>
              <a:rPr lang="en-US" dirty="0" err="1" smtClean="0">
                <a:solidFill>
                  <a:srgbClr val="002060"/>
                </a:solidFill>
              </a:rPr>
              <a:t>adrenalectomy</a:t>
            </a:r>
            <a:r>
              <a:rPr lang="en-US" dirty="0" smtClean="0">
                <a:solidFill>
                  <a:srgbClr val="002060"/>
                </a:solidFill>
              </a:rPr>
              <a:t>) of their primary </a:t>
            </a:r>
            <a:r>
              <a:rPr lang="en-US" dirty="0" err="1" smtClean="0">
                <a:solidFill>
                  <a:srgbClr val="002060"/>
                </a:solidFill>
              </a:rPr>
              <a:t>aldosteronism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we suggest AVS to confirm unilateral disease if the CT scan is </a:t>
            </a:r>
            <a:r>
              <a:rPr lang="en-US" dirty="0" smtClean="0">
                <a:solidFill>
                  <a:srgbClr val="002060"/>
                </a:solidFill>
              </a:rPr>
              <a:t>normal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shows </a:t>
            </a:r>
            <a:r>
              <a:rPr lang="en-US" dirty="0">
                <a:solidFill>
                  <a:srgbClr val="002060"/>
                </a:solidFill>
              </a:rPr>
              <a:t>bilateral </a:t>
            </a:r>
            <a:r>
              <a:rPr lang="en-US" dirty="0" smtClean="0">
                <a:solidFill>
                  <a:srgbClr val="002060"/>
                </a:solidFill>
              </a:rPr>
              <a:t>abnormalities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shows a unilateral abnormality but the patient is over age 35 years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 smtClean="0"/>
              <a:t>jClin</a:t>
            </a:r>
            <a:r>
              <a:rPr lang="en-US" sz="1200" dirty="0" smtClean="0"/>
              <a:t> </a:t>
            </a:r>
            <a:r>
              <a:rPr lang="en-US" sz="1200" dirty="0" err="1"/>
              <a:t>Endocrinol</a:t>
            </a:r>
            <a:r>
              <a:rPr lang="en-US" sz="1200" dirty="0"/>
              <a:t> </a:t>
            </a:r>
            <a:r>
              <a:rPr lang="en-US" sz="1200" dirty="0" err="1"/>
              <a:t>Metab</a:t>
            </a:r>
            <a:r>
              <a:rPr lang="en-US" sz="1200" dirty="0"/>
              <a:t>, May 2016, 101(5):1889–1916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12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365125"/>
            <a:ext cx="8966200" cy="5461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200" y="3340100"/>
            <a:ext cx="6146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endParaRPr lang="en-US" sz="800" dirty="0" smtClean="0">
              <a:latin typeface="AdvPSSym"/>
            </a:endParaRPr>
          </a:p>
          <a:p>
            <a:endParaRPr lang="en-US" sz="800" dirty="0">
              <a:latin typeface="AdvPSSym"/>
            </a:endParaRPr>
          </a:p>
          <a:p>
            <a:r>
              <a:rPr lang="en-US" sz="800" dirty="0" smtClean="0">
                <a:latin typeface="AdvPSSym"/>
              </a:rPr>
              <a:t> </a:t>
            </a:r>
            <a:r>
              <a:rPr lang="en-US" sz="1200" dirty="0">
                <a:latin typeface="Advpstgbctw"/>
              </a:rPr>
              <a:t>2018 The Association for the Publication of the Journal of Internal </a:t>
            </a:r>
            <a:r>
              <a:rPr lang="en-US" sz="1200" dirty="0" smtClean="0">
                <a:latin typeface="Advpstgbctw"/>
              </a:rPr>
              <a:t>Medicine</a:t>
            </a:r>
            <a:endParaRPr lang="en-US" sz="1200" dirty="0">
              <a:latin typeface="Advpstgbctw"/>
            </a:endParaRPr>
          </a:p>
        </p:txBody>
      </p:sp>
    </p:spTree>
    <p:extLst>
      <p:ext uri="{BB962C8B-B14F-4D97-AF65-F5344CB8AC3E}">
        <p14:creationId xmlns:p14="http://schemas.microsoft.com/office/powerpoint/2010/main" val="117967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Clinical question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Dose this patient have primary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hypertension?secondary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hypertension?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diagnosis?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subtype classification?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should be tested?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should be management?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72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Procedure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cosyntropin</a:t>
            </a:r>
            <a:r>
              <a:rPr lang="en-US" dirty="0">
                <a:solidFill>
                  <a:srgbClr val="002060"/>
                </a:solidFill>
              </a:rPr>
              <a:t> infusion (50 mcg per hour </a:t>
            </a:r>
            <a:r>
              <a:rPr lang="en-US" dirty="0" smtClean="0">
                <a:solidFill>
                  <a:srgbClr val="002060"/>
                </a:solidFill>
              </a:rPr>
              <a:t>started 30 </a:t>
            </a:r>
            <a:r>
              <a:rPr lang="en-US" dirty="0">
                <a:solidFill>
                  <a:srgbClr val="002060"/>
                </a:solidFill>
              </a:rPr>
              <a:t>minutes before </a:t>
            </a:r>
            <a:r>
              <a:rPr lang="en-US" dirty="0" smtClean="0">
                <a:solidFill>
                  <a:srgbClr val="002060"/>
                </a:solidFill>
              </a:rPr>
              <a:t>sampling </a:t>
            </a:r>
            <a:r>
              <a:rPr lang="en-US" dirty="0">
                <a:solidFill>
                  <a:srgbClr val="002060"/>
                </a:solidFill>
              </a:rPr>
              <a:t>of the adrenal veins and continued throughout the procedure) for the following </a:t>
            </a:r>
            <a:r>
              <a:rPr lang="en-US" dirty="0" smtClean="0">
                <a:solidFill>
                  <a:srgbClr val="002060"/>
                </a:solidFill>
              </a:rPr>
              <a:t>reasons: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minimize stress-induced fluctuations in aldosterone secretion during </a:t>
            </a:r>
            <a:r>
              <a:rPr lang="en-US" dirty="0" smtClean="0">
                <a:solidFill>
                  <a:srgbClr val="002060"/>
                </a:solidFill>
              </a:rPr>
              <a:t>AVS</a:t>
            </a:r>
            <a:r>
              <a:rPr lang="en-US" dirty="0">
                <a:solidFill>
                  <a:srgbClr val="002060"/>
                </a:solidFill>
              </a:rPr>
              <a:t>, which could potentially confound the interpretation of lateralization </a:t>
            </a:r>
            <a:r>
              <a:rPr lang="en-US" dirty="0" smtClean="0">
                <a:solidFill>
                  <a:srgbClr val="002060"/>
                </a:solidFill>
              </a:rPr>
              <a:t>data.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maximize the gradient in cortisol from adrenal vein to inferior vena cava (IVC) and thus confirm successful sampling of the adrenal </a:t>
            </a:r>
            <a:r>
              <a:rPr lang="en-US" dirty="0" smtClean="0">
                <a:solidFill>
                  <a:srgbClr val="002060"/>
                </a:solidFill>
              </a:rPr>
              <a:t>vein.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maximize the secretion of aldosterone from an </a:t>
            </a:r>
            <a:r>
              <a:rPr lang="en-US" dirty="0" smtClean="0">
                <a:solidFill>
                  <a:srgbClr val="002060"/>
                </a:solidFill>
              </a:rPr>
              <a:t>APA</a:t>
            </a:r>
          </a:p>
          <a:p>
            <a:pPr marL="0" indent="0">
              <a:buNone/>
            </a:pPr>
            <a:r>
              <a:rPr lang="en-US" sz="1400" dirty="0" err="1" smtClean="0"/>
              <a:t>jClin</a:t>
            </a:r>
            <a:r>
              <a:rPr lang="en-US" sz="1400" dirty="0" smtClean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, May 2016, 101(5):1889–1916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91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AVS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Confirming successful catheterization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With </a:t>
            </a:r>
            <a:r>
              <a:rPr lang="en-US" dirty="0" err="1">
                <a:solidFill>
                  <a:srgbClr val="002060"/>
                </a:solidFill>
              </a:rPr>
              <a:t>cosyntropin</a:t>
            </a:r>
            <a:r>
              <a:rPr lang="en-US" dirty="0">
                <a:solidFill>
                  <a:srgbClr val="002060"/>
                </a:solidFill>
              </a:rPr>
              <a:t> infusion, the adrenal vein to IVC cortisol ratio is typically more than 10:1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ratio of at least 5:1 is required to be confident that the adrenal veins were successfully </a:t>
            </a:r>
            <a:r>
              <a:rPr lang="en-US" dirty="0" smtClean="0">
                <a:solidFill>
                  <a:srgbClr val="002060"/>
                </a:solidFill>
              </a:rPr>
              <a:t>catheterized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However</a:t>
            </a:r>
            <a:r>
              <a:rPr lang="en-US" dirty="0">
                <a:solidFill>
                  <a:srgbClr val="002060"/>
                </a:solidFill>
              </a:rPr>
              <a:t>, when </a:t>
            </a:r>
            <a:r>
              <a:rPr lang="en-US" dirty="0" err="1">
                <a:solidFill>
                  <a:srgbClr val="002060"/>
                </a:solidFill>
              </a:rPr>
              <a:t>cosyntropin</a:t>
            </a:r>
            <a:r>
              <a:rPr lang="en-US" dirty="0">
                <a:solidFill>
                  <a:srgbClr val="002060"/>
                </a:solidFill>
              </a:rPr>
              <a:t> infusion is not used, an adrenal vein to IVC cortisol gradient of more than 3:1 is </a:t>
            </a:r>
            <a:r>
              <a:rPr lang="en-US" dirty="0" smtClean="0">
                <a:solidFill>
                  <a:srgbClr val="002060"/>
                </a:solidFill>
              </a:rPr>
              <a:t>recommended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Cortisol-corrected ratios </a:t>
            </a:r>
            <a:r>
              <a:rPr lang="en-US" dirty="0" smtClean="0">
                <a:solidFill>
                  <a:srgbClr val="002060"/>
                </a:solidFill>
              </a:rPr>
              <a:t>—cutoff </a:t>
            </a:r>
            <a:r>
              <a:rPr lang="en-US" dirty="0">
                <a:solidFill>
                  <a:srgbClr val="002060"/>
                </a:solidFill>
              </a:rPr>
              <a:t>for the cortisol-corrected aldosterone ratio from high-side to low-side of more than 4:1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73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37" y="216071"/>
            <a:ext cx="11593736" cy="629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1999" y="3146612"/>
            <a:ext cx="63604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dvOTebabd7da"/>
            </a:endParaRPr>
          </a:p>
          <a:p>
            <a:endParaRPr lang="en-US" dirty="0">
              <a:latin typeface="AdvOTebabd7da"/>
            </a:endParaRPr>
          </a:p>
          <a:p>
            <a:endParaRPr lang="en-US" dirty="0" smtClean="0">
              <a:latin typeface="AdvOTebabd7da"/>
            </a:endParaRPr>
          </a:p>
          <a:p>
            <a:endParaRPr lang="en-US" dirty="0">
              <a:latin typeface="AdvOTebabd7da"/>
            </a:endParaRPr>
          </a:p>
          <a:p>
            <a:endParaRPr lang="en-US" dirty="0" smtClean="0">
              <a:latin typeface="AdvOTebabd7da"/>
            </a:endParaRPr>
          </a:p>
          <a:p>
            <a:endParaRPr lang="en-US" dirty="0">
              <a:latin typeface="AdvOTebabd7da"/>
            </a:endParaRPr>
          </a:p>
          <a:p>
            <a:endParaRPr lang="en-US" dirty="0" smtClean="0">
              <a:latin typeface="AdvOTebabd7da"/>
            </a:endParaRPr>
          </a:p>
          <a:p>
            <a:endParaRPr lang="en-US" dirty="0">
              <a:latin typeface="AdvOTebabd7da"/>
            </a:endParaRPr>
          </a:p>
          <a:p>
            <a:endParaRPr lang="en-US" dirty="0" smtClean="0">
              <a:latin typeface="AdvOTebabd7da"/>
            </a:endParaRPr>
          </a:p>
          <a:p>
            <a:endParaRPr lang="en-US" dirty="0">
              <a:latin typeface="AdvOTebabd7da"/>
            </a:endParaRPr>
          </a:p>
          <a:p>
            <a:endParaRPr lang="en-US" dirty="0" smtClean="0">
              <a:latin typeface="AdvOTebabd7da"/>
            </a:endParaRPr>
          </a:p>
          <a:p>
            <a:endParaRPr lang="en-US" dirty="0">
              <a:latin typeface="AdvOTebabd7da"/>
            </a:endParaRPr>
          </a:p>
          <a:p>
            <a:r>
              <a:rPr lang="en-US" dirty="0" smtClean="0">
                <a:latin typeface="AdvOTebabd7da"/>
              </a:rPr>
              <a:t>J </a:t>
            </a:r>
            <a:r>
              <a:rPr lang="en-US" dirty="0" err="1">
                <a:latin typeface="AdvOTebabd7da"/>
              </a:rPr>
              <a:t>Clin</a:t>
            </a:r>
            <a:r>
              <a:rPr lang="en-US" dirty="0">
                <a:latin typeface="AdvOTebabd7da"/>
              </a:rPr>
              <a:t> </a:t>
            </a:r>
            <a:r>
              <a:rPr lang="en-US" dirty="0" err="1">
                <a:latin typeface="AdvOTebabd7da"/>
              </a:rPr>
              <a:t>Endocrinol</a:t>
            </a:r>
            <a:r>
              <a:rPr lang="en-US" dirty="0">
                <a:latin typeface="AdvOTebabd7da"/>
              </a:rPr>
              <a:t> </a:t>
            </a:r>
            <a:r>
              <a:rPr lang="en-US" dirty="0" err="1">
                <a:latin typeface="AdvOTebabd7da"/>
              </a:rPr>
              <a:t>Metab</a:t>
            </a:r>
            <a:r>
              <a:rPr lang="en-US" dirty="0">
                <a:latin typeface="AdvOTebabd7da"/>
              </a:rPr>
              <a:t>, March 2018, 103(3):900</a:t>
            </a:r>
            <a:r>
              <a:rPr lang="en-US" dirty="0">
                <a:latin typeface="AdvOTebabd7da+20"/>
              </a:rPr>
              <a:t>–</a:t>
            </a:r>
            <a:r>
              <a:rPr lang="en-US" dirty="0">
                <a:latin typeface="AdvOTebabd7da"/>
              </a:rPr>
              <a:t>908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62929" y="2279561"/>
            <a:ext cx="13265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8474299" y="3146611"/>
            <a:ext cx="11848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60665" y="5177307"/>
            <a:ext cx="60530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894" y="1828800"/>
            <a:ext cx="7070457" cy="3805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8963" y="3105835"/>
            <a:ext cx="55250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endParaRPr lang="en-US" dirty="0">
              <a:latin typeface="Frutiger-Light"/>
            </a:endParaRPr>
          </a:p>
          <a:p>
            <a:endParaRPr lang="en-US" dirty="0" smtClean="0">
              <a:latin typeface="Frutiger-Light"/>
            </a:endParaRPr>
          </a:p>
          <a:p>
            <a:r>
              <a:rPr lang="en-US" sz="2400" dirty="0" smtClean="0">
                <a:latin typeface="Frutiger-Light"/>
              </a:rPr>
              <a:t>   Our patient:0 score</a:t>
            </a:r>
          </a:p>
          <a:p>
            <a:endParaRPr lang="en-US" sz="1200" dirty="0" smtClean="0">
              <a:latin typeface="Frutiger-Light"/>
            </a:endParaRPr>
          </a:p>
          <a:p>
            <a:r>
              <a:rPr lang="en-US" sz="1200" dirty="0" smtClean="0">
                <a:latin typeface="Frutiger-Light"/>
              </a:rPr>
              <a:t>J </a:t>
            </a:r>
            <a:r>
              <a:rPr lang="en-US" sz="1200" dirty="0" err="1">
                <a:latin typeface="Frutiger-Light"/>
              </a:rPr>
              <a:t>Clin</a:t>
            </a:r>
            <a:r>
              <a:rPr lang="en-US" sz="1200" dirty="0">
                <a:latin typeface="Frutiger-Light"/>
              </a:rPr>
              <a:t> </a:t>
            </a:r>
            <a:r>
              <a:rPr lang="en-US" sz="1200" dirty="0" err="1">
                <a:latin typeface="Frutiger-Light"/>
              </a:rPr>
              <a:t>Endocrinol</a:t>
            </a:r>
            <a:r>
              <a:rPr lang="en-US" sz="1200" dirty="0">
                <a:latin typeface="Frutiger-Light"/>
              </a:rPr>
              <a:t> </a:t>
            </a:r>
            <a:r>
              <a:rPr lang="en-US" sz="1200" dirty="0" err="1">
                <a:latin typeface="Frutiger-Light"/>
              </a:rPr>
              <a:t>Metab</a:t>
            </a:r>
            <a:r>
              <a:rPr lang="en-US" sz="1200" dirty="0">
                <a:latin typeface="Frutiger-Light"/>
              </a:rPr>
              <a:t>, October 2012, 97(10):3530–3537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84" y="1343273"/>
            <a:ext cx="7823076" cy="42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n-lt"/>
              </a:rPr>
              <a:t>Posture stimulation test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Typically , </a:t>
            </a:r>
            <a:r>
              <a:rPr lang="en-US" dirty="0">
                <a:solidFill>
                  <a:srgbClr val="002060"/>
                </a:solidFill>
              </a:rPr>
              <a:t>APA showed diurnal variation and was relatively unaffected by changes in angiotensin II </a:t>
            </a:r>
            <a:r>
              <a:rPr lang="en-US" dirty="0" smtClean="0">
                <a:solidFill>
                  <a:srgbClr val="002060"/>
                </a:solidFill>
              </a:rPr>
              <a:t>levels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are unresponsive to angiotensin 2 and 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falll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in aldosterone  over 2 hours is observed in parallel with reduced circadian ACTH and cortisol release.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 IHA upright posture stimulates renin secretion -&gt;rise aldosterone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accuracy:85%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jClin</a:t>
            </a:r>
            <a:r>
              <a:rPr lang="en-US" sz="1200" dirty="0" smtClean="0"/>
              <a:t> </a:t>
            </a:r>
            <a:r>
              <a:rPr lang="en-US" sz="1200" dirty="0" err="1"/>
              <a:t>Endocrinol</a:t>
            </a:r>
            <a:r>
              <a:rPr lang="en-US" sz="1200" dirty="0"/>
              <a:t> </a:t>
            </a:r>
            <a:r>
              <a:rPr lang="en-US" sz="1200" dirty="0" err="1"/>
              <a:t>Metab</a:t>
            </a:r>
            <a:r>
              <a:rPr lang="en-US" sz="1200" dirty="0"/>
              <a:t>, May 2016, 101(5):1889–1916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19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18-OH-corticosterone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Patients </a:t>
            </a:r>
            <a:r>
              <a:rPr lang="en-US" dirty="0">
                <a:solidFill>
                  <a:srgbClr val="002060"/>
                </a:solidFill>
              </a:rPr>
              <a:t>with an APA typically have elevated supine plasma 18-hydroxycorticosterone levels at 8 AM (&gt;100 ng/</a:t>
            </a:r>
            <a:r>
              <a:rPr lang="en-US" dirty="0" err="1">
                <a:solidFill>
                  <a:srgbClr val="002060"/>
                </a:solidFill>
              </a:rPr>
              <a:t>dL</a:t>
            </a:r>
            <a:r>
              <a:rPr lang="en-US" dirty="0">
                <a:solidFill>
                  <a:srgbClr val="002060"/>
                </a:solidFill>
              </a:rPr>
              <a:t>), while patients with bilateral IHA do not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However</a:t>
            </a:r>
            <a:r>
              <a:rPr lang="en-US" dirty="0">
                <a:solidFill>
                  <a:srgbClr val="002060"/>
                </a:solidFill>
              </a:rPr>
              <a:t>, the accuracy of the test is low, and it does not help with </a:t>
            </a:r>
            <a:r>
              <a:rPr lang="en-US" dirty="0" smtClean="0">
                <a:solidFill>
                  <a:srgbClr val="002060"/>
                </a:solidFill>
              </a:rPr>
              <a:t>localization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 err="1" smtClean="0"/>
              <a:t>jClin</a:t>
            </a:r>
            <a:r>
              <a:rPr lang="en-US" sz="1400" dirty="0" smtClean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, May 2016, 101(5):1889–1916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70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106" y="499032"/>
            <a:ext cx="7086600" cy="5998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4153" y="3348318"/>
            <a:ext cx="5739670" cy="369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dvT042"/>
              </a:rPr>
              <a:t> </a:t>
            </a:r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endParaRPr lang="en-US" sz="800" dirty="0">
              <a:latin typeface="AdvT042"/>
            </a:endParaRPr>
          </a:p>
          <a:p>
            <a:endParaRPr lang="en-US" sz="800" dirty="0" smtClean="0">
              <a:latin typeface="AdvT042"/>
            </a:endParaRPr>
          </a:p>
          <a:p>
            <a:r>
              <a:rPr lang="en-US" b="1" dirty="0"/>
              <a:t>Journal of Hypertension 2006, 24:737–745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  <a:r>
              <a:rPr lang="en-US" sz="3600" dirty="0" smtClean="0">
                <a:solidFill>
                  <a:srgbClr val="002060"/>
                </a:solidFill>
              </a:rPr>
              <a:t>How </a:t>
            </a:r>
            <a:r>
              <a:rPr lang="en-US" sz="3600" dirty="0">
                <a:solidFill>
                  <a:srgbClr val="002060"/>
                </a:solidFill>
              </a:rPr>
              <a:t>should be management?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23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2" y="-126488"/>
            <a:ext cx="7978418" cy="7159299"/>
          </a:xfrm>
        </p:spPr>
      </p:pic>
    </p:spTree>
    <p:extLst>
      <p:ext uri="{BB962C8B-B14F-4D97-AF65-F5344CB8AC3E}">
        <p14:creationId xmlns:p14="http://schemas.microsoft.com/office/powerpoint/2010/main" val="42931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1" y="1459845"/>
            <a:ext cx="8907462" cy="46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3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8" y="0"/>
            <a:ext cx="9427335" cy="6503831"/>
          </a:xfrm>
        </p:spPr>
      </p:pic>
    </p:spTree>
    <p:extLst>
      <p:ext uri="{BB962C8B-B14F-4D97-AF65-F5344CB8AC3E}">
        <p14:creationId xmlns:p14="http://schemas.microsoft.com/office/powerpoint/2010/main" val="18022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Management</a:t>
            </a:r>
            <a:b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The ideal goal </a:t>
            </a:r>
            <a:r>
              <a:rPr lang="en-US" b="1" dirty="0" smtClean="0">
                <a:solidFill>
                  <a:srgbClr val="002060"/>
                </a:solidFill>
              </a:rPr>
              <a:t>of treatment </a:t>
            </a:r>
            <a:r>
              <a:rPr lang="en-US" b="1" dirty="0">
                <a:solidFill>
                  <a:srgbClr val="002060"/>
                </a:solidFill>
              </a:rPr>
              <a:t>is to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cure </a:t>
            </a:r>
            <a:r>
              <a:rPr lang="en-US" dirty="0">
                <a:solidFill>
                  <a:srgbClr val="002060"/>
                </a:solidFill>
              </a:rPr>
              <a:t>hyperaldosteronism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cure </a:t>
            </a:r>
            <a:r>
              <a:rPr lang="en-US" dirty="0">
                <a:solidFill>
                  <a:srgbClr val="002060"/>
                </a:solidFill>
              </a:rPr>
              <a:t>or improve </a:t>
            </a:r>
            <a:r>
              <a:rPr lang="en-US" dirty="0" smtClean="0">
                <a:solidFill>
                  <a:srgbClr val="002060"/>
                </a:solidFill>
              </a:rPr>
              <a:t>hypertension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and resolve hypokalemia if applicable.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400" dirty="0" smtClean="0"/>
              <a:t>DOI:10.4158/EP161717.RA </a:t>
            </a:r>
            <a:r>
              <a:rPr lang="en-US" sz="1400" dirty="0" smtClean="0">
                <a:latin typeface="+mj-lt"/>
              </a:rPr>
              <a:t>© </a:t>
            </a:r>
            <a:r>
              <a:rPr lang="en-US" sz="1400" dirty="0">
                <a:latin typeface="+mj-lt"/>
              </a:rPr>
              <a:t>2017 AACE.</a:t>
            </a:r>
            <a:endParaRPr lang="en-US" sz="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7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Surgery is the preferred therapeutic intervention when PA is localized to a unilateral </a:t>
            </a:r>
            <a:r>
              <a:rPr lang="en-US" dirty="0" smtClean="0">
                <a:solidFill>
                  <a:srgbClr val="002060"/>
                </a:solidFill>
              </a:rPr>
              <a:t>source(APA-UAH)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Anterior </a:t>
            </a:r>
            <a:r>
              <a:rPr lang="en-US" dirty="0">
                <a:solidFill>
                  <a:srgbClr val="002060"/>
                </a:solidFill>
              </a:rPr>
              <a:t>laparoscopic surgery is commonly practiced, while </a:t>
            </a:r>
            <a:r>
              <a:rPr lang="en-US" dirty="0" smtClean="0">
                <a:solidFill>
                  <a:srgbClr val="002060"/>
                </a:solidFill>
              </a:rPr>
              <a:t>specialized centers </a:t>
            </a:r>
            <a:r>
              <a:rPr lang="en-US" dirty="0">
                <a:solidFill>
                  <a:srgbClr val="002060"/>
                </a:solidFill>
              </a:rPr>
              <a:t>may also offer </a:t>
            </a:r>
            <a:r>
              <a:rPr lang="en-US" dirty="0" err="1">
                <a:solidFill>
                  <a:srgbClr val="002060"/>
                </a:solidFill>
              </a:rPr>
              <a:t>retroperitoneoscopic</a:t>
            </a:r>
            <a:r>
              <a:rPr lang="en-US" dirty="0">
                <a:solidFill>
                  <a:srgbClr val="002060"/>
                </a:solidFill>
              </a:rPr>
              <a:t> approaches that afford even shorter </a:t>
            </a:r>
            <a:r>
              <a:rPr lang="en-US" dirty="0" smtClean="0">
                <a:solidFill>
                  <a:srgbClr val="002060"/>
                </a:solidFill>
              </a:rPr>
              <a:t>recovery times.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more recent option that is becoming available </a:t>
            </a:r>
            <a:r>
              <a:rPr lang="en-US" dirty="0" smtClean="0">
                <a:solidFill>
                  <a:srgbClr val="002060"/>
                </a:solidFill>
              </a:rPr>
              <a:t>is radiofrequency </a:t>
            </a:r>
            <a:r>
              <a:rPr lang="en-US" dirty="0">
                <a:solidFill>
                  <a:srgbClr val="002060"/>
                </a:solidFill>
              </a:rPr>
              <a:t>ablation of adrenal </a:t>
            </a:r>
            <a:r>
              <a:rPr lang="en-US" dirty="0" smtClean="0">
                <a:solidFill>
                  <a:srgbClr val="002060"/>
                </a:solidFill>
              </a:rPr>
              <a:t>adenomas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DOI:10.4158/EP161717.RA </a:t>
            </a:r>
            <a:r>
              <a:rPr lang="en-US" sz="1400" dirty="0">
                <a:solidFill>
                  <a:srgbClr val="002060"/>
                </a:solidFill>
              </a:rPr>
              <a:t>© 2017 AACE.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02060"/>
                </a:solidFill>
              </a:rPr>
              <a:t>in </a:t>
            </a:r>
            <a:r>
              <a:rPr lang="en-US" sz="3000" dirty="0">
                <a:solidFill>
                  <a:srgbClr val="002060"/>
                </a:solidFill>
              </a:rPr>
              <a:t>certain instances of bilateral PA </a:t>
            </a:r>
            <a:r>
              <a:rPr lang="en-US" sz="3000" dirty="0" smtClean="0">
                <a:solidFill>
                  <a:srgbClr val="002060"/>
                </a:solidFill>
              </a:rPr>
              <a:t>where  </a:t>
            </a:r>
            <a:r>
              <a:rPr lang="en-US" sz="3000" dirty="0">
                <a:solidFill>
                  <a:srgbClr val="002060"/>
                </a:solidFill>
              </a:rPr>
              <a:t>blood pressure </a:t>
            </a:r>
            <a:r>
              <a:rPr lang="en-US" sz="3000" dirty="0" smtClean="0">
                <a:solidFill>
                  <a:srgbClr val="002060"/>
                </a:solidFill>
              </a:rPr>
              <a:t>and/or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potassium </a:t>
            </a:r>
            <a:r>
              <a:rPr lang="en-US" sz="3000" dirty="0">
                <a:solidFill>
                  <a:srgbClr val="002060"/>
                </a:solidFill>
              </a:rPr>
              <a:t>balance is difficult to control with maximal MR </a:t>
            </a:r>
            <a:r>
              <a:rPr lang="en-US" sz="3000" dirty="0" smtClean="0">
                <a:solidFill>
                  <a:srgbClr val="002060"/>
                </a:solidFill>
              </a:rPr>
              <a:t>antagonist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 therapy, unilateral surgery may </a:t>
            </a:r>
            <a:r>
              <a:rPr lang="en-US" sz="3000" dirty="0">
                <a:solidFill>
                  <a:srgbClr val="002060"/>
                </a:solidFill>
              </a:rPr>
              <a:t>be effective</a:t>
            </a:r>
            <a:r>
              <a:rPr lang="en-US" sz="3000" dirty="0" smtClean="0">
                <a:solidFill>
                  <a:srgbClr val="002060"/>
                </a:solidFill>
              </a:rPr>
              <a:t>, </a:t>
            </a:r>
            <a:r>
              <a:rPr lang="en-US" sz="3000" dirty="0">
                <a:solidFill>
                  <a:srgbClr val="002060"/>
                </a:solidFill>
              </a:rPr>
              <a:t>especially if there is </a:t>
            </a:r>
            <a:endParaRPr lang="en-US" sz="3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substantial </a:t>
            </a:r>
            <a:r>
              <a:rPr lang="en-US" sz="3000" dirty="0">
                <a:solidFill>
                  <a:srgbClr val="002060"/>
                </a:solidFill>
              </a:rPr>
              <a:t>asymmetry observed on </a:t>
            </a:r>
            <a:r>
              <a:rPr lang="en-US" sz="3000" dirty="0" smtClean="0">
                <a:solidFill>
                  <a:srgbClr val="002060"/>
                </a:solidFill>
              </a:rPr>
              <a:t>AVS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500" dirty="0" smtClean="0"/>
              <a:t>DOI:10.4158/EP161717.RA </a:t>
            </a:r>
            <a:r>
              <a:rPr lang="en-US" sz="1500" dirty="0"/>
              <a:t>© 2017 </a:t>
            </a:r>
            <a:r>
              <a:rPr lang="en-US" sz="1500" dirty="0" smtClean="0"/>
              <a:t>AACE</a:t>
            </a:r>
            <a:endParaRPr lang="en-US" sz="15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In most cases of bilateral PA, the initial treatment of choice is medical therapy with </a:t>
            </a:r>
            <a:r>
              <a:rPr lang="en-US" dirty="0" smtClean="0">
                <a:solidFill>
                  <a:srgbClr val="002060"/>
                </a:solidFill>
              </a:rPr>
              <a:t>MR antagonists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The two most commonly available options are spironolactone and </a:t>
            </a:r>
            <a:r>
              <a:rPr lang="en-US" dirty="0" err="1" smtClean="0">
                <a:solidFill>
                  <a:srgbClr val="002060"/>
                </a:solidFill>
              </a:rPr>
              <a:t>eplerenone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Spironolactone has approximately twice the potency of </a:t>
            </a:r>
            <a:r>
              <a:rPr lang="en-US" dirty="0" err="1" smtClean="0">
                <a:solidFill>
                  <a:srgbClr val="002060"/>
                </a:solidFill>
              </a:rPr>
              <a:t>eplerenone</a:t>
            </a:r>
            <a:r>
              <a:rPr lang="en-US" dirty="0" smtClean="0">
                <a:solidFill>
                  <a:srgbClr val="002060"/>
                </a:solidFill>
              </a:rPr>
              <a:t> at equivalent doses and is generally cheaper.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/>
              <a:t>DOI:10.4158/EP161717.RA © 2017 AACE</a:t>
            </a:r>
            <a:r>
              <a:rPr lang="en-US" sz="1300" dirty="0"/>
              <a:t>.</a:t>
            </a:r>
            <a:endParaRPr lang="en-US" sz="13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13" y="1236372"/>
            <a:ext cx="12107387" cy="33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6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5513" cy="44979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the initial dosage is 12.5– 25 mg per day and increased to 400 mg day if necessary to achieve a  high–normal serum potassium concentration.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During the first 6 weeks of treatment, serum potassium and creatinine should be monitored frequently (e.g. weekly).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Concomitant therapy with salicylates should be avoided as they decrease the effectiveness of spironolactone.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Spironolactone </a:t>
            </a:r>
            <a:r>
              <a:rPr lang="en-US" dirty="0" smtClean="0">
                <a:solidFill>
                  <a:srgbClr val="002060"/>
                </a:solidFill>
              </a:rPr>
              <a:t>increases the </a:t>
            </a:r>
            <a:r>
              <a:rPr lang="en-US" dirty="0">
                <a:solidFill>
                  <a:srgbClr val="002060"/>
                </a:solidFill>
              </a:rPr>
              <a:t>half-life of digoxin, and the digoxin dosage may </a:t>
            </a:r>
            <a:r>
              <a:rPr lang="en-US" dirty="0" smtClean="0">
                <a:solidFill>
                  <a:srgbClr val="002060"/>
                </a:solidFill>
              </a:rPr>
              <a:t>need to </a:t>
            </a:r>
            <a:r>
              <a:rPr lang="en-US" dirty="0">
                <a:solidFill>
                  <a:srgbClr val="002060"/>
                </a:solidFill>
              </a:rPr>
              <a:t>be adjusted when treatment with spironolactone </a:t>
            </a:r>
            <a:r>
              <a:rPr lang="en-US" dirty="0" smtClean="0">
                <a:solidFill>
                  <a:srgbClr val="002060"/>
                </a:solidFill>
              </a:rPr>
              <a:t>is started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21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Management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4621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Hypokalemia responds promptly, </a:t>
            </a:r>
            <a:r>
              <a:rPr lang="en-US" dirty="0" smtClean="0">
                <a:solidFill>
                  <a:srgbClr val="002060"/>
                </a:solidFill>
              </a:rPr>
              <a:t>but hypertension </a:t>
            </a:r>
            <a:r>
              <a:rPr lang="en-US" dirty="0">
                <a:solidFill>
                  <a:srgbClr val="002060"/>
                </a:solidFill>
              </a:rPr>
              <a:t>can take as long as 4 to 8 weeks to be </a:t>
            </a:r>
            <a:r>
              <a:rPr lang="en-US" dirty="0" smtClean="0">
                <a:solidFill>
                  <a:srgbClr val="002060"/>
                </a:solidFill>
              </a:rPr>
              <a:t>corrected.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After </a:t>
            </a:r>
            <a:r>
              <a:rPr lang="en-US" dirty="0">
                <a:solidFill>
                  <a:srgbClr val="002060"/>
                </a:solidFill>
              </a:rPr>
              <a:t>several months of therapy, the dosage of </a:t>
            </a:r>
            <a:r>
              <a:rPr lang="en-US" dirty="0" smtClean="0">
                <a:solidFill>
                  <a:srgbClr val="002060"/>
                </a:solidFill>
              </a:rPr>
              <a:t>spironolactone often </a:t>
            </a:r>
            <a:r>
              <a:rPr lang="en-US" dirty="0">
                <a:solidFill>
                  <a:srgbClr val="002060"/>
                </a:solidFill>
              </a:rPr>
              <a:t>can be decreased to as little as 25 </a:t>
            </a:r>
            <a:r>
              <a:rPr lang="en-US" dirty="0" smtClean="0">
                <a:solidFill>
                  <a:srgbClr val="002060"/>
                </a:solidFill>
              </a:rPr>
              <a:t>to 50 mg/day with food; </a:t>
            </a:r>
            <a:r>
              <a:rPr lang="en-US" dirty="0">
                <a:solidFill>
                  <a:srgbClr val="002060"/>
                </a:solidFill>
              </a:rPr>
              <a:t>dosage titration is based on a goal serum </a:t>
            </a:r>
            <a:r>
              <a:rPr lang="en-US" dirty="0" smtClean="0">
                <a:solidFill>
                  <a:srgbClr val="002060"/>
                </a:solidFill>
              </a:rPr>
              <a:t>potassium level </a:t>
            </a:r>
            <a:r>
              <a:rPr lang="en-US" dirty="0">
                <a:solidFill>
                  <a:srgbClr val="002060"/>
                </a:solidFill>
              </a:rPr>
              <a:t>in the high-normal range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Due </a:t>
            </a:r>
            <a:r>
              <a:rPr lang="en-US" dirty="0">
                <a:solidFill>
                  <a:srgbClr val="002060"/>
                </a:solidFill>
              </a:rPr>
              <a:t>to antagonism at the androgen receptor, spironolactone at dosages of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more than 50 mg per day may result in painful </a:t>
            </a:r>
            <a:r>
              <a:rPr lang="en-US" dirty="0" err="1" smtClean="0">
                <a:solidFill>
                  <a:srgbClr val="002060"/>
                </a:solidFill>
              </a:rPr>
              <a:t>gynaecomastia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 Agonist activity at the progesterone receptor may result in menstrual irregularity in women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8544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</a:rPr>
              <a:t>Eplerenone</a:t>
            </a:r>
            <a:r>
              <a:rPr lang="en-US" dirty="0">
                <a:solidFill>
                  <a:srgbClr val="002060"/>
                </a:solidFill>
              </a:rPr>
              <a:t>, a competitive and selective </a:t>
            </a:r>
            <a:r>
              <a:rPr lang="en-US" dirty="0" smtClean="0">
                <a:solidFill>
                  <a:srgbClr val="002060"/>
                </a:solidFill>
              </a:rPr>
              <a:t>MRA, Compared with </a:t>
            </a:r>
            <a:r>
              <a:rPr lang="en-US" dirty="0">
                <a:solidFill>
                  <a:srgbClr val="002060"/>
                </a:solidFill>
              </a:rPr>
              <a:t>spironolactone, </a:t>
            </a:r>
            <a:r>
              <a:rPr lang="en-US" dirty="0" err="1">
                <a:solidFill>
                  <a:srgbClr val="002060"/>
                </a:solidFill>
              </a:rPr>
              <a:t>eplerenone</a:t>
            </a:r>
            <a:r>
              <a:rPr lang="en-US" dirty="0">
                <a:solidFill>
                  <a:srgbClr val="002060"/>
                </a:solidFill>
              </a:rPr>
              <a:t> has 0.1% of </a:t>
            </a:r>
            <a:r>
              <a:rPr lang="en-US" dirty="0" smtClean="0">
                <a:solidFill>
                  <a:srgbClr val="002060"/>
                </a:solidFill>
              </a:rPr>
              <a:t>the binding </a:t>
            </a:r>
            <a:r>
              <a:rPr lang="en-US" dirty="0">
                <a:solidFill>
                  <a:srgbClr val="002060"/>
                </a:solidFill>
              </a:rPr>
              <a:t>affinity to androgen receptors and </a:t>
            </a:r>
            <a:r>
              <a:rPr lang="en-US" dirty="0" smtClean="0">
                <a:solidFill>
                  <a:srgbClr val="002060"/>
                </a:solidFill>
              </a:rPr>
              <a:t>less than </a:t>
            </a:r>
            <a:r>
              <a:rPr lang="en-US" dirty="0">
                <a:solidFill>
                  <a:srgbClr val="002060"/>
                </a:solidFill>
              </a:rPr>
              <a:t>1% of the binding affinity to </a:t>
            </a:r>
            <a:r>
              <a:rPr lang="en-US" dirty="0" smtClean="0">
                <a:solidFill>
                  <a:srgbClr val="002060"/>
                </a:solidFill>
              </a:rPr>
              <a:t>progesterone receptors.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2060"/>
                </a:solidFill>
              </a:rPr>
              <a:t>Eplerenone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 </a:t>
            </a:r>
            <a:r>
              <a:rPr lang="en-US" dirty="0">
                <a:solidFill>
                  <a:srgbClr val="002060"/>
                </a:solidFill>
              </a:rPr>
              <a:t>available as 25- and 50-mg tablets </a:t>
            </a:r>
            <a:r>
              <a:rPr lang="en-US" dirty="0" smtClean="0">
                <a:solidFill>
                  <a:srgbClr val="002060"/>
                </a:solidFill>
              </a:rPr>
              <a:t>and should </a:t>
            </a:r>
            <a:r>
              <a:rPr lang="en-US" dirty="0">
                <a:solidFill>
                  <a:srgbClr val="002060"/>
                </a:solidFill>
              </a:rPr>
              <a:t>be administered twice daily because of </a:t>
            </a:r>
            <a:r>
              <a:rPr lang="en-US" dirty="0" smtClean="0">
                <a:solidFill>
                  <a:srgbClr val="002060"/>
                </a:solidFill>
              </a:rPr>
              <a:t>its short half-life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maximum dose approved by the </a:t>
            </a:r>
            <a:r>
              <a:rPr lang="en-US" dirty="0" smtClean="0">
                <a:solidFill>
                  <a:srgbClr val="002060"/>
                </a:solidFill>
              </a:rPr>
              <a:t>FDA for </a:t>
            </a:r>
            <a:r>
              <a:rPr lang="en-US" dirty="0">
                <a:solidFill>
                  <a:srgbClr val="002060"/>
                </a:solidFill>
              </a:rPr>
              <a:t>hypertension is 100 mg per day, potency </a:t>
            </a:r>
            <a:r>
              <a:rPr lang="en-US" dirty="0" smtClean="0">
                <a:solidFill>
                  <a:srgbClr val="002060"/>
                </a:solidFill>
              </a:rPr>
              <a:t>studies have </a:t>
            </a:r>
            <a:r>
              <a:rPr lang="en-US" dirty="0">
                <a:solidFill>
                  <a:srgbClr val="002060"/>
                </a:solidFill>
              </a:rPr>
              <a:t>shown that </a:t>
            </a:r>
            <a:r>
              <a:rPr lang="en-US" dirty="0" err="1">
                <a:solidFill>
                  <a:srgbClr val="002060"/>
                </a:solidFill>
              </a:rPr>
              <a:t>eplerenone</a:t>
            </a:r>
            <a:r>
              <a:rPr lang="en-US" dirty="0">
                <a:solidFill>
                  <a:srgbClr val="002060"/>
                </a:solidFill>
              </a:rPr>
              <a:t> is 25–50% </a:t>
            </a:r>
            <a:r>
              <a:rPr lang="en-US" dirty="0" smtClean="0">
                <a:solidFill>
                  <a:srgbClr val="002060"/>
                </a:solidFill>
              </a:rPr>
              <a:t>less potent </a:t>
            </a:r>
            <a:r>
              <a:rPr lang="en-US" dirty="0">
                <a:solidFill>
                  <a:srgbClr val="002060"/>
                </a:solidFill>
              </a:rPr>
              <a:t>compared with spironolactone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842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12824" cy="4467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rgbClr val="002060"/>
                </a:solidFill>
              </a:rPr>
              <a:t>Until such data becomes available, one </a:t>
            </a:r>
            <a:r>
              <a:rPr lang="en-US" sz="3400" b="1" dirty="0">
                <a:solidFill>
                  <a:srgbClr val="002060"/>
                </a:solidFill>
              </a:rPr>
              <a:t>individualized approach is 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002060"/>
                </a:solidFill>
              </a:rPr>
              <a:t>first titrate MR antagonists to achieve a normal serum potassium and a </a:t>
            </a:r>
            <a:r>
              <a:rPr lang="en-US" sz="3100" dirty="0" smtClean="0">
                <a:solidFill>
                  <a:srgbClr val="002060"/>
                </a:solidFill>
              </a:rPr>
              <a:t>rise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of plasma </a:t>
            </a:r>
            <a:r>
              <a:rPr lang="en-US" sz="3100" dirty="0" smtClean="0">
                <a:solidFill>
                  <a:srgbClr val="002060"/>
                </a:solidFill>
              </a:rPr>
              <a:t>renin activity </a:t>
            </a:r>
            <a:r>
              <a:rPr lang="en-US" sz="3100" dirty="0">
                <a:solidFill>
                  <a:srgbClr val="002060"/>
                </a:solidFill>
              </a:rPr>
              <a:t>to greater than 1 </a:t>
            </a:r>
            <a:r>
              <a:rPr lang="en-US" sz="3100" dirty="0" smtClean="0">
                <a:solidFill>
                  <a:srgbClr val="002060"/>
                </a:solidFill>
              </a:rPr>
              <a:t>ng/mL/h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1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002060"/>
                </a:solidFill>
              </a:rPr>
              <a:t>When MR antagonists alone are insufficient to normalize blood pressure, the </a:t>
            </a:r>
            <a:r>
              <a:rPr lang="en-US" sz="3100" dirty="0" smtClean="0">
                <a:solidFill>
                  <a:srgbClr val="002060"/>
                </a:solidFill>
              </a:rPr>
              <a:t>use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of other </a:t>
            </a:r>
            <a:r>
              <a:rPr lang="en-US" sz="3100" dirty="0">
                <a:solidFill>
                  <a:srgbClr val="002060"/>
                </a:solidFill>
              </a:rPr>
              <a:t>anti-</a:t>
            </a:r>
            <a:r>
              <a:rPr lang="en-US" sz="3100" dirty="0" err="1">
                <a:solidFill>
                  <a:srgbClr val="002060"/>
                </a:solidFill>
              </a:rPr>
              <a:t>hypertensives</a:t>
            </a:r>
            <a:r>
              <a:rPr lang="en-US" sz="3100" dirty="0">
                <a:solidFill>
                  <a:srgbClr val="002060"/>
                </a:solidFill>
              </a:rPr>
              <a:t> should be considered. Calcium channel blockers and alpha- </a:t>
            </a:r>
            <a:endParaRPr lang="en-US" sz="3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and beta adrenergic antagonists </a:t>
            </a:r>
            <a:r>
              <a:rPr lang="en-US" sz="3100" dirty="0">
                <a:solidFill>
                  <a:srgbClr val="002060"/>
                </a:solidFill>
              </a:rPr>
              <a:t>are obvious choices</a:t>
            </a:r>
            <a:r>
              <a:rPr lang="en-US" sz="31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31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002060"/>
                </a:solidFill>
              </a:rPr>
              <a:t>When hypokalemia remains a persistent </a:t>
            </a:r>
            <a:r>
              <a:rPr lang="en-US" sz="3100" dirty="0" smtClean="0">
                <a:solidFill>
                  <a:srgbClr val="002060"/>
                </a:solidFill>
              </a:rPr>
              <a:t>problem, </a:t>
            </a:r>
            <a:r>
              <a:rPr lang="en-US" sz="3100" dirty="0" err="1" smtClean="0">
                <a:solidFill>
                  <a:srgbClr val="002060"/>
                </a:solidFill>
              </a:rPr>
              <a:t>ENaC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inhibitors such as </a:t>
            </a:r>
            <a:r>
              <a:rPr lang="en-US" sz="3100" dirty="0" err="1">
                <a:solidFill>
                  <a:srgbClr val="002060"/>
                </a:solidFill>
              </a:rPr>
              <a:t>amiloride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can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be effective </a:t>
            </a:r>
            <a:r>
              <a:rPr lang="en-US" sz="3100" dirty="0" smtClean="0">
                <a:solidFill>
                  <a:srgbClr val="002060"/>
                </a:solidFill>
              </a:rPr>
              <a:t>add-ons</a:t>
            </a:r>
          </a:p>
          <a:p>
            <a:pPr marL="0" indent="0">
              <a:buNone/>
            </a:pPr>
            <a:endParaRPr lang="en-US" sz="13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DOI:10.4158/EP161717.RA </a:t>
            </a:r>
            <a:r>
              <a:rPr lang="en-US" sz="2000" dirty="0">
                <a:solidFill>
                  <a:srgbClr val="002060"/>
                </a:solidFill>
              </a:rPr>
              <a:t>© 2017 AACE.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Management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Our patient: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Discontinue other hypertensive medication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start Spironolactone 50mg/d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100 mg/d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The day after the discharge she had found  skin lesion and referred to a dermatologist and Discontinue Spironolactone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9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Laboratory Tests and Other Diagnostic Procedures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1270" cy="435133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Laboratory </a:t>
            </a:r>
            <a:r>
              <a:rPr lang="en-US" dirty="0">
                <a:solidFill>
                  <a:srgbClr val="002060"/>
                </a:solidFill>
              </a:rPr>
              <a:t>measurements should be obtained for all patients with a new diagnosis of hypertension to </a:t>
            </a:r>
            <a:r>
              <a:rPr lang="en-US" dirty="0" smtClean="0">
                <a:solidFill>
                  <a:srgbClr val="002060"/>
                </a:solidFill>
              </a:rPr>
              <a:t> facilitate </a:t>
            </a:r>
            <a:r>
              <a:rPr lang="en-US" dirty="0">
                <a:solidFill>
                  <a:srgbClr val="002060"/>
                </a:solidFill>
              </a:rPr>
              <a:t>CVD risk factor profiling, establish a baseline for medication use, and screen for secondary causes of </a:t>
            </a:r>
            <a:r>
              <a:rPr lang="en-US" dirty="0" smtClean="0">
                <a:solidFill>
                  <a:srgbClr val="002060"/>
                </a:solidFill>
              </a:rPr>
              <a:t> hypertension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Optional tests may provide information on target organ damage</a:t>
            </a:r>
            <a:r>
              <a:rPr lang="en-US" dirty="0" smtClean="0"/>
              <a:t>.</a:t>
            </a:r>
            <a:endParaRPr lang="en-US" i="1" dirty="0">
              <a:solidFill>
                <a:srgbClr val="002060"/>
              </a:solidFill>
            </a:endParaRPr>
          </a:p>
          <a:p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62" y="3867753"/>
            <a:ext cx="9224525" cy="28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Dermatologic adverse reaction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:1-10%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2060"/>
                </a:solidFill>
              </a:rPr>
              <a:t>Alopsia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Erythematous maculopapular rash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Pruritus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2060"/>
                </a:solidFill>
              </a:rPr>
              <a:t>Urticaria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Steven-Johnson syndrome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Toxic epidermal necrolysis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DRESS:(long latency)*after 2-6w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83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219" y="1825625"/>
            <a:ext cx="70175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Laboratory Tests and Other Diagnostic Procedures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5" y="2356835"/>
            <a:ext cx="9893641" cy="28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FBS:95 mg/dl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CHOL:187mg/dl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LDL:104mg/dl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HDL:53mg/dl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TG:123mg/</a:t>
            </a:r>
            <a:r>
              <a:rPr lang="en-US" dirty="0" err="1" smtClean="0">
                <a:solidFill>
                  <a:srgbClr val="002060"/>
                </a:solidFill>
              </a:rPr>
              <a:t>dL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Cr:0.9mg/dl  Na:142meq/l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K:3.9</a:t>
            </a:r>
            <a:r>
              <a:rPr lang="en-US" dirty="0">
                <a:solidFill>
                  <a:srgbClr val="002060"/>
                </a:solidFill>
              </a:rPr>
              <a:t>meq/</a:t>
            </a:r>
            <a:r>
              <a:rPr lang="en-US" dirty="0" smtClean="0">
                <a:solidFill>
                  <a:srgbClr val="002060"/>
                </a:solidFill>
              </a:rPr>
              <a:t>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Ca:8.8mg/dl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9" y="0"/>
            <a:ext cx="5298140" cy="70641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0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662" y="1"/>
            <a:ext cx="799105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09229"/>
            <a:ext cx="41352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 smtClean="0">
              <a:effectLst/>
              <a:latin typeface="Arial" panose="020B0604020202020204" pitchFamily="34" charset="0"/>
            </a:endParaRPr>
          </a:p>
          <a:p>
            <a:r>
              <a:rPr lang="en-US" sz="1100" dirty="0" smtClean="0">
                <a:effectLst/>
                <a:latin typeface="Arial" panose="020B0604020202020204" pitchFamily="34" charset="0"/>
              </a:rPr>
              <a:t>TOD indicates target organ damage (e.g., cerebrovascular disease, hypertensive retinopathy, left ventricular </a:t>
            </a:r>
          </a:p>
          <a:p>
            <a:r>
              <a:rPr lang="en-US" sz="1100" dirty="0" smtClean="0">
                <a:effectLst/>
                <a:latin typeface="Arial" panose="020B0604020202020204" pitchFamily="34" charset="0"/>
              </a:rPr>
              <a:t>hypertrophy, left ventricular dysfunction, heart failure, coronary artery disease, chronic kidney disease, albuminuria, </a:t>
            </a:r>
          </a:p>
          <a:p>
            <a:r>
              <a:rPr lang="en-US" sz="1100" dirty="0" smtClean="0">
                <a:effectLst/>
                <a:latin typeface="Arial" panose="020B0604020202020204" pitchFamily="34" charset="0"/>
              </a:rPr>
              <a:t>peripheral artery disease)</a:t>
            </a:r>
            <a:endParaRPr lang="en-US" sz="11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0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091" y="0"/>
            <a:ext cx="8349148" cy="6851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5970" y="3105835"/>
            <a:ext cx="163773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8% in general population with hypertension; up to 20% in patients with resistant hypertension.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103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1801</Words>
  <Application>Microsoft Office PowerPoint</Application>
  <PresentationFormat>Widescreen</PresentationFormat>
  <Paragraphs>380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AdvOT2986fa51</vt:lpstr>
      <vt:lpstr>AdvOTebabd7da</vt:lpstr>
      <vt:lpstr>AdvOTebabd7da+20</vt:lpstr>
      <vt:lpstr>AdvPSSym</vt:lpstr>
      <vt:lpstr>Advpstgbctw</vt:lpstr>
      <vt:lpstr>AdvT042</vt:lpstr>
      <vt:lpstr>Arial</vt:lpstr>
      <vt:lpstr>Calibri</vt:lpstr>
      <vt:lpstr>Calibri Light</vt:lpstr>
      <vt:lpstr>Frutiger-Light</vt:lpstr>
      <vt:lpstr>Wingdings</vt:lpstr>
      <vt:lpstr>Office Theme</vt:lpstr>
      <vt:lpstr>IN THE NAME OF ALLAH</vt:lpstr>
      <vt:lpstr>Problem list</vt:lpstr>
      <vt:lpstr>Clinical question</vt:lpstr>
      <vt:lpstr>PowerPoint Presentation</vt:lpstr>
      <vt:lpstr>Laboratory Tests and Other Diagnostic Procedures </vt:lpstr>
      <vt:lpstr>Laboratory Tests and Other Diagnostic Procedures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Case detection 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Subtype Classification</vt:lpstr>
      <vt:lpstr>PowerPoint Presentation</vt:lpstr>
      <vt:lpstr>Adrenal CT scan</vt:lpstr>
      <vt:lpstr>Adrenal CT scan</vt:lpstr>
      <vt:lpstr>Adrenal CT scan</vt:lpstr>
      <vt:lpstr>Subtype Classification</vt:lpstr>
      <vt:lpstr>AVS</vt:lpstr>
      <vt:lpstr>AVS</vt:lpstr>
      <vt:lpstr>PowerPoint Presentation</vt:lpstr>
      <vt:lpstr>AVS</vt:lpstr>
      <vt:lpstr>AVS</vt:lpstr>
      <vt:lpstr>PowerPoint Presentation</vt:lpstr>
      <vt:lpstr>PowerPoint Presentation</vt:lpstr>
      <vt:lpstr>Posture stimulation test</vt:lpstr>
      <vt:lpstr>18-OH-corticosterone</vt:lpstr>
      <vt:lpstr>PowerPoint Presentation</vt:lpstr>
      <vt:lpstr>PowerPoint Presentation</vt:lpstr>
      <vt:lpstr>PowerPoint Presentation</vt:lpstr>
      <vt:lpstr>PowerPoint Presentation</vt:lpstr>
      <vt:lpstr> Management </vt:lpstr>
      <vt:lpstr>Management</vt:lpstr>
      <vt:lpstr>Management</vt:lpstr>
      <vt:lpstr>Management</vt:lpstr>
      <vt:lpstr>PowerPoint Presentation</vt:lpstr>
      <vt:lpstr>Management</vt:lpstr>
      <vt:lpstr>Management</vt:lpstr>
      <vt:lpstr>Management</vt:lpstr>
      <vt:lpstr>Management</vt:lpstr>
      <vt:lpstr>Management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shahin nosratzehi</dc:creator>
  <cp:lastModifiedBy>Saloon3</cp:lastModifiedBy>
  <cp:revision>178</cp:revision>
  <dcterms:created xsi:type="dcterms:W3CDTF">2018-11-27T13:03:00Z</dcterms:created>
  <dcterms:modified xsi:type="dcterms:W3CDTF">2018-12-03T03:53:25Z</dcterms:modified>
</cp:coreProperties>
</file>