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1372-31EF-488F-AD8A-1F519A4569FA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3DB4-C93F-4D89-BF70-AEB403DE2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6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1372-31EF-488F-AD8A-1F519A4569FA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3DB4-C93F-4D89-BF70-AEB403DE2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2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1372-31EF-488F-AD8A-1F519A4569FA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3DB4-C93F-4D89-BF70-AEB403DE2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7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1372-31EF-488F-AD8A-1F519A4569FA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3DB4-C93F-4D89-BF70-AEB403DE2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0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1372-31EF-488F-AD8A-1F519A4569FA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3DB4-C93F-4D89-BF70-AEB403DE2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1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1372-31EF-488F-AD8A-1F519A4569FA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3DB4-C93F-4D89-BF70-AEB403DE2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4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1372-31EF-488F-AD8A-1F519A4569FA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3DB4-C93F-4D89-BF70-AEB403DE2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3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1372-31EF-488F-AD8A-1F519A4569FA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3DB4-C93F-4D89-BF70-AEB403DE2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2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1372-31EF-488F-AD8A-1F519A4569FA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3DB4-C93F-4D89-BF70-AEB403DE2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1372-31EF-488F-AD8A-1F519A4569FA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3DB4-C93F-4D89-BF70-AEB403DE2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6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1372-31EF-488F-AD8A-1F519A4569FA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93DB4-C93F-4D89-BF70-AEB403DE2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5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71372-31EF-488F-AD8A-1F519A4569FA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93DB4-C93F-4D89-BF70-AEB403DE2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9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8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 56-year-old </a:t>
            </a:r>
            <a:r>
              <a:rPr lang="en-US" sz="2400" dirty="0"/>
              <a:t>woman with a history of osteoporosis. </a:t>
            </a:r>
            <a:endParaRPr lang="en-US" sz="2400" dirty="0" smtClean="0"/>
          </a:p>
          <a:p>
            <a:r>
              <a:rPr lang="en-US" sz="2400" dirty="0" smtClean="0"/>
              <a:t>She referred after </a:t>
            </a:r>
            <a:r>
              <a:rPr lang="en-US" sz="2400" dirty="0"/>
              <a:t>a recent DXA scan showed a significant decline in spine bone mineral density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She had appropriate adherence </a:t>
            </a:r>
            <a:r>
              <a:rPr lang="en-US" sz="2400" dirty="0"/>
              <a:t>to alendronate, 70 mg weekly, for the last 3 years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en-US" sz="2400" dirty="0" smtClean="0"/>
              <a:t>bone mineral density </a:t>
            </a:r>
            <a:r>
              <a:rPr lang="en-US" sz="2400" dirty="0"/>
              <a:t>of </a:t>
            </a:r>
            <a:r>
              <a:rPr lang="en-US" sz="2400" dirty="0" smtClean="0"/>
              <a:t>her  </a:t>
            </a:r>
            <a:r>
              <a:rPr lang="en-US" sz="2400" dirty="0"/>
              <a:t>hips is in the </a:t>
            </a:r>
            <a:r>
              <a:rPr lang="en-US" sz="2400" dirty="0" err="1"/>
              <a:t>osteopenic</a:t>
            </a:r>
            <a:r>
              <a:rPr lang="en-US" sz="2400" dirty="0"/>
              <a:t> range and has remained stable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Her last menstrual period </a:t>
            </a:r>
            <a:r>
              <a:rPr lang="en-US" sz="2400" dirty="0" smtClean="0"/>
              <a:t>was 5 years </a:t>
            </a:r>
            <a:r>
              <a:rPr lang="en-US" sz="2400" dirty="0"/>
              <a:t>ago. </a:t>
            </a:r>
            <a:endParaRPr lang="en-US" sz="2400" dirty="0" smtClean="0"/>
          </a:p>
          <a:p>
            <a:r>
              <a:rPr lang="en-US" sz="2400" dirty="0" smtClean="0"/>
              <a:t>She </a:t>
            </a:r>
            <a:r>
              <a:rPr lang="en-US" sz="2400" dirty="0"/>
              <a:t>has had 2 fractures before the initiation </a:t>
            </a:r>
            <a:r>
              <a:rPr lang="en-US" sz="2400" dirty="0" smtClean="0"/>
              <a:t>of therapy</a:t>
            </a:r>
            <a:r>
              <a:rPr lang="en-US" sz="2400" dirty="0"/>
              <a:t>, both of which were trauma related. </a:t>
            </a:r>
            <a:endParaRPr lang="en-US" sz="2400" dirty="0" smtClean="0"/>
          </a:p>
          <a:p>
            <a:r>
              <a:rPr lang="en-US" sz="2400" dirty="0" smtClean="0"/>
              <a:t>Family history</a:t>
            </a:r>
            <a:r>
              <a:rPr lang="en-US" sz="2400" smtClean="0"/>
              <a:t>: her </a:t>
            </a:r>
            <a:r>
              <a:rPr lang="en-US" sz="2400" dirty="0"/>
              <a:t>mother has osteoporosis and a history </a:t>
            </a:r>
            <a:r>
              <a:rPr lang="en-US" sz="2400" dirty="0" smtClean="0"/>
              <a:t>of a </a:t>
            </a:r>
            <a:r>
              <a:rPr lang="en-US" sz="2400" dirty="0"/>
              <a:t>hip fracture and her </a:t>
            </a:r>
            <a:r>
              <a:rPr lang="en-US" sz="2400" dirty="0" smtClean="0"/>
              <a:t>maternal grandmother </a:t>
            </a:r>
            <a:r>
              <a:rPr lang="en-US" sz="2400" dirty="0"/>
              <a:t>sustained a hip fracture in her </a:t>
            </a:r>
            <a:r>
              <a:rPr lang="en-US" sz="2400" dirty="0" smtClean="0"/>
              <a:t>80s</a:t>
            </a:r>
          </a:p>
        </p:txBody>
      </p:sp>
    </p:spTree>
    <p:extLst>
      <p:ext uri="{BB962C8B-B14F-4D97-AF65-F5344CB8AC3E}">
        <p14:creationId xmlns:p14="http://schemas.microsoft.com/office/powerpoint/2010/main" val="63396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patient's most recent DXA scan is shown, and this was compared with her previous DXA scan performed 2 years earlier .</a:t>
            </a:r>
          </a:p>
          <a:p>
            <a:r>
              <a:rPr lang="en-US" dirty="0" smtClean="0"/>
              <a:t>The findings in the spine are consistent with osteoporosis and Compared with the previous study, the lumbar spine bone density has decreased by 6%, representing a significant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6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057400"/>
            <a:ext cx="4538729" cy="322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3724275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95400" y="152400"/>
            <a:ext cx="579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2012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8901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239125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95400" y="533400"/>
            <a:ext cx="579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2014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24015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Laboratory test results: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Total </a:t>
            </a:r>
            <a:r>
              <a:rPr lang="en-US" sz="3600" dirty="0"/>
              <a:t>calcium = 9.7 </a:t>
            </a:r>
            <a:r>
              <a:rPr lang="en-US" sz="3600" dirty="0" err="1"/>
              <a:t>mgldL</a:t>
            </a:r>
            <a:r>
              <a:rPr lang="en-US" sz="3600" dirty="0"/>
              <a:t> (8.2-10.2 </a:t>
            </a:r>
            <a:r>
              <a:rPr lang="en-US" sz="3600" dirty="0" err="1"/>
              <a:t>mgldL</a:t>
            </a:r>
            <a:r>
              <a:rPr lang="en-US" sz="3600" dirty="0"/>
              <a:t>) </a:t>
            </a:r>
            <a:endParaRPr lang="en-US" sz="3600" dirty="0" smtClean="0"/>
          </a:p>
          <a:p>
            <a:r>
              <a:rPr lang="en-US" sz="3600" dirty="0" smtClean="0"/>
              <a:t>vitamin </a:t>
            </a:r>
            <a:r>
              <a:rPr lang="en-US" sz="3600" dirty="0"/>
              <a:t>D = 31 </a:t>
            </a:r>
            <a:r>
              <a:rPr lang="en-US" sz="3600" dirty="0" err="1"/>
              <a:t>nglmL</a:t>
            </a:r>
            <a:r>
              <a:rPr lang="en-US" sz="3600" dirty="0"/>
              <a:t> (25-80 </a:t>
            </a:r>
            <a:r>
              <a:rPr lang="en-US" sz="3600" dirty="0" err="1"/>
              <a:t>nglmL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3600" dirty="0" smtClean="0"/>
              <a:t>Phosphorus </a:t>
            </a:r>
            <a:r>
              <a:rPr lang="en-US" sz="3600" dirty="0"/>
              <a:t>= 3.5 </a:t>
            </a:r>
            <a:r>
              <a:rPr lang="en-US" sz="3600" dirty="0" err="1"/>
              <a:t>mgldL</a:t>
            </a:r>
            <a:r>
              <a:rPr lang="en-US" sz="3600" dirty="0"/>
              <a:t> (2.3-4.7 </a:t>
            </a:r>
            <a:r>
              <a:rPr lang="en-US" sz="3600" dirty="0" err="1"/>
              <a:t>mgldL</a:t>
            </a:r>
            <a:r>
              <a:rPr lang="en-US" sz="3600" dirty="0"/>
              <a:t>) </a:t>
            </a:r>
            <a:r>
              <a:rPr lang="en-US" sz="3600" dirty="0" smtClean="0"/>
              <a:t>PTH </a:t>
            </a:r>
            <a:r>
              <a:rPr lang="en-US" sz="3600" dirty="0"/>
              <a:t>= 35 </a:t>
            </a:r>
            <a:r>
              <a:rPr lang="en-US" sz="3600" dirty="0" err="1"/>
              <a:t>pglmL</a:t>
            </a:r>
            <a:r>
              <a:rPr lang="en-US" sz="3600" dirty="0"/>
              <a:t> (10-65 </a:t>
            </a:r>
            <a:r>
              <a:rPr lang="en-US" sz="3600" dirty="0" err="1"/>
              <a:t>pglmL</a:t>
            </a:r>
            <a:r>
              <a:rPr lang="en-US" sz="3600" dirty="0"/>
              <a:t>) </a:t>
            </a:r>
            <a:endParaRPr lang="en-US" sz="3600" dirty="0" smtClean="0"/>
          </a:p>
          <a:p>
            <a:r>
              <a:rPr lang="en-US" sz="3600" dirty="0" smtClean="0"/>
              <a:t>Creatinine </a:t>
            </a:r>
            <a:r>
              <a:rPr lang="en-US" sz="3600" dirty="0"/>
              <a:t>= 0.6 </a:t>
            </a:r>
            <a:r>
              <a:rPr lang="en-US" sz="3600" dirty="0" err="1"/>
              <a:t>mgldL</a:t>
            </a:r>
            <a:r>
              <a:rPr lang="en-US" sz="3600" dirty="0"/>
              <a:t> (0.6-1.1 </a:t>
            </a:r>
            <a:r>
              <a:rPr lang="en-US" sz="3600" dirty="0" err="1"/>
              <a:t>mgldL</a:t>
            </a:r>
            <a:r>
              <a:rPr lang="en-US" sz="3600" dirty="0"/>
              <a:t>) </a:t>
            </a:r>
            <a:endParaRPr lang="en-US" sz="3600" dirty="0" smtClean="0"/>
          </a:p>
          <a:p>
            <a:r>
              <a:rPr lang="it-IT" sz="3600" dirty="0" smtClean="0"/>
              <a:t>Albumin </a:t>
            </a:r>
            <a:r>
              <a:rPr lang="it-IT" sz="3600" dirty="0"/>
              <a:t>= 3.4 gldL (3 .5-5.0 gldL) </a:t>
            </a:r>
            <a:endParaRPr lang="it-IT" sz="3600" dirty="0" smtClean="0"/>
          </a:p>
          <a:p>
            <a:r>
              <a:rPr lang="en-US" sz="3600" dirty="0" smtClean="0"/>
              <a:t>TSH </a:t>
            </a:r>
            <a:r>
              <a:rPr lang="en-US" sz="3600" dirty="0"/>
              <a:t>= 1.6 </a:t>
            </a:r>
            <a:r>
              <a:rPr lang="en-US" sz="3600" dirty="0" err="1"/>
              <a:t>mlU</a:t>
            </a:r>
            <a:r>
              <a:rPr lang="en-US" sz="3600" dirty="0"/>
              <a:t>/L (0.5-5.0 </a:t>
            </a:r>
            <a:r>
              <a:rPr lang="en-US" sz="3600" dirty="0" err="1"/>
              <a:t>mIUlL</a:t>
            </a:r>
            <a:r>
              <a:rPr lang="en-US" sz="3600" dirty="0"/>
              <a:t>)</a:t>
            </a:r>
          </a:p>
          <a:p>
            <a:r>
              <a:rPr lang="en-US" sz="3600" dirty="0"/>
              <a:t>Urinary N-</a:t>
            </a:r>
            <a:r>
              <a:rPr lang="en-US" sz="3600" dirty="0" err="1"/>
              <a:t>Ielopeplide</a:t>
            </a:r>
            <a:r>
              <a:rPr lang="en-US" sz="3600" dirty="0"/>
              <a:t> = 8 </a:t>
            </a:r>
            <a:r>
              <a:rPr lang="en-US" sz="3600" dirty="0" err="1"/>
              <a:t>nmol</a:t>
            </a:r>
            <a:r>
              <a:rPr lang="en-US" sz="3600" dirty="0"/>
              <a:t> BCE/</a:t>
            </a:r>
            <a:r>
              <a:rPr lang="en-US" sz="3600" dirty="0" err="1"/>
              <a:t>mmol</a:t>
            </a:r>
            <a:r>
              <a:rPr lang="en-US" sz="3600" dirty="0"/>
              <a:t> </a:t>
            </a:r>
            <a:r>
              <a:rPr lang="en-US" sz="3600" dirty="0" err="1"/>
              <a:t>creal</a:t>
            </a:r>
            <a:r>
              <a:rPr lang="en-US" sz="3600" dirty="0"/>
              <a:t> (6.2- 19.0 </a:t>
            </a:r>
            <a:r>
              <a:rPr lang="en-US" sz="3600" dirty="0" err="1"/>
              <a:t>nmol</a:t>
            </a:r>
            <a:r>
              <a:rPr lang="en-US" sz="3600" dirty="0"/>
              <a:t> BCE/</a:t>
            </a:r>
            <a:r>
              <a:rPr lang="en-US" sz="3600" dirty="0" err="1"/>
              <a:t>mmol</a:t>
            </a:r>
            <a:r>
              <a:rPr lang="en-US" sz="3600" dirty="0"/>
              <a:t> </a:t>
            </a:r>
            <a:r>
              <a:rPr lang="en-US" sz="3600" dirty="0" err="1"/>
              <a:t>creal</a:t>
            </a:r>
            <a:r>
              <a:rPr lang="en-US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10903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addition to calcium and vitamin D supplementation and a resistance-training program, which</a:t>
            </a:r>
          </a:p>
          <a:p>
            <a:r>
              <a:rPr lang="en-US" dirty="0"/>
              <a:t>of the following additional recommendations should you make?</a:t>
            </a:r>
          </a:p>
          <a:p>
            <a:r>
              <a:rPr lang="en-US" dirty="0"/>
              <a:t>A. Discontinue the oral bisphosphonate and prescribe intravenous </a:t>
            </a:r>
            <a:r>
              <a:rPr lang="en-US" dirty="0" err="1"/>
              <a:t>zoledronic</a:t>
            </a:r>
            <a:r>
              <a:rPr lang="en-US" dirty="0"/>
              <a:t> acid</a:t>
            </a:r>
          </a:p>
          <a:p>
            <a:r>
              <a:rPr lang="en-US" dirty="0"/>
              <a:t>B. Discontinue the oral bisphosphonate and prescribe a weekly combined estrogen-progestin patch</a:t>
            </a:r>
          </a:p>
          <a:p>
            <a:r>
              <a:rPr lang="en-US" dirty="0"/>
              <a:t>C. Discontinue the oral bisphosphonate and prescribe </a:t>
            </a:r>
            <a:r>
              <a:rPr lang="en-US" dirty="0" err="1"/>
              <a:t>teriparatide</a:t>
            </a:r>
            <a:endParaRPr lang="en-US" dirty="0"/>
          </a:p>
          <a:p>
            <a:r>
              <a:rPr lang="en-US" dirty="0"/>
              <a:t>D. Recommend a drug holiday and follow-up DXA scan in 3 to 5 years</a:t>
            </a:r>
          </a:p>
          <a:p>
            <a:r>
              <a:rPr lang="en-US" dirty="0"/>
              <a:t>E. Continue the oral bisphosphonate and order another DXA scan</a:t>
            </a:r>
          </a:p>
        </p:txBody>
      </p:sp>
    </p:spTree>
    <p:extLst>
      <p:ext uri="{BB962C8B-B14F-4D97-AF65-F5344CB8AC3E}">
        <p14:creationId xmlns:p14="http://schemas.microsoft.com/office/powerpoint/2010/main" val="688537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332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case</vt:lpstr>
      <vt:lpstr>CASE</vt:lpstr>
      <vt:lpstr>PowerPoint Presentation</vt:lpstr>
      <vt:lpstr>PowerPoint Presentation</vt:lpstr>
      <vt:lpstr>PowerPoint Presentation</vt:lpstr>
      <vt:lpstr>Laboratory test results: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</dc:title>
  <dc:creator>asus</dc:creator>
  <cp:lastModifiedBy>asus</cp:lastModifiedBy>
  <cp:revision>4</cp:revision>
  <dcterms:created xsi:type="dcterms:W3CDTF">2018-01-09T05:12:17Z</dcterms:created>
  <dcterms:modified xsi:type="dcterms:W3CDTF">2018-01-09T05:36:24Z</dcterms:modified>
</cp:coreProperties>
</file>