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159"/>
  </p:notesMasterIdLst>
  <p:sldIdLst>
    <p:sldId id="476" r:id="rId4"/>
    <p:sldId id="256" r:id="rId5"/>
    <p:sldId id="430" r:id="rId6"/>
    <p:sldId id="360" r:id="rId7"/>
    <p:sldId id="432" r:id="rId8"/>
    <p:sldId id="431" r:id="rId9"/>
    <p:sldId id="362" r:id="rId10"/>
    <p:sldId id="361" r:id="rId11"/>
    <p:sldId id="363" r:id="rId12"/>
    <p:sldId id="257" r:id="rId13"/>
    <p:sldId id="364" r:id="rId14"/>
    <p:sldId id="365" r:id="rId15"/>
    <p:sldId id="366" r:id="rId16"/>
    <p:sldId id="437" r:id="rId17"/>
    <p:sldId id="368" r:id="rId18"/>
    <p:sldId id="258" r:id="rId19"/>
    <p:sldId id="259" r:id="rId20"/>
    <p:sldId id="433" r:id="rId21"/>
    <p:sldId id="369" r:id="rId22"/>
    <p:sldId id="371" r:id="rId23"/>
    <p:sldId id="372" r:id="rId24"/>
    <p:sldId id="439" r:id="rId25"/>
    <p:sldId id="458" r:id="rId26"/>
    <p:sldId id="459" r:id="rId27"/>
    <p:sldId id="438" r:id="rId28"/>
    <p:sldId id="460" r:id="rId29"/>
    <p:sldId id="373" r:id="rId30"/>
    <p:sldId id="260" r:id="rId31"/>
    <p:sldId id="377" r:id="rId32"/>
    <p:sldId id="263" r:id="rId33"/>
    <p:sldId id="264" r:id="rId34"/>
    <p:sldId id="378" r:id="rId35"/>
    <p:sldId id="419" r:id="rId36"/>
    <p:sldId id="267" r:id="rId37"/>
    <p:sldId id="376" r:id="rId38"/>
    <p:sldId id="420" r:id="rId39"/>
    <p:sldId id="441" r:id="rId40"/>
    <p:sldId id="442" r:id="rId41"/>
    <p:sldId id="379" r:id="rId42"/>
    <p:sldId id="381" r:id="rId43"/>
    <p:sldId id="382" r:id="rId44"/>
    <p:sldId id="444" r:id="rId45"/>
    <p:sldId id="384" r:id="rId46"/>
    <p:sldId id="385" r:id="rId47"/>
    <p:sldId id="386" r:id="rId48"/>
    <p:sldId id="445" r:id="rId49"/>
    <p:sldId id="387" r:id="rId50"/>
    <p:sldId id="443" r:id="rId51"/>
    <p:sldId id="461" r:id="rId52"/>
    <p:sldId id="462" r:id="rId53"/>
    <p:sldId id="276" r:id="rId54"/>
    <p:sldId id="277" r:id="rId55"/>
    <p:sldId id="349" r:id="rId56"/>
    <p:sldId id="466" r:id="rId57"/>
    <p:sldId id="388" r:id="rId58"/>
    <p:sldId id="421" r:id="rId59"/>
    <p:sldId id="467" r:id="rId60"/>
    <p:sldId id="446" r:id="rId61"/>
    <p:sldId id="474" r:id="rId62"/>
    <p:sldId id="447" r:id="rId63"/>
    <p:sldId id="392" r:id="rId64"/>
    <p:sldId id="481" r:id="rId65"/>
    <p:sldId id="480" r:id="rId66"/>
    <p:sldId id="490" r:id="rId67"/>
    <p:sldId id="482" r:id="rId68"/>
    <p:sldId id="281" r:id="rId69"/>
    <p:sldId id="393" r:id="rId70"/>
    <p:sldId id="423" r:id="rId71"/>
    <p:sldId id="394" r:id="rId72"/>
    <p:sldId id="395" r:id="rId73"/>
    <p:sldId id="463" r:id="rId74"/>
    <p:sldId id="424" r:id="rId75"/>
    <p:sldId id="283" r:id="rId76"/>
    <p:sldId id="396" r:id="rId77"/>
    <p:sldId id="477" r:id="rId78"/>
    <p:sldId id="286" r:id="rId79"/>
    <p:sldId id="285" r:id="rId80"/>
    <p:sldId id="350" r:id="rId81"/>
    <p:sldId id="455" r:id="rId82"/>
    <p:sldId id="452" r:id="rId83"/>
    <p:sldId id="453" r:id="rId84"/>
    <p:sldId id="454" r:id="rId85"/>
    <p:sldId id="475" r:id="rId86"/>
    <p:sldId id="399" r:id="rId87"/>
    <p:sldId id="400" r:id="rId88"/>
    <p:sldId id="456" r:id="rId89"/>
    <p:sldId id="457" r:id="rId90"/>
    <p:sldId id="401" r:id="rId91"/>
    <p:sldId id="465" r:id="rId92"/>
    <p:sldId id="489" r:id="rId93"/>
    <p:sldId id="478" r:id="rId94"/>
    <p:sldId id="483" r:id="rId95"/>
    <p:sldId id="290" r:id="rId96"/>
    <p:sldId id="297" r:id="rId97"/>
    <p:sldId id="450" r:id="rId98"/>
    <p:sldId id="298" r:id="rId99"/>
    <p:sldId id="299" r:id="rId100"/>
    <p:sldId id="301" r:id="rId101"/>
    <p:sldId id="487" r:id="rId102"/>
    <p:sldId id="488" r:id="rId103"/>
    <p:sldId id="402" r:id="rId104"/>
    <p:sldId id="403" r:id="rId105"/>
    <p:sldId id="404" r:id="rId106"/>
    <p:sldId id="426" r:id="rId107"/>
    <p:sldId id="304" r:id="rId108"/>
    <p:sldId id="305" r:id="rId109"/>
    <p:sldId id="469" r:id="rId110"/>
    <p:sldId id="353" r:id="rId111"/>
    <p:sldId id="352" r:id="rId112"/>
    <p:sldId id="307" r:id="rId113"/>
    <p:sldId id="485" r:id="rId114"/>
    <p:sldId id="405" r:id="rId115"/>
    <p:sldId id="406" r:id="rId116"/>
    <p:sldId id="427" r:id="rId117"/>
    <p:sldId id="309" r:id="rId118"/>
    <p:sldId id="407" r:id="rId119"/>
    <p:sldId id="355" r:id="rId120"/>
    <p:sldId id="310" r:id="rId121"/>
    <p:sldId id="311" r:id="rId122"/>
    <p:sldId id="472" r:id="rId123"/>
    <p:sldId id="473" r:id="rId124"/>
    <p:sldId id="479" r:id="rId125"/>
    <p:sldId id="484" r:id="rId126"/>
    <p:sldId id="409" r:id="rId127"/>
    <p:sldId id="314" r:id="rId128"/>
    <p:sldId id="315" r:id="rId129"/>
    <p:sldId id="318" r:id="rId130"/>
    <p:sldId id="319" r:id="rId131"/>
    <p:sldId id="327" r:id="rId132"/>
    <p:sldId id="328" r:id="rId133"/>
    <p:sldId id="329" r:id="rId134"/>
    <p:sldId id="340" r:id="rId135"/>
    <p:sldId id="330" r:id="rId136"/>
    <p:sldId id="338" r:id="rId137"/>
    <p:sldId id="339" r:id="rId138"/>
    <p:sldId id="331" r:id="rId139"/>
    <p:sldId id="411" r:id="rId140"/>
    <p:sldId id="332" r:id="rId141"/>
    <p:sldId id="415" r:id="rId142"/>
    <p:sldId id="414" r:id="rId143"/>
    <p:sldId id="341" r:id="rId144"/>
    <p:sldId id="412" r:id="rId145"/>
    <p:sldId id="413" r:id="rId146"/>
    <p:sldId id="428" r:id="rId147"/>
    <p:sldId id="334" r:id="rId148"/>
    <p:sldId id="335" r:id="rId149"/>
    <p:sldId id="342" r:id="rId150"/>
    <p:sldId id="343" r:id="rId151"/>
    <p:sldId id="345" r:id="rId152"/>
    <p:sldId id="346" r:id="rId153"/>
    <p:sldId id="418" r:id="rId154"/>
    <p:sldId id="429" r:id="rId155"/>
    <p:sldId id="416" r:id="rId156"/>
    <p:sldId id="417" r:id="rId157"/>
    <p:sldId id="486"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1F4E79"/>
    <a:srgbClr val="063170"/>
    <a:srgbClr val="143350"/>
    <a:srgbClr val="003366"/>
    <a:srgbClr val="92E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65" d="100"/>
          <a:sy n="65" d="100"/>
        </p:scale>
        <p:origin x="712"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presProps" Target="pres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0FF36-7375-4443-91E6-36EB6FDEF359}" type="datetimeFigureOut">
              <a:rPr lang="en-US" smtClean="0"/>
              <a:t>1/30/2017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FB206-1CAF-443C-A882-E6F6EFE08FC7}" type="slidenum">
              <a:rPr lang="en-US" smtClean="0"/>
              <a:t>‹#›</a:t>
            </a:fld>
            <a:endParaRPr lang="en-US"/>
          </a:p>
        </p:txBody>
      </p:sp>
    </p:spTree>
    <p:extLst>
      <p:ext uri="{BB962C8B-B14F-4D97-AF65-F5344CB8AC3E}">
        <p14:creationId xmlns:p14="http://schemas.microsoft.com/office/powerpoint/2010/main" val="1785622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FB206-1CAF-443C-A882-E6F6EFE08FC7}" type="slidenum">
              <a:rPr lang="en-US" smtClean="0"/>
              <a:t>55</a:t>
            </a:fld>
            <a:endParaRPr lang="en-US"/>
          </a:p>
        </p:txBody>
      </p:sp>
    </p:spTree>
    <p:extLst>
      <p:ext uri="{BB962C8B-B14F-4D97-AF65-F5344CB8AC3E}">
        <p14:creationId xmlns:p14="http://schemas.microsoft.com/office/powerpoint/2010/main" val="2608674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3E9CB3-B0F5-4AA1-A927-D6A6944C84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333227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9CB3-B0F5-4AA1-A927-D6A6944C84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19891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9CB3-B0F5-4AA1-A927-D6A6944C84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89492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948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93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169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464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66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726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00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77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E9CB3-B0F5-4AA1-A927-D6A6944C84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583545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594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458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801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84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40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069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165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42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01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13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3E9CB3-B0F5-4AA1-A927-D6A6944C84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2225490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26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42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298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E9CB3-B0F5-4AA1-A927-D6A6944C841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3901491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3E9CB3-B0F5-4AA1-A927-D6A6944C8415}" type="datetimeFigureOut">
              <a:rPr lang="en-US" smtClean="0"/>
              <a:t>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36132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3E9CB3-B0F5-4AA1-A927-D6A6944C8415}" type="datetimeFigureOut">
              <a:rPr lang="en-US" smtClean="0"/>
              <a:t>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85392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E9CB3-B0F5-4AA1-A927-D6A6944C8415}" type="datetimeFigureOut">
              <a:rPr lang="en-US" smtClean="0"/>
              <a:t>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14801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E9CB3-B0F5-4AA1-A927-D6A6944C841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404001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E9CB3-B0F5-4AA1-A927-D6A6944C841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CFF5-04A4-4E88-A95B-0B08691E145E}" type="slidenum">
              <a:rPr lang="en-US" smtClean="0"/>
              <a:t>‹#›</a:t>
            </a:fld>
            <a:endParaRPr lang="en-US"/>
          </a:p>
        </p:txBody>
      </p:sp>
    </p:spTree>
    <p:extLst>
      <p:ext uri="{BB962C8B-B14F-4D97-AF65-F5344CB8AC3E}">
        <p14:creationId xmlns:p14="http://schemas.microsoft.com/office/powerpoint/2010/main" val="262756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3350">
            <a:alpha val="9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E9CB3-B0F5-4AA1-A927-D6A6944C8415}" type="datetimeFigureOut">
              <a:rPr lang="en-US" smtClean="0"/>
              <a:t>1/30/2017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9CFF5-04A4-4E88-A95B-0B08691E145E}" type="slidenum">
              <a:rPr lang="en-US" smtClean="0"/>
              <a:t>‹#›</a:t>
            </a:fld>
            <a:endParaRPr lang="en-US"/>
          </a:p>
        </p:txBody>
      </p:sp>
    </p:spTree>
    <p:extLst>
      <p:ext uri="{BB962C8B-B14F-4D97-AF65-F5344CB8AC3E}">
        <p14:creationId xmlns:p14="http://schemas.microsoft.com/office/powerpoint/2010/main" val="262094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43350">
            <a:alpha val="9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417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2323B4-DA91-438F-9D08-3C40A5E6E79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1/30/2017</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97806-B258-48B4-9065-0AA1CD303F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144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latin typeface="AirfoilScriptSSK" panose="00000400000000000000" pitchFamily="2" charset="0"/>
              </a:rPr>
              <a:t>In the Name of God</a:t>
            </a:r>
            <a:endParaRPr lang="en-US" dirty="0">
              <a:solidFill>
                <a:schemeClr val="bg1"/>
              </a:solidFill>
              <a:latin typeface="AirfoilScriptSSK" panose="00000400000000000000" pitchFamily="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91309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99"/>
                </a:solidFill>
                <a:latin typeface="Times New Roman" panose="02020603050405020304" pitchFamily="18" charset="0"/>
              </a:rPr>
              <a:t>Recommendation 1</a:t>
            </a:r>
          </a:p>
          <a:p>
            <a:pPr marL="0" indent="0">
              <a:buNone/>
            </a:pPr>
            <a:r>
              <a:rPr lang="en-US" dirty="0">
                <a:solidFill>
                  <a:schemeClr val="bg1"/>
                </a:solidFill>
                <a:latin typeface="Times New Roman" panose="02020603050405020304" pitchFamily="18" charset="0"/>
              </a:rPr>
              <a:t>When possible, population-based trimester-specific reference ranges for serum TSH should </a:t>
            </a:r>
            <a:r>
              <a:rPr lang="en-US" dirty="0" smtClean="0">
                <a:solidFill>
                  <a:schemeClr val="bg1"/>
                </a:solidFill>
                <a:latin typeface="Times New Roman" panose="02020603050405020304" pitchFamily="18" charset="0"/>
              </a:rPr>
              <a:t>be defined </a:t>
            </a:r>
            <a:r>
              <a:rPr lang="en-US" dirty="0">
                <a:solidFill>
                  <a:schemeClr val="bg1"/>
                </a:solidFill>
                <a:latin typeface="Times New Roman" panose="02020603050405020304" pitchFamily="18" charset="0"/>
              </a:rPr>
              <a:t>through assessment of local population data representative of a healthcare </a:t>
            </a:r>
            <a:r>
              <a:rPr lang="en-US" dirty="0" smtClean="0">
                <a:solidFill>
                  <a:schemeClr val="bg1"/>
                </a:solidFill>
                <a:latin typeface="Times New Roman" panose="02020603050405020304" pitchFamily="18" charset="0"/>
              </a:rPr>
              <a:t>provider’s practice</a:t>
            </a:r>
            <a:r>
              <a:rPr lang="en-US" dirty="0">
                <a:solidFill>
                  <a:schemeClr val="bg1"/>
                </a:solidFill>
                <a:latin typeface="Times New Roman" panose="02020603050405020304" pitchFamily="18" charset="0"/>
              </a:rPr>
              <a:t>. Reference range determinations should only include pregnant women with no </a:t>
            </a:r>
            <a:r>
              <a:rPr lang="en-US" dirty="0" smtClean="0">
                <a:solidFill>
                  <a:schemeClr val="bg1"/>
                </a:solidFill>
                <a:latin typeface="Times New Roman" panose="02020603050405020304" pitchFamily="18" charset="0"/>
              </a:rPr>
              <a:t>known thyroid </a:t>
            </a:r>
            <a:r>
              <a:rPr lang="en-US" dirty="0">
                <a:solidFill>
                  <a:schemeClr val="bg1"/>
                </a:solidFill>
                <a:latin typeface="Times New Roman" panose="02020603050405020304" pitchFamily="18" charset="0"/>
              </a:rPr>
              <a:t>disease, optimal iodine intake, and negative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 status. </a:t>
            </a:r>
            <a:endParaRPr lang="en-US" dirty="0" smtClean="0">
              <a:solidFill>
                <a:schemeClr val="bg1"/>
              </a:solidFill>
              <a:latin typeface="Times New Roman" panose="02020603050405020304" pitchFamily="18" charset="0"/>
            </a:endParaRPr>
          </a:p>
          <a:p>
            <a:pPr marL="0" indent="0">
              <a:buNone/>
            </a:pPr>
            <a:r>
              <a:rPr lang="en-US" dirty="0" smtClean="0">
                <a:solidFill>
                  <a:srgbClr val="FFFF99"/>
                </a:solidFill>
                <a:latin typeface="Times New Roman" panose="02020603050405020304" pitchFamily="18" charset="0"/>
              </a:rPr>
              <a:t>(</a:t>
            </a:r>
            <a:r>
              <a:rPr lang="en-US" b="1" i="1" dirty="0" smtClean="0">
                <a:solidFill>
                  <a:srgbClr val="FFFF99"/>
                </a:solidFill>
                <a:latin typeface="Times New Roman" panose="02020603050405020304" pitchFamily="18" charset="0"/>
              </a:rPr>
              <a:t>Strong recommendation</a:t>
            </a:r>
            <a:r>
              <a:rPr lang="en-US" b="1" i="1" dirty="0">
                <a:solidFill>
                  <a:srgbClr val="FFFF99"/>
                </a:solidFill>
                <a:latin typeface="Times New Roman" panose="02020603050405020304" pitchFamily="18" charset="0"/>
              </a:rPr>
              <a:t>, Moderate quality evidence)</a:t>
            </a:r>
            <a:endParaRPr lang="en-US" dirty="0">
              <a:solidFill>
                <a:srgbClr val="FFFF99"/>
              </a:solidFill>
            </a:endParaRPr>
          </a:p>
        </p:txBody>
      </p:sp>
    </p:spTree>
    <p:extLst>
      <p:ext uri="{BB962C8B-B14F-4D97-AF65-F5344CB8AC3E}">
        <p14:creationId xmlns:p14="http://schemas.microsoft.com/office/powerpoint/2010/main" val="7713075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608162" y="236306"/>
            <a:ext cx="6975676" cy="645217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709853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rgbClr val="FFFF00"/>
                </a:solidFill>
                <a:latin typeface="Times New Roman" panose="02020603050405020304" pitchFamily="18" charset="0"/>
              </a:rPr>
              <a:t>SHOULD ANTITHYROID MEDICATION BE WITHDRAWN </a:t>
            </a:r>
            <a:r>
              <a:rPr lang="en-US" sz="2400" b="1" dirty="0" smtClean="0">
                <a:solidFill>
                  <a:srgbClr val="FFFF00"/>
                </a:solidFill>
                <a:latin typeface="Times New Roman" panose="02020603050405020304" pitchFamily="18" charset="0"/>
              </a:rPr>
              <a:t>OR MODIFIED </a:t>
            </a:r>
            <a:r>
              <a:rPr lang="en-US" sz="2400" b="1" dirty="0">
                <a:solidFill>
                  <a:srgbClr val="FFFF00"/>
                </a:solidFill>
                <a:latin typeface="Times New Roman" panose="02020603050405020304" pitchFamily="18" charset="0"/>
              </a:rPr>
              <a:t>IN EARLY PREGNANCY?</a:t>
            </a:r>
            <a:endParaRPr lang="en-US" sz="2400" dirty="0">
              <a:solidFill>
                <a:srgbClr val="FFFF00"/>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latin typeface="Times New Roman" panose="02020603050405020304" pitchFamily="18" charset="0"/>
              </a:rPr>
              <a:t>Only </a:t>
            </a:r>
            <a:r>
              <a:rPr lang="en-US" dirty="0">
                <a:solidFill>
                  <a:schemeClr val="bg1"/>
                </a:solidFill>
                <a:latin typeface="Times New Roman" panose="02020603050405020304" pitchFamily="18" charset="0"/>
              </a:rPr>
              <a:t>a small fraction of patients who have become </a:t>
            </a:r>
            <a:r>
              <a:rPr lang="en-US" dirty="0" err="1" smtClean="0">
                <a:solidFill>
                  <a:schemeClr val="bg1"/>
                </a:solidFill>
                <a:latin typeface="Times New Roman" panose="02020603050405020304" pitchFamily="18" charset="0"/>
              </a:rPr>
              <a:t>TRAb</a:t>
            </a:r>
            <a:r>
              <a:rPr lang="en-US" dirty="0" smtClean="0">
                <a:solidFill>
                  <a:schemeClr val="bg1"/>
                </a:solidFill>
                <a:latin typeface="Times New Roman" panose="02020603050405020304" pitchFamily="18" charset="0"/>
              </a:rPr>
              <a:t> negative </a:t>
            </a:r>
            <a:r>
              <a:rPr lang="en-US" dirty="0">
                <a:solidFill>
                  <a:schemeClr val="bg1"/>
                </a:solidFill>
                <a:latin typeface="Times New Roman" panose="02020603050405020304" pitchFamily="18" charset="0"/>
              </a:rPr>
              <a:t>during therapy will become hyperthyroid within the first </a:t>
            </a:r>
            <a:r>
              <a:rPr lang="en-US" dirty="0" smtClean="0">
                <a:solidFill>
                  <a:schemeClr val="bg1"/>
                </a:solidFill>
                <a:latin typeface="Times New Roman" panose="02020603050405020304" pitchFamily="18" charset="0"/>
              </a:rPr>
              <a:t>months</a:t>
            </a:r>
          </a:p>
          <a:p>
            <a:pPr marL="0" indent="0">
              <a:buNone/>
            </a:pPr>
            <a:r>
              <a:rPr lang="en-US" dirty="0" smtClean="0">
                <a:solidFill>
                  <a:schemeClr val="bg1"/>
                </a:solidFill>
                <a:latin typeface="Times New Roman" panose="02020603050405020304" pitchFamily="18" charset="0"/>
              </a:rPr>
              <a:t>(</a:t>
            </a:r>
            <a:r>
              <a:rPr lang="en-US" i="1" dirty="0" err="1" smtClean="0">
                <a:solidFill>
                  <a:schemeClr val="bg1"/>
                </a:solidFill>
                <a:latin typeface="Times New Roman" panose="02020603050405020304" pitchFamily="18" charset="0"/>
              </a:rPr>
              <a:t>Nedrebo</a:t>
            </a:r>
            <a:r>
              <a:rPr lang="en-US" i="1" dirty="0" smtClean="0">
                <a:solidFill>
                  <a:schemeClr val="bg1"/>
                </a:solidFill>
                <a:latin typeface="Times New Roman" panose="02020603050405020304" pitchFamily="18" charset="0"/>
              </a:rPr>
              <a:t> et al 2002</a:t>
            </a:r>
            <a:r>
              <a:rPr lang="en-US" dirty="0" smtClean="0">
                <a:solidFill>
                  <a:schemeClr val="bg1"/>
                </a:solidFill>
                <a:latin typeface="Times New Roman" panose="02020603050405020304" pitchFamily="18" charset="0"/>
              </a:rPr>
              <a:t>;5</a:t>
            </a:r>
            <a:r>
              <a:rPr lang="en-US" dirty="0">
                <a:solidFill>
                  <a:schemeClr val="bg1"/>
                </a:solidFill>
                <a:latin typeface="Times New Roman" panose="02020603050405020304" pitchFamily="18" charset="0"/>
              </a:rPr>
              <a:t>% </a:t>
            </a:r>
            <a:r>
              <a:rPr lang="en-US" dirty="0" smtClean="0">
                <a:solidFill>
                  <a:schemeClr val="bg1"/>
                </a:solidFill>
                <a:latin typeface="Times New Roman" panose="02020603050405020304" pitchFamily="18" charset="0"/>
              </a:rPr>
              <a:t>of </a:t>
            </a:r>
            <a:r>
              <a:rPr lang="en-US" dirty="0" err="1" smtClean="0">
                <a:solidFill>
                  <a:schemeClr val="bg1"/>
                </a:solidFill>
                <a:latin typeface="Times New Roman" panose="02020603050405020304" pitchFamily="18" charset="0"/>
              </a:rPr>
              <a:t>TRAb</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negative patients became hyperthyroid within 8 weeks after ATD </a:t>
            </a:r>
            <a:r>
              <a:rPr lang="en-US" dirty="0" smtClean="0">
                <a:solidFill>
                  <a:schemeClr val="bg1"/>
                </a:solidFill>
                <a:latin typeface="Times New Roman" panose="02020603050405020304" pitchFamily="18" charset="0"/>
              </a:rPr>
              <a:t>withdrawal)</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One </a:t>
            </a:r>
            <a:r>
              <a:rPr lang="en-US" dirty="0">
                <a:solidFill>
                  <a:schemeClr val="bg1"/>
                </a:solidFill>
                <a:latin typeface="Times New Roman" panose="02020603050405020304" pitchFamily="18" charset="0"/>
              </a:rPr>
              <a:t>option when pregnancy is diagnosed in a woman receiving ATD therapy </a:t>
            </a:r>
            <a:r>
              <a:rPr lang="en-US" dirty="0" smtClean="0">
                <a:solidFill>
                  <a:schemeClr val="bg1"/>
                </a:solidFill>
                <a:latin typeface="Times New Roman" panose="02020603050405020304" pitchFamily="18" charset="0"/>
              </a:rPr>
              <a:t>for GD </a:t>
            </a:r>
            <a:r>
              <a:rPr lang="en-US" dirty="0">
                <a:solidFill>
                  <a:schemeClr val="bg1"/>
                </a:solidFill>
                <a:latin typeface="Times New Roman" panose="02020603050405020304" pitchFamily="18" charset="0"/>
              </a:rPr>
              <a:t>and who, based on clinical and biochemical findings appears to be in remission, is </a:t>
            </a:r>
            <a:r>
              <a:rPr lang="en-US" dirty="0" smtClean="0">
                <a:solidFill>
                  <a:schemeClr val="bg1"/>
                </a:solidFill>
                <a:latin typeface="Times New Roman" panose="02020603050405020304" pitchFamily="18" charset="0"/>
              </a:rPr>
              <a:t>to withdraw </a:t>
            </a:r>
            <a:r>
              <a:rPr lang="en-US" dirty="0">
                <a:solidFill>
                  <a:schemeClr val="bg1"/>
                </a:solidFill>
                <a:latin typeface="Times New Roman" panose="02020603050405020304" pitchFamily="18" charset="0"/>
              </a:rPr>
              <a:t>ATD medication and perform repeated thyroid function testing during the </a:t>
            </a:r>
            <a:r>
              <a:rPr lang="en-US" dirty="0" smtClean="0">
                <a:solidFill>
                  <a:schemeClr val="bg1"/>
                </a:solidFill>
                <a:latin typeface="Times New Roman" panose="02020603050405020304" pitchFamily="18" charset="0"/>
              </a:rPr>
              <a:t>first trimester </a:t>
            </a:r>
            <a:r>
              <a:rPr lang="en-US" dirty="0">
                <a:solidFill>
                  <a:schemeClr val="bg1"/>
                </a:solidFill>
                <a:latin typeface="Times New Roman" panose="02020603050405020304" pitchFamily="18" charset="0"/>
              </a:rPr>
              <a:t>of pregnancy.</a:t>
            </a:r>
            <a:endParaRPr lang="en-US" dirty="0">
              <a:solidFill>
                <a:schemeClr val="bg1"/>
              </a:solidFill>
            </a:endParaRPr>
          </a:p>
        </p:txBody>
      </p:sp>
    </p:spTree>
    <p:extLst>
      <p:ext uri="{BB962C8B-B14F-4D97-AF65-F5344CB8AC3E}">
        <p14:creationId xmlns:p14="http://schemas.microsoft.com/office/powerpoint/2010/main" val="40985889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chemeClr val="bg1"/>
                </a:solidFill>
                <a:latin typeface="Times New Roman" panose="02020603050405020304" pitchFamily="18" charset="0"/>
              </a:rPr>
              <a:t>The risk</a:t>
            </a:r>
            <a:r>
              <a:rPr lang="en-US" dirty="0">
                <a:solidFill>
                  <a:schemeClr val="bg1"/>
                </a:solidFill>
                <a:latin typeface="Times New Roman" panose="02020603050405020304" pitchFamily="18" charset="0"/>
              </a:rPr>
              <a:t> of rapid relapse of hyperthyroidism after medication </a:t>
            </a:r>
            <a:r>
              <a:rPr lang="en-US" dirty="0" smtClean="0">
                <a:solidFill>
                  <a:schemeClr val="bg1"/>
                </a:solidFill>
                <a:latin typeface="Times New Roman" panose="02020603050405020304" pitchFamily="18" charset="0"/>
              </a:rPr>
              <a:t>withdrawal </a:t>
            </a:r>
            <a:r>
              <a:rPr lang="en-US" dirty="0">
                <a:solidFill>
                  <a:schemeClr val="bg1"/>
                </a:solidFill>
                <a:latin typeface="Times New Roman" panose="02020603050405020304" pitchFamily="18" charset="0"/>
              </a:rPr>
              <a:t>is high in </a:t>
            </a:r>
            <a:r>
              <a:rPr lang="en-US" dirty="0" smtClean="0">
                <a:solidFill>
                  <a:schemeClr val="bg1"/>
                </a:solidFill>
                <a:latin typeface="Times New Roman" panose="02020603050405020304" pitchFamily="18" charset="0"/>
              </a:rPr>
              <a:t>patients; </a:t>
            </a:r>
            <a:r>
              <a:rPr lang="en-US" dirty="0">
                <a:solidFill>
                  <a:schemeClr val="bg1"/>
                </a:solidFill>
                <a:latin typeface="Times New Roman" panose="02020603050405020304" pitchFamily="18" charset="0"/>
              </a:rPr>
              <a:t>who have been treated for a </a:t>
            </a:r>
            <a:r>
              <a:rPr lang="en-US" dirty="0" smtClean="0">
                <a:solidFill>
                  <a:schemeClr val="bg1"/>
                </a:solidFill>
                <a:latin typeface="Times New Roman" panose="02020603050405020304" pitchFamily="18" charset="0"/>
              </a:rPr>
              <a:t>short period </a:t>
            </a:r>
            <a:r>
              <a:rPr lang="en-US" dirty="0">
                <a:solidFill>
                  <a:schemeClr val="bg1"/>
                </a:solidFill>
                <a:latin typeface="Times New Roman" panose="02020603050405020304" pitchFamily="18" charset="0"/>
              </a:rPr>
              <a:t>(&lt; 6 months), who have suppressed or low serum TSH while on medication </a:t>
            </a:r>
            <a:r>
              <a:rPr lang="en-US" dirty="0" err="1" smtClean="0">
                <a:solidFill>
                  <a:schemeClr val="bg1"/>
                </a:solidFill>
                <a:latin typeface="Times New Roman" panose="02020603050405020304" pitchFamily="18" charset="0"/>
              </a:rPr>
              <a:t>prepregnancy</a:t>
            </a:r>
            <a:r>
              <a:rPr lang="en-US" dirty="0" smtClean="0">
                <a:solidFill>
                  <a:schemeClr val="bg1"/>
                </a:solidFill>
                <a:latin typeface="Times New Roman" panose="02020603050405020304" pitchFamily="18" charset="0"/>
              </a:rPr>
              <a:t>, who </a:t>
            </a:r>
            <a:r>
              <a:rPr lang="en-US" dirty="0">
                <a:solidFill>
                  <a:schemeClr val="bg1"/>
                </a:solidFill>
                <a:latin typeface="Times New Roman" panose="02020603050405020304" pitchFamily="18" charset="0"/>
              </a:rPr>
              <a:t>require &gt;5-10 mg of MMI per day to stay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who have </a:t>
            </a:r>
            <a:r>
              <a:rPr lang="en-US" dirty="0" smtClean="0">
                <a:solidFill>
                  <a:schemeClr val="bg1"/>
                </a:solidFill>
                <a:latin typeface="Times New Roman" panose="02020603050405020304" pitchFamily="18" charset="0"/>
              </a:rPr>
              <a:t>active </a:t>
            </a:r>
            <a:r>
              <a:rPr lang="en-US" dirty="0" err="1" smtClean="0">
                <a:solidFill>
                  <a:schemeClr val="bg1"/>
                </a:solidFill>
                <a:latin typeface="Times New Roman" panose="02020603050405020304" pitchFamily="18" charset="0"/>
              </a:rPr>
              <a:t>orbitopathy</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or large goiter, and those who have high levels of </a:t>
            </a:r>
            <a:r>
              <a:rPr lang="en-US" dirty="0" err="1">
                <a:solidFill>
                  <a:schemeClr val="bg1"/>
                </a:solidFill>
                <a:latin typeface="Times New Roman" panose="02020603050405020304" pitchFamily="18" charset="0"/>
              </a:rPr>
              <a:t>TRAb</a:t>
            </a:r>
            <a:endParaRPr lang="en-US" dirty="0">
              <a:solidFill>
                <a:schemeClr val="bg1"/>
              </a:solidFill>
            </a:endParaRPr>
          </a:p>
        </p:txBody>
      </p:sp>
    </p:spTree>
    <p:extLst>
      <p:ext uri="{BB962C8B-B14F-4D97-AF65-F5344CB8AC3E}">
        <p14:creationId xmlns:p14="http://schemas.microsoft.com/office/powerpoint/2010/main" val="35767257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5486399" cy="16089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566279" y="1776049"/>
            <a:ext cx="9059441" cy="4249280"/>
          </a:xfrm>
          <a:prstGeom prst="rect">
            <a:avLst/>
          </a:prstGeom>
        </p:spPr>
      </p:pic>
      <p:sp>
        <p:nvSpPr>
          <p:cNvPr id="6" name="Rectangle 5"/>
          <p:cNvSpPr/>
          <p:nvPr/>
        </p:nvSpPr>
        <p:spPr>
          <a:xfrm>
            <a:off x="9094532" y="6110690"/>
            <a:ext cx="1531188" cy="369332"/>
          </a:xfrm>
          <a:prstGeom prst="rect">
            <a:avLst/>
          </a:prstGeom>
        </p:spPr>
        <p:txBody>
          <a:bodyPr wrap="none">
            <a:spAutoFit/>
          </a:bodyPr>
          <a:lstStyle/>
          <a:p>
            <a:r>
              <a:rPr lang="en-US" u="sng" dirty="0" smtClean="0">
                <a:solidFill>
                  <a:schemeClr val="bg1"/>
                </a:solidFill>
                <a:latin typeface="Arial" panose="020B0604020202020204" pitchFamily="34" charset="0"/>
                <a:cs typeface="Arial" panose="020B0604020202020204" pitchFamily="34" charset="0"/>
              </a:rPr>
              <a:t>Thyroid 2015</a:t>
            </a:r>
            <a:endParaRPr lang="en-US" sz="2800"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0549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85002" y="3542167"/>
            <a:ext cx="6604876" cy="3315833"/>
          </a:xfrm>
          <a:prstGeom prst="rect">
            <a:avLst/>
          </a:prstGeom>
        </p:spPr>
      </p:pic>
      <p:pic>
        <p:nvPicPr>
          <p:cNvPr id="5" name="Picture 4"/>
          <p:cNvPicPr>
            <a:picLocks noChangeAspect="1"/>
          </p:cNvPicPr>
          <p:nvPr/>
        </p:nvPicPr>
        <p:blipFill>
          <a:blip r:embed="rId3"/>
          <a:stretch>
            <a:fillRect/>
          </a:stretch>
        </p:blipFill>
        <p:spPr>
          <a:xfrm>
            <a:off x="2885002" y="211800"/>
            <a:ext cx="6604876" cy="3183200"/>
          </a:xfrm>
          <a:prstGeom prst="rect">
            <a:avLst/>
          </a:prstGeom>
        </p:spPr>
      </p:pic>
    </p:spTree>
    <p:extLst>
      <p:ext uri="{BB962C8B-B14F-4D97-AF65-F5344CB8AC3E}">
        <p14:creationId xmlns:p14="http://schemas.microsoft.com/office/powerpoint/2010/main" val="10383410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00"/>
                </a:solidFill>
                <a:latin typeface="Times New Roman" panose="02020603050405020304" pitchFamily="18" charset="0"/>
              </a:rPr>
              <a:t>Recommendation 46</a:t>
            </a:r>
          </a:p>
          <a:p>
            <a:pPr marL="0" indent="0">
              <a:buNone/>
            </a:pPr>
            <a:r>
              <a:rPr lang="en-US" b="1" dirty="0">
                <a:solidFill>
                  <a:schemeClr val="bg1"/>
                </a:solidFill>
                <a:latin typeface="Times New Roman" panose="02020603050405020304" pitchFamily="18" charset="0"/>
              </a:rPr>
              <a:t>a. </a:t>
            </a:r>
            <a:r>
              <a:rPr lang="en-US" dirty="0">
                <a:solidFill>
                  <a:schemeClr val="bg1"/>
                </a:solidFill>
                <a:latin typeface="Times New Roman" panose="02020603050405020304" pitchFamily="18" charset="0"/>
              </a:rPr>
              <a:t>In a newly-pregnant woman with Graves’ disease, who is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on a low dose of </a:t>
            </a:r>
            <a:r>
              <a:rPr lang="en-US" dirty="0" smtClean="0">
                <a:solidFill>
                  <a:schemeClr val="bg1"/>
                </a:solidFill>
                <a:latin typeface="Times New Roman" panose="02020603050405020304" pitchFamily="18" charset="0"/>
              </a:rPr>
              <a:t>MMI (</a:t>
            </a:r>
            <a:r>
              <a:rPr lang="en-US" dirty="0">
                <a:solidFill>
                  <a:schemeClr val="bg1"/>
                </a:solidFill>
                <a:latin typeface="Times New Roman" panose="02020603050405020304" pitchFamily="18" charset="0"/>
              </a:rPr>
              <a:t>≤5-10 mg/day) or PTU (≤ 100-200 mg/day), the physician should consider discontinuing </a:t>
            </a:r>
            <a:r>
              <a:rPr lang="en-US" dirty="0" smtClean="0">
                <a:solidFill>
                  <a:schemeClr val="bg1"/>
                </a:solidFill>
                <a:latin typeface="Times New Roman" panose="02020603050405020304" pitchFamily="18" charset="0"/>
              </a:rPr>
              <a:t>all </a:t>
            </a:r>
            <a:r>
              <a:rPr lang="en-US" dirty="0" err="1" smtClean="0">
                <a:solidFill>
                  <a:schemeClr val="bg1"/>
                </a:solidFill>
                <a:latin typeface="Times New Roman" panose="02020603050405020304" pitchFamily="18" charset="0"/>
              </a:rPr>
              <a:t>antithyroid</a:t>
            </a:r>
            <a:r>
              <a:rPr lang="en-US" dirty="0" smtClean="0">
                <a:solidFill>
                  <a:schemeClr val="bg1"/>
                </a:solidFill>
                <a:latin typeface="Times New Roman" panose="02020603050405020304" pitchFamily="18" charset="0"/>
              </a:rPr>
              <a:t> medication given </a:t>
            </a:r>
            <a:r>
              <a:rPr lang="en-US" dirty="0">
                <a:solidFill>
                  <a:schemeClr val="bg1"/>
                </a:solidFill>
                <a:latin typeface="Times New Roman" panose="02020603050405020304" pitchFamily="18" charset="0"/>
              </a:rPr>
              <a:t>potential teratogenic effects. The decision to stop </a:t>
            </a:r>
            <a:r>
              <a:rPr lang="en-US" dirty="0" smtClean="0">
                <a:solidFill>
                  <a:schemeClr val="bg1"/>
                </a:solidFill>
                <a:latin typeface="Times New Roman" panose="02020603050405020304" pitchFamily="18" charset="0"/>
              </a:rPr>
              <a:t>medication should </a:t>
            </a:r>
            <a:r>
              <a:rPr lang="en-US" dirty="0">
                <a:solidFill>
                  <a:schemeClr val="bg1"/>
                </a:solidFill>
                <a:latin typeface="Times New Roman" panose="02020603050405020304" pitchFamily="18" charset="0"/>
              </a:rPr>
              <a:t>take into account the disease history, goiter size, duration of therapy, results of </a:t>
            </a:r>
            <a:r>
              <a:rPr lang="en-US" dirty="0" smtClean="0">
                <a:solidFill>
                  <a:schemeClr val="bg1"/>
                </a:solidFill>
                <a:latin typeface="Times New Roman" panose="02020603050405020304" pitchFamily="18" charset="0"/>
              </a:rPr>
              <a:t>recent thyroid </a:t>
            </a:r>
            <a:r>
              <a:rPr lang="en-US" dirty="0">
                <a:solidFill>
                  <a:schemeClr val="bg1"/>
                </a:solidFill>
                <a:latin typeface="Times New Roman" panose="02020603050405020304" pitchFamily="18" charset="0"/>
              </a:rPr>
              <a:t>function tests,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measurement, and other clinical factors</a:t>
            </a:r>
            <a:r>
              <a:rPr lang="en-US"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(Weak recommendation</a:t>
            </a:r>
            <a:r>
              <a:rPr lang="en-US" b="1" i="1" dirty="0">
                <a:solidFill>
                  <a:srgbClr val="FFFF00"/>
                </a:solidFill>
                <a:latin typeface="Times New Roman" panose="02020603050405020304" pitchFamily="18" charset="0"/>
              </a:rPr>
              <a:t>, Low quality evidence)</a:t>
            </a:r>
            <a:endParaRPr lang="en-US" dirty="0">
              <a:solidFill>
                <a:srgbClr val="FFFF00"/>
              </a:solidFill>
              <a:latin typeface="Times New Roman" panose="02020603050405020304" pitchFamily="18" charset="0"/>
            </a:endParaRPr>
          </a:p>
          <a:p>
            <a:pPr marL="0" indent="0">
              <a:buNone/>
            </a:pPr>
            <a:endParaRPr lang="en-US" sz="1800" b="1" dirty="0">
              <a:latin typeface="Helvetica" pitchFamily="50" charset="0"/>
            </a:endParaRPr>
          </a:p>
        </p:txBody>
      </p:sp>
    </p:spTree>
    <p:extLst>
      <p:ext uri="{BB962C8B-B14F-4D97-AF65-F5344CB8AC3E}">
        <p14:creationId xmlns:p14="http://schemas.microsoft.com/office/powerpoint/2010/main" val="11589235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8940"/>
          </a:xfrm>
        </p:spPr>
        <p:txBody>
          <a:bodyPr>
            <a:normAutofit fontScale="90000"/>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838200" y="1022555"/>
            <a:ext cx="10515600" cy="5154408"/>
          </a:xfrm>
        </p:spPr>
        <p:txBody>
          <a:bodyPr>
            <a:normAutofit lnSpcReduction="10000"/>
          </a:bodyPr>
          <a:lstStyle/>
          <a:p>
            <a:pPr marL="0" indent="0">
              <a:buNone/>
            </a:pPr>
            <a:r>
              <a:rPr lang="en-US" b="1" i="1" dirty="0">
                <a:solidFill>
                  <a:schemeClr val="bg1"/>
                </a:solidFill>
                <a:latin typeface="Times New Roman" panose="02020603050405020304" pitchFamily="18" charset="0"/>
              </a:rPr>
              <a:t>b. </a:t>
            </a:r>
            <a:r>
              <a:rPr lang="en-US" dirty="0">
                <a:solidFill>
                  <a:schemeClr val="bg1"/>
                </a:solidFill>
                <a:latin typeface="Times New Roman" panose="02020603050405020304" pitchFamily="18" charset="0"/>
              </a:rPr>
              <a:t>Following cessation of </a:t>
            </a:r>
            <a:r>
              <a:rPr lang="en-US" dirty="0" err="1">
                <a:solidFill>
                  <a:schemeClr val="bg1"/>
                </a:solidFill>
                <a:latin typeface="Times New Roman" panose="02020603050405020304" pitchFamily="18" charset="0"/>
              </a:rPr>
              <a:t>antithyroid</a:t>
            </a:r>
            <a:r>
              <a:rPr lang="en-US" dirty="0">
                <a:solidFill>
                  <a:schemeClr val="bg1"/>
                </a:solidFill>
                <a:latin typeface="Times New Roman" panose="02020603050405020304" pitchFamily="18" charset="0"/>
              </a:rPr>
              <a:t> medication, maternal thyroid function testing (TSH, </a:t>
            </a:r>
            <a:r>
              <a:rPr lang="en-US" dirty="0" smtClean="0">
                <a:solidFill>
                  <a:schemeClr val="bg1"/>
                </a:solidFill>
                <a:latin typeface="Times New Roman" panose="02020603050405020304" pitchFamily="18" charset="0"/>
              </a:rPr>
              <a:t>and FT4 </a:t>
            </a:r>
            <a:r>
              <a:rPr lang="en-US" dirty="0">
                <a:solidFill>
                  <a:schemeClr val="bg1"/>
                </a:solidFill>
                <a:latin typeface="Times New Roman" panose="02020603050405020304" pitchFamily="18" charset="0"/>
              </a:rPr>
              <a:t>or TT4) and clinical examination should be performed every 1-2 weeks to </a:t>
            </a:r>
            <a:r>
              <a:rPr lang="en-US" dirty="0" smtClean="0">
                <a:solidFill>
                  <a:schemeClr val="bg1"/>
                </a:solidFill>
                <a:latin typeface="Times New Roman" panose="02020603050405020304" pitchFamily="18" charset="0"/>
              </a:rPr>
              <a:t>assess maternal </a:t>
            </a:r>
            <a:r>
              <a:rPr lang="en-US" dirty="0">
                <a:solidFill>
                  <a:schemeClr val="bg1"/>
                </a:solidFill>
                <a:latin typeface="Times New Roman" panose="02020603050405020304" pitchFamily="18" charset="0"/>
              </a:rPr>
              <a:t>and fetal thyroid status. If the pregnant woman remains clinically and </a:t>
            </a:r>
            <a:r>
              <a:rPr lang="en-US" dirty="0" smtClean="0">
                <a:solidFill>
                  <a:schemeClr val="bg1"/>
                </a:solidFill>
                <a:latin typeface="Times New Roman" panose="02020603050405020304" pitchFamily="18" charset="0"/>
              </a:rPr>
              <a:t>biochemically </a:t>
            </a:r>
            <a:r>
              <a:rPr lang="en-US" dirty="0" err="1" smtClean="0">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test intervals may be extended to 2-4 weeks during the 2</a:t>
            </a:r>
            <a:r>
              <a:rPr lang="en-US" sz="1400" dirty="0">
                <a:solidFill>
                  <a:schemeClr val="bg1"/>
                </a:solidFill>
                <a:latin typeface="Times New Roman" panose="02020603050405020304" pitchFamily="18" charset="0"/>
              </a:rPr>
              <a:t>nd </a:t>
            </a:r>
            <a:r>
              <a:rPr lang="en-US" dirty="0">
                <a:solidFill>
                  <a:schemeClr val="bg1"/>
                </a:solidFill>
                <a:latin typeface="Times New Roman" panose="02020603050405020304" pitchFamily="18" charset="0"/>
              </a:rPr>
              <a:t>and 3</a:t>
            </a:r>
            <a:r>
              <a:rPr lang="en-US" sz="1400" dirty="0">
                <a:solidFill>
                  <a:schemeClr val="bg1"/>
                </a:solidFill>
                <a:latin typeface="Times New Roman" panose="02020603050405020304" pitchFamily="18" charset="0"/>
              </a:rPr>
              <a:t>rd </a:t>
            </a:r>
            <a:r>
              <a:rPr lang="en-US" dirty="0">
                <a:solidFill>
                  <a:schemeClr val="bg1"/>
                </a:solidFill>
                <a:latin typeface="Times New Roman" panose="02020603050405020304" pitchFamily="18" charset="0"/>
              </a:rPr>
              <a:t>trimester</a:t>
            </a:r>
            <a:r>
              <a:rPr lang="en-US"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(Weak recommendation</a:t>
            </a:r>
            <a:r>
              <a:rPr lang="en-US" b="1" i="1" dirty="0">
                <a:solidFill>
                  <a:srgbClr val="FFFF00"/>
                </a:solidFill>
                <a:latin typeface="Times New Roman" panose="02020603050405020304" pitchFamily="18" charset="0"/>
              </a:rPr>
              <a:t>, Low quality evidence)</a:t>
            </a:r>
          </a:p>
          <a:p>
            <a:pPr marL="0" indent="0">
              <a:buNone/>
            </a:pPr>
            <a:endParaRPr lang="en-US" b="1" dirty="0" smtClean="0">
              <a:solidFill>
                <a:schemeClr val="bg1"/>
              </a:solidFill>
              <a:latin typeface="Times New Roman" panose="02020603050405020304" pitchFamily="18" charset="0"/>
            </a:endParaRPr>
          </a:p>
          <a:p>
            <a:pPr marL="0" indent="0">
              <a:buNone/>
            </a:pPr>
            <a:r>
              <a:rPr lang="en-US" b="1" dirty="0" smtClean="0">
                <a:solidFill>
                  <a:schemeClr val="bg1"/>
                </a:solidFill>
                <a:latin typeface="Times New Roman" panose="02020603050405020304" pitchFamily="18" charset="0"/>
              </a:rPr>
              <a:t>c</a:t>
            </a:r>
            <a:r>
              <a:rPr lang="en-US" b="1" dirty="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At each assessment, the decision to continue conservative management (</a:t>
            </a:r>
            <a:r>
              <a:rPr lang="en-US" dirty="0" smtClean="0">
                <a:solidFill>
                  <a:schemeClr val="bg1"/>
                </a:solidFill>
                <a:latin typeface="Times New Roman" panose="02020603050405020304" pitchFamily="18" charset="0"/>
              </a:rPr>
              <a:t>withholding </a:t>
            </a:r>
            <a:r>
              <a:rPr lang="en-US" dirty="0" err="1" smtClean="0">
                <a:solidFill>
                  <a:schemeClr val="bg1"/>
                </a:solidFill>
                <a:latin typeface="Times New Roman" panose="02020603050405020304" pitchFamily="18" charset="0"/>
              </a:rPr>
              <a:t>antithyroid</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medication) should be guided both by the clinical and the biochemical </a:t>
            </a:r>
            <a:r>
              <a:rPr lang="en-US" dirty="0" smtClean="0">
                <a:solidFill>
                  <a:schemeClr val="bg1"/>
                </a:solidFill>
                <a:latin typeface="Times New Roman" panose="02020603050405020304" pitchFamily="18" charset="0"/>
              </a:rPr>
              <a:t>assessment of </a:t>
            </a:r>
            <a:r>
              <a:rPr lang="en-US" dirty="0">
                <a:solidFill>
                  <a:schemeClr val="bg1"/>
                </a:solidFill>
                <a:latin typeface="Times New Roman" panose="02020603050405020304" pitchFamily="18" charset="0"/>
              </a:rPr>
              <a:t>maternal thyroid status.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Low quality evidence)</a:t>
            </a:r>
            <a:endParaRPr lang="en-US" dirty="0">
              <a:solidFill>
                <a:srgbClr val="FFFF00"/>
              </a:solidFill>
            </a:endParaRPr>
          </a:p>
        </p:txBody>
      </p:sp>
    </p:spTree>
    <p:extLst>
      <p:ext uri="{BB962C8B-B14F-4D97-AF65-F5344CB8AC3E}">
        <p14:creationId xmlns:p14="http://schemas.microsoft.com/office/powerpoint/2010/main" val="40430969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2600" b="1" dirty="0">
                <a:solidFill>
                  <a:srgbClr val="000000"/>
                </a:solidFill>
                <a:latin typeface="Times New Roman" panose="02020603050405020304" pitchFamily="18" charset="0"/>
              </a:rPr>
              <a:t>RECOMMENDATION 86 </a:t>
            </a:r>
            <a:endParaRPr lang="en-US" sz="2600" dirty="0">
              <a:solidFill>
                <a:srgbClr val="000000"/>
              </a:solidFill>
              <a:latin typeface="Times New Roman" panose="02020603050405020304" pitchFamily="18" charset="0"/>
            </a:endParaRPr>
          </a:p>
          <a:p>
            <a:pPr marL="0" indent="0">
              <a:buNone/>
            </a:pPr>
            <a:r>
              <a:rPr lang="en-US" sz="2600" dirty="0">
                <a:solidFill>
                  <a:srgbClr val="000000"/>
                </a:solidFill>
                <a:latin typeface="Times New Roman" panose="02020603050405020304" pitchFamily="18" charset="0"/>
              </a:rPr>
              <a:t>We suggest that the physician contacted according to recommendation 85 evaluate whether ATD withdrawal in the first trimester of pregnancy is likely to cause relapse of hyperthyroidism or not. Evaluation should be based on patient records, especially the severity of GD at time of diagnosis and current disease activity, duration of ATD therapy, current ATD dose requirement, and results of recent thyroid function and </a:t>
            </a:r>
            <a:r>
              <a:rPr lang="en-US" sz="2600" dirty="0" err="1">
                <a:solidFill>
                  <a:srgbClr val="000000"/>
                </a:solidFill>
                <a:latin typeface="Times New Roman" panose="02020603050405020304" pitchFamily="18" charset="0"/>
              </a:rPr>
              <a:t>TRAb</a:t>
            </a:r>
            <a:r>
              <a:rPr lang="en-US" sz="2600" dirty="0">
                <a:solidFill>
                  <a:srgbClr val="000000"/>
                </a:solidFill>
                <a:latin typeface="Times New Roman" panose="02020603050405020304" pitchFamily="18" charset="0"/>
              </a:rPr>
              <a:t> testing. If risk of relapse is considered low, therapy can be withdrawn, and followed by weekly thyroid function testing during the 1</a:t>
            </a:r>
            <a:r>
              <a:rPr lang="en-US" sz="2600" b="0" i="0" u="none" strike="noStrike" baseline="0" dirty="0" smtClean="0">
                <a:solidFill>
                  <a:srgbClr val="000000"/>
                </a:solidFill>
                <a:latin typeface="Times New Roman" panose="02020603050405020304" pitchFamily="18" charset="0"/>
              </a:rPr>
              <a:t>st </a:t>
            </a:r>
            <a:r>
              <a:rPr lang="en-US" sz="2600" dirty="0">
                <a:solidFill>
                  <a:srgbClr val="000000"/>
                </a:solidFill>
                <a:latin typeface="Times New Roman" panose="02020603050405020304" pitchFamily="18" charset="0"/>
              </a:rPr>
              <a:t>trimester. </a:t>
            </a:r>
          </a:p>
          <a:p>
            <a:pPr marL="0" indent="0">
              <a:buNone/>
            </a:pPr>
            <a:endParaRPr lang="en-US" sz="2600" b="1" dirty="0" smtClean="0">
              <a:solidFill>
                <a:srgbClr val="000000"/>
              </a:solidFill>
              <a:latin typeface="Times New Roman" panose="02020603050405020304" pitchFamily="18" charset="0"/>
            </a:endParaRPr>
          </a:p>
          <a:p>
            <a:pPr marL="0" indent="0">
              <a:buNone/>
            </a:pPr>
            <a:r>
              <a:rPr lang="en-US" sz="2600" b="1" dirty="0" smtClean="0">
                <a:solidFill>
                  <a:srgbClr val="000000"/>
                </a:solidFill>
                <a:latin typeface="Times New Roman" panose="02020603050405020304" pitchFamily="18" charset="0"/>
              </a:rPr>
              <a:t>Weak </a:t>
            </a:r>
            <a:r>
              <a:rPr lang="en-US" sz="2600" b="1" dirty="0">
                <a:solidFill>
                  <a:srgbClr val="000000"/>
                </a:solidFill>
                <a:latin typeface="Times New Roman" panose="02020603050405020304" pitchFamily="18" charset="0"/>
              </a:rPr>
              <a:t>recommendation, low-quality evidence </a:t>
            </a:r>
            <a:endParaRPr lang="en-US" sz="2600" dirty="0"/>
          </a:p>
        </p:txBody>
      </p:sp>
    </p:spTree>
    <p:extLst>
      <p:ext uri="{BB962C8B-B14F-4D97-AF65-F5344CB8AC3E}">
        <p14:creationId xmlns:p14="http://schemas.microsoft.com/office/powerpoint/2010/main" val="31706657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r>
              <a:rPr lang="en-US" sz="3000" b="1" dirty="0">
                <a:solidFill>
                  <a:srgbClr val="FFFF00"/>
                </a:solidFill>
                <a:latin typeface="Times New Roman" panose="02020603050405020304" pitchFamily="18" charset="0"/>
              </a:rPr>
              <a:t>Recommendation 47</a:t>
            </a:r>
          </a:p>
          <a:p>
            <a:pPr marL="0" lvl="0" indent="0">
              <a:buNone/>
            </a:pPr>
            <a:r>
              <a:rPr lang="en-US" dirty="0">
                <a:solidFill>
                  <a:prstClr val="white"/>
                </a:solidFill>
                <a:latin typeface="Times New Roman" panose="02020603050405020304" pitchFamily="18" charset="0"/>
              </a:rPr>
              <a:t>In pregnant women with a high risk of developing thyrotoxicosis if </a:t>
            </a:r>
            <a:r>
              <a:rPr lang="en-US" dirty="0" err="1">
                <a:solidFill>
                  <a:prstClr val="white"/>
                </a:solidFill>
                <a:latin typeface="Times New Roman" panose="02020603050405020304" pitchFamily="18" charset="0"/>
              </a:rPr>
              <a:t>antithyroid</a:t>
            </a:r>
            <a:r>
              <a:rPr lang="en-US" dirty="0">
                <a:solidFill>
                  <a:prstClr val="white"/>
                </a:solidFill>
                <a:latin typeface="Times New Roman" panose="02020603050405020304" pitchFamily="18" charset="0"/>
              </a:rPr>
              <a:t> drugs were to be discontinued, continued </a:t>
            </a:r>
            <a:r>
              <a:rPr lang="en-US" dirty="0" err="1">
                <a:solidFill>
                  <a:prstClr val="white"/>
                </a:solidFill>
                <a:latin typeface="Times New Roman" panose="02020603050405020304" pitchFamily="18" charset="0"/>
              </a:rPr>
              <a:t>antithyroid</a:t>
            </a:r>
            <a:r>
              <a:rPr lang="en-US" dirty="0">
                <a:solidFill>
                  <a:prstClr val="white"/>
                </a:solidFill>
                <a:latin typeface="Times New Roman" panose="02020603050405020304" pitchFamily="18" charset="0"/>
              </a:rPr>
              <a:t> medication may be necessary. Factors predicting high clinical risk include being currently hyperthyroid, or requirement of&gt; 5-10 mg/day MMI or &gt; 100-200 mg/day PTU to maintain a </a:t>
            </a:r>
            <a:r>
              <a:rPr lang="en-US" dirty="0" err="1">
                <a:solidFill>
                  <a:prstClr val="white"/>
                </a:solidFill>
                <a:latin typeface="Times New Roman" panose="02020603050405020304" pitchFamily="18" charset="0"/>
              </a:rPr>
              <a:t>euthyroid</a:t>
            </a:r>
            <a:r>
              <a:rPr lang="en-US" dirty="0">
                <a:solidFill>
                  <a:prstClr val="white"/>
                </a:solidFill>
                <a:latin typeface="Times New Roman" panose="02020603050405020304" pitchFamily="18" charset="0"/>
              </a:rPr>
              <a:t> state. In such cases:</a:t>
            </a:r>
          </a:p>
          <a:p>
            <a:pPr marL="0" lvl="0" indent="0">
              <a:buNone/>
            </a:pPr>
            <a:r>
              <a:rPr lang="en-US" b="1" dirty="0" err="1">
                <a:solidFill>
                  <a:prstClr val="white"/>
                </a:solidFill>
                <a:latin typeface="Times New Roman" panose="02020603050405020304" pitchFamily="18" charset="0"/>
              </a:rPr>
              <a:t>a.</a:t>
            </a:r>
            <a:r>
              <a:rPr lang="en-US" dirty="0" err="1">
                <a:solidFill>
                  <a:prstClr val="white"/>
                </a:solidFill>
                <a:latin typeface="Times New Roman" panose="02020603050405020304" pitchFamily="18" charset="0"/>
              </a:rPr>
              <a:t>PTU</a:t>
            </a:r>
            <a:r>
              <a:rPr lang="en-US" dirty="0">
                <a:solidFill>
                  <a:prstClr val="white"/>
                </a:solidFill>
                <a:latin typeface="Times New Roman" panose="02020603050405020304" pitchFamily="18" charset="0"/>
              </a:rPr>
              <a:t> is recommended for the treatment of maternal hyperthyroidism through 16 weeks of pregnancy. </a:t>
            </a:r>
          </a:p>
          <a:p>
            <a:pPr marL="0" lvl="0" indent="0">
              <a:buNone/>
            </a:pPr>
            <a:r>
              <a:rPr lang="en-US" b="1" i="1" dirty="0">
                <a:solidFill>
                  <a:srgbClr val="FFFF00"/>
                </a:solidFill>
                <a:latin typeface="Times New Roman" panose="02020603050405020304" pitchFamily="18" charset="0"/>
              </a:rPr>
              <a:t>(Strong recommendation, Moderate quality evidence)</a:t>
            </a:r>
          </a:p>
          <a:p>
            <a:pPr marL="0" lvl="0" indent="0">
              <a:buNone/>
            </a:pPr>
            <a:endParaRPr lang="en-US" dirty="0">
              <a:solidFill>
                <a:srgbClr val="FFFF00"/>
              </a:solidFill>
              <a:latin typeface="Times New Roman" panose="02020603050405020304" pitchFamily="18" charset="0"/>
            </a:endParaRPr>
          </a:p>
          <a:p>
            <a:pPr marL="0" indent="0">
              <a:buNone/>
            </a:pPr>
            <a:endParaRPr lang="en-US" sz="2400" dirty="0"/>
          </a:p>
        </p:txBody>
      </p:sp>
    </p:spTree>
    <p:extLst>
      <p:ext uri="{BB962C8B-B14F-4D97-AF65-F5344CB8AC3E}">
        <p14:creationId xmlns:p14="http://schemas.microsoft.com/office/powerpoint/2010/main" val="39932953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p:txBody>
          <a:bodyPr/>
          <a:lstStyle/>
          <a:p>
            <a:pPr marL="0" lvl="0" indent="0">
              <a:buNone/>
            </a:pPr>
            <a:r>
              <a:rPr lang="en-US" b="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.Pregnant women receiving MMI who are in need of continuing therapy during pregnancy should be switched to PTU as early as possible. </a:t>
            </a:r>
          </a:p>
          <a:p>
            <a:pPr marL="0" lvl="0" indent="0">
              <a:buNone/>
            </a:pPr>
            <a:r>
              <a:rPr lang="en-US" b="1" i="1" dirty="0">
                <a:solidFill>
                  <a:srgbClr val="FFFF00"/>
                </a:solidFill>
                <a:latin typeface="Times New Roman" panose="02020603050405020304" pitchFamily="18" charset="0"/>
              </a:rPr>
              <a:t>(Weak Recommendation, Low quality evidence)</a:t>
            </a:r>
          </a:p>
          <a:p>
            <a:pPr marL="0" lvl="0" indent="0">
              <a:buNone/>
            </a:pPr>
            <a:endParaRPr lang="en-US" sz="3400" b="1" i="1" dirty="0">
              <a:solidFill>
                <a:srgbClr val="FFFF00"/>
              </a:solidFill>
              <a:latin typeface="Times New Roman" panose="02020603050405020304" pitchFamily="18" charset="0"/>
            </a:endParaRPr>
          </a:p>
          <a:p>
            <a:pPr marL="0" lvl="0" indent="0">
              <a:buNone/>
            </a:pPr>
            <a:r>
              <a:rPr lang="en-US" sz="2600" b="1" i="1" dirty="0" smtClean="0">
                <a:solidFill>
                  <a:prstClr val="white"/>
                </a:solidFill>
                <a:latin typeface="Times New Roman" panose="02020603050405020304" pitchFamily="18" charset="0"/>
              </a:rPr>
              <a:t>c.</a:t>
            </a:r>
            <a:r>
              <a:rPr lang="en-US" sz="2600" dirty="0" smtClean="0">
                <a:solidFill>
                  <a:prstClr val="white"/>
                </a:solidFill>
                <a:latin typeface="Times New Roman" panose="02020603050405020304" pitchFamily="18" charset="0"/>
              </a:rPr>
              <a:t>When </a:t>
            </a:r>
            <a:r>
              <a:rPr lang="en-US" sz="2600" dirty="0">
                <a:solidFill>
                  <a:prstClr val="white"/>
                </a:solidFill>
                <a:latin typeface="Times New Roman" panose="02020603050405020304" pitchFamily="18" charset="0"/>
              </a:rPr>
              <a:t>shifting from MMI to PTU, a dose ratio of approximately 1:20 should be used (e.g. MMI 5 mg daily = PTU 100 mg twice daily). </a:t>
            </a:r>
          </a:p>
          <a:p>
            <a:pPr marL="0" lvl="0" indent="0">
              <a:buNone/>
            </a:pPr>
            <a:r>
              <a:rPr lang="en-US" sz="2600" b="1" i="1" dirty="0">
                <a:solidFill>
                  <a:srgbClr val="FFFF00"/>
                </a:solidFill>
                <a:latin typeface="Times New Roman" panose="02020603050405020304" pitchFamily="18" charset="0"/>
              </a:rPr>
              <a:t>(Strong recommendation, Moderate quality evidence)</a:t>
            </a:r>
          </a:p>
          <a:p>
            <a:pPr marL="0" lvl="0" indent="0">
              <a:buNone/>
            </a:pPr>
            <a:endParaRPr lang="en-US" sz="20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13844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FFFF99"/>
                </a:solidFill>
                <a:latin typeface="Times New Roman" panose="02020603050405020304" pitchFamily="18" charset="0"/>
              </a:rPr>
              <a:t>NL </a:t>
            </a:r>
            <a:r>
              <a:rPr lang="en-US" sz="3200" b="1" dirty="0">
                <a:solidFill>
                  <a:srgbClr val="FFFF99"/>
                </a:solidFill>
                <a:latin typeface="Times New Roman" panose="02020603050405020304" pitchFamily="18" charset="0"/>
              </a:rPr>
              <a:t>RANGE </a:t>
            </a:r>
            <a:r>
              <a:rPr lang="en-US" sz="3200" b="1" dirty="0" smtClean="0">
                <a:solidFill>
                  <a:srgbClr val="FFFF99"/>
                </a:solidFill>
                <a:latin typeface="Times New Roman" panose="02020603050405020304" pitchFamily="18" charset="0"/>
              </a:rPr>
              <a:t>FOR TSH IN </a:t>
            </a:r>
            <a:r>
              <a:rPr lang="en-US" sz="3200" b="1" dirty="0">
                <a:solidFill>
                  <a:srgbClr val="FFFF99"/>
                </a:solidFill>
                <a:latin typeface="Times New Roman" panose="02020603050405020304" pitchFamily="18" charset="0"/>
              </a:rPr>
              <a:t>EACH TRIMESTER </a:t>
            </a:r>
            <a:endParaRPr lang="en-US" sz="4800" dirty="0">
              <a:solidFill>
                <a:srgbClr val="FFFF99"/>
              </a:solidFill>
            </a:endParaRPr>
          </a:p>
        </p:txBody>
      </p:sp>
      <p:sp>
        <p:nvSpPr>
          <p:cNvPr id="3" name="Content Placeholder 2"/>
          <p:cNvSpPr>
            <a:spLocks noGrp="1"/>
          </p:cNvSpPr>
          <p:nvPr>
            <p:ph idx="1"/>
          </p:nvPr>
        </p:nvSpPr>
        <p:spPr/>
        <p:txBody>
          <a:bodyPr/>
          <a:lstStyle/>
          <a:p>
            <a:pPr lvl="0"/>
            <a:r>
              <a:rPr lang="en-US" dirty="0">
                <a:solidFill>
                  <a:schemeClr val="bg1"/>
                </a:solidFill>
                <a:latin typeface="Times New Roman" panose="02020603050405020304" pitchFamily="18" charset="0"/>
              </a:rPr>
              <a:t>Although the downward shift in TSH reference ranges is seen </a:t>
            </a:r>
            <a:r>
              <a:rPr lang="en-US" dirty="0" smtClean="0">
                <a:solidFill>
                  <a:schemeClr val="bg1"/>
                </a:solidFill>
                <a:latin typeface="Times New Roman" panose="02020603050405020304" pitchFamily="18" charset="0"/>
              </a:rPr>
              <a:t>in essentially all populations</a:t>
            </a:r>
            <a:r>
              <a:rPr lang="en-US" dirty="0">
                <a:solidFill>
                  <a:schemeClr val="bg1"/>
                </a:solidFill>
                <a:latin typeface="Times New Roman" panose="02020603050405020304" pitchFamily="18" charset="0"/>
              </a:rPr>
              <a:t>, the extent of this reduction </a:t>
            </a:r>
            <a:r>
              <a:rPr lang="en-US" dirty="0" smtClean="0">
                <a:solidFill>
                  <a:schemeClr val="bg1"/>
                </a:solidFill>
                <a:latin typeface="Times New Roman" panose="02020603050405020304" pitchFamily="18" charset="0"/>
              </a:rPr>
              <a:t>varies significantly </a:t>
            </a:r>
            <a:r>
              <a:rPr lang="en-US" dirty="0">
                <a:solidFill>
                  <a:schemeClr val="bg1"/>
                </a:solidFill>
                <a:latin typeface="Times New Roman" panose="02020603050405020304" pitchFamily="18" charset="0"/>
              </a:rPr>
              <a:t>between different racial and </a:t>
            </a:r>
            <a:r>
              <a:rPr lang="en-US" dirty="0" smtClean="0">
                <a:solidFill>
                  <a:schemeClr val="bg1"/>
                </a:solidFill>
                <a:latin typeface="Times New Roman" panose="02020603050405020304" pitchFamily="18" charset="0"/>
              </a:rPr>
              <a:t>ethnic groups.</a:t>
            </a:r>
          </a:p>
          <a:p>
            <a:pPr lvl="0">
              <a:lnSpc>
                <a:spcPct val="100000"/>
              </a:lnSpc>
              <a:spcBef>
                <a:spcPct val="20000"/>
              </a:spcBef>
            </a:pPr>
            <a:endParaRPr lang="en-US" dirty="0" smtClean="0">
              <a:solidFill>
                <a:schemeClr val="bg1"/>
              </a:solidFill>
              <a:latin typeface="Times New Roman" panose="02020603050405020304" pitchFamily="18" charset="0"/>
              <a:cs typeface="Times New Roman" panose="02020603050405020304" pitchFamily="18" charset="0"/>
            </a:endParaRPr>
          </a:p>
          <a:p>
            <a:pPr lvl="0">
              <a:lnSpc>
                <a:spcPct val="100000"/>
              </a:lnSpc>
              <a:spcBef>
                <a:spcPct val="20000"/>
              </a:spcBef>
            </a:pPr>
            <a:r>
              <a:rPr lang="en-US" dirty="0" smtClean="0">
                <a:solidFill>
                  <a:schemeClr val="bg1"/>
                </a:solidFill>
                <a:latin typeface="Times New Roman" panose="02020603050405020304" pitchFamily="18" charset="0"/>
                <a:cs typeface="Times New Roman" panose="02020603050405020304" pitchFamily="18" charset="0"/>
              </a:rPr>
              <a:t>Serum TSH reference range determinations should take into account iodine intake, TPO positivity, and  according to some studies, body mass index (BMI).</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178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0552"/>
          </a:xfrm>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838200" y="1553497"/>
            <a:ext cx="10515600" cy="4623466"/>
          </a:xfrm>
        </p:spPr>
        <p:txBody>
          <a:bodyPr>
            <a:normAutofit lnSpcReduction="10000"/>
          </a:bodyPr>
          <a:lstStyle/>
          <a:p>
            <a:pPr marL="0" indent="0">
              <a:buNone/>
            </a:pPr>
            <a:r>
              <a:rPr lang="en-US" b="1" dirty="0" smtClean="0">
                <a:solidFill>
                  <a:schemeClr val="bg1"/>
                </a:solidFill>
                <a:latin typeface="Times New Roman" panose="02020603050405020304" pitchFamily="18" charset="0"/>
              </a:rPr>
              <a:t>d</a:t>
            </a:r>
            <a:r>
              <a:rPr lang="en-US" b="1" dirty="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If ATD therapy is required after 16 weeks gestation, it remains unclear whether </a:t>
            </a:r>
            <a:r>
              <a:rPr lang="en-US" dirty="0" smtClean="0">
                <a:solidFill>
                  <a:schemeClr val="bg1"/>
                </a:solidFill>
                <a:latin typeface="Times New Roman" panose="02020603050405020304" pitchFamily="18" charset="0"/>
              </a:rPr>
              <a:t>PTU should </a:t>
            </a:r>
            <a:r>
              <a:rPr lang="en-US" dirty="0">
                <a:solidFill>
                  <a:schemeClr val="bg1"/>
                </a:solidFill>
                <a:latin typeface="Times New Roman" panose="02020603050405020304" pitchFamily="18" charset="0"/>
              </a:rPr>
              <a:t>be continued or therapy changed to MMI. As both medications are associated </a:t>
            </a:r>
            <a:r>
              <a:rPr lang="en-US" dirty="0" smtClean="0">
                <a:solidFill>
                  <a:schemeClr val="bg1"/>
                </a:solidFill>
                <a:latin typeface="Times New Roman" panose="02020603050405020304" pitchFamily="18" charset="0"/>
              </a:rPr>
              <a:t>with potential </a:t>
            </a:r>
            <a:r>
              <a:rPr lang="en-US" dirty="0">
                <a:solidFill>
                  <a:schemeClr val="bg1"/>
                </a:solidFill>
                <a:latin typeface="Times New Roman" panose="02020603050405020304" pitchFamily="18" charset="0"/>
              </a:rPr>
              <a:t>adverse effects and shifting potentially may lead to a period of less-tight control, </a:t>
            </a:r>
            <a:r>
              <a:rPr lang="en-US" dirty="0" smtClean="0">
                <a:solidFill>
                  <a:schemeClr val="bg1"/>
                </a:solidFill>
                <a:latin typeface="Times New Roman" panose="02020603050405020304" pitchFamily="18" charset="0"/>
              </a:rPr>
              <a:t>no recommendation </a:t>
            </a:r>
            <a:r>
              <a:rPr lang="en-US" dirty="0">
                <a:solidFill>
                  <a:schemeClr val="bg1"/>
                </a:solidFill>
                <a:latin typeface="Times New Roman" panose="02020603050405020304" pitchFamily="18" charset="0"/>
              </a:rPr>
              <a:t>regarding switching </a:t>
            </a:r>
            <a:r>
              <a:rPr lang="en-US" dirty="0" err="1">
                <a:solidFill>
                  <a:schemeClr val="bg1"/>
                </a:solidFill>
                <a:latin typeface="Times New Roman" panose="02020603050405020304" pitchFamily="18" charset="0"/>
              </a:rPr>
              <a:t>antithyroid</a:t>
            </a:r>
            <a:r>
              <a:rPr lang="en-US" dirty="0">
                <a:solidFill>
                  <a:schemeClr val="bg1"/>
                </a:solidFill>
                <a:latin typeface="Times New Roman" panose="02020603050405020304" pitchFamily="18" charset="0"/>
              </a:rPr>
              <a:t> drug medication </a:t>
            </a:r>
            <a:r>
              <a:rPr lang="en-US" dirty="0" smtClean="0">
                <a:solidFill>
                  <a:schemeClr val="bg1"/>
                </a:solidFill>
                <a:latin typeface="Times New Roman" panose="02020603050405020304" pitchFamily="18" charset="0"/>
              </a:rPr>
              <a:t>can be </a:t>
            </a:r>
            <a:r>
              <a:rPr lang="en-US" dirty="0">
                <a:solidFill>
                  <a:schemeClr val="bg1"/>
                </a:solidFill>
                <a:latin typeface="Times New Roman" panose="02020603050405020304" pitchFamily="18" charset="0"/>
              </a:rPr>
              <a:t>made at this time.</a:t>
            </a:r>
          </a:p>
          <a:p>
            <a:pPr marL="0" indent="0">
              <a:buNone/>
            </a:pPr>
            <a:r>
              <a:rPr lang="en-US" b="1" i="1" dirty="0">
                <a:solidFill>
                  <a:srgbClr val="FFFF00"/>
                </a:solidFill>
                <a:latin typeface="Times New Roman" panose="02020603050405020304" pitchFamily="18" charset="0"/>
              </a:rPr>
              <a:t>(No recommendation, Insufficient evidence</a:t>
            </a:r>
            <a:r>
              <a:rPr lang="en-US" b="1" i="1" dirty="0" smtClean="0">
                <a:solidFill>
                  <a:srgbClr val="FFFF00"/>
                </a:solidFill>
                <a:latin typeface="Times New Roman" panose="02020603050405020304" pitchFamily="18" charset="0"/>
              </a:rPr>
              <a:t>)</a:t>
            </a:r>
          </a:p>
          <a:p>
            <a:pPr marL="0" lvl="0" indent="0">
              <a:buNone/>
            </a:pPr>
            <a:endParaRPr lang="en-US" dirty="0" smtClean="0">
              <a:solidFill>
                <a:schemeClr val="bg1"/>
              </a:solidFill>
              <a:latin typeface="Times New Roman" panose="02020603050405020304" pitchFamily="18" charset="0"/>
              <a:cs typeface="Times New Roman" panose="02020603050405020304" pitchFamily="18" charset="0"/>
            </a:endParaRPr>
          </a:p>
          <a:p>
            <a:pPr marL="0" lvl="0" indent="0">
              <a:buNone/>
            </a:pPr>
            <a:r>
              <a:rPr lang="en-US" sz="2000" dirty="0" smtClean="0">
                <a:solidFill>
                  <a:srgbClr val="FFFF99"/>
                </a:solidFill>
                <a:latin typeface="Times New Roman" panose="02020603050405020304" pitchFamily="18" charset="0"/>
                <a:cs typeface="Times New Roman" panose="02020603050405020304" pitchFamily="18" charset="0"/>
              </a:rPr>
              <a:t>(</a:t>
            </a:r>
            <a:r>
              <a:rPr lang="en-US" sz="2000" b="1" dirty="0">
                <a:solidFill>
                  <a:srgbClr val="FFFF99"/>
                </a:solidFill>
                <a:latin typeface="Times New Roman" panose="02020603050405020304" pitchFamily="18" charset="0"/>
                <a:cs typeface="Times New Roman" panose="02020603050405020304" pitchFamily="18" charset="0"/>
              </a:rPr>
              <a:t>RECOMMENDATION 28 </a:t>
            </a:r>
            <a:r>
              <a:rPr lang="en-US" sz="2000" dirty="0">
                <a:solidFill>
                  <a:srgbClr val="FFFF99"/>
                </a:solidFill>
                <a:latin typeface="Times New Roman" panose="02020603050405020304" pitchFamily="18" charset="0"/>
                <a:cs typeface="Times New Roman" panose="02020603050405020304" pitchFamily="18" charset="0"/>
              </a:rPr>
              <a:t>PTU is preferred for the treatment of hyperthyroidism in the first trimester. Patients on MMI should be switched to PTU if pregnancy is confirmed in the first trimester. Following the first trimester, consideration should be given to switching to MMI. Level I-USPSTF)</a:t>
            </a:r>
          </a:p>
          <a:p>
            <a:pPr marL="0" indent="0">
              <a:buNone/>
            </a:pPr>
            <a:endParaRPr lang="en-US" sz="3200" dirty="0"/>
          </a:p>
        </p:txBody>
      </p:sp>
    </p:spTree>
    <p:extLst>
      <p:ext uri="{BB962C8B-B14F-4D97-AF65-F5344CB8AC3E}">
        <p14:creationId xmlns:p14="http://schemas.microsoft.com/office/powerpoint/2010/main" val="26802425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a:solidFill>
                  <a:srgbClr val="000000"/>
                </a:solidFill>
                <a:latin typeface="Times New Roman" panose="02020603050405020304" pitchFamily="18" charset="0"/>
                <a:cs typeface="Times New Roman" panose="02020603050405020304" pitchFamily="18" charset="0"/>
              </a:rPr>
              <a:t>RECOMMENDATION 83 </a:t>
            </a:r>
            <a:endParaRPr lang="en-US" dirty="0">
              <a:solidFill>
                <a:srgbClr val="000000"/>
              </a:solidFill>
              <a:latin typeface="Times New Roman" panose="02020603050405020304" pitchFamily="18" charset="0"/>
              <a:cs typeface="Times New Roman" panose="02020603050405020304" pitchFamily="18" charset="0"/>
            </a:endParaRPr>
          </a:p>
          <a:p>
            <a:pPr marL="0" indent="0">
              <a:buNone/>
            </a:pPr>
            <a:r>
              <a:rPr lang="en-US" dirty="0">
                <a:solidFill>
                  <a:srgbClr val="000000"/>
                </a:solidFill>
                <a:latin typeface="Times New Roman" panose="02020603050405020304" pitchFamily="18" charset="0"/>
                <a:cs typeface="Times New Roman" panose="02020603050405020304" pitchFamily="18" charset="0"/>
              </a:rPr>
              <a:t>Women with hyperthyroidism caused by GD who are well controlled on MMI and desire pregnancy have several options: </a:t>
            </a:r>
          </a:p>
          <a:p>
            <a:r>
              <a:rPr lang="en-US" dirty="0">
                <a:solidFill>
                  <a:srgbClr val="000000"/>
                </a:solidFill>
                <a:latin typeface="Times New Roman" panose="02020603050405020304" pitchFamily="18" charset="0"/>
                <a:cs typeface="Times New Roman" panose="02020603050405020304" pitchFamily="18" charset="0"/>
              </a:rPr>
              <a:t>a) Patients could consider definitive therapy before they become pregnant. </a:t>
            </a:r>
          </a:p>
          <a:p>
            <a:r>
              <a:rPr lang="en-US" dirty="0">
                <a:solidFill>
                  <a:srgbClr val="000000"/>
                </a:solidFill>
                <a:latin typeface="Times New Roman" panose="02020603050405020304" pitchFamily="18" charset="0"/>
                <a:cs typeface="Times New Roman" panose="02020603050405020304" pitchFamily="18" charset="0"/>
              </a:rPr>
              <a:t>b) Patients could switch to PTU before trying to conceive. </a:t>
            </a:r>
          </a:p>
          <a:p>
            <a:r>
              <a:rPr lang="en-US" dirty="0">
                <a:solidFill>
                  <a:srgbClr val="000000"/>
                </a:solidFill>
                <a:latin typeface="Times New Roman" panose="02020603050405020304" pitchFamily="18" charset="0"/>
                <a:cs typeface="Times New Roman" panose="02020603050405020304" pitchFamily="18" charset="0"/>
              </a:rPr>
              <a:t>c) Patients could switch to PTU as soon as pregnancy is diagnosed. </a:t>
            </a:r>
          </a:p>
          <a:p>
            <a:r>
              <a:rPr lang="en-US" dirty="0">
                <a:solidFill>
                  <a:srgbClr val="000000"/>
                </a:solidFill>
                <a:latin typeface="Times New Roman" panose="02020603050405020304" pitchFamily="18" charset="0"/>
                <a:cs typeface="Times New Roman" panose="02020603050405020304" pitchFamily="18" charset="0"/>
              </a:rPr>
              <a:t>d) Appropriately selected patients could withdraw from ATD therapy as soon as pregnancy is diagnosed. If ATD therapy is withdrawn, thyroid function should be assessed weekly throughout the first trimester, then monthly. </a:t>
            </a:r>
            <a:endParaRPr lang="en-US"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en-US" b="1" dirty="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Weak </a:t>
            </a:r>
            <a:r>
              <a:rPr lang="en-US" b="1" dirty="0">
                <a:solidFill>
                  <a:srgbClr val="000000"/>
                </a:solidFill>
                <a:latin typeface="Times New Roman" panose="02020603050405020304" pitchFamily="18" charset="0"/>
                <a:cs typeface="Times New Roman" panose="02020603050405020304" pitchFamily="18" charset="0"/>
              </a:rPr>
              <a:t>recommendation, low-quality evidence.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807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199535"/>
            <a:ext cx="10515600" cy="4977428"/>
          </a:xfrm>
        </p:spPr>
        <p:txBody>
          <a:bodyPr>
            <a:normAutofit fontScale="92500" lnSpcReduction="10000"/>
          </a:bodyPr>
          <a:lstStyle/>
          <a:p>
            <a:r>
              <a:rPr lang="en-US" dirty="0">
                <a:solidFill>
                  <a:schemeClr val="bg1"/>
                </a:solidFill>
                <a:latin typeface="Times New Roman" panose="02020603050405020304" pitchFamily="18" charset="0"/>
              </a:rPr>
              <a:t>In the first trimester of pregnancy some women with GD experience an exacerbation </a:t>
            </a:r>
            <a:r>
              <a:rPr lang="en-US" dirty="0" smtClean="0">
                <a:solidFill>
                  <a:schemeClr val="bg1"/>
                </a:solidFill>
                <a:latin typeface="Times New Roman" panose="02020603050405020304" pitchFamily="18" charset="0"/>
              </a:rPr>
              <a:t>of symptoms, </a:t>
            </a:r>
            <a:r>
              <a:rPr lang="en-US" dirty="0">
                <a:solidFill>
                  <a:schemeClr val="bg1"/>
                </a:solidFill>
                <a:latin typeface="Times New Roman" panose="02020603050405020304" pitchFamily="18" charset="0"/>
              </a:rPr>
              <a:t>which is parallel to the moderate increase in incidence of GD in </a:t>
            </a:r>
            <a:r>
              <a:rPr lang="en-US" dirty="0" smtClean="0">
                <a:solidFill>
                  <a:schemeClr val="bg1"/>
                </a:solidFill>
                <a:latin typeface="Times New Roman" panose="02020603050405020304" pitchFamily="18" charset="0"/>
              </a:rPr>
              <a:t>early pregnancy. </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By </a:t>
            </a:r>
            <a:r>
              <a:rPr lang="en-US" dirty="0">
                <a:solidFill>
                  <a:schemeClr val="bg1"/>
                </a:solidFill>
                <a:latin typeface="Times New Roman" panose="02020603050405020304" pitchFamily="18" charset="0"/>
              </a:rPr>
              <a:t>the 3rd trimester the incidence of GD becomes very low </a:t>
            </a:r>
            <a:r>
              <a:rPr lang="en-US" dirty="0" smtClean="0">
                <a:solidFill>
                  <a:schemeClr val="bg1"/>
                </a:solidFill>
                <a:latin typeface="Times New Roman" panose="02020603050405020304" pitchFamily="18" charset="0"/>
              </a:rPr>
              <a:t>corresponding </a:t>
            </a:r>
            <a:r>
              <a:rPr lang="en-US" dirty="0">
                <a:solidFill>
                  <a:schemeClr val="bg1"/>
                </a:solidFill>
                <a:latin typeface="Times New Roman" panose="02020603050405020304" pitchFamily="18" charset="0"/>
              </a:rPr>
              <a:t>to the general decrease in thyroid autoimmunity, with a decrease in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Discontinuation </a:t>
            </a:r>
            <a:r>
              <a:rPr lang="en-US" dirty="0">
                <a:solidFill>
                  <a:schemeClr val="bg1"/>
                </a:solidFill>
                <a:latin typeface="Times New Roman" panose="02020603050405020304" pitchFamily="18" charset="0"/>
              </a:rPr>
              <a:t>of all ATD therapy is feasible in 20-30% of patients in the last </a:t>
            </a:r>
            <a:r>
              <a:rPr lang="en-US" dirty="0" smtClean="0">
                <a:solidFill>
                  <a:schemeClr val="bg1"/>
                </a:solidFill>
                <a:latin typeface="Times New Roman" panose="02020603050405020304" pitchFamily="18" charset="0"/>
              </a:rPr>
              <a:t>trimester of gestation. </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Maternal </a:t>
            </a:r>
            <a:r>
              <a:rPr lang="en-US" dirty="0">
                <a:solidFill>
                  <a:schemeClr val="bg1"/>
                </a:solidFill>
                <a:latin typeface="Times New Roman" panose="02020603050405020304" pitchFamily="18" charset="0"/>
              </a:rPr>
              <a:t>serum TSH well within the reference range is a sign that the </a:t>
            </a:r>
            <a:r>
              <a:rPr lang="en-US" dirty="0" smtClean="0">
                <a:solidFill>
                  <a:schemeClr val="bg1"/>
                </a:solidFill>
                <a:latin typeface="Times New Roman" panose="02020603050405020304" pitchFamily="18" charset="0"/>
              </a:rPr>
              <a:t>ATD dose </a:t>
            </a:r>
            <a:r>
              <a:rPr lang="en-US" dirty="0">
                <a:solidFill>
                  <a:schemeClr val="bg1"/>
                </a:solidFill>
                <a:latin typeface="Times New Roman" panose="02020603050405020304" pitchFamily="18" charset="0"/>
              </a:rPr>
              <a:t>has to be reduced to avoid fetal overtreatment. </a:t>
            </a:r>
            <a:endParaRPr lang="en-US" dirty="0">
              <a:solidFill>
                <a:schemeClr val="bg1"/>
              </a:solidFill>
            </a:endParaRPr>
          </a:p>
        </p:txBody>
      </p:sp>
    </p:spTree>
    <p:extLst>
      <p:ext uri="{BB962C8B-B14F-4D97-AF65-F5344CB8AC3E}">
        <p14:creationId xmlns:p14="http://schemas.microsoft.com/office/powerpoint/2010/main" val="11891272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46"/>
            <a:ext cx="5330251" cy="1234067"/>
          </a:xfrm>
          <a:prstGeom prst="rect">
            <a:avLst/>
          </a:prstGeom>
        </p:spPr>
      </p:pic>
      <p:sp>
        <p:nvSpPr>
          <p:cNvPr id="3" name="Content Placeholder 2"/>
          <p:cNvSpPr>
            <a:spLocks noGrp="1"/>
          </p:cNvSpPr>
          <p:nvPr>
            <p:ph idx="1"/>
          </p:nvPr>
        </p:nvSpPr>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Altogether 3673 women (0.9%) were identified with an onset of hyperthyroidism from 1997 to 2010, and the overall IR of maternal hyperthyroidism was 65.0/100 000/year.</a:t>
            </a:r>
          </a:p>
          <a:p>
            <a:endParaRPr lang="en-US" dirty="0" smtClean="0">
              <a:solidFill>
                <a:schemeClr val="bg1"/>
              </a:solidFill>
              <a:latin typeface="Times New Roman" panose="02020603050405020304" pitchFamily="18" charset="0"/>
              <a:cs typeface="Times New Roman" panose="02020603050405020304" pitchFamily="18" charset="0"/>
            </a:endParaRPr>
          </a:p>
          <a:p>
            <a:r>
              <a:rPr lang="en-US" dirty="0" smtClean="0">
                <a:solidFill>
                  <a:schemeClr val="bg1"/>
                </a:solidFill>
                <a:latin typeface="Times New Roman" panose="02020603050405020304" pitchFamily="18" charset="0"/>
                <a:cs typeface="Times New Roman" panose="02020603050405020304" pitchFamily="18" charset="0"/>
              </a:rPr>
              <a:t>The incidence rate of hyperthyroidism in and around pregnancy varied widely and was high in the first 3 months of pregnancy [(IRR): 1.50 (95% CI 1.09–2.06) ], very low in the last 3 months of pregnancy [(0.26 (0.15–0.44)], and reached the highest level 7–9 months postpartum [3.80 (2.88–5.02)].</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8048641" y="5807631"/>
            <a:ext cx="4035204" cy="369332"/>
          </a:xfrm>
          <a:prstGeom prst="rect">
            <a:avLst/>
          </a:prstGeom>
        </p:spPr>
        <p:txBody>
          <a:bodyPr wrap="square">
            <a:spAutoFit/>
          </a:bodyPr>
          <a:lstStyle/>
          <a:p>
            <a:r>
              <a:rPr lang="en-US" u="sng" dirty="0">
                <a:solidFill>
                  <a:schemeClr val="bg1"/>
                </a:solidFill>
                <a:latin typeface="Arial" panose="020B0604020202020204" pitchFamily="34" charset="0"/>
                <a:cs typeface="Arial" panose="020B0604020202020204" pitchFamily="34" charset="0"/>
              </a:rPr>
              <a:t>J </a:t>
            </a:r>
            <a:r>
              <a:rPr lang="en-US" u="sng" dirty="0" err="1" smtClean="0">
                <a:solidFill>
                  <a:schemeClr val="bg1"/>
                </a:solidFill>
                <a:latin typeface="Arial" panose="020B0604020202020204" pitchFamily="34" charset="0"/>
                <a:cs typeface="Arial" panose="020B0604020202020204" pitchFamily="34" charset="0"/>
              </a:rPr>
              <a:t>Clin</a:t>
            </a:r>
            <a:r>
              <a:rPr lang="en-US" u="sng" dirty="0" smtClean="0">
                <a:solidFill>
                  <a:schemeClr val="bg1"/>
                </a:solidFill>
                <a:latin typeface="Arial" panose="020B0604020202020204" pitchFamily="34" charset="0"/>
                <a:cs typeface="Arial" panose="020B0604020202020204" pitchFamily="34" charset="0"/>
              </a:rPr>
              <a:t> </a:t>
            </a:r>
            <a:r>
              <a:rPr lang="en-US" u="sng" dirty="0" err="1" smtClean="0">
                <a:solidFill>
                  <a:schemeClr val="bg1"/>
                </a:solidFill>
                <a:latin typeface="Arial" panose="020B0604020202020204" pitchFamily="34" charset="0"/>
                <a:cs typeface="Arial" panose="020B0604020202020204" pitchFamily="34" charset="0"/>
              </a:rPr>
              <a:t>Endocrinol</a:t>
            </a:r>
            <a:r>
              <a:rPr lang="en-US" u="sng" dirty="0" smtClean="0">
                <a:solidFill>
                  <a:schemeClr val="bg1"/>
                </a:solidFill>
                <a:latin typeface="Arial" panose="020B0604020202020204" pitchFamily="34" charset="0"/>
                <a:cs typeface="Arial" panose="020B0604020202020204" pitchFamily="34" charset="0"/>
              </a:rPr>
              <a:t> </a:t>
            </a:r>
            <a:r>
              <a:rPr lang="en-US" u="sng" dirty="0" err="1" smtClean="0">
                <a:solidFill>
                  <a:schemeClr val="bg1"/>
                </a:solidFill>
                <a:latin typeface="Arial" panose="020B0604020202020204" pitchFamily="34" charset="0"/>
                <a:cs typeface="Arial" panose="020B0604020202020204" pitchFamily="34" charset="0"/>
              </a:rPr>
              <a:t>Metab</a:t>
            </a:r>
            <a:r>
              <a:rPr lang="en-US" u="sng" dirty="0" smtClean="0">
                <a:solidFill>
                  <a:schemeClr val="bg1"/>
                </a:solidFill>
                <a:latin typeface="Arial" panose="020B0604020202020204" pitchFamily="34" charset="0"/>
                <a:cs typeface="Arial" panose="020B0604020202020204" pitchFamily="34" charset="0"/>
              </a:rPr>
              <a:t> 2015</a:t>
            </a:r>
            <a:endParaRPr lang="en-US" sz="4800"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2162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 name="Content Placeholder 16"/>
          <p:cNvPicPr>
            <a:picLocks noGrp="1" noChangeAspect="1"/>
          </p:cNvPicPr>
          <p:nvPr>
            <p:ph idx="1"/>
          </p:nvPr>
        </p:nvPicPr>
        <p:blipFill>
          <a:blip r:embed="rId2"/>
          <a:stretch>
            <a:fillRect/>
          </a:stretch>
        </p:blipFill>
        <p:spPr>
          <a:xfrm>
            <a:off x="3027799" y="1690688"/>
            <a:ext cx="6136401" cy="4351338"/>
          </a:xfrm>
          <a:prstGeom prst="rect">
            <a:avLst/>
          </a:prstGeom>
        </p:spPr>
      </p:pic>
    </p:spTree>
    <p:extLst>
      <p:ext uri="{BB962C8B-B14F-4D97-AF65-F5344CB8AC3E}">
        <p14:creationId xmlns:p14="http://schemas.microsoft.com/office/powerpoint/2010/main" val="1311482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50</a:t>
            </a:r>
          </a:p>
          <a:p>
            <a:pPr marL="0" indent="0">
              <a:buNone/>
            </a:pPr>
            <a:r>
              <a:rPr lang="en-US" dirty="0" smtClean="0">
                <a:solidFill>
                  <a:srgbClr val="FFFF99"/>
                </a:solidFill>
                <a:latin typeface="Times New Roman" panose="02020603050405020304" pitchFamily="18" charset="0"/>
              </a:rPr>
              <a:t>Thyroidectomy in pregnancy may be indicated for unique scenarios. If required, the optimal time for thyroidectomy is in the second trimester of pregnancy.</a:t>
            </a:r>
            <a:r>
              <a:rPr lang="en-US" dirty="0" smtClean="0">
                <a:solidFill>
                  <a:schemeClr val="bg1"/>
                </a:solidFill>
                <a:latin typeface="Times New Roman" panose="02020603050405020304" pitchFamily="18" charset="0"/>
              </a:rPr>
              <a:t> If </a:t>
            </a:r>
            <a:r>
              <a:rPr lang="en-US" dirty="0">
                <a:solidFill>
                  <a:schemeClr val="bg1"/>
                </a:solidFill>
                <a:latin typeface="Times New Roman" panose="02020603050405020304" pitchFamily="18" charset="0"/>
              </a:rPr>
              <a:t>maternal </a:t>
            </a:r>
            <a:r>
              <a:rPr lang="en-US" dirty="0" err="1" smtClean="0">
                <a:solidFill>
                  <a:schemeClr val="bg1"/>
                </a:solidFill>
                <a:latin typeface="Times New Roman" panose="02020603050405020304" pitchFamily="18" charset="0"/>
              </a:rPr>
              <a:t>TRAb</a:t>
            </a:r>
            <a:r>
              <a:rPr lang="en-US" dirty="0" smtClean="0">
                <a:solidFill>
                  <a:schemeClr val="bg1"/>
                </a:solidFill>
                <a:latin typeface="Times New Roman" panose="02020603050405020304" pitchFamily="18" charset="0"/>
              </a:rPr>
              <a:t> concentration </a:t>
            </a:r>
            <a:r>
              <a:rPr lang="en-US" dirty="0">
                <a:solidFill>
                  <a:schemeClr val="bg1"/>
                </a:solidFill>
                <a:latin typeface="Times New Roman" panose="02020603050405020304" pitchFamily="18" charset="0"/>
              </a:rPr>
              <a:t>is high (&gt; 3x upper reference for the assay) the fetus should be </a:t>
            </a:r>
            <a:r>
              <a:rPr lang="en-US" dirty="0" smtClean="0">
                <a:solidFill>
                  <a:schemeClr val="bg1"/>
                </a:solidFill>
                <a:latin typeface="Times New Roman" panose="02020603050405020304" pitchFamily="18" charset="0"/>
              </a:rPr>
              <a:t>carefully monitored </a:t>
            </a:r>
            <a:r>
              <a:rPr lang="en-US" dirty="0">
                <a:solidFill>
                  <a:schemeClr val="bg1"/>
                </a:solidFill>
                <a:latin typeface="Times New Roman" panose="02020603050405020304" pitchFamily="18" charset="0"/>
              </a:rPr>
              <a:t>for development of fetal hyperthyroidism throughout pregnancy, even if the </a:t>
            </a:r>
            <a:r>
              <a:rPr lang="en-US" dirty="0" smtClean="0">
                <a:solidFill>
                  <a:schemeClr val="bg1"/>
                </a:solidFill>
                <a:latin typeface="Times New Roman" panose="02020603050405020304" pitchFamily="18" charset="0"/>
              </a:rPr>
              <a:t>mother is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post-thyroidectomy</a:t>
            </a:r>
            <a:r>
              <a:rPr lang="en-US" b="1" dirty="0">
                <a:solidFill>
                  <a:schemeClr val="bg1"/>
                </a:solidFill>
                <a:latin typeface="Times New Roman" panose="02020603050405020304" pitchFamily="18" charset="0"/>
              </a:rPr>
              <a:t>. </a:t>
            </a:r>
            <a:endParaRPr lang="en-US" b="1"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High quality evidence)</a:t>
            </a:r>
            <a:endParaRPr lang="en-US" dirty="0">
              <a:solidFill>
                <a:srgbClr val="FFFF00"/>
              </a:solidFill>
            </a:endParaRPr>
          </a:p>
        </p:txBody>
      </p:sp>
    </p:spTree>
    <p:extLst>
      <p:ext uri="{BB962C8B-B14F-4D97-AF65-F5344CB8AC3E}">
        <p14:creationId xmlns:p14="http://schemas.microsoft.com/office/powerpoint/2010/main" val="124948882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187" y="616257"/>
            <a:ext cx="10515600" cy="5814040"/>
          </a:xfrm>
        </p:spPr>
        <p:txBody>
          <a:bodyPr>
            <a:normAutofit/>
          </a:bodyPr>
          <a:lstStyle/>
          <a:p>
            <a:r>
              <a:rPr lang="en-US" dirty="0">
                <a:solidFill>
                  <a:schemeClr val="bg1"/>
                </a:solidFill>
                <a:latin typeface="Times New Roman" panose="02020603050405020304" pitchFamily="18" charset="0"/>
              </a:rPr>
              <a:t>The </a:t>
            </a:r>
            <a:r>
              <a:rPr lang="en-US" dirty="0" smtClean="0">
                <a:solidFill>
                  <a:schemeClr val="bg1"/>
                </a:solidFill>
                <a:latin typeface="Times New Roman" panose="02020603050405020304" pitchFamily="18" charset="0"/>
              </a:rPr>
              <a:t>fetal </a:t>
            </a:r>
            <a:r>
              <a:rPr lang="en-US" dirty="0">
                <a:solidFill>
                  <a:schemeClr val="bg1"/>
                </a:solidFill>
                <a:latin typeface="Times New Roman" panose="02020603050405020304" pitchFamily="18" charset="0"/>
              </a:rPr>
              <a:t>potential complications depend </a:t>
            </a:r>
            <a:r>
              <a:rPr lang="en-US" dirty="0" smtClean="0">
                <a:solidFill>
                  <a:schemeClr val="bg1"/>
                </a:solidFill>
                <a:latin typeface="Times New Roman" panose="02020603050405020304" pitchFamily="18" charset="0"/>
              </a:rPr>
              <a:t>on several </a:t>
            </a:r>
            <a:r>
              <a:rPr lang="en-US" dirty="0">
                <a:solidFill>
                  <a:schemeClr val="bg1"/>
                </a:solidFill>
                <a:latin typeface="Times New Roman" panose="02020603050405020304" pitchFamily="18" charset="0"/>
              </a:rPr>
              <a:t>factors: </a:t>
            </a:r>
            <a:endParaRPr lang="en-US" dirty="0" smtClean="0">
              <a:solidFill>
                <a:schemeClr val="bg1"/>
              </a:solidFill>
              <a:latin typeface="Times New Roman" panose="02020603050405020304" pitchFamily="18" charset="0"/>
            </a:endParaRPr>
          </a:p>
          <a:p>
            <a:pPr marL="514350" indent="-514350">
              <a:buFont typeface="+mj-lt"/>
              <a:buAutoNum type="arabicParenR"/>
            </a:pPr>
            <a:r>
              <a:rPr lang="en-US" dirty="0" smtClean="0">
                <a:solidFill>
                  <a:schemeClr val="bg1"/>
                </a:solidFill>
                <a:latin typeface="Times New Roman" panose="02020603050405020304" pitchFamily="18" charset="0"/>
              </a:rPr>
              <a:t>poor </a:t>
            </a:r>
            <a:r>
              <a:rPr lang="en-US" dirty="0">
                <a:solidFill>
                  <a:schemeClr val="bg1"/>
                </a:solidFill>
                <a:latin typeface="Times New Roman" panose="02020603050405020304" pitchFamily="18" charset="0"/>
              </a:rPr>
              <a:t>control of hyperthyroidism throughout pregnancy may </a:t>
            </a:r>
            <a:r>
              <a:rPr lang="en-US" dirty="0" smtClean="0">
                <a:solidFill>
                  <a:schemeClr val="bg1"/>
                </a:solidFill>
                <a:latin typeface="Times New Roman" panose="02020603050405020304" pitchFamily="18" charset="0"/>
              </a:rPr>
              <a:t>induce transient central hypothyroidism.  </a:t>
            </a:r>
          </a:p>
          <a:p>
            <a:pPr marL="0" indent="0">
              <a:buNone/>
            </a:pPr>
            <a:endParaRPr lang="en-US" dirty="0" smtClean="0">
              <a:solidFill>
                <a:schemeClr val="bg1"/>
              </a:solidFill>
              <a:latin typeface="Times New Roman" panose="02020603050405020304" pitchFamily="18" charset="0"/>
            </a:endParaRPr>
          </a:p>
          <a:p>
            <a:pPr marL="0" indent="0">
              <a:buNone/>
            </a:pPr>
            <a:r>
              <a:rPr lang="en-US" dirty="0" smtClean="0">
                <a:solidFill>
                  <a:schemeClr val="bg1"/>
                </a:solidFill>
                <a:latin typeface="Times New Roman" panose="02020603050405020304" pitchFamily="18" charset="0"/>
              </a:rPr>
              <a:t>2</a:t>
            </a:r>
            <a:r>
              <a:rPr lang="en-US" dirty="0">
                <a:solidFill>
                  <a:schemeClr val="bg1"/>
                </a:solidFill>
                <a:latin typeface="Times New Roman" panose="02020603050405020304" pitchFamily="18" charset="0"/>
              </a:rPr>
              <a:t>) excessive amounts of ATDs may be responsible for </a:t>
            </a:r>
            <a:r>
              <a:rPr lang="en-US" dirty="0" smtClean="0">
                <a:solidFill>
                  <a:schemeClr val="bg1"/>
                </a:solidFill>
                <a:latin typeface="Times New Roman" panose="02020603050405020304" pitchFamily="18" charset="0"/>
              </a:rPr>
              <a:t>fetal and </a:t>
            </a:r>
            <a:r>
              <a:rPr lang="en-US" dirty="0">
                <a:solidFill>
                  <a:schemeClr val="bg1"/>
                </a:solidFill>
                <a:latin typeface="Times New Roman" panose="02020603050405020304" pitchFamily="18" charset="0"/>
              </a:rPr>
              <a:t>neonatal hypothyroidism, even if the mother is biochemically </a:t>
            </a:r>
            <a:r>
              <a:rPr lang="en-US" dirty="0" err="1" smtClean="0">
                <a:solidFill>
                  <a:schemeClr val="bg1"/>
                </a:solidFill>
                <a:latin typeface="Times New Roman" panose="02020603050405020304" pitchFamily="18" charset="0"/>
              </a:rPr>
              <a:t>euthyroid</a:t>
            </a:r>
            <a:r>
              <a:rPr lang="en-US" dirty="0" smtClean="0">
                <a:solidFill>
                  <a:schemeClr val="bg1"/>
                </a:solidFill>
                <a:latin typeface="Times New Roman" panose="02020603050405020304" pitchFamily="18" charset="0"/>
              </a:rPr>
              <a:t>.</a:t>
            </a:r>
          </a:p>
          <a:p>
            <a:pPr marL="0" indent="0">
              <a:buNone/>
            </a:pPr>
            <a:endParaRPr lang="en-US" dirty="0">
              <a:solidFill>
                <a:schemeClr val="bg1"/>
              </a:solidFill>
              <a:latin typeface="Times New Roman" panose="02020603050405020304" pitchFamily="18" charset="0"/>
            </a:endParaRPr>
          </a:p>
          <a:p>
            <a:pPr marL="0" indent="0">
              <a:buNone/>
            </a:pPr>
            <a:r>
              <a:rPr lang="en-US" dirty="0" smtClean="0">
                <a:solidFill>
                  <a:schemeClr val="bg1"/>
                </a:solidFill>
                <a:latin typeface="Times New Roman" panose="02020603050405020304" pitchFamily="18" charset="0"/>
              </a:rPr>
              <a:t>3) high </a:t>
            </a:r>
            <a:r>
              <a:rPr lang="en-US" dirty="0">
                <a:solidFill>
                  <a:schemeClr val="bg1"/>
                </a:solidFill>
                <a:latin typeface="Times New Roman" panose="02020603050405020304" pitchFamily="18" charset="0"/>
              </a:rPr>
              <a:t>levels of thyroid stimulating antibodies in the 2nd half of pregnancy may induce fetal </a:t>
            </a:r>
            <a:r>
              <a:rPr lang="en-US" dirty="0" smtClean="0">
                <a:solidFill>
                  <a:schemeClr val="bg1"/>
                </a:solidFill>
                <a:latin typeface="Times New Roman" panose="02020603050405020304" pitchFamily="18" charset="0"/>
              </a:rPr>
              <a:t>and neonatal hyperthyroidism.</a:t>
            </a:r>
          </a:p>
          <a:p>
            <a:pPr lvl="0"/>
            <a:endParaRPr lang="en-US" dirty="0" smtClean="0">
              <a:solidFill>
                <a:prstClr val="white"/>
              </a:solidFill>
              <a:latin typeface="Times New Roman" panose="02020603050405020304" pitchFamily="18" charset="0"/>
            </a:endParaRPr>
          </a:p>
          <a:p>
            <a:pPr lvl="0"/>
            <a:r>
              <a:rPr lang="en-US" dirty="0" smtClean="0">
                <a:solidFill>
                  <a:prstClr val="white"/>
                </a:solidFill>
                <a:latin typeface="Times New Roman" panose="02020603050405020304" pitchFamily="18" charset="0"/>
              </a:rPr>
              <a:t>The </a:t>
            </a:r>
            <a:r>
              <a:rPr lang="en-US" dirty="0">
                <a:solidFill>
                  <a:prstClr val="white"/>
                </a:solidFill>
                <a:latin typeface="Times New Roman" panose="02020603050405020304" pitchFamily="18" charset="0"/>
              </a:rPr>
              <a:t>incidence of fetal and neonatal hyperthyroidism is between 1-5% in all women with active or a past history of Graves’ hyperthyroidism.</a:t>
            </a:r>
            <a:endParaRPr lang="en-US" dirty="0">
              <a:solidFill>
                <a:prstClr val="white"/>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908122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r>
              <a:rPr lang="en-US" b="1" dirty="0">
                <a:solidFill>
                  <a:srgbClr val="FFFF00"/>
                </a:solidFill>
                <a:latin typeface="Times New Roman" panose="02020603050405020304" pitchFamily="18" charset="0"/>
              </a:rPr>
              <a:t>Recommendation 52</a:t>
            </a:r>
          </a:p>
          <a:p>
            <a:pPr marL="0" lvl="0" indent="0">
              <a:buNone/>
            </a:pPr>
            <a:r>
              <a:rPr lang="en-US" b="1" dirty="0" err="1">
                <a:solidFill>
                  <a:srgbClr val="FFFF00"/>
                </a:solidFill>
                <a:latin typeface="Times New Roman" panose="02020603050405020304" pitchFamily="18" charset="0"/>
              </a:rPr>
              <a:t>a</a:t>
            </a:r>
            <a:r>
              <a:rPr lang="en-US" dirty="0" err="1">
                <a:solidFill>
                  <a:srgbClr val="FFFF00"/>
                </a:solidFill>
                <a:latin typeface="Times New Roman" panose="02020603050405020304" pitchFamily="18" charset="0"/>
              </a:rPr>
              <a:t>.</a:t>
            </a:r>
            <a:r>
              <a:rPr lang="en-US" dirty="0" err="1">
                <a:solidFill>
                  <a:schemeClr val="bg1"/>
                </a:solidFill>
                <a:latin typeface="Times New Roman" panose="02020603050405020304" pitchFamily="18" charset="0"/>
              </a:rPr>
              <a:t>If</a:t>
            </a:r>
            <a:r>
              <a:rPr lang="en-US" dirty="0">
                <a:solidFill>
                  <a:schemeClr val="bg1"/>
                </a:solidFill>
                <a:latin typeface="Times New Roman" panose="02020603050405020304" pitchFamily="18" charset="0"/>
              </a:rPr>
              <a:t> the patient has a past history of Graves’ disease treated with ablation (radioiodine or surgery), a maternal serum determination of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recommended at initial thyroid function testing during early pregnancy. </a:t>
            </a:r>
          </a:p>
          <a:p>
            <a:pPr marL="0" lvl="0" indent="0">
              <a:buNone/>
            </a:pPr>
            <a:r>
              <a:rPr lang="en-US" b="1" i="1" dirty="0">
                <a:solidFill>
                  <a:srgbClr val="FFFF00"/>
                </a:solidFill>
                <a:latin typeface="Times New Roman" panose="02020603050405020304" pitchFamily="18" charset="0"/>
              </a:rPr>
              <a:t>(Strong recommendation, Moderate quality evidence)</a:t>
            </a:r>
          </a:p>
          <a:p>
            <a:pPr marL="0" lvl="0" indent="0">
              <a:buNone/>
            </a:pPr>
            <a:r>
              <a:rPr lang="en-US" b="1" dirty="0">
                <a:solidFill>
                  <a:srgbClr val="FFFF00"/>
                </a:solidFill>
                <a:latin typeface="Times New Roman" panose="02020603050405020304" pitchFamily="18" charset="0"/>
              </a:rPr>
              <a:t>b</a:t>
            </a:r>
            <a:r>
              <a:rPr lang="en-US" dirty="0">
                <a:solidFill>
                  <a:srgbClr val="FFFF00"/>
                </a:solidFill>
                <a:latin typeface="Times New Roman" panose="02020603050405020304" pitchFamily="18" charset="0"/>
              </a:rPr>
              <a:t>.</a:t>
            </a:r>
            <a:r>
              <a:rPr lang="en-US" dirty="0">
                <a:solidFill>
                  <a:schemeClr val="bg1"/>
                </a:solidFill>
                <a:latin typeface="Times New Roman" panose="02020603050405020304" pitchFamily="18" charset="0"/>
              </a:rPr>
              <a:t> If maternal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concentration is elevated in early pregnancy, repeat testing should occur at weeks 18-22. </a:t>
            </a:r>
            <a:endParaRPr lang="en-US" dirty="0" smtClean="0">
              <a:solidFill>
                <a:schemeClr val="bg1"/>
              </a:solidFill>
              <a:latin typeface="Times New Roman" panose="02020603050405020304" pitchFamily="18" charset="0"/>
            </a:endParaRPr>
          </a:p>
          <a:p>
            <a:pPr marL="0" lv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Moderate quality evidence)</a:t>
            </a:r>
          </a:p>
          <a:p>
            <a:endParaRPr lang="en-US" sz="3200" dirty="0">
              <a:solidFill>
                <a:srgbClr val="FFFF00"/>
              </a:solidFill>
            </a:endParaRPr>
          </a:p>
        </p:txBody>
      </p:sp>
    </p:spTree>
    <p:extLst>
      <p:ext uri="{BB962C8B-B14F-4D97-AF65-F5344CB8AC3E}">
        <p14:creationId xmlns:p14="http://schemas.microsoft.com/office/powerpoint/2010/main" val="4244467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b="1" dirty="0" smtClean="0">
                <a:solidFill>
                  <a:srgbClr val="FFFF00"/>
                </a:solidFill>
                <a:latin typeface="Times New Roman" panose="02020603050405020304" pitchFamily="18" charset="0"/>
              </a:rPr>
              <a:t>c</a:t>
            </a:r>
            <a:r>
              <a:rPr lang="en-US" dirty="0">
                <a:solidFill>
                  <a:srgbClr val="FFFF00"/>
                </a:solidFill>
                <a:latin typeface="Times New Roman" panose="02020603050405020304" pitchFamily="18" charset="0"/>
              </a:rPr>
              <a:t>.</a:t>
            </a:r>
            <a:r>
              <a:rPr lang="en-US" dirty="0">
                <a:solidFill>
                  <a:schemeClr val="bg1"/>
                </a:solidFill>
                <a:latin typeface="Times New Roman" panose="02020603050405020304" pitchFamily="18" charset="0"/>
              </a:rPr>
              <a:t> If maternal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undetectable or low in early pregnancy, no further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testing </a:t>
            </a:r>
            <a:r>
              <a:rPr lang="en-US" dirty="0" smtClean="0">
                <a:solidFill>
                  <a:schemeClr val="bg1"/>
                </a:solidFill>
                <a:latin typeface="Times New Roman" panose="02020603050405020304" pitchFamily="18" charset="0"/>
              </a:rPr>
              <a:t>is needed</a:t>
            </a:r>
            <a:r>
              <a:rPr lang="en-US" b="1" dirty="0">
                <a:solidFill>
                  <a:schemeClr val="bg1"/>
                </a:solidFill>
                <a:latin typeface="Times New Roman" panose="02020603050405020304" pitchFamily="18" charset="0"/>
              </a:rPr>
              <a:t>. </a:t>
            </a:r>
            <a:endParaRPr lang="en-US" b="1"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Moderate quality evidence)</a:t>
            </a:r>
          </a:p>
          <a:p>
            <a:pPr marL="0" indent="0">
              <a:buNone/>
            </a:pPr>
            <a:r>
              <a:rPr lang="en-US" b="1" dirty="0">
                <a:solidFill>
                  <a:srgbClr val="FFFF00"/>
                </a:solidFill>
                <a:latin typeface="Times New Roman" panose="02020603050405020304" pitchFamily="18" charset="0"/>
              </a:rPr>
              <a:t>d</a:t>
            </a:r>
            <a:r>
              <a:rPr lang="en-US" dirty="0">
                <a:solidFill>
                  <a:srgbClr val="FFFF00"/>
                </a:solidFill>
                <a:latin typeface="Times New Roman" panose="02020603050405020304" pitchFamily="18" charset="0"/>
              </a:rPr>
              <a:t>.</a:t>
            </a:r>
            <a:r>
              <a:rPr lang="en-US" dirty="0">
                <a:solidFill>
                  <a:schemeClr val="bg1"/>
                </a:solidFill>
                <a:latin typeface="Times New Roman" panose="02020603050405020304" pitchFamily="18" charset="0"/>
              </a:rPr>
              <a:t> If a patient is taking ATDs for treatment of Graves’ hyperthyroidism when pregnancy </a:t>
            </a:r>
            <a:r>
              <a:rPr lang="en-US" dirty="0" smtClean="0">
                <a:solidFill>
                  <a:schemeClr val="bg1"/>
                </a:solidFill>
                <a:latin typeface="Times New Roman" panose="02020603050405020304" pitchFamily="18" charset="0"/>
              </a:rPr>
              <a:t>is confirmed</a:t>
            </a:r>
            <a:r>
              <a:rPr lang="en-US" dirty="0">
                <a:solidFill>
                  <a:schemeClr val="bg1"/>
                </a:solidFill>
                <a:latin typeface="Times New Roman" panose="02020603050405020304" pitchFamily="18" charset="0"/>
              </a:rPr>
              <a:t>, a maternal serum determination of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recommended. </a:t>
            </a:r>
            <a:endParaRPr lang="en-US" dirty="0" smtClean="0">
              <a:solidFill>
                <a:schemeClr val="bg1"/>
              </a:solidFill>
              <a:latin typeface="Times New Roman" panose="02020603050405020304" pitchFamily="18" charset="0"/>
            </a:endParaRPr>
          </a:p>
          <a:p>
            <a:pPr marL="0" indent="0">
              <a:buNone/>
            </a:pPr>
            <a:r>
              <a:rPr lang="en-US" dirty="0" smtClean="0">
                <a:solidFill>
                  <a:srgbClr val="FFFF00"/>
                </a:solidFill>
                <a:latin typeface="Times New Roman" panose="02020603050405020304" pitchFamily="18" charset="0"/>
              </a:rPr>
              <a:t>(</a:t>
            </a:r>
            <a:r>
              <a:rPr lang="en-US" b="1" i="1" dirty="0" smtClean="0">
                <a:solidFill>
                  <a:srgbClr val="FFFF00"/>
                </a:solidFill>
                <a:latin typeface="Times New Roman" panose="02020603050405020304" pitchFamily="18" charset="0"/>
              </a:rPr>
              <a:t>Weak recommendation</a:t>
            </a:r>
            <a:r>
              <a:rPr lang="en-US" b="1" i="1" dirty="0">
                <a:solidFill>
                  <a:srgbClr val="FFFF00"/>
                </a:solidFill>
                <a:latin typeface="Times New Roman" panose="02020603050405020304" pitchFamily="18" charset="0"/>
              </a:rPr>
              <a:t>, Moderate quality evidence</a:t>
            </a:r>
            <a:r>
              <a:rPr lang="en-US" b="1" i="1" dirty="0" smtClean="0">
                <a:solidFill>
                  <a:srgbClr val="FFFF00"/>
                </a:solidFill>
                <a:latin typeface="Times New Roman" panose="02020603050405020304" pitchFamily="18" charset="0"/>
              </a:rPr>
              <a:t>)</a:t>
            </a:r>
            <a:endParaRPr lang="en-US"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41027857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marL="0" lvl="0" indent="0">
              <a:buNone/>
            </a:pPr>
            <a:r>
              <a:rPr lang="en-US" b="1" dirty="0">
                <a:solidFill>
                  <a:srgbClr val="FFFF00"/>
                </a:solidFill>
                <a:latin typeface="Times New Roman" panose="02020603050405020304" pitchFamily="18" charset="0"/>
              </a:rPr>
              <a:t>e</a:t>
            </a:r>
            <a:r>
              <a:rPr lang="en-US" sz="2400" b="1" dirty="0">
                <a:solidFill>
                  <a:srgbClr val="FFFF00"/>
                </a:solidFill>
                <a:latin typeface="Times New Roman" panose="02020603050405020304" pitchFamily="18" charset="0"/>
              </a:rPr>
              <a:t>.</a:t>
            </a:r>
            <a:r>
              <a:rPr lang="en-US" sz="2400" dirty="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If the patient requires treatment with ATDs for Graves’ disease through mid pregnancy, </a:t>
            </a:r>
            <a:r>
              <a:rPr lang="en-US" dirty="0" smtClean="0">
                <a:solidFill>
                  <a:schemeClr val="bg1"/>
                </a:solidFill>
                <a:latin typeface="Times New Roman" panose="02020603050405020304" pitchFamily="18" charset="0"/>
              </a:rPr>
              <a:t>a repeat </a:t>
            </a:r>
            <a:r>
              <a:rPr lang="en-US" dirty="0">
                <a:solidFill>
                  <a:schemeClr val="bg1"/>
                </a:solidFill>
                <a:latin typeface="Times New Roman" panose="02020603050405020304" pitchFamily="18" charset="0"/>
              </a:rPr>
              <a:t>determination of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again recommended at weeks 18-22</a:t>
            </a:r>
            <a:r>
              <a:rPr lang="en-US" dirty="0" smtClean="0">
                <a:solidFill>
                  <a:schemeClr val="bg1"/>
                </a:solidFill>
                <a:latin typeface="Times New Roman" panose="02020603050405020304" pitchFamily="18" charset="0"/>
              </a:rPr>
              <a:t>.</a:t>
            </a:r>
          </a:p>
          <a:p>
            <a:pPr marL="0" lvl="0" indent="0">
              <a:buNone/>
            </a:pPr>
            <a:r>
              <a:rPr lang="en-US" dirty="0" smtClean="0">
                <a:solidFill>
                  <a:srgbClr val="FFFF00"/>
                </a:solidFill>
                <a:latin typeface="Times New Roman" panose="02020603050405020304" pitchFamily="18" charset="0"/>
              </a:rPr>
              <a:t> </a:t>
            </a:r>
            <a:r>
              <a:rPr lang="en-US" b="1" i="1" dirty="0">
                <a:solidFill>
                  <a:srgbClr val="FFFF00"/>
                </a:solidFill>
                <a:latin typeface="Times New Roman" panose="02020603050405020304" pitchFamily="18" charset="0"/>
              </a:rPr>
              <a:t>(</a:t>
            </a:r>
            <a:r>
              <a:rPr lang="en-US" b="1" i="1" dirty="0" smtClean="0">
                <a:solidFill>
                  <a:srgbClr val="FFFF00"/>
                </a:solidFill>
                <a:latin typeface="Times New Roman" panose="02020603050405020304" pitchFamily="18" charset="0"/>
              </a:rPr>
              <a:t>Strong recommendation</a:t>
            </a:r>
            <a:r>
              <a:rPr lang="en-US" b="1" i="1" dirty="0">
                <a:solidFill>
                  <a:srgbClr val="FFFF00"/>
                </a:solidFill>
                <a:latin typeface="Times New Roman" panose="02020603050405020304" pitchFamily="18" charset="0"/>
              </a:rPr>
              <a:t>, Moderate quality evidence</a:t>
            </a:r>
            <a:r>
              <a:rPr lang="en-US" b="1" i="1" dirty="0" smtClean="0">
                <a:solidFill>
                  <a:srgbClr val="FFFF00"/>
                </a:solidFill>
                <a:latin typeface="Times New Roman" panose="02020603050405020304" pitchFamily="18" charset="0"/>
              </a:rPr>
              <a:t>)</a:t>
            </a:r>
          </a:p>
          <a:p>
            <a:pPr marL="0" indent="0">
              <a:buNone/>
            </a:pPr>
            <a:r>
              <a:rPr lang="en-US" b="1" dirty="0" smtClean="0">
                <a:solidFill>
                  <a:srgbClr val="FFFF00"/>
                </a:solidFill>
                <a:latin typeface="Times New Roman" panose="02020603050405020304" pitchFamily="18" charset="0"/>
              </a:rPr>
              <a:t>f</a:t>
            </a:r>
            <a:r>
              <a:rPr lang="en-US" b="1" dirty="0">
                <a:solidFill>
                  <a:srgbClr val="FFFF00"/>
                </a:solidFill>
                <a:latin typeface="Times New Roman" panose="02020603050405020304" pitchFamily="18" charset="0"/>
              </a:rPr>
              <a:t>.</a:t>
            </a:r>
            <a:r>
              <a:rPr lang="en-US" dirty="0">
                <a:solidFill>
                  <a:schemeClr val="bg1"/>
                </a:solidFill>
                <a:latin typeface="Times New Roman" panose="02020603050405020304" pitchFamily="18" charset="0"/>
              </a:rPr>
              <a:t> If elevated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detected at weeks 18-22 or the mother is taking ATD in the </a:t>
            </a:r>
            <a:r>
              <a:rPr lang="en-US" dirty="0" smtClean="0">
                <a:solidFill>
                  <a:schemeClr val="bg1"/>
                </a:solidFill>
                <a:latin typeface="Times New Roman" panose="02020603050405020304" pitchFamily="18" charset="0"/>
              </a:rPr>
              <a:t>third trimester</a:t>
            </a:r>
            <a:r>
              <a:rPr lang="en-US" dirty="0">
                <a:solidFill>
                  <a:schemeClr val="bg1"/>
                </a:solidFill>
                <a:latin typeface="Times New Roman" panose="02020603050405020304" pitchFamily="18" charset="0"/>
              </a:rPr>
              <a:t>, a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measurement should again be performed in late pregnancy (weeks </a:t>
            </a:r>
            <a:r>
              <a:rPr lang="en-US" dirty="0" smtClean="0">
                <a:solidFill>
                  <a:schemeClr val="bg1"/>
                </a:solidFill>
                <a:latin typeface="Times New Roman" panose="02020603050405020304" pitchFamily="18" charset="0"/>
              </a:rPr>
              <a:t>30-34</a:t>
            </a:r>
            <a:r>
              <a:rPr lang="en-US" dirty="0">
                <a:solidFill>
                  <a:schemeClr val="bg1"/>
                </a:solidFill>
                <a:latin typeface="Times New Roman" panose="02020603050405020304" pitchFamily="18" charset="0"/>
              </a:rPr>
              <a:t>) to evaluate the need for neonatal and postnatal monitoring.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a:t>
            </a:r>
            <a:r>
              <a:rPr lang="en-US" b="1" i="1" dirty="0" smtClean="0">
                <a:solidFill>
                  <a:srgbClr val="FFFF00"/>
                </a:solidFill>
                <a:latin typeface="Times New Roman" panose="02020603050405020304" pitchFamily="18" charset="0"/>
              </a:rPr>
              <a:t>recommendation, High </a:t>
            </a:r>
            <a:r>
              <a:rPr lang="en-US" b="1" i="1" dirty="0">
                <a:solidFill>
                  <a:srgbClr val="FFFF00"/>
                </a:solidFill>
                <a:latin typeface="Times New Roman" panose="02020603050405020304" pitchFamily="18" charset="0"/>
              </a:rPr>
              <a:t>quality evidence</a:t>
            </a:r>
            <a:r>
              <a:rPr lang="en-US" b="1" i="1" dirty="0" smtClean="0">
                <a:solidFill>
                  <a:srgbClr val="FFFF00"/>
                </a:solidFill>
                <a:latin typeface="Times New Roman" panose="02020603050405020304" pitchFamily="18" charset="0"/>
              </a:rPr>
              <a:t>)</a:t>
            </a:r>
          </a:p>
          <a:p>
            <a:pPr marL="0" indent="0">
              <a:buNone/>
            </a:pPr>
            <a:endParaRPr lang="en-US" sz="2000" dirty="0" smtClean="0">
              <a:solidFill>
                <a:srgbClr val="FFFF00"/>
              </a:solidFill>
              <a:latin typeface="Times New Roman" panose="02020603050405020304" pitchFamily="18" charset="0"/>
              <a:cs typeface="Times New Roman" panose="02020603050405020304" pitchFamily="18" charset="0"/>
            </a:endParaRPr>
          </a:p>
          <a:p>
            <a:pPr marL="0" indent="0">
              <a:buNone/>
            </a:pPr>
            <a:r>
              <a:rPr lang="en-US" sz="2000" dirty="0" smtClean="0">
                <a:solidFill>
                  <a:srgbClr val="FFFF99"/>
                </a:solidFill>
                <a:latin typeface="Times New Roman" panose="02020603050405020304" pitchFamily="18" charset="0"/>
                <a:cs typeface="Times New Roman" panose="02020603050405020304" pitchFamily="18" charset="0"/>
              </a:rPr>
              <a:t>(</a:t>
            </a:r>
            <a:r>
              <a:rPr lang="en-US" sz="2000" b="1" dirty="0" smtClean="0">
                <a:solidFill>
                  <a:srgbClr val="FFFF99"/>
                </a:solidFill>
                <a:latin typeface="Times New Roman" panose="02020603050405020304" pitchFamily="18" charset="0"/>
                <a:cs typeface="Times New Roman" panose="02020603050405020304" pitchFamily="18" charset="0"/>
              </a:rPr>
              <a:t>RECOMMENDATION 32 </a:t>
            </a:r>
            <a:r>
              <a:rPr lang="en-US" sz="2000" dirty="0" smtClean="0">
                <a:solidFill>
                  <a:srgbClr val="FFFF99"/>
                </a:solidFill>
                <a:latin typeface="Times New Roman" panose="02020603050405020304" pitchFamily="18" charset="0"/>
                <a:cs typeface="Times New Roman" panose="02020603050405020304" pitchFamily="18" charset="0"/>
              </a:rPr>
              <a:t>If </a:t>
            </a:r>
            <a:r>
              <a:rPr lang="en-US" sz="2000" dirty="0">
                <a:solidFill>
                  <a:srgbClr val="FFFF99"/>
                </a:solidFill>
                <a:latin typeface="Times New Roman" panose="02020603050405020304" pitchFamily="18" charset="0"/>
                <a:cs typeface="Times New Roman" panose="02020603050405020304" pitchFamily="18" charset="0"/>
              </a:rPr>
              <a:t>the patient has a past or present history of Graves’ </a:t>
            </a:r>
            <a:r>
              <a:rPr lang="en-US" sz="2000" dirty="0" err="1" smtClean="0">
                <a:solidFill>
                  <a:srgbClr val="FFFF99"/>
                </a:solidFill>
                <a:latin typeface="Times New Roman" panose="02020603050405020304" pitchFamily="18" charset="0"/>
                <a:cs typeface="Times New Roman" panose="02020603050405020304" pitchFamily="18" charset="0"/>
              </a:rPr>
              <a:t>disease,a</a:t>
            </a:r>
            <a:r>
              <a:rPr lang="en-US" sz="2000" dirty="0" smtClean="0">
                <a:solidFill>
                  <a:srgbClr val="FFFF99"/>
                </a:solidFill>
                <a:latin typeface="Times New Roman" panose="02020603050405020304" pitchFamily="18" charset="0"/>
                <a:cs typeface="Times New Roman" panose="02020603050405020304" pitchFamily="18" charset="0"/>
              </a:rPr>
              <a:t> </a:t>
            </a:r>
            <a:r>
              <a:rPr lang="en-US" sz="2000" dirty="0">
                <a:solidFill>
                  <a:srgbClr val="FFFF99"/>
                </a:solidFill>
                <a:latin typeface="Times New Roman" panose="02020603050405020304" pitchFamily="18" charset="0"/>
                <a:cs typeface="Times New Roman" panose="02020603050405020304" pitchFamily="18" charset="0"/>
              </a:rPr>
              <a:t>maternal serum determination of </a:t>
            </a:r>
            <a:r>
              <a:rPr lang="en-US" sz="2000" dirty="0" err="1">
                <a:solidFill>
                  <a:srgbClr val="FFFF99"/>
                </a:solidFill>
                <a:latin typeface="Times New Roman" panose="02020603050405020304" pitchFamily="18" charset="0"/>
                <a:cs typeface="Times New Roman" panose="02020603050405020304" pitchFamily="18" charset="0"/>
              </a:rPr>
              <a:t>TRAb</a:t>
            </a:r>
            <a:r>
              <a:rPr lang="en-US" sz="2000" dirty="0">
                <a:solidFill>
                  <a:srgbClr val="FFFF99"/>
                </a:solidFill>
                <a:latin typeface="Times New Roman" panose="02020603050405020304" pitchFamily="18" charset="0"/>
                <a:cs typeface="Times New Roman" panose="02020603050405020304" pitchFamily="18" charset="0"/>
              </a:rPr>
              <a:t> should </a:t>
            </a:r>
            <a:r>
              <a:rPr lang="en-US" sz="2000" dirty="0" smtClean="0">
                <a:solidFill>
                  <a:srgbClr val="FFFF99"/>
                </a:solidFill>
                <a:latin typeface="Times New Roman" panose="02020603050405020304" pitchFamily="18" charset="0"/>
                <a:cs typeface="Times New Roman" panose="02020603050405020304" pitchFamily="18" charset="0"/>
              </a:rPr>
              <a:t>be obtained </a:t>
            </a:r>
            <a:r>
              <a:rPr lang="en-US" sz="2000" dirty="0">
                <a:solidFill>
                  <a:srgbClr val="FFFF99"/>
                </a:solidFill>
                <a:latin typeface="Times New Roman" panose="02020603050405020304" pitchFamily="18" charset="0"/>
                <a:cs typeface="Times New Roman" panose="02020603050405020304" pitchFamily="18" charset="0"/>
              </a:rPr>
              <a:t>at 20–24 weeks gestation. Level </a:t>
            </a:r>
            <a:r>
              <a:rPr lang="en-US" sz="2000" dirty="0" smtClean="0">
                <a:solidFill>
                  <a:srgbClr val="FFFF99"/>
                </a:solidFill>
                <a:latin typeface="Times New Roman" panose="02020603050405020304" pitchFamily="18" charset="0"/>
                <a:cs typeface="Times New Roman" panose="02020603050405020304" pitchFamily="18" charset="0"/>
              </a:rPr>
              <a:t>B-USPSTF)</a:t>
            </a:r>
            <a:endParaRPr lang="en-US" sz="2000" b="1" i="1" dirty="0" smtClean="0">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179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30400" y="74376"/>
            <a:ext cx="8331200" cy="1603133"/>
          </a:xfrm>
          <a:prstGeom prst="rect">
            <a:avLst/>
          </a:prstGeom>
        </p:spPr>
      </p:pic>
      <p:sp>
        <p:nvSpPr>
          <p:cNvPr id="2" name="Title 1"/>
          <p:cNvSpPr>
            <a:spLocks noGrp="1"/>
          </p:cNvSpPr>
          <p:nvPr>
            <p:ph type="title"/>
          </p:nvPr>
        </p:nvSpPr>
        <p:spPr>
          <a:xfrm>
            <a:off x="746760" y="500062"/>
            <a:ext cx="10515600" cy="1325563"/>
          </a:xfrm>
        </p:spPr>
        <p:txBody>
          <a:bodyPr/>
          <a:lstStyle/>
          <a:p>
            <a:endParaRPr lang="en-US" dirty="0"/>
          </a:p>
        </p:txBody>
      </p:sp>
      <p:sp>
        <p:nvSpPr>
          <p:cNvPr id="3" name="Content Placeholder 2"/>
          <p:cNvSpPr>
            <a:spLocks noGrp="1"/>
          </p:cNvSpPr>
          <p:nvPr>
            <p:ph idx="1"/>
          </p:nvPr>
        </p:nvSpPr>
        <p:spPr/>
        <p:txBody>
          <a:bodyPr>
            <a:noAutofit/>
          </a:bodyPr>
          <a:lstStyle/>
          <a:p>
            <a:r>
              <a:rPr lang="en-US" sz="2400" b="1" dirty="0">
                <a:solidFill>
                  <a:schemeClr val="bg1"/>
                </a:solidFill>
                <a:latin typeface="Times New Roman" panose="02020603050405020304" pitchFamily="18" charset="0"/>
                <a:cs typeface="Times New Roman" panose="02020603050405020304" pitchFamily="18" charset="0"/>
              </a:rPr>
              <a:t>Design: </a:t>
            </a:r>
            <a:r>
              <a:rPr lang="en-US" sz="2400" dirty="0">
                <a:solidFill>
                  <a:schemeClr val="bg1"/>
                </a:solidFill>
                <a:latin typeface="Times New Roman" panose="02020603050405020304" pitchFamily="18" charset="0"/>
                <a:cs typeface="Times New Roman" panose="02020603050405020304" pitchFamily="18" charset="0"/>
              </a:rPr>
              <a:t>We screened 4800 pregnant women in the first trimester and 2000 women who </a:t>
            </a:r>
            <a:r>
              <a:rPr lang="en-US" sz="2400" dirty="0" smtClean="0">
                <a:solidFill>
                  <a:schemeClr val="bg1"/>
                </a:solidFill>
                <a:latin typeface="Times New Roman" panose="02020603050405020304" pitchFamily="18" charset="0"/>
                <a:cs typeface="Times New Roman" panose="02020603050405020304" pitchFamily="18" charset="0"/>
              </a:rPr>
              <a:t>planned to </a:t>
            </a:r>
            <a:r>
              <a:rPr lang="en-US" sz="2400" dirty="0">
                <a:solidFill>
                  <a:schemeClr val="bg1"/>
                </a:solidFill>
                <a:latin typeface="Times New Roman" panose="02020603050405020304" pitchFamily="18" charset="0"/>
                <a:cs typeface="Times New Roman" panose="02020603050405020304" pitchFamily="18" charset="0"/>
              </a:rPr>
              <a:t>become pregnant and evaluated 535 </a:t>
            </a:r>
            <a:r>
              <a:rPr lang="en-US" sz="2400" dirty="0" smtClean="0">
                <a:solidFill>
                  <a:schemeClr val="bg1"/>
                </a:solidFill>
                <a:latin typeface="Times New Roman" panose="02020603050405020304" pitchFamily="18" charset="0"/>
                <a:cs typeface="Times New Roman" panose="02020603050405020304" pitchFamily="18" charset="0"/>
              </a:rPr>
              <a:t>pregnant women in </a:t>
            </a:r>
            <a:r>
              <a:rPr lang="en-US" sz="2400" dirty="0">
                <a:solidFill>
                  <a:schemeClr val="bg1"/>
                </a:solidFill>
                <a:latin typeface="Times New Roman" panose="02020603050405020304" pitchFamily="18" charset="0"/>
                <a:cs typeface="Times New Roman" panose="02020603050405020304" pitchFamily="18" charset="0"/>
              </a:rPr>
              <a:t>follow-up visits during the second </a:t>
            </a:r>
            <a:r>
              <a:rPr lang="en-US" sz="2400" dirty="0" smtClean="0">
                <a:solidFill>
                  <a:schemeClr val="bg1"/>
                </a:solidFill>
                <a:latin typeface="Times New Roman" panose="02020603050405020304" pitchFamily="18" charset="0"/>
                <a:cs typeface="Times New Roman" panose="02020603050405020304" pitchFamily="18" charset="0"/>
              </a:rPr>
              <a:t>and third </a:t>
            </a:r>
            <a:r>
              <a:rPr lang="en-US" sz="2400" dirty="0">
                <a:solidFill>
                  <a:schemeClr val="bg1"/>
                </a:solidFill>
                <a:latin typeface="Times New Roman" panose="02020603050405020304" pitchFamily="18" charset="0"/>
                <a:cs typeface="Times New Roman" panose="02020603050405020304" pitchFamily="18" charset="0"/>
              </a:rPr>
              <a:t>trimester.</a:t>
            </a:r>
          </a:p>
          <a:p>
            <a:r>
              <a:rPr lang="en-US" sz="2400" b="1" dirty="0">
                <a:solidFill>
                  <a:schemeClr val="bg1"/>
                </a:solidFill>
                <a:latin typeface="Times New Roman" panose="02020603050405020304" pitchFamily="18" charset="0"/>
                <a:cs typeface="Times New Roman" panose="02020603050405020304" pitchFamily="18" charset="0"/>
              </a:rPr>
              <a:t>Results: </a:t>
            </a:r>
            <a:r>
              <a:rPr lang="en-US" sz="2400" dirty="0">
                <a:solidFill>
                  <a:schemeClr val="bg1"/>
                </a:solidFill>
                <a:latin typeface="Times New Roman" panose="02020603050405020304" pitchFamily="18" charset="0"/>
                <a:cs typeface="Times New Roman" panose="02020603050405020304" pitchFamily="18" charset="0"/>
              </a:rPr>
              <a:t>Median concentrations of serum TSH decreased significantly from the seventh week </a:t>
            </a:r>
            <a:r>
              <a:rPr lang="en-US" sz="2400" dirty="0" smtClean="0">
                <a:solidFill>
                  <a:schemeClr val="bg1"/>
                </a:solidFill>
                <a:latin typeface="Times New Roman" panose="02020603050405020304" pitchFamily="18" charset="0"/>
                <a:cs typeface="Times New Roman" panose="02020603050405020304" pitchFamily="18" charset="0"/>
              </a:rPr>
              <a:t>of gestation</a:t>
            </a:r>
            <a:r>
              <a:rPr lang="en-US" sz="2400" dirty="0">
                <a:solidFill>
                  <a:schemeClr val="bg1"/>
                </a:solidFill>
                <a:latin typeface="Times New Roman" panose="02020603050405020304" pitchFamily="18" charset="0"/>
                <a:cs typeface="Times New Roman" panose="02020603050405020304" pitchFamily="18" charset="0"/>
              </a:rPr>
              <a:t>. The median of TSH from 4 to 6 weeks was significantly higher than from 7 to 12 </a:t>
            </a:r>
            <a:r>
              <a:rPr lang="en-US" sz="2400" dirty="0" smtClean="0">
                <a:solidFill>
                  <a:schemeClr val="bg1"/>
                </a:solidFill>
                <a:latin typeface="Times New Roman" panose="02020603050405020304" pitchFamily="18" charset="0"/>
                <a:cs typeface="Times New Roman" panose="02020603050405020304" pitchFamily="18" charset="0"/>
              </a:rPr>
              <a:t>weeks (2.15 </a:t>
            </a:r>
            <a:r>
              <a:rPr lang="en-US" sz="2400" dirty="0">
                <a:solidFill>
                  <a:schemeClr val="bg1"/>
                </a:solidFill>
                <a:latin typeface="Times New Roman" panose="02020603050405020304" pitchFamily="18" charset="0"/>
                <a:cs typeface="Times New Roman" panose="02020603050405020304" pitchFamily="18" charset="0"/>
              </a:rPr>
              <a:t>[0.56 –5.31] </a:t>
            </a:r>
            <a:r>
              <a:rPr lang="en-US" sz="2400" dirty="0" err="1">
                <a:solidFill>
                  <a:schemeClr val="bg1"/>
                </a:solidFill>
                <a:latin typeface="Times New Roman" panose="02020603050405020304" pitchFamily="18" charset="0"/>
                <a:cs typeface="Times New Roman" panose="02020603050405020304" pitchFamily="18" charset="0"/>
              </a:rPr>
              <a:t>mIU</a:t>
            </a:r>
            <a:r>
              <a:rPr lang="en-US" sz="2400" dirty="0">
                <a:solidFill>
                  <a:schemeClr val="bg1"/>
                </a:solidFill>
                <a:latin typeface="Times New Roman" panose="02020603050405020304" pitchFamily="18" charset="0"/>
                <a:cs typeface="Times New Roman" panose="02020603050405020304" pitchFamily="18" charset="0"/>
              </a:rPr>
              <a:t>/L vs 1.47 [0.10–4.34] </a:t>
            </a:r>
            <a:r>
              <a:rPr lang="en-US" sz="2400" dirty="0" err="1">
                <a:solidFill>
                  <a:schemeClr val="bg1"/>
                </a:solidFill>
                <a:latin typeface="Times New Roman" panose="02020603050405020304" pitchFamily="18" charset="0"/>
                <a:cs typeface="Times New Roman" panose="02020603050405020304" pitchFamily="18" charset="0"/>
              </a:rPr>
              <a:t>mIU</a:t>
            </a:r>
            <a:r>
              <a:rPr lang="en-US" sz="2400" dirty="0">
                <a:solidFill>
                  <a:schemeClr val="bg1"/>
                </a:solidFill>
                <a:latin typeface="Times New Roman" panose="02020603050405020304" pitchFamily="18" charset="0"/>
                <a:cs typeface="Times New Roman" panose="02020603050405020304" pitchFamily="18" charset="0"/>
              </a:rPr>
              <a:t>/L, </a:t>
            </a:r>
            <a:r>
              <a:rPr lang="en-US" sz="2400" i="1" dirty="0">
                <a:solidFill>
                  <a:schemeClr val="bg1"/>
                </a:solidFill>
                <a:latin typeface="Times New Roman" panose="02020603050405020304" pitchFamily="18" charset="0"/>
                <a:cs typeface="Times New Roman" panose="02020603050405020304" pitchFamily="18" charset="0"/>
              </a:rPr>
              <a:t>P </a:t>
            </a:r>
            <a:r>
              <a:rPr lang="en-US" sz="2400" dirty="0">
                <a:solidFill>
                  <a:schemeClr val="bg1"/>
                </a:solidFill>
                <a:latin typeface="Times New Roman" panose="02020603050405020304" pitchFamily="18" charset="0"/>
                <a:cs typeface="Times New Roman" panose="02020603050405020304" pitchFamily="18" charset="0"/>
              </a:rPr>
              <a:t> .001</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The median </a:t>
            </a:r>
            <a:r>
              <a:rPr lang="en-US" sz="2400" dirty="0" smtClean="0">
                <a:solidFill>
                  <a:schemeClr val="bg1"/>
                </a:solidFill>
                <a:latin typeface="Times New Roman" panose="02020603050405020304" pitchFamily="18" charset="0"/>
                <a:cs typeface="Times New Roman" panose="02020603050405020304" pitchFamily="18" charset="0"/>
              </a:rPr>
              <a:t>of free </a:t>
            </a:r>
            <a:r>
              <a:rPr lang="en-US" sz="2400" dirty="0">
                <a:solidFill>
                  <a:schemeClr val="bg1"/>
                </a:solidFill>
                <a:latin typeface="Times New Roman" panose="02020603050405020304" pitchFamily="18" charset="0"/>
                <a:cs typeface="Times New Roman" panose="02020603050405020304" pitchFamily="18" charset="0"/>
              </a:rPr>
              <a:t>T4 was not significantly altered in the first trimester. The prevalence of subclinical </a:t>
            </a:r>
            <a:r>
              <a:rPr lang="en-US" sz="2400" dirty="0" smtClean="0">
                <a:solidFill>
                  <a:schemeClr val="bg1"/>
                </a:solidFill>
                <a:latin typeface="Times New Roman" panose="02020603050405020304" pitchFamily="18" charset="0"/>
                <a:cs typeface="Times New Roman" panose="02020603050405020304" pitchFamily="18" charset="0"/>
              </a:rPr>
              <a:t>hypothyroidism in </a:t>
            </a:r>
            <a:r>
              <a:rPr lang="en-US" sz="2400" dirty="0">
                <a:solidFill>
                  <a:schemeClr val="bg1"/>
                </a:solidFill>
                <a:latin typeface="Times New Roman" panose="02020603050405020304" pitchFamily="18" charset="0"/>
                <a:cs typeface="Times New Roman" panose="02020603050405020304" pitchFamily="18" charset="0"/>
              </a:rPr>
              <a:t>the 4800 pregnant women was 27.8% on the diagnostic criteria of TSH 2.5 </a:t>
            </a:r>
            <a:r>
              <a:rPr lang="en-US" sz="2400" dirty="0" err="1">
                <a:solidFill>
                  <a:schemeClr val="bg1"/>
                </a:solidFill>
                <a:latin typeface="Times New Roman" panose="02020603050405020304" pitchFamily="18" charset="0"/>
                <a:cs typeface="Times New Roman" panose="02020603050405020304" pitchFamily="18" charset="0"/>
              </a:rPr>
              <a:t>mIU</a:t>
            </a:r>
            <a:r>
              <a:rPr lang="en-US" sz="2400" dirty="0">
                <a:solidFill>
                  <a:schemeClr val="bg1"/>
                </a:solidFill>
                <a:latin typeface="Times New Roman" panose="02020603050405020304" pitchFamily="18" charset="0"/>
                <a:cs typeface="Times New Roman" panose="02020603050405020304" pitchFamily="18" charset="0"/>
              </a:rPr>
              <a:t>/L </a:t>
            </a:r>
            <a:r>
              <a:rPr lang="en-US" sz="2400" dirty="0" smtClean="0">
                <a:solidFill>
                  <a:schemeClr val="bg1"/>
                </a:solidFill>
                <a:latin typeface="Times New Roman" panose="02020603050405020304" pitchFamily="18" charset="0"/>
                <a:cs typeface="Times New Roman" panose="02020603050405020304" pitchFamily="18" charset="0"/>
              </a:rPr>
              <a:t>and 4.0</a:t>
            </a:r>
            <a:r>
              <a:rPr lang="en-US" sz="2400" dirty="0">
                <a:solidFill>
                  <a:schemeClr val="bg1"/>
                </a:solidFill>
                <a:latin typeface="Times New Roman" panose="02020603050405020304" pitchFamily="18" charset="0"/>
                <a:cs typeface="Times New Roman" panose="02020603050405020304" pitchFamily="18" charset="0"/>
              </a:rPr>
              <a:t>% using the reference interval derived by our laboratory (0.14–4.87 </a:t>
            </a:r>
            <a:r>
              <a:rPr lang="en-US" sz="2400" dirty="0" err="1">
                <a:solidFill>
                  <a:schemeClr val="bg1"/>
                </a:solidFill>
                <a:latin typeface="Times New Roman" panose="02020603050405020304" pitchFamily="18" charset="0"/>
                <a:cs typeface="Times New Roman" panose="02020603050405020304" pitchFamily="18" charset="0"/>
              </a:rPr>
              <a:t>mIU</a:t>
            </a:r>
            <a:r>
              <a:rPr lang="en-US" sz="2400" dirty="0">
                <a:solidFill>
                  <a:schemeClr val="bg1"/>
                </a:solidFill>
                <a:latin typeface="Times New Roman" panose="02020603050405020304" pitchFamily="18" charset="0"/>
                <a:cs typeface="Times New Roman" panose="02020603050405020304" pitchFamily="18" charset="0"/>
              </a:rPr>
              <a:t>/L</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8200809" y="1283172"/>
            <a:ext cx="1959191" cy="246221"/>
          </a:xfrm>
          <a:prstGeom prst="rect">
            <a:avLst/>
          </a:prstGeom>
        </p:spPr>
        <p:txBody>
          <a:bodyPr wrap="none">
            <a:spAutoFit/>
          </a:bodyPr>
          <a:lstStyle/>
          <a:p>
            <a:r>
              <a:rPr lang="en-US" sz="1000" b="1" i="1" dirty="0">
                <a:latin typeface="Frutiger-BoldItalic"/>
              </a:rPr>
              <a:t>J </a:t>
            </a:r>
            <a:r>
              <a:rPr lang="en-US" sz="1000" b="1" i="1" dirty="0" err="1">
                <a:latin typeface="Frutiger-BoldItalic"/>
              </a:rPr>
              <a:t>Clin</a:t>
            </a:r>
            <a:r>
              <a:rPr lang="en-US" sz="1000" b="1" i="1" dirty="0">
                <a:latin typeface="Frutiger-BoldItalic"/>
              </a:rPr>
              <a:t> </a:t>
            </a:r>
            <a:r>
              <a:rPr lang="en-US" sz="1000" b="1" i="1" dirty="0" err="1">
                <a:latin typeface="Frutiger-BoldItalic"/>
              </a:rPr>
              <a:t>Endocrinol</a:t>
            </a:r>
            <a:r>
              <a:rPr lang="en-US" sz="1000" b="1" i="1" dirty="0">
                <a:latin typeface="Frutiger-BoldItalic"/>
              </a:rPr>
              <a:t> </a:t>
            </a:r>
            <a:r>
              <a:rPr lang="en-US" sz="1000" b="1" i="1" dirty="0" err="1" smtClean="0">
                <a:latin typeface="Frutiger-BoldItalic"/>
              </a:rPr>
              <a:t>Metab</a:t>
            </a:r>
            <a:r>
              <a:rPr lang="en-US" sz="1000" b="1" i="1" dirty="0" smtClean="0">
                <a:latin typeface="Frutiger-BoldItalic"/>
              </a:rPr>
              <a:t> 2014</a:t>
            </a:r>
            <a:endParaRPr lang="en-US" sz="2400" dirty="0"/>
          </a:p>
        </p:txBody>
      </p:sp>
    </p:spTree>
    <p:extLst>
      <p:ext uri="{BB962C8B-B14F-4D97-AF65-F5344CB8AC3E}">
        <p14:creationId xmlns:p14="http://schemas.microsoft.com/office/powerpoint/2010/main" val="129159822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143350">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0000"/>
                </a:solidFill>
                <a:latin typeface="Times New Roman" panose="02020603050405020304" pitchFamily="18" charset="0"/>
                <a:cs typeface="Times New Roman" panose="02020603050405020304" pitchFamily="18" charset="0"/>
              </a:rPr>
              <a:t>RECOMMENDATION 93 </a:t>
            </a:r>
            <a:endParaRPr lang="en-US" dirty="0">
              <a:solidFill>
                <a:srgbClr val="000000"/>
              </a:solidFill>
              <a:latin typeface="Times New Roman" panose="02020603050405020304" pitchFamily="18" charset="0"/>
              <a:cs typeface="Times New Roman" panose="02020603050405020304" pitchFamily="18" charset="0"/>
            </a:endParaRPr>
          </a:p>
          <a:p>
            <a:r>
              <a:rPr lang="en-US" dirty="0">
                <a:solidFill>
                  <a:srgbClr val="000000"/>
                </a:solidFill>
                <a:latin typeface="Times New Roman" panose="02020603050405020304" pitchFamily="18" charset="0"/>
                <a:cs typeface="Times New Roman" panose="02020603050405020304" pitchFamily="18" charset="0"/>
              </a:rPr>
              <a:t>Patients who were treated with RAI or thyroidectomy for GD prior to pregnancy should have </a:t>
            </a:r>
            <a:r>
              <a:rPr lang="en-US" dirty="0" err="1">
                <a:solidFill>
                  <a:srgbClr val="000000"/>
                </a:solidFill>
                <a:latin typeface="Times New Roman" panose="02020603050405020304" pitchFamily="18" charset="0"/>
                <a:cs typeface="Times New Roman" panose="02020603050405020304" pitchFamily="18" charset="0"/>
              </a:rPr>
              <a:t>TRAb</a:t>
            </a:r>
            <a:r>
              <a:rPr lang="en-US" dirty="0">
                <a:solidFill>
                  <a:srgbClr val="000000"/>
                </a:solidFill>
                <a:latin typeface="Times New Roman" panose="02020603050405020304" pitchFamily="18" charset="0"/>
                <a:cs typeface="Times New Roman" panose="02020603050405020304" pitchFamily="18" charset="0"/>
              </a:rPr>
              <a:t> levels measured using a sensitive assay initially during the first trimester thyroid function testing and, if elevated, again at 18-22 weeks of gestation. </a:t>
            </a:r>
            <a:endParaRPr lang="en-US"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en-US" b="1" dirty="0">
                <a:solidFill>
                  <a:srgbClr val="000000"/>
                </a:solidFill>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 Strong </a:t>
            </a:r>
            <a:r>
              <a:rPr lang="en-US" b="1" dirty="0">
                <a:solidFill>
                  <a:srgbClr val="000000"/>
                </a:solidFill>
                <a:latin typeface="Times New Roman" panose="02020603050405020304" pitchFamily="18" charset="0"/>
                <a:cs typeface="Times New Roman" panose="02020603050405020304" pitchFamily="18" charset="0"/>
              </a:rPr>
              <a:t>recommendation, low-quality evidence.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9774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143350">
            <a:alpha val="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0000"/>
                </a:solidFill>
                <a:latin typeface="Times New Roman" panose="02020603050405020304" pitchFamily="18" charset="0"/>
              </a:rPr>
              <a:t>RECOMMENDATION 95 </a:t>
            </a: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Patients with elevated </a:t>
            </a:r>
            <a:r>
              <a:rPr lang="en-US" dirty="0" err="1">
                <a:solidFill>
                  <a:srgbClr val="000000"/>
                </a:solidFill>
                <a:latin typeface="Times New Roman" panose="02020603050405020304" pitchFamily="18" charset="0"/>
              </a:rPr>
              <a:t>TRAb</a:t>
            </a:r>
            <a:r>
              <a:rPr lang="en-US" dirty="0">
                <a:solidFill>
                  <a:srgbClr val="000000"/>
                </a:solidFill>
                <a:latin typeface="Times New Roman" panose="02020603050405020304" pitchFamily="18" charset="0"/>
              </a:rPr>
              <a:t> levels at 18-22 weeks of gestation should have </a:t>
            </a:r>
            <a:r>
              <a:rPr lang="en-US" dirty="0" err="1">
                <a:solidFill>
                  <a:srgbClr val="000000"/>
                </a:solidFill>
                <a:latin typeface="Times New Roman" panose="02020603050405020304" pitchFamily="18" charset="0"/>
              </a:rPr>
              <a:t>TRAb</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remeasured</a:t>
            </a:r>
            <a:r>
              <a:rPr lang="en-US" dirty="0">
                <a:solidFill>
                  <a:srgbClr val="000000"/>
                </a:solidFill>
                <a:latin typeface="Times New Roman" panose="02020603050405020304" pitchFamily="18" charset="0"/>
              </a:rPr>
              <a:t> in late pregnancy (weeks 30-34) to guide decisions regarding neonatal monitoring. An exception to this is a woman with an intact thyroid who is no longer in need of ATD therapy</a:t>
            </a:r>
            <a:r>
              <a:rPr lang="en-US" dirty="0" smtClean="0">
                <a:solidFill>
                  <a:srgbClr val="000000"/>
                </a:solidFill>
                <a:latin typeface="Times New Roman" panose="02020603050405020304" pitchFamily="18" charset="0"/>
              </a:rPr>
              <a:t>.</a:t>
            </a:r>
          </a:p>
          <a:p>
            <a:pPr marL="0" indent="0">
              <a:buNone/>
            </a:pPr>
            <a:r>
              <a:rPr lang="en-US" dirty="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Strong recommendation, low-quality evidence. </a:t>
            </a:r>
            <a:endParaRPr lang="en-US" dirty="0"/>
          </a:p>
        </p:txBody>
      </p:sp>
    </p:spTree>
    <p:extLst>
      <p:ext uri="{BB962C8B-B14F-4D97-AF65-F5344CB8AC3E}">
        <p14:creationId xmlns:p14="http://schemas.microsoft.com/office/powerpoint/2010/main" val="216829361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191201" cy="1487800"/>
          </a:xfrm>
          <a:prstGeom prst="rect">
            <a:avLst/>
          </a:prstGeom>
        </p:spPr>
      </p:pic>
      <p:sp>
        <p:nvSpPr>
          <p:cNvPr id="2" name="Title 1"/>
          <p:cNvSpPr>
            <a:spLocks noGrp="1"/>
          </p:cNvSpPr>
          <p:nvPr>
            <p:ph type="title"/>
          </p:nvPr>
        </p:nvSpPr>
        <p:spPr>
          <a:xfrm>
            <a:off x="6459795" y="5320583"/>
            <a:ext cx="5232196" cy="1325563"/>
          </a:xfrm>
        </p:spPr>
        <p:txBody>
          <a:bodyPr>
            <a:normAutofit/>
          </a:bodyPr>
          <a:lstStyle/>
          <a:p>
            <a:r>
              <a:rPr lang="en-US" sz="2000" u="sng" dirty="0" smtClean="0">
                <a:solidFill>
                  <a:schemeClr val="bg1"/>
                </a:solidFill>
                <a:latin typeface="Arial" panose="020B0604020202020204" pitchFamily="34" charset="0"/>
                <a:cs typeface="Arial" panose="020B0604020202020204" pitchFamily="34" charset="0"/>
              </a:rPr>
              <a:t>European Journal of Endocrinology 2014</a:t>
            </a:r>
            <a:endParaRPr lang="en-US" sz="2000" u="sng"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Methods: Sixty-eight neonates born to mothers with GD were managed from birth and divided into three groups </a:t>
            </a:r>
            <a:r>
              <a:rPr lang="en-US" dirty="0" smtClean="0">
                <a:solidFill>
                  <a:schemeClr val="bg1"/>
                </a:solidFill>
                <a:latin typeface="Times New Roman" panose="02020603050405020304" pitchFamily="18" charset="0"/>
                <a:cs typeface="Times New Roman" panose="02020603050405020304" pitchFamily="18" charset="0"/>
              </a:rPr>
              <a:t>based on </a:t>
            </a:r>
            <a:r>
              <a:rPr lang="en-US" dirty="0">
                <a:solidFill>
                  <a:schemeClr val="bg1"/>
                </a:solidFill>
                <a:latin typeface="Times New Roman" panose="02020603050405020304" pitchFamily="18" charset="0"/>
                <a:cs typeface="Times New Roman" panose="02020603050405020304" pitchFamily="18" charset="0"/>
              </a:rPr>
              <a:t>thyrotropin receptor antibody (</a:t>
            </a:r>
            <a:r>
              <a:rPr lang="en-US" dirty="0" err="1">
                <a:solidFill>
                  <a:schemeClr val="bg1"/>
                </a:solidFill>
                <a:latin typeface="Times New Roman" panose="02020603050405020304" pitchFamily="18" charset="0"/>
                <a:cs typeface="Times New Roman" panose="02020603050405020304" pitchFamily="18" charset="0"/>
              </a:rPr>
              <a:t>TRAb</a:t>
            </a:r>
            <a:r>
              <a:rPr lang="en-US" dirty="0">
                <a:solidFill>
                  <a:schemeClr val="bg1"/>
                </a:solidFill>
                <a:latin typeface="Times New Roman" panose="02020603050405020304" pitchFamily="18" charset="0"/>
                <a:cs typeface="Times New Roman" panose="02020603050405020304" pitchFamily="18" charset="0"/>
              </a:rPr>
              <a:t>) and anti-thyroid drug (ATD) status in the mother: </a:t>
            </a:r>
            <a:endParaRPr lang="en-US"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TRAb</a:t>
            </a:r>
            <a:r>
              <a:rPr lang="en-US" dirty="0" smtClean="0">
                <a:solidFill>
                  <a:schemeClr val="bg1"/>
                </a:solidFill>
                <a:latin typeface="Times New Roman" panose="02020603050405020304" pitchFamily="18" charset="0"/>
                <a:cs typeface="Times New Roman" panose="02020603050405020304" pitchFamily="18" charset="0"/>
              </a:rPr>
              <a:t>-/ATD-, n=27; </a:t>
            </a:r>
            <a:r>
              <a:rPr lang="en-US" dirty="0" err="1" smtClean="0">
                <a:solidFill>
                  <a:schemeClr val="bg1"/>
                </a:solidFill>
                <a:latin typeface="Times New Roman" panose="02020603050405020304" pitchFamily="18" charset="0"/>
                <a:cs typeface="Times New Roman" panose="02020603050405020304" pitchFamily="18" charset="0"/>
              </a:rPr>
              <a:t>TRAb</a:t>
            </a:r>
            <a:r>
              <a:rPr lang="en-US" b="1" dirty="0" smtClean="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/ATD</a:t>
            </a:r>
            <a:r>
              <a:rPr lang="en-US" sz="2000" b="1" dirty="0" smtClean="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 n=8</a:t>
            </a:r>
            <a:r>
              <a:rPr lang="en-US" dirty="0">
                <a:solidFill>
                  <a:schemeClr val="bg1"/>
                </a:solidFill>
                <a:latin typeface="Times New Roman" panose="02020603050405020304" pitchFamily="18" charset="0"/>
                <a:cs typeface="Times New Roman" panose="02020603050405020304" pitchFamily="18" charset="0"/>
              </a:rPr>
              <a:t>; and </a:t>
            </a:r>
            <a:r>
              <a:rPr lang="en-US" dirty="0" err="1" smtClean="0">
                <a:solidFill>
                  <a:schemeClr val="bg1"/>
                </a:solidFill>
                <a:latin typeface="Times New Roman" panose="02020603050405020304" pitchFamily="18" charset="0"/>
                <a:cs typeface="Times New Roman" panose="02020603050405020304" pitchFamily="18" charset="0"/>
              </a:rPr>
              <a:t>TRAb</a:t>
            </a:r>
            <a:r>
              <a:rPr lang="en-US" sz="2000" b="1" dirty="0" smtClean="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/ATD</a:t>
            </a:r>
            <a:r>
              <a:rPr lang="en-US" sz="2000" b="1" dirty="0" smtClean="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 n=33</a:t>
            </a:r>
            <a:r>
              <a:rPr lang="en-US" dirty="0">
                <a:solidFill>
                  <a:schemeClr val="bg1"/>
                </a:solidFill>
                <a:latin typeface="Times New Roman" panose="02020603050405020304" pitchFamily="18" charset="0"/>
                <a:cs typeface="Times New Roman" panose="02020603050405020304" pitchFamily="18" charset="0"/>
              </a:rPr>
              <a:t>. </a:t>
            </a:r>
            <a:endParaRPr lang="en-US" dirty="0" smtClean="0">
              <a:solidFill>
                <a:schemeClr val="bg1"/>
              </a:solidFill>
              <a:latin typeface="Times New Roman" panose="02020603050405020304" pitchFamily="18" charset="0"/>
              <a:cs typeface="Times New Roman" panose="02020603050405020304" pitchFamily="18" charset="0"/>
            </a:endParaRPr>
          </a:p>
          <a:p>
            <a:r>
              <a:rPr lang="en-US" dirty="0" smtClean="0">
                <a:solidFill>
                  <a:schemeClr val="bg1"/>
                </a:solidFill>
                <a:latin typeface="Times New Roman" panose="02020603050405020304" pitchFamily="18" charset="0"/>
                <a:cs typeface="Times New Roman" panose="02020603050405020304" pitchFamily="18" charset="0"/>
              </a:rPr>
              <a:t>The </a:t>
            </a:r>
            <a:r>
              <a:rPr lang="en-US" dirty="0">
                <a:solidFill>
                  <a:schemeClr val="bg1"/>
                </a:solidFill>
                <a:latin typeface="Times New Roman" panose="02020603050405020304" pitchFamily="18" charset="0"/>
                <a:cs typeface="Times New Roman" panose="02020603050405020304" pitchFamily="18" charset="0"/>
              </a:rPr>
              <a:t>main outcome measures were clinical examination, </a:t>
            </a:r>
            <a:r>
              <a:rPr lang="en-US" dirty="0" smtClean="0">
                <a:solidFill>
                  <a:schemeClr val="bg1"/>
                </a:solidFill>
                <a:latin typeface="Times New Roman" panose="02020603050405020304" pitchFamily="18" charset="0"/>
                <a:cs typeface="Times New Roman" panose="02020603050405020304" pitchFamily="18" charset="0"/>
              </a:rPr>
              <a:t>thyroid function </a:t>
            </a:r>
            <a:r>
              <a:rPr lang="en-US" dirty="0">
                <a:solidFill>
                  <a:schemeClr val="bg1"/>
                </a:solidFill>
                <a:latin typeface="Times New Roman" panose="02020603050405020304" pitchFamily="18" charset="0"/>
                <a:cs typeface="Times New Roman" panose="02020603050405020304" pitchFamily="18" charset="0"/>
              </a:rPr>
              <a:t>tests (TSH, free thyroxine (FT</a:t>
            </a:r>
            <a:r>
              <a:rPr lang="en-US" sz="800" dirty="0">
                <a:solidFill>
                  <a:schemeClr val="bg1"/>
                </a:solidFill>
                <a:latin typeface="Times New Roman" panose="02020603050405020304" pitchFamily="18" charset="0"/>
                <a:cs typeface="Times New Roman" panose="02020603050405020304" pitchFamily="18" charset="0"/>
              </a:rPr>
              <a:t>4</a:t>
            </a:r>
            <a:r>
              <a:rPr lang="en-US" dirty="0">
                <a:solidFill>
                  <a:schemeClr val="bg1"/>
                </a:solidFill>
                <a:latin typeface="Times New Roman" panose="02020603050405020304" pitchFamily="18" charset="0"/>
                <a:cs typeface="Times New Roman" panose="02020603050405020304" pitchFamily="18" charset="0"/>
              </a:rPr>
              <a:t>), free triiodothyronine, and </a:t>
            </a:r>
            <a:r>
              <a:rPr lang="en-US" dirty="0" err="1" smtClean="0">
                <a:solidFill>
                  <a:schemeClr val="bg1"/>
                </a:solidFill>
                <a:latin typeface="Times New Roman" panose="02020603050405020304" pitchFamily="18" charset="0"/>
                <a:cs typeface="Times New Roman" panose="02020603050405020304" pitchFamily="18" charset="0"/>
              </a:rPr>
              <a:t>TRAb</a:t>
            </a:r>
            <a:r>
              <a:rPr lang="en-US" dirty="0" smtClean="0">
                <a:solidFill>
                  <a:schemeClr val="bg1"/>
                </a:solidFill>
                <a:latin typeface="Times New Roman" panose="02020603050405020304" pitchFamily="18" charset="0"/>
                <a:cs typeface="Times New Roman" panose="02020603050405020304" pitchFamily="18" charset="0"/>
              </a:rPr>
              <a:t>) echocardiography</a:t>
            </a:r>
            <a:r>
              <a:rPr lang="en-US" dirty="0">
                <a:solidFill>
                  <a:schemeClr val="bg1"/>
                </a:solidFill>
                <a:latin typeface="Times New Roman" panose="02020603050405020304" pitchFamily="18" charset="0"/>
                <a:cs typeface="Times New Roman" panose="02020603050405020304" pitchFamily="18" charset="0"/>
              </a:rPr>
              <a:t>, thyroid </a:t>
            </a:r>
            <a:r>
              <a:rPr lang="en-US" dirty="0" smtClean="0">
                <a:solidFill>
                  <a:schemeClr val="bg1"/>
                </a:solidFill>
                <a:latin typeface="Times New Roman" panose="02020603050405020304" pitchFamily="18" charset="0"/>
                <a:cs typeface="Times New Roman" panose="02020603050405020304" pitchFamily="18" charset="0"/>
              </a:rPr>
              <a:t>ultrasonography, and </a:t>
            </a:r>
            <a:r>
              <a:rPr lang="en-US" dirty="0">
                <a:solidFill>
                  <a:schemeClr val="bg1"/>
                </a:solidFill>
                <a:latin typeface="Times New Roman" panose="02020603050405020304" pitchFamily="18" charset="0"/>
                <a:cs typeface="Times New Roman" panose="02020603050405020304" pitchFamily="18" charset="0"/>
              </a:rPr>
              <a:t>bone maturation assessment</a:t>
            </a:r>
          </a:p>
        </p:txBody>
      </p:sp>
    </p:spTree>
    <p:extLst>
      <p:ext uri="{BB962C8B-B14F-4D97-AF65-F5344CB8AC3E}">
        <p14:creationId xmlns:p14="http://schemas.microsoft.com/office/powerpoint/2010/main" val="35198473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908" t="-6" r="6518" b="17391"/>
          <a:stretch/>
        </p:blipFill>
        <p:spPr>
          <a:xfrm>
            <a:off x="580103" y="540774"/>
            <a:ext cx="11031793" cy="535858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42599209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rgbClr val="FFFF00"/>
                </a:solidFill>
                <a:latin typeface="Times New Roman" panose="02020603050405020304" pitchFamily="18" charset="0"/>
              </a:rPr>
              <a:t>HOW SHOULD HYPERTHYROIDISM CAUSED BY AUTONOMOUS</a:t>
            </a:r>
            <a:br>
              <a:rPr lang="en-US" sz="2400" b="1" dirty="0">
                <a:solidFill>
                  <a:srgbClr val="FFFF00"/>
                </a:solidFill>
                <a:latin typeface="Times New Roman" panose="02020603050405020304" pitchFamily="18" charset="0"/>
              </a:rPr>
            </a:br>
            <a:r>
              <a:rPr lang="en-US" sz="2400" b="1" dirty="0">
                <a:solidFill>
                  <a:srgbClr val="FFFF00"/>
                </a:solidFill>
                <a:latin typeface="Times New Roman" panose="02020603050405020304" pitchFamily="18" charset="0"/>
              </a:rPr>
              <a:t>THYROID NODULES BE HANDLED IN </a:t>
            </a:r>
            <a:r>
              <a:rPr lang="en-US" sz="2400" b="1" dirty="0" smtClean="0">
                <a:solidFill>
                  <a:srgbClr val="FFFF00"/>
                </a:solidFill>
                <a:latin typeface="Times New Roman" panose="02020603050405020304" pitchFamily="18" charset="0"/>
              </a:rPr>
              <a:t>PREGNANCY?</a:t>
            </a:r>
            <a:endParaRPr lang="en-US" sz="2400"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latin typeface="Times New Roman" panose="02020603050405020304" pitchFamily="18" charset="0"/>
              </a:rPr>
              <a:t>In pregnancy, a major difference from GD is that no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is produced by the </a:t>
            </a:r>
            <a:r>
              <a:rPr lang="en-US" dirty="0" smtClean="0">
                <a:solidFill>
                  <a:schemeClr val="bg1"/>
                </a:solidFill>
                <a:latin typeface="Times New Roman" panose="02020603050405020304" pitchFamily="18" charset="0"/>
              </a:rPr>
              <a:t>mother, and </a:t>
            </a:r>
            <a:r>
              <a:rPr lang="en-US" dirty="0">
                <a:solidFill>
                  <a:schemeClr val="bg1"/>
                </a:solidFill>
                <a:latin typeface="Times New Roman" panose="02020603050405020304" pitchFamily="18" charset="0"/>
              </a:rPr>
              <a:t>consequently the fetal thyroid is not stimulated as it is in </a:t>
            </a:r>
            <a:r>
              <a:rPr lang="en-US" dirty="0" smtClean="0">
                <a:solidFill>
                  <a:schemeClr val="bg1"/>
                </a:solidFill>
                <a:latin typeface="Times New Roman" panose="02020603050405020304" pitchFamily="18" charset="0"/>
              </a:rPr>
              <a:t>GD.</a:t>
            </a:r>
          </a:p>
          <a:p>
            <a:r>
              <a:rPr lang="en-US" dirty="0">
                <a:solidFill>
                  <a:schemeClr val="bg1"/>
                </a:solidFill>
                <a:latin typeface="Times New Roman" panose="02020603050405020304" pitchFamily="18" charset="0"/>
              </a:rPr>
              <a:t>ATD therapy </a:t>
            </a:r>
            <a:r>
              <a:rPr lang="en-US" dirty="0" smtClean="0">
                <a:solidFill>
                  <a:schemeClr val="bg1"/>
                </a:solidFill>
                <a:latin typeface="Times New Roman" panose="02020603050405020304" pitchFamily="18" charset="0"/>
              </a:rPr>
              <a:t>to make </a:t>
            </a:r>
            <a:r>
              <a:rPr lang="en-US" dirty="0">
                <a:solidFill>
                  <a:schemeClr val="bg1"/>
                </a:solidFill>
                <a:latin typeface="Times New Roman" panose="02020603050405020304" pitchFamily="18" charset="0"/>
              </a:rPr>
              <a:t>the mother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would significantly increase the risk of hypothyroidism and goiter </a:t>
            </a:r>
            <a:r>
              <a:rPr lang="en-US" dirty="0" smtClean="0">
                <a:solidFill>
                  <a:schemeClr val="bg1"/>
                </a:solidFill>
                <a:latin typeface="Times New Roman" panose="02020603050405020304" pitchFamily="18" charset="0"/>
              </a:rPr>
              <a:t>in the fetus.</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The early pregnancy </a:t>
            </a:r>
            <a:r>
              <a:rPr lang="en-US" dirty="0">
                <a:solidFill>
                  <a:schemeClr val="bg1"/>
                </a:solidFill>
                <a:latin typeface="Times New Roman" panose="02020603050405020304" pitchFamily="18" charset="0"/>
              </a:rPr>
              <a:t>high </a:t>
            </a:r>
            <a:r>
              <a:rPr lang="en-US" dirty="0" err="1">
                <a:solidFill>
                  <a:schemeClr val="bg1"/>
                </a:solidFill>
                <a:latin typeface="Times New Roman" panose="02020603050405020304" pitchFamily="18" charset="0"/>
              </a:rPr>
              <a:t>hCG</a:t>
            </a:r>
            <a:r>
              <a:rPr lang="en-US" dirty="0">
                <a:solidFill>
                  <a:schemeClr val="bg1"/>
                </a:solidFill>
                <a:latin typeface="Times New Roman" panose="02020603050405020304" pitchFamily="18" charset="0"/>
              </a:rPr>
              <a:t> level may theoretically activate non-affected normal thyroid tissue </a:t>
            </a:r>
            <a:r>
              <a:rPr lang="en-US" dirty="0" smtClean="0">
                <a:solidFill>
                  <a:schemeClr val="bg1"/>
                </a:solidFill>
                <a:latin typeface="Times New Roman" panose="02020603050405020304" pitchFamily="18" charset="0"/>
              </a:rPr>
              <a:t>and increase </a:t>
            </a:r>
            <a:r>
              <a:rPr lang="en-US" dirty="0">
                <a:solidFill>
                  <a:schemeClr val="bg1"/>
                </a:solidFill>
                <a:latin typeface="Times New Roman" panose="02020603050405020304" pitchFamily="18" charset="0"/>
              </a:rPr>
              <a:t>thyroid secretion in early </a:t>
            </a:r>
            <a:r>
              <a:rPr lang="en-US" dirty="0" smtClean="0">
                <a:solidFill>
                  <a:schemeClr val="bg1"/>
                </a:solidFill>
                <a:latin typeface="Times New Roman" panose="02020603050405020304" pitchFamily="18" charset="0"/>
              </a:rPr>
              <a:t>pregnancy.</a:t>
            </a:r>
          </a:p>
          <a:p>
            <a:endParaRPr lang="en-US" dirty="0" smtClean="0">
              <a:latin typeface="Times New Roman" panose="02020603050405020304" pitchFamily="18" charset="0"/>
            </a:endParaRPr>
          </a:p>
          <a:p>
            <a:r>
              <a:rPr lang="en-US" dirty="0" smtClean="0">
                <a:solidFill>
                  <a:schemeClr val="bg1"/>
                </a:solidFill>
                <a:latin typeface="Times New Roman" panose="02020603050405020304" pitchFamily="18" charset="0"/>
              </a:rPr>
              <a:t>Women </a:t>
            </a:r>
            <a:r>
              <a:rPr lang="en-US" dirty="0">
                <a:solidFill>
                  <a:schemeClr val="bg1"/>
                </a:solidFill>
                <a:latin typeface="Times New Roman" panose="02020603050405020304" pitchFamily="18" charset="0"/>
              </a:rPr>
              <a:t>with </a:t>
            </a:r>
            <a:r>
              <a:rPr lang="en-US" dirty="0" smtClean="0">
                <a:solidFill>
                  <a:schemeClr val="bg1"/>
                </a:solidFill>
                <a:latin typeface="Times New Roman" panose="02020603050405020304" pitchFamily="18" charset="0"/>
              </a:rPr>
              <a:t>such disease </a:t>
            </a:r>
            <a:r>
              <a:rPr lang="en-US" dirty="0">
                <a:solidFill>
                  <a:schemeClr val="bg1"/>
                </a:solidFill>
                <a:latin typeface="Times New Roman" panose="02020603050405020304" pitchFamily="18" charset="0"/>
              </a:rPr>
              <a:t>should probably refrain from taking iodine-containing supplements in </a:t>
            </a:r>
            <a:r>
              <a:rPr lang="en-US" dirty="0" smtClean="0">
                <a:solidFill>
                  <a:schemeClr val="bg1"/>
                </a:solidFill>
                <a:latin typeface="Times New Roman" panose="02020603050405020304" pitchFamily="18" charset="0"/>
              </a:rPr>
              <a:t>pregnancy.</a:t>
            </a:r>
            <a:endParaRPr lang="en-US" dirty="0">
              <a:solidFill>
                <a:schemeClr val="bg1"/>
              </a:solidFill>
            </a:endParaRPr>
          </a:p>
        </p:txBody>
      </p:sp>
    </p:spTree>
    <p:extLst>
      <p:ext uri="{BB962C8B-B14F-4D97-AF65-F5344CB8AC3E}">
        <p14:creationId xmlns:p14="http://schemas.microsoft.com/office/powerpoint/2010/main" val="29375898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55</a:t>
            </a:r>
          </a:p>
          <a:p>
            <a:pPr marL="0" indent="0">
              <a:buNone/>
            </a:pPr>
            <a:r>
              <a:rPr lang="en-US" dirty="0" smtClean="0">
                <a:solidFill>
                  <a:schemeClr val="bg1"/>
                </a:solidFill>
                <a:latin typeface="Times New Roman" panose="02020603050405020304" pitchFamily="18" charset="0"/>
              </a:rPr>
              <a:t>If </a:t>
            </a:r>
            <a:r>
              <a:rPr lang="en-US" dirty="0">
                <a:solidFill>
                  <a:schemeClr val="bg1"/>
                </a:solidFill>
                <a:latin typeface="Times New Roman" panose="02020603050405020304" pitchFamily="18" charset="0"/>
              </a:rPr>
              <a:t>ATD therapy is given for hyperthyroidism caused by autonomous nodules, the fetus </a:t>
            </a:r>
            <a:r>
              <a:rPr lang="en-US" dirty="0" smtClean="0">
                <a:solidFill>
                  <a:schemeClr val="bg1"/>
                </a:solidFill>
                <a:latin typeface="Times New Roman" panose="02020603050405020304" pitchFamily="18" charset="0"/>
              </a:rPr>
              <a:t>should be </a:t>
            </a:r>
            <a:r>
              <a:rPr lang="en-US" dirty="0">
                <a:solidFill>
                  <a:schemeClr val="bg1"/>
                </a:solidFill>
                <a:latin typeface="Times New Roman" panose="02020603050405020304" pitchFamily="18" charset="0"/>
              </a:rPr>
              <a:t>carefully monitored for goiter and signs of hypothyroidism during the 2</a:t>
            </a:r>
            <a:r>
              <a:rPr lang="en-US" sz="1400" dirty="0">
                <a:solidFill>
                  <a:schemeClr val="bg1"/>
                </a:solidFill>
                <a:latin typeface="Times New Roman" panose="02020603050405020304" pitchFamily="18" charset="0"/>
              </a:rPr>
              <a:t>nd </a:t>
            </a:r>
            <a:r>
              <a:rPr lang="en-US" dirty="0">
                <a:solidFill>
                  <a:schemeClr val="bg1"/>
                </a:solidFill>
                <a:latin typeface="Times New Roman" panose="02020603050405020304" pitchFamily="18" charset="0"/>
              </a:rPr>
              <a:t>half </a:t>
            </a:r>
            <a:r>
              <a:rPr lang="en-US" dirty="0" smtClean="0">
                <a:solidFill>
                  <a:schemeClr val="bg1"/>
                </a:solidFill>
                <a:latin typeface="Times New Roman" panose="02020603050405020304" pitchFamily="18" charset="0"/>
              </a:rPr>
              <a:t>of pregnancy</a:t>
            </a:r>
            <a:r>
              <a:rPr lang="en-US" dirty="0">
                <a:solidFill>
                  <a:schemeClr val="bg1"/>
                </a:solidFill>
                <a:latin typeface="Times New Roman" panose="02020603050405020304" pitchFamily="18" charset="0"/>
              </a:rPr>
              <a:t>. A low dose of ATD should be administered with the goal of maternal FT4 or </a:t>
            </a:r>
            <a:r>
              <a:rPr lang="en-US" dirty="0" smtClean="0">
                <a:solidFill>
                  <a:schemeClr val="bg1"/>
                </a:solidFill>
                <a:latin typeface="Times New Roman" panose="02020603050405020304" pitchFamily="18" charset="0"/>
              </a:rPr>
              <a:t>TT4 concentration </a:t>
            </a:r>
            <a:r>
              <a:rPr lang="en-US" dirty="0">
                <a:solidFill>
                  <a:schemeClr val="bg1"/>
                </a:solidFill>
                <a:latin typeface="Times New Roman" panose="02020603050405020304" pitchFamily="18" charset="0"/>
              </a:rPr>
              <a:t>at or moderately above the reference range.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a:t>
            </a:r>
            <a:r>
              <a:rPr lang="en-US" b="1" i="1" dirty="0" smtClean="0">
                <a:solidFill>
                  <a:srgbClr val="FFFF00"/>
                </a:solidFill>
                <a:latin typeface="Times New Roman" panose="02020603050405020304" pitchFamily="18" charset="0"/>
              </a:rPr>
              <a:t>Low quality </a:t>
            </a:r>
            <a:r>
              <a:rPr lang="en-US" b="1" i="1" dirty="0">
                <a:solidFill>
                  <a:srgbClr val="FFFF00"/>
                </a:solidFill>
                <a:latin typeface="Times New Roman" panose="02020603050405020304" pitchFamily="18" charset="0"/>
              </a:rPr>
              <a:t>evidence)</a:t>
            </a:r>
            <a:endParaRPr lang="en-US" dirty="0">
              <a:solidFill>
                <a:srgbClr val="FFFF00"/>
              </a:solidFill>
            </a:endParaRPr>
          </a:p>
        </p:txBody>
      </p:sp>
    </p:spTree>
    <p:extLst>
      <p:ext uri="{BB962C8B-B14F-4D97-AF65-F5344CB8AC3E}">
        <p14:creationId xmlns:p14="http://schemas.microsoft.com/office/powerpoint/2010/main" val="35100665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r>
            <a:br>
              <a:rPr lang="en-US" sz="3200" dirty="0">
                <a:solidFill>
                  <a:schemeClr val="bg1"/>
                </a:solidFill>
                <a:latin typeface="Times New Roman" panose="02020603050405020304" pitchFamily="18" charset="0"/>
              </a:rPr>
            </a:br>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r>
            <a:br>
              <a:rPr lang="en-US" sz="3200" dirty="0">
                <a:solidFill>
                  <a:schemeClr val="bg1"/>
                </a:solidFill>
                <a:latin typeface="Times New Roman" panose="02020603050405020304" pitchFamily="18" charset="0"/>
              </a:rPr>
            </a:br>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r>
            <a:br>
              <a:rPr lang="en-US" sz="3200" dirty="0">
                <a:solidFill>
                  <a:schemeClr val="bg1"/>
                </a:solidFill>
                <a:latin typeface="Times New Roman" panose="02020603050405020304" pitchFamily="18" charset="0"/>
              </a:rPr>
            </a:br>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r>
            <a:br>
              <a:rPr lang="en-US" sz="3200" dirty="0">
                <a:solidFill>
                  <a:schemeClr val="bg1"/>
                </a:solidFill>
                <a:latin typeface="Times New Roman" panose="02020603050405020304" pitchFamily="18" charset="0"/>
              </a:rPr>
            </a:br>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r>
            <a:br>
              <a:rPr lang="en-US" sz="3200" dirty="0">
                <a:solidFill>
                  <a:schemeClr val="bg1"/>
                </a:solidFill>
                <a:latin typeface="Times New Roman" panose="02020603050405020304" pitchFamily="18" charset="0"/>
              </a:rPr>
            </a:br>
            <a:r>
              <a:rPr lang="en-US" sz="3200" dirty="0" smtClean="0">
                <a:solidFill>
                  <a:schemeClr val="bg1"/>
                </a:solidFill>
                <a:latin typeface="Times New Roman" panose="02020603050405020304" pitchFamily="18" charset="0"/>
              </a:rPr>
              <a:t/>
            </a:r>
            <a:br>
              <a:rPr lang="en-US" sz="3200" dirty="0" smtClean="0">
                <a:solidFill>
                  <a:schemeClr val="bg1"/>
                </a:solidFill>
                <a:latin typeface="Times New Roman" panose="02020603050405020304" pitchFamily="18" charset="0"/>
              </a:rPr>
            </a:br>
            <a:r>
              <a:rPr lang="en-US" sz="3200" dirty="0">
                <a:solidFill>
                  <a:schemeClr val="bg1"/>
                </a:solidFill>
                <a:latin typeface="Times New Roman" panose="02020603050405020304" pitchFamily="18" charset="0"/>
              </a:rPr>
              <a:t> </a:t>
            </a:r>
            <a:r>
              <a:rPr lang="en-US" sz="3200" dirty="0" smtClean="0">
                <a:solidFill>
                  <a:schemeClr val="bg1"/>
                </a:solidFill>
                <a:latin typeface="Times New Roman" panose="02020603050405020304" pitchFamily="18" charset="0"/>
              </a:rPr>
              <a:t>   </a:t>
            </a:r>
            <a:r>
              <a:rPr lang="en-US" sz="3200" dirty="0" smtClean="0">
                <a:solidFill>
                  <a:srgbClr val="FFFF00"/>
                </a:solidFill>
                <a:latin typeface="Times New Roman" panose="02020603050405020304" pitchFamily="18" charset="0"/>
              </a:rPr>
              <a:t>IX</a:t>
            </a:r>
            <a:r>
              <a:rPr lang="en-US" sz="3200" dirty="0">
                <a:solidFill>
                  <a:srgbClr val="FFFF00"/>
                </a:solidFill>
                <a:latin typeface="Times New Roman" panose="02020603050405020304" pitchFamily="18" charset="0"/>
              </a:rPr>
              <a:t>. Thyroid Nodules and Thyroid Cancer during </a:t>
            </a:r>
            <a:r>
              <a:rPr lang="en-US" sz="3200" dirty="0" smtClean="0">
                <a:solidFill>
                  <a:srgbClr val="FFFF00"/>
                </a:solidFill>
                <a:latin typeface="Times New Roman" panose="02020603050405020304" pitchFamily="18" charset="0"/>
              </a:rPr>
              <a:t>Pregnancy</a:t>
            </a:r>
            <a:endParaRPr lang="en-US" sz="3200" dirty="0">
              <a:solidFill>
                <a:srgbClr val="FFFF00"/>
              </a:solidFill>
            </a:endParaRPr>
          </a:p>
        </p:txBody>
      </p:sp>
    </p:spTree>
    <p:extLst>
      <p:ext uri="{BB962C8B-B14F-4D97-AF65-F5344CB8AC3E}">
        <p14:creationId xmlns:p14="http://schemas.microsoft.com/office/powerpoint/2010/main" val="33991343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542" y="463447"/>
            <a:ext cx="10515600" cy="5811838"/>
          </a:xfrm>
        </p:spPr>
        <p:txBody>
          <a:bodyPr>
            <a:normAutofit/>
          </a:bodyPr>
          <a:lstStyle/>
          <a:p>
            <a:r>
              <a:rPr lang="en-US" sz="2600" b="1" dirty="0">
                <a:solidFill>
                  <a:srgbClr val="FFFF00"/>
                </a:solidFill>
                <a:latin typeface="Times New Roman" panose="02020603050405020304" pitchFamily="18" charset="0"/>
              </a:rPr>
              <a:t>Recommendation </a:t>
            </a:r>
            <a:r>
              <a:rPr lang="en-US" sz="2600" b="1" dirty="0" smtClean="0">
                <a:solidFill>
                  <a:srgbClr val="FFFF00"/>
                </a:solidFill>
                <a:latin typeface="Times New Roman" panose="02020603050405020304" pitchFamily="18" charset="0"/>
              </a:rPr>
              <a:t>60</a:t>
            </a:r>
          </a:p>
          <a:p>
            <a:pPr marL="0" indent="0">
              <a:buNone/>
            </a:pPr>
            <a:r>
              <a:rPr lang="en-US" sz="2600" dirty="0" smtClean="0">
                <a:solidFill>
                  <a:schemeClr val="bg1"/>
                </a:solidFill>
                <a:latin typeface="Times New Roman" panose="02020603050405020304" pitchFamily="18" charset="0"/>
              </a:rPr>
              <a:t>Pregnant </a:t>
            </a:r>
            <a:r>
              <a:rPr lang="en-US" sz="2600" dirty="0">
                <a:solidFill>
                  <a:schemeClr val="bg1"/>
                </a:solidFill>
                <a:latin typeface="Times New Roman" panose="02020603050405020304" pitchFamily="18" charset="0"/>
              </a:rPr>
              <a:t>women with </a:t>
            </a:r>
            <a:r>
              <a:rPr lang="en-US" sz="2600" dirty="0" err="1">
                <a:solidFill>
                  <a:schemeClr val="bg1"/>
                </a:solidFill>
                <a:latin typeface="Times New Roman" panose="02020603050405020304" pitchFamily="18" charset="0"/>
              </a:rPr>
              <a:t>cytologically</a:t>
            </a:r>
            <a:r>
              <a:rPr lang="en-US" sz="2600" dirty="0">
                <a:solidFill>
                  <a:schemeClr val="bg1"/>
                </a:solidFill>
                <a:latin typeface="Times New Roman" panose="02020603050405020304" pitchFamily="18" charset="0"/>
              </a:rPr>
              <a:t> benign thyroid nodules do not require special </a:t>
            </a:r>
            <a:r>
              <a:rPr lang="en-US" sz="2600" dirty="0" smtClean="0">
                <a:solidFill>
                  <a:schemeClr val="bg1"/>
                </a:solidFill>
                <a:latin typeface="Times New Roman" panose="02020603050405020304" pitchFamily="18" charset="0"/>
              </a:rPr>
              <a:t>surveillance strategies </a:t>
            </a:r>
            <a:r>
              <a:rPr lang="en-US" sz="2600" dirty="0">
                <a:solidFill>
                  <a:schemeClr val="bg1"/>
                </a:solidFill>
                <a:latin typeface="Times New Roman" panose="02020603050405020304" pitchFamily="18" charset="0"/>
              </a:rPr>
              <a:t>during pregnancy, and should be managed according to the 2015 ATA </a:t>
            </a:r>
            <a:r>
              <a:rPr lang="en-US" sz="2600" dirty="0" smtClean="0">
                <a:solidFill>
                  <a:schemeClr val="bg1"/>
                </a:solidFill>
                <a:latin typeface="Times New Roman" panose="02020603050405020304" pitchFamily="18" charset="0"/>
              </a:rPr>
              <a:t>Management Guidelines </a:t>
            </a:r>
            <a:r>
              <a:rPr lang="en-US" sz="2600" dirty="0">
                <a:solidFill>
                  <a:schemeClr val="bg1"/>
                </a:solidFill>
                <a:latin typeface="Times New Roman" panose="02020603050405020304" pitchFamily="18" charset="0"/>
              </a:rPr>
              <a:t>for Adult Patients with Thyroid Nodules and Differentiated Thyroid Cancer.</a:t>
            </a:r>
          </a:p>
          <a:p>
            <a:pPr marL="0" indent="0">
              <a:buNone/>
            </a:pPr>
            <a:r>
              <a:rPr lang="en-US" sz="2600" b="1" i="1" dirty="0">
                <a:solidFill>
                  <a:srgbClr val="FFFF00"/>
                </a:solidFill>
                <a:latin typeface="Times New Roman" panose="02020603050405020304" pitchFamily="18" charset="0"/>
              </a:rPr>
              <a:t>(Strong recommendation, Moderate quality evidence</a:t>
            </a:r>
            <a:r>
              <a:rPr lang="en-US" sz="2600" b="1" i="1" dirty="0" smtClean="0">
                <a:solidFill>
                  <a:srgbClr val="FFFF00"/>
                </a:solidFill>
                <a:latin typeface="Times New Roman" panose="02020603050405020304" pitchFamily="18" charset="0"/>
              </a:rPr>
              <a:t>)</a:t>
            </a:r>
          </a:p>
          <a:p>
            <a:pPr lvl="0"/>
            <a:endParaRPr lang="en-US" sz="2600" b="1" dirty="0" smtClean="0">
              <a:solidFill>
                <a:srgbClr val="FFFF00"/>
              </a:solidFill>
              <a:latin typeface="Times New Roman" panose="02020603050405020304" pitchFamily="18" charset="0"/>
            </a:endParaRPr>
          </a:p>
          <a:p>
            <a:pPr lvl="0"/>
            <a:r>
              <a:rPr lang="en-US" sz="2600" b="1" dirty="0" smtClean="0">
                <a:solidFill>
                  <a:srgbClr val="FFFF00"/>
                </a:solidFill>
                <a:latin typeface="Times New Roman" panose="02020603050405020304" pitchFamily="18" charset="0"/>
              </a:rPr>
              <a:t>Recommendation </a:t>
            </a:r>
            <a:r>
              <a:rPr lang="en-US" sz="2600" b="1" dirty="0">
                <a:solidFill>
                  <a:srgbClr val="FFFF00"/>
                </a:solidFill>
                <a:latin typeface="Times New Roman" panose="02020603050405020304" pitchFamily="18" charset="0"/>
              </a:rPr>
              <a:t>61</a:t>
            </a:r>
          </a:p>
          <a:p>
            <a:pPr marL="0" lvl="0" indent="0">
              <a:buNone/>
            </a:pPr>
            <a:r>
              <a:rPr lang="en-US" sz="2600" dirty="0">
                <a:solidFill>
                  <a:schemeClr val="bg1"/>
                </a:solidFill>
                <a:latin typeface="Times New Roman" panose="02020603050405020304" pitchFamily="18" charset="0"/>
              </a:rPr>
              <a:t>Pregnant women with </a:t>
            </a:r>
            <a:r>
              <a:rPr lang="en-US" sz="2600" dirty="0" err="1">
                <a:solidFill>
                  <a:schemeClr val="bg1"/>
                </a:solidFill>
                <a:latin typeface="Times New Roman" panose="02020603050405020304" pitchFamily="18" charset="0"/>
              </a:rPr>
              <a:t>cytologically</a:t>
            </a:r>
            <a:r>
              <a:rPr lang="en-US" sz="2600" dirty="0">
                <a:solidFill>
                  <a:schemeClr val="bg1"/>
                </a:solidFill>
                <a:latin typeface="Times New Roman" panose="02020603050405020304" pitchFamily="18" charset="0"/>
              </a:rPr>
              <a:t> indeterminate (AUS/FLUS, SFN, or SUSP) nodules, </a:t>
            </a:r>
            <a:r>
              <a:rPr lang="en-US" sz="2600" dirty="0" smtClean="0">
                <a:solidFill>
                  <a:schemeClr val="bg1"/>
                </a:solidFill>
                <a:latin typeface="Times New Roman" panose="02020603050405020304" pitchFamily="18" charset="0"/>
              </a:rPr>
              <a:t>in the </a:t>
            </a:r>
            <a:r>
              <a:rPr lang="en-US" sz="2600" dirty="0">
                <a:solidFill>
                  <a:schemeClr val="bg1"/>
                </a:solidFill>
                <a:latin typeface="Times New Roman" panose="02020603050405020304" pitchFamily="18" charset="0"/>
              </a:rPr>
              <a:t>absence of </a:t>
            </a:r>
            <a:r>
              <a:rPr lang="en-US" sz="2600" dirty="0" err="1">
                <a:solidFill>
                  <a:schemeClr val="bg1"/>
                </a:solidFill>
                <a:latin typeface="Times New Roman" panose="02020603050405020304" pitchFamily="18" charset="0"/>
              </a:rPr>
              <a:t>cytologically</a:t>
            </a:r>
            <a:r>
              <a:rPr lang="en-US" sz="2600" dirty="0">
                <a:solidFill>
                  <a:schemeClr val="bg1"/>
                </a:solidFill>
                <a:latin typeface="Times New Roman" panose="02020603050405020304" pitchFamily="18" charset="0"/>
              </a:rPr>
              <a:t> malignant lymph nodes or other signs of metastatic disease, </a:t>
            </a:r>
            <a:r>
              <a:rPr lang="en-US" sz="2600" dirty="0" smtClean="0">
                <a:solidFill>
                  <a:schemeClr val="bg1"/>
                </a:solidFill>
                <a:latin typeface="Times New Roman" panose="02020603050405020304" pitchFamily="18" charset="0"/>
              </a:rPr>
              <a:t>do not </a:t>
            </a:r>
            <a:r>
              <a:rPr lang="en-US" sz="2600" dirty="0">
                <a:solidFill>
                  <a:schemeClr val="bg1"/>
                </a:solidFill>
                <a:latin typeface="Times New Roman" panose="02020603050405020304" pitchFamily="18" charset="0"/>
              </a:rPr>
              <a:t>routinely require surgery while pregnant. </a:t>
            </a:r>
            <a:endParaRPr lang="en-US" sz="2600" dirty="0" smtClean="0">
              <a:solidFill>
                <a:schemeClr val="bg1"/>
              </a:solidFill>
              <a:latin typeface="Times New Roman" panose="02020603050405020304" pitchFamily="18" charset="0"/>
            </a:endParaRPr>
          </a:p>
          <a:p>
            <a:pPr marL="0" lvl="0" indent="0">
              <a:buNone/>
            </a:pPr>
            <a:r>
              <a:rPr lang="en-US" sz="2600" b="1" i="1" dirty="0" smtClean="0">
                <a:solidFill>
                  <a:srgbClr val="FFFF00"/>
                </a:solidFill>
                <a:latin typeface="Times New Roman" panose="02020603050405020304" pitchFamily="18" charset="0"/>
              </a:rPr>
              <a:t>(</a:t>
            </a:r>
            <a:r>
              <a:rPr lang="en-US" sz="2600" b="1" i="1" dirty="0">
                <a:solidFill>
                  <a:srgbClr val="FFFF00"/>
                </a:solidFill>
                <a:latin typeface="Times New Roman" panose="02020603050405020304" pitchFamily="18" charset="0"/>
              </a:rPr>
              <a:t>Strong recommendation, Moderate </a:t>
            </a:r>
            <a:r>
              <a:rPr lang="en-US" sz="2600" b="1" i="1" dirty="0" smtClean="0">
                <a:solidFill>
                  <a:srgbClr val="FFFF00"/>
                </a:solidFill>
                <a:latin typeface="Times New Roman" panose="02020603050405020304" pitchFamily="18" charset="0"/>
              </a:rPr>
              <a:t>quality evidence</a:t>
            </a:r>
            <a:r>
              <a:rPr lang="en-US" sz="2600" b="1" i="1" dirty="0">
                <a:solidFill>
                  <a:srgbClr val="FFFF00"/>
                </a:solidFill>
                <a:latin typeface="Times New Roman" panose="02020603050405020304" pitchFamily="18" charset="0"/>
              </a:rPr>
              <a:t>)</a:t>
            </a:r>
          </a:p>
        </p:txBody>
      </p:sp>
    </p:spTree>
    <p:extLst>
      <p:ext uri="{BB962C8B-B14F-4D97-AF65-F5344CB8AC3E}">
        <p14:creationId xmlns:p14="http://schemas.microsoft.com/office/powerpoint/2010/main" val="12916205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668593"/>
            <a:ext cx="10515600" cy="5508369"/>
          </a:xfrm>
        </p:spPr>
        <p:txBody>
          <a:bodyPr>
            <a:normAutofit/>
          </a:bodyPr>
          <a:lstStyle/>
          <a:p>
            <a:pPr marL="0" indent="0">
              <a:buNone/>
            </a:pPr>
            <a:endParaRPr lang="en-US" dirty="0" smtClean="0">
              <a:solidFill>
                <a:srgbClr val="FFFF00"/>
              </a:solidFill>
              <a:latin typeface="Symbol" panose="05050102010706020507" pitchFamily="18" charset="2"/>
            </a:endParaRPr>
          </a:p>
          <a:p>
            <a:pPr marL="0" indent="0">
              <a:buNone/>
            </a:pPr>
            <a:endParaRPr lang="en-US" dirty="0">
              <a:solidFill>
                <a:srgbClr val="FFFF00"/>
              </a:solidFill>
              <a:latin typeface="Symbol" panose="05050102010706020507" pitchFamily="18" charset="2"/>
            </a:endParaRPr>
          </a:p>
          <a:p>
            <a:pPr marL="0" indent="0">
              <a:buNone/>
            </a:pPr>
            <a:r>
              <a:rPr lang="en-US" dirty="0" smtClean="0">
                <a:solidFill>
                  <a:srgbClr val="FFFF00"/>
                </a:solidFill>
                <a:latin typeface="Symbol" panose="05050102010706020507" pitchFamily="18" charset="2"/>
              </a:rPr>
              <a:t></a:t>
            </a:r>
            <a:r>
              <a:rPr lang="en-US" dirty="0" smtClean="0">
                <a:latin typeface="Symbol" panose="05050102010706020507" pitchFamily="18" charset="2"/>
              </a:rPr>
              <a:t> </a:t>
            </a:r>
            <a:r>
              <a:rPr lang="en-US" sz="2600" b="1" dirty="0">
                <a:solidFill>
                  <a:srgbClr val="FFFF00"/>
                </a:solidFill>
                <a:latin typeface="Times New Roman" panose="02020603050405020304" pitchFamily="18" charset="0"/>
              </a:rPr>
              <a:t>Recommendation 62</a:t>
            </a:r>
          </a:p>
          <a:p>
            <a:pPr marL="0" indent="0">
              <a:buNone/>
            </a:pPr>
            <a:r>
              <a:rPr lang="en-US" sz="2600" dirty="0">
                <a:solidFill>
                  <a:schemeClr val="bg1"/>
                </a:solidFill>
                <a:latin typeface="Times New Roman" panose="02020603050405020304" pitchFamily="18" charset="0"/>
              </a:rPr>
              <a:t>During pregnancy</a:t>
            </a:r>
            <a:r>
              <a:rPr lang="en-US" sz="2600" b="1" dirty="0">
                <a:solidFill>
                  <a:schemeClr val="bg1"/>
                </a:solidFill>
                <a:latin typeface="Times New Roman" panose="02020603050405020304" pitchFamily="18" charset="0"/>
              </a:rPr>
              <a:t>, </a:t>
            </a:r>
            <a:r>
              <a:rPr lang="en-US" sz="2600" dirty="0">
                <a:solidFill>
                  <a:schemeClr val="bg1"/>
                </a:solidFill>
                <a:latin typeface="Times New Roman" panose="02020603050405020304" pitchFamily="18" charset="0"/>
              </a:rPr>
              <a:t>if there is clinical suspicion of an aggressive behavior in </a:t>
            </a:r>
            <a:r>
              <a:rPr lang="en-US" sz="2600" dirty="0" err="1" smtClean="0">
                <a:solidFill>
                  <a:schemeClr val="bg1"/>
                </a:solidFill>
                <a:latin typeface="Times New Roman" panose="02020603050405020304" pitchFamily="18" charset="0"/>
              </a:rPr>
              <a:t>cytologically</a:t>
            </a:r>
            <a:r>
              <a:rPr lang="en-US" sz="2600" dirty="0" smtClean="0">
                <a:solidFill>
                  <a:schemeClr val="bg1"/>
                </a:solidFill>
                <a:latin typeface="Times New Roman" panose="02020603050405020304" pitchFamily="18" charset="0"/>
              </a:rPr>
              <a:t> indeterminate </a:t>
            </a:r>
            <a:r>
              <a:rPr lang="en-US" sz="2600" dirty="0">
                <a:solidFill>
                  <a:schemeClr val="bg1"/>
                </a:solidFill>
                <a:latin typeface="Times New Roman" panose="02020603050405020304" pitchFamily="18" charset="0"/>
              </a:rPr>
              <a:t>nodules, surgery may be considered. </a:t>
            </a:r>
            <a:endParaRPr lang="en-US" sz="2600" dirty="0" smtClean="0">
              <a:solidFill>
                <a:schemeClr val="bg1"/>
              </a:solidFill>
              <a:latin typeface="Times New Roman" panose="02020603050405020304" pitchFamily="18" charset="0"/>
            </a:endParaRPr>
          </a:p>
          <a:p>
            <a:pPr marL="0" indent="0">
              <a:buNone/>
            </a:pPr>
            <a:r>
              <a:rPr lang="en-US" sz="2600" b="1" i="1" dirty="0" smtClean="0">
                <a:solidFill>
                  <a:srgbClr val="FFFF00"/>
                </a:solidFill>
                <a:latin typeface="Times New Roman" panose="02020603050405020304" pitchFamily="18" charset="0"/>
              </a:rPr>
              <a:t>(</a:t>
            </a:r>
            <a:r>
              <a:rPr lang="en-US" sz="2600" b="1" i="1" dirty="0">
                <a:solidFill>
                  <a:srgbClr val="FFFF00"/>
                </a:solidFill>
                <a:latin typeface="Times New Roman" panose="02020603050405020304" pitchFamily="18" charset="0"/>
              </a:rPr>
              <a:t>Weak recommendation, Low </a:t>
            </a:r>
            <a:r>
              <a:rPr lang="en-US" sz="2600" b="1" i="1" dirty="0" smtClean="0">
                <a:solidFill>
                  <a:srgbClr val="FFFF00"/>
                </a:solidFill>
                <a:latin typeface="Times New Roman" panose="02020603050405020304" pitchFamily="18" charset="0"/>
              </a:rPr>
              <a:t>quality evidence</a:t>
            </a:r>
            <a:r>
              <a:rPr lang="en-US" sz="2600" b="1" i="1" dirty="0">
                <a:solidFill>
                  <a:srgbClr val="FFFF00"/>
                </a:solidFill>
                <a:latin typeface="Times New Roman" panose="02020603050405020304" pitchFamily="18" charset="0"/>
              </a:rPr>
              <a:t>)</a:t>
            </a:r>
          </a:p>
          <a:p>
            <a:pPr>
              <a:buFont typeface="Symbol" panose="05050102010706020507" pitchFamily="18" charset="2"/>
              <a:buChar char="·"/>
            </a:pPr>
            <a:endParaRPr lang="en-US" sz="2600" b="1" dirty="0" smtClean="0">
              <a:solidFill>
                <a:srgbClr val="FFFF00"/>
              </a:solidFill>
              <a:latin typeface="Times New Roman" panose="02020603050405020304" pitchFamily="18" charset="0"/>
            </a:endParaRPr>
          </a:p>
        </p:txBody>
      </p:sp>
      <p:sp>
        <p:nvSpPr>
          <p:cNvPr id="4" name="Content Placeholder 2"/>
          <p:cNvSpPr txBox="1">
            <a:spLocks/>
          </p:cNvSpPr>
          <p:nvPr/>
        </p:nvSpPr>
        <p:spPr>
          <a:xfrm>
            <a:off x="838200" y="3057832"/>
            <a:ext cx="10515600" cy="3119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smtClean="0">
              <a:solidFill>
                <a:schemeClr val="accent5">
                  <a:lumMod val="75000"/>
                </a:schemeClr>
              </a:solidFill>
              <a:latin typeface="Times New Roman" panose="02020603050405020304" pitchFamily="18" charset="0"/>
              <a:cs typeface="Times New Roman" panose="02020603050405020304" pitchFamily="18" charset="0"/>
            </a:endParaRPr>
          </a:p>
          <a:p>
            <a:endPar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2400" dirty="0" smtClean="0">
                <a:solidFill>
                  <a:srgbClr val="FFFF99"/>
                </a:solidFill>
                <a:latin typeface="Times New Roman" panose="02020603050405020304" pitchFamily="18" charset="0"/>
                <a:cs typeface="Times New Roman" panose="02020603050405020304" pitchFamily="18" charset="0"/>
              </a:rPr>
              <a:t>RECOMMENDATION 57 </a:t>
            </a:r>
          </a:p>
          <a:p>
            <a:pPr marL="0" indent="0">
              <a:buFont typeface="Arial" panose="020B0604020202020204" pitchFamily="34" charset="0"/>
              <a:buNone/>
            </a:pPr>
            <a:r>
              <a:rPr lang="en-US" sz="2400" dirty="0" smtClean="0">
                <a:solidFill>
                  <a:srgbClr val="FFFF99"/>
                </a:solidFill>
                <a:latin typeface="Times New Roman" panose="02020603050405020304" pitchFamily="18" charset="0"/>
                <a:cs typeface="Times New Roman" panose="02020603050405020304" pitchFamily="18" charset="0"/>
              </a:rPr>
              <a:t>Thyroid hormone therapy may be considered in pregnant women who have deferred surgery for well differentiated thyroid carcinoma until postpartum. The goal of LT4 therapy is a serum TSH level of 0.1–1.5mIU/</a:t>
            </a:r>
            <a:r>
              <a:rPr lang="en-US" sz="2400" dirty="0" err="1" smtClean="0">
                <a:solidFill>
                  <a:srgbClr val="FFFF99"/>
                </a:solidFill>
                <a:latin typeface="Times New Roman" panose="02020603050405020304" pitchFamily="18" charset="0"/>
                <a:cs typeface="Times New Roman" panose="02020603050405020304" pitchFamily="18" charset="0"/>
              </a:rPr>
              <a:t>L.Level</a:t>
            </a:r>
            <a:r>
              <a:rPr lang="en-US" sz="2400" dirty="0" smtClean="0">
                <a:solidFill>
                  <a:srgbClr val="FFFF99"/>
                </a:solidFill>
                <a:latin typeface="Times New Roman" panose="02020603050405020304" pitchFamily="18" charset="0"/>
                <a:cs typeface="Times New Roman" panose="02020603050405020304" pitchFamily="18" charset="0"/>
              </a:rPr>
              <a:t> I-USPSTF</a:t>
            </a:r>
            <a:endParaRPr lang="en-US" sz="2400" dirty="0">
              <a:solidFill>
                <a:srgbClr val="FFFF99"/>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4601497" y="3754566"/>
            <a:ext cx="570271" cy="619893"/>
          </a:xfrm>
          <a:prstGeom prst="line">
            <a:avLst/>
          </a:prstGeom>
        </p:spPr>
        <p:style>
          <a:lnRef idx="3">
            <a:schemeClr val="accent2"/>
          </a:lnRef>
          <a:fillRef idx="0">
            <a:schemeClr val="accent2"/>
          </a:fillRef>
          <a:effectRef idx="2">
            <a:schemeClr val="accent2"/>
          </a:effectRef>
          <a:fontRef idx="minor">
            <a:schemeClr val="tx1"/>
          </a:fontRef>
        </p:style>
      </p:cxnSp>
      <p:pic>
        <p:nvPicPr>
          <p:cNvPr id="6" name="Picture 5"/>
          <p:cNvPicPr>
            <a:picLocks noChangeAspect="1"/>
          </p:cNvPicPr>
          <p:nvPr/>
        </p:nvPicPr>
        <p:blipFill>
          <a:blip r:embed="rId2"/>
          <a:stretch>
            <a:fillRect/>
          </a:stretch>
        </p:blipFill>
        <p:spPr>
          <a:xfrm>
            <a:off x="4614623" y="3728227"/>
            <a:ext cx="566977" cy="646232"/>
          </a:xfrm>
          <a:prstGeom prst="rect">
            <a:avLst/>
          </a:prstGeom>
        </p:spPr>
      </p:pic>
    </p:spTree>
    <p:extLst>
      <p:ext uri="{BB962C8B-B14F-4D97-AF65-F5344CB8AC3E}">
        <p14:creationId xmlns:p14="http://schemas.microsoft.com/office/powerpoint/2010/main" val="42431260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Times New Roman" panose="02020603050405020304" pitchFamily="18" charset="0"/>
              </a:rPr>
              <a:t/>
            </a:r>
            <a:br>
              <a:rPr lang="en-US" dirty="0" smtClean="0">
                <a:solidFill>
                  <a:schemeClr val="bg1"/>
                </a:solidFill>
                <a:latin typeface="Times New Roman" panose="02020603050405020304" pitchFamily="18" charset="0"/>
              </a:rPr>
            </a:br>
            <a:r>
              <a:rPr lang="en-US" dirty="0">
                <a:solidFill>
                  <a:schemeClr val="bg1"/>
                </a:solidFill>
                <a:latin typeface="Times New Roman" panose="02020603050405020304" pitchFamily="18" charset="0"/>
              </a:rPr>
              <a:t/>
            </a:r>
            <a:br>
              <a:rPr lang="en-US" dirty="0">
                <a:solidFill>
                  <a:schemeClr val="bg1"/>
                </a:solidFill>
                <a:latin typeface="Times New Roman" panose="02020603050405020304" pitchFamily="18" charset="0"/>
              </a:rPr>
            </a:br>
            <a:r>
              <a:rPr lang="en-US" dirty="0" smtClean="0">
                <a:solidFill>
                  <a:schemeClr val="bg1"/>
                </a:solidFill>
                <a:latin typeface="Times New Roman" panose="02020603050405020304" pitchFamily="18" charset="0"/>
              </a:rPr>
              <a:t/>
            </a:r>
            <a:br>
              <a:rPr lang="en-US" dirty="0" smtClean="0">
                <a:solidFill>
                  <a:schemeClr val="bg1"/>
                </a:solidFill>
                <a:latin typeface="Times New Roman" panose="02020603050405020304" pitchFamily="18" charset="0"/>
              </a:rPr>
            </a:br>
            <a:r>
              <a:rPr lang="en-US" dirty="0">
                <a:solidFill>
                  <a:schemeClr val="bg1"/>
                </a:solidFill>
                <a:latin typeface="Times New Roman" panose="02020603050405020304" pitchFamily="18" charset="0"/>
              </a:rPr>
              <a:t/>
            </a:r>
            <a:br>
              <a:rPr lang="en-US" dirty="0">
                <a:solidFill>
                  <a:schemeClr val="bg1"/>
                </a:solidFill>
                <a:latin typeface="Times New Roman" panose="02020603050405020304" pitchFamily="18" charset="0"/>
              </a:rPr>
            </a:br>
            <a:r>
              <a:rPr lang="en-US" dirty="0" smtClean="0">
                <a:solidFill>
                  <a:schemeClr val="bg1"/>
                </a:solidFill>
                <a:latin typeface="Times New Roman" panose="02020603050405020304" pitchFamily="18" charset="0"/>
              </a:rPr>
              <a:t/>
            </a:r>
            <a:br>
              <a:rPr lang="en-US" dirty="0" smtClean="0">
                <a:solidFill>
                  <a:schemeClr val="bg1"/>
                </a:solidFill>
                <a:latin typeface="Times New Roman" panose="02020603050405020304" pitchFamily="18" charset="0"/>
              </a:rPr>
            </a:br>
            <a:r>
              <a:rPr lang="en-US" dirty="0">
                <a:solidFill>
                  <a:schemeClr val="bg1"/>
                </a:solidFill>
                <a:latin typeface="Times New Roman" panose="02020603050405020304" pitchFamily="18" charset="0"/>
              </a:rPr>
              <a:t/>
            </a:r>
            <a:br>
              <a:rPr lang="en-US" dirty="0">
                <a:solidFill>
                  <a:schemeClr val="bg1"/>
                </a:solidFill>
                <a:latin typeface="Times New Roman" panose="02020603050405020304" pitchFamily="18" charset="0"/>
              </a:rPr>
            </a:br>
            <a:r>
              <a:rPr lang="en-US" dirty="0" smtClean="0">
                <a:solidFill>
                  <a:schemeClr val="bg1"/>
                </a:solidFill>
                <a:latin typeface="Times New Roman" panose="02020603050405020304" pitchFamily="18" charset="0"/>
              </a:rPr>
              <a:t/>
            </a:r>
            <a:br>
              <a:rPr lang="en-US" dirty="0" smtClean="0">
                <a:solidFill>
                  <a:schemeClr val="bg1"/>
                </a:solidFill>
                <a:latin typeface="Times New Roman" panose="02020603050405020304" pitchFamily="18" charset="0"/>
              </a:rPr>
            </a:br>
            <a:r>
              <a:rPr lang="en-US" dirty="0">
                <a:solidFill>
                  <a:schemeClr val="bg1"/>
                </a:solidFill>
                <a:latin typeface="Times New Roman" panose="02020603050405020304" pitchFamily="18" charset="0"/>
              </a:rPr>
              <a:t/>
            </a:r>
            <a:br>
              <a:rPr lang="en-US" dirty="0">
                <a:solidFill>
                  <a:schemeClr val="bg1"/>
                </a:solidFill>
                <a:latin typeface="Times New Roman" panose="02020603050405020304" pitchFamily="18" charset="0"/>
              </a:rPr>
            </a:br>
            <a:r>
              <a:rPr lang="en-US" dirty="0" smtClean="0">
                <a:solidFill>
                  <a:schemeClr val="bg1"/>
                </a:solidFill>
                <a:latin typeface="Times New Roman" panose="02020603050405020304" pitchFamily="18" charset="0"/>
              </a:rPr>
              <a:t/>
            </a:r>
            <a:br>
              <a:rPr lang="en-US" dirty="0" smtClean="0">
                <a:solidFill>
                  <a:schemeClr val="bg1"/>
                </a:solidFill>
                <a:latin typeface="Times New Roman" panose="02020603050405020304" pitchFamily="18" charset="0"/>
              </a:rPr>
            </a:br>
            <a:r>
              <a:rPr lang="en-US" dirty="0">
                <a:solidFill>
                  <a:schemeClr val="bg1"/>
                </a:solidFill>
                <a:latin typeface="Times New Roman" panose="02020603050405020304" pitchFamily="18" charset="0"/>
              </a:rPr>
              <a:t> </a:t>
            </a:r>
            <a:r>
              <a:rPr lang="en-US" dirty="0" smtClean="0">
                <a:solidFill>
                  <a:schemeClr val="bg1"/>
                </a:solidFill>
                <a:latin typeface="Times New Roman" panose="02020603050405020304" pitchFamily="18" charset="0"/>
              </a:rPr>
              <a:t>            </a:t>
            </a:r>
            <a:r>
              <a:rPr lang="en-US" dirty="0" smtClean="0">
                <a:solidFill>
                  <a:srgbClr val="FFFF00"/>
                </a:solidFill>
                <a:latin typeface="Times New Roman" panose="02020603050405020304" pitchFamily="18" charset="0"/>
              </a:rPr>
              <a:t>X</a:t>
            </a:r>
            <a:r>
              <a:rPr lang="en-US" dirty="0">
                <a:solidFill>
                  <a:srgbClr val="FFFF00"/>
                </a:solidFill>
                <a:latin typeface="Times New Roman" panose="02020603050405020304" pitchFamily="18" charset="0"/>
              </a:rPr>
              <a:t>. Fetal and Neonatal Considerations</a:t>
            </a:r>
            <a:endParaRPr lang="en-US" dirty="0">
              <a:solidFill>
                <a:srgbClr val="FFFF00"/>
              </a:solidFill>
            </a:endParaRPr>
          </a:p>
        </p:txBody>
      </p:sp>
    </p:spTree>
    <p:extLst>
      <p:ext uri="{BB962C8B-B14F-4D97-AF65-F5344CB8AC3E}">
        <p14:creationId xmlns:p14="http://schemas.microsoft.com/office/powerpoint/2010/main" val="1465653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1372670"/>
            <a:ext cx="4936276" cy="4261567"/>
          </a:xfrm>
          <a:prstGeom prst="rect">
            <a:avLst/>
          </a:prstGeom>
        </p:spPr>
      </p:pic>
      <p:pic>
        <p:nvPicPr>
          <p:cNvPr id="5" name="Picture 4"/>
          <p:cNvPicPr>
            <a:picLocks noChangeAspect="1"/>
          </p:cNvPicPr>
          <p:nvPr/>
        </p:nvPicPr>
        <p:blipFill>
          <a:blip r:embed="rId3"/>
          <a:stretch>
            <a:fillRect/>
          </a:stretch>
        </p:blipFill>
        <p:spPr>
          <a:xfrm>
            <a:off x="6172312" y="1453403"/>
            <a:ext cx="5028976" cy="4180834"/>
          </a:xfrm>
          <a:prstGeom prst="rect">
            <a:avLst/>
          </a:prstGeom>
        </p:spPr>
      </p:pic>
    </p:spTree>
    <p:extLst>
      <p:ext uri="{BB962C8B-B14F-4D97-AF65-F5344CB8AC3E}">
        <p14:creationId xmlns:p14="http://schemas.microsoft.com/office/powerpoint/2010/main" val="37260923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784066"/>
            <a:ext cx="10515600" cy="4351338"/>
          </a:xfrm>
        </p:spPr>
        <p:txBody>
          <a:bodyPr>
            <a:noAutofit/>
          </a:bodyPr>
          <a:lstStyle/>
          <a:p>
            <a:r>
              <a:rPr lang="en-US" sz="2600" b="1" dirty="0">
                <a:solidFill>
                  <a:srgbClr val="FFFF00"/>
                </a:solidFill>
                <a:latin typeface="Times New Roman" panose="02020603050405020304" pitchFamily="18" charset="0"/>
              </a:rPr>
              <a:t>Recommendation 71</a:t>
            </a:r>
          </a:p>
          <a:p>
            <a:pPr marL="0" indent="0">
              <a:buNone/>
            </a:pPr>
            <a:r>
              <a:rPr lang="en-US" sz="2600" dirty="0">
                <a:solidFill>
                  <a:schemeClr val="bg1"/>
                </a:solidFill>
                <a:latin typeface="Times New Roman" panose="02020603050405020304" pitchFamily="18" charset="0"/>
              </a:rPr>
              <a:t>A history of maternal thyroid illness, use of </a:t>
            </a:r>
            <a:r>
              <a:rPr lang="en-US" sz="2600" dirty="0" err="1">
                <a:solidFill>
                  <a:schemeClr val="bg1"/>
                </a:solidFill>
                <a:latin typeface="Times New Roman" panose="02020603050405020304" pitchFamily="18" charset="0"/>
              </a:rPr>
              <a:t>antithyroid</a:t>
            </a:r>
            <a:r>
              <a:rPr lang="en-US" sz="2600" dirty="0">
                <a:solidFill>
                  <a:schemeClr val="bg1"/>
                </a:solidFill>
                <a:latin typeface="Times New Roman" panose="02020603050405020304" pitchFamily="18" charset="0"/>
              </a:rPr>
              <a:t> medications (PTU, MMI) </a:t>
            </a:r>
            <a:r>
              <a:rPr lang="en-US" sz="2600" dirty="0" smtClean="0">
                <a:solidFill>
                  <a:schemeClr val="bg1"/>
                </a:solidFill>
                <a:latin typeface="Times New Roman" panose="02020603050405020304" pitchFamily="18" charset="0"/>
              </a:rPr>
              <a:t>during gestation</a:t>
            </a:r>
            <a:r>
              <a:rPr lang="en-US" sz="2600" dirty="0">
                <a:solidFill>
                  <a:schemeClr val="bg1"/>
                </a:solidFill>
                <a:latin typeface="Times New Roman" panose="02020603050405020304" pitchFamily="18" charset="0"/>
              </a:rPr>
              <a:t>, or measurements of abnormal maternal thyroid function or </a:t>
            </a:r>
            <a:r>
              <a:rPr lang="en-US" sz="2600" dirty="0" err="1">
                <a:solidFill>
                  <a:schemeClr val="bg1"/>
                </a:solidFill>
                <a:latin typeface="Times New Roman" panose="02020603050405020304" pitchFamily="18" charset="0"/>
              </a:rPr>
              <a:t>TRAb</a:t>
            </a:r>
            <a:r>
              <a:rPr lang="en-US" sz="2600" dirty="0">
                <a:solidFill>
                  <a:schemeClr val="bg1"/>
                </a:solidFill>
                <a:latin typeface="Times New Roman" panose="02020603050405020304" pitchFamily="18" charset="0"/>
              </a:rPr>
              <a:t> during </a:t>
            </a:r>
            <a:r>
              <a:rPr lang="en-US" sz="2600" dirty="0" smtClean="0">
                <a:solidFill>
                  <a:schemeClr val="bg1"/>
                </a:solidFill>
                <a:latin typeface="Times New Roman" panose="02020603050405020304" pitchFamily="18" charset="0"/>
              </a:rPr>
              <a:t>gestation should </a:t>
            </a:r>
            <a:r>
              <a:rPr lang="en-US" sz="2600" dirty="0">
                <a:solidFill>
                  <a:schemeClr val="bg1"/>
                </a:solidFill>
                <a:latin typeface="Times New Roman" panose="02020603050405020304" pitchFamily="18" charset="0"/>
              </a:rPr>
              <a:t>be communicated to the newborn’s neonatologist or pediatrician</a:t>
            </a:r>
            <a:r>
              <a:rPr lang="en-US" sz="2600" dirty="0" smtClean="0">
                <a:solidFill>
                  <a:schemeClr val="bg1"/>
                </a:solidFill>
                <a:latin typeface="Times New Roman" panose="02020603050405020304" pitchFamily="18" charset="0"/>
              </a:rPr>
              <a:t>.</a:t>
            </a:r>
          </a:p>
          <a:p>
            <a:pPr marL="0" indent="0">
              <a:buNone/>
            </a:pPr>
            <a:r>
              <a:rPr lang="en-US" sz="2600" b="1" i="1" dirty="0" smtClean="0">
                <a:solidFill>
                  <a:srgbClr val="FFFF00"/>
                </a:solidFill>
                <a:latin typeface="Times New Roman" panose="02020603050405020304" pitchFamily="18" charset="0"/>
              </a:rPr>
              <a:t>(Strong recommendation</a:t>
            </a:r>
            <a:r>
              <a:rPr lang="en-US" sz="2600" b="1" i="1" dirty="0">
                <a:solidFill>
                  <a:srgbClr val="FFFF00"/>
                </a:solidFill>
                <a:latin typeface="Times New Roman" panose="02020603050405020304" pitchFamily="18" charset="0"/>
              </a:rPr>
              <a:t>, Moderate quality evidence)</a:t>
            </a:r>
          </a:p>
          <a:p>
            <a:pPr>
              <a:buFont typeface="Symbol" panose="05050102010706020507" pitchFamily="18" charset="2"/>
              <a:buChar char="·"/>
            </a:pPr>
            <a:r>
              <a:rPr lang="en-US" sz="2600" b="1" dirty="0" smtClean="0">
                <a:solidFill>
                  <a:srgbClr val="FFFF00"/>
                </a:solidFill>
                <a:latin typeface="Times New Roman" panose="02020603050405020304" pitchFamily="18" charset="0"/>
              </a:rPr>
              <a:t>Recommendation 72</a:t>
            </a:r>
          </a:p>
          <a:p>
            <a:pPr marL="0" indent="0">
              <a:buNone/>
            </a:pPr>
            <a:r>
              <a:rPr lang="en-US" sz="2600" dirty="0" smtClean="0">
                <a:solidFill>
                  <a:schemeClr val="bg1"/>
                </a:solidFill>
                <a:latin typeface="Times New Roman" panose="02020603050405020304" pitchFamily="18" charset="0"/>
              </a:rPr>
              <a:t>The </a:t>
            </a:r>
            <a:r>
              <a:rPr lang="en-US" sz="2600" dirty="0">
                <a:solidFill>
                  <a:schemeClr val="bg1"/>
                </a:solidFill>
                <a:latin typeface="Times New Roman" panose="02020603050405020304" pitchFamily="18" charset="0"/>
              </a:rPr>
              <a:t>severity of maternal and fetal thyroid illness should guide the timing of </a:t>
            </a:r>
            <a:r>
              <a:rPr lang="en-US" sz="2600" dirty="0" smtClean="0">
                <a:solidFill>
                  <a:schemeClr val="bg1"/>
                </a:solidFill>
                <a:latin typeface="Times New Roman" panose="02020603050405020304" pitchFamily="18" charset="0"/>
              </a:rPr>
              <a:t>communication. Severe</a:t>
            </a:r>
            <a:r>
              <a:rPr lang="en-US" sz="2600" dirty="0">
                <a:solidFill>
                  <a:schemeClr val="bg1"/>
                </a:solidFill>
                <a:latin typeface="Times New Roman" panose="02020603050405020304" pitchFamily="18" charset="0"/>
              </a:rPr>
              <a:t>, progressive, or complex thyroid illness during pregnancy mandates </a:t>
            </a:r>
            <a:r>
              <a:rPr lang="en-US" sz="2600" dirty="0" smtClean="0">
                <a:solidFill>
                  <a:schemeClr val="bg1"/>
                </a:solidFill>
                <a:latin typeface="Times New Roman" panose="02020603050405020304" pitchFamily="18" charset="0"/>
              </a:rPr>
              <a:t>communication with </a:t>
            </a:r>
            <a:r>
              <a:rPr lang="en-US" sz="2600" dirty="0">
                <a:solidFill>
                  <a:schemeClr val="bg1"/>
                </a:solidFill>
                <a:latin typeface="Times New Roman" panose="02020603050405020304" pitchFamily="18" charset="0"/>
              </a:rPr>
              <a:t>the neonatologist or pediatrician before birth and consideration of consultation with </a:t>
            </a:r>
            <a:r>
              <a:rPr lang="en-US" sz="2600" dirty="0" smtClean="0">
                <a:solidFill>
                  <a:schemeClr val="bg1"/>
                </a:solidFill>
                <a:latin typeface="Times New Roman" panose="02020603050405020304" pitchFamily="18" charset="0"/>
              </a:rPr>
              <a:t>a pediatric </a:t>
            </a:r>
            <a:r>
              <a:rPr lang="en-US" sz="2600" dirty="0">
                <a:solidFill>
                  <a:schemeClr val="bg1"/>
                </a:solidFill>
                <a:latin typeface="Times New Roman" panose="02020603050405020304" pitchFamily="18" charset="0"/>
              </a:rPr>
              <a:t>endocrinologist. Most other illness is optimally communicated shortly after birth.</a:t>
            </a:r>
          </a:p>
          <a:p>
            <a:pPr marL="0" indent="0">
              <a:buNone/>
            </a:pPr>
            <a:r>
              <a:rPr lang="en-US" sz="2600" b="1" i="1" dirty="0">
                <a:solidFill>
                  <a:srgbClr val="FFFF00"/>
                </a:solidFill>
                <a:latin typeface="Times New Roman" panose="02020603050405020304" pitchFamily="18" charset="0"/>
              </a:rPr>
              <a:t>(Strong recommendation, Moderate quality evidence)</a:t>
            </a:r>
            <a:endParaRPr lang="en-US" sz="2600" dirty="0">
              <a:solidFill>
                <a:srgbClr val="FFFF00"/>
              </a:solidFill>
            </a:endParaRPr>
          </a:p>
        </p:txBody>
      </p:sp>
    </p:spTree>
    <p:extLst>
      <p:ext uri="{BB962C8B-B14F-4D97-AF65-F5344CB8AC3E}">
        <p14:creationId xmlns:p14="http://schemas.microsoft.com/office/powerpoint/2010/main" val="379730475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7"/>
            <a:ext cx="10515600" cy="1325563"/>
          </a:xfrm>
        </p:spPr>
        <p:txBody>
          <a:bodyPr>
            <a:normAutofit/>
          </a:bodyPr>
          <a:lstStyle/>
          <a:p>
            <a:r>
              <a:rPr lang="fa-IR" sz="2400" b="1" dirty="0">
                <a:solidFill>
                  <a:srgbClr val="FFFF00"/>
                </a:solidFill>
                <a:latin typeface="Times New Roman" panose="02020603050405020304" pitchFamily="18" charset="0"/>
              </a:rPr>
              <a:t> </a:t>
            </a:r>
            <a:r>
              <a:rPr lang="fa-IR" sz="2400" b="1" dirty="0" smtClean="0">
                <a:solidFill>
                  <a:srgbClr val="FFFF00"/>
                </a:solidFill>
                <a:latin typeface="Times New Roman" panose="02020603050405020304" pitchFamily="18" charset="0"/>
              </a:rPr>
              <a:t>   </a:t>
            </a:r>
            <a:r>
              <a:rPr lang="en-US" sz="2400" b="1" dirty="0" smtClean="0">
                <a:solidFill>
                  <a:srgbClr val="FFFF00"/>
                </a:solidFill>
                <a:latin typeface="Times New Roman" panose="02020603050405020304" pitchFamily="18" charset="0"/>
              </a:rPr>
              <a:t>HOW </a:t>
            </a:r>
            <a:r>
              <a:rPr lang="en-US" sz="2400" b="1" dirty="0">
                <a:solidFill>
                  <a:srgbClr val="FFFF00"/>
                </a:solidFill>
                <a:latin typeface="Times New Roman" panose="02020603050405020304" pitchFamily="18" charset="0"/>
              </a:rPr>
              <a:t>IS </a:t>
            </a:r>
            <a:r>
              <a:rPr lang="en-US" sz="2400" b="1" dirty="0" smtClean="0">
                <a:solidFill>
                  <a:srgbClr val="FFFF00"/>
                </a:solidFill>
                <a:latin typeface="Times New Roman" panose="02020603050405020304" pitchFamily="18" charset="0"/>
              </a:rPr>
              <a:t>NEONATAL HYPOTHYROIDISM </a:t>
            </a:r>
            <a:r>
              <a:rPr lang="en-US" sz="2400" b="1" dirty="0">
                <a:solidFill>
                  <a:srgbClr val="FFFF00"/>
                </a:solidFill>
                <a:latin typeface="Times New Roman" panose="02020603050405020304" pitchFamily="18" charset="0"/>
              </a:rPr>
              <a:t>TREATED?</a:t>
            </a:r>
            <a:endParaRPr lang="en-US" sz="2400" dirty="0">
              <a:solidFill>
                <a:srgbClr val="FFFF00"/>
              </a:solidFill>
            </a:endParaRPr>
          </a:p>
        </p:txBody>
      </p:sp>
      <p:sp>
        <p:nvSpPr>
          <p:cNvPr id="3" name="Content Placeholder 2"/>
          <p:cNvSpPr>
            <a:spLocks noGrp="1"/>
          </p:cNvSpPr>
          <p:nvPr>
            <p:ph idx="1"/>
          </p:nvPr>
        </p:nvSpPr>
        <p:spPr>
          <a:xfrm>
            <a:off x="838200" y="1337188"/>
            <a:ext cx="10515600" cy="4839776"/>
          </a:xfrm>
        </p:spPr>
        <p:txBody>
          <a:bodyPr>
            <a:noAutofit/>
          </a:bodyPr>
          <a:lstStyle/>
          <a:p>
            <a:pPr>
              <a:buFont typeface="Wingdings" panose="05000000000000000000" pitchFamily="2" charset="2"/>
              <a:buChar char="ü"/>
            </a:pPr>
            <a:r>
              <a:rPr lang="en-US" dirty="0">
                <a:solidFill>
                  <a:schemeClr val="bg1"/>
                </a:solidFill>
                <a:latin typeface="Times New Roman" panose="02020603050405020304" pitchFamily="18" charset="0"/>
              </a:rPr>
              <a:t>In women receiving </a:t>
            </a:r>
            <a:r>
              <a:rPr lang="en-US" dirty="0" err="1">
                <a:solidFill>
                  <a:schemeClr val="bg1"/>
                </a:solidFill>
                <a:latin typeface="Times New Roman" panose="02020603050405020304" pitchFamily="18" charset="0"/>
              </a:rPr>
              <a:t>antithyroid</a:t>
            </a:r>
            <a:r>
              <a:rPr lang="en-US" dirty="0">
                <a:solidFill>
                  <a:schemeClr val="bg1"/>
                </a:solidFill>
                <a:latin typeface="Times New Roman" panose="02020603050405020304" pitchFamily="18" charset="0"/>
              </a:rPr>
              <a:t> </a:t>
            </a:r>
            <a:r>
              <a:rPr lang="en-US" dirty="0" err="1" smtClean="0">
                <a:solidFill>
                  <a:schemeClr val="bg1"/>
                </a:solidFill>
                <a:latin typeface="Times New Roman" panose="02020603050405020304" pitchFamily="18" charset="0"/>
              </a:rPr>
              <a:t>drugs,transfer</a:t>
            </a:r>
            <a:r>
              <a:rPr lang="en-US" dirty="0" smtClean="0">
                <a:solidFill>
                  <a:schemeClr val="bg1"/>
                </a:solidFill>
                <a:latin typeface="Times New Roman" panose="02020603050405020304" pitchFamily="18" charset="0"/>
              </a:rPr>
              <a:t> of the </a:t>
            </a:r>
            <a:r>
              <a:rPr lang="en-US" dirty="0">
                <a:solidFill>
                  <a:schemeClr val="bg1"/>
                </a:solidFill>
                <a:latin typeface="Times New Roman" panose="02020603050405020304" pitchFamily="18" charset="0"/>
              </a:rPr>
              <a:t>medication can potentially induce neonatal hypothyroidism. </a:t>
            </a: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r>
              <a:rPr lang="en-US" dirty="0" smtClean="0">
                <a:solidFill>
                  <a:schemeClr val="bg1"/>
                </a:solidFill>
                <a:latin typeface="Times New Roman" panose="02020603050405020304" pitchFamily="18" charset="0"/>
              </a:rPr>
              <a:t>In </a:t>
            </a:r>
            <a:r>
              <a:rPr lang="en-US" dirty="0">
                <a:solidFill>
                  <a:schemeClr val="bg1"/>
                </a:solidFill>
                <a:latin typeface="Times New Roman" panose="02020603050405020304" pitchFamily="18" charset="0"/>
              </a:rPr>
              <a:t>such cases, </a:t>
            </a:r>
            <a:r>
              <a:rPr lang="en-US" dirty="0" smtClean="0">
                <a:solidFill>
                  <a:schemeClr val="bg1"/>
                </a:solidFill>
                <a:latin typeface="Times New Roman" panose="02020603050405020304" pitchFamily="18" charset="0"/>
              </a:rPr>
              <a:t>neonatal metabolism </a:t>
            </a:r>
            <a:r>
              <a:rPr lang="en-US" dirty="0">
                <a:solidFill>
                  <a:schemeClr val="bg1"/>
                </a:solidFill>
                <a:latin typeface="Times New Roman" panose="02020603050405020304" pitchFamily="18" charset="0"/>
              </a:rPr>
              <a:t>removes the remaining MMI or PTU from the newborn circulation. This results </a:t>
            </a:r>
            <a:r>
              <a:rPr lang="en-US" dirty="0" smtClean="0">
                <a:solidFill>
                  <a:schemeClr val="bg1"/>
                </a:solidFill>
                <a:latin typeface="Times New Roman" panose="02020603050405020304" pitchFamily="18" charset="0"/>
              </a:rPr>
              <a:t>in the </a:t>
            </a:r>
            <a:r>
              <a:rPr lang="en-US" dirty="0">
                <a:solidFill>
                  <a:schemeClr val="bg1"/>
                </a:solidFill>
                <a:latin typeface="Times New Roman" panose="02020603050405020304" pitchFamily="18" charset="0"/>
              </a:rPr>
              <a:t>return of normal thyroid function</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within 3 to 5 days. </a:t>
            </a: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r>
              <a:rPr lang="en-US" dirty="0" smtClean="0">
                <a:solidFill>
                  <a:schemeClr val="bg1"/>
                </a:solidFill>
                <a:latin typeface="Times New Roman" panose="02020603050405020304" pitchFamily="18" charset="0"/>
              </a:rPr>
              <a:t>For </a:t>
            </a:r>
            <a:r>
              <a:rPr lang="en-US" dirty="0">
                <a:solidFill>
                  <a:schemeClr val="bg1"/>
                </a:solidFill>
                <a:latin typeface="Times New Roman" panose="02020603050405020304" pitchFamily="18" charset="0"/>
              </a:rPr>
              <a:t>neonates with </a:t>
            </a:r>
            <a:r>
              <a:rPr lang="en-US" dirty="0" smtClean="0">
                <a:solidFill>
                  <a:schemeClr val="bg1"/>
                </a:solidFill>
                <a:latin typeface="Times New Roman" panose="02020603050405020304" pitchFamily="18" charset="0"/>
              </a:rPr>
              <a:t>congenital hypothyroidism</a:t>
            </a:r>
            <a:r>
              <a:rPr lang="en-US" dirty="0">
                <a:solidFill>
                  <a:schemeClr val="bg1"/>
                </a:solidFill>
                <a:latin typeface="Times New Roman" panose="02020603050405020304" pitchFamily="18" charset="0"/>
              </a:rPr>
              <a:t>, levothyroxine must be administered. The recommended starting dose for </a:t>
            </a:r>
            <a:r>
              <a:rPr lang="en-US" u="sng" dirty="0" err="1" smtClean="0">
                <a:solidFill>
                  <a:schemeClr val="bg1"/>
                </a:solidFill>
                <a:latin typeface="Times New Roman" panose="02020603050405020304" pitchFamily="18" charset="0"/>
              </a:rPr>
              <a:t>fullterm</a:t>
            </a:r>
            <a:r>
              <a:rPr lang="en-US" u="sng" dirty="0" smtClean="0">
                <a:solidFill>
                  <a:schemeClr val="bg1"/>
                </a:solidFill>
                <a:latin typeface="Times New Roman" panose="02020603050405020304" pitchFamily="18" charset="0"/>
              </a:rPr>
              <a:t> infants </a:t>
            </a:r>
            <a:r>
              <a:rPr lang="en-US" dirty="0">
                <a:solidFill>
                  <a:schemeClr val="bg1"/>
                </a:solidFill>
                <a:latin typeface="Times New Roman" panose="02020603050405020304" pitchFamily="18" charset="0"/>
              </a:rPr>
              <a:t>is 10 to 15 </a:t>
            </a:r>
            <a:r>
              <a:rPr lang="en-US" dirty="0" smtClean="0">
                <a:solidFill>
                  <a:schemeClr val="bg1"/>
                </a:solidFill>
                <a:latin typeface="Times New Roman" panose="02020603050405020304" pitchFamily="18" charset="0"/>
              </a:rPr>
              <a:t>mcg/kg/</a:t>
            </a:r>
            <a:r>
              <a:rPr lang="en-US" dirty="0" err="1" smtClean="0">
                <a:solidFill>
                  <a:schemeClr val="bg1"/>
                </a:solidFill>
                <a:latin typeface="Times New Roman" panose="02020603050405020304" pitchFamily="18" charset="0"/>
              </a:rPr>
              <a:t>day,depends</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on the </a:t>
            </a:r>
            <a:r>
              <a:rPr lang="en-US" dirty="0" err="1" smtClean="0">
                <a:solidFill>
                  <a:schemeClr val="bg1"/>
                </a:solidFill>
                <a:latin typeface="Times New Roman" panose="02020603050405020304" pitchFamily="18" charset="0"/>
              </a:rPr>
              <a:t>severity.In</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premature hypothyroid infants a lower dose is generally utilized. </a:t>
            </a: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r>
              <a:rPr lang="en-US" dirty="0" smtClean="0">
                <a:solidFill>
                  <a:schemeClr val="bg1"/>
                </a:solidFill>
                <a:latin typeface="Times New Roman" panose="02020603050405020304" pitchFamily="18" charset="0"/>
              </a:rPr>
              <a:t>For optimal cognitive </a:t>
            </a:r>
            <a:r>
              <a:rPr lang="en-US" dirty="0">
                <a:solidFill>
                  <a:schemeClr val="bg1"/>
                </a:solidFill>
                <a:latin typeface="Times New Roman" panose="02020603050405020304" pitchFamily="18" charset="0"/>
              </a:rPr>
              <a:t>outcomes, therapy should be initiated within two weeks of life. </a:t>
            </a: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endParaRPr lang="en-US" dirty="0" smtClean="0">
              <a:latin typeface="Times New Roman" panose="02020603050405020304" pitchFamily="18" charset="0"/>
            </a:endParaRPr>
          </a:p>
        </p:txBody>
      </p:sp>
    </p:spTree>
    <p:extLst>
      <p:ext uri="{BB962C8B-B14F-4D97-AF65-F5344CB8AC3E}">
        <p14:creationId xmlns:p14="http://schemas.microsoft.com/office/powerpoint/2010/main" val="33611696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3120" y="530942"/>
            <a:ext cx="10520680" cy="5646021"/>
          </a:xfrm>
        </p:spPr>
        <p:txBody>
          <a:bodyPr>
            <a:noAutofit/>
          </a:bodyPr>
          <a:lstStyle/>
          <a:p>
            <a:pPr lvl="0">
              <a:buClr>
                <a:schemeClr val="bg1"/>
              </a:buClr>
              <a:buFont typeface="Wingdings" panose="05000000000000000000" pitchFamily="2" charset="2"/>
              <a:buChar char="ü"/>
            </a:pPr>
            <a:r>
              <a:rPr lang="en-US" sz="2400" dirty="0" smtClean="0">
                <a:solidFill>
                  <a:prstClr val="black"/>
                </a:solidFill>
                <a:latin typeface="Times New Roman" panose="02020603050405020304" pitchFamily="18" charset="0"/>
              </a:rPr>
              <a:t> </a:t>
            </a:r>
            <a:r>
              <a:rPr lang="en-US" sz="2600" dirty="0">
                <a:solidFill>
                  <a:schemeClr val="bg1"/>
                </a:solidFill>
                <a:latin typeface="Times New Roman" panose="02020603050405020304" pitchFamily="18" charset="0"/>
              </a:rPr>
              <a:t>Age-dependent normative values for TSH and T4 should be used to guide therapy. Until further information becomes available, infants with severe congenital hypothyroidism (i.e. - initial serum TSH concentration &gt;100 </a:t>
            </a:r>
            <a:r>
              <a:rPr lang="en-US" sz="2600" dirty="0" err="1">
                <a:solidFill>
                  <a:schemeClr val="bg1"/>
                </a:solidFill>
                <a:latin typeface="Times New Roman" panose="02020603050405020304" pitchFamily="18" charset="0"/>
              </a:rPr>
              <a:t>mU</a:t>
            </a:r>
            <a:r>
              <a:rPr lang="en-US" sz="2600" dirty="0">
                <a:solidFill>
                  <a:schemeClr val="bg1"/>
                </a:solidFill>
                <a:latin typeface="Times New Roman" panose="02020603050405020304" pitchFamily="18" charset="0"/>
              </a:rPr>
              <a:t>/L) should remain on a single formulation of L-thyroxine without substitution </a:t>
            </a:r>
            <a:r>
              <a:rPr lang="en-US" sz="2600" dirty="0" smtClean="0">
                <a:solidFill>
                  <a:schemeClr val="bg1"/>
                </a:solidFill>
                <a:latin typeface="Times New Roman" panose="02020603050405020304" pitchFamily="18" charset="0"/>
              </a:rPr>
              <a:t>. </a:t>
            </a:r>
            <a:endParaRPr lang="en-US" sz="2600" dirty="0">
              <a:solidFill>
                <a:schemeClr val="bg1"/>
              </a:solidFill>
              <a:latin typeface="Times New Roman" panose="02020603050405020304" pitchFamily="18" charset="0"/>
            </a:endParaRPr>
          </a:p>
          <a:p>
            <a:pPr lvl="0">
              <a:buFont typeface="Wingdings" panose="05000000000000000000" pitchFamily="2" charset="2"/>
              <a:buChar char="ü"/>
            </a:pPr>
            <a:endParaRPr lang="en-US" sz="2600" dirty="0" smtClean="0">
              <a:solidFill>
                <a:schemeClr val="bg1"/>
              </a:solidFill>
              <a:latin typeface="Times New Roman" panose="02020603050405020304" pitchFamily="18" charset="0"/>
            </a:endParaRPr>
          </a:p>
          <a:p>
            <a:pPr lvl="0">
              <a:buFont typeface="Wingdings" panose="05000000000000000000" pitchFamily="2" charset="2"/>
              <a:buChar char="ü"/>
            </a:pPr>
            <a:r>
              <a:rPr lang="en-US" sz="2600" dirty="0" smtClean="0">
                <a:solidFill>
                  <a:schemeClr val="bg1"/>
                </a:solidFill>
                <a:latin typeface="Times New Roman" panose="02020603050405020304" pitchFamily="18" charset="0"/>
              </a:rPr>
              <a:t>The </a:t>
            </a:r>
            <a:r>
              <a:rPr lang="en-US" sz="2600" dirty="0">
                <a:solidFill>
                  <a:schemeClr val="bg1"/>
                </a:solidFill>
                <a:latin typeface="Times New Roman" panose="02020603050405020304" pitchFamily="18" charset="0"/>
              </a:rPr>
              <a:t>presence of a goiter in a newborn should prompt referral to a pediatric endocrinologist. An ultrasound examination should be performed to evaluate the patency of the trachea. </a:t>
            </a:r>
          </a:p>
          <a:p>
            <a:pPr lvl="0">
              <a:buFont typeface="Wingdings" panose="05000000000000000000" pitchFamily="2" charset="2"/>
              <a:buChar char="ü"/>
            </a:pPr>
            <a:endParaRPr lang="en-US" sz="2600" dirty="0" smtClean="0">
              <a:solidFill>
                <a:schemeClr val="bg1"/>
              </a:solidFill>
              <a:latin typeface="Times New Roman" panose="02020603050405020304" pitchFamily="18" charset="0"/>
            </a:endParaRPr>
          </a:p>
          <a:p>
            <a:pPr lvl="0">
              <a:buFont typeface="Wingdings" panose="05000000000000000000" pitchFamily="2" charset="2"/>
              <a:buChar char="ü"/>
            </a:pPr>
            <a:r>
              <a:rPr lang="en-US" sz="2600" dirty="0" smtClean="0">
                <a:solidFill>
                  <a:schemeClr val="bg1"/>
                </a:solidFill>
                <a:latin typeface="Times New Roman" panose="02020603050405020304" pitchFamily="18" charset="0"/>
              </a:rPr>
              <a:t>A </a:t>
            </a:r>
            <a:r>
              <a:rPr lang="en-US" sz="2600" dirty="0">
                <a:solidFill>
                  <a:schemeClr val="bg1"/>
                </a:solidFill>
                <a:latin typeface="Times New Roman" panose="02020603050405020304" pitchFamily="18" charset="0"/>
              </a:rPr>
              <a:t>goiter may reflect a hypothyroid or hyperthyroid state in response to maternal thyroid illness, or overtreatment with </a:t>
            </a:r>
            <a:r>
              <a:rPr lang="en-US" sz="2600" dirty="0" err="1">
                <a:solidFill>
                  <a:schemeClr val="bg1"/>
                </a:solidFill>
                <a:latin typeface="Times New Roman" panose="02020603050405020304" pitchFamily="18" charset="0"/>
              </a:rPr>
              <a:t>antithyroid</a:t>
            </a:r>
            <a:r>
              <a:rPr lang="en-US" sz="2600" dirty="0">
                <a:solidFill>
                  <a:schemeClr val="bg1"/>
                </a:solidFill>
                <a:latin typeface="Times New Roman" panose="02020603050405020304" pitchFamily="18" charset="0"/>
              </a:rPr>
              <a:t> medications. </a:t>
            </a:r>
            <a:endParaRPr lang="en-US" sz="2600" dirty="0">
              <a:solidFill>
                <a:schemeClr val="bg1"/>
              </a:solidFill>
            </a:endParaRPr>
          </a:p>
        </p:txBody>
      </p:sp>
    </p:spTree>
    <p:extLst>
      <p:ext uri="{BB962C8B-B14F-4D97-AF65-F5344CB8AC3E}">
        <p14:creationId xmlns:p14="http://schemas.microsoft.com/office/powerpoint/2010/main" val="69717138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a:solidFill>
                  <a:srgbClr val="FFFF00"/>
                </a:solidFill>
                <a:latin typeface="Times New Roman" panose="02020603050405020304" pitchFamily="18" charset="0"/>
              </a:rPr>
              <a:t> </a:t>
            </a:r>
            <a:r>
              <a:rPr lang="fa-IR" sz="2400" b="1" dirty="0" smtClean="0">
                <a:solidFill>
                  <a:srgbClr val="FFFF00"/>
                </a:solidFill>
                <a:latin typeface="Times New Roman" panose="02020603050405020304" pitchFamily="18" charset="0"/>
              </a:rPr>
              <a:t>   </a:t>
            </a:r>
            <a:r>
              <a:rPr lang="en-US" sz="2400" b="1" dirty="0" smtClean="0">
                <a:solidFill>
                  <a:srgbClr val="FFFF00"/>
                </a:solidFill>
                <a:latin typeface="Times New Roman" panose="02020603050405020304" pitchFamily="18" charset="0"/>
              </a:rPr>
              <a:t>HOW </a:t>
            </a:r>
            <a:r>
              <a:rPr lang="en-US" sz="2400" b="1" dirty="0">
                <a:solidFill>
                  <a:srgbClr val="FFFF00"/>
                </a:solidFill>
                <a:latin typeface="Times New Roman" panose="02020603050405020304" pitchFamily="18" charset="0"/>
              </a:rPr>
              <a:t>IS </a:t>
            </a:r>
            <a:r>
              <a:rPr lang="en-US" sz="2400" b="1" dirty="0" smtClean="0">
                <a:solidFill>
                  <a:srgbClr val="FFFF00"/>
                </a:solidFill>
                <a:latin typeface="Times New Roman" panose="02020603050405020304" pitchFamily="18" charset="0"/>
              </a:rPr>
              <a:t>NEONATAL HYPERTHYROIDISM </a:t>
            </a:r>
            <a:r>
              <a:rPr lang="en-US" sz="2400" b="1" dirty="0">
                <a:solidFill>
                  <a:srgbClr val="FFFF00"/>
                </a:solidFill>
                <a:latin typeface="Times New Roman" panose="02020603050405020304" pitchFamily="18" charset="0"/>
              </a:rPr>
              <a:t>TREATED?</a:t>
            </a:r>
            <a:endParaRPr lang="en-US" sz="2400" dirty="0">
              <a:solidFill>
                <a:srgbClr val="FFFF00"/>
              </a:solidFill>
            </a:endParaRPr>
          </a:p>
        </p:txBody>
      </p:sp>
      <p:sp>
        <p:nvSpPr>
          <p:cNvPr id="3" name="Content Placeholder 2"/>
          <p:cNvSpPr>
            <a:spLocks noGrp="1"/>
          </p:cNvSpPr>
          <p:nvPr>
            <p:ph idx="1"/>
          </p:nvPr>
        </p:nvSpPr>
        <p:spPr>
          <a:xfrm>
            <a:off x="838200" y="1612490"/>
            <a:ext cx="10515600" cy="4564473"/>
          </a:xfrm>
        </p:spPr>
        <p:txBody>
          <a:bodyPr>
            <a:normAutofit/>
          </a:bodyPr>
          <a:lstStyle/>
          <a:p>
            <a:pPr>
              <a:buFont typeface="Wingdings" panose="05000000000000000000" pitchFamily="2" charset="2"/>
              <a:buChar char="ü"/>
            </a:pPr>
            <a:r>
              <a:rPr lang="en-US" dirty="0">
                <a:solidFill>
                  <a:schemeClr val="bg1"/>
                </a:solidFill>
                <a:latin typeface="Times New Roman" panose="02020603050405020304" pitchFamily="18" charset="0"/>
              </a:rPr>
              <a:t>Most neonatal hyperthyroidism is caused by maternal transfer of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to the </a:t>
            </a:r>
            <a:r>
              <a:rPr lang="en-US" dirty="0" smtClean="0">
                <a:solidFill>
                  <a:schemeClr val="bg1"/>
                </a:solidFill>
                <a:latin typeface="Times New Roman" panose="02020603050405020304" pitchFamily="18" charset="0"/>
              </a:rPr>
              <a:t>fetus. </a:t>
            </a:r>
          </a:p>
          <a:p>
            <a:pPr>
              <a:buFont typeface="Wingdings" panose="05000000000000000000" pitchFamily="2" charset="2"/>
              <a:buChar char="ü"/>
            </a:pP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r>
              <a:rPr lang="en-US" dirty="0" smtClean="0">
                <a:solidFill>
                  <a:schemeClr val="bg1"/>
                </a:solidFill>
                <a:latin typeface="Times New Roman" panose="02020603050405020304" pitchFamily="18" charset="0"/>
              </a:rPr>
              <a:t>Typically</a:t>
            </a:r>
            <a:r>
              <a:rPr lang="en-US" dirty="0">
                <a:solidFill>
                  <a:schemeClr val="bg1"/>
                </a:solidFill>
                <a:latin typeface="Times New Roman" panose="02020603050405020304" pitchFamily="18" charset="0"/>
              </a:rPr>
              <a:t>, neonatal Graves’ disease does not present until the end of the first week of life </a:t>
            </a:r>
            <a:r>
              <a:rPr lang="en-US" dirty="0" smtClean="0">
                <a:solidFill>
                  <a:schemeClr val="bg1"/>
                </a:solidFill>
                <a:latin typeface="Times New Roman" panose="02020603050405020304" pitchFamily="18" charset="0"/>
              </a:rPr>
              <a:t>when maternal </a:t>
            </a:r>
            <a:r>
              <a:rPr lang="en-US" dirty="0" err="1">
                <a:solidFill>
                  <a:schemeClr val="bg1"/>
                </a:solidFill>
                <a:latin typeface="Times New Roman" panose="02020603050405020304" pitchFamily="18" charset="0"/>
              </a:rPr>
              <a:t>antithyroid</a:t>
            </a:r>
            <a:r>
              <a:rPr lang="en-US" dirty="0">
                <a:solidFill>
                  <a:schemeClr val="bg1"/>
                </a:solidFill>
                <a:latin typeface="Times New Roman" panose="02020603050405020304" pitchFamily="18" charset="0"/>
              </a:rPr>
              <a:t> drug, but not the </a:t>
            </a:r>
            <a:r>
              <a:rPr lang="en-US" dirty="0" err="1">
                <a:solidFill>
                  <a:schemeClr val="bg1"/>
                </a:solidFill>
                <a:latin typeface="Times New Roman" panose="02020603050405020304" pitchFamily="18" charset="0"/>
              </a:rPr>
              <a:t>TRAb</a:t>
            </a:r>
            <a:r>
              <a:rPr lang="en-US" dirty="0">
                <a:solidFill>
                  <a:schemeClr val="bg1"/>
                </a:solidFill>
                <a:latin typeface="Times New Roman" panose="02020603050405020304" pitchFamily="18" charset="0"/>
              </a:rPr>
              <a:t>, have been cleared from the neonatal </a:t>
            </a:r>
            <a:r>
              <a:rPr lang="en-US" dirty="0" smtClean="0">
                <a:solidFill>
                  <a:schemeClr val="bg1"/>
                </a:solidFill>
                <a:latin typeface="Times New Roman" panose="02020603050405020304" pitchFamily="18" charset="0"/>
              </a:rPr>
              <a:t>circulation. </a:t>
            </a:r>
          </a:p>
          <a:p>
            <a:pPr>
              <a:buFont typeface="Wingdings" panose="05000000000000000000" pitchFamily="2" charset="2"/>
              <a:buChar char="ü"/>
            </a:pPr>
            <a:endParaRPr lang="en-US" dirty="0" smtClean="0">
              <a:solidFill>
                <a:schemeClr val="bg1"/>
              </a:solidFill>
              <a:latin typeface="Times New Roman" panose="02020603050405020304" pitchFamily="18" charset="0"/>
            </a:endParaRPr>
          </a:p>
          <a:p>
            <a:pPr>
              <a:buFont typeface="Wingdings" panose="05000000000000000000" pitchFamily="2" charset="2"/>
              <a:buChar char="ü"/>
            </a:pPr>
            <a:r>
              <a:rPr lang="en-US" dirty="0" smtClean="0">
                <a:solidFill>
                  <a:schemeClr val="bg1"/>
                </a:solidFill>
                <a:latin typeface="Times New Roman" panose="02020603050405020304" pitchFamily="18" charset="0"/>
              </a:rPr>
              <a:t>This </a:t>
            </a:r>
            <a:r>
              <a:rPr lang="en-US" dirty="0">
                <a:solidFill>
                  <a:schemeClr val="bg1"/>
                </a:solidFill>
                <a:latin typeface="Times New Roman" panose="02020603050405020304" pitchFamily="18" charset="0"/>
              </a:rPr>
              <a:t>may be delayed in babies born to mothers with a mixture of stimulating and </a:t>
            </a:r>
            <a:r>
              <a:rPr lang="en-US" dirty="0" smtClean="0">
                <a:solidFill>
                  <a:schemeClr val="bg1"/>
                </a:solidFill>
                <a:latin typeface="Times New Roman" panose="02020603050405020304" pitchFamily="18" charset="0"/>
              </a:rPr>
              <a:t>blocking antibodies</a:t>
            </a:r>
            <a:r>
              <a:rPr lang="en-US" dirty="0">
                <a:solidFill>
                  <a:schemeClr val="bg1"/>
                </a:solidFill>
                <a:latin typeface="Times New Roman" panose="02020603050405020304" pitchFamily="18" charset="0"/>
              </a:rPr>
              <a:t>. Thus, results on newborn screening may be paradoxically </a:t>
            </a:r>
            <a:r>
              <a:rPr lang="en-US" dirty="0" smtClean="0">
                <a:solidFill>
                  <a:schemeClr val="bg1"/>
                </a:solidFill>
                <a:latin typeface="Times New Roman" panose="02020603050405020304" pitchFamily="18" charset="0"/>
              </a:rPr>
              <a:t>normal. </a:t>
            </a:r>
          </a:p>
        </p:txBody>
      </p:sp>
    </p:spTree>
    <p:extLst>
      <p:ext uri="{BB962C8B-B14F-4D97-AF65-F5344CB8AC3E}">
        <p14:creationId xmlns:p14="http://schemas.microsoft.com/office/powerpoint/2010/main" val="28787844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1110"/>
            <a:ext cx="10515600" cy="5655853"/>
          </a:xfrm>
        </p:spPr>
        <p:txBody>
          <a:bodyPr>
            <a:normAutofit/>
          </a:bodyPr>
          <a:lstStyle/>
          <a:p>
            <a:pPr lvl="0">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The conventional treatment for neonatal hyperthyroidism is PTU 5 to10 mg/kg administered in divided doses</a:t>
            </a:r>
          </a:p>
          <a:p>
            <a:pPr lvl="0">
              <a:buFont typeface="Wingdings" panose="05000000000000000000" pitchFamily="2" charset="2"/>
              <a:buChar char="ü"/>
            </a:pPr>
            <a:endParaRPr lang="en-US" dirty="0" smtClean="0">
              <a:solidFill>
                <a:schemeClr val="bg1"/>
              </a:solidFill>
              <a:latin typeface="Times New Roman" panose="02020603050405020304" pitchFamily="18" charset="0"/>
              <a:cs typeface="Times New Roman" panose="02020603050405020304" pitchFamily="18" charset="0"/>
            </a:endParaRPr>
          </a:p>
          <a:p>
            <a:pPr lvl="0">
              <a:buFont typeface="Wingdings" panose="05000000000000000000" pitchFamily="2" charset="2"/>
              <a:buChar char="ü"/>
            </a:pPr>
            <a:r>
              <a:rPr lang="en-US" dirty="0" smtClean="0">
                <a:solidFill>
                  <a:schemeClr val="bg1"/>
                </a:solidFill>
                <a:latin typeface="Times New Roman" panose="02020603050405020304" pitchFamily="18" charset="0"/>
                <a:cs typeface="Times New Roman" panose="02020603050405020304" pitchFamily="18" charset="0"/>
              </a:rPr>
              <a:t>However </a:t>
            </a:r>
            <a:r>
              <a:rPr lang="en-US" dirty="0">
                <a:solidFill>
                  <a:schemeClr val="bg1"/>
                </a:solidFill>
                <a:latin typeface="Times New Roman" panose="02020603050405020304" pitchFamily="18" charset="0"/>
                <a:cs typeface="Times New Roman" panose="02020603050405020304" pitchFamily="18" charset="0"/>
              </a:rPr>
              <a:t>recent evidence of rare hepatotoxicity due to this agent has led to a switch to MMI therapy (0.5 to 1 mg/day) by many pediatric endocrinologists. </a:t>
            </a:r>
            <a:endParaRPr lang="en-US" dirty="0" smtClean="0">
              <a:solidFill>
                <a:schemeClr val="bg1"/>
              </a:solidFill>
              <a:latin typeface="Times New Roman" panose="02020603050405020304" pitchFamily="18" charset="0"/>
              <a:cs typeface="Times New Roman" panose="02020603050405020304" pitchFamily="18" charset="0"/>
            </a:endParaRPr>
          </a:p>
          <a:p>
            <a:pPr lvl="0">
              <a:buFont typeface="Wingdings" panose="05000000000000000000" pitchFamily="2" charset="2"/>
              <a:buChar char="ü"/>
            </a:pPr>
            <a:endParaRPr lang="en-US" dirty="0" smtClean="0">
              <a:solidFill>
                <a:schemeClr val="bg1"/>
              </a:solidFill>
              <a:latin typeface="Times New Roman" panose="02020603050405020304" pitchFamily="18" charset="0"/>
              <a:cs typeface="Times New Roman" panose="02020603050405020304" pitchFamily="18" charset="0"/>
            </a:endParaRPr>
          </a:p>
          <a:p>
            <a:pPr lvl="0">
              <a:buFont typeface="Wingdings" panose="05000000000000000000" pitchFamily="2" charset="2"/>
              <a:buChar char="ü"/>
            </a:pPr>
            <a:r>
              <a:rPr lang="en-US" dirty="0" smtClean="0">
                <a:solidFill>
                  <a:schemeClr val="bg1"/>
                </a:solidFill>
                <a:latin typeface="Times New Roman" panose="02020603050405020304" pitchFamily="18" charset="0"/>
                <a:cs typeface="Times New Roman" panose="02020603050405020304" pitchFamily="18" charset="0"/>
              </a:rPr>
              <a:t>Propranolol </a:t>
            </a:r>
            <a:r>
              <a:rPr lang="en-US" dirty="0">
                <a:solidFill>
                  <a:schemeClr val="bg1"/>
                </a:solidFill>
                <a:latin typeface="Times New Roman" panose="02020603050405020304" pitchFamily="18" charset="0"/>
                <a:cs typeface="Times New Roman" panose="02020603050405020304" pitchFamily="18" charset="0"/>
              </a:rPr>
              <a:t>(2 mg/kg) may be added if the hyperthyroidism is severe</a:t>
            </a:r>
            <a:r>
              <a:rPr lang="en-US" dirty="0" smtClean="0">
                <a:solidFill>
                  <a:schemeClr val="bg1"/>
                </a:solidFill>
                <a:latin typeface="Times New Roman" panose="02020603050405020304" pitchFamily="18" charset="0"/>
                <a:cs typeface="Times New Roman" panose="02020603050405020304" pitchFamily="18" charset="0"/>
              </a:rPr>
              <a:t>.</a:t>
            </a:r>
          </a:p>
          <a:p>
            <a:pPr marL="0" lvl="0" indent="0">
              <a:buNone/>
            </a:pPr>
            <a:endParaRPr lang="en-US" dirty="0" smtClean="0">
              <a:solidFill>
                <a:schemeClr val="bg1"/>
              </a:solidFill>
              <a:latin typeface="Times New Roman" panose="02020603050405020304" pitchFamily="18" charset="0"/>
              <a:cs typeface="Times New Roman" panose="02020603050405020304" pitchFamily="18" charset="0"/>
            </a:endParaRPr>
          </a:p>
          <a:p>
            <a:pPr lvl="0">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Close follow up of the affected newborn is important, with downward adjustment in the dose of </a:t>
            </a:r>
            <a:r>
              <a:rPr lang="en-US" dirty="0" err="1">
                <a:solidFill>
                  <a:schemeClr val="bg1"/>
                </a:solidFill>
                <a:latin typeface="Times New Roman" panose="02020603050405020304" pitchFamily="18" charset="0"/>
                <a:cs typeface="Times New Roman" panose="02020603050405020304" pitchFamily="18" charset="0"/>
              </a:rPr>
              <a:t>antithyroid</a:t>
            </a:r>
            <a:r>
              <a:rPr lang="en-US" dirty="0">
                <a:solidFill>
                  <a:schemeClr val="bg1"/>
                </a:solidFill>
                <a:latin typeface="Times New Roman" panose="02020603050405020304" pitchFamily="18" charset="0"/>
                <a:cs typeface="Times New Roman" panose="02020603050405020304" pitchFamily="18" charset="0"/>
              </a:rPr>
              <a:t> drug required as the hyperthyroidism resolves.</a:t>
            </a:r>
          </a:p>
          <a:p>
            <a:endParaRPr lang="en-US" dirty="0"/>
          </a:p>
        </p:txBody>
      </p:sp>
    </p:spTree>
    <p:extLst>
      <p:ext uri="{BB962C8B-B14F-4D97-AF65-F5344CB8AC3E}">
        <p14:creationId xmlns:p14="http://schemas.microsoft.com/office/powerpoint/2010/main" val="353104733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5574"/>
            <a:ext cx="10515600" cy="5331389"/>
          </a:xfrm>
        </p:spPr>
        <p:txBody>
          <a:bodyPr/>
          <a:lstStyle/>
          <a:p>
            <a:pPr lvl="0">
              <a:buFont typeface="Wingdings" panose="05000000000000000000" pitchFamily="2" charset="2"/>
              <a:buChar char="ü"/>
            </a:pPr>
            <a:endParaRPr lang="en-US" dirty="0" smtClean="0">
              <a:solidFill>
                <a:prstClr val="black"/>
              </a:solidFill>
              <a:latin typeface="Times New Roman" panose="02020603050405020304" pitchFamily="18" charset="0"/>
            </a:endParaRPr>
          </a:p>
          <a:p>
            <a:pPr lvl="0">
              <a:buFont typeface="Wingdings" panose="05000000000000000000" pitchFamily="2" charset="2"/>
              <a:buChar char="ü"/>
            </a:pPr>
            <a:r>
              <a:rPr lang="en-US" dirty="0" smtClean="0">
                <a:solidFill>
                  <a:schemeClr val="bg1"/>
                </a:solidFill>
                <a:latin typeface="Times New Roman" panose="02020603050405020304" pitchFamily="18" charset="0"/>
              </a:rPr>
              <a:t>The </a:t>
            </a:r>
            <a:r>
              <a:rPr lang="en-US" dirty="0">
                <a:solidFill>
                  <a:schemeClr val="bg1"/>
                </a:solidFill>
                <a:latin typeface="Times New Roman" panose="02020603050405020304" pitchFamily="18" charset="0"/>
              </a:rPr>
              <a:t>usual duration of neonatal Graves’ disease is 1 – 3 months, but depends on antibody potency. </a:t>
            </a:r>
          </a:p>
          <a:p>
            <a:pPr lvl="0">
              <a:buFont typeface="Wingdings" panose="05000000000000000000" pitchFamily="2" charset="2"/>
              <a:buChar char="ü"/>
            </a:pPr>
            <a:endParaRPr lang="en-US" dirty="0" smtClean="0">
              <a:solidFill>
                <a:schemeClr val="bg1"/>
              </a:solidFill>
              <a:latin typeface="Times New Roman" panose="02020603050405020304" pitchFamily="18" charset="0"/>
            </a:endParaRPr>
          </a:p>
          <a:p>
            <a:pPr lvl="0">
              <a:buFont typeface="Wingdings" panose="05000000000000000000" pitchFamily="2" charset="2"/>
              <a:buChar char="ü"/>
            </a:pPr>
            <a:r>
              <a:rPr lang="en-US" dirty="0" smtClean="0">
                <a:solidFill>
                  <a:schemeClr val="bg1"/>
                </a:solidFill>
                <a:latin typeface="Times New Roman" panose="02020603050405020304" pitchFamily="18" charset="0"/>
              </a:rPr>
              <a:t>Separate </a:t>
            </a:r>
            <a:r>
              <a:rPr lang="en-US" dirty="0">
                <a:solidFill>
                  <a:schemeClr val="bg1"/>
                </a:solidFill>
                <a:latin typeface="Times New Roman" panose="02020603050405020304" pitchFamily="18" charset="0"/>
              </a:rPr>
              <a:t>from neonatal Graves’ disease (which is </a:t>
            </a:r>
            <a:r>
              <a:rPr lang="en-US" dirty="0" err="1">
                <a:solidFill>
                  <a:schemeClr val="bg1"/>
                </a:solidFill>
                <a:latin typeface="Times New Roman" panose="02020603050405020304" pitchFamily="18" charset="0"/>
              </a:rPr>
              <a:t>selflimited</a:t>
            </a:r>
            <a:r>
              <a:rPr lang="en-US" dirty="0">
                <a:solidFill>
                  <a:schemeClr val="bg1"/>
                </a:solidFill>
                <a:latin typeface="Times New Roman" panose="02020603050405020304" pitchFamily="18" charset="0"/>
              </a:rPr>
              <a:t>),neonatal hyperthyroidism may rarely be caused by a gain-of-function mutation in the TSH receptor, or by McCune-Albright syndrome. In such cases, newborn hyperthyroidism may be </a:t>
            </a:r>
            <a:r>
              <a:rPr lang="en-US" dirty="0" smtClean="0">
                <a:solidFill>
                  <a:schemeClr val="bg1"/>
                </a:solidFill>
                <a:latin typeface="Times New Roman" panose="02020603050405020304" pitchFamily="18" charset="0"/>
              </a:rPr>
              <a:t>permanent.</a:t>
            </a:r>
            <a:endParaRPr lang="en-US" dirty="0">
              <a:solidFill>
                <a:schemeClr val="bg1"/>
              </a:solidFill>
            </a:endParaRPr>
          </a:p>
        </p:txBody>
      </p:sp>
    </p:spTree>
    <p:extLst>
      <p:ext uri="{BB962C8B-B14F-4D97-AF65-F5344CB8AC3E}">
        <p14:creationId xmlns:p14="http://schemas.microsoft.com/office/powerpoint/2010/main" val="11791109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rgbClr val="FFFF00"/>
                </a:solidFill>
                <a:latin typeface="Times New Roman" panose="02020603050405020304" pitchFamily="18" charset="0"/>
              </a:rPr>
              <a:t> </a:t>
            </a:r>
            <a:r>
              <a:rPr lang="en-US" sz="4000" dirty="0" smtClean="0">
                <a:solidFill>
                  <a:srgbClr val="FFFF00"/>
                </a:solidFill>
                <a:latin typeface="Times New Roman" panose="02020603050405020304" pitchFamily="18" charset="0"/>
              </a:rPr>
              <a:t>                XI</a:t>
            </a:r>
            <a:r>
              <a:rPr lang="en-US" sz="4000" dirty="0">
                <a:solidFill>
                  <a:srgbClr val="FFFF00"/>
                </a:solidFill>
                <a:latin typeface="Times New Roman" panose="02020603050405020304" pitchFamily="18" charset="0"/>
              </a:rPr>
              <a:t>. </a:t>
            </a:r>
            <a:r>
              <a:rPr lang="en-US" dirty="0">
                <a:solidFill>
                  <a:srgbClr val="FFFF00"/>
                </a:solidFill>
                <a:latin typeface="Times New Roman" panose="02020603050405020304" pitchFamily="18" charset="0"/>
              </a:rPr>
              <a:t>Thyroid Disease and Lactation</a:t>
            </a:r>
            <a:endParaRPr lang="en-US" dirty="0">
              <a:solidFill>
                <a:srgbClr val="FFFF00"/>
              </a:solidFill>
            </a:endParaRPr>
          </a:p>
        </p:txBody>
      </p:sp>
    </p:spTree>
    <p:extLst>
      <p:ext uri="{BB962C8B-B14F-4D97-AF65-F5344CB8AC3E}">
        <p14:creationId xmlns:p14="http://schemas.microsoft.com/office/powerpoint/2010/main" val="167944665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600" dirty="0">
                <a:solidFill>
                  <a:schemeClr val="bg1"/>
                </a:solidFill>
                <a:latin typeface="Times New Roman" panose="02020603050405020304" pitchFamily="18" charset="0"/>
              </a:rPr>
              <a:t>Abnormal maternal thyroid hormone concentrations (both hypothyroidism </a:t>
            </a:r>
            <a:r>
              <a:rPr lang="en-US" sz="2600" dirty="0" smtClean="0">
                <a:solidFill>
                  <a:schemeClr val="bg1"/>
                </a:solidFill>
                <a:latin typeface="Times New Roman" panose="02020603050405020304" pitchFamily="18" charset="0"/>
              </a:rPr>
              <a:t>and hyperthyroidism</a:t>
            </a:r>
            <a:r>
              <a:rPr lang="en-US" sz="2600" dirty="0">
                <a:solidFill>
                  <a:schemeClr val="bg1"/>
                </a:solidFill>
                <a:latin typeface="Times New Roman" panose="02020603050405020304" pitchFamily="18" charset="0"/>
              </a:rPr>
              <a:t>) can impact milk letdown and the ability to successfully </a:t>
            </a:r>
            <a:r>
              <a:rPr lang="en-US" sz="2600" dirty="0" smtClean="0">
                <a:solidFill>
                  <a:schemeClr val="bg1"/>
                </a:solidFill>
                <a:latin typeface="Times New Roman" panose="02020603050405020304" pitchFamily="18" charset="0"/>
              </a:rPr>
              <a:t>breastfeed</a:t>
            </a:r>
          </a:p>
          <a:p>
            <a:endParaRPr lang="en-US" sz="2600" dirty="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While there </a:t>
            </a:r>
            <a:r>
              <a:rPr lang="en-US" dirty="0">
                <a:solidFill>
                  <a:schemeClr val="bg1"/>
                </a:solidFill>
                <a:latin typeface="Times New Roman" panose="02020603050405020304" pitchFamily="18" charset="0"/>
              </a:rPr>
              <a:t>are no controlled or randomized human </a:t>
            </a:r>
            <a:r>
              <a:rPr lang="en-US" dirty="0" smtClean="0">
                <a:solidFill>
                  <a:schemeClr val="bg1"/>
                </a:solidFill>
                <a:latin typeface="Times New Roman" panose="02020603050405020304" pitchFamily="18" charset="0"/>
              </a:rPr>
              <a:t>trials interventional </a:t>
            </a:r>
            <a:r>
              <a:rPr lang="en-US" dirty="0">
                <a:solidFill>
                  <a:schemeClr val="bg1"/>
                </a:solidFill>
                <a:latin typeface="Times New Roman" panose="02020603050405020304" pitchFamily="18" charset="0"/>
              </a:rPr>
              <a:t>trials in non-human mammals corroborate </a:t>
            </a:r>
            <a:r>
              <a:rPr lang="en-US" dirty="0" smtClean="0">
                <a:solidFill>
                  <a:schemeClr val="bg1"/>
                </a:solidFill>
                <a:latin typeface="Times New Roman" panose="02020603050405020304" pitchFamily="18" charset="0"/>
              </a:rPr>
              <a:t>these findings</a:t>
            </a:r>
            <a:endParaRPr lang="en-US" sz="2600" dirty="0">
              <a:solidFill>
                <a:schemeClr val="bg1"/>
              </a:solidFill>
            </a:endParaRPr>
          </a:p>
        </p:txBody>
      </p:sp>
    </p:spTree>
    <p:extLst>
      <p:ext uri="{BB962C8B-B14F-4D97-AF65-F5344CB8AC3E}">
        <p14:creationId xmlns:p14="http://schemas.microsoft.com/office/powerpoint/2010/main" val="4119694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24232"/>
            <a:ext cx="10515600" cy="5301892"/>
          </a:xfrm>
        </p:spPr>
        <p:txBody>
          <a:bodyPr>
            <a:normAutofit/>
          </a:bodyPr>
          <a:lstStyle/>
          <a:p>
            <a:pPr>
              <a:buSzPct val="125000"/>
            </a:pPr>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74</a:t>
            </a:r>
          </a:p>
          <a:p>
            <a:pPr marL="0" indent="0">
              <a:buNone/>
            </a:pPr>
            <a:r>
              <a:rPr lang="en-US" dirty="0" smtClean="0">
                <a:solidFill>
                  <a:schemeClr val="bg1"/>
                </a:solidFill>
                <a:latin typeface="Times New Roman" panose="02020603050405020304" pitchFamily="18" charset="0"/>
              </a:rPr>
              <a:t>As </a:t>
            </a:r>
            <a:r>
              <a:rPr lang="en-US" dirty="0">
                <a:solidFill>
                  <a:schemeClr val="bg1"/>
                </a:solidFill>
                <a:latin typeface="Times New Roman" panose="02020603050405020304" pitchFamily="18" charset="0"/>
              </a:rPr>
              <a:t>maternal hypothyroidism can adversely impact lactation, women experiencing </a:t>
            </a:r>
            <a:r>
              <a:rPr lang="en-US" dirty="0" smtClean="0">
                <a:solidFill>
                  <a:schemeClr val="bg1"/>
                </a:solidFill>
                <a:latin typeface="Times New Roman" panose="02020603050405020304" pitchFamily="18" charset="0"/>
              </a:rPr>
              <a:t>poor lactation </a:t>
            </a:r>
            <a:r>
              <a:rPr lang="en-US" dirty="0">
                <a:solidFill>
                  <a:schemeClr val="bg1"/>
                </a:solidFill>
                <a:latin typeface="Times New Roman" panose="02020603050405020304" pitchFamily="18" charset="0"/>
              </a:rPr>
              <a:t>without other identified causes should have TSH measured to assess for </a:t>
            </a:r>
            <a:r>
              <a:rPr lang="en-US" dirty="0" smtClean="0">
                <a:solidFill>
                  <a:schemeClr val="bg1"/>
                </a:solidFill>
                <a:latin typeface="Times New Roman" panose="02020603050405020304" pitchFamily="18" charset="0"/>
              </a:rPr>
              <a:t>thyroid dysfunction</a:t>
            </a:r>
            <a:r>
              <a:rPr lang="en-US" dirty="0">
                <a:solidFill>
                  <a:schemeClr val="bg1"/>
                </a:solidFill>
                <a:latin typeface="Times New Roman" panose="02020603050405020304" pitchFamily="18" charset="0"/>
              </a:rPr>
              <a:t>.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Low quality evidence)</a:t>
            </a:r>
          </a:p>
          <a:p>
            <a:pPr marL="0" indent="0">
              <a:buNone/>
            </a:pPr>
            <a:endParaRPr lang="en-US" dirty="0" smtClean="0">
              <a:solidFill>
                <a:srgbClr val="FFFF00"/>
              </a:solidFill>
              <a:latin typeface="Symbol" panose="05050102010706020507" pitchFamily="18" charset="2"/>
            </a:endParaRPr>
          </a:p>
          <a:p>
            <a:pPr marL="0" indent="0">
              <a:buNone/>
            </a:pPr>
            <a:r>
              <a:rPr lang="en-US" dirty="0" smtClean="0">
                <a:solidFill>
                  <a:srgbClr val="FFFF00"/>
                </a:solidFill>
                <a:latin typeface="Symbol" panose="05050102010706020507" pitchFamily="18" charset="2"/>
              </a:rPr>
              <a:t> </a:t>
            </a:r>
            <a:r>
              <a:rPr lang="en-US" b="1" dirty="0" smtClean="0">
                <a:solidFill>
                  <a:srgbClr val="FFFF00"/>
                </a:solidFill>
                <a:latin typeface="Times New Roman" panose="02020603050405020304" pitchFamily="18" charset="0"/>
              </a:rPr>
              <a:t>Recommendation </a:t>
            </a:r>
            <a:r>
              <a:rPr lang="en-US" b="1" dirty="0">
                <a:solidFill>
                  <a:srgbClr val="FFFF00"/>
                </a:solidFill>
                <a:latin typeface="Times New Roman" panose="02020603050405020304" pitchFamily="18" charset="0"/>
              </a:rPr>
              <a:t>75</a:t>
            </a:r>
          </a:p>
          <a:p>
            <a:pPr marL="0" indent="0">
              <a:buNone/>
            </a:pPr>
            <a:r>
              <a:rPr lang="en-US" dirty="0">
                <a:solidFill>
                  <a:schemeClr val="bg1"/>
                </a:solidFill>
                <a:latin typeface="Times New Roman" panose="02020603050405020304" pitchFamily="18" charset="0"/>
              </a:rPr>
              <a:t>Given its adverse impact upon milk production and letdown</a:t>
            </a:r>
            <a:r>
              <a:rPr lang="en-US" u="sng" dirty="0">
                <a:solidFill>
                  <a:schemeClr val="bg1"/>
                </a:solidFill>
                <a:latin typeface="Times New Roman" panose="02020603050405020304" pitchFamily="18" charset="0"/>
              </a:rPr>
              <a:t>, subclinical and </a:t>
            </a:r>
            <a:r>
              <a:rPr lang="en-US" u="sng" dirty="0" smtClean="0">
                <a:solidFill>
                  <a:schemeClr val="bg1"/>
                </a:solidFill>
                <a:latin typeface="Times New Roman" panose="02020603050405020304" pitchFamily="18" charset="0"/>
              </a:rPr>
              <a:t>overt hypothyroidism</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should be treated in lactating women seeking to breastfeed</a:t>
            </a:r>
            <a:r>
              <a:rPr lang="en-US"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(Weak recommendation</a:t>
            </a:r>
            <a:r>
              <a:rPr lang="en-US" b="1" i="1" dirty="0">
                <a:solidFill>
                  <a:srgbClr val="FFFF00"/>
                </a:solidFill>
                <a:latin typeface="Times New Roman" panose="02020603050405020304" pitchFamily="18" charset="0"/>
              </a:rPr>
              <a:t>, Low quality evidence</a:t>
            </a:r>
            <a:r>
              <a:rPr lang="en-US" b="1" i="1" dirty="0" smtClean="0">
                <a:solidFill>
                  <a:srgbClr val="FFFF00"/>
                </a:solidFill>
                <a:latin typeface="Times New Roman" panose="02020603050405020304" pitchFamily="18" charset="0"/>
              </a:rPr>
              <a:t>)</a:t>
            </a:r>
          </a:p>
        </p:txBody>
      </p:sp>
    </p:spTree>
    <p:extLst>
      <p:ext uri="{BB962C8B-B14F-4D97-AF65-F5344CB8AC3E}">
        <p14:creationId xmlns:p14="http://schemas.microsoft.com/office/powerpoint/2010/main" val="8266370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buSzPct val="125000"/>
            </a:pPr>
            <a:r>
              <a:rPr lang="en-US" b="1" dirty="0">
                <a:solidFill>
                  <a:srgbClr val="FFFF00"/>
                </a:solidFill>
                <a:latin typeface="Times New Roman" panose="02020603050405020304" pitchFamily="18" charset="0"/>
              </a:rPr>
              <a:t>Recommendation 76</a:t>
            </a:r>
          </a:p>
          <a:p>
            <a:pPr marL="0" lvl="0" indent="0">
              <a:buNone/>
            </a:pPr>
            <a:r>
              <a:rPr lang="en-US" dirty="0">
                <a:solidFill>
                  <a:prstClr val="white"/>
                </a:solidFill>
                <a:latin typeface="Times New Roman" panose="02020603050405020304" pitchFamily="18" charset="0"/>
              </a:rPr>
              <a:t>The impact of maternal hyperthyroidism upon lactation is not well understood. Therefore, no recommendation to treat maternal hyperthyroidism on the grounds of improving lactation can be made at this time. </a:t>
            </a:r>
          </a:p>
          <a:p>
            <a:pPr marL="0" lvl="0" indent="0">
              <a:buNone/>
            </a:pPr>
            <a:r>
              <a:rPr lang="en-US" b="1" i="1" dirty="0">
                <a:solidFill>
                  <a:srgbClr val="FFFF00"/>
                </a:solidFill>
                <a:latin typeface="Times New Roman" panose="02020603050405020304" pitchFamily="18" charset="0"/>
              </a:rPr>
              <a:t>(No recommendation, Insufficient Evidence)</a:t>
            </a:r>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128829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78942" y="230188"/>
            <a:ext cx="5399776" cy="14359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i="1" dirty="0">
                <a:solidFill>
                  <a:schemeClr val="bg1"/>
                </a:solidFill>
                <a:latin typeface="Times New Roman" panose="02020603050405020304" pitchFamily="18" charset="0"/>
                <a:cs typeface="Times New Roman" panose="02020603050405020304" pitchFamily="18" charset="0"/>
              </a:rPr>
              <a:t>Methods</a:t>
            </a:r>
            <a:r>
              <a:rPr lang="en-US" dirty="0">
                <a:solidFill>
                  <a:schemeClr val="bg1"/>
                </a:solidFill>
                <a:latin typeface="Times New Roman" panose="02020603050405020304" pitchFamily="18" charset="0"/>
                <a:cs typeface="Times New Roman" panose="02020603050405020304" pitchFamily="18" charset="0"/>
              </a:rPr>
              <a:t>. The serum of 215 cases was analyzed for measurement of thyroid function </a:t>
            </a:r>
            <a:r>
              <a:rPr lang="en-US" dirty="0" smtClean="0">
                <a:solidFill>
                  <a:schemeClr val="bg1"/>
                </a:solidFill>
                <a:latin typeface="Times New Roman" panose="02020603050405020304" pitchFamily="18" charset="0"/>
                <a:cs typeface="Times New Roman" panose="02020603050405020304" pitchFamily="18" charset="0"/>
              </a:rPr>
              <a:t>tests by </a:t>
            </a:r>
            <a:r>
              <a:rPr lang="en-US" dirty="0">
                <a:solidFill>
                  <a:schemeClr val="bg1"/>
                </a:solidFill>
                <a:latin typeface="Times New Roman" panose="02020603050405020304" pitchFamily="18" charset="0"/>
                <a:cs typeface="Times New Roman" panose="02020603050405020304" pitchFamily="18" charset="0"/>
              </a:rPr>
              <a:t>immunoassay method of which 152 iodine-sufficient pregnant women without thyroid autoantibodies and history of </a:t>
            </a:r>
            <a:r>
              <a:rPr lang="en-US" dirty="0" smtClean="0">
                <a:solidFill>
                  <a:schemeClr val="bg1"/>
                </a:solidFill>
                <a:latin typeface="Times New Roman" panose="02020603050405020304" pitchFamily="18" charset="0"/>
                <a:cs typeface="Times New Roman" panose="02020603050405020304" pitchFamily="18" charset="0"/>
              </a:rPr>
              <a:t>thyroid disorder </a:t>
            </a:r>
            <a:r>
              <a:rPr lang="en-US" dirty="0">
                <a:solidFill>
                  <a:schemeClr val="bg1"/>
                </a:solidFill>
                <a:latin typeface="Times New Roman" panose="02020603050405020304" pitchFamily="18" charset="0"/>
                <a:cs typeface="Times New Roman" panose="02020603050405020304" pitchFamily="18" charset="0"/>
              </a:rPr>
              <a:t>or goiter were selected for final analysis. Reference intervals were defined as 5th and 95th percentiles. </a:t>
            </a:r>
            <a:endParaRPr lang="en-US" dirty="0" smtClean="0">
              <a:solidFill>
                <a:schemeClr val="bg1"/>
              </a:solidFill>
              <a:latin typeface="Times New Roman" panose="02020603050405020304" pitchFamily="18" charset="0"/>
              <a:cs typeface="Times New Roman" panose="02020603050405020304" pitchFamily="18" charset="0"/>
            </a:endParaRPr>
          </a:p>
          <a:p>
            <a:endParaRPr lang="en-US" i="1" dirty="0" smtClean="0">
              <a:solidFill>
                <a:schemeClr val="bg1"/>
              </a:solidFill>
              <a:latin typeface="Times New Roman" panose="02020603050405020304" pitchFamily="18" charset="0"/>
              <a:cs typeface="Times New Roman" panose="02020603050405020304" pitchFamily="18" charset="0"/>
            </a:endParaRPr>
          </a:p>
          <a:p>
            <a:r>
              <a:rPr lang="en-US" i="1" dirty="0" smtClean="0">
                <a:solidFill>
                  <a:schemeClr val="bg1"/>
                </a:solidFill>
                <a:latin typeface="Times New Roman" panose="02020603050405020304" pitchFamily="18" charset="0"/>
                <a:cs typeface="Times New Roman" panose="02020603050405020304" pitchFamily="18" charset="0"/>
              </a:rPr>
              <a:t>Results</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Reference intervals </a:t>
            </a:r>
            <a:r>
              <a:rPr lang="en-US" dirty="0">
                <a:solidFill>
                  <a:schemeClr val="bg1"/>
                </a:solidFill>
                <a:latin typeface="Times New Roman" panose="02020603050405020304" pitchFamily="18" charset="0"/>
                <a:cs typeface="Times New Roman" panose="02020603050405020304" pitchFamily="18" charset="0"/>
              </a:rPr>
              <a:t>in the first, second, and third trimesters were as follows: TSH (0.2–3.9, 0.5–4.1, and 0.6–4.1 </a:t>
            </a:r>
            <a:r>
              <a:rPr lang="en-US" dirty="0" err="1">
                <a:solidFill>
                  <a:schemeClr val="bg1"/>
                </a:solidFill>
                <a:latin typeface="Times New Roman" panose="02020603050405020304" pitchFamily="18" charset="0"/>
                <a:cs typeface="Times New Roman" panose="02020603050405020304" pitchFamily="18" charset="0"/>
              </a:rPr>
              <a:t>mIU</a:t>
            </a:r>
            <a:r>
              <a:rPr lang="en-US" dirty="0">
                <a:solidFill>
                  <a:schemeClr val="bg1"/>
                </a:solidFill>
                <a:latin typeface="Times New Roman" panose="02020603050405020304" pitchFamily="18" charset="0"/>
                <a:cs typeface="Times New Roman" panose="02020603050405020304" pitchFamily="18" charset="0"/>
              </a:rPr>
              <a:t>/l), TT4 (8.2–18.5, </a:t>
            </a:r>
            <a:r>
              <a:rPr lang="en-US" dirty="0" smtClean="0">
                <a:solidFill>
                  <a:schemeClr val="bg1"/>
                </a:solidFill>
                <a:latin typeface="Times New Roman" panose="02020603050405020304" pitchFamily="18" charset="0"/>
                <a:cs typeface="Times New Roman" panose="02020603050405020304" pitchFamily="18" charset="0"/>
              </a:rPr>
              <a:t>10.1–20.6</a:t>
            </a:r>
            <a:r>
              <a:rPr lang="en-US" dirty="0">
                <a:solidFill>
                  <a:schemeClr val="bg1"/>
                </a:solidFill>
                <a:latin typeface="Times New Roman" panose="02020603050405020304" pitchFamily="18" charset="0"/>
                <a:cs typeface="Times New Roman" panose="02020603050405020304" pitchFamily="18" charset="0"/>
              </a:rPr>
              <a:t>, and 9–19.4 𝜇g/dl), and TT3 (137.8–278.3, 154.8–327.6, and 137–323.6 ng/dl), respectively</a:t>
            </a:r>
          </a:p>
        </p:txBody>
      </p:sp>
      <p:sp>
        <p:nvSpPr>
          <p:cNvPr id="7" name="Rectangle 6"/>
          <p:cNvSpPr/>
          <p:nvPr/>
        </p:nvSpPr>
        <p:spPr>
          <a:xfrm>
            <a:off x="6786326" y="1475244"/>
            <a:ext cx="2037737" cy="230832"/>
          </a:xfrm>
          <a:prstGeom prst="rect">
            <a:avLst/>
          </a:prstGeom>
        </p:spPr>
        <p:txBody>
          <a:bodyPr wrap="none">
            <a:spAutoFit/>
          </a:bodyPr>
          <a:lstStyle/>
          <a:p>
            <a:r>
              <a:rPr lang="en-US" sz="900" b="1" dirty="0">
                <a:latin typeface="MinionPro-Regular"/>
              </a:rPr>
              <a:t>Journal </a:t>
            </a:r>
            <a:r>
              <a:rPr lang="en-US" sz="900" b="1" dirty="0" smtClean="0">
                <a:latin typeface="MinionPro-Regular"/>
              </a:rPr>
              <a:t>of Thyroid Research 2013</a:t>
            </a:r>
            <a:endParaRPr lang="en-US" sz="2000" b="1" dirty="0"/>
          </a:p>
        </p:txBody>
      </p:sp>
    </p:spTree>
    <p:extLst>
      <p:ext uri="{BB962C8B-B14F-4D97-AF65-F5344CB8AC3E}">
        <p14:creationId xmlns:p14="http://schemas.microsoft.com/office/powerpoint/2010/main" val="14366131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buSzPct val="125000"/>
            </a:pPr>
            <a:r>
              <a:rPr lang="en-US" b="1" dirty="0">
                <a:solidFill>
                  <a:srgbClr val="FFFF00"/>
                </a:solidFill>
                <a:latin typeface="Times New Roman" panose="02020603050405020304" pitchFamily="18" charset="0"/>
              </a:rPr>
              <a:t>Recommendation 77</a:t>
            </a:r>
          </a:p>
          <a:p>
            <a:pPr marL="0" lvl="0" indent="0">
              <a:buNone/>
            </a:pPr>
            <a:r>
              <a:rPr lang="en-US" dirty="0">
                <a:solidFill>
                  <a:prstClr val="white"/>
                </a:solidFill>
                <a:latin typeface="Times New Roman" panose="02020603050405020304" pitchFamily="18" charset="0"/>
              </a:rPr>
              <a:t>The use of </a:t>
            </a:r>
            <a:r>
              <a:rPr lang="en-US" sz="2000" u="sng" dirty="0">
                <a:solidFill>
                  <a:prstClr val="white"/>
                </a:solidFill>
                <a:latin typeface="Times New Roman" panose="02020603050405020304" pitchFamily="18" charset="0"/>
              </a:rPr>
              <a:t>131</a:t>
            </a:r>
            <a:r>
              <a:rPr lang="en-US" u="sng" dirty="0">
                <a:solidFill>
                  <a:prstClr val="white"/>
                </a:solidFill>
                <a:latin typeface="Times New Roman" panose="02020603050405020304" pitchFamily="18" charset="0"/>
              </a:rPr>
              <a:t>I </a:t>
            </a:r>
            <a:r>
              <a:rPr lang="en-US" dirty="0">
                <a:solidFill>
                  <a:prstClr val="white"/>
                </a:solidFill>
                <a:latin typeface="Times New Roman" panose="02020603050405020304" pitchFamily="18" charset="0"/>
              </a:rPr>
              <a:t>is contraindicated during lactation. If required</a:t>
            </a:r>
            <a:r>
              <a:rPr lang="en-US" b="1" dirty="0">
                <a:solidFill>
                  <a:prstClr val="white"/>
                </a:solidFill>
                <a:latin typeface="Times New Roman" panose="02020603050405020304" pitchFamily="18" charset="0"/>
              </a:rPr>
              <a:t>, </a:t>
            </a:r>
            <a:r>
              <a:rPr lang="en-US" sz="2000" u="sng" dirty="0">
                <a:solidFill>
                  <a:prstClr val="white"/>
                </a:solidFill>
                <a:latin typeface="Times New Roman" panose="02020603050405020304" pitchFamily="18" charset="0"/>
              </a:rPr>
              <a:t>123</a:t>
            </a:r>
            <a:r>
              <a:rPr lang="en-US" u="sng" dirty="0">
                <a:solidFill>
                  <a:prstClr val="white"/>
                </a:solidFill>
                <a:latin typeface="Times New Roman" panose="02020603050405020304" pitchFamily="18" charset="0"/>
              </a:rPr>
              <a:t>I </a:t>
            </a:r>
            <a:r>
              <a:rPr lang="en-US" dirty="0">
                <a:solidFill>
                  <a:prstClr val="white"/>
                </a:solidFill>
                <a:latin typeface="Times New Roman" panose="02020603050405020304" pitchFamily="18" charset="0"/>
              </a:rPr>
              <a:t>can be used if breast milk is pumped and discarded for 3-4 days before breastfeeding is resumed. Similarly, Tc-99m </a:t>
            </a:r>
            <a:r>
              <a:rPr lang="en-US" dirty="0" err="1">
                <a:solidFill>
                  <a:prstClr val="white"/>
                </a:solidFill>
                <a:latin typeface="Times New Roman" panose="02020603050405020304" pitchFamily="18" charset="0"/>
              </a:rPr>
              <a:t>pertechnetate</a:t>
            </a:r>
            <a:r>
              <a:rPr lang="en-US" dirty="0">
                <a:solidFill>
                  <a:prstClr val="white"/>
                </a:solidFill>
                <a:latin typeface="Times New Roman" panose="02020603050405020304" pitchFamily="18" charset="0"/>
              </a:rPr>
              <a:t> administration requires breast milk to be pumped and discarded during the day of testing. </a:t>
            </a:r>
          </a:p>
          <a:p>
            <a:pPr marL="0" lvl="0" indent="0">
              <a:buNone/>
            </a:pPr>
            <a:r>
              <a:rPr lang="en-US" b="1" i="1" dirty="0">
                <a:solidFill>
                  <a:srgbClr val="FFFF00"/>
                </a:solidFill>
                <a:latin typeface="Times New Roman" panose="02020603050405020304" pitchFamily="18" charset="0"/>
              </a:rPr>
              <a:t>(Strong recommendation, Moderate quality evidence)</a:t>
            </a:r>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403306391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00"/>
                </a:solidFill>
                <a:latin typeface="Times New Roman" panose="02020603050405020304" pitchFamily="18" charset="0"/>
              </a:rPr>
              <a:t>Recommendation 78</a:t>
            </a:r>
          </a:p>
          <a:p>
            <a:pPr marL="0" indent="0">
              <a:buNone/>
            </a:pPr>
            <a:r>
              <a:rPr lang="en-US" dirty="0">
                <a:solidFill>
                  <a:schemeClr val="bg1"/>
                </a:solidFill>
                <a:latin typeface="Times New Roman" panose="02020603050405020304" pitchFamily="18" charset="0"/>
              </a:rPr>
              <a:t>Excepting treatment decisions specifically made on the grounds of improving </a:t>
            </a:r>
            <a:r>
              <a:rPr lang="en-US" dirty="0" smtClean="0">
                <a:solidFill>
                  <a:schemeClr val="bg1"/>
                </a:solidFill>
                <a:latin typeface="Times New Roman" panose="02020603050405020304" pitchFamily="18" charset="0"/>
              </a:rPr>
              <a:t>lactation (discussed </a:t>
            </a:r>
            <a:r>
              <a:rPr lang="en-US" dirty="0">
                <a:solidFill>
                  <a:schemeClr val="bg1"/>
                </a:solidFill>
                <a:latin typeface="Times New Roman" panose="02020603050405020304" pitchFamily="18" charset="0"/>
              </a:rPr>
              <a:t>above), the decision to treat hyperthyroidism in lactating women should be </a:t>
            </a:r>
            <a:r>
              <a:rPr lang="en-US" dirty="0" smtClean="0">
                <a:solidFill>
                  <a:schemeClr val="bg1"/>
                </a:solidFill>
                <a:latin typeface="Times New Roman" panose="02020603050405020304" pitchFamily="18" charset="0"/>
              </a:rPr>
              <a:t>guided by </a:t>
            </a:r>
            <a:r>
              <a:rPr lang="en-US" dirty="0">
                <a:solidFill>
                  <a:schemeClr val="bg1"/>
                </a:solidFill>
                <a:latin typeface="Times New Roman" panose="02020603050405020304" pitchFamily="18" charset="0"/>
              </a:rPr>
              <a:t>the same principles applied to non-lactating women</a:t>
            </a:r>
            <a:r>
              <a:rPr lang="en-US"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a:t>
            </a:r>
            <a:r>
              <a:rPr lang="en-US" b="1" i="1" dirty="0" smtClean="0">
                <a:solidFill>
                  <a:srgbClr val="FFFF00"/>
                </a:solidFill>
                <a:latin typeface="Times New Roman" panose="02020603050405020304" pitchFamily="18" charset="0"/>
              </a:rPr>
              <a:t>Low quality </a:t>
            </a:r>
            <a:r>
              <a:rPr lang="en-US" b="1" i="1" dirty="0">
                <a:solidFill>
                  <a:srgbClr val="FFFF00"/>
                </a:solidFill>
                <a:latin typeface="Times New Roman" panose="02020603050405020304" pitchFamily="18" charset="0"/>
              </a:rPr>
              <a:t>evidence)</a:t>
            </a:r>
            <a:endParaRPr lang="en-US" dirty="0">
              <a:solidFill>
                <a:srgbClr val="FFFF00"/>
              </a:solidFill>
            </a:endParaRPr>
          </a:p>
        </p:txBody>
      </p:sp>
    </p:spTree>
    <p:extLst>
      <p:ext uri="{BB962C8B-B14F-4D97-AF65-F5344CB8AC3E}">
        <p14:creationId xmlns:p14="http://schemas.microsoft.com/office/powerpoint/2010/main" val="27215509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28600" lvl="0" indent="-228600">
              <a:spcBef>
                <a:spcPts val="1000"/>
              </a:spcBef>
            </a:pPr>
            <a:r>
              <a:rPr lang="en-US" sz="2400" b="1" dirty="0">
                <a:solidFill>
                  <a:prstClr val="black"/>
                </a:solidFill>
                <a:latin typeface="Times New Roman" panose="02020603050405020304" pitchFamily="18" charset="0"/>
                <a:ea typeface="+mn-ea"/>
                <a:cs typeface="+mn-cs"/>
              </a:rPr>
              <a:t> </a:t>
            </a:r>
            <a:r>
              <a:rPr lang="en-US" sz="2400" b="1" dirty="0" smtClean="0">
                <a:solidFill>
                  <a:prstClr val="black"/>
                </a:solidFill>
                <a:latin typeface="Times New Roman" panose="02020603050405020304" pitchFamily="18" charset="0"/>
                <a:ea typeface="+mn-ea"/>
                <a:cs typeface="+mn-cs"/>
              </a:rPr>
              <a:t>  </a:t>
            </a:r>
            <a:r>
              <a:rPr lang="en-US" sz="2400" b="1" dirty="0" smtClean="0">
                <a:solidFill>
                  <a:srgbClr val="FFFF00"/>
                </a:solidFill>
                <a:latin typeface="Times New Roman" panose="02020603050405020304" pitchFamily="18" charset="0"/>
                <a:ea typeface="+mn-ea"/>
                <a:cs typeface="+mn-cs"/>
              </a:rPr>
              <a:t>ARE </a:t>
            </a:r>
            <a:r>
              <a:rPr lang="en-US" sz="2400" b="1" dirty="0">
                <a:solidFill>
                  <a:srgbClr val="FFFF00"/>
                </a:solidFill>
                <a:latin typeface="Times New Roman" panose="02020603050405020304" pitchFamily="18" charset="0"/>
                <a:ea typeface="+mn-ea"/>
                <a:cs typeface="+mn-cs"/>
              </a:rPr>
              <a:t>ANTITHYROID MEDICATIONS (PTU, </a:t>
            </a:r>
            <a:r>
              <a:rPr lang="en-US" sz="2400" b="1" dirty="0" smtClean="0">
                <a:solidFill>
                  <a:srgbClr val="FFFF00"/>
                </a:solidFill>
                <a:latin typeface="Times New Roman" panose="02020603050405020304" pitchFamily="18" charset="0"/>
                <a:ea typeface="+mn-ea"/>
                <a:cs typeface="+mn-cs"/>
              </a:rPr>
              <a:t>MMI) TRANSFERREDIN TO </a:t>
            </a:r>
            <a:r>
              <a:rPr lang="en-US" sz="2400" b="1" dirty="0">
                <a:solidFill>
                  <a:srgbClr val="FFFF00"/>
                </a:solidFill>
                <a:latin typeface="Times New Roman" panose="02020603050405020304" pitchFamily="18" charset="0"/>
                <a:ea typeface="+mn-ea"/>
                <a:cs typeface="+mn-cs"/>
              </a:rPr>
              <a:t>BREAST MILK, AND WHAT ARE THE CLINICAL CONSEQUENCES TO </a:t>
            </a:r>
            <a:r>
              <a:rPr lang="en-US" sz="2400" b="1" dirty="0" smtClean="0">
                <a:solidFill>
                  <a:srgbClr val="FFFF00"/>
                </a:solidFill>
                <a:latin typeface="Times New Roman" panose="02020603050405020304" pitchFamily="18" charset="0"/>
                <a:ea typeface="+mn-ea"/>
                <a:cs typeface="+mn-cs"/>
              </a:rPr>
              <a:t>THE BREASTFED INFANT?</a:t>
            </a:r>
            <a:r>
              <a:rPr lang="en-US" sz="2400" dirty="0">
                <a:solidFill>
                  <a:srgbClr val="FFFF00"/>
                </a:solidFill>
                <a:latin typeface="Calibri" panose="020F0502020204030204"/>
                <a:ea typeface="+mn-ea"/>
                <a:cs typeface="+mn-cs"/>
              </a:rPr>
              <a:t/>
            </a:r>
            <a:br>
              <a:rPr lang="en-US" sz="2400" dirty="0">
                <a:solidFill>
                  <a:srgbClr val="FFFF00"/>
                </a:solidFill>
                <a:latin typeface="Calibri" panose="020F0502020204030204"/>
                <a:ea typeface="+mn-ea"/>
                <a:cs typeface="+mn-cs"/>
              </a:rPr>
            </a:br>
            <a:endParaRPr lang="en-US" sz="2400" dirty="0">
              <a:solidFill>
                <a:srgbClr val="FFFF00"/>
              </a:solidFill>
            </a:endParaRPr>
          </a:p>
        </p:txBody>
      </p:sp>
      <p:sp>
        <p:nvSpPr>
          <p:cNvPr id="3" name="Content Placeholder 2"/>
          <p:cNvSpPr>
            <a:spLocks noGrp="1"/>
          </p:cNvSpPr>
          <p:nvPr>
            <p:ph idx="1"/>
          </p:nvPr>
        </p:nvSpPr>
        <p:spPr/>
        <p:txBody>
          <a:bodyPr>
            <a:noAutofit/>
          </a:bodyPr>
          <a:lstStyle/>
          <a:p>
            <a:r>
              <a:rPr lang="en-US" sz="2600" dirty="0" smtClean="0">
                <a:solidFill>
                  <a:schemeClr val="bg1"/>
                </a:solidFill>
                <a:latin typeface="Times New Roman" panose="02020603050405020304" pitchFamily="18" charset="0"/>
              </a:rPr>
              <a:t>Using PTU only </a:t>
            </a:r>
            <a:r>
              <a:rPr lang="en-US" sz="2600" dirty="0">
                <a:solidFill>
                  <a:schemeClr val="bg1"/>
                </a:solidFill>
                <a:latin typeface="Times New Roman" panose="02020603050405020304" pitchFamily="18" charset="0"/>
              </a:rPr>
              <a:t>a very small amount of the drug is transferred from maternal serum into breast </a:t>
            </a:r>
            <a:r>
              <a:rPr lang="en-US" sz="2600" dirty="0" smtClean="0">
                <a:solidFill>
                  <a:schemeClr val="bg1"/>
                </a:solidFill>
                <a:latin typeface="Times New Roman" panose="02020603050405020304" pitchFamily="18" charset="0"/>
              </a:rPr>
              <a:t>milk (</a:t>
            </a:r>
            <a:r>
              <a:rPr lang="en-US" dirty="0">
                <a:solidFill>
                  <a:schemeClr val="bg1"/>
                </a:solidFill>
                <a:latin typeface="Times New Roman" panose="02020603050405020304" pitchFamily="18" charset="0"/>
              </a:rPr>
              <a:t>0.007-0.077% of the ingested </a:t>
            </a:r>
            <a:r>
              <a:rPr lang="en-US" dirty="0" smtClean="0">
                <a:solidFill>
                  <a:schemeClr val="bg1"/>
                </a:solidFill>
                <a:latin typeface="Times New Roman" panose="02020603050405020304" pitchFamily="18" charset="0"/>
              </a:rPr>
              <a:t>dose)</a:t>
            </a:r>
            <a:endParaRPr lang="en-US" sz="2600" dirty="0" smtClean="0">
              <a:solidFill>
                <a:schemeClr val="bg1"/>
              </a:solidFill>
              <a:latin typeface="Times New Roman" panose="02020603050405020304" pitchFamily="18" charset="0"/>
            </a:endParaRPr>
          </a:p>
          <a:p>
            <a:endParaRPr lang="en-US" sz="2600" dirty="0" smtClean="0">
              <a:solidFill>
                <a:schemeClr val="bg1"/>
              </a:solidFill>
              <a:latin typeface="Times New Roman" panose="02020603050405020304" pitchFamily="18" charset="0"/>
            </a:endParaRPr>
          </a:p>
          <a:p>
            <a:r>
              <a:rPr lang="en-US" sz="2600" dirty="0" smtClean="0">
                <a:solidFill>
                  <a:schemeClr val="bg1"/>
                </a:solidFill>
                <a:latin typeface="Times New Roman" panose="02020603050405020304" pitchFamily="18" charset="0"/>
              </a:rPr>
              <a:t>Some studies report </a:t>
            </a:r>
            <a:r>
              <a:rPr lang="en-US" sz="2600" dirty="0">
                <a:solidFill>
                  <a:schemeClr val="bg1"/>
                </a:solidFill>
                <a:latin typeface="Times New Roman" panose="02020603050405020304" pitchFamily="18" charset="0"/>
              </a:rPr>
              <a:t>elevated TSH within one week of birth, however, these values </a:t>
            </a:r>
            <a:r>
              <a:rPr lang="en-US" sz="2600" dirty="0" smtClean="0">
                <a:solidFill>
                  <a:schemeClr val="bg1"/>
                </a:solidFill>
                <a:latin typeface="Times New Roman" panose="02020603050405020304" pitchFamily="18" charset="0"/>
              </a:rPr>
              <a:t>normalized thereafter </a:t>
            </a:r>
            <a:r>
              <a:rPr lang="en-US" sz="2600" dirty="0">
                <a:solidFill>
                  <a:schemeClr val="bg1"/>
                </a:solidFill>
                <a:latin typeface="Times New Roman" panose="02020603050405020304" pitchFamily="18" charset="0"/>
              </a:rPr>
              <a:t>despite continued breastfeeding. This suggests the cause of neonatal </a:t>
            </a:r>
            <a:r>
              <a:rPr lang="en-US" sz="2600" dirty="0" smtClean="0">
                <a:solidFill>
                  <a:schemeClr val="bg1"/>
                </a:solidFill>
                <a:latin typeface="Times New Roman" panose="02020603050405020304" pitchFamily="18" charset="0"/>
              </a:rPr>
              <a:t>hypothyroidism in </a:t>
            </a:r>
            <a:r>
              <a:rPr lang="en-US" sz="2600" dirty="0">
                <a:solidFill>
                  <a:schemeClr val="bg1"/>
                </a:solidFill>
                <a:latin typeface="Times New Roman" panose="02020603050405020304" pitchFamily="18" charset="0"/>
              </a:rPr>
              <a:t>these infants was </a:t>
            </a:r>
            <a:r>
              <a:rPr lang="en-US" sz="2600" dirty="0" err="1">
                <a:solidFill>
                  <a:schemeClr val="bg1"/>
                </a:solidFill>
                <a:latin typeface="Times New Roman" panose="02020603050405020304" pitchFamily="18" charset="0"/>
              </a:rPr>
              <a:t>transplacental</a:t>
            </a:r>
            <a:r>
              <a:rPr lang="en-US" sz="2600" dirty="0">
                <a:solidFill>
                  <a:schemeClr val="bg1"/>
                </a:solidFill>
                <a:latin typeface="Times New Roman" panose="02020603050405020304" pitchFamily="18" charset="0"/>
              </a:rPr>
              <a:t> passage of PTU before birth, as opposed to any adverse </a:t>
            </a:r>
            <a:r>
              <a:rPr lang="en-US" sz="2600" dirty="0" smtClean="0">
                <a:solidFill>
                  <a:schemeClr val="bg1"/>
                </a:solidFill>
                <a:latin typeface="Times New Roman" panose="02020603050405020304" pitchFamily="18" charset="0"/>
              </a:rPr>
              <a:t>effect of </a:t>
            </a:r>
            <a:r>
              <a:rPr lang="en-US" sz="2600" dirty="0">
                <a:solidFill>
                  <a:schemeClr val="bg1"/>
                </a:solidFill>
                <a:latin typeface="Times New Roman" panose="02020603050405020304" pitchFamily="18" charset="0"/>
              </a:rPr>
              <a:t>PTU transferred via breast </a:t>
            </a:r>
            <a:r>
              <a:rPr lang="en-US" sz="2600" dirty="0" smtClean="0">
                <a:solidFill>
                  <a:schemeClr val="bg1"/>
                </a:solidFill>
                <a:latin typeface="Times New Roman" panose="02020603050405020304" pitchFamily="18" charset="0"/>
              </a:rPr>
              <a:t>milk.</a:t>
            </a:r>
          </a:p>
          <a:p>
            <a:endParaRPr lang="en-US" sz="2600" dirty="0" smtClean="0">
              <a:solidFill>
                <a:schemeClr val="bg1"/>
              </a:solidFill>
              <a:latin typeface="Times New Roman" panose="02020603050405020304" pitchFamily="18" charset="0"/>
            </a:endParaRPr>
          </a:p>
          <a:p>
            <a:r>
              <a:rPr lang="en-US" sz="2600" dirty="0" smtClean="0">
                <a:solidFill>
                  <a:schemeClr val="bg1"/>
                </a:solidFill>
                <a:latin typeface="Times New Roman" panose="02020603050405020304" pitchFamily="18" charset="0"/>
              </a:rPr>
              <a:t>Studies </a:t>
            </a:r>
            <a:r>
              <a:rPr lang="en-US" sz="2600" dirty="0">
                <a:solidFill>
                  <a:schemeClr val="bg1"/>
                </a:solidFill>
                <a:latin typeface="Times New Roman" panose="02020603050405020304" pitchFamily="18" charset="0"/>
              </a:rPr>
              <a:t>of MMI or CM, confirm a 4-7 fold higher proportion of the </a:t>
            </a:r>
            <a:r>
              <a:rPr lang="en-US" sz="2600" dirty="0" smtClean="0">
                <a:solidFill>
                  <a:schemeClr val="bg1"/>
                </a:solidFill>
                <a:latin typeface="Times New Roman" panose="02020603050405020304" pitchFamily="18" charset="0"/>
              </a:rPr>
              <a:t>medication transferred </a:t>
            </a:r>
            <a:r>
              <a:rPr lang="en-US" sz="2600" dirty="0">
                <a:solidFill>
                  <a:schemeClr val="bg1"/>
                </a:solidFill>
                <a:latin typeface="Times New Roman" panose="02020603050405020304" pitchFamily="18" charset="0"/>
              </a:rPr>
              <a:t>into maternal milk in comparison to </a:t>
            </a:r>
            <a:r>
              <a:rPr lang="en-US" sz="2600" dirty="0" smtClean="0">
                <a:solidFill>
                  <a:schemeClr val="bg1"/>
                </a:solidFill>
                <a:latin typeface="Times New Roman" panose="02020603050405020304" pitchFamily="18" charset="0"/>
              </a:rPr>
              <a:t>PTU.</a:t>
            </a:r>
            <a:endParaRPr lang="en-US" sz="2600" dirty="0">
              <a:solidFill>
                <a:schemeClr val="bg1"/>
              </a:solidFill>
            </a:endParaRPr>
          </a:p>
        </p:txBody>
      </p:sp>
    </p:spTree>
    <p:extLst>
      <p:ext uri="{BB962C8B-B14F-4D97-AF65-F5344CB8AC3E}">
        <p14:creationId xmlns:p14="http://schemas.microsoft.com/office/powerpoint/2010/main" val="306006186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80"/>
            <a:ext cx="5446126" cy="148336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690688"/>
            <a:ext cx="10515600" cy="4486275"/>
          </a:xfrm>
        </p:spPr>
        <p:txBody>
          <a:bodyPr>
            <a:normAutofit fontScale="92500" lnSpcReduction="20000"/>
          </a:bodyPr>
          <a:lstStyle/>
          <a:p>
            <a:r>
              <a:rPr lang="en-US" sz="2600" b="1" dirty="0">
                <a:solidFill>
                  <a:srgbClr val="FFFFFF"/>
                </a:solidFill>
                <a:latin typeface="Times New Roman" panose="02020603050405020304" pitchFamily="18" charset="0"/>
              </a:rPr>
              <a:t>Study A</a:t>
            </a:r>
            <a:r>
              <a:rPr lang="en-US" sz="2600" dirty="0">
                <a:solidFill>
                  <a:srgbClr val="FFFFFF"/>
                </a:solidFill>
                <a:latin typeface="Times New Roman" panose="02020603050405020304" pitchFamily="18" charset="0"/>
              </a:rPr>
              <a:t>. Twelve women with thyrotoxicosis </a:t>
            </a:r>
            <a:r>
              <a:rPr lang="en-US" sz="2600" dirty="0" smtClean="0">
                <a:solidFill>
                  <a:srgbClr val="FFFFFF"/>
                </a:solidFill>
                <a:latin typeface="Times New Roman" panose="02020603050405020304" pitchFamily="18" charset="0"/>
              </a:rPr>
              <a:t>received </a:t>
            </a:r>
            <a:r>
              <a:rPr lang="en-US" sz="2600" dirty="0" err="1" smtClean="0">
                <a:solidFill>
                  <a:srgbClr val="FFFFFF"/>
                </a:solidFill>
                <a:latin typeface="Times New Roman" panose="02020603050405020304" pitchFamily="18" charset="0"/>
              </a:rPr>
              <a:t>methimazole</a:t>
            </a:r>
            <a:r>
              <a:rPr lang="en-US" sz="2600" dirty="0" smtClean="0">
                <a:solidFill>
                  <a:srgbClr val="FFFFFF"/>
                </a:solidFill>
                <a:latin typeface="Times New Roman" panose="02020603050405020304" pitchFamily="18" charset="0"/>
              </a:rPr>
              <a:t> </a:t>
            </a:r>
            <a:r>
              <a:rPr lang="en-US" sz="2600" dirty="0">
                <a:solidFill>
                  <a:srgbClr val="FFFFFF"/>
                </a:solidFill>
                <a:latin typeface="Times New Roman" panose="02020603050405020304" pitchFamily="18" charset="0"/>
              </a:rPr>
              <a:t>therapy during pregnancy and were </a:t>
            </a:r>
            <a:r>
              <a:rPr lang="en-US" sz="2600" dirty="0" smtClean="0">
                <a:solidFill>
                  <a:srgbClr val="FFFFFF"/>
                </a:solidFill>
                <a:latin typeface="Times New Roman" panose="02020603050405020304" pitchFamily="18" charset="0"/>
              </a:rPr>
              <a:t>permitted to </a:t>
            </a:r>
            <a:r>
              <a:rPr lang="en-US" sz="2600" dirty="0">
                <a:solidFill>
                  <a:srgbClr val="FFFFFF"/>
                </a:solidFill>
                <a:latin typeface="Times New Roman" panose="02020603050405020304" pitchFamily="18" charset="0"/>
              </a:rPr>
              <a:t>breast-feed exclusively after delivery. Mothers were </a:t>
            </a:r>
            <a:r>
              <a:rPr lang="en-US" sz="2600" dirty="0" smtClean="0">
                <a:solidFill>
                  <a:srgbClr val="FFFFFF"/>
                </a:solidFill>
                <a:latin typeface="Times New Roman" panose="02020603050405020304" pitchFamily="18" charset="0"/>
              </a:rPr>
              <a:t>taking 5 </a:t>
            </a:r>
            <a:r>
              <a:rPr lang="en-US" sz="2600" dirty="0">
                <a:solidFill>
                  <a:srgbClr val="FFFFFF"/>
                </a:solidFill>
                <a:latin typeface="Times New Roman" panose="02020603050405020304" pitchFamily="18" charset="0"/>
              </a:rPr>
              <a:t>mg maintenance doses of </a:t>
            </a:r>
            <a:r>
              <a:rPr lang="en-US" sz="2600" dirty="0" err="1">
                <a:solidFill>
                  <a:srgbClr val="FFFFFF"/>
                </a:solidFill>
                <a:latin typeface="Times New Roman" panose="02020603050405020304" pitchFamily="18" charset="0"/>
              </a:rPr>
              <a:t>methimazole</a:t>
            </a:r>
            <a:r>
              <a:rPr lang="en-US" sz="2600" dirty="0">
                <a:solidFill>
                  <a:srgbClr val="FFFFFF"/>
                </a:solidFill>
                <a:latin typeface="Times New Roman" panose="02020603050405020304" pitchFamily="18" charset="0"/>
              </a:rPr>
              <a:t> daily. </a:t>
            </a:r>
            <a:r>
              <a:rPr lang="en-US" sz="2600" dirty="0" smtClean="0">
                <a:solidFill>
                  <a:srgbClr val="FFFFFF"/>
                </a:solidFill>
                <a:latin typeface="Times New Roman" panose="02020603050405020304" pitchFamily="18" charset="0"/>
              </a:rPr>
              <a:t>Clinical status </a:t>
            </a:r>
            <a:r>
              <a:rPr lang="en-US" sz="2600" dirty="0">
                <a:solidFill>
                  <a:srgbClr val="FFFFFF"/>
                </a:solidFill>
                <a:latin typeface="Times New Roman" panose="02020603050405020304" pitchFamily="18" charset="0"/>
              </a:rPr>
              <a:t>and </a:t>
            </a:r>
            <a:r>
              <a:rPr lang="en-US" sz="2600" dirty="0" smtClean="0">
                <a:solidFill>
                  <a:srgbClr val="FFFFFF"/>
                </a:solidFill>
                <a:latin typeface="Times New Roman" panose="02020603050405020304" pitchFamily="18" charset="0"/>
              </a:rPr>
              <a:t>T4,T3,TSH, </a:t>
            </a:r>
            <a:r>
              <a:rPr lang="en-US" sz="2600" dirty="0">
                <a:solidFill>
                  <a:srgbClr val="FFFFFF"/>
                </a:solidFill>
                <a:latin typeface="Times New Roman" panose="02020603050405020304" pitchFamily="18" charset="0"/>
              </a:rPr>
              <a:t>and resin T3 uptake in their infants were </a:t>
            </a:r>
            <a:r>
              <a:rPr lang="en-US" sz="2600" dirty="0" smtClean="0">
                <a:solidFill>
                  <a:srgbClr val="FFFFFF"/>
                </a:solidFill>
                <a:latin typeface="Times New Roman" panose="02020603050405020304" pitchFamily="18" charset="0"/>
              </a:rPr>
              <a:t>evaluated after </a:t>
            </a:r>
            <a:r>
              <a:rPr lang="en-US" sz="2600" dirty="0">
                <a:solidFill>
                  <a:srgbClr val="FFFFFF"/>
                </a:solidFill>
                <a:latin typeface="Times New Roman" panose="02020603050405020304" pitchFamily="18" charset="0"/>
              </a:rPr>
              <a:t>1 month of lactation.</a:t>
            </a:r>
          </a:p>
          <a:p>
            <a:endParaRPr lang="en-US" sz="2600" b="1" dirty="0" smtClean="0">
              <a:solidFill>
                <a:srgbClr val="FFFFFF"/>
              </a:solidFill>
              <a:latin typeface="Times New Roman" panose="02020603050405020304" pitchFamily="18" charset="0"/>
            </a:endParaRPr>
          </a:p>
          <a:p>
            <a:r>
              <a:rPr lang="en-US" sz="2600" b="1" dirty="0" smtClean="0">
                <a:solidFill>
                  <a:srgbClr val="FFFFFF"/>
                </a:solidFill>
                <a:latin typeface="Times New Roman" panose="02020603050405020304" pitchFamily="18" charset="0"/>
              </a:rPr>
              <a:t>Study </a:t>
            </a:r>
            <a:r>
              <a:rPr lang="en-US" sz="2600" dirty="0">
                <a:solidFill>
                  <a:srgbClr val="FFFFFF"/>
                </a:solidFill>
                <a:latin typeface="Times New Roman" panose="02020603050405020304" pitchFamily="18" charset="0"/>
              </a:rPr>
              <a:t>B. Seventeen women in whom thyrotoxicosis </a:t>
            </a:r>
            <a:r>
              <a:rPr lang="en-US" sz="2600" dirty="0" smtClean="0">
                <a:solidFill>
                  <a:srgbClr val="FFFFFF"/>
                </a:solidFill>
                <a:latin typeface="Times New Roman" panose="02020603050405020304" pitchFamily="18" charset="0"/>
              </a:rPr>
              <a:t>had developed </a:t>
            </a:r>
            <a:r>
              <a:rPr lang="en-US" sz="2600" dirty="0">
                <a:solidFill>
                  <a:srgbClr val="FFFFFF"/>
                </a:solidFill>
                <a:latin typeface="Times New Roman" panose="02020603050405020304" pitchFamily="18" charset="0"/>
              </a:rPr>
              <a:t>2 to 8 months after delivery were given </a:t>
            </a:r>
            <a:r>
              <a:rPr lang="en-US" sz="2600" dirty="0" smtClean="0">
                <a:solidFill>
                  <a:srgbClr val="FFFFFF"/>
                </a:solidFill>
                <a:latin typeface="Times New Roman" panose="02020603050405020304" pitchFamily="18" charset="0"/>
              </a:rPr>
              <a:t>methimpazole,5 mg BID </a:t>
            </a:r>
            <a:r>
              <a:rPr lang="en-US" sz="2600" dirty="0">
                <a:solidFill>
                  <a:srgbClr val="FFFFFF"/>
                </a:solidFill>
                <a:latin typeface="Times New Roman" panose="02020603050405020304" pitchFamily="18" charset="0"/>
              </a:rPr>
              <a:t>and allowed to continue </a:t>
            </a:r>
            <a:r>
              <a:rPr lang="en-US" sz="2600" dirty="0" smtClean="0">
                <a:solidFill>
                  <a:srgbClr val="FFFFFF"/>
                </a:solidFill>
                <a:latin typeface="Times New Roman" panose="02020603050405020304" pitchFamily="18" charset="0"/>
              </a:rPr>
              <a:t>breastfeeding exclusively</a:t>
            </a:r>
            <a:r>
              <a:rPr lang="en-US" sz="2600" dirty="0">
                <a:solidFill>
                  <a:srgbClr val="FFFFFF"/>
                </a:solidFill>
                <a:latin typeface="Times New Roman" panose="02020603050405020304" pitchFamily="18" charset="0"/>
              </a:rPr>
              <a:t>, with supplements given to infants </a:t>
            </a:r>
            <a:r>
              <a:rPr lang="en-US" sz="2600" dirty="0" smtClean="0">
                <a:solidFill>
                  <a:srgbClr val="FFFFFF"/>
                </a:solidFill>
                <a:latin typeface="Times New Roman" panose="02020603050405020304" pitchFamily="18" charset="0"/>
              </a:rPr>
              <a:t>older than </a:t>
            </a:r>
            <a:r>
              <a:rPr lang="en-US" sz="2600" dirty="0">
                <a:solidFill>
                  <a:srgbClr val="FFFFFF"/>
                </a:solidFill>
                <a:latin typeface="Times New Roman" panose="02020603050405020304" pitchFamily="18" charset="0"/>
              </a:rPr>
              <a:t>6 months of age. Clinical status and serum </a:t>
            </a:r>
            <a:r>
              <a:rPr lang="en-US" sz="2600" dirty="0" smtClean="0">
                <a:solidFill>
                  <a:srgbClr val="FFFFFF"/>
                </a:solidFill>
                <a:latin typeface="Times New Roman" panose="02020603050405020304" pitchFamily="18" charset="0"/>
              </a:rPr>
              <a:t>investigation were evaluated in </a:t>
            </a:r>
            <a:r>
              <a:rPr lang="en-US" dirty="0" smtClean="0">
                <a:solidFill>
                  <a:srgbClr val="FFFFFF"/>
                </a:solidFill>
                <a:latin typeface="Times New Roman" panose="02020603050405020304" pitchFamily="18" charset="0"/>
              </a:rPr>
              <a:t>both mothers </a:t>
            </a:r>
            <a:r>
              <a:rPr lang="en-US" dirty="0">
                <a:solidFill>
                  <a:srgbClr val="FFFFFF"/>
                </a:solidFill>
                <a:latin typeface="Times New Roman" panose="02020603050405020304" pitchFamily="18" charset="0"/>
              </a:rPr>
              <a:t>and infants were evaluated before and after 4 </a:t>
            </a:r>
            <a:r>
              <a:rPr lang="en-US" dirty="0" smtClean="0">
                <a:solidFill>
                  <a:srgbClr val="FFFFFF"/>
                </a:solidFill>
                <a:latin typeface="Times New Roman" panose="02020603050405020304" pitchFamily="18" charset="0"/>
              </a:rPr>
              <a:t>weeks of </a:t>
            </a:r>
            <a:r>
              <a:rPr lang="en-US" dirty="0">
                <a:solidFill>
                  <a:srgbClr val="FFFFFF"/>
                </a:solidFill>
                <a:latin typeface="Times New Roman" panose="02020603050405020304" pitchFamily="18" charset="0"/>
              </a:rPr>
              <a:t>treatment with </a:t>
            </a:r>
            <a:r>
              <a:rPr lang="en-US" dirty="0" err="1" smtClean="0">
                <a:solidFill>
                  <a:srgbClr val="FFFFFF"/>
                </a:solidFill>
                <a:latin typeface="Times New Roman" panose="02020603050405020304" pitchFamily="18" charset="0"/>
              </a:rPr>
              <a:t>methimazole</a:t>
            </a:r>
            <a:endParaRPr lang="en-US" dirty="0" smtClean="0">
              <a:solidFill>
                <a:srgbClr val="FFFFFF"/>
              </a:solidFill>
              <a:latin typeface="Times New Roman" panose="02020603050405020304" pitchFamily="18" charset="0"/>
            </a:endParaRPr>
          </a:p>
          <a:p>
            <a:endParaRPr lang="en-US" sz="2600" dirty="0" smtClean="0">
              <a:solidFill>
                <a:srgbClr val="FFFFFF"/>
              </a:solidFill>
              <a:latin typeface="Times New Roman" panose="02020603050405020304" pitchFamily="18" charset="0"/>
            </a:endParaRPr>
          </a:p>
          <a:p>
            <a:r>
              <a:rPr lang="en-US" sz="2600" b="1" dirty="0" smtClean="0">
                <a:solidFill>
                  <a:srgbClr val="FFFFFF"/>
                </a:solidFill>
                <a:latin typeface="Times New Roman" panose="02020603050405020304" pitchFamily="18" charset="0"/>
              </a:rPr>
              <a:t>Study C</a:t>
            </a:r>
            <a:r>
              <a:rPr lang="en-US" sz="2600" dirty="0" smtClean="0">
                <a:solidFill>
                  <a:srgbClr val="FFFFFF"/>
                </a:solidFill>
                <a:latin typeface="Times New Roman" panose="02020603050405020304" pitchFamily="18" charset="0"/>
              </a:rPr>
              <a:t>:…</a:t>
            </a:r>
            <a:endParaRPr lang="en-US" sz="2600" dirty="0"/>
          </a:p>
        </p:txBody>
      </p:sp>
      <p:sp>
        <p:nvSpPr>
          <p:cNvPr id="5" name="Rectangle 4"/>
          <p:cNvSpPr/>
          <p:nvPr/>
        </p:nvSpPr>
        <p:spPr>
          <a:xfrm>
            <a:off x="9320980" y="5852084"/>
            <a:ext cx="3197023" cy="461665"/>
          </a:xfrm>
          <a:prstGeom prst="rect">
            <a:avLst/>
          </a:prstGeom>
        </p:spPr>
        <p:txBody>
          <a:bodyPr wrap="square">
            <a:spAutoFit/>
          </a:bodyPr>
          <a:lstStyle/>
          <a:p>
            <a:r>
              <a:rPr lang="en-US" sz="2400" u="sng" dirty="0">
                <a:solidFill>
                  <a:schemeClr val="bg1"/>
                </a:solidFill>
                <a:latin typeface="Arial" panose="020B0604020202020204" pitchFamily="34" charset="0"/>
              </a:rPr>
              <a:t>J </a:t>
            </a:r>
            <a:r>
              <a:rPr lang="en-US" sz="2400" u="sng" dirty="0" err="1">
                <a:solidFill>
                  <a:schemeClr val="bg1"/>
                </a:solidFill>
                <a:latin typeface="Arial" panose="020B0604020202020204" pitchFamily="34" charset="0"/>
              </a:rPr>
              <a:t>Pediatr</a:t>
            </a:r>
            <a:r>
              <a:rPr lang="en-US" sz="2400" u="sng" dirty="0">
                <a:solidFill>
                  <a:schemeClr val="bg1"/>
                </a:solidFill>
                <a:latin typeface="Arial" panose="020B0604020202020204" pitchFamily="34" charset="0"/>
              </a:rPr>
              <a:t> 1996</a:t>
            </a:r>
            <a:endParaRPr lang="en-US" sz="4800" u="sng" dirty="0">
              <a:solidFill>
                <a:schemeClr val="bg1"/>
              </a:solidFill>
            </a:endParaRPr>
          </a:p>
        </p:txBody>
      </p:sp>
    </p:spTree>
    <p:extLst>
      <p:ext uri="{BB962C8B-B14F-4D97-AF65-F5344CB8AC3E}">
        <p14:creationId xmlns:p14="http://schemas.microsoft.com/office/powerpoint/2010/main" val="236047520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849" y="1349049"/>
            <a:ext cx="9585960" cy="613728"/>
          </a:xfrm>
        </p:spPr>
        <p:txBody>
          <a:bodyPr>
            <a:normAutofit/>
          </a:bodyPr>
          <a:lstStyle/>
          <a:p>
            <a:r>
              <a:rPr lang="en-US" sz="2800" b="1" dirty="0" smtClean="0">
                <a:solidFill>
                  <a:schemeClr val="bg1"/>
                </a:solidFill>
                <a:latin typeface="Times New Roman" panose="02020603050405020304" pitchFamily="18" charset="0"/>
                <a:cs typeface="Times New Roman" panose="02020603050405020304" pitchFamily="18" charset="0"/>
              </a:rPr>
              <a:t>Study 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970849" y="1962777"/>
            <a:ext cx="8250301" cy="4077034"/>
          </a:xfrm>
          <a:prstGeom prst="rect">
            <a:avLst/>
          </a:prstGeom>
        </p:spPr>
      </p:pic>
    </p:spTree>
    <p:extLst>
      <p:ext uri="{BB962C8B-B14F-4D97-AF65-F5344CB8AC3E}">
        <p14:creationId xmlns:p14="http://schemas.microsoft.com/office/powerpoint/2010/main" val="861801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solidFill>
                  <a:srgbClr val="FFFF00"/>
                </a:solidFill>
                <a:latin typeface="Symbol" panose="05050102010706020507" pitchFamily="18" charset="2"/>
              </a:rPr>
              <a:t> </a:t>
            </a:r>
            <a:r>
              <a:rPr lang="en-US" b="1" dirty="0">
                <a:solidFill>
                  <a:srgbClr val="FFFF00"/>
                </a:solidFill>
                <a:latin typeface="Times New Roman" panose="02020603050405020304" pitchFamily="18" charset="0"/>
              </a:rPr>
              <a:t>Recommendation 79</a:t>
            </a:r>
          </a:p>
          <a:p>
            <a:pPr marL="0" indent="0">
              <a:buNone/>
            </a:pPr>
            <a:r>
              <a:rPr lang="en-US" dirty="0">
                <a:solidFill>
                  <a:schemeClr val="bg1"/>
                </a:solidFill>
                <a:latin typeface="Times New Roman" panose="02020603050405020304" pitchFamily="18" charset="0"/>
              </a:rPr>
              <a:t>When </a:t>
            </a:r>
            <a:r>
              <a:rPr lang="en-US" dirty="0" err="1">
                <a:solidFill>
                  <a:schemeClr val="bg1"/>
                </a:solidFill>
                <a:latin typeface="Times New Roman" panose="02020603050405020304" pitchFamily="18" charset="0"/>
              </a:rPr>
              <a:t>antithyroid</a:t>
            </a:r>
            <a:r>
              <a:rPr lang="en-US" dirty="0">
                <a:solidFill>
                  <a:schemeClr val="bg1"/>
                </a:solidFill>
                <a:latin typeface="Times New Roman" panose="02020603050405020304" pitchFamily="18" charset="0"/>
              </a:rPr>
              <a:t> medication is indicated for women who are lactating, both MMI (up </a:t>
            </a:r>
            <a:r>
              <a:rPr lang="en-US" dirty="0" smtClean="0">
                <a:solidFill>
                  <a:schemeClr val="bg1"/>
                </a:solidFill>
                <a:latin typeface="Times New Roman" panose="02020603050405020304" pitchFamily="18" charset="0"/>
              </a:rPr>
              <a:t>to maximal </a:t>
            </a:r>
            <a:r>
              <a:rPr lang="en-US" dirty="0">
                <a:solidFill>
                  <a:schemeClr val="bg1"/>
                </a:solidFill>
                <a:latin typeface="Times New Roman" panose="02020603050405020304" pitchFamily="18" charset="0"/>
              </a:rPr>
              <a:t>dose of 20 mg daily) and PTU (up to maximal dose of 450 mg daily) can </a:t>
            </a:r>
            <a:r>
              <a:rPr lang="en-US" dirty="0" smtClean="0">
                <a:solidFill>
                  <a:schemeClr val="bg1"/>
                </a:solidFill>
                <a:latin typeface="Times New Roman" panose="02020603050405020304" pitchFamily="18" charset="0"/>
              </a:rPr>
              <a:t>be administered</a:t>
            </a:r>
            <a:r>
              <a:rPr lang="en-US" dirty="0">
                <a:solidFill>
                  <a:schemeClr val="bg1"/>
                </a:solidFill>
                <a:latin typeface="Times New Roman" panose="02020603050405020304" pitchFamily="18" charset="0"/>
              </a:rPr>
              <a:t>. Given a small, but detectable amount of both PTU and MMI transferred </a:t>
            </a:r>
            <a:r>
              <a:rPr lang="en-US" dirty="0" smtClean="0">
                <a:solidFill>
                  <a:schemeClr val="bg1"/>
                </a:solidFill>
                <a:latin typeface="Times New Roman" panose="02020603050405020304" pitchFamily="18" charset="0"/>
              </a:rPr>
              <a:t>into breast </a:t>
            </a:r>
            <a:r>
              <a:rPr lang="en-US" dirty="0">
                <a:solidFill>
                  <a:schemeClr val="bg1"/>
                </a:solidFill>
                <a:latin typeface="Times New Roman" panose="02020603050405020304" pitchFamily="18" charset="0"/>
              </a:rPr>
              <a:t>milk, the lowest effective does of MMI/CM or PTU should always be administered</a:t>
            </a:r>
            <a:r>
              <a:rPr lang="en-US" b="1" dirty="0">
                <a:solidFill>
                  <a:schemeClr val="bg1"/>
                </a:solidFill>
                <a:latin typeface="Times New Roman" panose="02020603050405020304" pitchFamily="18" charset="0"/>
              </a:rPr>
              <a:t>.</a:t>
            </a:r>
          </a:p>
          <a:p>
            <a:pPr marL="0" indent="0">
              <a:buNone/>
            </a:pPr>
            <a:r>
              <a:rPr lang="en-US" b="1" i="1" dirty="0">
                <a:solidFill>
                  <a:srgbClr val="FFFF00"/>
                </a:solidFill>
                <a:latin typeface="Times New Roman" panose="02020603050405020304" pitchFamily="18" charset="0"/>
              </a:rPr>
              <a:t>(Strong recommendation, Moderate quality evidence)</a:t>
            </a:r>
            <a:endParaRPr lang="en-US" dirty="0">
              <a:solidFill>
                <a:srgbClr val="FFFF00"/>
              </a:solidFill>
            </a:endParaRPr>
          </a:p>
        </p:txBody>
      </p:sp>
    </p:spTree>
    <p:extLst>
      <p:ext uri="{BB962C8B-B14F-4D97-AF65-F5344CB8AC3E}">
        <p14:creationId xmlns:p14="http://schemas.microsoft.com/office/powerpoint/2010/main" val="217704009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solidFill>
                  <a:srgbClr val="FFFF00"/>
                </a:solidFill>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Recommendation </a:t>
            </a:r>
            <a:r>
              <a:rPr lang="en-US" b="1" dirty="0" smtClean="0">
                <a:solidFill>
                  <a:srgbClr val="FFFF00"/>
                </a:solidFill>
                <a:latin typeface="Times New Roman" panose="02020603050405020304" pitchFamily="18" charset="0"/>
                <a:cs typeface="Times New Roman" panose="02020603050405020304" pitchFamily="18" charset="0"/>
              </a:rPr>
              <a:t>80</a:t>
            </a:r>
          </a:p>
          <a:p>
            <a:pPr marL="0" indent="0">
              <a:buNone/>
            </a:pPr>
            <a:r>
              <a:rPr lang="en-US" dirty="0" smtClean="0">
                <a:solidFill>
                  <a:schemeClr val="bg1"/>
                </a:solidFill>
                <a:latin typeface="Times New Roman" panose="02020603050405020304" pitchFamily="18" charset="0"/>
                <a:cs typeface="Times New Roman" panose="02020603050405020304" pitchFamily="18" charset="0"/>
              </a:rPr>
              <a:t>Breastfed children of women who are treated with </a:t>
            </a:r>
            <a:r>
              <a:rPr lang="en-US" dirty="0" err="1" smtClean="0">
                <a:solidFill>
                  <a:schemeClr val="bg1"/>
                </a:solidFill>
                <a:latin typeface="Times New Roman" panose="02020603050405020304" pitchFamily="18" charset="0"/>
                <a:cs typeface="Times New Roman" panose="02020603050405020304" pitchFamily="18" charset="0"/>
              </a:rPr>
              <a:t>antithyroid</a:t>
            </a:r>
            <a:r>
              <a:rPr lang="en-US" dirty="0" smtClean="0">
                <a:solidFill>
                  <a:schemeClr val="bg1"/>
                </a:solidFill>
                <a:latin typeface="Times New Roman" panose="02020603050405020304" pitchFamily="18" charset="0"/>
                <a:cs typeface="Times New Roman" panose="02020603050405020304" pitchFamily="18" charset="0"/>
              </a:rPr>
              <a:t> drugs should be monitored for appropriate </a:t>
            </a:r>
            <a:r>
              <a:rPr lang="en-US" dirty="0">
                <a:solidFill>
                  <a:schemeClr val="bg1"/>
                </a:solidFill>
                <a:latin typeface="Times New Roman" panose="02020603050405020304" pitchFamily="18" charset="0"/>
                <a:cs typeface="Times New Roman" panose="02020603050405020304" pitchFamily="18" charset="0"/>
              </a:rPr>
              <a:t>growth and development during routine pediatric health and wellness </a:t>
            </a:r>
            <a:r>
              <a:rPr lang="en-US" dirty="0" smtClean="0">
                <a:solidFill>
                  <a:schemeClr val="bg1"/>
                </a:solidFill>
                <a:latin typeface="Times New Roman" panose="02020603050405020304" pitchFamily="18" charset="0"/>
                <a:cs typeface="Times New Roman" panose="02020603050405020304" pitchFamily="18" charset="0"/>
              </a:rPr>
              <a:t>evaluations. Routine </a:t>
            </a:r>
            <a:r>
              <a:rPr lang="en-US" dirty="0">
                <a:solidFill>
                  <a:schemeClr val="bg1"/>
                </a:solidFill>
                <a:latin typeface="Times New Roman" panose="02020603050405020304" pitchFamily="18" charset="0"/>
                <a:cs typeface="Times New Roman" panose="02020603050405020304" pitchFamily="18" charset="0"/>
              </a:rPr>
              <a:t>assessment of serum thyroid function in the child is not recommended. </a:t>
            </a:r>
            <a:endParaRPr lang="en-US"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cs typeface="Times New Roman" panose="02020603050405020304" pitchFamily="18" charset="0"/>
              </a:rPr>
              <a:t>(Weak recommendation</a:t>
            </a:r>
            <a:r>
              <a:rPr lang="en-US" b="1" i="1" dirty="0">
                <a:solidFill>
                  <a:srgbClr val="FFFF00"/>
                </a:solidFill>
                <a:latin typeface="Times New Roman" panose="02020603050405020304" pitchFamily="18" charset="0"/>
                <a:cs typeface="Times New Roman" panose="02020603050405020304" pitchFamily="18" charset="0"/>
              </a:rPr>
              <a:t>, Moderate quality evidence)</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2111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r>
            <a:br>
              <a:rPr lang="en-US" sz="4000" dirty="0">
                <a:solidFill>
                  <a:schemeClr val="bg1"/>
                </a:solidFill>
                <a:latin typeface="Times New Roman" panose="02020603050405020304" pitchFamily="18" charset="0"/>
              </a:rPr>
            </a:br>
            <a:r>
              <a:rPr lang="en-US" sz="4000" dirty="0" smtClean="0">
                <a:solidFill>
                  <a:schemeClr val="bg1"/>
                </a:solidFill>
                <a:latin typeface="Times New Roman" panose="02020603050405020304" pitchFamily="18" charset="0"/>
              </a:rPr>
              <a:t/>
            </a:r>
            <a:br>
              <a:rPr lang="en-US" sz="4000" dirty="0" smtClean="0">
                <a:solidFill>
                  <a:schemeClr val="bg1"/>
                </a:solidFill>
                <a:latin typeface="Times New Roman" panose="02020603050405020304" pitchFamily="18" charset="0"/>
              </a:rPr>
            </a:br>
            <a:r>
              <a:rPr lang="en-US" sz="4000" dirty="0">
                <a:solidFill>
                  <a:schemeClr val="bg1"/>
                </a:solidFill>
                <a:latin typeface="Times New Roman" panose="02020603050405020304" pitchFamily="18" charset="0"/>
              </a:rPr>
              <a:t> </a:t>
            </a:r>
            <a:r>
              <a:rPr lang="en-US" sz="4000" dirty="0" smtClean="0">
                <a:solidFill>
                  <a:schemeClr val="bg1"/>
                </a:solidFill>
                <a:latin typeface="Times New Roman" panose="02020603050405020304" pitchFamily="18" charset="0"/>
              </a:rPr>
              <a:t>                        </a:t>
            </a:r>
            <a:r>
              <a:rPr lang="en-US" sz="4000" dirty="0" smtClean="0">
                <a:solidFill>
                  <a:srgbClr val="FFFF00"/>
                </a:solidFill>
                <a:latin typeface="Times New Roman" panose="02020603050405020304" pitchFamily="18" charset="0"/>
              </a:rPr>
              <a:t>XII</a:t>
            </a:r>
            <a:r>
              <a:rPr lang="en-US" sz="4000" dirty="0">
                <a:solidFill>
                  <a:srgbClr val="FFFF00"/>
                </a:solidFill>
                <a:latin typeface="Times New Roman" panose="02020603050405020304" pitchFamily="18" charset="0"/>
              </a:rPr>
              <a:t>. </a:t>
            </a:r>
            <a:r>
              <a:rPr lang="en-US" dirty="0">
                <a:solidFill>
                  <a:srgbClr val="FFFF00"/>
                </a:solidFill>
                <a:latin typeface="Times New Roman" panose="02020603050405020304" pitchFamily="18" charset="0"/>
              </a:rPr>
              <a:t>Postpartum thyroiditis</a:t>
            </a:r>
            <a:endParaRPr lang="en-US" dirty="0">
              <a:solidFill>
                <a:srgbClr val="FFFF00"/>
              </a:solidFill>
            </a:endParaRPr>
          </a:p>
        </p:txBody>
      </p:sp>
    </p:spTree>
    <p:extLst>
      <p:ext uri="{BB962C8B-B14F-4D97-AF65-F5344CB8AC3E}">
        <p14:creationId xmlns:p14="http://schemas.microsoft.com/office/powerpoint/2010/main" val="4801840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00"/>
                </a:solidFill>
                <a:latin typeface="Times New Roman" panose="02020603050405020304" pitchFamily="18" charset="0"/>
              </a:rPr>
              <a:t>Recommendation 86</a:t>
            </a:r>
          </a:p>
          <a:p>
            <a:pPr marL="0" indent="0">
              <a:buNone/>
            </a:pPr>
            <a:r>
              <a:rPr lang="en-US" dirty="0">
                <a:solidFill>
                  <a:schemeClr val="accent4">
                    <a:lumMod val="40000"/>
                    <a:lumOff val="60000"/>
                  </a:schemeClr>
                </a:solidFill>
                <a:latin typeface="Times New Roman" panose="02020603050405020304" pitchFamily="18" charset="0"/>
              </a:rPr>
              <a:t>During the </a:t>
            </a:r>
            <a:r>
              <a:rPr lang="en-US" dirty="0" err="1">
                <a:solidFill>
                  <a:schemeClr val="accent4">
                    <a:lumMod val="40000"/>
                    <a:lumOff val="60000"/>
                  </a:schemeClr>
                </a:solidFill>
                <a:latin typeface="Times New Roman" panose="02020603050405020304" pitchFamily="18" charset="0"/>
              </a:rPr>
              <a:t>thyrotoxic</a:t>
            </a:r>
            <a:r>
              <a:rPr lang="en-US" dirty="0">
                <a:solidFill>
                  <a:schemeClr val="accent4">
                    <a:lumMod val="40000"/>
                    <a:lumOff val="60000"/>
                  </a:schemeClr>
                </a:solidFill>
                <a:latin typeface="Times New Roman" panose="02020603050405020304" pitchFamily="18" charset="0"/>
              </a:rPr>
              <a:t> phase of PPT, symptomatic women may be treated with </a:t>
            </a:r>
            <a:r>
              <a:rPr lang="en-US" dirty="0" smtClean="0">
                <a:solidFill>
                  <a:schemeClr val="accent4">
                    <a:lumMod val="40000"/>
                    <a:lumOff val="60000"/>
                  </a:schemeClr>
                </a:solidFill>
                <a:latin typeface="Times New Roman" panose="02020603050405020304" pitchFamily="18" charset="0"/>
              </a:rPr>
              <a:t>beta-</a:t>
            </a:r>
            <a:r>
              <a:rPr lang="en-US" dirty="0" err="1" smtClean="0">
                <a:solidFill>
                  <a:schemeClr val="accent4">
                    <a:lumMod val="40000"/>
                    <a:lumOff val="60000"/>
                  </a:schemeClr>
                </a:solidFill>
                <a:latin typeface="Times New Roman" panose="02020603050405020304" pitchFamily="18" charset="0"/>
              </a:rPr>
              <a:t>blockers.A</a:t>
            </a:r>
            <a:r>
              <a:rPr lang="en-US" dirty="0" smtClean="0">
                <a:solidFill>
                  <a:schemeClr val="accent4">
                    <a:lumMod val="40000"/>
                    <a:lumOff val="60000"/>
                  </a:schemeClr>
                </a:solidFill>
                <a:latin typeface="Times New Roman" panose="02020603050405020304" pitchFamily="18" charset="0"/>
              </a:rPr>
              <a:t> </a:t>
            </a:r>
            <a:r>
              <a:rPr lang="en-US" dirty="0">
                <a:solidFill>
                  <a:schemeClr val="accent4">
                    <a:lumMod val="40000"/>
                    <a:lumOff val="60000"/>
                  </a:schemeClr>
                </a:solidFill>
                <a:latin typeface="Times New Roman" panose="02020603050405020304" pitchFamily="18" charset="0"/>
              </a:rPr>
              <a:t>beta-blocker which is safe for lactating women, such as Propranolol or </a:t>
            </a:r>
            <a:r>
              <a:rPr lang="en-US" dirty="0">
                <a:solidFill>
                  <a:schemeClr val="bg1"/>
                </a:solidFill>
                <a:latin typeface="Times New Roman" panose="02020603050405020304" pitchFamily="18" charset="0"/>
              </a:rPr>
              <a:t>Metoprolol</a:t>
            </a:r>
            <a:r>
              <a:rPr lang="en-US" dirty="0">
                <a:solidFill>
                  <a:schemeClr val="accent4">
                    <a:lumMod val="40000"/>
                    <a:lumOff val="60000"/>
                  </a:schemeClr>
                </a:solidFill>
                <a:latin typeface="Times New Roman" panose="02020603050405020304" pitchFamily="18" charset="0"/>
              </a:rPr>
              <a:t>, at </a:t>
            </a:r>
            <a:r>
              <a:rPr lang="en-US" dirty="0" smtClean="0">
                <a:solidFill>
                  <a:schemeClr val="accent4">
                    <a:lumMod val="40000"/>
                    <a:lumOff val="60000"/>
                  </a:schemeClr>
                </a:solidFill>
                <a:latin typeface="Times New Roman" panose="02020603050405020304" pitchFamily="18" charset="0"/>
              </a:rPr>
              <a:t>the lowest </a:t>
            </a:r>
            <a:r>
              <a:rPr lang="en-US" dirty="0">
                <a:solidFill>
                  <a:schemeClr val="accent4">
                    <a:lumMod val="40000"/>
                    <a:lumOff val="60000"/>
                  </a:schemeClr>
                </a:solidFill>
                <a:latin typeface="Times New Roman" panose="02020603050405020304" pitchFamily="18" charset="0"/>
              </a:rPr>
              <a:t>possible dose to alleviate symptoms is the treatment of choice. Therapy is </a:t>
            </a:r>
            <a:r>
              <a:rPr lang="en-US" dirty="0" smtClean="0">
                <a:solidFill>
                  <a:schemeClr val="accent4">
                    <a:lumMod val="40000"/>
                    <a:lumOff val="60000"/>
                  </a:schemeClr>
                </a:solidFill>
                <a:latin typeface="Times New Roman" panose="02020603050405020304" pitchFamily="18" charset="0"/>
              </a:rPr>
              <a:t>typically required </a:t>
            </a:r>
            <a:r>
              <a:rPr lang="en-US" dirty="0">
                <a:solidFill>
                  <a:schemeClr val="accent4">
                    <a:lumMod val="40000"/>
                    <a:lumOff val="60000"/>
                  </a:schemeClr>
                </a:solidFill>
                <a:latin typeface="Times New Roman" panose="02020603050405020304" pitchFamily="18" charset="0"/>
              </a:rPr>
              <a:t>for a few weeks</a:t>
            </a:r>
            <a:r>
              <a:rPr lang="en-US" dirty="0" smtClean="0">
                <a:solidFill>
                  <a:schemeClr val="accent4">
                    <a:lumMod val="40000"/>
                    <a:lumOff val="60000"/>
                  </a:schemeClr>
                </a:solidFill>
                <a:latin typeface="Times New Roman" panose="02020603050405020304" pitchFamily="18" charset="0"/>
              </a:rPr>
              <a:t>.</a:t>
            </a:r>
          </a:p>
          <a:p>
            <a:pPr marL="0" indent="0">
              <a:buNone/>
            </a:pPr>
            <a:r>
              <a:rPr lang="en-US" dirty="0" smtClean="0">
                <a:solidFill>
                  <a:srgbClr val="FFFF00"/>
                </a:solidFill>
                <a:latin typeface="Times New Roman" panose="02020603050405020304" pitchFamily="18" charset="0"/>
              </a:rPr>
              <a:t> </a:t>
            </a:r>
            <a:r>
              <a:rPr lang="en-US" dirty="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Moderate quality evidence)</a:t>
            </a:r>
            <a:endParaRPr lang="en-US" dirty="0">
              <a:solidFill>
                <a:srgbClr val="FFFF00"/>
              </a:solidFill>
            </a:endParaRPr>
          </a:p>
        </p:txBody>
      </p:sp>
    </p:spTree>
    <p:extLst>
      <p:ext uri="{BB962C8B-B14F-4D97-AF65-F5344CB8AC3E}">
        <p14:creationId xmlns:p14="http://schemas.microsoft.com/office/powerpoint/2010/main" val="28066397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90</a:t>
            </a:r>
          </a:p>
          <a:p>
            <a:pPr marL="0" indent="0">
              <a:buNone/>
            </a:pPr>
            <a:r>
              <a:rPr lang="en-US" dirty="0">
                <a:solidFill>
                  <a:schemeClr val="bg1"/>
                </a:solidFill>
                <a:latin typeface="Times New Roman" panose="02020603050405020304" pitchFamily="18" charset="0"/>
              </a:rPr>
              <a:t>If levothyroxine is initiated for PPT, discontinuation of therapy should be attempted </a:t>
            </a:r>
            <a:r>
              <a:rPr lang="en-US" u="sng" dirty="0">
                <a:solidFill>
                  <a:schemeClr val="bg1"/>
                </a:solidFill>
                <a:latin typeface="Times New Roman" panose="02020603050405020304" pitchFamily="18" charset="0"/>
              </a:rPr>
              <a:t>after </a:t>
            </a:r>
            <a:r>
              <a:rPr lang="en-US" u="sng" dirty="0" smtClean="0">
                <a:solidFill>
                  <a:schemeClr val="bg1"/>
                </a:solidFill>
                <a:latin typeface="Times New Roman" panose="02020603050405020304" pitchFamily="18" charset="0"/>
              </a:rPr>
              <a:t>12 </a:t>
            </a:r>
            <a:r>
              <a:rPr lang="en-US" dirty="0" smtClean="0">
                <a:solidFill>
                  <a:schemeClr val="bg1"/>
                </a:solidFill>
                <a:latin typeface="Times New Roman" panose="02020603050405020304" pitchFamily="18" charset="0"/>
              </a:rPr>
              <a:t>months</a:t>
            </a:r>
            <a:r>
              <a:rPr lang="en-US" dirty="0">
                <a:solidFill>
                  <a:schemeClr val="bg1"/>
                </a:solidFill>
                <a:latin typeface="Times New Roman" panose="02020603050405020304" pitchFamily="18" charset="0"/>
              </a:rPr>
              <a:t>. Tapering of levothyroxine should be avoided when a woman is actively </a:t>
            </a:r>
            <a:r>
              <a:rPr lang="en-US" dirty="0" smtClean="0">
                <a:solidFill>
                  <a:schemeClr val="bg1"/>
                </a:solidFill>
                <a:latin typeface="Times New Roman" panose="02020603050405020304" pitchFamily="18" charset="0"/>
              </a:rPr>
              <a:t>attempting pregnancy </a:t>
            </a:r>
            <a:r>
              <a:rPr lang="en-US" dirty="0">
                <a:solidFill>
                  <a:schemeClr val="bg1"/>
                </a:solidFill>
                <a:latin typeface="Times New Roman" panose="02020603050405020304" pitchFamily="18" charset="0"/>
              </a:rPr>
              <a:t>or is pregnant. </a:t>
            </a:r>
            <a:r>
              <a:rPr lang="en-US" b="1" i="1" dirty="0">
                <a:solidFill>
                  <a:srgbClr val="FFFF00"/>
                </a:solidFill>
                <a:latin typeface="Times New Roman" panose="02020603050405020304" pitchFamily="18" charset="0"/>
              </a:rPr>
              <a:t>(Weak </a:t>
            </a:r>
            <a:r>
              <a:rPr lang="en-US" b="1" i="1" dirty="0" smtClean="0">
                <a:solidFill>
                  <a:srgbClr val="FFFF00"/>
                </a:solidFill>
                <a:latin typeface="Times New Roman" panose="02020603050405020304" pitchFamily="18" charset="0"/>
              </a:rPr>
              <a:t>recommendation</a:t>
            </a:r>
            <a:r>
              <a:rPr lang="en-US" b="1" i="1" dirty="0">
                <a:solidFill>
                  <a:srgbClr val="FFFF00"/>
                </a:solidFill>
                <a:latin typeface="Times New Roman" panose="02020603050405020304" pitchFamily="18" charset="0"/>
              </a:rPr>
              <a:t>, Low quality evidence</a:t>
            </a:r>
            <a:r>
              <a:rPr lang="en-US" b="1" i="1" dirty="0" smtClean="0">
                <a:solidFill>
                  <a:srgbClr val="FFFF00"/>
                </a:solidFill>
                <a:latin typeface="Times New Roman" panose="02020603050405020304" pitchFamily="18" charset="0"/>
              </a:rPr>
              <a:t>)</a:t>
            </a:r>
          </a:p>
          <a:p>
            <a:endParaRPr lang="en-US" b="1" i="1" dirty="0">
              <a:solidFill>
                <a:srgbClr val="FFFF00"/>
              </a:solidFill>
              <a:latin typeface="Times New Roman" panose="02020603050405020304" pitchFamily="18" charset="0"/>
            </a:endParaRPr>
          </a:p>
          <a:p>
            <a:pPr marL="0" indent="0">
              <a:buNone/>
            </a:pPr>
            <a:r>
              <a:rPr lang="en-US" sz="2000" dirty="0" smtClean="0">
                <a:solidFill>
                  <a:schemeClr val="accent4">
                    <a:lumMod val="40000"/>
                    <a:lumOff val="60000"/>
                  </a:schemeClr>
                </a:solidFill>
                <a:latin typeface="Times New Roman" panose="02020603050405020304" pitchFamily="18" charset="0"/>
                <a:cs typeface="Times New Roman" panose="02020603050405020304" pitchFamily="18" charset="0"/>
              </a:rPr>
              <a:t>(RECOMMENDATION 69; …Tapering of </a:t>
            </a:r>
            <a:r>
              <a:rPr lang="en-US" sz="2000" dirty="0">
                <a:solidFill>
                  <a:schemeClr val="accent4">
                    <a:lumMod val="40000"/>
                    <a:lumOff val="60000"/>
                  </a:schemeClr>
                </a:solidFill>
                <a:latin typeface="Times New Roman" panose="02020603050405020304" pitchFamily="18" charset="0"/>
                <a:cs typeface="Times New Roman" panose="02020603050405020304" pitchFamily="18" charset="0"/>
              </a:rPr>
              <a:t>LT4 should be avoided when a woman is </a:t>
            </a:r>
            <a:r>
              <a:rPr lang="en-US" sz="2000" dirty="0" smtClean="0">
                <a:solidFill>
                  <a:schemeClr val="accent4">
                    <a:lumMod val="40000"/>
                    <a:lumOff val="60000"/>
                  </a:schemeClr>
                </a:solidFill>
                <a:latin typeface="Times New Roman" panose="02020603050405020304" pitchFamily="18" charset="0"/>
                <a:cs typeface="Times New Roman" panose="02020603050405020304" pitchFamily="18" charset="0"/>
              </a:rPr>
              <a:t>actively attempting </a:t>
            </a:r>
            <a:r>
              <a:rPr lang="en-US" sz="2000" dirty="0">
                <a:solidFill>
                  <a:schemeClr val="accent4">
                    <a:lumMod val="40000"/>
                    <a:lumOff val="60000"/>
                  </a:schemeClr>
                </a:solidFill>
                <a:latin typeface="Times New Roman" panose="02020603050405020304" pitchFamily="18" charset="0"/>
                <a:cs typeface="Times New Roman" panose="02020603050405020304" pitchFamily="18" charset="0"/>
              </a:rPr>
              <a:t>pregnancy, </a:t>
            </a:r>
            <a:r>
              <a:rPr lang="en-US" sz="2000" u="sng" dirty="0">
                <a:solidFill>
                  <a:schemeClr val="accent4">
                    <a:lumMod val="40000"/>
                    <a:lumOff val="60000"/>
                  </a:schemeClr>
                </a:solidFill>
                <a:latin typeface="Times New Roman" panose="02020603050405020304" pitchFamily="18" charset="0"/>
                <a:cs typeface="Times New Roman" panose="02020603050405020304" pitchFamily="18" charset="0"/>
              </a:rPr>
              <a:t>is breastfeeding</a:t>
            </a:r>
            <a:r>
              <a:rPr lang="en-US" sz="2000" dirty="0">
                <a:solidFill>
                  <a:schemeClr val="accent4">
                    <a:lumMod val="40000"/>
                    <a:lumOff val="60000"/>
                  </a:schemeClr>
                </a:solidFill>
                <a:latin typeface="Times New Roman" panose="02020603050405020304" pitchFamily="18" charset="0"/>
                <a:cs typeface="Times New Roman" panose="02020603050405020304" pitchFamily="18" charset="0"/>
              </a:rPr>
              <a:t>, or is </a:t>
            </a:r>
            <a:r>
              <a:rPr lang="en-US" sz="2000" dirty="0" smtClean="0">
                <a:solidFill>
                  <a:schemeClr val="accent4">
                    <a:lumMod val="40000"/>
                    <a:lumOff val="60000"/>
                  </a:schemeClr>
                </a:solidFill>
                <a:latin typeface="Times New Roman" panose="02020603050405020304" pitchFamily="18" charset="0"/>
                <a:cs typeface="Times New Roman" panose="02020603050405020304" pitchFamily="18" charset="0"/>
              </a:rPr>
              <a:t>pregnant)</a:t>
            </a:r>
            <a:endParaRPr lang="en-US" sz="20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891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 4.</a:t>
            </a:r>
            <a:endParaRPr lang="en-US" dirty="0"/>
          </a:p>
        </p:txBody>
      </p:sp>
      <p:pic>
        <p:nvPicPr>
          <p:cNvPr id="6" name="Content Placeholder 5"/>
          <p:cNvPicPr>
            <a:picLocks noGrp="1" noChangeAspect="1"/>
          </p:cNvPicPr>
          <p:nvPr>
            <p:ph idx="1"/>
          </p:nvPr>
        </p:nvPicPr>
        <p:blipFill>
          <a:blip r:embed="rId2"/>
          <a:stretch>
            <a:fillRect/>
          </a:stretch>
        </p:blipFill>
        <p:spPr>
          <a:xfrm>
            <a:off x="363794" y="422789"/>
            <a:ext cx="11366090" cy="6027840"/>
          </a:xfrm>
          <a:prstGeom prst="rect">
            <a:avLst/>
          </a:prstGeom>
        </p:spPr>
      </p:pic>
    </p:spTree>
    <p:extLst>
      <p:ext uri="{BB962C8B-B14F-4D97-AF65-F5344CB8AC3E}">
        <p14:creationId xmlns:p14="http://schemas.microsoft.com/office/powerpoint/2010/main" val="67497791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chemeClr val="bg1"/>
                </a:solidFill>
                <a:latin typeface="Times New Roman" panose="02020603050405020304" pitchFamily="18" charset="0"/>
              </a:rPr>
              <a:t/>
            </a:r>
            <a:br>
              <a:rPr lang="en-US" sz="2800" dirty="0" smtClean="0">
                <a:solidFill>
                  <a:schemeClr val="bg1"/>
                </a:solidFill>
                <a:latin typeface="Times New Roman" panose="02020603050405020304" pitchFamily="18" charset="0"/>
              </a:rPr>
            </a:br>
            <a:r>
              <a:rPr lang="en-US" sz="2800" dirty="0">
                <a:solidFill>
                  <a:schemeClr val="bg1"/>
                </a:solidFill>
                <a:latin typeface="Times New Roman" panose="02020603050405020304" pitchFamily="18" charset="0"/>
              </a:rPr>
              <a:t/>
            </a:r>
            <a:br>
              <a:rPr lang="en-US" sz="2800" dirty="0">
                <a:solidFill>
                  <a:schemeClr val="bg1"/>
                </a:solidFill>
                <a:latin typeface="Times New Roman" panose="02020603050405020304" pitchFamily="18" charset="0"/>
              </a:rPr>
            </a:br>
            <a:r>
              <a:rPr lang="en-US" sz="2800" dirty="0" smtClean="0">
                <a:solidFill>
                  <a:srgbClr val="FFFF00"/>
                </a:solidFill>
                <a:latin typeface="Times New Roman" panose="02020603050405020304" pitchFamily="18" charset="0"/>
              </a:rPr>
              <a:t>   XIII</a:t>
            </a:r>
            <a:r>
              <a:rPr lang="en-US" sz="2800" dirty="0">
                <a:solidFill>
                  <a:srgbClr val="FFFF00"/>
                </a:solidFill>
                <a:latin typeface="Times New Roman" panose="02020603050405020304" pitchFamily="18" charset="0"/>
              </a:rPr>
              <a:t>. Screening for Thyroid Dysfunction Before or </a:t>
            </a:r>
            <a:r>
              <a:rPr lang="en-US" sz="2800" dirty="0" smtClean="0">
                <a:solidFill>
                  <a:srgbClr val="FFFF00"/>
                </a:solidFill>
                <a:latin typeface="Times New Roman" panose="02020603050405020304" pitchFamily="18" charset="0"/>
              </a:rPr>
              <a:t>During Pregnancy</a:t>
            </a:r>
            <a:endParaRPr lang="en-US" sz="2800" dirty="0">
              <a:solidFill>
                <a:srgbClr val="FFFF00"/>
              </a:solidFill>
            </a:endParaRPr>
          </a:p>
        </p:txBody>
      </p:sp>
    </p:spTree>
    <p:extLst>
      <p:ext uri="{BB962C8B-B14F-4D97-AF65-F5344CB8AC3E}">
        <p14:creationId xmlns:p14="http://schemas.microsoft.com/office/powerpoint/2010/main" val="26491907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77"/>
            <a:ext cx="6048676" cy="1758833"/>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fa-IR"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smtClean="0">
                <a:solidFill>
                  <a:schemeClr val="bg1"/>
                </a:solidFill>
                <a:latin typeface="Times New Roman" panose="02020603050405020304" pitchFamily="18" charset="0"/>
                <a:cs typeface="Times New Roman" panose="02020603050405020304" pitchFamily="18" charset="0"/>
              </a:rPr>
              <a:t>A survey </a:t>
            </a:r>
            <a:r>
              <a:rPr lang="en-US" dirty="0">
                <a:solidFill>
                  <a:schemeClr val="bg1"/>
                </a:solidFill>
                <a:latin typeface="Times New Roman" panose="02020603050405020304" pitchFamily="18" charset="0"/>
                <a:cs typeface="Times New Roman" panose="02020603050405020304" pitchFamily="18" charset="0"/>
              </a:rPr>
              <a:t>to study current practices in the screening and management of hypothyroidism in pregnancy. We </a:t>
            </a:r>
            <a:r>
              <a:rPr lang="en-US" dirty="0" smtClean="0">
                <a:solidFill>
                  <a:schemeClr val="bg1"/>
                </a:solidFill>
                <a:latin typeface="Times New Roman" panose="02020603050405020304" pitchFamily="18" charset="0"/>
                <a:cs typeface="Times New Roman" panose="02020603050405020304" pitchFamily="18" charset="0"/>
              </a:rPr>
              <a:t>collected completed </a:t>
            </a:r>
            <a:r>
              <a:rPr lang="en-US" dirty="0">
                <a:solidFill>
                  <a:schemeClr val="bg1"/>
                </a:solidFill>
                <a:latin typeface="Times New Roman" panose="02020603050405020304" pitchFamily="18" charset="0"/>
                <a:cs typeface="Times New Roman" panose="02020603050405020304" pitchFamily="18" charset="0"/>
              </a:rPr>
              <a:t>questionnaire survey based on clinical case scenarios from 321 members of the Asia-Oceania </a:t>
            </a:r>
            <a:r>
              <a:rPr lang="en-US" dirty="0" err="1">
                <a:solidFill>
                  <a:schemeClr val="bg1"/>
                </a:solidFill>
                <a:latin typeface="Times New Roman" panose="02020603050405020304" pitchFamily="18" charset="0"/>
                <a:cs typeface="Times New Roman" panose="02020603050405020304" pitchFamily="18" charset="0"/>
              </a:rPr>
              <a:t>Thyrpid</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Association (AOTA</a:t>
            </a:r>
            <a:r>
              <a:rPr lang="en-US" dirty="0">
                <a:solidFill>
                  <a:schemeClr val="bg1"/>
                </a:solidFill>
                <a:latin typeface="Times New Roman" panose="02020603050405020304" pitchFamily="18" charset="0"/>
                <a:cs typeface="Times New Roman" panose="02020603050405020304" pitchFamily="18" charset="0"/>
              </a:rPr>
              <a:t>). Responses from 310 clinician members (from 21 Asian countries) were analyzed. </a:t>
            </a:r>
          </a:p>
        </p:txBody>
      </p:sp>
    </p:spTree>
    <p:extLst>
      <p:ext uri="{BB962C8B-B14F-4D97-AF65-F5344CB8AC3E}">
        <p14:creationId xmlns:p14="http://schemas.microsoft.com/office/powerpoint/2010/main" val="16205979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8637" y="2740867"/>
            <a:ext cx="7114726" cy="2398933"/>
          </a:xfrm>
          <a:prstGeom prst="rect">
            <a:avLst/>
          </a:prstGeom>
        </p:spPr>
      </p:pic>
    </p:spTree>
    <p:extLst>
      <p:ext uri="{BB962C8B-B14F-4D97-AF65-F5344CB8AC3E}">
        <p14:creationId xmlns:p14="http://schemas.microsoft.com/office/powerpoint/2010/main" val="6657439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dirty="0">
                <a:solidFill>
                  <a:schemeClr val="bg1"/>
                </a:solidFill>
                <a:latin typeface="Times New Roman" panose="02020603050405020304" pitchFamily="18" charset="0"/>
                <a:cs typeface="Times New Roman" panose="02020603050405020304" pitchFamily="18" charset="0"/>
              </a:rPr>
              <a:t>In the recent 2014 ETA guidelines, the majority </a:t>
            </a:r>
            <a:r>
              <a:rPr lang="en-US" dirty="0" smtClean="0">
                <a:solidFill>
                  <a:schemeClr val="bg1"/>
                </a:solidFill>
                <a:latin typeface="Times New Roman" panose="02020603050405020304" pitchFamily="18" charset="0"/>
                <a:cs typeface="Times New Roman" panose="02020603050405020304" pitchFamily="18" charset="0"/>
              </a:rPr>
              <a:t>of authors </a:t>
            </a:r>
            <a:r>
              <a:rPr lang="en-US" dirty="0">
                <a:solidFill>
                  <a:schemeClr val="bg1"/>
                </a:solidFill>
                <a:latin typeface="Times New Roman" panose="02020603050405020304" pitchFamily="18" charset="0"/>
                <a:cs typeface="Times New Roman" panose="02020603050405020304" pitchFamily="18" charset="0"/>
              </a:rPr>
              <a:t>recommended universal screening because of the beneficial effects of treatment for </a:t>
            </a:r>
            <a:r>
              <a:rPr lang="en-US" dirty="0" smtClean="0">
                <a:solidFill>
                  <a:schemeClr val="bg1"/>
                </a:solidFill>
                <a:latin typeface="Times New Roman" panose="02020603050405020304" pitchFamily="18" charset="0"/>
                <a:cs typeface="Times New Roman" panose="02020603050405020304" pitchFamily="18" charset="0"/>
              </a:rPr>
              <a:t>overt hypothyroidism</a:t>
            </a:r>
            <a:r>
              <a:rPr lang="en-US" dirty="0">
                <a:solidFill>
                  <a:schemeClr val="bg1"/>
                </a:solidFill>
                <a:latin typeface="Times New Roman" panose="02020603050405020304" pitchFamily="18" charset="0"/>
                <a:cs typeface="Times New Roman" panose="02020603050405020304" pitchFamily="18" charset="0"/>
              </a:rPr>
              <a:t>, and the fact that the targeted approach will miss a large percentage of </a:t>
            </a:r>
            <a:r>
              <a:rPr lang="en-US" dirty="0" smtClean="0">
                <a:solidFill>
                  <a:schemeClr val="bg1"/>
                </a:solidFill>
                <a:latin typeface="Times New Roman" panose="02020603050405020304" pitchFamily="18" charset="0"/>
                <a:cs typeface="Times New Roman" panose="02020603050405020304" pitchFamily="18" charset="0"/>
              </a:rPr>
              <a:t>women with </a:t>
            </a:r>
            <a:r>
              <a:rPr lang="en-US" dirty="0">
                <a:solidFill>
                  <a:schemeClr val="bg1"/>
                </a:solidFill>
                <a:latin typeface="Times New Roman" panose="02020603050405020304" pitchFamily="18" charset="0"/>
                <a:cs typeface="Times New Roman" panose="02020603050405020304" pitchFamily="18" charset="0"/>
              </a:rPr>
              <a:t>subclinical </a:t>
            </a:r>
            <a:r>
              <a:rPr lang="en-US" dirty="0" smtClean="0">
                <a:solidFill>
                  <a:schemeClr val="bg1"/>
                </a:solidFill>
                <a:latin typeface="Times New Roman" panose="02020603050405020304" pitchFamily="18" charset="0"/>
                <a:cs typeface="Times New Roman" panose="02020603050405020304" pitchFamily="18" charset="0"/>
              </a:rPr>
              <a:t>hypothyroidism. </a:t>
            </a:r>
          </a:p>
          <a:p>
            <a:pPr marL="342900" lvl="0" indent="-342900">
              <a:lnSpc>
                <a:spcPct val="100000"/>
              </a:lnSpc>
              <a:spcBef>
                <a:spcPct val="20000"/>
              </a:spcBef>
            </a:pPr>
            <a:endParaRPr lang="en-US" dirty="0" smtClean="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American Society for Reproductive Medicine </a:t>
            </a:r>
            <a:r>
              <a:rPr lang="en-US" dirty="0" smtClean="0">
                <a:solidFill>
                  <a:schemeClr val="bg1"/>
                </a:solidFill>
                <a:latin typeface="Times New Roman" panose="02020603050405020304" pitchFamily="18" charset="0"/>
                <a:cs typeface="Times New Roman" panose="02020603050405020304" pitchFamily="18" charset="0"/>
              </a:rPr>
              <a:t>recommends TSH </a:t>
            </a:r>
            <a:r>
              <a:rPr lang="en-US" dirty="0">
                <a:solidFill>
                  <a:schemeClr val="bg1"/>
                </a:solidFill>
                <a:latin typeface="Times New Roman" panose="02020603050405020304" pitchFamily="18" charset="0"/>
                <a:cs typeface="Times New Roman" panose="02020603050405020304" pitchFamily="18" charset="0"/>
              </a:rPr>
              <a:t>testing in all infertile women attempting pregnancy and in “high-risk women” in </a:t>
            </a:r>
            <a:r>
              <a:rPr lang="en-US" dirty="0" smtClean="0">
                <a:solidFill>
                  <a:schemeClr val="bg1"/>
                </a:solidFill>
                <a:latin typeface="Times New Roman" panose="02020603050405020304" pitchFamily="18" charset="0"/>
                <a:cs typeface="Times New Roman" panose="02020603050405020304" pitchFamily="18" charset="0"/>
              </a:rPr>
              <a:t>early pregnancy.</a:t>
            </a:r>
            <a:endParaRPr lang="en-US" dirty="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endParaRPr lang="en-US" dirty="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4414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342900" lvl="0" indent="-342900">
              <a:lnSpc>
                <a:spcPct val="100000"/>
              </a:lnSpc>
              <a:spcBef>
                <a:spcPct val="20000"/>
              </a:spcBef>
            </a:pPr>
            <a:r>
              <a:rPr lang="en-US" dirty="0">
                <a:solidFill>
                  <a:schemeClr val="bg1"/>
                </a:solidFill>
                <a:latin typeface="Times New Roman" panose="02020603050405020304" pitchFamily="18" charset="0"/>
                <a:cs typeface="Times New Roman" panose="02020603050405020304" pitchFamily="18" charset="0"/>
              </a:rPr>
              <a:t>M</a:t>
            </a:r>
            <a:r>
              <a:rPr lang="en-US" dirty="0" smtClean="0">
                <a:solidFill>
                  <a:schemeClr val="bg1"/>
                </a:solidFill>
                <a:latin typeface="Times New Roman" panose="02020603050405020304" pitchFamily="18" charset="0"/>
                <a:cs typeface="Times New Roman" panose="02020603050405020304" pitchFamily="18" charset="0"/>
              </a:rPr>
              <a:t>any have argued </a:t>
            </a:r>
            <a:r>
              <a:rPr lang="en-US" dirty="0">
                <a:solidFill>
                  <a:schemeClr val="bg1"/>
                </a:solidFill>
                <a:latin typeface="Times New Roman" panose="02020603050405020304" pitchFamily="18" charset="0"/>
                <a:cs typeface="Times New Roman" panose="02020603050405020304" pitchFamily="18" charset="0"/>
              </a:rPr>
              <a:t>that screening for thyroid dysfunction must occur very early in pregnancy (e.g. 4-7 </a:t>
            </a:r>
            <a:r>
              <a:rPr lang="en-US" dirty="0" smtClean="0">
                <a:solidFill>
                  <a:schemeClr val="bg1"/>
                </a:solidFill>
                <a:latin typeface="Times New Roman" panose="02020603050405020304" pitchFamily="18" charset="0"/>
                <a:cs typeface="Times New Roman" panose="02020603050405020304" pitchFamily="18" charset="0"/>
              </a:rPr>
              <a:t>weeks of </a:t>
            </a:r>
            <a:r>
              <a:rPr lang="en-US" dirty="0">
                <a:solidFill>
                  <a:schemeClr val="bg1"/>
                </a:solidFill>
                <a:latin typeface="Times New Roman" panose="02020603050405020304" pitchFamily="18" charset="0"/>
                <a:cs typeface="Times New Roman" panose="02020603050405020304" pitchFamily="18" charset="0"/>
              </a:rPr>
              <a:t>gestation) to maximize potential benefits of levothyroxine treatment upon pregnancy loss </a:t>
            </a:r>
            <a:r>
              <a:rPr lang="en-US" dirty="0" smtClean="0">
                <a:solidFill>
                  <a:schemeClr val="bg1"/>
                </a:solidFill>
                <a:latin typeface="Times New Roman" panose="02020603050405020304" pitchFamily="18" charset="0"/>
                <a:cs typeface="Times New Roman" panose="02020603050405020304" pitchFamily="18" charset="0"/>
              </a:rPr>
              <a:t>rates and </a:t>
            </a:r>
            <a:r>
              <a:rPr lang="en-US" dirty="0">
                <a:solidFill>
                  <a:schemeClr val="bg1"/>
                </a:solidFill>
                <a:latin typeface="Times New Roman" panose="02020603050405020304" pitchFamily="18" charset="0"/>
                <a:cs typeface="Times New Roman" panose="02020603050405020304" pitchFamily="18" charset="0"/>
              </a:rPr>
              <a:t>possibly neurocognitive development. </a:t>
            </a:r>
            <a:endParaRPr lang="en-US" dirty="0" smtClean="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endParaRPr lang="en-US" dirty="0" smtClean="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r>
              <a:rPr lang="en-US" dirty="0" smtClean="0">
                <a:solidFill>
                  <a:schemeClr val="bg1"/>
                </a:solidFill>
                <a:latin typeface="Times New Roman" panose="02020603050405020304" pitchFamily="18" charset="0"/>
                <a:cs typeface="Times New Roman" panose="02020603050405020304" pitchFamily="18" charset="0"/>
              </a:rPr>
              <a:t>The </a:t>
            </a:r>
            <a:r>
              <a:rPr lang="en-US" dirty="0">
                <a:solidFill>
                  <a:schemeClr val="bg1"/>
                </a:solidFill>
                <a:latin typeface="Times New Roman" panose="02020603050405020304" pitchFamily="18" charset="0"/>
                <a:cs typeface="Times New Roman" panose="02020603050405020304" pitchFamily="18" charset="0"/>
              </a:rPr>
              <a:t>largest prospective screening studies thus </a:t>
            </a:r>
            <a:r>
              <a:rPr lang="en-US" dirty="0" smtClean="0">
                <a:solidFill>
                  <a:schemeClr val="bg1"/>
                </a:solidFill>
                <a:latin typeface="Times New Roman" panose="02020603050405020304" pitchFamily="18" charset="0"/>
                <a:cs typeface="Times New Roman" panose="02020603050405020304" pitchFamily="18" charset="0"/>
              </a:rPr>
              <a:t>far have </a:t>
            </a:r>
            <a:r>
              <a:rPr lang="en-US" dirty="0">
                <a:solidFill>
                  <a:schemeClr val="bg1"/>
                </a:solidFill>
                <a:latin typeface="Times New Roman" panose="02020603050405020304" pitchFamily="18" charset="0"/>
                <a:cs typeface="Times New Roman" panose="02020603050405020304" pitchFamily="18" charset="0"/>
              </a:rPr>
              <a:t>provided data most translatable to typical pregnancy care currently provided </a:t>
            </a:r>
            <a:r>
              <a:rPr lang="en-US" dirty="0" smtClean="0">
                <a:solidFill>
                  <a:schemeClr val="bg1"/>
                </a:solidFill>
                <a:latin typeface="Times New Roman" panose="02020603050405020304" pitchFamily="18" charset="0"/>
                <a:cs typeface="Times New Roman" panose="02020603050405020304" pitchFamily="18" charset="0"/>
              </a:rPr>
              <a:t>worldwide, with </a:t>
            </a:r>
            <a:r>
              <a:rPr lang="en-US" dirty="0">
                <a:solidFill>
                  <a:schemeClr val="bg1"/>
                </a:solidFill>
                <a:latin typeface="Times New Roman" panose="02020603050405020304" pitchFamily="18" charset="0"/>
                <a:cs typeface="Times New Roman" panose="02020603050405020304" pitchFamily="18" charset="0"/>
              </a:rPr>
              <a:t>initial evaluation between 10-15 weeks of gestation. This is important to consider, as </a:t>
            </a:r>
            <a:r>
              <a:rPr lang="en-US" dirty="0" smtClean="0">
                <a:solidFill>
                  <a:schemeClr val="bg1"/>
                </a:solidFill>
                <a:latin typeface="Times New Roman" panose="02020603050405020304" pitchFamily="18" charset="0"/>
                <a:cs typeface="Times New Roman" panose="02020603050405020304" pitchFamily="18" charset="0"/>
              </a:rPr>
              <a:t>the feasibility </a:t>
            </a:r>
            <a:r>
              <a:rPr lang="en-US" dirty="0">
                <a:solidFill>
                  <a:schemeClr val="bg1"/>
                </a:solidFill>
                <a:latin typeface="Times New Roman" panose="02020603050405020304" pitchFamily="18" charset="0"/>
                <a:cs typeface="Times New Roman" panose="02020603050405020304" pitchFamily="18" charset="0"/>
              </a:rPr>
              <a:t>of any screening earlier in gestation is unclear.</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5526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t>
            </a:r>
          </a:p>
          <a:p>
            <a:pPr marL="0" indent="0">
              <a:buNone/>
            </a:pPr>
            <a:r>
              <a:rPr lang="en-US" dirty="0"/>
              <a:t> </a:t>
            </a:r>
            <a:r>
              <a:rPr lang="en-US" dirty="0" smtClean="0"/>
              <a:t>                                                                                                                </a:t>
            </a:r>
            <a:r>
              <a:rPr lang="en-US" sz="5600" dirty="0" smtClean="0">
                <a:solidFill>
                  <a:schemeClr val="bg1"/>
                </a:solidFill>
                <a:latin typeface="AirfoilScriptSSK" panose="00000400000000000000" pitchFamily="2" charset="0"/>
              </a:rPr>
              <a:t>Thank you</a:t>
            </a:r>
            <a:endParaRPr lang="en-US" sz="5600" dirty="0">
              <a:solidFill>
                <a:schemeClr val="bg1"/>
              </a:solidFill>
              <a:latin typeface="AirfoilScriptSSK" panose="00000400000000000000" pitchFamily="2" charset="0"/>
            </a:endParaRPr>
          </a:p>
        </p:txBody>
      </p:sp>
    </p:spTree>
    <p:extLst>
      <p:ext uri="{BB962C8B-B14F-4D97-AF65-F5344CB8AC3E}">
        <p14:creationId xmlns:p14="http://schemas.microsoft.com/office/powerpoint/2010/main" val="764030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56105"/>
            <a:ext cx="10515600" cy="4351338"/>
          </a:xfrm>
        </p:spPr>
        <p:txBody>
          <a:bodyPr>
            <a:normAutofit/>
          </a:bodyPr>
          <a:lstStyle/>
          <a:p>
            <a:r>
              <a:rPr lang="en-US" b="1" dirty="0">
                <a:solidFill>
                  <a:srgbClr val="FFFF00"/>
                </a:solidFill>
                <a:latin typeface="Times New Roman" panose="02020603050405020304" pitchFamily="18" charset="0"/>
              </a:rPr>
              <a:t>Recommendation 2</a:t>
            </a:r>
          </a:p>
          <a:p>
            <a:pPr marL="0" indent="0">
              <a:buNone/>
            </a:pPr>
            <a:r>
              <a:rPr lang="en-US" dirty="0">
                <a:solidFill>
                  <a:schemeClr val="bg1"/>
                </a:solidFill>
                <a:latin typeface="Times New Roman" panose="02020603050405020304" pitchFamily="18" charset="0"/>
              </a:rPr>
              <a:t>The accuracy of serum Free T4 measurement by the indirect analog immunoassays </a:t>
            </a:r>
            <a:r>
              <a:rPr lang="en-US" dirty="0" smtClean="0">
                <a:solidFill>
                  <a:schemeClr val="bg1"/>
                </a:solidFill>
                <a:latin typeface="Times New Roman" panose="02020603050405020304" pitchFamily="18" charset="0"/>
              </a:rPr>
              <a:t>is influenced </a:t>
            </a:r>
            <a:r>
              <a:rPr lang="en-US" dirty="0">
                <a:solidFill>
                  <a:schemeClr val="bg1"/>
                </a:solidFill>
                <a:latin typeface="Times New Roman" panose="02020603050405020304" pitchFamily="18" charset="0"/>
              </a:rPr>
              <a:t>by pregnancy and also varies significantly by manufacturer. If measured </a:t>
            </a:r>
            <a:r>
              <a:rPr lang="en-US" dirty="0" smtClean="0">
                <a:solidFill>
                  <a:schemeClr val="bg1"/>
                </a:solidFill>
                <a:latin typeface="Times New Roman" panose="02020603050405020304" pitchFamily="18" charset="0"/>
              </a:rPr>
              <a:t>in pregnant </a:t>
            </a:r>
            <a:r>
              <a:rPr lang="en-US" dirty="0">
                <a:solidFill>
                  <a:schemeClr val="bg1"/>
                </a:solidFill>
                <a:latin typeface="Times New Roman" panose="02020603050405020304" pitchFamily="18" charset="0"/>
              </a:rPr>
              <a:t>women, assay method-specific and trimester-specific pregnancy reference </a:t>
            </a:r>
            <a:r>
              <a:rPr lang="en-US" dirty="0" smtClean="0">
                <a:solidFill>
                  <a:schemeClr val="bg1"/>
                </a:solidFill>
                <a:latin typeface="Times New Roman" panose="02020603050405020304" pitchFamily="18" charset="0"/>
              </a:rPr>
              <a:t>ranges should </a:t>
            </a:r>
            <a:r>
              <a:rPr lang="en-US" dirty="0">
                <a:solidFill>
                  <a:schemeClr val="bg1"/>
                </a:solidFill>
                <a:latin typeface="Times New Roman" panose="02020603050405020304" pitchFamily="18" charset="0"/>
              </a:rPr>
              <a:t>be applied</a:t>
            </a:r>
            <a:r>
              <a:rPr lang="en-US" dirty="0" smtClean="0">
                <a:solidFill>
                  <a:schemeClr val="bg1"/>
                </a:solidFill>
                <a:latin typeface="Times New Roman" panose="02020603050405020304" pitchFamily="18" charset="0"/>
              </a:rPr>
              <a:t>.</a:t>
            </a:r>
          </a:p>
          <a:p>
            <a:pPr marL="0" indent="0">
              <a:buNone/>
            </a:pPr>
            <a:r>
              <a:rPr lang="en-US" b="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Moderate quality evidence)</a:t>
            </a:r>
            <a:endParaRPr lang="en-US" dirty="0">
              <a:solidFill>
                <a:srgbClr val="FFFF00"/>
              </a:solidFill>
            </a:endParaRPr>
          </a:p>
        </p:txBody>
      </p:sp>
    </p:spTree>
    <p:extLst>
      <p:ext uri="{BB962C8B-B14F-4D97-AF65-F5344CB8AC3E}">
        <p14:creationId xmlns:p14="http://schemas.microsoft.com/office/powerpoint/2010/main" val="918780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3</a:t>
            </a:r>
          </a:p>
          <a:p>
            <a:pPr marL="0" indent="0">
              <a:buNone/>
            </a:pPr>
            <a:r>
              <a:rPr lang="en-US" dirty="0">
                <a:solidFill>
                  <a:schemeClr val="bg1"/>
                </a:solidFill>
                <a:latin typeface="Times New Roman" panose="02020603050405020304" pitchFamily="18" charset="0"/>
              </a:rPr>
              <a:t>In lieu of measuring freeT4, total T4 measurement (with a pregnancy-adjusted </a:t>
            </a:r>
            <a:r>
              <a:rPr lang="en-US" dirty="0" smtClean="0">
                <a:solidFill>
                  <a:schemeClr val="bg1"/>
                </a:solidFill>
                <a:latin typeface="Times New Roman" panose="02020603050405020304" pitchFamily="18" charset="0"/>
              </a:rPr>
              <a:t>reference range</a:t>
            </a:r>
            <a:r>
              <a:rPr lang="en-US" dirty="0">
                <a:solidFill>
                  <a:schemeClr val="bg1"/>
                </a:solidFill>
                <a:latin typeface="Times New Roman" panose="02020603050405020304" pitchFamily="18" charset="0"/>
              </a:rPr>
              <a:t>), is a highly reliable means of estimating hormone concentration during the last part </a:t>
            </a:r>
            <a:r>
              <a:rPr lang="en-US" dirty="0" smtClean="0">
                <a:solidFill>
                  <a:schemeClr val="bg1"/>
                </a:solidFill>
                <a:latin typeface="Times New Roman" panose="02020603050405020304" pitchFamily="18" charset="0"/>
              </a:rPr>
              <a:t>of pregnancy</a:t>
            </a:r>
            <a:r>
              <a:rPr lang="en-US" dirty="0">
                <a:solidFill>
                  <a:schemeClr val="bg1"/>
                </a:solidFill>
                <a:latin typeface="Times New Roman" panose="02020603050405020304" pitchFamily="18" charset="0"/>
              </a:rPr>
              <a:t>. Accurate estimation of the free T4 concentrations can also be done by </a:t>
            </a:r>
            <a:r>
              <a:rPr lang="en-US" dirty="0" smtClean="0">
                <a:solidFill>
                  <a:schemeClr val="bg1"/>
                </a:solidFill>
                <a:latin typeface="Times New Roman" panose="02020603050405020304" pitchFamily="18" charset="0"/>
              </a:rPr>
              <a:t>calculating a </a:t>
            </a:r>
            <a:r>
              <a:rPr lang="en-US" dirty="0">
                <a:solidFill>
                  <a:schemeClr val="bg1"/>
                </a:solidFill>
                <a:latin typeface="Times New Roman" panose="02020603050405020304" pitchFamily="18" charset="0"/>
              </a:rPr>
              <a:t>free thyroxine index.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Moderate quality evidence)</a:t>
            </a:r>
            <a:endParaRPr lang="en-US" dirty="0">
              <a:solidFill>
                <a:srgbClr val="FFFF00"/>
              </a:solidFill>
            </a:endParaRPr>
          </a:p>
        </p:txBody>
      </p:sp>
    </p:spTree>
    <p:extLst>
      <p:ext uri="{BB962C8B-B14F-4D97-AF65-F5344CB8AC3E}">
        <p14:creationId xmlns:p14="http://schemas.microsoft.com/office/powerpoint/2010/main" val="3704566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RECOMMENDATION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3</a:t>
            </a:r>
          </a:p>
          <a:p>
            <a:pPr marL="0" indent="0">
              <a:buNone/>
            </a:pP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The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optimal method to assess serum FT4 during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pregnancy is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measurement of T4 in the dialysate or </a:t>
            </a:r>
            <a:r>
              <a:rPr lang="en-US" sz="2400" dirty="0" err="1">
                <a:solidFill>
                  <a:schemeClr val="accent4">
                    <a:lumMod val="40000"/>
                    <a:lumOff val="60000"/>
                  </a:schemeClr>
                </a:solidFill>
                <a:latin typeface="Times New Roman" panose="02020603050405020304" pitchFamily="18" charset="0"/>
                <a:cs typeface="Times New Roman" panose="02020603050405020304" pitchFamily="18" charset="0"/>
              </a:rPr>
              <a:t>ultrafiltrate</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of serum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samples employing on-line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extraction/liquid chromatography/tandem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mass spectrometry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LC/MS/MS</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 Level A-USPSTF</a:t>
            </a:r>
          </a:p>
          <a:p>
            <a:endPar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RECOMMENDATION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4</a:t>
            </a:r>
          </a:p>
          <a:p>
            <a:pPr marL="0" indent="0">
              <a:buNone/>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If FT4 measurement by LC/MS/MS is not available,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clinicians should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use whichever measure or estimate of FT4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is available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in their laboratory, being aware of the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limitations of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each method. Serum TSH is a more accurate indication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of thyroid </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status in pregnancy than any of these </a:t>
            </a: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alternative methods</a:t>
            </a: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 Level A-USPSTF</a:t>
            </a:r>
          </a:p>
        </p:txBody>
      </p:sp>
    </p:spTree>
    <p:extLst>
      <p:ext uri="{BB962C8B-B14F-4D97-AF65-F5344CB8AC3E}">
        <p14:creationId xmlns:p14="http://schemas.microsoft.com/office/powerpoint/2010/main" val="3624312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rgbClr val="FFFF99"/>
                </a:solidFill>
                <a:latin typeface="Times New Roman" panose="02020603050405020304" pitchFamily="18" charset="0"/>
              </a:rPr>
              <a:t>OPTIMAL METHOD TO ASSESS T4 CONCENTRATION </a:t>
            </a:r>
            <a:endParaRPr lang="en-US" sz="5400" dirty="0">
              <a:solidFill>
                <a:srgbClr val="FFFF99"/>
              </a:solidFill>
            </a:endParaRPr>
          </a:p>
        </p:txBody>
      </p:sp>
      <p:sp>
        <p:nvSpPr>
          <p:cNvPr id="3" name="Content Placeholder 2"/>
          <p:cNvSpPr>
            <a:spLocks noGrp="1"/>
          </p:cNvSpPr>
          <p:nvPr>
            <p:ph idx="1"/>
          </p:nvPr>
        </p:nvSpPr>
        <p:spPr>
          <a:xfrm>
            <a:off x="540774" y="1610033"/>
            <a:ext cx="10972800" cy="4525963"/>
          </a:xfrm>
        </p:spPr>
        <p:txBody>
          <a:bodyPr>
            <a:normAutofit/>
          </a:bodyPr>
          <a:lstStyle/>
          <a:p>
            <a:pPr lvl="0"/>
            <a:r>
              <a:rPr lang="en-US" sz="2800" dirty="0">
                <a:solidFill>
                  <a:schemeClr val="bg1"/>
                </a:solidFill>
                <a:latin typeface="Times New Roman" panose="02020603050405020304" pitchFamily="18" charset="0"/>
                <a:cs typeface="Times New Roman" panose="02020603050405020304" pitchFamily="18" charset="0"/>
              </a:rPr>
              <a:t>Serum total T4 concentrations are measured in the </a:t>
            </a:r>
            <a:r>
              <a:rPr lang="en-US" sz="2800" dirty="0" err="1" smtClean="0">
                <a:solidFill>
                  <a:schemeClr val="bg1"/>
                </a:solidFill>
                <a:latin typeface="Times New Roman" panose="02020603050405020304" pitchFamily="18" charset="0"/>
                <a:cs typeface="Times New Roman" panose="02020603050405020304" pitchFamily="18" charset="0"/>
              </a:rPr>
              <a:t>nanomolar</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range,while</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FT4 concentrations are measured in the </a:t>
            </a:r>
            <a:r>
              <a:rPr lang="en-US" sz="2800" dirty="0" err="1">
                <a:solidFill>
                  <a:schemeClr val="bg1"/>
                </a:solidFill>
                <a:latin typeface="Times New Roman" panose="02020603050405020304" pitchFamily="18" charset="0"/>
                <a:cs typeface="Times New Roman" panose="02020603050405020304" pitchFamily="18" charset="0"/>
              </a:rPr>
              <a:t>picomolar</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range.</a:t>
            </a:r>
          </a:p>
          <a:p>
            <a:pPr lvl="0"/>
            <a:endParaRPr lang="en-US" sz="2800" dirty="0" smtClean="0">
              <a:solidFill>
                <a:schemeClr val="bg1"/>
              </a:solidFill>
              <a:latin typeface="Times New Roman" panose="02020603050405020304" pitchFamily="18" charset="0"/>
              <a:cs typeface="Times New Roman" panose="02020603050405020304" pitchFamily="18" charset="0"/>
            </a:endParaRPr>
          </a:p>
          <a:p>
            <a:pPr lvl="0"/>
            <a:r>
              <a:rPr lang="en-US" sz="2800" dirty="0" smtClean="0">
                <a:solidFill>
                  <a:schemeClr val="bg1"/>
                </a:solidFill>
                <a:latin typeface="Times New Roman" panose="02020603050405020304" pitchFamily="18" charset="0"/>
                <a:cs typeface="Times New Roman" panose="02020603050405020304" pitchFamily="18" charset="0"/>
              </a:rPr>
              <a:t>Indirect </a:t>
            </a:r>
            <a:r>
              <a:rPr lang="en-US" sz="2800" dirty="0">
                <a:solidFill>
                  <a:schemeClr val="bg1"/>
                </a:solidFill>
                <a:latin typeface="Times New Roman" panose="02020603050405020304" pitchFamily="18" charset="0"/>
                <a:cs typeface="Times New Roman" panose="02020603050405020304" pitchFamily="18" charset="0"/>
              </a:rPr>
              <a:t>analog immunoassays is prone to inaccuracy in the setting </a:t>
            </a:r>
            <a:r>
              <a:rPr lang="en-US" sz="2800" dirty="0" smtClean="0">
                <a:solidFill>
                  <a:schemeClr val="bg1"/>
                </a:solidFill>
                <a:latin typeface="Times New Roman" panose="02020603050405020304" pitchFamily="18" charset="0"/>
                <a:cs typeface="Times New Roman" panose="02020603050405020304" pitchFamily="18" charset="0"/>
              </a:rPr>
              <a:t>of pregnancy </a:t>
            </a:r>
            <a:r>
              <a:rPr lang="en-US" sz="2800" dirty="0">
                <a:solidFill>
                  <a:schemeClr val="bg1"/>
                </a:solidFill>
                <a:latin typeface="Times New Roman" panose="02020603050405020304" pitchFamily="18" charset="0"/>
                <a:cs typeface="Times New Roman" panose="02020603050405020304" pitchFamily="18" charset="0"/>
              </a:rPr>
              <a:t>because of disruption of the original equilibrium – a process dependent upon </a:t>
            </a:r>
            <a:r>
              <a:rPr lang="en-US" sz="2800" dirty="0" smtClean="0">
                <a:solidFill>
                  <a:schemeClr val="bg1"/>
                </a:solidFill>
                <a:latin typeface="Times New Roman" panose="02020603050405020304" pitchFamily="18" charset="0"/>
                <a:cs typeface="Times New Roman" panose="02020603050405020304" pitchFamily="18" charset="0"/>
              </a:rPr>
              <a:t>dilution, temperature</a:t>
            </a:r>
            <a:r>
              <a:rPr lang="en-US" sz="2800" dirty="0">
                <a:solidFill>
                  <a:schemeClr val="bg1"/>
                </a:solidFill>
                <a:latin typeface="Times New Roman" panose="02020603050405020304" pitchFamily="18" charset="0"/>
                <a:cs typeface="Times New Roman" panose="02020603050405020304" pitchFamily="18" charset="0"/>
              </a:rPr>
              <a:t>, buffer composition, affinity, </a:t>
            </a:r>
            <a:r>
              <a:rPr lang="en-US" sz="2800" dirty="0" smtClean="0">
                <a:solidFill>
                  <a:schemeClr val="bg1"/>
                </a:solidFill>
                <a:latin typeface="Times New Roman" panose="02020603050405020304" pitchFamily="18" charset="0"/>
                <a:cs typeface="Times New Roman" panose="02020603050405020304" pitchFamily="18" charset="0"/>
              </a:rPr>
              <a:t>and the </a:t>
            </a:r>
            <a:r>
              <a:rPr lang="en-US" sz="2800" dirty="0">
                <a:solidFill>
                  <a:schemeClr val="bg1"/>
                </a:solidFill>
                <a:latin typeface="Times New Roman" panose="02020603050405020304" pitchFamily="18" charset="0"/>
                <a:cs typeface="Times New Roman" panose="02020603050405020304" pitchFamily="18" charset="0"/>
              </a:rPr>
              <a:t>concentration of the T4 antibody reagent </a:t>
            </a:r>
            <a:r>
              <a:rPr lang="en-US" sz="2800" dirty="0" smtClean="0">
                <a:solidFill>
                  <a:schemeClr val="bg1"/>
                </a:solidFill>
                <a:latin typeface="Times New Roman" panose="02020603050405020304" pitchFamily="18" charset="0"/>
                <a:cs typeface="Times New Roman" panose="02020603050405020304" pitchFamily="18" charset="0"/>
              </a:rPr>
              <a:t>and the </a:t>
            </a:r>
            <a:r>
              <a:rPr lang="en-US" sz="2800" dirty="0">
                <a:solidFill>
                  <a:schemeClr val="bg1"/>
                </a:solidFill>
                <a:latin typeface="Times New Roman" panose="02020603050405020304" pitchFamily="18" charset="0"/>
                <a:cs typeface="Times New Roman" panose="02020603050405020304" pitchFamily="18" charset="0"/>
              </a:rPr>
              <a:t>T4-binding capacity within the serum </a:t>
            </a:r>
            <a:r>
              <a:rPr lang="en-US" sz="2800" dirty="0" smtClean="0">
                <a:solidFill>
                  <a:schemeClr val="bg1"/>
                </a:solidFill>
                <a:latin typeface="Times New Roman" panose="02020603050405020304" pitchFamily="18" charset="0"/>
                <a:cs typeface="Times New Roman" panose="02020603050405020304" pitchFamily="18" charset="0"/>
              </a:rPr>
              <a:t>sample.</a:t>
            </a:r>
            <a:endParaRPr lang="en-US" sz="2800" dirty="0">
              <a:solidFill>
                <a:schemeClr val="bg1"/>
              </a:solidFill>
              <a:latin typeface="Times New Roman" panose="02020603050405020304" pitchFamily="18" charset="0"/>
              <a:cs typeface="Times New Roman" panose="02020603050405020304" pitchFamily="18" charset="0"/>
            </a:endParaRPr>
          </a:p>
          <a:p>
            <a:pPr lvl="0"/>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983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0080" y="1635760"/>
            <a:ext cx="8551576" cy="1735767"/>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normAutofit fontScale="92500" lnSpcReduction="20000"/>
          </a:bodyPr>
          <a:lstStyle/>
          <a:p>
            <a:r>
              <a:rPr lang="en-US" sz="5200" dirty="0" smtClean="0">
                <a:solidFill>
                  <a:schemeClr val="bg1"/>
                </a:solidFill>
                <a:latin typeface="Times New Roman" panose="02020603050405020304" pitchFamily="18" charset="0"/>
                <a:cs typeface="Times New Roman" panose="02020603050405020304" pitchFamily="18" charset="0"/>
              </a:rPr>
              <a:t>What Is New?</a:t>
            </a:r>
          </a:p>
          <a:p>
            <a:endParaRPr lang="en-US" sz="3600" dirty="0">
              <a:solidFill>
                <a:schemeClr val="bg1"/>
              </a:solidFill>
              <a:latin typeface="Times New Roman" panose="02020603050405020304" pitchFamily="18" charset="0"/>
              <a:cs typeface="Times New Roman" panose="02020603050405020304" pitchFamily="18" charset="0"/>
            </a:endParaRPr>
          </a:p>
          <a:p>
            <a:r>
              <a:rPr lang="en-US" sz="3000" dirty="0" smtClean="0">
                <a:solidFill>
                  <a:schemeClr val="bg1"/>
                </a:solidFill>
                <a:latin typeface="Times New Roman" panose="02020603050405020304" pitchFamily="18" charset="0"/>
                <a:cs typeface="Times New Roman" panose="02020603050405020304" pitchFamily="18" charset="0"/>
              </a:rPr>
              <a:t>Presented </a:t>
            </a:r>
            <a:r>
              <a:rPr lang="en-US" sz="3000" dirty="0" err="1" smtClean="0">
                <a:solidFill>
                  <a:schemeClr val="bg1"/>
                </a:solidFill>
                <a:latin typeface="Times New Roman" panose="02020603050405020304" pitchFamily="18" charset="0"/>
                <a:cs typeface="Times New Roman" panose="02020603050405020304" pitchFamily="18" charset="0"/>
              </a:rPr>
              <a:t>by:B.Rezvankhah</a:t>
            </a: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86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417638"/>
            <a:ext cx="10972800" cy="4525963"/>
          </a:xfrm>
        </p:spPr>
        <p:txBody>
          <a:bodyPr>
            <a:noAutofit/>
          </a:bodyPr>
          <a:lstStyle/>
          <a:p>
            <a:pPr lvl="0"/>
            <a:r>
              <a:rPr lang="en-US" sz="2800" dirty="0">
                <a:solidFill>
                  <a:schemeClr val="bg1"/>
                </a:solidFill>
                <a:latin typeface="Times New Roman" panose="02020603050405020304" pitchFamily="18" charset="0"/>
                <a:cs typeface="Times New Roman" panose="02020603050405020304" pitchFamily="18" charset="0"/>
              </a:rPr>
              <a:t>TT4 measurements may be superior </a:t>
            </a:r>
            <a:r>
              <a:rPr lang="en-US" sz="2800" dirty="0" smtClean="0">
                <a:solidFill>
                  <a:schemeClr val="bg1"/>
                </a:solidFill>
                <a:latin typeface="Times New Roman" panose="02020603050405020304" pitchFamily="18" charset="0"/>
                <a:cs typeface="Times New Roman" panose="02020603050405020304" pitchFamily="18" charset="0"/>
              </a:rPr>
              <a:t>to immunoassay </a:t>
            </a:r>
            <a:r>
              <a:rPr lang="en-US" sz="2800" dirty="0">
                <a:solidFill>
                  <a:schemeClr val="bg1"/>
                </a:solidFill>
                <a:latin typeface="Times New Roman" panose="02020603050405020304" pitchFamily="18" charset="0"/>
                <a:cs typeface="Times New Roman" panose="02020603050405020304" pitchFamily="18" charset="0"/>
              </a:rPr>
              <a:t>measurement of FT4 measurements in pregnant women. </a:t>
            </a:r>
            <a:endParaRPr lang="en-US" sz="2800" dirty="0" smtClean="0">
              <a:solidFill>
                <a:schemeClr val="bg1"/>
              </a:solidFill>
              <a:latin typeface="Times New Roman" panose="02020603050405020304" pitchFamily="18" charset="0"/>
              <a:cs typeface="Times New Roman" panose="02020603050405020304" pitchFamily="18" charset="0"/>
            </a:endParaRPr>
          </a:p>
          <a:p>
            <a:pPr lvl="0"/>
            <a:endParaRPr lang="en-US" sz="2800" dirty="0" smtClean="0">
              <a:solidFill>
                <a:schemeClr val="bg1"/>
              </a:solidFill>
              <a:latin typeface="Times New Roman" panose="02020603050405020304" pitchFamily="18" charset="0"/>
              <a:cs typeface="Times New Roman" panose="02020603050405020304" pitchFamily="18" charset="0"/>
            </a:endParaRPr>
          </a:p>
          <a:p>
            <a:pPr lvl="0"/>
            <a:r>
              <a:rPr lang="en-US" sz="2800" dirty="0" smtClean="0">
                <a:solidFill>
                  <a:schemeClr val="bg1"/>
                </a:solidFill>
                <a:latin typeface="Times New Roman" panose="02020603050405020304" pitchFamily="18" charset="0"/>
                <a:cs typeface="Times New Roman" panose="02020603050405020304" pitchFamily="18" charset="0"/>
              </a:rPr>
              <a:t>Reference </a:t>
            </a:r>
            <a:r>
              <a:rPr lang="en-US" sz="2800" dirty="0">
                <a:solidFill>
                  <a:schemeClr val="bg1"/>
                </a:solidFill>
                <a:latin typeface="Times New Roman" panose="02020603050405020304" pitchFamily="18" charset="0"/>
                <a:cs typeface="Times New Roman" panose="02020603050405020304" pitchFamily="18" charset="0"/>
              </a:rPr>
              <a:t>values should take the 50% increase in TBG witnessed during pregnancy by calculating the </a:t>
            </a:r>
            <a:r>
              <a:rPr lang="en-US" sz="2800" dirty="0" smtClean="0">
                <a:solidFill>
                  <a:schemeClr val="bg1"/>
                </a:solidFill>
                <a:latin typeface="Times New Roman" panose="02020603050405020304" pitchFamily="18" charset="0"/>
                <a:cs typeface="Times New Roman" panose="02020603050405020304" pitchFamily="18" charset="0"/>
              </a:rPr>
              <a:t>FT4 index </a:t>
            </a:r>
            <a:r>
              <a:rPr lang="en-US" sz="2800" dirty="0">
                <a:solidFill>
                  <a:schemeClr val="bg1"/>
                </a:solidFill>
                <a:latin typeface="Times New Roman" panose="02020603050405020304" pitchFamily="18" charset="0"/>
                <a:cs typeface="Times New Roman" panose="02020603050405020304" pitchFamily="18" charset="0"/>
              </a:rPr>
              <a:t>using a serum thyroid hormone uptake test </a:t>
            </a:r>
            <a:r>
              <a:rPr lang="en-US" sz="2800" dirty="0" smtClean="0">
                <a:solidFill>
                  <a:schemeClr val="bg1"/>
                </a:solidFill>
                <a:latin typeface="Times New Roman" panose="02020603050405020304" pitchFamily="18" charset="0"/>
                <a:cs typeface="Times New Roman" panose="02020603050405020304" pitchFamily="18" charset="0"/>
              </a:rPr>
              <a:t>into account</a:t>
            </a:r>
            <a:r>
              <a:rPr lang="en-US" sz="2800" dirty="0">
                <a:solidFill>
                  <a:schemeClr val="bg1"/>
                </a:solidFill>
                <a:latin typeface="Times New Roman" panose="02020603050405020304" pitchFamily="18" charset="0"/>
                <a:cs typeface="Times New Roman" panose="02020603050405020304" pitchFamily="18" charset="0"/>
              </a:rPr>
              <a:t>.</a:t>
            </a:r>
          </a:p>
          <a:p>
            <a:pPr lvl="0"/>
            <a:endParaRPr lang="en-US" sz="2800" dirty="0">
              <a:solidFill>
                <a:schemeClr val="bg1"/>
              </a:solidFill>
              <a:latin typeface="Times New Roman" panose="02020603050405020304" pitchFamily="18" charset="0"/>
              <a:cs typeface="Times New Roman" panose="02020603050405020304" pitchFamily="18" charset="0"/>
            </a:endParaRPr>
          </a:p>
          <a:p>
            <a:pPr lvl="0"/>
            <a:r>
              <a:rPr lang="en-US" sz="2800" dirty="0" smtClean="0">
                <a:solidFill>
                  <a:schemeClr val="bg1"/>
                </a:solidFill>
                <a:latin typeface="Times New Roman" panose="02020603050405020304" pitchFamily="18" charset="0"/>
                <a:cs typeface="Times New Roman" panose="02020603050405020304" pitchFamily="18" charset="0"/>
              </a:rPr>
              <a:t>An </a:t>
            </a:r>
            <a:r>
              <a:rPr lang="en-US" sz="2800" dirty="0">
                <a:solidFill>
                  <a:schemeClr val="bg1"/>
                </a:solidFill>
                <a:latin typeface="Times New Roman" panose="02020603050405020304" pitchFamily="18" charset="0"/>
                <a:cs typeface="Times New Roman" panose="02020603050405020304" pitchFamily="18" charset="0"/>
              </a:rPr>
              <a:t>increase in total </a:t>
            </a:r>
            <a:r>
              <a:rPr lang="en-US" sz="2800" dirty="0" smtClean="0">
                <a:solidFill>
                  <a:schemeClr val="bg1"/>
                </a:solidFill>
                <a:latin typeface="Times New Roman" panose="02020603050405020304" pitchFamily="18" charset="0"/>
                <a:cs typeface="Times New Roman" panose="02020603050405020304" pitchFamily="18" charset="0"/>
              </a:rPr>
              <a:t>T4 concentration </a:t>
            </a:r>
            <a:r>
              <a:rPr lang="en-US" sz="2800" dirty="0">
                <a:solidFill>
                  <a:schemeClr val="bg1"/>
                </a:solidFill>
                <a:latin typeface="Times New Roman" panose="02020603050405020304" pitchFamily="18" charset="0"/>
                <a:cs typeface="Times New Roman" panose="02020603050405020304" pitchFamily="18" charset="0"/>
              </a:rPr>
              <a:t>from weeks 7-16 of </a:t>
            </a:r>
            <a:r>
              <a:rPr lang="en-US" sz="2800" dirty="0" smtClean="0">
                <a:solidFill>
                  <a:schemeClr val="bg1"/>
                </a:solidFill>
                <a:latin typeface="Times New Roman" panose="02020603050405020304" pitchFamily="18" charset="0"/>
                <a:cs typeface="Times New Roman" panose="02020603050405020304" pitchFamily="18" charset="0"/>
              </a:rPr>
              <a:t>gestation is seen, </a:t>
            </a:r>
            <a:r>
              <a:rPr lang="en-US" sz="2800" dirty="0">
                <a:solidFill>
                  <a:schemeClr val="bg1"/>
                </a:solidFill>
                <a:latin typeface="Times New Roman" panose="02020603050405020304" pitchFamily="18" charset="0"/>
                <a:cs typeface="Times New Roman" panose="02020603050405020304" pitchFamily="18" charset="0"/>
              </a:rPr>
              <a:t>ultimately reaching ~50% above the </a:t>
            </a:r>
            <a:r>
              <a:rPr lang="en-US" sz="2800" dirty="0" err="1" smtClean="0">
                <a:solidFill>
                  <a:schemeClr val="bg1"/>
                </a:solidFill>
                <a:latin typeface="Times New Roman" panose="02020603050405020304" pitchFamily="18" charset="0"/>
                <a:cs typeface="Times New Roman" panose="02020603050405020304" pitchFamily="18" charset="0"/>
              </a:rPr>
              <a:t>prepregnancy</a:t>
            </a:r>
            <a:r>
              <a:rPr lang="en-US" sz="2800" dirty="0" smtClean="0">
                <a:solidFill>
                  <a:schemeClr val="bg1"/>
                </a:solidFill>
                <a:latin typeface="Times New Roman" panose="02020603050405020304" pitchFamily="18" charset="0"/>
                <a:cs typeface="Times New Roman" panose="02020603050405020304" pitchFamily="18" charset="0"/>
              </a:rPr>
              <a:t> level and </a:t>
            </a:r>
            <a:r>
              <a:rPr lang="en-US" sz="2800" dirty="0">
                <a:solidFill>
                  <a:schemeClr val="bg1"/>
                </a:solidFill>
                <a:latin typeface="Times New Roman" panose="02020603050405020304" pitchFamily="18" charset="0"/>
                <a:cs typeface="Times New Roman" panose="02020603050405020304" pitchFamily="18" charset="0"/>
              </a:rPr>
              <a:t>then sustained through </a:t>
            </a:r>
            <a:r>
              <a:rPr lang="en-US" sz="2800" dirty="0" smtClean="0">
                <a:solidFill>
                  <a:schemeClr val="bg1"/>
                </a:solidFill>
                <a:latin typeface="Times New Roman" panose="02020603050405020304" pitchFamily="18" charset="0"/>
                <a:cs typeface="Times New Roman" panose="02020603050405020304" pitchFamily="18" charset="0"/>
              </a:rPr>
              <a:t>pregnancy.</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395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r>
              <a:rPr lang="en-US" sz="2800" dirty="0">
                <a:solidFill>
                  <a:schemeClr val="bg1"/>
                </a:solidFill>
                <a:latin typeface="Times New Roman" panose="02020603050405020304" pitchFamily="18" charset="0"/>
                <a:cs typeface="Times New Roman" panose="02020603050405020304" pitchFamily="18" charset="0"/>
              </a:rPr>
              <a:t>If a T4 measurement is required </a:t>
            </a:r>
            <a:r>
              <a:rPr lang="en-US" sz="2800" dirty="0" smtClean="0">
                <a:solidFill>
                  <a:schemeClr val="bg1"/>
                </a:solidFill>
                <a:latin typeface="Times New Roman" panose="02020603050405020304" pitchFamily="18" charset="0"/>
                <a:cs typeface="Times New Roman" panose="02020603050405020304" pitchFamily="18" charset="0"/>
              </a:rPr>
              <a:t>before </a:t>
            </a:r>
            <a:r>
              <a:rPr lang="en-US" sz="2800" dirty="0">
                <a:solidFill>
                  <a:schemeClr val="bg1"/>
                </a:solidFill>
                <a:latin typeface="Times New Roman" panose="02020603050405020304" pitchFamily="18" charset="0"/>
                <a:cs typeface="Times New Roman" panose="02020603050405020304" pitchFamily="18" charset="0"/>
              </a:rPr>
              <a:t>weeks 7-16 of </a:t>
            </a:r>
            <a:r>
              <a:rPr lang="en-US" sz="2800" dirty="0" err="1" smtClean="0">
                <a:solidFill>
                  <a:schemeClr val="bg1"/>
                </a:solidFill>
                <a:latin typeface="Times New Roman" panose="02020603050405020304" pitchFamily="18" charset="0"/>
                <a:cs typeface="Times New Roman" panose="02020603050405020304" pitchFamily="18" charset="0"/>
              </a:rPr>
              <a:t>pregnancy,a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calculation </a:t>
            </a:r>
            <a:r>
              <a:rPr lang="en-US" sz="2800" dirty="0">
                <a:solidFill>
                  <a:schemeClr val="bg1"/>
                </a:solidFill>
                <a:latin typeface="Times New Roman" panose="02020603050405020304" pitchFamily="18" charset="0"/>
                <a:cs typeface="Times New Roman" panose="02020603050405020304" pitchFamily="18" charset="0"/>
              </a:rPr>
              <a:t>can be made for the upper reference </a:t>
            </a:r>
            <a:r>
              <a:rPr lang="en-US" sz="2800" dirty="0" smtClean="0">
                <a:solidFill>
                  <a:schemeClr val="bg1"/>
                </a:solidFill>
                <a:latin typeface="Times New Roman" panose="02020603050405020304" pitchFamily="18" charset="0"/>
                <a:cs typeface="Times New Roman" panose="02020603050405020304" pitchFamily="18" charset="0"/>
              </a:rPr>
              <a:t>range based on increasing </a:t>
            </a:r>
            <a:r>
              <a:rPr lang="en-US" sz="2800" dirty="0">
                <a:solidFill>
                  <a:schemeClr val="bg1"/>
                </a:solidFill>
                <a:latin typeface="Times New Roman" panose="02020603050405020304" pitchFamily="18" charset="0"/>
                <a:cs typeface="Times New Roman" panose="02020603050405020304" pitchFamily="18" charset="0"/>
              </a:rPr>
              <a:t>the </a:t>
            </a:r>
            <a:r>
              <a:rPr lang="en-US" sz="2800" dirty="0" smtClean="0">
                <a:solidFill>
                  <a:schemeClr val="bg1"/>
                </a:solidFill>
                <a:latin typeface="Times New Roman" panose="02020603050405020304" pitchFamily="18" charset="0"/>
                <a:cs typeface="Times New Roman" panose="02020603050405020304" pitchFamily="18" charset="0"/>
              </a:rPr>
              <a:t>non-pregnant </a:t>
            </a:r>
            <a:r>
              <a:rPr lang="en-US" sz="2800" dirty="0">
                <a:solidFill>
                  <a:schemeClr val="bg1"/>
                </a:solidFill>
                <a:latin typeface="Times New Roman" panose="02020603050405020304" pitchFamily="18" charset="0"/>
                <a:cs typeface="Times New Roman" panose="02020603050405020304" pitchFamily="18" charset="0"/>
              </a:rPr>
              <a:t>upper reference limit by 5% per </a:t>
            </a:r>
            <a:r>
              <a:rPr lang="en-US" sz="2800" dirty="0" smtClean="0">
                <a:solidFill>
                  <a:schemeClr val="bg1"/>
                </a:solidFill>
                <a:latin typeface="Times New Roman" panose="02020603050405020304" pitchFamily="18" charset="0"/>
                <a:cs typeface="Times New Roman" panose="02020603050405020304" pitchFamily="18" charset="0"/>
              </a:rPr>
              <a:t>week, beginning with week </a:t>
            </a:r>
            <a:r>
              <a:rPr lang="en-US" sz="2800" dirty="0">
                <a:solidFill>
                  <a:schemeClr val="bg1"/>
                </a:solidFill>
                <a:latin typeface="Times New Roman" panose="02020603050405020304" pitchFamily="18" charset="0"/>
                <a:cs typeface="Times New Roman" panose="02020603050405020304" pitchFamily="18" charset="0"/>
              </a:rPr>
              <a:t>7</a:t>
            </a:r>
            <a:r>
              <a:rPr lang="en-US" sz="2800" dirty="0" smtClean="0">
                <a:solidFill>
                  <a:schemeClr val="bg1"/>
                </a:solidFill>
                <a:latin typeface="Times New Roman" panose="02020603050405020304" pitchFamily="18" charset="0"/>
                <a:cs typeface="Times New Roman" panose="02020603050405020304" pitchFamily="18" charset="0"/>
              </a:rPr>
              <a:t>.(For </a:t>
            </a:r>
            <a:r>
              <a:rPr lang="en-US" sz="2800" dirty="0">
                <a:solidFill>
                  <a:schemeClr val="bg1"/>
                </a:solidFill>
                <a:latin typeface="Times New Roman" panose="02020603050405020304" pitchFamily="18" charset="0"/>
                <a:cs typeface="Times New Roman" panose="02020603050405020304" pitchFamily="18" charset="0"/>
              </a:rPr>
              <a:t>example, at 11 weeks of gestation (4 </a:t>
            </a:r>
            <a:r>
              <a:rPr lang="en-US" sz="2800" dirty="0" smtClean="0">
                <a:solidFill>
                  <a:schemeClr val="bg1"/>
                </a:solidFill>
                <a:latin typeface="Times New Roman" panose="02020603050405020304" pitchFamily="18" charset="0"/>
                <a:cs typeface="Times New Roman" panose="02020603050405020304" pitchFamily="18" charset="0"/>
              </a:rPr>
              <a:t>weeks beyond </a:t>
            </a:r>
            <a:r>
              <a:rPr lang="en-US" sz="2800" dirty="0">
                <a:solidFill>
                  <a:schemeClr val="bg1"/>
                </a:solidFill>
                <a:latin typeface="Times New Roman" panose="02020603050405020304" pitchFamily="18" charset="0"/>
                <a:cs typeface="Times New Roman" panose="02020603050405020304" pitchFamily="18" charset="0"/>
              </a:rPr>
              <a:t>week 7), the upper </a:t>
            </a:r>
            <a:r>
              <a:rPr lang="en-US" sz="2800" dirty="0" smtClean="0">
                <a:solidFill>
                  <a:schemeClr val="bg1"/>
                </a:solidFill>
                <a:latin typeface="Times New Roman" panose="02020603050405020304" pitchFamily="18" charset="0"/>
                <a:cs typeface="Times New Roman" panose="02020603050405020304" pitchFamily="18" charset="0"/>
              </a:rPr>
              <a:t>reference range </a:t>
            </a:r>
            <a:r>
              <a:rPr lang="en-US" sz="2800" dirty="0">
                <a:solidFill>
                  <a:schemeClr val="bg1"/>
                </a:solidFill>
                <a:latin typeface="Times New Roman" panose="02020603050405020304" pitchFamily="18" charset="0"/>
                <a:cs typeface="Times New Roman" panose="02020603050405020304" pitchFamily="18" charset="0"/>
              </a:rPr>
              <a:t>for T4 is increased by 20</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146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0413" y="24121"/>
            <a:ext cx="7137901" cy="1666567"/>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2005781" y="1825625"/>
            <a:ext cx="7887900" cy="4840646"/>
          </a:xfrm>
          <a:prstGeom prst="rect">
            <a:avLst/>
          </a:prstGeom>
        </p:spPr>
      </p:pic>
    </p:spTree>
    <p:extLst>
      <p:ext uri="{BB962C8B-B14F-4D97-AF65-F5344CB8AC3E}">
        <p14:creationId xmlns:p14="http://schemas.microsoft.com/office/powerpoint/2010/main" val="1640155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42676" y="1265186"/>
            <a:ext cx="5611679" cy="4351338"/>
          </a:xfrm>
          <a:prstGeom prst="rect">
            <a:avLst/>
          </a:prstGeom>
        </p:spPr>
      </p:pic>
    </p:spTree>
    <p:extLst>
      <p:ext uri="{BB962C8B-B14F-4D97-AF65-F5344CB8AC3E}">
        <p14:creationId xmlns:p14="http://schemas.microsoft.com/office/powerpoint/2010/main" val="1714211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solidFill>
                  <a:schemeClr val="bg1"/>
                </a:solidFill>
                <a:latin typeface="Times New Roman" panose="02020603050405020304" pitchFamily="18" charset="0"/>
                <a:cs typeface="Times New Roman" panose="02020603050405020304" pitchFamily="18" charset="0"/>
              </a:rPr>
              <a:t>We have </a:t>
            </a:r>
            <a:r>
              <a:rPr lang="en-US" dirty="0">
                <a:solidFill>
                  <a:schemeClr val="bg1"/>
                </a:solidFill>
                <a:latin typeface="Times New Roman" panose="02020603050405020304" pitchFamily="18" charset="0"/>
                <a:cs typeface="Times New Roman" panose="02020603050405020304" pitchFamily="18" charset="0"/>
              </a:rPr>
              <a:t>demonstrated </a:t>
            </a:r>
            <a:r>
              <a:rPr lang="en-US" dirty="0" smtClean="0">
                <a:solidFill>
                  <a:schemeClr val="bg1"/>
                </a:solidFill>
                <a:latin typeface="Times New Roman" panose="02020603050405020304" pitchFamily="18" charset="0"/>
                <a:cs typeface="Times New Roman" panose="02020603050405020304" pitchFamily="18" charset="0"/>
              </a:rPr>
              <a:t>that the measurement of free thyroxine by 2 different immunoassays did not reflect the expected physiological </a:t>
            </a:r>
            <a:r>
              <a:rPr lang="en-US" dirty="0" err="1" smtClean="0">
                <a:solidFill>
                  <a:schemeClr val="bg1"/>
                </a:solidFill>
                <a:latin typeface="Times New Roman" panose="02020603050405020304" pitchFamily="18" charset="0"/>
                <a:cs typeface="Times New Roman" panose="02020603050405020304" pitchFamily="18" charset="0"/>
              </a:rPr>
              <a:t>hCG</a:t>
            </a:r>
            <a:r>
              <a:rPr lang="en-US" dirty="0" smtClean="0">
                <a:solidFill>
                  <a:schemeClr val="bg1"/>
                </a:solidFill>
                <a:latin typeface="Times New Roman" panose="02020603050405020304" pitchFamily="18" charset="0"/>
                <a:cs typeface="Times New Roman" panose="02020603050405020304" pitchFamily="18" charset="0"/>
              </a:rPr>
              <a:t> mediated rise in the first trimester. In addition, the expected return to </a:t>
            </a:r>
            <a:r>
              <a:rPr lang="en-US" dirty="0" err="1" smtClean="0">
                <a:solidFill>
                  <a:schemeClr val="bg1"/>
                </a:solidFill>
                <a:latin typeface="Times New Roman" panose="02020603050405020304" pitchFamily="18" charset="0"/>
                <a:cs typeface="Times New Roman" panose="02020603050405020304" pitchFamily="18" charset="0"/>
              </a:rPr>
              <a:t>nonpregnant</a:t>
            </a:r>
            <a:r>
              <a:rPr lang="en-US" dirty="0" smtClean="0">
                <a:solidFill>
                  <a:schemeClr val="bg1"/>
                </a:solidFill>
                <a:latin typeface="Times New Roman" panose="02020603050405020304" pitchFamily="18" charset="0"/>
                <a:cs typeface="Times New Roman" panose="02020603050405020304" pitchFamily="18" charset="0"/>
              </a:rPr>
              <a:t> concentrations in the second and third trimesters was not seen. Instead, a continued decline in FT4 was identified, resulting in 57-68% of women falling into a range that would be classified as </a:t>
            </a:r>
            <a:r>
              <a:rPr lang="en-US" dirty="0" err="1" smtClean="0">
                <a:solidFill>
                  <a:schemeClr val="bg1"/>
                </a:solidFill>
                <a:latin typeface="Times New Roman" panose="02020603050405020304" pitchFamily="18" charset="0"/>
                <a:cs typeface="Times New Roman" panose="02020603050405020304" pitchFamily="18" charset="0"/>
              </a:rPr>
              <a:t>hypothyroxinemic</a:t>
            </a:r>
            <a:r>
              <a:rPr lang="en-US" dirty="0" smtClean="0">
                <a:solidFill>
                  <a:schemeClr val="bg1"/>
                </a:solidFill>
                <a:latin typeface="Times New Roman" panose="02020603050405020304" pitchFamily="18" charset="0"/>
                <a:cs typeface="Times New Roman" panose="02020603050405020304" pitchFamily="18" charset="0"/>
              </a:rPr>
              <a:t> by the manufacturer’s recommended ranges. </a:t>
            </a:r>
          </a:p>
          <a:p>
            <a:r>
              <a:rPr lang="en-US" dirty="0" smtClean="0">
                <a:solidFill>
                  <a:schemeClr val="bg1"/>
                </a:solidFill>
                <a:latin typeface="Times New Roman" panose="02020603050405020304" pitchFamily="18" charset="0"/>
                <a:cs typeface="Times New Roman" panose="02020603050405020304" pitchFamily="18" charset="0"/>
              </a:rPr>
              <a:t>In contrast, the FT4I performed as expected, with a physiologic increase in the first trimester with normalization to </a:t>
            </a:r>
            <a:r>
              <a:rPr lang="en-US" dirty="0" err="1" smtClean="0">
                <a:solidFill>
                  <a:schemeClr val="bg1"/>
                </a:solidFill>
                <a:latin typeface="Times New Roman" panose="02020603050405020304" pitchFamily="18" charset="0"/>
                <a:cs typeface="Times New Roman" panose="02020603050405020304" pitchFamily="18" charset="0"/>
              </a:rPr>
              <a:t>nonpregnant</a:t>
            </a:r>
            <a:r>
              <a:rPr lang="en-US" dirty="0" smtClean="0">
                <a:solidFill>
                  <a:schemeClr val="bg1"/>
                </a:solidFill>
                <a:latin typeface="Times New Roman" panose="02020603050405020304" pitchFamily="18" charset="0"/>
                <a:cs typeface="Times New Roman" panose="02020603050405020304" pitchFamily="18" charset="0"/>
              </a:rPr>
              <a:t> levels in the second and third trimesters</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162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82296" y="33923"/>
            <a:ext cx="5237551" cy="1724233"/>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Methods: A total of 466 healthy pregnant women were evaluated. After exclusion of women with </a:t>
            </a:r>
            <a:r>
              <a:rPr lang="en-US" dirty="0" smtClean="0">
                <a:solidFill>
                  <a:schemeClr val="bg1"/>
                </a:solidFill>
                <a:latin typeface="Times New Roman" panose="02020603050405020304" pitchFamily="18" charset="0"/>
                <a:cs typeface="Times New Roman" panose="02020603050405020304" pitchFamily="18" charset="0"/>
              </a:rPr>
              <a:t>history, </a:t>
            </a:r>
            <a:r>
              <a:rPr lang="en-US" dirty="0" err="1" smtClean="0">
                <a:solidFill>
                  <a:schemeClr val="bg1"/>
                </a:solidFill>
                <a:latin typeface="Times New Roman" panose="02020603050405020304" pitchFamily="18" charset="0"/>
                <a:cs typeface="Times New Roman" panose="02020603050405020304" pitchFamily="18" charset="0"/>
              </a:rPr>
              <a:t>ultrasonographic</a:t>
            </a:r>
            <a:r>
              <a:rPr lang="en-US" dirty="0">
                <a:solidFill>
                  <a:schemeClr val="bg1"/>
                </a:solidFill>
                <a:latin typeface="Times New Roman" panose="02020603050405020304" pitchFamily="18" charset="0"/>
                <a:cs typeface="Times New Roman" panose="02020603050405020304" pitchFamily="18" charset="0"/>
              </a:rPr>
              <a:t>, or laboratory evidence of any thyroid disorder or iodine deficiency and those who </a:t>
            </a:r>
            <a:r>
              <a:rPr lang="en-US" dirty="0" smtClean="0">
                <a:solidFill>
                  <a:schemeClr val="bg1"/>
                </a:solidFill>
                <a:latin typeface="Times New Roman" panose="02020603050405020304" pitchFamily="18" charset="0"/>
                <a:cs typeface="Times New Roman" panose="02020603050405020304" pitchFamily="18" charset="0"/>
              </a:rPr>
              <a:t>were positive </a:t>
            </a:r>
            <a:r>
              <a:rPr lang="en-US" dirty="0">
                <a:solidFill>
                  <a:schemeClr val="bg1"/>
                </a:solidFill>
                <a:latin typeface="Times New Roman" panose="02020603050405020304" pitchFamily="18" charset="0"/>
                <a:cs typeface="Times New Roman" panose="02020603050405020304" pitchFamily="18" charset="0"/>
              </a:rPr>
              <a:t>for thyroid autoantibodies, 152 women entered the study. Serum thyrotropin (TSH), TT4, </a:t>
            </a:r>
            <a:r>
              <a:rPr lang="en-US" dirty="0" smtClean="0">
                <a:solidFill>
                  <a:schemeClr val="bg1"/>
                </a:solidFill>
                <a:latin typeface="Times New Roman" panose="02020603050405020304" pitchFamily="18" charset="0"/>
                <a:cs typeface="Times New Roman" panose="02020603050405020304" pitchFamily="18" charset="0"/>
              </a:rPr>
              <a:t>and triiodothyronine-</a:t>
            </a:r>
            <a:r>
              <a:rPr lang="en-US" dirty="0" err="1" smtClean="0">
                <a:solidFill>
                  <a:schemeClr val="bg1"/>
                </a:solidFill>
                <a:latin typeface="Times New Roman" panose="02020603050405020304" pitchFamily="18" charset="0"/>
                <a:cs typeface="Times New Roman" panose="02020603050405020304" pitchFamily="18" charset="0"/>
              </a:rPr>
              <a:t>resine</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uptake were measured by an immunoassay method. Reference intervals were </a:t>
            </a:r>
            <a:r>
              <a:rPr lang="en-US" dirty="0" smtClean="0">
                <a:solidFill>
                  <a:schemeClr val="bg1"/>
                </a:solidFill>
                <a:latin typeface="Times New Roman" panose="02020603050405020304" pitchFamily="18" charset="0"/>
                <a:cs typeface="Times New Roman" panose="02020603050405020304" pitchFamily="18" charset="0"/>
              </a:rPr>
              <a:t>defined as </a:t>
            </a:r>
            <a:r>
              <a:rPr lang="en-US" dirty="0">
                <a:solidFill>
                  <a:schemeClr val="bg1"/>
                </a:solidFill>
                <a:latin typeface="Times New Roman" panose="02020603050405020304" pitchFamily="18" charset="0"/>
                <a:cs typeface="Times New Roman" panose="02020603050405020304" pitchFamily="18" charset="0"/>
              </a:rPr>
              <a:t>5th and 95th percentiles, using the bootstrap-based </a:t>
            </a:r>
            <a:r>
              <a:rPr lang="en-US" dirty="0" smtClean="0">
                <a:solidFill>
                  <a:schemeClr val="bg1"/>
                </a:solidFill>
                <a:latin typeface="Times New Roman" panose="02020603050405020304" pitchFamily="18" charset="0"/>
                <a:cs typeface="Times New Roman" panose="02020603050405020304" pitchFamily="18" charset="0"/>
              </a:rPr>
              <a:t>procedure.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160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819" y="1248237"/>
            <a:ext cx="5683045" cy="4700280"/>
          </a:xfrm>
          <a:prstGeom prst="rect">
            <a:avLst/>
          </a:prstGeom>
        </p:spPr>
      </p:pic>
    </p:spTree>
    <p:extLst>
      <p:ext uri="{BB962C8B-B14F-4D97-AF65-F5344CB8AC3E}">
        <p14:creationId xmlns:p14="http://schemas.microsoft.com/office/powerpoint/2010/main" val="1452993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sz="4400" dirty="0">
              <a:solidFill>
                <a:prstClr val="black"/>
              </a:solidFill>
              <a:latin typeface="Times New Roman" panose="02020603050405020304" pitchFamily="18" charset="0"/>
              <a:ea typeface="+mj-ea"/>
              <a:cs typeface="+mj-cs"/>
            </a:endParaRPr>
          </a:p>
          <a:p>
            <a:pPr marL="0" indent="0">
              <a:buNone/>
            </a:pPr>
            <a:r>
              <a:rPr lang="en-US" sz="4400" dirty="0">
                <a:solidFill>
                  <a:prstClr val="black"/>
                </a:solidFill>
                <a:latin typeface="Times New Roman" panose="02020603050405020304" pitchFamily="18" charset="0"/>
                <a:ea typeface="+mj-ea"/>
                <a:cs typeface="+mj-cs"/>
              </a:rPr>
              <a:t> </a:t>
            </a:r>
            <a:r>
              <a:rPr lang="en-US" sz="4400" dirty="0" smtClean="0">
                <a:solidFill>
                  <a:prstClr val="black"/>
                </a:solidFill>
                <a:latin typeface="Times New Roman" panose="02020603050405020304" pitchFamily="18" charset="0"/>
                <a:ea typeface="+mj-ea"/>
                <a:cs typeface="+mj-cs"/>
              </a:rPr>
              <a:t>              </a:t>
            </a:r>
            <a:r>
              <a:rPr lang="en-US" sz="4400" dirty="0" smtClean="0">
                <a:solidFill>
                  <a:srgbClr val="FFFF00"/>
                </a:solidFill>
                <a:latin typeface="Times New Roman" panose="02020603050405020304" pitchFamily="18" charset="0"/>
                <a:ea typeface="+mj-ea"/>
                <a:cs typeface="+mj-cs"/>
              </a:rPr>
              <a:t>IV</a:t>
            </a:r>
            <a:r>
              <a:rPr lang="en-US" sz="4400" dirty="0">
                <a:solidFill>
                  <a:srgbClr val="FFFF00"/>
                </a:solidFill>
                <a:latin typeface="Times New Roman" panose="02020603050405020304" pitchFamily="18" charset="0"/>
                <a:ea typeface="+mj-ea"/>
                <a:cs typeface="+mj-cs"/>
              </a:rPr>
              <a:t>. Iodine Status and Nutrition</a:t>
            </a:r>
            <a:endParaRPr lang="en-US" dirty="0">
              <a:solidFill>
                <a:srgbClr val="FFFF00"/>
              </a:solidFill>
            </a:endParaRPr>
          </a:p>
        </p:txBody>
      </p:sp>
    </p:spTree>
    <p:extLst>
      <p:ext uri="{BB962C8B-B14F-4D97-AF65-F5344CB8AC3E}">
        <p14:creationId xmlns:p14="http://schemas.microsoft.com/office/powerpoint/2010/main" val="4017001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4</a:t>
            </a:r>
          </a:p>
          <a:p>
            <a:pPr marL="0" indent="0">
              <a:buNone/>
            </a:pPr>
            <a:r>
              <a:rPr lang="en-US" dirty="0">
                <a:solidFill>
                  <a:schemeClr val="bg1"/>
                </a:solidFill>
                <a:latin typeface="Times New Roman" panose="02020603050405020304" pitchFamily="18" charset="0"/>
              </a:rPr>
              <a:t>Median urinary iodine concentrations can be used to assess the iodine status of </a:t>
            </a:r>
            <a:r>
              <a:rPr lang="en-US" dirty="0" err="1" smtClean="0">
                <a:solidFill>
                  <a:schemeClr val="bg1"/>
                </a:solidFill>
                <a:latin typeface="Times New Roman" panose="02020603050405020304" pitchFamily="18" charset="0"/>
              </a:rPr>
              <a:t>populations,but</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single spot or 24-hour urine iodine concentrations are not a valid marker for the </a:t>
            </a:r>
            <a:r>
              <a:rPr lang="en-US" dirty="0" smtClean="0">
                <a:solidFill>
                  <a:schemeClr val="bg1"/>
                </a:solidFill>
                <a:latin typeface="Times New Roman" panose="02020603050405020304" pitchFamily="18" charset="0"/>
              </a:rPr>
              <a:t>iodine nutritional </a:t>
            </a:r>
            <a:r>
              <a:rPr lang="en-US" dirty="0">
                <a:solidFill>
                  <a:schemeClr val="bg1"/>
                </a:solidFill>
                <a:latin typeface="Times New Roman" panose="02020603050405020304" pitchFamily="18" charset="0"/>
              </a:rPr>
              <a:t>status of individual patients</a:t>
            </a:r>
            <a:r>
              <a:rPr lang="en-US"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High quality evidence</a:t>
            </a:r>
            <a:r>
              <a:rPr lang="en-US" b="1" i="1" dirty="0" smtClean="0">
                <a:solidFill>
                  <a:srgbClr val="FFFF00"/>
                </a:solidFill>
                <a:latin typeface="Times New Roman" panose="02020603050405020304" pitchFamily="18" charset="0"/>
              </a:rPr>
              <a:t>)</a:t>
            </a:r>
          </a:p>
          <a:p>
            <a:endParaRPr lang="en-US" b="1" dirty="0" smtClean="0">
              <a:latin typeface="Times New Roman" panose="02020603050405020304" pitchFamily="18"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666182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r>
              <a:rPr lang="en-US" sz="2800" i="1" dirty="0" err="1" smtClean="0">
                <a:solidFill>
                  <a:schemeClr val="bg1"/>
                </a:solidFill>
                <a:latin typeface="Times New Roman" panose="02020603050405020304" pitchFamily="18" charset="0"/>
                <a:cs typeface="Times New Roman" panose="02020603050405020304" pitchFamily="18" charset="0"/>
              </a:rPr>
              <a:t>Kozing</a:t>
            </a:r>
            <a:r>
              <a:rPr lang="en-US" sz="2800" i="1" dirty="0" smtClean="0">
                <a:solidFill>
                  <a:schemeClr val="bg1"/>
                </a:solidFill>
                <a:latin typeface="Times New Roman" panose="02020603050405020304" pitchFamily="18" charset="0"/>
                <a:cs typeface="Times New Roman" panose="02020603050405020304" pitchFamily="18" charset="0"/>
              </a:rPr>
              <a:t> et al (2011): </a:t>
            </a:r>
            <a:r>
              <a:rPr lang="en-US" sz="2800" dirty="0" smtClean="0">
                <a:solidFill>
                  <a:schemeClr val="bg1"/>
                </a:solidFill>
                <a:latin typeface="Times New Roman" panose="02020603050405020304" pitchFamily="18" charset="0"/>
                <a:cs typeface="Times New Roman" panose="02020603050405020304" pitchFamily="18" charset="0"/>
              </a:rPr>
              <a:t>In </a:t>
            </a:r>
            <a:r>
              <a:rPr lang="en-US" sz="2800" dirty="0">
                <a:solidFill>
                  <a:schemeClr val="bg1"/>
                </a:solidFill>
                <a:latin typeface="Times New Roman" panose="02020603050405020304" pitchFamily="18" charset="0"/>
                <a:cs typeface="Times New Roman" panose="02020603050405020304" pitchFamily="18" charset="0"/>
              </a:rPr>
              <a:t>a prospective, longitudinal, 15-mo study, healthy Swiss women (n = 22) aged 52–77 y collected repeated 24-h urine samples (total n = 341) and corresponding fasting, second-void, morning spot urine samples (n = 177). From the UIC in spot samples, 24-h urinary iodine excretion (UIE) was extrapolated based on the age- and sex-adjusted </a:t>
            </a:r>
            <a:r>
              <a:rPr lang="en-US" sz="2800" dirty="0" err="1">
                <a:solidFill>
                  <a:schemeClr val="bg1"/>
                </a:solidFill>
                <a:latin typeface="Times New Roman" panose="02020603050405020304" pitchFamily="18" charset="0"/>
                <a:cs typeface="Times New Roman" panose="02020603050405020304" pitchFamily="18" charset="0"/>
              </a:rPr>
              <a:t>iodine:creatinine</a:t>
            </a:r>
            <a:r>
              <a:rPr lang="en-US" sz="2800" dirty="0">
                <a:solidFill>
                  <a:schemeClr val="bg1"/>
                </a:solidFill>
                <a:latin typeface="Times New Roman" panose="02020603050405020304" pitchFamily="18" charset="0"/>
                <a:cs typeface="Times New Roman" panose="02020603050405020304" pitchFamily="18" charset="0"/>
              </a:rPr>
              <a:t> ratio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The CV tended to be higher for the spot UIC (38%) than for the estimated 24-h UIE (33%) (P = 0.12). In this population, 10 spot urine samples or 24-h urine samples were needed to assess individual iodine status with 20% precision. </a:t>
            </a:r>
          </a:p>
        </p:txBody>
      </p:sp>
    </p:spTree>
    <p:extLst>
      <p:ext uri="{BB962C8B-B14F-4D97-AF65-F5344CB8AC3E}">
        <p14:creationId xmlns:p14="http://schemas.microsoft.com/office/powerpoint/2010/main" val="2696027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bg1"/>
                </a:solidFill>
                <a:latin typeface="Times New Roman" panose="02020603050405020304" pitchFamily="18" charset="0"/>
              </a:rPr>
              <a:t>In 2011, the American Thyroid Association (ATA) first published guidelines on </a:t>
            </a:r>
            <a:r>
              <a:rPr lang="en-US" dirty="0" smtClean="0">
                <a:solidFill>
                  <a:schemeClr val="bg1"/>
                </a:solidFill>
                <a:latin typeface="Times New Roman" panose="02020603050405020304" pitchFamily="18" charset="0"/>
              </a:rPr>
              <a:t>the diagnosis </a:t>
            </a:r>
            <a:r>
              <a:rPr lang="en-US" dirty="0">
                <a:solidFill>
                  <a:schemeClr val="bg1"/>
                </a:solidFill>
                <a:latin typeface="Times New Roman" panose="02020603050405020304" pitchFamily="18" charset="0"/>
              </a:rPr>
              <a:t>and management of thyroid disease during pregnancy and </a:t>
            </a:r>
            <a:r>
              <a:rPr lang="en-US" dirty="0" smtClean="0">
                <a:solidFill>
                  <a:schemeClr val="bg1"/>
                </a:solidFill>
                <a:latin typeface="Times New Roman" panose="02020603050405020304" pitchFamily="18" charset="0"/>
              </a:rPr>
              <a:t>postpartum.</a:t>
            </a:r>
          </a:p>
          <a:p>
            <a:pPr marL="0" indent="0">
              <a:buNone/>
            </a:pPr>
            <a:endParaRPr lang="en-US" dirty="0" smtClean="0">
              <a:solidFill>
                <a:schemeClr val="bg1"/>
              </a:solidFill>
            </a:endParaRPr>
          </a:p>
          <a:p>
            <a:pPr marL="0" indent="0">
              <a:buNone/>
            </a:pPr>
            <a:r>
              <a:rPr lang="en-US" dirty="0" smtClean="0">
                <a:solidFill>
                  <a:schemeClr val="bg1"/>
                </a:solidFill>
                <a:latin typeface="Times New Roman" panose="02020603050405020304" pitchFamily="18" charset="0"/>
                <a:cs typeface="Times New Roman" panose="02020603050405020304" pitchFamily="18" charset="0"/>
              </a:rPr>
              <a:t>ATA 2011 Recommendations:76</a:t>
            </a:r>
          </a:p>
          <a:p>
            <a:pPr marL="0" indent="0">
              <a:buNone/>
            </a:pPr>
            <a:r>
              <a:rPr lang="en-US" dirty="0" smtClean="0">
                <a:solidFill>
                  <a:schemeClr val="bg1"/>
                </a:solidFill>
                <a:latin typeface="Times New Roman" panose="02020603050405020304" pitchFamily="18" charset="0"/>
                <a:cs typeface="Times New Roman" panose="02020603050405020304" pitchFamily="18" charset="0"/>
              </a:rPr>
              <a:t>ATA 2017 Recommendations:97</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3333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4"/>
            <a:ext cx="10515600" cy="5799701"/>
          </a:xfrm>
        </p:spPr>
        <p:txBody>
          <a:bodyPr>
            <a:noAutofit/>
          </a:bodyPr>
          <a:lstStyle/>
          <a:p>
            <a:pPr>
              <a:buSzPct val="125000"/>
            </a:pPr>
            <a:r>
              <a:rPr lang="en-US" b="1" dirty="0">
                <a:solidFill>
                  <a:srgbClr val="FFFF99"/>
                </a:solidFill>
                <a:latin typeface="Times New Roman" panose="02020603050405020304" pitchFamily="18" charset="0"/>
              </a:rPr>
              <a:t>Recommendation </a:t>
            </a:r>
            <a:r>
              <a:rPr lang="en-US" b="1" dirty="0" smtClean="0">
                <a:solidFill>
                  <a:srgbClr val="FFFF99"/>
                </a:solidFill>
                <a:latin typeface="Times New Roman" panose="02020603050405020304" pitchFamily="18" charset="0"/>
              </a:rPr>
              <a:t>5</a:t>
            </a:r>
          </a:p>
          <a:p>
            <a:pPr marL="0" indent="0">
              <a:buNone/>
            </a:pPr>
            <a:r>
              <a:rPr lang="en-US" dirty="0" smtClean="0">
                <a:solidFill>
                  <a:srgbClr val="FFFF99"/>
                </a:solidFill>
                <a:latin typeface="Times New Roman" panose="02020603050405020304" pitchFamily="18" charset="0"/>
              </a:rPr>
              <a:t>All </a:t>
            </a:r>
            <a:r>
              <a:rPr lang="en-US" dirty="0">
                <a:solidFill>
                  <a:srgbClr val="FFFF99"/>
                </a:solidFill>
                <a:latin typeface="Times New Roman" panose="02020603050405020304" pitchFamily="18" charset="0"/>
              </a:rPr>
              <a:t>pregnant women should ingest approximately 250 </a:t>
            </a:r>
            <a:r>
              <a:rPr lang="en-US" dirty="0" err="1">
                <a:solidFill>
                  <a:srgbClr val="FFFF99"/>
                </a:solidFill>
                <a:latin typeface="Times New Roman" panose="02020603050405020304" pitchFamily="18" charset="0"/>
              </a:rPr>
              <a:t>μg</a:t>
            </a:r>
            <a:r>
              <a:rPr lang="en-US" dirty="0">
                <a:solidFill>
                  <a:srgbClr val="FFFF99"/>
                </a:solidFill>
                <a:latin typeface="Times New Roman" panose="02020603050405020304" pitchFamily="18" charset="0"/>
              </a:rPr>
              <a:t> iodine daily. To achieve a total </a:t>
            </a:r>
            <a:r>
              <a:rPr lang="en-US" dirty="0" smtClean="0">
                <a:solidFill>
                  <a:srgbClr val="FFFF99"/>
                </a:solidFill>
                <a:latin typeface="Times New Roman" panose="02020603050405020304" pitchFamily="18" charset="0"/>
              </a:rPr>
              <a:t>of 250 </a:t>
            </a:r>
            <a:r>
              <a:rPr lang="en-US" dirty="0" err="1">
                <a:solidFill>
                  <a:srgbClr val="FFFF99"/>
                </a:solidFill>
                <a:latin typeface="Times New Roman" panose="02020603050405020304" pitchFamily="18" charset="0"/>
              </a:rPr>
              <a:t>μg</a:t>
            </a:r>
            <a:r>
              <a:rPr lang="en-US" dirty="0">
                <a:solidFill>
                  <a:srgbClr val="FFFF99"/>
                </a:solidFill>
                <a:latin typeface="Times New Roman" panose="02020603050405020304" pitchFamily="18" charset="0"/>
              </a:rPr>
              <a:t> iodine ingestion daily, strategies may need to be varied based on country of origin</a:t>
            </a:r>
            <a:r>
              <a:rPr lang="en-US" dirty="0" smtClean="0">
                <a:solidFill>
                  <a:srgbClr val="FFFF99"/>
                </a:solidFill>
                <a:latin typeface="Times New Roman" panose="02020603050405020304" pitchFamily="18" charset="0"/>
              </a:rPr>
              <a:t>. </a:t>
            </a:r>
          </a:p>
          <a:p>
            <a:pPr marL="0" indent="0">
              <a:buNone/>
            </a:pPr>
            <a:r>
              <a:rPr lang="en-US" b="1" i="1" dirty="0" smtClean="0">
                <a:solidFill>
                  <a:srgbClr val="FFFF99"/>
                </a:solidFill>
                <a:latin typeface="Times New Roman" panose="02020603050405020304" pitchFamily="18" charset="0"/>
              </a:rPr>
              <a:t>(</a:t>
            </a:r>
            <a:r>
              <a:rPr lang="en-US" b="1" i="1" dirty="0">
                <a:solidFill>
                  <a:srgbClr val="FFFF99"/>
                </a:solidFill>
                <a:latin typeface="Times New Roman" panose="02020603050405020304" pitchFamily="18" charset="0"/>
              </a:rPr>
              <a:t>Strong recommendation, High-quality evidence)</a:t>
            </a:r>
          </a:p>
          <a:p>
            <a:pPr marL="0" indent="0">
              <a:buNone/>
            </a:pPr>
            <a:endParaRPr lang="en-US" dirty="0" smtClean="0">
              <a:solidFill>
                <a:srgbClr val="FFFF99"/>
              </a:solidFill>
              <a:latin typeface="Symbol" panose="05050102010706020507" pitchFamily="18" charset="2"/>
            </a:endParaRPr>
          </a:p>
          <a:p>
            <a:pPr marL="0" indent="0">
              <a:buNone/>
            </a:pPr>
            <a:r>
              <a:rPr lang="en-US" dirty="0" smtClean="0">
                <a:solidFill>
                  <a:srgbClr val="FFFF00"/>
                </a:solidFill>
                <a:latin typeface="Symbol" panose="05050102010706020507" pitchFamily="18" charset="2"/>
              </a:rPr>
              <a:t></a:t>
            </a:r>
            <a:r>
              <a:rPr lang="en-US" dirty="0" smtClean="0">
                <a:latin typeface="Symbol" panose="05050102010706020507" pitchFamily="18" charset="2"/>
              </a:rPr>
              <a:t> </a:t>
            </a:r>
            <a:r>
              <a:rPr lang="en-US" b="1" dirty="0">
                <a:solidFill>
                  <a:srgbClr val="FFFF00"/>
                </a:solidFill>
                <a:latin typeface="Times New Roman" panose="02020603050405020304" pitchFamily="18" charset="0"/>
              </a:rPr>
              <a:t>Recommendation 6</a:t>
            </a:r>
          </a:p>
          <a:p>
            <a:pPr marL="0" indent="0">
              <a:buNone/>
            </a:pPr>
            <a:r>
              <a:rPr lang="en-US" dirty="0">
                <a:solidFill>
                  <a:schemeClr val="bg1"/>
                </a:solidFill>
                <a:latin typeface="Times New Roman" panose="02020603050405020304" pitchFamily="18" charset="0"/>
              </a:rPr>
              <a:t>In most regions, including the United States, women who are planning pregnancy or </a:t>
            </a:r>
            <a:r>
              <a:rPr lang="en-US" dirty="0" smtClean="0">
                <a:solidFill>
                  <a:schemeClr val="bg1"/>
                </a:solidFill>
                <a:latin typeface="Times New Roman" panose="02020603050405020304" pitchFamily="18" charset="0"/>
              </a:rPr>
              <a:t>currently pregnant</a:t>
            </a:r>
            <a:r>
              <a:rPr lang="en-US" dirty="0">
                <a:solidFill>
                  <a:schemeClr val="bg1"/>
                </a:solidFill>
                <a:latin typeface="Times New Roman" panose="02020603050405020304" pitchFamily="18" charset="0"/>
              </a:rPr>
              <a:t>, should supplement their diet with a daily oral supplement that contains 150 </a:t>
            </a:r>
            <a:r>
              <a:rPr lang="en-US" dirty="0" err="1">
                <a:solidFill>
                  <a:schemeClr val="bg1"/>
                </a:solidFill>
                <a:latin typeface="Times New Roman" panose="02020603050405020304" pitchFamily="18" charset="0"/>
              </a:rPr>
              <a:t>μg</a:t>
            </a:r>
            <a:r>
              <a:rPr lang="en-US" dirty="0">
                <a:solidFill>
                  <a:schemeClr val="bg1"/>
                </a:solidFill>
                <a:latin typeface="Times New Roman" panose="02020603050405020304" pitchFamily="18" charset="0"/>
              </a:rPr>
              <a:t> </a:t>
            </a:r>
            <a:r>
              <a:rPr lang="en-US" dirty="0" smtClean="0">
                <a:solidFill>
                  <a:schemeClr val="bg1"/>
                </a:solidFill>
                <a:latin typeface="Times New Roman" panose="02020603050405020304" pitchFamily="18" charset="0"/>
              </a:rPr>
              <a:t>of iodine </a:t>
            </a:r>
            <a:r>
              <a:rPr lang="en-US" dirty="0">
                <a:solidFill>
                  <a:schemeClr val="bg1"/>
                </a:solidFill>
                <a:latin typeface="Times New Roman" panose="02020603050405020304" pitchFamily="18" charset="0"/>
              </a:rPr>
              <a:t>in the form of potassium iodide. </a:t>
            </a:r>
            <a:r>
              <a:rPr lang="en-US" u="sng" dirty="0">
                <a:solidFill>
                  <a:schemeClr val="bg1"/>
                </a:solidFill>
                <a:latin typeface="Times New Roman" panose="02020603050405020304" pitchFamily="18" charset="0"/>
              </a:rPr>
              <a:t>This is optimally started 3 months in advance </a:t>
            </a:r>
            <a:r>
              <a:rPr lang="en-US" u="sng" dirty="0" smtClean="0">
                <a:solidFill>
                  <a:schemeClr val="bg1"/>
                </a:solidFill>
                <a:latin typeface="Times New Roman" panose="02020603050405020304" pitchFamily="18" charset="0"/>
              </a:rPr>
              <a:t>of planned </a:t>
            </a:r>
            <a:r>
              <a:rPr lang="en-US" u="sng" dirty="0">
                <a:solidFill>
                  <a:schemeClr val="bg1"/>
                </a:solidFill>
                <a:latin typeface="Times New Roman" panose="02020603050405020304" pitchFamily="18" charset="0"/>
              </a:rPr>
              <a:t>pregnancy</a:t>
            </a:r>
            <a:r>
              <a:rPr lang="en-US" i="1" u="sng"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Moderate-quality evidence)</a:t>
            </a:r>
          </a:p>
          <a:p>
            <a:pPr marL="0" indent="0">
              <a:buNone/>
            </a:pPr>
            <a:endParaRPr lang="en-US" sz="1800" dirty="0"/>
          </a:p>
        </p:txBody>
      </p:sp>
    </p:spTree>
    <p:extLst>
      <p:ext uri="{BB962C8B-B14F-4D97-AF65-F5344CB8AC3E}">
        <p14:creationId xmlns:p14="http://schemas.microsoft.com/office/powerpoint/2010/main" val="1045267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5"/>
            <a:ext cx="10515600" cy="4351338"/>
          </a:xfrm>
        </p:spPr>
        <p:txBody>
          <a:bodyPr>
            <a:noAutofit/>
          </a:bodyPr>
          <a:lstStyle/>
          <a:p>
            <a:pPr lvl="0">
              <a:buSzPct val="125000"/>
            </a:pPr>
            <a:r>
              <a:rPr lang="en-US" b="1" dirty="0">
                <a:solidFill>
                  <a:srgbClr val="FFFF00"/>
                </a:solidFill>
                <a:latin typeface="Times New Roman" panose="02020603050405020304" pitchFamily="18" charset="0"/>
              </a:rPr>
              <a:t>Recommendation 7</a:t>
            </a:r>
          </a:p>
          <a:p>
            <a:pPr marL="0" indent="0">
              <a:buNone/>
            </a:pPr>
            <a:r>
              <a:rPr lang="en-US" dirty="0">
                <a:solidFill>
                  <a:schemeClr val="bg1"/>
                </a:solidFill>
                <a:latin typeface="Times New Roman" panose="02020603050405020304" pitchFamily="18" charset="0"/>
              </a:rPr>
              <a:t>In low-resource countries and regions where neither salt iodization nor daily iodine supplements are feasible, a single annual dose of ~400 mg iodized oil for pregnant </a:t>
            </a:r>
            <a:r>
              <a:rPr lang="en-US" dirty="0" smtClean="0">
                <a:solidFill>
                  <a:schemeClr val="bg1"/>
                </a:solidFill>
                <a:latin typeface="Times New Roman" panose="02020603050405020304" pitchFamily="18" charset="0"/>
              </a:rPr>
              <a:t>women and </a:t>
            </a:r>
            <a:r>
              <a:rPr lang="en-US" dirty="0">
                <a:solidFill>
                  <a:schemeClr val="bg1"/>
                </a:solidFill>
                <a:latin typeface="Times New Roman" panose="02020603050405020304" pitchFamily="18" charset="0"/>
              </a:rPr>
              <a:t>women of childbearing age can be used as a temporary measure to protect </a:t>
            </a:r>
            <a:r>
              <a:rPr lang="en-US" dirty="0" smtClean="0">
                <a:solidFill>
                  <a:schemeClr val="bg1"/>
                </a:solidFill>
                <a:latin typeface="Times New Roman" panose="02020603050405020304" pitchFamily="18" charset="0"/>
              </a:rPr>
              <a:t>vulnerable populations</a:t>
            </a:r>
            <a:r>
              <a:rPr lang="en-US" dirty="0">
                <a:solidFill>
                  <a:schemeClr val="bg1"/>
                </a:solidFill>
                <a:latin typeface="Times New Roman" panose="02020603050405020304" pitchFamily="18" charset="0"/>
              </a:rPr>
              <a:t>. This should not be employed as a long-term strategy or in regions where </a:t>
            </a:r>
            <a:r>
              <a:rPr lang="en-US" dirty="0" smtClean="0">
                <a:solidFill>
                  <a:schemeClr val="bg1"/>
                </a:solidFill>
                <a:latin typeface="Times New Roman" panose="02020603050405020304" pitchFamily="18" charset="0"/>
              </a:rPr>
              <a:t>other options </a:t>
            </a:r>
            <a:r>
              <a:rPr lang="en-US" dirty="0">
                <a:solidFill>
                  <a:schemeClr val="bg1"/>
                </a:solidFill>
                <a:latin typeface="Times New Roman" panose="02020603050405020304" pitchFamily="18" charset="0"/>
              </a:rPr>
              <a:t>are available</a:t>
            </a:r>
            <a:r>
              <a:rPr lang="en-US" b="1" i="1" dirty="0">
                <a:solidFill>
                  <a:schemeClr val="bg1"/>
                </a:solidFill>
                <a:latin typeface="Times New Roman" panose="02020603050405020304" pitchFamily="18" charset="0"/>
              </a:rPr>
              <a:t>. </a:t>
            </a:r>
            <a:endParaRPr lang="en-US" b="1" i="1"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Moderate-quality evidence</a:t>
            </a:r>
            <a:r>
              <a:rPr lang="en-US" b="1" i="1" dirty="0" smtClean="0">
                <a:solidFill>
                  <a:srgbClr val="FFFF00"/>
                </a:solidFill>
                <a:latin typeface="Times New Roman" panose="02020603050405020304" pitchFamily="18" charset="0"/>
              </a:rPr>
              <a:t>).</a:t>
            </a:r>
          </a:p>
          <a:p>
            <a:pPr marL="0" lvl="0" indent="0">
              <a:buNone/>
            </a:pPr>
            <a:endParaRPr lang="en-US" dirty="0" smtClean="0">
              <a:solidFill>
                <a:srgbClr val="FFFF00"/>
              </a:solidFill>
            </a:endParaRPr>
          </a:p>
          <a:p>
            <a:pPr lvl="0">
              <a:buSzPct val="125000"/>
            </a:pPr>
            <a:r>
              <a:rPr lang="en-US" b="1" dirty="0" smtClean="0">
                <a:solidFill>
                  <a:srgbClr val="FFFF00"/>
                </a:solidFill>
                <a:latin typeface="Times New Roman" panose="02020603050405020304" pitchFamily="18" charset="0"/>
              </a:rPr>
              <a:t>Recommendation </a:t>
            </a:r>
            <a:r>
              <a:rPr lang="en-US" b="1" dirty="0">
                <a:solidFill>
                  <a:srgbClr val="FFFF00"/>
                </a:solidFill>
                <a:latin typeface="Times New Roman" panose="02020603050405020304" pitchFamily="18" charset="0"/>
              </a:rPr>
              <a:t>8</a:t>
            </a:r>
          </a:p>
          <a:p>
            <a:pPr marL="0" lvl="0" indent="0">
              <a:buNone/>
            </a:pPr>
            <a:r>
              <a:rPr lang="en-US" dirty="0">
                <a:solidFill>
                  <a:schemeClr val="bg1"/>
                </a:solidFill>
                <a:latin typeface="Times New Roman" panose="02020603050405020304" pitchFamily="18" charset="0"/>
              </a:rPr>
              <a:t>There is no need to initiate iodine supplementation in pregnant women who are being treated for hyperthyroidism or who are taking LT4. </a:t>
            </a:r>
          </a:p>
          <a:p>
            <a:pPr marL="0" lvl="0" indent="0">
              <a:buNone/>
            </a:pPr>
            <a:r>
              <a:rPr lang="en-US" b="1" i="1" dirty="0">
                <a:solidFill>
                  <a:srgbClr val="FFFF00"/>
                </a:solidFill>
                <a:latin typeface="Times New Roman" panose="02020603050405020304" pitchFamily="18" charset="0"/>
              </a:rPr>
              <a:t>(Weak recommendation, Low quality evidence)</a:t>
            </a:r>
            <a:endParaRPr lang="en-US" dirty="0">
              <a:solidFill>
                <a:srgbClr val="FFFF00"/>
              </a:solidFill>
            </a:endParaRPr>
          </a:p>
        </p:txBody>
      </p:sp>
    </p:spTree>
    <p:extLst>
      <p:ext uri="{BB962C8B-B14F-4D97-AF65-F5344CB8AC3E}">
        <p14:creationId xmlns:p14="http://schemas.microsoft.com/office/powerpoint/2010/main" val="100553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1120" y="572339"/>
            <a:ext cx="6790276" cy="911133"/>
          </a:xfrm>
          <a:prstGeom prst="rect">
            <a:avLst/>
          </a:prstGeom>
        </p:spPr>
      </p:pic>
      <p:sp>
        <p:nvSpPr>
          <p:cNvPr id="2" name="Title 1"/>
          <p:cNvSpPr>
            <a:spLocks noGrp="1"/>
          </p:cNvSpPr>
          <p:nvPr>
            <p:ph type="title"/>
          </p:nvPr>
        </p:nvSpPr>
        <p:spPr>
          <a:xfrm>
            <a:off x="6426200" y="1057862"/>
            <a:ext cx="3266440" cy="447675"/>
          </a:xfrm>
        </p:spPr>
        <p:txBody>
          <a:bodyPr>
            <a:normAutofit/>
          </a:bodyPr>
          <a:lstStyle/>
          <a:p>
            <a:pPr lvl="0">
              <a:spcBef>
                <a:spcPts val="1000"/>
              </a:spcBef>
            </a:pPr>
            <a:r>
              <a:rPr lang="en-US" sz="1100" b="1" i="1" dirty="0">
                <a:solidFill>
                  <a:prstClr val="black"/>
                </a:solidFill>
                <a:latin typeface="Arial" panose="020B0604020202020204" pitchFamily="34" charset="0"/>
                <a:ea typeface="+mn-ea"/>
                <a:cs typeface="+mn-cs"/>
              </a:rPr>
              <a:t>Current Medical Research &amp; Opinion 2015</a:t>
            </a:r>
            <a:endParaRPr lang="en-US" sz="1100" b="1" dirty="0">
              <a:solidFill>
                <a:prstClr val="white"/>
              </a:solidFill>
              <a:latin typeface="Times New Roman" panose="02020603050405020304" pitchFamily="18" charset="0"/>
              <a:ea typeface="+mn-ea"/>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lvl="0" indent="0">
              <a:buNone/>
            </a:pPr>
            <a:r>
              <a:rPr lang="en-US" sz="2400" b="1" dirty="0" smtClean="0">
                <a:solidFill>
                  <a:srgbClr val="FFFF00"/>
                </a:solidFill>
                <a:latin typeface="Times New Roman" panose="02020603050405020304" pitchFamily="18" charset="0"/>
                <a:cs typeface="Times New Roman" panose="02020603050405020304" pitchFamily="18" charset="0"/>
              </a:rPr>
              <a:t>Methods:</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 total of 460 pregnant </a:t>
            </a:r>
            <a:r>
              <a:rPr lang="en-US" sz="2400" dirty="0" smtClean="0">
                <a:solidFill>
                  <a:schemeClr val="bg1"/>
                </a:solidFill>
                <a:latin typeface="Times New Roman" panose="02020603050405020304" pitchFamily="18" charset="0"/>
                <a:cs typeface="Times New Roman" panose="02020603050405020304" pitchFamily="18" charset="0"/>
              </a:rPr>
              <a:t>women belonging </a:t>
            </a:r>
            <a:r>
              <a:rPr lang="en-US" sz="2400" dirty="0">
                <a:solidFill>
                  <a:schemeClr val="bg1"/>
                </a:solidFill>
                <a:latin typeface="Times New Roman" panose="02020603050405020304" pitchFamily="18" charset="0"/>
                <a:cs typeface="Times New Roman" panose="02020603050405020304" pitchFamily="18" charset="0"/>
              </a:rPr>
              <a:t>to non-goiter areas (group 1; n=156) and endemic areas </a:t>
            </a:r>
            <a:r>
              <a:rPr lang="en-US" sz="2400" dirty="0" smtClean="0">
                <a:solidFill>
                  <a:schemeClr val="bg1"/>
                </a:solidFill>
                <a:latin typeface="Times New Roman" panose="02020603050405020304" pitchFamily="18" charset="0"/>
                <a:cs typeface="Times New Roman" panose="02020603050405020304" pitchFamily="18" charset="0"/>
              </a:rPr>
              <a:t>without (group </a:t>
            </a:r>
            <a:r>
              <a:rPr lang="en-US" sz="2400" dirty="0">
                <a:solidFill>
                  <a:schemeClr val="bg1"/>
                </a:solidFill>
                <a:latin typeface="Times New Roman" panose="02020603050405020304" pitchFamily="18" charset="0"/>
                <a:cs typeface="Times New Roman" panose="02020603050405020304" pitchFamily="18" charset="0"/>
              </a:rPr>
              <a:t>2; n=154) and with iodine supplementation (group 3; n=150), </a:t>
            </a:r>
            <a:r>
              <a:rPr lang="en-US" sz="2400" dirty="0" smtClean="0">
                <a:solidFill>
                  <a:schemeClr val="bg1"/>
                </a:solidFill>
                <a:latin typeface="Times New Roman" panose="02020603050405020304" pitchFamily="18" charset="0"/>
                <a:cs typeface="Times New Roman" panose="02020603050405020304" pitchFamily="18" charset="0"/>
              </a:rPr>
              <a:t>and their </a:t>
            </a:r>
            <a:r>
              <a:rPr lang="en-US" sz="2400" dirty="0">
                <a:solidFill>
                  <a:schemeClr val="bg1"/>
                </a:solidFill>
                <a:latin typeface="Times New Roman" panose="02020603050405020304" pitchFamily="18" charset="0"/>
                <a:cs typeface="Times New Roman" panose="02020603050405020304" pitchFamily="18" charset="0"/>
              </a:rPr>
              <a:t>respective </a:t>
            </a:r>
            <a:r>
              <a:rPr lang="en-US" sz="2400" dirty="0" err="1" smtClean="0">
                <a:solidFill>
                  <a:schemeClr val="bg1"/>
                </a:solidFill>
                <a:latin typeface="Times New Roman" panose="02020603050405020304" pitchFamily="18" charset="0"/>
                <a:cs typeface="Times New Roman" panose="02020603050405020304" pitchFamily="18" charset="0"/>
              </a:rPr>
              <a:t>newborns,Women</a:t>
            </a:r>
            <a:r>
              <a:rPr lang="en-US" sz="2400" dirty="0" smtClean="0">
                <a:solidFill>
                  <a:schemeClr val="bg1"/>
                </a:solidFill>
                <a:latin typeface="Times New Roman" panose="02020603050405020304" pitchFamily="18" charset="0"/>
                <a:cs typeface="Times New Roman" panose="02020603050405020304" pitchFamily="18" charset="0"/>
              </a:rPr>
              <a:t> of group 3 with visible goiter were </a:t>
            </a:r>
            <a:r>
              <a:rPr lang="en-US" sz="2400" dirty="0">
                <a:solidFill>
                  <a:schemeClr val="bg1"/>
                </a:solidFill>
                <a:latin typeface="Times New Roman" panose="02020603050405020304" pitchFamily="18" charset="0"/>
                <a:cs typeface="Times New Roman" panose="02020603050405020304" pitchFamily="18" charset="0"/>
              </a:rPr>
              <a:t>administered 2 capsules of iodized oil orally each containing </a:t>
            </a:r>
            <a:r>
              <a:rPr lang="en-US" sz="2400" dirty="0" smtClean="0">
                <a:solidFill>
                  <a:schemeClr val="bg1"/>
                </a:solidFill>
                <a:latin typeface="Times New Roman" panose="02020603050405020304" pitchFamily="18" charset="0"/>
                <a:cs typeface="Times New Roman" panose="02020603050405020304" pitchFamily="18" charset="0"/>
              </a:rPr>
              <a:t>200mg of </a:t>
            </a:r>
            <a:r>
              <a:rPr lang="en-US" sz="2400" dirty="0">
                <a:solidFill>
                  <a:schemeClr val="bg1"/>
                </a:solidFill>
                <a:latin typeface="Times New Roman" panose="02020603050405020304" pitchFamily="18" charset="0"/>
                <a:cs typeface="Times New Roman" panose="02020603050405020304" pitchFamily="18" charset="0"/>
              </a:rPr>
              <a:t>iodine, between 6-8 weeks of pregnancy. Blood samples were </a:t>
            </a:r>
            <a:r>
              <a:rPr lang="en-US" sz="2400" dirty="0" smtClean="0">
                <a:solidFill>
                  <a:schemeClr val="bg1"/>
                </a:solidFill>
                <a:latin typeface="Times New Roman" panose="02020603050405020304" pitchFamily="18" charset="0"/>
                <a:cs typeface="Times New Roman" panose="02020603050405020304" pitchFamily="18" charset="0"/>
              </a:rPr>
              <a:t>obtained from </a:t>
            </a:r>
            <a:r>
              <a:rPr lang="en-US" sz="2400" dirty="0">
                <a:solidFill>
                  <a:schemeClr val="bg1"/>
                </a:solidFill>
                <a:latin typeface="Times New Roman" panose="02020603050405020304" pitchFamily="18" charset="0"/>
                <a:cs typeface="Times New Roman" panose="02020603050405020304" pitchFamily="18" charset="0"/>
              </a:rPr>
              <a:t>all groups during each trimester, at parturition (umbilical cord </a:t>
            </a:r>
            <a:r>
              <a:rPr lang="en-US" sz="2400" dirty="0" smtClean="0">
                <a:solidFill>
                  <a:schemeClr val="bg1"/>
                </a:solidFill>
                <a:latin typeface="Times New Roman" panose="02020603050405020304" pitchFamily="18" charset="0"/>
                <a:cs typeface="Times New Roman" panose="02020603050405020304" pitchFamily="18" charset="0"/>
              </a:rPr>
              <a:t>blood) and </a:t>
            </a:r>
            <a:r>
              <a:rPr lang="en-US" sz="2400" dirty="0">
                <a:solidFill>
                  <a:schemeClr val="bg1"/>
                </a:solidFill>
                <a:latin typeface="Times New Roman" panose="02020603050405020304" pitchFamily="18" charset="0"/>
                <a:cs typeface="Times New Roman" panose="02020603050405020304" pitchFamily="18" charset="0"/>
              </a:rPr>
              <a:t>after delivery. </a:t>
            </a:r>
            <a:r>
              <a:rPr lang="en-US" sz="2400" dirty="0" smtClean="0">
                <a:solidFill>
                  <a:schemeClr val="bg1"/>
                </a:solidFill>
                <a:latin typeface="Times New Roman" panose="02020603050405020304" pitchFamily="18" charset="0"/>
                <a:cs typeface="Times New Roman" panose="02020603050405020304" pitchFamily="18" charset="0"/>
              </a:rPr>
              <a:t>T3,T4 </a:t>
            </a:r>
            <a:r>
              <a:rPr lang="en-US" sz="2400" dirty="0">
                <a:solidFill>
                  <a:schemeClr val="bg1"/>
                </a:solidFill>
                <a:latin typeface="Times New Roman" panose="02020603050405020304" pitchFamily="18" charset="0"/>
                <a:cs typeface="Times New Roman" panose="02020603050405020304" pitchFamily="18" charset="0"/>
              </a:rPr>
              <a:t>and </a:t>
            </a:r>
            <a:r>
              <a:rPr lang="en-US" sz="2400" dirty="0" smtClean="0">
                <a:solidFill>
                  <a:schemeClr val="bg1"/>
                </a:solidFill>
                <a:latin typeface="Times New Roman" panose="02020603050405020304" pitchFamily="18" charset="0"/>
                <a:cs typeface="Times New Roman" panose="02020603050405020304" pitchFamily="18" charset="0"/>
              </a:rPr>
              <a:t>TSH </a:t>
            </a:r>
            <a:r>
              <a:rPr lang="en-US" sz="2400" dirty="0">
                <a:solidFill>
                  <a:schemeClr val="bg1"/>
                </a:solidFill>
                <a:latin typeface="Times New Roman" panose="02020603050405020304" pitchFamily="18" charset="0"/>
                <a:cs typeface="Times New Roman" panose="02020603050405020304" pitchFamily="18" charset="0"/>
              </a:rPr>
              <a:t>levels were measured by specific enzyme immunoassays. </a:t>
            </a:r>
            <a:endParaRPr lang="en-US" sz="2400" dirty="0" smtClean="0">
              <a:solidFill>
                <a:schemeClr val="bg1"/>
              </a:solidFill>
              <a:latin typeface="Times New Roman" panose="02020603050405020304" pitchFamily="18" charset="0"/>
              <a:cs typeface="Times New Roman" panose="02020603050405020304" pitchFamily="18" charset="0"/>
            </a:endParaRPr>
          </a:p>
          <a:p>
            <a:pPr marL="0" lvl="0" indent="0">
              <a:buNone/>
            </a:pPr>
            <a:r>
              <a:rPr lang="en-US" sz="2400" b="1" dirty="0" smtClean="0">
                <a:solidFill>
                  <a:srgbClr val="FFFF00"/>
                </a:solidFill>
                <a:latin typeface="Times New Roman" panose="02020603050405020304" pitchFamily="18" charset="0"/>
                <a:cs typeface="Times New Roman" panose="02020603050405020304" pitchFamily="18" charset="0"/>
              </a:rPr>
              <a:t>Results</a:t>
            </a:r>
            <a:r>
              <a:rPr lang="en-US" sz="2400" b="1" dirty="0">
                <a:solidFill>
                  <a:srgbClr val="FFFF00"/>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 group 2, serum </a:t>
            </a:r>
            <a:r>
              <a:rPr lang="en-US" sz="2400" dirty="0" smtClean="0">
                <a:solidFill>
                  <a:schemeClr val="bg1"/>
                </a:solidFill>
                <a:latin typeface="Times New Roman" panose="02020603050405020304" pitchFamily="18" charset="0"/>
                <a:cs typeface="Times New Roman" panose="02020603050405020304" pitchFamily="18" charset="0"/>
              </a:rPr>
              <a:t>T4 concentrations </a:t>
            </a:r>
            <a:r>
              <a:rPr lang="en-US" sz="2400" dirty="0">
                <a:solidFill>
                  <a:schemeClr val="bg1"/>
                </a:solidFill>
                <a:latin typeface="Times New Roman" panose="02020603050405020304" pitchFamily="18" charset="0"/>
                <a:cs typeface="Times New Roman" panose="02020603050405020304" pitchFamily="18" charset="0"/>
              </a:rPr>
              <a:t>were low while T3 and TSH levels were high which showed hypothyroidism in the women </a:t>
            </a:r>
            <a:r>
              <a:rPr lang="en-US" sz="2400" dirty="0" smtClean="0">
                <a:solidFill>
                  <a:schemeClr val="bg1"/>
                </a:solidFill>
                <a:latin typeface="Times New Roman" panose="02020603050405020304" pitchFamily="18" charset="0"/>
                <a:cs typeface="Times New Roman" panose="02020603050405020304" pitchFamily="18" charset="0"/>
              </a:rPr>
              <a:t>of endemic </a:t>
            </a:r>
            <a:r>
              <a:rPr lang="en-US" sz="2400" dirty="0">
                <a:solidFill>
                  <a:schemeClr val="bg1"/>
                </a:solidFill>
                <a:latin typeface="Times New Roman" panose="02020603050405020304" pitchFamily="18" charset="0"/>
                <a:cs typeface="Times New Roman" panose="02020603050405020304" pitchFamily="18" charset="0"/>
              </a:rPr>
              <a:t>areas. Goiter size decreased in most of the subjects who received a single dose of iodized oil </a:t>
            </a:r>
            <a:r>
              <a:rPr lang="en-US" sz="2400" dirty="0" smtClean="0">
                <a:solidFill>
                  <a:schemeClr val="bg1"/>
                </a:solidFill>
                <a:latin typeface="Times New Roman" panose="02020603050405020304" pitchFamily="18" charset="0"/>
                <a:cs typeface="Times New Roman" panose="02020603050405020304" pitchFamily="18" charset="0"/>
              </a:rPr>
              <a:t>and resulted </a:t>
            </a:r>
            <a:r>
              <a:rPr lang="en-US" sz="2400" dirty="0">
                <a:solidFill>
                  <a:schemeClr val="bg1"/>
                </a:solidFill>
                <a:latin typeface="Times New Roman" panose="02020603050405020304" pitchFamily="18" charset="0"/>
                <a:cs typeface="Times New Roman" panose="02020603050405020304" pitchFamily="18" charset="0"/>
              </a:rPr>
              <a:t>in increase in serum concentrations of thyroid hormones; whereas, TSH levels decreased. </a:t>
            </a:r>
            <a:r>
              <a:rPr lang="en-US" sz="2400" dirty="0" err="1" smtClean="0">
                <a:solidFill>
                  <a:schemeClr val="bg1"/>
                </a:solidFill>
                <a:latin typeface="Times New Roman" panose="02020603050405020304" pitchFamily="18" charset="0"/>
                <a:cs typeface="Times New Roman" panose="02020603050405020304" pitchFamily="18" charset="0"/>
              </a:rPr>
              <a:t>Iodinesupplementation</a:t>
            </a:r>
            <a:r>
              <a:rPr lang="en-US" sz="2400" dirty="0" smtClean="0">
                <a:solidFill>
                  <a:schemeClr val="bg1"/>
                </a:solidFill>
                <a:latin typeface="Times New Roman" panose="02020603050405020304" pitchFamily="18" charset="0"/>
                <a:cs typeface="Times New Roman" panose="02020603050405020304" pitchFamily="18" charset="0"/>
              </a:rPr>
              <a:t> also </a:t>
            </a:r>
            <a:r>
              <a:rPr lang="en-US" sz="2400" dirty="0">
                <a:solidFill>
                  <a:schemeClr val="bg1"/>
                </a:solidFill>
                <a:latin typeface="Times New Roman" panose="02020603050405020304" pitchFamily="18" charset="0"/>
                <a:cs typeface="Times New Roman" panose="02020603050405020304" pitchFamily="18" charset="0"/>
              </a:rPr>
              <a:t>resulted in raised T4 and low TSH levels in the cord-blood of neonates. </a:t>
            </a:r>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394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6417524" y="2501959"/>
            <a:ext cx="4936276" cy="2894867"/>
          </a:xfrm>
          <a:prstGeom prst="rect">
            <a:avLst/>
          </a:prstGeom>
        </p:spPr>
      </p:pic>
      <p:pic>
        <p:nvPicPr>
          <p:cNvPr id="7" name="Picture 6"/>
          <p:cNvPicPr>
            <a:picLocks noChangeAspect="1"/>
          </p:cNvPicPr>
          <p:nvPr/>
        </p:nvPicPr>
        <p:blipFill>
          <a:blip r:embed="rId3"/>
          <a:stretch>
            <a:fillRect/>
          </a:stretch>
        </p:blipFill>
        <p:spPr>
          <a:xfrm>
            <a:off x="838200" y="2467359"/>
            <a:ext cx="4774051" cy="2929467"/>
          </a:xfrm>
          <a:prstGeom prst="rect">
            <a:avLst/>
          </a:prstGeom>
        </p:spPr>
      </p:pic>
    </p:spTree>
    <p:extLst>
      <p:ext uri="{BB962C8B-B14F-4D97-AF65-F5344CB8AC3E}">
        <p14:creationId xmlns:p14="http://schemas.microsoft.com/office/powerpoint/2010/main" val="944076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lvl="0"/>
            <a:r>
              <a:rPr lang="en-US" b="1" dirty="0">
                <a:solidFill>
                  <a:srgbClr val="FFFF00"/>
                </a:solidFill>
                <a:latin typeface="Times New Roman" panose="02020603050405020304" pitchFamily="18" charset="0"/>
              </a:rPr>
              <a:t>Recommendation 10</a:t>
            </a:r>
          </a:p>
          <a:p>
            <a:pPr marL="0" lvl="0" indent="0">
              <a:buNone/>
            </a:pPr>
            <a:r>
              <a:rPr lang="en-US" dirty="0">
                <a:solidFill>
                  <a:schemeClr val="bg1"/>
                </a:solidFill>
                <a:latin typeface="Times New Roman" panose="02020603050405020304" pitchFamily="18" charset="0"/>
              </a:rPr>
              <a:t>Sustained iodine intake from diet and dietary supplements </a:t>
            </a:r>
            <a:r>
              <a:rPr lang="en-US" u="sng" dirty="0">
                <a:solidFill>
                  <a:schemeClr val="bg1"/>
                </a:solidFill>
                <a:latin typeface="Times New Roman" panose="02020603050405020304" pitchFamily="18" charset="0"/>
              </a:rPr>
              <a:t>exceeding 500 </a:t>
            </a:r>
            <a:r>
              <a:rPr lang="en-US" u="sng" dirty="0" err="1">
                <a:solidFill>
                  <a:schemeClr val="bg1"/>
                </a:solidFill>
                <a:latin typeface="Times New Roman" panose="02020603050405020304" pitchFamily="18" charset="0"/>
              </a:rPr>
              <a:t>μg</a:t>
            </a:r>
            <a:r>
              <a:rPr lang="en-US" u="sng" dirty="0">
                <a:solidFill>
                  <a:schemeClr val="bg1"/>
                </a:solidFill>
                <a:latin typeface="Times New Roman" panose="02020603050405020304" pitchFamily="18" charset="0"/>
              </a:rPr>
              <a:t> daily </a:t>
            </a:r>
            <a:r>
              <a:rPr lang="en-US" dirty="0">
                <a:solidFill>
                  <a:schemeClr val="bg1"/>
                </a:solidFill>
                <a:latin typeface="Times New Roman" panose="02020603050405020304" pitchFamily="18" charset="0"/>
              </a:rPr>
              <a:t>should be avoided during pregnancy due to concerns about the potential for fetal thyroid dysfunction.</a:t>
            </a:r>
          </a:p>
          <a:p>
            <a:pPr marL="0" lvl="0" indent="0">
              <a:buNone/>
            </a:pPr>
            <a:r>
              <a:rPr lang="en-US" b="1" i="1" dirty="0">
                <a:solidFill>
                  <a:srgbClr val="FFFF00"/>
                </a:solidFill>
                <a:latin typeface="Times New Roman" panose="02020603050405020304" pitchFamily="18" charset="0"/>
              </a:rPr>
              <a:t>(Strong recommendation, Moderate quality </a:t>
            </a:r>
            <a:r>
              <a:rPr lang="en-US" b="1" i="1" dirty="0" smtClean="0">
                <a:solidFill>
                  <a:srgbClr val="FFFF00"/>
                </a:solidFill>
                <a:latin typeface="Times New Roman" panose="02020603050405020304" pitchFamily="18" charset="0"/>
              </a:rPr>
              <a:t>evidence)</a:t>
            </a:r>
            <a:endParaRPr lang="en-US" dirty="0" smtClean="0">
              <a:solidFill>
                <a:srgbClr val="FFFF00"/>
              </a:solidFill>
            </a:endParaRPr>
          </a:p>
          <a:p>
            <a:pPr marL="0" lvl="0" indent="0">
              <a:buNone/>
            </a:pPr>
            <a:endParaRPr lang="en-US" dirty="0" smtClean="0">
              <a:solidFill>
                <a:schemeClr val="bg1"/>
              </a:solidFill>
              <a:latin typeface="Times New Roman" panose="02020603050405020304" pitchFamily="18" charset="0"/>
              <a:cs typeface="Times New Roman" panose="02020603050405020304" pitchFamily="18" charset="0"/>
            </a:endParaRPr>
          </a:p>
          <a:p>
            <a:pPr marL="0" lvl="0" indent="0">
              <a:buNone/>
            </a:pPr>
            <a:endParaRPr lang="en-US" sz="1600" dirty="0" smtClean="0">
              <a:solidFill>
                <a:schemeClr val="bg1"/>
              </a:solidFill>
              <a:latin typeface="Times New Roman" panose="02020603050405020304" pitchFamily="18" charset="0"/>
              <a:cs typeface="Times New Roman" panose="02020603050405020304" pitchFamily="18" charset="0"/>
            </a:endParaRPr>
          </a:p>
          <a:p>
            <a:pPr marL="0" lvl="0" indent="0">
              <a:buNone/>
            </a:pPr>
            <a:endParaRPr lang="en-US" sz="1600" dirty="0">
              <a:solidFill>
                <a:schemeClr val="bg1"/>
              </a:solidFill>
              <a:latin typeface="Times New Roman" panose="02020603050405020304" pitchFamily="18" charset="0"/>
              <a:cs typeface="Times New Roman" panose="02020603050405020304" pitchFamily="18" charset="0"/>
            </a:endParaRPr>
          </a:p>
          <a:p>
            <a:pPr marL="0" lvl="0" indent="0">
              <a:buNone/>
            </a:pPr>
            <a:endParaRPr lang="en-US" sz="1600" dirty="0">
              <a:solidFill>
                <a:schemeClr val="bg1"/>
              </a:solidFill>
              <a:latin typeface="Times New Roman" panose="02020603050405020304" pitchFamily="18" charset="0"/>
              <a:cs typeface="Times New Roman" panose="02020603050405020304" pitchFamily="18" charset="0"/>
            </a:endParaRPr>
          </a:p>
          <a:p>
            <a:pPr marL="0" lvl="0" indent="0">
              <a:buNone/>
            </a:pPr>
            <a:r>
              <a:rPr lang="en-US" sz="2000" b="1" dirty="0" smtClean="0">
                <a:solidFill>
                  <a:srgbClr val="FFFF99"/>
                </a:solidFill>
                <a:latin typeface="AdvP6EC5"/>
              </a:rPr>
              <a:t>(</a:t>
            </a:r>
            <a:r>
              <a:rPr lang="en-US" sz="2000" b="1" dirty="0" smtClean="0">
                <a:solidFill>
                  <a:srgbClr val="FFFF99"/>
                </a:solidFill>
                <a:latin typeface="Times New Roman" panose="02020603050405020304" pitchFamily="18" charset="0"/>
                <a:cs typeface="Times New Roman" panose="02020603050405020304" pitchFamily="18" charset="0"/>
              </a:rPr>
              <a:t>RECOMMENDATION 40</a:t>
            </a:r>
            <a:r>
              <a:rPr lang="en-US" sz="2000" dirty="0" smtClean="0">
                <a:solidFill>
                  <a:srgbClr val="FFFF99"/>
                </a:solidFill>
                <a:latin typeface="Times New Roman" panose="02020603050405020304" pitchFamily="18" charset="0"/>
                <a:cs typeface="Times New Roman" panose="02020603050405020304" pitchFamily="18" charset="0"/>
              </a:rPr>
              <a:t>:Sustained </a:t>
            </a:r>
            <a:r>
              <a:rPr lang="en-US" sz="2000" dirty="0">
                <a:solidFill>
                  <a:srgbClr val="FFFF99"/>
                </a:solidFill>
                <a:latin typeface="Times New Roman" panose="02020603050405020304" pitchFamily="18" charset="0"/>
                <a:cs typeface="Times New Roman" panose="02020603050405020304" pitchFamily="18" charset="0"/>
              </a:rPr>
              <a:t>iodine intake from diet and dietary </a:t>
            </a:r>
            <a:r>
              <a:rPr lang="en-US" sz="2000" dirty="0" smtClean="0">
                <a:solidFill>
                  <a:srgbClr val="FFFF99"/>
                </a:solidFill>
                <a:latin typeface="Times New Roman" panose="02020603050405020304" pitchFamily="18" charset="0"/>
                <a:cs typeface="Times New Roman" panose="02020603050405020304" pitchFamily="18" charset="0"/>
              </a:rPr>
              <a:t>supplements exceeding </a:t>
            </a:r>
            <a:r>
              <a:rPr lang="en-US" sz="2000" u="sng" dirty="0">
                <a:solidFill>
                  <a:srgbClr val="FFFF99"/>
                </a:solidFill>
                <a:latin typeface="Times New Roman" panose="02020603050405020304" pitchFamily="18" charset="0"/>
                <a:cs typeface="Times New Roman" panose="02020603050405020304" pitchFamily="18" charset="0"/>
              </a:rPr>
              <a:t>500–1100 </a:t>
            </a:r>
            <a:r>
              <a:rPr lang="en-US" sz="2000" u="sng" dirty="0" smtClean="0">
                <a:solidFill>
                  <a:srgbClr val="FFFF99"/>
                </a:solidFill>
                <a:latin typeface="Times New Roman" panose="02020603050405020304" pitchFamily="18" charset="0"/>
                <a:cs typeface="Times New Roman" panose="02020603050405020304" pitchFamily="18" charset="0"/>
              </a:rPr>
              <a:t>mcg </a:t>
            </a:r>
            <a:r>
              <a:rPr lang="en-US" sz="2000" u="sng" dirty="0">
                <a:solidFill>
                  <a:srgbClr val="FFFF99"/>
                </a:solidFill>
                <a:latin typeface="Times New Roman" panose="02020603050405020304" pitchFamily="18" charset="0"/>
                <a:cs typeface="Times New Roman" panose="02020603050405020304" pitchFamily="18" charset="0"/>
              </a:rPr>
              <a:t>daily </a:t>
            </a:r>
            <a:r>
              <a:rPr lang="en-US" sz="2000" dirty="0">
                <a:solidFill>
                  <a:srgbClr val="FFFF99"/>
                </a:solidFill>
                <a:latin typeface="Times New Roman" panose="02020603050405020304" pitchFamily="18" charset="0"/>
                <a:cs typeface="Times New Roman" panose="02020603050405020304" pitchFamily="18" charset="0"/>
              </a:rPr>
              <a:t>should be avoided due to </a:t>
            </a:r>
            <a:r>
              <a:rPr lang="en-US" sz="2000" dirty="0" smtClean="0">
                <a:solidFill>
                  <a:srgbClr val="FFFF99"/>
                </a:solidFill>
                <a:latin typeface="Times New Roman" panose="02020603050405020304" pitchFamily="18" charset="0"/>
                <a:cs typeface="Times New Roman" panose="02020603050405020304" pitchFamily="18" charset="0"/>
              </a:rPr>
              <a:t>concerns about </a:t>
            </a:r>
            <a:r>
              <a:rPr lang="en-US" sz="2000" dirty="0">
                <a:solidFill>
                  <a:srgbClr val="FFFF99"/>
                </a:solidFill>
                <a:latin typeface="Times New Roman" panose="02020603050405020304" pitchFamily="18" charset="0"/>
                <a:cs typeface="Times New Roman" panose="02020603050405020304" pitchFamily="18" charset="0"/>
              </a:rPr>
              <a:t>the potential for fetal </a:t>
            </a:r>
            <a:r>
              <a:rPr lang="en-US" sz="2000" dirty="0" err="1" smtClean="0">
                <a:solidFill>
                  <a:srgbClr val="FFFF99"/>
                </a:solidFill>
                <a:latin typeface="Times New Roman" panose="02020603050405020304" pitchFamily="18" charset="0"/>
                <a:cs typeface="Times New Roman" panose="02020603050405020304" pitchFamily="18" charset="0"/>
              </a:rPr>
              <a:t>hypothyroidism.</a:t>
            </a:r>
            <a:r>
              <a:rPr lang="en-US" sz="2000" u="sng" dirty="0" err="1" smtClean="0">
                <a:solidFill>
                  <a:srgbClr val="FFFF99"/>
                </a:solidFill>
                <a:latin typeface="Times New Roman" panose="02020603050405020304" pitchFamily="18" charset="0"/>
                <a:cs typeface="Times New Roman" panose="02020603050405020304" pitchFamily="18" charset="0"/>
              </a:rPr>
              <a:t>Level</a:t>
            </a:r>
            <a:r>
              <a:rPr lang="en-US" sz="2000" u="sng" dirty="0" smtClean="0">
                <a:solidFill>
                  <a:srgbClr val="FFFF99"/>
                </a:solidFill>
                <a:latin typeface="Times New Roman" panose="02020603050405020304" pitchFamily="18" charset="0"/>
                <a:cs typeface="Times New Roman" panose="02020603050405020304" pitchFamily="18" charset="0"/>
              </a:rPr>
              <a:t> C</a:t>
            </a:r>
            <a:r>
              <a:rPr lang="en-US" sz="2000" dirty="0" smtClean="0">
                <a:solidFill>
                  <a:srgbClr val="FFFF99"/>
                </a:solidFill>
                <a:latin typeface="Times New Roman" panose="02020603050405020304" pitchFamily="18" charset="0"/>
                <a:cs typeface="Times New Roman" panose="02020603050405020304" pitchFamily="18" charset="0"/>
              </a:rPr>
              <a:t>-USPSTF)</a:t>
            </a:r>
            <a:endParaRPr lang="en-US" sz="2000" dirty="0">
              <a:solidFill>
                <a:srgbClr val="FFFF99"/>
              </a:solidFill>
              <a:latin typeface="Times New Roman" panose="02020603050405020304" pitchFamily="18" charset="0"/>
              <a:cs typeface="Times New Roman" panose="02020603050405020304" pitchFamily="18" charset="0"/>
            </a:endParaRPr>
          </a:p>
          <a:p>
            <a:endParaRPr lang="en-US" sz="2000" dirty="0">
              <a:solidFill>
                <a:srgbClr val="FFFF99"/>
              </a:solidFill>
            </a:endParaRPr>
          </a:p>
        </p:txBody>
      </p:sp>
    </p:spTree>
    <p:extLst>
      <p:ext uri="{BB962C8B-B14F-4D97-AF65-F5344CB8AC3E}">
        <p14:creationId xmlns:p14="http://schemas.microsoft.com/office/powerpoint/2010/main" val="1198527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3237" y="145221"/>
            <a:ext cx="7485526" cy="1545467"/>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solidFill>
                  <a:srgbClr val="FFFF00"/>
                </a:solidFill>
                <a:latin typeface="Times New Roman" panose="02020603050405020304" pitchFamily="18" charset="0"/>
                <a:cs typeface="Times New Roman" panose="02020603050405020304" pitchFamily="18" charset="0"/>
              </a:rPr>
              <a:t>Method:</a:t>
            </a:r>
            <a:r>
              <a:rPr lang="en-US" b="1"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7190 </a:t>
            </a:r>
            <a:r>
              <a:rPr lang="en-US" dirty="0">
                <a:solidFill>
                  <a:schemeClr val="bg1"/>
                </a:solidFill>
                <a:latin typeface="Times New Roman" panose="02020603050405020304" pitchFamily="18" charset="0"/>
                <a:cs typeface="Times New Roman" panose="02020603050405020304" pitchFamily="18" charset="0"/>
              </a:rPr>
              <a:t>pregnant women at 4–8 weeks gestation </a:t>
            </a:r>
            <a:r>
              <a:rPr lang="en-US" dirty="0" smtClean="0">
                <a:solidFill>
                  <a:schemeClr val="bg1"/>
                </a:solidFill>
                <a:latin typeface="Times New Roman" panose="02020603050405020304" pitchFamily="18" charset="0"/>
                <a:cs typeface="Times New Roman" panose="02020603050405020304" pitchFamily="18" charset="0"/>
              </a:rPr>
              <a:t>were investigated </a:t>
            </a:r>
            <a:r>
              <a:rPr lang="en-US" dirty="0">
                <a:solidFill>
                  <a:schemeClr val="bg1"/>
                </a:solidFill>
                <a:latin typeface="Times New Roman" panose="02020603050405020304" pitchFamily="18" charset="0"/>
                <a:cs typeface="Times New Roman" panose="02020603050405020304" pitchFamily="18" charset="0"/>
              </a:rPr>
              <a:t>and their UIC, serum thyroid stimulating hormone (TSH), free thyroxine (FT4), </a:t>
            </a:r>
            <a:r>
              <a:rPr lang="en-US" dirty="0" err="1" smtClean="0">
                <a:solidFill>
                  <a:schemeClr val="bg1"/>
                </a:solidFill>
                <a:latin typeface="Times New Roman" panose="02020603050405020304" pitchFamily="18" charset="0"/>
                <a:cs typeface="Times New Roman" panose="02020603050405020304" pitchFamily="18" charset="0"/>
              </a:rPr>
              <a:t>thyroidperoxidase</a:t>
            </a:r>
            <a:r>
              <a:rPr lang="en-US" dirty="0" smtClean="0">
                <a:solidFill>
                  <a:schemeClr val="bg1"/>
                </a:solidFill>
                <a:latin typeface="Times New Roman" panose="02020603050405020304" pitchFamily="18" charset="0"/>
                <a:cs typeface="Times New Roman" panose="02020603050405020304" pitchFamily="18" charset="0"/>
              </a:rPr>
              <a:t> antibody </a:t>
            </a: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TPOAb</a:t>
            </a:r>
            <a:r>
              <a:rPr lang="en-US" dirty="0">
                <a:solidFill>
                  <a:schemeClr val="bg1"/>
                </a:solidFill>
                <a:latin typeface="Times New Roman" panose="02020603050405020304" pitchFamily="18" charset="0"/>
                <a:cs typeface="Times New Roman" panose="02020603050405020304" pitchFamily="18" charset="0"/>
              </a:rPr>
              <a:t>), thyroglobulin antibody (</a:t>
            </a:r>
            <a:r>
              <a:rPr lang="en-US" dirty="0" err="1">
                <a:solidFill>
                  <a:schemeClr val="bg1"/>
                </a:solidFill>
                <a:latin typeface="Times New Roman" panose="02020603050405020304" pitchFamily="18" charset="0"/>
                <a:cs typeface="Times New Roman" panose="02020603050405020304" pitchFamily="18" charset="0"/>
              </a:rPr>
              <a:t>TgAb</a:t>
            </a:r>
            <a:r>
              <a:rPr lang="en-US" dirty="0">
                <a:solidFill>
                  <a:schemeClr val="bg1"/>
                </a:solidFill>
                <a:latin typeface="Times New Roman" panose="02020603050405020304" pitchFamily="18" charset="0"/>
                <a:cs typeface="Times New Roman" panose="02020603050405020304" pitchFamily="18" charset="0"/>
              </a:rPr>
              <a:t>), and thyroglobulin (</a:t>
            </a:r>
            <a:r>
              <a:rPr lang="en-US" dirty="0" err="1">
                <a:solidFill>
                  <a:schemeClr val="bg1"/>
                </a:solidFill>
                <a:latin typeface="Times New Roman" panose="02020603050405020304" pitchFamily="18" charset="0"/>
                <a:cs typeface="Times New Roman" panose="02020603050405020304" pitchFamily="18" charset="0"/>
              </a:rPr>
              <a:t>Tg</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were measured</a:t>
            </a:r>
            <a:r>
              <a:rPr lang="en-US" dirty="0">
                <a:solidFill>
                  <a:schemeClr val="bg1"/>
                </a:solidFill>
                <a:latin typeface="Times New Roman" panose="02020603050405020304" pitchFamily="18" charset="0"/>
                <a:cs typeface="Times New Roman" panose="02020603050405020304" pitchFamily="18" charset="0"/>
              </a:rPr>
              <a:t>.</a:t>
            </a:r>
          </a:p>
          <a:p>
            <a:endParaRPr lang="en-US" b="1" dirty="0" smtClean="0">
              <a:solidFill>
                <a:schemeClr val="bg1"/>
              </a:solidFill>
              <a:latin typeface="Times New Roman" panose="02020603050405020304" pitchFamily="18" charset="0"/>
              <a:cs typeface="Times New Roman" panose="02020603050405020304" pitchFamily="18" charset="0"/>
            </a:endParaRPr>
          </a:p>
          <a:p>
            <a:r>
              <a:rPr lang="en-US" b="1" dirty="0" smtClean="0">
                <a:solidFill>
                  <a:srgbClr val="FFFF00"/>
                </a:solidFill>
                <a:latin typeface="Times New Roman" panose="02020603050405020304" pitchFamily="18" charset="0"/>
                <a:cs typeface="Times New Roman" panose="02020603050405020304" pitchFamily="18" charset="0"/>
              </a:rPr>
              <a:t>Results</a:t>
            </a:r>
            <a:r>
              <a:rPr lang="en-US" b="1" dirty="0">
                <a:solidFill>
                  <a:srgbClr val="FFFF00"/>
                </a:solidFill>
                <a:latin typeface="Times New Roman" panose="02020603050405020304" pitchFamily="18" charset="0"/>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The prevalence of overt hypothyroidism was lowest in the group with UIC 150–249 </a:t>
            </a:r>
            <a:r>
              <a:rPr lang="en-US" dirty="0" smtClean="0">
                <a:solidFill>
                  <a:schemeClr val="bg1"/>
                </a:solidFill>
                <a:latin typeface="Times New Roman" panose="02020603050405020304" pitchFamily="18" charset="0"/>
                <a:cs typeface="Times New Roman" panose="02020603050405020304" pitchFamily="18" charset="0"/>
              </a:rPr>
              <a:t>mcg/L. </a:t>
            </a:r>
            <a:r>
              <a:rPr lang="en-US" dirty="0" err="1">
                <a:solidFill>
                  <a:schemeClr val="bg1"/>
                </a:solidFill>
                <a:latin typeface="Times New Roman" panose="02020603050405020304" pitchFamily="18" charset="0"/>
                <a:cs typeface="Times New Roman" panose="02020603050405020304" pitchFamily="18" charset="0"/>
              </a:rPr>
              <a:t>Prevalences</a:t>
            </a:r>
            <a:r>
              <a:rPr lang="en-US" dirty="0">
                <a:solidFill>
                  <a:schemeClr val="bg1"/>
                </a:solidFill>
                <a:latin typeface="Times New Roman" panose="02020603050405020304" pitchFamily="18" charset="0"/>
                <a:cs typeface="Times New Roman" panose="02020603050405020304" pitchFamily="18" charset="0"/>
              </a:rPr>
              <a:t> of </a:t>
            </a:r>
            <a:r>
              <a:rPr lang="en-US" dirty="0" smtClean="0">
                <a:solidFill>
                  <a:schemeClr val="bg1"/>
                </a:solidFill>
                <a:latin typeface="Times New Roman" panose="02020603050405020304" pitchFamily="18" charset="0"/>
                <a:cs typeface="Times New Roman" panose="02020603050405020304" pitchFamily="18" charset="0"/>
              </a:rPr>
              <a:t>subclinical hypothyroidism </a:t>
            </a:r>
            <a:r>
              <a:rPr lang="en-US" dirty="0">
                <a:solidFill>
                  <a:schemeClr val="bg1"/>
                </a:solidFill>
                <a:latin typeface="Times New Roman" panose="02020603050405020304" pitchFamily="18" charset="0"/>
                <a:cs typeface="Times New Roman" panose="02020603050405020304" pitchFamily="18" charset="0"/>
              </a:rPr>
              <a:t>(2.4%) and isolated hypothyroxinemia (1.7%) were lower in the group with </a:t>
            </a:r>
            <a:r>
              <a:rPr lang="en-US" dirty="0" smtClean="0">
                <a:solidFill>
                  <a:schemeClr val="bg1"/>
                </a:solidFill>
                <a:latin typeface="Times New Roman" panose="02020603050405020304" pitchFamily="18" charset="0"/>
                <a:cs typeface="Times New Roman" panose="02020603050405020304" pitchFamily="18" charset="0"/>
              </a:rPr>
              <a:t>UIC 150–249 mcg/L</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Multivariate </a:t>
            </a:r>
            <a:r>
              <a:rPr lang="en-US" dirty="0">
                <a:solidFill>
                  <a:schemeClr val="bg1"/>
                </a:solidFill>
                <a:latin typeface="Times New Roman" panose="02020603050405020304" pitchFamily="18" charset="0"/>
                <a:cs typeface="Times New Roman" panose="02020603050405020304" pitchFamily="18" charset="0"/>
              </a:rPr>
              <a:t>logistic regression indicated </a:t>
            </a:r>
            <a:r>
              <a:rPr lang="en-US" dirty="0" smtClean="0">
                <a:solidFill>
                  <a:schemeClr val="bg1"/>
                </a:solidFill>
                <a:latin typeface="Times New Roman" panose="02020603050405020304" pitchFamily="18" charset="0"/>
                <a:cs typeface="Times New Roman" panose="02020603050405020304" pitchFamily="18" charset="0"/>
              </a:rPr>
              <a:t>that</a:t>
            </a:r>
            <a:r>
              <a:rPr lang="en-US" u="sng" dirty="0" smtClean="0">
                <a:solidFill>
                  <a:schemeClr val="bg1"/>
                </a:solidFill>
                <a:latin typeface="Times New Roman" panose="02020603050405020304" pitchFamily="18" charset="0"/>
                <a:cs typeface="Times New Roman" panose="02020603050405020304" pitchFamily="18" charset="0"/>
              </a:rPr>
              <a:t> </a:t>
            </a:r>
            <a:r>
              <a:rPr lang="en-US" u="sng" dirty="0">
                <a:solidFill>
                  <a:schemeClr val="bg1"/>
                </a:solidFill>
                <a:latin typeface="Times New Roman" panose="02020603050405020304" pitchFamily="18" charset="0"/>
                <a:cs typeface="Times New Roman" panose="02020603050405020304" pitchFamily="18" charset="0"/>
              </a:rPr>
              <a:t>excessive iodine intake (UIC  500 </a:t>
            </a:r>
            <a:r>
              <a:rPr lang="en-US" u="sng" dirty="0" smtClean="0">
                <a:solidFill>
                  <a:schemeClr val="bg1"/>
                </a:solidFill>
                <a:latin typeface="Times New Roman" panose="02020603050405020304" pitchFamily="18" charset="0"/>
                <a:cs typeface="Times New Roman" panose="02020603050405020304" pitchFamily="18" charset="0"/>
              </a:rPr>
              <a:t>mcg/L</a:t>
            </a:r>
            <a:r>
              <a:rPr lang="en-US" u="sng" dirty="0">
                <a:solidFill>
                  <a:schemeClr val="bg1"/>
                </a:solidFill>
                <a:latin typeface="Times New Roman" panose="02020603050405020304" pitchFamily="18" charset="0"/>
                <a:cs typeface="Times New Roman" panose="02020603050405020304" pitchFamily="18" charset="0"/>
              </a:rPr>
              <a:t>) </a:t>
            </a:r>
            <a:r>
              <a:rPr lang="en-US" u="sng" dirty="0" smtClean="0">
                <a:solidFill>
                  <a:schemeClr val="bg1"/>
                </a:solidFill>
                <a:latin typeface="Times New Roman" panose="02020603050405020304" pitchFamily="18" charset="0"/>
                <a:cs typeface="Times New Roman" panose="02020603050405020304" pitchFamily="18" charset="0"/>
              </a:rPr>
              <a:t>was </a:t>
            </a:r>
            <a:r>
              <a:rPr lang="en-US" u="sng" dirty="0">
                <a:solidFill>
                  <a:schemeClr val="bg1"/>
                </a:solidFill>
                <a:latin typeface="Times New Roman" panose="02020603050405020304" pitchFamily="18" charset="0"/>
                <a:cs typeface="Times New Roman" panose="02020603050405020304" pitchFamily="18" charset="0"/>
              </a:rPr>
              <a:t>associated </a:t>
            </a:r>
            <a:r>
              <a:rPr lang="en-US" u="sng" dirty="0" smtClean="0">
                <a:solidFill>
                  <a:schemeClr val="bg1"/>
                </a:solidFill>
                <a:latin typeface="Times New Roman" panose="02020603050405020304" pitchFamily="18" charset="0"/>
                <a:cs typeface="Times New Roman" panose="02020603050405020304" pitchFamily="18" charset="0"/>
              </a:rPr>
              <a:t>with </a:t>
            </a:r>
            <a:r>
              <a:rPr lang="en-US" u="sng" dirty="0">
                <a:solidFill>
                  <a:schemeClr val="bg1"/>
                </a:solidFill>
                <a:latin typeface="Times New Roman" panose="02020603050405020304" pitchFamily="18" charset="0"/>
                <a:cs typeface="Times New Roman" panose="02020603050405020304" pitchFamily="18" charset="0"/>
              </a:rPr>
              <a:t>a 2.17-fold increased risk of subclinical </a:t>
            </a:r>
            <a:r>
              <a:rPr lang="en-US" u="sng" dirty="0" smtClean="0">
                <a:solidFill>
                  <a:schemeClr val="bg1"/>
                </a:solidFill>
                <a:latin typeface="Times New Roman" panose="02020603050405020304" pitchFamily="18" charset="0"/>
                <a:cs typeface="Times New Roman" panose="02020603050405020304" pitchFamily="18" charset="0"/>
              </a:rPr>
              <a:t>hypothyroidism. </a:t>
            </a:r>
            <a:r>
              <a:rPr lang="en-US" dirty="0">
                <a:solidFill>
                  <a:schemeClr val="bg1"/>
                </a:solidFill>
                <a:latin typeface="Times New Roman" panose="02020603050405020304" pitchFamily="18" charset="0"/>
                <a:cs typeface="Times New Roman" panose="02020603050405020304" pitchFamily="18" charset="0"/>
              </a:rPr>
              <a:t>Meanwhile, </a:t>
            </a:r>
            <a:r>
              <a:rPr lang="en-US" dirty="0" smtClean="0">
                <a:solidFill>
                  <a:schemeClr val="bg1"/>
                </a:solidFill>
                <a:latin typeface="Times New Roman" panose="02020603050405020304" pitchFamily="18" charset="0"/>
                <a:cs typeface="Times New Roman" panose="02020603050405020304" pitchFamily="18" charset="0"/>
              </a:rPr>
              <a:t>excessive iodine </a:t>
            </a:r>
            <a:r>
              <a:rPr lang="en-US" dirty="0">
                <a:solidFill>
                  <a:schemeClr val="bg1"/>
                </a:solidFill>
                <a:latin typeface="Times New Roman" panose="02020603050405020304" pitchFamily="18" charset="0"/>
                <a:cs typeface="Times New Roman" panose="02020603050405020304" pitchFamily="18" charset="0"/>
              </a:rPr>
              <a:t>intake was associated with a 2.85-fold increased risk of isolated hypothyroxinemia. </a:t>
            </a:r>
          </a:p>
        </p:txBody>
      </p:sp>
      <p:sp>
        <p:nvSpPr>
          <p:cNvPr id="5" name="Rectangle 4"/>
          <p:cNvSpPr/>
          <p:nvPr/>
        </p:nvSpPr>
        <p:spPr>
          <a:xfrm>
            <a:off x="7725638" y="1377283"/>
            <a:ext cx="2052165" cy="253916"/>
          </a:xfrm>
          <a:prstGeom prst="rect">
            <a:avLst/>
          </a:prstGeom>
        </p:spPr>
        <p:txBody>
          <a:bodyPr wrap="none">
            <a:spAutoFit/>
          </a:bodyPr>
          <a:lstStyle/>
          <a:p>
            <a:r>
              <a:rPr lang="en-US" sz="1050" b="1" i="1" dirty="0">
                <a:latin typeface="Frutiger-BoldItalic"/>
              </a:rPr>
              <a:t>J </a:t>
            </a:r>
            <a:r>
              <a:rPr lang="en-US" sz="1050" b="1" i="1" dirty="0" err="1">
                <a:latin typeface="Frutiger-BoldItalic"/>
              </a:rPr>
              <a:t>Clin</a:t>
            </a:r>
            <a:r>
              <a:rPr lang="en-US" sz="1050" b="1" i="1" dirty="0">
                <a:latin typeface="Frutiger-BoldItalic"/>
              </a:rPr>
              <a:t> </a:t>
            </a:r>
            <a:r>
              <a:rPr lang="en-US" sz="1050" b="1" i="1" dirty="0" err="1">
                <a:latin typeface="Frutiger-BoldItalic"/>
              </a:rPr>
              <a:t>Endocrinol</a:t>
            </a:r>
            <a:r>
              <a:rPr lang="en-US" sz="1050" b="1" i="1" dirty="0">
                <a:latin typeface="Frutiger-BoldItalic"/>
              </a:rPr>
              <a:t> </a:t>
            </a:r>
            <a:r>
              <a:rPr lang="en-US" sz="1050" b="1" i="1" dirty="0" err="1" smtClean="0">
                <a:latin typeface="Frutiger-BoldItalic"/>
              </a:rPr>
              <a:t>Metab</a:t>
            </a:r>
            <a:r>
              <a:rPr lang="en-US" sz="1050" b="1" i="1" dirty="0" smtClean="0">
                <a:latin typeface="Frutiger-BoldItalic"/>
              </a:rPr>
              <a:t> 2015</a:t>
            </a:r>
            <a:endParaRPr lang="en-US" sz="2800" dirty="0"/>
          </a:p>
        </p:txBody>
      </p:sp>
    </p:spTree>
    <p:extLst>
      <p:ext uri="{BB962C8B-B14F-4D97-AF65-F5344CB8AC3E}">
        <p14:creationId xmlns:p14="http://schemas.microsoft.com/office/powerpoint/2010/main" val="2428124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98893" y="1690688"/>
            <a:ext cx="6594214" cy="4351338"/>
          </a:xfrm>
          <a:prstGeom prst="rect">
            <a:avLst/>
          </a:prstGeom>
        </p:spPr>
      </p:pic>
    </p:spTree>
    <p:extLst>
      <p:ext uri="{BB962C8B-B14F-4D97-AF65-F5344CB8AC3E}">
        <p14:creationId xmlns:p14="http://schemas.microsoft.com/office/powerpoint/2010/main" val="1767181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9574" y="67469"/>
            <a:ext cx="7161076" cy="1690688"/>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600" dirty="0">
                <a:solidFill>
                  <a:srgbClr val="FFFF00"/>
                </a:solidFill>
                <a:latin typeface="Times New Roman" panose="02020603050405020304" pitchFamily="18" charset="0"/>
                <a:cs typeface="Times New Roman" panose="02020603050405020304" pitchFamily="18" charset="0"/>
              </a:rPr>
              <a:t>METHODS:</a:t>
            </a:r>
            <a:r>
              <a:rPr lang="en-US" sz="2600" dirty="0">
                <a:solidFill>
                  <a:schemeClr val="bg1"/>
                </a:solidFill>
                <a:latin typeface="Times New Roman" panose="02020603050405020304" pitchFamily="18" charset="0"/>
                <a:cs typeface="Times New Roman" panose="02020603050405020304" pitchFamily="18" charset="0"/>
              </a:rPr>
              <a:t> In this cohort study, we assessed a total of 203 pregnant women in the first trimester of pregnancy </a:t>
            </a:r>
            <a:r>
              <a:rPr lang="en-US" sz="2600" dirty="0" smtClean="0">
                <a:solidFill>
                  <a:schemeClr val="bg1"/>
                </a:solidFill>
                <a:latin typeface="Times New Roman" panose="02020603050405020304" pitchFamily="18" charset="0"/>
                <a:cs typeface="Times New Roman" panose="02020603050405020304" pitchFamily="18" charset="0"/>
              </a:rPr>
              <a:t>and followed </a:t>
            </a:r>
            <a:r>
              <a:rPr lang="en-US" sz="2600" dirty="0">
                <a:solidFill>
                  <a:schemeClr val="bg1"/>
                </a:solidFill>
                <a:latin typeface="Times New Roman" panose="02020603050405020304" pitchFamily="18" charset="0"/>
                <a:cs typeface="Times New Roman" panose="02020603050405020304" pitchFamily="18" charset="0"/>
              </a:rPr>
              <a:t>them in the second and third trimesters. They were divided into two groups, group I with urinary iodine excretion (</a:t>
            </a:r>
            <a:r>
              <a:rPr lang="en-US" sz="2600" dirty="0" smtClean="0">
                <a:solidFill>
                  <a:schemeClr val="bg1"/>
                </a:solidFill>
                <a:latin typeface="Times New Roman" panose="02020603050405020304" pitchFamily="18" charset="0"/>
                <a:cs typeface="Times New Roman" panose="02020603050405020304" pitchFamily="18" charset="0"/>
              </a:rPr>
              <a:t>UIE)&lt;150 </a:t>
            </a:r>
            <a:r>
              <a:rPr lang="en-US" sz="2600" dirty="0">
                <a:solidFill>
                  <a:schemeClr val="bg1"/>
                </a:solidFill>
                <a:latin typeface="Times New Roman" panose="02020603050405020304" pitchFamily="18" charset="0"/>
                <a:cs typeface="Times New Roman" panose="02020603050405020304" pitchFamily="18" charset="0"/>
              </a:rPr>
              <a:t>mg/l, and group II with UIE </a:t>
            </a:r>
            <a:r>
              <a:rPr lang="en-US" sz="2600" dirty="0" smtClean="0">
                <a:solidFill>
                  <a:schemeClr val="bg1"/>
                </a:solidFill>
                <a:latin typeface="Times New Roman" panose="02020603050405020304" pitchFamily="18" charset="0"/>
                <a:cs typeface="Times New Roman" panose="02020603050405020304" pitchFamily="18" charset="0"/>
              </a:rPr>
              <a:t>&gt;=150 </a:t>
            </a:r>
            <a:r>
              <a:rPr lang="en-US" sz="2600" dirty="0">
                <a:solidFill>
                  <a:schemeClr val="bg1"/>
                </a:solidFill>
                <a:latin typeface="Times New Roman" panose="02020603050405020304" pitchFamily="18" charset="0"/>
                <a:cs typeface="Times New Roman" panose="02020603050405020304" pitchFamily="18" charset="0"/>
              </a:rPr>
              <a:t>mg/l. Serum samples from women were assayed for levels of total T4, T3, FT4I and </a:t>
            </a:r>
            <a:r>
              <a:rPr lang="en-US" sz="2600" dirty="0" err="1" smtClean="0">
                <a:solidFill>
                  <a:schemeClr val="bg1"/>
                </a:solidFill>
                <a:latin typeface="Times New Roman" panose="02020603050405020304" pitchFamily="18" charset="0"/>
                <a:cs typeface="Times New Roman" panose="02020603050405020304" pitchFamily="18" charset="0"/>
              </a:rPr>
              <a:t>thyroidstimulating</a:t>
            </a:r>
            <a:r>
              <a:rPr lang="en-US" sz="2600" dirty="0" smtClean="0">
                <a:solidFill>
                  <a:schemeClr val="bg1"/>
                </a:solidFill>
                <a:latin typeface="Times New Roman" panose="02020603050405020304" pitchFamily="18" charset="0"/>
                <a:cs typeface="Times New Roman" panose="02020603050405020304" pitchFamily="18" charset="0"/>
              </a:rPr>
              <a:t> hormone </a:t>
            </a:r>
            <a:r>
              <a:rPr lang="en-US" sz="2600" dirty="0">
                <a:solidFill>
                  <a:schemeClr val="bg1"/>
                </a:solidFill>
                <a:latin typeface="Times New Roman" panose="02020603050405020304" pitchFamily="18" charset="0"/>
                <a:cs typeface="Times New Roman" panose="02020603050405020304" pitchFamily="18" charset="0"/>
              </a:rPr>
              <a:t>(TSH), thyroid peroxidase antibody (</a:t>
            </a:r>
            <a:r>
              <a:rPr lang="en-US" sz="2600" dirty="0" err="1">
                <a:solidFill>
                  <a:schemeClr val="bg1"/>
                </a:solidFill>
                <a:latin typeface="Times New Roman" panose="02020603050405020304" pitchFamily="18" charset="0"/>
                <a:cs typeface="Times New Roman" panose="02020603050405020304" pitchFamily="18" charset="0"/>
              </a:rPr>
              <a:t>TPOAb</a:t>
            </a:r>
            <a:r>
              <a:rPr lang="en-US" sz="2600" dirty="0">
                <a:solidFill>
                  <a:schemeClr val="bg1"/>
                </a:solidFill>
                <a:latin typeface="Times New Roman" panose="02020603050405020304" pitchFamily="18" charset="0"/>
                <a:cs typeface="Times New Roman" panose="02020603050405020304" pitchFamily="18" charset="0"/>
              </a:rPr>
              <a:t>) and thyroglobulin antibody (</a:t>
            </a:r>
            <a:r>
              <a:rPr lang="en-US" sz="2600" dirty="0" err="1">
                <a:solidFill>
                  <a:schemeClr val="bg1"/>
                </a:solidFill>
                <a:latin typeface="Times New Roman" panose="02020603050405020304" pitchFamily="18" charset="0"/>
                <a:cs typeface="Times New Roman" panose="02020603050405020304" pitchFamily="18" charset="0"/>
              </a:rPr>
              <a:t>TgAb</a:t>
            </a:r>
            <a:r>
              <a:rPr lang="en-US" sz="2600" dirty="0">
                <a:solidFill>
                  <a:schemeClr val="bg1"/>
                </a:solidFill>
                <a:latin typeface="Times New Roman" panose="02020603050405020304" pitchFamily="18" charset="0"/>
                <a:cs typeface="Times New Roman" panose="02020603050405020304" pitchFamily="18" charset="0"/>
              </a:rPr>
              <a:t>) only once in each </a:t>
            </a:r>
            <a:r>
              <a:rPr lang="en-US" sz="2600" dirty="0" smtClean="0">
                <a:solidFill>
                  <a:schemeClr val="bg1"/>
                </a:solidFill>
                <a:latin typeface="Times New Roman" panose="02020603050405020304" pitchFamily="18" charset="0"/>
                <a:cs typeface="Times New Roman" panose="02020603050405020304" pitchFamily="18" charset="0"/>
              </a:rPr>
              <a:t>trimester. Urinary </a:t>
            </a:r>
            <a:r>
              <a:rPr lang="en-US" sz="2600" dirty="0">
                <a:solidFill>
                  <a:schemeClr val="bg1"/>
                </a:solidFill>
                <a:latin typeface="Times New Roman" panose="02020603050405020304" pitchFamily="18" charset="0"/>
                <a:cs typeface="Times New Roman" panose="02020603050405020304" pitchFamily="18" charset="0"/>
              </a:rPr>
              <a:t>iodine concentration was measured three times and the median was considered as UIE in the first trimester, but it </a:t>
            </a:r>
            <a:r>
              <a:rPr lang="en-US" sz="2600" dirty="0" smtClean="0">
                <a:solidFill>
                  <a:schemeClr val="bg1"/>
                </a:solidFill>
                <a:latin typeface="Times New Roman" panose="02020603050405020304" pitchFamily="18" charset="0"/>
                <a:cs typeface="Times New Roman" panose="02020603050405020304" pitchFamily="18" charset="0"/>
              </a:rPr>
              <a:t>was measured </a:t>
            </a:r>
            <a:r>
              <a:rPr lang="en-US" sz="2600" dirty="0">
                <a:solidFill>
                  <a:schemeClr val="bg1"/>
                </a:solidFill>
                <a:latin typeface="Times New Roman" panose="02020603050405020304" pitchFamily="18" charset="0"/>
                <a:cs typeface="Times New Roman" panose="02020603050405020304" pitchFamily="18" charset="0"/>
              </a:rPr>
              <a:t>only once in the second and third </a:t>
            </a:r>
            <a:r>
              <a:rPr lang="en-US" sz="2600" dirty="0" smtClean="0">
                <a:solidFill>
                  <a:schemeClr val="bg1"/>
                </a:solidFill>
                <a:latin typeface="Times New Roman" panose="02020603050405020304" pitchFamily="18" charset="0"/>
                <a:cs typeface="Times New Roman" panose="02020603050405020304" pitchFamily="18" charset="0"/>
              </a:rPr>
              <a:t>trimesters.</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235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17596" y="1690688"/>
            <a:ext cx="7956808" cy="4351338"/>
          </a:xfrm>
          <a:prstGeom prst="rect">
            <a:avLst/>
          </a:prstGeom>
        </p:spPr>
      </p:pic>
    </p:spTree>
    <p:extLst>
      <p:ext uri="{BB962C8B-B14F-4D97-AF65-F5344CB8AC3E}">
        <p14:creationId xmlns:p14="http://schemas.microsoft.com/office/powerpoint/2010/main" val="3883643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sz="3200" dirty="0" smtClean="0">
              <a:solidFill>
                <a:schemeClr val="bg1"/>
              </a:solidFill>
              <a:latin typeface="Times New Roman" panose="02020603050405020304" pitchFamily="18" charset="0"/>
              <a:ea typeface="+mj-ea"/>
              <a:cs typeface="+mj-cs"/>
            </a:endParaRPr>
          </a:p>
          <a:p>
            <a:pPr marL="0" indent="0">
              <a:buNone/>
            </a:pPr>
            <a:endParaRPr lang="en-US" sz="3200" dirty="0">
              <a:solidFill>
                <a:schemeClr val="bg1"/>
              </a:solidFill>
              <a:latin typeface="Times New Roman" panose="02020603050405020304" pitchFamily="18" charset="0"/>
              <a:ea typeface="+mj-ea"/>
              <a:cs typeface="+mj-cs"/>
            </a:endParaRPr>
          </a:p>
          <a:p>
            <a:pPr marL="0" indent="0">
              <a:buNone/>
            </a:pPr>
            <a:r>
              <a:rPr lang="en-US" sz="3200" dirty="0">
                <a:solidFill>
                  <a:srgbClr val="FFFF00"/>
                </a:solidFill>
                <a:latin typeface="Times New Roman" panose="02020603050405020304" pitchFamily="18" charset="0"/>
                <a:ea typeface="+mj-ea"/>
                <a:cs typeface="+mj-cs"/>
              </a:rPr>
              <a:t> </a:t>
            </a:r>
            <a:r>
              <a:rPr lang="en-US" sz="3200" dirty="0" smtClean="0">
                <a:solidFill>
                  <a:srgbClr val="FFFF00"/>
                </a:solidFill>
                <a:latin typeface="Times New Roman" panose="02020603050405020304" pitchFamily="18" charset="0"/>
                <a:ea typeface="+mj-ea"/>
                <a:cs typeface="+mj-cs"/>
              </a:rPr>
              <a:t>   V</a:t>
            </a:r>
            <a:r>
              <a:rPr lang="en-US" sz="3200" dirty="0">
                <a:solidFill>
                  <a:srgbClr val="FFFF00"/>
                </a:solidFill>
                <a:latin typeface="Times New Roman" panose="02020603050405020304" pitchFamily="18" charset="0"/>
                <a:ea typeface="+mj-ea"/>
                <a:cs typeface="+mj-cs"/>
              </a:rPr>
              <a:t>. Thyroid Auto-Antibodies &amp; Pregnancy Complications</a:t>
            </a:r>
            <a:endParaRPr lang="en-US" dirty="0">
              <a:solidFill>
                <a:srgbClr val="FFFF00"/>
              </a:solidFill>
            </a:endParaRPr>
          </a:p>
        </p:txBody>
      </p:sp>
    </p:spTree>
    <p:extLst>
      <p:ext uri="{BB962C8B-B14F-4D97-AF65-F5344CB8AC3E}">
        <p14:creationId xmlns:p14="http://schemas.microsoft.com/office/powerpoint/2010/main" val="421878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solidFill>
                  <a:schemeClr val="bg1"/>
                </a:solidFill>
                <a:latin typeface="Times New Roman" panose="02020603050405020304" pitchFamily="18" charset="0"/>
              </a:rPr>
              <a:t>In addition </a:t>
            </a:r>
            <a:r>
              <a:rPr lang="en-US" dirty="0">
                <a:solidFill>
                  <a:schemeClr val="bg1"/>
                </a:solidFill>
                <a:latin typeface="Times New Roman" panose="02020603050405020304" pitchFamily="18" charset="0"/>
              </a:rPr>
              <a:t>to evidence-based updates of traditional content areas, the task force also sought </a:t>
            </a:r>
            <a:r>
              <a:rPr lang="en-US" dirty="0" smtClean="0">
                <a:solidFill>
                  <a:schemeClr val="bg1"/>
                </a:solidFill>
                <a:latin typeface="Times New Roman" panose="02020603050405020304" pitchFamily="18" charset="0"/>
              </a:rPr>
              <a:t>to expand </a:t>
            </a:r>
            <a:r>
              <a:rPr lang="en-US" dirty="0">
                <a:solidFill>
                  <a:schemeClr val="bg1"/>
                </a:solidFill>
                <a:latin typeface="Times New Roman" panose="02020603050405020304" pitchFamily="18" charset="0"/>
              </a:rPr>
              <a:t>the prior document to address topics such as thyroid disease during lactation, </a:t>
            </a:r>
            <a:r>
              <a:rPr lang="en-US" dirty="0" smtClean="0">
                <a:solidFill>
                  <a:schemeClr val="bg1"/>
                </a:solidFill>
                <a:latin typeface="Times New Roman" panose="02020603050405020304" pitchFamily="18" charset="0"/>
              </a:rPr>
              <a:t>the treatment </a:t>
            </a:r>
            <a:r>
              <a:rPr lang="en-US" dirty="0">
                <a:solidFill>
                  <a:schemeClr val="bg1"/>
                </a:solidFill>
                <a:latin typeface="Times New Roman" panose="02020603050405020304" pitchFamily="18" charset="0"/>
              </a:rPr>
              <a:t>of thyroid illness in infertile women and those undergoing assisted </a:t>
            </a:r>
            <a:r>
              <a:rPr lang="en-US" dirty="0" smtClean="0">
                <a:solidFill>
                  <a:schemeClr val="bg1"/>
                </a:solidFill>
                <a:latin typeface="Times New Roman" panose="02020603050405020304" pitchFamily="18" charset="0"/>
              </a:rPr>
              <a:t>reproductive techniques </a:t>
            </a:r>
            <a:r>
              <a:rPr lang="en-US" dirty="0">
                <a:solidFill>
                  <a:schemeClr val="bg1"/>
                </a:solidFill>
                <a:latin typeface="Times New Roman" panose="02020603050405020304" pitchFamily="18" charset="0"/>
              </a:rPr>
              <a:t>(ART), as well as the approach to thyroid disease in the newborn.</a:t>
            </a:r>
            <a:endParaRPr lang="en-US" dirty="0">
              <a:solidFill>
                <a:schemeClr val="bg1"/>
              </a:solidFill>
            </a:endParaRPr>
          </a:p>
        </p:txBody>
      </p:sp>
    </p:spTree>
    <p:extLst>
      <p:ext uri="{BB962C8B-B14F-4D97-AF65-F5344CB8AC3E}">
        <p14:creationId xmlns:p14="http://schemas.microsoft.com/office/powerpoint/2010/main" val="2713223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28600" lvl="0" indent="-228600">
              <a:spcBef>
                <a:spcPts val="1000"/>
              </a:spcBef>
            </a:pPr>
            <a:r>
              <a:rPr lang="en-US" sz="3200" b="1" dirty="0" smtClean="0">
                <a:solidFill>
                  <a:prstClr val="black"/>
                </a:solidFill>
                <a:latin typeface="Times New Roman" panose="02020603050405020304" pitchFamily="18" charset="0"/>
                <a:ea typeface="+mn-ea"/>
                <a:cs typeface="+mn-cs"/>
              </a:rPr>
              <a:t/>
            </a:r>
            <a:br>
              <a:rPr lang="en-US" sz="3200" b="1" dirty="0" smtClean="0">
                <a:solidFill>
                  <a:prstClr val="black"/>
                </a:solidFill>
                <a:latin typeface="Times New Roman" panose="02020603050405020304" pitchFamily="18" charset="0"/>
                <a:ea typeface="+mn-ea"/>
                <a:cs typeface="+mn-cs"/>
              </a:rPr>
            </a:br>
            <a:r>
              <a:rPr lang="en-US" sz="3000" b="1" dirty="0">
                <a:solidFill>
                  <a:srgbClr val="FFFF00"/>
                </a:solidFill>
                <a:latin typeface="Times New Roman" panose="02020603050405020304" pitchFamily="18" charset="0"/>
                <a:ea typeface="+mn-ea"/>
                <a:cs typeface="+mn-cs"/>
              </a:rPr>
              <a:t>P</a:t>
            </a:r>
            <a:r>
              <a:rPr lang="en-US" sz="3000" b="1" dirty="0" smtClean="0">
                <a:solidFill>
                  <a:srgbClr val="FFFF00"/>
                </a:solidFill>
                <a:latin typeface="Times New Roman" panose="02020603050405020304" pitchFamily="18" charset="0"/>
                <a:ea typeface="+mn-ea"/>
                <a:cs typeface="+mn-cs"/>
              </a:rPr>
              <a:t>REVALENCE </a:t>
            </a:r>
            <a:r>
              <a:rPr lang="en-US" sz="3000" b="1" dirty="0">
                <a:solidFill>
                  <a:srgbClr val="FFFF00"/>
                </a:solidFill>
                <a:latin typeface="Times New Roman" panose="02020603050405020304" pitchFamily="18" charset="0"/>
                <a:ea typeface="+mn-ea"/>
                <a:cs typeface="+mn-cs"/>
              </a:rPr>
              <a:t>OF THYROID </a:t>
            </a:r>
            <a:r>
              <a:rPr lang="en-US" sz="3000" b="1" dirty="0" smtClean="0">
                <a:solidFill>
                  <a:srgbClr val="FFFF00"/>
                </a:solidFill>
                <a:latin typeface="Times New Roman" panose="02020603050405020304" pitchFamily="18" charset="0"/>
                <a:ea typeface="+mn-ea"/>
                <a:cs typeface="+mn-cs"/>
              </a:rPr>
              <a:t>AUTO-AB </a:t>
            </a:r>
            <a:r>
              <a:rPr lang="en-US" sz="3000" b="1" dirty="0">
                <a:solidFill>
                  <a:srgbClr val="FFFF00"/>
                </a:solidFill>
                <a:latin typeface="Times New Roman" panose="02020603050405020304" pitchFamily="18" charset="0"/>
                <a:ea typeface="+mn-ea"/>
                <a:cs typeface="+mn-cs"/>
              </a:rPr>
              <a:t>IN </a:t>
            </a:r>
            <a:r>
              <a:rPr lang="en-US" sz="3000" b="1" dirty="0" smtClean="0">
                <a:solidFill>
                  <a:srgbClr val="FFFF00"/>
                </a:solidFill>
                <a:latin typeface="Times New Roman" panose="02020603050405020304" pitchFamily="18" charset="0"/>
                <a:ea typeface="+mn-ea"/>
                <a:cs typeface="+mn-cs"/>
              </a:rPr>
              <a:t>PREGNANCY?</a:t>
            </a:r>
            <a:r>
              <a:rPr lang="en-US" sz="3000" b="1" dirty="0">
                <a:solidFill>
                  <a:srgbClr val="FFFF00"/>
                </a:solidFill>
                <a:latin typeface="Times New Roman" panose="02020603050405020304" pitchFamily="18" charset="0"/>
                <a:ea typeface="+mn-ea"/>
                <a:cs typeface="+mn-cs"/>
              </a:rPr>
              <a:t/>
            </a:r>
            <a:br>
              <a:rPr lang="en-US" sz="3000" b="1" dirty="0">
                <a:solidFill>
                  <a:srgbClr val="FFFF00"/>
                </a:solidFill>
                <a:latin typeface="Times New Roman" panose="02020603050405020304" pitchFamily="18" charset="0"/>
                <a:ea typeface="+mn-ea"/>
                <a:cs typeface="+mn-cs"/>
              </a:rPr>
            </a:br>
            <a:endParaRPr lang="en-US" sz="3000" dirty="0">
              <a:solidFill>
                <a:srgbClr val="FFFF00"/>
              </a:solidFill>
            </a:endParaRPr>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dirty="0">
                <a:solidFill>
                  <a:schemeClr val="bg1"/>
                </a:solidFill>
                <a:latin typeface="Times New Roman" panose="02020603050405020304" pitchFamily="18" charset="0"/>
              </a:rPr>
              <a:t>Anti-</a:t>
            </a:r>
            <a:r>
              <a:rPr lang="en-US" dirty="0" err="1">
                <a:solidFill>
                  <a:schemeClr val="bg1"/>
                </a:solidFill>
                <a:latin typeface="Times New Roman" panose="02020603050405020304" pitchFamily="18" charset="0"/>
              </a:rPr>
              <a:t>thyroperoxidase</a:t>
            </a:r>
            <a:r>
              <a:rPr lang="en-US" dirty="0">
                <a:solidFill>
                  <a:schemeClr val="bg1"/>
                </a:solidFill>
                <a:latin typeface="Times New Roman" panose="02020603050405020304" pitchFamily="18" charset="0"/>
              </a:rPr>
              <a:t> or anti-thyroglobulin </a:t>
            </a:r>
            <a:r>
              <a:rPr lang="en-US" dirty="0" smtClean="0">
                <a:solidFill>
                  <a:schemeClr val="bg1"/>
                </a:solidFill>
                <a:latin typeface="Times New Roman" panose="02020603050405020304" pitchFamily="18" charset="0"/>
              </a:rPr>
              <a:t>thyroid autoantibodies </a:t>
            </a:r>
            <a:r>
              <a:rPr lang="en-US" dirty="0">
                <a:solidFill>
                  <a:schemeClr val="bg1"/>
                </a:solidFill>
                <a:latin typeface="Times New Roman" panose="02020603050405020304" pitchFamily="18" charset="0"/>
              </a:rPr>
              <a:t>are present in 2 to </a:t>
            </a:r>
            <a:r>
              <a:rPr lang="en-US" dirty="0" smtClean="0">
                <a:solidFill>
                  <a:schemeClr val="bg1"/>
                </a:solidFill>
                <a:latin typeface="Times New Roman" panose="02020603050405020304" pitchFamily="18" charset="0"/>
              </a:rPr>
              <a:t>17% of </a:t>
            </a:r>
            <a:r>
              <a:rPr lang="en-US" dirty="0">
                <a:solidFill>
                  <a:schemeClr val="bg1"/>
                </a:solidFill>
                <a:latin typeface="Times New Roman" panose="02020603050405020304" pitchFamily="18" charset="0"/>
              </a:rPr>
              <a:t>unselected pregnant </a:t>
            </a:r>
            <a:r>
              <a:rPr lang="en-US" dirty="0" smtClean="0">
                <a:solidFill>
                  <a:schemeClr val="bg1"/>
                </a:solidFill>
                <a:latin typeface="Times New Roman" panose="02020603050405020304" pitchFamily="18" charset="0"/>
              </a:rPr>
              <a:t>women.</a:t>
            </a:r>
          </a:p>
          <a:p>
            <a:pPr marL="342900" lvl="0" indent="-342900">
              <a:lnSpc>
                <a:spcPct val="100000"/>
              </a:lnSpc>
              <a:spcBef>
                <a:spcPct val="20000"/>
              </a:spcBef>
            </a:pPr>
            <a:endParaRPr lang="en-US" dirty="0">
              <a:solidFill>
                <a:schemeClr val="bg1"/>
              </a:solidFill>
              <a:latin typeface="Times New Roman" panose="02020603050405020304" pitchFamily="18" charset="0"/>
            </a:endParaRPr>
          </a:p>
          <a:p>
            <a:pPr marL="342900" lvl="0" indent="-342900">
              <a:lnSpc>
                <a:spcPct val="100000"/>
              </a:lnSpc>
              <a:spcBef>
                <a:spcPct val="20000"/>
              </a:spcBef>
            </a:pPr>
            <a:r>
              <a:rPr lang="en-US" dirty="0">
                <a:solidFill>
                  <a:schemeClr val="bg1"/>
                </a:solidFill>
                <a:latin typeface="Times New Roman" panose="02020603050405020304" pitchFamily="18" charset="0"/>
                <a:cs typeface="Times New Roman" panose="02020603050405020304" pitchFamily="18" charset="0"/>
              </a:rPr>
              <a:t>In </a:t>
            </a:r>
            <a:r>
              <a:rPr lang="en-US" dirty="0" err="1">
                <a:solidFill>
                  <a:schemeClr val="bg1"/>
                </a:solidFill>
                <a:latin typeface="Times New Roman" panose="02020603050405020304" pitchFamily="18" charset="0"/>
                <a:cs typeface="Times New Roman" panose="02020603050405020304" pitchFamily="18" charset="0"/>
              </a:rPr>
              <a:t>U.S.populations</a:t>
            </a:r>
            <a:r>
              <a:rPr lang="en-US" dirty="0">
                <a:solidFill>
                  <a:schemeClr val="bg1"/>
                </a:solidFill>
                <a:latin typeface="Times New Roman" panose="02020603050405020304" pitchFamily="18" charset="0"/>
                <a:cs typeface="Times New Roman" panose="02020603050405020304" pitchFamily="18" charset="0"/>
              </a:rPr>
              <a:t>, thyroid antibodies are most frequent </a:t>
            </a:r>
            <a:r>
              <a:rPr lang="en-US" dirty="0" smtClean="0">
                <a:solidFill>
                  <a:schemeClr val="bg1"/>
                </a:solidFill>
                <a:latin typeface="Times New Roman" panose="02020603050405020304" pitchFamily="18" charset="0"/>
                <a:cs typeface="Times New Roman" panose="02020603050405020304" pitchFamily="18" charset="0"/>
              </a:rPr>
              <a:t>in Caucasian </a:t>
            </a:r>
            <a:r>
              <a:rPr lang="en-US" dirty="0">
                <a:solidFill>
                  <a:schemeClr val="bg1"/>
                </a:solidFill>
                <a:latin typeface="Times New Roman" panose="02020603050405020304" pitchFamily="18" charset="0"/>
                <a:cs typeface="Times New Roman" panose="02020603050405020304" pitchFamily="18" charset="0"/>
              </a:rPr>
              <a:t>and Asian women and least frequent in </a:t>
            </a:r>
            <a:r>
              <a:rPr lang="en-US" dirty="0" smtClean="0">
                <a:solidFill>
                  <a:schemeClr val="bg1"/>
                </a:solidFill>
                <a:latin typeface="Times New Roman" panose="02020603050405020304" pitchFamily="18" charset="0"/>
                <a:cs typeface="Times New Roman" panose="02020603050405020304" pitchFamily="18" charset="0"/>
              </a:rPr>
              <a:t>African-Americans.</a:t>
            </a:r>
            <a:endParaRPr lang="en-US" dirty="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endParaRPr lang="en-US"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286423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342900" lvl="0" indent="-342900">
              <a:lnSpc>
                <a:spcPct val="100000"/>
              </a:lnSpc>
              <a:spcBef>
                <a:spcPct val="20000"/>
              </a:spcBef>
            </a:pPr>
            <a:r>
              <a:rPr lang="en-US" dirty="0">
                <a:solidFill>
                  <a:schemeClr val="bg1"/>
                </a:solidFill>
                <a:latin typeface="Times New Roman" panose="02020603050405020304" pitchFamily="18" charset="0"/>
                <a:cs typeface="Times New Roman" panose="02020603050405020304" pitchFamily="18" charset="0"/>
              </a:rPr>
              <a:t>A recent study from Belgium in women seeking fertility treatment showed that </a:t>
            </a:r>
            <a:r>
              <a:rPr lang="en-US" dirty="0" smtClean="0">
                <a:solidFill>
                  <a:schemeClr val="bg1"/>
                </a:solidFill>
                <a:latin typeface="Times New Roman" panose="02020603050405020304" pitchFamily="18" charset="0"/>
                <a:cs typeface="Times New Roman" panose="02020603050405020304" pitchFamily="18" charset="0"/>
              </a:rPr>
              <a:t>both </a:t>
            </a:r>
            <a:r>
              <a:rPr lang="en-US" dirty="0" err="1" smtClean="0">
                <a:solidFill>
                  <a:schemeClr val="bg1"/>
                </a:solidFill>
                <a:latin typeface="Times New Roman" panose="02020603050405020304" pitchFamily="18" charset="0"/>
                <a:cs typeface="Times New Roman" panose="02020603050405020304" pitchFamily="18" charset="0"/>
              </a:rPr>
              <a:t>TPOAb</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and </a:t>
            </a:r>
            <a:r>
              <a:rPr lang="en-US" dirty="0" err="1">
                <a:solidFill>
                  <a:schemeClr val="bg1"/>
                </a:solidFill>
                <a:latin typeface="Times New Roman" panose="02020603050405020304" pitchFamily="18" charset="0"/>
                <a:cs typeface="Times New Roman" panose="02020603050405020304" pitchFamily="18" charset="0"/>
              </a:rPr>
              <a:t>TgAb</a:t>
            </a:r>
            <a:r>
              <a:rPr lang="en-US" dirty="0">
                <a:solidFill>
                  <a:schemeClr val="bg1"/>
                </a:solidFill>
                <a:latin typeface="Times New Roman" panose="02020603050405020304" pitchFamily="18" charset="0"/>
                <a:cs typeface="Times New Roman" panose="02020603050405020304" pitchFamily="18" charset="0"/>
              </a:rPr>
              <a:t> were present in 8% of women, while 5% demonstrated isolated </a:t>
            </a:r>
            <a:r>
              <a:rPr lang="en-US" dirty="0" err="1">
                <a:solidFill>
                  <a:schemeClr val="bg1"/>
                </a:solidFill>
                <a:latin typeface="Times New Roman" panose="02020603050405020304" pitchFamily="18" charset="0"/>
                <a:cs typeface="Times New Roman" panose="02020603050405020304" pitchFamily="18" charset="0"/>
              </a:rPr>
              <a:t>Tg</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antibodies, and </a:t>
            </a:r>
            <a:r>
              <a:rPr lang="en-US" dirty="0">
                <a:solidFill>
                  <a:schemeClr val="bg1"/>
                </a:solidFill>
                <a:latin typeface="Times New Roman" panose="02020603050405020304" pitchFamily="18" charset="0"/>
                <a:cs typeface="Times New Roman" panose="02020603050405020304" pitchFamily="18" charset="0"/>
              </a:rPr>
              <a:t>4% demonstrated isolated </a:t>
            </a:r>
            <a:r>
              <a:rPr lang="en-US" dirty="0" err="1">
                <a:solidFill>
                  <a:schemeClr val="bg1"/>
                </a:solidFill>
                <a:latin typeface="Times New Roman" panose="02020603050405020304" pitchFamily="18" charset="0"/>
                <a:cs typeface="Times New Roman" panose="02020603050405020304" pitchFamily="18" charset="0"/>
              </a:rPr>
              <a:t>TPOAb</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concentrations. </a:t>
            </a:r>
            <a:r>
              <a:rPr lang="en-US" dirty="0">
                <a:solidFill>
                  <a:schemeClr val="bg1"/>
                </a:solidFill>
                <a:latin typeface="Times New Roman" panose="02020603050405020304" pitchFamily="18" charset="0"/>
                <a:cs typeface="Times New Roman" panose="02020603050405020304" pitchFamily="18" charset="0"/>
              </a:rPr>
              <a:t>Those women with isolated </a:t>
            </a:r>
            <a:r>
              <a:rPr lang="en-US" dirty="0" err="1" smtClean="0">
                <a:solidFill>
                  <a:schemeClr val="bg1"/>
                </a:solidFill>
                <a:latin typeface="Times New Roman" panose="02020603050405020304" pitchFamily="18" charset="0"/>
                <a:cs typeface="Times New Roman" panose="02020603050405020304" pitchFamily="18" charset="0"/>
              </a:rPr>
              <a:t>TgAb</a:t>
            </a:r>
            <a:r>
              <a:rPr lang="en-US" dirty="0" smtClean="0">
                <a:solidFill>
                  <a:schemeClr val="bg1"/>
                </a:solidFill>
                <a:latin typeface="Times New Roman" panose="02020603050405020304" pitchFamily="18" charset="0"/>
                <a:cs typeface="Times New Roman" panose="02020603050405020304" pitchFamily="18" charset="0"/>
              </a:rPr>
              <a:t> positivity </a:t>
            </a:r>
            <a:r>
              <a:rPr lang="en-US" dirty="0">
                <a:solidFill>
                  <a:schemeClr val="bg1"/>
                </a:solidFill>
                <a:latin typeface="Times New Roman" panose="02020603050405020304" pitchFamily="18" charset="0"/>
                <a:cs typeface="Times New Roman" panose="02020603050405020304" pitchFamily="18" charset="0"/>
              </a:rPr>
              <a:t>had a significantly higher serum TSH than women without thyroid </a:t>
            </a:r>
            <a:r>
              <a:rPr lang="en-US" dirty="0" smtClean="0">
                <a:solidFill>
                  <a:schemeClr val="bg1"/>
                </a:solidFill>
                <a:latin typeface="Times New Roman" panose="02020603050405020304" pitchFamily="18" charset="0"/>
                <a:cs typeface="Times New Roman" panose="02020603050405020304" pitchFamily="18" charset="0"/>
              </a:rPr>
              <a:t>autoimmunity.</a:t>
            </a:r>
          </a:p>
          <a:p>
            <a:pPr marL="342900" lvl="0" indent="-342900">
              <a:lnSpc>
                <a:spcPct val="100000"/>
              </a:lnSpc>
              <a:spcBef>
                <a:spcPct val="20000"/>
              </a:spcBef>
            </a:pPr>
            <a:endParaRPr lang="en-US" dirty="0" smtClean="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r>
              <a:rPr lang="en-US" dirty="0" smtClean="0">
                <a:solidFill>
                  <a:schemeClr val="bg1"/>
                </a:solidFill>
                <a:latin typeface="Times New Roman" panose="02020603050405020304" pitchFamily="18" charset="0"/>
                <a:cs typeface="Times New Roman" panose="02020603050405020304" pitchFamily="18" charset="0"/>
              </a:rPr>
              <a:t>While </a:t>
            </a:r>
            <a:r>
              <a:rPr lang="en-US" dirty="0">
                <a:solidFill>
                  <a:schemeClr val="bg1"/>
                </a:solidFill>
                <a:latin typeface="Times New Roman" panose="02020603050405020304" pitchFamily="18" charset="0"/>
                <a:cs typeface="Times New Roman" panose="02020603050405020304" pitchFamily="18" charset="0"/>
              </a:rPr>
              <a:t>testing </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thyroid autoimmunity using only </a:t>
            </a:r>
            <a:r>
              <a:rPr lang="en-US" dirty="0" err="1" smtClean="0">
                <a:solidFill>
                  <a:schemeClr val="bg1"/>
                </a:solidFill>
                <a:latin typeface="Times New Roman" panose="02020603050405020304" pitchFamily="18" charset="0"/>
                <a:cs typeface="Times New Roman" panose="02020603050405020304" pitchFamily="18" charset="0"/>
              </a:rPr>
              <a:t>TPOAb</a:t>
            </a:r>
            <a:r>
              <a:rPr lang="en-US" dirty="0" smtClean="0">
                <a:solidFill>
                  <a:schemeClr val="bg1"/>
                </a:solidFill>
                <a:latin typeface="Times New Roman" panose="02020603050405020304" pitchFamily="18" charset="0"/>
                <a:cs typeface="Times New Roman" panose="02020603050405020304" pitchFamily="18" charset="0"/>
              </a:rPr>
              <a:t> would </a:t>
            </a:r>
            <a:r>
              <a:rPr lang="en-US" dirty="0">
                <a:solidFill>
                  <a:schemeClr val="bg1"/>
                </a:solidFill>
                <a:latin typeface="Times New Roman" panose="02020603050405020304" pitchFamily="18" charset="0"/>
                <a:cs typeface="Times New Roman" panose="02020603050405020304" pitchFamily="18" charset="0"/>
              </a:rPr>
              <a:t>likely miss a small proportion of women with isolated </a:t>
            </a:r>
            <a:r>
              <a:rPr lang="en-US" dirty="0" err="1">
                <a:solidFill>
                  <a:schemeClr val="bg1"/>
                </a:solidFill>
                <a:latin typeface="Times New Roman" panose="02020603050405020304" pitchFamily="18" charset="0"/>
                <a:cs typeface="Times New Roman" panose="02020603050405020304" pitchFamily="18" charset="0"/>
              </a:rPr>
              <a:t>Tg</a:t>
            </a:r>
            <a:r>
              <a:rPr lang="en-US" dirty="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antibodies,the</a:t>
            </a:r>
            <a:r>
              <a:rPr lang="en-US" dirty="0" smtClean="0">
                <a:solidFill>
                  <a:schemeClr val="bg1"/>
                </a:solidFill>
                <a:latin typeface="Times New Roman" panose="02020603050405020304" pitchFamily="18" charset="0"/>
                <a:cs typeface="Times New Roman" panose="02020603050405020304" pitchFamily="18" charset="0"/>
              </a:rPr>
              <a:t> vast majority </a:t>
            </a:r>
            <a:r>
              <a:rPr lang="en-US" dirty="0">
                <a:solidFill>
                  <a:schemeClr val="bg1"/>
                </a:solidFill>
                <a:latin typeface="Times New Roman" panose="02020603050405020304" pitchFamily="18" charset="0"/>
                <a:cs typeface="Times New Roman" panose="02020603050405020304" pitchFamily="18" charset="0"/>
              </a:rPr>
              <a:t>of studies investigating thyroid autoimmunity and clinical outcomes used only </a:t>
            </a:r>
            <a:r>
              <a:rPr lang="en-US" dirty="0" err="1" smtClean="0">
                <a:solidFill>
                  <a:schemeClr val="bg1"/>
                </a:solidFill>
                <a:latin typeface="Times New Roman" panose="02020603050405020304" pitchFamily="18" charset="0"/>
                <a:cs typeface="Times New Roman" panose="02020603050405020304" pitchFamily="18" charset="0"/>
              </a:rPr>
              <a:t>TPOAb</a:t>
            </a:r>
            <a:r>
              <a:rPr lang="en-US" dirty="0" smtClean="0">
                <a:solidFill>
                  <a:schemeClr val="bg1"/>
                </a:solidFill>
                <a:latin typeface="Times New Roman" panose="02020603050405020304" pitchFamily="18" charset="0"/>
                <a:cs typeface="Times New Roman" panose="02020603050405020304" pitchFamily="18" charset="0"/>
              </a:rPr>
              <a:t> measurements.</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040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690688"/>
            <a:ext cx="10515600" cy="5059679"/>
          </a:xfrm>
        </p:spPr>
        <p:txBody>
          <a:bodyPr>
            <a:normAutofit/>
          </a:bodyPr>
          <a:lstStyle/>
          <a:p>
            <a:r>
              <a:rPr lang="en-US" b="1" dirty="0">
                <a:solidFill>
                  <a:srgbClr val="FFFF00"/>
                </a:solidFill>
                <a:latin typeface="Times New Roman" panose="02020603050405020304" pitchFamily="18" charset="0"/>
              </a:rPr>
              <a:t>Recommendation 11</a:t>
            </a:r>
          </a:p>
          <a:p>
            <a:pPr marL="0" indent="0">
              <a:buNone/>
            </a:pP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but TPO or </a:t>
            </a:r>
            <a:r>
              <a:rPr lang="en-US" dirty="0" err="1">
                <a:solidFill>
                  <a:schemeClr val="bg1"/>
                </a:solidFill>
                <a:latin typeface="Times New Roman" panose="02020603050405020304" pitchFamily="18" charset="0"/>
              </a:rPr>
              <a:t>Tg</a:t>
            </a:r>
            <a:r>
              <a:rPr lang="en-US" dirty="0">
                <a:solidFill>
                  <a:schemeClr val="bg1"/>
                </a:solidFill>
                <a:latin typeface="Times New Roman" panose="02020603050405020304" pitchFamily="18" charset="0"/>
              </a:rPr>
              <a:t> antibody positive pregnant women should have measurement </a:t>
            </a:r>
            <a:r>
              <a:rPr lang="en-US" dirty="0" smtClean="0">
                <a:solidFill>
                  <a:schemeClr val="bg1"/>
                </a:solidFill>
                <a:latin typeface="Times New Roman" panose="02020603050405020304" pitchFamily="18" charset="0"/>
              </a:rPr>
              <a:t>of serum </a:t>
            </a:r>
            <a:r>
              <a:rPr lang="en-US" dirty="0">
                <a:solidFill>
                  <a:schemeClr val="bg1"/>
                </a:solidFill>
                <a:latin typeface="Times New Roman" panose="02020603050405020304" pitchFamily="18" charset="0"/>
              </a:rPr>
              <a:t>TSH concentration performed at time of pregnancy confirmation, and every 4 </a:t>
            </a:r>
            <a:r>
              <a:rPr lang="en-US" dirty="0" smtClean="0">
                <a:solidFill>
                  <a:schemeClr val="bg1"/>
                </a:solidFill>
                <a:latin typeface="Times New Roman" panose="02020603050405020304" pitchFamily="18" charset="0"/>
              </a:rPr>
              <a:t>weeks through </a:t>
            </a:r>
            <a:r>
              <a:rPr lang="en-US" dirty="0">
                <a:solidFill>
                  <a:schemeClr val="bg1"/>
                </a:solidFill>
                <a:latin typeface="Times New Roman" panose="02020603050405020304" pitchFamily="18" charset="0"/>
              </a:rPr>
              <a:t>mid-pregnancy. </a:t>
            </a:r>
            <a:r>
              <a:rPr lang="en-US" dirty="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High quality </a:t>
            </a:r>
            <a:r>
              <a:rPr lang="en-US" b="1" i="1" dirty="0" smtClean="0">
                <a:solidFill>
                  <a:srgbClr val="FFFF00"/>
                </a:solidFill>
                <a:latin typeface="Times New Roman" panose="02020603050405020304" pitchFamily="18" charset="0"/>
              </a:rPr>
              <a:t>evidence</a:t>
            </a:r>
            <a:r>
              <a:rPr lang="en-US" dirty="0" smtClean="0">
                <a:solidFill>
                  <a:srgbClr val="FFFF00"/>
                </a:solidFill>
                <a:latin typeface="Times New Roman" panose="02020603050405020304" pitchFamily="18" charset="0"/>
              </a:rPr>
              <a:t>)</a:t>
            </a:r>
          </a:p>
          <a:p>
            <a:pPr marL="0" indent="0">
              <a:buNone/>
            </a:pPr>
            <a:endParaRPr lang="en-US" sz="2000" b="1" dirty="0" smtClean="0">
              <a:solidFill>
                <a:srgbClr val="FFFF99"/>
              </a:solidFill>
              <a:latin typeface="Times New Roman" panose="02020603050405020304" pitchFamily="18" charset="0"/>
              <a:cs typeface="Times New Roman" panose="02020603050405020304" pitchFamily="18" charset="0"/>
            </a:endParaRPr>
          </a:p>
          <a:p>
            <a:pPr marL="0" indent="0">
              <a:buNone/>
            </a:pPr>
            <a:endParaRPr lang="en-US" sz="2000" b="1" dirty="0">
              <a:solidFill>
                <a:srgbClr val="FFFF99"/>
              </a:solidFill>
              <a:latin typeface="Times New Roman" panose="02020603050405020304" pitchFamily="18" charset="0"/>
              <a:cs typeface="Times New Roman" panose="02020603050405020304" pitchFamily="18" charset="0"/>
            </a:endParaRPr>
          </a:p>
          <a:p>
            <a:pPr marL="0" indent="0">
              <a:buNone/>
            </a:pPr>
            <a:endParaRPr lang="en-US" sz="2000" b="1" dirty="0" smtClean="0">
              <a:solidFill>
                <a:srgbClr val="FFFF99"/>
              </a:solidFill>
              <a:latin typeface="Times New Roman" panose="02020603050405020304" pitchFamily="18" charset="0"/>
              <a:cs typeface="Times New Roman" panose="02020603050405020304" pitchFamily="18" charset="0"/>
            </a:endParaRPr>
          </a:p>
          <a:p>
            <a:pPr marL="0" indent="0">
              <a:buNone/>
            </a:pPr>
            <a:endParaRPr lang="en-US" sz="2000" b="1" dirty="0">
              <a:solidFill>
                <a:srgbClr val="FFFF99"/>
              </a:solidFill>
              <a:latin typeface="Times New Roman" panose="02020603050405020304" pitchFamily="18" charset="0"/>
              <a:cs typeface="Times New Roman" panose="02020603050405020304" pitchFamily="18" charset="0"/>
            </a:endParaRPr>
          </a:p>
          <a:p>
            <a:pPr marL="0" indent="0">
              <a:buNone/>
            </a:pPr>
            <a:r>
              <a:rPr lang="en-US" sz="2000" b="1" dirty="0" smtClean="0">
                <a:solidFill>
                  <a:srgbClr val="FFFF99"/>
                </a:solidFill>
                <a:latin typeface="Times New Roman" panose="02020603050405020304" pitchFamily="18" charset="0"/>
                <a:cs typeface="Times New Roman" panose="02020603050405020304" pitchFamily="18" charset="0"/>
              </a:rPr>
              <a:t>(RECOMMENDATION 20 </a:t>
            </a:r>
            <a:r>
              <a:rPr lang="en-US" sz="2000" dirty="0" err="1" smtClean="0">
                <a:solidFill>
                  <a:srgbClr val="FFFF99"/>
                </a:solidFill>
                <a:latin typeface="Times New Roman" panose="02020603050405020304" pitchFamily="18" charset="0"/>
                <a:cs typeface="Times New Roman" panose="02020603050405020304" pitchFamily="18" charset="0"/>
              </a:rPr>
              <a:t>Euthyroid</a:t>
            </a:r>
            <a:r>
              <a:rPr lang="en-US" sz="2000" dirty="0" smtClean="0">
                <a:solidFill>
                  <a:srgbClr val="FFFF99"/>
                </a:solidFill>
                <a:latin typeface="Times New Roman" panose="02020603050405020304" pitchFamily="18" charset="0"/>
                <a:cs typeface="Times New Roman" panose="02020603050405020304" pitchFamily="18" charset="0"/>
              </a:rPr>
              <a:t> </a:t>
            </a:r>
            <a:r>
              <a:rPr lang="en-US" sz="2000" dirty="0">
                <a:solidFill>
                  <a:srgbClr val="FFFF99"/>
                </a:solidFill>
                <a:latin typeface="Times New Roman" panose="02020603050405020304" pitchFamily="18" charset="0"/>
                <a:cs typeface="Times New Roman" panose="02020603050405020304" pitchFamily="18" charset="0"/>
              </a:rPr>
              <a:t>women (not receiving LT4) who are </a:t>
            </a:r>
            <a:r>
              <a:rPr lang="en-US" sz="2000" dirty="0" err="1" smtClean="0">
                <a:solidFill>
                  <a:srgbClr val="FFFF99"/>
                </a:solidFill>
                <a:latin typeface="Times New Roman" panose="02020603050405020304" pitchFamily="18" charset="0"/>
                <a:cs typeface="Times New Roman" panose="02020603050405020304" pitchFamily="18" charset="0"/>
              </a:rPr>
              <a:t>TAb</a:t>
            </a:r>
            <a:r>
              <a:rPr lang="en-US" sz="2000" dirty="0" smtClean="0">
                <a:solidFill>
                  <a:srgbClr val="FFFF99"/>
                </a:solidFill>
                <a:latin typeface="Times New Roman" panose="02020603050405020304" pitchFamily="18" charset="0"/>
                <a:cs typeface="Times New Roman" panose="02020603050405020304" pitchFamily="18" charset="0"/>
              </a:rPr>
              <a:t>+ require monitoring </a:t>
            </a:r>
            <a:r>
              <a:rPr lang="en-US" sz="2000" dirty="0">
                <a:solidFill>
                  <a:srgbClr val="FFFF99"/>
                </a:solidFill>
                <a:latin typeface="Times New Roman" panose="02020603050405020304" pitchFamily="18" charset="0"/>
                <a:cs typeface="Times New Roman" panose="02020603050405020304" pitchFamily="18" charset="0"/>
              </a:rPr>
              <a:t>for hypothyroidism during </a:t>
            </a:r>
            <a:r>
              <a:rPr lang="en-US" sz="2000" dirty="0" smtClean="0">
                <a:solidFill>
                  <a:srgbClr val="FFFF99"/>
                </a:solidFill>
                <a:latin typeface="Times New Roman" panose="02020603050405020304" pitchFamily="18" charset="0"/>
                <a:cs typeface="Times New Roman" panose="02020603050405020304" pitchFamily="18" charset="0"/>
              </a:rPr>
              <a:t>pregnancy. Serum </a:t>
            </a:r>
            <a:r>
              <a:rPr lang="en-US" sz="2000" dirty="0">
                <a:solidFill>
                  <a:srgbClr val="FFFF99"/>
                </a:solidFill>
                <a:latin typeface="Times New Roman" panose="02020603050405020304" pitchFamily="18" charset="0"/>
                <a:cs typeface="Times New Roman" panose="02020603050405020304" pitchFamily="18" charset="0"/>
              </a:rPr>
              <a:t>TSH should be evaluated every 4 weeks during </a:t>
            </a:r>
            <a:r>
              <a:rPr lang="en-US" sz="2000" dirty="0" smtClean="0">
                <a:solidFill>
                  <a:srgbClr val="FFFF99"/>
                </a:solidFill>
                <a:latin typeface="Times New Roman" panose="02020603050405020304" pitchFamily="18" charset="0"/>
                <a:cs typeface="Times New Roman" panose="02020603050405020304" pitchFamily="18" charset="0"/>
              </a:rPr>
              <a:t>the first </a:t>
            </a:r>
            <a:r>
              <a:rPr lang="en-US" sz="2000" dirty="0">
                <a:solidFill>
                  <a:srgbClr val="FFFF99"/>
                </a:solidFill>
                <a:latin typeface="Times New Roman" panose="02020603050405020304" pitchFamily="18" charset="0"/>
                <a:cs typeface="Times New Roman" panose="02020603050405020304" pitchFamily="18" charset="0"/>
              </a:rPr>
              <a:t>half of pregnancy and </a:t>
            </a:r>
            <a:r>
              <a:rPr lang="en-US" sz="2000" u="sng" dirty="0">
                <a:solidFill>
                  <a:srgbClr val="FFFF99"/>
                </a:solidFill>
                <a:latin typeface="Times New Roman" panose="02020603050405020304" pitchFamily="18" charset="0"/>
                <a:cs typeface="Times New Roman" panose="02020603050405020304" pitchFamily="18" charset="0"/>
              </a:rPr>
              <a:t>at least once between 26 and </a:t>
            </a:r>
            <a:r>
              <a:rPr lang="en-US" sz="2000" u="sng" dirty="0" smtClean="0">
                <a:solidFill>
                  <a:srgbClr val="FFFF99"/>
                </a:solidFill>
                <a:latin typeface="Times New Roman" panose="02020603050405020304" pitchFamily="18" charset="0"/>
                <a:cs typeface="Times New Roman" panose="02020603050405020304" pitchFamily="18" charset="0"/>
              </a:rPr>
              <a:t>32 weeks </a:t>
            </a:r>
            <a:r>
              <a:rPr lang="en-US" sz="2000" u="sng" dirty="0">
                <a:solidFill>
                  <a:srgbClr val="FFFF99"/>
                </a:solidFill>
                <a:latin typeface="Times New Roman" panose="02020603050405020304" pitchFamily="18" charset="0"/>
                <a:cs typeface="Times New Roman" panose="02020603050405020304" pitchFamily="18" charset="0"/>
              </a:rPr>
              <a:t>gestation</a:t>
            </a:r>
            <a:r>
              <a:rPr lang="en-US" sz="2000" dirty="0">
                <a:solidFill>
                  <a:srgbClr val="FFFF99"/>
                </a:solidFill>
                <a:latin typeface="Times New Roman" panose="02020603050405020304" pitchFamily="18" charset="0"/>
                <a:cs typeface="Times New Roman" panose="02020603050405020304" pitchFamily="18" charset="0"/>
              </a:rPr>
              <a:t>. </a:t>
            </a:r>
            <a:r>
              <a:rPr lang="en-US" sz="2000" u="sng" dirty="0">
                <a:solidFill>
                  <a:srgbClr val="FFFF99"/>
                </a:solidFill>
                <a:latin typeface="Times New Roman" panose="02020603050405020304" pitchFamily="18" charset="0"/>
                <a:cs typeface="Times New Roman" panose="02020603050405020304" pitchFamily="18" charset="0"/>
              </a:rPr>
              <a:t>Level </a:t>
            </a:r>
            <a:r>
              <a:rPr lang="en-US" sz="2000" u="sng" dirty="0" smtClean="0">
                <a:solidFill>
                  <a:srgbClr val="FFFF99"/>
                </a:solidFill>
                <a:latin typeface="Times New Roman" panose="02020603050405020304" pitchFamily="18" charset="0"/>
                <a:cs typeface="Times New Roman" panose="02020603050405020304" pitchFamily="18" charset="0"/>
              </a:rPr>
              <a:t>B</a:t>
            </a:r>
            <a:r>
              <a:rPr lang="en-US" sz="2000" dirty="0" smtClean="0">
                <a:solidFill>
                  <a:srgbClr val="FFFF99"/>
                </a:solidFill>
                <a:latin typeface="Times New Roman" panose="02020603050405020304" pitchFamily="18" charset="0"/>
                <a:cs typeface="Times New Roman" panose="02020603050405020304" pitchFamily="18" charset="0"/>
              </a:rPr>
              <a:t>-USPSTF)</a:t>
            </a:r>
            <a:endParaRPr lang="en-US" sz="2000" dirty="0">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289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61812" y="0"/>
            <a:ext cx="7068376" cy="1810733"/>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A </a:t>
            </a:r>
            <a:r>
              <a:rPr lang="en-US" dirty="0" smtClean="0">
                <a:solidFill>
                  <a:schemeClr val="bg1"/>
                </a:solidFill>
                <a:latin typeface="Times New Roman" panose="02020603050405020304" pitchFamily="18" charset="0"/>
                <a:cs typeface="Times New Roman" panose="02020603050405020304" pitchFamily="18" charset="0"/>
              </a:rPr>
              <a:t>clear association </a:t>
            </a:r>
            <a:r>
              <a:rPr lang="en-US" dirty="0">
                <a:solidFill>
                  <a:schemeClr val="bg1"/>
                </a:solidFill>
                <a:latin typeface="Times New Roman" panose="02020603050405020304" pitchFamily="18" charset="0"/>
                <a:cs typeface="Times New Roman" panose="02020603050405020304" pitchFamily="18" charset="0"/>
              </a:rPr>
              <a:t>between thyroid autoimmunity and miscarriage </a:t>
            </a:r>
            <a:r>
              <a:rPr lang="en-US" dirty="0" smtClean="0">
                <a:solidFill>
                  <a:schemeClr val="bg1"/>
                </a:solidFill>
                <a:latin typeface="Times New Roman" panose="02020603050405020304" pitchFamily="18" charset="0"/>
                <a:cs typeface="Times New Roman" panose="02020603050405020304" pitchFamily="18" charset="0"/>
              </a:rPr>
              <a:t>was observed </a:t>
            </a:r>
            <a:r>
              <a:rPr lang="en-US" dirty="0">
                <a:solidFill>
                  <a:schemeClr val="bg1"/>
                </a:solidFill>
                <a:latin typeface="Times New Roman" panose="02020603050405020304" pitchFamily="18" charset="0"/>
                <a:cs typeface="Times New Roman" panose="02020603050405020304" pitchFamily="18" charset="0"/>
              </a:rPr>
              <a:t>with a pooled odds ratio of </a:t>
            </a:r>
            <a:r>
              <a:rPr lang="en-US" dirty="0" smtClean="0">
                <a:solidFill>
                  <a:schemeClr val="bg1"/>
                </a:solidFill>
                <a:latin typeface="Times New Roman" panose="02020603050405020304" pitchFamily="18" charset="0"/>
                <a:cs typeface="Times New Roman" panose="02020603050405020304" pitchFamily="18" charset="0"/>
              </a:rPr>
              <a:t>2.55 </a:t>
            </a:r>
            <a:r>
              <a:rPr lang="en-US" dirty="0">
                <a:solidFill>
                  <a:schemeClr val="bg1"/>
                </a:solidFill>
                <a:latin typeface="Times New Roman" panose="02020603050405020304" pitchFamily="18" charset="0"/>
                <a:cs typeface="Times New Roman" panose="02020603050405020304" pitchFamily="18" charset="0"/>
              </a:rPr>
              <a:t>(95% CI </a:t>
            </a:r>
            <a:r>
              <a:rPr lang="en-US" dirty="0" smtClean="0">
                <a:solidFill>
                  <a:schemeClr val="bg1"/>
                </a:solidFill>
                <a:latin typeface="Times New Roman" panose="02020603050405020304" pitchFamily="18" charset="0"/>
                <a:cs typeface="Times New Roman" panose="02020603050405020304" pitchFamily="18" charset="0"/>
              </a:rPr>
              <a:t>1.42–4</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57, P </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0.002</a:t>
            </a:r>
            <a:r>
              <a:rPr lang="en-US" dirty="0">
                <a:solidFill>
                  <a:schemeClr val="bg1"/>
                </a:solidFill>
                <a:latin typeface="Times New Roman" panose="02020603050405020304" pitchFamily="18" charset="0"/>
                <a:cs typeface="Times New Roman" panose="02020603050405020304" pitchFamily="18" charset="0"/>
              </a:rPr>
              <a:t>) in eight case–control studies and a pooled relative </a:t>
            </a:r>
            <a:r>
              <a:rPr lang="en-US" dirty="0" smtClean="0">
                <a:solidFill>
                  <a:schemeClr val="bg1"/>
                </a:solidFill>
                <a:latin typeface="Times New Roman" panose="02020603050405020304" pitchFamily="18" charset="0"/>
                <a:cs typeface="Times New Roman" panose="02020603050405020304" pitchFamily="18" charset="0"/>
              </a:rPr>
              <a:t>risk of 2.31 </a:t>
            </a:r>
            <a:r>
              <a:rPr lang="en-US" dirty="0">
                <a:solidFill>
                  <a:schemeClr val="bg1"/>
                </a:solidFill>
                <a:latin typeface="Times New Roman" panose="02020603050405020304" pitchFamily="18" charset="0"/>
                <a:cs typeface="Times New Roman" panose="02020603050405020304" pitchFamily="18" charset="0"/>
              </a:rPr>
              <a:t>(95% CI </a:t>
            </a:r>
            <a:r>
              <a:rPr lang="en-US" dirty="0" smtClean="0">
                <a:solidFill>
                  <a:schemeClr val="bg1"/>
                </a:solidFill>
                <a:latin typeface="Times New Roman" panose="02020603050405020304" pitchFamily="18" charset="0"/>
                <a:cs typeface="Times New Roman" panose="02020603050405020304" pitchFamily="18" charset="0"/>
              </a:rPr>
              <a:t>1.90–2</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82</a:t>
            </a:r>
            <a:r>
              <a:rPr lang="en-US" dirty="0">
                <a:solidFill>
                  <a:schemeClr val="bg1"/>
                </a:solidFill>
                <a:latin typeface="Times New Roman" panose="02020603050405020304" pitchFamily="18" charset="0"/>
                <a:cs typeface="Times New Roman" panose="02020603050405020304" pitchFamily="18" charset="0"/>
              </a:rPr>
              <a:t>, P &lt; </a:t>
            </a:r>
            <a:r>
              <a:rPr lang="en-US" dirty="0" smtClean="0">
                <a:solidFill>
                  <a:schemeClr val="bg1"/>
                </a:solidFill>
                <a:latin typeface="Times New Roman" panose="02020603050405020304" pitchFamily="18" charset="0"/>
                <a:cs typeface="Times New Roman" panose="02020603050405020304" pitchFamily="18" charset="0"/>
              </a:rPr>
              <a:t>0.000 </a:t>
            </a:r>
            <a:r>
              <a:rPr lang="en-US" dirty="0">
                <a:solidFill>
                  <a:schemeClr val="bg1"/>
                </a:solidFill>
                <a:latin typeface="Times New Roman" panose="02020603050405020304" pitchFamily="18" charset="0"/>
                <a:cs typeface="Times New Roman" panose="02020603050405020304" pitchFamily="18" charset="0"/>
              </a:rPr>
              <a:t>01) in 14 cohort </a:t>
            </a:r>
            <a:r>
              <a:rPr lang="en-US" dirty="0" smtClean="0">
                <a:solidFill>
                  <a:schemeClr val="bg1"/>
                </a:solidFill>
                <a:latin typeface="Times New Roman" panose="02020603050405020304" pitchFamily="18" charset="0"/>
                <a:cs typeface="Times New Roman" panose="02020603050405020304" pitchFamily="18" charset="0"/>
              </a:rPr>
              <a:t>studies. Women </a:t>
            </a:r>
            <a:r>
              <a:rPr lang="en-US" dirty="0">
                <a:solidFill>
                  <a:schemeClr val="bg1"/>
                </a:solidFill>
                <a:latin typeface="Times New Roman" panose="02020603050405020304" pitchFamily="18" charset="0"/>
                <a:cs typeface="Times New Roman" panose="02020603050405020304" pitchFamily="18" charset="0"/>
              </a:rPr>
              <a:t>with TAI were found to have slightly higher age [age </a:t>
            </a:r>
            <a:r>
              <a:rPr lang="en-US" dirty="0" smtClean="0">
                <a:solidFill>
                  <a:schemeClr val="bg1"/>
                </a:solidFill>
                <a:latin typeface="Times New Roman" panose="02020603050405020304" pitchFamily="18" charset="0"/>
                <a:cs typeface="Times New Roman" panose="02020603050405020304" pitchFamily="18" charset="0"/>
              </a:rPr>
              <a:t>difference, 1</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29 </a:t>
            </a:r>
            <a:r>
              <a:rPr lang="en-US" dirty="0">
                <a:solidFill>
                  <a:schemeClr val="bg1"/>
                </a:solidFill>
                <a:latin typeface="Times New Roman" panose="02020603050405020304" pitchFamily="18" charset="0"/>
                <a:cs typeface="Times New Roman" panose="02020603050405020304" pitchFamily="18" charset="0"/>
              </a:rPr>
              <a:t>years] (95% CI </a:t>
            </a:r>
            <a:r>
              <a:rPr lang="en-US" dirty="0" smtClean="0">
                <a:solidFill>
                  <a:schemeClr val="bg1"/>
                </a:solidFill>
                <a:latin typeface="Times New Roman" panose="02020603050405020304" pitchFamily="18" charset="0"/>
                <a:cs typeface="Times New Roman" panose="02020603050405020304" pitchFamily="18" charset="0"/>
              </a:rPr>
              <a:t>0.43–2</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16</a:t>
            </a:r>
            <a:r>
              <a:rPr lang="en-US" dirty="0">
                <a:solidFill>
                  <a:schemeClr val="bg1"/>
                </a:solidFill>
                <a:latin typeface="Times New Roman" panose="02020603050405020304" pitchFamily="18" charset="0"/>
                <a:cs typeface="Times New Roman" panose="02020603050405020304" pitchFamily="18" charset="0"/>
              </a:rPr>
              <a:t>, P = </a:t>
            </a:r>
            <a:r>
              <a:rPr lang="en-US" dirty="0" smtClean="0">
                <a:solidFill>
                  <a:schemeClr val="bg1"/>
                </a:solidFill>
                <a:latin typeface="Times New Roman" panose="02020603050405020304" pitchFamily="18" charset="0"/>
                <a:cs typeface="Times New Roman" panose="02020603050405020304" pitchFamily="18" charset="0"/>
              </a:rPr>
              <a:t>0.003</a:t>
            </a:r>
            <a:r>
              <a:rPr lang="en-US" dirty="0">
                <a:solidFill>
                  <a:schemeClr val="bg1"/>
                </a:solidFill>
                <a:latin typeface="Times New Roman" panose="02020603050405020304" pitchFamily="18" charset="0"/>
                <a:cs typeface="Times New Roman" panose="02020603050405020304" pitchFamily="18" charset="0"/>
              </a:rPr>
              <a:t>) and </a:t>
            </a:r>
            <a:r>
              <a:rPr lang="en-US" dirty="0" smtClean="0">
                <a:solidFill>
                  <a:schemeClr val="bg1"/>
                </a:solidFill>
                <a:latin typeface="Times New Roman" panose="02020603050405020304" pitchFamily="18" charset="0"/>
                <a:cs typeface="Times New Roman" panose="02020603050405020304" pitchFamily="18" charset="0"/>
              </a:rPr>
              <a:t>TSH </a:t>
            </a:r>
            <a:r>
              <a:rPr lang="en-US" dirty="0">
                <a:solidFill>
                  <a:schemeClr val="bg1"/>
                </a:solidFill>
                <a:latin typeface="Times New Roman" panose="02020603050405020304" pitchFamily="18" charset="0"/>
                <a:cs typeface="Times New Roman" panose="02020603050405020304" pitchFamily="18" charset="0"/>
              </a:rPr>
              <a:t>levels [TSH difference, </a:t>
            </a:r>
            <a:r>
              <a:rPr lang="en-US" dirty="0" smtClean="0">
                <a:solidFill>
                  <a:schemeClr val="bg1"/>
                </a:solidFill>
                <a:latin typeface="Times New Roman" panose="02020603050405020304" pitchFamily="18" charset="0"/>
                <a:cs typeface="Times New Roman" panose="02020603050405020304" pitchFamily="18" charset="0"/>
              </a:rPr>
              <a:t>0.61 </a:t>
            </a:r>
            <a:r>
              <a:rPr lang="en-US" dirty="0" err="1">
                <a:solidFill>
                  <a:schemeClr val="bg1"/>
                </a:solidFill>
                <a:latin typeface="Times New Roman" panose="02020603050405020304" pitchFamily="18" charset="0"/>
                <a:cs typeface="Times New Roman" panose="02020603050405020304" pitchFamily="18" charset="0"/>
              </a:rPr>
              <a:t>mIU</a:t>
            </a:r>
            <a:r>
              <a:rPr lang="en-US" dirty="0">
                <a:solidFill>
                  <a:schemeClr val="bg1"/>
                </a:solidFill>
                <a:latin typeface="Times New Roman" panose="02020603050405020304" pitchFamily="18" charset="0"/>
                <a:cs typeface="Times New Roman" panose="02020603050405020304" pitchFamily="18" charset="0"/>
              </a:rPr>
              <a:t>/l] (</a:t>
            </a:r>
            <a:r>
              <a:rPr lang="en-US" dirty="0" smtClean="0">
                <a:solidFill>
                  <a:schemeClr val="bg1"/>
                </a:solidFill>
                <a:latin typeface="Times New Roman" panose="02020603050405020304" pitchFamily="18" charset="0"/>
                <a:cs typeface="Times New Roman" panose="02020603050405020304" pitchFamily="18" charset="0"/>
              </a:rPr>
              <a:t>95% CI 0.51–0</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71</a:t>
            </a:r>
            <a:r>
              <a:rPr lang="en-US" dirty="0">
                <a:solidFill>
                  <a:schemeClr val="bg1"/>
                </a:solidFill>
                <a:latin typeface="Times New Roman" panose="02020603050405020304" pitchFamily="18" charset="0"/>
                <a:cs typeface="Times New Roman" panose="02020603050405020304" pitchFamily="18" charset="0"/>
              </a:rPr>
              <a:t>, P &lt; </a:t>
            </a:r>
            <a:r>
              <a:rPr lang="en-US" dirty="0" smtClean="0">
                <a:solidFill>
                  <a:schemeClr val="bg1"/>
                </a:solidFill>
                <a:latin typeface="Times New Roman" panose="02020603050405020304" pitchFamily="18" charset="0"/>
                <a:cs typeface="Times New Roman" panose="02020603050405020304" pitchFamily="18" charset="0"/>
              </a:rPr>
              <a:t>0.000 </a:t>
            </a:r>
            <a:r>
              <a:rPr lang="en-US" dirty="0">
                <a:solidFill>
                  <a:schemeClr val="bg1"/>
                </a:solidFill>
                <a:latin typeface="Times New Roman" panose="02020603050405020304" pitchFamily="18" charset="0"/>
                <a:cs typeface="Times New Roman" panose="02020603050405020304" pitchFamily="18" charset="0"/>
              </a:rPr>
              <a:t>01) compared with those without TAI.</a:t>
            </a:r>
          </a:p>
        </p:txBody>
      </p:sp>
    </p:spTree>
    <p:extLst>
      <p:ext uri="{BB962C8B-B14F-4D97-AF65-F5344CB8AC3E}">
        <p14:creationId xmlns:p14="http://schemas.microsoft.com/office/powerpoint/2010/main" val="20067045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sz="2600" dirty="0">
                <a:solidFill>
                  <a:schemeClr val="bg1"/>
                </a:solidFill>
                <a:latin typeface="Times New Roman" panose="02020603050405020304" pitchFamily="18" charset="0"/>
                <a:cs typeface="Times New Roman" panose="02020603050405020304" pitchFamily="18" charset="0"/>
              </a:rPr>
              <a:t>Although a clear association has been demonstrated between thyroid antibodies </a:t>
            </a:r>
            <a:r>
              <a:rPr lang="en-US" sz="2600" dirty="0" smtClean="0">
                <a:solidFill>
                  <a:schemeClr val="bg1"/>
                </a:solidFill>
                <a:latin typeface="Times New Roman" panose="02020603050405020304" pitchFamily="18" charset="0"/>
                <a:cs typeface="Times New Roman" panose="02020603050405020304" pitchFamily="18" charset="0"/>
              </a:rPr>
              <a:t>and spontaneous </a:t>
            </a:r>
            <a:r>
              <a:rPr lang="en-US" sz="2600" dirty="0">
                <a:solidFill>
                  <a:schemeClr val="bg1"/>
                </a:solidFill>
                <a:latin typeface="Times New Roman" panose="02020603050405020304" pitchFamily="18" charset="0"/>
                <a:cs typeface="Times New Roman" panose="02020603050405020304" pitchFamily="18" charset="0"/>
              </a:rPr>
              <a:t>pregnancy loss, this does not prove causality and the underlying mechanisms </a:t>
            </a:r>
            <a:r>
              <a:rPr lang="en-US" sz="2600" dirty="0" smtClean="0">
                <a:solidFill>
                  <a:schemeClr val="bg1"/>
                </a:solidFill>
                <a:latin typeface="Times New Roman" panose="02020603050405020304" pitchFamily="18" charset="0"/>
                <a:cs typeface="Times New Roman" panose="02020603050405020304" pitchFamily="18" charset="0"/>
              </a:rPr>
              <a:t>for such </a:t>
            </a:r>
            <a:r>
              <a:rPr lang="en-US" sz="2600" dirty="0">
                <a:solidFill>
                  <a:schemeClr val="bg1"/>
                </a:solidFill>
                <a:latin typeface="Times New Roman" panose="02020603050405020304" pitchFamily="18" charset="0"/>
                <a:cs typeface="Times New Roman" panose="02020603050405020304" pitchFamily="18" charset="0"/>
              </a:rPr>
              <a:t>an association remain </a:t>
            </a:r>
            <a:r>
              <a:rPr lang="en-US" sz="2600" dirty="0" smtClean="0">
                <a:solidFill>
                  <a:schemeClr val="bg1"/>
                </a:solidFill>
                <a:latin typeface="Times New Roman" panose="02020603050405020304" pitchFamily="18" charset="0"/>
                <a:cs typeface="Times New Roman" panose="02020603050405020304" pitchFamily="18" charset="0"/>
              </a:rPr>
              <a:t>unclear. </a:t>
            </a:r>
          </a:p>
          <a:p>
            <a:pPr marL="342900" lvl="0" indent="-342900">
              <a:lnSpc>
                <a:spcPct val="100000"/>
              </a:lnSpc>
              <a:spcBef>
                <a:spcPct val="20000"/>
              </a:spcBef>
            </a:pPr>
            <a:endParaRPr lang="en-US" sz="2600" dirty="0">
              <a:solidFill>
                <a:schemeClr val="bg1"/>
              </a:solidFill>
              <a:latin typeface="Times New Roman" panose="02020603050405020304" pitchFamily="18" charset="0"/>
              <a:cs typeface="Times New Roman" panose="02020603050405020304" pitchFamily="18" charset="0"/>
            </a:endParaRPr>
          </a:p>
          <a:p>
            <a:pPr marL="342900" lvl="0" indent="-342900">
              <a:lnSpc>
                <a:spcPct val="100000"/>
              </a:lnSpc>
              <a:spcBef>
                <a:spcPct val="20000"/>
              </a:spcBef>
            </a:pPr>
            <a:r>
              <a:rPr lang="en-US" sz="2600" dirty="0" smtClean="0">
                <a:solidFill>
                  <a:schemeClr val="bg1"/>
                </a:solidFill>
                <a:latin typeface="Times New Roman" panose="02020603050405020304" pitchFamily="18" charset="0"/>
                <a:cs typeface="Times New Roman" panose="02020603050405020304" pitchFamily="18" charset="0"/>
              </a:rPr>
              <a:t>Several </a:t>
            </a:r>
            <a:r>
              <a:rPr lang="en-US" sz="2600" dirty="0">
                <a:solidFill>
                  <a:schemeClr val="bg1"/>
                </a:solidFill>
                <a:latin typeface="Times New Roman" panose="02020603050405020304" pitchFamily="18" charset="0"/>
                <a:cs typeface="Times New Roman" panose="02020603050405020304" pitchFamily="18" charset="0"/>
              </a:rPr>
              <a:t>mechanistic hypotheses have been proposed, </a:t>
            </a:r>
            <a:r>
              <a:rPr lang="en-US" sz="2600" dirty="0" smtClean="0">
                <a:solidFill>
                  <a:schemeClr val="bg1"/>
                </a:solidFill>
                <a:latin typeface="Times New Roman" panose="02020603050405020304" pitchFamily="18" charset="0"/>
                <a:cs typeface="Times New Roman" panose="02020603050405020304" pitchFamily="18" charset="0"/>
              </a:rPr>
              <a:t>including</a:t>
            </a:r>
            <a:r>
              <a:rPr lang="en-US" sz="2600" dirty="0">
                <a:solidFill>
                  <a:prstClr val="white"/>
                </a:solidFill>
                <a:latin typeface="Times New Roman" panose="02020603050405020304" pitchFamily="18" charset="0"/>
                <a:cs typeface="Times New Roman" panose="02020603050405020304" pitchFamily="18" charset="0"/>
              </a:rPr>
              <a:t> increased fetal resorption in active immunization murine models</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antibody_mediated</a:t>
            </a:r>
            <a:r>
              <a:rPr lang="en-US" sz="2600" dirty="0" smtClean="0">
                <a:solidFill>
                  <a:schemeClr val="bg1"/>
                </a:solidFill>
                <a:latin typeface="Times New Roman" panose="02020603050405020304" pitchFamily="18" charset="0"/>
                <a:cs typeface="Times New Roman" panose="02020603050405020304" pitchFamily="18" charset="0"/>
              </a:rPr>
              <a:t> mild </a:t>
            </a:r>
            <a:r>
              <a:rPr lang="en-US" sz="2600" dirty="0">
                <a:solidFill>
                  <a:schemeClr val="bg1"/>
                </a:solidFill>
                <a:latin typeface="Times New Roman" panose="02020603050405020304" pitchFamily="18" charset="0"/>
                <a:cs typeface="Times New Roman" panose="02020603050405020304" pitchFamily="18" charset="0"/>
              </a:rPr>
              <a:t>thyroid </a:t>
            </a:r>
            <a:r>
              <a:rPr lang="en-US" sz="2600" dirty="0" err="1">
                <a:solidFill>
                  <a:schemeClr val="bg1"/>
                </a:solidFill>
                <a:latin typeface="Times New Roman" panose="02020603050405020304" pitchFamily="18" charset="0"/>
                <a:cs typeface="Times New Roman" panose="02020603050405020304" pitchFamily="18" charset="0"/>
              </a:rPr>
              <a:t>hypofunction</a:t>
            </a:r>
            <a:r>
              <a:rPr lang="en-US" sz="2600" dirty="0">
                <a:solidFill>
                  <a:schemeClr val="bg1"/>
                </a:solidFill>
                <a:latin typeface="Times New Roman" panose="02020603050405020304" pitchFamily="18" charset="0"/>
                <a:cs typeface="Times New Roman" panose="02020603050405020304" pitchFamily="18" charset="0"/>
              </a:rPr>
              <a:t>, cross-reactivity of anti-thyroid antibodies with </a:t>
            </a:r>
            <a:r>
              <a:rPr lang="en-US" sz="2600" dirty="0" err="1" smtClean="0">
                <a:solidFill>
                  <a:schemeClr val="bg1"/>
                </a:solidFill>
                <a:latin typeface="Times New Roman" panose="02020603050405020304" pitchFamily="18" charset="0"/>
                <a:cs typeface="Times New Roman" panose="02020603050405020304" pitchFamily="18" charset="0"/>
              </a:rPr>
              <a:t>hCG</a:t>
            </a:r>
            <a:r>
              <a:rPr lang="en-US" sz="2600" dirty="0" smtClean="0">
                <a:solidFill>
                  <a:schemeClr val="bg1"/>
                </a:solidFill>
                <a:latin typeface="Times New Roman" panose="02020603050405020304" pitchFamily="18" charset="0"/>
                <a:cs typeface="Times New Roman" panose="02020603050405020304" pitchFamily="18" charset="0"/>
              </a:rPr>
              <a:t> receptors </a:t>
            </a:r>
            <a:r>
              <a:rPr lang="en-US" sz="2600" dirty="0">
                <a:solidFill>
                  <a:schemeClr val="bg1"/>
                </a:solidFill>
                <a:latin typeface="Times New Roman" panose="02020603050405020304" pitchFamily="18" charset="0"/>
                <a:cs typeface="Times New Roman" panose="02020603050405020304" pitchFamily="18" charset="0"/>
              </a:rPr>
              <a:t>on the zona </a:t>
            </a:r>
            <a:r>
              <a:rPr lang="en-US" sz="2600" dirty="0" err="1">
                <a:solidFill>
                  <a:schemeClr val="bg1"/>
                </a:solidFill>
                <a:latin typeface="Times New Roman" panose="02020603050405020304" pitchFamily="18" charset="0"/>
                <a:cs typeface="Times New Roman" panose="02020603050405020304" pitchFamily="18" charset="0"/>
              </a:rPr>
              <a:t>pellucida</a:t>
            </a:r>
            <a:r>
              <a:rPr lang="en-US" sz="2600" dirty="0">
                <a:solidFill>
                  <a:schemeClr val="bg1"/>
                </a:solidFill>
                <a:latin typeface="Times New Roman" panose="02020603050405020304" pitchFamily="18" charset="0"/>
                <a:cs typeface="Times New Roman" panose="02020603050405020304" pitchFamily="18" charset="0"/>
              </a:rPr>
              <a:t>, the presence of concurrent non-organ specific </a:t>
            </a:r>
            <a:r>
              <a:rPr lang="en-US" sz="2600" dirty="0" smtClean="0">
                <a:solidFill>
                  <a:schemeClr val="bg1"/>
                </a:solidFill>
                <a:latin typeface="Times New Roman" panose="02020603050405020304" pitchFamily="18" charset="0"/>
                <a:cs typeface="Times New Roman" panose="02020603050405020304" pitchFamily="18" charset="0"/>
              </a:rPr>
              <a:t>autoimmunity, and </a:t>
            </a:r>
            <a:r>
              <a:rPr lang="en-US" sz="2600" dirty="0">
                <a:solidFill>
                  <a:schemeClr val="bg1"/>
                </a:solidFill>
                <a:latin typeface="Times New Roman" panose="02020603050405020304" pitchFamily="18" charset="0"/>
                <a:cs typeface="Times New Roman" panose="02020603050405020304" pitchFamily="18" charset="0"/>
              </a:rPr>
              <a:t>increased levels of endometrial cytokines in women with thyroid </a:t>
            </a:r>
            <a:r>
              <a:rPr lang="en-US" sz="2600" dirty="0" smtClean="0">
                <a:solidFill>
                  <a:schemeClr val="bg1"/>
                </a:solidFill>
                <a:latin typeface="Times New Roman" panose="02020603050405020304" pitchFamily="18" charset="0"/>
                <a:cs typeface="Times New Roman" panose="02020603050405020304" pitchFamily="18" charset="0"/>
              </a:rPr>
              <a:t>autoimmunity.</a:t>
            </a:r>
            <a:endParaRPr lang="en-US" sz="2600" u="sng" dirty="0">
              <a:solidFill>
                <a:schemeClr val="bg1"/>
              </a:solidFill>
              <a:latin typeface="Times New Roman" panose="02020603050405020304" pitchFamily="18" charset="0"/>
              <a:cs typeface="Times New Roman" panose="02020603050405020304" pitchFamily="18" charset="0"/>
            </a:endParaRPr>
          </a:p>
          <a:p>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856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nSpc>
                <a:spcPct val="100000"/>
              </a:lnSpc>
              <a:spcBef>
                <a:spcPts val="0"/>
              </a:spcBef>
            </a:pPr>
            <a:r>
              <a:rPr lang="en-US" sz="2400" b="1" dirty="0">
                <a:solidFill>
                  <a:srgbClr val="FFFF00"/>
                </a:solidFill>
                <a:latin typeface="Times New Roman" panose="02020603050405020304" pitchFamily="18" charset="0"/>
                <a:ea typeface="+mn-ea"/>
                <a:cs typeface="+mn-cs"/>
              </a:rPr>
              <a:t>ASSOCIATION BETWEEN THYROID </a:t>
            </a:r>
            <a:r>
              <a:rPr lang="en-US" sz="2400" b="1" dirty="0" smtClean="0">
                <a:solidFill>
                  <a:srgbClr val="FFFF00"/>
                </a:solidFill>
                <a:latin typeface="Times New Roman" panose="02020603050405020304" pitchFamily="18" charset="0"/>
                <a:ea typeface="+mn-ea"/>
                <a:cs typeface="+mn-cs"/>
              </a:rPr>
              <a:t>ANTIBODIES AND </a:t>
            </a:r>
            <a:r>
              <a:rPr lang="en-US" sz="2400" b="1" dirty="0">
                <a:solidFill>
                  <a:srgbClr val="FFFF00"/>
                </a:solidFill>
                <a:latin typeface="Times New Roman" panose="02020603050405020304" pitchFamily="18" charset="0"/>
                <a:ea typeface="+mn-ea"/>
                <a:cs typeface="+mn-cs"/>
              </a:rPr>
              <a:t>RECURRENT SPONTANEOUS PREGNANCY LOSS IN EUTHYROID </a:t>
            </a:r>
            <a:r>
              <a:rPr lang="en-US" sz="2400" b="1" dirty="0" smtClean="0">
                <a:solidFill>
                  <a:srgbClr val="FFFF00"/>
                </a:solidFill>
                <a:latin typeface="Times New Roman" panose="02020603050405020304" pitchFamily="18" charset="0"/>
                <a:ea typeface="+mn-ea"/>
                <a:cs typeface="+mn-cs"/>
              </a:rPr>
              <a:t>WOMEN</a:t>
            </a:r>
            <a:r>
              <a:rPr lang="en-US" sz="2400" dirty="0">
                <a:solidFill>
                  <a:srgbClr val="FFFF00"/>
                </a:solidFill>
                <a:latin typeface="Calibri"/>
                <a:ea typeface="+mn-ea"/>
                <a:cs typeface="+mn-cs"/>
              </a:rPr>
              <a:t/>
            </a:r>
            <a:br>
              <a:rPr lang="en-US" sz="2400" dirty="0">
                <a:solidFill>
                  <a:srgbClr val="FFFF00"/>
                </a:solidFill>
                <a:latin typeface="Calibri"/>
                <a:ea typeface="+mn-ea"/>
                <a:cs typeface="+mn-cs"/>
              </a:rPr>
            </a:br>
            <a:endParaRPr lang="en-US" sz="2400" dirty="0">
              <a:solidFill>
                <a:srgbClr val="FFFF00"/>
              </a:solidFill>
            </a:endParaRPr>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sz="2600" dirty="0" smtClean="0">
                <a:solidFill>
                  <a:schemeClr val="bg1"/>
                </a:solidFill>
                <a:latin typeface="Times New Roman" panose="02020603050405020304" pitchFamily="18" charset="0"/>
              </a:rPr>
              <a:t>The </a:t>
            </a:r>
            <a:r>
              <a:rPr lang="en-US" sz="2600" dirty="0">
                <a:solidFill>
                  <a:schemeClr val="bg1"/>
                </a:solidFill>
                <a:latin typeface="Times New Roman" panose="02020603050405020304" pitchFamily="18" charset="0"/>
              </a:rPr>
              <a:t>data for an association between thyroid antibodies and recurrent pregnancy </a:t>
            </a:r>
            <a:r>
              <a:rPr lang="en-US" sz="2600" dirty="0" smtClean="0">
                <a:solidFill>
                  <a:schemeClr val="bg1"/>
                </a:solidFill>
                <a:latin typeface="Times New Roman" panose="02020603050405020304" pitchFamily="18" charset="0"/>
              </a:rPr>
              <a:t>loss are </a:t>
            </a:r>
            <a:r>
              <a:rPr lang="en-US" sz="2600" dirty="0">
                <a:solidFill>
                  <a:schemeClr val="bg1"/>
                </a:solidFill>
                <a:latin typeface="Times New Roman" panose="02020603050405020304" pitchFamily="18" charset="0"/>
              </a:rPr>
              <a:t>less robust than for sporadic loss. This may be because recurrent pregnancy loss has </a:t>
            </a:r>
            <a:r>
              <a:rPr lang="en-US" sz="2600" dirty="0" smtClean="0">
                <a:solidFill>
                  <a:schemeClr val="bg1"/>
                </a:solidFill>
                <a:latin typeface="Times New Roman" panose="02020603050405020304" pitchFamily="18" charset="0"/>
              </a:rPr>
              <a:t>many potential </a:t>
            </a:r>
            <a:r>
              <a:rPr lang="en-US" sz="2600" dirty="0">
                <a:solidFill>
                  <a:schemeClr val="bg1"/>
                </a:solidFill>
                <a:latin typeface="Times New Roman" panose="02020603050405020304" pitchFamily="18" charset="0"/>
              </a:rPr>
              <a:t>causes, and endocrine dysfunction may only account for 15-20 % of all such </a:t>
            </a:r>
            <a:r>
              <a:rPr lang="en-US" sz="2600" dirty="0" smtClean="0">
                <a:solidFill>
                  <a:schemeClr val="bg1"/>
                </a:solidFill>
                <a:latin typeface="Times New Roman" panose="02020603050405020304" pitchFamily="18" charset="0"/>
              </a:rPr>
              <a:t>cases.</a:t>
            </a:r>
          </a:p>
          <a:p>
            <a:pPr marL="342900" lvl="0" indent="-342900">
              <a:lnSpc>
                <a:spcPct val="100000"/>
              </a:lnSpc>
              <a:spcBef>
                <a:spcPct val="20000"/>
              </a:spcBef>
            </a:pPr>
            <a:endParaRPr lang="en-US" sz="2600" dirty="0">
              <a:solidFill>
                <a:schemeClr val="bg1"/>
              </a:solidFill>
            </a:endParaRPr>
          </a:p>
          <a:p>
            <a:pPr marL="342900" lvl="0" indent="-342900">
              <a:lnSpc>
                <a:spcPct val="100000"/>
              </a:lnSpc>
              <a:spcBef>
                <a:spcPct val="20000"/>
              </a:spcBef>
            </a:pPr>
            <a:r>
              <a:rPr lang="en-US" sz="2600" dirty="0" smtClean="0">
                <a:solidFill>
                  <a:schemeClr val="bg1"/>
                </a:solidFill>
                <a:latin typeface="Times New Roman" panose="02020603050405020304" pitchFamily="18" charset="0"/>
                <a:cs typeface="Times New Roman" panose="02020603050405020304" pitchFamily="18" charset="0"/>
              </a:rPr>
              <a:t>One study </a:t>
            </a:r>
            <a:r>
              <a:rPr lang="en-US" sz="2600" dirty="0">
                <a:solidFill>
                  <a:schemeClr val="bg1"/>
                </a:solidFill>
                <a:latin typeface="Times New Roman" panose="02020603050405020304" pitchFamily="18" charset="0"/>
                <a:cs typeface="Times New Roman" panose="02020603050405020304" pitchFamily="18" charset="0"/>
              </a:rPr>
              <a:t>reported an apparent interaction of anti-phospholipid </a:t>
            </a:r>
            <a:r>
              <a:rPr lang="en-US" sz="2600" dirty="0" smtClean="0">
                <a:solidFill>
                  <a:schemeClr val="bg1"/>
                </a:solidFill>
                <a:latin typeface="Times New Roman" panose="02020603050405020304" pitchFamily="18" charset="0"/>
                <a:cs typeface="Times New Roman" panose="02020603050405020304" pitchFamily="18" charset="0"/>
              </a:rPr>
              <a:t>antibodies (APAS</a:t>
            </a:r>
            <a:r>
              <a:rPr lang="en-US" sz="2600" dirty="0">
                <a:solidFill>
                  <a:schemeClr val="bg1"/>
                </a:solidFill>
                <a:latin typeface="Times New Roman" panose="02020603050405020304" pitchFamily="18" charset="0"/>
                <a:cs typeface="Times New Roman" panose="02020603050405020304" pitchFamily="18" charset="0"/>
              </a:rPr>
              <a:t>) and anti-thyroid antibodies in the risk for recurrent pregnancy </a:t>
            </a:r>
            <a:r>
              <a:rPr lang="en-US" sz="2600" dirty="0" smtClean="0">
                <a:solidFill>
                  <a:schemeClr val="bg1"/>
                </a:solidFill>
                <a:latin typeface="Times New Roman" panose="02020603050405020304" pitchFamily="18" charset="0"/>
                <a:cs typeface="Times New Roman" panose="02020603050405020304" pitchFamily="18" charset="0"/>
              </a:rPr>
              <a:t>loss. </a:t>
            </a:r>
            <a:r>
              <a:rPr lang="en-US" sz="2600" dirty="0">
                <a:solidFill>
                  <a:schemeClr val="bg1"/>
                </a:solidFill>
                <a:latin typeface="Times New Roman" panose="02020603050405020304" pitchFamily="18" charset="0"/>
                <a:cs typeface="Times New Roman" panose="02020603050405020304" pitchFamily="18" charset="0"/>
              </a:rPr>
              <a:t>In support </a:t>
            </a:r>
            <a:r>
              <a:rPr lang="en-US" sz="2600" dirty="0" smtClean="0">
                <a:solidFill>
                  <a:schemeClr val="bg1"/>
                </a:solidFill>
                <a:latin typeface="Times New Roman" panose="02020603050405020304" pitchFamily="18" charset="0"/>
                <a:cs typeface="Times New Roman" panose="02020603050405020304" pitchFamily="18" charset="0"/>
              </a:rPr>
              <a:t>of this</a:t>
            </a:r>
            <a:r>
              <a:rPr lang="en-US" sz="2600" dirty="0">
                <a:solidFill>
                  <a:schemeClr val="bg1"/>
                </a:solidFill>
                <a:latin typeface="Times New Roman" panose="02020603050405020304" pitchFamily="18" charset="0"/>
                <a:cs typeface="Times New Roman" panose="02020603050405020304" pitchFamily="18" charset="0"/>
              </a:rPr>
              <a:t>, Kim and colleagues reported that women with recurrent pregnancy loss who were </a:t>
            </a:r>
            <a:r>
              <a:rPr lang="en-US" sz="2600" dirty="0" err="1" smtClean="0">
                <a:solidFill>
                  <a:schemeClr val="bg1"/>
                </a:solidFill>
                <a:latin typeface="Times New Roman" panose="02020603050405020304" pitchFamily="18" charset="0"/>
                <a:cs typeface="Times New Roman" panose="02020603050405020304" pitchFamily="18" charset="0"/>
              </a:rPr>
              <a:t>antithyroid</a:t>
            </a:r>
            <a:r>
              <a:rPr lang="en-US" sz="2600" dirty="0" smtClean="0">
                <a:solidFill>
                  <a:schemeClr val="bg1"/>
                </a:solidFill>
                <a:latin typeface="Times New Roman" panose="02020603050405020304" pitchFamily="18" charset="0"/>
                <a:cs typeface="Times New Roman" panose="02020603050405020304" pitchFamily="18" charset="0"/>
              </a:rPr>
              <a:t> antibody </a:t>
            </a:r>
            <a:r>
              <a:rPr lang="en-US" sz="2600" dirty="0">
                <a:solidFill>
                  <a:schemeClr val="bg1"/>
                </a:solidFill>
                <a:latin typeface="Times New Roman" panose="02020603050405020304" pitchFamily="18" charset="0"/>
                <a:cs typeface="Times New Roman" panose="02020603050405020304" pitchFamily="18" charset="0"/>
              </a:rPr>
              <a:t>positive also demonstrated higher levels of </a:t>
            </a:r>
            <a:r>
              <a:rPr lang="en-US" sz="2600" dirty="0" err="1">
                <a:solidFill>
                  <a:schemeClr val="bg1"/>
                </a:solidFill>
                <a:latin typeface="Times New Roman" panose="02020603050405020304" pitchFamily="18" charset="0"/>
                <a:cs typeface="Times New Roman" panose="02020603050405020304" pitchFamily="18" charset="0"/>
              </a:rPr>
              <a:t>anticardiolipin</a:t>
            </a:r>
            <a:r>
              <a:rPr lang="en-US" sz="2600" dirty="0">
                <a:solidFill>
                  <a:schemeClr val="bg1"/>
                </a:solidFill>
                <a:latin typeface="Times New Roman" panose="02020603050405020304" pitchFamily="18" charset="0"/>
                <a:cs typeface="Times New Roman" panose="02020603050405020304" pitchFamily="18" charset="0"/>
              </a:rPr>
              <a:t> Ab and other </a:t>
            </a:r>
            <a:r>
              <a:rPr lang="en-US" sz="2600" dirty="0" err="1" smtClean="0">
                <a:solidFill>
                  <a:schemeClr val="bg1"/>
                </a:solidFill>
                <a:latin typeface="Times New Roman" panose="02020603050405020304" pitchFamily="18" charset="0"/>
                <a:cs typeface="Times New Roman" panose="02020603050405020304" pitchFamily="18" charset="0"/>
              </a:rPr>
              <a:t>nonorgan</a:t>
            </a:r>
            <a:r>
              <a:rPr lang="en-US" sz="2600" dirty="0" smtClean="0">
                <a:solidFill>
                  <a:schemeClr val="bg1"/>
                </a:solidFill>
                <a:latin typeface="Times New Roman" panose="02020603050405020304" pitchFamily="18" charset="0"/>
                <a:cs typeface="Times New Roman" panose="02020603050405020304" pitchFamily="18" charset="0"/>
              </a:rPr>
              <a:t>-specific antibodies.</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520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530" y="383458"/>
            <a:ext cx="10515600" cy="6243484"/>
          </a:xfrm>
        </p:spPr>
        <p:txBody>
          <a:bodyPr>
            <a:normAutofit fontScale="85000" lnSpcReduction="20000"/>
          </a:bodyPr>
          <a:lstStyle/>
          <a:p>
            <a:pPr>
              <a:buSzPct val="125000"/>
            </a:pPr>
            <a:r>
              <a:rPr lang="en-US" sz="3000" b="1" dirty="0">
                <a:solidFill>
                  <a:srgbClr val="FFFF00"/>
                </a:solidFill>
                <a:latin typeface="Times New Roman" panose="02020603050405020304" pitchFamily="18" charset="0"/>
              </a:rPr>
              <a:t>Recommendation 13</a:t>
            </a:r>
          </a:p>
          <a:p>
            <a:pPr marL="0" indent="0">
              <a:buNone/>
            </a:pPr>
            <a:r>
              <a:rPr lang="en-US" sz="3000" dirty="0">
                <a:solidFill>
                  <a:schemeClr val="bg1"/>
                </a:solidFill>
                <a:latin typeface="Times New Roman" panose="02020603050405020304" pitchFamily="18" charset="0"/>
              </a:rPr>
              <a:t>Intravenous immunoglobulin treatment of </a:t>
            </a:r>
            <a:r>
              <a:rPr lang="en-US" sz="3000" dirty="0" err="1">
                <a:solidFill>
                  <a:schemeClr val="bg1"/>
                </a:solidFill>
                <a:latin typeface="Times New Roman" panose="02020603050405020304" pitchFamily="18" charset="0"/>
              </a:rPr>
              <a:t>euthyroid</a:t>
            </a:r>
            <a:r>
              <a:rPr lang="en-US" sz="3000" dirty="0">
                <a:solidFill>
                  <a:schemeClr val="bg1"/>
                </a:solidFill>
                <a:latin typeface="Times New Roman" panose="02020603050405020304" pitchFamily="18" charset="0"/>
              </a:rPr>
              <a:t> women with a history of </a:t>
            </a:r>
            <a:r>
              <a:rPr lang="en-US" sz="3000" dirty="0" smtClean="0">
                <a:solidFill>
                  <a:schemeClr val="bg1"/>
                </a:solidFill>
                <a:latin typeface="Times New Roman" panose="02020603050405020304" pitchFamily="18" charset="0"/>
              </a:rPr>
              <a:t>recurrent pregnancy </a:t>
            </a:r>
            <a:r>
              <a:rPr lang="en-US" sz="3000" dirty="0">
                <a:solidFill>
                  <a:schemeClr val="bg1"/>
                </a:solidFill>
                <a:latin typeface="Times New Roman" panose="02020603050405020304" pitchFamily="18" charset="0"/>
              </a:rPr>
              <a:t>loss is not recommended</a:t>
            </a:r>
            <a:r>
              <a:rPr lang="en-US" sz="3000" dirty="0" smtClean="0">
                <a:solidFill>
                  <a:schemeClr val="bg1"/>
                </a:solidFill>
                <a:latin typeface="Times New Roman" panose="02020603050405020304" pitchFamily="18" charset="0"/>
              </a:rPr>
              <a:t>.</a:t>
            </a:r>
          </a:p>
          <a:p>
            <a:pPr marL="0" indent="0">
              <a:buNone/>
            </a:pPr>
            <a:r>
              <a:rPr lang="en-US" sz="3000" b="1" i="1" dirty="0" smtClean="0">
                <a:solidFill>
                  <a:srgbClr val="FFFF00"/>
                </a:solidFill>
                <a:latin typeface="Times New Roman" panose="02020603050405020304" pitchFamily="18" charset="0"/>
              </a:rPr>
              <a:t>(</a:t>
            </a:r>
            <a:r>
              <a:rPr lang="en-US" sz="3000" b="1" i="1" dirty="0">
                <a:solidFill>
                  <a:srgbClr val="FFFF00"/>
                </a:solidFill>
                <a:latin typeface="Times New Roman" panose="02020603050405020304" pitchFamily="18" charset="0"/>
              </a:rPr>
              <a:t>Weak recommendation, Low quality evidence)</a:t>
            </a:r>
          </a:p>
          <a:p>
            <a:pPr marL="0" indent="0">
              <a:buNone/>
            </a:pPr>
            <a:endParaRPr lang="en-US" sz="3000" dirty="0" smtClean="0">
              <a:solidFill>
                <a:srgbClr val="FFFF00"/>
              </a:solidFill>
              <a:latin typeface="Symbol" panose="05050102010706020507" pitchFamily="18" charset="2"/>
            </a:endParaRPr>
          </a:p>
          <a:p>
            <a:pPr marL="0" indent="0">
              <a:buNone/>
            </a:pPr>
            <a:r>
              <a:rPr lang="en-US" sz="3000" dirty="0" smtClean="0">
                <a:solidFill>
                  <a:srgbClr val="FFFF00"/>
                </a:solidFill>
                <a:latin typeface="Symbol" panose="05050102010706020507" pitchFamily="18" charset="2"/>
              </a:rPr>
              <a:t> </a:t>
            </a:r>
            <a:r>
              <a:rPr lang="en-US" sz="3000" b="1" dirty="0" smtClean="0">
                <a:solidFill>
                  <a:srgbClr val="FFFF00"/>
                </a:solidFill>
                <a:latin typeface="Times New Roman" panose="02020603050405020304" pitchFamily="18" charset="0"/>
              </a:rPr>
              <a:t>Recommendation </a:t>
            </a:r>
            <a:r>
              <a:rPr lang="en-US" sz="3000" b="1" dirty="0">
                <a:solidFill>
                  <a:srgbClr val="FFFF00"/>
                </a:solidFill>
                <a:latin typeface="Times New Roman" panose="02020603050405020304" pitchFamily="18" charset="0"/>
              </a:rPr>
              <a:t>14</a:t>
            </a:r>
          </a:p>
          <a:p>
            <a:pPr marL="0" indent="0">
              <a:buNone/>
            </a:pPr>
            <a:r>
              <a:rPr lang="en-US" sz="3000" dirty="0">
                <a:solidFill>
                  <a:schemeClr val="bg1"/>
                </a:solidFill>
                <a:latin typeface="Times New Roman" panose="02020603050405020304" pitchFamily="18" charset="0"/>
              </a:rPr>
              <a:t>There is insufficient evidence to conclusively determine whether levothyroxine </a:t>
            </a:r>
            <a:r>
              <a:rPr lang="en-US" sz="3000" dirty="0" smtClean="0">
                <a:solidFill>
                  <a:schemeClr val="bg1"/>
                </a:solidFill>
                <a:latin typeface="Times New Roman" panose="02020603050405020304" pitchFamily="18" charset="0"/>
              </a:rPr>
              <a:t>therapy decreases </a:t>
            </a:r>
            <a:r>
              <a:rPr lang="en-US" sz="3000" dirty="0">
                <a:solidFill>
                  <a:schemeClr val="bg1"/>
                </a:solidFill>
                <a:latin typeface="Times New Roman" panose="02020603050405020304" pitchFamily="18" charset="0"/>
              </a:rPr>
              <a:t>pregnancy loss risk in </a:t>
            </a:r>
            <a:r>
              <a:rPr lang="en-US" sz="3000" dirty="0" err="1">
                <a:solidFill>
                  <a:schemeClr val="bg1"/>
                </a:solidFill>
                <a:latin typeface="Times New Roman" panose="02020603050405020304" pitchFamily="18" charset="0"/>
              </a:rPr>
              <a:t>TPOAb</a:t>
            </a:r>
            <a:r>
              <a:rPr lang="en-US" sz="3000" dirty="0">
                <a:solidFill>
                  <a:schemeClr val="bg1"/>
                </a:solidFill>
                <a:latin typeface="Times New Roman" panose="02020603050405020304" pitchFamily="18" charset="0"/>
              </a:rPr>
              <a:t> positive, </a:t>
            </a:r>
            <a:r>
              <a:rPr lang="en-US" sz="3000" dirty="0" err="1">
                <a:solidFill>
                  <a:schemeClr val="bg1"/>
                </a:solidFill>
                <a:latin typeface="Times New Roman" panose="02020603050405020304" pitchFamily="18" charset="0"/>
              </a:rPr>
              <a:t>euthyroid</a:t>
            </a:r>
            <a:r>
              <a:rPr lang="en-US" sz="3000" dirty="0">
                <a:solidFill>
                  <a:schemeClr val="bg1"/>
                </a:solidFill>
                <a:latin typeface="Times New Roman" panose="02020603050405020304" pitchFamily="18" charset="0"/>
              </a:rPr>
              <a:t> women who are newly </a:t>
            </a:r>
            <a:r>
              <a:rPr lang="en-US" sz="3000" dirty="0" smtClean="0">
                <a:solidFill>
                  <a:schemeClr val="bg1"/>
                </a:solidFill>
                <a:latin typeface="Times New Roman" panose="02020603050405020304" pitchFamily="18" charset="0"/>
              </a:rPr>
              <a:t>pregnant. However</a:t>
            </a:r>
            <a:r>
              <a:rPr lang="en-US" sz="3000" dirty="0">
                <a:solidFill>
                  <a:schemeClr val="bg1"/>
                </a:solidFill>
                <a:latin typeface="Times New Roman" panose="02020603050405020304" pitchFamily="18" charset="0"/>
              </a:rPr>
              <a:t>, administration of levothyroxine to </a:t>
            </a:r>
            <a:r>
              <a:rPr lang="en-US" sz="3000" dirty="0" err="1">
                <a:solidFill>
                  <a:schemeClr val="bg1"/>
                </a:solidFill>
                <a:latin typeface="Times New Roman" panose="02020603050405020304" pitchFamily="18" charset="0"/>
              </a:rPr>
              <a:t>TPOAb</a:t>
            </a:r>
            <a:r>
              <a:rPr lang="en-US" sz="3000" dirty="0">
                <a:solidFill>
                  <a:schemeClr val="bg1"/>
                </a:solidFill>
                <a:latin typeface="Times New Roman" panose="02020603050405020304" pitchFamily="18" charset="0"/>
              </a:rPr>
              <a:t> positive, </a:t>
            </a:r>
            <a:r>
              <a:rPr lang="en-US" sz="3000" dirty="0" err="1">
                <a:solidFill>
                  <a:schemeClr val="bg1"/>
                </a:solidFill>
                <a:latin typeface="Times New Roman" panose="02020603050405020304" pitchFamily="18" charset="0"/>
              </a:rPr>
              <a:t>euthyroid</a:t>
            </a:r>
            <a:r>
              <a:rPr lang="en-US" sz="3000" dirty="0">
                <a:solidFill>
                  <a:schemeClr val="bg1"/>
                </a:solidFill>
                <a:latin typeface="Times New Roman" panose="02020603050405020304" pitchFamily="18" charset="0"/>
              </a:rPr>
              <a:t> pregnant </a:t>
            </a:r>
            <a:r>
              <a:rPr lang="en-US" sz="3000" dirty="0" smtClean="0">
                <a:solidFill>
                  <a:schemeClr val="bg1"/>
                </a:solidFill>
                <a:latin typeface="Times New Roman" panose="02020603050405020304" pitchFamily="18" charset="0"/>
              </a:rPr>
              <a:t>women </a:t>
            </a:r>
            <a:r>
              <a:rPr lang="en-US" sz="3000" u="sng" dirty="0" smtClean="0">
                <a:solidFill>
                  <a:schemeClr val="bg1"/>
                </a:solidFill>
                <a:latin typeface="Times New Roman" panose="02020603050405020304" pitchFamily="18" charset="0"/>
              </a:rPr>
              <a:t>with </a:t>
            </a:r>
            <a:r>
              <a:rPr lang="en-US" sz="3000" u="sng" dirty="0">
                <a:solidFill>
                  <a:schemeClr val="bg1"/>
                </a:solidFill>
                <a:latin typeface="Times New Roman" panose="02020603050405020304" pitchFamily="18" charset="0"/>
              </a:rPr>
              <a:t>a prior history of loss </a:t>
            </a:r>
            <a:r>
              <a:rPr lang="en-US" sz="3000" dirty="0">
                <a:solidFill>
                  <a:schemeClr val="bg1"/>
                </a:solidFill>
                <a:latin typeface="Times New Roman" panose="02020603050405020304" pitchFamily="18" charset="0"/>
              </a:rPr>
              <a:t>may be considered given its potential benefits in comparison to </a:t>
            </a:r>
            <a:r>
              <a:rPr lang="en-US" sz="3000" dirty="0" smtClean="0">
                <a:solidFill>
                  <a:schemeClr val="bg1"/>
                </a:solidFill>
                <a:latin typeface="Times New Roman" panose="02020603050405020304" pitchFamily="18" charset="0"/>
              </a:rPr>
              <a:t>its minimal </a:t>
            </a:r>
            <a:r>
              <a:rPr lang="en-US" sz="3000" dirty="0">
                <a:solidFill>
                  <a:schemeClr val="bg1"/>
                </a:solidFill>
                <a:latin typeface="Times New Roman" panose="02020603050405020304" pitchFamily="18" charset="0"/>
              </a:rPr>
              <a:t>risk. In such cases, 25-50 mcg of levothyroxine is a typical starting dose. </a:t>
            </a:r>
            <a:endParaRPr lang="en-US" sz="3000" dirty="0" smtClean="0">
              <a:solidFill>
                <a:schemeClr val="bg1"/>
              </a:solidFill>
              <a:latin typeface="Times New Roman" panose="02020603050405020304" pitchFamily="18" charset="0"/>
            </a:endParaRPr>
          </a:p>
          <a:p>
            <a:pPr marL="0" indent="0">
              <a:buNone/>
            </a:pPr>
            <a:r>
              <a:rPr lang="en-US" sz="3000" b="1" i="1" dirty="0" smtClean="0">
                <a:solidFill>
                  <a:srgbClr val="FFFF00"/>
                </a:solidFill>
                <a:latin typeface="Times New Roman" panose="02020603050405020304" pitchFamily="18" charset="0"/>
              </a:rPr>
              <a:t>(Weak recommendation</a:t>
            </a:r>
            <a:r>
              <a:rPr lang="en-US" sz="3000" b="1" i="1" dirty="0">
                <a:solidFill>
                  <a:srgbClr val="FFFF00"/>
                </a:solidFill>
                <a:latin typeface="Times New Roman" panose="02020603050405020304" pitchFamily="18" charset="0"/>
              </a:rPr>
              <a:t>, Low quality evidence</a:t>
            </a:r>
            <a:r>
              <a:rPr lang="en-US" sz="3000" b="1" i="1" dirty="0" smtClean="0">
                <a:solidFill>
                  <a:srgbClr val="FFFF00"/>
                </a:solidFill>
                <a:latin typeface="Times New Roman" panose="02020603050405020304" pitchFamily="18" charset="0"/>
              </a:rPr>
              <a:t>)</a:t>
            </a:r>
          </a:p>
          <a:p>
            <a:endParaRPr lang="en-US" sz="3000" dirty="0" smtClean="0">
              <a:solidFill>
                <a:srgbClr val="FFFF00"/>
              </a:solidFill>
              <a:latin typeface="Times New Roman" panose="02020603050405020304" pitchFamily="18" charset="0"/>
              <a:cs typeface="Times New Roman" panose="02020603050405020304" pitchFamily="18" charset="0"/>
            </a:endParaRPr>
          </a:p>
          <a:p>
            <a:pPr marL="0" indent="0">
              <a:buNone/>
            </a:pPr>
            <a:r>
              <a:rPr lang="en-US" sz="2400" b="1" dirty="0">
                <a:solidFill>
                  <a:srgbClr val="FFFF99"/>
                </a:solidFill>
                <a:latin typeface="Times New Roman" panose="02020603050405020304" pitchFamily="18" charset="0"/>
                <a:cs typeface="Times New Roman" panose="02020603050405020304" pitchFamily="18" charset="0"/>
              </a:rPr>
              <a:t>(</a:t>
            </a:r>
            <a:r>
              <a:rPr lang="en-US" sz="2400" b="1" dirty="0" smtClean="0">
                <a:solidFill>
                  <a:srgbClr val="FFFF99"/>
                </a:solidFill>
                <a:latin typeface="Times New Roman" panose="02020603050405020304" pitchFamily="18" charset="0"/>
                <a:cs typeface="Times New Roman" panose="02020603050405020304" pitchFamily="18" charset="0"/>
              </a:rPr>
              <a:t>RECOMMENDATION 42 </a:t>
            </a:r>
            <a:r>
              <a:rPr lang="en-US" sz="2400" u="sng" dirty="0" smtClean="0">
                <a:solidFill>
                  <a:srgbClr val="FFFF99"/>
                </a:solidFill>
                <a:latin typeface="Times New Roman" panose="02020603050405020304" pitchFamily="18" charset="0"/>
                <a:cs typeface="Times New Roman" panose="02020603050405020304" pitchFamily="18" charset="0"/>
              </a:rPr>
              <a:t>There </a:t>
            </a:r>
            <a:r>
              <a:rPr lang="en-US" sz="2400" u="sng" dirty="0">
                <a:solidFill>
                  <a:srgbClr val="FFFF99"/>
                </a:solidFill>
                <a:latin typeface="Times New Roman" panose="02020603050405020304" pitchFamily="18" charset="0"/>
                <a:cs typeface="Times New Roman" panose="02020603050405020304" pitchFamily="18" charset="0"/>
              </a:rPr>
              <a:t>is insufficient evidence to recommend for or </a:t>
            </a:r>
            <a:r>
              <a:rPr lang="en-US" sz="2400" u="sng" dirty="0" smtClean="0">
                <a:solidFill>
                  <a:srgbClr val="FFFF99"/>
                </a:solidFill>
                <a:latin typeface="Times New Roman" panose="02020603050405020304" pitchFamily="18" charset="0"/>
                <a:cs typeface="Times New Roman" panose="02020603050405020304" pitchFamily="18" charset="0"/>
              </a:rPr>
              <a:t>against </a:t>
            </a:r>
            <a:r>
              <a:rPr lang="en-US" sz="2400" dirty="0" smtClean="0">
                <a:solidFill>
                  <a:srgbClr val="FFFF99"/>
                </a:solidFill>
                <a:latin typeface="Times New Roman" panose="02020603050405020304" pitchFamily="18" charset="0"/>
                <a:cs typeface="Times New Roman" panose="02020603050405020304" pitchFamily="18" charset="0"/>
              </a:rPr>
              <a:t>screening </a:t>
            </a:r>
            <a:r>
              <a:rPr lang="en-US" sz="2400" dirty="0">
                <a:solidFill>
                  <a:srgbClr val="FFFF99"/>
                </a:solidFill>
                <a:latin typeface="Times New Roman" panose="02020603050405020304" pitchFamily="18" charset="0"/>
                <a:cs typeface="Times New Roman" panose="02020603050405020304" pitchFamily="18" charset="0"/>
              </a:rPr>
              <a:t>for thyroid antibodies, or treating in the </a:t>
            </a:r>
            <a:r>
              <a:rPr lang="en-US" sz="2400" dirty="0" smtClean="0">
                <a:solidFill>
                  <a:srgbClr val="FFFF99"/>
                </a:solidFill>
                <a:latin typeface="Times New Roman" panose="02020603050405020304" pitchFamily="18" charset="0"/>
                <a:cs typeface="Times New Roman" panose="02020603050405020304" pitchFamily="18" charset="0"/>
              </a:rPr>
              <a:t>first trimester </a:t>
            </a:r>
            <a:r>
              <a:rPr lang="en-US" sz="2400" dirty="0">
                <a:solidFill>
                  <a:srgbClr val="FFFF99"/>
                </a:solidFill>
                <a:latin typeface="Times New Roman" panose="02020603050405020304" pitchFamily="18" charset="0"/>
                <a:cs typeface="Times New Roman" panose="02020603050405020304" pitchFamily="18" charset="0"/>
              </a:rPr>
              <a:t>of pregnancy with LT4 or IVIG, in </a:t>
            </a:r>
            <a:r>
              <a:rPr lang="en-US" sz="2400" dirty="0" err="1" smtClean="0">
                <a:solidFill>
                  <a:srgbClr val="FFFF99"/>
                </a:solidFill>
                <a:latin typeface="Times New Roman" panose="02020603050405020304" pitchFamily="18" charset="0"/>
                <a:cs typeface="Times New Roman" panose="02020603050405020304" pitchFamily="18" charset="0"/>
              </a:rPr>
              <a:t>euthyroid</a:t>
            </a:r>
            <a:r>
              <a:rPr lang="en-US" sz="2400" dirty="0" smtClean="0">
                <a:solidFill>
                  <a:srgbClr val="FFFF99"/>
                </a:solidFill>
                <a:latin typeface="Times New Roman" panose="02020603050405020304" pitchFamily="18" charset="0"/>
                <a:cs typeface="Times New Roman" panose="02020603050405020304" pitchFamily="18" charset="0"/>
              </a:rPr>
              <a:t> women </a:t>
            </a:r>
            <a:r>
              <a:rPr lang="en-US" sz="2400" dirty="0">
                <a:solidFill>
                  <a:srgbClr val="FFFF99"/>
                </a:solidFill>
                <a:latin typeface="Times New Roman" panose="02020603050405020304" pitchFamily="18" charset="0"/>
                <a:cs typeface="Times New Roman" panose="02020603050405020304" pitchFamily="18" charset="0"/>
              </a:rPr>
              <a:t>with sporadic or recurrent abortion or in </a:t>
            </a:r>
            <a:r>
              <a:rPr lang="en-US" sz="2400" dirty="0" smtClean="0">
                <a:solidFill>
                  <a:srgbClr val="FFFF99"/>
                </a:solidFill>
                <a:latin typeface="Times New Roman" panose="02020603050405020304" pitchFamily="18" charset="0"/>
                <a:cs typeface="Times New Roman" panose="02020603050405020304" pitchFamily="18" charset="0"/>
              </a:rPr>
              <a:t>women undergoing </a:t>
            </a:r>
            <a:r>
              <a:rPr lang="en-US" sz="2400" dirty="0">
                <a:solidFill>
                  <a:srgbClr val="FFFF99"/>
                </a:solidFill>
                <a:latin typeface="Times New Roman" panose="02020603050405020304" pitchFamily="18" charset="0"/>
                <a:cs typeface="Times New Roman" panose="02020603050405020304" pitchFamily="18" charset="0"/>
              </a:rPr>
              <a:t>in vitro fertilization (IVF). Level </a:t>
            </a:r>
            <a:r>
              <a:rPr lang="en-US" sz="2400" dirty="0" smtClean="0">
                <a:solidFill>
                  <a:srgbClr val="FFFF99"/>
                </a:solidFill>
                <a:latin typeface="Times New Roman" panose="02020603050405020304" pitchFamily="18" charset="0"/>
                <a:cs typeface="Times New Roman" panose="02020603050405020304" pitchFamily="18" charset="0"/>
              </a:rPr>
              <a:t>I-USPSTF)</a:t>
            </a:r>
            <a:endParaRPr lang="en-US" sz="2400" dirty="0">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968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pPr>
            <a:r>
              <a:rPr lang="en-US" sz="2000" b="1" dirty="0">
                <a:solidFill>
                  <a:srgbClr val="FFFF00"/>
                </a:solidFill>
                <a:latin typeface="Times New Roman" panose="02020603050405020304" pitchFamily="18" charset="0"/>
                <a:ea typeface="+mn-ea"/>
                <a:cs typeface="+mn-cs"/>
              </a:rPr>
              <a:t>DOES TREATMENT WITH LT4 OR IVIG DECREASE THE </a:t>
            </a:r>
            <a:r>
              <a:rPr lang="en-US" sz="2000" b="1" dirty="0" smtClean="0">
                <a:solidFill>
                  <a:srgbClr val="FFFF00"/>
                </a:solidFill>
                <a:latin typeface="Times New Roman" panose="02020603050405020304" pitchFamily="18" charset="0"/>
                <a:ea typeface="+mn-ea"/>
                <a:cs typeface="+mn-cs"/>
              </a:rPr>
              <a:t>RISK FOR </a:t>
            </a:r>
            <a:r>
              <a:rPr lang="en-US" sz="2000" b="1" dirty="0">
                <a:solidFill>
                  <a:srgbClr val="FFFF00"/>
                </a:solidFill>
                <a:latin typeface="Times New Roman" panose="02020603050405020304" pitchFamily="18" charset="0"/>
                <a:ea typeface="+mn-ea"/>
                <a:cs typeface="+mn-cs"/>
              </a:rPr>
              <a:t>PREGNANCY LOSS IN EUTHYROID WOMEN WITH </a:t>
            </a:r>
            <a:r>
              <a:rPr lang="en-US" sz="2000" b="1" dirty="0" smtClean="0">
                <a:solidFill>
                  <a:srgbClr val="FFFF00"/>
                </a:solidFill>
                <a:latin typeface="Times New Roman" panose="02020603050405020304" pitchFamily="18" charset="0"/>
                <a:ea typeface="+mn-ea"/>
                <a:cs typeface="+mn-cs"/>
              </a:rPr>
              <a:t>THYROID AUTOIMMUNITY</a:t>
            </a:r>
            <a:r>
              <a:rPr lang="en-US" sz="2000" b="1" dirty="0">
                <a:solidFill>
                  <a:srgbClr val="FFFF00"/>
                </a:solidFill>
                <a:latin typeface="Times New Roman" panose="02020603050405020304" pitchFamily="18" charset="0"/>
                <a:ea typeface="+mn-ea"/>
                <a:cs typeface="+mn-cs"/>
              </a:rPr>
              <a:t>?</a:t>
            </a:r>
            <a:endParaRPr lang="en-US" sz="3200" dirty="0">
              <a:solidFill>
                <a:srgbClr val="FFFF00"/>
              </a:solidFill>
              <a:latin typeface="Calibri"/>
              <a:ea typeface="+mn-ea"/>
              <a:cs typeface="+mn-cs"/>
            </a:endParaRPr>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i="1" dirty="0" err="1" smtClean="0">
                <a:solidFill>
                  <a:schemeClr val="bg1"/>
                </a:solidFill>
                <a:latin typeface="Times New Roman" panose="02020603050405020304" pitchFamily="18" charset="0"/>
              </a:rPr>
              <a:t>Lepoutre</a:t>
            </a:r>
            <a:r>
              <a:rPr lang="en-US" i="1" dirty="0" smtClean="0">
                <a:solidFill>
                  <a:schemeClr val="bg1"/>
                </a:solidFill>
                <a:latin typeface="Times New Roman" panose="02020603050405020304" pitchFamily="18" charset="0"/>
              </a:rPr>
              <a:t> et al(</a:t>
            </a:r>
            <a:r>
              <a:rPr lang="en-US" i="1" dirty="0" err="1">
                <a:solidFill>
                  <a:schemeClr val="bg1"/>
                </a:solidFill>
                <a:latin typeface="Times New Roman" panose="02020603050405020304" pitchFamily="18" charset="0"/>
              </a:rPr>
              <a:t>Gynecol</a:t>
            </a:r>
            <a:r>
              <a:rPr lang="en-US" i="1" dirty="0">
                <a:solidFill>
                  <a:schemeClr val="bg1"/>
                </a:solidFill>
                <a:latin typeface="Times New Roman" panose="02020603050405020304" pitchFamily="18" charset="0"/>
              </a:rPr>
              <a:t> </a:t>
            </a:r>
            <a:r>
              <a:rPr lang="en-US" i="1" dirty="0" err="1" smtClean="0">
                <a:solidFill>
                  <a:schemeClr val="bg1"/>
                </a:solidFill>
                <a:latin typeface="Times New Roman" panose="02020603050405020304" pitchFamily="18" charset="0"/>
              </a:rPr>
              <a:t>Obstet</a:t>
            </a:r>
            <a:r>
              <a:rPr lang="en-US" i="1" dirty="0" smtClean="0">
                <a:solidFill>
                  <a:schemeClr val="bg1"/>
                </a:solidFill>
                <a:latin typeface="Times New Roman" panose="02020603050405020304" pitchFamily="18" charset="0"/>
              </a:rPr>
              <a:t> Invest 2012);</a:t>
            </a:r>
            <a:r>
              <a:rPr lang="en-US" sz="2200" dirty="0">
                <a:solidFill>
                  <a:prstClr val="black"/>
                </a:solidFill>
                <a:latin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In a non-randomized</a:t>
            </a:r>
            <a:r>
              <a:rPr lang="en-US" dirty="0">
                <a:solidFill>
                  <a:schemeClr val="bg1"/>
                </a:solidFill>
                <a:latin typeface="Times New Roman" panose="02020603050405020304" pitchFamily="18" charset="0"/>
                <a:cs typeface="Times New Roman" panose="02020603050405020304" pitchFamily="18" charset="0"/>
              </a:rPr>
              <a:t>, retrospective </a:t>
            </a:r>
            <a:r>
              <a:rPr lang="en-US" dirty="0" err="1" smtClean="0">
                <a:solidFill>
                  <a:schemeClr val="bg1"/>
                </a:solidFill>
                <a:latin typeface="Times New Roman" panose="02020603050405020304" pitchFamily="18" charset="0"/>
                <a:cs typeface="Times New Roman" panose="02020603050405020304" pitchFamily="18" charset="0"/>
              </a:rPr>
              <a:t>study,analyzed</a:t>
            </a:r>
            <a:r>
              <a:rPr lang="en-US" dirty="0" smtClean="0">
                <a:solidFill>
                  <a:schemeClr val="bg1"/>
                </a:solidFill>
                <a:latin typeface="Times New Roman" panose="02020603050405020304" pitchFamily="18" charset="0"/>
                <a:cs typeface="Times New Roman" panose="02020603050405020304" pitchFamily="18" charset="0"/>
              </a:rPr>
              <a:t> data </a:t>
            </a:r>
            <a:r>
              <a:rPr lang="en-US" dirty="0">
                <a:solidFill>
                  <a:schemeClr val="bg1"/>
                </a:solidFill>
                <a:latin typeface="Times New Roman" panose="02020603050405020304" pitchFamily="18" charset="0"/>
                <a:cs typeface="Times New Roman" panose="02020603050405020304" pitchFamily="18" charset="0"/>
              </a:rPr>
              <a:t>from 65 </a:t>
            </a:r>
            <a:r>
              <a:rPr lang="en-US" dirty="0" err="1">
                <a:solidFill>
                  <a:schemeClr val="bg1"/>
                </a:solidFill>
                <a:latin typeface="Times New Roman" panose="02020603050405020304" pitchFamily="18" charset="0"/>
                <a:cs typeface="Times New Roman" panose="02020603050405020304" pitchFamily="18" charset="0"/>
              </a:rPr>
              <a:t>TPOAb</a:t>
            </a:r>
            <a:r>
              <a:rPr lang="en-US" dirty="0">
                <a:solidFill>
                  <a:schemeClr val="bg1"/>
                </a:solidFill>
                <a:latin typeface="Times New Roman" panose="02020603050405020304" pitchFamily="18" charset="0"/>
                <a:cs typeface="Times New Roman" panose="02020603050405020304" pitchFamily="18" charset="0"/>
              </a:rPr>
              <a:t> positive pregnant women with serum TSH values of 1-3.5 </a:t>
            </a:r>
            <a:r>
              <a:rPr lang="en-US" dirty="0" err="1">
                <a:solidFill>
                  <a:schemeClr val="bg1"/>
                </a:solidFill>
                <a:latin typeface="Times New Roman" panose="02020603050405020304" pitchFamily="18" charset="0"/>
                <a:cs typeface="Times New Roman" panose="02020603050405020304" pitchFamily="18" charset="0"/>
              </a:rPr>
              <a:t>mU</a:t>
            </a:r>
            <a:r>
              <a:rPr lang="en-US" dirty="0">
                <a:solidFill>
                  <a:schemeClr val="bg1"/>
                </a:solidFill>
                <a:latin typeface="Times New Roman" panose="02020603050405020304" pitchFamily="18" charset="0"/>
                <a:cs typeface="Times New Roman" panose="02020603050405020304" pitchFamily="18" charset="0"/>
              </a:rPr>
              <a:t>/L at the first </a:t>
            </a:r>
            <a:r>
              <a:rPr lang="en-US" dirty="0" err="1">
                <a:solidFill>
                  <a:schemeClr val="bg1"/>
                </a:solidFill>
                <a:latin typeface="Times New Roman" panose="02020603050405020304" pitchFamily="18" charset="0"/>
                <a:cs typeface="Times New Roman" panose="02020603050405020304" pitchFamily="18" charset="0"/>
              </a:rPr>
              <a:t>mantenatal</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visit</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,Thirty-four of these women were treated with 50 </a:t>
            </a:r>
            <a:r>
              <a:rPr lang="en-US" dirty="0" err="1" smtClean="0">
                <a:solidFill>
                  <a:schemeClr val="bg1"/>
                </a:solidFill>
                <a:latin typeface="Times New Roman" panose="02020603050405020304" pitchFamily="18" charset="0"/>
                <a:cs typeface="Times New Roman" panose="02020603050405020304" pitchFamily="18" charset="0"/>
              </a:rPr>
              <a:t>μg</a:t>
            </a:r>
            <a:r>
              <a:rPr lang="en-US" dirty="0" smtClean="0">
                <a:solidFill>
                  <a:schemeClr val="bg1"/>
                </a:solidFill>
                <a:latin typeface="Times New Roman" panose="02020603050405020304" pitchFamily="18" charset="0"/>
                <a:cs typeface="Times New Roman" panose="02020603050405020304" pitchFamily="18" charset="0"/>
              </a:rPr>
              <a:t> LT4 daily starting at a mean </a:t>
            </a:r>
            <a:r>
              <a:rPr lang="en-US" dirty="0">
                <a:solidFill>
                  <a:schemeClr val="bg1"/>
                </a:solidFill>
                <a:latin typeface="Times New Roman" panose="02020603050405020304" pitchFamily="18" charset="0"/>
                <a:cs typeface="Times New Roman" panose="02020603050405020304" pitchFamily="18" charset="0"/>
              </a:rPr>
              <a:t>10 weeks gestation, while the others were not treated. None of the levothyroxine </a:t>
            </a:r>
            <a:r>
              <a:rPr lang="en-US" dirty="0" smtClean="0">
                <a:solidFill>
                  <a:schemeClr val="bg1"/>
                </a:solidFill>
                <a:latin typeface="Times New Roman" panose="02020603050405020304" pitchFamily="18" charset="0"/>
                <a:cs typeface="Times New Roman" panose="02020603050405020304" pitchFamily="18" charset="0"/>
              </a:rPr>
              <a:t>treated women </a:t>
            </a:r>
            <a:r>
              <a:rPr lang="en-US" dirty="0">
                <a:solidFill>
                  <a:schemeClr val="bg1"/>
                </a:solidFill>
                <a:latin typeface="Times New Roman" panose="02020603050405020304" pitchFamily="18" charset="0"/>
                <a:cs typeface="Times New Roman" panose="02020603050405020304" pitchFamily="18" charset="0"/>
              </a:rPr>
              <a:t>miscarried, but 5 of 31 untreated women (16%) experienced pregnancy loss. </a:t>
            </a:r>
            <a:endParaRPr lang="en-US" sz="36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3207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30874" y="80057"/>
            <a:ext cx="5330251" cy="16781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b="1" dirty="0" smtClean="0">
                <a:solidFill>
                  <a:srgbClr val="FFFF00"/>
                </a:solidFill>
                <a:latin typeface="Times New Roman" panose="02020603050405020304" pitchFamily="18" charset="0"/>
                <a:cs typeface="Times New Roman" panose="02020603050405020304" pitchFamily="18" charset="0"/>
              </a:rPr>
              <a:t>Methods</a:t>
            </a:r>
            <a:r>
              <a:rPr lang="en-US" dirty="0" smtClean="0">
                <a:solidFill>
                  <a:srgbClr val="FFFF00"/>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 In a prospective study,</a:t>
            </a:r>
            <a:r>
              <a:rPr lang="en-US" dirty="0">
                <a:solidFill>
                  <a:schemeClr val="bg1"/>
                </a:solidFill>
                <a:latin typeface="Times New Roman" panose="02020603050405020304" pitchFamily="18" charset="0"/>
                <a:cs typeface="Times New Roman" panose="02020603050405020304" pitchFamily="18" charset="0"/>
              </a:rPr>
              <a:t> A total of 984 pregnant women were </a:t>
            </a:r>
            <a:r>
              <a:rPr lang="en-US" dirty="0" smtClean="0">
                <a:solidFill>
                  <a:schemeClr val="bg1"/>
                </a:solidFill>
                <a:latin typeface="Times New Roman" panose="02020603050405020304" pitchFamily="18" charset="0"/>
                <a:cs typeface="Times New Roman" panose="02020603050405020304" pitchFamily="18" charset="0"/>
              </a:rPr>
              <a:t>enrolled;11.7</a:t>
            </a:r>
            <a:r>
              <a:rPr lang="en-US" dirty="0">
                <a:solidFill>
                  <a:schemeClr val="bg1"/>
                </a:solidFill>
                <a:latin typeface="Times New Roman" panose="02020603050405020304" pitchFamily="18" charset="0"/>
                <a:cs typeface="Times New Roman" panose="02020603050405020304" pitchFamily="18" charset="0"/>
              </a:rPr>
              <a:t>% were thyroid peroxidase </a:t>
            </a:r>
            <a:r>
              <a:rPr lang="en-US" dirty="0" smtClean="0">
                <a:solidFill>
                  <a:schemeClr val="bg1"/>
                </a:solidFill>
                <a:latin typeface="Times New Roman" panose="02020603050405020304" pitchFamily="18" charset="0"/>
                <a:cs typeface="Times New Roman" panose="02020603050405020304" pitchFamily="18" charset="0"/>
              </a:rPr>
              <a:t>antibody positive </a:t>
            </a: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TPOAb</a:t>
            </a:r>
            <a:r>
              <a:rPr lang="en-US" dirty="0" smtClean="0">
                <a:solidFill>
                  <a:schemeClr val="bg1"/>
                </a:solidFill>
                <a:latin typeface="Times New Roman" panose="02020603050405020304" pitchFamily="18" charset="0"/>
                <a:cs typeface="Times New Roman" panose="02020603050405020304" pitchFamily="18" charset="0"/>
              </a:rPr>
              <a:t>).</a:t>
            </a:r>
            <a:r>
              <a:rPr lang="en-US" dirty="0" err="1" smtClean="0">
                <a:solidFill>
                  <a:schemeClr val="bg1"/>
                </a:solidFill>
                <a:latin typeface="Times New Roman" panose="02020603050405020304" pitchFamily="18" charset="0"/>
                <a:cs typeface="Times New Roman" panose="02020603050405020304" pitchFamily="18" charset="0"/>
              </a:rPr>
              <a:t>TPOAb</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patients were divided into two groups: </a:t>
            </a:r>
            <a:r>
              <a:rPr lang="en-US" dirty="0" smtClean="0">
                <a:solidFill>
                  <a:schemeClr val="bg1"/>
                </a:solidFill>
                <a:latin typeface="Times New Roman" panose="02020603050405020304" pitchFamily="18" charset="0"/>
                <a:cs typeface="Times New Roman" panose="02020603050405020304" pitchFamily="18" charset="0"/>
              </a:rPr>
              <a:t>group A </a:t>
            </a:r>
            <a:r>
              <a:rPr lang="en-US" dirty="0">
                <a:solidFill>
                  <a:schemeClr val="bg1"/>
                </a:solidFill>
                <a:latin typeface="Times New Roman" panose="02020603050405020304" pitchFamily="18" charset="0"/>
                <a:cs typeface="Times New Roman" panose="02020603050405020304" pitchFamily="18" charset="0"/>
              </a:rPr>
              <a:t>(</a:t>
            </a:r>
            <a:r>
              <a:rPr lang="en-US" dirty="0" smtClean="0">
                <a:solidFill>
                  <a:schemeClr val="bg1"/>
                </a:solidFill>
                <a:latin typeface="Times New Roman" panose="02020603050405020304" pitchFamily="18" charset="0"/>
                <a:cs typeface="Times New Roman" panose="02020603050405020304" pitchFamily="18" charset="0"/>
              </a:rPr>
              <a:t>n=57</a:t>
            </a:r>
            <a:r>
              <a:rPr lang="en-US" dirty="0">
                <a:solidFill>
                  <a:schemeClr val="bg1"/>
                </a:solidFill>
                <a:latin typeface="Times New Roman" panose="02020603050405020304" pitchFamily="18" charset="0"/>
                <a:cs typeface="Times New Roman" panose="02020603050405020304" pitchFamily="18" charset="0"/>
              </a:rPr>
              <a:t>) was treated with LT4, and group B (</a:t>
            </a:r>
            <a:r>
              <a:rPr lang="en-US" dirty="0" smtClean="0">
                <a:solidFill>
                  <a:schemeClr val="bg1"/>
                </a:solidFill>
                <a:latin typeface="Times New Roman" panose="02020603050405020304" pitchFamily="18" charset="0"/>
                <a:cs typeface="Times New Roman" panose="02020603050405020304" pitchFamily="18" charset="0"/>
              </a:rPr>
              <a:t>n=58</a:t>
            </a:r>
            <a:r>
              <a:rPr lang="en-US" dirty="0">
                <a:solidFill>
                  <a:schemeClr val="bg1"/>
                </a:solidFill>
                <a:latin typeface="Times New Roman" panose="02020603050405020304" pitchFamily="18" charset="0"/>
                <a:cs typeface="Times New Roman" panose="02020603050405020304" pitchFamily="18" charset="0"/>
              </a:rPr>
              <a:t>) was not </a:t>
            </a:r>
            <a:r>
              <a:rPr lang="en-US" dirty="0" smtClean="0">
                <a:solidFill>
                  <a:schemeClr val="bg1"/>
                </a:solidFill>
                <a:latin typeface="Times New Roman" panose="02020603050405020304" pitchFamily="18" charset="0"/>
                <a:cs typeface="Times New Roman" panose="02020603050405020304" pitchFamily="18" charset="0"/>
              </a:rPr>
              <a:t>treated. The </a:t>
            </a:r>
            <a:r>
              <a:rPr lang="en-US" dirty="0">
                <a:solidFill>
                  <a:schemeClr val="bg1"/>
                </a:solidFill>
                <a:latin typeface="Times New Roman" panose="02020603050405020304" pitchFamily="18" charset="0"/>
                <a:cs typeface="Times New Roman" panose="02020603050405020304" pitchFamily="18" charset="0"/>
              </a:rPr>
              <a:t>869 </a:t>
            </a:r>
            <a:r>
              <a:rPr lang="en-US" dirty="0" err="1">
                <a:solidFill>
                  <a:schemeClr val="bg1"/>
                </a:solidFill>
                <a:latin typeface="Times New Roman" panose="02020603050405020304" pitchFamily="18" charset="0"/>
                <a:cs typeface="Times New Roman" panose="02020603050405020304" pitchFamily="18" charset="0"/>
              </a:rPr>
              <a:t>TPOAb</a:t>
            </a:r>
            <a:r>
              <a:rPr lang="en-US" dirty="0">
                <a:solidFill>
                  <a:schemeClr val="bg1"/>
                </a:solidFill>
                <a:latin typeface="Times New Roman" panose="02020603050405020304" pitchFamily="18" charset="0"/>
                <a:cs typeface="Times New Roman" panose="02020603050405020304" pitchFamily="18" charset="0"/>
              </a:rPr>
              <a:t> patients (group C) served as a </a:t>
            </a:r>
            <a:r>
              <a:rPr lang="en-US" dirty="0" smtClean="0">
                <a:solidFill>
                  <a:schemeClr val="bg1"/>
                </a:solidFill>
                <a:latin typeface="Times New Roman" panose="02020603050405020304" pitchFamily="18" charset="0"/>
                <a:cs typeface="Times New Roman" panose="02020603050405020304" pitchFamily="18" charset="0"/>
              </a:rPr>
              <a:t>normal population control group.</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698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18181" y="2228129"/>
            <a:ext cx="5098501" cy="3212033"/>
          </a:xfrm>
          <a:prstGeom prst="rect">
            <a:avLst/>
          </a:prstGeom>
        </p:spPr>
      </p:pic>
      <p:pic>
        <p:nvPicPr>
          <p:cNvPr id="5" name="Picture 4"/>
          <p:cNvPicPr>
            <a:picLocks noChangeAspect="1"/>
          </p:cNvPicPr>
          <p:nvPr/>
        </p:nvPicPr>
        <p:blipFill>
          <a:blip r:embed="rId3"/>
          <a:stretch>
            <a:fillRect/>
          </a:stretch>
        </p:blipFill>
        <p:spPr>
          <a:xfrm>
            <a:off x="6513280" y="2265611"/>
            <a:ext cx="5005801" cy="3137067"/>
          </a:xfrm>
          <a:prstGeom prst="rect">
            <a:avLst/>
          </a:prstGeom>
        </p:spPr>
      </p:pic>
    </p:spTree>
    <p:extLst>
      <p:ext uri="{BB962C8B-B14F-4D97-AF65-F5344CB8AC3E}">
        <p14:creationId xmlns:p14="http://schemas.microsoft.com/office/powerpoint/2010/main" val="1336352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8026" y="1690688"/>
            <a:ext cx="8935948" cy="4351338"/>
          </a:xfrm>
          <a:prstGeom prst="rect">
            <a:avLst/>
          </a:prstGeom>
        </p:spPr>
      </p:pic>
    </p:spTree>
    <p:extLst>
      <p:ext uri="{BB962C8B-B14F-4D97-AF65-F5344CB8AC3E}">
        <p14:creationId xmlns:p14="http://schemas.microsoft.com/office/powerpoint/2010/main" val="35287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1624" y="2607317"/>
            <a:ext cx="5214376" cy="2762233"/>
          </a:xfrm>
          <a:prstGeom prst="rect">
            <a:avLst/>
          </a:prstGeom>
        </p:spPr>
      </p:pic>
      <p:pic>
        <p:nvPicPr>
          <p:cNvPr id="6" name="Picture 5"/>
          <p:cNvPicPr>
            <a:picLocks noChangeAspect="1"/>
          </p:cNvPicPr>
          <p:nvPr/>
        </p:nvPicPr>
        <p:blipFill>
          <a:blip r:embed="rId3"/>
          <a:stretch>
            <a:fillRect/>
          </a:stretch>
        </p:blipFill>
        <p:spPr>
          <a:xfrm>
            <a:off x="6393894" y="2607317"/>
            <a:ext cx="5283901" cy="2808367"/>
          </a:xfrm>
          <a:prstGeom prst="rect">
            <a:avLst/>
          </a:prstGeom>
        </p:spPr>
      </p:pic>
    </p:spTree>
    <p:extLst>
      <p:ext uri="{BB962C8B-B14F-4D97-AF65-F5344CB8AC3E}">
        <p14:creationId xmlns:p14="http://schemas.microsoft.com/office/powerpoint/2010/main" val="20496147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5293"/>
            <a:ext cx="10515600" cy="1325563"/>
          </a:xfrm>
        </p:spPr>
        <p:txBody>
          <a:bodyPr>
            <a:noAutofit/>
          </a:bodyPr>
          <a:lstStyle/>
          <a:p>
            <a:endParaRPr lang="en-US" sz="3200" dirty="0"/>
          </a:p>
        </p:txBody>
      </p:sp>
      <p:sp>
        <p:nvSpPr>
          <p:cNvPr id="3" name="Content Placeholder 2"/>
          <p:cNvSpPr>
            <a:spLocks noGrp="1"/>
          </p:cNvSpPr>
          <p:nvPr>
            <p:ph idx="1"/>
          </p:nvPr>
        </p:nvSpPr>
        <p:spPr/>
        <p:txBody>
          <a:bodyPr>
            <a:normAutofit/>
          </a:bodyPr>
          <a:lstStyle/>
          <a:p>
            <a:pPr marL="0" indent="0">
              <a:buNone/>
            </a:pPr>
            <a:endParaRPr lang="en-US" sz="3200" dirty="0" smtClean="0">
              <a:solidFill>
                <a:prstClr val="black"/>
              </a:solidFill>
              <a:latin typeface="Times New Roman" panose="02020603050405020304" pitchFamily="18" charset="0"/>
              <a:ea typeface="+mj-ea"/>
              <a:cs typeface="+mj-cs"/>
            </a:endParaRPr>
          </a:p>
          <a:p>
            <a:pPr marL="0" indent="0">
              <a:buNone/>
            </a:pPr>
            <a:endParaRPr lang="en-US" sz="3200" dirty="0" smtClean="0">
              <a:solidFill>
                <a:prstClr val="black"/>
              </a:solidFill>
              <a:latin typeface="Times New Roman" panose="02020603050405020304" pitchFamily="18" charset="0"/>
              <a:ea typeface="+mj-ea"/>
              <a:cs typeface="+mj-cs"/>
            </a:endParaRPr>
          </a:p>
          <a:p>
            <a:pPr marL="0" indent="0">
              <a:buNone/>
            </a:pPr>
            <a:r>
              <a:rPr lang="en-US" sz="3200" dirty="0" smtClean="0">
                <a:solidFill>
                  <a:srgbClr val="FFFF00"/>
                </a:solidFill>
                <a:latin typeface="Times New Roman" panose="02020603050405020304" pitchFamily="18" charset="0"/>
                <a:ea typeface="+mj-ea"/>
                <a:cs typeface="+mj-cs"/>
              </a:rPr>
              <a:t>VI</a:t>
            </a:r>
            <a:r>
              <a:rPr lang="en-US" sz="3200" dirty="0">
                <a:solidFill>
                  <a:srgbClr val="FFFF00"/>
                </a:solidFill>
                <a:latin typeface="Times New Roman" panose="02020603050405020304" pitchFamily="18" charset="0"/>
                <a:ea typeface="+mj-ea"/>
                <a:cs typeface="+mj-cs"/>
              </a:rPr>
              <a:t>. The Impact of Thyroid illness upon Infertility </a:t>
            </a:r>
            <a:r>
              <a:rPr lang="en-US" sz="3200" dirty="0" smtClean="0">
                <a:solidFill>
                  <a:srgbClr val="FFFF00"/>
                </a:solidFill>
                <a:latin typeface="Times New Roman" panose="02020603050405020304" pitchFamily="18" charset="0"/>
                <a:ea typeface="+mj-ea"/>
                <a:cs typeface="+mj-cs"/>
              </a:rPr>
              <a:t>&amp;</a:t>
            </a:r>
          </a:p>
          <a:p>
            <a:pPr marL="0" indent="0">
              <a:buNone/>
            </a:pPr>
            <a:r>
              <a:rPr lang="en-US" sz="3200" dirty="0">
                <a:solidFill>
                  <a:srgbClr val="FFFF00"/>
                </a:solidFill>
                <a:latin typeface="Times New Roman" panose="02020603050405020304" pitchFamily="18" charset="0"/>
                <a:ea typeface="+mj-ea"/>
                <a:cs typeface="+mj-cs"/>
              </a:rPr>
              <a:t> </a:t>
            </a:r>
            <a:r>
              <a:rPr lang="en-US" sz="3200" dirty="0" smtClean="0">
                <a:solidFill>
                  <a:srgbClr val="FFFF00"/>
                </a:solidFill>
                <a:latin typeface="Times New Roman" panose="02020603050405020304" pitchFamily="18" charset="0"/>
                <a:ea typeface="+mj-ea"/>
                <a:cs typeface="+mj-cs"/>
              </a:rPr>
              <a:t>     Assisted Reproduction</a:t>
            </a:r>
            <a:endParaRPr lang="en-US" sz="2400" dirty="0">
              <a:solidFill>
                <a:srgbClr val="FFFF00"/>
              </a:solidFill>
            </a:endParaRPr>
          </a:p>
        </p:txBody>
      </p:sp>
    </p:spTree>
    <p:extLst>
      <p:ext uri="{BB962C8B-B14F-4D97-AF65-F5344CB8AC3E}">
        <p14:creationId xmlns:p14="http://schemas.microsoft.com/office/powerpoint/2010/main" val="24004855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840" y="1137920"/>
            <a:ext cx="10515600" cy="4520883"/>
          </a:xfrm>
        </p:spPr>
        <p:txBody>
          <a:bodyPr>
            <a:noAutofit/>
          </a:bodyPr>
          <a:lstStyle/>
          <a:p>
            <a:pPr lvl="0"/>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18</a:t>
            </a:r>
          </a:p>
          <a:p>
            <a:pPr marL="0" lvl="0" indent="0">
              <a:buNone/>
            </a:pPr>
            <a:r>
              <a:rPr lang="en-US" dirty="0" smtClean="0">
                <a:solidFill>
                  <a:schemeClr val="bg1"/>
                </a:solidFill>
                <a:latin typeface="Times New Roman" panose="02020603050405020304" pitchFamily="18" charset="0"/>
              </a:rPr>
              <a:t>There </a:t>
            </a:r>
            <a:r>
              <a:rPr lang="en-US" dirty="0">
                <a:solidFill>
                  <a:schemeClr val="bg1"/>
                </a:solidFill>
                <a:latin typeface="Times New Roman" panose="02020603050405020304" pitchFamily="18" charset="0"/>
              </a:rPr>
              <a:t>is insufficient evidence to determine if levothyroxine therapy improves fertility </a:t>
            </a:r>
            <a:r>
              <a:rPr lang="en-US" dirty="0" smtClean="0">
                <a:solidFill>
                  <a:schemeClr val="bg1"/>
                </a:solidFill>
                <a:latin typeface="Times New Roman" panose="02020603050405020304" pitchFamily="18" charset="0"/>
              </a:rPr>
              <a:t>in sub clinically </a:t>
            </a:r>
            <a:r>
              <a:rPr lang="en-US" dirty="0">
                <a:solidFill>
                  <a:schemeClr val="bg1"/>
                </a:solidFill>
                <a:latin typeface="Times New Roman" panose="02020603050405020304" pitchFamily="18" charset="0"/>
              </a:rPr>
              <a:t>hypothyroid, thyroid auto-antibody negative women who are attempting </a:t>
            </a:r>
            <a:r>
              <a:rPr lang="en-US" dirty="0" smtClean="0">
                <a:solidFill>
                  <a:schemeClr val="bg1"/>
                </a:solidFill>
                <a:latin typeface="Times New Roman" panose="02020603050405020304" pitchFamily="18" charset="0"/>
              </a:rPr>
              <a:t>natural conception </a:t>
            </a:r>
            <a:r>
              <a:rPr lang="en-US" dirty="0">
                <a:solidFill>
                  <a:schemeClr val="bg1"/>
                </a:solidFill>
                <a:latin typeface="Times New Roman" panose="02020603050405020304" pitchFamily="18" charset="0"/>
              </a:rPr>
              <a:t>(not undergoing ART). However, administration of levothyroxine may </a:t>
            </a:r>
            <a:r>
              <a:rPr lang="en-US" dirty="0" smtClean="0">
                <a:solidFill>
                  <a:schemeClr val="bg1"/>
                </a:solidFill>
                <a:latin typeface="Times New Roman" panose="02020603050405020304" pitchFamily="18" charset="0"/>
              </a:rPr>
              <a:t>be considered </a:t>
            </a:r>
            <a:r>
              <a:rPr lang="en-US" dirty="0">
                <a:solidFill>
                  <a:schemeClr val="bg1"/>
                </a:solidFill>
                <a:latin typeface="Times New Roman" panose="02020603050405020304" pitchFamily="18" charset="0"/>
              </a:rPr>
              <a:t>in this setting given its ability to prevent progression to more </a:t>
            </a:r>
            <a:r>
              <a:rPr lang="en-US" dirty="0" smtClean="0">
                <a:solidFill>
                  <a:schemeClr val="bg1"/>
                </a:solidFill>
                <a:latin typeface="Times New Roman" panose="02020603050405020304" pitchFamily="18" charset="0"/>
              </a:rPr>
              <a:t>significant hypothyroidism </a:t>
            </a:r>
            <a:r>
              <a:rPr lang="en-US" dirty="0">
                <a:solidFill>
                  <a:schemeClr val="bg1"/>
                </a:solidFill>
                <a:latin typeface="Times New Roman" panose="02020603050405020304" pitchFamily="18" charset="0"/>
              </a:rPr>
              <a:t>once pregnancy is achieved. Furthermore, low dose levothyroxine </a:t>
            </a:r>
            <a:r>
              <a:rPr lang="en-US" dirty="0" smtClean="0">
                <a:solidFill>
                  <a:schemeClr val="bg1"/>
                </a:solidFill>
                <a:latin typeface="Times New Roman" panose="02020603050405020304" pitchFamily="18" charset="0"/>
              </a:rPr>
              <a:t>therapy (25-50 </a:t>
            </a:r>
            <a:r>
              <a:rPr lang="en-US" dirty="0">
                <a:solidFill>
                  <a:schemeClr val="bg1"/>
                </a:solidFill>
                <a:latin typeface="Times New Roman" panose="02020603050405020304" pitchFamily="18" charset="0"/>
              </a:rPr>
              <a:t>mcg daily) carries minimal risk</a:t>
            </a:r>
            <a:r>
              <a:rPr lang="en-US" dirty="0" smtClean="0">
                <a:solidFill>
                  <a:schemeClr val="bg1"/>
                </a:solidFill>
                <a:latin typeface="Times New Roman" panose="02020603050405020304" pitchFamily="18" charset="0"/>
              </a:rPr>
              <a:t>.</a:t>
            </a:r>
          </a:p>
          <a:p>
            <a:pPr marL="0" lvl="0" indent="0">
              <a:buNone/>
            </a:pPr>
            <a:r>
              <a:rPr lang="en-US" dirty="0" smtClean="0">
                <a:solidFill>
                  <a:srgbClr val="FFFF00"/>
                </a:solidFill>
                <a:latin typeface="Times New Roman" panose="02020603050405020304" pitchFamily="18" charset="0"/>
              </a:rPr>
              <a:t> </a:t>
            </a:r>
            <a:r>
              <a:rPr lang="en-US" b="1" i="1" dirty="0">
                <a:solidFill>
                  <a:srgbClr val="FFFF00"/>
                </a:solidFill>
                <a:latin typeface="Times New Roman" panose="02020603050405020304" pitchFamily="18" charset="0"/>
              </a:rPr>
              <a:t>(Weak recommendation, Low quality evidence</a:t>
            </a:r>
            <a:r>
              <a:rPr lang="en-US" b="1" i="1" dirty="0" smtClean="0">
                <a:solidFill>
                  <a:srgbClr val="FFFF00"/>
                </a:solidFill>
                <a:latin typeface="Times New Roman" panose="02020603050405020304" pitchFamily="18" charset="0"/>
              </a:rPr>
              <a:t>)</a:t>
            </a:r>
          </a:p>
          <a:p>
            <a:pPr marL="0" lvl="0" indent="0">
              <a:buNone/>
            </a:pPr>
            <a:endParaRPr lang="en-US" dirty="0">
              <a:solidFill>
                <a:schemeClr val="bg1"/>
              </a:solidFill>
            </a:endParaRPr>
          </a:p>
        </p:txBody>
      </p:sp>
    </p:spTree>
    <p:extLst>
      <p:ext uri="{BB962C8B-B14F-4D97-AF65-F5344CB8AC3E}">
        <p14:creationId xmlns:p14="http://schemas.microsoft.com/office/powerpoint/2010/main" val="42596213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480185"/>
            <a:ext cx="10515600" cy="4351338"/>
          </a:xfrm>
        </p:spPr>
        <p:txBody>
          <a:bodyPr/>
          <a:lstStyle/>
          <a:p>
            <a:r>
              <a:rPr lang="en-US" b="1" dirty="0">
                <a:solidFill>
                  <a:srgbClr val="FFFF00"/>
                </a:solidFill>
                <a:latin typeface="Times New Roman" panose="02020603050405020304" pitchFamily="18" charset="0"/>
              </a:rPr>
              <a:t>Recommendation 19</a:t>
            </a:r>
          </a:p>
          <a:p>
            <a:pPr marL="0" indent="0">
              <a:buNone/>
            </a:pPr>
            <a:r>
              <a:rPr lang="en-US" dirty="0">
                <a:solidFill>
                  <a:schemeClr val="bg1"/>
                </a:solidFill>
                <a:latin typeface="Times New Roman" panose="02020603050405020304" pitchFamily="18" charset="0"/>
              </a:rPr>
              <a:t>There is insufficient evidence to determine if levothyroxine therapy improves fertility in </a:t>
            </a:r>
            <a:r>
              <a:rPr lang="en-US" dirty="0" err="1">
                <a:solidFill>
                  <a:schemeClr val="bg1"/>
                </a:solidFill>
                <a:latin typeface="Times New Roman" panose="02020603050405020304" pitchFamily="18" charset="0"/>
              </a:rPr>
              <a:t>nonpregnant</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thyroid autoantibody positive women who are attempting natural conception (not undergoing ART). Therefore, no recommendation can be made for levothyroxine therapy in this setting. </a:t>
            </a:r>
          </a:p>
          <a:p>
            <a:pPr marL="0" indent="0">
              <a:buNone/>
            </a:pPr>
            <a:r>
              <a:rPr lang="en-US" b="1" i="1" dirty="0">
                <a:solidFill>
                  <a:srgbClr val="FFFF00"/>
                </a:solidFill>
                <a:latin typeface="Times New Roman" panose="02020603050405020304" pitchFamily="18" charset="0"/>
              </a:rPr>
              <a:t>(No recommendation, Insufficient evidence</a:t>
            </a:r>
            <a:r>
              <a:rPr lang="en-US" dirty="0">
                <a:solidFill>
                  <a:srgbClr val="FFFF00"/>
                </a:solidFill>
                <a:latin typeface="Consolas" panose="020B0609020204030204" pitchFamily="49" charset="0"/>
              </a:rPr>
              <a:t>)</a:t>
            </a:r>
            <a:endParaRPr lang="en-US" dirty="0">
              <a:solidFill>
                <a:srgbClr val="FFFF00"/>
              </a:solidFill>
            </a:endParaRPr>
          </a:p>
          <a:p>
            <a:endParaRPr lang="en-US" dirty="0"/>
          </a:p>
        </p:txBody>
      </p:sp>
    </p:spTree>
    <p:extLst>
      <p:ext uri="{BB962C8B-B14F-4D97-AF65-F5344CB8AC3E}">
        <p14:creationId xmlns:p14="http://schemas.microsoft.com/office/powerpoint/2010/main" val="39608716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28600" lvl="0" indent="-228600">
              <a:spcBef>
                <a:spcPts val="1000"/>
              </a:spcBef>
            </a:pPr>
            <a:r>
              <a:rPr lang="en-US" sz="2400" b="1" dirty="0" smtClean="0">
                <a:solidFill>
                  <a:srgbClr val="FFFF00"/>
                </a:solidFill>
                <a:latin typeface="Times New Roman" panose="02020603050405020304" pitchFamily="18" charset="0"/>
                <a:ea typeface="+mn-ea"/>
                <a:cs typeface="+mn-cs"/>
              </a:rPr>
              <a:t>IS </a:t>
            </a:r>
            <a:r>
              <a:rPr lang="en-US" sz="2400" b="1" dirty="0">
                <a:solidFill>
                  <a:srgbClr val="FFFF00"/>
                </a:solidFill>
                <a:latin typeface="Times New Roman" panose="02020603050405020304" pitchFamily="18" charset="0"/>
                <a:ea typeface="+mn-ea"/>
                <a:cs typeface="+mn-cs"/>
              </a:rPr>
              <a:t>SUBCLINICAL HYPOTHYROIDISM </a:t>
            </a:r>
            <a:r>
              <a:rPr lang="en-US" sz="2400" b="1" dirty="0" smtClean="0">
                <a:solidFill>
                  <a:srgbClr val="FFFF00"/>
                </a:solidFill>
                <a:latin typeface="Times New Roman" panose="02020603050405020304" pitchFamily="18" charset="0"/>
                <a:ea typeface="+mn-ea"/>
                <a:cs typeface="+mn-cs"/>
              </a:rPr>
              <a:t>ASSOCIATED WITH INFERTILITY </a:t>
            </a:r>
            <a:r>
              <a:rPr lang="en-US" sz="2400" b="1" dirty="0">
                <a:solidFill>
                  <a:srgbClr val="FFFF00"/>
                </a:solidFill>
                <a:latin typeface="Times New Roman" panose="02020603050405020304" pitchFamily="18" charset="0"/>
                <a:ea typeface="+mn-ea"/>
                <a:cs typeface="+mn-cs"/>
              </a:rPr>
              <a:t>IN WOMEN?</a:t>
            </a:r>
            <a:br>
              <a:rPr lang="en-US" sz="2400" b="1" dirty="0">
                <a:solidFill>
                  <a:srgbClr val="FFFF00"/>
                </a:solidFill>
                <a:latin typeface="Times New Roman" panose="02020603050405020304" pitchFamily="18" charset="0"/>
                <a:ea typeface="+mn-ea"/>
                <a:cs typeface="+mn-cs"/>
              </a:rPr>
            </a:br>
            <a:endParaRPr lang="en-US" sz="3600" dirty="0">
              <a:solidFill>
                <a:srgbClr val="FFFF00"/>
              </a:solidFill>
            </a:endParaRPr>
          </a:p>
        </p:txBody>
      </p:sp>
      <p:sp>
        <p:nvSpPr>
          <p:cNvPr id="3" name="Content Placeholder 2"/>
          <p:cNvSpPr>
            <a:spLocks noGrp="1"/>
          </p:cNvSpPr>
          <p:nvPr>
            <p:ph idx="1"/>
          </p:nvPr>
        </p:nvSpPr>
        <p:spPr/>
        <p:txBody>
          <a:bodyPr>
            <a:normAutofit/>
          </a:bodyPr>
          <a:lstStyle/>
          <a:p>
            <a:r>
              <a:rPr lang="en-US" sz="2600" dirty="0" smtClean="0">
                <a:solidFill>
                  <a:schemeClr val="bg1"/>
                </a:solidFill>
                <a:latin typeface="Times New Roman" panose="02020603050405020304" pitchFamily="18" charset="0"/>
              </a:rPr>
              <a:t>Different </a:t>
            </a:r>
            <a:r>
              <a:rPr lang="en-US" sz="2600" dirty="0">
                <a:solidFill>
                  <a:schemeClr val="bg1"/>
                </a:solidFill>
                <a:latin typeface="Times New Roman" panose="02020603050405020304" pitchFamily="18" charset="0"/>
              </a:rPr>
              <a:t>definitions of subclinical hypothyroidism have been used in different </a:t>
            </a:r>
            <a:r>
              <a:rPr lang="en-US" sz="2600" dirty="0" smtClean="0">
                <a:solidFill>
                  <a:schemeClr val="bg1"/>
                </a:solidFill>
                <a:latin typeface="Times New Roman" panose="02020603050405020304" pitchFamily="18" charset="0"/>
              </a:rPr>
              <a:t>studies examining </a:t>
            </a:r>
            <a:r>
              <a:rPr lang="en-US" sz="2600" dirty="0">
                <a:solidFill>
                  <a:schemeClr val="bg1"/>
                </a:solidFill>
                <a:latin typeface="Times New Roman" panose="02020603050405020304" pitchFamily="18" charset="0"/>
              </a:rPr>
              <a:t>this question, and results have been </a:t>
            </a:r>
            <a:r>
              <a:rPr lang="en-US" sz="2600" dirty="0" smtClean="0">
                <a:solidFill>
                  <a:schemeClr val="bg1"/>
                </a:solidFill>
                <a:latin typeface="Times New Roman" panose="02020603050405020304" pitchFamily="18" charset="0"/>
              </a:rPr>
              <a:t>inconsistent.</a:t>
            </a:r>
          </a:p>
          <a:p>
            <a:endParaRPr lang="en-US" sz="2600" dirty="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Some studies showed, </a:t>
            </a:r>
            <a:r>
              <a:rPr lang="en-US" sz="2600" dirty="0">
                <a:solidFill>
                  <a:schemeClr val="bg1"/>
                </a:solidFill>
                <a:latin typeface="Times New Roman" panose="02020603050405020304" pitchFamily="18" charset="0"/>
              </a:rPr>
              <a:t>the prevalence of TSH elevations was 2.3%, similar to background </a:t>
            </a:r>
            <a:r>
              <a:rPr lang="en-US" sz="2600" dirty="0" smtClean="0">
                <a:solidFill>
                  <a:schemeClr val="bg1"/>
                </a:solidFill>
                <a:latin typeface="Times New Roman" panose="02020603050405020304" pitchFamily="18" charset="0"/>
              </a:rPr>
              <a:t>rates in </a:t>
            </a:r>
            <a:r>
              <a:rPr lang="en-US" sz="2600" dirty="0">
                <a:solidFill>
                  <a:schemeClr val="bg1"/>
                </a:solidFill>
                <a:latin typeface="Times New Roman" panose="02020603050405020304" pitchFamily="18" charset="0"/>
              </a:rPr>
              <a:t>the general </a:t>
            </a:r>
            <a:r>
              <a:rPr lang="en-US" sz="2600" dirty="0" smtClean="0">
                <a:solidFill>
                  <a:schemeClr val="bg1"/>
                </a:solidFill>
                <a:latin typeface="Times New Roman" panose="02020603050405020304" pitchFamily="18" charset="0"/>
              </a:rPr>
              <a:t>population or was slightly higher. </a:t>
            </a:r>
          </a:p>
          <a:p>
            <a:pPr lvl="0"/>
            <a:endParaRPr lang="en-US" sz="2600" dirty="0" smtClean="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However</a:t>
            </a:r>
            <a:r>
              <a:rPr lang="en-US" sz="2600" dirty="0">
                <a:solidFill>
                  <a:schemeClr val="bg1"/>
                </a:solidFill>
                <a:latin typeface="Times New Roman" panose="02020603050405020304" pitchFamily="18" charset="0"/>
              </a:rPr>
              <a:t>, in a retrospective study, higher rates of subclinical hypothyroidism (13.9% </a:t>
            </a:r>
            <a:r>
              <a:rPr lang="en-US" sz="2600" dirty="0" smtClean="0">
                <a:solidFill>
                  <a:schemeClr val="bg1"/>
                </a:solidFill>
                <a:latin typeface="Times New Roman" panose="02020603050405020304" pitchFamily="18" charset="0"/>
              </a:rPr>
              <a:t>vs. 3.9</a:t>
            </a:r>
            <a:r>
              <a:rPr lang="en-US" sz="2600" dirty="0">
                <a:solidFill>
                  <a:schemeClr val="bg1"/>
                </a:solidFill>
                <a:latin typeface="Times New Roman" panose="02020603050405020304" pitchFamily="18" charset="0"/>
              </a:rPr>
              <a:t>%) were reported in infertile women as compared to fertile </a:t>
            </a:r>
            <a:r>
              <a:rPr lang="en-US" sz="2600" dirty="0" smtClean="0">
                <a:solidFill>
                  <a:schemeClr val="bg1"/>
                </a:solidFill>
                <a:latin typeface="Times New Roman" panose="02020603050405020304" pitchFamily="18" charset="0"/>
              </a:rPr>
              <a:t>controls.</a:t>
            </a:r>
            <a:endParaRPr lang="en-US" sz="2600" dirty="0">
              <a:solidFill>
                <a:schemeClr val="bg1"/>
              </a:solidFill>
            </a:endParaRPr>
          </a:p>
        </p:txBody>
      </p:sp>
    </p:spTree>
    <p:extLst>
      <p:ext uri="{BB962C8B-B14F-4D97-AF65-F5344CB8AC3E}">
        <p14:creationId xmlns:p14="http://schemas.microsoft.com/office/powerpoint/2010/main" val="2780716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5220928" cy="1579682"/>
          </a:xfrm>
          <a:prstGeom prst="rect">
            <a:avLst/>
          </a:prstGeom>
        </p:spPr>
      </p:pic>
      <p:sp>
        <p:nvSpPr>
          <p:cNvPr id="3" name="Content Placeholder 2"/>
          <p:cNvSpPr>
            <a:spLocks noGrp="1"/>
          </p:cNvSpPr>
          <p:nvPr>
            <p:ph idx="1"/>
          </p:nvPr>
        </p:nvSpPr>
        <p:spPr>
          <a:xfrm>
            <a:off x="818535" y="1668309"/>
            <a:ext cx="10515600" cy="4351338"/>
          </a:xfrm>
        </p:spPr>
        <p:txBody>
          <a:bodyPr>
            <a:noAutofit/>
          </a:bodyPr>
          <a:lstStyle/>
          <a:p>
            <a:pPr marL="0" indent="0">
              <a:buNone/>
            </a:pPr>
            <a:r>
              <a:rPr lang="en-US" sz="2400" dirty="0" err="1" smtClean="0">
                <a:solidFill>
                  <a:srgbClr val="FFFF00"/>
                </a:solidFill>
                <a:latin typeface="Times New Roman" panose="02020603050405020304" pitchFamily="18" charset="0"/>
                <a:cs typeface="Times New Roman" panose="02020603050405020304" pitchFamily="18" charset="0"/>
              </a:rPr>
              <a:t>METHOD:</a:t>
            </a:r>
            <a:r>
              <a:rPr lang="en-US" sz="2400" dirty="0" err="1" smtClean="0">
                <a:solidFill>
                  <a:schemeClr val="bg1"/>
                </a:solidFill>
                <a:latin typeface="Times New Roman" panose="02020603050405020304" pitchFamily="18" charset="0"/>
                <a:cs typeface="Times New Roman" panose="02020603050405020304" pitchFamily="18" charset="0"/>
              </a:rPr>
              <a:t>We</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examined 69 female infertile </a:t>
            </a:r>
            <a:r>
              <a:rPr lang="en-US" sz="2400" dirty="0" smtClean="0">
                <a:solidFill>
                  <a:schemeClr val="bg1"/>
                </a:solidFill>
                <a:latin typeface="Times New Roman" panose="02020603050405020304" pitchFamily="18" charset="0"/>
                <a:cs typeface="Times New Roman" panose="02020603050405020304" pitchFamily="18" charset="0"/>
              </a:rPr>
              <a:t>patients with SCH (TSH&gt;3) </a:t>
            </a:r>
            <a:r>
              <a:rPr lang="en-US" sz="2400" dirty="0">
                <a:solidFill>
                  <a:schemeClr val="bg1"/>
                </a:solidFill>
                <a:latin typeface="Times New Roman" panose="02020603050405020304" pitchFamily="18" charset="0"/>
                <a:cs typeface="Times New Roman" panose="02020603050405020304" pitchFamily="18" charset="0"/>
              </a:rPr>
              <a:t>and the effects of levothyroxine </a:t>
            </a:r>
            <a:r>
              <a:rPr lang="en-US" sz="2400" dirty="0" smtClean="0">
                <a:solidFill>
                  <a:schemeClr val="bg1"/>
                </a:solidFill>
                <a:latin typeface="Times New Roman" panose="02020603050405020304" pitchFamily="18" charset="0"/>
                <a:cs typeface="Times New Roman" panose="02020603050405020304" pitchFamily="18" charset="0"/>
              </a:rPr>
              <a:t>(LT4</a:t>
            </a:r>
            <a:r>
              <a:rPr lang="en-US" sz="2400" dirty="0">
                <a:solidFill>
                  <a:schemeClr val="bg1"/>
                </a:solidFill>
                <a:latin typeface="Times New Roman" panose="02020603050405020304" pitchFamily="18" charset="0"/>
                <a:cs typeface="Times New Roman" panose="02020603050405020304" pitchFamily="18" charset="0"/>
              </a:rPr>
              <a:t>) therapy on pregnancy rates and pregnancy outcomes were observed.</a:t>
            </a:r>
          </a:p>
          <a:p>
            <a:pPr marL="0" indent="0">
              <a:buNone/>
            </a:pPr>
            <a:r>
              <a:rPr lang="en-US" sz="2400" dirty="0" smtClean="0">
                <a:solidFill>
                  <a:srgbClr val="FFFF00"/>
                </a:solidFill>
                <a:latin typeface="Times New Roman" panose="02020603050405020304" pitchFamily="18" charset="0"/>
                <a:cs typeface="Times New Roman" panose="02020603050405020304" pitchFamily="18" charset="0"/>
              </a:rPr>
              <a:t>RESULTS:</a:t>
            </a:r>
            <a:r>
              <a:rPr lang="en-US" sz="2400" dirty="0" smtClean="0">
                <a:solidFill>
                  <a:schemeClr val="bg1"/>
                </a:solidFill>
                <a:latin typeface="Times New Roman" panose="02020603050405020304" pitchFamily="18" charset="0"/>
                <a:cs typeface="Times New Roman" panose="02020603050405020304" pitchFamily="18" charset="0"/>
              </a:rPr>
              <a:t> Fifty-eight </a:t>
            </a:r>
            <a:r>
              <a:rPr lang="en-US" sz="2400" dirty="0">
                <a:solidFill>
                  <a:schemeClr val="bg1"/>
                </a:solidFill>
                <a:latin typeface="Times New Roman" panose="02020603050405020304" pitchFamily="18" charset="0"/>
                <a:cs typeface="Times New Roman" panose="02020603050405020304" pitchFamily="18" charset="0"/>
              </a:rPr>
              <a:t>(84.1%) patients successfully conceived during the T4 treatment period (Group A), although 17 patients (29.3</a:t>
            </a:r>
            <a:r>
              <a:rPr lang="en-US" sz="2400" dirty="0" smtClean="0">
                <a:solidFill>
                  <a:schemeClr val="bg1"/>
                </a:solidFill>
                <a:latin typeface="Times New Roman" panose="02020603050405020304" pitchFamily="18" charset="0"/>
                <a:cs typeface="Times New Roman" panose="02020603050405020304" pitchFamily="18" charset="0"/>
              </a:rPr>
              <a:t>%) had </a:t>
            </a:r>
            <a:r>
              <a:rPr lang="en-US" sz="2400" dirty="0">
                <a:solidFill>
                  <a:schemeClr val="bg1"/>
                </a:solidFill>
                <a:latin typeface="Times New Roman" panose="02020603050405020304" pitchFamily="18" charset="0"/>
                <a:cs typeface="Times New Roman" panose="02020603050405020304" pitchFamily="18" charset="0"/>
              </a:rPr>
              <a:t>miscarriage afterward. The remaining 11 patients continued to be infertile (Group B). The median TSH value in </a:t>
            </a:r>
            <a:r>
              <a:rPr lang="en-US" sz="2400" dirty="0" smtClean="0">
                <a:solidFill>
                  <a:schemeClr val="bg1"/>
                </a:solidFill>
                <a:latin typeface="Times New Roman" panose="02020603050405020304" pitchFamily="18" charset="0"/>
                <a:cs typeface="Times New Roman" panose="02020603050405020304" pitchFamily="18" charset="0"/>
              </a:rPr>
              <a:t>Group A </a:t>
            </a:r>
            <a:r>
              <a:rPr lang="en-US" sz="2400" dirty="0">
                <a:solidFill>
                  <a:schemeClr val="bg1"/>
                </a:solidFill>
                <a:latin typeface="Times New Roman" panose="02020603050405020304" pitchFamily="18" charset="0"/>
                <a:cs typeface="Times New Roman" panose="02020603050405020304" pitchFamily="18" charset="0"/>
              </a:rPr>
              <a:t>before the T4 treatment was 5.46 </a:t>
            </a:r>
            <a:r>
              <a:rPr lang="en-US" sz="2400" dirty="0" err="1">
                <a:solidFill>
                  <a:schemeClr val="bg1"/>
                </a:solidFill>
                <a:latin typeface="Times New Roman" panose="02020603050405020304" pitchFamily="18" charset="0"/>
                <a:cs typeface="Times New Roman" panose="02020603050405020304" pitchFamily="18" charset="0"/>
              </a:rPr>
              <a:t>μIU</a:t>
            </a:r>
            <a:r>
              <a:rPr lang="en-US" sz="2400" dirty="0">
                <a:solidFill>
                  <a:schemeClr val="bg1"/>
                </a:solidFill>
                <a:latin typeface="Times New Roman" panose="02020603050405020304" pitchFamily="18" charset="0"/>
                <a:cs typeface="Times New Roman" panose="02020603050405020304" pitchFamily="18" charset="0"/>
              </a:rPr>
              <a:t>/mL (range 3.1-13.3) and this significantly decreased to 1.25 </a:t>
            </a:r>
            <a:r>
              <a:rPr lang="en-US" sz="2400" dirty="0" err="1">
                <a:solidFill>
                  <a:schemeClr val="bg1"/>
                </a:solidFill>
                <a:latin typeface="Times New Roman" panose="02020603050405020304" pitchFamily="18" charset="0"/>
                <a:cs typeface="Times New Roman" panose="02020603050405020304" pitchFamily="18" charset="0"/>
              </a:rPr>
              <a:t>μIU</a:t>
            </a:r>
            <a:r>
              <a:rPr lang="en-US" sz="2400" dirty="0">
                <a:solidFill>
                  <a:schemeClr val="bg1"/>
                </a:solidFill>
                <a:latin typeface="Times New Roman" panose="02020603050405020304" pitchFamily="18" charset="0"/>
                <a:cs typeface="Times New Roman" panose="02020603050405020304" pitchFamily="18" charset="0"/>
              </a:rPr>
              <a:t>/mL (range </a:t>
            </a:r>
            <a:r>
              <a:rPr lang="en-US" sz="2400" dirty="0" smtClean="0">
                <a:solidFill>
                  <a:schemeClr val="bg1"/>
                </a:solidFill>
                <a:latin typeface="Times New Roman" panose="02020603050405020304" pitchFamily="18" charset="0"/>
                <a:cs typeface="Times New Roman" panose="02020603050405020304" pitchFamily="18" charset="0"/>
              </a:rPr>
              <a:t>0.02-3.75</a:t>
            </a:r>
            <a:r>
              <a:rPr lang="en-US" sz="2400" dirty="0">
                <a:solidFill>
                  <a:schemeClr val="bg1"/>
                </a:solidFill>
                <a:latin typeface="Times New Roman" panose="02020603050405020304" pitchFamily="18" charset="0"/>
                <a:cs typeface="Times New Roman" panose="02020603050405020304" pitchFamily="18" charset="0"/>
              </a:rPr>
              <a:t>) during the treatment (</a:t>
            </a:r>
            <a:r>
              <a:rPr lang="en-US" sz="2400" i="1" dirty="0">
                <a:solidFill>
                  <a:schemeClr val="bg1"/>
                </a:solidFill>
                <a:latin typeface="Times New Roman" panose="02020603050405020304" pitchFamily="18" charset="0"/>
                <a:cs typeface="Times New Roman" panose="02020603050405020304" pitchFamily="18" charset="0"/>
              </a:rPr>
              <a:t>p </a:t>
            </a:r>
            <a:r>
              <a:rPr lang="en-US" sz="2400" dirty="0">
                <a:solidFill>
                  <a:schemeClr val="bg1"/>
                </a:solidFill>
                <a:latin typeface="Times New Roman" panose="02020603050405020304" pitchFamily="18" charset="0"/>
                <a:cs typeface="Times New Roman" panose="02020603050405020304" pitchFamily="18" charset="0"/>
              </a:rPr>
              <a:t>&lt; 0.001). The estimated duration of infertility before the T4 treatment was 2.8±1.7 years </a:t>
            </a:r>
            <a:r>
              <a:rPr lang="en-US" sz="2400" dirty="0" smtClean="0">
                <a:solidFill>
                  <a:schemeClr val="bg1"/>
                </a:solidFill>
                <a:latin typeface="Times New Roman" panose="02020603050405020304" pitchFamily="18" charset="0"/>
                <a:cs typeface="Times New Roman" panose="02020603050405020304" pitchFamily="18" charset="0"/>
              </a:rPr>
              <a:t>and the </a:t>
            </a:r>
            <a:r>
              <a:rPr lang="en-US" sz="2400" dirty="0">
                <a:solidFill>
                  <a:schemeClr val="bg1"/>
                </a:solidFill>
                <a:latin typeface="Times New Roman" panose="02020603050405020304" pitchFamily="18" charset="0"/>
                <a:cs typeface="Times New Roman" panose="02020603050405020304" pitchFamily="18" charset="0"/>
              </a:rPr>
              <a:t>duration until pregnancy after the treatment was significantly shorter at 0.9±0.9 years (</a:t>
            </a:r>
            <a:r>
              <a:rPr lang="en-US" sz="2400" i="1" dirty="0">
                <a:solidFill>
                  <a:schemeClr val="bg1"/>
                </a:solidFill>
                <a:latin typeface="Times New Roman" panose="02020603050405020304" pitchFamily="18" charset="0"/>
                <a:cs typeface="Times New Roman" panose="02020603050405020304" pitchFamily="18" charset="0"/>
              </a:rPr>
              <a:t>p </a:t>
            </a:r>
            <a:r>
              <a:rPr lang="en-US" sz="2400" dirty="0">
                <a:solidFill>
                  <a:schemeClr val="bg1"/>
                </a:solidFill>
                <a:latin typeface="Times New Roman" panose="02020603050405020304" pitchFamily="18" charset="0"/>
                <a:cs typeface="Times New Roman" panose="02020603050405020304" pitchFamily="18" charset="0"/>
              </a:rPr>
              <a:t>&lt; 0.001). </a:t>
            </a:r>
            <a:r>
              <a:rPr lang="en-US" sz="2400" dirty="0" smtClean="0">
                <a:solidFill>
                  <a:schemeClr val="bg1"/>
                </a:solidFill>
                <a:latin typeface="Times New Roman" panose="02020603050405020304" pitchFamily="18" charset="0"/>
                <a:cs typeface="Times New Roman" panose="02020603050405020304" pitchFamily="18" charset="0"/>
              </a:rPr>
              <a:t>Anti-thyroid </a:t>
            </a:r>
            <a:r>
              <a:rPr lang="en-US" sz="2400" dirty="0">
                <a:solidFill>
                  <a:schemeClr val="bg1"/>
                </a:solidFill>
                <a:latin typeface="Times New Roman" panose="02020603050405020304" pitchFamily="18" charset="0"/>
                <a:cs typeface="Times New Roman" panose="02020603050405020304" pitchFamily="18" charset="0"/>
              </a:rPr>
              <a:t>autoantibodies were identified in 42.0% </a:t>
            </a:r>
            <a:r>
              <a:rPr lang="en-US" sz="2400" dirty="0" smtClean="0">
                <a:solidFill>
                  <a:schemeClr val="bg1"/>
                </a:solidFill>
                <a:latin typeface="Times New Roman" panose="02020603050405020304" pitchFamily="18" charset="0"/>
                <a:cs typeface="Times New Roman" panose="02020603050405020304" pitchFamily="18" charset="0"/>
              </a:rPr>
              <a:t>of all </a:t>
            </a:r>
            <a:r>
              <a:rPr lang="en-US" sz="2400" dirty="0">
                <a:solidFill>
                  <a:schemeClr val="bg1"/>
                </a:solidFill>
                <a:latin typeface="Times New Roman" panose="02020603050405020304" pitchFamily="18" charset="0"/>
                <a:cs typeface="Times New Roman" panose="02020603050405020304" pitchFamily="18" charset="0"/>
              </a:rPr>
              <a:t>patients and no significant difference was observed in positivity between Group A and Group B</a:t>
            </a:r>
          </a:p>
        </p:txBody>
      </p:sp>
      <p:sp>
        <p:nvSpPr>
          <p:cNvPr id="2" name="Rectangle 1"/>
          <p:cNvSpPr/>
          <p:nvPr/>
        </p:nvSpPr>
        <p:spPr>
          <a:xfrm>
            <a:off x="8220782" y="6108274"/>
            <a:ext cx="2893741" cy="369332"/>
          </a:xfrm>
          <a:prstGeom prst="rect">
            <a:avLst/>
          </a:prstGeom>
        </p:spPr>
        <p:txBody>
          <a:bodyPr wrap="none">
            <a:spAutoFit/>
          </a:bodyPr>
          <a:lstStyle/>
          <a:p>
            <a:pPr lvl="0">
              <a:lnSpc>
                <a:spcPct val="90000"/>
              </a:lnSpc>
              <a:spcBef>
                <a:spcPts val="1000"/>
              </a:spcBef>
            </a:pPr>
            <a:r>
              <a:rPr lang="en-US" sz="2000" u="sng" dirty="0">
                <a:solidFill>
                  <a:prstClr val="white"/>
                </a:solidFill>
                <a:latin typeface="Arial" panose="020B0604020202020204" pitchFamily="34" charset="0"/>
                <a:cs typeface="Arial" panose="020B0604020202020204" pitchFamily="34" charset="0"/>
              </a:rPr>
              <a:t>Endocrine Journal 2015</a:t>
            </a:r>
          </a:p>
        </p:txBody>
      </p:sp>
    </p:spTree>
    <p:extLst>
      <p:ext uri="{BB962C8B-B14F-4D97-AF65-F5344CB8AC3E}">
        <p14:creationId xmlns:p14="http://schemas.microsoft.com/office/powerpoint/2010/main" val="23840453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3084" y="233045"/>
            <a:ext cx="8389351" cy="3540733"/>
          </a:xfrm>
          <a:prstGeom prst="rect">
            <a:avLst/>
          </a:prstGeom>
        </p:spPr>
      </p:pic>
      <p:pic>
        <p:nvPicPr>
          <p:cNvPr id="5" name="Picture 4"/>
          <p:cNvPicPr>
            <a:picLocks noChangeAspect="1"/>
          </p:cNvPicPr>
          <p:nvPr/>
        </p:nvPicPr>
        <p:blipFill>
          <a:blip r:embed="rId3"/>
          <a:stretch>
            <a:fillRect/>
          </a:stretch>
        </p:blipFill>
        <p:spPr>
          <a:xfrm>
            <a:off x="2013084" y="3991053"/>
            <a:ext cx="8435701" cy="2675733"/>
          </a:xfrm>
          <a:prstGeom prst="rect">
            <a:avLst/>
          </a:prstGeom>
        </p:spPr>
      </p:pic>
    </p:spTree>
    <p:extLst>
      <p:ext uri="{BB962C8B-B14F-4D97-AF65-F5344CB8AC3E}">
        <p14:creationId xmlns:p14="http://schemas.microsoft.com/office/powerpoint/2010/main" val="13235224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spcBef>
                <a:spcPts val="1000"/>
              </a:spcBef>
            </a:pPr>
            <a:r>
              <a:rPr lang="en-US" sz="2000" b="1" dirty="0" smtClean="0">
                <a:solidFill>
                  <a:prstClr val="black"/>
                </a:solidFill>
                <a:latin typeface="Times New Roman" panose="02020603050405020304" pitchFamily="18" charset="0"/>
                <a:ea typeface="+mn-ea"/>
                <a:cs typeface="+mn-cs"/>
              </a:rPr>
              <a:t> </a:t>
            </a:r>
            <a:r>
              <a:rPr lang="en-US" sz="2400" b="1" dirty="0">
                <a:solidFill>
                  <a:srgbClr val="FFFF00"/>
                </a:solidFill>
                <a:latin typeface="Times New Roman" panose="02020603050405020304" pitchFamily="18" charset="0"/>
                <a:ea typeface="+mn-ea"/>
                <a:cs typeface="+mn-cs"/>
              </a:rPr>
              <a:t>IS THYROID AUTOIMMUNITY LINKED TO INFERTILITY </a:t>
            </a:r>
            <a:r>
              <a:rPr lang="en-US" sz="2400" b="1" dirty="0" smtClean="0">
                <a:solidFill>
                  <a:srgbClr val="FFFF00"/>
                </a:solidFill>
                <a:latin typeface="Times New Roman" panose="02020603050405020304" pitchFamily="18" charset="0"/>
                <a:ea typeface="+mn-ea"/>
                <a:cs typeface="+mn-cs"/>
              </a:rPr>
              <a:t>IN WOMEN</a:t>
            </a:r>
            <a:r>
              <a:rPr lang="en-US" sz="2400" b="1" dirty="0">
                <a:solidFill>
                  <a:srgbClr val="FFFF00"/>
                </a:solidFill>
                <a:latin typeface="Times New Roman" panose="02020603050405020304" pitchFamily="18" charset="0"/>
                <a:ea typeface="+mn-ea"/>
                <a:cs typeface="+mn-cs"/>
              </a:rPr>
              <a:t>?</a:t>
            </a:r>
            <a:br>
              <a:rPr lang="en-US" sz="2400" b="1" dirty="0">
                <a:solidFill>
                  <a:srgbClr val="FFFF00"/>
                </a:solidFill>
                <a:latin typeface="Times New Roman" panose="02020603050405020304" pitchFamily="18" charset="0"/>
                <a:ea typeface="+mn-ea"/>
                <a:cs typeface="+mn-cs"/>
              </a:rPr>
            </a:br>
            <a:endParaRPr lang="en-US" sz="4800" dirty="0">
              <a:solidFill>
                <a:srgbClr val="FFFF00"/>
              </a:solidFill>
            </a:endParaRPr>
          </a:p>
        </p:txBody>
      </p:sp>
      <p:sp>
        <p:nvSpPr>
          <p:cNvPr id="3" name="Content Placeholder 2"/>
          <p:cNvSpPr>
            <a:spLocks noGrp="1"/>
          </p:cNvSpPr>
          <p:nvPr>
            <p:ph idx="1"/>
          </p:nvPr>
        </p:nvSpPr>
        <p:spPr>
          <a:xfrm>
            <a:off x="838200" y="1690688"/>
            <a:ext cx="10515600" cy="4486275"/>
          </a:xfrm>
        </p:spPr>
        <p:txBody>
          <a:bodyPr>
            <a:normAutofit fontScale="92500" lnSpcReduction="10000"/>
          </a:bodyPr>
          <a:lstStyle/>
          <a:p>
            <a:r>
              <a:rPr lang="en-US" dirty="0" smtClean="0">
                <a:solidFill>
                  <a:schemeClr val="bg1"/>
                </a:solidFill>
                <a:latin typeface="Times New Roman" panose="02020603050405020304" pitchFamily="18" charset="0"/>
              </a:rPr>
              <a:t>Limited </a:t>
            </a:r>
            <a:r>
              <a:rPr lang="en-US" dirty="0">
                <a:solidFill>
                  <a:schemeClr val="bg1"/>
                </a:solidFill>
                <a:latin typeface="Times New Roman" panose="02020603050405020304" pitchFamily="18" charset="0"/>
              </a:rPr>
              <a:t>evidence suggests that women with female-factor infertility are more likely </a:t>
            </a:r>
            <a:r>
              <a:rPr lang="en-US" dirty="0" smtClean="0">
                <a:solidFill>
                  <a:schemeClr val="bg1"/>
                </a:solidFill>
                <a:latin typeface="Times New Roman" panose="02020603050405020304" pitchFamily="18" charset="0"/>
              </a:rPr>
              <a:t>to have </a:t>
            </a:r>
            <a:r>
              <a:rPr lang="en-US" dirty="0">
                <a:solidFill>
                  <a:schemeClr val="bg1"/>
                </a:solidFill>
                <a:latin typeface="Times New Roman" panose="02020603050405020304" pitchFamily="18" charset="0"/>
              </a:rPr>
              <a:t>positive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 than age-matched women who are not infertile, even if </a:t>
            </a:r>
            <a:r>
              <a:rPr lang="en-US" dirty="0" err="1" smtClean="0">
                <a:solidFill>
                  <a:schemeClr val="bg1"/>
                </a:solidFill>
                <a:latin typeface="Times New Roman" panose="02020603050405020304" pitchFamily="18" charset="0"/>
              </a:rPr>
              <a:t>euthyroid</a:t>
            </a:r>
            <a:r>
              <a:rPr lang="en-US" dirty="0" smtClean="0">
                <a:solidFill>
                  <a:schemeClr val="bg1"/>
                </a:solidFill>
                <a:latin typeface="Times New Roman" panose="02020603050405020304" pitchFamily="18" charset="0"/>
              </a:rPr>
              <a:t>.</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The </a:t>
            </a:r>
            <a:r>
              <a:rPr lang="en-US" dirty="0">
                <a:solidFill>
                  <a:schemeClr val="bg1"/>
                </a:solidFill>
                <a:latin typeface="Times New Roman" panose="02020603050405020304" pitchFamily="18" charset="0"/>
              </a:rPr>
              <a:t>prevalence of anti-thyroid antibodies may be higher in women with </a:t>
            </a:r>
            <a:r>
              <a:rPr lang="en-US" dirty="0" smtClean="0">
                <a:solidFill>
                  <a:schemeClr val="bg1"/>
                </a:solidFill>
                <a:latin typeface="Times New Roman" panose="02020603050405020304" pitchFamily="18" charset="0"/>
              </a:rPr>
              <a:t>polycystic ovarian </a:t>
            </a:r>
            <a:r>
              <a:rPr lang="en-US" dirty="0">
                <a:solidFill>
                  <a:schemeClr val="bg1"/>
                </a:solidFill>
                <a:latin typeface="Times New Roman" panose="02020603050405020304" pitchFamily="18" charset="0"/>
              </a:rPr>
              <a:t>syndrome (PCOS) than in age-matched </a:t>
            </a:r>
            <a:r>
              <a:rPr lang="en-US" dirty="0" smtClean="0">
                <a:solidFill>
                  <a:schemeClr val="bg1"/>
                </a:solidFill>
                <a:latin typeface="Times New Roman" panose="02020603050405020304" pitchFamily="18" charset="0"/>
              </a:rPr>
              <a:t>controls. (</a:t>
            </a:r>
            <a:r>
              <a:rPr lang="en-US" dirty="0" err="1" smtClean="0">
                <a:solidFill>
                  <a:schemeClr val="bg1"/>
                </a:solidFill>
                <a:latin typeface="Times New Roman" panose="02020603050405020304" pitchFamily="18" charset="0"/>
              </a:rPr>
              <a:t>Antithyroid</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antibodies </a:t>
            </a:r>
            <a:r>
              <a:rPr lang="en-US" dirty="0" smtClean="0">
                <a:solidFill>
                  <a:schemeClr val="bg1"/>
                </a:solidFill>
                <a:latin typeface="Times New Roman" panose="02020603050405020304" pitchFamily="18" charset="0"/>
              </a:rPr>
              <a:t>are detectable </a:t>
            </a:r>
            <a:r>
              <a:rPr lang="en-US" dirty="0">
                <a:solidFill>
                  <a:schemeClr val="bg1"/>
                </a:solidFill>
                <a:latin typeface="Times New Roman" panose="02020603050405020304" pitchFamily="18" charset="0"/>
              </a:rPr>
              <a:t>in the ovarian follicles of women with thyroid autoimmunity, and correlate with </a:t>
            </a:r>
            <a:r>
              <a:rPr lang="en-US" dirty="0" smtClean="0">
                <a:solidFill>
                  <a:schemeClr val="bg1"/>
                </a:solidFill>
                <a:latin typeface="Times New Roman" panose="02020603050405020304" pitchFamily="18" charset="0"/>
              </a:rPr>
              <a:t>serum antibody levels).</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Among </a:t>
            </a:r>
            <a:r>
              <a:rPr lang="en-US" dirty="0">
                <a:solidFill>
                  <a:schemeClr val="bg1"/>
                </a:solidFill>
                <a:latin typeface="Times New Roman" panose="02020603050405020304" pitchFamily="18" charset="0"/>
              </a:rPr>
              <a:t>infertile women with PCOS, the presence of </a:t>
            </a:r>
            <a:r>
              <a:rPr lang="en-US" dirty="0" err="1" smtClean="0">
                <a:solidFill>
                  <a:schemeClr val="bg1"/>
                </a:solidFill>
                <a:latin typeface="Times New Roman" panose="02020603050405020304" pitchFamily="18" charset="0"/>
              </a:rPr>
              <a:t>antithyroid</a:t>
            </a:r>
            <a:r>
              <a:rPr lang="en-US" dirty="0" smtClean="0">
                <a:solidFill>
                  <a:schemeClr val="bg1"/>
                </a:solidFill>
                <a:latin typeface="Times New Roman" panose="02020603050405020304" pitchFamily="18" charset="0"/>
              </a:rPr>
              <a:t> antibodies </a:t>
            </a:r>
            <a:r>
              <a:rPr lang="en-US" dirty="0">
                <a:solidFill>
                  <a:schemeClr val="bg1"/>
                </a:solidFill>
                <a:latin typeface="Times New Roman" panose="02020603050405020304" pitchFamily="18" charset="0"/>
              </a:rPr>
              <a:t>has been associated with a decreased likelihood of developing ovarian follicles </a:t>
            </a:r>
            <a:r>
              <a:rPr lang="en-US" dirty="0" smtClean="0">
                <a:solidFill>
                  <a:schemeClr val="bg1"/>
                </a:solidFill>
                <a:latin typeface="Times New Roman" panose="02020603050405020304" pitchFamily="18" charset="0"/>
              </a:rPr>
              <a:t>in response </a:t>
            </a:r>
            <a:r>
              <a:rPr lang="en-US" dirty="0">
                <a:solidFill>
                  <a:schemeClr val="bg1"/>
                </a:solidFill>
                <a:latin typeface="Times New Roman" panose="02020603050405020304" pitchFamily="18" charset="0"/>
              </a:rPr>
              <a:t>to treatment with clomiphene </a:t>
            </a:r>
            <a:r>
              <a:rPr lang="en-US" dirty="0" smtClean="0">
                <a:solidFill>
                  <a:schemeClr val="bg1"/>
                </a:solidFill>
                <a:latin typeface="Times New Roman" panose="02020603050405020304" pitchFamily="18" charset="0"/>
              </a:rPr>
              <a:t>citrate.</a:t>
            </a:r>
            <a:endParaRPr lang="en-US" dirty="0">
              <a:solidFill>
                <a:schemeClr val="bg1"/>
              </a:solidFill>
            </a:endParaRPr>
          </a:p>
        </p:txBody>
      </p:sp>
    </p:spTree>
    <p:extLst>
      <p:ext uri="{BB962C8B-B14F-4D97-AF65-F5344CB8AC3E}">
        <p14:creationId xmlns:p14="http://schemas.microsoft.com/office/powerpoint/2010/main" val="22159403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690688"/>
            <a:ext cx="10515600" cy="4351338"/>
          </a:xfrm>
        </p:spPr>
        <p:txBody>
          <a:bodyPr>
            <a:normAutofit/>
          </a:bodyPr>
          <a:lstStyle/>
          <a:p>
            <a:r>
              <a:rPr lang="en-US" dirty="0" smtClean="0">
                <a:solidFill>
                  <a:srgbClr val="FFFF00"/>
                </a:solidFill>
                <a:latin typeface="Times New Roman" panose="02020603050405020304" pitchFamily="18" charset="0"/>
              </a:rPr>
              <a:t>IS </a:t>
            </a:r>
            <a:r>
              <a:rPr lang="en-US" dirty="0">
                <a:solidFill>
                  <a:srgbClr val="FFFF00"/>
                </a:solidFill>
                <a:latin typeface="Times New Roman" panose="02020603050405020304" pitchFamily="18" charset="0"/>
              </a:rPr>
              <a:t>MATERNAL SUBCLINICAL HYPOTHYROIDISM </a:t>
            </a:r>
            <a:r>
              <a:rPr lang="en-US" dirty="0" smtClean="0">
                <a:solidFill>
                  <a:srgbClr val="FFFF00"/>
                </a:solidFill>
                <a:latin typeface="Times New Roman" panose="02020603050405020304" pitchFamily="18" charset="0"/>
              </a:rPr>
              <a:t>ASSOCIATED WITH </a:t>
            </a:r>
            <a:r>
              <a:rPr lang="en-US" dirty="0">
                <a:solidFill>
                  <a:srgbClr val="FFFF00"/>
                </a:solidFill>
                <a:latin typeface="Times New Roman" panose="02020603050405020304" pitchFamily="18" charset="0"/>
              </a:rPr>
              <a:t>WORSE ART OUTCOMES?</a:t>
            </a:r>
          </a:p>
          <a:p>
            <a:endParaRPr lang="en-US" dirty="0" smtClean="0">
              <a:solidFill>
                <a:srgbClr val="FFFF00"/>
              </a:solidFill>
              <a:latin typeface="Times New Roman" panose="02020603050405020304" pitchFamily="18" charset="0"/>
            </a:endParaRPr>
          </a:p>
          <a:p>
            <a:r>
              <a:rPr lang="en-US" dirty="0" smtClean="0">
                <a:solidFill>
                  <a:srgbClr val="FFFF00"/>
                </a:solidFill>
                <a:latin typeface="Times New Roman" panose="02020603050405020304" pitchFamily="18" charset="0"/>
              </a:rPr>
              <a:t>DOES </a:t>
            </a:r>
            <a:r>
              <a:rPr lang="en-US" dirty="0">
                <a:solidFill>
                  <a:srgbClr val="FFFF00"/>
                </a:solidFill>
                <a:latin typeface="Times New Roman" panose="02020603050405020304" pitchFamily="18" charset="0"/>
              </a:rPr>
              <a:t>TREATMENT OF SUBCLINICALLY </a:t>
            </a:r>
            <a:r>
              <a:rPr lang="en-US" dirty="0" smtClean="0">
                <a:solidFill>
                  <a:srgbClr val="FFFF00"/>
                </a:solidFill>
                <a:latin typeface="Times New Roman" panose="02020603050405020304" pitchFamily="18" charset="0"/>
              </a:rPr>
              <a:t>HYPOTHYROID WOMEN </a:t>
            </a:r>
            <a:r>
              <a:rPr lang="en-US" dirty="0">
                <a:solidFill>
                  <a:srgbClr val="FFFF00"/>
                </a:solidFill>
                <a:latin typeface="Times New Roman" panose="02020603050405020304" pitchFamily="18" charset="0"/>
              </a:rPr>
              <a:t>IMPROVE ART OUTCOMES</a:t>
            </a:r>
            <a:r>
              <a:rPr lang="en-US" dirty="0" smtClean="0">
                <a:solidFill>
                  <a:srgbClr val="FFFF00"/>
                </a:solidFill>
                <a:latin typeface="Times New Roman" panose="02020603050405020304" pitchFamily="18" charset="0"/>
              </a:rPr>
              <a:t>?</a:t>
            </a:r>
          </a:p>
          <a:p>
            <a:endParaRPr lang="en-US" dirty="0" smtClean="0">
              <a:solidFill>
                <a:srgbClr val="FFFF00"/>
              </a:solidFill>
              <a:latin typeface="Times New Roman" panose="02020603050405020304" pitchFamily="18" charset="0"/>
            </a:endParaRPr>
          </a:p>
          <a:p>
            <a:r>
              <a:rPr lang="en-US" dirty="0" smtClean="0">
                <a:solidFill>
                  <a:srgbClr val="FFFF00"/>
                </a:solidFill>
                <a:latin typeface="Times New Roman" panose="02020603050405020304" pitchFamily="18" charset="0"/>
              </a:rPr>
              <a:t>IS </a:t>
            </a:r>
            <a:r>
              <a:rPr lang="en-US" dirty="0">
                <a:solidFill>
                  <a:srgbClr val="FFFF00"/>
                </a:solidFill>
                <a:latin typeface="Times New Roman" panose="02020603050405020304" pitchFamily="18" charset="0"/>
              </a:rPr>
              <a:t>MATERNAL ANTITHYROID AB POSITIVITY </a:t>
            </a:r>
            <a:r>
              <a:rPr lang="en-US" dirty="0" smtClean="0">
                <a:solidFill>
                  <a:srgbClr val="FFFF00"/>
                </a:solidFill>
                <a:latin typeface="Times New Roman" panose="02020603050405020304" pitchFamily="18" charset="0"/>
              </a:rPr>
              <a:t>ASSOCIATED WITH </a:t>
            </a:r>
            <a:r>
              <a:rPr lang="en-US" dirty="0">
                <a:solidFill>
                  <a:srgbClr val="FFFF00"/>
                </a:solidFill>
                <a:latin typeface="Times New Roman" panose="02020603050405020304" pitchFamily="18" charset="0"/>
              </a:rPr>
              <a:t>POORER OUTCOMES FOLLOWING ASSISTED </a:t>
            </a:r>
            <a:r>
              <a:rPr lang="en-US" dirty="0" smtClean="0">
                <a:solidFill>
                  <a:srgbClr val="FFFF00"/>
                </a:solidFill>
                <a:latin typeface="Times New Roman" panose="02020603050405020304" pitchFamily="18" charset="0"/>
              </a:rPr>
              <a:t>REPRODUCTIVE TECHNOLOGY</a:t>
            </a:r>
            <a:r>
              <a:rPr lang="en-US" dirty="0">
                <a:solidFill>
                  <a:srgbClr val="FFFF00"/>
                </a:solidFill>
                <a:latin typeface="Times New Roman" panose="02020603050405020304" pitchFamily="18" charset="0"/>
              </a:rPr>
              <a:t>?</a:t>
            </a:r>
            <a:endParaRPr lang="en-US" dirty="0">
              <a:solidFill>
                <a:srgbClr val="FFFF00"/>
              </a:solidFill>
            </a:endParaRPr>
          </a:p>
        </p:txBody>
      </p:sp>
    </p:spTree>
    <p:extLst>
      <p:ext uri="{BB962C8B-B14F-4D97-AF65-F5344CB8AC3E}">
        <p14:creationId xmlns:p14="http://schemas.microsoft.com/office/powerpoint/2010/main" val="21048689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a:solidFill>
                  <a:srgbClr val="FFFF00"/>
                </a:solidFill>
                <a:latin typeface="Times New Roman" panose="02020603050405020304" pitchFamily="18" charset="0"/>
              </a:rPr>
              <a:t>Recommendation </a:t>
            </a:r>
            <a:r>
              <a:rPr lang="en-US" sz="2400" b="1" dirty="0" smtClean="0">
                <a:solidFill>
                  <a:srgbClr val="FFFF00"/>
                </a:solidFill>
                <a:latin typeface="Times New Roman" panose="02020603050405020304" pitchFamily="18" charset="0"/>
              </a:rPr>
              <a:t>20</a:t>
            </a:r>
          </a:p>
          <a:p>
            <a:pPr marL="0" indent="0">
              <a:buNone/>
            </a:pPr>
            <a:r>
              <a:rPr lang="en-US" sz="2400" dirty="0" err="1" smtClean="0">
                <a:solidFill>
                  <a:schemeClr val="bg1"/>
                </a:solidFill>
                <a:latin typeface="Times New Roman" panose="02020603050405020304" pitchFamily="18" charset="0"/>
              </a:rPr>
              <a:t>Subclinically</a:t>
            </a:r>
            <a:r>
              <a:rPr lang="en-US" sz="2400" dirty="0" smtClean="0">
                <a:solidFill>
                  <a:schemeClr val="bg1"/>
                </a:solidFill>
                <a:latin typeface="Times New Roman" panose="02020603050405020304" pitchFamily="18" charset="0"/>
              </a:rPr>
              <a:t> </a:t>
            </a:r>
            <a:r>
              <a:rPr lang="en-US" sz="2400" dirty="0">
                <a:solidFill>
                  <a:schemeClr val="bg1"/>
                </a:solidFill>
                <a:latin typeface="Times New Roman" panose="02020603050405020304" pitchFamily="18" charset="0"/>
              </a:rPr>
              <a:t>hypothyroid women undergoing IVF or ICSI should be treated </a:t>
            </a:r>
            <a:r>
              <a:rPr lang="en-US" sz="2400" dirty="0" smtClean="0">
                <a:solidFill>
                  <a:schemeClr val="bg1"/>
                </a:solidFill>
                <a:latin typeface="Times New Roman" panose="02020603050405020304" pitchFamily="18" charset="0"/>
              </a:rPr>
              <a:t>with levothyroxine</a:t>
            </a:r>
            <a:r>
              <a:rPr lang="en-US" sz="2400" dirty="0">
                <a:solidFill>
                  <a:schemeClr val="bg1"/>
                </a:solidFill>
                <a:latin typeface="Times New Roman" panose="02020603050405020304" pitchFamily="18" charset="0"/>
              </a:rPr>
              <a:t>. The goal of treatment is to achieve a TSH concentration &lt;2.5 </a:t>
            </a:r>
            <a:r>
              <a:rPr lang="en-US" sz="2400" dirty="0" err="1">
                <a:solidFill>
                  <a:schemeClr val="bg1"/>
                </a:solidFill>
                <a:latin typeface="Times New Roman" panose="02020603050405020304" pitchFamily="18" charset="0"/>
              </a:rPr>
              <a:t>mU</a:t>
            </a:r>
            <a:r>
              <a:rPr lang="en-US" sz="2400" dirty="0">
                <a:solidFill>
                  <a:schemeClr val="bg1"/>
                </a:solidFill>
                <a:latin typeface="Times New Roman" panose="02020603050405020304" pitchFamily="18" charset="0"/>
              </a:rPr>
              <a:t>/L. </a:t>
            </a:r>
            <a:endParaRPr lang="en-US" sz="2400" dirty="0" smtClean="0">
              <a:solidFill>
                <a:schemeClr val="bg1"/>
              </a:solidFill>
              <a:latin typeface="Times New Roman" panose="02020603050405020304" pitchFamily="18" charset="0"/>
            </a:endParaRPr>
          </a:p>
          <a:p>
            <a:pPr marL="0" indent="0">
              <a:buNone/>
            </a:pPr>
            <a:r>
              <a:rPr lang="en-US" sz="2400" b="1" i="1" dirty="0" smtClean="0">
                <a:solidFill>
                  <a:srgbClr val="FFFF00"/>
                </a:solidFill>
                <a:latin typeface="Times New Roman" panose="02020603050405020304" pitchFamily="18" charset="0"/>
              </a:rPr>
              <a:t>(Strong recommendation</a:t>
            </a:r>
            <a:r>
              <a:rPr lang="en-US" sz="2400" b="1" i="1" dirty="0">
                <a:solidFill>
                  <a:srgbClr val="FFFF00"/>
                </a:solidFill>
                <a:latin typeface="Times New Roman" panose="02020603050405020304" pitchFamily="18" charset="0"/>
              </a:rPr>
              <a:t>, Moderate quality evidence)</a:t>
            </a:r>
            <a:endParaRPr lang="en-US" sz="2400" dirty="0">
              <a:solidFill>
                <a:srgbClr val="FFFF00"/>
              </a:solidFill>
            </a:endParaRPr>
          </a:p>
        </p:txBody>
      </p:sp>
    </p:spTree>
    <p:extLst>
      <p:ext uri="{BB962C8B-B14F-4D97-AF65-F5344CB8AC3E}">
        <p14:creationId xmlns:p14="http://schemas.microsoft.com/office/powerpoint/2010/main" val="2501704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808480" y="81280"/>
            <a:ext cx="8575040" cy="665480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966120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solidFill>
                <a:schemeClr val="bg1"/>
              </a:solidFill>
              <a:latin typeface="Times New Roman" panose="02020603050405020304" pitchFamily="18" charset="0"/>
            </a:endParaRPr>
          </a:p>
          <a:p>
            <a:endParaRPr lang="en-US" dirty="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The </a:t>
            </a:r>
            <a:r>
              <a:rPr lang="en-US" dirty="0">
                <a:solidFill>
                  <a:schemeClr val="bg1"/>
                </a:solidFill>
                <a:latin typeface="Times New Roman" panose="02020603050405020304" pitchFamily="18" charset="0"/>
              </a:rPr>
              <a:t>majority of evidence suggests that there is no difference in IVF outcomes </a:t>
            </a:r>
            <a:r>
              <a:rPr lang="en-US" dirty="0" smtClean="0">
                <a:solidFill>
                  <a:schemeClr val="bg1"/>
                </a:solidFill>
                <a:latin typeface="Times New Roman" panose="02020603050405020304" pitchFamily="18" charset="0"/>
              </a:rPr>
              <a:t>between women </a:t>
            </a:r>
            <a:r>
              <a:rPr lang="en-US" dirty="0">
                <a:solidFill>
                  <a:schemeClr val="bg1"/>
                </a:solidFill>
                <a:latin typeface="Times New Roman" panose="02020603050405020304" pitchFamily="18" charset="0"/>
              </a:rPr>
              <a:t>with serum TSH &lt;2.5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 and those with very mild TSH elevations, defined as a </a:t>
            </a:r>
            <a:r>
              <a:rPr lang="en-US" dirty="0" smtClean="0">
                <a:solidFill>
                  <a:schemeClr val="bg1"/>
                </a:solidFill>
                <a:latin typeface="Times New Roman" panose="02020603050405020304" pitchFamily="18" charset="0"/>
              </a:rPr>
              <a:t>TSH between </a:t>
            </a:r>
            <a:r>
              <a:rPr lang="en-US" dirty="0">
                <a:solidFill>
                  <a:schemeClr val="bg1"/>
                </a:solidFill>
                <a:latin typeface="Times New Roman" panose="02020603050405020304" pitchFamily="18" charset="0"/>
              </a:rPr>
              <a:t>2.5-5 </a:t>
            </a:r>
            <a:r>
              <a:rPr lang="en-US" dirty="0" err="1" smtClean="0">
                <a:solidFill>
                  <a:schemeClr val="bg1"/>
                </a:solidFill>
                <a:latin typeface="Times New Roman" panose="02020603050405020304" pitchFamily="18" charset="0"/>
              </a:rPr>
              <a:t>mU</a:t>
            </a:r>
            <a:r>
              <a:rPr lang="en-US" dirty="0" smtClean="0">
                <a:solidFill>
                  <a:schemeClr val="bg1"/>
                </a:solidFill>
                <a:latin typeface="Times New Roman" panose="02020603050405020304" pitchFamily="18" charset="0"/>
              </a:rPr>
              <a:t>/L.</a:t>
            </a:r>
            <a:endParaRPr lang="en-US" dirty="0">
              <a:solidFill>
                <a:schemeClr val="bg1"/>
              </a:solidFill>
            </a:endParaRPr>
          </a:p>
        </p:txBody>
      </p:sp>
    </p:spTree>
    <p:extLst>
      <p:ext uri="{BB962C8B-B14F-4D97-AF65-F5344CB8AC3E}">
        <p14:creationId xmlns:p14="http://schemas.microsoft.com/office/powerpoint/2010/main" val="618349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76601" cy="1320567"/>
          </a:xfrm>
          <a:prstGeom prst="rect">
            <a:avLst/>
          </a:prstGeom>
        </p:spPr>
      </p:pic>
      <p:sp>
        <p:nvSpPr>
          <p:cNvPr id="2" name="Title 1"/>
          <p:cNvSpPr>
            <a:spLocks noGrp="1"/>
          </p:cNvSpPr>
          <p:nvPr>
            <p:ph type="title"/>
          </p:nvPr>
        </p:nvSpPr>
        <p:spPr>
          <a:xfrm>
            <a:off x="7632292" y="5532437"/>
            <a:ext cx="4284405" cy="1325563"/>
          </a:xfrm>
        </p:spPr>
        <p:txBody>
          <a:bodyPr>
            <a:normAutofit/>
          </a:bodyPr>
          <a:lstStyle/>
          <a:p>
            <a:r>
              <a:rPr lang="en-US" sz="2000" u="sng" dirty="0" smtClean="0">
                <a:solidFill>
                  <a:schemeClr val="bg1"/>
                </a:solidFill>
                <a:latin typeface="Arial" panose="020B0604020202020204" pitchFamily="34" charset="0"/>
                <a:cs typeface="Arial" panose="020B0604020202020204" pitchFamily="34" charset="0"/>
              </a:rPr>
              <a:t>Clinical Endocrinology 2014</a:t>
            </a:r>
            <a:endParaRPr lang="en-US" sz="2000" u="sng"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sz="2400" dirty="0" smtClean="0">
                <a:solidFill>
                  <a:srgbClr val="FFFF00"/>
                </a:solidFill>
                <a:latin typeface="Times New Roman" panose="02020603050405020304" pitchFamily="18" charset="0"/>
                <a:cs typeface="Times New Roman" panose="02020603050405020304" pitchFamily="18" charset="0"/>
              </a:rPr>
              <a:t>METHODS:</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 total of 627 women without past or current history</a:t>
            </a:r>
          </a:p>
          <a:p>
            <a:pPr marL="0" lvl="0" indent="0">
              <a:lnSpc>
                <a:spcPct val="100000"/>
              </a:lnSpc>
              <a:spcBef>
                <a:spcPts val="0"/>
              </a:spcBef>
              <a:buNone/>
            </a:pPr>
            <a:r>
              <a:rPr lang="en-US" sz="2400" dirty="0">
                <a:solidFill>
                  <a:schemeClr val="bg1"/>
                </a:solidFill>
                <a:latin typeface="Times New Roman" panose="02020603050405020304" pitchFamily="18" charset="0"/>
                <a:cs typeface="Times New Roman" panose="02020603050405020304" pitchFamily="18" charset="0"/>
              </a:rPr>
              <a:t>of thyroid disorder undergoing their first IVF </a:t>
            </a:r>
            <a:r>
              <a:rPr lang="en-US" sz="2400" dirty="0" err="1" smtClean="0">
                <a:solidFill>
                  <a:schemeClr val="bg1"/>
                </a:solidFill>
                <a:latin typeface="Times New Roman" panose="02020603050405020304" pitchFamily="18" charset="0"/>
                <a:cs typeface="Times New Roman" panose="02020603050405020304" pitchFamily="18" charset="0"/>
              </a:rPr>
              <a:t>cycle.Pre</a:t>
            </a:r>
            <a:r>
              <a:rPr lang="en-US" sz="2400" dirty="0" smtClean="0">
                <a:solidFill>
                  <a:schemeClr val="bg1"/>
                </a:solidFill>
                <a:latin typeface="Times New Roman" panose="02020603050405020304" pitchFamily="18" charset="0"/>
                <a:cs typeface="Times New Roman" panose="02020603050405020304" pitchFamily="18" charset="0"/>
              </a:rPr>
              <a:t>-IVF </a:t>
            </a:r>
            <a:r>
              <a:rPr lang="en-US" sz="2400" dirty="0">
                <a:solidFill>
                  <a:schemeClr val="bg1"/>
                </a:solidFill>
                <a:latin typeface="Times New Roman" panose="02020603050405020304" pitchFamily="18" charset="0"/>
                <a:cs typeface="Times New Roman" panose="02020603050405020304" pitchFamily="18" charset="0"/>
              </a:rPr>
              <a:t>archived blood serum samples </a:t>
            </a:r>
            <a:r>
              <a:rPr lang="en-US" sz="2400" dirty="0" smtClean="0">
                <a:solidFill>
                  <a:schemeClr val="bg1"/>
                </a:solidFill>
                <a:latin typeface="Times New Roman" panose="02020603050405020304" pitchFamily="18" charset="0"/>
                <a:cs typeface="Times New Roman" panose="02020603050405020304" pitchFamily="18" charset="0"/>
              </a:rPr>
              <a:t>were tested </a:t>
            </a:r>
            <a:r>
              <a:rPr lang="en-US" sz="2400" dirty="0">
                <a:solidFill>
                  <a:schemeClr val="bg1"/>
                </a:solidFill>
                <a:latin typeface="Times New Roman" panose="02020603050405020304" pitchFamily="18" charset="0"/>
                <a:cs typeface="Times New Roman" panose="02020603050405020304" pitchFamily="18" charset="0"/>
              </a:rPr>
              <a:t>for TAI and thyroid function tests.</a:t>
            </a:r>
          </a:p>
          <a:p>
            <a:pPr marL="0" lvl="0" indent="0">
              <a:lnSpc>
                <a:spcPct val="100000"/>
              </a:lnSpc>
              <a:spcBef>
                <a:spcPts val="0"/>
              </a:spcBef>
              <a:buNone/>
            </a:pPr>
            <a:r>
              <a:rPr lang="en-US" sz="2400" dirty="0">
                <a:solidFill>
                  <a:schemeClr val="bg1"/>
                </a:solidFill>
                <a:latin typeface="Times New Roman" panose="02020603050405020304" pitchFamily="18" charset="0"/>
                <a:cs typeface="Times New Roman" panose="02020603050405020304" pitchFamily="18" charset="0"/>
              </a:rPr>
              <a:t>Main outcome measure </a:t>
            </a:r>
            <a:r>
              <a:rPr lang="en-US" sz="2400" dirty="0" smtClean="0">
                <a:solidFill>
                  <a:schemeClr val="bg1"/>
                </a:solidFill>
                <a:latin typeface="Times New Roman" panose="02020603050405020304" pitchFamily="18" charset="0"/>
                <a:cs typeface="Times New Roman" panose="02020603050405020304" pitchFamily="18" charset="0"/>
              </a:rPr>
              <a:t>live </a:t>
            </a:r>
            <a:r>
              <a:rPr lang="en-US" sz="2400" dirty="0">
                <a:solidFill>
                  <a:schemeClr val="bg1"/>
                </a:solidFill>
                <a:latin typeface="Times New Roman" panose="02020603050405020304" pitchFamily="18" charset="0"/>
                <a:cs typeface="Times New Roman" panose="02020603050405020304" pitchFamily="18" charset="0"/>
              </a:rPr>
              <a:t>birth rate.</a:t>
            </a:r>
          </a:p>
          <a:p>
            <a:pPr marL="0" lvl="0" indent="0">
              <a:lnSpc>
                <a:spcPct val="100000"/>
              </a:lnSpc>
              <a:spcBef>
                <a:spcPts val="0"/>
              </a:spcBef>
              <a:buNone/>
            </a:pPr>
            <a:endParaRPr lang="en-US" sz="2400" dirty="0" smtClean="0">
              <a:solidFill>
                <a:schemeClr val="bg1"/>
              </a:solid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n-US" sz="2400" dirty="0" smtClean="0">
                <a:solidFill>
                  <a:srgbClr val="FFFF00"/>
                </a:solidFill>
                <a:latin typeface="Times New Roman" panose="02020603050405020304" pitchFamily="18" charset="0"/>
                <a:cs typeface="Times New Roman" panose="02020603050405020304" pitchFamily="18" charset="0"/>
              </a:rPr>
              <a:t>RESULTS:</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The clinical pregnancy rate, live birth rate and miscarriage</a:t>
            </a:r>
          </a:p>
          <a:p>
            <a:pPr marL="0" lvl="0" indent="0">
              <a:lnSpc>
                <a:spcPct val="100000"/>
              </a:lnSpc>
              <a:spcBef>
                <a:spcPts val="0"/>
              </a:spcBef>
              <a:buNone/>
            </a:pPr>
            <a:r>
              <a:rPr lang="en-US" sz="2400" dirty="0">
                <a:solidFill>
                  <a:schemeClr val="bg1"/>
                </a:solidFill>
                <a:latin typeface="Times New Roman" panose="02020603050405020304" pitchFamily="18" charset="0"/>
                <a:cs typeface="Times New Roman" panose="02020603050405020304" pitchFamily="18" charset="0"/>
              </a:rPr>
              <a:t>rate were similar among women with or without TAI and/</a:t>
            </a:r>
          </a:p>
          <a:p>
            <a:pPr marL="0" lvl="0" indent="0">
              <a:lnSpc>
                <a:spcPct val="100000"/>
              </a:lnSpc>
              <a:spcBef>
                <a:spcPts val="0"/>
              </a:spcBef>
              <a:buNone/>
            </a:pPr>
            <a:r>
              <a:rPr lang="en-US" sz="2400" dirty="0">
                <a:solidFill>
                  <a:schemeClr val="bg1"/>
                </a:solidFill>
                <a:latin typeface="Times New Roman" panose="02020603050405020304" pitchFamily="18" charset="0"/>
                <a:cs typeface="Times New Roman" panose="02020603050405020304" pitchFamily="18" charset="0"/>
              </a:rPr>
              <a:t>or subclinical hypothyroidism using a TSH threshold </a:t>
            </a:r>
            <a:r>
              <a:rPr lang="en-US" sz="2400" dirty="0" smtClean="0">
                <a:solidFill>
                  <a:schemeClr val="bg1"/>
                </a:solidFill>
                <a:latin typeface="Times New Roman" panose="02020603050405020304" pitchFamily="18" charset="0"/>
                <a:cs typeface="Times New Roman" panose="02020603050405020304" pitchFamily="18" charset="0"/>
              </a:rPr>
              <a:t>4.5 </a:t>
            </a:r>
            <a:r>
              <a:rPr lang="en-US" sz="2400" dirty="0" err="1">
                <a:solidFill>
                  <a:schemeClr val="bg1"/>
                </a:solidFill>
                <a:latin typeface="Times New Roman" panose="02020603050405020304" pitchFamily="18" charset="0"/>
                <a:cs typeface="Times New Roman" panose="02020603050405020304" pitchFamily="18" charset="0"/>
              </a:rPr>
              <a:t>mIU</a:t>
            </a:r>
            <a:r>
              <a:rPr lang="en-US" sz="2400" dirty="0">
                <a:solidFill>
                  <a:schemeClr val="bg1"/>
                </a:solidFill>
                <a:latin typeface="Times New Roman" panose="02020603050405020304" pitchFamily="18" charset="0"/>
                <a:cs typeface="Times New Roman" panose="02020603050405020304" pitchFamily="18" charset="0"/>
              </a:rPr>
              <a:t>/l.</a:t>
            </a:r>
          </a:p>
          <a:p>
            <a:pPr marL="0" lvl="0" indent="0">
              <a:lnSpc>
                <a:spcPct val="100000"/>
              </a:lnSpc>
              <a:spcBef>
                <a:spcPts val="0"/>
              </a:spcBef>
              <a:buNone/>
            </a:pPr>
            <a:r>
              <a:rPr lang="en-US" sz="2400" dirty="0">
                <a:solidFill>
                  <a:schemeClr val="bg1"/>
                </a:solidFill>
                <a:latin typeface="Times New Roman" panose="02020603050405020304" pitchFamily="18" charset="0"/>
                <a:cs typeface="Times New Roman" panose="02020603050405020304" pitchFamily="18" charset="0"/>
              </a:rPr>
              <a:t>Thyroid autoantibody level did not affect these IVF outcomes</a:t>
            </a:r>
          </a:p>
        </p:txBody>
      </p:sp>
    </p:spTree>
    <p:extLst>
      <p:ext uri="{BB962C8B-B14F-4D97-AF65-F5344CB8AC3E}">
        <p14:creationId xmlns:p14="http://schemas.microsoft.com/office/powerpoint/2010/main" val="2635191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5886451" cy="1690688"/>
          </a:xfrm>
          <a:prstGeom prst="rect">
            <a:avLst/>
          </a:prstGeom>
        </p:spPr>
      </p:pic>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noAutofit/>
          </a:bodyPr>
          <a:lstStyle/>
          <a:p>
            <a:r>
              <a:rPr lang="en-US" sz="2400" i="1" dirty="0" smtClean="0">
                <a:solidFill>
                  <a:srgbClr val="FFFF00"/>
                </a:solidFill>
                <a:latin typeface="Times New Roman" panose="02020603050405020304" pitchFamily="18" charset="0"/>
                <a:cs typeface="Times New Roman" panose="02020603050405020304" pitchFamily="18" charset="0"/>
              </a:rPr>
              <a:t>Method(s</a:t>
            </a:r>
            <a:r>
              <a:rPr lang="en-US" sz="2400" i="1" dirty="0">
                <a:solidFill>
                  <a:srgbClr val="FFFF00"/>
                </a:solidFill>
                <a:latin typeface="Times New Roman" panose="02020603050405020304" pitchFamily="18" charset="0"/>
                <a:cs typeface="Times New Roman" panose="02020603050405020304" pitchFamily="18" charset="0"/>
              </a:rPr>
              <a: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Prospective, randomized trial </a:t>
            </a:r>
            <a:r>
              <a:rPr lang="en-US" sz="2400" dirty="0" smtClean="0">
                <a:solidFill>
                  <a:schemeClr val="bg1"/>
                </a:solidFill>
                <a:latin typeface="Times New Roman" panose="02020603050405020304" pitchFamily="18" charset="0"/>
                <a:cs typeface="Times New Roman" panose="02020603050405020304" pitchFamily="18" charset="0"/>
              </a:rPr>
              <a:t>.A </a:t>
            </a:r>
            <a:r>
              <a:rPr lang="en-US" sz="2400" dirty="0">
                <a:solidFill>
                  <a:schemeClr val="bg1"/>
                </a:solidFill>
                <a:latin typeface="Times New Roman" panose="02020603050405020304" pitchFamily="18" charset="0"/>
                <a:cs typeface="Times New Roman" panose="02020603050405020304" pitchFamily="18" charset="0"/>
              </a:rPr>
              <a:t>total of 64 infertile patients with </a:t>
            </a:r>
            <a:r>
              <a:rPr lang="en-US" sz="2400" dirty="0" smtClean="0">
                <a:solidFill>
                  <a:schemeClr val="bg1"/>
                </a:solidFill>
                <a:latin typeface="Times New Roman" panose="02020603050405020304" pitchFamily="18" charset="0"/>
                <a:cs typeface="Times New Roman" panose="02020603050405020304" pitchFamily="18" charset="0"/>
              </a:rPr>
              <a:t>SCH.  </a:t>
            </a:r>
            <a:r>
              <a:rPr lang="en-US" sz="2400" dirty="0">
                <a:solidFill>
                  <a:schemeClr val="bg1"/>
                </a:solidFill>
                <a:latin typeface="Times New Roman" panose="02020603050405020304" pitchFamily="18" charset="0"/>
                <a:cs typeface="Times New Roman" panose="02020603050405020304" pitchFamily="18" charset="0"/>
              </a:rPr>
              <a:t>Patients were randomized into an LT4 treatment group or control group. For the LT4 </a:t>
            </a:r>
            <a:r>
              <a:rPr lang="en-US" sz="2400" dirty="0" smtClean="0">
                <a:solidFill>
                  <a:schemeClr val="bg1"/>
                </a:solidFill>
                <a:latin typeface="Times New Roman" panose="02020603050405020304" pitchFamily="18" charset="0"/>
                <a:cs typeface="Times New Roman" panose="02020603050405020304" pitchFamily="18" charset="0"/>
              </a:rPr>
              <a:t>treatment group</a:t>
            </a:r>
            <a:r>
              <a:rPr lang="en-US" sz="2400" dirty="0">
                <a:solidFill>
                  <a:schemeClr val="bg1"/>
                </a:solidFill>
                <a:latin typeface="Times New Roman" panose="02020603050405020304" pitchFamily="18" charset="0"/>
                <a:cs typeface="Times New Roman" panose="02020603050405020304" pitchFamily="18" charset="0"/>
              </a:rPr>
              <a:t>, 50 mg LT4 was administered from the first day of controlled ovarian stimulation for </a:t>
            </a:r>
            <a:r>
              <a:rPr lang="en-US" sz="2400" dirty="0" smtClean="0">
                <a:solidFill>
                  <a:schemeClr val="bg1"/>
                </a:solidFill>
                <a:latin typeface="Times New Roman" panose="02020603050405020304" pitchFamily="18" charset="0"/>
                <a:cs typeface="Times New Roman" panose="02020603050405020304" pitchFamily="18" charset="0"/>
              </a:rPr>
              <a:t>IVF/ICSI. </a:t>
            </a:r>
            <a:endParaRPr lang="en-US" sz="2400" dirty="0">
              <a:solidFill>
                <a:schemeClr val="bg1"/>
              </a:solidFill>
              <a:latin typeface="AdvPSA88A"/>
            </a:endParaRPr>
          </a:p>
          <a:p>
            <a:r>
              <a:rPr lang="en-US" sz="2400" i="1" dirty="0">
                <a:solidFill>
                  <a:srgbClr val="FFFF00"/>
                </a:solidFill>
                <a:latin typeface="Times New Roman" panose="02020603050405020304" pitchFamily="18" charset="0"/>
                <a:cs typeface="Times New Roman" panose="02020603050405020304" pitchFamily="18" charset="0"/>
              </a:rPr>
              <a:t>Result(s): </a:t>
            </a:r>
            <a:r>
              <a:rPr lang="en-US" sz="2400" dirty="0">
                <a:solidFill>
                  <a:schemeClr val="bg1"/>
                </a:solidFill>
                <a:latin typeface="Times New Roman" panose="02020603050405020304" pitchFamily="18" charset="0"/>
                <a:cs typeface="Times New Roman" panose="02020603050405020304" pitchFamily="18" charset="0"/>
              </a:rPr>
              <a:t>There were no differences in patient characteristics between the two groups. </a:t>
            </a:r>
            <a:r>
              <a:rPr lang="en-US" sz="2400" u="sng" dirty="0" smtClean="0">
                <a:solidFill>
                  <a:schemeClr val="bg1"/>
                </a:solidFill>
                <a:latin typeface="Times New Roman" panose="02020603050405020304" pitchFamily="18" charset="0"/>
                <a:cs typeface="Times New Roman" panose="02020603050405020304" pitchFamily="18" charset="0"/>
              </a:rPr>
              <a:t>There </a:t>
            </a:r>
            <a:r>
              <a:rPr lang="en-US" sz="2400" u="sng" dirty="0">
                <a:solidFill>
                  <a:schemeClr val="bg1"/>
                </a:solidFill>
                <a:latin typeface="Times New Roman" panose="02020603050405020304" pitchFamily="18" charset="0"/>
                <a:cs typeface="Times New Roman" panose="02020603050405020304" pitchFamily="18" charset="0"/>
              </a:rPr>
              <a:t>was no </a:t>
            </a:r>
            <a:r>
              <a:rPr lang="en-US" sz="2400" u="sng" dirty="0" smtClean="0">
                <a:solidFill>
                  <a:schemeClr val="bg1"/>
                </a:solidFill>
                <a:latin typeface="Times New Roman" panose="02020603050405020304" pitchFamily="18" charset="0"/>
                <a:cs typeface="Times New Roman" panose="02020603050405020304" pitchFamily="18" charset="0"/>
              </a:rPr>
              <a:t>significant difference </a:t>
            </a:r>
            <a:r>
              <a:rPr lang="en-US" sz="2400" u="sng" dirty="0">
                <a:solidFill>
                  <a:schemeClr val="bg1"/>
                </a:solidFill>
                <a:latin typeface="Times New Roman" panose="02020603050405020304" pitchFamily="18" charset="0"/>
                <a:cs typeface="Times New Roman" panose="02020603050405020304" pitchFamily="18" charset="0"/>
              </a:rPr>
              <a:t>in the clinical pregnancy rate per cycle between the two groups</a:t>
            </a:r>
            <a:r>
              <a:rPr lang="en-US" sz="2400" dirty="0">
                <a:solidFill>
                  <a:schemeClr val="bg1"/>
                </a:solidFill>
                <a:latin typeface="Times New Roman" panose="02020603050405020304" pitchFamily="18" charset="0"/>
                <a:cs typeface="Times New Roman" panose="02020603050405020304" pitchFamily="18" charset="0"/>
              </a:rPr>
              <a:t>. However, the miscarriage rate </a:t>
            </a:r>
            <a:r>
              <a:rPr lang="en-US" sz="2400" dirty="0" smtClean="0">
                <a:solidFill>
                  <a:schemeClr val="bg1"/>
                </a:solidFill>
                <a:latin typeface="Times New Roman" panose="02020603050405020304" pitchFamily="18" charset="0"/>
                <a:cs typeface="Times New Roman" panose="02020603050405020304" pitchFamily="18" charset="0"/>
              </a:rPr>
              <a:t>was significantly </a:t>
            </a:r>
            <a:r>
              <a:rPr lang="en-US" sz="2400" dirty="0">
                <a:solidFill>
                  <a:schemeClr val="bg1"/>
                </a:solidFill>
                <a:latin typeface="Times New Roman" panose="02020603050405020304" pitchFamily="18" charset="0"/>
                <a:cs typeface="Times New Roman" panose="02020603050405020304" pitchFamily="18" charset="0"/>
              </a:rPr>
              <a:t>lower in the LT4 treatment group than in the control group. Embryo implantation rate and live </a:t>
            </a:r>
            <a:r>
              <a:rPr lang="en-US" sz="2400" dirty="0" smtClean="0">
                <a:solidFill>
                  <a:schemeClr val="bg1"/>
                </a:solidFill>
                <a:latin typeface="Times New Roman" panose="02020603050405020304" pitchFamily="18" charset="0"/>
                <a:cs typeface="Times New Roman" panose="02020603050405020304" pitchFamily="18" charset="0"/>
              </a:rPr>
              <a:t>birth rate </a:t>
            </a:r>
            <a:r>
              <a:rPr lang="en-US" sz="2400" dirty="0">
                <a:solidFill>
                  <a:schemeClr val="bg1"/>
                </a:solidFill>
                <a:latin typeface="Times New Roman" panose="02020603050405020304" pitchFamily="18" charset="0"/>
                <a:cs typeface="Times New Roman" panose="02020603050405020304" pitchFamily="18" charset="0"/>
              </a:rPr>
              <a:t>were significantly higher in the LT4 treatment group. In the control group, both thyroid peroxidase antibody </a:t>
            </a:r>
            <a:r>
              <a:rPr lang="en-US" sz="2400" dirty="0" smtClean="0">
                <a:solidFill>
                  <a:schemeClr val="bg1"/>
                </a:solidFill>
                <a:latin typeface="Times New Roman" panose="02020603050405020304" pitchFamily="18" charset="0"/>
                <a:cs typeface="Times New Roman" panose="02020603050405020304" pitchFamily="18" charset="0"/>
              </a:rPr>
              <a:t>and thyroglobulin </a:t>
            </a:r>
            <a:r>
              <a:rPr lang="en-US" sz="2400" dirty="0">
                <a:solidFill>
                  <a:schemeClr val="bg1"/>
                </a:solidFill>
                <a:latin typeface="Times New Roman" panose="02020603050405020304" pitchFamily="18" charset="0"/>
                <a:cs typeface="Times New Roman" panose="02020603050405020304" pitchFamily="18" charset="0"/>
              </a:rPr>
              <a:t>antibody levels were significantly higher in the miscarried subgroup than in the delivered subgroup.</a:t>
            </a:r>
          </a:p>
        </p:txBody>
      </p:sp>
    </p:spTree>
    <p:extLst>
      <p:ext uri="{BB962C8B-B14F-4D97-AF65-F5344CB8AC3E}">
        <p14:creationId xmlns:p14="http://schemas.microsoft.com/office/powerpoint/2010/main" val="24482640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0"/>
            <a:ext cx="4994787" cy="1690688"/>
          </a:xfrm>
          <a:prstGeom prst="rect">
            <a:avLst/>
          </a:prstGeom>
        </p:spPr>
      </p:pic>
      <p:sp>
        <p:nvSpPr>
          <p:cNvPr id="2" name="Title 1"/>
          <p:cNvSpPr>
            <a:spLocks noGrp="1"/>
          </p:cNvSpPr>
          <p:nvPr>
            <p:ph type="title"/>
          </p:nvPr>
        </p:nvSpPr>
        <p:spPr>
          <a:xfrm>
            <a:off x="7765634" y="5889188"/>
            <a:ext cx="4347598" cy="968812"/>
          </a:xfrm>
        </p:spPr>
        <p:txBody>
          <a:bodyPr>
            <a:normAutofit/>
          </a:bodyPr>
          <a:lstStyle/>
          <a:p>
            <a:r>
              <a:rPr lang="en-US" sz="1800" u="sng" dirty="0">
                <a:solidFill>
                  <a:schemeClr val="bg1"/>
                </a:solidFill>
                <a:latin typeface="Arial" panose="020B0604020202020204" pitchFamily="34" charset="0"/>
                <a:cs typeface="Arial" panose="020B0604020202020204" pitchFamily="34" charset="0"/>
              </a:rPr>
              <a:t>Human Reproduction </a:t>
            </a:r>
            <a:r>
              <a:rPr lang="en-US" sz="1800" u="sng" dirty="0" smtClean="0">
                <a:solidFill>
                  <a:schemeClr val="bg1"/>
                </a:solidFill>
                <a:latin typeface="Arial" panose="020B0604020202020204" pitchFamily="34" charset="0"/>
                <a:cs typeface="Arial" panose="020B0604020202020204" pitchFamily="34" charset="0"/>
              </a:rPr>
              <a:t>Update,2013</a:t>
            </a:r>
            <a:endParaRPr lang="en-US" sz="1800" u="sng" dirty="0">
              <a:solidFill>
                <a:schemeClr val="bg1"/>
              </a:solidFill>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idx="1"/>
          </p:nvPr>
        </p:nvPicPr>
        <p:blipFill>
          <a:blip r:embed="rId3"/>
          <a:stretch>
            <a:fillRect/>
          </a:stretch>
        </p:blipFill>
        <p:spPr>
          <a:xfrm>
            <a:off x="895848" y="1825625"/>
            <a:ext cx="10400304" cy="4351338"/>
          </a:xfrm>
          <a:prstGeom prst="rect">
            <a:avLst/>
          </a:prstGeom>
        </p:spPr>
      </p:pic>
    </p:spTree>
    <p:extLst>
      <p:ext uri="{BB962C8B-B14F-4D97-AF65-F5344CB8AC3E}">
        <p14:creationId xmlns:p14="http://schemas.microsoft.com/office/powerpoint/2010/main" val="2050995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2955" y="365125"/>
            <a:ext cx="11395587" cy="6084835"/>
          </a:xfrm>
          <a:prstGeom prst="rect">
            <a:avLst/>
          </a:prstGeom>
        </p:spPr>
      </p:pic>
    </p:spTree>
    <p:extLst>
      <p:ext uri="{BB962C8B-B14F-4D97-AF65-F5344CB8AC3E}">
        <p14:creationId xmlns:p14="http://schemas.microsoft.com/office/powerpoint/2010/main" val="17269403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838200" y="929296"/>
            <a:ext cx="10515600" cy="5247667"/>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9167478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3961"/>
            <a:ext cx="10515600" cy="6223820"/>
          </a:xfrm>
        </p:spPr>
        <p:txBody>
          <a:bodyPr>
            <a:normAutofit/>
          </a:bodyPr>
          <a:lstStyle/>
          <a:p>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21</a:t>
            </a:r>
          </a:p>
          <a:p>
            <a:pPr marL="0" indent="0">
              <a:buNone/>
            </a:pPr>
            <a:r>
              <a:rPr lang="en-US" dirty="0" smtClean="0">
                <a:solidFill>
                  <a:schemeClr val="bg1"/>
                </a:solidFill>
                <a:latin typeface="Times New Roman" panose="02020603050405020304" pitchFamily="18" charset="0"/>
              </a:rPr>
              <a:t>There </a:t>
            </a:r>
            <a:r>
              <a:rPr lang="en-US" dirty="0">
                <a:solidFill>
                  <a:schemeClr val="bg1"/>
                </a:solidFill>
                <a:latin typeface="Times New Roman" panose="02020603050405020304" pitchFamily="18" charset="0"/>
              </a:rPr>
              <a:t>is insufficient evidence to determine whether levothyroxine therapy improves </a:t>
            </a:r>
            <a:r>
              <a:rPr lang="en-US" dirty="0" smtClean="0">
                <a:solidFill>
                  <a:schemeClr val="bg1"/>
                </a:solidFill>
                <a:latin typeface="Times New Roman" panose="02020603050405020304" pitchFamily="18" charset="0"/>
              </a:rPr>
              <a:t>the success </a:t>
            </a:r>
            <a:r>
              <a:rPr lang="en-US" dirty="0">
                <a:solidFill>
                  <a:schemeClr val="bg1"/>
                </a:solidFill>
                <a:latin typeface="Times New Roman" panose="02020603050405020304" pitchFamily="18" charset="0"/>
              </a:rPr>
              <a:t>of pregnancy following ART in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 positive,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women. </a:t>
            </a:r>
            <a:r>
              <a:rPr lang="en-US" dirty="0" err="1" smtClean="0">
                <a:solidFill>
                  <a:schemeClr val="bg1"/>
                </a:solidFill>
                <a:latin typeface="Times New Roman" panose="02020603050405020304" pitchFamily="18" charset="0"/>
              </a:rPr>
              <a:t>However,administration</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of levothyroxine to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 positive,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women undergoing ART </a:t>
            </a:r>
            <a:r>
              <a:rPr lang="en-US" dirty="0" smtClean="0">
                <a:solidFill>
                  <a:schemeClr val="bg1"/>
                </a:solidFill>
                <a:latin typeface="Times New Roman" panose="02020603050405020304" pitchFamily="18" charset="0"/>
              </a:rPr>
              <a:t>may be </a:t>
            </a:r>
            <a:r>
              <a:rPr lang="en-US" dirty="0">
                <a:solidFill>
                  <a:schemeClr val="bg1"/>
                </a:solidFill>
                <a:latin typeface="Times New Roman" panose="02020603050405020304" pitchFamily="18" charset="0"/>
              </a:rPr>
              <a:t>considered given its potential benefits in comparison to its minimal risk. </a:t>
            </a:r>
            <a:r>
              <a:rPr lang="en-US" u="sng" dirty="0">
                <a:solidFill>
                  <a:schemeClr val="bg1"/>
                </a:solidFill>
                <a:latin typeface="Times New Roman" panose="02020603050405020304" pitchFamily="18" charset="0"/>
              </a:rPr>
              <a:t>In such cases, </a:t>
            </a:r>
            <a:r>
              <a:rPr lang="en-US" u="sng" dirty="0" smtClean="0">
                <a:solidFill>
                  <a:schemeClr val="bg1"/>
                </a:solidFill>
                <a:latin typeface="Times New Roman" panose="02020603050405020304" pitchFamily="18" charset="0"/>
              </a:rPr>
              <a:t>25-50 </a:t>
            </a:r>
            <a:r>
              <a:rPr lang="en-US" u="sng" dirty="0">
                <a:solidFill>
                  <a:schemeClr val="bg1"/>
                </a:solidFill>
                <a:latin typeface="Times New Roman" panose="02020603050405020304" pitchFamily="18" charset="0"/>
              </a:rPr>
              <a:t>mcg of levothyroxine is a typical starting dose. </a:t>
            </a:r>
            <a:endParaRPr lang="en-US" u="sng"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Low </a:t>
            </a:r>
            <a:r>
              <a:rPr lang="en-US" b="1" i="1" dirty="0" smtClean="0">
                <a:solidFill>
                  <a:srgbClr val="FFFF00"/>
                </a:solidFill>
                <a:latin typeface="Times New Roman" panose="02020603050405020304" pitchFamily="18" charset="0"/>
              </a:rPr>
              <a:t>quality evidence)</a:t>
            </a:r>
          </a:p>
          <a:p>
            <a:pPr marL="0" indent="0">
              <a:buNone/>
            </a:pPr>
            <a:endParaRPr lang="en-US" b="1" i="1" dirty="0" smtClean="0">
              <a:solidFill>
                <a:srgbClr val="FFFF00"/>
              </a:solidFill>
              <a:latin typeface="Times New Roman" panose="02020603050405020304" pitchFamily="18" charset="0"/>
            </a:endParaRPr>
          </a:p>
          <a:p>
            <a:r>
              <a:rPr lang="en-US" b="1" dirty="0">
                <a:solidFill>
                  <a:srgbClr val="FFFF00"/>
                </a:solidFill>
                <a:latin typeface="Times New Roman" panose="02020603050405020304" pitchFamily="18" charset="0"/>
              </a:rPr>
              <a:t>Recommendation 22</a:t>
            </a:r>
          </a:p>
          <a:p>
            <a:pPr marL="0" indent="0">
              <a:buNone/>
            </a:pPr>
            <a:r>
              <a:rPr lang="en-US" dirty="0">
                <a:solidFill>
                  <a:schemeClr val="bg1"/>
                </a:solidFill>
                <a:latin typeface="Times New Roman" panose="02020603050405020304" pitchFamily="18" charset="0"/>
              </a:rPr>
              <a:t>Glucocorticoid therapy is not recommended for </a:t>
            </a:r>
            <a:r>
              <a:rPr lang="en-US" dirty="0" err="1">
                <a:solidFill>
                  <a:schemeClr val="bg1"/>
                </a:solidFill>
                <a:latin typeface="Times New Roman" panose="02020603050405020304" pitchFamily="18" charset="0"/>
              </a:rPr>
              <a:t>euthyroid</a:t>
            </a:r>
            <a:r>
              <a:rPr lang="en-US" dirty="0">
                <a:solidFill>
                  <a:schemeClr val="bg1"/>
                </a:solidFill>
                <a:latin typeface="Times New Roman" panose="02020603050405020304" pitchFamily="18" charset="0"/>
              </a:rPr>
              <a:t>, thyroid auto-antibody </a:t>
            </a:r>
            <a:r>
              <a:rPr lang="en-US" dirty="0" smtClean="0">
                <a:solidFill>
                  <a:schemeClr val="bg1"/>
                </a:solidFill>
                <a:latin typeface="Times New Roman" panose="02020603050405020304" pitchFamily="18" charset="0"/>
              </a:rPr>
              <a:t>positive women </a:t>
            </a:r>
            <a:r>
              <a:rPr lang="en-US" dirty="0">
                <a:solidFill>
                  <a:schemeClr val="bg1"/>
                </a:solidFill>
                <a:latin typeface="Times New Roman" panose="02020603050405020304" pitchFamily="18" charset="0"/>
              </a:rPr>
              <a:t>undergoing ART. </a:t>
            </a:r>
            <a:endParaRPr lang="en-US" dirty="0" smtClean="0">
              <a:solidFill>
                <a:schemeClr val="bg1"/>
              </a:solidFill>
              <a:latin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Moderate quality evidence</a:t>
            </a:r>
            <a:r>
              <a:rPr lang="en-US" b="1" i="1" dirty="0" smtClean="0">
                <a:solidFill>
                  <a:srgbClr val="FFFF00"/>
                </a:solidFill>
                <a:latin typeface="Times New Roman" panose="02020603050405020304" pitchFamily="18" charset="0"/>
              </a:rPr>
              <a:t>)</a:t>
            </a:r>
          </a:p>
          <a:p>
            <a:pPr marL="0" indent="0">
              <a:buNone/>
            </a:pPr>
            <a:endParaRPr lang="en-US" sz="2400" b="1"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246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4307"/>
            <a:ext cx="6442651" cy="174499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b="1" i="1" dirty="0">
                <a:solidFill>
                  <a:srgbClr val="FFFF00"/>
                </a:solidFill>
                <a:latin typeface="Times New Roman" panose="02020603050405020304" pitchFamily="18" charset="0"/>
                <a:cs typeface="Times New Roman" panose="02020603050405020304" pitchFamily="18" charset="0"/>
              </a:rPr>
              <a:t>Methods:</a:t>
            </a:r>
            <a:r>
              <a:rPr lang="en-US" b="1" i="1"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194 </a:t>
            </a:r>
            <a:r>
              <a:rPr lang="en-US" dirty="0">
                <a:solidFill>
                  <a:schemeClr val="bg1"/>
                </a:solidFill>
                <a:latin typeface="Times New Roman" panose="02020603050405020304" pitchFamily="18" charset="0"/>
                <a:cs typeface="Times New Roman" panose="02020603050405020304" pitchFamily="18" charset="0"/>
              </a:rPr>
              <a:t>patients including 60 positive for </a:t>
            </a:r>
            <a:r>
              <a:rPr lang="en-US" dirty="0" err="1">
                <a:solidFill>
                  <a:schemeClr val="bg1"/>
                </a:solidFill>
                <a:latin typeface="Times New Roman" panose="02020603050405020304" pitchFamily="18" charset="0"/>
                <a:cs typeface="Times New Roman" panose="02020603050405020304" pitchFamily="18" charset="0"/>
              </a:rPr>
              <a:t>antithyroid</a:t>
            </a:r>
            <a:r>
              <a:rPr lang="en-US" dirty="0">
                <a:solidFill>
                  <a:schemeClr val="bg1"/>
                </a:solidFill>
                <a:latin typeface="Times New Roman" panose="02020603050405020304" pitchFamily="18" charset="0"/>
                <a:cs typeface="Times New Roman" panose="02020603050405020304" pitchFamily="18" charset="0"/>
              </a:rPr>
              <a:t> antibodies (</a:t>
            </a:r>
            <a:r>
              <a:rPr lang="en-US" dirty="0" smtClean="0">
                <a:solidFill>
                  <a:schemeClr val="bg1"/>
                </a:solidFill>
                <a:latin typeface="Times New Roman" panose="02020603050405020304" pitchFamily="18" charset="0"/>
                <a:cs typeface="Times New Roman" panose="02020603050405020304" pitchFamily="18" charset="0"/>
              </a:rPr>
              <a:t>ATA) underwent </a:t>
            </a:r>
            <a:r>
              <a:rPr lang="en-US" dirty="0">
                <a:solidFill>
                  <a:schemeClr val="bg1"/>
                </a:solidFill>
                <a:latin typeface="Times New Roman" panose="02020603050405020304" pitchFamily="18" charset="0"/>
                <a:cs typeface="Times New Roman" panose="02020603050405020304" pitchFamily="18" charset="0"/>
              </a:rPr>
              <a:t>the ovarian stimulation in the standard long protocol for IVF and 30 women received the </a:t>
            </a:r>
            <a:r>
              <a:rPr lang="en-US" dirty="0" smtClean="0">
                <a:solidFill>
                  <a:schemeClr val="bg1"/>
                </a:solidFill>
                <a:latin typeface="Times New Roman" panose="02020603050405020304" pitchFamily="18" charset="0"/>
                <a:cs typeface="Times New Roman" panose="02020603050405020304" pitchFamily="18" charset="0"/>
              </a:rPr>
              <a:t>low-dose prednisolone </a:t>
            </a:r>
            <a:r>
              <a:rPr lang="en-US" dirty="0">
                <a:solidFill>
                  <a:schemeClr val="bg1"/>
                </a:solidFill>
                <a:latin typeface="Times New Roman" panose="02020603050405020304" pitchFamily="18" charset="0"/>
                <a:cs typeface="Times New Roman" panose="02020603050405020304" pitchFamily="18" charset="0"/>
              </a:rPr>
              <a:t>from the day of oocyte retrieval.</a:t>
            </a:r>
          </a:p>
          <a:p>
            <a:pPr marL="0" indent="0">
              <a:buNone/>
            </a:pPr>
            <a:endParaRPr lang="en-US" b="1" i="1"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cs typeface="Times New Roman" panose="02020603050405020304" pitchFamily="18" charset="0"/>
              </a:rPr>
              <a:t>Results</a:t>
            </a:r>
            <a:r>
              <a:rPr lang="en-US" b="1" i="1" dirty="0">
                <a:solidFill>
                  <a:srgbClr val="FFFF00"/>
                </a:solidFill>
                <a:latin typeface="Times New Roman" panose="02020603050405020304" pitchFamily="18" charset="0"/>
                <a:cs typeface="Times New Roman" panose="02020603050405020304" pitchFamily="18" charset="0"/>
              </a:rPr>
              <a:t>:</a:t>
            </a:r>
            <a:r>
              <a:rPr lang="en-US" b="1"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The overall, clinical pregnancy and live birth rate in ATA-positive patients receiving </a:t>
            </a:r>
            <a:r>
              <a:rPr lang="en-US" dirty="0" smtClean="0">
                <a:solidFill>
                  <a:schemeClr val="bg1"/>
                </a:solidFill>
                <a:latin typeface="Times New Roman" panose="02020603050405020304" pitchFamily="18" charset="0"/>
                <a:cs typeface="Times New Roman" panose="02020603050405020304" pitchFamily="18" charset="0"/>
              </a:rPr>
              <a:t>prednisolone supplementation </a:t>
            </a:r>
            <a:r>
              <a:rPr lang="en-US" dirty="0">
                <a:solidFill>
                  <a:schemeClr val="bg1"/>
                </a:solidFill>
                <a:latin typeface="Times New Roman" panose="02020603050405020304" pitchFamily="18" charset="0"/>
                <a:cs typeface="Times New Roman" panose="02020603050405020304" pitchFamily="18" charset="0"/>
              </a:rPr>
              <a:t>was significantly higher when confronted with ATA-positive untreated subjects (60.0% </a:t>
            </a:r>
            <a:r>
              <a:rPr lang="en-US" dirty="0" smtClean="0">
                <a:solidFill>
                  <a:schemeClr val="bg1"/>
                </a:solidFill>
                <a:latin typeface="Times New Roman" panose="02020603050405020304" pitchFamily="18" charset="0"/>
                <a:cs typeface="Times New Roman" panose="02020603050405020304" pitchFamily="18" charset="0"/>
              </a:rPr>
              <a:t>vs 30.0</a:t>
            </a:r>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P </a:t>
            </a:r>
            <a:r>
              <a:rPr lang="en-US" dirty="0">
                <a:solidFill>
                  <a:schemeClr val="bg1"/>
                </a:solidFill>
                <a:latin typeface="Times New Roman" panose="02020603050405020304" pitchFamily="18" charset="0"/>
                <a:cs typeface="Times New Roman" panose="02020603050405020304" pitchFamily="18" charset="0"/>
              </a:rPr>
              <a:t>= 0.02; 46.6% vs 16.6%, </a:t>
            </a:r>
            <a:r>
              <a:rPr lang="en-US" i="1" dirty="0">
                <a:solidFill>
                  <a:schemeClr val="bg1"/>
                </a:solidFill>
                <a:latin typeface="Times New Roman" panose="02020603050405020304" pitchFamily="18" charset="0"/>
                <a:cs typeface="Times New Roman" panose="02020603050405020304" pitchFamily="18" charset="0"/>
              </a:rPr>
              <a:t>P </a:t>
            </a:r>
            <a:r>
              <a:rPr lang="en-US" dirty="0">
                <a:solidFill>
                  <a:schemeClr val="bg1"/>
                </a:solidFill>
                <a:latin typeface="Times New Roman" panose="02020603050405020304" pitchFamily="18" charset="0"/>
                <a:cs typeface="Times New Roman" panose="02020603050405020304" pitchFamily="18" charset="0"/>
              </a:rPr>
              <a:t>= 0.03; and 46.6% vs 20.0%, </a:t>
            </a:r>
            <a:r>
              <a:rPr lang="en-US" i="1" dirty="0">
                <a:solidFill>
                  <a:schemeClr val="bg1"/>
                </a:solidFill>
                <a:latin typeface="Times New Roman" panose="02020603050405020304" pitchFamily="18" charset="0"/>
                <a:cs typeface="Times New Roman" panose="02020603050405020304" pitchFamily="18" charset="0"/>
              </a:rPr>
              <a:t>P </a:t>
            </a:r>
            <a:r>
              <a:rPr lang="en-US" dirty="0">
                <a:solidFill>
                  <a:schemeClr val="bg1"/>
                </a:solidFill>
                <a:latin typeface="Times New Roman" panose="02020603050405020304" pitchFamily="18" charset="0"/>
                <a:cs typeface="Times New Roman" panose="02020603050405020304" pitchFamily="18" charset="0"/>
              </a:rPr>
              <a:t>= 0.05, respectively). </a:t>
            </a:r>
          </a:p>
        </p:txBody>
      </p:sp>
    </p:spTree>
    <p:extLst>
      <p:ext uri="{BB962C8B-B14F-4D97-AF65-F5344CB8AC3E}">
        <p14:creationId xmlns:p14="http://schemas.microsoft.com/office/powerpoint/2010/main" val="23389365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09899" y="2557994"/>
            <a:ext cx="7972201" cy="1972200"/>
          </a:xfrm>
          <a:prstGeom prst="rect">
            <a:avLst/>
          </a:prstGeom>
        </p:spPr>
      </p:pic>
    </p:spTree>
    <p:extLst>
      <p:ext uri="{BB962C8B-B14F-4D97-AF65-F5344CB8AC3E}">
        <p14:creationId xmlns:p14="http://schemas.microsoft.com/office/powerpoint/2010/main" val="27223622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FFFF00"/>
                </a:solidFill>
                <a:latin typeface="Times New Roman" panose="02020603050405020304" pitchFamily="18" charset="0"/>
                <a:cs typeface="Times New Roman" panose="02020603050405020304" pitchFamily="18" charset="0"/>
              </a:rPr>
              <a:t>DOES OVARIAN HYPERSTIMULATION ALTER </a:t>
            </a:r>
            <a:r>
              <a:rPr lang="en-US" sz="2400" b="1" dirty="0" smtClean="0">
                <a:solidFill>
                  <a:srgbClr val="FFFF00"/>
                </a:solidFill>
                <a:latin typeface="Times New Roman" panose="02020603050405020304" pitchFamily="18" charset="0"/>
                <a:cs typeface="Times New Roman" panose="02020603050405020304" pitchFamily="18" charset="0"/>
              </a:rPr>
              <a:t>THYROID FUNCTION?</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342900" lvl="0" indent="-342900">
              <a:lnSpc>
                <a:spcPct val="100000"/>
              </a:lnSpc>
              <a:spcBef>
                <a:spcPct val="20000"/>
              </a:spcBef>
            </a:pPr>
            <a:r>
              <a:rPr lang="en-US" dirty="0" smtClean="0">
                <a:solidFill>
                  <a:schemeClr val="bg1"/>
                </a:solidFill>
                <a:latin typeface="Times New Roman" panose="02020603050405020304" pitchFamily="18" charset="0"/>
                <a:cs typeface="Times New Roman" panose="02020603050405020304" pitchFamily="18" charset="0"/>
              </a:rPr>
              <a:t>The </a:t>
            </a:r>
            <a:r>
              <a:rPr lang="en-US" dirty="0">
                <a:solidFill>
                  <a:schemeClr val="bg1"/>
                </a:solidFill>
                <a:latin typeface="Times New Roman" panose="02020603050405020304" pitchFamily="18" charset="0"/>
                <a:cs typeface="Times New Roman" panose="02020603050405020304" pitchFamily="18" charset="0"/>
              </a:rPr>
              <a:t>presumed mechanism for this effect relates to </a:t>
            </a:r>
            <a:r>
              <a:rPr lang="en-US" dirty="0" smtClean="0">
                <a:solidFill>
                  <a:schemeClr val="bg1"/>
                </a:solidFill>
                <a:latin typeface="Times New Roman" panose="02020603050405020304" pitchFamily="18" charset="0"/>
                <a:cs typeface="Times New Roman" panose="02020603050405020304" pitchFamily="18" charset="0"/>
              </a:rPr>
              <a:t>the rise </a:t>
            </a:r>
            <a:r>
              <a:rPr lang="en-US" dirty="0">
                <a:solidFill>
                  <a:schemeClr val="bg1"/>
                </a:solidFill>
                <a:latin typeface="Times New Roman" panose="02020603050405020304" pitchFamily="18" charset="0"/>
                <a:cs typeface="Times New Roman" panose="02020603050405020304" pitchFamily="18" charset="0"/>
              </a:rPr>
              <a:t>in TBG associated with high estrogen levels, which reduce free </a:t>
            </a:r>
            <a:r>
              <a:rPr lang="en-US" dirty="0" smtClean="0">
                <a:solidFill>
                  <a:schemeClr val="bg1"/>
                </a:solidFill>
                <a:latin typeface="Times New Roman" panose="02020603050405020304" pitchFamily="18" charset="0"/>
                <a:cs typeface="Times New Roman" panose="02020603050405020304" pitchFamily="18" charset="0"/>
              </a:rPr>
              <a:t>thyroid hormone concentrations </a:t>
            </a:r>
            <a:r>
              <a:rPr lang="en-US" dirty="0">
                <a:solidFill>
                  <a:schemeClr val="bg1"/>
                </a:solidFill>
                <a:latin typeface="Times New Roman" panose="02020603050405020304" pitchFamily="18" charset="0"/>
                <a:cs typeface="Times New Roman" panose="02020603050405020304" pitchFamily="18" charset="0"/>
              </a:rPr>
              <a:t>and, in turn, feed back to cause serum TSH elevations. In addition, </a:t>
            </a:r>
            <a:r>
              <a:rPr lang="en-US" dirty="0" smtClean="0">
                <a:solidFill>
                  <a:schemeClr val="bg1"/>
                </a:solidFill>
                <a:latin typeface="Times New Roman" panose="02020603050405020304" pitchFamily="18" charset="0"/>
                <a:cs typeface="Times New Roman" panose="02020603050405020304" pitchFamily="18" charset="0"/>
              </a:rPr>
              <a:t>the administered </a:t>
            </a:r>
            <a:r>
              <a:rPr lang="en-US" dirty="0" err="1">
                <a:solidFill>
                  <a:schemeClr val="bg1"/>
                </a:solidFill>
                <a:latin typeface="Times New Roman" panose="02020603050405020304" pitchFamily="18" charset="0"/>
                <a:cs typeface="Times New Roman" panose="02020603050405020304" pitchFamily="18" charset="0"/>
              </a:rPr>
              <a:t>hCG</a:t>
            </a:r>
            <a:r>
              <a:rPr lang="en-US" dirty="0">
                <a:solidFill>
                  <a:schemeClr val="bg1"/>
                </a:solidFill>
                <a:latin typeface="Times New Roman" panose="02020603050405020304" pitchFamily="18" charset="0"/>
                <a:cs typeface="Times New Roman" panose="02020603050405020304" pitchFamily="18" charset="0"/>
              </a:rPr>
              <a:t> can directly stimulate thyroidal TSH receptors, causing increases in </a:t>
            </a:r>
            <a:r>
              <a:rPr lang="en-US" dirty="0" smtClean="0">
                <a:solidFill>
                  <a:schemeClr val="bg1"/>
                </a:solidFill>
                <a:latin typeface="Times New Roman" panose="02020603050405020304" pitchFamily="18" charset="0"/>
                <a:cs typeface="Times New Roman" panose="02020603050405020304" pitchFamily="18" charset="0"/>
              </a:rPr>
              <a:t>thyroid hormone </a:t>
            </a:r>
            <a:r>
              <a:rPr lang="en-US" dirty="0">
                <a:solidFill>
                  <a:schemeClr val="bg1"/>
                </a:solidFill>
                <a:latin typeface="Times New Roman" panose="02020603050405020304" pitchFamily="18" charset="0"/>
                <a:cs typeface="Times New Roman" panose="02020603050405020304" pitchFamily="18" charset="0"/>
              </a:rPr>
              <a:t>and subsequent </a:t>
            </a:r>
            <a:r>
              <a:rPr lang="en-US" dirty="0" smtClean="0">
                <a:solidFill>
                  <a:schemeClr val="bg1"/>
                </a:solidFill>
                <a:latin typeface="Times New Roman" panose="02020603050405020304" pitchFamily="18" charset="0"/>
                <a:cs typeface="Times New Roman" panose="02020603050405020304" pitchFamily="18" charset="0"/>
              </a:rPr>
              <a:t>decreases </a:t>
            </a:r>
            <a:r>
              <a:rPr lang="en-US" dirty="0">
                <a:solidFill>
                  <a:schemeClr val="bg1"/>
                </a:solidFill>
                <a:latin typeface="Times New Roman" panose="02020603050405020304" pitchFamily="18" charset="0"/>
                <a:cs typeface="Times New Roman" panose="02020603050405020304" pitchFamily="18" charset="0"/>
              </a:rPr>
              <a:t>in </a:t>
            </a:r>
            <a:r>
              <a:rPr lang="en-US" dirty="0" smtClean="0">
                <a:solidFill>
                  <a:schemeClr val="bg1"/>
                </a:solidFill>
                <a:latin typeface="Times New Roman" panose="02020603050405020304" pitchFamily="18" charset="0"/>
                <a:cs typeface="Times New Roman" panose="02020603050405020304" pitchFamily="18" charset="0"/>
              </a:rPr>
              <a:t>TSH.</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309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4400" dirty="0" smtClean="0">
                <a:solidFill>
                  <a:prstClr val="black"/>
                </a:solidFill>
                <a:latin typeface="Times New Roman" panose="02020603050405020304" pitchFamily="18" charset="0"/>
                <a:ea typeface="+mj-ea"/>
                <a:cs typeface="+mj-cs"/>
              </a:rPr>
              <a:t> </a:t>
            </a:r>
            <a:endParaRPr lang="en-US" sz="4400" dirty="0">
              <a:solidFill>
                <a:prstClr val="black"/>
              </a:solidFill>
              <a:latin typeface="Times New Roman" panose="02020603050405020304" pitchFamily="18" charset="0"/>
              <a:ea typeface="+mj-ea"/>
              <a:cs typeface="+mj-cs"/>
            </a:endParaRPr>
          </a:p>
          <a:p>
            <a:pPr marL="0" indent="0">
              <a:buNone/>
            </a:pPr>
            <a:r>
              <a:rPr lang="en-US" sz="4400" dirty="0" smtClean="0">
                <a:solidFill>
                  <a:prstClr val="black"/>
                </a:solidFill>
                <a:latin typeface="Times New Roman" panose="02020603050405020304" pitchFamily="18" charset="0"/>
                <a:ea typeface="+mj-ea"/>
                <a:cs typeface="+mj-cs"/>
              </a:rPr>
              <a:t> </a:t>
            </a:r>
            <a:r>
              <a:rPr lang="en-US" sz="4400" dirty="0" smtClean="0">
                <a:solidFill>
                  <a:srgbClr val="FFFF00"/>
                </a:solidFill>
                <a:latin typeface="Times New Roman" panose="02020603050405020304" pitchFamily="18" charset="0"/>
                <a:ea typeface="+mj-ea"/>
                <a:cs typeface="+mj-cs"/>
              </a:rPr>
              <a:t>III</a:t>
            </a:r>
            <a:r>
              <a:rPr lang="en-US" sz="4400" dirty="0">
                <a:solidFill>
                  <a:srgbClr val="FFFF00"/>
                </a:solidFill>
                <a:latin typeface="Times New Roman" panose="02020603050405020304" pitchFamily="18" charset="0"/>
                <a:ea typeface="+mj-ea"/>
                <a:cs typeface="+mj-cs"/>
              </a:rPr>
              <a:t>. Thyroid Function Testing and Pregnancy</a:t>
            </a:r>
            <a:endParaRPr lang="en-US" dirty="0">
              <a:solidFill>
                <a:srgbClr val="FFFF00"/>
              </a:solidFill>
            </a:endParaRPr>
          </a:p>
        </p:txBody>
      </p:sp>
    </p:spTree>
    <p:extLst>
      <p:ext uri="{BB962C8B-B14F-4D97-AF65-F5344CB8AC3E}">
        <p14:creationId xmlns:p14="http://schemas.microsoft.com/office/powerpoint/2010/main" val="22212255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658" y="0"/>
            <a:ext cx="6442651" cy="1649267"/>
          </a:xfrm>
          <a:prstGeom prst="rect">
            <a:avLst/>
          </a:prstGeom>
        </p:spPr>
      </p:pic>
      <p:sp>
        <p:nvSpPr>
          <p:cNvPr id="2" name="Title 1"/>
          <p:cNvSpPr>
            <a:spLocks noGrp="1"/>
          </p:cNvSpPr>
          <p:nvPr>
            <p:ph type="title"/>
          </p:nvPr>
        </p:nvSpPr>
        <p:spPr/>
        <p:txBody>
          <a:bodyPr/>
          <a:lstStyle/>
          <a:p>
            <a:endParaRPr lang="en-US" dirty="0"/>
          </a:p>
        </p:txBody>
      </p:sp>
      <p:sp>
        <p:nvSpPr>
          <p:cNvPr id="5" name="Rectangle 4"/>
          <p:cNvSpPr/>
          <p:nvPr/>
        </p:nvSpPr>
        <p:spPr>
          <a:xfrm>
            <a:off x="5655179" y="6159603"/>
            <a:ext cx="5093317" cy="338554"/>
          </a:xfrm>
          <a:prstGeom prst="rect">
            <a:avLst/>
          </a:prstGeom>
        </p:spPr>
        <p:txBody>
          <a:bodyPr wrap="none">
            <a:spAutoFit/>
          </a:bodyPr>
          <a:lstStyle/>
          <a:p>
            <a:r>
              <a:rPr lang="en-US" sz="1600" b="1" u="sng" dirty="0">
                <a:solidFill>
                  <a:schemeClr val="bg1"/>
                </a:solidFill>
                <a:latin typeface="Arial" panose="020B0604020202020204" pitchFamily="34" charset="0"/>
                <a:cs typeface="Arial" panose="020B0604020202020204" pitchFamily="34" charset="0"/>
              </a:rPr>
              <a:t>2011 </a:t>
            </a:r>
            <a:r>
              <a:rPr lang="en-US" sz="1600" b="1" u="sng" dirty="0" smtClean="0">
                <a:solidFill>
                  <a:schemeClr val="bg1"/>
                </a:solidFill>
                <a:latin typeface="Arial" panose="020B0604020202020204" pitchFamily="34" charset="0"/>
                <a:cs typeface="Arial" panose="020B0604020202020204" pitchFamily="34" charset="0"/>
              </a:rPr>
              <a:t> </a:t>
            </a:r>
            <a:r>
              <a:rPr lang="en-US" sz="1600" b="1" u="sng" dirty="0">
                <a:solidFill>
                  <a:schemeClr val="bg1"/>
                </a:solidFill>
                <a:latin typeface="Arial" panose="020B0604020202020204" pitchFamily="34" charset="0"/>
                <a:cs typeface="Arial" panose="020B0604020202020204" pitchFamily="34" charset="0"/>
              </a:rPr>
              <a:t>American Society for Reproductive Medicine</a:t>
            </a:r>
            <a:endParaRPr lang="en-US" sz="4000" b="1" u="sng"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157730" y="1782763"/>
            <a:ext cx="8412526" cy="4394200"/>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321729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2"/>
          <a:stretch>
            <a:fillRect/>
          </a:stretch>
        </p:blipFill>
        <p:spPr>
          <a:xfrm>
            <a:off x="2784245" y="186353"/>
            <a:ext cx="6623509" cy="6489750"/>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6829510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600" dirty="0" smtClean="0">
                <a:solidFill>
                  <a:schemeClr val="bg1"/>
                </a:solidFill>
                <a:latin typeface="Times New Roman" panose="02020603050405020304" pitchFamily="18" charset="0"/>
                <a:cs typeface="Times New Roman" panose="02020603050405020304" pitchFamily="18" charset="0"/>
              </a:rPr>
              <a:t>The </a:t>
            </a:r>
            <a:r>
              <a:rPr lang="en-US" sz="2600" dirty="0">
                <a:solidFill>
                  <a:schemeClr val="bg1"/>
                </a:solidFill>
                <a:latin typeface="Times New Roman" panose="02020603050405020304" pitchFamily="18" charset="0"/>
                <a:cs typeface="Times New Roman" panose="02020603050405020304" pitchFamily="18" charset="0"/>
              </a:rPr>
              <a:t>current evidence is inconclusive regarding </a:t>
            </a:r>
            <a:r>
              <a:rPr lang="en-US" sz="2600" dirty="0" smtClean="0">
                <a:solidFill>
                  <a:schemeClr val="bg1"/>
                </a:solidFill>
                <a:latin typeface="Times New Roman" panose="02020603050405020304" pitchFamily="18" charset="0"/>
                <a:cs typeface="Times New Roman" panose="02020603050405020304" pitchFamily="18" charset="0"/>
              </a:rPr>
              <a:t>OS effect </a:t>
            </a:r>
            <a:r>
              <a:rPr lang="en-US" sz="2600" dirty="0">
                <a:solidFill>
                  <a:schemeClr val="bg1"/>
                </a:solidFill>
                <a:latin typeface="Times New Roman" panose="02020603050405020304" pitchFamily="18" charset="0"/>
                <a:cs typeface="Times New Roman" panose="02020603050405020304" pitchFamily="18" charset="0"/>
              </a:rPr>
              <a:t>on thyroid function or </a:t>
            </a:r>
            <a:r>
              <a:rPr lang="en-US" sz="2600" dirty="0" smtClean="0">
                <a:solidFill>
                  <a:schemeClr val="bg1"/>
                </a:solidFill>
                <a:latin typeface="Times New Roman" panose="02020603050405020304" pitchFamily="18" charset="0"/>
                <a:cs typeface="Times New Roman" panose="02020603050405020304" pitchFamily="18" charset="0"/>
              </a:rPr>
              <a:t>TAI.</a:t>
            </a:r>
          </a:p>
          <a:p>
            <a:endParaRPr lang="en-US" sz="2600" dirty="0" smtClean="0">
              <a:solidFill>
                <a:schemeClr val="bg1"/>
              </a:solidFill>
              <a:latin typeface="Times New Roman" panose="02020603050405020304" pitchFamily="18" charset="0"/>
              <a:cs typeface="Times New Roman" panose="02020603050405020304" pitchFamily="18" charset="0"/>
            </a:endParaRPr>
          </a:p>
          <a:p>
            <a:r>
              <a:rPr lang="en-US" sz="2600" dirty="0" smtClean="0">
                <a:solidFill>
                  <a:schemeClr val="bg1"/>
                </a:solidFill>
                <a:latin typeface="Times New Roman" panose="02020603050405020304" pitchFamily="18" charset="0"/>
                <a:cs typeface="Times New Roman" panose="02020603050405020304" pitchFamily="18" charset="0"/>
              </a:rPr>
              <a:t>Serum </a:t>
            </a:r>
            <a:r>
              <a:rPr lang="en-US" sz="2600" dirty="0">
                <a:solidFill>
                  <a:schemeClr val="bg1"/>
                </a:solidFill>
                <a:latin typeface="Times New Roman" panose="02020603050405020304" pitchFamily="18" charset="0"/>
                <a:cs typeface="Times New Roman" panose="02020603050405020304" pitchFamily="18" charset="0"/>
              </a:rPr>
              <a:t>TSH concentrations </a:t>
            </a:r>
            <a:r>
              <a:rPr lang="en-US" sz="2600" dirty="0" smtClean="0">
                <a:solidFill>
                  <a:schemeClr val="bg1"/>
                </a:solidFill>
                <a:latin typeface="Times New Roman" panose="02020603050405020304" pitchFamily="18" charset="0"/>
                <a:cs typeface="Times New Roman" panose="02020603050405020304" pitchFamily="18" charset="0"/>
              </a:rPr>
              <a:t>may be </a:t>
            </a:r>
            <a:r>
              <a:rPr lang="en-US" sz="2600" dirty="0">
                <a:solidFill>
                  <a:schemeClr val="bg1"/>
                </a:solidFill>
                <a:latin typeface="Times New Roman" panose="02020603050405020304" pitchFamily="18" charset="0"/>
                <a:cs typeface="Times New Roman" panose="02020603050405020304" pitchFamily="18" charset="0"/>
              </a:rPr>
              <a:t>increased during or within 1 month after </a:t>
            </a:r>
            <a:r>
              <a:rPr lang="en-US" sz="2600" dirty="0" smtClean="0">
                <a:solidFill>
                  <a:schemeClr val="bg1"/>
                </a:solidFill>
                <a:latin typeface="Times New Roman" panose="02020603050405020304" pitchFamily="18" charset="0"/>
                <a:cs typeface="Times New Roman" panose="02020603050405020304" pitchFamily="18" charset="0"/>
              </a:rPr>
              <a:t>OS. </a:t>
            </a:r>
          </a:p>
          <a:p>
            <a:endParaRPr lang="en-US" sz="2600" dirty="0" smtClean="0">
              <a:solidFill>
                <a:schemeClr val="bg1"/>
              </a:solidFill>
              <a:latin typeface="Times New Roman" panose="02020603050405020304" pitchFamily="18" charset="0"/>
              <a:cs typeface="Times New Roman" panose="02020603050405020304" pitchFamily="18" charset="0"/>
            </a:endParaRPr>
          </a:p>
          <a:p>
            <a:r>
              <a:rPr lang="en-US" sz="2600" dirty="0" smtClean="0">
                <a:solidFill>
                  <a:schemeClr val="bg1"/>
                </a:solidFill>
                <a:latin typeface="Times New Roman" panose="02020603050405020304" pitchFamily="18" charset="0"/>
                <a:cs typeface="Times New Roman" panose="02020603050405020304" pitchFamily="18" charset="0"/>
              </a:rPr>
              <a:t>In </a:t>
            </a:r>
            <a:r>
              <a:rPr lang="en-US" sz="2600" dirty="0">
                <a:solidFill>
                  <a:schemeClr val="bg1"/>
                </a:solidFill>
                <a:latin typeface="Times New Roman" panose="02020603050405020304" pitchFamily="18" charset="0"/>
                <a:cs typeface="Times New Roman" panose="02020603050405020304" pitchFamily="18" charset="0"/>
              </a:rPr>
              <a:t>some </a:t>
            </a:r>
            <a:r>
              <a:rPr lang="en-US" sz="2600" dirty="0" smtClean="0">
                <a:solidFill>
                  <a:schemeClr val="bg1"/>
                </a:solidFill>
                <a:latin typeface="Times New Roman" panose="02020603050405020304" pitchFamily="18" charset="0"/>
                <a:cs typeface="Times New Roman" panose="02020603050405020304" pitchFamily="18" charset="0"/>
              </a:rPr>
              <a:t>women, TSH </a:t>
            </a:r>
            <a:r>
              <a:rPr lang="en-US" sz="2600" dirty="0">
                <a:solidFill>
                  <a:schemeClr val="bg1"/>
                </a:solidFill>
                <a:latin typeface="Times New Roman" panose="02020603050405020304" pitchFamily="18" charset="0"/>
                <a:cs typeface="Times New Roman" panose="02020603050405020304" pitchFamily="18" charset="0"/>
              </a:rPr>
              <a:t>concentrations after OS exceeded 2.5 </a:t>
            </a:r>
            <a:r>
              <a:rPr lang="en-US" sz="2600" dirty="0" err="1">
                <a:solidFill>
                  <a:schemeClr val="bg1"/>
                </a:solidFill>
                <a:latin typeface="Times New Roman" panose="02020603050405020304" pitchFamily="18" charset="0"/>
                <a:cs typeface="Times New Roman" panose="02020603050405020304" pitchFamily="18" charset="0"/>
              </a:rPr>
              <a:t>mU</a:t>
            </a:r>
            <a:r>
              <a:rPr lang="en-US" sz="2600" dirty="0">
                <a:solidFill>
                  <a:schemeClr val="bg1"/>
                </a:solidFill>
                <a:latin typeface="Times New Roman" panose="02020603050405020304" pitchFamily="18" charset="0"/>
                <a:cs typeface="Times New Roman" panose="02020603050405020304" pitchFamily="18" charset="0"/>
              </a:rPr>
              <a:t>/L, which has </a:t>
            </a:r>
            <a:r>
              <a:rPr lang="en-US" sz="2600" dirty="0" smtClean="0">
                <a:solidFill>
                  <a:schemeClr val="bg1"/>
                </a:solidFill>
                <a:latin typeface="Times New Roman" panose="02020603050405020304" pitchFamily="18" charset="0"/>
                <a:cs typeface="Times New Roman" panose="02020603050405020304" pitchFamily="18" charset="0"/>
              </a:rPr>
              <a:t>been proposed </a:t>
            </a:r>
            <a:r>
              <a:rPr lang="en-US" sz="2600" dirty="0">
                <a:solidFill>
                  <a:schemeClr val="bg1"/>
                </a:solidFill>
                <a:latin typeface="Times New Roman" panose="02020603050405020304" pitchFamily="18" charset="0"/>
                <a:cs typeface="Times New Roman" panose="02020603050405020304" pitchFamily="18" charset="0"/>
              </a:rPr>
              <a:t>as a threshold above which thyroid </a:t>
            </a:r>
            <a:r>
              <a:rPr lang="en-US" sz="2600" dirty="0" smtClean="0">
                <a:solidFill>
                  <a:schemeClr val="bg1"/>
                </a:solidFill>
                <a:latin typeface="Times New Roman" panose="02020603050405020304" pitchFamily="18" charset="0"/>
                <a:cs typeface="Times New Roman" panose="02020603050405020304" pitchFamily="18" charset="0"/>
              </a:rPr>
              <a:t>hormone replacement </a:t>
            </a:r>
            <a:r>
              <a:rPr lang="en-US" sz="2600" dirty="0">
                <a:solidFill>
                  <a:schemeClr val="bg1"/>
                </a:solidFill>
                <a:latin typeface="Times New Roman" panose="02020603050405020304" pitchFamily="18" charset="0"/>
                <a:cs typeface="Times New Roman" panose="02020603050405020304" pitchFamily="18" charset="0"/>
              </a:rPr>
              <a:t>therapy has to be </a:t>
            </a:r>
            <a:r>
              <a:rPr lang="en-US" sz="2600" dirty="0" smtClean="0">
                <a:solidFill>
                  <a:schemeClr val="bg1"/>
                </a:solidFill>
                <a:latin typeface="Times New Roman" panose="02020603050405020304" pitchFamily="18" charset="0"/>
                <a:cs typeface="Times New Roman" panose="02020603050405020304" pitchFamily="18" charset="0"/>
              </a:rPr>
              <a:t>offered.</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3487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0271"/>
            <a:ext cx="10515600" cy="5606692"/>
          </a:xfrm>
        </p:spPr>
        <p:txBody>
          <a:bodyPr>
            <a:noAutofit/>
          </a:bodyPr>
          <a:lstStyle/>
          <a:p>
            <a:r>
              <a:rPr lang="en-US" sz="2600" b="1" dirty="0" smtClean="0">
                <a:solidFill>
                  <a:srgbClr val="FFFF00"/>
                </a:solidFill>
                <a:latin typeface="Times New Roman" panose="02020603050405020304" pitchFamily="18" charset="0"/>
                <a:cs typeface="Times New Roman" panose="02020603050405020304" pitchFamily="18" charset="0"/>
              </a:rPr>
              <a:t>Recommendation </a:t>
            </a:r>
            <a:r>
              <a:rPr lang="en-US" sz="2600" b="1" dirty="0">
                <a:solidFill>
                  <a:srgbClr val="FFFF00"/>
                </a:solidFill>
                <a:latin typeface="Times New Roman" panose="02020603050405020304" pitchFamily="18" charset="0"/>
                <a:cs typeface="Times New Roman" panose="02020603050405020304" pitchFamily="18" charset="0"/>
              </a:rPr>
              <a:t>23</a:t>
            </a:r>
          </a:p>
          <a:p>
            <a:pPr marL="0" indent="0">
              <a:buNone/>
            </a:pPr>
            <a:r>
              <a:rPr lang="en-US" sz="2600" dirty="0">
                <a:solidFill>
                  <a:schemeClr val="bg1"/>
                </a:solidFill>
                <a:latin typeface="Times New Roman" panose="02020603050405020304" pitchFamily="18" charset="0"/>
                <a:cs typeface="Times New Roman" panose="02020603050405020304" pitchFamily="18" charset="0"/>
              </a:rPr>
              <a:t>When possible, thyroid function testing should be performed either before or 1-2 weeks </a:t>
            </a:r>
            <a:r>
              <a:rPr lang="en-US" sz="2600" dirty="0" smtClean="0">
                <a:solidFill>
                  <a:schemeClr val="bg1"/>
                </a:solidFill>
                <a:latin typeface="Times New Roman" panose="02020603050405020304" pitchFamily="18" charset="0"/>
                <a:cs typeface="Times New Roman" panose="02020603050405020304" pitchFamily="18" charset="0"/>
              </a:rPr>
              <a:t>after controlled </a:t>
            </a:r>
            <a:r>
              <a:rPr lang="en-US" sz="2600" dirty="0">
                <a:solidFill>
                  <a:schemeClr val="bg1"/>
                </a:solidFill>
                <a:latin typeface="Times New Roman" panose="02020603050405020304" pitchFamily="18" charset="0"/>
                <a:cs typeface="Times New Roman" panose="02020603050405020304" pitchFamily="18" charset="0"/>
              </a:rPr>
              <a:t>ovarian </a:t>
            </a:r>
            <a:r>
              <a:rPr lang="en-US" sz="2600" dirty="0" smtClean="0">
                <a:solidFill>
                  <a:schemeClr val="bg1"/>
                </a:solidFill>
                <a:latin typeface="Times New Roman" panose="02020603050405020304" pitchFamily="18" charset="0"/>
                <a:cs typeface="Times New Roman" panose="02020603050405020304" pitchFamily="18" charset="0"/>
              </a:rPr>
              <a:t>hyper stimulation</a:t>
            </a:r>
            <a:r>
              <a:rPr lang="en-US" sz="2600" dirty="0">
                <a:solidFill>
                  <a:schemeClr val="bg1"/>
                </a:solidFill>
                <a:latin typeface="Times New Roman" panose="02020603050405020304" pitchFamily="18" charset="0"/>
                <a:cs typeface="Times New Roman" panose="02020603050405020304" pitchFamily="18" charset="0"/>
              </a:rPr>
              <a:t>, since results obtained during the course of </a:t>
            </a:r>
            <a:r>
              <a:rPr lang="en-US" sz="2600" dirty="0" smtClean="0">
                <a:solidFill>
                  <a:schemeClr val="bg1"/>
                </a:solidFill>
                <a:latin typeface="Times New Roman" panose="02020603050405020304" pitchFamily="18" charset="0"/>
                <a:cs typeface="Times New Roman" panose="02020603050405020304" pitchFamily="18" charset="0"/>
              </a:rPr>
              <a:t>controlled ovarian </a:t>
            </a:r>
            <a:r>
              <a:rPr lang="en-US" sz="2600" dirty="0">
                <a:solidFill>
                  <a:schemeClr val="bg1"/>
                </a:solidFill>
                <a:latin typeface="Times New Roman" panose="02020603050405020304" pitchFamily="18" charset="0"/>
                <a:cs typeface="Times New Roman" panose="02020603050405020304" pitchFamily="18" charset="0"/>
              </a:rPr>
              <a:t>stimulation may be difficult to interpret. </a:t>
            </a:r>
            <a:endParaRPr lang="en-US" sz="26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sz="2600" b="1" i="1" dirty="0" smtClean="0">
                <a:solidFill>
                  <a:srgbClr val="FFFF00"/>
                </a:solidFill>
                <a:latin typeface="Times New Roman" panose="02020603050405020304" pitchFamily="18" charset="0"/>
                <a:cs typeface="Times New Roman" panose="02020603050405020304" pitchFamily="18" charset="0"/>
              </a:rPr>
              <a:t>(</a:t>
            </a:r>
            <a:r>
              <a:rPr lang="en-US" sz="2600" b="1" i="1" dirty="0">
                <a:solidFill>
                  <a:srgbClr val="FFFF00"/>
                </a:solidFill>
                <a:latin typeface="Times New Roman" panose="02020603050405020304" pitchFamily="18" charset="0"/>
                <a:cs typeface="Times New Roman" panose="02020603050405020304" pitchFamily="18" charset="0"/>
              </a:rPr>
              <a:t>Weak recommendation, Moderate </a:t>
            </a:r>
            <a:r>
              <a:rPr lang="en-US" sz="2600" b="1" i="1" dirty="0" smtClean="0">
                <a:solidFill>
                  <a:srgbClr val="FFFF00"/>
                </a:solidFill>
                <a:latin typeface="Times New Roman" panose="02020603050405020304" pitchFamily="18" charset="0"/>
                <a:cs typeface="Times New Roman" panose="02020603050405020304" pitchFamily="18" charset="0"/>
              </a:rPr>
              <a:t>quality evidence</a:t>
            </a:r>
            <a:r>
              <a:rPr lang="en-US" sz="2600" b="1" i="1" dirty="0">
                <a:solidFill>
                  <a:srgbClr val="FFFF00"/>
                </a:solidFill>
                <a:latin typeface="Times New Roman" panose="02020603050405020304" pitchFamily="18" charset="0"/>
                <a:cs typeface="Times New Roman" panose="02020603050405020304" pitchFamily="18" charset="0"/>
              </a:rPr>
              <a:t>)</a:t>
            </a:r>
          </a:p>
          <a:p>
            <a:endParaRPr lang="en-US" sz="2600" dirty="0" smtClean="0">
              <a:solidFill>
                <a:schemeClr val="bg1"/>
              </a:solidFill>
              <a:latin typeface="Times New Roman" panose="02020603050405020304" pitchFamily="18" charset="0"/>
              <a:cs typeface="Times New Roman" panose="02020603050405020304" pitchFamily="18" charset="0"/>
            </a:endParaRPr>
          </a:p>
          <a:p>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b="1" dirty="0">
                <a:solidFill>
                  <a:srgbClr val="FFFF00"/>
                </a:solidFill>
                <a:latin typeface="Times New Roman" panose="02020603050405020304" pitchFamily="18" charset="0"/>
                <a:cs typeface="Times New Roman" panose="02020603050405020304" pitchFamily="18" charset="0"/>
              </a:rPr>
              <a:t>Recommendation 24</a:t>
            </a:r>
          </a:p>
          <a:p>
            <a:pPr marL="0" indent="0">
              <a:buNone/>
            </a:pPr>
            <a:r>
              <a:rPr lang="en-US" sz="2600" dirty="0">
                <a:solidFill>
                  <a:schemeClr val="bg1"/>
                </a:solidFill>
                <a:latin typeface="Times New Roman" panose="02020603050405020304" pitchFamily="18" charset="0"/>
                <a:cs typeface="Times New Roman" panose="02020603050405020304" pitchFamily="18" charset="0"/>
              </a:rPr>
              <a:t>In women who achieve pregnancy following controlled ovarian </a:t>
            </a:r>
            <a:r>
              <a:rPr lang="en-US" sz="2600" dirty="0" err="1">
                <a:solidFill>
                  <a:schemeClr val="bg1"/>
                </a:solidFill>
                <a:latin typeface="Times New Roman" panose="02020603050405020304" pitchFamily="18" charset="0"/>
                <a:cs typeface="Times New Roman" panose="02020603050405020304" pitchFamily="18" charset="0"/>
              </a:rPr>
              <a:t>hyperstimulation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smtClean="0">
                <a:solidFill>
                  <a:schemeClr val="bg1"/>
                </a:solidFill>
                <a:latin typeface="Times New Roman" panose="02020603050405020304" pitchFamily="18" charset="0"/>
                <a:cs typeface="Times New Roman" panose="02020603050405020304" pitchFamily="18" charset="0"/>
              </a:rPr>
              <a:t>TSH elevations </a:t>
            </a:r>
            <a:r>
              <a:rPr lang="en-US" sz="2600" dirty="0">
                <a:solidFill>
                  <a:schemeClr val="bg1"/>
                </a:solidFill>
                <a:latin typeface="Times New Roman" panose="02020603050405020304" pitchFamily="18" charset="0"/>
                <a:cs typeface="Times New Roman" panose="02020603050405020304" pitchFamily="18" charset="0"/>
              </a:rPr>
              <a:t>should be treated according to the recommendations outlined in Section VII. </a:t>
            </a:r>
            <a:r>
              <a:rPr lang="en-US" sz="2600" dirty="0" smtClean="0">
                <a:solidFill>
                  <a:schemeClr val="bg1"/>
                </a:solidFill>
                <a:latin typeface="Times New Roman" panose="02020603050405020304" pitchFamily="18" charset="0"/>
                <a:cs typeface="Times New Roman" panose="02020603050405020304" pitchFamily="18" charset="0"/>
              </a:rPr>
              <a:t>In non-pregnant </a:t>
            </a:r>
            <a:r>
              <a:rPr lang="en-US" sz="2600" dirty="0">
                <a:solidFill>
                  <a:schemeClr val="bg1"/>
                </a:solidFill>
                <a:latin typeface="Times New Roman" panose="02020603050405020304" pitchFamily="18" charset="0"/>
                <a:cs typeface="Times New Roman" panose="02020603050405020304" pitchFamily="18" charset="0"/>
              </a:rPr>
              <a:t>women with mild TSH elevations following controlled ovarian </a:t>
            </a:r>
            <a:r>
              <a:rPr lang="en-US" sz="2600" dirty="0" smtClean="0">
                <a:solidFill>
                  <a:schemeClr val="bg1"/>
                </a:solidFill>
                <a:latin typeface="Times New Roman" panose="02020603050405020304" pitchFamily="18" charset="0"/>
                <a:cs typeface="Times New Roman" panose="02020603050405020304" pitchFamily="18" charset="0"/>
              </a:rPr>
              <a:t>stimulation, serum </a:t>
            </a:r>
            <a:r>
              <a:rPr lang="en-US" sz="2600" dirty="0">
                <a:solidFill>
                  <a:schemeClr val="bg1"/>
                </a:solidFill>
                <a:latin typeface="Times New Roman" panose="02020603050405020304" pitchFamily="18" charset="0"/>
                <a:cs typeface="Times New Roman" panose="02020603050405020304" pitchFamily="18" charset="0"/>
              </a:rPr>
              <a:t>TSH measurements should be repeated in 2-4 weeks, since levels may normalize.</a:t>
            </a:r>
          </a:p>
          <a:p>
            <a:pPr marL="0" indent="0">
              <a:buNone/>
            </a:pPr>
            <a:r>
              <a:rPr lang="en-US" sz="2600" b="1" i="1" dirty="0">
                <a:solidFill>
                  <a:srgbClr val="FFFF00"/>
                </a:solidFill>
                <a:latin typeface="Times New Roman" panose="02020603050405020304" pitchFamily="18" charset="0"/>
                <a:cs typeface="Times New Roman" panose="02020603050405020304" pitchFamily="18" charset="0"/>
              </a:rPr>
              <a:t>(Weak recommendation, Moderate quality evidence)</a:t>
            </a:r>
            <a:endParaRPr lang="en-US"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2389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sz="4400" dirty="0" smtClean="0">
              <a:solidFill>
                <a:schemeClr val="bg1"/>
              </a:solidFill>
              <a:latin typeface="Times New Roman" panose="02020603050405020304" pitchFamily="18" charset="0"/>
              <a:ea typeface="+mj-ea"/>
              <a:cs typeface="Times New Roman" panose="02020603050405020304" pitchFamily="18" charset="0"/>
            </a:endParaRPr>
          </a:p>
          <a:p>
            <a:pPr marL="0" indent="0">
              <a:buNone/>
            </a:pPr>
            <a:endParaRPr lang="en-US" sz="4400" dirty="0">
              <a:solidFill>
                <a:schemeClr val="bg1"/>
              </a:solidFill>
              <a:latin typeface="Times New Roman" panose="02020603050405020304" pitchFamily="18" charset="0"/>
              <a:ea typeface="+mj-ea"/>
              <a:cs typeface="Times New Roman" panose="02020603050405020304" pitchFamily="18" charset="0"/>
            </a:endParaRPr>
          </a:p>
          <a:p>
            <a:pPr marL="0" indent="0">
              <a:buNone/>
            </a:pPr>
            <a:r>
              <a:rPr lang="en-US" sz="4400" dirty="0" smtClean="0">
                <a:solidFill>
                  <a:srgbClr val="FFFF00"/>
                </a:solidFill>
                <a:latin typeface="Times New Roman" panose="02020603050405020304" pitchFamily="18" charset="0"/>
                <a:ea typeface="+mj-ea"/>
                <a:cs typeface="Times New Roman" panose="02020603050405020304" pitchFamily="18" charset="0"/>
              </a:rPr>
              <a:t>         </a:t>
            </a:r>
            <a:r>
              <a:rPr lang="en-US" sz="4000" dirty="0" smtClean="0">
                <a:solidFill>
                  <a:srgbClr val="FFFF00"/>
                </a:solidFill>
                <a:latin typeface="Times New Roman" panose="02020603050405020304" pitchFamily="18" charset="0"/>
                <a:ea typeface="+mj-ea"/>
                <a:cs typeface="Times New Roman" panose="02020603050405020304" pitchFamily="18" charset="0"/>
              </a:rPr>
              <a:t>VII</a:t>
            </a:r>
            <a:r>
              <a:rPr lang="en-US" sz="4000" dirty="0">
                <a:solidFill>
                  <a:srgbClr val="FFFF00"/>
                </a:solidFill>
                <a:latin typeface="Times New Roman" panose="02020603050405020304" pitchFamily="18" charset="0"/>
                <a:ea typeface="+mj-ea"/>
                <a:cs typeface="Times New Roman" panose="02020603050405020304" pitchFamily="18" charset="0"/>
              </a:rPr>
              <a:t>. Hypothyroidism and Pregnancy</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9035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chemeClr val="bg1"/>
                </a:solidFill>
                <a:latin typeface="Times New Roman" panose="02020603050405020304" pitchFamily="18" charset="0"/>
              </a:rPr>
              <a:t>Several investigations report that at least 2-3% of healthy, non-pregnant women of </a:t>
            </a:r>
            <a:r>
              <a:rPr lang="en-US" dirty="0" smtClean="0">
                <a:solidFill>
                  <a:schemeClr val="bg1"/>
                </a:solidFill>
                <a:latin typeface="Times New Roman" panose="02020603050405020304" pitchFamily="18" charset="0"/>
              </a:rPr>
              <a:t>childbearing age </a:t>
            </a:r>
            <a:r>
              <a:rPr lang="en-US" dirty="0">
                <a:solidFill>
                  <a:schemeClr val="bg1"/>
                </a:solidFill>
                <a:latin typeface="Times New Roman" panose="02020603050405020304" pitchFamily="18" charset="0"/>
              </a:rPr>
              <a:t>have an elevated serum </a:t>
            </a:r>
            <a:r>
              <a:rPr lang="en-US" dirty="0" smtClean="0">
                <a:solidFill>
                  <a:schemeClr val="bg1"/>
                </a:solidFill>
                <a:latin typeface="Times New Roman" panose="02020603050405020304" pitchFamily="18" charset="0"/>
              </a:rPr>
              <a:t>TSH. </a:t>
            </a:r>
          </a:p>
          <a:p>
            <a:endParaRPr lang="en-US" dirty="0" smtClean="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When </a:t>
            </a:r>
            <a:r>
              <a:rPr lang="en-US" dirty="0">
                <a:solidFill>
                  <a:schemeClr val="bg1"/>
                </a:solidFill>
                <a:latin typeface="Times New Roman" panose="02020603050405020304" pitchFamily="18" charset="0"/>
              </a:rPr>
              <a:t>iodine nutrition is adequate, the most frequent cause of hypothyroidism </a:t>
            </a:r>
            <a:r>
              <a:rPr lang="en-US" dirty="0" smtClean="0">
                <a:solidFill>
                  <a:schemeClr val="bg1"/>
                </a:solidFill>
                <a:latin typeface="Times New Roman" panose="02020603050405020304" pitchFamily="18" charset="0"/>
              </a:rPr>
              <a:t>is autoimmune </a:t>
            </a:r>
            <a:r>
              <a:rPr lang="en-US" dirty="0">
                <a:solidFill>
                  <a:schemeClr val="bg1"/>
                </a:solidFill>
                <a:latin typeface="Times New Roman" panose="02020603050405020304" pitchFamily="18" charset="0"/>
              </a:rPr>
              <a:t>thyroid disease (Hashimoto’s thyroiditis). </a:t>
            </a:r>
            <a:endParaRPr lang="en-US" dirty="0" smtClean="0">
              <a:solidFill>
                <a:schemeClr val="bg1"/>
              </a:solidFill>
              <a:latin typeface="Times New Roman" panose="02020603050405020304" pitchFamily="18" charset="0"/>
            </a:endParaRPr>
          </a:p>
          <a:p>
            <a:endParaRPr lang="en-US" dirty="0">
              <a:solidFill>
                <a:schemeClr val="bg1"/>
              </a:solidFill>
              <a:latin typeface="Times New Roman" panose="02020603050405020304" pitchFamily="18" charset="0"/>
            </a:endParaRPr>
          </a:p>
          <a:p>
            <a:r>
              <a:rPr lang="en-US" dirty="0" smtClean="0">
                <a:solidFill>
                  <a:schemeClr val="bg1"/>
                </a:solidFill>
                <a:latin typeface="Times New Roman" panose="02020603050405020304" pitchFamily="18" charset="0"/>
              </a:rPr>
              <a:t>Thyroid autoantibodies </a:t>
            </a:r>
            <a:r>
              <a:rPr lang="en-US" dirty="0">
                <a:solidFill>
                  <a:schemeClr val="bg1"/>
                </a:solidFill>
                <a:latin typeface="Times New Roman" panose="02020603050405020304" pitchFamily="18" charset="0"/>
              </a:rPr>
              <a:t>can be detected in ~30-60% of pregnant women with an elevated </a:t>
            </a:r>
            <a:r>
              <a:rPr lang="en-US" dirty="0" smtClean="0">
                <a:solidFill>
                  <a:schemeClr val="bg1"/>
                </a:solidFill>
                <a:latin typeface="Times New Roman" panose="02020603050405020304" pitchFamily="18" charset="0"/>
              </a:rPr>
              <a:t>TSH concentration.</a:t>
            </a:r>
            <a:endParaRPr lang="en-US" dirty="0">
              <a:solidFill>
                <a:schemeClr val="bg1"/>
              </a:solidFill>
            </a:endParaRPr>
          </a:p>
        </p:txBody>
      </p:sp>
    </p:spTree>
    <p:extLst>
      <p:ext uri="{BB962C8B-B14F-4D97-AF65-F5344CB8AC3E}">
        <p14:creationId xmlns:p14="http://schemas.microsoft.com/office/powerpoint/2010/main" val="27817256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a:solidFill>
                  <a:srgbClr val="FFFF00"/>
                </a:solidFill>
                <a:latin typeface="Times New Roman" panose="02020603050405020304" pitchFamily="18" charset="0"/>
              </a:rPr>
              <a:t>Recommendation </a:t>
            </a:r>
            <a:r>
              <a:rPr lang="en-US" sz="2400" b="1" dirty="0" smtClean="0">
                <a:solidFill>
                  <a:srgbClr val="FFFF00"/>
                </a:solidFill>
                <a:latin typeface="Times New Roman" panose="02020603050405020304" pitchFamily="18" charset="0"/>
              </a:rPr>
              <a:t>25</a:t>
            </a:r>
          </a:p>
          <a:p>
            <a:pPr marL="0" indent="0">
              <a:buNone/>
            </a:pPr>
            <a:r>
              <a:rPr lang="en-US" sz="2400" dirty="0" smtClean="0">
                <a:solidFill>
                  <a:schemeClr val="bg1"/>
                </a:solidFill>
                <a:latin typeface="Times New Roman" panose="02020603050405020304" pitchFamily="18" charset="0"/>
              </a:rPr>
              <a:t>In </a:t>
            </a:r>
            <a:r>
              <a:rPr lang="en-US" sz="2400" dirty="0">
                <a:solidFill>
                  <a:schemeClr val="bg1"/>
                </a:solidFill>
                <a:latin typeface="Times New Roman" panose="02020603050405020304" pitchFamily="18" charset="0"/>
              </a:rPr>
              <a:t>the setting of pregnancy, maternal hypothyroidism is defined as a TSH </a:t>
            </a:r>
            <a:r>
              <a:rPr lang="en-US" sz="2400" dirty="0" smtClean="0">
                <a:solidFill>
                  <a:schemeClr val="bg1"/>
                </a:solidFill>
                <a:latin typeface="Times New Roman" panose="02020603050405020304" pitchFamily="18" charset="0"/>
              </a:rPr>
              <a:t>concentration elevated </a:t>
            </a:r>
            <a:r>
              <a:rPr lang="en-US" sz="2400" dirty="0">
                <a:solidFill>
                  <a:schemeClr val="bg1"/>
                </a:solidFill>
                <a:latin typeface="Times New Roman" panose="02020603050405020304" pitchFamily="18" charset="0"/>
              </a:rPr>
              <a:t>beyond the upper limit of the pregnancy-specific reference range</a:t>
            </a:r>
            <a:r>
              <a:rPr lang="en-US" sz="2400" dirty="0" smtClean="0">
                <a:solidFill>
                  <a:schemeClr val="bg1"/>
                </a:solidFill>
                <a:latin typeface="Times New Roman" panose="02020603050405020304" pitchFamily="18" charset="0"/>
              </a:rPr>
              <a:t>.</a:t>
            </a:r>
          </a:p>
          <a:p>
            <a:pPr marL="0" indent="0">
              <a:buNone/>
            </a:pPr>
            <a:r>
              <a:rPr lang="en-US" sz="2400" dirty="0" smtClean="0">
                <a:solidFill>
                  <a:srgbClr val="FFFF00"/>
                </a:solidFill>
                <a:latin typeface="Times New Roman" panose="02020603050405020304" pitchFamily="18" charset="0"/>
              </a:rPr>
              <a:t>(</a:t>
            </a:r>
            <a:r>
              <a:rPr lang="en-US" sz="2400" b="1" i="1" dirty="0" smtClean="0">
                <a:solidFill>
                  <a:srgbClr val="FFFF00"/>
                </a:solidFill>
                <a:latin typeface="Times New Roman" panose="02020603050405020304" pitchFamily="18" charset="0"/>
              </a:rPr>
              <a:t>Strong recommendation</a:t>
            </a:r>
            <a:r>
              <a:rPr lang="en-US" sz="2400" b="1" i="1" dirty="0">
                <a:solidFill>
                  <a:srgbClr val="FFFF00"/>
                </a:solidFill>
                <a:latin typeface="Times New Roman" panose="02020603050405020304" pitchFamily="18" charset="0"/>
              </a:rPr>
              <a:t>, High quality evidence)</a:t>
            </a:r>
            <a:endParaRPr lang="en-US" sz="2400" dirty="0">
              <a:solidFill>
                <a:srgbClr val="FFFF00"/>
              </a:solidFill>
            </a:endParaRPr>
          </a:p>
        </p:txBody>
      </p:sp>
    </p:spTree>
    <p:extLst>
      <p:ext uri="{BB962C8B-B14F-4D97-AF65-F5344CB8AC3E}">
        <p14:creationId xmlns:p14="http://schemas.microsoft.com/office/powerpoint/2010/main" val="5625091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66800"/>
            <a:ext cx="10515600" cy="5110163"/>
          </a:xfrm>
        </p:spPr>
        <p:txBody>
          <a:bodyPr>
            <a:normAutofit/>
          </a:bodyPr>
          <a:lstStyle/>
          <a:p>
            <a:r>
              <a:rPr lang="en-US" b="1" dirty="0">
                <a:solidFill>
                  <a:srgbClr val="FFFF00"/>
                </a:solidFill>
                <a:latin typeface="Times New Roman" panose="02020603050405020304" pitchFamily="18" charset="0"/>
              </a:rPr>
              <a:t>Recommendation 26</a:t>
            </a:r>
          </a:p>
          <a:p>
            <a:pPr marL="0" indent="0">
              <a:buNone/>
            </a:pPr>
            <a:r>
              <a:rPr lang="en-US" dirty="0">
                <a:solidFill>
                  <a:schemeClr val="bg1"/>
                </a:solidFill>
                <a:latin typeface="Times New Roman" panose="02020603050405020304" pitchFamily="18" charset="0"/>
              </a:rPr>
              <a:t>The pregnancy-specific TSH reference range should be defined as follows:</a:t>
            </a:r>
          </a:p>
          <a:p>
            <a:pPr>
              <a:buFont typeface="Wingdings" panose="05000000000000000000" pitchFamily="2" charset="2"/>
              <a:buChar char="ü"/>
            </a:pPr>
            <a:r>
              <a:rPr lang="en-US" dirty="0" smtClean="0">
                <a:solidFill>
                  <a:schemeClr val="bg1"/>
                </a:solidFill>
                <a:latin typeface="Times New Roman" panose="02020603050405020304" pitchFamily="18" charset="0"/>
              </a:rPr>
              <a:t>When </a:t>
            </a:r>
            <a:r>
              <a:rPr lang="en-US" dirty="0">
                <a:solidFill>
                  <a:schemeClr val="bg1"/>
                </a:solidFill>
                <a:latin typeface="Times New Roman" panose="02020603050405020304" pitchFamily="18" charset="0"/>
              </a:rPr>
              <a:t>available, population and trimester-specific reference ranges for serum TSH </a:t>
            </a:r>
            <a:r>
              <a:rPr lang="en-US" dirty="0" smtClean="0">
                <a:solidFill>
                  <a:schemeClr val="bg1"/>
                </a:solidFill>
                <a:latin typeface="Times New Roman" panose="02020603050405020304" pitchFamily="18" charset="0"/>
              </a:rPr>
              <a:t>during pregnancy </a:t>
            </a:r>
            <a:r>
              <a:rPr lang="en-US" dirty="0">
                <a:solidFill>
                  <a:schemeClr val="bg1"/>
                </a:solidFill>
                <a:latin typeface="Times New Roman" panose="02020603050405020304" pitchFamily="18" charset="0"/>
              </a:rPr>
              <a:t>should be defined by a provider’s institute / laboratory, and should represent </a:t>
            </a:r>
            <a:r>
              <a:rPr lang="en-US" dirty="0" smtClean="0">
                <a:solidFill>
                  <a:schemeClr val="bg1"/>
                </a:solidFill>
                <a:latin typeface="Times New Roman" panose="02020603050405020304" pitchFamily="18" charset="0"/>
              </a:rPr>
              <a:t>the typical </a:t>
            </a:r>
            <a:r>
              <a:rPr lang="en-US" dirty="0">
                <a:solidFill>
                  <a:schemeClr val="bg1"/>
                </a:solidFill>
                <a:latin typeface="Times New Roman" panose="02020603050405020304" pitchFamily="18" charset="0"/>
              </a:rPr>
              <a:t>population for whom care is provided. Reference ranges should be defined </a:t>
            </a:r>
            <a:r>
              <a:rPr lang="en-US" dirty="0" smtClean="0">
                <a:solidFill>
                  <a:schemeClr val="bg1"/>
                </a:solidFill>
                <a:latin typeface="Times New Roman" panose="02020603050405020304" pitchFamily="18" charset="0"/>
              </a:rPr>
              <a:t>in healthy</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-negative pregnant women with optimal iodine intake and without </a:t>
            </a:r>
            <a:r>
              <a:rPr lang="en-US" dirty="0" smtClean="0">
                <a:solidFill>
                  <a:schemeClr val="bg1"/>
                </a:solidFill>
                <a:latin typeface="Times New Roman" panose="02020603050405020304" pitchFamily="18" charset="0"/>
              </a:rPr>
              <a:t>thyroid illness.</a:t>
            </a:r>
          </a:p>
          <a:p>
            <a:pPr marL="0" indent="0">
              <a:buNone/>
            </a:pPr>
            <a:r>
              <a:rPr lang="en-US" dirty="0">
                <a:solidFill>
                  <a:srgbClr val="FFFF00"/>
                </a:solidFill>
                <a:latin typeface="Times New Roman" panose="02020603050405020304" pitchFamily="18" charset="0"/>
              </a:rPr>
              <a:t> </a:t>
            </a:r>
            <a:r>
              <a:rPr lang="en-US" dirty="0" smtClean="0">
                <a:solidFill>
                  <a:srgbClr val="FFFF00"/>
                </a:solidFill>
                <a:latin typeface="Times New Roman" panose="02020603050405020304" pitchFamily="18" charset="0"/>
              </a:rPr>
              <a:t> </a:t>
            </a:r>
            <a:r>
              <a:rPr lang="en-US" dirty="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Strong recommendation, High quality evidence</a:t>
            </a:r>
            <a:r>
              <a:rPr lang="en-US" b="1" i="1" dirty="0" smtClean="0">
                <a:solidFill>
                  <a:srgbClr val="FFFF00"/>
                </a:solidFill>
                <a:latin typeface="Times New Roman" panose="02020603050405020304" pitchFamily="18" charset="0"/>
              </a:rPr>
              <a:t>)</a:t>
            </a:r>
            <a:endParaRPr lang="en-US" b="1" i="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16120049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lvl="0">
              <a:buFont typeface="Wingdings" panose="05000000000000000000" pitchFamily="2" charset="2"/>
              <a:buChar char="ü"/>
            </a:pPr>
            <a:r>
              <a:rPr lang="en-US" dirty="0">
                <a:solidFill>
                  <a:prstClr val="white"/>
                </a:solidFill>
                <a:latin typeface="Times New Roman" panose="02020603050405020304" pitchFamily="18" charset="0"/>
              </a:rPr>
              <a:t>When this is not feasible, pregnancy-specific TSH reference ranges obtained from similar patient populations, and performed using similar TSH assays should be substituted. </a:t>
            </a:r>
          </a:p>
          <a:p>
            <a:pPr marL="0" lvl="0" indent="0">
              <a:buNone/>
            </a:pPr>
            <a:r>
              <a:rPr lang="en-US" b="1" i="1" dirty="0">
                <a:solidFill>
                  <a:prstClr val="white"/>
                </a:solidFill>
                <a:latin typeface="Times New Roman" panose="02020603050405020304" pitchFamily="18" charset="0"/>
              </a:rPr>
              <a:t>  </a:t>
            </a:r>
            <a:r>
              <a:rPr lang="en-US" b="1" i="1" dirty="0">
                <a:solidFill>
                  <a:srgbClr val="FFFF00"/>
                </a:solidFill>
                <a:latin typeface="Times New Roman" panose="02020603050405020304" pitchFamily="18" charset="0"/>
              </a:rPr>
              <a:t>(Strong recommendation, High quality evidence)</a:t>
            </a:r>
          </a:p>
          <a:p>
            <a:pPr lvl="0">
              <a:buFont typeface="Wingdings" panose="05000000000000000000" pitchFamily="2" charset="2"/>
              <a:buChar char="ü"/>
            </a:pPr>
            <a:endParaRPr lang="en-US" dirty="0" smtClean="0">
              <a:solidFill>
                <a:prstClr val="white"/>
              </a:solidFill>
              <a:latin typeface="Times New Roman" panose="02020603050405020304" pitchFamily="18" charset="0"/>
            </a:endParaRPr>
          </a:p>
          <a:p>
            <a:pPr lvl="0">
              <a:buFont typeface="Wingdings" panose="05000000000000000000" pitchFamily="2" charset="2"/>
              <a:buChar char="ü"/>
            </a:pPr>
            <a:r>
              <a:rPr lang="en-US" dirty="0" smtClean="0">
                <a:solidFill>
                  <a:prstClr val="white"/>
                </a:solidFill>
                <a:latin typeface="Times New Roman" panose="02020603050405020304" pitchFamily="18" charset="0"/>
              </a:rPr>
              <a:t>If </a:t>
            </a:r>
            <a:r>
              <a:rPr lang="en-US" dirty="0">
                <a:solidFill>
                  <a:prstClr val="white"/>
                </a:solidFill>
                <a:latin typeface="Times New Roman" panose="02020603050405020304" pitchFamily="18" charset="0"/>
              </a:rPr>
              <a:t>internal or transferable pregnancy-specific TSH reference ranges are not available, an upper reference limit of ~ 4.0mU/l may be used. For most assays, this represents a reduction in the non-pregnant TSH upper reference limit of ~0.5 </a:t>
            </a:r>
            <a:r>
              <a:rPr lang="en-US" dirty="0" err="1">
                <a:solidFill>
                  <a:prstClr val="white"/>
                </a:solidFill>
                <a:latin typeface="Times New Roman" panose="02020603050405020304" pitchFamily="18" charset="0"/>
              </a:rPr>
              <a:t>mU</a:t>
            </a:r>
            <a:r>
              <a:rPr lang="en-US" dirty="0">
                <a:solidFill>
                  <a:prstClr val="white"/>
                </a:solidFill>
                <a:latin typeface="Times New Roman" panose="02020603050405020304" pitchFamily="18" charset="0"/>
              </a:rPr>
              <a:t>/L. </a:t>
            </a:r>
          </a:p>
          <a:p>
            <a:pPr marL="0" lvl="0" indent="0">
              <a:buNone/>
            </a:pPr>
            <a:r>
              <a:rPr lang="en-US" b="1" i="1" dirty="0">
                <a:solidFill>
                  <a:prstClr val="white"/>
                </a:solidFill>
                <a:latin typeface="Times New Roman" panose="02020603050405020304" pitchFamily="18" charset="0"/>
              </a:rPr>
              <a:t>  </a:t>
            </a:r>
            <a:r>
              <a:rPr lang="en-US" b="1" i="1" dirty="0">
                <a:solidFill>
                  <a:srgbClr val="FFFF00"/>
                </a:solidFill>
                <a:latin typeface="Times New Roman" panose="02020603050405020304" pitchFamily="18" charset="0"/>
              </a:rPr>
              <a:t>(Strong recommendation, Moderate quality evidence</a:t>
            </a:r>
            <a:r>
              <a:rPr lang="en-US" dirty="0">
                <a:solidFill>
                  <a:srgbClr val="FFFF00"/>
                </a:solidFill>
                <a:latin typeface="Times New Roman" panose="02020603050405020304" pitchFamily="18" charset="0"/>
              </a:rPr>
              <a:t>)</a:t>
            </a:r>
            <a:endParaRPr lang="en-US" dirty="0">
              <a:solidFill>
                <a:srgbClr val="FFFF00"/>
              </a:solidFill>
            </a:endParaRPr>
          </a:p>
        </p:txBody>
      </p:sp>
    </p:spTree>
    <p:extLst>
      <p:ext uri="{BB962C8B-B14F-4D97-AF65-F5344CB8AC3E}">
        <p14:creationId xmlns:p14="http://schemas.microsoft.com/office/powerpoint/2010/main" val="17249141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28600" lvl="0" indent="-228600">
              <a:spcBef>
                <a:spcPts val="1000"/>
              </a:spcBef>
            </a:pPr>
            <a:r>
              <a:rPr lang="en-US" sz="2400" b="1" dirty="0" smtClean="0">
                <a:solidFill>
                  <a:schemeClr val="bg2"/>
                </a:solidFill>
                <a:latin typeface="Times New Roman" panose="02020603050405020304" pitchFamily="18" charset="0"/>
                <a:ea typeface="+mn-ea"/>
                <a:cs typeface="+mn-cs"/>
              </a:rPr>
              <a:t/>
            </a:r>
            <a:br>
              <a:rPr lang="en-US" sz="2400" b="1" dirty="0" smtClean="0">
                <a:solidFill>
                  <a:schemeClr val="bg2"/>
                </a:solidFill>
                <a:latin typeface="Times New Roman" panose="02020603050405020304" pitchFamily="18" charset="0"/>
                <a:ea typeface="+mn-ea"/>
                <a:cs typeface="+mn-cs"/>
              </a:rPr>
            </a:br>
            <a:r>
              <a:rPr lang="en-US" sz="2400" b="1" dirty="0" smtClean="0">
                <a:solidFill>
                  <a:srgbClr val="FFFF00"/>
                </a:solidFill>
                <a:latin typeface="Times New Roman" panose="02020603050405020304" pitchFamily="18" charset="0"/>
                <a:ea typeface="+mn-ea"/>
                <a:cs typeface="+mn-cs"/>
              </a:rPr>
              <a:t>SHOULD </a:t>
            </a:r>
            <a:r>
              <a:rPr lang="en-US" sz="2400" b="1" dirty="0">
                <a:solidFill>
                  <a:srgbClr val="FFFF00"/>
                </a:solidFill>
                <a:latin typeface="Times New Roman" panose="02020603050405020304" pitchFamily="18" charset="0"/>
                <a:ea typeface="+mn-ea"/>
                <a:cs typeface="+mn-cs"/>
              </a:rPr>
              <a:t>WOMEN WITH </a:t>
            </a:r>
            <a:r>
              <a:rPr lang="en-US" sz="2400" b="1" dirty="0" smtClean="0">
                <a:solidFill>
                  <a:srgbClr val="FFFF00"/>
                </a:solidFill>
                <a:latin typeface="Times New Roman" panose="02020603050405020304" pitchFamily="18" charset="0"/>
                <a:ea typeface="+mn-ea"/>
                <a:cs typeface="+mn-cs"/>
              </a:rPr>
              <a:t>SUBCLINICAL HYPOTHYROIDISM BE TREATED </a:t>
            </a:r>
            <a:r>
              <a:rPr lang="en-US" sz="2400" b="1" dirty="0">
                <a:solidFill>
                  <a:srgbClr val="FFFF00"/>
                </a:solidFill>
                <a:latin typeface="Times New Roman" panose="02020603050405020304" pitchFamily="18" charset="0"/>
                <a:ea typeface="+mn-ea"/>
                <a:cs typeface="+mn-cs"/>
              </a:rPr>
              <a:t>IN PREGNANCY?</a:t>
            </a:r>
            <a:br>
              <a:rPr lang="en-US" sz="2400" b="1" dirty="0">
                <a:solidFill>
                  <a:srgbClr val="FFFF00"/>
                </a:solidFill>
                <a:latin typeface="Times New Roman" panose="02020603050405020304" pitchFamily="18" charset="0"/>
                <a:ea typeface="+mn-ea"/>
                <a:cs typeface="+mn-cs"/>
              </a:rPr>
            </a:b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latin typeface="Times New Roman" panose="02020603050405020304" pitchFamily="18" charset="0"/>
              </a:rPr>
              <a:t>Many </a:t>
            </a:r>
            <a:r>
              <a:rPr lang="en-US" dirty="0">
                <a:solidFill>
                  <a:schemeClr val="bg1"/>
                </a:solidFill>
                <a:latin typeface="Times New Roman" panose="02020603050405020304" pitchFamily="18" charset="0"/>
              </a:rPr>
              <a:t>prospective and retrospective studies have demonstrated an increased risk </a:t>
            </a:r>
            <a:r>
              <a:rPr lang="en-US" dirty="0" smtClean="0">
                <a:solidFill>
                  <a:schemeClr val="bg1"/>
                </a:solidFill>
                <a:latin typeface="Times New Roman" panose="02020603050405020304" pitchFamily="18" charset="0"/>
              </a:rPr>
              <a:t>of pregnancy </a:t>
            </a:r>
            <a:r>
              <a:rPr lang="en-US" dirty="0">
                <a:solidFill>
                  <a:schemeClr val="bg1"/>
                </a:solidFill>
                <a:latin typeface="Times New Roman" panose="02020603050405020304" pitchFamily="18" charset="0"/>
              </a:rPr>
              <a:t>complications associated with mildly elevated maternal TSH </a:t>
            </a:r>
            <a:r>
              <a:rPr lang="en-US" dirty="0" err="1" smtClean="0">
                <a:solidFill>
                  <a:schemeClr val="bg1"/>
                </a:solidFill>
                <a:latin typeface="Times New Roman" panose="02020603050405020304" pitchFamily="18" charset="0"/>
              </a:rPr>
              <a:t>concentrations,especially</a:t>
            </a: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in </a:t>
            </a:r>
            <a:r>
              <a:rPr lang="en-US" dirty="0" err="1">
                <a:solidFill>
                  <a:schemeClr val="bg1"/>
                </a:solidFill>
                <a:latin typeface="Times New Roman" panose="02020603050405020304" pitchFamily="18" charset="0"/>
              </a:rPr>
              <a:t>TPOAb</a:t>
            </a:r>
            <a:r>
              <a:rPr lang="en-US" dirty="0">
                <a:solidFill>
                  <a:schemeClr val="bg1"/>
                </a:solidFill>
                <a:latin typeface="Times New Roman" panose="02020603050405020304" pitchFamily="18" charset="0"/>
              </a:rPr>
              <a:t> positive women. However, only a small number of studies </a:t>
            </a:r>
            <a:r>
              <a:rPr lang="en-US" dirty="0" smtClean="0">
                <a:solidFill>
                  <a:schemeClr val="bg1"/>
                </a:solidFill>
                <a:latin typeface="Times New Roman" panose="02020603050405020304" pitchFamily="18" charset="0"/>
              </a:rPr>
              <a:t>have investigated </a:t>
            </a:r>
            <a:r>
              <a:rPr lang="en-US" dirty="0">
                <a:solidFill>
                  <a:schemeClr val="bg1"/>
                </a:solidFill>
                <a:latin typeface="Times New Roman" panose="02020603050405020304" pitchFamily="18" charset="0"/>
              </a:rPr>
              <a:t>the impact of LT4 treatment on pregnancy complications in such </a:t>
            </a:r>
            <a:r>
              <a:rPr lang="en-US" dirty="0" smtClean="0">
                <a:solidFill>
                  <a:schemeClr val="bg1"/>
                </a:solidFill>
                <a:latin typeface="Times New Roman" panose="02020603050405020304" pitchFamily="18" charset="0"/>
              </a:rPr>
              <a:t>women.</a:t>
            </a:r>
          </a:p>
          <a:p>
            <a:endParaRPr lang="en-US" dirty="0">
              <a:solidFill>
                <a:schemeClr val="bg1"/>
              </a:solidFill>
            </a:endParaRPr>
          </a:p>
        </p:txBody>
      </p:sp>
    </p:spTree>
    <p:extLst>
      <p:ext uri="{BB962C8B-B14F-4D97-AF65-F5344CB8AC3E}">
        <p14:creationId xmlns:p14="http://schemas.microsoft.com/office/powerpoint/2010/main" val="1166064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FF00"/>
                </a:solidFill>
                <a:latin typeface="Times New Roman" panose="02020603050405020304" pitchFamily="18" charset="0"/>
              </a:rPr>
              <a:t>THYROID FUNCTION </a:t>
            </a:r>
            <a:r>
              <a:rPr lang="en-US" sz="3200" b="1" dirty="0" smtClean="0">
                <a:solidFill>
                  <a:srgbClr val="FFFF00"/>
                </a:solidFill>
                <a:latin typeface="Times New Roman" panose="02020603050405020304" pitchFamily="18" charset="0"/>
              </a:rPr>
              <a:t>TESTS DURING PREGNANCY</a:t>
            </a:r>
            <a:endParaRPr lang="en-US" sz="3200" dirty="0">
              <a:solidFill>
                <a:srgbClr val="FFFF00"/>
              </a:solidFill>
            </a:endParaRPr>
          </a:p>
        </p:txBody>
      </p:sp>
      <p:sp>
        <p:nvSpPr>
          <p:cNvPr id="3" name="Content Placeholder 2"/>
          <p:cNvSpPr>
            <a:spLocks noGrp="1"/>
          </p:cNvSpPr>
          <p:nvPr>
            <p:ph idx="1"/>
          </p:nvPr>
        </p:nvSpPr>
        <p:spPr/>
        <p:txBody>
          <a:bodyPr>
            <a:noAutofit/>
          </a:bodyPr>
          <a:lstStyle/>
          <a:p>
            <a:pPr lvl="0"/>
            <a:r>
              <a:rPr lang="en-US" sz="2600" dirty="0" smtClean="0">
                <a:solidFill>
                  <a:schemeClr val="bg1"/>
                </a:solidFill>
                <a:latin typeface="Times New Roman" panose="02020603050405020304" pitchFamily="18" charset="0"/>
              </a:rPr>
              <a:t>The </a:t>
            </a:r>
            <a:r>
              <a:rPr lang="en-US" sz="2600" dirty="0">
                <a:solidFill>
                  <a:schemeClr val="bg1"/>
                </a:solidFill>
                <a:latin typeface="Times New Roman" panose="02020603050405020304" pitchFamily="18" charset="0"/>
              </a:rPr>
              <a:t>reference ranges for the most widely applied tests, TSH and </a:t>
            </a:r>
            <a:r>
              <a:rPr lang="en-US" sz="2600" dirty="0" smtClean="0">
                <a:solidFill>
                  <a:schemeClr val="bg1"/>
                </a:solidFill>
                <a:latin typeface="Times New Roman" panose="02020603050405020304" pitchFamily="18" charset="0"/>
              </a:rPr>
              <a:t> FT4, </a:t>
            </a:r>
            <a:r>
              <a:rPr lang="en-US" sz="2600" dirty="0">
                <a:solidFill>
                  <a:schemeClr val="bg1"/>
                </a:solidFill>
                <a:latin typeface="Times New Roman" panose="02020603050405020304" pitchFamily="18" charset="0"/>
              </a:rPr>
              <a:t>may vary significantly in different populations</a:t>
            </a:r>
            <a:r>
              <a:rPr lang="en-US" sz="2600" dirty="0" smtClean="0">
                <a:solidFill>
                  <a:schemeClr val="bg1"/>
                </a:solidFill>
                <a:latin typeface="Times New Roman" panose="02020603050405020304" pitchFamily="18" charset="0"/>
              </a:rPr>
              <a:t>.</a:t>
            </a:r>
            <a:endParaRPr lang="en-US" sz="2600" dirty="0">
              <a:solidFill>
                <a:schemeClr val="bg1"/>
              </a:solidFill>
            </a:endParaRPr>
          </a:p>
          <a:p>
            <a:pPr lvl="0"/>
            <a:endParaRPr lang="en-US" sz="2600" dirty="0" smtClean="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TSH below </a:t>
            </a:r>
            <a:r>
              <a:rPr lang="en-US" sz="2600" dirty="0">
                <a:solidFill>
                  <a:schemeClr val="bg1"/>
                </a:solidFill>
                <a:latin typeface="Times New Roman" panose="02020603050405020304" pitchFamily="18" charset="0"/>
              </a:rPr>
              <a:t>the </a:t>
            </a:r>
            <a:r>
              <a:rPr lang="en-US" sz="2600" dirty="0" err="1">
                <a:solidFill>
                  <a:schemeClr val="bg1"/>
                </a:solidFill>
                <a:latin typeface="Times New Roman" panose="02020603050405020304" pitchFamily="18" charset="0"/>
              </a:rPr>
              <a:t>nonpregnant</a:t>
            </a:r>
            <a:r>
              <a:rPr lang="en-US" sz="2600" dirty="0">
                <a:solidFill>
                  <a:schemeClr val="bg1"/>
                </a:solidFill>
                <a:latin typeface="Times New Roman" panose="02020603050405020304" pitchFamily="18" charset="0"/>
              </a:rPr>
              <a:t> lower limit of 0.4 </a:t>
            </a:r>
            <a:r>
              <a:rPr lang="en-US" sz="2600" dirty="0" err="1">
                <a:solidFill>
                  <a:schemeClr val="bg1"/>
                </a:solidFill>
                <a:latin typeface="Times New Roman" panose="02020603050405020304" pitchFamily="18" charset="0"/>
              </a:rPr>
              <a:t>mU</a:t>
            </a:r>
            <a:r>
              <a:rPr lang="en-US" sz="2600" dirty="0">
                <a:solidFill>
                  <a:schemeClr val="bg1"/>
                </a:solidFill>
                <a:latin typeface="Times New Roman" panose="02020603050405020304" pitchFamily="18" charset="0"/>
              </a:rPr>
              <a:t>/L is observed in as many as 15% of </a:t>
            </a:r>
            <a:r>
              <a:rPr lang="en-US" sz="2600" dirty="0" smtClean="0">
                <a:solidFill>
                  <a:schemeClr val="bg1"/>
                </a:solidFill>
                <a:latin typeface="Times New Roman" panose="02020603050405020304" pitchFamily="18" charset="0"/>
              </a:rPr>
              <a:t>healthy </a:t>
            </a:r>
            <a:r>
              <a:rPr lang="en-US" sz="2600" dirty="0">
                <a:solidFill>
                  <a:schemeClr val="bg1"/>
                </a:solidFill>
                <a:latin typeface="Times New Roman" panose="02020603050405020304" pitchFamily="18" charset="0"/>
              </a:rPr>
              <a:t>women during </a:t>
            </a:r>
            <a:r>
              <a:rPr lang="en-US" sz="2600" dirty="0" smtClean="0">
                <a:solidFill>
                  <a:schemeClr val="bg1"/>
                </a:solidFill>
                <a:latin typeface="Times New Roman" panose="02020603050405020304" pitchFamily="18" charset="0"/>
              </a:rPr>
              <a:t>1th </a:t>
            </a:r>
            <a:r>
              <a:rPr lang="en-US" sz="2600" dirty="0">
                <a:solidFill>
                  <a:schemeClr val="bg1"/>
                </a:solidFill>
                <a:latin typeface="Times New Roman" panose="02020603050405020304" pitchFamily="18" charset="0"/>
              </a:rPr>
              <a:t>trimester of </a:t>
            </a:r>
            <a:r>
              <a:rPr lang="en-US" sz="2600" dirty="0" smtClean="0">
                <a:solidFill>
                  <a:schemeClr val="bg1"/>
                </a:solidFill>
                <a:latin typeface="Times New Roman" panose="02020603050405020304" pitchFamily="18" charset="0"/>
              </a:rPr>
              <a:t>pregnancy.</a:t>
            </a:r>
          </a:p>
          <a:p>
            <a:pPr lvl="0"/>
            <a:endParaRPr lang="en-US" sz="2600" dirty="0" smtClean="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The </a:t>
            </a:r>
            <a:r>
              <a:rPr lang="en-US" sz="2600" dirty="0">
                <a:solidFill>
                  <a:schemeClr val="bg1"/>
                </a:solidFill>
                <a:latin typeface="Times New Roman" panose="02020603050405020304" pitchFamily="18" charset="0"/>
              </a:rPr>
              <a:t>fraction </a:t>
            </a:r>
            <a:r>
              <a:rPr lang="en-US" sz="2600" dirty="0" smtClean="0">
                <a:solidFill>
                  <a:schemeClr val="bg1"/>
                </a:solidFill>
                <a:latin typeface="Times New Roman" panose="02020603050405020304" pitchFamily="18" charset="0"/>
              </a:rPr>
              <a:t>of women </a:t>
            </a:r>
            <a:r>
              <a:rPr lang="en-US" sz="2600" dirty="0">
                <a:solidFill>
                  <a:schemeClr val="bg1"/>
                </a:solidFill>
                <a:latin typeface="Times New Roman" panose="02020603050405020304" pitchFamily="18" charset="0"/>
              </a:rPr>
              <a:t>with a suppressed TSH falls to about 10% in the second trimester, and 5% in the </a:t>
            </a:r>
            <a:r>
              <a:rPr lang="en-US" sz="2600" dirty="0" smtClean="0">
                <a:solidFill>
                  <a:schemeClr val="bg1"/>
                </a:solidFill>
                <a:latin typeface="Times New Roman" panose="02020603050405020304" pitchFamily="18" charset="0"/>
              </a:rPr>
              <a:t>third trimester</a:t>
            </a:r>
            <a:endParaRPr lang="en-US" sz="2600" dirty="0">
              <a:solidFill>
                <a:schemeClr val="bg1"/>
              </a:solidFill>
            </a:endParaRPr>
          </a:p>
          <a:p>
            <a:pPr lvl="0"/>
            <a:endParaRPr lang="en-US" sz="2600" dirty="0">
              <a:solidFill>
                <a:schemeClr val="bg1"/>
              </a:solidFill>
              <a:latin typeface="Times New Roman" panose="02020603050405020304" pitchFamily="18" charset="0"/>
            </a:endParaRPr>
          </a:p>
          <a:p>
            <a:pPr marL="0" lvl="0" indent="0">
              <a:buNone/>
            </a:pPr>
            <a:endParaRPr lang="en-US" sz="26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6320606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rPr>
              <a:t>Recommendation </a:t>
            </a:r>
            <a:r>
              <a:rPr lang="en-US" b="1" dirty="0" smtClean="0">
                <a:solidFill>
                  <a:srgbClr val="FFFF00"/>
                </a:solidFill>
                <a:latin typeface="Times New Roman" panose="02020603050405020304" pitchFamily="18" charset="0"/>
              </a:rPr>
              <a:t>28</a:t>
            </a:r>
          </a:p>
          <a:p>
            <a:pPr marL="0" indent="0">
              <a:buNone/>
            </a:pPr>
            <a:r>
              <a:rPr lang="en-US" dirty="0" smtClean="0">
                <a:solidFill>
                  <a:schemeClr val="bg1"/>
                </a:solidFill>
                <a:latin typeface="Times New Roman" panose="02020603050405020304" pitchFamily="18" charset="0"/>
              </a:rPr>
              <a:t>Pregnant </a:t>
            </a:r>
            <a:r>
              <a:rPr lang="en-US" dirty="0">
                <a:solidFill>
                  <a:schemeClr val="bg1"/>
                </a:solidFill>
                <a:latin typeface="Times New Roman" panose="02020603050405020304" pitchFamily="18" charset="0"/>
              </a:rPr>
              <a:t>women with TSH concentrations &gt;2.5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 should be evaluated for TPO </a:t>
            </a:r>
            <a:r>
              <a:rPr lang="en-US" dirty="0" smtClean="0">
                <a:solidFill>
                  <a:schemeClr val="bg1"/>
                </a:solidFill>
                <a:latin typeface="Times New Roman" panose="02020603050405020304" pitchFamily="18" charset="0"/>
              </a:rPr>
              <a:t>antibody status.</a:t>
            </a:r>
            <a:endParaRPr lang="en-US"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6179131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3961"/>
            <a:ext cx="10515600" cy="6331974"/>
          </a:xfrm>
        </p:spPr>
        <p:txBody>
          <a:bodyPr>
            <a:normAutofit fontScale="92500" lnSpcReduction="20000"/>
          </a:bodyPr>
          <a:lstStyle/>
          <a:p>
            <a:pPr lvl="0"/>
            <a:r>
              <a:rPr lang="en-US" b="1" dirty="0" smtClean="0">
                <a:solidFill>
                  <a:srgbClr val="FFFF00"/>
                </a:solidFill>
                <a:latin typeface="Times New Roman" panose="02020603050405020304" pitchFamily="18" charset="0"/>
              </a:rPr>
              <a:t>Recommendation 29</a:t>
            </a:r>
          </a:p>
          <a:p>
            <a:pPr marL="0" lvl="0" indent="0">
              <a:buNone/>
            </a:pPr>
            <a:r>
              <a:rPr lang="en-US" dirty="0" smtClean="0">
                <a:solidFill>
                  <a:schemeClr val="bg1"/>
                </a:solidFill>
                <a:latin typeface="Times New Roman" panose="02020603050405020304" pitchFamily="18" charset="0"/>
              </a:rPr>
              <a:t>Subclinical </a:t>
            </a:r>
            <a:r>
              <a:rPr lang="en-US" dirty="0">
                <a:solidFill>
                  <a:schemeClr val="bg1"/>
                </a:solidFill>
                <a:latin typeface="Times New Roman" panose="02020603050405020304" pitchFamily="18" charset="0"/>
              </a:rPr>
              <a:t>hypothyroidism in pregnancy should be approached as follows:</a:t>
            </a:r>
          </a:p>
          <a:p>
            <a:pPr marL="0" lvl="0" indent="0">
              <a:buNone/>
            </a:pPr>
            <a:r>
              <a:rPr lang="en-US" b="1" dirty="0">
                <a:solidFill>
                  <a:schemeClr val="bg1"/>
                </a:solidFill>
                <a:latin typeface="Times New Roman" panose="02020603050405020304" pitchFamily="18" charset="0"/>
              </a:rPr>
              <a:t>a)</a:t>
            </a:r>
            <a:r>
              <a:rPr lang="en-US" dirty="0">
                <a:solidFill>
                  <a:schemeClr val="bg1"/>
                </a:solidFill>
                <a:latin typeface="Times New Roman" panose="02020603050405020304" pitchFamily="18" charset="0"/>
              </a:rPr>
              <a:t> Levothyroxine therapy is recommended for:</a:t>
            </a:r>
          </a:p>
          <a:p>
            <a:pPr marL="0" lvl="0" indent="0">
              <a:buNone/>
            </a:pPr>
            <a:r>
              <a:rPr lang="en-US" dirty="0" smtClean="0">
                <a:solidFill>
                  <a:schemeClr val="bg1"/>
                </a:solidFill>
                <a:latin typeface="Times New Roman" panose="02020603050405020304" pitchFamily="18" charset="0"/>
              </a:rPr>
              <a:t>TPO </a:t>
            </a:r>
            <a:r>
              <a:rPr lang="en-US" dirty="0">
                <a:solidFill>
                  <a:schemeClr val="bg1"/>
                </a:solidFill>
                <a:latin typeface="Times New Roman" panose="02020603050405020304" pitchFamily="18" charset="0"/>
              </a:rPr>
              <a:t>antibody positive women with a TSH greater than the pregnancy specific </a:t>
            </a:r>
            <a:r>
              <a:rPr lang="en-US" dirty="0" smtClean="0">
                <a:solidFill>
                  <a:schemeClr val="bg1"/>
                </a:solidFill>
                <a:latin typeface="Times New Roman" panose="02020603050405020304" pitchFamily="18" charset="0"/>
              </a:rPr>
              <a:t>reference range</a:t>
            </a:r>
            <a:endParaRPr lang="en-US" dirty="0">
              <a:solidFill>
                <a:schemeClr val="bg1"/>
              </a:solidFill>
              <a:latin typeface="Times New Roman" panose="02020603050405020304" pitchFamily="18" charset="0"/>
            </a:endParaRPr>
          </a:p>
          <a:p>
            <a:pPr marL="0" lvl="0" indent="0">
              <a:buNone/>
            </a:pPr>
            <a:r>
              <a:rPr lang="en-US" b="1" i="1" dirty="0">
                <a:solidFill>
                  <a:srgbClr val="FFFF00"/>
                </a:solidFill>
                <a:latin typeface="Times New Roman" panose="02020603050405020304" pitchFamily="18" charset="0"/>
              </a:rPr>
              <a:t>(Strong recommendation, Moderate quality </a:t>
            </a:r>
            <a:r>
              <a:rPr lang="en-US" b="1" i="1" dirty="0" smtClean="0">
                <a:solidFill>
                  <a:srgbClr val="FFFF00"/>
                </a:solidFill>
                <a:latin typeface="Times New Roman" panose="02020603050405020304" pitchFamily="18" charset="0"/>
              </a:rPr>
              <a:t>evidence)</a:t>
            </a:r>
          </a:p>
          <a:p>
            <a:pPr marL="0" lvl="0" indent="0">
              <a:buNone/>
            </a:pPr>
            <a:r>
              <a:rPr lang="en-US" dirty="0" smtClean="0">
                <a:solidFill>
                  <a:schemeClr val="bg1"/>
                </a:solidFill>
                <a:latin typeface="Times New Roman" panose="02020603050405020304" pitchFamily="18" charset="0"/>
              </a:rPr>
              <a:t>TPO </a:t>
            </a:r>
            <a:r>
              <a:rPr lang="en-US" dirty="0">
                <a:solidFill>
                  <a:schemeClr val="bg1"/>
                </a:solidFill>
                <a:latin typeface="Times New Roman" panose="02020603050405020304" pitchFamily="18" charset="0"/>
              </a:rPr>
              <a:t>antibody negative women with a TSH greater than 10.0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a:t>
            </a:r>
          </a:p>
          <a:p>
            <a:pPr marL="0" lvl="0" indent="0">
              <a:buNone/>
            </a:pPr>
            <a:r>
              <a:rPr lang="en-US" b="1" i="1" dirty="0">
                <a:solidFill>
                  <a:srgbClr val="FFFF00"/>
                </a:solidFill>
                <a:latin typeface="Times New Roman" panose="02020603050405020304" pitchFamily="18" charset="0"/>
              </a:rPr>
              <a:t>(Strong recommendation, Low quality evidence)</a:t>
            </a:r>
          </a:p>
          <a:p>
            <a:pPr marL="0" lvl="0" indent="0">
              <a:buNone/>
            </a:pPr>
            <a:endParaRPr lang="en-US" dirty="0" smtClean="0">
              <a:solidFill>
                <a:srgbClr val="FFFF00"/>
              </a:solidFill>
              <a:latin typeface="Times New Roman" panose="02020603050405020304" pitchFamily="18" charset="0"/>
            </a:endParaRPr>
          </a:p>
          <a:p>
            <a:pPr marL="0" lvl="0" indent="0">
              <a:buNone/>
            </a:pPr>
            <a:r>
              <a:rPr lang="en-US" b="1" dirty="0" smtClean="0">
                <a:solidFill>
                  <a:schemeClr val="bg1"/>
                </a:solidFill>
                <a:latin typeface="Times New Roman" panose="02020603050405020304" pitchFamily="18" charset="0"/>
              </a:rPr>
              <a:t>b</a:t>
            </a:r>
            <a:r>
              <a:rPr lang="en-US" b="1" dirty="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Levothyroxine therapy may be considered for:</a:t>
            </a:r>
          </a:p>
          <a:p>
            <a:pPr marL="0" lvl="0" indent="0">
              <a:buNone/>
            </a:pPr>
            <a:r>
              <a:rPr lang="en-US" dirty="0" smtClean="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TPO antibody positive women with TSH concentrations &gt; 2.5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 and below </a:t>
            </a:r>
            <a:r>
              <a:rPr lang="en-US" dirty="0" smtClean="0">
                <a:solidFill>
                  <a:schemeClr val="bg1"/>
                </a:solidFill>
                <a:latin typeface="Times New Roman" panose="02020603050405020304" pitchFamily="18" charset="0"/>
              </a:rPr>
              <a:t>the upper </a:t>
            </a:r>
            <a:r>
              <a:rPr lang="en-US" dirty="0">
                <a:solidFill>
                  <a:schemeClr val="bg1"/>
                </a:solidFill>
                <a:latin typeface="Times New Roman" panose="02020603050405020304" pitchFamily="18" charset="0"/>
              </a:rPr>
              <a:t>limit of the pregnancy specific reference range.</a:t>
            </a:r>
          </a:p>
          <a:p>
            <a:pPr marL="0" lvl="0" indent="0">
              <a:buNone/>
            </a:pPr>
            <a:r>
              <a:rPr lang="en-US" b="1" i="1" dirty="0">
                <a:solidFill>
                  <a:srgbClr val="FFFF00"/>
                </a:solidFill>
                <a:latin typeface="Times New Roman" panose="02020603050405020304" pitchFamily="18" charset="0"/>
              </a:rPr>
              <a:t>(Weak recommendation, Moderate quality evidence)</a:t>
            </a:r>
          </a:p>
          <a:p>
            <a:pPr marL="0" lvl="0" indent="0">
              <a:buNone/>
            </a:pPr>
            <a:r>
              <a:rPr lang="en-US" dirty="0" smtClean="0">
                <a:solidFill>
                  <a:schemeClr val="bg1"/>
                </a:solidFill>
                <a:latin typeface="Times New Roman" panose="02020603050405020304" pitchFamily="18" charset="0"/>
              </a:rPr>
              <a:t>TPO </a:t>
            </a:r>
            <a:r>
              <a:rPr lang="en-US" dirty="0">
                <a:solidFill>
                  <a:schemeClr val="bg1"/>
                </a:solidFill>
                <a:latin typeface="Times New Roman" panose="02020603050405020304" pitchFamily="18" charset="0"/>
              </a:rPr>
              <a:t>antibody negative women with </a:t>
            </a:r>
            <a:r>
              <a:rPr lang="en-US" dirty="0" smtClean="0">
                <a:solidFill>
                  <a:schemeClr val="bg1"/>
                </a:solidFill>
                <a:latin typeface="Times New Roman" panose="02020603050405020304" pitchFamily="18" charset="0"/>
              </a:rPr>
              <a:t>TSH concentrations </a:t>
            </a:r>
            <a:r>
              <a:rPr lang="en-US" dirty="0">
                <a:solidFill>
                  <a:schemeClr val="bg1"/>
                </a:solidFill>
                <a:latin typeface="Times New Roman" panose="02020603050405020304" pitchFamily="18" charset="0"/>
              </a:rPr>
              <a:t>greater than the pregnancy specific reference range and below 10.0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a:t>
            </a:r>
            <a:r>
              <a:rPr lang="en-US" dirty="0" smtClean="0">
                <a:solidFill>
                  <a:schemeClr val="bg1"/>
                </a:solidFill>
                <a:latin typeface="Times New Roman" panose="02020603050405020304" pitchFamily="18" charset="0"/>
              </a:rPr>
              <a:t>.</a:t>
            </a:r>
            <a:r>
              <a:rPr lang="en-US" b="1" i="1" dirty="0">
                <a:solidFill>
                  <a:schemeClr val="bg1"/>
                </a:solidFill>
                <a:latin typeface="Times New Roman" panose="02020603050405020304" pitchFamily="18" charset="0"/>
              </a:rPr>
              <a:t> </a:t>
            </a:r>
            <a:endParaRPr lang="en-US" b="1" i="1" dirty="0" smtClean="0">
              <a:solidFill>
                <a:schemeClr val="bg1"/>
              </a:solidFill>
              <a:latin typeface="Times New Roman" panose="02020603050405020304" pitchFamily="18" charset="0"/>
            </a:endParaRPr>
          </a:p>
          <a:p>
            <a:pPr marL="0" lvl="0" indent="0">
              <a:buNone/>
            </a:pPr>
            <a:r>
              <a:rPr lang="en-US" b="1" i="1" dirty="0" smtClean="0">
                <a:solidFill>
                  <a:srgbClr val="FFFF00"/>
                </a:solidFill>
                <a:latin typeface="Times New Roman" panose="02020603050405020304" pitchFamily="18" charset="0"/>
              </a:rPr>
              <a:t>(</a:t>
            </a:r>
            <a:r>
              <a:rPr lang="en-US" b="1" i="1" dirty="0">
                <a:solidFill>
                  <a:srgbClr val="FFFF00"/>
                </a:solidFill>
                <a:latin typeface="Times New Roman" panose="02020603050405020304" pitchFamily="18" charset="0"/>
              </a:rPr>
              <a:t>Weak recommendation, Low quality evidence)</a:t>
            </a:r>
          </a:p>
          <a:p>
            <a:pPr marL="0" indent="0">
              <a:buNone/>
            </a:pPr>
            <a:endParaRPr lang="en-US" sz="2400" b="1" i="1" dirty="0" smtClean="0">
              <a:solidFill>
                <a:srgbClr val="FFFF00"/>
              </a:solidFill>
              <a:latin typeface="Times New Roman" panose="02020603050405020304" pitchFamily="18" charset="0"/>
            </a:endParaRPr>
          </a:p>
          <a:p>
            <a:pPr marL="0" indent="0">
              <a:buNone/>
            </a:pPr>
            <a:endParaRPr lang="en-US" dirty="0">
              <a:solidFill>
                <a:srgbClr val="FFFF00"/>
              </a:solidFill>
            </a:endParaRPr>
          </a:p>
        </p:txBody>
      </p:sp>
    </p:spTree>
    <p:extLst>
      <p:ext uri="{BB962C8B-B14F-4D97-AF65-F5344CB8AC3E}">
        <p14:creationId xmlns:p14="http://schemas.microsoft.com/office/powerpoint/2010/main" val="8486604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838200" y="1561465"/>
            <a:ext cx="10515600" cy="4351338"/>
          </a:xfrm>
        </p:spPr>
        <p:txBody>
          <a:bodyPr>
            <a:normAutofit lnSpcReduction="10000"/>
          </a:bodyPr>
          <a:lstStyle/>
          <a:p>
            <a:pPr marL="0" lvl="0" indent="0">
              <a:buNone/>
            </a:pPr>
            <a:r>
              <a:rPr lang="en-US" b="1" i="1" dirty="0" smtClean="0">
                <a:solidFill>
                  <a:schemeClr val="bg1"/>
                </a:solidFill>
                <a:latin typeface="Times New Roman" panose="02020603050405020304" pitchFamily="18" charset="0"/>
              </a:rPr>
              <a:t>c) </a:t>
            </a:r>
            <a:r>
              <a:rPr lang="en-US" dirty="0">
                <a:solidFill>
                  <a:schemeClr val="bg1"/>
                </a:solidFill>
                <a:latin typeface="Times New Roman" panose="02020603050405020304" pitchFamily="18" charset="0"/>
              </a:rPr>
              <a:t>Levothyroxine therapy is not recommended for:</a:t>
            </a:r>
          </a:p>
          <a:p>
            <a:pPr marL="0" lvl="0" indent="0">
              <a:buNone/>
            </a:pPr>
            <a:r>
              <a:rPr lang="en-US" b="1" i="1" dirty="0">
                <a:solidFill>
                  <a:schemeClr val="bg1"/>
                </a:solidFill>
                <a:latin typeface="Times New Roman" panose="02020603050405020304" pitchFamily="18" charset="0"/>
              </a:rPr>
              <a:t> </a:t>
            </a:r>
            <a:r>
              <a:rPr lang="en-US" dirty="0">
                <a:solidFill>
                  <a:schemeClr val="bg1"/>
                </a:solidFill>
                <a:latin typeface="Times New Roman" panose="02020603050405020304" pitchFamily="18" charset="0"/>
              </a:rPr>
              <a:t>TPO antibody negative women with a normal TSH (TSH within the pregnancy specific reference range, or &lt; 4.0 </a:t>
            </a:r>
            <a:r>
              <a:rPr lang="en-US" dirty="0" err="1">
                <a:solidFill>
                  <a:schemeClr val="bg1"/>
                </a:solidFill>
                <a:latin typeface="Times New Roman" panose="02020603050405020304" pitchFamily="18" charset="0"/>
              </a:rPr>
              <a:t>mU</a:t>
            </a:r>
            <a:r>
              <a:rPr lang="en-US" dirty="0">
                <a:solidFill>
                  <a:schemeClr val="bg1"/>
                </a:solidFill>
                <a:latin typeface="Times New Roman" panose="02020603050405020304" pitchFamily="18" charset="0"/>
              </a:rPr>
              <a:t>/L if unavailable).</a:t>
            </a:r>
          </a:p>
          <a:p>
            <a:pPr marL="0" lvl="0" indent="0">
              <a:buNone/>
            </a:pPr>
            <a:r>
              <a:rPr lang="en-US" b="1" i="1" dirty="0">
                <a:solidFill>
                  <a:srgbClr val="FFFF00"/>
                </a:solidFill>
                <a:latin typeface="Times New Roman" panose="02020603050405020304" pitchFamily="18" charset="0"/>
              </a:rPr>
              <a:t>(Strong recommendation, High quality evidence).</a:t>
            </a:r>
            <a:endParaRPr lang="en-US" dirty="0">
              <a:solidFill>
                <a:srgbClr val="FFFF00"/>
              </a:solidFill>
            </a:endParaRPr>
          </a:p>
          <a:p>
            <a:pPr lvl="0"/>
            <a:endParaRPr lang="en-US" sz="2400" dirty="0">
              <a:solidFill>
                <a:srgbClr val="FFFF00"/>
              </a:solidFill>
            </a:endParaRPr>
          </a:p>
          <a:p>
            <a:pPr marL="0" indent="0">
              <a:buNone/>
            </a:pPr>
            <a:endParaRPr lang="en-US" sz="2000" dirty="0" smtClean="0">
              <a:solidFill>
                <a:srgbClr val="FFFF99"/>
              </a:solidFill>
              <a:latin typeface="Times New Roman" panose="02020603050405020304" pitchFamily="18" charset="0"/>
              <a:cs typeface="Times New Roman" panose="02020603050405020304" pitchFamily="18" charset="0"/>
            </a:endParaRPr>
          </a:p>
          <a:p>
            <a:pPr marL="0" indent="0">
              <a:buNone/>
            </a:pPr>
            <a:r>
              <a:rPr lang="en-US" sz="2000" b="1" dirty="0" smtClean="0">
                <a:solidFill>
                  <a:srgbClr val="FFFF99"/>
                </a:solidFill>
                <a:latin typeface="Times New Roman" panose="02020603050405020304" pitchFamily="18" charset="0"/>
                <a:cs typeface="Times New Roman" panose="02020603050405020304" pitchFamily="18" charset="0"/>
              </a:rPr>
              <a:t>(RECOMMENDATION 8 </a:t>
            </a:r>
            <a:r>
              <a:rPr lang="en-US" sz="2000" dirty="0" smtClean="0">
                <a:solidFill>
                  <a:srgbClr val="FFFF99"/>
                </a:solidFill>
                <a:latin typeface="Times New Roman" panose="02020603050405020304" pitchFamily="18" charset="0"/>
                <a:cs typeface="Times New Roman" panose="02020603050405020304" pitchFamily="18" charset="0"/>
              </a:rPr>
              <a:t>SCH </a:t>
            </a:r>
            <a:r>
              <a:rPr lang="en-US" sz="2000" dirty="0">
                <a:solidFill>
                  <a:srgbClr val="FFFF99"/>
                </a:solidFill>
                <a:latin typeface="Times New Roman" panose="02020603050405020304" pitchFamily="18" charset="0"/>
                <a:cs typeface="Times New Roman" panose="02020603050405020304" pitchFamily="18" charset="0"/>
              </a:rPr>
              <a:t>has been associated with adverse maternal and </a:t>
            </a:r>
            <a:r>
              <a:rPr lang="en-US" sz="2000" dirty="0" smtClean="0">
                <a:solidFill>
                  <a:srgbClr val="FFFF99"/>
                </a:solidFill>
                <a:latin typeface="Times New Roman" panose="02020603050405020304" pitchFamily="18" charset="0"/>
                <a:cs typeface="Times New Roman" panose="02020603050405020304" pitchFamily="18" charset="0"/>
              </a:rPr>
              <a:t>fetal outcomes</a:t>
            </a:r>
            <a:r>
              <a:rPr lang="en-US" sz="2000" dirty="0">
                <a:solidFill>
                  <a:srgbClr val="FFFF99"/>
                </a:solidFill>
                <a:latin typeface="Times New Roman" panose="02020603050405020304" pitchFamily="18" charset="0"/>
                <a:cs typeface="Times New Roman" panose="02020603050405020304" pitchFamily="18" charset="0"/>
              </a:rPr>
              <a:t>. However, due to the lack of randomized </a:t>
            </a:r>
            <a:r>
              <a:rPr lang="en-US" sz="2000" dirty="0" smtClean="0">
                <a:solidFill>
                  <a:srgbClr val="FFFF99"/>
                </a:solidFill>
                <a:latin typeface="Times New Roman" panose="02020603050405020304" pitchFamily="18" charset="0"/>
                <a:cs typeface="Times New Roman" panose="02020603050405020304" pitchFamily="18" charset="0"/>
              </a:rPr>
              <a:t>controlled trials </a:t>
            </a:r>
            <a:r>
              <a:rPr lang="en-US" sz="2000" dirty="0">
                <a:solidFill>
                  <a:srgbClr val="FFFF99"/>
                </a:solidFill>
                <a:latin typeface="Times New Roman" panose="02020603050405020304" pitchFamily="18" charset="0"/>
                <a:cs typeface="Times New Roman" panose="02020603050405020304" pitchFamily="18" charset="0"/>
              </a:rPr>
              <a:t>there is insufficient evidence to recommend </a:t>
            </a:r>
            <a:r>
              <a:rPr lang="en-US" sz="2000" dirty="0" smtClean="0">
                <a:solidFill>
                  <a:srgbClr val="FFFF99"/>
                </a:solidFill>
                <a:latin typeface="Times New Roman" panose="02020603050405020304" pitchFamily="18" charset="0"/>
                <a:cs typeface="Times New Roman" panose="02020603050405020304" pitchFamily="18" charset="0"/>
              </a:rPr>
              <a:t>for or </a:t>
            </a:r>
            <a:r>
              <a:rPr lang="en-US" sz="2000" dirty="0">
                <a:solidFill>
                  <a:srgbClr val="FFFF99"/>
                </a:solidFill>
                <a:latin typeface="Times New Roman" panose="02020603050405020304" pitchFamily="18" charset="0"/>
                <a:cs typeface="Times New Roman" panose="02020603050405020304" pitchFamily="18" charset="0"/>
              </a:rPr>
              <a:t>against </a:t>
            </a:r>
            <a:r>
              <a:rPr lang="en-US" sz="2000" dirty="0" smtClean="0">
                <a:solidFill>
                  <a:srgbClr val="FFFF99"/>
                </a:solidFill>
                <a:latin typeface="Times New Roman" panose="02020603050405020304" pitchFamily="18" charset="0"/>
                <a:cs typeface="Times New Roman" panose="02020603050405020304" pitchFamily="18" charset="0"/>
              </a:rPr>
              <a:t>universal </a:t>
            </a:r>
            <a:r>
              <a:rPr lang="en-US" sz="2000" dirty="0">
                <a:solidFill>
                  <a:srgbClr val="FFFF99"/>
                </a:solidFill>
                <a:latin typeface="Times New Roman" panose="02020603050405020304" pitchFamily="18" charset="0"/>
                <a:cs typeface="Times New Roman" panose="02020603050405020304" pitchFamily="18" charset="0"/>
              </a:rPr>
              <a:t>LT4 treatment in </a:t>
            </a:r>
            <a:r>
              <a:rPr lang="en-US" sz="2000" dirty="0" err="1" smtClean="0">
                <a:solidFill>
                  <a:srgbClr val="FFFF99"/>
                </a:solidFill>
                <a:latin typeface="Times New Roman" panose="02020603050405020304" pitchFamily="18" charset="0"/>
                <a:cs typeface="Times New Roman" panose="02020603050405020304" pitchFamily="18" charset="0"/>
              </a:rPr>
              <a:t>TAb</a:t>
            </a:r>
            <a:r>
              <a:rPr lang="en-US" sz="2000" dirty="0" smtClean="0">
                <a:solidFill>
                  <a:srgbClr val="FFFF99"/>
                </a:solidFill>
                <a:latin typeface="Times New Roman" panose="02020603050405020304" pitchFamily="18" charset="0"/>
                <a:cs typeface="Times New Roman" panose="02020603050405020304" pitchFamily="18" charset="0"/>
              </a:rPr>
              <a:t>(-) </a:t>
            </a:r>
            <a:r>
              <a:rPr lang="en-US" sz="2000" dirty="0">
                <a:solidFill>
                  <a:srgbClr val="FFFF99"/>
                </a:solidFill>
                <a:latin typeface="Times New Roman" panose="02020603050405020304" pitchFamily="18" charset="0"/>
                <a:cs typeface="Times New Roman" panose="02020603050405020304" pitchFamily="18" charset="0"/>
              </a:rPr>
              <a:t>pregnant </a:t>
            </a:r>
            <a:r>
              <a:rPr lang="en-US" sz="2000" dirty="0" smtClean="0">
                <a:solidFill>
                  <a:srgbClr val="FFFF99"/>
                </a:solidFill>
                <a:latin typeface="Times New Roman" panose="02020603050405020304" pitchFamily="18" charset="0"/>
                <a:cs typeface="Times New Roman" panose="02020603050405020304" pitchFamily="18" charset="0"/>
              </a:rPr>
              <a:t>women with </a:t>
            </a:r>
            <a:r>
              <a:rPr lang="en-US" sz="2000" dirty="0" err="1" smtClean="0">
                <a:solidFill>
                  <a:srgbClr val="FFFF99"/>
                </a:solidFill>
                <a:latin typeface="Times New Roman" panose="02020603050405020304" pitchFamily="18" charset="0"/>
                <a:cs typeface="Times New Roman" panose="02020603050405020304" pitchFamily="18" charset="0"/>
              </a:rPr>
              <a:t>SCH.Level</a:t>
            </a:r>
            <a:r>
              <a:rPr lang="en-US" sz="2000" dirty="0" smtClean="0">
                <a:solidFill>
                  <a:srgbClr val="FFFF99"/>
                </a:solidFill>
                <a:latin typeface="Times New Roman" panose="02020603050405020304" pitchFamily="18" charset="0"/>
                <a:cs typeface="Times New Roman" panose="02020603050405020304" pitchFamily="18" charset="0"/>
              </a:rPr>
              <a:t> I-USPSTF)</a:t>
            </a:r>
          </a:p>
          <a:p>
            <a:pPr marL="0" indent="0">
              <a:buNone/>
            </a:pPr>
            <a:r>
              <a:rPr lang="en-US" sz="2000" dirty="0" smtClean="0">
                <a:solidFill>
                  <a:srgbClr val="FFFF99"/>
                </a:solidFill>
                <a:latin typeface="Times New Roman" panose="02020603050405020304" pitchFamily="18" charset="0"/>
                <a:cs typeface="Times New Roman" panose="02020603050405020304" pitchFamily="18" charset="0"/>
              </a:rPr>
              <a:t>(</a:t>
            </a:r>
            <a:r>
              <a:rPr lang="en-US" sz="2000" b="1" dirty="0" smtClean="0">
                <a:solidFill>
                  <a:srgbClr val="FFFF99"/>
                </a:solidFill>
                <a:latin typeface="Times New Roman" panose="02020603050405020304" pitchFamily="18" charset="0"/>
                <a:cs typeface="Times New Roman" panose="02020603050405020304" pitchFamily="18" charset="0"/>
              </a:rPr>
              <a:t>RECOMMENDATION 9</a:t>
            </a:r>
            <a:r>
              <a:rPr lang="en-US" sz="2000" dirty="0" smtClean="0">
                <a:solidFill>
                  <a:srgbClr val="FFFF99"/>
                </a:solidFill>
                <a:latin typeface="Times New Roman" panose="02020603050405020304" pitchFamily="18" charset="0"/>
                <a:cs typeface="Times New Roman" panose="02020603050405020304" pitchFamily="18" charset="0"/>
              </a:rPr>
              <a:t> Women </a:t>
            </a:r>
            <a:r>
              <a:rPr lang="en-US" sz="2000" dirty="0">
                <a:solidFill>
                  <a:srgbClr val="FFFF99"/>
                </a:solidFill>
                <a:latin typeface="Times New Roman" panose="02020603050405020304" pitchFamily="18" charset="0"/>
                <a:cs typeface="Times New Roman" panose="02020603050405020304" pitchFamily="18" charset="0"/>
              </a:rPr>
              <a:t>who are positive for </a:t>
            </a:r>
            <a:r>
              <a:rPr lang="en-US" sz="2000" dirty="0" err="1">
                <a:solidFill>
                  <a:srgbClr val="FFFF99"/>
                </a:solidFill>
                <a:latin typeface="Times New Roman" panose="02020603050405020304" pitchFamily="18" charset="0"/>
                <a:cs typeface="Times New Roman" panose="02020603050405020304" pitchFamily="18" charset="0"/>
              </a:rPr>
              <a:t>TPOAb</a:t>
            </a:r>
            <a:r>
              <a:rPr lang="en-US" sz="2000" dirty="0">
                <a:solidFill>
                  <a:srgbClr val="FFFF99"/>
                </a:solidFill>
                <a:latin typeface="Times New Roman" panose="02020603050405020304" pitchFamily="18" charset="0"/>
                <a:cs typeface="Times New Roman" panose="02020603050405020304" pitchFamily="18" charset="0"/>
              </a:rPr>
              <a:t> and have SCH </a:t>
            </a:r>
            <a:r>
              <a:rPr lang="en-US" sz="2000" dirty="0" smtClean="0">
                <a:solidFill>
                  <a:srgbClr val="FFFF99"/>
                </a:solidFill>
                <a:latin typeface="Times New Roman" panose="02020603050405020304" pitchFamily="18" charset="0"/>
                <a:cs typeface="Times New Roman" panose="02020603050405020304" pitchFamily="18" charset="0"/>
              </a:rPr>
              <a:t>should be </a:t>
            </a:r>
            <a:r>
              <a:rPr lang="en-US" sz="2000" dirty="0">
                <a:solidFill>
                  <a:srgbClr val="FFFF99"/>
                </a:solidFill>
                <a:latin typeface="Times New Roman" panose="02020603050405020304" pitchFamily="18" charset="0"/>
                <a:cs typeface="Times New Roman" panose="02020603050405020304" pitchFamily="18" charset="0"/>
              </a:rPr>
              <a:t>treated with LT4. Level </a:t>
            </a:r>
            <a:r>
              <a:rPr lang="en-US" sz="2000" dirty="0" smtClean="0">
                <a:solidFill>
                  <a:srgbClr val="FFFF99"/>
                </a:solidFill>
                <a:latin typeface="Times New Roman" panose="02020603050405020304" pitchFamily="18" charset="0"/>
                <a:cs typeface="Times New Roman" panose="02020603050405020304" pitchFamily="18" charset="0"/>
              </a:rPr>
              <a:t>B-USPSTF)</a:t>
            </a:r>
            <a:endParaRPr lang="en-US" sz="2000" dirty="0">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19862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16525" y="10160"/>
            <a:ext cx="9478576" cy="6847840"/>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619083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683045" cy="1747300"/>
          </a:xfrm>
          <a:prstGeom prst="rect">
            <a:avLst/>
          </a:prstGeom>
        </p:spPr>
      </p:pic>
      <p:sp>
        <p:nvSpPr>
          <p:cNvPr id="2" name="Title 1"/>
          <p:cNvSpPr>
            <a:spLocks noGrp="1"/>
          </p:cNvSpPr>
          <p:nvPr>
            <p:ph type="title"/>
          </p:nvPr>
        </p:nvSpPr>
        <p:spPr>
          <a:xfrm>
            <a:off x="7421998" y="6223819"/>
            <a:ext cx="2170471" cy="819932"/>
          </a:xfrm>
        </p:spPr>
        <p:txBody>
          <a:bodyPr>
            <a:normAutofit/>
          </a:bodyPr>
          <a:lstStyle/>
          <a:p>
            <a:r>
              <a:rPr lang="en-US" sz="2000" u="sng" dirty="0" smtClean="0">
                <a:solidFill>
                  <a:schemeClr val="bg1"/>
                </a:solidFill>
                <a:latin typeface="Arial" panose="020B0604020202020204" pitchFamily="34" charset="0"/>
                <a:cs typeface="Arial" panose="020B0604020202020204" pitchFamily="34" charset="0"/>
              </a:rPr>
              <a:t>Thyroid 2014</a:t>
            </a:r>
            <a:endParaRPr lang="en-US" sz="2000" u="sng"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452442" y="1848465"/>
            <a:ext cx="6604876" cy="4649710"/>
          </a:xfrm>
          <a:prstGeom prst="rect">
            <a:avLst/>
          </a:prstGeom>
        </p:spPr>
      </p:pic>
    </p:spTree>
    <p:extLst>
      <p:ext uri="{BB962C8B-B14F-4D97-AF65-F5344CB8AC3E}">
        <p14:creationId xmlns:p14="http://schemas.microsoft.com/office/powerpoint/2010/main" val="18351647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rot="5400000">
            <a:off x="4056600" y="-773919"/>
            <a:ext cx="4078800" cy="9008015"/>
          </a:xfrm>
          <a:prstGeom prst="rect">
            <a:avLst/>
          </a:prstGeom>
        </p:spPr>
      </p:pic>
      <p:sp>
        <p:nvSpPr>
          <p:cNvPr id="3" name="Flowchart: Process 2"/>
          <p:cNvSpPr/>
          <p:nvPr/>
        </p:nvSpPr>
        <p:spPr>
          <a:xfrm>
            <a:off x="4748981" y="2477293"/>
            <a:ext cx="1533832" cy="2654710"/>
          </a:xfrm>
          <a:prstGeom prst="flowChart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8101780" y="2477729"/>
            <a:ext cx="1691149" cy="2743200"/>
          </a:xfrm>
          <a:prstGeom prst="flowChartProcess">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216400" y="2184400"/>
            <a:ext cx="213360" cy="213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675120" y="2184400"/>
            <a:ext cx="182880" cy="213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7528560" y="2184400"/>
            <a:ext cx="193040" cy="213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421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The </a:t>
            </a:r>
            <a:r>
              <a:rPr lang="en-US" dirty="0" smtClean="0">
                <a:solidFill>
                  <a:schemeClr val="bg1"/>
                </a:solidFill>
                <a:latin typeface="Times New Roman" panose="02020603050405020304" pitchFamily="18" charset="0"/>
                <a:cs typeface="Times New Roman" panose="02020603050405020304" pitchFamily="18" charset="0"/>
              </a:rPr>
              <a:t>results revealed </a:t>
            </a:r>
            <a:r>
              <a:rPr lang="en-US" dirty="0">
                <a:solidFill>
                  <a:schemeClr val="bg1"/>
                </a:solidFill>
                <a:latin typeface="Times New Roman" panose="02020603050405020304" pitchFamily="18" charset="0"/>
                <a:cs typeface="Times New Roman" panose="02020603050405020304" pitchFamily="18" charset="0"/>
              </a:rPr>
              <a:t>that, through the eighth week of pregnancy, </a:t>
            </a:r>
            <a:r>
              <a:rPr lang="en-US" dirty="0" smtClean="0">
                <a:solidFill>
                  <a:schemeClr val="bg1"/>
                </a:solidFill>
                <a:latin typeface="Times New Roman" panose="02020603050405020304" pitchFamily="18" charset="0"/>
                <a:cs typeface="Times New Roman" panose="02020603050405020304" pitchFamily="18" charset="0"/>
              </a:rPr>
              <a:t>women whose </a:t>
            </a:r>
            <a:r>
              <a:rPr lang="en-US" dirty="0">
                <a:solidFill>
                  <a:schemeClr val="bg1"/>
                </a:solidFill>
                <a:latin typeface="Times New Roman" panose="02020603050405020304" pitchFamily="18" charset="0"/>
                <a:cs typeface="Times New Roman" panose="02020603050405020304" pitchFamily="18" charset="0"/>
              </a:rPr>
              <a:t>TSH values were above the upper limit of the </a:t>
            </a:r>
            <a:r>
              <a:rPr lang="en-US" dirty="0" smtClean="0">
                <a:solidFill>
                  <a:schemeClr val="bg1"/>
                </a:solidFill>
                <a:latin typeface="Times New Roman" panose="02020603050405020304" pitchFamily="18" charset="0"/>
                <a:cs typeface="Times New Roman" panose="02020603050405020304" pitchFamily="18" charset="0"/>
              </a:rPr>
              <a:t>pregnancy-specific </a:t>
            </a:r>
            <a:r>
              <a:rPr lang="en-US" dirty="0">
                <a:solidFill>
                  <a:schemeClr val="bg1"/>
                </a:solidFill>
                <a:latin typeface="Times New Roman" panose="02020603050405020304" pitchFamily="18" charset="0"/>
                <a:cs typeface="Times New Roman" panose="02020603050405020304" pitchFamily="18" charset="0"/>
              </a:rPr>
              <a:t>interval (SCH 2 with 5.22 </a:t>
            </a:r>
            <a:r>
              <a:rPr lang="en-US" dirty="0" smtClean="0">
                <a:solidFill>
                  <a:schemeClr val="bg1"/>
                </a:solidFill>
                <a:latin typeface="Times New Roman" panose="02020603050405020304" pitchFamily="18" charset="0"/>
                <a:cs typeface="Times New Roman" panose="02020603050405020304" pitchFamily="18" charset="0"/>
              </a:rPr>
              <a:t>&lt; </a:t>
            </a:r>
            <a:r>
              <a:rPr lang="en-US" dirty="0">
                <a:solidFill>
                  <a:schemeClr val="bg1"/>
                </a:solidFill>
                <a:latin typeface="Times New Roman" panose="02020603050405020304" pitchFamily="18" charset="0"/>
                <a:cs typeface="Times New Roman" panose="02020603050405020304" pitchFamily="18" charset="0"/>
              </a:rPr>
              <a:t>TSH &lt; 10 </a:t>
            </a:r>
            <a:r>
              <a:rPr lang="en-US" dirty="0" err="1" smtClean="0">
                <a:solidFill>
                  <a:schemeClr val="bg1"/>
                </a:solidFill>
                <a:latin typeface="Times New Roman" panose="02020603050405020304" pitchFamily="18" charset="0"/>
                <a:cs typeface="Times New Roman" panose="02020603050405020304" pitchFamily="18" charset="0"/>
              </a:rPr>
              <a:t>mIU</a:t>
            </a:r>
            <a:r>
              <a:rPr lang="en-US" dirty="0" smtClean="0">
                <a:solidFill>
                  <a:schemeClr val="bg1"/>
                </a:solidFill>
                <a:latin typeface="Times New Roman" panose="02020603050405020304" pitchFamily="18" charset="0"/>
                <a:cs typeface="Times New Roman" panose="02020603050405020304" pitchFamily="18" charset="0"/>
              </a:rPr>
              <a:t>/L) and </a:t>
            </a:r>
            <a:r>
              <a:rPr lang="en-US" dirty="0">
                <a:solidFill>
                  <a:schemeClr val="bg1"/>
                </a:solidFill>
                <a:latin typeface="Times New Roman" panose="02020603050405020304" pitchFamily="18" charset="0"/>
                <a:cs typeface="Times New Roman" panose="02020603050405020304" pitchFamily="18" charset="0"/>
              </a:rPr>
              <a:t>women with isolated TAI had an elevated risk of </a:t>
            </a:r>
            <a:r>
              <a:rPr lang="en-US" dirty="0" err="1" smtClean="0">
                <a:solidFill>
                  <a:schemeClr val="bg1"/>
                </a:solidFill>
                <a:latin typeface="Times New Roman" panose="02020603050405020304" pitchFamily="18" charset="0"/>
                <a:cs typeface="Times New Roman" panose="02020603050405020304" pitchFamily="18" charset="0"/>
              </a:rPr>
              <a:t>miscarriage,but</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women with TSH values within the </a:t>
            </a:r>
            <a:r>
              <a:rPr lang="en-US" dirty="0" smtClean="0">
                <a:solidFill>
                  <a:schemeClr val="bg1"/>
                </a:solidFill>
                <a:latin typeface="Times New Roman" panose="02020603050405020304" pitchFamily="18" charset="0"/>
                <a:cs typeface="Times New Roman" panose="02020603050405020304" pitchFamily="18" charset="0"/>
              </a:rPr>
              <a:t>reference range </a:t>
            </a:r>
            <a:r>
              <a:rPr lang="en-US" dirty="0">
                <a:solidFill>
                  <a:schemeClr val="bg1"/>
                </a:solidFill>
                <a:latin typeface="Times New Roman" panose="02020603050405020304" pitchFamily="18" charset="0"/>
                <a:cs typeface="Times New Roman" panose="02020603050405020304" pitchFamily="18" charset="0"/>
              </a:rPr>
              <a:t>for the pregnant population (SCH 1 with 2.5 </a:t>
            </a:r>
            <a:r>
              <a:rPr lang="en-US" dirty="0" smtClean="0">
                <a:solidFill>
                  <a:schemeClr val="bg1"/>
                </a:solidFill>
                <a:latin typeface="Times New Roman" panose="02020603050405020304" pitchFamily="18" charset="0"/>
                <a:cs typeface="Times New Roman" panose="02020603050405020304" pitchFamily="18" charset="0"/>
              </a:rPr>
              <a:t>&lt; </a:t>
            </a:r>
            <a:r>
              <a:rPr lang="en-US" dirty="0">
                <a:solidFill>
                  <a:schemeClr val="bg1"/>
                </a:solidFill>
                <a:latin typeface="Times New Roman" panose="02020603050405020304" pitchFamily="18" charset="0"/>
                <a:cs typeface="Times New Roman" panose="02020603050405020304" pitchFamily="18" charset="0"/>
              </a:rPr>
              <a:t>TSH </a:t>
            </a:r>
            <a:r>
              <a:rPr lang="en-US" dirty="0" smtClean="0">
                <a:solidFill>
                  <a:schemeClr val="bg1"/>
                </a:solidFill>
                <a:latin typeface="Times New Roman" panose="02020603050405020304" pitchFamily="18" charset="0"/>
                <a:cs typeface="Times New Roman" panose="02020603050405020304" pitchFamily="18" charset="0"/>
              </a:rPr>
              <a:t>&lt;5.22 </a:t>
            </a:r>
            <a:r>
              <a:rPr lang="en-US" dirty="0" err="1">
                <a:solidFill>
                  <a:schemeClr val="bg1"/>
                </a:solidFill>
                <a:latin typeface="Times New Roman" panose="02020603050405020304" pitchFamily="18" charset="0"/>
                <a:cs typeface="Times New Roman" panose="02020603050405020304" pitchFamily="18" charset="0"/>
              </a:rPr>
              <a:t>mIU</a:t>
            </a:r>
            <a:r>
              <a:rPr lang="en-US" dirty="0">
                <a:solidFill>
                  <a:schemeClr val="bg1"/>
                </a:solidFill>
                <a:latin typeface="Times New Roman" panose="02020603050405020304" pitchFamily="18" charset="0"/>
                <a:cs typeface="Times New Roman" panose="02020603050405020304" pitchFamily="18" charset="0"/>
              </a:rPr>
              <a:t>/L) did not have an increased risk of </a:t>
            </a:r>
            <a:r>
              <a:rPr lang="en-US" dirty="0" smtClean="0">
                <a:solidFill>
                  <a:schemeClr val="bg1"/>
                </a:solidFill>
                <a:latin typeface="Times New Roman" panose="02020603050405020304" pitchFamily="18" charset="0"/>
                <a:cs typeface="Times New Roman" panose="02020603050405020304" pitchFamily="18" charset="0"/>
              </a:rPr>
              <a:t>miscarriage.</a:t>
            </a:r>
          </a:p>
          <a:p>
            <a:r>
              <a:rPr lang="en-US" dirty="0" smtClean="0">
                <a:solidFill>
                  <a:schemeClr val="bg1"/>
                </a:solidFill>
                <a:latin typeface="Times New Roman" panose="02020603050405020304" pitchFamily="18" charset="0"/>
                <a:cs typeface="Times New Roman" panose="02020603050405020304" pitchFamily="18" charset="0"/>
              </a:rPr>
              <a:t>The </a:t>
            </a:r>
            <a:r>
              <a:rPr lang="en-US" dirty="0">
                <a:solidFill>
                  <a:schemeClr val="bg1"/>
                </a:solidFill>
                <a:latin typeface="Times New Roman" panose="02020603050405020304" pitchFamily="18" charset="0"/>
                <a:cs typeface="Times New Roman" panose="02020603050405020304" pitchFamily="18" charset="0"/>
              </a:rPr>
              <a:t>high risk of miscarriage in both SCH and </a:t>
            </a:r>
            <a:r>
              <a:rPr lang="en-US" dirty="0" smtClean="0">
                <a:solidFill>
                  <a:schemeClr val="bg1"/>
                </a:solidFill>
                <a:latin typeface="Times New Roman" panose="02020603050405020304" pitchFamily="18" charset="0"/>
                <a:cs typeface="Times New Roman" panose="02020603050405020304" pitchFamily="18" charset="0"/>
              </a:rPr>
              <a:t>TAI-positive subjects </a:t>
            </a:r>
            <a:r>
              <a:rPr lang="en-US" dirty="0">
                <a:solidFill>
                  <a:schemeClr val="bg1"/>
                </a:solidFill>
                <a:latin typeface="Times New Roman" panose="02020603050405020304" pitchFamily="18" charset="0"/>
                <a:cs typeface="Times New Roman" panose="02020603050405020304" pitchFamily="18" charset="0"/>
              </a:rPr>
              <a:t>is highly associated with an early gestational age </a:t>
            </a:r>
            <a:r>
              <a:rPr lang="en-US" dirty="0" smtClean="0">
                <a:solidFill>
                  <a:schemeClr val="bg1"/>
                </a:solidFill>
                <a:latin typeface="Times New Roman" panose="02020603050405020304" pitchFamily="18" charset="0"/>
                <a:cs typeface="Times New Roman" panose="02020603050405020304" pitchFamily="18" charset="0"/>
              </a:rPr>
              <a:t>of miscarriage</a:t>
            </a:r>
            <a:r>
              <a:rPr lang="en-US"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82028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78612" y="2373937"/>
            <a:ext cx="10034776" cy="2468133"/>
          </a:xfrm>
          <a:prstGeom prst="rect">
            <a:avLst/>
          </a:prstGeom>
        </p:spPr>
      </p:pic>
    </p:spTree>
    <p:extLst>
      <p:ext uri="{BB962C8B-B14F-4D97-AF65-F5344CB8AC3E}">
        <p14:creationId xmlns:p14="http://schemas.microsoft.com/office/powerpoint/2010/main" val="11177727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680"/>
            <a:ext cx="4727701" cy="1557000"/>
          </a:xfrm>
          <a:prstGeom prst="rect">
            <a:avLst/>
          </a:prstGeom>
        </p:spPr>
      </p:pic>
      <p:sp>
        <p:nvSpPr>
          <p:cNvPr id="2" name="Title 1"/>
          <p:cNvSpPr>
            <a:spLocks noGrp="1"/>
          </p:cNvSpPr>
          <p:nvPr>
            <p:ph type="title"/>
          </p:nvPr>
        </p:nvSpPr>
        <p:spPr>
          <a:xfrm>
            <a:off x="4485562" y="5646654"/>
            <a:ext cx="5867382" cy="1325563"/>
          </a:xfrm>
        </p:spPr>
        <p:txBody>
          <a:bodyPr>
            <a:normAutofit/>
          </a:bodyPr>
          <a:lstStyle/>
          <a:p>
            <a:r>
              <a:rPr lang="en-US" sz="2000" u="sng" dirty="0" smtClean="0">
                <a:solidFill>
                  <a:schemeClr val="bg1"/>
                </a:solidFill>
                <a:latin typeface="Arial" panose="020B0604020202020204" pitchFamily="34" charset="0"/>
                <a:cs typeface="Arial" panose="020B0604020202020204" pitchFamily="34" charset="0"/>
              </a:rPr>
              <a:t>Gynecologic &amp; Obstetric investigation 2012</a:t>
            </a:r>
            <a:endParaRPr lang="en-US" sz="2000" u="sng"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839912" y="2440485"/>
            <a:ext cx="6512176" cy="3471533"/>
          </a:xfrm>
          <a:prstGeom prst="rect">
            <a:avLst/>
          </a:prstGeom>
        </p:spPr>
      </p:pic>
      <p:sp>
        <p:nvSpPr>
          <p:cNvPr id="8" name="Content Placeholder 7"/>
          <p:cNvSpPr>
            <a:spLocks noGrp="1"/>
          </p:cNvSpPr>
          <p:nvPr>
            <p:ph idx="1"/>
          </p:nvPr>
        </p:nvSpPr>
        <p:spPr>
          <a:xfrm>
            <a:off x="838200" y="1620329"/>
            <a:ext cx="10515600" cy="4351338"/>
          </a:xfrm>
        </p:spPr>
        <p:txBody>
          <a:bodyPr/>
          <a:lstStyle/>
          <a:p>
            <a:pPr marL="0" indent="0">
              <a:buNone/>
            </a:pPr>
            <a:endParaRPr lang="en-US" dirty="0"/>
          </a:p>
        </p:txBody>
      </p:sp>
    </p:spTree>
    <p:extLst>
      <p:ext uri="{BB962C8B-B14F-4D97-AF65-F5344CB8AC3E}">
        <p14:creationId xmlns:p14="http://schemas.microsoft.com/office/powerpoint/2010/main" val="9492624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62748" y="654907"/>
            <a:ext cx="5191201" cy="2779533"/>
          </a:xfrm>
          <a:prstGeom prst="rect">
            <a:avLst/>
          </a:prstGeom>
        </p:spPr>
      </p:pic>
      <p:pic>
        <p:nvPicPr>
          <p:cNvPr id="5" name="Picture 4"/>
          <p:cNvPicPr>
            <a:picLocks noChangeAspect="1"/>
          </p:cNvPicPr>
          <p:nvPr/>
        </p:nvPicPr>
        <p:blipFill>
          <a:blip r:embed="rId3"/>
          <a:stretch>
            <a:fillRect/>
          </a:stretch>
        </p:blipFill>
        <p:spPr>
          <a:xfrm>
            <a:off x="1427635" y="4149647"/>
            <a:ext cx="9061426" cy="1960667"/>
          </a:xfrm>
          <a:prstGeom prst="rect">
            <a:avLst/>
          </a:prstGeom>
        </p:spPr>
      </p:pic>
    </p:spTree>
    <p:extLst>
      <p:ext uri="{BB962C8B-B14F-4D97-AF65-F5344CB8AC3E}">
        <p14:creationId xmlns:p14="http://schemas.microsoft.com/office/powerpoint/2010/main" val="2421013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027906"/>
            <a:ext cx="10515600" cy="4351338"/>
          </a:xfrm>
        </p:spPr>
        <p:txBody>
          <a:bodyPr>
            <a:noAutofit/>
          </a:bodyPr>
          <a:lstStyle/>
          <a:p>
            <a:pPr lvl="0"/>
            <a:r>
              <a:rPr lang="en-US" sz="2600" dirty="0">
                <a:solidFill>
                  <a:schemeClr val="bg1"/>
                </a:solidFill>
                <a:latin typeface="Times New Roman" panose="02020603050405020304" pitchFamily="18" charset="0"/>
              </a:rPr>
              <a:t>Measurement of free T4 (FT4) concentration by automated immunoassays results in </a:t>
            </a:r>
            <a:r>
              <a:rPr lang="en-US" sz="2600" dirty="0" smtClean="0">
                <a:solidFill>
                  <a:schemeClr val="bg1"/>
                </a:solidFill>
                <a:latin typeface="Times New Roman" panose="02020603050405020304" pitchFamily="18" charset="0"/>
              </a:rPr>
              <a:t>a significant </a:t>
            </a:r>
            <a:r>
              <a:rPr lang="en-US" sz="2600" dirty="0">
                <a:solidFill>
                  <a:schemeClr val="bg1"/>
                </a:solidFill>
                <a:latin typeface="Times New Roman" panose="02020603050405020304" pitchFamily="18" charset="0"/>
              </a:rPr>
              <a:t>and assay dependent reduction in the measured serum FT4 concentrations in </a:t>
            </a:r>
            <a:r>
              <a:rPr lang="en-US" sz="2600" dirty="0" smtClean="0">
                <a:solidFill>
                  <a:schemeClr val="bg1"/>
                </a:solidFill>
                <a:latin typeface="Times New Roman" panose="02020603050405020304" pitchFamily="18" charset="0"/>
              </a:rPr>
              <a:t>3th trimester.</a:t>
            </a:r>
          </a:p>
          <a:p>
            <a:pPr lvl="0"/>
            <a:endParaRPr lang="en-US" sz="2600" dirty="0" smtClean="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 </a:t>
            </a:r>
            <a:r>
              <a:rPr lang="en-US" sz="2600" dirty="0">
                <a:solidFill>
                  <a:schemeClr val="bg1"/>
                </a:solidFill>
                <a:latin typeface="Times New Roman" panose="02020603050405020304" pitchFamily="18" charset="0"/>
              </a:rPr>
              <a:t>FT4 automated </a:t>
            </a:r>
            <a:r>
              <a:rPr lang="en-US" sz="2600" dirty="0" smtClean="0">
                <a:solidFill>
                  <a:schemeClr val="bg1"/>
                </a:solidFill>
                <a:latin typeface="Times New Roman" panose="02020603050405020304" pitchFamily="18" charset="0"/>
              </a:rPr>
              <a:t>immunoassays, </a:t>
            </a:r>
            <a:r>
              <a:rPr lang="en-US" sz="2600" dirty="0">
                <a:solidFill>
                  <a:schemeClr val="bg1"/>
                </a:solidFill>
                <a:latin typeface="Times New Roman" panose="02020603050405020304" pitchFamily="18" charset="0"/>
              </a:rPr>
              <a:t>are complicated in pregnant women by the increase in TBG and decrease </a:t>
            </a:r>
            <a:r>
              <a:rPr lang="en-US" sz="2600" dirty="0" smtClean="0">
                <a:solidFill>
                  <a:schemeClr val="bg1"/>
                </a:solidFill>
                <a:latin typeface="Times New Roman" panose="02020603050405020304" pitchFamily="18" charset="0"/>
              </a:rPr>
              <a:t>in albumin concentrations.</a:t>
            </a:r>
          </a:p>
          <a:p>
            <a:pPr lvl="0"/>
            <a:endParaRPr lang="en-US" sz="2600" dirty="0" smtClean="0">
              <a:solidFill>
                <a:schemeClr val="bg1"/>
              </a:solidFill>
              <a:latin typeface="Times New Roman" panose="02020603050405020304" pitchFamily="18" charset="0"/>
            </a:endParaRPr>
          </a:p>
          <a:p>
            <a:pPr lvl="0"/>
            <a:r>
              <a:rPr lang="en-US" sz="2600" dirty="0" smtClean="0">
                <a:solidFill>
                  <a:schemeClr val="bg1"/>
                </a:solidFill>
                <a:latin typeface="Times New Roman" panose="02020603050405020304" pitchFamily="18" charset="0"/>
              </a:rPr>
              <a:t>Other </a:t>
            </a:r>
            <a:r>
              <a:rPr lang="en-US" sz="2600" dirty="0">
                <a:solidFill>
                  <a:schemeClr val="bg1"/>
                </a:solidFill>
                <a:latin typeface="Times New Roman" panose="02020603050405020304" pitchFamily="18" charset="0"/>
              </a:rPr>
              <a:t>methods of direct measurement, such as measurement </a:t>
            </a:r>
            <a:r>
              <a:rPr lang="en-US" sz="2600" dirty="0" smtClean="0">
                <a:solidFill>
                  <a:schemeClr val="bg1"/>
                </a:solidFill>
                <a:latin typeface="Times New Roman" panose="02020603050405020304" pitchFamily="18" charset="0"/>
              </a:rPr>
              <a:t>by equilibrium </a:t>
            </a:r>
            <a:r>
              <a:rPr lang="en-US" sz="2600" dirty="0">
                <a:solidFill>
                  <a:schemeClr val="bg1"/>
                </a:solidFill>
                <a:latin typeface="Times New Roman" panose="02020603050405020304" pitchFamily="18" charset="0"/>
              </a:rPr>
              <a:t>dialysis, ultrafiltration, or liquid chromatography/tandem mass </a:t>
            </a:r>
            <a:r>
              <a:rPr lang="en-US" sz="2600" dirty="0" smtClean="0">
                <a:solidFill>
                  <a:schemeClr val="bg1"/>
                </a:solidFill>
                <a:latin typeface="Times New Roman" panose="02020603050405020304" pitchFamily="18" charset="0"/>
              </a:rPr>
              <a:t>spectrometry (LC/MS/MS</a:t>
            </a:r>
            <a:r>
              <a:rPr lang="en-US" sz="2600" dirty="0">
                <a:solidFill>
                  <a:schemeClr val="bg1"/>
                </a:solidFill>
                <a:latin typeface="Times New Roman" panose="02020603050405020304" pitchFamily="18" charset="0"/>
              </a:rPr>
              <a:t>), are less influenced by the pregnancy-associated changes in serum proteins, but </a:t>
            </a:r>
            <a:r>
              <a:rPr lang="en-US" sz="2600" dirty="0" smtClean="0">
                <a:solidFill>
                  <a:schemeClr val="bg1"/>
                </a:solidFill>
                <a:latin typeface="Times New Roman" panose="02020603050405020304" pitchFamily="18" charset="0"/>
              </a:rPr>
              <a:t>are significantly </a:t>
            </a:r>
            <a:r>
              <a:rPr lang="en-US" sz="2600" dirty="0">
                <a:solidFill>
                  <a:schemeClr val="bg1"/>
                </a:solidFill>
                <a:latin typeface="Times New Roman" panose="02020603050405020304" pitchFamily="18" charset="0"/>
              </a:rPr>
              <a:t>more expensive and less widely </a:t>
            </a:r>
            <a:r>
              <a:rPr lang="en-US" sz="2600" dirty="0" smtClean="0">
                <a:solidFill>
                  <a:schemeClr val="bg1"/>
                </a:solidFill>
                <a:latin typeface="Times New Roman" panose="02020603050405020304" pitchFamily="18" charset="0"/>
              </a:rPr>
              <a:t>available.</a:t>
            </a:r>
          </a:p>
          <a:p>
            <a:pPr lvl="0"/>
            <a:endParaRPr lang="en-US" sz="2600" dirty="0" smtClean="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2249145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10581" y="796414"/>
            <a:ext cx="6617109" cy="5781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25642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909626" cy="1573161"/>
          </a:xfrm>
          <a:prstGeom prst="rect">
            <a:avLst/>
          </a:prstGeom>
        </p:spPr>
      </p:pic>
      <p:sp>
        <p:nvSpPr>
          <p:cNvPr id="2" name="Title 1"/>
          <p:cNvSpPr>
            <a:spLocks noGrp="1"/>
          </p:cNvSpPr>
          <p:nvPr>
            <p:ph type="title"/>
          </p:nvPr>
        </p:nvSpPr>
        <p:spPr>
          <a:xfrm>
            <a:off x="10097728" y="6334585"/>
            <a:ext cx="1433052" cy="523415"/>
          </a:xfrm>
        </p:spPr>
        <p:txBody>
          <a:bodyPr>
            <a:normAutofit/>
          </a:bodyPr>
          <a:lstStyle/>
          <a:p>
            <a:r>
              <a:rPr lang="en-US" sz="2000" u="sng" dirty="0" smtClean="0">
                <a:solidFill>
                  <a:schemeClr val="bg1"/>
                </a:solidFill>
                <a:latin typeface="Times New Roman" panose="02020603050405020304" pitchFamily="18" charset="0"/>
                <a:cs typeface="Times New Roman" panose="02020603050405020304" pitchFamily="18" charset="0"/>
              </a:rPr>
              <a:t>BMJ 2017</a:t>
            </a:r>
            <a:endParaRPr lang="en-US" sz="2000" u="sng"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692580" cy="4508960"/>
          </a:xfrm>
        </p:spPr>
        <p:txBody>
          <a:bodyPr>
            <a:noAutofit/>
          </a:bodyPr>
          <a:lstStyle/>
          <a:p>
            <a:r>
              <a:rPr lang="en-US" sz="2600" i="1" dirty="0" smtClean="0">
                <a:solidFill>
                  <a:srgbClr val="FFFF00"/>
                </a:solidFill>
                <a:latin typeface="Times New Roman" panose="02020603050405020304" pitchFamily="18" charset="0"/>
                <a:cs typeface="Times New Roman" panose="02020603050405020304" pitchFamily="18" charset="0"/>
              </a:rPr>
              <a:t>Design:</a:t>
            </a:r>
            <a:r>
              <a:rPr lang="en-US" sz="2600" dirty="0" smtClean="0">
                <a:solidFill>
                  <a:srgbClr val="1778FF"/>
                </a:solidFill>
                <a:latin typeface="MetaProMedium-Regular"/>
              </a:rPr>
              <a:t> </a:t>
            </a:r>
            <a:r>
              <a:rPr lang="en-US" sz="2600" dirty="0" smtClean="0">
                <a:solidFill>
                  <a:schemeClr val="bg1"/>
                </a:solidFill>
                <a:latin typeface="Times New Roman" panose="02020603050405020304" pitchFamily="18" charset="0"/>
                <a:cs typeface="Times New Roman" panose="02020603050405020304" pitchFamily="18" charset="0"/>
              </a:rPr>
              <a:t>Retrospective </a:t>
            </a:r>
            <a:r>
              <a:rPr lang="en-US" sz="2600" dirty="0">
                <a:solidFill>
                  <a:schemeClr val="bg1"/>
                </a:solidFill>
                <a:latin typeface="Times New Roman" panose="02020603050405020304" pitchFamily="18" charset="0"/>
                <a:cs typeface="Times New Roman" panose="02020603050405020304" pitchFamily="18" charset="0"/>
              </a:rPr>
              <a:t>cohort </a:t>
            </a:r>
            <a:r>
              <a:rPr lang="en-US" sz="2600" dirty="0" smtClean="0">
                <a:solidFill>
                  <a:schemeClr val="bg1"/>
                </a:solidFill>
                <a:latin typeface="Times New Roman" panose="02020603050405020304" pitchFamily="18" charset="0"/>
                <a:cs typeface="Times New Roman" panose="02020603050405020304" pitchFamily="18" charset="0"/>
              </a:rPr>
              <a:t>study.US </a:t>
            </a:r>
            <a:r>
              <a:rPr lang="en-US" sz="2600" dirty="0">
                <a:solidFill>
                  <a:schemeClr val="bg1"/>
                </a:solidFill>
                <a:latin typeface="Times New Roman" panose="02020603050405020304" pitchFamily="18" charset="0"/>
                <a:cs typeface="Times New Roman" panose="02020603050405020304" pitchFamily="18" charset="0"/>
              </a:rPr>
              <a:t>administrative </a:t>
            </a:r>
            <a:r>
              <a:rPr lang="en-US" sz="2600" dirty="0" smtClean="0">
                <a:solidFill>
                  <a:schemeClr val="bg1"/>
                </a:solidFill>
                <a:latin typeface="Times New Roman" panose="02020603050405020304" pitchFamily="18" charset="0"/>
                <a:cs typeface="Times New Roman" panose="02020603050405020304" pitchFamily="18" charset="0"/>
              </a:rPr>
              <a:t>database 2010-2014 5405 </a:t>
            </a:r>
            <a:r>
              <a:rPr lang="en-US" sz="2600" dirty="0">
                <a:solidFill>
                  <a:schemeClr val="bg1"/>
                </a:solidFill>
                <a:latin typeface="Times New Roman" panose="02020603050405020304" pitchFamily="18" charset="0"/>
                <a:cs typeface="Times New Roman" panose="02020603050405020304" pitchFamily="18" charset="0"/>
              </a:rPr>
              <a:t>pregnant women with </a:t>
            </a:r>
            <a:r>
              <a:rPr lang="en-US" sz="2600" dirty="0" smtClean="0">
                <a:solidFill>
                  <a:schemeClr val="bg1"/>
                </a:solidFill>
                <a:latin typeface="Times New Roman" panose="02020603050405020304" pitchFamily="18" charset="0"/>
                <a:cs typeface="Times New Roman" panose="02020603050405020304" pitchFamily="18" charset="0"/>
              </a:rPr>
              <a:t>subclinical hypothyroidism(defined </a:t>
            </a:r>
            <a:r>
              <a:rPr lang="en-US" sz="2600" dirty="0">
                <a:solidFill>
                  <a:schemeClr val="bg1"/>
                </a:solidFill>
                <a:latin typeface="Times New Roman" panose="02020603050405020304" pitchFamily="18" charset="0"/>
                <a:cs typeface="Times New Roman" panose="02020603050405020304" pitchFamily="18" charset="0"/>
              </a:rPr>
              <a:t>as untreated </a:t>
            </a:r>
            <a:r>
              <a:rPr lang="en-US" sz="2600" dirty="0" smtClean="0">
                <a:solidFill>
                  <a:schemeClr val="bg1"/>
                </a:solidFill>
                <a:latin typeface="Times New Roman" panose="02020603050405020304" pitchFamily="18" charset="0"/>
                <a:cs typeface="Times New Roman" panose="02020603050405020304" pitchFamily="18" charset="0"/>
              </a:rPr>
              <a:t>TSH </a:t>
            </a:r>
            <a:r>
              <a:rPr lang="en-US" sz="2600" dirty="0">
                <a:solidFill>
                  <a:schemeClr val="bg1"/>
                </a:solidFill>
                <a:latin typeface="Times New Roman" panose="02020603050405020304" pitchFamily="18" charset="0"/>
                <a:cs typeface="Times New Roman" panose="02020603050405020304" pitchFamily="18" charset="0"/>
              </a:rPr>
              <a:t>concentration </a:t>
            </a:r>
            <a:r>
              <a:rPr lang="en-US" sz="2600" dirty="0" smtClean="0">
                <a:solidFill>
                  <a:schemeClr val="bg1"/>
                </a:solidFill>
                <a:latin typeface="Times New Roman" panose="02020603050405020304" pitchFamily="18" charset="0"/>
                <a:cs typeface="Times New Roman" panose="02020603050405020304" pitchFamily="18" charset="0"/>
              </a:rPr>
              <a:t>2.5-10 </a:t>
            </a:r>
            <a:r>
              <a:rPr lang="en-US" sz="2600" dirty="0" err="1" smtClean="0">
                <a:solidFill>
                  <a:schemeClr val="bg1"/>
                </a:solidFill>
                <a:latin typeface="Times New Roman" panose="02020603050405020304" pitchFamily="18" charset="0"/>
                <a:cs typeface="Times New Roman" panose="02020603050405020304" pitchFamily="18" charset="0"/>
              </a:rPr>
              <a:t>mIU</a:t>
            </a:r>
            <a:r>
              <a:rPr lang="en-US" sz="2600" dirty="0" smtClean="0">
                <a:solidFill>
                  <a:schemeClr val="bg1"/>
                </a:solidFill>
                <a:latin typeface="Times New Roman" panose="02020603050405020304" pitchFamily="18" charset="0"/>
                <a:cs typeface="Times New Roman" panose="02020603050405020304" pitchFamily="18" charset="0"/>
              </a:rPr>
              <a:t>/L) were treated by LT4</a:t>
            </a:r>
          </a:p>
          <a:p>
            <a:r>
              <a:rPr lang="en-US" sz="2600" i="1" dirty="0" smtClean="0">
                <a:solidFill>
                  <a:srgbClr val="FFFF00"/>
                </a:solidFill>
                <a:latin typeface="Times New Roman" panose="02020603050405020304" pitchFamily="18" charset="0"/>
                <a:cs typeface="Times New Roman" panose="02020603050405020304" pitchFamily="18" charset="0"/>
              </a:rPr>
              <a:t>Results:</a:t>
            </a:r>
            <a:r>
              <a:rPr lang="en-US" sz="2600" dirty="0" smtClean="0">
                <a:solidFill>
                  <a:schemeClr val="bg1"/>
                </a:solidFill>
                <a:latin typeface="Times New Roman" panose="02020603050405020304" pitchFamily="18" charset="0"/>
                <a:cs typeface="Times New Roman" panose="02020603050405020304" pitchFamily="18" charset="0"/>
              </a:rPr>
              <a:t> 843 pregnant women </a:t>
            </a:r>
            <a:r>
              <a:rPr lang="en-US" sz="2600" dirty="0">
                <a:solidFill>
                  <a:schemeClr val="bg1"/>
                </a:solidFill>
                <a:latin typeface="Times New Roman" panose="02020603050405020304" pitchFamily="18" charset="0"/>
                <a:cs typeface="Times New Roman" panose="02020603050405020304" pitchFamily="18" charset="0"/>
              </a:rPr>
              <a:t>with a </a:t>
            </a:r>
            <a:r>
              <a:rPr lang="en-US" sz="2600" dirty="0" smtClean="0">
                <a:solidFill>
                  <a:schemeClr val="bg1"/>
                </a:solidFill>
                <a:latin typeface="Times New Roman" panose="02020603050405020304" pitchFamily="18" charset="0"/>
                <a:cs typeface="Times New Roman" panose="02020603050405020304" pitchFamily="18" charset="0"/>
              </a:rPr>
              <a:t>mean TSH  </a:t>
            </a:r>
            <a:r>
              <a:rPr lang="en-US" sz="2600" dirty="0">
                <a:solidFill>
                  <a:schemeClr val="bg1"/>
                </a:solidFill>
                <a:latin typeface="Times New Roman" panose="02020603050405020304" pitchFamily="18" charset="0"/>
                <a:cs typeface="Times New Roman" panose="02020603050405020304" pitchFamily="18" charset="0"/>
              </a:rPr>
              <a:t>of 4.8 (SD 1.7) </a:t>
            </a:r>
            <a:r>
              <a:rPr lang="en-US" sz="2600" dirty="0" err="1">
                <a:solidFill>
                  <a:schemeClr val="bg1"/>
                </a:solidFill>
                <a:latin typeface="Times New Roman" panose="02020603050405020304" pitchFamily="18" charset="0"/>
                <a:cs typeface="Times New Roman" panose="02020603050405020304" pitchFamily="18" charset="0"/>
              </a:rPr>
              <a:t>mIU</a:t>
            </a:r>
            <a:r>
              <a:rPr lang="en-US" sz="2600" dirty="0">
                <a:solidFill>
                  <a:schemeClr val="bg1"/>
                </a:solidFill>
                <a:latin typeface="Times New Roman" panose="02020603050405020304" pitchFamily="18" charset="0"/>
                <a:cs typeface="Times New Roman" panose="02020603050405020304" pitchFamily="18" charset="0"/>
              </a:rPr>
              <a:t>/L were treated </a:t>
            </a:r>
            <a:r>
              <a:rPr lang="en-US" sz="2600" dirty="0" smtClean="0">
                <a:solidFill>
                  <a:schemeClr val="bg1"/>
                </a:solidFill>
                <a:latin typeface="Times New Roman" panose="02020603050405020304" pitchFamily="18" charset="0"/>
                <a:cs typeface="Times New Roman" panose="02020603050405020304" pitchFamily="18" charset="0"/>
              </a:rPr>
              <a:t>with thyroid hormone. </a:t>
            </a:r>
          </a:p>
          <a:p>
            <a:r>
              <a:rPr lang="en-US" sz="2600" dirty="0" smtClean="0">
                <a:solidFill>
                  <a:schemeClr val="bg1"/>
                </a:solidFill>
                <a:latin typeface="Times New Roman" panose="02020603050405020304" pitchFamily="18" charset="0"/>
                <a:cs typeface="Times New Roman" panose="02020603050405020304" pitchFamily="18" charset="0"/>
              </a:rPr>
              <a:t>Compared </a:t>
            </a:r>
            <a:r>
              <a:rPr lang="en-US" sz="2600" dirty="0">
                <a:solidFill>
                  <a:schemeClr val="bg1"/>
                </a:solidFill>
                <a:latin typeface="Times New Roman" panose="02020603050405020304" pitchFamily="18" charset="0"/>
                <a:cs typeface="Times New Roman" panose="02020603050405020304" pitchFamily="18" charset="0"/>
              </a:rPr>
              <a:t>with the untreated group, </a:t>
            </a:r>
            <a:r>
              <a:rPr lang="en-US" sz="2600" dirty="0" smtClean="0">
                <a:solidFill>
                  <a:schemeClr val="bg1"/>
                </a:solidFill>
                <a:latin typeface="Times New Roman" panose="02020603050405020304" pitchFamily="18" charset="0"/>
                <a:cs typeface="Times New Roman" panose="02020603050405020304" pitchFamily="18" charset="0"/>
              </a:rPr>
              <a:t>treated women </a:t>
            </a:r>
            <a:r>
              <a:rPr lang="en-US" sz="2600" dirty="0">
                <a:solidFill>
                  <a:schemeClr val="bg1"/>
                </a:solidFill>
                <a:latin typeface="Times New Roman" panose="02020603050405020304" pitchFamily="18" charset="0"/>
                <a:cs typeface="Times New Roman" panose="02020603050405020304" pitchFamily="18" charset="0"/>
              </a:rPr>
              <a:t>had lower adjusted odds of pregnancy </a:t>
            </a:r>
            <a:r>
              <a:rPr lang="en-US" sz="2600" dirty="0" smtClean="0">
                <a:solidFill>
                  <a:schemeClr val="bg1"/>
                </a:solidFill>
                <a:latin typeface="Times New Roman" panose="02020603050405020304" pitchFamily="18" charset="0"/>
                <a:cs typeface="Times New Roman" panose="02020603050405020304" pitchFamily="18" charset="0"/>
              </a:rPr>
              <a:t>loss but </a:t>
            </a:r>
            <a:r>
              <a:rPr lang="en-US" sz="2600" dirty="0">
                <a:solidFill>
                  <a:schemeClr val="bg1"/>
                </a:solidFill>
                <a:latin typeface="Times New Roman" panose="02020603050405020304" pitchFamily="18" charset="0"/>
                <a:cs typeface="Times New Roman" panose="02020603050405020304" pitchFamily="18" charset="0"/>
              </a:rPr>
              <a:t>higher odds of preterm </a:t>
            </a:r>
            <a:r>
              <a:rPr lang="en-US" sz="2600" dirty="0" smtClean="0">
                <a:solidFill>
                  <a:schemeClr val="bg1"/>
                </a:solidFill>
                <a:latin typeface="Times New Roman" panose="02020603050405020304" pitchFamily="18" charset="0"/>
                <a:cs typeface="Times New Roman" panose="02020603050405020304" pitchFamily="18" charset="0"/>
              </a:rPr>
              <a:t>delivery, </a:t>
            </a:r>
            <a:r>
              <a:rPr lang="en-US" sz="2600" dirty="0">
                <a:solidFill>
                  <a:schemeClr val="bg1"/>
                </a:solidFill>
                <a:latin typeface="Times New Roman" panose="02020603050405020304" pitchFamily="18" charset="0"/>
                <a:cs typeface="Times New Roman" panose="02020603050405020304" pitchFamily="18" charset="0"/>
              </a:rPr>
              <a:t>gestational </a:t>
            </a:r>
            <a:r>
              <a:rPr lang="en-US" sz="2600" dirty="0" err="1" smtClean="0">
                <a:solidFill>
                  <a:schemeClr val="bg1"/>
                </a:solidFill>
                <a:latin typeface="Times New Roman" panose="02020603050405020304" pitchFamily="18" charset="0"/>
                <a:cs typeface="Times New Roman" panose="02020603050405020304" pitchFamily="18" charset="0"/>
              </a:rPr>
              <a:t>diabetes,and</a:t>
            </a:r>
            <a:r>
              <a:rPr lang="en-US" sz="2600" dirty="0" smtClean="0">
                <a:solidFill>
                  <a:schemeClr val="bg1"/>
                </a:solidFill>
                <a:latin typeface="Times New Roman" panose="02020603050405020304" pitchFamily="18" charset="0"/>
                <a:cs typeface="Times New Roman" panose="02020603050405020304" pitchFamily="18" charset="0"/>
              </a:rPr>
              <a:t> pre-eclampsia. </a:t>
            </a:r>
          </a:p>
          <a:p>
            <a:r>
              <a:rPr lang="en-US" sz="2600" dirty="0" smtClean="0">
                <a:solidFill>
                  <a:schemeClr val="bg1"/>
                </a:solidFill>
                <a:latin typeface="Times New Roman" panose="02020603050405020304" pitchFamily="18" charset="0"/>
                <a:cs typeface="Times New Roman" panose="02020603050405020304" pitchFamily="18" charset="0"/>
              </a:rPr>
              <a:t>The adjusted odds of pregnancy loss were lower in treated women than in untreated women if their pre-treatment TSH concentration was 4.1-10 </a:t>
            </a:r>
            <a:r>
              <a:rPr lang="en-US" sz="2600" dirty="0" err="1" smtClean="0">
                <a:solidFill>
                  <a:schemeClr val="bg1"/>
                </a:solidFill>
                <a:latin typeface="Times New Roman" panose="02020603050405020304" pitchFamily="18" charset="0"/>
                <a:cs typeface="Times New Roman" panose="02020603050405020304" pitchFamily="18" charset="0"/>
              </a:rPr>
              <a:t>mIU</a:t>
            </a:r>
            <a:r>
              <a:rPr lang="en-US" sz="2600" dirty="0" smtClean="0">
                <a:solidFill>
                  <a:schemeClr val="bg1"/>
                </a:solidFill>
                <a:latin typeface="Times New Roman" panose="02020603050405020304" pitchFamily="18" charset="0"/>
                <a:cs typeface="Times New Roman" panose="02020603050405020304" pitchFamily="18" charset="0"/>
              </a:rPr>
              <a:t>/L (odds ratio 0.45, 0.30 to 0.65) but not if it was </a:t>
            </a:r>
            <a:r>
              <a:rPr lang="pl-PL" sz="2600" dirty="0" smtClean="0">
                <a:solidFill>
                  <a:schemeClr val="bg1"/>
                </a:solidFill>
                <a:latin typeface="Times New Roman" panose="02020603050405020304" pitchFamily="18" charset="0"/>
                <a:cs typeface="Times New Roman" panose="02020603050405020304" pitchFamily="18" charset="0"/>
              </a:rPr>
              <a:t>2.5-4.0 mIU/L (0.91, 0.65 to 1.23) (P&lt;0.01).</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5238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208" t="2437" r="-96" b="1704"/>
          <a:stretch/>
        </p:blipFill>
        <p:spPr>
          <a:xfrm>
            <a:off x="764568" y="1125406"/>
            <a:ext cx="10662863" cy="4623371"/>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8967794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7400" y="1129399"/>
            <a:ext cx="10515600" cy="4702124"/>
          </a:xfrm>
        </p:spPr>
        <p:txBody>
          <a:bodyPr>
            <a:normAutofit/>
          </a:bodyPr>
          <a:lstStyle/>
          <a:p>
            <a:pPr marL="0" indent="0">
              <a:buNone/>
            </a:pPr>
            <a:endParaRPr lang="en-US" sz="2400" b="1" dirty="0" smtClean="0">
              <a:latin typeface="Times New Roman" panose="02020603050405020304" pitchFamily="18" charset="0"/>
            </a:endParaRPr>
          </a:p>
          <a:p>
            <a:r>
              <a:rPr lang="en-US" sz="2400" b="1" dirty="0" smtClean="0">
                <a:solidFill>
                  <a:srgbClr val="FFFF00"/>
                </a:solidFill>
                <a:latin typeface="Times New Roman" panose="02020603050405020304" pitchFamily="18" charset="0"/>
              </a:rPr>
              <a:t>Recommendation </a:t>
            </a:r>
            <a:r>
              <a:rPr lang="en-US" sz="2400" b="1" dirty="0">
                <a:solidFill>
                  <a:srgbClr val="FFFF00"/>
                </a:solidFill>
                <a:latin typeface="Times New Roman" panose="02020603050405020304" pitchFamily="18" charset="0"/>
              </a:rPr>
              <a:t>32</a:t>
            </a:r>
          </a:p>
          <a:p>
            <a:pPr marL="0" indent="0">
              <a:buNone/>
            </a:pPr>
            <a:r>
              <a:rPr lang="en-US" sz="2400" dirty="0">
                <a:solidFill>
                  <a:schemeClr val="bg1"/>
                </a:solidFill>
                <a:latin typeface="Times New Roman" panose="02020603050405020304" pitchFamily="18" charset="0"/>
              </a:rPr>
              <a:t>In parallel to the treatment of hypothyroidism in a general population, it is reasonable to </a:t>
            </a:r>
            <a:r>
              <a:rPr lang="en-US" sz="2400" dirty="0" smtClean="0">
                <a:solidFill>
                  <a:schemeClr val="bg1"/>
                </a:solidFill>
                <a:latin typeface="Times New Roman" panose="02020603050405020304" pitchFamily="18" charset="0"/>
              </a:rPr>
              <a:t>target a </a:t>
            </a:r>
            <a:r>
              <a:rPr lang="en-US" sz="2400" dirty="0">
                <a:solidFill>
                  <a:schemeClr val="bg1"/>
                </a:solidFill>
                <a:latin typeface="Times New Roman" panose="02020603050405020304" pitchFamily="18" charset="0"/>
              </a:rPr>
              <a:t>TSH in the lower half of the trimester specific reference range. When this is not available, </a:t>
            </a:r>
            <a:r>
              <a:rPr lang="en-US" sz="2400" dirty="0" smtClean="0">
                <a:solidFill>
                  <a:schemeClr val="bg1"/>
                </a:solidFill>
                <a:latin typeface="Times New Roman" panose="02020603050405020304" pitchFamily="18" charset="0"/>
              </a:rPr>
              <a:t>it is </a:t>
            </a:r>
            <a:r>
              <a:rPr lang="en-US" sz="2400" dirty="0">
                <a:solidFill>
                  <a:schemeClr val="bg1"/>
                </a:solidFill>
                <a:latin typeface="Times New Roman" panose="02020603050405020304" pitchFamily="18" charset="0"/>
              </a:rPr>
              <a:t>reasonable to target maternal TSH concentrations below 2.5 </a:t>
            </a:r>
            <a:r>
              <a:rPr lang="en-US" sz="2400" dirty="0" err="1">
                <a:solidFill>
                  <a:schemeClr val="bg1"/>
                </a:solidFill>
                <a:latin typeface="Times New Roman" panose="02020603050405020304" pitchFamily="18" charset="0"/>
              </a:rPr>
              <a:t>mU</a:t>
            </a:r>
            <a:r>
              <a:rPr lang="en-US" sz="2400" dirty="0">
                <a:solidFill>
                  <a:schemeClr val="bg1"/>
                </a:solidFill>
                <a:latin typeface="Times New Roman" panose="02020603050405020304" pitchFamily="18" charset="0"/>
              </a:rPr>
              <a:t>/L. </a:t>
            </a:r>
            <a:endParaRPr lang="en-US" sz="2400" dirty="0" smtClean="0">
              <a:solidFill>
                <a:schemeClr val="bg1"/>
              </a:solidFill>
              <a:latin typeface="Times New Roman" panose="02020603050405020304" pitchFamily="18" charset="0"/>
            </a:endParaRPr>
          </a:p>
          <a:p>
            <a:pPr marL="0" indent="0">
              <a:buNone/>
            </a:pPr>
            <a:r>
              <a:rPr lang="en-US" sz="2400" b="1" i="1" dirty="0" smtClean="0">
                <a:solidFill>
                  <a:srgbClr val="FFFF00"/>
                </a:solidFill>
                <a:latin typeface="Times New Roman" panose="02020603050405020304" pitchFamily="18" charset="0"/>
              </a:rPr>
              <a:t>(Weak recommendation, Moderate quality evidence)</a:t>
            </a:r>
          </a:p>
          <a:p>
            <a:pPr marL="0" indent="0">
              <a:buNone/>
            </a:pPr>
            <a:endParaRPr lang="en-US" sz="20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sz="2000" dirty="0">
                <a:solidFill>
                  <a:srgbClr val="FFFF99"/>
                </a:solidFill>
                <a:latin typeface="Times New Roman" panose="02020603050405020304" pitchFamily="18" charset="0"/>
                <a:cs typeface="Times New Roman" panose="02020603050405020304" pitchFamily="18" charset="0"/>
              </a:rPr>
              <a:t>(</a:t>
            </a:r>
            <a:r>
              <a:rPr lang="en-US" sz="2000" dirty="0" smtClean="0">
                <a:solidFill>
                  <a:srgbClr val="FFFF99"/>
                </a:solidFill>
                <a:latin typeface="Times New Roman" panose="02020603050405020304" pitchFamily="18" charset="0"/>
                <a:cs typeface="Times New Roman" panose="02020603050405020304" pitchFamily="18" charset="0"/>
              </a:rPr>
              <a:t>RECOMMENDATION 11 The </a:t>
            </a:r>
            <a:r>
              <a:rPr lang="en-US" sz="2000" dirty="0">
                <a:solidFill>
                  <a:srgbClr val="FFFF99"/>
                </a:solidFill>
                <a:latin typeface="Times New Roman" panose="02020603050405020304" pitchFamily="18" charset="0"/>
                <a:cs typeface="Times New Roman" panose="02020603050405020304" pitchFamily="18" charset="0"/>
              </a:rPr>
              <a:t>goal of LT4 treatment is to normalize maternal </a:t>
            </a:r>
            <a:r>
              <a:rPr lang="en-US" sz="2000" dirty="0" smtClean="0">
                <a:solidFill>
                  <a:srgbClr val="FFFF99"/>
                </a:solidFill>
                <a:latin typeface="Times New Roman" panose="02020603050405020304" pitchFamily="18" charset="0"/>
                <a:cs typeface="Times New Roman" panose="02020603050405020304" pitchFamily="18" charset="0"/>
              </a:rPr>
              <a:t>serum TSH </a:t>
            </a:r>
            <a:r>
              <a:rPr lang="en-US" sz="2000" dirty="0">
                <a:solidFill>
                  <a:srgbClr val="FFFF99"/>
                </a:solidFill>
                <a:latin typeface="Times New Roman" panose="02020603050405020304" pitchFamily="18" charset="0"/>
                <a:cs typeface="Times New Roman" panose="02020603050405020304" pitchFamily="18" charset="0"/>
              </a:rPr>
              <a:t>values within the trimester-specific </a:t>
            </a:r>
            <a:r>
              <a:rPr lang="en-US" sz="2000" dirty="0" smtClean="0">
                <a:solidFill>
                  <a:srgbClr val="FFFF99"/>
                </a:solidFill>
                <a:latin typeface="Times New Roman" panose="02020603050405020304" pitchFamily="18" charset="0"/>
                <a:cs typeface="Times New Roman" panose="02020603050405020304" pitchFamily="18" charset="0"/>
              </a:rPr>
              <a:t>pregnancy reference </a:t>
            </a:r>
            <a:r>
              <a:rPr lang="en-US" sz="2000" dirty="0">
                <a:solidFill>
                  <a:srgbClr val="FFFF99"/>
                </a:solidFill>
                <a:latin typeface="Times New Roman" panose="02020603050405020304" pitchFamily="18" charset="0"/>
                <a:cs typeface="Times New Roman" panose="02020603050405020304" pitchFamily="18" charset="0"/>
              </a:rPr>
              <a:t>range (first trimester, 0.1–2.5 </a:t>
            </a:r>
            <a:r>
              <a:rPr lang="en-US" sz="2000" dirty="0" err="1">
                <a:solidFill>
                  <a:srgbClr val="FFFF99"/>
                </a:solidFill>
                <a:latin typeface="Times New Roman" panose="02020603050405020304" pitchFamily="18" charset="0"/>
                <a:cs typeface="Times New Roman" panose="02020603050405020304" pitchFamily="18" charset="0"/>
              </a:rPr>
              <a:t>mIU</a:t>
            </a:r>
            <a:r>
              <a:rPr lang="en-US" sz="2000" dirty="0">
                <a:solidFill>
                  <a:srgbClr val="FFFF99"/>
                </a:solidFill>
                <a:latin typeface="Times New Roman" panose="02020603050405020304" pitchFamily="18" charset="0"/>
                <a:cs typeface="Times New Roman" panose="02020603050405020304" pitchFamily="18" charset="0"/>
              </a:rPr>
              <a:t>/L; </a:t>
            </a:r>
            <a:r>
              <a:rPr lang="en-US" sz="2000" dirty="0" smtClean="0">
                <a:solidFill>
                  <a:srgbClr val="FFFF99"/>
                </a:solidFill>
                <a:latin typeface="Times New Roman" panose="02020603050405020304" pitchFamily="18" charset="0"/>
                <a:cs typeface="Times New Roman" panose="02020603050405020304" pitchFamily="18" charset="0"/>
              </a:rPr>
              <a:t>second trimester</a:t>
            </a:r>
            <a:r>
              <a:rPr lang="en-US" sz="2000" dirty="0">
                <a:solidFill>
                  <a:srgbClr val="FFFF99"/>
                </a:solidFill>
                <a:latin typeface="Times New Roman" panose="02020603050405020304" pitchFamily="18" charset="0"/>
                <a:cs typeface="Times New Roman" panose="02020603050405020304" pitchFamily="18" charset="0"/>
              </a:rPr>
              <a:t>, 0.2–3.0 </a:t>
            </a:r>
            <a:r>
              <a:rPr lang="en-US" sz="2000" dirty="0" err="1">
                <a:solidFill>
                  <a:srgbClr val="FFFF99"/>
                </a:solidFill>
                <a:latin typeface="Times New Roman" panose="02020603050405020304" pitchFamily="18" charset="0"/>
                <a:cs typeface="Times New Roman" panose="02020603050405020304" pitchFamily="18" charset="0"/>
              </a:rPr>
              <a:t>mIU</a:t>
            </a:r>
            <a:r>
              <a:rPr lang="en-US" sz="2000" dirty="0">
                <a:solidFill>
                  <a:srgbClr val="FFFF99"/>
                </a:solidFill>
                <a:latin typeface="Times New Roman" panose="02020603050405020304" pitchFamily="18" charset="0"/>
                <a:cs typeface="Times New Roman" panose="02020603050405020304" pitchFamily="18" charset="0"/>
              </a:rPr>
              <a:t>/L; third trimester, 0.3–3.0 </a:t>
            </a:r>
            <a:r>
              <a:rPr lang="en-US" sz="2000" dirty="0" err="1">
                <a:solidFill>
                  <a:srgbClr val="FFFF99"/>
                </a:solidFill>
                <a:latin typeface="Times New Roman" panose="02020603050405020304" pitchFamily="18" charset="0"/>
                <a:cs typeface="Times New Roman" panose="02020603050405020304" pitchFamily="18" charset="0"/>
              </a:rPr>
              <a:t>mIU</a:t>
            </a:r>
            <a:r>
              <a:rPr lang="en-US" sz="2000" dirty="0">
                <a:solidFill>
                  <a:srgbClr val="FFFF99"/>
                </a:solidFill>
                <a:latin typeface="Times New Roman" panose="02020603050405020304" pitchFamily="18" charset="0"/>
                <a:cs typeface="Times New Roman" panose="02020603050405020304" pitchFamily="18" charset="0"/>
              </a:rPr>
              <a:t>/L</a:t>
            </a:r>
            <a:r>
              <a:rPr lang="en-US" sz="2000" dirty="0" smtClean="0">
                <a:solidFill>
                  <a:srgbClr val="FFFF99"/>
                </a:solidFill>
                <a:latin typeface="Times New Roman" panose="02020603050405020304" pitchFamily="18" charset="0"/>
                <a:cs typeface="Times New Roman" panose="02020603050405020304" pitchFamily="18" charset="0"/>
              </a:rPr>
              <a:t>). Level </a:t>
            </a:r>
            <a:r>
              <a:rPr lang="en-US" sz="2000" dirty="0">
                <a:solidFill>
                  <a:srgbClr val="FFFF99"/>
                </a:solidFill>
                <a:latin typeface="Times New Roman" panose="02020603050405020304" pitchFamily="18" charset="0"/>
                <a:cs typeface="Times New Roman" panose="02020603050405020304" pitchFamily="18" charset="0"/>
              </a:rPr>
              <a:t>A-USPSTF</a:t>
            </a:r>
          </a:p>
        </p:txBody>
      </p:sp>
    </p:spTree>
    <p:extLst>
      <p:ext uri="{BB962C8B-B14F-4D97-AF65-F5344CB8AC3E}">
        <p14:creationId xmlns:p14="http://schemas.microsoft.com/office/powerpoint/2010/main" val="25887317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0942"/>
            <a:ext cx="10515600" cy="5646021"/>
          </a:xfrm>
        </p:spPr>
        <p:txBody>
          <a:bodyPr>
            <a:noAutofit/>
          </a:bodyPr>
          <a:lstStyle/>
          <a:p>
            <a:r>
              <a:rPr lang="en-US" sz="2400" b="1" dirty="0">
                <a:solidFill>
                  <a:srgbClr val="FFFF00"/>
                </a:solidFill>
                <a:latin typeface="Times New Roman" panose="02020603050405020304" pitchFamily="18" charset="0"/>
              </a:rPr>
              <a:t>Recommendation </a:t>
            </a:r>
            <a:r>
              <a:rPr lang="en-US" sz="2400" b="1" dirty="0" smtClean="0">
                <a:solidFill>
                  <a:srgbClr val="FFFF00"/>
                </a:solidFill>
                <a:latin typeface="Times New Roman" panose="02020603050405020304" pitchFamily="18" charset="0"/>
              </a:rPr>
              <a:t>37</a:t>
            </a:r>
          </a:p>
          <a:p>
            <a:pPr marL="0" indent="0">
              <a:buNone/>
            </a:pPr>
            <a:r>
              <a:rPr lang="en-US" sz="2400" dirty="0" smtClean="0">
                <a:solidFill>
                  <a:srgbClr val="FFFF99"/>
                </a:solidFill>
                <a:latin typeface="Times New Roman" panose="02020603050405020304" pitchFamily="18" charset="0"/>
              </a:rPr>
              <a:t>Following </a:t>
            </a:r>
            <a:r>
              <a:rPr lang="en-US" sz="2400" dirty="0">
                <a:solidFill>
                  <a:srgbClr val="FFFF99"/>
                </a:solidFill>
                <a:latin typeface="Times New Roman" panose="02020603050405020304" pitchFamily="18" charset="0"/>
              </a:rPr>
              <a:t>delivery, LT4 should be reduced to the patient’s preconception dose. </a:t>
            </a:r>
            <a:r>
              <a:rPr lang="en-US" sz="2400" dirty="0" smtClean="0">
                <a:solidFill>
                  <a:srgbClr val="FFFF99"/>
                </a:solidFill>
                <a:latin typeface="Times New Roman" panose="02020603050405020304" pitchFamily="18" charset="0"/>
              </a:rPr>
              <a:t>Additional thyroid </a:t>
            </a:r>
            <a:r>
              <a:rPr lang="en-US" sz="2400" dirty="0">
                <a:solidFill>
                  <a:srgbClr val="FFFF99"/>
                </a:solidFill>
                <a:latin typeface="Times New Roman" panose="02020603050405020304" pitchFamily="18" charset="0"/>
              </a:rPr>
              <a:t>function testing should be performed at approximately 6 weeks postpartum</a:t>
            </a:r>
            <a:r>
              <a:rPr lang="en-US" sz="2400" dirty="0" smtClean="0">
                <a:solidFill>
                  <a:srgbClr val="FFFF99"/>
                </a:solidFill>
                <a:latin typeface="Times New Roman" panose="02020603050405020304" pitchFamily="18" charset="0"/>
              </a:rPr>
              <a:t>.</a:t>
            </a:r>
          </a:p>
          <a:p>
            <a:pPr marL="0" indent="0">
              <a:buNone/>
            </a:pPr>
            <a:r>
              <a:rPr lang="en-US" sz="2400" b="1" i="1" dirty="0" smtClean="0">
                <a:solidFill>
                  <a:srgbClr val="FFFF00"/>
                </a:solidFill>
                <a:latin typeface="Times New Roman" panose="02020603050405020304" pitchFamily="18" charset="0"/>
              </a:rPr>
              <a:t>(Strong recommendation</a:t>
            </a:r>
            <a:r>
              <a:rPr lang="en-US" sz="2400" b="1" i="1" dirty="0">
                <a:solidFill>
                  <a:srgbClr val="FFFF00"/>
                </a:solidFill>
                <a:latin typeface="Times New Roman" panose="02020603050405020304" pitchFamily="18" charset="0"/>
              </a:rPr>
              <a:t>, Moderate quality evidence)</a:t>
            </a:r>
          </a:p>
          <a:p>
            <a:pPr>
              <a:buFont typeface="Symbol" panose="05050102010706020507" pitchFamily="18" charset="2"/>
              <a:buChar char="·"/>
            </a:pPr>
            <a:endParaRPr lang="en-US" sz="2400" b="1" dirty="0" smtClean="0">
              <a:solidFill>
                <a:srgbClr val="FFFF00"/>
              </a:solidFill>
              <a:latin typeface="Times New Roman" panose="02020603050405020304" pitchFamily="18" charset="0"/>
            </a:endParaRPr>
          </a:p>
          <a:p>
            <a:pPr>
              <a:buFont typeface="Symbol" panose="05050102010706020507" pitchFamily="18" charset="2"/>
              <a:buChar char="·"/>
            </a:pPr>
            <a:r>
              <a:rPr lang="en-US" sz="2400" b="1" dirty="0" smtClean="0">
                <a:solidFill>
                  <a:srgbClr val="FFFF00"/>
                </a:solidFill>
                <a:latin typeface="Times New Roman" panose="02020603050405020304" pitchFamily="18" charset="0"/>
              </a:rPr>
              <a:t>Recommendation 38 </a:t>
            </a:r>
          </a:p>
          <a:p>
            <a:pPr marL="0" indent="0">
              <a:buNone/>
            </a:pPr>
            <a:r>
              <a:rPr lang="en-US" sz="2400" dirty="0" smtClean="0">
                <a:solidFill>
                  <a:schemeClr val="bg1"/>
                </a:solidFill>
                <a:latin typeface="Times New Roman" panose="02020603050405020304" pitchFamily="18" charset="0"/>
              </a:rPr>
              <a:t>Some </a:t>
            </a:r>
            <a:r>
              <a:rPr lang="en-US" sz="2400" dirty="0">
                <a:solidFill>
                  <a:schemeClr val="bg1"/>
                </a:solidFill>
                <a:latin typeface="Times New Roman" panose="02020603050405020304" pitchFamily="18" charset="0"/>
              </a:rPr>
              <a:t>women in whom LT4 is initiated during pregnancy may not require LT4 </a:t>
            </a:r>
            <a:r>
              <a:rPr lang="en-US" sz="2400" dirty="0" smtClean="0">
                <a:solidFill>
                  <a:schemeClr val="bg1"/>
                </a:solidFill>
                <a:latin typeface="Times New Roman" panose="02020603050405020304" pitchFamily="18" charset="0"/>
              </a:rPr>
              <a:t>postpartum. Such </a:t>
            </a:r>
            <a:r>
              <a:rPr lang="en-US" sz="2400" dirty="0">
                <a:solidFill>
                  <a:schemeClr val="bg1"/>
                </a:solidFill>
                <a:latin typeface="Times New Roman" panose="02020603050405020304" pitchFamily="18" charset="0"/>
              </a:rPr>
              <a:t>women are candidates for discontinuing LT4, </a:t>
            </a:r>
            <a:r>
              <a:rPr lang="en-US" sz="2400" u="sng" dirty="0">
                <a:solidFill>
                  <a:schemeClr val="bg1"/>
                </a:solidFill>
                <a:latin typeface="Times New Roman" panose="02020603050405020304" pitchFamily="18" charset="0"/>
              </a:rPr>
              <a:t>especially when the LT4 dose is ≤50 </a:t>
            </a:r>
            <a:r>
              <a:rPr lang="en-US" sz="2400" u="sng" dirty="0" smtClean="0">
                <a:solidFill>
                  <a:schemeClr val="bg1"/>
                </a:solidFill>
                <a:latin typeface="Times New Roman" panose="02020603050405020304" pitchFamily="18" charset="0"/>
              </a:rPr>
              <a:t>mcg daily</a:t>
            </a:r>
            <a:r>
              <a:rPr lang="en-US" sz="2400" dirty="0">
                <a:solidFill>
                  <a:schemeClr val="bg1"/>
                </a:solidFill>
                <a:latin typeface="Times New Roman" panose="02020603050405020304" pitchFamily="18" charset="0"/>
              </a:rPr>
              <a:t>. The decision to discontinue LT4, if desired, should be made by the patient and </a:t>
            </a:r>
            <a:r>
              <a:rPr lang="en-US" sz="2400" dirty="0" smtClean="0">
                <a:solidFill>
                  <a:schemeClr val="bg1"/>
                </a:solidFill>
                <a:latin typeface="Times New Roman" panose="02020603050405020304" pitchFamily="18" charset="0"/>
              </a:rPr>
              <a:t>their caregiver</a:t>
            </a:r>
            <a:r>
              <a:rPr lang="en-US" sz="2400" dirty="0">
                <a:solidFill>
                  <a:schemeClr val="bg1"/>
                </a:solidFill>
                <a:latin typeface="Times New Roman" panose="02020603050405020304" pitchFamily="18" charset="0"/>
              </a:rPr>
              <a:t>. If LT4 is discontinued, serum TSH should be evaluated in ~ 6 weeks. </a:t>
            </a:r>
            <a:endParaRPr lang="en-US" sz="2400" dirty="0" smtClean="0">
              <a:solidFill>
                <a:schemeClr val="bg1"/>
              </a:solidFill>
              <a:latin typeface="Times New Roman" panose="02020603050405020304" pitchFamily="18" charset="0"/>
            </a:endParaRPr>
          </a:p>
          <a:p>
            <a:pPr marL="0" indent="0">
              <a:buNone/>
            </a:pPr>
            <a:r>
              <a:rPr lang="en-US" sz="2400" b="1" i="1" dirty="0" smtClean="0">
                <a:solidFill>
                  <a:srgbClr val="FFFF00"/>
                </a:solidFill>
                <a:latin typeface="Times New Roman" panose="02020603050405020304" pitchFamily="18" charset="0"/>
              </a:rPr>
              <a:t>(Weak recommendation</a:t>
            </a:r>
            <a:r>
              <a:rPr lang="en-US" sz="2400" b="1" i="1" dirty="0">
                <a:solidFill>
                  <a:srgbClr val="FFFF00"/>
                </a:solidFill>
                <a:latin typeface="Times New Roman" panose="02020603050405020304" pitchFamily="18" charset="0"/>
              </a:rPr>
              <a:t>, Moderate quality evidence)</a:t>
            </a:r>
            <a:endParaRPr lang="en-US" sz="2400" dirty="0">
              <a:solidFill>
                <a:srgbClr val="FFFF00"/>
              </a:solidFill>
            </a:endParaRPr>
          </a:p>
        </p:txBody>
      </p:sp>
    </p:spTree>
    <p:extLst>
      <p:ext uri="{BB962C8B-B14F-4D97-AF65-F5344CB8AC3E}">
        <p14:creationId xmlns:p14="http://schemas.microsoft.com/office/powerpoint/2010/main" val="41053891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28600" lvl="0" indent="-228600">
              <a:spcBef>
                <a:spcPts val="1000"/>
              </a:spcBef>
            </a:pPr>
            <a:r>
              <a:rPr lang="fa-IR" sz="2400" b="1" dirty="0" smtClean="0">
                <a:solidFill>
                  <a:schemeClr val="bg1"/>
                </a:solidFill>
                <a:latin typeface="Times New Roman" panose="02020603050405020304" pitchFamily="18" charset="0"/>
                <a:ea typeface="+mn-ea"/>
                <a:cs typeface="+mn-cs"/>
              </a:rPr>
              <a:t/>
            </a:r>
            <a:br>
              <a:rPr lang="fa-IR" sz="2400" b="1" dirty="0" smtClean="0">
                <a:solidFill>
                  <a:schemeClr val="bg1"/>
                </a:solidFill>
                <a:latin typeface="Times New Roman" panose="02020603050405020304" pitchFamily="18" charset="0"/>
                <a:ea typeface="+mn-ea"/>
                <a:cs typeface="+mn-cs"/>
              </a:rPr>
            </a:br>
            <a:r>
              <a:rPr lang="fa-IR" sz="2400" b="1" dirty="0">
                <a:solidFill>
                  <a:schemeClr val="bg1"/>
                </a:solidFill>
                <a:latin typeface="Times New Roman" panose="02020603050405020304" pitchFamily="18" charset="0"/>
                <a:ea typeface="+mn-ea"/>
                <a:cs typeface="+mn-cs"/>
              </a:rPr>
              <a:t/>
            </a:r>
            <a:br>
              <a:rPr lang="fa-IR" sz="2400" b="1" dirty="0">
                <a:solidFill>
                  <a:schemeClr val="bg1"/>
                </a:solidFill>
                <a:latin typeface="Times New Roman" panose="02020603050405020304" pitchFamily="18" charset="0"/>
                <a:ea typeface="+mn-ea"/>
                <a:cs typeface="+mn-cs"/>
              </a:rPr>
            </a:br>
            <a:r>
              <a:rPr lang="en-US" sz="2400" b="1" dirty="0" smtClean="0">
                <a:solidFill>
                  <a:srgbClr val="FFFF00"/>
                </a:solidFill>
                <a:latin typeface="Times New Roman" panose="02020603050405020304" pitchFamily="18" charset="0"/>
                <a:ea typeface="+mn-ea"/>
                <a:cs typeface="+mn-cs"/>
              </a:rPr>
              <a:t>HOW </a:t>
            </a:r>
            <a:r>
              <a:rPr lang="en-US" sz="2400" b="1" dirty="0">
                <a:solidFill>
                  <a:srgbClr val="FFFF00"/>
                </a:solidFill>
                <a:latin typeface="Times New Roman" panose="02020603050405020304" pitchFamily="18" charset="0"/>
                <a:ea typeface="+mn-ea"/>
                <a:cs typeface="+mn-cs"/>
              </a:rPr>
              <a:t>SHOULD LT4 BE ADJUSTED POSTPARTUM?</a:t>
            </a:r>
            <a:br>
              <a:rPr lang="en-US" sz="2400" b="1" dirty="0">
                <a:solidFill>
                  <a:srgbClr val="FFFF00"/>
                </a:solidFill>
                <a:latin typeface="Times New Roman" panose="02020603050405020304" pitchFamily="18" charset="0"/>
                <a:ea typeface="+mn-ea"/>
                <a:cs typeface="+mn-cs"/>
              </a:rPr>
            </a:br>
            <a:endParaRPr lang="en-US" sz="4800"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latin typeface="Times New Roman" panose="02020603050405020304" pitchFamily="18" charset="0"/>
                <a:cs typeface="Times New Roman" panose="02020603050405020304" pitchFamily="18" charset="0"/>
              </a:rPr>
              <a:t>F</a:t>
            </a:r>
            <a:r>
              <a:rPr lang="en-US" dirty="0" smtClean="0">
                <a:solidFill>
                  <a:schemeClr val="bg1"/>
                </a:solidFill>
                <a:latin typeface="Times New Roman" panose="02020603050405020304" pitchFamily="18" charset="0"/>
                <a:cs typeface="Times New Roman" panose="02020603050405020304" pitchFamily="18" charset="0"/>
              </a:rPr>
              <a:t>ollowing </a:t>
            </a:r>
            <a:r>
              <a:rPr lang="en-US" dirty="0">
                <a:solidFill>
                  <a:schemeClr val="bg1"/>
                </a:solidFill>
                <a:latin typeface="Times New Roman" panose="02020603050405020304" pitchFamily="18" charset="0"/>
                <a:cs typeface="Times New Roman" panose="02020603050405020304" pitchFamily="18" charset="0"/>
              </a:rPr>
              <a:t>delivery, maternal LT4 dosing should be reduced to </a:t>
            </a:r>
            <a:r>
              <a:rPr lang="en-US" dirty="0" err="1">
                <a:solidFill>
                  <a:schemeClr val="bg1"/>
                </a:solidFill>
                <a:latin typeface="Times New Roman" panose="02020603050405020304" pitchFamily="18" charset="0"/>
                <a:cs typeface="Times New Roman" panose="02020603050405020304" pitchFamily="18" charset="0"/>
              </a:rPr>
              <a:t>prepregnancy</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levels</a:t>
            </a:r>
            <a:r>
              <a:rPr lang="fa-IR"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and </a:t>
            </a:r>
            <a:r>
              <a:rPr lang="en-US" dirty="0">
                <a:solidFill>
                  <a:schemeClr val="bg1"/>
                </a:solidFill>
                <a:latin typeface="Times New Roman" panose="02020603050405020304" pitchFamily="18" charset="0"/>
                <a:cs typeface="Times New Roman" panose="02020603050405020304" pitchFamily="18" charset="0"/>
              </a:rPr>
              <a:t>a serum TSH assessed 6 weeks thereafter. </a:t>
            </a:r>
            <a:endParaRPr lang="en-US" dirty="0" smtClean="0">
              <a:solidFill>
                <a:schemeClr val="bg1"/>
              </a:solidFill>
              <a:latin typeface="Times New Roman" panose="02020603050405020304" pitchFamily="18" charset="0"/>
              <a:cs typeface="Times New Roman" panose="02020603050405020304" pitchFamily="18" charset="0"/>
            </a:endParaRPr>
          </a:p>
          <a:p>
            <a:endParaRPr lang="en-US" dirty="0" smtClean="0">
              <a:solidFill>
                <a:schemeClr val="bg1"/>
              </a:solidFill>
              <a:latin typeface="Times New Roman" panose="02020603050405020304" pitchFamily="18" charset="0"/>
              <a:cs typeface="Times New Roman" panose="02020603050405020304" pitchFamily="18" charset="0"/>
            </a:endParaRPr>
          </a:p>
          <a:p>
            <a:r>
              <a:rPr lang="en-US" dirty="0" smtClean="0">
                <a:solidFill>
                  <a:schemeClr val="bg1"/>
                </a:solidFill>
                <a:latin typeface="Times New Roman" panose="02020603050405020304" pitchFamily="18" charset="0"/>
                <a:cs typeface="Times New Roman" panose="02020603050405020304" pitchFamily="18" charset="0"/>
              </a:rPr>
              <a:t>However</a:t>
            </a:r>
            <a:r>
              <a:rPr lang="en-US" dirty="0">
                <a:solidFill>
                  <a:schemeClr val="bg1"/>
                </a:solidFill>
                <a:latin typeface="Times New Roman" panose="02020603050405020304" pitchFamily="18" charset="0"/>
                <a:cs typeface="Times New Roman" panose="02020603050405020304" pitchFamily="18" charset="0"/>
              </a:rPr>
              <a:t>, a study demonstrated that more </a:t>
            </a:r>
            <a:r>
              <a:rPr lang="en-US" dirty="0" smtClean="0">
                <a:solidFill>
                  <a:schemeClr val="bg1"/>
                </a:solidFill>
                <a:latin typeface="Times New Roman" panose="02020603050405020304" pitchFamily="18" charset="0"/>
                <a:cs typeface="Times New Roman" panose="02020603050405020304" pitchFamily="18" charset="0"/>
              </a:rPr>
              <a:t>than 50</a:t>
            </a:r>
            <a:r>
              <a:rPr lang="en-US" dirty="0">
                <a:solidFill>
                  <a:schemeClr val="bg1"/>
                </a:solidFill>
                <a:latin typeface="Times New Roman" panose="02020603050405020304" pitchFamily="18" charset="0"/>
                <a:cs typeface="Times New Roman" panose="02020603050405020304" pitchFamily="18" charset="0"/>
              </a:rPr>
              <a:t>% of women with Hashimoto’s thyroiditis required an increase in the </a:t>
            </a:r>
            <a:r>
              <a:rPr lang="en-US" dirty="0" err="1">
                <a:solidFill>
                  <a:schemeClr val="bg1"/>
                </a:solidFill>
                <a:latin typeface="Times New Roman" panose="02020603050405020304" pitchFamily="18" charset="0"/>
                <a:cs typeface="Times New Roman" panose="02020603050405020304" pitchFamily="18" charset="0"/>
              </a:rPr>
              <a:t>pregestational</a:t>
            </a:r>
            <a:r>
              <a:rPr lang="en-US" dirty="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thyroid hormone </a:t>
            </a:r>
            <a:r>
              <a:rPr lang="en-US" dirty="0">
                <a:solidFill>
                  <a:schemeClr val="bg1"/>
                </a:solidFill>
                <a:latin typeface="Times New Roman" panose="02020603050405020304" pitchFamily="18" charset="0"/>
                <a:cs typeface="Times New Roman" panose="02020603050405020304" pitchFamily="18" charset="0"/>
              </a:rPr>
              <a:t>dose in the postpartum period, presumably due an exacerbation of autoimmune </a:t>
            </a:r>
            <a:r>
              <a:rPr lang="en-US" dirty="0" smtClean="0">
                <a:solidFill>
                  <a:schemeClr val="bg1"/>
                </a:solidFill>
                <a:latin typeface="Times New Roman" panose="02020603050405020304" pitchFamily="18" charset="0"/>
                <a:cs typeface="Times New Roman" panose="02020603050405020304" pitchFamily="18" charset="0"/>
              </a:rPr>
              <a:t>thyroid dysfunction postpartum. </a:t>
            </a:r>
          </a:p>
          <a:p>
            <a:endParaRPr lang="en-US" dirty="0" smtClean="0">
              <a:solidFill>
                <a:schemeClr val="bg1"/>
              </a:solidFill>
              <a:latin typeface="Times New Roman" panose="02020603050405020304" pitchFamily="18" charset="0"/>
              <a:cs typeface="Times New Roman" panose="02020603050405020304" pitchFamily="18" charset="0"/>
            </a:endParaRPr>
          </a:p>
          <a:p>
            <a:r>
              <a:rPr lang="en-US" dirty="0" smtClean="0">
                <a:solidFill>
                  <a:schemeClr val="bg1"/>
                </a:solidFill>
                <a:latin typeface="Times New Roman" panose="02020603050405020304" pitchFamily="18" charset="0"/>
                <a:cs typeface="Times New Roman" panose="02020603050405020304" pitchFamily="18" charset="0"/>
              </a:rPr>
              <a:t>In </a:t>
            </a:r>
            <a:r>
              <a:rPr lang="en-US" dirty="0">
                <a:solidFill>
                  <a:schemeClr val="bg1"/>
                </a:solidFill>
                <a:latin typeface="Times New Roman" panose="02020603050405020304" pitchFamily="18" charset="0"/>
                <a:cs typeface="Times New Roman" panose="02020603050405020304" pitchFamily="18" charset="0"/>
              </a:rPr>
              <a:t>women started on LT4 during pregnancy for </a:t>
            </a:r>
            <a:r>
              <a:rPr lang="en-US" dirty="0" smtClean="0">
                <a:solidFill>
                  <a:schemeClr val="bg1"/>
                </a:solidFill>
                <a:latin typeface="Times New Roman" panose="02020603050405020304" pitchFamily="18" charset="0"/>
                <a:cs typeface="Times New Roman" panose="02020603050405020304" pitchFamily="18" charset="0"/>
              </a:rPr>
              <a:t>thyroid autoimmunity </a:t>
            </a:r>
            <a:r>
              <a:rPr lang="en-US" dirty="0">
                <a:solidFill>
                  <a:schemeClr val="bg1"/>
                </a:solidFill>
                <a:latin typeface="Times New Roman" panose="02020603050405020304" pitchFamily="18" charset="0"/>
                <a:cs typeface="Times New Roman" panose="02020603050405020304" pitchFamily="18" charset="0"/>
              </a:rPr>
              <a:t>in the absence of TSH elevation, the LT4 can be stopped at delivery, with </a:t>
            </a:r>
            <a:r>
              <a:rPr lang="en-US" dirty="0" smtClean="0">
                <a:solidFill>
                  <a:schemeClr val="bg1"/>
                </a:solidFill>
                <a:latin typeface="Times New Roman" panose="02020603050405020304" pitchFamily="18" charset="0"/>
                <a:cs typeface="Times New Roman" panose="02020603050405020304" pitchFamily="18" charset="0"/>
              </a:rPr>
              <a:t>serum TSH </a:t>
            </a:r>
            <a:r>
              <a:rPr lang="en-US" dirty="0">
                <a:solidFill>
                  <a:schemeClr val="bg1"/>
                </a:solidFill>
                <a:latin typeface="Times New Roman" panose="02020603050405020304" pitchFamily="18" charset="0"/>
                <a:cs typeface="Times New Roman" panose="02020603050405020304" pitchFamily="18" charset="0"/>
              </a:rPr>
              <a:t>assessment at 6 weeks postpartum.</a:t>
            </a:r>
          </a:p>
        </p:txBody>
      </p:sp>
    </p:spTree>
    <p:extLst>
      <p:ext uri="{BB962C8B-B14F-4D97-AF65-F5344CB8AC3E}">
        <p14:creationId xmlns:p14="http://schemas.microsoft.com/office/powerpoint/2010/main" val="25580723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5919"/>
            <a:ext cx="10515600" cy="4531043"/>
          </a:xfrm>
        </p:spPr>
        <p:txBody>
          <a:bodyPr>
            <a:normAutofit/>
          </a:bodyPr>
          <a:lstStyle/>
          <a:p>
            <a:r>
              <a:rPr lang="en-US" b="1" dirty="0">
                <a:solidFill>
                  <a:srgbClr val="FFFF00"/>
                </a:solidFill>
                <a:latin typeface="Times New Roman" panose="02020603050405020304" pitchFamily="18" charset="0"/>
              </a:rPr>
              <a:t>Recommendation 39</a:t>
            </a:r>
          </a:p>
          <a:p>
            <a:pPr marL="0" indent="0">
              <a:buNone/>
            </a:pPr>
            <a:r>
              <a:rPr lang="en-US" dirty="0">
                <a:solidFill>
                  <a:srgbClr val="FFFF99"/>
                </a:solidFill>
                <a:latin typeface="Times New Roman" panose="02020603050405020304" pitchFamily="18" charset="0"/>
              </a:rPr>
              <a:t>In the care of women with adequately treated hypothyroidism, no other maternal or </a:t>
            </a:r>
            <a:r>
              <a:rPr lang="en-US" dirty="0" smtClean="0">
                <a:solidFill>
                  <a:srgbClr val="FFFF99"/>
                </a:solidFill>
                <a:latin typeface="Times New Roman" panose="02020603050405020304" pitchFamily="18" charset="0"/>
              </a:rPr>
              <a:t>fetal testing </a:t>
            </a:r>
            <a:r>
              <a:rPr lang="en-US" dirty="0">
                <a:solidFill>
                  <a:srgbClr val="FFFF99"/>
                </a:solidFill>
                <a:latin typeface="Times New Roman" panose="02020603050405020304" pitchFamily="18" charset="0"/>
              </a:rPr>
              <a:t>(such as serial fetal ultrasounds, antenatal testing, and/or umbilical blood sampling) </a:t>
            </a:r>
            <a:r>
              <a:rPr lang="en-US" dirty="0" smtClean="0">
                <a:solidFill>
                  <a:srgbClr val="FFFF99"/>
                </a:solidFill>
                <a:latin typeface="Times New Roman" panose="02020603050405020304" pitchFamily="18" charset="0"/>
              </a:rPr>
              <a:t>is recommended </a:t>
            </a:r>
            <a:r>
              <a:rPr lang="en-US" dirty="0">
                <a:solidFill>
                  <a:srgbClr val="FFFF99"/>
                </a:solidFill>
                <a:latin typeface="Times New Roman" panose="02020603050405020304" pitchFamily="18" charset="0"/>
              </a:rPr>
              <a:t>beyond measurement of maternal thyroid function unless needed due to </a:t>
            </a:r>
            <a:r>
              <a:rPr lang="en-US" dirty="0" smtClean="0">
                <a:solidFill>
                  <a:srgbClr val="FFFF99"/>
                </a:solidFill>
                <a:latin typeface="Times New Roman" panose="02020603050405020304" pitchFamily="18" charset="0"/>
              </a:rPr>
              <a:t>other</a:t>
            </a:r>
            <a:r>
              <a:rPr lang="fa-IR" dirty="0" smtClean="0">
                <a:solidFill>
                  <a:srgbClr val="FFFF99"/>
                </a:solidFill>
                <a:latin typeface="Times New Roman" panose="02020603050405020304" pitchFamily="18" charset="0"/>
              </a:rPr>
              <a:t> </a:t>
            </a:r>
            <a:r>
              <a:rPr lang="en-US" dirty="0" smtClean="0">
                <a:solidFill>
                  <a:srgbClr val="FFFF99"/>
                </a:solidFill>
                <a:latin typeface="Times New Roman" panose="02020603050405020304" pitchFamily="18" charset="0"/>
              </a:rPr>
              <a:t>circumstances </a:t>
            </a:r>
            <a:r>
              <a:rPr lang="en-US" dirty="0">
                <a:solidFill>
                  <a:srgbClr val="FFFF99"/>
                </a:solidFill>
                <a:latin typeface="Times New Roman" panose="02020603050405020304" pitchFamily="18" charset="0"/>
              </a:rPr>
              <a:t>of pregnancy</a:t>
            </a:r>
            <a:r>
              <a:rPr lang="en-US" u="sng" dirty="0">
                <a:solidFill>
                  <a:srgbClr val="FFFF99"/>
                </a:solidFill>
                <a:latin typeface="Times New Roman" panose="02020603050405020304" pitchFamily="18" charset="0"/>
              </a:rPr>
              <a:t>. </a:t>
            </a:r>
            <a:r>
              <a:rPr lang="en-US" u="sng" dirty="0">
                <a:solidFill>
                  <a:schemeClr val="bg1"/>
                </a:solidFill>
                <a:latin typeface="Times New Roman" panose="02020603050405020304" pitchFamily="18" charset="0"/>
              </a:rPr>
              <a:t>An exception to this is women with Graves’ disease </a:t>
            </a:r>
            <a:r>
              <a:rPr lang="en-US" u="sng" dirty="0" smtClean="0">
                <a:solidFill>
                  <a:schemeClr val="bg1"/>
                </a:solidFill>
                <a:latin typeface="Times New Roman" panose="02020603050405020304" pitchFamily="18" charset="0"/>
              </a:rPr>
              <a:t>effectively treated </a:t>
            </a:r>
            <a:r>
              <a:rPr lang="en-US" u="sng" dirty="0">
                <a:solidFill>
                  <a:schemeClr val="bg1"/>
                </a:solidFill>
                <a:latin typeface="Times New Roman" panose="02020603050405020304" pitchFamily="18" charset="0"/>
              </a:rPr>
              <a:t>with 131I ablation or surgical resection, who require </a:t>
            </a:r>
            <a:r>
              <a:rPr lang="en-US" u="sng" dirty="0" err="1">
                <a:solidFill>
                  <a:schemeClr val="bg1"/>
                </a:solidFill>
                <a:latin typeface="Times New Roman" panose="02020603050405020304" pitchFamily="18" charset="0"/>
              </a:rPr>
              <a:t>TRAb</a:t>
            </a:r>
            <a:r>
              <a:rPr lang="en-US" u="sng" dirty="0">
                <a:solidFill>
                  <a:schemeClr val="bg1"/>
                </a:solidFill>
                <a:latin typeface="Times New Roman" panose="02020603050405020304" pitchFamily="18" charset="0"/>
              </a:rPr>
              <a:t> monitoring</a:t>
            </a:r>
            <a:r>
              <a:rPr lang="en-US" u="sng" dirty="0" smtClean="0">
                <a:solidFill>
                  <a:schemeClr val="bg1"/>
                </a:solidFill>
                <a:latin typeface="Times New Roman" panose="02020603050405020304" pitchFamily="18" charset="0"/>
              </a:rPr>
              <a:t>.</a:t>
            </a:r>
          </a:p>
          <a:p>
            <a:pPr marL="0" indent="0">
              <a:buNone/>
            </a:pPr>
            <a:r>
              <a:rPr lang="en-US" b="1" i="1" dirty="0" smtClean="0">
                <a:solidFill>
                  <a:srgbClr val="FFFF00"/>
                </a:solidFill>
                <a:latin typeface="Times New Roman" panose="02020603050405020304" pitchFamily="18" charset="0"/>
              </a:rPr>
              <a:t>(Strong recommendation</a:t>
            </a:r>
            <a:r>
              <a:rPr lang="en-US" b="1" i="1" dirty="0">
                <a:solidFill>
                  <a:srgbClr val="FFFF00"/>
                </a:solidFill>
                <a:latin typeface="Times New Roman" panose="02020603050405020304" pitchFamily="18" charset="0"/>
              </a:rPr>
              <a:t>, Moderate quality evidence)</a:t>
            </a:r>
            <a:endParaRPr lang="en-US" dirty="0">
              <a:solidFill>
                <a:srgbClr val="FFFF00"/>
              </a:solidFill>
            </a:endParaRPr>
          </a:p>
        </p:txBody>
      </p:sp>
    </p:spTree>
    <p:extLst>
      <p:ext uri="{BB962C8B-B14F-4D97-AF65-F5344CB8AC3E}">
        <p14:creationId xmlns:p14="http://schemas.microsoft.com/office/powerpoint/2010/main" val="30838475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sz="4000" dirty="0" smtClean="0">
              <a:solidFill>
                <a:prstClr val="black"/>
              </a:solidFill>
              <a:latin typeface="Times New Roman" panose="02020603050405020304" pitchFamily="18" charset="0"/>
              <a:ea typeface="+mj-ea"/>
              <a:cs typeface="+mj-cs"/>
            </a:endParaRPr>
          </a:p>
          <a:p>
            <a:pPr marL="0" indent="0">
              <a:buNone/>
            </a:pPr>
            <a:endParaRPr lang="en-US" sz="4000" dirty="0">
              <a:solidFill>
                <a:prstClr val="black"/>
              </a:solidFill>
              <a:latin typeface="Times New Roman" panose="02020603050405020304" pitchFamily="18" charset="0"/>
              <a:ea typeface="+mj-ea"/>
              <a:cs typeface="+mj-cs"/>
            </a:endParaRPr>
          </a:p>
          <a:p>
            <a:pPr marL="0" indent="0">
              <a:buNone/>
            </a:pPr>
            <a:r>
              <a:rPr lang="en-US" sz="4000" dirty="0" smtClean="0">
                <a:solidFill>
                  <a:prstClr val="black"/>
                </a:solidFill>
                <a:latin typeface="Times New Roman" panose="02020603050405020304" pitchFamily="18" charset="0"/>
                <a:ea typeface="+mj-ea"/>
                <a:cs typeface="+mj-cs"/>
              </a:rPr>
              <a:t>          </a:t>
            </a:r>
            <a:r>
              <a:rPr lang="en-US" sz="4000" dirty="0" smtClean="0">
                <a:solidFill>
                  <a:srgbClr val="FFFF00"/>
                </a:solidFill>
                <a:latin typeface="Times New Roman" panose="02020603050405020304" pitchFamily="18" charset="0"/>
                <a:ea typeface="+mj-ea"/>
                <a:cs typeface="+mj-cs"/>
              </a:rPr>
              <a:t>VIII</a:t>
            </a:r>
            <a:r>
              <a:rPr lang="en-US" sz="4000" dirty="0">
                <a:solidFill>
                  <a:srgbClr val="FFFF00"/>
                </a:solidFill>
                <a:latin typeface="Times New Roman" panose="02020603050405020304" pitchFamily="18" charset="0"/>
                <a:ea typeface="+mj-ea"/>
                <a:cs typeface="+mj-cs"/>
              </a:rPr>
              <a:t>. </a:t>
            </a:r>
            <a:r>
              <a:rPr lang="en-US" sz="4400" dirty="0">
                <a:solidFill>
                  <a:srgbClr val="FFFF00"/>
                </a:solidFill>
                <a:latin typeface="Times New Roman" panose="02020603050405020304" pitchFamily="18" charset="0"/>
                <a:ea typeface="+mj-ea"/>
                <a:cs typeface="+mj-cs"/>
              </a:rPr>
              <a:t>Thyrotoxicosis in Pregnancy</a:t>
            </a:r>
            <a:endParaRPr lang="en-US" dirty="0">
              <a:solidFill>
                <a:srgbClr val="FFFF00"/>
              </a:solidFill>
            </a:endParaRPr>
          </a:p>
        </p:txBody>
      </p:sp>
    </p:spTree>
    <p:extLst>
      <p:ext uri="{BB962C8B-B14F-4D97-AF65-F5344CB8AC3E}">
        <p14:creationId xmlns:p14="http://schemas.microsoft.com/office/powerpoint/2010/main" val="30340292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FF00"/>
                </a:solidFill>
                <a:latin typeface="Times New Roman" panose="02020603050405020304" pitchFamily="18" charset="0"/>
                <a:cs typeface="Times New Roman" panose="02020603050405020304" pitchFamily="18" charset="0"/>
              </a:rPr>
              <a:t>Recommendation </a:t>
            </a:r>
            <a:r>
              <a:rPr lang="en-US" b="1" dirty="0" smtClean="0">
                <a:solidFill>
                  <a:srgbClr val="FFFF00"/>
                </a:solidFill>
                <a:latin typeface="Times New Roman" panose="02020603050405020304" pitchFamily="18" charset="0"/>
                <a:cs typeface="Times New Roman" panose="02020603050405020304" pitchFamily="18" charset="0"/>
              </a:rPr>
              <a:t>42</a:t>
            </a:r>
          </a:p>
          <a:p>
            <a:pPr marL="0" indent="0">
              <a:buNone/>
            </a:pPr>
            <a:r>
              <a:rPr lang="en-US" dirty="0" smtClean="0">
                <a:solidFill>
                  <a:srgbClr val="FFFF99"/>
                </a:solidFill>
                <a:latin typeface="Times New Roman" panose="02020603050405020304" pitchFamily="18" charset="0"/>
                <a:cs typeface="Times New Roman" panose="02020603050405020304" pitchFamily="18" charset="0"/>
              </a:rPr>
              <a:t>The </a:t>
            </a:r>
            <a:r>
              <a:rPr lang="en-US" dirty="0">
                <a:solidFill>
                  <a:srgbClr val="FFFF99"/>
                </a:solidFill>
                <a:latin typeface="Times New Roman" panose="02020603050405020304" pitchFamily="18" charset="0"/>
                <a:cs typeface="Times New Roman" panose="02020603050405020304" pitchFamily="18" charset="0"/>
              </a:rPr>
              <a:t>appropriate management of abnormal maternal thyroid tests attributable to </a:t>
            </a:r>
            <a:r>
              <a:rPr lang="en-US" dirty="0" smtClean="0">
                <a:solidFill>
                  <a:srgbClr val="FFFF99"/>
                </a:solidFill>
                <a:latin typeface="Times New Roman" panose="02020603050405020304" pitchFamily="18" charset="0"/>
                <a:cs typeface="Times New Roman" panose="02020603050405020304" pitchFamily="18" charset="0"/>
              </a:rPr>
              <a:t>gestational transient </a:t>
            </a:r>
            <a:r>
              <a:rPr lang="en-US" dirty="0">
                <a:solidFill>
                  <a:srgbClr val="FFFF99"/>
                </a:solidFill>
                <a:latin typeface="Times New Roman" panose="02020603050405020304" pitchFamily="18" charset="0"/>
                <a:cs typeface="Times New Roman" panose="02020603050405020304" pitchFamily="18" charset="0"/>
              </a:rPr>
              <a:t>thyrotoxicosis and/or hyperemesis </a:t>
            </a:r>
            <a:r>
              <a:rPr lang="en-US" dirty="0" err="1">
                <a:solidFill>
                  <a:srgbClr val="FFFF99"/>
                </a:solidFill>
                <a:latin typeface="Times New Roman" panose="02020603050405020304" pitchFamily="18" charset="0"/>
                <a:cs typeface="Times New Roman" panose="02020603050405020304" pitchFamily="18" charset="0"/>
              </a:rPr>
              <a:t>gravidarum</a:t>
            </a:r>
            <a:r>
              <a:rPr lang="en-US" dirty="0">
                <a:solidFill>
                  <a:srgbClr val="FFFF99"/>
                </a:solidFill>
                <a:latin typeface="Times New Roman" panose="02020603050405020304" pitchFamily="18" charset="0"/>
                <a:cs typeface="Times New Roman" panose="02020603050405020304" pitchFamily="18" charset="0"/>
              </a:rPr>
              <a:t> includes supportive </a:t>
            </a:r>
            <a:r>
              <a:rPr lang="en-US" dirty="0" err="1" smtClean="0">
                <a:solidFill>
                  <a:srgbClr val="FFFF99"/>
                </a:solidFill>
                <a:latin typeface="Times New Roman" panose="02020603050405020304" pitchFamily="18" charset="0"/>
                <a:cs typeface="Times New Roman" panose="02020603050405020304" pitchFamily="18" charset="0"/>
              </a:rPr>
              <a:t>therapy,management</a:t>
            </a:r>
            <a:r>
              <a:rPr lang="en-US" dirty="0" smtClean="0">
                <a:solidFill>
                  <a:srgbClr val="FFFF99"/>
                </a:solidFill>
                <a:latin typeface="Times New Roman" panose="02020603050405020304" pitchFamily="18" charset="0"/>
                <a:cs typeface="Times New Roman" panose="02020603050405020304" pitchFamily="18" charset="0"/>
              </a:rPr>
              <a:t> </a:t>
            </a:r>
            <a:r>
              <a:rPr lang="en-US" dirty="0">
                <a:solidFill>
                  <a:srgbClr val="FFFF99"/>
                </a:solidFill>
                <a:latin typeface="Times New Roman" panose="02020603050405020304" pitchFamily="18" charset="0"/>
                <a:cs typeface="Times New Roman" panose="02020603050405020304" pitchFamily="18" charset="0"/>
              </a:rPr>
              <a:t>of dehydration, and hospitalization if needed. </a:t>
            </a:r>
            <a:r>
              <a:rPr lang="en-US" dirty="0" err="1">
                <a:solidFill>
                  <a:srgbClr val="FFFF99"/>
                </a:solidFill>
                <a:latin typeface="Times New Roman" panose="02020603050405020304" pitchFamily="18" charset="0"/>
                <a:cs typeface="Times New Roman" panose="02020603050405020304" pitchFamily="18" charset="0"/>
              </a:rPr>
              <a:t>Antithyroid</a:t>
            </a:r>
            <a:r>
              <a:rPr lang="en-US" dirty="0">
                <a:solidFill>
                  <a:srgbClr val="FFFF99"/>
                </a:solidFill>
                <a:latin typeface="Times New Roman" panose="02020603050405020304" pitchFamily="18" charset="0"/>
                <a:cs typeface="Times New Roman" panose="02020603050405020304" pitchFamily="18" charset="0"/>
              </a:rPr>
              <a:t> drugs are </a:t>
            </a:r>
            <a:r>
              <a:rPr lang="en-US" dirty="0" smtClean="0">
                <a:solidFill>
                  <a:srgbClr val="FFFF99"/>
                </a:solidFill>
                <a:latin typeface="Times New Roman" panose="02020603050405020304" pitchFamily="18" charset="0"/>
                <a:cs typeface="Times New Roman" panose="02020603050405020304" pitchFamily="18" charset="0"/>
              </a:rPr>
              <a:t>not recommended</a:t>
            </a:r>
            <a:r>
              <a:rPr lang="en-US" dirty="0">
                <a:solidFill>
                  <a:srgbClr val="FFFF99"/>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though beta-blockers may be considered. </a:t>
            </a:r>
            <a:endParaRPr lang="en-US"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b="1" i="1" dirty="0" smtClean="0">
                <a:solidFill>
                  <a:srgbClr val="FFFF00"/>
                </a:solidFill>
                <a:latin typeface="Times New Roman" panose="02020603050405020304" pitchFamily="18" charset="0"/>
                <a:cs typeface="Times New Roman" panose="02020603050405020304" pitchFamily="18" charset="0"/>
              </a:rPr>
              <a:t>(</a:t>
            </a:r>
            <a:r>
              <a:rPr lang="en-US" b="1" i="1" dirty="0">
                <a:solidFill>
                  <a:srgbClr val="FFFF00"/>
                </a:solidFill>
                <a:latin typeface="Times New Roman" panose="02020603050405020304" pitchFamily="18" charset="0"/>
                <a:cs typeface="Times New Roman" panose="02020603050405020304" pitchFamily="18" charset="0"/>
              </a:rPr>
              <a:t>Strong recommendation, </a:t>
            </a:r>
            <a:r>
              <a:rPr lang="en-US" b="1" i="1" dirty="0" smtClean="0">
                <a:solidFill>
                  <a:srgbClr val="FFFF00"/>
                </a:solidFill>
                <a:latin typeface="Times New Roman" panose="02020603050405020304" pitchFamily="18" charset="0"/>
                <a:cs typeface="Times New Roman" panose="02020603050405020304" pitchFamily="18" charset="0"/>
              </a:rPr>
              <a:t>Moderate quality </a:t>
            </a:r>
            <a:r>
              <a:rPr lang="en-US" b="1" i="1" dirty="0">
                <a:solidFill>
                  <a:srgbClr val="FFFF00"/>
                </a:solidFill>
                <a:latin typeface="Times New Roman" panose="02020603050405020304" pitchFamily="18" charset="0"/>
                <a:cs typeface="Times New Roman" panose="02020603050405020304" pitchFamily="18" charset="0"/>
              </a:rPr>
              <a:t>evidence)</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8208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515651" cy="1574300"/>
          </a:xfrm>
          <a:prstGeom prst="rect">
            <a:avLst/>
          </a:prstGeom>
        </p:spPr>
      </p:pic>
      <p:sp>
        <p:nvSpPr>
          <p:cNvPr id="2" name="Title 1"/>
          <p:cNvSpPr>
            <a:spLocks noGrp="1"/>
          </p:cNvSpPr>
          <p:nvPr>
            <p:ph type="title"/>
          </p:nvPr>
        </p:nvSpPr>
        <p:spPr>
          <a:xfrm>
            <a:off x="7878099" y="6318607"/>
            <a:ext cx="3649506" cy="539393"/>
          </a:xfrm>
        </p:spPr>
        <p:txBody>
          <a:bodyPr>
            <a:normAutofit/>
          </a:bodyPr>
          <a:lstStyle/>
          <a:p>
            <a:r>
              <a:rPr lang="en-US" sz="2000" u="sng" dirty="0" smtClean="0">
                <a:solidFill>
                  <a:schemeClr val="bg1"/>
                </a:solidFill>
                <a:latin typeface="Arial" panose="020B0604020202020204" pitchFamily="34" charset="0"/>
                <a:cs typeface="Arial" panose="020B0604020202020204" pitchFamily="34" charset="0"/>
              </a:rPr>
              <a:t>J </a:t>
            </a:r>
            <a:r>
              <a:rPr lang="en-US" sz="2000" u="sng" dirty="0" err="1" smtClean="0">
                <a:solidFill>
                  <a:schemeClr val="bg1"/>
                </a:solidFill>
                <a:latin typeface="Arial" panose="020B0604020202020204" pitchFamily="34" charset="0"/>
                <a:cs typeface="Arial" panose="020B0604020202020204" pitchFamily="34" charset="0"/>
              </a:rPr>
              <a:t>Clin</a:t>
            </a:r>
            <a:r>
              <a:rPr lang="en-US" sz="2000" u="sng" dirty="0" smtClean="0">
                <a:solidFill>
                  <a:schemeClr val="bg1"/>
                </a:solidFill>
                <a:latin typeface="Arial" panose="020B0604020202020204" pitchFamily="34" charset="0"/>
                <a:cs typeface="Arial" panose="020B0604020202020204" pitchFamily="34" charset="0"/>
              </a:rPr>
              <a:t> </a:t>
            </a:r>
            <a:r>
              <a:rPr lang="it-IT" sz="2000" u="sng" dirty="0" smtClean="0">
                <a:solidFill>
                  <a:schemeClr val="bg1"/>
                </a:solidFill>
                <a:latin typeface="Arial" panose="020B0604020202020204" pitchFamily="34" charset="0"/>
                <a:cs typeface="Arial" panose="020B0604020202020204" pitchFamily="34" charset="0"/>
              </a:rPr>
              <a:t>Endocrinol Metab, </a:t>
            </a:r>
            <a:r>
              <a:rPr lang="it-IT" sz="2000" u="sng" dirty="0">
                <a:solidFill>
                  <a:schemeClr val="bg1"/>
                </a:solidFill>
                <a:latin typeface="Arial" panose="020B0604020202020204" pitchFamily="34" charset="0"/>
                <a:cs typeface="Arial" panose="020B0604020202020204" pitchFamily="34" charset="0"/>
              </a:rPr>
              <a:t>2013</a:t>
            </a:r>
            <a:endParaRPr lang="en-US" sz="2000" u="sng"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US" sz="2600" dirty="0">
                <a:solidFill>
                  <a:schemeClr val="bg1"/>
                </a:solidFill>
                <a:latin typeface="Times New Roman" panose="02020603050405020304" pitchFamily="18" charset="0"/>
                <a:cs typeface="Times New Roman" panose="02020603050405020304" pitchFamily="18" charset="0"/>
              </a:rPr>
              <a:t>E</a:t>
            </a:r>
            <a:r>
              <a:rPr lang="en-US" sz="2600" dirty="0" smtClean="0">
                <a:solidFill>
                  <a:schemeClr val="bg1"/>
                </a:solidFill>
                <a:latin typeface="Times New Roman" panose="02020603050405020304" pitchFamily="18" charset="0"/>
                <a:cs typeface="Times New Roman" panose="02020603050405020304" pitchFamily="18" charset="0"/>
              </a:rPr>
              <a:t>xposure </a:t>
            </a:r>
            <a:r>
              <a:rPr lang="en-US" sz="2600" dirty="0">
                <a:solidFill>
                  <a:schemeClr val="bg1"/>
                </a:solidFill>
                <a:latin typeface="Times New Roman" panose="02020603050405020304" pitchFamily="18" charset="0"/>
                <a:cs typeface="Times New Roman" panose="02020603050405020304" pitchFamily="18" charset="0"/>
              </a:rPr>
              <a:t>to </a:t>
            </a:r>
            <a:r>
              <a:rPr lang="en-US" sz="2600" dirty="0" smtClean="0">
                <a:solidFill>
                  <a:schemeClr val="bg1"/>
                </a:solidFill>
                <a:latin typeface="Times New Roman" panose="02020603050405020304" pitchFamily="18" charset="0"/>
                <a:cs typeface="Times New Roman" panose="02020603050405020304" pitchFamily="18" charset="0"/>
              </a:rPr>
              <a:t>either MMI/CMZ </a:t>
            </a:r>
            <a:r>
              <a:rPr lang="en-US" sz="2600" dirty="0">
                <a:solidFill>
                  <a:schemeClr val="bg1"/>
                </a:solidFill>
                <a:latin typeface="Times New Roman" panose="02020603050405020304" pitchFamily="18" charset="0"/>
                <a:cs typeface="Times New Roman" panose="02020603050405020304" pitchFamily="18" charset="0"/>
              </a:rPr>
              <a:t>or PTU or to both in </a:t>
            </a:r>
            <a:r>
              <a:rPr lang="en-US" sz="2600" dirty="0" smtClean="0">
                <a:solidFill>
                  <a:schemeClr val="bg1"/>
                </a:solidFill>
                <a:latin typeface="Times New Roman" panose="02020603050405020304" pitchFamily="18" charset="0"/>
                <a:cs typeface="Times New Roman" panose="02020603050405020304" pitchFamily="18" charset="0"/>
              </a:rPr>
              <a:t>early pregnancy was associated </a:t>
            </a:r>
            <a:r>
              <a:rPr lang="en-US" sz="2600" dirty="0">
                <a:solidFill>
                  <a:schemeClr val="bg1"/>
                </a:solidFill>
                <a:latin typeface="Times New Roman" panose="02020603050405020304" pitchFamily="18" charset="0"/>
                <a:cs typeface="Times New Roman" panose="02020603050405020304" pitchFamily="18" charset="0"/>
              </a:rPr>
              <a:t>with an increased prevalence of birth </a:t>
            </a:r>
            <a:r>
              <a:rPr lang="en-US" sz="2600" dirty="0" smtClean="0">
                <a:solidFill>
                  <a:schemeClr val="bg1"/>
                </a:solidFill>
                <a:latin typeface="Times New Roman" panose="02020603050405020304" pitchFamily="18" charset="0"/>
                <a:cs typeface="Times New Roman" panose="02020603050405020304" pitchFamily="18" charset="0"/>
              </a:rPr>
              <a:t>defects.</a:t>
            </a:r>
          </a:p>
          <a:p>
            <a:r>
              <a:rPr lang="en-US" sz="2600" dirty="0">
                <a:solidFill>
                  <a:schemeClr val="bg1"/>
                </a:solidFill>
                <a:latin typeface="Times New Roman" panose="02020603050405020304" pitchFamily="18" charset="0"/>
                <a:cs typeface="Times New Roman" panose="02020603050405020304" pitchFamily="18" charset="0"/>
              </a:rPr>
              <a:t>The overall prevalence of birth defects was not </a:t>
            </a:r>
            <a:r>
              <a:rPr lang="en-US" sz="2600" dirty="0" smtClean="0">
                <a:solidFill>
                  <a:schemeClr val="bg1"/>
                </a:solidFill>
                <a:latin typeface="Times New Roman" panose="02020603050405020304" pitchFamily="18" charset="0"/>
                <a:cs typeface="Times New Roman" panose="02020603050405020304" pitchFamily="18" charset="0"/>
              </a:rPr>
              <a:t>significantly different </a:t>
            </a:r>
            <a:r>
              <a:rPr lang="en-US" sz="2600" dirty="0">
                <a:solidFill>
                  <a:schemeClr val="bg1"/>
                </a:solidFill>
                <a:latin typeface="Times New Roman" panose="02020603050405020304" pitchFamily="18" charset="0"/>
                <a:cs typeface="Times New Roman" panose="02020603050405020304" pitchFamily="18" charset="0"/>
              </a:rPr>
              <a:t>for PTU vs MMI/CMZ </a:t>
            </a:r>
            <a:r>
              <a:rPr lang="en-US" sz="2600" dirty="0" smtClean="0">
                <a:solidFill>
                  <a:schemeClr val="bg1"/>
                </a:solidFill>
                <a:latin typeface="Times New Roman" panose="02020603050405020304" pitchFamily="18" charset="0"/>
                <a:cs typeface="Times New Roman" panose="02020603050405020304" pitchFamily="18" charset="0"/>
              </a:rPr>
              <a:t>exposure.</a:t>
            </a:r>
          </a:p>
          <a:p>
            <a:r>
              <a:rPr lang="en-US" sz="2600" dirty="0">
                <a:solidFill>
                  <a:schemeClr val="bg1"/>
                </a:solidFill>
                <a:latin typeface="Times New Roman" panose="02020603050405020304" pitchFamily="18" charset="0"/>
                <a:cs typeface="Times New Roman" panose="02020603050405020304" pitchFamily="18" charset="0"/>
              </a:rPr>
              <a:t>The prevalence of birth defects was high in children exposed to ATD in early </a:t>
            </a:r>
            <a:r>
              <a:rPr lang="en-US" sz="2600" dirty="0" smtClean="0">
                <a:solidFill>
                  <a:schemeClr val="bg1"/>
                </a:solidFill>
                <a:latin typeface="Times New Roman" panose="02020603050405020304" pitchFamily="18" charset="0"/>
                <a:cs typeface="Times New Roman" panose="02020603050405020304" pitchFamily="18" charset="0"/>
              </a:rPr>
              <a:t>pregnancy (PTU</a:t>
            </a:r>
            <a:r>
              <a:rPr lang="en-US" sz="2600" dirty="0">
                <a:solidFill>
                  <a:schemeClr val="bg1"/>
                </a:solidFill>
                <a:latin typeface="Times New Roman" panose="02020603050405020304" pitchFamily="18" charset="0"/>
                <a:cs typeface="Times New Roman" panose="02020603050405020304" pitchFamily="18" charset="0"/>
              </a:rPr>
              <a:t>, 8.0%; MMI/CMZ, 9.1%; MMI/CMZ and PTU, 10.1%; no ATD, 5.4%; </a:t>
            </a:r>
            <a:r>
              <a:rPr lang="en-US" sz="2600" dirty="0" err="1">
                <a:solidFill>
                  <a:schemeClr val="bg1"/>
                </a:solidFill>
                <a:latin typeface="Times New Roman" panose="02020603050405020304" pitchFamily="18" charset="0"/>
                <a:cs typeface="Times New Roman" panose="02020603050405020304" pitchFamily="18" charset="0"/>
              </a:rPr>
              <a:t>nonexposed</a:t>
            </a:r>
            <a:r>
              <a:rPr lang="en-US" sz="2600" dirty="0">
                <a:solidFill>
                  <a:schemeClr val="bg1"/>
                </a:solidFill>
                <a:latin typeface="Times New Roman" panose="02020603050405020304" pitchFamily="18" charset="0"/>
                <a:cs typeface="Times New Roman" panose="02020603050405020304" pitchFamily="18" charset="0"/>
              </a:rPr>
              <a:t>, 5.7%; </a:t>
            </a:r>
            <a:r>
              <a:rPr lang="en-US" sz="2600" i="1" dirty="0">
                <a:solidFill>
                  <a:schemeClr val="bg1"/>
                </a:solidFill>
                <a:latin typeface="Times New Roman" panose="02020603050405020304" pitchFamily="18" charset="0"/>
                <a:cs typeface="Times New Roman" panose="02020603050405020304" pitchFamily="18" charset="0"/>
              </a:rPr>
              <a:t>P </a:t>
            </a:r>
            <a:r>
              <a:rPr lang="en-US" sz="2600" dirty="0" smtClean="0">
                <a:solidFill>
                  <a:schemeClr val="bg1"/>
                </a:solidFill>
                <a:latin typeface="Times New Roman" panose="02020603050405020304" pitchFamily="18" charset="0"/>
                <a:cs typeface="Times New Roman" panose="02020603050405020304" pitchFamily="18" charset="0"/>
              </a:rPr>
              <a:t> &lt;.</a:t>
            </a:r>
            <a:r>
              <a:rPr lang="en-US" sz="2600" dirty="0">
                <a:solidFill>
                  <a:schemeClr val="bg1"/>
                </a:solidFill>
                <a:latin typeface="Times New Roman" panose="02020603050405020304" pitchFamily="18" charset="0"/>
                <a:cs typeface="Times New Roman" panose="02020603050405020304" pitchFamily="18" charset="0"/>
              </a:rPr>
              <a:t>001). </a:t>
            </a:r>
            <a:endParaRPr lang="en-US" sz="2600" dirty="0" smtClean="0">
              <a:solidFill>
                <a:schemeClr val="bg1"/>
              </a:solidFill>
              <a:latin typeface="Times New Roman" panose="02020603050405020304" pitchFamily="18" charset="0"/>
              <a:cs typeface="Times New Roman" panose="02020603050405020304" pitchFamily="18" charset="0"/>
            </a:endParaRPr>
          </a:p>
          <a:p>
            <a:r>
              <a:rPr lang="en-US" sz="2600" dirty="0" smtClean="0">
                <a:solidFill>
                  <a:schemeClr val="bg1"/>
                </a:solidFill>
                <a:latin typeface="Times New Roman" panose="02020603050405020304" pitchFamily="18" charset="0"/>
                <a:cs typeface="Times New Roman" panose="02020603050405020304" pitchFamily="18" charset="0"/>
              </a:rPr>
              <a:t>MMI/CMZ </a:t>
            </a:r>
            <a:r>
              <a:rPr lang="en-US" sz="2600" dirty="0">
                <a:solidFill>
                  <a:schemeClr val="bg1"/>
                </a:solidFill>
                <a:latin typeface="Times New Roman" panose="02020603050405020304" pitchFamily="18" charset="0"/>
                <a:cs typeface="Times New Roman" panose="02020603050405020304" pitchFamily="18" charset="0"/>
              </a:rPr>
              <a:t>and PTU were associated </a:t>
            </a:r>
            <a:r>
              <a:rPr lang="en-US" sz="2600" dirty="0" smtClean="0">
                <a:solidFill>
                  <a:schemeClr val="bg1"/>
                </a:solidFill>
                <a:latin typeface="Times New Roman" panose="02020603050405020304" pitchFamily="18" charset="0"/>
                <a:cs typeface="Times New Roman" panose="02020603050405020304" pitchFamily="18" charset="0"/>
              </a:rPr>
              <a:t>with urinary </a:t>
            </a:r>
            <a:r>
              <a:rPr lang="en-US" sz="2600" dirty="0">
                <a:solidFill>
                  <a:schemeClr val="bg1"/>
                </a:solidFill>
                <a:latin typeface="Times New Roman" panose="02020603050405020304" pitchFamily="18" charset="0"/>
                <a:cs typeface="Times New Roman" panose="02020603050405020304" pitchFamily="18" charset="0"/>
              </a:rPr>
              <a:t>system malformation, and PTU with malformations in the face and neck region. </a:t>
            </a:r>
            <a:endParaRPr lang="en-US" sz="2600" dirty="0" smtClean="0">
              <a:solidFill>
                <a:schemeClr val="bg1"/>
              </a:solidFill>
              <a:latin typeface="Times New Roman" panose="02020603050405020304" pitchFamily="18" charset="0"/>
              <a:cs typeface="Times New Roman" panose="02020603050405020304" pitchFamily="18" charset="0"/>
            </a:endParaRPr>
          </a:p>
          <a:p>
            <a:r>
              <a:rPr lang="en-US" sz="2600" dirty="0" err="1" smtClean="0">
                <a:solidFill>
                  <a:schemeClr val="bg1"/>
                </a:solidFill>
                <a:latin typeface="Times New Roman" panose="02020603050405020304" pitchFamily="18" charset="0"/>
                <a:cs typeface="Times New Roman" panose="02020603050405020304" pitchFamily="18" charset="0"/>
              </a:rPr>
              <a:t>Choanal</a:t>
            </a:r>
            <a:r>
              <a:rPr lang="en-US" sz="2600" dirty="0" smtClean="0">
                <a:solidFill>
                  <a:schemeClr val="bg1"/>
                </a:solidFill>
                <a:latin typeface="Times New Roman" panose="02020603050405020304" pitchFamily="18" charset="0"/>
                <a:cs typeface="Times New Roman" panose="02020603050405020304" pitchFamily="18" charset="0"/>
              </a:rPr>
              <a:t> atresia</a:t>
            </a:r>
            <a:r>
              <a:rPr lang="en-US" sz="2600" dirty="0">
                <a:solidFill>
                  <a:schemeClr val="bg1"/>
                </a:solidFill>
                <a:latin typeface="Times New Roman" panose="02020603050405020304" pitchFamily="18" charset="0"/>
                <a:cs typeface="Times New Roman" panose="02020603050405020304" pitchFamily="18" charset="0"/>
              </a:rPr>
              <a:t>, esophageal atresia, </a:t>
            </a:r>
            <a:r>
              <a:rPr lang="en-US" sz="2600" dirty="0" err="1">
                <a:solidFill>
                  <a:schemeClr val="bg1"/>
                </a:solidFill>
                <a:latin typeface="Times New Roman" panose="02020603050405020304" pitchFamily="18" charset="0"/>
                <a:cs typeface="Times New Roman" panose="02020603050405020304" pitchFamily="18" charset="0"/>
              </a:rPr>
              <a:t>omphalocele</a:t>
            </a:r>
            <a:r>
              <a:rPr lang="en-US" sz="2600" dirty="0">
                <a:solidFill>
                  <a:schemeClr val="bg1"/>
                </a:solidFill>
                <a:latin typeface="Times New Roman" panose="02020603050405020304" pitchFamily="18" charset="0"/>
                <a:cs typeface="Times New Roman" panose="02020603050405020304" pitchFamily="18" charset="0"/>
              </a:rPr>
              <a:t>, omphalomesenteric duct anomalies, and aplasia </a:t>
            </a:r>
            <a:r>
              <a:rPr lang="en-US" sz="2600" dirty="0" smtClean="0">
                <a:solidFill>
                  <a:schemeClr val="bg1"/>
                </a:solidFill>
                <a:latin typeface="Times New Roman" panose="02020603050405020304" pitchFamily="18" charset="0"/>
                <a:cs typeface="Times New Roman" panose="02020603050405020304" pitchFamily="18" charset="0"/>
              </a:rPr>
              <a:t>cutis were </a:t>
            </a:r>
            <a:r>
              <a:rPr lang="en-US" sz="2600" dirty="0">
                <a:solidFill>
                  <a:schemeClr val="bg1"/>
                </a:solidFill>
                <a:latin typeface="Times New Roman" panose="02020603050405020304" pitchFamily="18" charset="0"/>
                <a:cs typeface="Times New Roman" panose="02020603050405020304" pitchFamily="18" charset="0"/>
              </a:rPr>
              <a:t>common in MMI/CMZ-exposed </a:t>
            </a:r>
            <a:r>
              <a:rPr lang="en-US" sz="2600" dirty="0" smtClean="0">
                <a:solidFill>
                  <a:schemeClr val="bg1"/>
                </a:solidFill>
                <a:latin typeface="Times New Roman" panose="02020603050405020304" pitchFamily="18" charset="0"/>
                <a:cs typeface="Times New Roman" panose="02020603050405020304" pitchFamily="18" charset="0"/>
              </a:rPr>
              <a:t>children.</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783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9024</TotalTime>
  <Words>9182</Words>
  <Application>Microsoft Office PowerPoint</Application>
  <PresentationFormat>Widescreen</PresentationFormat>
  <Paragraphs>515</Paragraphs>
  <Slides>155</Slides>
  <Notes>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155</vt:i4>
      </vt:variant>
    </vt:vector>
  </HeadingPairs>
  <TitlesOfParts>
    <vt:vector size="172" baseType="lpstr">
      <vt:lpstr>AdvP6EC5</vt:lpstr>
      <vt:lpstr>AdvPSA88A</vt:lpstr>
      <vt:lpstr>AirfoilScriptSSK</vt:lpstr>
      <vt:lpstr>Arial</vt:lpstr>
      <vt:lpstr>Calibri</vt:lpstr>
      <vt:lpstr>Calibri Light</vt:lpstr>
      <vt:lpstr>Consolas</vt:lpstr>
      <vt:lpstr>Frutiger-BoldItalic</vt:lpstr>
      <vt:lpstr>Helvetica</vt:lpstr>
      <vt:lpstr>MetaProMedium-Regular</vt:lpstr>
      <vt:lpstr>MinionPro-Regular</vt:lpstr>
      <vt:lpstr>Symbol</vt:lpstr>
      <vt:lpstr>Times New Roman</vt:lpstr>
      <vt:lpstr>Wingdings</vt:lpstr>
      <vt:lpstr>Office Theme</vt:lpstr>
      <vt:lpstr>1_Office Theme</vt:lpstr>
      <vt:lpstr>3_Office Theme</vt:lpstr>
      <vt:lpstr>In the Name of God</vt:lpstr>
      <vt:lpstr>PowerPoint Presentation</vt:lpstr>
      <vt:lpstr>PowerPoint Presentation</vt:lpstr>
      <vt:lpstr>PowerPoint Presentation</vt:lpstr>
      <vt:lpstr>PowerPoint Presentation</vt:lpstr>
      <vt:lpstr>PowerPoint Presentation</vt:lpstr>
      <vt:lpstr>PowerPoint Presentation</vt:lpstr>
      <vt:lpstr>THYROID FUNCTION TESTS DURING PREGNANCY</vt:lpstr>
      <vt:lpstr>PowerPoint Presentation</vt:lpstr>
      <vt:lpstr>PowerPoint Presentation</vt:lpstr>
      <vt:lpstr>NL RANGE FOR TSH IN EACH TRIMESTER </vt:lpstr>
      <vt:lpstr>PowerPoint Presentation</vt:lpstr>
      <vt:lpstr>PowerPoint Presentation</vt:lpstr>
      <vt:lpstr>PowerPoint Presentation</vt:lpstr>
      <vt:lpstr>Table 4.</vt:lpstr>
      <vt:lpstr>PowerPoint Presentation</vt:lpstr>
      <vt:lpstr>PowerPoint Presentation</vt:lpstr>
      <vt:lpstr>PowerPoint Presentation</vt:lpstr>
      <vt:lpstr>OPTIMAL METHOD TO ASSESS T4 CONCENTRATION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Medical Research &amp; Opinion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PREVALENCE OF THYROID AUTO-AB IN PREGNANCY? </vt:lpstr>
      <vt:lpstr>PowerPoint Presentation</vt:lpstr>
      <vt:lpstr>PowerPoint Presentation</vt:lpstr>
      <vt:lpstr>PowerPoint Presentation</vt:lpstr>
      <vt:lpstr>PowerPoint Presentation</vt:lpstr>
      <vt:lpstr>ASSOCIATION BETWEEN THYROID ANTIBODIES AND RECURRENT SPONTANEOUS PREGNANCY LOSS IN EUTHYROID WOMEN </vt:lpstr>
      <vt:lpstr>PowerPoint Presentation</vt:lpstr>
      <vt:lpstr>DOES TREATMENT WITH LT4 OR IVIG DECREASE THE RISK FOR PREGNANCY LOSS IN EUTHYROID WOMEN WITH THYROID AUTOIMMUNITY?</vt:lpstr>
      <vt:lpstr>PowerPoint Presentation</vt:lpstr>
      <vt:lpstr>PowerPoint Presentation</vt:lpstr>
      <vt:lpstr>PowerPoint Presentation</vt:lpstr>
      <vt:lpstr>PowerPoint Presentation</vt:lpstr>
      <vt:lpstr>PowerPoint Presentation</vt:lpstr>
      <vt:lpstr>PowerPoint Presentation</vt:lpstr>
      <vt:lpstr>IS SUBCLINICAL HYPOTHYROIDISM ASSOCIATED WITH INFERTILITY IN WOMEN? </vt:lpstr>
      <vt:lpstr>PowerPoint Presentation</vt:lpstr>
      <vt:lpstr>PowerPoint Presentation</vt:lpstr>
      <vt:lpstr> IS THYROID AUTOIMMUNITY LINKED TO INFERTILITY IN WOMEN? </vt:lpstr>
      <vt:lpstr>PowerPoint Presentation</vt:lpstr>
      <vt:lpstr>PowerPoint Presentation</vt:lpstr>
      <vt:lpstr>PowerPoint Presentation</vt:lpstr>
      <vt:lpstr>Clinical Endocrinology 2014</vt:lpstr>
      <vt:lpstr>PowerPoint Presentation</vt:lpstr>
      <vt:lpstr>Human Reproduction Update,2013</vt:lpstr>
      <vt:lpstr>PowerPoint Presentation</vt:lpstr>
      <vt:lpstr>PowerPoint Presentation</vt:lpstr>
      <vt:lpstr>PowerPoint Presentation</vt:lpstr>
      <vt:lpstr>PowerPoint Presentation</vt:lpstr>
      <vt:lpstr>PowerPoint Presentation</vt:lpstr>
      <vt:lpstr>DOES OVARIAN HYPERSTIMULATION ALTER THYROID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 SHOULD WOMEN WITH SUBCLINICAL HYPOTHYROIDISM BE TREATED IN PREGNANCY? </vt:lpstr>
      <vt:lpstr>PowerPoint Presentation</vt:lpstr>
      <vt:lpstr>PowerPoint Presentation</vt:lpstr>
      <vt:lpstr>…</vt:lpstr>
      <vt:lpstr>PowerPoint Presentation</vt:lpstr>
      <vt:lpstr>Thyroid 2014</vt:lpstr>
      <vt:lpstr>PowerPoint Presentation</vt:lpstr>
      <vt:lpstr>PowerPoint Presentation</vt:lpstr>
      <vt:lpstr>PowerPoint Presentation</vt:lpstr>
      <vt:lpstr>Gynecologic &amp; Obstetric investigation 2012</vt:lpstr>
      <vt:lpstr>PowerPoint Presentation</vt:lpstr>
      <vt:lpstr>PowerPoint Presentation</vt:lpstr>
      <vt:lpstr>BMJ 2017</vt:lpstr>
      <vt:lpstr>PowerPoint Presentation</vt:lpstr>
      <vt:lpstr>PowerPoint Presentation</vt:lpstr>
      <vt:lpstr>PowerPoint Presentation</vt:lpstr>
      <vt:lpstr>  HOW SHOULD LT4 BE ADJUSTED POSTPARTUM? </vt:lpstr>
      <vt:lpstr>PowerPoint Presentation</vt:lpstr>
      <vt:lpstr>PowerPoint Presentation</vt:lpstr>
      <vt:lpstr>PowerPoint Presentation</vt:lpstr>
      <vt:lpstr>J Clin Endocrinol Metab, 2013</vt:lpstr>
      <vt:lpstr>PowerPoint Presentation</vt:lpstr>
      <vt:lpstr>SHOULD ANTITHYROID MEDICATION BE WITHDRAWN OR MODIFIED IN EARLY PREGNANCY?</vt:lpstr>
      <vt:lpstr>PowerPoint Presentation</vt:lpstr>
      <vt:lpstr>PowerPoint Presentation</vt:lpstr>
      <vt:lpstr>PowerPoint Presentation</vt:lpstr>
      <vt:lpstr>PowerPoint Presentation</vt:lpstr>
      <vt:lpstr>…</vt:lpstr>
      <vt:lpstr>PowerPoint Presentation</vt:lpstr>
      <vt:lpstr>PowerPoint Presentation</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vt:lpstr>
      <vt:lpstr>PowerPoint Presentation</vt:lpstr>
      <vt:lpstr>PowerPoint Presentation</vt:lpstr>
      <vt:lpstr>European Journal of Endocrinology 2014</vt:lpstr>
      <vt:lpstr>PowerPoint Presentation</vt:lpstr>
      <vt:lpstr>HOW SHOULD HYPERTHYROIDISM CAUSED BY AUTONOMOUS THYROID NODULES BE HANDLED IN PREGNANCY?</vt:lpstr>
      <vt:lpstr>PowerPoint Presentation</vt:lpstr>
      <vt:lpstr>               IX. Thyroid Nodules and Thyroid Cancer during Pregnancy</vt:lpstr>
      <vt:lpstr>PowerPoint Presentation</vt:lpstr>
      <vt:lpstr>PowerPoint Presentation</vt:lpstr>
      <vt:lpstr>                      X. Fetal and Neonatal Considerations</vt:lpstr>
      <vt:lpstr>PowerPoint Presentation</vt:lpstr>
      <vt:lpstr>    HOW IS NEONATAL HYPOTHYROIDISM TREATED?</vt:lpstr>
      <vt:lpstr>PowerPoint Presentation</vt:lpstr>
      <vt:lpstr>    HOW IS NEONATAL HYPERTHYROIDISM TREATED?</vt:lpstr>
      <vt:lpstr>PowerPoint Presentation</vt:lpstr>
      <vt:lpstr>PowerPoint Presentation</vt:lpstr>
      <vt:lpstr>                          XI. Thyroid Disease and Lactation</vt:lpstr>
      <vt:lpstr>PowerPoint Presentation</vt:lpstr>
      <vt:lpstr>PowerPoint Presentation</vt:lpstr>
      <vt:lpstr>PowerPoint Presentation</vt:lpstr>
      <vt:lpstr>PowerPoint Presentation</vt:lpstr>
      <vt:lpstr>PowerPoint Presentation</vt:lpstr>
      <vt:lpstr>   ARE ANTITHYROID MEDICATIONS (PTU, MMI) TRANSFERREDIN TO BREAST MILK, AND WHAT ARE THE CLINICAL CONSEQUENCES TO THE BREASTFED INFANT? </vt:lpstr>
      <vt:lpstr>PowerPoint Presentation</vt:lpstr>
      <vt:lpstr>Study C</vt:lpstr>
      <vt:lpstr>PowerPoint Presentation</vt:lpstr>
      <vt:lpstr>PowerPoint Presentation</vt:lpstr>
      <vt:lpstr>                                  XII. Postpartum thyroiditis</vt:lpstr>
      <vt:lpstr>PowerPoint Presentation</vt:lpstr>
      <vt:lpstr>PowerPoint Presentation</vt:lpstr>
      <vt:lpstr>               XIII. Screening for Thyroid Dysfunction Before or During Pregnancy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391</cp:revision>
  <dcterms:created xsi:type="dcterms:W3CDTF">2017-01-11T10:20:22Z</dcterms:created>
  <dcterms:modified xsi:type="dcterms:W3CDTF">2017-01-29T21:02:22Z</dcterms:modified>
</cp:coreProperties>
</file>