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Lst>
  <p:sldIdLst>
    <p:sldId id="256" r:id="rId2"/>
    <p:sldId id="311" r:id="rId3"/>
    <p:sldId id="315" r:id="rId4"/>
    <p:sldId id="347" r:id="rId5"/>
    <p:sldId id="313" r:id="rId6"/>
    <p:sldId id="314" r:id="rId7"/>
    <p:sldId id="348" r:id="rId8"/>
    <p:sldId id="267" r:id="rId9"/>
    <p:sldId id="266" r:id="rId10"/>
    <p:sldId id="265" r:id="rId11"/>
    <p:sldId id="268" r:id="rId12"/>
    <p:sldId id="269" r:id="rId13"/>
    <p:sldId id="270" r:id="rId14"/>
    <p:sldId id="261" r:id="rId15"/>
    <p:sldId id="262" r:id="rId16"/>
    <p:sldId id="272" r:id="rId17"/>
    <p:sldId id="278" r:id="rId18"/>
    <p:sldId id="349" r:id="rId19"/>
    <p:sldId id="283" r:id="rId20"/>
    <p:sldId id="284" r:id="rId21"/>
    <p:sldId id="290" r:id="rId22"/>
    <p:sldId id="350" r:id="rId23"/>
    <p:sldId id="309" r:id="rId24"/>
    <p:sldId id="318" r:id="rId25"/>
    <p:sldId id="319" r:id="rId26"/>
    <p:sldId id="351" r:id="rId27"/>
    <p:sldId id="338" r:id="rId28"/>
    <p:sldId id="344" r:id="rId29"/>
    <p:sldId id="339" r:id="rId30"/>
    <p:sldId id="340" r:id="rId31"/>
    <p:sldId id="336" r:id="rId32"/>
    <p:sldId id="337" r:id="rId33"/>
    <p:sldId id="345" r:id="rId34"/>
    <p:sldId id="341" r:id="rId35"/>
    <p:sldId id="346" r:id="rId36"/>
    <p:sldId id="342" r:id="rId37"/>
    <p:sldId id="352" r:id="rId38"/>
    <p:sldId id="324" r:id="rId39"/>
    <p:sldId id="327" r:id="rId40"/>
    <p:sldId id="332" r:id="rId41"/>
    <p:sldId id="328" r:id="rId42"/>
    <p:sldId id="329" r:id="rId43"/>
    <p:sldId id="330" r:id="rId44"/>
    <p:sldId id="353" r:id="rId45"/>
    <p:sldId id="301" r:id="rId46"/>
    <p:sldId id="302" r:id="rId47"/>
    <p:sldId id="303" r:id="rId48"/>
    <p:sldId id="304" r:id="rId49"/>
    <p:sldId id="316" r:id="rId50"/>
    <p:sldId id="305" r:id="rId51"/>
    <p:sldId id="306" r:id="rId52"/>
    <p:sldId id="308" r:id="rId53"/>
    <p:sldId id="354"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94660"/>
  </p:normalViewPr>
  <p:slideViewPr>
    <p:cSldViewPr snapToGrid="0">
      <p:cViewPr varScale="1">
        <p:scale>
          <a:sx n="92" d="100"/>
          <a:sy n="92" d="100"/>
        </p:scale>
        <p:origin x="-66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4F0B1-1459-4639-8D1D-C0CD70E7CB69}"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5FBF08FC-A2E8-4430-9590-40587C06EAF9}">
      <dgm:prSet phldrT="[Text]"/>
      <dgm:spPr/>
      <dgm:t>
        <a:bodyPr/>
        <a:lstStyle/>
        <a:p>
          <a:r>
            <a:rPr lang="en-US" dirty="0" smtClean="0">
              <a:solidFill>
                <a:schemeClr val="bg1"/>
              </a:solidFill>
            </a:rPr>
            <a:t>     Insulinoma/nesidioblastosis</a:t>
          </a:r>
          <a:endParaRPr lang="en-US" dirty="0">
            <a:solidFill>
              <a:schemeClr val="bg1"/>
            </a:solidFill>
          </a:endParaRPr>
        </a:p>
      </dgm:t>
    </dgm:pt>
    <dgm:pt modelId="{52E969BD-6B92-44AD-A584-FDE6BF222D4A}" type="parTrans" cxnId="{6D9341ED-23F2-4CC5-9939-3250760D90A9}">
      <dgm:prSet/>
      <dgm:spPr/>
      <dgm:t>
        <a:bodyPr/>
        <a:lstStyle/>
        <a:p>
          <a:endParaRPr lang="en-US"/>
        </a:p>
      </dgm:t>
    </dgm:pt>
    <dgm:pt modelId="{6029D6B1-5828-4FE9-903B-D64D855D84E3}" type="sibTrans" cxnId="{6D9341ED-23F2-4CC5-9939-3250760D90A9}">
      <dgm:prSet/>
      <dgm:spPr/>
      <dgm:t>
        <a:bodyPr/>
        <a:lstStyle/>
        <a:p>
          <a:endParaRPr lang="en-US"/>
        </a:p>
      </dgm:t>
    </dgm:pt>
    <dgm:pt modelId="{3BD60D80-4BC3-4233-A77E-E4D846115EF1}">
      <dgm:prSet phldrT="[Text]" custT="1"/>
      <dgm:spPr/>
      <dgm:t>
        <a:bodyPr/>
        <a:lstStyle/>
        <a:p>
          <a:r>
            <a:rPr lang="en-US" sz="3200" dirty="0" smtClean="0"/>
            <a:t>Insulin level,Cpep</a:t>
          </a:r>
          <a:r>
            <a:rPr lang="en-US" sz="2700" dirty="0" smtClean="0"/>
            <a:t>,</a:t>
          </a:r>
          <a:endParaRPr lang="en-US" sz="2700" dirty="0"/>
        </a:p>
      </dgm:t>
    </dgm:pt>
    <dgm:pt modelId="{15FD2FB5-1981-4A48-A1DD-07BCC04158E8}" type="parTrans" cxnId="{8120CB82-C954-4E47-AEAB-94E91C7A1600}">
      <dgm:prSet/>
      <dgm:spPr/>
      <dgm:t>
        <a:bodyPr/>
        <a:lstStyle/>
        <a:p>
          <a:endParaRPr lang="en-US"/>
        </a:p>
      </dgm:t>
    </dgm:pt>
    <dgm:pt modelId="{D64E1A95-D177-421C-A973-7B06978788DE}" type="sibTrans" cxnId="{8120CB82-C954-4E47-AEAB-94E91C7A1600}">
      <dgm:prSet/>
      <dgm:spPr/>
      <dgm:t>
        <a:bodyPr/>
        <a:lstStyle/>
        <a:p>
          <a:endParaRPr lang="en-US"/>
        </a:p>
      </dgm:t>
    </dgm:pt>
    <dgm:pt modelId="{C63C6E86-A4DB-4AA5-B7A0-9A3A510F94F6}">
      <dgm:prSet phldrT="[Text]" custT="1"/>
      <dgm:spPr/>
      <dgm:t>
        <a:bodyPr/>
        <a:lstStyle/>
        <a:p>
          <a:r>
            <a:rPr lang="en-US" sz="3200" dirty="0" smtClean="0"/>
            <a:t>octreotide scan</a:t>
          </a:r>
          <a:endParaRPr lang="en-US" sz="3200" dirty="0"/>
        </a:p>
      </dgm:t>
    </dgm:pt>
    <dgm:pt modelId="{F8E71110-ABE8-49F0-BFFD-4746E264141A}" type="parTrans" cxnId="{0A7196E7-BCE0-4507-9A6C-7520BD984C2A}">
      <dgm:prSet/>
      <dgm:spPr/>
      <dgm:t>
        <a:bodyPr/>
        <a:lstStyle/>
        <a:p>
          <a:endParaRPr lang="en-US"/>
        </a:p>
      </dgm:t>
    </dgm:pt>
    <dgm:pt modelId="{A12ABC9C-D16F-4998-9C73-8D2A6FAE5FFC}" type="sibTrans" cxnId="{0A7196E7-BCE0-4507-9A6C-7520BD984C2A}">
      <dgm:prSet/>
      <dgm:spPr/>
      <dgm:t>
        <a:bodyPr/>
        <a:lstStyle/>
        <a:p>
          <a:endParaRPr lang="en-US"/>
        </a:p>
      </dgm:t>
    </dgm:pt>
    <dgm:pt modelId="{6CC81D55-8796-4A10-8B8F-A393DF7EB0D9}">
      <dgm:prSet phldrT="[Text]" custT="1"/>
      <dgm:spPr/>
      <dgm:t>
        <a:bodyPr/>
        <a:lstStyle/>
        <a:p>
          <a:r>
            <a:rPr lang="en-US" sz="3200" dirty="0" smtClean="0"/>
            <a:t>CT: peripancreatic LAP 17mm</a:t>
          </a:r>
          <a:endParaRPr lang="en-US" sz="3200" dirty="0"/>
        </a:p>
      </dgm:t>
    </dgm:pt>
    <dgm:pt modelId="{B8C1B45E-074E-4127-85AD-6CCB8521B0FB}" type="parTrans" cxnId="{E2684C55-1138-4FA6-899C-E290F91D9B53}">
      <dgm:prSet/>
      <dgm:spPr/>
      <dgm:t>
        <a:bodyPr/>
        <a:lstStyle/>
        <a:p>
          <a:endParaRPr lang="en-US"/>
        </a:p>
      </dgm:t>
    </dgm:pt>
    <dgm:pt modelId="{620DA6A2-DADE-430F-A4DA-EF888D67FB2E}" type="sibTrans" cxnId="{E2684C55-1138-4FA6-899C-E290F91D9B53}">
      <dgm:prSet/>
      <dgm:spPr/>
      <dgm:t>
        <a:bodyPr/>
        <a:lstStyle/>
        <a:p>
          <a:endParaRPr lang="en-US"/>
        </a:p>
      </dgm:t>
    </dgm:pt>
    <dgm:pt modelId="{C80497AE-3B9F-4CC2-9A9E-0EB69EEE4060}">
      <dgm:prSet phldrT="[Text]"/>
      <dgm:spPr/>
      <dgm:t>
        <a:bodyPr/>
        <a:lstStyle/>
        <a:p>
          <a:r>
            <a:rPr lang="en-US" dirty="0" smtClean="0">
              <a:solidFill>
                <a:schemeClr val="bg1"/>
              </a:solidFill>
            </a:rPr>
            <a:t> Factitious hypoglycemia</a:t>
          </a:r>
          <a:endParaRPr lang="en-US" dirty="0">
            <a:solidFill>
              <a:schemeClr val="bg1"/>
            </a:solidFill>
          </a:endParaRPr>
        </a:p>
      </dgm:t>
    </dgm:pt>
    <dgm:pt modelId="{B93609A7-EDA0-42E2-AABC-727249DE6003}" type="parTrans" cxnId="{6E9A0901-729E-44DC-A8A6-73BCB2D633FE}">
      <dgm:prSet/>
      <dgm:spPr/>
      <dgm:t>
        <a:bodyPr/>
        <a:lstStyle/>
        <a:p>
          <a:endParaRPr lang="en-US"/>
        </a:p>
      </dgm:t>
    </dgm:pt>
    <dgm:pt modelId="{EE17B674-0621-4D8E-A2F5-1A990BB83F51}" type="sibTrans" cxnId="{6E9A0901-729E-44DC-A8A6-73BCB2D633FE}">
      <dgm:prSet/>
      <dgm:spPr/>
      <dgm:t>
        <a:bodyPr/>
        <a:lstStyle/>
        <a:p>
          <a:endParaRPr lang="en-US"/>
        </a:p>
      </dgm:t>
    </dgm:pt>
    <dgm:pt modelId="{34AEEEAE-1D76-42F9-BF43-FCB2F0BCF105}">
      <dgm:prSet phldrT="[Text]" custT="1"/>
      <dgm:spPr/>
      <dgm:t>
        <a:bodyPr/>
        <a:lstStyle/>
        <a:p>
          <a:r>
            <a:rPr lang="en-US" sz="3200" dirty="0" smtClean="0"/>
            <a:t>Positive Urine sulfonylurea test</a:t>
          </a:r>
          <a:endParaRPr lang="en-US" sz="3200" dirty="0"/>
        </a:p>
      </dgm:t>
    </dgm:pt>
    <dgm:pt modelId="{431A4590-AEAE-491F-9BCB-0BE7865C3B7A}" type="parTrans" cxnId="{934B2F16-1F0B-4FF1-BE9C-DDD5B4DB232C}">
      <dgm:prSet/>
      <dgm:spPr/>
      <dgm:t>
        <a:bodyPr/>
        <a:lstStyle/>
        <a:p>
          <a:endParaRPr lang="en-US"/>
        </a:p>
      </dgm:t>
    </dgm:pt>
    <dgm:pt modelId="{8AA01BB2-45EC-4129-9529-26F104C7536C}" type="sibTrans" cxnId="{934B2F16-1F0B-4FF1-BE9C-DDD5B4DB232C}">
      <dgm:prSet/>
      <dgm:spPr/>
      <dgm:t>
        <a:bodyPr/>
        <a:lstStyle/>
        <a:p>
          <a:endParaRPr lang="en-US"/>
        </a:p>
      </dgm:t>
    </dgm:pt>
    <dgm:pt modelId="{E79B4DD4-E3E1-462E-B000-BE8062739D44}">
      <dgm:prSet phldrT="[Text]" custT="1"/>
      <dgm:spPr/>
      <dgm:t>
        <a:bodyPr/>
        <a:lstStyle/>
        <a:p>
          <a:r>
            <a:rPr lang="en-US" sz="3200" dirty="0" smtClean="0"/>
            <a:t>Psychologic consult</a:t>
          </a:r>
          <a:endParaRPr lang="en-US" sz="3200" dirty="0"/>
        </a:p>
      </dgm:t>
    </dgm:pt>
    <dgm:pt modelId="{8794F4D9-A5DB-4057-82E9-9EBD7D94C167}" type="parTrans" cxnId="{EE8FBA2B-E3C9-45D4-A7AE-DF8A4AB7BDC3}">
      <dgm:prSet/>
      <dgm:spPr/>
      <dgm:t>
        <a:bodyPr/>
        <a:lstStyle/>
        <a:p>
          <a:endParaRPr lang="en-US"/>
        </a:p>
      </dgm:t>
    </dgm:pt>
    <dgm:pt modelId="{492B6243-5D0A-4CB8-A5CF-0337F12A0E3C}" type="sibTrans" cxnId="{EE8FBA2B-E3C9-45D4-A7AE-DF8A4AB7BDC3}">
      <dgm:prSet/>
      <dgm:spPr/>
      <dgm:t>
        <a:bodyPr/>
        <a:lstStyle/>
        <a:p>
          <a:endParaRPr lang="en-US"/>
        </a:p>
      </dgm:t>
    </dgm:pt>
    <dgm:pt modelId="{2E4B0996-0BA8-43DA-9B82-970B5339EC4F}">
      <dgm:prSet phldrT="[Text]" custT="1"/>
      <dgm:spPr/>
      <dgm:t>
        <a:bodyPr/>
        <a:lstStyle/>
        <a:p>
          <a:r>
            <a:rPr lang="en-US" sz="3200" dirty="0" smtClean="0"/>
            <a:t>Desire to surgery, opium dependency</a:t>
          </a:r>
          <a:endParaRPr lang="en-US" sz="3200" dirty="0"/>
        </a:p>
      </dgm:t>
    </dgm:pt>
    <dgm:pt modelId="{07AC46CF-461B-481D-B2A9-1BC7FF74C966}" type="parTrans" cxnId="{26A0395F-3A88-425E-9D43-CBA7052CC68E}">
      <dgm:prSet/>
      <dgm:spPr/>
      <dgm:t>
        <a:bodyPr/>
        <a:lstStyle/>
        <a:p>
          <a:endParaRPr lang="en-US"/>
        </a:p>
      </dgm:t>
    </dgm:pt>
    <dgm:pt modelId="{F8679DD6-5AD4-4190-9E14-A2ACFB4E6A75}" type="sibTrans" cxnId="{26A0395F-3A88-425E-9D43-CBA7052CC68E}">
      <dgm:prSet/>
      <dgm:spPr/>
      <dgm:t>
        <a:bodyPr/>
        <a:lstStyle/>
        <a:p>
          <a:endParaRPr lang="en-US"/>
        </a:p>
      </dgm:t>
    </dgm:pt>
    <dgm:pt modelId="{10BA218E-643E-49FB-BBDB-0A478B8887D8}" type="pres">
      <dgm:prSet presAssocID="{6494F0B1-1459-4639-8D1D-C0CD70E7CB69}" presName="layout" presStyleCnt="0">
        <dgm:presLayoutVars>
          <dgm:chMax/>
          <dgm:chPref/>
          <dgm:dir/>
          <dgm:resizeHandles/>
        </dgm:presLayoutVars>
      </dgm:prSet>
      <dgm:spPr/>
      <dgm:t>
        <a:bodyPr/>
        <a:lstStyle/>
        <a:p>
          <a:endParaRPr lang="en-US"/>
        </a:p>
      </dgm:t>
    </dgm:pt>
    <dgm:pt modelId="{A2CA6482-6DD6-4497-AC7B-A5E48B0B5408}" type="pres">
      <dgm:prSet presAssocID="{5FBF08FC-A2E8-4430-9590-40587C06EAF9}" presName="root" presStyleCnt="0">
        <dgm:presLayoutVars>
          <dgm:chMax/>
          <dgm:chPref/>
        </dgm:presLayoutVars>
      </dgm:prSet>
      <dgm:spPr/>
    </dgm:pt>
    <dgm:pt modelId="{D452549E-11DF-4E0B-911F-9192929CAD06}" type="pres">
      <dgm:prSet presAssocID="{5FBF08FC-A2E8-4430-9590-40587C06EAF9}" presName="rootComposite" presStyleCnt="0">
        <dgm:presLayoutVars/>
      </dgm:prSet>
      <dgm:spPr/>
    </dgm:pt>
    <dgm:pt modelId="{DAFB835F-658E-490D-93EE-904795A2EB72}" type="pres">
      <dgm:prSet presAssocID="{5FBF08FC-A2E8-4430-9590-40587C06EAF9}" presName="ParentAccent" presStyleLbl="alignNode1" presStyleIdx="0" presStyleCnt="2" custScaleY="156214" custLinFactY="-397" custLinFactNeighborX="251" custLinFactNeighborY="-100000"/>
      <dgm:spPr/>
    </dgm:pt>
    <dgm:pt modelId="{D58C52C6-1E4B-48C6-8F75-EA300F5481E4}" type="pres">
      <dgm:prSet presAssocID="{5FBF08FC-A2E8-4430-9590-40587C06EAF9}" presName="ParentSmallAccent" presStyleLbl="fgAcc1" presStyleIdx="0" presStyleCnt="2"/>
      <dgm:spPr>
        <a:solidFill>
          <a:schemeClr val="accent6">
            <a:lumMod val="20000"/>
            <a:lumOff val="80000"/>
            <a:alpha val="90000"/>
          </a:schemeClr>
        </a:solidFill>
        <a:ln>
          <a:noFill/>
        </a:ln>
      </dgm:spPr>
    </dgm:pt>
    <dgm:pt modelId="{3E411F4C-8F2A-4D07-A70C-3E98BAE8E8F5}" type="pres">
      <dgm:prSet presAssocID="{5FBF08FC-A2E8-4430-9590-40587C06EAF9}" presName="Parent" presStyleLbl="revTx" presStyleIdx="0" presStyleCnt="8" custScaleY="101992">
        <dgm:presLayoutVars>
          <dgm:chMax/>
          <dgm:chPref val="4"/>
          <dgm:bulletEnabled val="1"/>
        </dgm:presLayoutVars>
      </dgm:prSet>
      <dgm:spPr/>
      <dgm:t>
        <a:bodyPr/>
        <a:lstStyle/>
        <a:p>
          <a:endParaRPr lang="en-US"/>
        </a:p>
      </dgm:t>
    </dgm:pt>
    <dgm:pt modelId="{D545229F-479B-49A2-AB0E-0E44E3626E1C}" type="pres">
      <dgm:prSet presAssocID="{5FBF08FC-A2E8-4430-9590-40587C06EAF9}" presName="childShape" presStyleCnt="0">
        <dgm:presLayoutVars>
          <dgm:chMax val="0"/>
          <dgm:chPref val="0"/>
        </dgm:presLayoutVars>
      </dgm:prSet>
      <dgm:spPr/>
    </dgm:pt>
    <dgm:pt modelId="{351992A9-CF08-4C63-9C29-65A94F830701}" type="pres">
      <dgm:prSet presAssocID="{3BD60D80-4BC3-4233-A77E-E4D846115EF1}" presName="childComposite" presStyleCnt="0">
        <dgm:presLayoutVars>
          <dgm:chMax val="0"/>
          <dgm:chPref val="0"/>
        </dgm:presLayoutVars>
      </dgm:prSet>
      <dgm:spPr/>
    </dgm:pt>
    <dgm:pt modelId="{82A0B5A5-9866-424E-A416-E85C68D664FE}" type="pres">
      <dgm:prSet presAssocID="{3BD60D80-4BC3-4233-A77E-E4D846115EF1}" presName="ChildAccent" presStyleLbl="solidFgAcc1" presStyleIdx="0" presStyleCnt="6"/>
      <dgm:spPr>
        <a:solidFill>
          <a:schemeClr val="accent6">
            <a:lumMod val="20000"/>
            <a:lumOff val="80000"/>
          </a:schemeClr>
        </a:solidFill>
        <a:ln>
          <a:noFill/>
        </a:ln>
      </dgm:spPr>
    </dgm:pt>
    <dgm:pt modelId="{F83C698C-4B8A-4857-BBFE-FED3DB338759}" type="pres">
      <dgm:prSet presAssocID="{3BD60D80-4BC3-4233-A77E-E4D846115EF1}" presName="Child" presStyleLbl="revTx" presStyleIdx="1" presStyleCnt="8" custScaleX="94023" custLinFactNeighborX="-8245" custLinFactNeighborY="-49170">
        <dgm:presLayoutVars>
          <dgm:chMax val="0"/>
          <dgm:chPref val="0"/>
          <dgm:bulletEnabled val="1"/>
        </dgm:presLayoutVars>
      </dgm:prSet>
      <dgm:spPr/>
      <dgm:t>
        <a:bodyPr/>
        <a:lstStyle/>
        <a:p>
          <a:endParaRPr lang="en-US"/>
        </a:p>
      </dgm:t>
    </dgm:pt>
    <dgm:pt modelId="{B73760D0-A172-4014-A6F1-0101994CC248}" type="pres">
      <dgm:prSet presAssocID="{C63C6E86-A4DB-4AA5-B7A0-9A3A510F94F6}" presName="childComposite" presStyleCnt="0">
        <dgm:presLayoutVars>
          <dgm:chMax val="0"/>
          <dgm:chPref val="0"/>
        </dgm:presLayoutVars>
      </dgm:prSet>
      <dgm:spPr/>
    </dgm:pt>
    <dgm:pt modelId="{42A87F8E-7F0A-4981-B4EA-8AE7EEA39857}" type="pres">
      <dgm:prSet presAssocID="{C63C6E86-A4DB-4AA5-B7A0-9A3A510F94F6}" presName="ChildAccent" presStyleLbl="solidFgAcc1" presStyleIdx="1" presStyleCnt="6"/>
      <dgm:spPr>
        <a:solidFill>
          <a:schemeClr val="accent6">
            <a:lumMod val="20000"/>
            <a:lumOff val="80000"/>
          </a:schemeClr>
        </a:solidFill>
        <a:ln>
          <a:noFill/>
        </a:ln>
      </dgm:spPr>
    </dgm:pt>
    <dgm:pt modelId="{8A03CFE1-4E32-4732-B114-5997C7141B68}" type="pres">
      <dgm:prSet presAssocID="{C63C6E86-A4DB-4AA5-B7A0-9A3A510F94F6}" presName="Child" presStyleLbl="revTx" presStyleIdx="2" presStyleCnt="8" custLinFactNeighborX="-2066" custLinFactNeighborY="-54921">
        <dgm:presLayoutVars>
          <dgm:chMax val="0"/>
          <dgm:chPref val="0"/>
          <dgm:bulletEnabled val="1"/>
        </dgm:presLayoutVars>
      </dgm:prSet>
      <dgm:spPr/>
      <dgm:t>
        <a:bodyPr/>
        <a:lstStyle/>
        <a:p>
          <a:endParaRPr lang="en-US"/>
        </a:p>
      </dgm:t>
    </dgm:pt>
    <dgm:pt modelId="{E97D5EC8-DD47-4AC1-B405-07AD8C3184CB}" type="pres">
      <dgm:prSet presAssocID="{6CC81D55-8796-4A10-8B8F-A393DF7EB0D9}" presName="childComposite" presStyleCnt="0">
        <dgm:presLayoutVars>
          <dgm:chMax val="0"/>
          <dgm:chPref val="0"/>
        </dgm:presLayoutVars>
      </dgm:prSet>
      <dgm:spPr/>
    </dgm:pt>
    <dgm:pt modelId="{7966D631-4A4C-4AE6-9AEF-6E8578365B79}" type="pres">
      <dgm:prSet presAssocID="{6CC81D55-8796-4A10-8B8F-A393DF7EB0D9}" presName="ChildAccent" presStyleLbl="solidFgAcc1" presStyleIdx="2" presStyleCnt="6"/>
      <dgm:spPr>
        <a:solidFill>
          <a:schemeClr val="accent6">
            <a:lumMod val="20000"/>
            <a:lumOff val="80000"/>
          </a:schemeClr>
        </a:solidFill>
        <a:ln>
          <a:noFill/>
        </a:ln>
      </dgm:spPr>
    </dgm:pt>
    <dgm:pt modelId="{AE3711B3-0025-4545-B751-29EE8AAF507F}" type="pres">
      <dgm:prSet presAssocID="{6CC81D55-8796-4A10-8B8F-A393DF7EB0D9}" presName="Child" presStyleLbl="revTx" presStyleIdx="3" presStyleCnt="8" custScaleX="97341" custLinFactNeighborX="-4459" custLinFactNeighborY="-25992">
        <dgm:presLayoutVars>
          <dgm:chMax val="0"/>
          <dgm:chPref val="0"/>
          <dgm:bulletEnabled val="1"/>
        </dgm:presLayoutVars>
      </dgm:prSet>
      <dgm:spPr/>
      <dgm:t>
        <a:bodyPr/>
        <a:lstStyle/>
        <a:p>
          <a:endParaRPr lang="en-US"/>
        </a:p>
      </dgm:t>
    </dgm:pt>
    <dgm:pt modelId="{42CCAE32-2514-47E7-AB6F-517613D9BD2B}" type="pres">
      <dgm:prSet presAssocID="{C80497AE-3B9F-4CC2-9A9E-0EB69EEE4060}" presName="root" presStyleCnt="0">
        <dgm:presLayoutVars>
          <dgm:chMax/>
          <dgm:chPref/>
        </dgm:presLayoutVars>
      </dgm:prSet>
      <dgm:spPr/>
    </dgm:pt>
    <dgm:pt modelId="{0B47D76E-EA9C-4CBC-B242-0AC1E898F480}" type="pres">
      <dgm:prSet presAssocID="{C80497AE-3B9F-4CC2-9A9E-0EB69EEE4060}" presName="rootComposite" presStyleCnt="0">
        <dgm:presLayoutVars/>
      </dgm:prSet>
      <dgm:spPr/>
    </dgm:pt>
    <dgm:pt modelId="{4095F02F-C082-40F6-8CD5-9E86EF06C19F}" type="pres">
      <dgm:prSet presAssocID="{C80497AE-3B9F-4CC2-9A9E-0EB69EEE4060}" presName="ParentAccent" presStyleLbl="alignNode1" presStyleIdx="1" presStyleCnt="2" custScaleY="159966" custLinFactNeighborX="-255" custLinFactNeighborY="-97116"/>
      <dgm:spPr/>
    </dgm:pt>
    <dgm:pt modelId="{6D40C16D-85B8-41C1-A78E-3FAC78D4E162}" type="pres">
      <dgm:prSet presAssocID="{C80497AE-3B9F-4CC2-9A9E-0EB69EEE4060}" presName="ParentSmallAccent" presStyleLbl="fgAcc1" presStyleIdx="1" presStyleCnt="2"/>
      <dgm:spPr>
        <a:solidFill>
          <a:schemeClr val="accent6">
            <a:lumMod val="20000"/>
            <a:lumOff val="80000"/>
            <a:alpha val="90000"/>
          </a:schemeClr>
        </a:solidFill>
        <a:ln>
          <a:noFill/>
        </a:ln>
      </dgm:spPr>
    </dgm:pt>
    <dgm:pt modelId="{46B106E9-0B1A-4919-81DD-4F811F0F4742}" type="pres">
      <dgm:prSet presAssocID="{C80497AE-3B9F-4CC2-9A9E-0EB69EEE4060}" presName="Parent" presStyleLbl="revTx" presStyleIdx="4" presStyleCnt="8">
        <dgm:presLayoutVars>
          <dgm:chMax/>
          <dgm:chPref val="4"/>
          <dgm:bulletEnabled val="1"/>
        </dgm:presLayoutVars>
      </dgm:prSet>
      <dgm:spPr/>
      <dgm:t>
        <a:bodyPr/>
        <a:lstStyle/>
        <a:p>
          <a:endParaRPr lang="en-US"/>
        </a:p>
      </dgm:t>
    </dgm:pt>
    <dgm:pt modelId="{567FC498-C5CB-4E21-8A28-7F8065FF6F1D}" type="pres">
      <dgm:prSet presAssocID="{C80497AE-3B9F-4CC2-9A9E-0EB69EEE4060}" presName="childShape" presStyleCnt="0">
        <dgm:presLayoutVars>
          <dgm:chMax val="0"/>
          <dgm:chPref val="0"/>
        </dgm:presLayoutVars>
      </dgm:prSet>
      <dgm:spPr/>
    </dgm:pt>
    <dgm:pt modelId="{F1B62149-7C33-4F24-B09E-2E52540BDA8C}" type="pres">
      <dgm:prSet presAssocID="{34AEEEAE-1D76-42F9-BF43-FCB2F0BCF105}" presName="childComposite" presStyleCnt="0">
        <dgm:presLayoutVars>
          <dgm:chMax val="0"/>
          <dgm:chPref val="0"/>
        </dgm:presLayoutVars>
      </dgm:prSet>
      <dgm:spPr/>
    </dgm:pt>
    <dgm:pt modelId="{19B8D99F-3D2D-4C17-85DB-D76042AF7D5A}" type="pres">
      <dgm:prSet presAssocID="{34AEEEAE-1D76-42F9-BF43-FCB2F0BCF105}" presName="ChildAccent" presStyleLbl="solidFgAcc1" presStyleIdx="3" presStyleCnt="6"/>
      <dgm:spPr>
        <a:solidFill>
          <a:schemeClr val="accent6">
            <a:lumMod val="20000"/>
            <a:lumOff val="80000"/>
          </a:schemeClr>
        </a:solidFill>
        <a:ln>
          <a:noFill/>
        </a:ln>
      </dgm:spPr>
    </dgm:pt>
    <dgm:pt modelId="{42BB69CA-1543-4AF8-BC45-867E9939114E}" type="pres">
      <dgm:prSet presAssocID="{34AEEEAE-1D76-42F9-BF43-FCB2F0BCF105}" presName="Child" presStyleLbl="revTx" presStyleIdx="5" presStyleCnt="8" custScaleX="97003" custLinFactNeighborX="-4535" custLinFactNeighborY="-54994">
        <dgm:presLayoutVars>
          <dgm:chMax val="0"/>
          <dgm:chPref val="0"/>
          <dgm:bulletEnabled val="1"/>
        </dgm:presLayoutVars>
      </dgm:prSet>
      <dgm:spPr/>
      <dgm:t>
        <a:bodyPr/>
        <a:lstStyle/>
        <a:p>
          <a:endParaRPr lang="en-US"/>
        </a:p>
      </dgm:t>
    </dgm:pt>
    <dgm:pt modelId="{59FD4D9B-A7F1-41B3-9A8D-7E0AF7ABB770}" type="pres">
      <dgm:prSet presAssocID="{E79B4DD4-E3E1-462E-B000-BE8062739D44}" presName="childComposite" presStyleCnt="0">
        <dgm:presLayoutVars>
          <dgm:chMax val="0"/>
          <dgm:chPref val="0"/>
        </dgm:presLayoutVars>
      </dgm:prSet>
      <dgm:spPr/>
    </dgm:pt>
    <dgm:pt modelId="{88F7B734-0AE7-4863-8D0B-76BD51E1EAC6}" type="pres">
      <dgm:prSet presAssocID="{E79B4DD4-E3E1-462E-B000-BE8062739D44}" presName="ChildAccent" presStyleLbl="solidFgAcc1" presStyleIdx="4" presStyleCnt="6"/>
      <dgm:spPr>
        <a:solidFill>
          <a:schemeClr val="accent6">
            <a:lumMod val="20000"/>
            <a:lumOff val="80000"/>
          </a:schemeClr>
        </a:solidFill>
        <a:ln>
          <a:noFill/>
        </a:ln>
      </dgm:spPr>
    </dgm:pt>
    <dgm:pt modelId="{7F0F0860-93EC-45E9-9C85-4B84F9A9AF63}" type="pres">
      <dgm:prSet presAssocID="{E79B4DD4-E3E1-462E-B000-BE8062739D44}" presName="Child" presStyleLbl="revTx" presStyleIdx="6" presStyleCnt="8" custLinFactNeighborX="-3199" custLinFactNeighborY="-52085">
        <dgm:presLayoutVars>
          <dgm:chMax val="0"/>
          <dgm:chPref val="0"/>
          <dgm:bulletEnabled val="1"/>
        </dgm:presLayoutVars>
      </dgm:prSet>
      <dgm:spPr/>
      <dgm:t>
        <a:bodyPr/>
        <a:lstStyle/>
        <a:p>
          <a:endParaRPr lang="en-US"/>
        </a:p>
      </dgm:t>
    </dgm:pt>
    <dgm:pt modelId="{FB91A4C3-2842-4A67-AE48-20467B242D7D}" type="pres">
      <dgm:prSet presAssocID="{2E4B0996-0BA8-43DA-9B82-970B5339EC4F}" presName="childComposite" presStyleCnt="0">
        <dgm:presLayoutVars>
          <dgm:chMax val="0"/>
          <dgm:chPref val="0"/>
        </dgm:presLayoutVars>
      </dgm:prSet>
      <dgm:spPr/>
    </dgm:pt>
    <dgm:pt modelId="{60A57492-E7CD-4AEA-BB92-DED86C57545B}" type="pres">
      <dgm:prSet presAssocID="{2E4B0996-0BA8-43DA-9B82-970B5339EC4F}" presName="ChildAccent" presStyleLbl="solidFgAcc1" presStyleIdx="5" presStyleCnt="6"/>
      <dgm:spPr>
        <a:solidFill>
          <a:schemeClr val="accent6">
            <a:lumMod val="20000"/>
            <a:lumOff val="80000"/>
          </a:schemeClr>
        </a:solidFill>
        <a:ln>
          <a:noFill/>
        </a:ln>
      </dgm:spPr>
    </dgm:pt>
    <dgm:pt modelId="{A50EAB14-CC96-4B5B-A1CB-EBE4F0753687}" type="pres">
      <dgm:prSet presAssocID="{2E4B0996-0BA8-43DA-9B82-970B5339EC4F}" presName="Child" presStyleLbl="revTx" presStyleIdx="7" presStyleCnt="8" custLinFactNeighborX="-2405" custLinFactNeighborY="-41953">
        <dgm:presLayoutVars>
          <dgm:chMax val="0"/>
          <dgm:chPref val="0"/>
          <dgm:bulletEnabled val="1"/>
        </dgm:presLayoutVars>
      </dgm:prSet>
      <dgm:spPr/>
      <dgm:t>
        <a:bodyPr/>
        <a:lstStyle/>
        <a:p>
          <a:endParaRPr lang="en-US"/>
        </a:p>
      </dgm:t>
    </dgm:pt>
  </dgm:ptLst>
  <dgm:cxnLst>
    <dgm:cxn modelId="{577A43E3-9445-4623-BC20-BFB8A17D2F9F}" type="presOf" srcId="{E79B4DD4-E3E1-462E-B000-BE8062739D44}" destId="{7F0F0860-93EC-45E9-9C85-4B84F9A9AF63}" srcOrd="0" destOrd="0" presId="urn:microsoft.com/office/officeart/2008/layout/SquareAccentList"/>
    <dgm:cxn modelId="{934B2F16-1F0B-4FF1-BE9C-DDD5B4DB232C}" srcId="{C80497AE-3B9F-4CC2-9A9E-0EB69EEE4060}" destId="{34AEEEAE-1D76-42F9-BF43-FCB2F0BCF105}" srcOrd="0" destOrd="0" parTransId="{431A4590-AEAE-491F-9BCB-0BE7865C3B7A}" sibTransId="{8AA01BB2-45EC-4129-9529-26F104C7536C}"/>
    <dgm:cxn modelId="{0A7196E7-BCE0-4507-9A6C-7520BD984C2A}" srcId="{5FBF08FC-A2E8-4430-9590-40587C06EAF9}" destId="{C63C6E86-A4DB-4AA5-B7A0-9A3A510F94F6}" srcOrd="1" destOrd="0" parTransId="{F8E71110-ABE8-49F0-BFFD-4746E264141A}" sibTransId="{A12ABC9C-D16F-4998-9C73-8D2A6FAE5FFC}"/>
    <dgm:cxn modelId="{E2684C55-1138-4FA6-899C-E290F91D9B53}" srcId="{5FBF08FC-A2E8-4430-9590-40587C06EAF9}" destId="{6CC81D55-8796-4A10-8B8F-A393DF7EB0D9}" srcOrd="2" destOrd="0" parTransId="{B8C1B45E-074E-4127-85AD-6CCB8521B0FB}" sibTransId="{620DA6A2-DADE-430F-A4DA-EF888D67FB2E}"/>
    <dgm:cxn modelId="{0CA5535A-47ED-41AF-BB67-050FF76C9743}" type="presOf" srcId="{C63C6E86-A4DB-4AA5-B7A0-9A3A510F94F6}" destId="{8A03CFE1-4E32-4732-B114-5997C7141B68}" srcOrd="0" destOrd="0" presId="urn:microsoft.com/office/officeart/2008/layout/SquareAccentList"/>
    <dgm:cxn modelId="{FCC2EEE4-51E8-4DDC-A415-F9043F8665B0}" type="presOf" srcId="{6CC81D55-8796-4A10-8B8F-A393DF7EB0D9}" destId="{AE3711B3-0025-4545-B751-29EE8AAF507F}" srcOrd="0" destOrd="0" presId="urn:microsoft.com/office/officeart/2008/layout/SquareAccentList"/>
    <dgm:cxn modelId="{81ED7DEE-176D-4A4E-9C1A-68513768281B}" type="presOf" srcId="{5FBF08FC-A2E8-4430-9590-40587C06EAF9}" destId="{3E411F4C-8F2A-4D07-A70C-3E98BAE8E8F5}" srcOrd="0" destOrd="0" presId="urn:microsoft.com/office/officeart/2008/layout/SquareAccentList"/>
    <dgm:cxn modelId="{493DB4E6-FAEC-4A66-8FDA-88FAB8E36AED}" type="presOf" srcId="{34AEEEAE-1D76-42F9-BF43-FCB2F0BCF105}" destId="{42BB69CA-1543-4AF8-BC45-867E9939114E}" srcOrd="0" destOrd="0" presId="urn:microsoft.com/office/officeart/2008/layout/SquareAccentList"/>
    <dgm:cxn modelId="{8120CB82-C954-4E47-AEAB-94E91C7A1600}" srcId="{5FBF08FC-A2E8-4430-9590-40587C06EAF9}" destId="{3BD60D80-4BC3-4233-A77E-E4D846115EF1}" srcOrd="0" destOrd="0" parTransId="{15FD2FB5-1981-4A48-A1DD-07BCC04158E8}" sibTransId="{D64E1A95-D177-421C-A973-7B06978788DE}"/>
    <dgm:cxn modelId="{29513C60-AE59-48D8-A36D-3B32AAB7046C}" type="presOf" srcId="{3BD60D80-4BC3-4233-A77E-E4D846115EF1}" destId="{F83C698C-4B8A-4857-BBFE-FED3DB338759}" srcOrd="0" destOrd="0" presId="urn:microsoft.com/office/officeart/2008/layout/SquareAccentList"/>
    <dgm:cxn modelId="{26A0395F-3A88-425E-9D43-CBA7052CC68E}" srcId="{C80497AE-3B9F-4CC2-9A9E-0EB69EEE4060}" destId="{2E4B0996-0BA8-43DA-9B82-970B5339EC4F}" srcOrd="2" destOrd="0" parTransId="{07AC46CF-461B-481D-B2A9-1BC7FF74C966}" sibTransId="{F8679DD6-5AD4-4190-9E14-A2ACFB4E6A75}"/>
    <dgm:cxn modelId="{EE8FBA2B-E3C9-45D4-A7AE-DF8A4AB7BDC3}" srcId="{C80497AE-3B9F-4CC2-9A9E-0EB69EEE4060}" destId="{E79B4DD4-E3E1-462E-B000-BE8062739D44}" srcOrd="1" destOrd="0" parTransId="{8794F4D9-A5DB-4057-82E9-9EBD7D94C167}" sibTransId="{492B6243-5D0A-4CB8-A5CF-0337F12A0E3C}"/>
    <dgm:cxn modelId="{A32242A0-7C71-4D9F-B04E-3141561876C5}" type="presOf" srcId="{6494F0B1-1459-4639-8D1D-C0CD70E7CB69}" destId="{10BA218E-643E-49FB-BBDB-0A478B8887D8}" srcOrd="0" destOrd="0" presId="urn:microsoft.com/office/officeart/2008/layout/SquareAccentList"/>
    <dgm:cxn modelId="{B1CE811C-732E-4334-BBBB-D13C291115F0}" type="presOf" srcId="{C80497AE-3B9F-4CC2-9A9E-0EB69EEE4060}" destId="{46B106E9-0B1A-4919-81DD-4F811F0F4742}" srcOrd="0" destOrd="0" presId="urn:microsoft.com/office/officeart/2008/layout/SquareAccentList"/>
    <dgm:cxn modelId="{6E9A0901-729E-44DC-A8A6-73BCB2D633FE}" srcId="{6494F0B1-1459-4639-8D1D-C0CD70E7CB69}" destId="{C80497AE-3B9F-4CC2-9A9E-0EB69EEE4060}" srcOrd="1" destOrd="0" parTransId="{B93609A7-EDA0-42E2-AABC-727249DE6003}" sibTransId="{EE17B674-0621-4D8E-A2F5-1A990BB83F51}"/>
    <dgm:cxn modelId="{F114C042-A610-4458-A48E-ADA4F8C48E4A}" type="presOf" srcId="{2E4B0996-0BA8-43DA-9B82-970B5339EC4F}" destId="{A50EAB14-CC96-4B5B-A1CB-EBE4F0753687}" srcOrd="0" destOrd="0" presId="urn:microsoft.com/office/officeart/2008/layout/SquareAccentList"/>
    <dgm:cxn modelId="{6D9341ED-23F2-4CC5-9939-3250760D90A9}" srcId="{6494F0B1-1459-4639-8D1D-C0CD70E7CB69}" destId="{5FBF08FC-A2E8-4430-9590-40587C06EAF9}" srcOrd="0" destOrd="0" parTransId="{52E969BD-6B92-44AD-A584-FDE6BF222D4A}" sibTransId="{6029D6B1-5828-4FE9-903B-D64D855D84E3}"/>
    <dgm:cxn modelId="{0DA9918A-5270-4C2E-B8FA-4EE8EB4555D7}" type="presParOf" srcId="{10BA218E-643E-49FB-BBDB-0A478B8887D8}" destId="{A2CA6482-6DD6-4497-AC7B-A5E48B0B5408}" srcOrd="0" destOrd="0" presId="urn:microsoft.com/office/officeart/2008/layout/SquareAccentList"/>
    <dgm:cxn modelId="{805A268D-4AF8-4D2C-AC80-D3039DE9B4CC}" type="presParOf" srcId="{A2CA6482-6DD6-4497-AC7B-A5E48B0B5408}" destId="{D452549E-11DF-4E0B-911F-9192929CAD06}" srcOrd="0" destOrd="0" presId="urn:microsoft.com/office/officeart/2008/layout/SquareAccentList"/>
    <dgm:cxn modelId="{6953F2DF-F185-4C02-A48B-66A0020602FB}" type="presParOf" srcId="{D452549E-11DF-4E0B-911F-9192929CAD06}" destId="{DAFB835F-658E-490D-93EE-904795A2EB72}" srcOrd="0" destOrd="0" presId="urn:microsoft.com/office/officeart/2008/layout/SquareAccentList"/>
    <dgm:cxn modelId="{49383F62-4D91-4327-840A-F7257AA391C3}" type="presParOf" srcId="{D452549E-11DF-4E0B-911F-9192929CAD06}" destId="{D58C52C6-1E4B-48C6-8F75-EA300F5481E4}" srcOrd="1" destOrd="0" presId="urn:microsoft.com/office/officeart/2008/layout/SquareAccentList"/>
    <dgm:cxn modelId="{3E5FEF7A-C5A8-4933-B848-86B5F13AB3BA}" type="presParOf" srcId="{D452549E-11DF-4E0B-911F-9192929CAD06}" destId="{3E411F4C-8F2A-4D07-A70C-3E98BAE8E8F5}" srcOrd="2" destOrd="0" presId="urn:microsoft.com/office/officeart/2008/layout/SquareAccentList"/>
    <dgm:cxn modelId="{5C86C933-3211-4142-85F0-0A244FAA6B87}" type="presParOf" srcId="{A2CA6482-6DD6-4497-AC7B-A5E48B0B5408}" destId="{D545229F-479B-49A2-AB0E-0E44E3626E1C}" srcOrd="1" destOrd="0" presId="urn:microsoft.com/office/officeart/2008/layout/SquareAccentList"/>
    <dgm:cxn modelId="{42FB8591-25CD-4290-AA53-9E50B5B36F40}" type="presParOf" srcId="{D545229F-479B-49A2-AB0E-0E44E3626E1C}" destId="{351992A9-CF08-4C63-9C29-65A94F830701}" srcOrd="0" destOrd="0" presId="urn:microsoft.com/office/officeart/2008/layout/SquareAccentList"/>
    <dgm:cxn modelId="{1CEC9B12-E353-47AF-BA4E-B8ACA707BD7B}" type="presParOf" srcId="{351992A9-CF08-4C63-9C29-65A94F830701}" destId="{82A0B5A5-9866-424E-A416-E85C68D664FE}" srcOrd="0" destOrd="0" presId="urn:microsoft.com/office/officeart/2008/layout/SquareAccentList"/>
    <dgm:cxn modelId="{57D4D61C-6C65-4E37-9C8B-20C8B51B5BC2}" type="presParOf" srcId="{351992A9-CF08-4C63-9C29-65A94F830701}" destId="{F83C698C-4B8A-4857-BBFE-FED3DB338759}" srcOrd="1" destOrd="0" presId="urn:microsoft.com/office/officeart/2008/layout/SquareAccentList"/>
    <dgm:cxn modelId="{16B62CBF-77E7-4F20-BAF3-2D6ADCD86767}" type="presParOf" srcId="{D545229F-479B-49A2-AB0E-0E44E3626E1C}" destId="{B73760D0-A172-4014-A6F1-0101994CC248}" srcOrd="1" destOrd="0" presId="urn:microsoft.com/office/officeart/2008/layout/SquareAccentList"/>
    <dgm:cxn modelId="{93C19355-5348-48D0-B612-C6E6C1ACBA40}" type="presParOf" srcId="{B73760D0-A172-4014-A6F1-0101994CC248}" destId="{42A87F8E-7F0A-4981-B4EA-8AE7EEA39857}" srcOrd="0" destOrd="0" presId="urn:microsoft.com/office/officeart/2008/layout/SquareAccentList"/>
    <dgm:cxn modelId="{81AE8818-7A45-4921-8AA2-B9AD4FB7BA8F}" type="presParOf" srcId="{B73760D0-A172-4014-A6F1-0101994CC248}" destId="{8A03CFE1-4E32-4732-B114-5997C7141B68}" srcOrd="1" destOrd="0" presId="urn:microsoft.com/office/officeart/2008/layout/SquareAccentList"/>
    <dgm:cxn modelId="{BC79506B-BF81-4568-BEA2-5E417D0DF8F7}" type="presParOf" srcId="{D545229F-479B-49A2-AB0E-0E44E3626E1C}" destId="{E97D5EC8-DD47-4AC1-B405-07AD8C3184CB}" srcOrd="2" destOrd="0" presId="urn:microsoft.com/office/officeart/2008/layout/SquareAccentList"/>
    <dgm:cxn modelId="{1CB3A671-980D-45C0-8C31-75462AFCC000}" type="presParOf" srcId="{E97D5EC8-DD47-4AC1-B405-07AD8C3184CB}" destId="{7966D631-4A4C-4AE6-9AEF-6E8578365B79}" srcOrd="0" destOrd="0" presId="urn:microsoft.com/office/officeart/2008/layout/SquareAccentList"/>
    <dgm:cxn modelId="{4DB2F883-329B-487D-B995-23094132EDEB}" type="presParOf" srcId="{E97D5EC8-DD47-4AC1-B405-07AD8C3184CB}" destId="{AE3711B3-0025-4545-B751-29EE8AAF507F}" srcOrd="1" destOrd="0" presId="urn:microsoft.com/office/officeart/2008/layout/SquareAccentList"/>
    <dgm:cxn modelId="{D2DD22F6-819F-4307-8C7B-E2ECD8BA7A0F}" type="presParOf" srcId="{10BA218E-643E-49FB-BBDB-0A478B8887D8}" destId="{42CCAE32-2514-47E7-AB6F-517613D9BD2B}" srcOrd="1" destOrd="0" presId="urn:microsoft.com/office/officeart/2008/layout/SquareAccentList"/>
    <dgm:cxn modelId="{85D816EC-C455-4B93-838E-9F73C3CEE6F1}" type="presParOf" srcId="{42CCAE32-2514-47E7-AB6F-517613D9BD2B}" destId="{0B47D76E-EA9C-4CBC-B242-0AC1E898F480}" srcOrd="0" destOrd="0" presId="urn:microsoft.com/office/officeart/2008/layout/SquareAccentList"/>
    <dgm:cxn modelId="{6362DA27-276F-4D08-A3E0-7B2F94C6F528}" type="presParOf" srcId="{0B47D76E-EA9C-4CBC-B242-0AC1E898F480}" destId="{4095F02F-C082-40F6-8CD5-9E86EF06C19F}" srcOrd="0" destOrd="0" presId="urn:microsoft.com/office/officeart/2008/layout/SquareAccentList"/>
    <dgm:cxn modelId="{064CA160-DAD7-4FA0-A894-CF6DE5541215}" type="presParOf" srcId="{0B47D76E-EA9C-4CBC-B242-0AC1E898F480}" destId="{6D40C16D-85B8-41C1-A78E-3FAC78D4E162}" srcOrd="1" destOrd="0" presId="urn:microsoft.com/office/officeart/2008/layout/SquareAccentList"/>
    <dgm:cxn modelId="{8497DBC9-1AEC-4AC8-B18D-A9552A92E994}" type="presParOf" srcId="{0B47D76E-EA9C-4CBC-B242-0AC1E898F480}" destId="{46B106E9-0B1A-4919-81DD-4F811F0F4742}" srcOrd="2" destOrd="0" presId="urn:microsoft.com/office/officeart/2008/layout/SquareAccentList"/>
    <dgm:cxn modelId="{EE65AA8B-FADA-43E9-9E0D-62E169966FAD}" type="presParOf" srcId="{42CCAE32-2514-47E7-AB6F-517613D9BD2B}" destId="{567FC498-C5CB-4E21-8A28-7F8065FF6F1D}" srcOrd="1" destOrd="0" presId="urn:microsoft.com/office/officeart/2008/layout/SquareAccentList"/>
    <dgm:cxn modelId="{1AAEB661-C92F-4CB2-B0A3-EA554E705BE2}" type="presParOf" srcId="{567FC498-C5CB-4E21-8A28-7F8065FF6F1D}" destId="{F1B62149-7C33-4F24-B09E-2E52540BDA8C}" srcOrd="0" destOrd="0" presId="urn:microsoft.com/office/officeart/2008/layout/SquareAccentList"/>
    <dgm:cxn modelId="{C7981AC7-91ED-45D4-A851-1F3EAAA3C349}" type="presParOf" srcId="{F1B62149-7C33-4F24-B09E-2E52540BDA8C}" destId="{19B8D99F-3D2D-4C17-85DB-D76042AF7D5A}" srcOrd="0" destOrd="0" presId="urn:microsoft.com/office/officeart/2008/layout/SquareAccentList"/>
    <dgm:cxn modelId="{884A11C8-B7A5-4D7A-A41A-8E2D3618BA74}" type="presParOf" srcId="{F1B62149-7C33-4F24-B09E-2E52540BDA8C}" destId="{42BB69CA-1543-4AF8-BC45-867E9939114E}" srcOrd="1" destOrd="0" presId="urn:microsoft.com/office/officeart/2008/layout/SquareAccentList"/>
    <dgm:cxn modelId="{97C28771-A552-4AB2-B953-A382CF351AF6}" type="presParOf" srcId="{567FC498-C5CB-4E21-8A28-7F8065FF6F1D}" destId="{59FD4D9B-A7F1-41B3-9A8D-7E0AF7ABB770}" srcOrd="1" destOrd="0" presId="urn:microsoft.com/office/officeart/2008/layout/SquareAccentList"/>
    <dgm:cxn modelId="{92D29B17-811C-4163-A587-F2F94B2D6155}" type="presParOf" srcId="{59FD4D9B-A7F1-41B3-9A8D-7E0AF7ABB770}" destId="{88F7B734-0AE7-4863-8D0B-76BD51E1EAC6}" srcOrd="0" destOrd="0" presId="urn:microsoft.com/office/officeart/2008/layout/SquareAccentList"/>
    <dgm:cxn modelId="{2B5313AD-ACE9-4E04-B046-CA9BA5DEC146}" type="presParOf" srcId="{59FD4D9B-A7F1-41B3-9A8D-7E0AF7ABB770}" destId="{7F0F0860-93EC-45E9-9C85-4B84F9A9AF63}" srcOrd="1" destOrd="0" presId="urn:microsoft.com/office/officeart/2008/layout/SquareAccentList"/>
    <dgm:cxn modelId="{3F161DA2-440D-4469-96CC-DF70A2C2A8F7}" type="presParOf" srcId="{567FC498-C5CB-4E21-8A28-7F8065FF6F1D}" destId="{FB91A4C3-2842-4A67-AE48-20467B242D7D}" srcOrd="2" destOrd="0" presId="urn:microsoft.com/office/officeart/2008/layout/SquareAccentList"/>
    <dgm:cxn modelId="{4BDB5512-40C6-458E-9B02-0B1A07F2BDAF}" type="presParOf" srcId="{FB91A4C3-2842-4A67-AE48-20467B242D7D}" destId="{60A57492-E7CD-4AEA-BB92-DED86C57545B}" srcOrd="0" destOrd="0" presId="urn:microsoft.com/office/officeart/2008/layout/SquareAccentList"/>
    <dgm:cxn modelId="{F4E34F55-1C7D-4721-A87B-BFFD8C4DB1DC}" type="presParOf" srcId="{FB91A4C3-2842-4A67-AE48-20467B242D7D}" destId="{A50EAB14-CC96-4B5B-A1CB-EBE4F0753687}"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B835F-658E-490D-93EE-904795A2EB72}">
      <dsp:nvSpPr>
        <dsp:cNvPr id="0" name=""/>
        <dsp:cNvSpPr/>
      </dsp:nvSpPr>
      <dsp:spPr>
        <a:xfrm>
          <a:off x="18742" y="319820"/>
          <a:ext cx="5136242" cy="94394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C52C6-1E4B-48C6-8F75-EA300F5481E4}">
      <dsp:nvSpPr>
        <dsp:cNvPr id="0" name=""/>
        <dsp:cNvSpPr/>
      </dsp:nvSpPr>
      <dsp:spPr>
        <a:xfrm>
          <a:off x="5851" y="1323260"/>
          <a:ext cx="377326" cy="37732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E411F4C-8F2A-4D07-A70C-3E98BAE8E8F5}">
      <dsp:nvSpPr>
        <dsp:cNvPr id="0" name=""/>
        <dsp:cNvSpPr/>
      </dsp:nvSpPr>
      <dsp:spPr>
        <a:xfrm>
          <a:off x="5851" y="0"/>
          <a:ext cx="5136242" cy="1107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l" defTabSz="1511300">
            <a:lnSpc>
              <a:spcPct val="90000"/>
            </a:lnSpc>
            <a:spcBef>
              <a:spcPct val="0"/>
            </a:spcBef>
            <a:spcAft>
              <a:spcPct val="35000"/>
            </a:spcAft>
          </a:pPr>
          <a:r>
            <a:rPr lang="en-US" sz="3400" kern="1200" dirty="0" smtClean="0">
              <a:solidFill>
                <a:schemeClr val="bg1"/>
              </a:solidFill>
            </a:rPr>
            <a:t>     Insulinoma/nesidioblastosis</a:t>
          </a:r>
          <a:endParaRPr lang="en-US" sz="3400" kern="1200" dirty="0">
            <a:solidFill>
              <a:schemeClr val="bg1"/>
            </a:solidFill>
          </a:endParaRPr>
        </a:p>
      </dsp:txBody>
      <dsp:txXfrm>
        <a:off x="5851" y="0"/>
        <a:ext cx="5136242" cy="1107135"/>
      </dsp:txXfrm>
    </dsp:sp>
    <dsp:sp modelId="{82A0B5A5-9866-424E-A416-E85C68D664FE}">
      <dsp:nvSpPr>
        <dsp:cNvPr id="0" name=""/>
        <dsp:cNvSpPr/>
      </dsp:nvSpPr>
      <dsp:spPr>
        <a:xfrm>
          <a:off x="148602" y="2372638"/>
          <a:ext cx="377317" cy="377317"/>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3C698C-4B8A-4857-BBFE-FED3DB338759}">
      <dsp:nvSpPr>
        <dsp:cNvPr id="0" name=""/>
        <dsp:cNvSpPr/>
      </dsp:nvSpPr>
      <dsp:spPr>
        <a:xfrm>
          <a:off x="257052" y="1689069"/>
          <a:ext cx="4491202" cy="8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Insulin level,Cpep</a:t>
          </a:r>
          <a:r>
            <a:rPr lang="en-US" sz="2700" kern="1200" dirty="0" smtClean="0"/>
            <a:t>,</a:t>
          </a:r>
          <a:endParaRPr lang="en-US" sz="2700" kern="1200" dirty="0"/>
        </a:p>
      </dsp:txBody>
      <dsp:txXfrm>
        <a:off x="257052" y="1689069"/>
        <a:ext cx="4491202" cy="879528"/>
      </dsp:txXfrm>
    </dsp:sp>
    <dsp:sp modelId="{42A87F8E-7F0A-4981-B4EA-8AE7EEA39857}">
      <dsp:nvSpPr>
        <dsp:cNvPr id="0" name=""/>
        <dsp:cNvSpPr/>
      </dsp:nvSpPr>
      <dsp:spPr>
        <a:xfrm>
          <a:off x="5851" y="3252167"/>
          <a:ext cx="377317" cy="377317"/>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A03CFE1-4E32-4732-B114-5997C7141B68}">
      <dsp:nvSpPr>
        <dsp:cNvPr id="0" name=""/>
        <dsp:cNvSpPr/>
      </dsp:nvSpPr>
      <dsp:spPr>
        <a:xfrm>
          <a:off x="266701" y="2518016"/>
          <a:ext cx="4776705" cy="8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octreotide scan</a:t>
          </a:r>
          <a:endParaRPr lang="en-US" sz="3200" kern="1200" dirty="0"/>
        </a:p>
      </dsp:txBody>
      <dsp:txXfrm>
        <a:off x="266701" y="2518016"/>
        <a:ext cx="4776705" cy="879528"/>
      </dsp:txXfrm>
    </dsp:sp>
    <dsp:sp modelId="{7966D631-4A4C-4AE6-9AEF-6E8578365B79}">
      <dsp:nvSpPr>
        <dsp:cNvPr id="0" name=""/>
        <dsp:cNvSpPr/>
      </dsp:nvSpPr>
      <dsp:spPr>
        <a:xfrm>
          <a:off x="69357" y="4131695"/>
          <a:ext cx="377317" cy="377317"/>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E3711B3-0025-4545-B751-29EE8AAF507F}">
      <dsp:nvSpPr>
        <dsp:cNvPr id="0" name=""/>
        <dsp:cNvSpPr/>
      </dsp:nvSpPr>
      <dsp:spPr>
        <a:xfrm>
          <a:off x="279407" y="3651983"/>
          <a:ext cx="4649693" cy="8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CT: peripancreatic LAP 17mm</a:t>
          </a:r>
          <a:endParaRPr lang="en-US" sz="3200" kern="1200" dirty="0"/>
        </a:p>
      </dsp:txBody>
      <dsp:txXfrm>
        <a:off x="279407" y="3651983"/>
        <a:ext cx="4649693" cy="879528"/>
      </dsp:txXfrm>
    </dsp:sp>
    <dsp:sp modelId="{4095F02F-C082-40F6-8CD5-9E86EF06C19F}">
      <dsp:nvSpPr>
        <dsp:cNvPr id="0" name=""/>
        <dsp:cNvSpPr/>
      </dsp:nvSpPr>
      <dsp:spPr>
        <a:xfrm>
          <a:off x="5385808" y="317498"/>
          <a:ext cx="5136242" cy="9666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40C16D-85B8-41C1-A78E-3FAC78D4E162}">
      <dsp:nvSpPr>
        <dsp:cNvPr id="0" name=""/>
        <dsp:cNvSpPr/>
      </dsp:nvSpPr>
      <dsp:spPr>
        <a:xfrm>
          <a:off x="5398906" y="1312448"/>
          <a:ext cx="377326" cy="37732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6B106E9-0B1A-4919-81DD-4F811F0F4742}">
      <dsp:nvSpPr>
        <dsp:cNvPr id="0" name=""/>
        <dsp:cNvSpPr/>
      </dsp:nvSpPr>
      <dsp:spPr>
        <a:xfrm>
          <a:off x="5398906" y="0"/>
          <a:ext cx="5136242" cy="1085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43180" rIns="64770" bIns="43180" numCol="1" spcCol="1270" anchor="ctr" anchorCtr="0">
          <a:noAutofit/>
        </a:bodyPr>
        <a:lstStyle/>
        <a:p>
          <a:pPr lvl="0" algn="l" defTabSz="1511300">
            <a:lnSpc>
              <a:spcPct val="90000"/>
            </a:lnSpc>
            <a:spcBef>
              <a:spcPct val="0"/>
            </a:spcBef>
            <a:spcAft>
              <a:spcPct val="35000"/>
            </a:spcAft>
          </a:pPr>
          <a:r>
            <a:rPr lang="en-US" sz="3400" kern="1200" dirty="0" smtClean="0">
              <a:solidFill>
                <a:schemeClr val="bg1"/>
              </a:solidFill>
            </a:rPr>
            <a:t> Factitious hypoglycemia</a:t>
          </a:r>
          <a:endParaRPr lang="en-US" sz="3400" kern="1200" dirty="0">
            <a:solidFill>
              <a:schemeClr val="bg1"/>
            </a:solidFill>
          </a:endParaRPr>
        </a:p>
      </dsp:txBody>
      <dsp:txXfrm>
        <a:off x="5398906" y="0"/>
        <a:ext cx="5136242" cy="1085512"/>
      </dsp:txXfrm>
    </dsp:sp>
    <dsp:sp modelId="{19B8D99F-3D2D-4C17-85DB-D76042AF7D5A}">
      <dsp:nvSpPr>
        <dsp:cNvPr id="0" name=""/>
        <dsp:cNvSpPr/>
      </dsp:nvSpPr>
      <dsp:spPr>
        <a:xfrm>
          <a:off x="5470485" y="2373163"/>
          <a:ext cx="377317" cy="377317"/>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2BB69CA-1543-4AF8-BC45-867E9939114E}">
      <dsp:nvSpPr>
        <dsp:cNvPr id="0" name=""/>
        <dsp:cNvSpPr/>
      </dsp:nvSpPr>
      <dsp:spPr>
        <a:xfrm>
          <a:off x="5684977" y="1638369"/>
          <a:ext cx="4633548" cy="8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Positive Urine sulfonylurea test</a:t>
          </a:r>
          <a:endParaRPr lang="en-US" sz="3200" kern="1200" dirty="0"/>
        </a:p>
      </dsp:txBody>
      <dsp:txXfrm>
        <a:off x="5684977" y="1638369"/>
        <a:ext cx="4633548" cy="879528"/>
      </dsp:txXfrm>
    </dsp:sp>
    <dsp:sp modelId="{88F7B734-0AE7-4863-8D0B-76BD51E1EAC6}">
      <dsp:nvSpPr>
        <dsp:cNvPr id="0" name=""/>
        <dsp:cNvSpPr/>
      </dsp:nvSpPr>
      <dsp:spPr>
        <a:xfrm>
          <a:off x="5398906" y="3252691"/>
          <a:ext cx="377317" cy="377317"/>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0F0860-93EC-45E9-9C85-4B84F9A9AF63}">
      <dsp:nvSpPr>
        <dsp:cNvPr id="0" name=""/>
        <dsp:cNvSpPr/>
      </dsp:nvSpPr>
      <dsp:spPr>
        <a:xfrm>
          <a:off x="5605636" y="2543483"/>
          <a:ext cx="4776705" cy="8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Psychologic consult</a:t>
          </a:r>
          <a:endParaRPr lang="en-US" sz="3200" kern="1200" dirty="0"/>
        </a:p>
      </dsp:txBody>
      <dsp:txXfrm>
        <a:off x="5605636" y="2543483"/>
        <a:ext cx="4776705" cy="879528"/>
      </dsp:txXfrm>
    </dsp:sp>
    <dsp:sp modelId="{60A57492-E7CD-4AEA-BB92-DED86C57545B}">
      <dsp:nvSpPr>
        <dsp:cNvPr id="0" name=""/>
        <dsp:cNvSpPr/>
      </dsp:nvSpPr>
      <dsp:spPr>
        <a:xfrm>
          <a:off x="5398906" y="4132219"/>
          <a:ext cx="377317" cy="377317"/>
        </a:xfrm>
        <a:prstGeom prst="rect">
          <a:avLst/>
        </a:prstGeom>
        <a:solidFill>
          <a:schemeClr val="accent6">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50EAB14-CC96-4B5B-A1CB-EBE4F0753687}">
      <dsp:nvSpPr>
        <dsp:cNvPr id="0" name=""/>
        <dsp:cNvSpPr/>
      </dsp:nvSpPr>
      <dsp:spPr>
        <a:xfrm>
          <a:off x="5643563" y="3512125"/>
          <a:ext cx="4776705" cy="879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en-US" sz="3200" kern="1200" dirty="0" smtClean="0"/>
            <a:t>Desire to surgery, opium dependency</a:t>
          </a:r>
          <a:endParaRPr lang="en-US" sz="3200" kern="1200" dirty="0"/>
        </a:p>
      </dsp:txBody>
      <dsp:txXfrm>
        <a:off x="5643563" y="3512125"/>
        <a:ext cx="4776705" cy="879528"/>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12-20T06:51:41.519"/>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0,'35'0'343,"1"35"-327,-36 0 0,35-35-1,-35 35-15,35 1 31,-35-1 876</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12-20T06:51:44.238"/>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0 0,'0'35'203,"35"0"-187,1-35 0,34 0-16,-70 36 15,36-1 1,-1 0 265,0-35-171,0 0-48,-35 35-62,36-35 109</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12-20T06:51:46.081"/>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1 0,'0'36'31,"0"-1"0,36 0-15,-1 1 0,-35 0-1,35-1 17,-35 0 30,36-35-15,-1 36-16,0-36 0,0 35-15,-35 1 15,36-1-15,-1 1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9.7093" units="1/cm"/>
          <inkml:channelProperty channel="Y" name="resolution" value="39.79275" units="1/cm"/>
          <inkml:channelProperty channel="T" name="resolution" value="1" units="1/dev"/>
        </inkml:channelProperties>
      </inkml:inkSource>
      <inkml:timestamp xml:id="ts0" timeString="2019-12-20T06:51:47.972"/>
    </inkml:context>
    <inkml:brush xml:id="br0">
      <inkml:brushProperty name="width" value="0.26667" units="cm"/>
      <inkml:brushProperty name="height" value="0.53333" units="cm"/>
      <inkml:brushProperty name="color" value="#00FF00"/>
      <inkml:brushProperty name="tip" value="rectangle"/>
      <inkml:brushProperty name="rasterOp" value="maskPen"/>
      <inkml:brushProperty name="fitToCurve" value="1"/>
    </inkml:brush>
  </inkml:definitions>
  <inkml:trace contextRef="#ctx0" brushRef="#br0">0 35 0,'36'-36'47,"-1"36"62,0 0-93,36 36-16,-36-36 15,0 36 1,1-1 218,-36 2-140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75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983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418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27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266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386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979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762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8161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37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7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975232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mc/articles/PMC3507076/"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ncbi.nlm.nih.gov/pmc/articles/PMC3507076/"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2.xml"/><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customXml" Target="../ink/ink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300" y="1786235"/>
            <a:ext cx="9309100" cy="3046988"/>
          </a:xfrm>
          <a:prstGeom prst="rect">
            <a:avLst/>
          </a:prstGeom>
          <a:noFill/>
        </p:spPr>
        <p:txBody>
          <a:bodyPr wrap="square" lIns="91440" tIns="45720" rIns="91440" bIns="45720">
            <a:spAutoFit/>
          </a:bodyPr>
          <a:lstStyle/>
          <a:p>
            <a:pPr algn="ctr"/>
            <a:r>
              <a:rPr lang="en-US" sz="8000" b="1" dirty="0" smtClean="0">
                <a:ln w="12700">
                  <a:solidFill>
                    <a:schemeClr val="accent1"/>
                  </a:solidFill>
                  <a:prstDash val="solid"/>
                </a:ln>
                <a:solidFill>
                  <a:schemeClr val="accent1">
                    <a:lumMod val="50000"/>
                  </a:schemeClr>
                </a:solidFill>
                <a:effectLst>
                  <a:outerShdw dist="38100" dir="2640000" algn="bl" rotWithShape="0">
                    <a:schemeClr val="accent1"/>
                  </a:outerShdw>
                </a:effectLst>
              </a:rPr>
              <a:t>IN THE NAME OF GOD</a:t>
            </a:r>
          </a:p>
          <a:p>
            <a:pPr algn="ctr"/>
            <a:endParaRPr lang="en-US" sz="3200" b="1" cap="none" spc="0" dirty="0" smtClean="0">
              <a:ln w="12700">
                <a:solidFill>
                  <a:schemeClr val="accent1"/>
                </a:solidFill>
                <a:prstDash val="solid"/>
              </a:ln>
              <a:solidFill>
                <a:schemeClr val="accent1">
                  <a:lumMod val="5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1091884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b="25678"/>
          <a:stretch/>
        </p:blipFill>
        <p:spPr>
          <a:xfrm>
            <a:off x="0" y="0"/>
            <a:ext cx="12192000" cy="6858000"/>
          </a:xfrm>
          <a:prstGeom prst="rect">
            <a:avLst/>
          </a:prstGeom>
        </p:spPr>
      </p:pic>
    </p:spTree>
    <p:extLst>
      <p:ext uri="{BB962C8B-B14F-4D97-AF65-F5344CB8AC3E}">
        <p14:creationId xmlns:p14="http://schemas.microsoft.com/office/powerpoint/2010/main" val="161131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35001"/>
            <a:ext cx="11391900" cy="4749800"/>
          </a:xfrm>
        </p:spPr>
        <p:txBody>
          <a:bodyPr>
            <a:normAutofit/>
          </a:bodyPr>
          <a:lstStyle/>
          <a:p>
            <a:pPr>
              <a:lnSpc>
                <a:spcPct val="100000"/>
              </a:lnSpc>
            </a:pPr>
            <a:r>
              <a:rPr lang="en-US" sz="3200" dirty="0"/>
              <a:t>Four patients (Patients 7, 8, 9, and 10) who met </a:t>
            </a:r>
            <a:r>
              <a:rPr lang="en-US" sz="3200" dirty="0" smtClean="0"/>
              <a:t>the diagnostic </a:t>
            </a:r>
            <a:r>
              <a:rPr lang="en-US" sz="3200" dirty="0"/>
              <a:t>criteria for insulinoma underwent </a:t>
            </a:r>
            <a:r>
              <a:rPr lang="en-US" sz="3200" dirty="0" smtClean="0"/>
              <a:t>laparotomy for </a:t>
            </a:r>
            <a:r>
              <a:rPr lang="en-US" sz="3200" dirty="0"/>
              <a:t>removal of </a:t>
            </a:r>
            <a:r>
              <a:rPr lang="en-US" sz="3200" dirty="0" smtClean="0"/>
              <a:t>the neuroendocrine </a:t>
            </a:r>
            <a:r>
              <a:rPr lang="en-US" sz="3200" dirty="0"/>
              <a:t>tumor</a:t>
            </a:r>
            <a:r>
              <a:rPr lang="en-US" sz="3200" dirty="0" smtClean="0"/>
              <a:t>.</a:t>
            </a:r>
          </a:p>
          <a:p>
            <a:pPr>
              <a:lnSpc>
                <a:spcPct val="100000"/>
              </a:lnSpc>
            </a:pPr>
            <a:r>
              <a:rPr lang="en-US" sz="3200" dirty="0" smtClean="0"/>
              <a:t> No evidence </a:t>
            </a:r>
            <a:r>
              <a:rPr lang="en-US" sz="3200" dirty="0"/>
              <a:t>of metastatic disease was found at the </a:t>
            </a:r>
            <a:r>
              <a:rPr lang="en-US" sz="3200" dirty="0" smtClean="0"/>
              <a:t>time of </a:t>
            </a:r>
            <a:r>
              <a:rPr lang="en-US" sz="3200" dirty="0"/>
              <a:t>initial operation but for each patient, a </a:t>
            </a:r>
            <a:r>
              <a:rPr lang="en-US" sz="3200" dirty="0" smtClean="0"/>
              <a:t>neuroendocrine tumor </a:t>
            </a:r>
            <a:r>
              <a:rPr lang="en-US" sz="3200" dirty="0"/>
              <a:t>metastasis was found in </a:t>
            </a:r>
            <a:r>
              <a:rPr lang="en-US" sz="3200" dirty="0">
                <a:solidFill>
                  <a:srgbClr val="0070C0"/>
                </a:solidFill>
              </a:rPr>
              <a:t>lymph </a:t>
            </a:r>
            <a:r>
              <a:rPr lang="en-US" sz="3200" dirty="0" smtClean="0">
                <a:solidFill>
                  <a:srgbClr val="0070C0"/>
                </a:solidFill>
              </a:rPr>
              <a:t>nodes </a:t>
            </a:r>
            <a:r>
              <a:rPr lang="en-US" sz="3200" dirty="0" smtClean="0"/>
              <a:t>removed </a:t>
            </a:r>
            <a:r>
              <a:rPr lang="en-US" sz="3200" dirty="0"/>
              <a:t>with the specimen. </a:t>
            </a:r>
            <a:endParaRPr lang="en-US" sz="3200" dirty="0" smtClean="0"/>
          </a:p>
          <a:p>
            <a:pPr>
              <a:lnSpc>
                <a:spcPct val="100000"/>
              </a:lnSpc>
            </a:pPr>
            <a:r>
              <a:rPr lang="en-US" sz="3200" dirty="0" smtClean="0"/>
              <a:t>These </a:t>
            </a:r>
            <a:r>
              <a:rPr lang="en-US" sz="3200" dirty="0"/>
              <a:t>four patients </a:t>
            </a:r>
            <a:r>
              <a:rPr lang="en-US" sz="3200" dirty="0" smtClean="0"/>
              <a:t>have now </a:t>
            </a:r>
            <a:r>
              <a:rPr lang="en-US" sz="3200" dirty="0"/>
              <a:t>been followed for 15–26 years with no </a:t>
            </a:r>
            <a:r>
              <a:rPr lang="en-US" sz="3200" dirty="0" smtClean="0"/>
              <a:t>further treatment </a:t>
            </a:r>
            <a:r>
              <a:rPr lang="en-US" sz="3200" dirty="0"/>
              <a:t>and no evidence of recurrent disease. </a:t>
            </a:r>
            <a:endParaRPr lang="en-US" sz="3200" dirty="0" smtClean="0"/>
          </a:p>
        </p:txBody>
      </p:sp>
      <p:sp>
        <p:nvSpPr>
          <p:cNvPr id="4" name="Rectangle 3"/>
          <p:cNvSpPr/>
          <p:nvPr/>
        </p:nvSpPr>
        <p:spPr>
          <a:xfrm>
            <a:off x="495300" y="5576798"/>
            <a:ext cx="6159500" cy="1077218"/>
          </a:xfrm>
          <a:prstGeom prst="rect">
            <a:avLst/>
          </a:prstGeom>
        </p:spPr>
        <p:txBody>
          <a:bodyPr wrap="square">
            <a:spAutoFit/>
          </a:bodyPr>
          <a:lstStyle/>
          <a:p>
            <a:r>
              <a:rPr lang="en-US" sz="1600" b="1" dirty="0"/>
              <a:t>Malignant Insulinoma</a:t>
            </a:r>
            <a:br>
              <a:rPr lang="en-US" sz="1600" b="1" dirty="0"/>
            </a:br>
            <a:r>
              <a:rPr lang="en-US" sz="1600" b="1" i="1" dirty="0"/>
              <a:t>Spectrum of Unusual Clinical Features </a:t>
            </a:r>
            <a:br>
              <a:rPr lang="en-US" sz="1600" b="1" i="1" dirty="0"/>
            </a:br>
            <a:r>
              <a:rPr lang="en-US" sz="1600" dirty="0"/>
              <a:t>Published 2005 by the American Cancer Society</a:t>
            </a:r>
            <a:br>
              <a:rPr lang="en-US" sz="1600" dirty="0"/>
            </a:br>
            <a:r>
              <a:rPr lang="en-US" sz="1600" dirty="0"/>
              <a:t>DOI 10.1002/cncr.21179</a:t>
            </a:r>
          </a:p>
        </p:txBody>
      </p:sp>
    </p:spTree>
    <p:extLst>
      <p:ext uri="{BB962C8B-B14F-4D97-AF65-F5344CB8AC3E}">
        <p14:creationId xmlns:p14="http://schemas.microsoft.com/office/powerpoint/2010/main" val="3013771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9828"/>
            <a:ext cx="10515600" cy="6161649"/>
          </a:xfrm>
        </p:spPr>
        <p:txBody>
          <a:bodyPr>
            <a:normAutofit/>
          </a:bodyPr>
          <a:lstStyle/>
          <a:p>
            <a:r>
              <a:rPr lang="en-US" sz="3200" b="1" i="0" u="none" strike="noStrike" baseline="0" dirty="0" smtClean="0">
                <a:solidFill>
                  <a:srgbClr val="0070C0"/>
                </a:solidFill>
                <a:latin typeface="HelveticaNeue-BoldCond"/>
              </a:rPr>
              <a:t>Prolonged Interval between Primary Tumor Removal and</a:t>
            </a:r>
            <a:r>
              <a:rPr lang="en-US" sz="3200" b="1" i="0" u="none" strike="noStrike" dirty="0" smtClean="0">
                <a:solidFill>
                  <a:srgbClr val="0070C0"/>
                </a:solidFill>
                <a:latin typeface="HelveticaNeue-BoldCond"/>
              </a:rPr>
              <a:t> </a:t>
            </a:r>
            <a:r>
              <a:rPr lang="en-US" sz="3200" b="1" i="0" u="none" strike="noStrike" baseline="0" dirty="0" smtClean="0">
                <a:solidFill>
                  <a:srgbClr val="0070C0"/>
                </a:solidFill>
                <a:latin typeface="HelveticaNeue-BoldCond"/>
              </a:rPr>
              <a:t>Evidence of Metastatic Disease</a:t>
            </a:r>
          </a:p>
          <a:p>
            <a:pPr>
              <a:lnSpc>
                <a:spcPct val="100000"/>
              </a:lnSpc>
            </a:pPr>
            <a:endParaRPr lang="en-US" dirty="0" smtClean="0">
              <a:solidFill>
                <a:srgbClr val="231F20"/>
              </a:solidFill>
              <a:latin typeface="Utopia-Regular"/>
            </a:endParaRPr>
          </a:p>
          <a:p>
            <a:pPr>
              <a:lnSpc>
                <a:spcPct val="100000"/>
              </a:lnSpc>
            </a:pPr>
            <a:r>
              <a:rPr lang="en-US" sz="3200" dirty="0" smtClean="0">
                <a:solidFill>
                  <a:srgbClr val="231F20"/>
                </a:solidFill>
                <a:latin typeface="Utopia-Regular"/>
              </a:rPr>
              <a:t>Four </a:t>
            </a:r>
            <a:r>
              <a:rPr lang="en-US" sz="3200" dirty="0">
                <a:solidFill>
                  <a:srgbClr val="231F20"/>
                </a:solidFill>
                <a:latin typeface="Utopia-Regular"/>
              </a:rPr>
              <a:t>patients (Patients 1, 3, 4, and 5) met the </a:t>
            </a:r>
            <a:r>
              <a:rPr lang="en-US" sz="3200" dirty="0" smtClean="0">
                <a:solidFill>
                  <a:srgbClr val="231F20"/>
                </a:solidFill>
                <a:latin typeface="Utopia-Regular"/>
              </a:rPr>
              <a:t>diagnostic criteria </a:t>
            </a:r>
            <a:r>
              <a:rPr lang="en-US" sz="3200" dirty="0">
                <a:solidFill>
                  <a:srgbClr val="231F20"/>
                </a:solidFill>
                <a:latin typeface="Utopia-Regular"/>
              </a:rPr>
              <a:t>for insulinoma and underwent laparotomy.</a:t>
            </a:r>
          </a:p>
          <a:p>
            <a:pPr>
              <a:lnSpc>
                <a:spcPct val="100000"/>
              </a:lnSpc>
            </a:pPr>
            <a:r>
              <a:rPr lang="en-US" sz="3200" dirty="0" smtClean="0">
                <a:solidFill>
                  <a:srgbClr val="231F20"/>
                </a:solidFill>
                <a:latin typeface="Utopia-Regular"/>
              </a:rPr>
              <a:t>In 3 of </a:t>
            </a:r>
            <a:r>
              <a:rPr lang="en-US" sz="3200" dirty="0">
                <a:solidFill>
                  <a:srgbClr val="231F20"/>
                </a:solidFill>
                <a:latin typeface="Utopia-Regular"/>
              </a:rPr>
              <a:t>these four patients, a neuroendocrine </a:t>
            </a:r>
            <a:r>
              <a:rPr lang="en-US" sz="3200" dirty="0" smtClean="0">
                <a:solidFill>
                  <a:srgbClr val="231F20"/>
                </a:solidFill>
                <a:latin typeface="Utopia-Regular"/>
              </a:rPr>
              <a:t>tumor was </a:t>
            </a:r>
            <a:r>
              <a:rPr lang="en-US" sz="3200" dirty="0">
                <a:solidFill>
                  <a:srgbClr val="231F20"/>
                </a:solidFill>
                <a:latin typeface="Utopia-Regular"/>
              </a:rPr>
              <a:t>enucleated from the pancreatic </a:t>
            </a:r>
            <a:r>
              <a:rPr lang="en-US" sz="3200" dirty="0">
                <a:solidFill>
                  <a:srgbClr val="0070C0"/>
                </a:solidFill>
                <a:latin typeface="Utopia-Regular"/>
              </a:rPr>
              <a:t>head</a:t>
            </a:r>
            <a:r>
              <a:rPr lang="en-US" sz="3200" dirty="0">
                <a:solidFill>
                  <a:srgbClr val="231F20"/>
                </a:solidFill>
                <a:latin typeface="Utopia-Regular"/>
              </a:rPr>
              <a:t> and </a:t>
            </a:r>
            <a:r>
              <a:rPr lang="en-US" sz="3200" dirty="0" smtClean="0">
                <a:solidFill>
                  <a:srgbClr val="231F20"/>
                </a:solidFill>
                <a:latin typeface="Utopia-Regular"/>
              </a:rPr>
              <a:t>in the </a:t>
            </a:r>
            <a:r>
              <a:rPr lang="en-US" sz="3200" dirty="0">
                <a:solidFill>
                  <a:srgbClr val="231F20"/>
                </a:solidFill>
                <a:latin typeface="Utopia-Regular"/>
              </a:rPr>
              <a:t>fourth patient the tumor was removed from </a:t>
            </a:r>
            <a:r>
              <a:rPr lang="en-US" sz="3200" dirty="0" smtClean="0">
                <a:solidFill>
                  <a:srgbClr val="231F20"/>
                </a:solidFill>
                <a:latin typeface="Utopia-Regular"/>
              </a:rPr>
              <a:t>the </a:t>
            </a:r>
            <a:r>
              <a:rPr lang="en-US" sz="3200" dirty="0" smtClean="0">
                <a:solidFill>
                  <a:srgbClr val="0070C0"/>
                </a:solidFill>
                <a:latin typeface="Utopia-Regular"/>
              </a:rPr>
              <a:t>body</a:t>
            </a:r>
            <a:r>
              <a:rPr lang="en-US" sz="3200" dirty="0" smtClean="0">
                <a:solidFill>
                  <a:srgbClr val="231F20"/>
                </a:solidFill>
                <a:latin typeface="Utopia-Regular"/>
              </a:rPr>
              <a:t> </a:t>
            </a:r>
            <a:r>
              <a:rPr lang="en-US" sz="3200" dirty="0">
                <a:solidFill>
                  <a:srgbClr val="231F20"/>
                </a:solidFill>
                <a:latin typeface="Utopia-Regular"/>
              </a:rPr>
              <a:t>of the pancreas by distal pancreatectomy</a:t>
            </a:r>
            <a:r>
              <a:rPr lang="en-US" sz="3200" dirty="0" smtClean="0">
                <a:solidFill>
                  <a:srgbClr val="231F20"/>
                </a:solidFill>
                <a:latin typeface="Utopia-Regular"/>
              </a:rPr>
              <a:t>.</a:t>
            </a:r>
          </a:p>
          <a:p>
            <a:pPr>
              <a:lnSpc>
                <a:spcPct val="100000"/>
              </a:lnSpc>
            </a:pPr>
            <a:r>
              <a:rPr lang="en-US" sz="3200" dirty="0" smtClean="0">
                <a:solidFill>
                  <a:srgbClr val="231F20"/>
                </a:solidFill>
                <a:latin typeface="Utopia-Regular"/>
              </a:rPr>
              <a:t> In each </a:t>
            </a:r>
            <a:r>
              <a:rPr lang="en-US" sz="3200" dirty="0">
                <a:solidFill>
                  <a:srgbClr val="231F20"/>
                </a:solidFill>
                <a:latin typeface="Utopia-Regular"/>
              </a:rPr>
              <a:t>of the patients there was no additional </a:t>
            </a:r>
            <a:r>
              <a:rPr lang="en-US" sz="3200" dirty="0" smtClean="0">
                <a:solidFill>
                  <a:srgbClr val="231F20"/>
                </a:solidFill>
                <a:latin typeface="Utopia-Regular"/>
              </a:rPr>
              <a:t>evidence of  macroscopic </a:t>
            </a:r>
            <a:r>
              <a:rPr lang="en-US" sz="3200" dirty="0">
                <a:solidFill>
                  <a:srgbClr val="231F20"/>
                </a:solidFill>
                <a:latin typeface="Utopia-Regular"/>
              </a:rPr>
              <a:t>or microscopic disease</a:t>
            </a:r>
            <a:r>
              <a:rPr lang="en-US" sz="3200" dirty="0" smtClean="0">
                <a:solidFill>
                  <a:srgbClr val="231F20"/>
                </a:solidFill>
                <a:latin typeface="Utopia-Regular"/>
              </a:rPr>
              <a:t>.</a:t>
            </a:r>
          </a:p>
        </p:txBody>
      </p:sp>
    </p:spTree>
    <p:extLst>
      <p:ext uri="{BB962C8B-B14F-4D97-AF65-F5344CB8AC3E}">
        <p14:creationId xmlns:p14="http://schemas.microsoft.com/office/powerpoint/2010/main" val="4254293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978" y="590843"/>
            <a:ext cx="11044311" cy="5980016"/>
          </a:xfrm>
        </p:spPr>
        <p:txBody>
          <a:bodyPr>
            <a:normAutofit/>
          </a:bodyPr>
          <a:lstStyle/>
          <a:p>
            <a:pPr lvl="0">
              <a:lnSpc>
                <a:spcPct val="100000"/>
              </a:lnSpc>
            </a:pPr>
            <a:r>
              <a:rPr lang="en-US" sz="3200" dirty="0" smtClean="0">
                <a:solidFill>
                  <a:srgbClr val="231F20"/>
                </a:solidFill>
                <a:latin typeface="Utopia-Regular"/>
              </a:rPr>
              <a:t> All 4 patients remained </a:t>
            </a:r>
            <a:r>
              <a:rPr lang="en-US" sz="3200" dirty="0">
                <a:solidFill>
                  <a:schemeClr val="accent1">
                    <a:lumMod val="75000"/>
                  </a:schemeClr>
                </a:solidFill>
                <a:latin typeface="Utopia-Regular"/>
              </a:rPr>
              <a:t>a</a:t>
            </a:r>
            <a:r>
              <a:rPr lang="en-US" sz="3200" dirty="0" smtClean="0">
                <a:solidFill>
                  <a:schemeClr val="accent1">
                    <a:lumMod val="75000"/>
                  </a:schemeClr>
                </a:solidFill>
                <a:latin typeface="Utopia-Regular"/>
              </a:rPr>
              <a:t>symptomatic for </a:t>
            </a:r>
            <a:r>
              <a:rPr lang="en-US" sz="3200" dirty="0" smtClean="0">
                <a:solidFill>
                  <a:schemeClr val="accent1">
                    <a:lumMod val="75000"/>
                  </a:schemeClr>
                </a:solidFill>
                <a:latin typeface="MathematicalPi-One"/>
              </a:rPr>
              <a:t> </a:t>
            </a:r>
            <a:r>
              <a:rPr lang="en-US" sz="3200" dirty="0" smtClean="0">
                <a:solidFill>
                  <a:schemeClr val="accent1">
                    <a:lumMod val="75000"/>
                  </a:schemeClr>
                </a:solidFill>
                <a:latin typeface="Utopia-Regular"/>
              </a:rPr>
              <a:t>4 years</a:t>
            </a:r>
            <a:r>
              <a:rPr lang="en-US" sz="3200" dirty="0" smtClean="0">
                <a:solidFill>
                  <a:srgbClr val="231F20"/>
                </a:solidFill>
                <a:latin typeface="Utopia-Regular"/>
              </a:rPr>
              <a:t>.</a:t>
            </a:r>
          </a:p>
          <a:p>
            <a:pPr lvl="0">
              <a:lnSpc>
                <a:spcPct val="100000"/>
              </a:lnSpc>
            </a:pPr>
            <a:r>
              <a:rPr lang="en-US" sz="3200" dirty="0" smtClean="0">
                <a:solidFill>
                  <a:srgbClr val="231F20"/>
                </a:solidFill>
                <a:latin typeface="Utopia-Regular"/>
              </a:rPr>
              <a:t> In all 4 patients there has been recurrence of hypoglycemia over a </a:t>
            </a:r>
            <a:r>
              <a:rPr lang="en-US" sz="3200" dirty="0" smtClean="0">
                <a:solidFill>
                  <a:srgbClr val="0070C0"/>
                </a:solidFill>
                <a:latin typeface="Utopia-Regular"/>
              </a:rPr>
              <a:t>4 – 6-year </a:t>
            </a:r>
            <a:r>
              <a:rPr lang="en-US" sz="3200" dirty="0" smtClean="0">
                <a:solidFill>
                  <a:srgbClr val="231F20"/>
                </a:solidFill>
                <a:latin typeface="Utopia-Regular"/>
              </a:rPr>
              <a:t>period, and in each patient, recurrent disease was found in the liver.</a:t>
            </a:r>
            <a:endParaRPr lang="en-US" sz="3200" dirty="0" smtClean="0">
              <a:solidFill>
                <a:prstClr val="black"/>
              </a:solidFill>
            </a:endParaRPr>
          </a:p>
          <a:p>
            <a:pPr>
              <a:lnSpc>
                <a:spcPct val="100000"/>
              </a:lnSpc>
            </a:pPr>
            <a:r>
              <a:rPr lang="en-US" sz="3200" dirty="0" smtClean="0"/>
              <a:t>In two of these patients the liver metastasis was manifested only by very small superficial lesions found on the surface of the liver.</a:t>
            </a:r>
            <a:endParaRPr lang="en-US" sz="3200" dirty="0"/>
          </a:p>
        </p:txBody>
      </p:sp>
      <p:sp>
        <p:nvSpPr>
          <p:cNvPr id="4" name="Rectangle 3"/>
          <p:cNvSpPr/>
          <p:nvPr/>
        </p:nvSpPr>
        <p:spPr>
          <a:xfrm>
            <a:off x="723900" y="5370530"/>
            <a:ext cx="6096000" cy="1200329"/>
          </a:xfrm>
          <a:prstGeom prst="rect">
            <a:avLst/>
          </a:prstGeom>
        </p:spPr>
        <p:txBody>
          <a:bodyPr>
            <a:spAutoFit/>
          </a:bodyPr>
          <a:lstStyle/>
          <a:p>
            <a:r>
              <a:rPr lang="en-US" b="1" dirty="0"/>
              <a:t>Malignant Insulinoma</a:t>
            </a:r>
            <a:br>
              <a:rPr lang="en-US" b="1" dirty="0"/>
            </a:br>
            <a:r>
              <a:rPr lang="en-US" b="1" i="1" dirty="0"/>
              <a:t>Spectrum of Unusual Clinical Features </a:t>
            </a:r>
            <a:br>
              <a:rPr lang="en-US" b="1" i="1" dirty="0"/>
            </a:br>
            <a:r>
              <a:rPr lang="en-US" dirty="0"/>
              <a:t>Published 2005 by the American Cancer Society</a:t>
            </a:r>
            <a:br>
              <a:rPr lang="en-US" dirty="0"/>
            </a:br>
            <a:r>
              <a:rPr lang="en-US" dirty="0"/>
              <a:t>DOI 10.1002/cncr.21179</a:t>
            </a:r>
          </a:p>
        </p:txBody>
      </p:sp>
    </p:spTree>
    <p:extLst>
      <p:ext uri="{BB962C8B-B14F-4D97-AF65-F5344CB8AC3E}">
        <p14:creationId xmlns:p14="http://schemas.microsoft.com/office/powerpoint/2010/main" val="3132766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1" y="6058486"/>
            <a:ext cx="7048500" cy="799514"/>
          </a:xfrm>
        </p:spPr>
        <p:txBody>
          <a:bodyPr>
            <a:normAutofit fontScale="90000"/>
          </a:bodyPr>
          <a:lstStyle/>
          <a:p>
            <a:r>
              <a:rPr lang="en-US" sz="3200" b="1" dirty="0"/>
              <a:t>Malignant Insulinoma/</a:t>
            </a:r>
            <a:r>
              <a:rPr lang="en-US" sz="3200" b="1" dirty="0" err="1"/>
              <a:t>Hirshberg</a:t>
            </a:r>
            <a:r>
              <a:rPr lang="en-US" sz="3200" b="1" dirty="0"/>
              <a:t> et al</a:t>
            </a:r>
            <a:r>
              <a:rPr lang="en-US" sz="3200" b="1" dirty="0" smtClean="0"/>
              <a:t>.</a:t>
            </a:r>
            <a:r>
              <a:rPr lang="en-US" sz="3200" b="1" dirty="0"/>
              <a:t> </a:t>
            </a:r>
            <a:r>
              <a:rPr lang="en-US" sz="1800" b="1" dirty="0"/>
              <a:t>CANCER July 15, 2005 / Volume 104 / Number 2</a:t>
            </a:r>
            <a:endParaRPr lang="en-US" sz="1800" dirty="0"/>
          </a:p>
        </p:txBody>
      </p:sp>
      <p:pic>
        <p:nvPicPr>
          <p:cNvPr id="4" name="Content Placeholder 3"/>
          <p:cNvPicPr>
            <a:picLocks noGrp="1" noChangeAspect="1"/>
          </p:cNvPicPr>
          <p:nvPr>
            <p:ph idx="1"/>
          </p:nvPr>
        </p:nvPicPr>
        <p:blipFill>
          <a:blip r:embed="rId2"/>
          <a:stretch>
            <a:fillRect/>
          </a:stretch>
        </p:blipFill>
        <p:spPr>
          <a:xfrm>
            <a:off x="292101" y="253217"/>
            <a:ext cx="11721708" cy="5627077"/>
          </a:xfrm>
          <a:prstGeom prst="rect">
            <a:avLst/>
          </a:prstGeom>
        </p:spPr>
      </p:pic>
    </p:spTree>
    <p:extLst>
      <p:ext uri="{BB962C8B-B14F-4D97-AF65-F5344CB8AC3E}">
        <p14:creationId xmlns:p14="http://schemas.microsoft.com/office/powerpoint/2010/main" val="2967034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0200"/>
            <a:ext cx="11010900" cy="5511799"/>
          </a:xfrm>
        </p:spPr>
        <p:txBody>
          <a:bodyPr>
            <a:normAutofit/>
          </a:bodyPr>
          <a:lstStyle/>
          <a:p>
            <a:pPr>
              <a:lnSpc>
                <a:spcPct val="100000"/>
              </a:lnSpc>
            </a:pPr>
            <a:r>
              <a:rPr lang="en-US" sz="3200" dirty="0" smtClean="0"/>
              <a:t>Malignant </a:t>
            </a:r>
            <a:r>
              <a:rPr lang="en-US" sz="3200" dirty="0"/>
              <a:t>or metastatic insulinoma is a rare condition.</a:t>
            </a:r>
          </a:p>
          <a:p>
            <a:pPr>
              <a:lnSpc>
                <a:spcPct val="100000"/>
              </a:lnSpc>
            </a:pPr>
            <a:r>
              <a:rPr lang="en-US" sz="3200" dirty="0" smtClean="0"/>
              <a:t>Only </a:t>
            </a:r>
            <a:r>
              <a:rPr lang="en-US" sz="3200" dirty="0" smtClean="0">
                <a:solidFill>
                  <a:srgbClr val="0070C0"/>
                </a:solidFill>
              </a:rPr>
              <a:t>5–12</a:t>
            </a:r>
            <a:r>
              <a:rPr lang="en-US" sz="3200" dirty="0">
                <a:solidFill>
                  <a:srgbClr val="0070C0"/>
                </a:solidFill>
              </a:rPr>
              <a:t>% </a:t>
            </a:r>
            <a:r>
              <a:rPr lang="en-US" sz="3200" dirty="0"/>
              <a:t>of reported cases of insulinoma are </a:t>
            </a:r>
            <a:r>
              <a:rPr lang="en-US" sz="3200" dirty="0" smtClean="0"/>
              <a:t>malignant.</a:t>
            </a:r>
          </a:p>
          <a:p>
            <a:pPr>
              <a:lnSpc>
                <a:spcPct val="100000"/>
              </a:lnSpc>
            </a:pPr>
            <a:r>
              <a:rPr lang="en-US" sz="3200" dirty="0"/>
              <a:t>Most patients with malignant insulinoma have </a:t>
            </a:r>
            <a:r>
              <a:rPr lang="en-US" sz="3200" dirty="0">
                <a:solidFill>
                  <a:srgbClr val="0070C0"/>
                </a:solidFill>
              </a:rPr>
              <a:t>lymph node or liver </a:t>
            </a:r>
            <a:r>
              <a:rPr lang="en-US" sz="3200" dirty="0" smtClean="0"/>
              <a:t>metastasis </a:t>
            </a:r>
            <a:r>
              <a:rPr lang="en-US" sz="3200" dirty="0"/>
              <a:t>and only rarely other sites such as bone involvement.</a:t>
            </a:r>
          </a:p>
          <a:p>
            <a:pPr>
              <a:lnSpc>
                <a:spcPct val="100000"/>
              </a:lnSpc>
            </a:pPr>
            <a:r>
              <a:rPr lang="en-US" sz="3200" dirty="0"/>
              <a:t> In spite of therapies in these patients that have been used with some short term benefits including surgery, chemotherapy, embolization, radiofrequency ablation, and somatostatin analogs </a:t>
            </a:r>
            <a:r>
              <a:rPr lang="en-US" sz="3200" dirty="0" smtClean="0"/>
              <a:t>, </a:t>
            </a:r>
            <a:r>
              <a:rPr lang="en-US" sz="3200" dirty="0"/>
              <a:t>the prognosis of these patients is </a:t>
            </a:r>
            <a:r>
              <a:rPr lang="en-US" sz="3200" dirty="0">
                <a:solidFill>
                  <a:srgbClr val="0070C0"/>
                </a:solidFill>
              </a:rPr>
              <a:t>relatively poor </a:t>
            </a:r>
            <a:r>
              <a:rPr lang="en-US" sz="3200" dirty="0"/>
              <a:t>with a median survival period of approximately </a:t>
            </a:r>
            <a:r>
              <a:rPr lang="en-US" sz="3200" dirty="0">
                <a:solidFill>
                  <a:srgbClr val="0070C0"/>
                </a:solidFill>
              </a:rPr>
              <a:t>2 </a:t>
            </a:r>
            <a:r>
              <a:rPr lang="en-US" sz="3200" dirty="0" smtClean="0">
                <a:solidFill>
                  <a:srgbClr val="0070C0"/>
                </a:solidFill>
              </a:rPr>
              <a:t>years</a:t>
            </a:r>
            <a:r>
              <a:rPr lang="en-US" sz="3200" dirty="0" smtClean="0"/>
              <a:t>.</a:t>
            </a:r>
            <a:endParaRPr lang="en-US" sz="3200" dirty="0"/>
          </a:p>
          <a:p>
            <a:endParaRPr lang="en-US" dirty="0"/>
          </a:p>
        </p:txBody>
      </p:sp>
      <p:sp>
        <p:nvSpPr>
          <p:cNvPr id="4" name="Rectangle 3"/>
          <p:cNvSpPr/>
          <p:nvPr/>
        </p:nvSpPr>
        <p:spPr>
          <a:xfrm>
            <a:off x="342900" y="5934670"/>
            <a:ext cx="6451600" cy="923330"/>
          </a:xfrm>
          <a:prstGeom prst="rect">
            <a:avLst/>
          </a:prstGeom>
        </p:spPr>
        <p:txBody>
          <a:bodyPr wrap="square">
            <a:spAutoFit/>
          </a:bodyPr>
          <a:lstStyle/>
          <a:p>
            <a:r>
              <a:rPr lang="en-US" b="1" dirty="0"/>
              <a:t>Malignant </a:t>
            </a:r>
            <a:r>
              <a:rPr lang="en-US" b="1" dirty="0" smtClean="0"/>
              <a:t>Insulinoma </a:t>
            </a:r>
            <a:r>
              <a:rPr lang="en-US" b="1" i="1" dirty="0" smtClean="0"/>
              <a:t>Spectrum </a:t>
            </a:r>
            <a:r>
              <a:rPr lang="en-US" b="1" i="1" dirty="0"/>
              <a:t>of Unusual Clinical Features </a:t>
            </a:r>
            <a:br>
              <a:rPr lang="en-US" b="1" i="1" dirty="0"/>
            </a:br>
            <a:r>
              <a:rPr lang="en-US" dirty="0"/>
              <a:t>Published 2005 by the American Cancer Society</a:t>
            </a:r>
            <a:br>
              <a:rPr lang="en-US" dirty="0"/>
            </a:br>
            <a:r>
              <a:rPr lang="en-US" dirty="0"/>
              <a:t>DOI 10.1002/cncr.21179</a:t>
            </a:r>
          </a:p>
        </p:txBody>
      </p:sp>
    </p:spTree>
    <p:extLst>
      <p:ext uri="{BB962C8B-B14F-4D97-AF65-F5344CB8AC3E}">
        <p14:creationId xmlns:p14="http://schemas.microsoft.com/office/powerpoint/2010/main" val="3153616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1001"/>
            <a:ext cx="10515600" cy="5080000"/>
          </a:xfrm>
        </p:spPr>
        <p:txBody>
          <a:bodyPr>
            <a:normAutofit/>
          </a:bodyPr>
          <a:lstStyle/>
          <a:p>
            <a:endParaRPr lang="en-US" dirty="0" smtClean="0"/>
          </a:p>
          <a:p>
            <a:pPr>
              <a:lnSpc>
                <a:spcPct val="100000"/>
              </a:lnSpc>
            </a:pPr>
            <a:r>
              <a:rPr lang="en-US" sz="3200" dirty="0" smtClean="0"/>
              <a:t>The </a:t>
            </a:r>
            <a:r>
              <a:rPr lang="en-US" sz="3200" dirty="0"/>
              <a:t>10 patients who form </a:t>
            </a:r>
            <a:r>
              <a:rPr lang="en-US" sz="3200" dirty="0" smtClean="0"/>
              <a:t>the basis </a:t>
            </a:r>
            <a:r>
              <a:rPr lang="en-US" sz="3200" dirty="0"/>
              <a:t>of the current report are clearly different in </a:t>
            </a:r>
            <a:r>
              <a:rPr lang="en-US" sz="3200" dirty="0" smtClean="0"/>
              <a:t>their clinical </a:t>
            </a:r>
            <a:r>
              <a:rPr lang="en-US" sz="3200" dirty="0"/>
              <a:t>behavior. </a:t>
            </a:r>
            <a:endParaRPr lang="en-US" sz="3200" dirty="0" smtClean="0"/>
          </a:p>
          <a:p>
            <a:pPr>
              <a:lnSpc>
                <a:spcPct val="100000"/>
              </a:lnSpc>
            </a:pPr>
            <a:r>
              <a:rPr lang="en-US" sz="3200" dirty="0" smtClean="0"/>
              <a:t>They </a:t>
            </a:r>
            <a:r>
              <a:rPr lang="en-US" sz="3200" dirty="0"/>
              <a:t>have had a prolonged </a:t>
            </a:r>
            <a:r>
              <a:rPr lang="en-US" sz="3200" dirty="0" smtClean="0"/>
              <a:t>survival from </a:t>
            </a:r>
            <a:r>
              <a:rPr lang="en-US" sz="3200" dirty="0"/>
              <a:t>the time of diagnosis or a prolonged </a:t>
            </a:r>
            <a:r>
              <a:rPr lang="en-US" sz="3200" dirty="0" smtClean="0"/>
              <a:t>interval between </a:t>
            </a:r>
            <a:r>
              <a:rPr lang="en-US" sz="3200" dirty="0"/>
              <a:t>the </a:t>
            </a:r>
            <a:r>
              <a:rPr lang="en-US" sz="3200" dirty="0" smtClean="0"/>
              <a:t> excision </a:t>
            </a:r>
            <a:r>
              <a:rPr lang="en-US" sz="3200" dirty="0"/>
              <a:t>of the initial pancreatic </a:t>
            </a:r>
            <a:r>
              <a:rPr lang="en-US" sz="3200" dirty="0" smtClean="0"/>
              <a:t>tumor and </a:t>
            </a:r>
            <a:r>
              <a:rPr lang="en-US" sz="3200" dirty="0"/>
              <a:t>appearance of hepatic metastasis</a:t>
            </a:r>
            <a:r>
              <a:rPr lang="en-US" sz="3200" dirty="0" smtClean="0"/>
              <a:t>.</a:t>
            </a:r>
          </a:p>
          <a:p>
            <a:pPr>
              <a:lnSpc>
                <a:spcPct val="100000"/>
              </a:lnSpc>
            </a:pPr>
            <a:r>
              <a:rPr lang="en-US" sz="3200" dirty="0" smtClean="0"/>
              <a:t>only </a:t>
            </a:r>
            <a:r>
              <a:rPr lang="en-US" sz="3200" dirty="0"/>
              <a:t>a few patients (</a:t>
            </a:r>
            <a:r>
              <a:rPr lang="en-US" sz="3200" dirty="0">
                <a:solidFill>
                  <a:srgbClr val="0070C0"/>
                </a:solidFill>
              </a:rPr>
              <a:t>approximately 2%</a:t>
            </a:r>
            <a:r>
              <a:rPr lang="en-US" sz="3200" dirty="0"/>
              <a:t>) diagnosed with benign insulinoma will later present with metastatic disease</a:t>
            </a:r>
          </a:p>
          <a:p>
            <a:endParaRPr lang="en-US" sz="3200" dirty="0"/>
          </a:p>
        </p:txBody>
      </p:sp>
      <p:sp>
        <p:nvSpPr>
          <p:cNvPr id="4" name="Rectangle 3"/>
          <p:cNvSpPr/>
          <p:nvPr/>
        </p:nvSpPr>
        <p:spPr>
          <a:xfrm>
            <a:off x="838200" y="5602198"/>
            <a:ext cx="6832600" cy="923330"/>
          </a:xfrm>
          <a:prstGeom prst="rect">
            <a:avLst/>
          </a:prstGeom>
        </p:spPr>
        <p:txBody>
          <a:bodyPr wrap="square">
            <a:spAutoFit/>
          </a:bodyPr>
          <a:lstStyle/>
          <a:p>
            <a:r>
              <a:rPr lang="en-US" b="1" dirty="0"/>
              <a:t>Malignant </a:t>
            </a:r>
            <a:r>
              <a:rPr lang="en-US" b="1" dirty="0" smtClean="0"/>
              <a:t>Insulinoma </a:t>
            </a:r>
            <a:r>
              <a:rPr lang="en-US" b="1" i="1" dirty="0" smtClean="0"/>
              <a:t>Spectrum </a:t>
            </a:r>
            <a:r>
              <a:rPr lang="en-US" b="1" i="1" dirty="0"/>
              <a:t>of Unusual Clinical Features </a:t>
            </a:r>
            <a:br>
              <a:rPr lang="en-US" b="1" i="1" dirty="0"/>
            </a:br>
            <a:r>
              <a:rPr lang="en-US" dirty="0"/>
              <a:t>Published 2005 by the American Cancer Society</a:t>
            </a:r>
            <a:br>
              <a:rPr lang="en-US" dirty="0"/>
            </a:br>
            <a:r>
              <a:rPr lang="en-US" dirty="0"/>
              <a:t>DOI 10.1002/cncr.21179</a:t>
            </a:r>
          </a:p>
        </p:txBody>
      </p:sp>
    </p:spTree>
    <p:extLst>
      <p:ext uri="{BB962C8B-B14F-4D97-AF65-F5344CB8AC3E}">
        <p14:creationId xmlns:p14="http://schemas.microsoft.com/office/powerpoint/2010/main" val="796907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00" y="470188"/>
            <a:ext cx="10515600" cy="5961063"/>
          </a:xfrm>
        </p:spPr>
        <p:txBody>
          <a:bodyPr>
            <a:normAutofit/>
          </a:bodyPr>
          <a:lstStyle/>
          <a:p>
            <a:pPr>
              <a:lnSpc>
                <a:spcPct val="100000"/>
              </a:lnSpc>
            </a:pPr>
            <a:r>
              <a:rPr lang="en-US" dirty="0" smtClean="0"/>
              <a:t>All other modalities of therapy are, therefore, palliative and usually of short-term value.</a:t>
            </a:r>
          </a:p>
          <a:p>
            <a:pPr>
              <a:lnSpc>
                <a:spcPct val="100000"/>
              </a:lnSpc>
            </a:pPr>
            <a:r>
              <a:rPr lang="en-US" dirty="0" smtClean="0"/>
              <a:t> </a:t>
            </a:r>
            <a:r>
              <a:rPr lang="en-US" dirty="0" smtClean="0">
                <a:solidFill>
                  <a:srgbClr val="0070C0"/>
                </a:solidFill>
              </a:rPr>
              <a:t>Diazoxide</a:t>
            </a:r>
            <a:r>
              <a:rPr lang="en-US" dirty="0"/>
              <a:t> </a:t>
            </a:r>
            <a:r>
              <a:rPr lang="en-US" dirty="0" smtClean="0"/>
              <a:t>therapy </a:t>
            </a:r>
            <a:r>
              <a:rPr lang="en-US" dirty="0"/>
              <a:t>for control of hypoglycemia has had the </a:t>
            </a:r>
            <a:r>
              <a:rPr lang="en-US" dirty="0" smtClean="0"/>
              <a:t>greatest long-term benefit.</a:t>
            </a:r>
          </a:p>
          <a:p>
            <a:pPr>
              <a:lnSpc>
                <a:spcPct val="100000"/>
              </a:lnSpc>
            </a:pPr>
            <a:r>
              <a:rPr lang="en-US" dirty="0">
                <a:solidFill>
                  <a:srgbClr val="0070C0"/>
                </a:solidFill>
              </a:rPr>
              <a:t>Somatostatin</a:t>
            </a:r>
            <a:r>
              <a:rPr lang="en-US" dirty="0"/>
              <a:t> and its analogs are usually not helpful in malignant insulinoma and may make the situation worse by suppressing glucagon and growth hormone.</a:t>
            </a:r>
          </a:p>
          <a:p>
            <a:pPr>
              <a:lnSpc>
                <a:spcPct val="100000"/>
              </a:lnSpc>
            </a:pPr>
            <a:r>
              <a:rPr lang="en-US" dirty="0"/>
              <a:t> Of all the approaches available</a:t>
            </a:r>
            <a:r>
              <a:rPr lang="en-US" dirty="0">
                <a:solidFill>
                  <a:srgbClr val="0070C0"/>
                </a:solidFill>
              </a:rPr>
              <a:t>, embolization </a:t>
            </a:r>
            <a:r>
              <a:rPr lang="en-US" dirty="0"/>
              <a:t>may have the greatest benefit next to Diazoxide.</a:t>
            </a:r>
          </a:p>
          <a:p>
            <a:pPr lvl="0">
              <a:lnSpc>
                <a:spcPct val="100000"/>
              </a:lnSpc>
            </a:pPr>
            <a:r>
              <a:rPr lang="en-US" dirty="0">
                <a:solidFill>
                  <a:prstClr val="black"/>
                </a:solidFill>
              </a:rPr>
              <a:t>Aggressive secondary therapies such as chemoembolization or radiofrequency ablation should only be used to control hypoglycemia.</a:t>
            </a:r>
          </a:p>
          <a:p>
            <a:pPr>
              <a:lnSpc>
                <a:spcPct val="100000"/>
              </a:lnSpc>
            </a:pPr>
            <a:endParaRPr lang="en-US" sz="3200" dirty="0"/>
          </a:p>
        </p:txBody>
      </p:sp>
      <p:sp>
        <p:nvSpPr>
          <p:cNvPr id="4" name="Rectangle 3"/>
          <p:cNvSpPr/>
          <p:nvPr/>
        </p:nvSpPr>
        <p:spPr>
          <a:xfrm>
            <a:off x="749300" y="6015752"/>
            <a:ext cx="6096000" cy="738664"/>
          </a:xfrm>
          <a:prstGeom prst="rect">
            <a:avLst/>
          </a:prstGeom>
        </p:spPr>
        <p:txBody>
          <a:bodyPr>
            <a:spAutoFit/>
          </a:bodyPr>
          <a:lstStyle/>
          <a:p>
            <a:pPr lvl="0"/>
            <a:r>
              <a:rPr lang="en-US" sz="1400" b="1" dirty="0">
                <a:solidFill>
                  <a:prstClr val="black"/>
                </a:solidFill>
              </a:rPr>
              <a:t>Malignant </a:t>
            </a:r>
            <a:r>
              <a:rPr lang="en-US" sz="1400" b="1" dirty="0" smtClean="0">
                <a:solidFill>
                  <a:prstClr val="black"/>
                </a:solidFill>
              </a:rPr>
              <a:t>Insulinoma </a:t>
            </a:r>
            <a:r>
              <a:rPr lang="en-US" sz="1400" b="1" i="1" dirty="0" smtClean="0">
                <a:solidFill>
                  <a:prstClr val="black"/>
                </a:solidFill>
              </a:rPr>
              <a:t>Spectrum </a:t>
            </a:r>
            <a:r>
              <a:rPr lang="en-US" sz="1400" b="1" i="1" dirty="0">
                <a:solidFill>
                  <a:prstClr val="black"/>
                </a:solidFill>
              </a:rPr>
              <a:t>of Unusual Clinical Features </a:t>
            </a:r>
            <a:br>
              <a:rPr lang="en-US" sz="1400" b="1" i="1" dirty="0">
                <a:solidFill>
                  <a:prstClr val="black"/>
                </a:solidFill>
              </a:rPr>
            </a:br>
            <a:r>
              <a:rPr lang="en-US" sz="1400" dirty="0">
                <a:solidFill>
                  <a:prstClr val="black"/>
                </a:solidFill>
              </a:rPr>
              <a:t>Published 2005 by the American Cancer Society</a:t>
            </a:r>
            <a:br>
              <a:rPr lang="en-US" sz="1400" dirty="0">
                <a:solidFill>
                  <a:prstClr val="black"/>
                </a:solidFill>
              </a:rPr>
            </a:br>
            <a:r>
              <a:rPr lang="en-US" sz="1400" dirty="0">
                <a:solidFill>
                  <a:prstClr val="black"/>
                </a:solidFill>
              </a:rPr>
              <a:t>DOI 10.1002/cncr.21179</a:t>
            </a:r>
          </a:p>
        </p:txBody>
      </p:sp>
    </p:spTree>
    <p:extLst>
      <p:ext uri="{BB962C8B-B14F-4D97-AF65-F5344CB8AC3E}">
        <p14:creationId xmlns:p14="http://schemas.microsoft.com/office/powerpoint/2010/main" val="38207886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300" y="215900"/>
            <a:ext cx="10515600" cy="6083300"/>
          </a:xfrm>
        </p:spPr>
        <p:txBody>
          <a:bodyPr>
            <a:normAutofit lnSpcReduction="10000"/>
          </a:bodyPr>
          <a:lstStyle/>
          <a:p>
            <a:pPr>
              <a:lnSpc>
                <a:spcPct val="150000"/>
              </a:lnSpc>
            </a:pPr>
            <a:r>
              <a:rPr lang="en-US" sz="3200" dirty="0" smtClean="0"/>
              <a:t>DDX</a:t>
            </a:r>
            <a:endParaRPr lang="en-US" sz="3200" dirty="0"/>
          </a:p>
          <a:p>
            <a:pPr>
              <a:lnSpc>
                <a:spcPct val="150000"/>
              </a:lnSpc>
            </a:pPr>
            <a:r>
              <a:rPr lang="en-US" sz="3200" dirty="0"/>
              <a:t>Malignant </a:t>
            </a:r>
            <a:r>
              <a:rPr lang="en-US" sz="3200" dirty="0">
                <a:latin typeface="HelveticaNeue-BoldCond"/>
              </a:rPr>
              <a:t>insulinoma</a:t>
            </a:r>
          </a:p>
          <a:p>
            <a:pPr>
              <a:lnSpc>
                <a:spcPct val="150000"/>
              </a:lnSpc>
            </a:pPr>
            <a:r>
              <a:rPr lang="en-US" sz="4400" b="1" dirty="0">
                <a:solidFill>
                  <a:srgbClr val="0070C0"/>
                </a:solidFill>
                <a:latin typeface="HelveticaNeue-BoldCond"/>
              </a:rPr>
              <a:t>NIPHS or Insulinoma </a:t>
            </a:r>
          </a:p>
          <a:p>
            <a:pPr>
              <a:lnSpc>
                <a:spcPct val="150000"/>
              </a:lnSpc>
            </a:pPr>
            <a:r>
              <a:rPr lang="en-US" sz="3200" dirty="0"/>
              <a:t>Nasidioblastosis in adults</a:t>
            </a:r>
          </a:p>
          <a:p>
            <a:pPr>
              <a:lnSpc>
                <a:spcPct val="150000"/>
              </a:lnSpc>
            </a:pPr>
            <a:r>
              <a:rPr lang="en-US" sz="3200" dirty="0"/>
              <a:t>Concurrent Insulinoma and Nesidioblastosis</a:t>
            </a:r>
          </a:p>
          <a:p>
            <a:pPr>
              <a:lnSpc>
                <a:spcPct val="150000"/>
              </a:lnSpc>
            </a:pPr>
            <a:r>
              <a:rPr lang="en-US" sz="3200" dirty="0"/>
              <a:t>Hypoglycemia after sleeve gastrectomy or Bariatric surgery</a:t>
            </a:r>
          </a:p>
          <a:p>
            <a:pPr>
              <a:lnSpc>
                <a:spcPct val="150000"/>
              </a:lnSpc>
            </a:pPr>
            <a:r>
              <a:rPr lang="en-US" sz="3200" dirty="0"/>
              <a:t>Factitious hypoglycemia</a:t>
            </a:r>
          </a:p>
          <a:p>
            <a:pPr>
              <a:lnSpc>
                <a:spcPct val="150000"/>
              </a:lnSpc>
            </a:pPr>
            <a:endParaRPr lang="en-US" sz="3200" dirty="0"/>
          </a:p>
        </p:txBody>
      </p:sp>
    </p:spTree>
    <p:extLst>
      <p:ext uri="{BB962C8B-B14F-4D97-AF65-F5344CB8AC3E}">
        <p14:creationId xmlns:p14="http://schemas.microsoft.com/office/powerpoint/2010/main" val="12817807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87325"/>
            <a:ext cx="10655300" cy="1438275"/>
          </a:xfrm>
        </p:spPr>
        <p:txBody>
          <a:bodyPr>
            <a:normAutofit fontScale="90000"/>
          </a:bodyPr>
          <a:lstStyle/>
          <a:p>
            <a:r>
              <a:rPr lang="en-US" sz="3100" dirty="0" smtClean="0">
                <a:latin typeface="AdvPSHEL-B"/>
              </a:rPr>
              <a:t/>
            </a:r>
            <a:br>
              <a:rPr lang="en-US" sz="3100" dirty="0" smtClean="0">
                <a:latin typeface="AdvPSHEL-B"/>
              </a:rPr>
            </a:br>
            <a:r>
              <a:rPr lang="en-US" sz="3100" dirty="0">
                <a:latin typeface="AdvPSHEL-B"/>
              </a:rPr>
              <a:t/>
            </a:r>
            <a:br>
              <a:rPr lang="en-US" sz="3100" dirty="0">
                <a:latin typeface="AdvPSHEL-B"/>
              </a:rPr>
            </a:br>
            <a:r>
              <a:rPr lang="en-US" sz="3100" dirty="0" smtClean="0">
                <a:latin typeface="AdvPSHEL-B"/>
              </a:rPr>
              <a:t>Islet </a:t>
            </a:r>
            <a:r>
              <a:rPr lang="en-US" sz="3100" dirty="0">
                <a:latin typeface="AdvPSHEL-B"/>
              </a:rPr>
              <a:t>Hyperplasia in Adults: Challenge </a:t>
            </a:r>
            <a:r>
              <a:rPr lang="en-US" sz="3100" dirty="0" smtClean="0">
                <a:latin typeface="AdvPSHEL-B"/>
              </a:rPr>
              <a:t>to Preoperatively </a:t>
            </a:r>
            <a:r>
              <a:rPr lang="en-US" sz="3100" dirty="0">
                <a:latin typeface="AdvPSHEL-B"/>
              </a:rPr>
              <a:t>Diagnose </a:t>
            </a:r>
            <a:r>
              <a:rPr lang="en-US" sz="3100" dirty="0" smtClean="0">
                <a:latin typeface="AdvPSHEL-B"/>
              </a:rPr>
              <a:t>Non-Insulinoma Pancreatogenic </a:t>
            </a:r>
            <a:r>
              <a:rPr lang="en-US" sz="3100" dirty="0">
                <a:latin typeface="AdvPSHEL-B"/>
              </a:rPr>
              <a:t>Hypoglycemia </a:t>
            </a:r>
            <a:r>
              <a:rPr lang="en-US" sz="3100" dirty="0" smtClean="0">
                <a:latin typeface="AdvPSHEL-B"/>
              </a:rPr>
              <a:t>Syndrome</a:t>
            </a:r>
            <a:r>
              <a:rPr lang="en-US" sz="2800" dirty="0" smtClean="0">
                <a:latin typeface="AdvPSHEL-B"/>
              </a:rPr>
              <a:t/>
            </a:r>
            <a:br>
              <a:rPr lang="en-US" sz="2800" dirty="0" smtClean="0">
                <a:latin typeface="AdvPSHEL-B"/>
              </a:rPr>
            </a:br>
            <a:r>
              <a:rPr lang="en-US" sz="1800" dirty="0" smtClean="0">
                <a:latin typeface="AdvPSHEL"/>
              </a:rPr>
              <a:t>World </a:t>
            </a:r>
            <a:r>
              <a:rPr lang="en-US" sz="1800" dirty="0">
                <a:latin typeface="AdvPSHEL"/>
              </a:rPr>
              <a:t>J </a:t>
            </a:r>
            <a:r>
              <a:rPr lang="en-US" sz="1800" dirty="0" err="1">
                <a:latin typeface="AdvPSHEL"/>
              </a:rPr>
              <a:t>Surg</a:t>
            </a:r>
            <a:r>
              <a:rPr lang="en-US" sz="1800" dirty="0">
                <a:latin typeface="AdvPSHEL"/>
              </a:rPr>
              <a:t> (2006) 30: 670–679</a:t>
            </a:r>
            <a:br>
              <a:rPr lang="en-US" sz="1800" dirty="0">
                <a:latin typeface="AdvPSHEL"/>
              </a:rPr>
            </a:br>
            <a:endParaRPr lang="en-US" sz="6000" dirty="0"/>
          </a:p>
        </p:txBody>
      </p:sp>
      <p:sp>
        <p:nvSpPr>
          <p:cNvPr id="3" name="Content Placeholder 2"/>
          <p:cNvSpPr>
            <a:spLocks noGrp="1"/>
          </p:cNvSpPr>
          <p:nvPr>
            <p:ph idx="1"/>
          </p:nvPr>
        </p:nvSpPr>
        <p:spPr>
          <a:xfrm>
            <a:off x="698500" y="2181225"/>
            <a:ext cx="10515600" cy="4054476"/>
          </a:xfrm>
        </p:spPr>
        <p:txBody>
          <a:bodyPr>
            <a:normAutofit/>
          </a:bodyPr>
          <a:lstStyle/>
          <a:p>
            <a:pPr>
              <a:lnSpc>
                <a:spcPct val="100000"/>
              </a:lnSpc>
            </a:pPr>
            <a:r>
              <a:rPr lang="en-US" dirty="0"/>
              <a:t>we </a:t>
            </a:r>
            <a:r>
              <a:rPr lang="en-US" dirty="0" smtClean="0"/>
              <a:t>describe </a:t>
            </a:r>
            <a:r>
              <a:rPr lang="en-US" dirty="0" smtClean="0">
                <a:solidFill>
                  <a:srgbClr val="0070C0"/>
                </a:solidFill>
              </a:rPr>
              <a:t>11 </a:t>
            </a:r>
            <a:r>
              <a:rPr lang="en-US" dirty="0">
                <a:solidFill>
                  <a:srgbClr val="0070C0"/>
                </a:solidFill>
              </a:rPr>
              <a:t>patients </a:t>
            </a:r>
            <a:r>
              <a:rPr lang="en-US" dirty="0"/>
              <a:t>with non-insulinoma Pancreatogenic hypoglycemia syndrome and address the possibility of preoperative differentiation between patients with NIPHS and patients with single insulinomas by means of a combined oral glucose tolerance test followed by a prolonged fast for up to 72 hours. </a:t>
            </a:r>
            <a:endParaRPr lang="en-US" dirty="0" smtClean="0"/>
          </a:p>
          <a:p>
            <a:pPr>
              <a:lnSpc>
                <a:spcPct val="100000"/>
              </a:lnSpc>
            </a:pPr>
            <a:r>
              <a:rPr lang="en-US" dirty="0" smtClean="0"/>
              <a:t>These </a:t>
            </a:r>
            <a:r>
              <a:rPr lang="en-US" dirty="0"/>
              <a:t>mostly female patients (2 men and 9 </a:t>
            </a:r>
            <a:r>
              <a:rPr lang="en-US" dirty="0" smtClean="0"/>
              <a:t>women) suffered </a:t>
            </a:r>
            <a:r>
              <a:rPr lang="en-US" dirty="0"/>
              <a:t>from </a:t>
            </a:r>
            <a:r>
              <a:rPr lang="en-US" dirty="0">
                <a:solidFill>
                  <a:srgbClr val="0070C0"/>
                </a:solidFill>
              </a:rPr>
              <a:t>not only postprandial hypoglycemia </a:t>
            </a:r>
            <a:r>
              <a:rPr lang="en-US" dirty="0"/>
              <a:t>(7 </a:t>
            </a:r>
            <a:r>
              <a:rPr lang="en-US" dirty="0" smtClean="0"/>
              <a:t>out of </a:t>
            </a:r>
            <a:r>
              <a:rPr lang="en-US" dirty="0"/>
              <a:t>11 patients) but also </a:t>
            </a:r>
            <a:r>
              <a:rPr lang="en-US" dirty="0">
                <a:solidFill>
                  <a:srgbClr val="0070C0"/>
                </a:solidFill>
              </a:rPr>
              <a:t>fasting hypoglycemia </a:t>
            </a:r>
            <a:r>
              <a:rPr lang="en-US" dirty="0"/>
              <a:t>(8 out of </a:t>
            </a:r>
            <a:r>
              <a:rPr lang="en-US" dirty="0" smtClean="0"/>
              <a:t>11 patients).</a:t>
            </a:r>
          </a:p>
        </p:txBody>
      </p:sp>
    </p:spTree>
    <p:extLst>
      <p:ext uri="{BB962C8B-B14F-4D97-AF65-F5344CB8AC3E}">
        <p14:creationId xmlns:p14="http://schemas.microsoft.com/office/powerpoint/2010/main" val="102655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accent1">
                    <a:lumMod val="50000"/>
                  </a:schemeClr>
                </a:solidFill>
              </a:rPr>
              <a:t>Problem list</a:t>
            </a:r>
            <a:endParaRPr lang="en-US" sz="8000" b="1" dirty="0">
              <a:solidFill>
                <a:schemeClr val="accent1">
                  <a:lumMod val="50000"/>
                </a:schemeClr>
              </a:solidFill>
            </a:endParaRPr>
          </a:p>
        </p:txBody>
      </p:sp>
      <p:sp>
        <p:nvSpPr>
          <p:cNvPr id="3" name="Content Placeholder 2"/>
          <p:cNvSpPr>
            <a:spLocks noGrp="1"/>
          </p:cNvSpPr>
          <p:nvPr>
            <p:ph idx="1"/>
          </p:nvPr>
        </p:nvSpPr>
        <p:spPr/>
        <p:txBody>
          <a:bodyPr/>
          <a:lstStyle/>
          <a:p>
            <a:r>
              <a:rPr lang="en-US" dirty="0" smtClean="0"/>
              <a:t>Recurrent hypoglycemia</a:t>
            </a:r>
          </a:p>
          <a:p>
            <a:r>
              <a:rPr lang="en-US" dirty="0" smtClean="0"/>
              <a:t>Surgery : Insulinoma 1386</a:t>
            </a:r>
          </a:p>
          <a:p>
            <a:r>
              <a:rPr lang="en-US" dirty="0" smtClean="0"/>
              <a:t>Surgery :</a:t>
            </a:r>
            <a:r>
              <a:rPr lang="en-US" dirty="0" err="1" smtClean="0"/>
              <a:t>nesidiodysplasia</a:t>
            </a:r>
            <a:r>
              <a:rPr lang="en-US" dirty="0" smtClean="0"/>
              <a:t> </a:t>
            </a:r>
            <a:r>
              <a:rPr lang="en-US" dirty="0" smtClean="0"/>
              <a:t>1390</a:t>
            </a:r>
          </a:p>
          <a:p>
            <a:r>
              <a:rPr lang="en-US" dirty="0" smtClean="0"/>
              <a:t>Sleeve gastrectomy:1397</a:t>
            </a:r>
          </a:p>
          <a:p>
            <a:r>
              <a:rPr lang="en-US" dirty="0" smtClean="0"/>
              <a:t>Hypoglycemia                 High insulin level,high C peptide,positive urine sulfonylurea test</a:t>
            </a:r>
          </a:p>
          <a:p>
            <a:r>
              <a:rPr lang="en-US" dirty="0" smtClean="0"/>
              <a:t>LUQ pain</a:t>
            </a:r>
            <a:endParaRPr lang="en-US" dirty="0"/>
          </a:p>
        </p:txBody>
      </p:sp>
      <p:sp>
        <p:nvSpPr>
          <p:cNvPr id="10" name="Right Arrow 9"/>
          <p:cNvSpPr/>
          <p:nvPr/>
        </p:nvSpPr>
        <p:spPr>
          <a:xfrm>
            <a:off x="3251200" y="4001294"/>
            <a:ext cx="1244600"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0595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6400"/>
            <a:ext cx="10515600" cy="5770563"/>
          </a:xfrm>
        </p:spPr>
        <p:txBody>
          <a:bodyPr>
            <a:normAutofit/>
          </a:bodyPr>
          <a:lstStyle/>
          <a:p>
            <a:r>
              <a:rPr lang="en-US" sz="3200" dirty="0" smtClean="0"/>
              <a:t>These </a:t>
            </a:r>
            <a:r>
              <a:rPr lang="en-US" sz="3200" dirty="0"/>
              <a:t>11 patients were </a:t>
            </a:r>
            <a:r>
              <a:rPr lang="en-US" sz="3200" dirty="0" smtClean="0">
                <a:solidFill>
                  <a:schemeClr val="accent1">
                    <a:lumMod val="75000"/>
                  </a:schemeClr>
                </a:solidFill>
              </a:rPr>
              <a:t>younger</a:t>
            </a:r>
            <a:r>
              <a:rPr lang="en-US" sz="3200" dirty="0" smtClean="0"/>
              <a:t>(median </a:t>
            </a:r>
            <a:r>
              <a:rPr lang="en-US" sz="3200" dirty="0"/>
              <a:t>age 41 years, range: 18–66 years), </a:t>
            </a:r>
            <a:r>
              <a:rPr lang="en-US" sz="3200" dirty="0">
                <a:solidFill>
                  <a:schemeClr val="accent1">
                    <a:lumMod val="75000"/>
                  </a:schemeClr>
                </a:solidFill>
              </a:rPr>
              <a:t>mostly </a:t>
            </a:r>
            <a:r>
              <a:rPr lang="en-US" sz="3200" dirty="0" smtClean="0">
                <a:solidFill>
                  <a:schemeClr val="accent1">
                    <a:lumMod val="75000"/>
                  </a:schemeClr>
                </a:solidFill>
              </a:rPr>
              <a:t>non obese</a:t>
            </a:r>
            <a:r>
              <a:rPr lang="en-US" sz="3200" dirty="0" smtClean="0"/>
              <a:t>(median </a:t>
            </a:r>
            <a:r>
              <a:rPr lang="en-US" sz="3200" dirty="0"/>
              <a:t>BMI: 22.2 kg/m2; range 19–39 kg/m2</a:t>
            </a:r>
            <a:r>
              <a:rPr lang="en-US" sz="3200" dirty="0" smtClean="0"/>
              <a:t>), and </a:t>
            </a:r>
            <a:r>
              <a:rPr lang="en-US" sz="3200" dirty="0"/>
              <a:t>presented with a </a:t>
            </a:r>
            <a:r>
              <a:rPr lang="en-US" sz="3200" dirty="0">
                <a:solidFill>
                  <a:schemeClr val="accent1">
                    <a:lumMod val="75000"/>
                  </a:schemeClr>
                </a:solidFill>
              </a:rPr>
              <a:t>higher basal HbA1c </a:t>
            </a:r>
            <a:r>
              <a:rPr lang="en-US" sz="3200" dirty="0"/>
              <a:t>level (</a:t>
            </a:r>
            <a:r>
              <a:rPr lang="en-US" sz="3200" dirty="0" smtClean="0"/>
              <a:t>median 5.2</a:t>
            </a:r>
            <a:r>
              <a:rPr lang="en-US" sz="3200" dirty="0"/>
              <a:t>%, range 4.0–5.7%), compared with the patients </a:t>
            </a:r>
            <a:r>
              <a:rPr lang="en-US" sz="3200" dirty="0" smtClean="0"/>
              <a:t>with insulinoma</a:t>
            </a:r>
            <a:r>
              <a:rPr lang="en-US" sz="3200" dirty="0"/>
              <a:t>. </a:t>
            </a:r>
            <a:endParaRPr lang="en-US" sz="3200" dirty="0" smtClean="0"/>
          </a:p>
          <a:p>
            <a:pPr lvl="0"/>
            <a:r>
              <a:rPr lang="en-US" sz="3200" dirty="0" smtClean="0"/>
              <a:t>The </a:t>
            </a:r>
            <a:r>
              <a:rPr lang="en-US" sz="3200" dirty="0"/>
              <a:t>biochemical data of a 6-hour </a:t>
            </a:r>
            <a:r>
              <a:rPr lang="en-US" sz="3200" dirty="0" smtClean="0"/>
              <a:t>OGTT and </a:t>
            </a:r>
            <a:r>
              <a:rPr lang="en-US" sz="3200" dirty="0" smtClean="0">
                <a:solidFill>
                  <a:prstClr val="black"/>
                </a:solidFill>
              </a:rPr>
              <a:t>a </a:t>
            </a:r>
            <a:r>
              <a:rPr lang="en-US" sz="3200" dirty="0">
                <a:solidFill>
                  <a:prstClr val="black"/>
                </a:solidFill>
              </a:rPr>
              <a:t>standard supervised fasting test for up to 72 hours were compared with available complete data sets from 70 patients with a proven benign insulinoma and 70 patients in whom a diagnosis of hypoglycemia could not be </a:t>
            </a:r>
            <a:r>
              <a:rPr lang="en-US" sz="3200" dirty="0" smtClean="0">
                <a:solidFill>
                  <a:prstClr val="black"/>
                </a:solidFill>
              </a:rPr>
              <a:t>made.</a:t>
            </a:r>
            <a:endParaRPr lang="en-US" sz="3200" dirty="0">
              <a:solidFill>
                <a:prstClr val="black"/>
              </a:solidFill>
            </a:endParaRPr>
          </a:p>
          <a:p>
            <a:endParaRPr lang="en-US" dirty="0"/>
          </a:p>
        </p:txBody>
      </p:sp>
      <p:sp>
        <p:nvSpPr>
          <p:cNvPr id="2" name="Rectangle 1"/>
          <p:cNvSpPr/>
          <p:nvPr/>
        </p:nvSpPr>
        <p:spPr>
          <a:xfrm>
            <a:off x="266700" y="5834643"/>
            <a:ext cx="7594600" cy="1023357"/>
          </a:xfrm>
          <a:prstGeom prst="rect">
            <a:avLst/>
          </a:prstGeom>
        </p:spPr>
        <p:txBody>
          <a:bodyPr wrap="square">
            <a:spAutoFit/>
          </a:bodyPr>
          <a:lstStyle/>
          <a:p>
            <a:r>
              <a:rPr lang="en-US" sz="1600" dirty="0">
                <a:latin typeface="AdvPSHEL-B"/>
              </a:rPr>
              <a:t>I</a:t>
            </a:r>
            <a:r>
              <a:rPr lang="en-US" sz="1400" dirty="0">
                <a:latin typeface="AdvPSHEL-B"/>
              </a:rPr>
              <a:t>slet Hyperplasia in Adults: Challenge to Preoperatively Diagnose Non-Insulinoma Pancreatogenic Hypoglycemia Syndrome</a:t>
            </a:r>
            <a:r>
              <a:rPr lang="en-US" sz="1200" dirty="0">
                <a:latin typeface="AdvPSHEL-B"/>
              </a:rPr>
              <a:t/>
            </a:r>
            <a:br>
              <a:rPr lang="en-US" sz="1200" dirty="0">
                <a:latin typeface="AdvPSHEL-B"/>
              </a:rPr>
            </a:br>
            <a:r>
              <a:rPr lang="en-US" sz="1000" dirty="0">
                <a:latin typeface="AdvPSHEL"/>
              </a:rPr>
              <a:t>World J </a:t>
            </a:r>
            <a:r>
              <a:rPr lang="en-US" sz="1000" dirty="0" err="1">
                <a:latin typeface="AdvPSHEL"/>
              </a:rPr>
              <a:t>Surg</a:t>
            </a:r>
            <a:r>
              <a:rPr lang="en-US" sz="1000" dirty="0">
                <a:latin typeface="AdvPSHEL"/>
              </a:rPr>
              <a:t> (2006) 30: 670–679</a:t>
            </a:r>
            <a:r>
              <a:rPr lang="en-US" sz="1100" dirty="0">
                <a:latin typeface="AdvPSHEL"/>
              </a:rPr>
              <a:t/>
            </a:r>
            <a:br>
              <a:rPr lang="en-US" sz="1100" dirty="0">
                <a:latin typeface="AdvPSHEL"/>
              </a:rPr>
            </a:br>
            <a:endParaRPr lang="en-US" dirty="0"/>
          </a:p>
        </p:txBody>
      </p:sp>
    </p:spTree>
    <p:extLst>
      <p:ext uri="{BB962C8B-B14F-4D97-AF65-F5344CB8AC3E}">
        <p14:creationId xmlns:p14="http://schemas.microsoft.com/office/powerpoint/2010/main" val="3298677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66901" y="0"/>
            <a:ext cx="10325099" cy="5312366"/>
          </a:xfrm>
          <a:prstGeom prst="rect">
            <a:avLst/>
          </a:prstGeom>
        </p:spPr>
      </p:pic>
      <p:sp>
        <p:nvSpPr>
          <p:cNvPr id="2" name="Rectangle 1"/>
          <p:cNvSpPr/>
          <p:nvPr/>
        </p:nvSpPr>
        <p:spPr>
          <a:xfrm rot="16200000">
            <a:off x="-2311399" y="2900174"/>
            <a:ext cx="5702299" cy="892552"/>
          </a:xfrm>
          <a:prstGeom prst="rect">
            <a:avLst/>
          </a:prstGeom>
        </p:spPr>
        <p:txBody>
          <a:bodyPr wrap="square">
            <a:spAutoFit/>
          </a:bodyPr>
          <a:lstStyle/>
          <a:p>
            <a:r>
              <a:rPr lang="en-US" sz="1200" dirty="0">
                <a:latin typeface="AdvPSHEL-B"/>
              </a:rPr>
              <a:t>Islet Hyperplasia in Adults: Challenge to Preoperatively Diagnose Non-Insulinoma Pancreatogenic Hypoglycemia Syndrome</a:t>
            </a:r>
            <a:r>
              <a:rPr lang="en-US" sz="1100" dirty="0">
                <a:latin typeface="AdvPSHEL-B"/>
              </a:rPr>
              <a:t/>
            </a:r>
            <a:br>
              <a:rPr lang="en-US" sz="1100" dirty="0">
                <a:latin typeface="AdvPSHEL-B"/>
              </a:rPr>
            </a:br>
            <a:r>
              <a:rPr lang="en-US" sz="900" dirty="0">
                <a:latin typeface="AdvPSHEL"/>
              </a:rPr>
              <a:t>World J </a:t>
            </a:r>
            <a:r>
              <a:rPr lang="en-US" sz="900" dirty="0" err="1">
                <a:latin typeface="AdvPSHEL"/>
              </a:rPr>
              <a:t>Surg</a:t>
            </a:r>
            <a:r>
              <a:rPr lang="en-US" sz="900" dirty="0">
                <a:latin typeface="AdvPSHEL"/>
              </a:rPr>
              <a:t> (2006) 30: 670–679</a:t>
            </a:r>
            <a:r>
              <a:rPr lang="en-US" sz="1100" dirty="0">
                <a:latin typeface="AdvPSHEL"/>
              </a:rPr>
              <a:t/>
            </a:r>
            <a:br>
              <a:rPr lang="en-US" sz="1100" dirty="0">
                <a:latin typeface="AdvPSHEL"/>
              </a:rPr>
            </a:br>
            <a:endParaRPr lang="en-US" dirty="0"/>
          </a:p>
        </p:txBody>
      </p:sp>
      <p:sp>
        <p:nvSpPr>
          <p:cNvPr id="3" name="Rectangle 2"/>
          <p:cNvSpPr/>
          <p:nvPr/>
        </p:nvSpPr>
        <p:spPr>
          <a:xfrm>
            <a:off x="2006600" y="5551269"/>
            <a:ext cx="9334500" cy="830997"/>
          </a:xfrm>
          <a:prstGeom prst="rect">
            <a:avLst/>
          </a:prstGeom>
        </p:spPr>
        <p:txBody>
          <a:bodyPr wrap="square">
            <a:spAutoFit/>
          </a:bodyPr>
          <a:lstStyle/>
          <a:p>
            <a:r>
              <a:rPr lang="en-US" sz="2400" dirty="0"/>
              <a:t>The lower serum </a:t>
            </a:r>
            <a:r>
              <a:rPr lang="en-US" sz="2400" dirty="0">
                <a:solidFill>
                  <a:srgbClr val="0070C0"/>
                </a:solidFill>
              </a:rPr>
              <a:t>insulin levels </a:t>
            </a:r>
            <a:r>
              <a:rPr lang="en-US" sz="2400" dirty="0"/>
              <a:t>in patients with NIPHS compared with patients with single insulinomas were highly significant.</a:t>
            </a:r>
          </a:p>
        </p:txBody>
      </p:sp>
    </p:spTree>
    <p:extLst>
      <p:ext uri="{BB962C8B-B14F-4D97-AF65-F5344CB8AC3E}">
        <p14:creationId xmlns:p14="http://schemas.microsoft.com/office/powerpoint/2010/main" val="1873137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normAutofit fontScale="92500" lnSpcReduction="20000"/>
          </a:bodyPr>
          <a:lstStyle/>
          <a:p>
            <a:pPr>
              <a:lnSpc>
                <a:spcPct val="150000"/>
              </a:lnSpc>
            </a:pPr>
            <a:r>
              <a:rPr lang="en-US" sz="3200" dirty="0"/>
              <a:t>DDX</a:t>
            </a:r>
          </a:p>
          <a:p>
            <a:pPr>
              <a:lnSpc>
                <a:spcPct val="150000"/>
              </a:lnSpc>
            </a:pPr>
            <a:r>
              <a:rPr lang="en-US" sz="3200" dirty="0"/>
              <a:t>Malignant </a:t>
            </a:r>
            <a:r>
              <a:rPr lang="en-US" sz="3200" dirty="0">
                <a:latin typeface="HelveticaNeue-BoldCond"/>
              </a:rPr>
              <a:t>insulinoma</a:t>
            </a:r>
          </a:p>
          <a:p>
            <a:pPr>
              <a:lnSpc>
                <a:spcPct val="150000"/>
              </a:lnSpc>
            </a:pPr>
            <a:r>
              <a:rPr lang="en-US" sz="3200" dirty="0">
                <a:latin typeface="HelveticaNeue-BoldCond"/>
              </a:rPr>
              <a:t>NIPHS or Insulinoma </a:t>
            </a:r>
          </a:p>
          <a:p>
            <a:pPr>
              <a:lnSpc>
                <a:spcPct val="150000"/>
              </a:lnSpc>
            </a:pPr>
            <a:r>
              <a:rPr lang="en-US" sz="4400" b="1" dirty="0">
                <a:solidFill>
                  <a:srgbClr val="0070C0"/>
                </a:solidFill>
              </a:rPr>
              <a:t>Nasidioblastosis in adults</a:t>
            </a:r>
          </a:p>
          <a:p>
            <a:pPr>
              <a:lnSpc>
                <a:spcPct val="150000"/>
              </a:lnSpc>
            </a:pPr>
            <a:r>
              <a:rPr lang="en-US" sz="3200" dirty="0"/>
              <a:t>Concurrent Insulinoma and Nesidioblastosis</a:t>
            </a:r>
          </a:p>
          <a:p>
            <a:pPr>
              <a:lnSpc>
                <a:spcPct val="150000"/>
              </a:lnSpc>
            </a:pPr>
            <a:r>
              <a:rPr lang="en-US" sz="3200" dirty="0"/>
              <a:t>Hypoglycemia after sleeve gastrectomy or Bariatric surgery</a:t>
            </a:r>
          </a:p>
          <a:p>
            <a:pPr>
              <a:lnSpc>
                <a:spcPct val="150000"/>
              </a:lnSpc>
            </a:pPr>
            <a:r>
              <a:rPr lang="en-US" sz="3200" dirty="0"/>
              <a:t>Factitious hypoglycemia</a:t>
            </a:r>
          </a:p>
          <a:p>
            <a:endParaRPr lang="en-US" dirty="0"/>
          </a:p>
        </p:txBody>
      </p:sp>
    </p:spTree>
    <p:extLst>
      <p:ext uri="{BB962C8B-B14F-4D97-AF65-F5344CB8AC3E}">
        <p14:creationId xmlns:p14="http://schemas.microsoft.com/office/powerpoint/2010/main" val="1407059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8600"/>
            <a:ext cx="10515600" cy="1651000"/>
          </a:xfrm>
        </p:spPr>
        <p:txBody>
          <a:bodyPr>
            <a:normAutofit/>
          </a:bodyPr>
          <a:lstStyle/>
          <a:p>
            <a:r>
              <a:rPr lang="en-US" sz="3600" b="1" dirty="0" smtClean="0"/>
              <a:t>Metastatic </a:t>
            </a:r>
            <a:r>
              <a:rPr lang="en-US" sz="3600" b="1" dirty="0"/>
              <a:t>insulinoma in an adult patient with </a:t>
            </a:r>
            <a:r>
              <a:rPr lang="en-US" sz="3600" b="1" dirty="0" smtClean="0"/>
              <a:t>underlying nesidioblastosis</a:t>
            </a:r>
            <a:r>
              <a:rPr lang="en-US" sz="3600" b="1" dirty="0"/>
              <a:t/>
            </a:r>
            <a:br>
              <a:rPr lang="en-US" sz="3600" b="1" dirty="0"/>
            </a:br>
            <a:r>
              <a:rPr lang="en-US" sz="1600" dirty="0"/>
              <a:t>J. </a:t>
            </a:r>
            <a:r>
              <a:rPr lang="en-US" sz="1600" dirty="0" err="1"/>
              <a:t>Rosman</a:t>
            </a:r>
            <a:r>
              <a:rPr lang="en-US" sz="1600" dirty="0"/>
              <a:t>, R. Bravo-Vera, A. Sheikh, and A. </a:t>
            </a:r>
            <a:r>
              <a:rPr lang="en-US" sz="1600" dirty="0" err="1" smtClean="0"/>
              <a:t>Gouller</a:t>
            </a:r>
            <a:r>
              <a:rPr lang="en-US" sz="2200" dirty="0"/>
              <a:t> </a:t>
            </a:r>
            <a:r>
              <a:rPr lang="it-IT" sz="2200" b="1" dirty="0" smtClean="0"/>
              <a:t>Endocrinol</a:t>
            </a:r>
            <a:r>
              <a:rPr lang="it-IT" sz="2200" b="1" dirty="0"/>
              <a:t>. Invest. 30: 521-524, 2007</a:t>
            </a:r>
            <a:endParaRPr lang="en-US" sz="2200" b="1" dirty="0"/>
          </a:p>
        </p:txBody>
      </p:sp>
      <p:sp>
        <p:nvSpPr>
          <p:cNvPr id="4" name="Content Placeholder 3"/>
          <p:cNvSpPr>
            <a:spLocks noGrp="1"/>
          </p:cNvSpPr>
          <p:nvPr>
            <p:ph idx="1"/>
          </p:nvPr>
        </p:nvSpPr>
        <p:spPr>
          <a:xfrm>
            <a:off x="838200" y="1879601"/>
            <a:ext cx="10515600" cy="4297362"/>
          </a:xfrm>
        </p:spPr>
        <p:txBody>
          <a:bodyPr>
            <a:normAutofit lnSpcReduction="10000"/>
          </a:bodyPr>
          <a:lstStyle/>
          <a:p>
            <a:r>
              <a:rPr lang="en-US" dirty="0">
                <a:latin typeface="Avenir-Heavy"/>
              </a:rPr>
              <a:t>A </a:t>
            </a:r>
            <a:r>
              <a:rPr lang="en-US" dirty="0" smtClean="0">
                <a:latin typeface="Avenir-Heavy"/>
              </a:rPr>
              <a:t>34-yr-old </a:t>
            </a:r>
            <a:r>
              <a:rPr lang="en-US" dirty="0">
                <a:latin typeface="Avenir-Heavy"/>
              </a:rPr>
              <a:t>man presented in </a:t>
            </a:r>
            <a:r>
              <a:rPr lang="en-US" dirty="0">
                <a:solidFill>
                  <a:schemeClr val="accent1">
                    <a:lumMod val="75000"/>
                  </a:schemeClr>
                </a:solidFill>
                <a:latin typeface="Avenir-Heavy"/>
              </a:rPr>
              <a:t>1992</a:t>
            </a:r>
            <a:r>
              <a:rPr lang="en-US" dirty="0">
                <a:latin typeface="Avenir-Heavy"/>
              </a:rPr>
              <a:t> with symptoms </a:t>
            </a:r>
            <a:r>
              <a:rPr lang="en-US" dirty="0" smtClean="0">
                <a:latin typeface="Avenir-Heavy"/>
              </a:rPr>
              <a:t>of recurrent </a:t>
            </a:r>
            <a:r>
              <a:rPr lang="en-US" dirty="0">
                <a:latin typeface="Avenir-Heavy"/>
              </a:rPr>
              <a:t>hypoglycemia. Laboratory and </a:t>
            </a:r>
            <a:r>
              <a:rPr lang="en-US" dirty="0" smtClean="0">
                <a:latin typeface="Avenir-Heavy"/>
              </a:rPr>
              <a:t>imaging findings </a:t>
            </a:r>
            <a:r>
              <a:rPr lang="en-US" dirty="0">
                <a:latin typeface="Avenir-Heavy"/>
              </a:rPr>
              <a:t>were consistent with </a:t>
            </a:r>
            <a:r>
              <a:rPr lang="en-US" dirty="0">
                <a:solidFill>
                  <a:schemeClr val="accent1">
                    <a:lumMod val="75000"/>
                  </a:schemeClr>
                </a:solidFill>
                <a:latin typeface="Avenir-Heavy"/>
              </a:rPr>
              <a:t>insulinoma</a:t>
            </a:r>
            <a:r>
              <a:rPr lang="en-US" dirty="0">
                <a:latin typeface="Avenir-Heavy"/>
              </a:rPr>
              <a:t>. </a:t>
            </a:r>
            <a:r>
              <a:rPr lang="en-US" dirty="0" smtClean="0">
                <a:latin typeface="Avenir-Heavy"/>
              </a:rPr>
              <a:t>After enucleation </a:t>
            </a:r>
            <a:r>
              <a:rPr lang="en-US" dirty="0">
                <a:latin typeface="Avenir-Heavy"/>
              </a:rPr>
              <a:t>of the tumor, his symptoms resolved.</a:t>
            </a:r>
          </a:p>
          <a:p>
            <a:r>
              <a:rPr lang="en-US" dirty="0">
                <a:latin typeface="Avenir-Heavy"/>
              </a:rPr>
              <a:t>In</a:t>
            </a:r>
            <a:r>
              <a:rPr lang="en-US" dirty="0">
                <a:solidFill>
                  <a:schemeClr val="accent1">
                    <a:lumMod val="75000"/>
                  </a:schemeClr>
                </a:solidFill>
                <a:latin typeface="Avenir-Heavy"/>
              </a:rPr>
              <a:t> 1998 </a:t>
            </a:r>
            <a:r>
              <a:rPr lang="en-US" dirty="0">
                <a:latin typeface="Avenir-Heavy"/>
              </a:rPr>
              <a:t>hypoglycemia recurred and </a:t>
            </a:r>
            <a:r>
              <a:rPr lang="en-US" dirty="0" smtClean="0">
                <a:latin typeface="Avenir-Heavy"/>
              </a:rPr>
              <a:t>biochemical work-up </a:t>
            </a:r>
            <a:r>
              <a:rPr lang="en-US" dirty="0">
                <a:latin typeface="Avenir-Heavy"/>
              </a:rPr>
              <a:t>was consistent with endogenous hyperinsulinism.</a:t>
            </a:r>
          </a:p>
          <a:p>
            <a:r>
              <a:rPr lang="en-US" dirty="0">
                <a:latin typeface="Avenir-Heavy"/>
              </a:rPr>
              <a:t>Imaging for recurrent or </a:t>
            </a:r>
            <a:r>
              <a:rPr lang="en-US" dirty="0" smtClean="0">
                <a:latin typeface="Avenir-Heavy"/>
              </a:rPr>
              <a:t>metastatic insulinoma </a:t>
            </a:r>
            <a:r>
              <a:rPr lang="en-US" dirty="0">
                <a:latin typeface="Avenir-Heavy"/>
              </a:rPr>
              <a:t>revealed </a:t>
            </a:r>
            <a:r>
              <a:rPr lang="en-US" dirty="0" smtClean="0">
                <a:latin typeface="Avenir-Heavy"/>
              </a:rPr>
              <a:t>no mass.</a:t>
            </a:r>
          </a:p>
          <a:p>
            <a:r>
              <a:rPr lang="en-US" dirty="0" smtClean="0">
                <a:latin typeface="Avenir-Heavy"/>
              </a:rPr>
              <a:t> </a:t>
            </a:r>
            <a:r>
              <a:rPr lang="en-US" dirty="0">
                <a:latin typeface="Avenir-Heavy"/>
              </a:rPr>
              <a:t>He underwent </a:t>
            </a:r>
            <a:r>
              <a:rPr lang="en-US" dirty="0" smtClean="0">
                <a:latin typeface="Avenir-Heavy"/>
              </a:rPr>
              <a:t>a distal </a:t>
            </a:r>
            <a:r>
              <a:rPr lang="en-US" dirty="0">
                <a:latin typeface="Avenir-Heavy"/>
              </a:rPr>
              <a:t>pancreatectomy and pathology revealed</a:t>
            </a:r>
          </a:p>
          <a:p>
            <a:pPr marL="0" indent="0">
              <a:buNone/>
            </a:pPr>
            <a:r>
              <a:rPr lang="en-US" dirty="0" smtClean="0">
                <a:latin typeface="Avenir-Heavy"/>
              </a:rPr>
              <a:t> islet </a:t>
            </a:r>
            <a:r>
              <a:rPr lang="en-US" dirty="0">
                <a:latin typeface="Avenir-Heavy"/>
              </a:rPr>
              <a:t>cell hyperplasia, or</a:t>
            </a:r>
            <a:r>
              <a:rPr lang="en-US" dirty="0">
                <a:solidFill>
                  <a:schemeClr val="accent1">
                    <a:lumMod val="75000"/>
                  </a:schemeClr>
                </a:solidFill>
                <a:latin typeface="Avenir-Heavy"/>
              </a:rPr>
              <a:t> nesidioblastosis</a:t>
            </a:r>
            <a:r>
              <a:rPr lang="en-US" dirty="0">
                <a:latin typeface="Avenir-Heavy"/>
              </a:rPr>
              <a:t>.</a:t>
            </a:r>
            <a:endParaRPr lang="en-US" dirty="0"/>
          </a:p>
        </p:txBody>
      </p:sp>
    </p:spTree>
    <p:extLst>
      <p:ext uri="{BB962C8B-B14F-4D97-AF65-F5344CB8AC3E}">
        <p14:creationId xmlns:p14="http://schemas.microsoft.com/office/powerpoint/2010/main" val="1914065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58800" y="622300"/>
            <a:ext cx="11315700" cy="5346700"/>
          </a:xfrm>
        </p:spPr>
        <p:txBody>
          <a:bodyPr>
            <a:noAutofit/>
          </a:bodyPr>
          <a:lstStyle/>
          <a:p>
            <a:pPr>
              <a:lnSpc>
                <a:spcPct val="100000"/>
              </a:lnSpc>
            </a:pPr>
            <a:r>
              <a:rPr lang="en-US" dirty="0">
                <a:latin typeface="Avenir-Heavy"/>
              </a:rPr>
              <a:t>the patient reported minimal </a:t>
            </a:r>
            <a:r>
              <a:rPr lang="en-US" dirty="0" smtClean="0">
                <a:latin typeface="Avenir-Heavy"/>
              </a:rPr>
              <a:t>symptomatic improvement</a:t>
            </a:r>
            <a:r>
              <a:rPr lang="en-US" dirty="0">
                <a:latin typeface="Avenir-Heavy"/>
              </a:rPr>
              <a:t>. He was started on </a:t>
            </a:r>
            <a:r>
              <a:rPr lang="en-US" dirty="0" smtClean="0">
                <a:latin typeface="Avenir-Heavy"/>
              </a:rPr>
              <a:t>Diazoxide but was </a:t>
            </a:r>
            <a:r>
              <a:rPr lang="en-US" dirty="0">
                <a:latin typeface="Avenir-Heavy"/>
              </a:rPr>
              <a:t>poorly compliant and ate frequently to </a:t>
            </a:r>
            <a:r>
              <a:rPr lang="en-US" dirty="0" smtClean="0">
                <a:latin typeface="Avenir-Heavy"/>
              </a:rPr>
              <a:t>avoid hypoglycemic </a:t>
            </a:r>
            <a:r>
              <a:rPr lang="en-US" dirty="0">
                <a:latin typeface="Avenir-Heavy"/>
              </a:rPr>
              <a:t>symptoms. </a:t>
            </a:r>
            <a:endParaRPr lang="en-US" dirty="0" smtClean="0">
              <a:latin typeface="Avenir-Heavy"/>
            </a:endParaRPr>
          </a:p>
          <a:p>
            <a:pPr>
              <a:lnSpc>
                <a:spcPct val="100000"/>
              </a:lnSpc>
            </a:pPr>
            <a:r>
              <a:rPr lang="en-US" dirty="0" smtClean="0">
                <a:latin typeface="Avenir-Heavy"/>
              </a:rPr>
              <a:t>In </a:t>
            </a:r>
            <a:r>
              <a:rPr lang="en-US" dirty="0">
                <a:solidFill>
                  <a:schemeClr val="accent1">
                    <a:lumMod val="75000"/>
                  </a:schemeClr>
                </a:solidFill>
                <a:latin typeface="Avenir-Heavy"/>
              </a:rPr>
              <a:t>2003</a:t>
            </a:r>
            <a:r>
              <a:rPr lang="en-US" dirty="0">
                <a:latin typeface="Avenir-Heavy"/>
              </a:rPr>
              <a:t> he </a:t>
            </a:r>
            <a:r>
              <a:rPr lang="en-US" dirty="0" smtClean="0">
                <a:latin typeface="Avenir-Heavy"/>
              </a:rPr>
              <a:t>presented with </a:t>
            </a:r>
            <a:r>
              <a:rPr lang="en-US" dirty="0">
                <a:latin typeface="Avenir-Heavy"/>
              </a:rPr>
              <a:t>hypoglycemia-induced seizure activity. </a:t>
            </a:r>
            <a:r>
              <a:rPr lang="en-US" dirty="0" smtClean="0">
                <a:latin typeface="Avenir-Heavy"/>
              </a:rPr>
              <a:t>Imaging showed </a:t>
            </a:r>
            <a:r>
              <a:rPr lang="en-US" dirty="0">
                <a:latin typeface="Avenir-Heavy"/>
              </a:rPr>
              <a:t>hepatic and pulmonary </a:t>
            </a:r>
            <a:r>
              <a:rPr lang="en-US" dirty="0" smtClean="0">
                <a:latin typeface="Avenir-Heavy"/>
              </a:rPr>
              <a:t>lesions, but </a:t>
            </a:r>
            <a:r>
              <a:rPr lang="en-US" dirty="0">
                <a:latin typeface="Avenir-Heavy"/>
              </a:rPr>
              <a:t>no pancreatic mass</a:t>
            </a:r>
            <a:r>
              <a:rPr lang="en-US" dirty="0" smtClean="0">
                <a:latin typeface="Avenir-Heavy"/>
              </a:rPr>
              <a:t>.</a:t>
            </a:r>
          </a:p>
          <a:p>
            <a:pPr>
              <a:lnSpc>
                <a:spcPct val="100000"/>
              </a:lnSpc>
            </a:pPr>
            <a:r>
              <a:rPr lang="en-US" dirty="0" smtClean="0">
                <a:latin typeface="Avenir-Heavy"/>
              </a:rPr>
              <a:t> </a:t>
            </a:r>
            <a:r>
              <a:rPr lang="en-US" dirty="0">
                <a:latin typeface="Avenir-Heavy"/>
              </a:rPr>
              <a:t>An </a:t>
            </a:r>
            <a:r>
              <a:rPr lang="en-US" dirty="0">
                <a:solidFill>
                  <a:schemeClr val="accent1">
                    <a:lumMod val="75000"/>
                  </a:schemeClr>
                </a:solidFill>
                <a:latin typeface="Avenir-Heavy"/>
              </a:rPr>
              <a:t>octreotide scan </a:t>
            </a:r>
            <a:r>
              <a:rPr lang="en-US" dirty="0" smtClean="0">
                <a:latin typeface="Avenir-Heavy"/>
              </a:rPr>
              <a:t>revealed increased </a:t>
            </a:r>
            <a:r>
              <a:rPr lang="en-US" dirty="0">
                <a:latin typeface="Avenir-Heavy"/>
              </a:rPr>
              <a:t>hepatic uptake and fine </a:t>
            </a:r>
            <a:r>
              <a:rPr lang="en-US" dirty="0" smtClean="0">
                <a:latin typeface="Avenir-Heavy"/>
              </a:rPr>
              <a:t>needle aspiration </a:t>
            </a:r>
            <a:r>
              <a:rPr lang="en-US" dirty="0">
                <a:latin typeface="Avenir-Heavy"/>
              </a:rPr>
              <a:t>of a liver lesion confirmed </a:t>
            </a:r>
            <a:r>
              <a:rPr lang="en-US" dirty="0" smtClean="0">
                <a:latin typeface="Avenir-Heavy"/>
              </a:rPr>
              <a:t>metastatic insulinoma</a:t>
            </a:r>
            <a:r>
              <a:rPr lang="en-US" dirty="0">
                <a:latin typeface="Avenir-Heavy"/>
              </a:rPr>
              <a:t>. </a:t>
            </a:r>
            <a:endParaRPr lang="en-US" dirty="0" smtClean="0">
              <a:latin typeface="Avenir-Heavy"/>
            </a:endParaRPr>
          </a:p>
          <a:p>
            <a:pPr>
              <a:lnSpc>
                <a:spcPct val="100000"/>
              </a:lnSpc>
            </a:pPr>
            <a:r>
              <a:rPr lang="en-US" dirty="0" smtClean="0">
                <a:latin typeface="Avenir-Heavy"/>
              </a:rPr>
              <a:t>Arterial-stimulation </a:t>
            </a:r>
            <a:r>
              <a:rPr lang="en-US" dirty="0">
                <a:latin typeface="Avenir-Heavy"/>
              </a:rPr>
              <a:t>venous </a:t>
            </a:r>
            <a:r>
              <a:rPr lang="en-US" dirty="0" smtClean="0">
                <a:latin typeface="Avenir-Heavy"/>
              </a:rPr>
              <a:t>sampling revealed </a:t>
            </a:r>
            <a:r>
              <a:rPr lang="en-US" dirty="0">
                <a:latin typeface="Avenir-Heavy"/>
              </a:rPr>
              <a:t>increased insulin output from the </a:t>
            </a:r>
            <a:r>
              <a:rPr lang="en-US" dirty="0" smtClean="0">
                <a:latin typeface="Avenir-Heavy"/>
              </a:rPr>
              <a:t>liver and </a:t>
            </a:r>
            <a:r>
              <a:rPr lang="en-US" dirty="0">
                <a:latin typeface="Avenir-Heavy"/>
              </a:rPr>
              <a:t>normal insulin output from the pancreas</a:t>
            </a:r>
            <a:r>
              <a:rPr lang="en-US" dirty="0" smtClean="0">
                <a:latin typeface="Avenir-Heavy"/>
              </a:rPr>
              <a:t>.</a:t>
            </a:r>
          </a:p>
          <a:p>
            <a:pPr marL="0" indent="0">
              <a:lnSpc>
                <a:spcPct val="100000"/>
              </a:lnSpc>
              <a:buNone/>
            </a:pPr>
            <a:r>
              <a:rPr lang="en-US" dirty="0" smtClean="0">
                <a:latin typeface="Avenir-Heavy"/>
              </a:rPr>
              <a:t> </a:t>
            </a:r>
          </a:p>
        </p:txBody>
      </p:sp>
      <p:sp>
        <p:nvSpPr>
          <p:cNvPr id="5" name="Rectangle 4"/>
          <p:cNvSpPr/>
          <p:nvPr/>
        </p:nvSpPr>
        <p:spPr>
          <a:xfrm>
            <a:off x="558800" y="5969000"/>
            <a:ext cx="3714750" cy="769441"/>
          </a:xfrm>
          <a:prstGeom prst="rect">
            <a:avLst/>
          </a:prstGeom>
        </p:spPr>
        <p:txBody>
          <a:bodyPr wrap="square">
            <a:spAutoFit/>
          </a:bodyPr>
          <a:lstStyle/>
          <a:p>
            <a:r>
              <a:rPr lang="en-US" sz="1600" dirty="0"/>
              <a:t>Metastatic insulinoma in an adult patient with underlying </a:t>
            </a:r>
            <a:r>
              <a:rPr lang="en-US" sz="1600" dirty="0" smtClean="0"/>
              <a:t>nesidioblastosis</a:t>
            </a:r>
            <a:r>
              <a:rPr lang="en-US" sz="1200" dirty="0"/>
              <a:t/>
            </a:r>
            <a:br>
              <a:rPr lang="en-US" sz="1200" dirty="0"/>
            </a:br>
            <a:r>
              <a:rPr lang="it-IT" sz="1200" dirty="0"/>
              <a:t>Endocrinol. Invest. 30: 521-524, 2007</a:t>
            </a:r>
            <a:endParaRPr lang="en-US" sz="1200" dirty="0"/>
          </a:p>
        </p:txBody>
      </p:sp>
    </p:spTree>
    <p:extLst>
      <p:ext uri="{BB962C8B-B14F-4D97-AF65-F5344CB8AC3E}">
        <p14:creationId xmlns:p14="http://schemas.microsoft.com/office/powerpoint/2010/main" val="3892264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431799"/>
            <a:ext cx="10515600" cy="5308601"/>
          </a:xfrm>
        </p:spPr>
        <p:txBody>
          <a:bodyPr/>
          <a:lstStyle/>
          <a:p>
            <a:pPr>
              <a:lnSpc>
                <a:spcPct val="100000"/>
              </a:lnSpc>
            </a:pPr>
            <a:r>
              <a:rPr lang="en-US" dirty="0">
                <a:latin typeface="Avenir-Heavy"/>
              </a:rPr>
              <a:t>After failure of medical therapy, </a:t>
            </a:r>
            <a:r>
              <a:rPr lang="en-US" dirty="0">
                <a:solidFill>
                  <a:srgbClr val="0070C0"/>
                </a:solidFill>
                <a:latin typeface="Avenir-Heavy"/>
              </a:rPr>
              <a:t>radiofrequency ablation </a:t>
            </a:r>
            <a:r>
              <a:rPr lang="en-US" dirty="0">
                <a:latin typeface="Avenir-Heavy"/>
              </a:rPr>
              <a:t>of hepatic lesions was performed with subsequent improvement in clinical symptoms. </a:t>
            </a:r>
          </a:p>
          <a:p>
            <a:pPr>
              <a:lnSpc>
                <a:spcPct val="100000"/>
              </a:lnSpc>
            </a:pPr>
            <a:r>
              <a:rPr lang="en-US" dirty="0" smtClean="0">
                <a:latin typeface="Avenir-Heavy"/>
              </a:rPr>
              <a:t>Although </a:t>
            </a:r>
            <a:r>
              <a:rPr lang="en-US" dirty="0">
                <a:latin typeface="Avenir-Heavy"/>
              </a:rPr>
              <a:t>this patient had nesidioblastosis, his recurrent hyperinsulinism was most likely secondary to metastatic insulinoma.</a:t>
            </a:r>
          </a:p>
          <a:p>
            <a:pPr>
              <a:lnSpc>
                <a:spcPct val="100000"/>
              </a:lnSpc>
            </a:pPr>
            <a:r>
              <a:rPr lang="en-US" dirty="0">
                <a:latin typeface="Avenir-Heavy"/>
              </a:rPr>
              <a:t>Radiofrequency ablation was successfully used for palliative purposes in managing metastatic insulinoma refractory to medical therapy.</a:t>
            </a:r>
            <a:endParaRPr lang="en-US" dirty="0"/>
          </a:p>
          <a:p>
            <a:endParaRPr lang="en-US" dirty="0"/>
          </a:p>
        </p:txBody>
      </p:sp>
      <p:sp>
        <p:nvSpPr>
          <p:cNvPr id="4" name="Rectangle 3"/>
          <p:cNvSpPr/>
          <p:nvPr/>
        </p:nvSpPr>
        <p:spPr>
          <a:xfrm>
            <a:off x="292100" y="5881013"/>
            <a:ext cx="6096000" cy="861774"/>
          </a:xfrm>
          <a:prstGeom prst="rect">
            <a:avLst/>
          </a:prstGeom>
        </p:spPr>
        <p:txBody>
          <a:bodyPr>
            <a:spAutoFit/>
          </a:bodyPr>
          <a:lstStyle/>
          <a:p>
            <a:r>
              <a:rPr lang="en-US" dirty="0"/>
              <a:t>Metastatic insulinoma in an adult patient with underlying nesidioblastosis</a:t>
            </a:r>
            <a:r>
              <a:rPr lang="en-US" sz="1400" dirty="0"/>
              <a:t/>
            </a:r>
            <a:br>
              <a:rPr lang="en-US" sz="1400" dirty="0"/>
            </a:br>
            <a:r>
              <a:rPr lang="it-IT" sz="1400" dirty="0"/>
              <a:t>Endocrinol. Invest. 30: 521-524, 2007</a:t>
            </a:r>
            <a:endParaRPr lang="en-US" sz="1400" dirty="0"/>
          </a:p>
        </p:txBody>
      </p:sp>
    </p:spTree>
    <p:extLst>
      <p:ext uri="{BB962C8B-B14F-4D97-AF65-F5344CB8AC3E}">
        <p14:creationId xmlns:p14="http://schemas.microsoft.com/office/powerpoint/2010/main" val="22537045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0"/>
            <a:ext cx="10515600" cy="5918200"/>
          </a:xfrm>
        </p:spPr>
        <p:txBody>
          <a:bodyPr>
            <a:normAutofit fontScale="92500"/>
          </a:bodyPr>
          <a:lstStyle/>
          <a:p>
            <a:pPr>
              <a:lnSpc>
                <a:spcPct val="150000"/>
              </a:lnSpc>
            </a:pPr>
            <a:r>
              <a:rPr lang="en-US" sz="2600" dirty="0"/>
              <a:t>DDX</a:t>
            </a:r>
          </a:p>
          <a:p>
            <a:pPr>
              <a:lnSpc>
                <a:spcPct val="150000"/>
              </a:lnSpc>
            </a:pPr>
            <a:r>
              <a:rPr lang="en-US" sz="2600" dirty="0"/>
              <a:t>Malignant </a:t>
            </a:r>
            <a:r>
              <a:rPr lang="en-US" sz="2600" dirty="0">
                <a:latin typeface="HelveticaNeue-BoldCond"/>
              </a:rPr>
              <a:t>insulinoma</a:t>
            </a:r>
          </a:p>
          <a:p>
            <a:pPr>
              <a:lnSpc>
                <a:spcPct val="150000"/>
              </a:lnSpc>
            </a:pPr>
            <a:r>
              <a:rPr lang="en-US" sz="2600" dirty="0">
                <a:latin typeface="HelveticaNeue-BoldCond"/>
              </a:rPr>
              <a:t>NIPHS or Insulinoma </a:t>
            </a:r>
          </a:p>
          <a:p>
            <a:pPr>
              <a:lnSpc>
                <a:spcPct val="150000"/>
              </a:lnSpc>
            </a:pPr>
            <a:r>
              <a:rPr lang="en-US" sz="2600" dirty="0"/>
              <a:t>Nasidioblastosis in adults</a:t>
            </a:r>
          </a:p>
          <a:p>
            <a:pPr>
              <a:lnSpc>
                <a:spcPct val="150000"/>
              </a:lnSpc>
            </a:pPr>
            <a:r>
              <a:rPr lang="en-US" sz="4400" b="1" dirty="0">
                <a:solidFill>
                  <a:srgbClr val="0070C0"/>
                </a:solidFill>
              </a:rPr>
              <a:t>Concurrent Insulinoma and Nesidioblastosis</a:t>
            </a:r>
          </a:p>
          <a:p>
            <a:pPr>
              <a:lnSpc>
                <a:spcPct val="150000"/>
              </a:lnSpc>
            </a:pPr>
            <a:r>
              <a:rPr lang="en-US" dirty="0"/>
              <a:t>Hypoglycemia after sleeve gastrectomy or Bariatric surgery</a:t>
            </a:r>
          </a:p>
          <a:p>
            <a:pPr>
              <a:lnSpc>
                <a:spcPct val="150000"/>
              </a:lnSpc>
            </a:pPr>
            <a:r>
              <a:rPr lang="en-US" dirty="0"/>
              <a:t>Factitious hypoglycemia</a:t>
            </a:r>
          </a:p>
          <a:p>
            <a:pPr>
              <a:lnSpc>
                <a:spcPct val="150000"/>
              </a:lnSpc>
            </a:pPr>
            <a:endParaRPr lang="en-US" dirty="0"/>
          </a:p>
        </p:txBody>
      </p:sp>
    </p:spTree>
    <p:extLst>
      <p:ext uri="{BB962C8B-B14F-4D97-AF65-F5344CB8AC3E}">
        <p14:creationId xmlns:p14="http://schemas.microsoft.com/office/powerpoint/2010/main" val="1034314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000"/>
            <a:ext cx="10515600" cy="1320800"/>
          </a:xfrm>
        </p:spPr>
        <p:txBody>
          <a:bodyPr>
            <a:normAutofit/>
          </a:bodyPr>
          <a:lstStyle/>
          <a:p>
            <a:r>
              <a:rPr lang="en-US" sz="3200" b="1" dirty="0">
                <a:solidFill>
                  <a:srgbClr val="0070C0"/>
                </a:solidFill>
              </a:rPr>
              <a:t>An Unusual Case of Concurrent Insulinoma and </a:t>
            </a:r>
            <a:r>
              <a:rPr lang="en-US" sz="3200" b="1" dirty="0" smtClean="0">
                <a:solidFill>
                  <a:srgbClr val="0070C0"/>
                </a:solidFill>
              </a:rPr>
              <a:t>Nesidioblastosis </a:t>
            </a:r>
            <a:r>
              <a:rPr lang="en-US" b="1" dirty="0" smtClean="0">
                <a:solidFill>
                  <a:srgbClr val="0070C0"/>
                </a:solidFill>
              </a:rPr>
              <a:t> </a:t>
            </a:r>
            <a:br>
              <a:rPr lang="en-US" b="1" dirty="0" smtClean="0">
                <a:solidFill>
                  <a:srgbClr val="0070C0"/>
                </a:solidFill>
              </a:rPr>
            </a:br>
            <a:r>
              <a:rPr lang="en-US" sz="2200" b="1" dirty="0" smtClean="0">
                <a:solidFill>
                  <a:srgbClr val="0070C0"/>
                </a:solidFill>
              </a:rPr>
              <a:t>J </a:t>
            </a:r>
            <a:r>
              <a:rPr lang="en-US" sz="2200" b="1" dirty="0">
                <a:solidFill>
                  <a:srgbClr val="0070C0"/>
                </a:solidFill>
              </a:rPr>
              <a:t>Pancreas (Online) 2008; 9(5):649-653</a:t>
            </a:r>
            <a:r>
              <a:rPr lang="en-US" sz="2200" b="1" dirty="0"/>
              <a:t>. </a:t>
            </a:r>
            <a:endParaRPr lang="en-US" sz="2200" dirty="0"/>
          </a:p>
        </p:txBody>
      </p:sp>
      <p:sp>
        <p:nvSpPr>
          <p:cNvPr id="3" name="Content Placeholder 2"/>
          <p:cNvSpPr>
            <a:spLocks noGrp="1"/>
          </p:cNvSpPr>
          <p:nvPr>
            <p:ph idx="1"/>
          </p:nvPr>
        </p:nvSpPr>
        <p:spPr>
          <a:xfrm>
            <a:off x="558800" y="1841500"/>
            <a:ext cx="10795000" cy="4648200"/>
          </a:xfrm>
        </p:spPr>
        <p:txBody>
          <a:bodyPr>
            <a:noAutofit/>
          </a:bodyPr>
          <a:lstStyle/>
          <a:p>
            <a:pPr>
              <a:lnSpc>
                <a:spcPct val="100000"/>
              </a:lnSpc>
            </a:pPr>
            <a:r>
              <a:rPr lang="en-US" dirty="0"/>
              <a:t>A 35-year-old female presented with a primary episode of acute psychosis during which her serum glucose level dropped to </a:t>
            </a:r>
            <a:r>
              <a:rPr lang="en-US" dirty="0">
                <a:solidFill>
                  <a:srgbClr val="0070C0"/>
                </a:solidFill>
              </a:rPr>
              <a:t>0.7</a:t>
            </a:r>
            <a:r>
              <a:rPr lang="en-US" dirty="0"/>
              <a:t> mmol/L (reference range: 3.5-5.5 mmol/L). Following correction of hypoglycaemia her psychiatric symptoms resolved. </a:t>
            </a:r>
            <a:endParaRPr lang="en-US" dirty="0" smtClean="0"/>
          </a:p>
          <a:p>
            <a:pPr>
              <a:lnSpc>
                <a:spcPct val="100000"/>
              </a:lnSpc>
            </a:pPr>
            <a:r>
              <a:rPr lang="en-US" dirty="0" smtClean="0"/>
              <a:t>During </a:t>
            </a:r>
            <a:r>
              <a:rPr lang="en-US" dirty="0"/>
              <a:t>a supervised 72-hour fast she developed a hypoglycaemic episode with a serum glucose of </a:t>
            </a:r>
            <a:r>
              <a:rPr lang="en-US" dirty="0">
                <a:solidFill>
                  <a:srgbClr val="0070C0"/>
                </a:solidFill>
              </a:rPr>
              <a:t>2.1</a:t>
            </a:r>
            <a:r>
              <a:rPr lang="en-US" dirty="0"/>
              <a:t> mmol/L, serum insulin of 52 pmol/L (reference value: greater than 36 pmol/L) and C-peptide of 340 pmol/L (reference value: greater than 200 pmol/L). </a:t>
            </a:r>
          </a:p>
          <a:p>
            <a:pPr>
              <a:lnSpc>
                <a:spcPct val="100000"/>
              </a:lnSpc>
            </a:pPr>
            <a:r>
              <a:rPr lang="en-US" dirty="0" smtClean="0"/>
              <a:t>CT,MRI, </a:t>
            </a:r>
            <a:r>
              <a:rPr lang="en-US" dirty="0"/>
              <a:t>an octreotide scan, </a:t>
            </a:r>
            <a:r>
              <a:rPr lang="en-US" dirty="0" smtClean="0"/>
              <a:t>EUS failed </a:t>
            </a:r>
            <a:r>
              <a:rPr lang="en-US" dirty="0"/>
              <a:t>to identify an insulinoma</a:t>
            </a:r>
            <a:r>
              <a:rPr lang="en-US" dirty="0" smtClean="0"/>
              <a:t>.</a:t>
            </a:r>
          </a:p>
        </p:txBody>
      </p:sp>
    </p:spTree>
    <p:extLst>
      <p:ext uri="{BB962C8B-B14F-4D97-AF65-F5344CB8AC3E}">
        <p14:creationId xmlns:p14="http://schemas.microsoft.com/office/powerpoint/2010/main" val="24595963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393700"/>
            <a:ext cx="10515600" cy="5664199"/>
          </a:xfrm>
        </p:spPr>
        <p:txBody>
          <a:bodyPr>
            <a:noAutofit/>
          </a:bodyPr>
          <a:lstStyle/>
          <a:p>
            <a:pPr>
              <a:lnSpc>
                <a:spcPct val="120000"/>
              </a:lnSpc>
            </a:pPr>
            <a:r>
              <a:rPr lang="en-US" sz="2400" dirty="0"/>
              <a:t> </a:t>
            </a:r>
            <a:r>
              <a:rPr lang="en-US" dirty="0"/>
              <a:t>Initial selective venous sampling of the splenic, superior mesenteric and portal veins was inconclusive with only one slightly elevated insulin level of 679 pmol/L in the proximal portal vein . </a:t>
            </a:r>
          </a:p>
          <a:p>
            <a:pPr>
              <a:lnSpc>
                <a:spcPct val="120000"/>
              </a:lnSpc>
            </a:pPr>
            <a:r>
              <a:rPr lang="en-US" dirty="0"/>
              <a:t>Repeat venous sampling six months later demonstrated one grossly elevated insulin level of 1,670 pmol/L within the proximal splenic vein suggestive of insulinoma, but not conclusive </a:t>
            </a:r>
            <a:r>
              <a:rPr lang="en-US" dirty="0" smtClean="0"/>
              <a:t>.</a:t>
            </a:r>
          </a:p>
          <a:p>
            <a:pPr>
              <a:lnSpc>
                <a:spcPct val="120000"/>
              </a:lnSpc>
            </a:pPr>
            <a:r>
              <a:rPr lang="en-US" dirty="0"/>
              <a:t>An extended glucose tolerance test produced five readings below 3 mmol/L between 180-300 min, with a final reading of 2.1 mmol/L. Proinsulin levels were elevated at 133 pmol/L (reference range: 0-10 pmol/L) and a screen for </a:t>
            </a:r>
            <a:r>
              <a:rPr lang="en-US" dirty="0" smtClean="0"/>
              <a:t>sulfonylureas </a:t>
            </a:r>
            <a:r>
              <a:rPr lang="en-US" dirty="0"/>
              <a:t>was negative. </a:t>
            </a:r>
          </a:p>
          <a:p>
            <a:pPr marL="0" indent="0">
              <a:lnSpc>
                <a:spcPct val="120000"/>
              </a:lnSpc>
              <a:buNone/>
            </a:pPr>
            <a:r>
              <a:rPr lang="en-US" sz="2400" dirty="0"/>
              <a:t/>
            </a:r>
            <a:br>
              <a:rPr lang="en-US" sz="2400" dirty="0"/>
            </a:br>
            <a:endParaRPr lang="en-US" sz="2400" dirty="0"/>
          </a:p>
          <a:p>
            <a:endParaRPr lang="en-US" sz="2400" dirty="0"/>
          </a:p>
        </p:txBody>
      </p:sp>
      <p:sp>
        <p:nvSpPr>
          <p:cNvPr id="4" name="Rectangle 3"/>
          <p:cNvSpPr/>
          <p:nvPr/>
        </p:nvSpPr>
        <p:spPr>
          <a:xfrm>
            <a:off x="139700" y="5842913"/>
            <a:ext cx="6096000" cy="861774"/>
          </a:xfrm>
          <a:prstGeom prst="rect">
            <a:avLst/>
          </a:prstGeom>
        </p:spPr>
        <p:txBody>
          <a:bodyPr>
            <a:spAutoFit/>
          </a:bodyPr>
          <a:lstStyle/>
          <a:p>
            <a:r>
              <a:rPr lang="en-US" b="1" dirty="0">
                <a:solidFill>
                  <a:srgbClr val="0070C0"/>
                </a:solidFill>
              </a:rPr>
              <a:t>An Unusual Case of Concurrent Insulinoma and Nesidioblastosis  </a:t>
            </a:r>
            <a:br>
              <a:rPr lang="en-US" b="1" dirty="0">
                <a:solidFill>
                  <a:srgbClr val="0070C0"/>
                </a:solidFill>
              </a:rPr>
            </a:br>
            <a:r>
              <a:rPr lang="en-US" sz="1400" b="1" dirty="0">
                <a:solidFill>
                  <a:srgbClr val="0070C0"/>
                </a:solidFill>
              </a:rPr>
              <a:t>J Pancreas (Online) 2008; 9(5):649-653</a:t>
            </a:r>
            <a:r>
              <a:rPr lang="en-US" sz="1400" b="1" dirty="0"/>
              <a:t>. </a:t>
            </a:r>
            <a:endParaRPr lang="en-US" dirty="0"/>
          </a:p>
        </p:txBody>
      </p:sp>
    </p:spTree>
    <p:extLst>
      <p:ext uri="{BB962C8B-B14F-4D97-AF65-F5344CB8AC3E}">
        <p14:creationId xmlns:p14="http://schemas.microsoft.com/office/powerpoint/2010/main" val="1422616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3700"/>
            <a:ext cx="10515600" cy="6159500"/>
          </a:xfrm>
        </p:spPr>
        <p:txBody>
          <a:bodyPr>
            <a:normAutofit fontScale="92500" lnSpcReduction="10000"/>
          </a:bodyPr>
          <a:lstStyle/>
          <a:p>
            <a:r>
              <a:rPr lang="en-US" dirty="0" smtClean="0"/>
              <a:t>Having </a:t>
            </a:r>
            <a:r>
              <a:rPr lang="en-US" dirty="0"/>
              <a:t>considered all the investigative findings, a tentative diagnosis of adult nesidioblastosis was made and the patient underwent an </a:t>
            </a:r>
            <a:r>
              <a:rPr lang="en-US" dirty="0">
                <a:solidFill>
                  <a:srgbClr val="0070C0"/>
                </a:solidFill>
              </a:rPr>
              <a:t>85% distal pancreatectomy</a:t>
            </a:r>
            <a:r>
              <a:rPr lang="en-US" dirty="0" smtClean="0">
                <a:solidFill>
                  <a:srgbClr val="0070C0"/>
                </a:solidFill>
              </a:rPr>
              <a:t>.</a:t>
            </a:r>
          </a:p>
          <a:p>
            <a:r>
              <a:rPr lang="en-US" dirty="0" smtClean="0"/>
              <a:t> </a:t>
            </a:r>
            <a:r>
              <a:rPr lang="en-US" dirty="0"/>
              <a:t>However, because of the grossly elevated insulin level within the splenic vein (on the second set of venous sampling) a high index of suspicion for the presence of an insulinoma was maintained</a:t>
            </a:r>
            <a:r>
              <a:rPr lang="en-US" dirty="0" smtClean="0"/>
              <a:t>.</a:t>
            </a:r>
          </a:p>
          <a:p>
            <a:r>
              <a:rPr lang="en-US" dirty="0" smtClean="0"/>
              <a:t> </a:t>
            </a:r>
            <a:r>
              <a:rPr lang="en-US" dirty="0"/>
              <a:t>A thorough macroscopic examination of the pancreas together </a:t>
            </a:r>
            <a:r>
              <a:rPr lang="en-US" dirty="0">
                <a:solidFill>
                  <a:srgbClr val="0070C0"/>
                </a:solidFill>
              </a:rPr>
              <a:t>with intra-operative ultrasound </a:t>
            </a:r>
            <a:r>
              <a:rPr lang="en-US" dirty="0"/>
              <a:t>were therefore performed and an </a:t>
            </a:r>
            <a:r>
              <a:rPr lang="en-US" dirty="0">
                <a:solidFill>
                  <a:srgbClr val="0070C0"/>
                </a:solidFill>
              </a:rPr>
              <a:t>8 mm lesion </a:t>
            </a:r>
            <a:r>
              <a:rPr lang="en-US" dirty="0"/>
              <a:t>within the postero-inferior aspect of the pancreatic tail was identified. </a:t>
            </a:r>
            <a:endParaRPr lang="en-US" dirty="0" smtClean="0"/>
          </a:p>
          <a:p>
            <a:r>
              <a:rPr lang="en-US" dirty="0" smtClean="0"/>
              <a:t>Intra-operative </a:t>
            </a:r>
            <a:r>
              <a:rPr lang="en-US" dirty="0"/>
              <a:t>frozen section confirmed that this was an insulinoma </a:t>
            </a:r>
            <a:r>
              <a:rPr lang="en-US" dirty="0" smtClean="0"/>
              <a:t>.</a:t>
            </a:r>
          </a:p>
          <a:p>
            <a:r>
              <a:rPr lang="en-US" dirty="0" smtClean="0"/>
              <a:t> </a:t>
            </a:r>
            <a:r>
              <a:rPr lang="en-US" dirty="0"/>
              <a:t>Further post-operative pathological analysis of the complete pancreatic resection specimen confirmed beta cell hyperplasia within enlarged pancreatic islets, containing pleomorphism and prominent nuclei consistent with </a:t>
            </a:r>
            <a:r>
              <a:rPr lang="en-US" dirty="0">
                <a:solidFill>
                  <a:srgbClr val="0070C0"/>
                </a:solidFill>
              </a:rPr>
              <a:t>nesidioblastosis and concurrent insulinoma </a:t>
            </a:r>
            <a:r>
              <a:rPr lang="en-US" dirty="0"/>
              <a:t>of the pancreatic tail </a:t>
            </a:r>
            <a:r>
              <a:rPr lang="en-US" dirty="0" smtClean="0"/>
              <a:t>. </a:t>
            </a:r>
          </a:p>
          <a:p>
            <a:r>
              <a:rPr lang="en-US" dirty="0" smtClean="0"/>
              <a:t>Thirty </a:t>
            </a:r>
            <a:r>
              <a:rPr lang="en-US" dirty="0"/>
              <a:t>months post-operatively the patient remains asymptomatic, with normal plasma glucose levels and has been discharged from follow-up. </a:t>
            </a:r>
          </a:p>
        </p:txBody>
      </p:sp>
    </p:spTree>
    <p:extLst>
      <p:ext uri="{BB962C8B-B14F-4D97-AF65-F5344CB8AC3E}">
        <p14:creationId xmlns:p14="http://schemas.microsoft.com/office/powerpoint/2010/main" val="3670594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000" b="1" dirty="0" smtClean="0">
                <a:solidFill>
                  <a:schemeClr val="accent1">
                    <a:lumMod val="75000"/>
                  </a:schemeClr>
                </a:solidFill>
              </a:rPr>
              <a:t>AGENDA:</a:t>
            </a:r>
            <a:endParaRPr lang="en-US" sz="8000" b="1" dirty="0">
              <a:solidFill>
                <a:schemeClr val="accent1">
                  <a:lumMod val="75000"/>
                </a:schemeClr>
              </a:solidFill>
            </a:endParaRPr>
          </a:p>
        </p:txBody>
      </p:sp>
      <p:sp>
        <p:nvSpPr>
          <p:cNvPr id="3" name="Content Placeholder 2"/>
          <p:cNvSpPr>
            <a:spLocks noGrp="1"/>
          </p:cNvSpPr>
          <p:nvPr>
            <p:ph idx="1"/>
          </p:nvPr>
        </p:nvSpPr>
        <p:spPr>
          <a:xfrm>
            <a:off x="838200" y="1690688"/>
            <a:ext cx="10515600" cy="4875212"/>
          </a:xfrm>
        </p:spPr>
        <p:txBody>
          <a:bodyPr/>
          <a:lstStyle/>
          <a:p>
            <a:r>
              <a:rPr lang="en-US" sz="3200" dirty="0" smtClean="0"/>
              <a:t>DDX</a:t>
            </a:r>
          </a:p>
          <a:p>
            <a:r>
              <a:rPr lang="en-US" sz="3200" dirty="0" smtClean="0"/>
              <a:t>Malignant </a:t>
            </a:r>
            <a:r>
              <a:rPr lang="en-US" sz="3200" dirty="0" smtClean="0">
                <a:latin typeface="HelveticaNeue-BoldCond"/>
              </a:rPr>
              <a:t>insulinoma</a:t>
            </a:r>
          </a:p>
          <a:p>
            <a:r>
              <a:rPr lang="en-US" sz="3200" dirty="0" smtClean="0">
                <a:latin typeface="HelveticaNeue-BoldCond"/>
              </a:rPr>
              <a:t>NIPHS or Insulinoma </a:t>
            </a:r>
          </a:p>
          <a:p>
            <a:r>
              <a:rPr lang="en-US" sz="3200" dirty="0" smtClean="0"/>
              <a:t>Nasidioblastosis in adults</a:t>
            </a:r>
          </a:p>
          <a:p>
            <a:r>
              <a:rPr lang="en-US" sz="3200" dirty="0" smtClean="0"/>
              <a:t>Concurrent </a:t>
            </a:r>
            <a:r>
              <a:rPr lang="en-US" sz="3200" dirty="0"/>
              <a:t>Insulinoma and Nesidioblastosis</a:t>
            </a:r>
            <a:endParaRPr lang="en-US" sz="3200" dirty="0" smtClean="0"/>
          </a:p>
          <a:p>
            <a:r>
              <a:rPr lang="en-US" sz="3200" dirty="0" smtClean="0"/>
              <a:t>Hypoglycemia after sleeve gastrectomy or Bariatric surgery</a:t>
            </a:r>
          </a:p>
          <a:p>
            <a:r>
              <a:rPr lang="en-US" sz="3200" dirty="0"/>
              <a:t>Factitious hypoglycemia</a:t>
            </a:r>
          </a:p>
          <a:p>
            <a:pPr marL="0" indent="0">
              <a:buNone/>
            </a:pPr>
            <a:endParaRPr lang="en-US" sz="3200" dirty="0" smtClean="0"/>
          </a:p>
          <a:p>
            <a:pPr marL="0" indent="0">
              <a:buNone/>
            </a:pPr>
            <a:endParaRPr lang="en-US" sz="3200" dirty="0" smtClean="0"/>
          </a:p>
          <a:p>
            <a:endParaRPr lang="en-US" sz="3200" dirty="0" smtClean="0"/>
          </a:p>
          <a:p>
            <a:endParaRPr lang="en-US" dirty="0" smtClean="0"/>
          </a:p>
          <a:p>
            <a:endParaRPr lang="en-US" dirty="0"/>
          </a:p>
        </p:txBody>
      </p:sp>
    </p:spTree>
    <p:extLst>
      <p:ext uri="{BB962C8B-B14F-4D97-AF65-F5344CB8AC3E}">
        <p14:creationId xmlns:p14="http://schemas.microsoft.com/office/powerpoint/2010/main" val="40683338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500" y="241300"/>
            <a:ext cx="11569700" cy="5935663"/>
          </a:xfrm>
        </p:spPr>
        <p:txBody>
          <a:bodyPr>
            <a:normAutofit/>
          </a:bodyPr>
          <a:lstStyle/>
          <a:p>
            <a:r>
              <a:rPr lang="en-US" dirty="0">
                <a:solidFill>
                  <a:srgbClr val="0070C0"/>
                </a:solidFill>
              </a:rPr>
              <a:t>Insulinoma</a:t>
            </a:r>
            <a:r>
              <a:rPr lang="en-US" dirty="0"/>
              <a:t> remains the most common cause of hyperinsulinaemic hypoglycaemia in adults</a:t>
            </a:r>
            <a:r>
              <a:rPr lang="en-US" dirty="0" smtClean="0"/>
              <a:t>.</a:t>
            </a:r>
          </a:p>
          <a:p>
            <a:r>
              <a:rPr lang="en-US" dirty="0" smtClean="0"/>
              <a:t> </a:t>
            </a:r>
            <a:r>
              <a:rPr lang="en-US" dirty="0">
                <a:solidFill>
                  <a:srgbClr val="0070C0"/>
                </a:solidFill>
              </a:rPr>
              <a:t>Nesidioblastosis</a:t>
            </a:r>
            <a:r>
              <a:rPr lang="en-US" dirty="0"/>
              <a:t> is a well recognised cause of persistent hyperinsulinaemic hypoglycaemia in infancy but is rarely reported in adulthood</a:t>
            </a:r>
            <a:r>
              <a:rPr lang="en-US" dirty="0" smtClean="0"/>
              <a:t>.</a:t>
            </a:r>
          </a:p>
          <a:p>
            <a:r>
              <a:rPr lang="en-US" dirty="0" smtClean="0"/>
              <a:t> </a:t>
            </a:r>
            <a:r>
              <a:rPr lang="en-US" dirty="0"/>
              <a:t>Recently, adult onset nesidioblastosis has become incorporated into the description of non-insulinoma pancreatogenous hypoglycaemic syndrome (NIPHS) </a:t>
            </a:r>
            <a:r>
              <a:rPr lang="en-US" dirty="0" smtClean="0"/>
              <a:t> </a:t>
            </a:r>
            <a:r>
              <a:rPr lang="en-US" dirty="0"/>
              <a:t>and there are 71 cases of adult nesidioblastosis in the literature with a </a:t>
            </a:r>
            <a:r>
              <a:rPr lang="en-US" dirty="0">
                <a:solidFill>
                  <a:srgbClr val="0070C0"/>
                </a:solidFill>
              </a:rPr>
              <a:t>reported prevalence between 0.5 and 5% </a:t>
            </a:r>
            <a:r>
              <a:rPr lang="en-US" dirty="0" smtClean="0">
                <a:solidFill>
                  <a:srgbClr val="0070C0"/>
                </a:solidFill>
              </a:rPr>
              <a:t>.</a:t>
            </a:r>
            <a:endParaRPr lang="en-US" dirty="0">
              <a:solidFill>
                <a:srgbClr val="0070C0"/>
              </a:solidFill>
            </a:endParaRPr>
          </a:p>
          <a:p>
            <a:r>
              <a:rPr lang="en-US" dirty="0" smtClean="0"/>
              <a:t>Characteristically </a:t>
            </a:r>
            <a:r>
              <a:rPr lang="en-US" dirty="0"/>
              <a:t>beta cell hypertrophy with enlarged and hyperchromatic nuclei in a lobulated islet cell arrangement are identified. Islet cells budding off exocrine ducts (</a:t>
            </a:r>
            <a:r>
              <a:rPr lang="en-US" dirty="0">
                <a:solidFill>
                  <a:srgbClr val="0070C0"/>
                </a:solidFill>
              </a:rPr>
              <a:t>ductuloinsular complexes</a:t>
            </a:r>
            <a:r>
              <a:rPr lang="en-US" dirty="0"/>
              <a:t>) with neoformation of islets from ducts are also described </a:t>
            </a:r>
            <a:r>
              <a:rPr lang="en-US" dirty="0" smtClean="0"/>
              <a:t>.</a:t>
            </a:r>
          </a:p>
        </p:txBody>
      </p:sp>
      <p:sp>
        <p:nvSpPr>
          <p:cNvPr id="4" name="Rectangle 3"/>
          <p:cNvSpPr/>
          <p:nvPr/>
        </p:nvSpPr>
        <p:spPr>
          <a:xfrm>
            <a:off x="317500" y="6176963"/>
            <a:ext cx="6096000" cy="523220"/>
          </a:xfrm>
          <a:prstGeom prst="rect">
            <a:avLst/>
          </a:prstGeom>
        </p:spPr>
        <p:txBody>
          <a:bodyPr>
            <a:spAutoFit/>
          </a:bodyPr>
          <a:lstStyle/>
          <a:p>
            <a:r>
              <a:rPr lang="en-US" sz="1600" b="1" dirty="0"/>
              <a:t>An Unusual Case of Concurrent Insulinoma and Nesidioblastosis  </a:t>
            </a:r>
            <a:br>
              <a:rPr lang="en-US" sz="1600" b="1" dirty="0"/>
            </a:br>
            <a:r>
              <a:rPr lang="en-US" sz="1200" b="1" dirty="0"/>
              <a:t>J Pancreas (Online) 2008; 9(5):649-653. </a:t>
            </a:r>
            <a:endParaRPr lang="en-US" sz="1600" dirty="0"/>
          </a:p>
        </p:txBody>
      </p:sp>
    </p:spTree>
    <p:extLst>
      <p:ext uri="{BB962C8B-B14F-4D97-AF65-F5344CB8AC3E}">
        <p14:creationId xmlns:p14="http://schemas.microsoft.com/office/powerpoint/2010/main" val="3651488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4896" r="2708"/>
          <a:stretch/>
        </p:blipFill>
        <p:spPr>
          <a:xfrm>
            <a:off x="3365499" y="21644"/>
            <a:ext cx="8826500" cy="5397500"/>
          </a:xfrm>
        </p:spPr>
      </p:pic>
      <p:sp>
        <p:nvSpPr>
          <p:cNvPr id="7" name="Rectangle 6"/>
          <p:cNvSpPr/>
          <p:nvPr/>
        </p:nvSpPr>
        <p:spPr>
          <a:xfrm>
            <a:off x="101600" y="5903893"/>
            <a:ext cx="6096000" cy="954107"/>
          </a:xfrm>
          <a:prstGeom prst="rect">
            <a:avLst/>
          </a:prstGeom>
        </p:spPr>
        <p:txBody>
          <a:bodyPr>
            <a:spAutoFit/>
          </a:bodyPr>
          <a:lstStyle/>
          <a:p>
            <a:r>
              <a:rPr lang="en-US" sz="2000" dirty="0"/>
              <a:t>Hypoglycemia due to an adult-onset nesidioblastosis, a diagnostic and management dilemma</a:t>
            </a:r>
            <a:r>
              <a:rPr lang="en-US" sz="1400" dirty="0"/>
              <a:t/>
            </a:r>
            <a:br>
              <a:rPr lang="en-US" sz="1400" dirty="0"/>
            </a:br>
            <a:r>
              <a:rPr lang="sv-SE" sz="1400" b="1" dirty="0" smtClean="0">
                <a:hlinkClick r:id="rId3"/>
              </a:rPr>
              <a:t> </a:t>
            </a:r>
            <a:r>
              <a:rPr lang="sv-SE" sz="1400" b="1" dirty="0">
                <a:hlinkClick r:id="rId3"/>
              </a:rPr>
              <a:t>J Med</a:t>
            </a:r>
            <a:r>
              <a:rPr lang="sv-SE" sz="1400" b="1" dirty="0"/>
              <a:t>. 2012 Apr-Jun; 2(2): 45–47</a:t>
            </a:r>
            <a:endParaRPr lang="en-US" sz="1400" dirty="0"/>
          </a:p>
        </p:txBody>
      </p:sp>
      <p:sp>
        <p:nvSpPr>
          <p:cNvPr id="8" name="Rectangle 7"/>
          <p:cNvSpPr/>
          <p:nvPr/>
        </p:nvSpPr>
        <p:spPr>
          <a:xfrm>
            <a:off x="317500" y="576927"/>
            <a:ext cx="2832100" cy="1938992"/>
          </a:xfrm>
          <a:prstGeom prst="rect">
            <a:avLst/>
          </a:prstGeom>
        </p:spPr>
        <p:txBody>
          <a:bodyPr wrap="square">
            <a:spAutoFit/>
          </a:bodyPr>
          <a:lstStyle/>
          <a:p>
            <a:r>
              <a:rPr lang="en-US" sz="2400" dirty="0">
                <a:solidFill>
                  <a:srgbClr val="666666"/>
                </a:solidFill>
                <a:latin typeface="Times New Roman" panose="02020603050405020304" pitchFamily="18" charset="0"/>
              </a:rPr>
              <a:t>Ductal insular complex. Islet cells (single arrow) entering into the duct (double arrows) </a:t>
            </a:r>
            <a:endParaRPr lang="en-US" dirty="0"/>
          </a:p>
        </p:txBody>
      </p:sp>
    </p:spTree>
    <p:extLst>
      <p:ext uri="{BB962C8B-B14F-4D97-AF65-F5344CB8AC3E}">
        <p14:creationId xmlns:p14="http://schemas.microsoft.com/office/powerpoint/2010/main" val="4028440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9955" y="1"/>
            <a:ext cx="9002045" cy="5803900"/>
          </a:xfrm>
        </p:spPr>
      </p:pic>
      <p:sp>
        <p:nvSpPr>
          <p:cNvPr id="5" name="Rectangle 4"/>
          <p:cNvSpPr/>
          <p:nvPr/>
        </p:nvSpPr>
        <p:spPr>
          <a:xfrm>
            <a:off x="141954" y="5913864"/>
            <a:ext cx="6830345" cy="830997"/>
          </a:xfrm>
          <a:prstGeom prst="rect">
            <a:avLst/>
          </a:prstGeom>
        </p:spPr>
        <p:txBody>
          <a:bodyPr wrap="square">
            <a:spAutoFit/>
          </a:bodyPr>
          <a:lstStyle/>
          <a:p>
            <a:r>
              <a:rPr lang="en-US" dirty="0"/>
              <a:t>Hypoglycemia due to an adult-onset nesidioblastosis, a diagnostic and management dilemma</a:t>
            </a:r>
            <a:r>
              <a:rPr lang="en-US" sz="1200" dirty="0"/>
              <a:t/>
            </a:r>
            <a:br>
              <a:rPr lang="en-US" sz="1200" dirty="0"/>
            </a:br>
            <a:r>
              <a:rPr lang="sv-SE" sz="1200" b="1" dirty="0">
                <a:hlinkClick r:id="rId3"/>
              </a:rPr>
              <a:t> J Med</a:t>
            </a:r>
            <a:r>
              <a:rPr lang="sv-SE" sz="1200" b="1" dirty="0"/>
              <a:t>. 2012 Apr-Jun; 2(2): 45–47</a:t>
            </a:r>
            <a:endParaRPr lang="en-US" sz="1200" dirty="0"/>
          </a:p>
        </p:txBody>
      </p:sp>
      <p:sp>
        <p:nvSpPr>
          <p:cNvPr id="6" name="Rectangle 5"/>
          <p:cNvSpPr/>
          <p:nvPr/>
        </p:nvSpPr>
        <p:spPr>
          <a:xfrm>
            <a:off x="345154" y="375335"/>
            <a:ext cx="2639346" cy="2677656"/>
          </a:xfrm>
          <a:prstGeom prst="rect">
            <a:avLst/>
          </a:prstGeom>
        </p:spPr>
        <p:txBody>
          <a:bodyPr wrap="square">
            <a:spAutoFit/>
          </a:bodyPr>
          <a:lstStyle/>
          <a:p>
            <a:r>
              <a:rPr lang="en-US" sz="2800" dirty="0">
                <a:solidFill>
                  <a:srgbClr val="666666"/>
                </a:solidFill>
                <a:latin typeface="Times New Roman" panose="02020603050405020304" pitchFamily="18" charset="0"/>
              </a:rPr>
              <a:t>Islet cell pleomorphism. Marked difference in size of cells within same islet </a:t>
            </a:r>
            <a:endParaRPr lang="en-US" sz="2800" dirty="0"/>
          </a:p>
        </p:txBody>
      </p:sp>
    </p:spTree>
    <p:extLst>
      <p:ext uri="{BB962C8B-B14F-4D97-AF65-F5344CB8AC3E}">
        <p14:creationId xmlns:p14="http://schemas.microsoft.com/office/powerpoint/2010/main" val="3538623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 y="495300"/>
            <a:ext cx="11391900" cy="5681663"/>
          </a:xfrm>
        </p:spPr>
        <p:txBody>
          <a:bodyPr/>
          <a:lstStyle/>
          <a:p>
            <a:pPr>
              <a:lnSpc>
                <a:spcPct val="100000"/>
              </a:lnSpc>
            </a:pPr>
            <a:r>
              <a:rPr lang="en-US" sz="3200" dirty="0"/>
              <a:t>Clinical and biochemical differentiation between nesidioblastosis and insulinoma is problematic</a:t>
            </a:r>
            <a:r>
              <a:rPr lang="en-US" sz="3200" dirty="0" smtClean="0"/>
              <a:t>.</a:t>
            </a:r>
          </a:p>
          <a:p>
            <a:pPr>
              <a:lnSpc>
                <a:spcPct val="100000"/>
              </a:lnSpc>
            </a:pPr>
            <a:r>
              <a:rPr lang="en-US" sz="3200" dirty="0" smtClean="0"/>
              <a:t> </a:t>
            </a:r>
            <a:r>
              <a:rPr lang="en-US" sz="3200" dirty="0"/>
              <a:t>Most patients have hypoglycaemic episodes occurring with </a:t>
            </a:r>
            <a:r>
              <a:rPr lang="en-US" sz="3200" dirty="0">
                <a:solidFill>
                  <a:srgbClr val="0070C0"/>
                </a:solidFill>
              </a:rPr>
              <a:t>fasting or exercise</a:t>
            </a:r>
            <a:r>
              <a:rPr lang="en-US" sz="3200" dirty="0"/>
              <a:t> during which inappropriately high insulin and C peptide levels are recorded</a:t>
            </a:r>
            <a:r>
              <a:rPr lang="en-US" sz="3200" dirty="0" smtClean="0"/>
              <a:t>.</a:t>
            </a:r>
          </a:p>
          <a:p>
            <a:pPr>
              <a:lnSpc>
                <a:spcPct val="100000"/>
              </a:lnSpc>
            </a:pPr>
            <a:r>
              <a:rPr lang="en-US" sz="3200" dirty="0" smtClean="0"/>
              <a:t>The </a:t>
            </a:r>
            <a:r>
              <a:rPr lang="en-US" sz="3200" dirty="0"/>
              <a:t>best diagnostic test for the detection of </a:t>
            </a:r>
            <a:r>
              <a:rPr lang="en-US" sz="3200" dirty="0" smtClean="0"/>
              <a:t>endogenous hyperinsulinaemia </a:t>
            </a:r>
            <a:r>
              <a:rPr lang="en-US" sz="3200" dirty="0"/>
              <a:t>in adults is a supervised 72-hour fast. </a:t>
            </a:r>
            <a:endParaRPr lang="en-US" sz="3200" dirty="0" smtClean="0"/>
          </a:p>
          <a:p>
            <a:pPr>
              <a:lnSpc>
                <a:spcPct val="100000"/>
              </a:lnSpc>
            </a:pPr>
            <a:r>
              <a:rPr lang="en-US" sz="3200" dirty="0" smtClean="0"/>
              <a:t>The </a:t>
            </a:r>
            <a:r>
              <a:rPr lang="en-US" sz="3200" dirty="0"/>
              <a:t>presence of </a:t>
            </a:r>
            <a:r>
              <a:rPr lang="en-US" sz="3200" dirty="0">
                <a:solidFill>
                  <a:srgbClr val="0070C0"/>
                </a:solidFill>
              </a:rPr>
              <a:t>post-prandial</a:t>
            </a:r>
            <a:r>
              <a:rPr lang="en-US" sz="3200" dirty="0"/>
              <a:t> hypoglycaemic episodes has been suggested as diagnostic for nesidioblastosis .</a:t>
            </a:r>
          </a:p>
          <a:p>
            <a:endParaRPr lang="en-US" dirty="0"/>
          </a:p>
        </p:txBody>
      </p:sp>
      <p:sp>
        <p:nvSpPr>
          <p:cNvPr id="4" name="Rectangle 3"/>
          <p:cNvSpPr/>
          <p:nvPr/>
        </p:nvSpPr>
        <p:spPr>
          <a:xfrm>
            <a:off x="152400" y="6076276"/>
            <a:ext cx="6985000" cy="584775"/>
          </a:xfrm>
          <a:prstGeom prst="rect">
            <a:avLst/>
          </a:prstGeom>
        </p:spPr>
        <p:txBody>
          <a:bodyPr wrap="square">
            <a:spAutoFit/>
          </a:bodyPr>
          <a:lstStyle/>
          <a:p>
            <a:r>
              <a:rPr lang="en-US" b="1" dirty="0"/>
              <a:t>An Unusual Case of Concurrent Insulinoma and Nesidioblastosis  </a:t>
            </a:r>
            <a:br>
              <a:rPr lang="en-US" b="1" dirty="0"/>
            </a:br>
            <a:r>
              <a:rPr lang="en-US" sz="1400" b="1" dirty="0"/>
              <a:t>J Pancreas (Online) 2008; 9(5):649-653. </a:t>
            </a:r>
            <a:endParaRPr lang="en-US" dirty="0"/>
          </a:p>
        </p:txBody>
      </p:sp>
    </p:spTree>
    <p:extLst>
      <p:ext uri="{BB962C8B-B14F-4D97-AF65-F5344CB8AC3E}">
        <p14:creationId xmlns:p14="http://schemas.microsoft.com/office/powerpoint/2010/main" val="15608947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7500"/>
            <a:ext cx="10515600" cy="6388100"/>
          </a:xfrm>
        </p:spPr>
        <p:txBody>
          <a:bodyPr>
            <a:normAutofit/>
          </a:bodyPr>
          <a:lstStyle/>
          <a:p>
            <a:pPr marL="0" indent="0">
              <a:lnSpc>
                <a:spcPct val="100000"/>
              </a:lnSpc>
              <a:buNone/>
            </a:pPr>
            <a:r>
              <a:rPr lang="en-US" dirty="0" smtClean="0"/>
              <a:t> </a:t>
            </a:r>
          </a:p>
          <a:p>
            <a:pPr>
              <a:lnSpc>
                <a:spcPct val="100000"/>
              </a:lnSpc>
            </a:pPr>
            <a:r>
              <a:rPr lang="en-US" sz="3200" dirty="0" smtClean="0"/>
              <a:t>When </a:t>
            </a:r>
            <a:r>
              <a:rPr lang="en-US" sz="3200" dirty="0"/>
              <a:t>conventional radiological methods fail to confirm a diagnosis interventional approaches can be employed. </a:t>
            </a:r>
            <a:endParaRPr lang="en-US" sz="3200" dirty="0" smtClean="0"/>
          </a:p>
          <a:p>
            <a:pPr>
              <a:lnSpc>
                <a:spcPct val="100000"/>
              </a:lnSpc>
            </a:pPr>
            <a:r>
              <a:rPr lang="en-US" sz="3200" dirty="0" smtClean="0"/>
              <a:t>Traditionally </a:t>
            </a:r>
            <a:r>
              <a:rPr lang="en-US" sz="3200" dirty="0"/>
              <a:t>transhepatic venous sampling has been shown not only to confirm the presence of an insulinoma but is also able to locate tumours by demonstrating the elevation of insulin in samples obtained at specific sites along the portal, splenic and superior mesenteric veins</a:t>
            </a:r>
            <a:r>
              <a:rPr lang="en-US" sz="3200" dirty="0" smtClean="0"/>
              <a:t>.</a:t>
            </a:r>
          </a:p>
          <a:p>
            <a:pPr marL="0" indent="0">
              <a:buNone/>
            </a:pPr>
            <a:r>
              <a:rPr lang="en-US" dirty="0" smtClean="0"/>
              <a:t> </a:t>
            </a:r>
          </a:p>
        </p:txBody>
      </p:sp>
      <p:sp>
        <p:nvSpPr>
          <p:cNvPr id="4" name="Rectangle 3"/>
          <p:cNvSpPr/>
          <p:nvPr/>
        </p:nvSpPr>
        <p:spPr>
          <a:xfrm>
            <a:off x="342900" y="5843826"/>
            <a:ext cx="6096000" cy="861774"/>
          </a:xfrm>
          <a:prstGeom prst="rect">
            <a:avLst/>
          </a:prstGeom>
        </p:spPr>
        <p:txBody>
          <a:bodyPr>
            <a:spAutoFit/>
          </a:bodyPr>
          <a:lstStyle/>
          <a:p>
            <a:r>
              <a:rPr lang="en-US" b="1" dirty="0">
                <a:solidFill>
                  <a:srgbClr val="0070C0"/>
                </a:solidFill>
              </a:rPr>
              <a:t>An Unusual Case of Concurrent Insulinoma and Nesidioblastosis  </a:t>
            </a:r>
            <a:br>
              <a:rPr lang="en-US" b="1" dirty="0">
                <a:solidFill>
                  <a:srgbClr val="0070C0"/>
                </a:solidFill>
              </a:rPr>
            </a:br>
            <a:r>
              <a:rPr lang="en-US" sz="1400" b="1" dirty="0">
                <a:solidFill>
                  <a:srgbClr val="0070C0"/>
                </a:solidFill>
              </a:rPr>
              <a:t>J Pancreas (Online) 2008; 9(5):649-653</a:t>
            </a:r>
            <a:r>
              <a:rPr lang="en-US" sz="1400" b="1" dirty="0"/>
              <a:t>. </a:t>
            </a:r>
            <a:endParaRPr lang="en-US" dirty="0"/>
          </a:p>
        </p:txBody>
      </p:sp>
    </p:spTree>
    <p:extLst>
      <p:ext uri="{BB962C8B-B14F-4D97-AF65-F5344CB8AC3E}">
        <p14:creationId xmlns:p14="http://schemas.microsoft.com/office/powerpoint/2010/main" val="24684535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6100"/>
            <a:ext cx="10515600" cy="5630863"/>
          </a:xfrm>
        </p:spPr>
        <p:txBody>
          <a:bodyPr/>
          <a:lstStyle/>
          <a:p>
            <a:r>
              <a:rPr lang="en-US" sz="3200" dirty="0"/>
              <a:t>In one study of ten patients with insulinoma, Cho </a:t>
            </a:r>
            <a:r>
              <a:rPr lang="en-US" sz="3200" i="1" dirty="0"/>
              <a:t>et al</a:t>
            </a:r>
            <a:r>
              <a:rPr lang="en-US" sz="3200" dirty="0"/>
              <a:t>. [8] reported that tumours in the pancreatic </a:t>
            </a:r>
            <a:r>
              <a:rPr lang="en-US" sz="3200" dirty="0">
                <a:solidFill>
                  <a:srgbClr val="0070C0"/>
                </a:solidFill>
              </a:rPr>
              <a:t>head</a:t>
            </a:r>
            <a:r>
              <a:rPr lang="en-US" sz="3200" dirty="0"/>
              <a:t> produced abnormal insulin elevation in venous samples obtained from the </a:t>
            </a:r>
            <a:r>
              <a:rPr lang="en-US" sz="3200" dirty="0">
                <a:solidFill>
                  <a:srgbClr val="0070C0"/>
                </a:solidFill>
              </a:rPr>
              <a:t>superior mesenteric and portal veins. </a:t>
            </a:r>
          </a:p>
          <a:p>
            <a:r>
              <a:rPr lang="en-US" sz="3200" dirty="0"/>
              <a:t>Insulinomas in the </a:t>
            </a:r>
            <a:r>
              <a:rPr lang="en-US" sz="3200" dirty="0">
                <a:solidFill>
                  <a:srgbClr val="0070C0"/>
                </a:solidFill>
              </a:rPr>
              <a:t>pancreatic neck </a:t>
            </a:r>
            <a:r>
              <a:rPr lang="en-US" sz="3200" dirty="0"/>
              <a:t>caused a step-up in the insulin concentration in the </a:t>
            </a:r>
            <a:r>
              <a:rPr lang="en-US" sz="3200" dirty="0">
                <a:solidFill>
                  <a:srgbClr val="0070C0"/>
                </a:solidFill>
              </a:rPr>
              <a:t>splenic vein near the confluence with the portal vein and superior mesenteric vein, </a:t>
            </a:r>
          </a:p>
          <a:p>
            <a:r>
              <a:rPr lang="en-US" sz="3200" dirty="0"/>
              <a:t>whilst those occurring in </a:t>
            </a:r>
            <a:r>
              <a:rPr lang="en-US" sz="3200" dirty="0">
                <a:solidFill>
                  <a:srgbClr val="0070C0"/>
                </a:solidFill>
              </a:rPr>
              <a:t>the body and tail </a:t>
            </a:r>
            <a:r>
              <a:rPr lang="en-US" sz="3200" dirty="0"/>
              <a:t>of the pancreas resulted in increased insulin levels within the </a:t>
            </a:r>
            <a:r>
              <a:rPr lang="en-US" sz="3200" dirty="0">
                <a:solidFill>
                  <a:srgbClr val="0070C0"/>
                </a:solidFill>
              </a:rPr>
              <a:t>splenic veins</a:t>
            </a:r>
            <a:r>
              <a:rPr lang="en-US" sz="3200" dirty="0"/>
              <a:t>. </a:t>
            </a:r>
          </a:p>
          <a:p>
            <a:endParaRPr lang="en-US" dirty="0"/>
          </a:p>
        </p:txBody>
      </p:sp>
      <p:sp>
        <p:nvSpPr>
          <p:cNvPr id="4" name="Rectangle 3"/>
          <p:cNvSpPr/>
          <p:nvPr/>
        </p:nvSpPr>
        <p:spPr>
          <a:xfrm>
            <a:off x="406400" y="5855613"/>
            <a:ext cx="6096000" cy="861774"/>
          </a:xfrm>
          <a:prstGeom prst="rect">
            <a:avLst/>
          </a:prstGeom>
        </p:spPr>
        <p:txBody>
          <a:bodyPr>
            <a:spAutoFit/>
          </a:bodyPr>
          <a:lstStyle/>
          <a:p>
            <a:r>
              <a:rPr lang="en-US" b="1" dirty="0"/>
              <a:t>An Unusual Case of Concurrent Insulinoma and Nesidioblastosis  </a:t>
            </a:r>
            <a:br>
              <a:rPr lang="en-US" b="1" dirty="0"/>
            </a:br>
            <a:r>
              <a:rPr lang="en-US" sz="1400" b="1" dirty="0"/>
              <a:t>J Pancreas (Online) 2008; 9(5):649-653. </a:t>
            </a:r>
            <a:endParaRPr lang="en-US" dirty="0"/>
          </a:p>
        </p:txBody>
      </p:sp>
    </p:spTree>
    <p:extLst>
      <p:ext uri="{BB962C8B-B14F-4D97-AF65-F5344CB8AC3E}">
        <p14:creationId xmlns:p14="http://schemas.microsoft.com/office/powerpoint/2010/main" val="850684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300702"/>
          </a:xfrm>
        </p:spPr>
        <p:txBody>
          <a:bodyPr>
            <a:normAutofit/>
          </a:bodyPr>
          <a:lstStyle/>
          <a:p>
            <a:r>
              <a:rPr lang="en-US" dirty="0" smtClean="0"/>
              <a:t>A </a:t>
            </a:r>
            <a:r>
              <a:rPr lang="en-US" dirty="0"/>
              <a:t>review of the limited literature identified two previous cases of patients having diagnoses of both insulinoma and nesidioblastosis at separate intervals, but no cases of concurrent insulinoma and nesidioblastosis. One of the patients had histologically proven nesidioblastosis within the pancreatic body resected followed nine years later by enucleation of two insulinomas (5 and 15 mm) [10</a:t>
            </a:r>
            <a:r>
              <a:rPr lang="en-US" dirty="0" smtClean="0"/>
              <a:t>],</a:t>
            </a:r>
          </a:p>
          <a:p>
            <a:r>
              <a:rPr lang="en-US" dirty="0" smtClean="0"/>
              <a:t> </a:t>
            </a:r>
            <a:r>
              <a:rPr lang="en-US" dirty="0"/>
              <a:t>whilst the second patient presented with recurrent symptoms of hyperinsulinaemic hypoglycaemia six years after enucleation for insulinoma, and subsequent distal pancreatectomy revealed nesidioblastosis [11</a:t>
            </a:r>
            <a:r>
              <a:rPr lang="en-US" dirty="0" smtClean="0"/>
              <a:t>].</a:t>
            </a:r>
          </a:p>
          <a:p>
            <a:pPr marL="0" indent="0">
              <a:buNone/>
            </a:pPr>
            <a:r>
              <a:rPr lang="en-US" dirty="0" smtClean="0"/>
              <a:t> </a:t>
            </a:r>
            <a:endParaRPr lang="en-US" dirty="0"/>
          </a:p>
        </p:txBody>
      </p:sp>
      <p:sp>
        <p:nvSpPr>
          <p:cNvPr id="4" name="Rectangle 3"/>
          <p:cNvSpPr/>
          <p:nvPr/>
        </p:nvSpPr>
        <p:spPr>
          <a:xfrm>
            <a:off x="469900" y="5986502"/>
            <a:ext cx="6096000" cy="553998"/>
          </a:xfrm>
          <a:prstGeom prst="rect">
            <a:avLst/>
          </a:prstGeom>
        </p:spPr>
        <p:txBody>
          <a:bodyPr>
            <a:spAutoFit/>
          </a:bodyPr>
          <a:lstStyle/>
          <a:p>
            <a:r>
              <a:rPr lang="en-US" sz="1600" b="1" dirty="0"/>
              <a:t>An Unusual Case of Concurrent Insulinoma and Nesidioblastosis  </a:t>
            </a:r>
            <a:r>
              <a:rPr lang="en-US" b="1" dirty="0"/>
              <a:t/>
            </a:r>
            <a:br>
              <a:rPr lang="en-US" b="1" dirty="0"/>
            </a:br>
            <a:r>
              <a:rPr lang="en-US" sz="1400" b="1" dirty="0"/>
              <a:t>J Pancreas (Online) 2008; 9(5):649-653. </a:t>
            </a:r>
            <a:endParaRPr lang="en-US" dirty="0"/>
          </a:p>
        </p:txBody>
      </p:sp>
    </p:spTree>
    <p:extLst>
      <p:ext uri="{BB962C8B-B14F-4D97-AF65-F5344CB8AC3E}">
        <p14:creationId xmlns:p14="http://schemas.microsoft.com/office/powerpoint/2010/main" val="17646283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482600"/>
            <a:ext cx="11264900" cy="6070600"/>
          </a:xfrm>
        </p:spPr>
        <p:txBody>
          <a:bodyPr>
            <a:normAutofit/>
          </a:bodyPr>
          <a:lstStyle/>
          <a:p>
            <a:pPr>
              <a:lnSpc>
                <a:spcPct val="150000"/>
              </a:lnSpc>
            </a:pPr>
            <a:r>
              <a:rPr lang="en-US" dirty="0"/>
              <a:t>DDX</a:t>
            </a:r>
          </a:p>
          <a:p>
            <a:pPr>
              <a:lnSpc>
                <a:spcPct val="150000"/>
              </a:lnSpc>
            </a:pPr>
            <a:r>
              <a:rPr lang="en-US" dirty="0"/>
              <a:t>Malignant </a:t>
            </a:r>
            <a:r>
              <a:rPr lang="en-US" dirty="0">
                <a:latin typeface="HelveticaNeue-BoldCond"/>
              </a:rPr>
              <a:t>insulinoma</a:t>
            </a:r>
          </a:p>
          <a:p>
            <a:pPr>
              <a:lnSpc>
                <a:spcPct val="150000"/>
              </a:lnSpc>
            </a:pPr>
            <a:r>
              <a:rPr lang="en-US" dirty="0">
                <a:latin typeface="HelveticaNeue-BoldCond"/>
              </a:rPr>
              <a:t>NIPHS or Insulinoma </a:t>
            </a:r>
          </a:p>
          <a:p>
            <a:pPr>
              <a:lnSpc>
                <a:spcPct val="150000"/>
              </a:lnSpc>
            </a:pPr>
            <a:r>
              <a:rPr lang="en-US" dirty="0"/>
              <a:t>Nasidioblastosis in adults</a:t>
            </a:r>
          </a:p>
          <a:p>
            <a:pPr>
              <a:lnSpc>
                <a:spcPct val="150000"/>
              </a:lnSpc>
            </a:pPr>
            <a:r>
              <a:rPr lang="en-US" dirty="0"/>
              <a:t>Concurrent Insulinoma and Nesidioblastosis</a:t>
            </a:r>
          </a:p>
          <a:p>
            <a:pPr>
              <a:lnSpc>
                <a:spcPct val="150000"/>
              </a:lnSpc>
            </a:pPr>
            <a:r>
              <a:rPr lang="en-US" sz="3500" b="1" dirty="0">
                <a:solidFill>
                  <a:srgbClr val="0070C0"/>
                </a:solidFill>
              </a:rPr>
              <a:t>Hypoglycemia after sleeve gastrectomy or Bariatric surgery</a:t>
            </a:r>
          </a:p>
          <a:p>
            <a:pPr>
              <a:lnSpc>
                <a:spcPct val="150000"/>
              </a:lnSpc>
            </a:pPr>
            <a:r>
              <a:rPr lang="en-US" dirty="0"/>
              <a:t>Factitious hypoglycemia</a:t>
            </a:r>
          </a:p>
          <a:p>
            <a:endParaRPr lang="en-US" dirty="0"/>
          </a:p>
        </p:txBody>
      </p:sp>
    </p:spTree>
    <p:extLst>
      <p:ext uri="{BB962C8B-B14F-4D97-AF65-F5344CB8AC3E}">
        <p14:creationId xmlns:p14="http://schemas.microsoft.com/office/powerpoint/2010/main" val="24298582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131413"/>
                </a:solidFill>
                <a:latin typeface="RmrfjfAdvTTb8864ccf.B"/>
              </a:rPr>
              <a:t>Insulinoma After Bariatric Surgery: Diagnostic Dilemma</a:t>
            </a:r>
            <a:br>
              <a:rPr lang="en-US" sz="3200" dirty="0">
                <a:solidFill>
                  <a:srgbClr val="131413"/>
                </a:solidFill>
                <a:latin typeface="RmrfjfAdvTTb8864ccf.B"/>
              </a:rPr>
            </a:br>
            <a:r>
              <a:rPr lang="en-US" sz="3200" dirty="0">
                <a:solidFill>
                  <a:srgbClr val="131413"/>
                </a:solidFill>
                <a:latin typeface="RmrfjfAdvTTb8864ccf.B"/>
              </a:rPr>
              <a:t>and Therapeutic </a:t>
            </a:r>
            <a:r>
              <a:rPr lang="en-US" sz="3200" dirty="0" smtClean="0">
                <a:solidFill>
                  <a:srgbClr val="131413"/>
                </a:solidFill>
                <a:latin typeface="RmrfjfAdvTTb8864ccf.B"/>
              </a:rPr>
              <a:t>Approaches </a:t>
            </a:r>
            <a:br>
              <a:rPr lang="en-US" sz="3200" dirty="0" smtClean="0">
                <a:solidFill>
                  <a:srgbClr val="131413"/>
                </a:solidFill>
                <a:latin typeface="RmrfjfAdvTTb8864ccf.B"/>
              </a:rPr>
            </a:br>
            <a:r>
              <a:rPr lang="en-US" sz="2400" dirty="0" smtClean="0"/>
              <a:t>Springer </a:t>
            </a:r>
            <a:r>
              <a:rPr lang="en-US" sz="2400" dirty="0"/>
              <a:t>Science</a:t>
            </a:r>
            <a:r>
              <a:rPr lang="en-US" sz="2400" dirty="0" smtClean="0"/>
              <a:t>+ Business </a:t>
            </a:r>
            <a:r>
              <a:rPr lang="en-US" sz="2400" dirty="0"/>
              <a:t>Media New York 2016</a:t>
            </a:r>
            <a:endParaRPr lang="en-US" sz="1600" dirty="0"/>
          </a:p>
        </p:txBody>
      </p:sp>
      <p:sp>
        <p:nvSpPr>
          <p:cNvPr id="3" name="Content Placeholder 2"/>
          <p:cNvSpPr>
            <a:spLocks noGrp="1"/>
          </p:cNvSpPr>
          <p:nvPr>
            <p:ph idx="1"/>
          </p:nvPr>
        </p:nvSpPr>
        <p:spPr>
          <a:xfrm>
            <a:off x="711200" y="2006600"/>
            <a:ext cx="10795000" cy="4635499"/>
          </a:xfrm>
        </p:spPr>
        <p:txBody>
          <a:bodyPr>
            <a:normAutofit/>
          </a:bodyPr>
          <a:lstStyle/>
          <a:p>
            <a:pPr>
              <a:lnSpc>
                <a:spcPct val="100000"/>
              </a:lnSpc>
            </a:pPr>
            <a:r>
              <a:rPr lang="en-US" dirty="0"/>
              <a:t>Hypoglycemia is a rare but underappreciated </a:t>
            </a:r>
            <a:r>
              <a:rPr lang="en-US" dirty="0" smtClean="0"/>
              <a:t>complication of </a:t>
            </a:r>
            <a:r>
              <a:rPr lang="en-US" dirty="0"/>
              <a:t>bariatric surgery and can be observed following </a:t>
            </a:r>
            <a:r>
              <a:rPr lang="en-US" dirty="0" smtClean="0"/>
              <a:t>both Roux-</a:t>
            </a:r>
            <a:r>
              <a:rPr lang="en-US" dirty="0" err="1" smtClean="0"/>
              <a:t>en</a:t>
            </a:r>
            <a:r>
              <a:rPr lang="en-US" dirty="0" smtClean="0"/>
              <a:t>-Y </a:t>
            </a:r>
            <a:r>
              <a:rPr lang="en-US" dirty="0"/>
              <a:t>gastric bypass (RYGB) and sleeve </a:t>
            </a:r>
            <a:r>
              <a:rPr lang="en-US" dirty="0" smtClean="0"/>
              <a:t>gastrectomy</a:t>
            </a:r>
          </a:p>
          <a:p>
            <a:pPr>
              <a:lnSpc>
                <a:spcPct val="100000"/>
              </a:lnSpc>
            </a:pPr>
            <a:r>
              <a:rPr lang="en-US" dirty="0" smtClean="0"/>
              <a:t> </a:t>
            </a:r>
            <a:r>
              <a:rPr lang="en-US" dirty="0"/>
              <a:t>Typically, </a:t>
            </a:r>
            <a:r>
              <a:rPr lang="en-US" dirty="0" smtClean="0"/>
              <a:t>hypoglycemia does </a:t>
            </a:r>
            <a:r>
              <a:rPr lang="en-US" dirty="0"/>
              <a:t>not appear immediately postoperatively, but </a:t>
            </a:r>
            <a:r>
              <a:rPr lang="en-US" dirty="0" smtClean="0"/>
              <a:t>rather </a:t>
            </a:r>
            <a:r>
              <a:rPr lang="en-US" dirty="0" smtClean="0">
                <a:solidFill>
                  <a:srgbClr val="0070C0"/>
                </a:solidFill>
              </a:rPr>
              <a:t>more </a:t>
            </a:r>
            <a:r>
              <a:rPr lang="en-US" dirty="0">
                <a:solidFill>
                  <a:srgbClr val="0070C0"/>
                </a:solidFill>
              </a:rPr>
              <a:t>than 1 year later</a:t>
            </a:r>
            <a:r>
              <a:rPr lang="en-US" dirty="0"/>
              <a:t>, and usually </a:t>
            </a:r>
            <a:r>
              <a:rPr lang="en-US" dirty="0">
                <a:solidFill>
                  <a:srgbClr val="0070C0"/>
                </a:solidFill>
              </a:rPr>
              <a:t>occurs 1–3 h </a:t>
            </a:r>
            <a:r>
              <a:rPr lang="en-US" dirty="0" smtClean="0">
                <a:solidFill>
                  <a:srgbClr val="0070C0"/>
                </a:solidFill>
              </a:rPr>
              <a:t>after meals</a:t>
            </a:r>
            <a:r>
              <a:rPr lang="en-US" dirty="0" smtClean="0"/>
              <a:t>.</a:t>
            </a:r>
          </a:p>
          <a:p>
            <a:pPr>
              <a:lnSpc>
                <a:spcPct val="100000"/>
              </a:lnSpc>
            </a:pPr>
            <a:r>
              <a:rPr lang="en-US" dirty="0" smtClean="0"/>
              <a:t> </a:t>
            </a:r>
            <a:r>
              <a:rPr lang="en-US" dirty="0"/>
              <a:t>While rare, insulinoma has been reported after </a:t>
            </a:r>
            <a:r>
              <a:rPr lang="en-US" dirty="0" smtClean="0"/>
              <a:t>bariatric surgery.</a:t>
            </a:r>
          </a:p>
          <a:p>
            <a:pPr>
              <a:lnSpc>
                <a:spcPct val="100000"/>
              </a:lnSpc>
            </a:pPr>
            <a:r>
              <a:rPr lang="en-US" dirty="0"/>
              <a:t>hypoglycemia presenting </a:t>
            </a:r>
            <a:r>
              <a:rPr lang="en-US" dirty="0">
                <a:solidFill>
                  <a:srgbClr val="0070C0"/>
                </a:solidFill>
              </a:rPr>
              <a:t>shortly</a:t>
            </a:r>
            <a:r>
              <a:rPr lang="en-US" dirty="0"/>
              <a:t> after gastric bypass or with a dominant </a:t>
            </a:r>
            <a:r>
              <a:rPr lang="en-US" dirty="0">
                <a:solidFill>
                  <a:srgbClr val="0070C0"/>
                </a:solidFill>
              </a:rPr>
              <a:t>fasting</a:t>
            </a:r>
            <a:r>
              <a:rPr lang="en-US" dirty="0"/>
              <a:t> pattern should be fully evaluated to exclude insulinoma. </a:t>
            </a:r>
          </a:p>
          <a:p>
            <a:pPr>
              <a:lnSpc>
                <a:spcPct val="100000"/>
              </a:lnSpc>
            </a:pPr>
            <a:endParaRPr lang="en-US" dirty="0" smtClean="0"/>
          </a:p>
          <a:p>
            <a:pPr marL="0" indent="0">
              <a:lnSpc>
                <a:spcPct val="100000"/>
              </a:lnSpc>
              <a:buNone/>
            </a:pPr>
            <a:endParaRPr lang="en-US" dirty="0"/>
          </a:p>
        </p:txBody>
      </p:sp>
    </p:spTree>
    <p:extLst>
      <p:ext uri="{BB962C8B-B14F-4D97-AF65-F5344CB8AC3E}">
        <p14:creationId xmlns:p14="http://schemas.microsoft.com/office/powerpoint/2010/main" val="3295092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rot="5400000">
            <a:off x="2667001" y="-2667001"/>
            <a:ext cx="6858000" cy="12192001"/>
          </a:xfrm>
          <a:prstGeom prst="rect">
            <a:avLst/>
          </a:prstGeom>
        </p:spPr>
      </p:pic>
    </p:spTree>
    <p:extLst>
      <p:ext uri="{BB962C8B-B14F-4D97-AF65-F5344CB8AC3E}">
        <p14:creationId xmlns:p14="http://schemas.microsoft.com/office/powerpoint/2010/main" val="2851546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0700"/>
            <a:ext cx="10515600" cy="5656263"/>
          </a:xfrm>
        </p:spPr>
        <p:txBody>
          <a:bodyPr>
            <a:normAutofit lnSpcReduction="10000"/>
          </a:bodyPr>
          <a:lstStyle/>
          <a:p>
            <a:pPr>
              <a:lnSpc>
                <a:spcPct val="150000"/>
              </a:lnSpc>
            </a:pPr>
            <a:r>
              <a:rPr lang="en-US" sz="4800" b="1" dirty="0">
                <a:solidFill>
                  <a:srgbClr val="0070C0"/>
                </a:solidFill>
              </a:rPr>
              <a:t>DDX</a:t>
            </a:r>
          </a:p>
          <a:p>
            <a:pPr>
              <a:lnSpc>
                <a:spcPct val="150000"/>
              </a:lnSpc>
            </a:pPr>
            <a:r>
              <a:rPr lang="en-US" dirty="0"/>
              <a:t>Malignant </a:t>
            </a:r>
            <a:r>
              <a:rPr lang="en-US" dirty="0">
                <a:latin typeface="HelveticaNeue-BoldCond"/>
              </a:rPr>
              <a:t>insulinoma</a:t>
            </a:r>
          </a:p>
          <a:p>
            <a:pPr>
              <a:lnSpc>
                <a:spcPct val="150000"/>
              </a:lnSpc>
            </a:pPr>
            <a:r>
              <a:rPr lang="en-US" dirty="0">
                <a:latin typeface="HelveticaNeue-BoldCond"/>
              </a:rPr>
              <a:t>NIPHS or Insulinoma </a:t>
            </a:r>
          </a:p>
          <a:p>
            <a:pPr>
              <a:lnSpc>
                <a:spcPct val="150000"/>
              </a:lnSpc>
            </a:pPr>
            <a:r>
              <a:rPr lang="en-US" dirty="0"/>
              <a:t>Nasidioblastosis in adults</a:t>
            </a:r>
          </a:p>
          <a:p>
            <a:pPr>
              <a:lnSpc>
                <a:spcPct val="150000"/>
              </a:lnSpc>
            </a:pPr>
            <a:r>
              <a:rPr lang="en-US" dirty="0"/>
              <a:t>Concurrent Insulinoma and Nesidioblastosis</a:t>
            </a:r>
          </a:p>
          <a:p>
            <a:pPr>
              <a:lnSpc>
                <a:spcPct val="150000"/>
              </a:lnSpc>
            </a:pPr>
            <a:r>
              <a:rPr lang="en-US" dirty="0"/>
              <a:t>Hypoglycemia after sleeve gastrectomy or Bariatric surgery</a:t>
            </a:r>
          </a:p>
          <a:p>
            <a:pPr>
              <a:lnSpc>
                <a:spcPct val="150000"/>
              </a:lnSpc>
            </a:pPr>
            <a:r>
              <a:rPr lang="en-US" dirty="0"/>
              <a:t>Factitious hypoglycemia</a:t>
            </a:r>
          </a:p>
          <a:p>
            <a:pPr>
              <a:lnSpc>
                <a:spcPct val="150000"/>
              </a:lnSpc>
            </a:pPr>
            <a:endParaRPr lang="en-US" dirty="0"/>
          </a:p>
        </p:txBody>
      </p:sp>
    </p:spTree>
    <p:extLst>
      <p:ext uri="{BB962C8B-B14F-4D97-AF65-F5344CB8AC3E}">
        <p14:creationId xmlns:p14="http://schemas.microsoft.com/office/powerpoint/2010/main" val="12211890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71500"/>
            <a:ext cx="10515600" cy="5605463"/>
          </a:xfrm>
        </p:spPr>
        <p:txBody>
          <a:bodyPr/>
          <a:lstStyle/>
          <a:p>
            <a:pPr>
              <a:lnSpc>
                <a:spcPct val="100000"/>
              </a:lnSpc>
            </a:pPr>
            <a:r>
              <a:rPr lang="en-US" dirty="0"/>
              <a:t>Functional increases in insulin secretion occur post-RYGB as a result of </a:t>
            </a:r>
            <a:r>
              <a:rPr lang="en-US" dirty="0">
                <a:solidFill>
                  <a:srgbClr val="0070C0"/>
                </a:solidFill>
              </a:rPr>
              <a:t>increased glucose sensitivity of the β-cell  </a:t>
            </a:r>
            <a:r>
              <a:rPr lang="en-US" dirty="0"/>
              <a:t>and increased fasting and postprandial secretion of </a:t>
            </a:r>
            <a:r>
              <a:rPr lang="en-US" dirty="0">
                <a:solidFill>
                  <a:srgbClr val="0070C0"/>
                </a:solidFill>
              </a:rPr>
              <a:t>GLP1</a:t>
            </a:r>
            <a:r>
              <a:rPr lang="en-US" dirty="0"/>
              <a:t> and other </a:t>
            </a:r>
            <a:r>
              <a:rPr lang="en-US" dirty="0">
                <a:solidFill>
                  <a:srgbClr val="0070C0"/>
                </a:solidFill>
              </a:rPr>
              <a:t>incretins</a:t>
            </a:r>
            <a:r>
              <a:rPr lang="en-US" dirty="0"/>
              <a:t> .</a:t>
            </a:r>
          </a:p>
          <a:p>
            <a:pPr>
              <a:lnSpc>
                <a:spcPct val="100000"/>
              </a:lnSpc>
            </a:pPr>
            <a:r>
              <a:rPr lang="en-US" dirty="0"/>
              <a:t> In addition, rapid delivery of nutrients to the small intestine due to accelerated gastric emptying or bypass or loss of pyloric function can also increase the stimulus for postprandial insulin secretion . </a:t>
            </a:r>
          </a:p>
          <a:p>
            <a:pPr>
              <a:lnSpc>
                <a:spcPct val="100000"/>
              </a:lnSpc>
            </a:pPr>
            <a:r>
              <a:rPr lang="en-US" dirty="0"/>
              <a:t>Initial reports suggested that </a:t>
            </a:r>
            <a:r>
              <a:rPr lang="en-US" dirty="0">
                <a:solidFill>
                  <a:srgbClr val="0070C0"/>
                </a:solidFill>
              </a:rPr>
              <a:t>increased islet mass </a:t>
            </a:r>
            <a:r>
              <a:rPr lang="en-US" dirty="0"/>
              <a:t>might contribute to excessive insulin secretion in some patients; however, subsequent analyses indicated no increase in β-cell mass, indicating dominance of </a:t>
            </a:r>
            <a:r>
              <a:rPr lang="en-US" dirty="0">
                <a:solidFill>
                  <a:srgbClr val="0070C0"/>
                </a:solidFill>
              </a:rPr>
              <a:t>functional dysregulation of insulin secretion </a:t>
            </a:r>
            <a:r>
              <a:rPr lang="en-US" dirty="0"/>
              <a:t>.</a:t>
            </a:r>
          </a:p>
          <a:p>
            <a:endParaRPr lang="en-US" dirty="0"/>
          </a:p>
        </p:txBody>
      </p:sp>
      <p:sp>
        <p:nvSpPr>
          <p:cNvPr id="4" name="Rectangle 3"/>
          <p:cNvSpPr/>
          <p:nvPr/>
        </p:nvSpPr>
        <p:spPr>
          <a:xfrm>
            <a:off x="482600" y="5746076"/>
            <a:ext cx="6096000" cy="861774"/>
          </a:xfrm>
          <a:prstGeom prst="rect">
            <a:avLst/>
          </a:prstGeom>
        </p:spPr>
        <p:txBody>
          <a:bodyPr>
            <a:spAutoFit/>
          </a:bodyPr>
          <a:lstStyle/>
          <a:p>
            <a:r>
              <a:rPr lang="en-US" dirty="0">
                <a:solidFill>
                  <a:srgbClr val="131413"/>
                </a:solidFill>
                <a:latin typeface="RmrfjfAdvTTb8864ccf.B"/>
              </a:rPr>
              <a:t>Insulinoma After Bariatric Surgery: Diagnostic Dilemma</a:t>
            </a:r>
            <a:br>
              <a:rPr lang="en-US" dirty="0">
                <a:solidFill>
                  <a:srgbClr val="131413"/>
                </a:solidFill>
                <a:latin typeface="RmrfjfAdvTTb8864ccf.B"/>
              </a:rPr>
            </a:br>
            <a:r>
              <a:rPr lang="en-US" dirty="0">
                <a:solidFill>
                  <a:srgbClr val="131413"/>
                </a:solidFill>
                <a:latin typeface="RmrfjfAdvTTb8864ccf.B"/>
              </a:rPr>
              <a:t>and Therapeutic Approaches </a:t>
            </a:r>
            <a:br>
              <a:rPr lang="en-US" dirty="0">
                <a:solidFill>
                  <a:srgbClr val="131413"/>
                </a:solidFill>
                <a:latin typeface="RmrfjfAdvTTb8864ccf.B"/>
              </a:rPr>
            </a:br>
            <a:r>
              <a:rPr lang="en-US" sz="1400" dirty="0"/>
              <a:t>Springer </a:t>
            </a:r>
            <a:r>
              <a:rPr lang="en-US" sz="1400" dirty="0" err="1"/>
              <a:t>Science+Business</a:t>
            </a:r>
            <a:r>
              <a:rPr lang="en-US" sz="1400" dirty="0"/>
              <a:t> Media New York 2016</a:t>
            </a:r>
            <a:endParaRPr lang="en-US" dirty="0"/>
          </a:p>
        </p:txBody>
      </p:sp>
    </p:spTree>
    <p:extLst>
      <p:ext uri="{BB962C8B-B14F-4D97-AF65-F5344CB8AC3E}">
        <p14:creationId xmlns:p14="http://schemas.microsoft.com/office/powerpoint/2010/main" val="13132349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0201"/>
            <a:ext cx="10756900" cy="5270500"/>
          </a:xfrm>
        </p:spPr>
        <p:txBody>
          <a:bodyPr>
            <a:normAutofit/>
          </a:bodyPr>
          <a:lstStyle/>
          <a:p>
            <a:pPr>
              <a:lnSpc>
                <a:spcPct val="100000"/>
              </a:lnSpc>
            </a:pPr>
            <a:r>
              <a:rPr lang="en-US" sz="3200" dirty="0" smtClean="0"/>
              <a:t>Although </a:t>
            </a:r>
            <a:r>
              <a:rPr lang="en-US" sz="3200" dirty="0"/>
              <a:t>no data are available to address the required </a:t>
            </a:r>
            <a:r>
              <a:rPr lang="en-US" sz="3200" dirty="0" smtClean="0"/>
              <a:t>extent of </a:t>
            </a:r>
            <a:r>
              <a:rPr lang="en-US" sz="3200" dirty="0"/>
              <a:t>pancreatectomy in patients with post-RYGB hypoglycemia, we suggest that partial pancreatectomy may be preferred over enucleation to permit evaluation of diffuse β-cell hyperplasia.</a:t>
            </a:r>
          </a:p>
          <a:p>
            <a:pPr>
              <a:lnSpc>
                <a:spcPct val="100000"/>
              </a:lnSpc>
            </a:pPr>
            <a:r>
              <a:rPr lang="en-US" sz="3200" dirty="0"/>
              <a:t>Insulinoma occurring in patients who have had gastric surgery raises the possibility that the postoperative hormonal environment could contribute to </a:t>
            </a:r>
            <a:r>
              <a:rPr lang="en-US" sz="3200" dirty="0">
                <a:solidFill>
                  <a:srgbClr val="0070C0"/>
                </a:solidFill>
              </a:rPr>
              <a:t>increased β-cell proliferation </a:t>
            </a:r>
            <a:r>
              <a:rPr lang="en-US" sz="3200" dirty="0"/>
              <a:t>in susceptible individuals. </a:t>
            </a:r>
          </a:p>
          <a:p>
            <a:endParaRPr lang="en-US" dirty="0"/>
          </a:p>
        </p:txBody>
      </p:sp>
      <p:sp>
        <p:nvSpPr>
          <p:cNvPr id="4" name="Rectangle 3"/>
          <p:cNvSpPr/>
          <p:nvPr/>
        </p:nvSpPr>
        <p:spPr>
          <a:xfrm>
            <a:off x="406400" y="5746076"/>
            <a:ext cx="6096000" cy="861774"/>
          </a:xfrm>
          <a:prstGeom prst="rect">
            <a:avLst/>
          </a:prstGeom>
        </p:spPr>
        <p:txBody>
          <a:bodyPr>
            <a:spAutoFit/>
          </a:bodyPr>
          <a:lstStyle/>
          <a:p>
            <a:r>
              <a:rPr lang="en-US" dirty="0">
                <a:solidFill>
                  <a:srgbClr val="131413"/>
                </a:solidFill>
                <a:latin typeface="RmrfjfAdvTTb8864ccf.B"/>
              </a:rPr>
              <a:t>Insulinoma After Bariatric Surgery: Diagnostic Dilemma</a:t>
            </a:r>
            <a:br>
              <a:rPr lang="en-US" dirty="0">
                <a:solidFill>
                  <a:srgbClr val="131413"/>
                </a:solidFill>
                <a:latin typeface="RmrfjfAdvTTb8864ccf.B"/>
              </a:rPr>
            </a:br>
            <a:r>
              <a:rPr lang="en-US" dirty="0">
                <a:solidFill>
                  <a:srgbClr val="131413"/>
                </a:solidFill>
                <a:latin typeface="RmrfjfAdvTTb8864ccf.B"/>
              </a:rPr>
              <a:t>and Therapeutic Approaches </a:t>
            </a:r>
            <a:br>
              <a:rPr lang="en-US" dirty="0">
                <a:solidFill>
                  <a:srgbClr val="131413"/>
                </a:solidFill>
                <a:latin typeface="RmrfjfAdvTTb8864ccf.B"/>
              </a:rPr>
            </a:br>
            <a:r>
              <a:rPr lang="en-US" sz="1400" dirty="0"/>
              <a:t>Springer </a:t>
            </a:r>
            <a:r>
              <a:rPr lang="en-US" sz="1400" dirty="0" err="1"/>
              <a:t>Science+Business</a:t>
            </a:r>
            <a:r>
              <a:rPr lang="en-US" sz="1400" dirty="0"/>
              <a:t> Media New York 2016</a:t>
            </a:r>
            <a:endParaRPr lang="en-US" dirty="0"/>
          </a:p>
        </p:txBody>
      </p:sp>
    </p:spTree>
    <p:extLst>
      <p:ext uri="{BB962C8B-B14F-4D97-AF65-F5344CB8AC3E}">
        <p14:creationId xmlns:p14="http://schemas.microsoft.com/office/powerpoint/2010/main" val="36095379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1800"/>
            <a:ext cx="10515600" cy="5745163"/>
          </a:xfrm>
        </p:spPr>
        <p:txBody>
          <a:bodyPr>
            <a:normAutofit/>
          </a:bodyPr>
          <a:lstStyle/>
          <a:p>
            <a:r>
              <a:rPr lang="en-US" dirty="0" smtClean="0"/>
              <a:t>For </a:t>
            </a:r>
            <a:r>
              <a:rPr lang="en-US" dirty="0"/>
              <a:t>example, the incretin </a:t>
            </a:r>
            <a:r>
              <a:rPr lang="en-US" dirty="0" smtClean="0"/>
              <a:t>hormone GLP1 </a:t>
            </a:r>
            <a:r>
              <a:rPr lang="en-US" dirty="0"/>
              <a:t>is associated with islet proliferation in rodents </a:t>
            </a:r>
            <a:r>
              <a:rPr lang="en-US" dirty="0" smtClean="0"/>
              <a:t>, and </a:t>
            </a:r>
            <a:r>
              <a:rPr lang="en-US" dirty="0"/>
              <a:t>the combination of high plasma levels of GLP1 and </a:t>
            </a:r>
            <a:r>
              <a:rPr lang="en-US" dirty="0" smtClean="0"/>
              <a:t>abundant GLP1 </a:t>
            </a:r>
            <a:r>
              <a:rPr lang="en-US" dirty="0"/>
              <a:t>receptors in insulinoma </a:t>
            </a:r>
            <a:r>
              <a:rPr lang="en-US" dirty="0" smtClean="0"/>
              <a:t>tissue </a:t>
            </a:r>
            <a:r>
              <a:rPr lang="en-US" dirty="0"/>
              <a:t>could </a:t>
            </a:r>
            <a:r>
              <a:rPr lang="en-US" dirty="0" smtClean="0"/>
              <a:t>promote increased </a:t>
            </a:r>
            <a:r>
              <a:rPr lang="en-US" dirty="0"/>
              <a:t>insulin secretion, increased islet growth, and </a:t>
            </a:r>
            <a:r>
              <a:rPr lang="en-US" dirty="0" smtClean="0"/>
              <a:t>potential clonal </a:t>
            </a:r>
            <a:r>
              <a:rPr lang="en-US" dirty="0"/>
              <a:t>expansion and eventual development of </a:t>
            </a:r>
            <a:r>
              <a:rPr lang="en-US" dirty="0" smtClean="0"/>
              <a:t>autonomy in </a:t>
            </a:r>
            <a:r>
              <a:rPr lang="en-US" dirty="0"/>
              <a:t>susceptible patients</a:t>
            </a:r>
            <a:r>
              <a:rPr lang="en-US" dirty="0" smtClean="0"/>
              <a:t>.</a:t>
            </a:r>
          </a:p>
          <a:p>
            <a:r>
              <a:rPr lang="en-US" dirty="0" smtClean="0"/>
              <a:t>Assessing prevalence of insulinoma is not possible due to reporting bias (both incomplete and excessive when condition is rare), while diagnostic evaluation for hypoglycemia in the post-gastric surgery patient may result in increased diagnoses of insulinoma. </a:t>
            </a:r>
          </a:p>
          <a:p>
            <a:endParaRPr lang="en-US" dirty="0"/>
          </a:p>
        </p:txBody>
      </p:sp>
      <p:sp>
        <p:nvSpPr>
          <p:cNvPr id="4" name="Rectangle 3"/>
          <p:cNvSpPr/>
          <p:nvPr/>
        </p:nvSpPr>
        <p:spPr>
          <a:xfrm>
            <a:off x="419100" y="5855613"/>
            <a:ext cx="6096000" cy="861774"/>
          </a:xfrm>
          <a:prstGeom prst="rect">
            <a:avLst/>
          </a:prstGeom>
        </p:spPr>
        <p:txBody>
          <a:bodyPr>
            <a:spAutoFit/>
          </a:bodyPr>
          <a:lstStyle/>
          <a:p>
            <a:r>
              <a:rPr lang="en-US" dirty="0">
                <a:solidFill>
                  <a:srgbClr val="131413"/>
                </a:solidFill>
                <a:latin typeface="RmrfjfAdvTTb8864ccf.B"/>
              </a:rPr>
              <a:t>Insulinoma After Bariatric Surgery: Diagnostic Dilemma</a:t>
            </a:r>
            <a:br>
              <a:rPr lang="en-US" dirty="0">
                <a:solidFill>
                  <a:srgbClr val="131413"/>
                </a:solidFill>
                <a:latin typeface="RmrfjfAdvTTb8864ccf.B"/>
              </a:rPr>
            </a:br>
            <a:r>
              <a:rPr lang="en-US" dirty="0">
                <a:solidFill>
                  <a:srgbClr val="131413"/>
                </a:solidFill>
                <a:latin typeface="RmrfjfAdvTTb8864ccf.B"/>
              </a:rPr>
              <a:t>and Therapeutic Approaches </a:t>
            </a:r>
            <a:br>
              <a:rPr lang="en-US" dirty="0">
                <a:solidFill>
                  <a:srgbClr val="131413"/>
                </a:solidFill>
                <a:latin typeface="RmrfjfAdvTTb8864ccf.B"/>
              </a:rPr>
            </a:br>
            <a:r>
              <a:rPr lang="en-US" sz="1400" dirty="0"/>
              <a:t>Springer </a:t>
            </a:r>
            <a:r>
              <a:rPr lang="en-US" sz="1400" dirty="0" err="1"/>
              <a:t>Science+Business</a:t>
            </a:r>
            <a:r>
              <a:rPr lang="en-US" sz="1400" dirty="0"/>
              <a:t> Media New York 2016</a:t>
            </a:r>
            <a:endParaRPr lang="en-US" dirty="0"/>
          </a:p>
        </p:txBody>
      </p:sp>
    </p:spTree>
    <p:extLst>
      <p:ext uri="{BB962C8B-B14F-4D97-AF65-F5344CB8AC3E}">
        <p14:creationId xmlns:p14="http://schemas.microsoft.com/office/powerpoint/2010/main" val="3337364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3600" y="825500"/>
            <a:ext cx="10515600" cy="5148263"/>
          </a:xfrm>
        </p:spPr>
        <p:txBody>
          <a:bodyPr>
            <a:normAutofit/>
          </a:bodyPr>
          <a:lstStyle/>
          <a:p>
            <a:r>
              <a:rPr lang="en-US" dirty="0" smtClean="0"/>
              <a:t>Given that estimated population prevalence of insulinoma is four cases per one million person-years ,one would predict 0.78 cases among the 193,000 bariatric surgical patients in the US annually . While this perspective is somewhat reassuring, future longitudinal studies will be required to evaluate prevalence of insulinoma in this population.</a:t>
            </a:r>
            <a:endParaRPr lang="en-US" dirty="0"/>
          </a:p>
        </p:txBody>
      </p:sp>
      <p:sp>
        <p:nvSpPr>
          <p:cNvPr id="4" name="Rectangle 3"/>
          <p:cNvSpPr/>
          <p:nvPr/>
        </p:nvSpPr>
        <p:spPr>
          <a:xfrm>
            <a:off x="596900" y="5728613"/>
            <a:ext cx="6096000" cy="861774"/>
          </a:xfrm>
          <a:prstGeom prst="rect">
            <a:avLst/>
          </a:prstGeom>
        </p:spPr>
        <p:txBody>
          <a:bodyPr>
            <a:spAutoFit/>
          </a:bodyPr>
          <a:lstStyle/>
          <a:p>
            <a:r>
              <a:rPr lang="en-US" dirty="0">
                <a:solidFill>
                  <a:srgbClr val="131413"/>
                </a:solidFill>
                <a:latin typeface="RmrfjfAdvTTb8864ccf.B"/>
              </a:rPr>
              <a:t>Insulinoma After Bariatric Surgery: Diagnostic Dilemma</a:t>
            </a:r>
            <a:br>
              <a:rPr lang="en-US" dirty="0">
                <a:solidFill>
                  <a:srgbClr val="131413"/>
                </a:solidFill>
                <a:latin typeface="RmrfjfAdvTTb8864ccf.B"/>
              </a:rPr>
            </a:br>
            <a:r>
              <a:rPr lang="en-US" dirty="0">
                <a:solidFill>
                  <a:srgbClr val="131413"/>
                </a:solidFill>
                <a:latin typeface="RmrfjfAdvTTb8864ccf.B"/>
              </a:rPr>
              <a:t>and Therapeutic Approaches </a:t>
            </a:r>
            <a:br>
              <a:rPr lang="en-US" dirty="0">
                <a:solidFill>
                  <a:srgbClr val="131413"/>
                </a:solidFill>
                <a:latin typeface="RmrfjfAdvTTb8864ccf.B"/>
              </a:rPr>
            </a:br>
            <a:r>
              <a:rPr lang="en-US" sz="1400" dirty="0"/>
              <a:t>Springer </a:t>
            </a:r>
            <a:r>
              <a:rPr lang="en-US" sz="1400" dirty="0" err="1"/>
              <a:t>Science+Business</a:t>
            </a:r>
            <a:r>
              <a:rPr lang="en-US" sz="1400" dirty="0"/>
              <a:t> Media New York 2016</a:t>
            </a:r>
            <a:endParaRPr lang="en-US" dirty="0"/>
          </a:p>
        </p:txBody>
      </p:sp>
    </p:spTree>
    <p:extLst>
      <p:ext uri="{BB962C8B-B14F-4D97-AF65-F5344CB8AC3E}">
        <p14:creationId xmlns:p14="http://schemas.microsoft.com/office/powerpoint/2010/main" val="1105957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900"/>
            <a:ext cx="10515600" cy="6083300"/>
          </a:xfrm>
        </p:spPr>
        <p:txBody>
          <a:bodyPr/>
          <a:lstStyle/>
          <a:p>
            <a:pPr>
              <a:lnSpc>
                <a:spcPct val="150000"/>
              </a:lnSpc>
            </a:pPr>
            <a:r>
              <a:rPr lang="en-US" dirty="0"/>
              <a:t>DDX</a:t>
            </a:r>
          </a:p>
          <a:p>
            <a:pPr>
              <a:lnSpc>
                <a:spcPct val="150000"/>
              </a:lnSpc>
            </a:pPr>
            <a:r>
              <a:rPr lang="en-US" dirty="0"/>
              <a:t>Malignant </a:t>
            </a:r>
            <a:r>
              <a:rPr lang="en-US" dirty="0">
                <a:latin typeface="HelveticaNeue-BoldCond"/>
              </a:rPr>
              <a:t>insulinoma</a:t>
            </a:r>
          </a:p>
          <a:p>
            <a:pPr>
              <a:lnSpc>
                <a:spcPct val="150000"/>
              </a:lnSpc>
            </a:pPr>
            <a:r>
              <a:rPr lang="en-US" dirty="0">
                <a:latin typeface="HelveticaNeue-BoldCond"/>
              </a:rPr>
              <a:t>NIPHS or Insulinoma </a:t>
            </a:r>
          </a:p>
          <a:p>
            <a:pPr>
              <a:lnSpc>
                <a:spcPct val="150000"/>
              </a:lnSpc>
            </a:pPr>
            <a:r>
              <a:rPr lang="en-US" dirty="0"/>
              <a:t>Nasidioblastosis in adults</a:t>
            </a:r>
          </a:p>
          <a:p>
            <a:pPr>
              <a:lnSpc>
                <a:spcPct val="150000"/>
              </a:lnSpc>
            </a:pPr>
            <a:r>
              <a:rPr lang="en-US" dirty="0"/>
              <a:t>Concurrent Insulinoma and Nesidioblastosis</a:t>
            </a:r>
          </a:p>
          <a:p>
            <a:pPr>
              <a:lnSpc>
                <a:spcPct val="150000"/>
              </a:lnSpc>
            </a:pPr>
            <a:r>
              <a:rPr lang="en-US" dirty="0"/>
              <a:t>Hypoglycemia after sleeve gastrectomy or Bariatric surgery</a:t>
            </a:r>
          </a:p>
          <a:p>
            <a:pPr>
              <a:lnSpc>
                <a:spcPct val="150000"/>
              </a:lnSpc>
            </a:pPr>
            <a:r>
              <a:rPr lang="en-US" sz="4400" b="1" dirty="0">
                <a:solidFill>
                  <a:srgbClr val="0070C0"/>
                </a:solidFill>
              </a:rPr>
              <a:t>Factitious hypoglycemia</a:t>
            </a:r>
          </a:p>
          <a:p>
            <a:pPr>
              <a:lnSpc>
                <a:spcPct val="150000"/>
              </a:lnSpc>
            </a:pPr>
            <a:endParaRPr lang="en-US" dirty="0"/>
          </a:p>
        </p:txBody>
      </p:sp>
    </p:spTree>
    <p:extLst>
      <p:ext uri="{BB962C8B-B14F-4D97-AF65-F5344CB8AC3E}">
        <p14:creationId xmlns:p14="http://schemas.microsoft.com/office/powerpoint/2010/main" val="3122470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t/>
            </a:r>
            <a:br>
              <a:rPr lang="en-US" sz="3100" b="1" dirty="0" smtClean="0"/>
            </a:br>
            <a:r>
              <a:rPr lang="en-US" sz="3600" b="1" dirty="0" smtClean="0"/>
              <a:t>Factitious </a:t>
            </a:r>
            <a:r>
              <a:rPr lang="en-US" sz="3600" b="1" dirty="0"/>
              <a:t>Hypoglycemia Caused by a Unique Pattern of Drug Use: A Case </a:t>
            </a:r>
            <a:r>
              <a:rPr lang="en-US" sz="3600" b="1" dirty="0" smtClean="0"/>
              <a:t>Report</a:t>
            </a:r>
            <a:r>
              <a:rPr lang="en-US" sz="3100" b="1" dirty="0" smtClean="0"/>
              <a:t/>
            </a:r>
            <a:br>
              <a:rPr lang="en-US" sz="3100" b="1" dirty="0" smtClean="0"/>
            </a:br>
            <a:r>
              <a:rPr lang="it-IT" sz="3100" dirty="0"/>
              <a:t> </a:t>
            </a:r>
            <a:r>
              <a:rPr lang="it-IT" sz="2200" dirty="0"/>
              <a:t>Int J Endocrinol Metab. 2018 ; 16(1):</a:t>
            </a:r>
            <a:r>
              <a:rPr lang="it-IT" sz="2200" dirty="0" smtClean="0"/>
              <a:t>e62591</a:t>
            </a:r>
            <a:r>
              <a:rPr lang="en-US" b="1" dirty="0"/>
              <a:t/>
            </a:r>
            <a:br>
              <a:rPr lang="en-US" b="1" dirty="0"/>
            </a:br>
            <a:endParaRPr lang="en-US" dirty="0"/>
          </a:p>
        </p:txBody>
      </p:sp>
      <p:sp>
        <p:nvSpPr>
          <p:cNvPr id="3" name="Content Placeholder 2"/>
          <p:cNvSpPr>
            <a:spLocks noGrp="1"/>
          </p:cNvSpPr>
          <p:nvPr>
            <p:ph idx="1"/>
          </p:nvPr>
        </p:nvSpPr>
        <p:spPr>
          <a:xfrm>
            <a:off x="482600" y="1825624"/>
            <a:ext cx="11341100" cy="4524375"/>
          </a:xfrm>
        </p:spPr>
        <p:txBody>
          <a:bodyPr>
            <a:normAutofit/>
          </a:bodyPr>
          <a:lstStyle/>
          <a:p>
            <a:pPr algn="just">
              <a:lnSpc>
                <a:spcPct val="100000"/>
              </a:lnSpc>
            </a:pPr>
            <a:r>
              <a:rPr lang="en-US" dirty="0">
                <a:solidFill>
                  <a:srgbClr val="444444"/>
                </a:solidFill>
                <a:latin typeface="Kowsar"/>
              </a:rPr>
              <a:t>A </a:t>
            </a:r>
            <a:r>
              <a:rPr lang="en-US" dirty="0" smtClean="0">
                <a:solidFill>
                  <a:schemeClr val="accent1">
                    <a:lumMod val="75000"/>
                  </a:schemeClr>
                </a:solidFill>
                <a:latin typeface="Kowsar"/>
              </a:rPr>
              <a:t>46-year-old </a:t>
            </a:r>
            <a:r>
              <a:rPr lang="en-US" dirty="0">
                <a:solidFill>
                  <a:schemeClr val="accent1">
                    <a:lumMod val="75000"/>
                  </a:schemeClr>
                </a:solidFill>
                <a:latin typeface="Kowsar"/>
              </a:rPr>
              <a:t>man </a:t>
            </a:r>
            <a:r>
              <a:rPr lang="en-US" dirty="0" smtClean="0">
                <a:solidFill>
                  <a:srgbClr val="444444"/>
                </a:solidFill>
                <a:latin typeface="Kowsar"/>
              </a:rPr>
              <a:t>with frequent </a:t>
            </a:r>
            <a:r>
              <a:rPr lang="en-US" dirty="0">
                <a:solidFill>
                  <a:srgbClr val="444444"/>
                </a:solidFill>
                <a:latin typeface="Kowsar"/>
              </a:rPr>
              <a:t>symptomatic hypoglycemic episodes during the day, with a blood glucose level </a:t>
            </a:r>
            <a:r>
              <a:rPr lang="en-US" dirty="0">
                <a:solidFill>
                  <a:schemeClr val="accent1">
                    <a:lumMod val="75000"/>
                  </a:schemeClr>
                </a:solidFill>
                <a:latin typeface="Kowsar"/>
              </a:rPr>
              <a:t>below 40 </a:t>
            </a:r>
            <a:r>
              <a:rPr lang="en-US" dirty="0" smtClean="0">
                <a:solidFill>
                  <a:srgbClr val="444444"/>
                </a:solidFill>
                <a:latin typeface="Kowsar"/>
              </a:rPr>
              <a:t>mg/</a:t>
            </a:r>
            <a:r>
              <a:rPr lang="en-US" dirty="0" err="1" smtClean="0">
                <a:solidFill>
                  <a:srgbClr val="444444"/>
                </a:solidFill>
                <a:latin typeface="Kowsar"/>
              </a:rPr>
              <a:t>dL</a:t>
            </a:r>
            <a:r>
              <a:rPr lang="en-US" dirty="0" smtClean="0">
                <a:solidFill>
                  <a:srgbClr val="444444"/>
                </a:solidFill>
                <a:latin typeface="Kowsar"/>
              </a:rPr>
              <a:t>. </a:t>
            </a:r>
          </a:p>
          <a:p>
            <a:pPr algn="just">
              <a:lnSpc>
                <a:spcPct val="100000"/>
              </a:lnSpc>
            </a:pPr>
            <a:r>
              <a:rPr lang="en-US" dirty="0" smtClean="0">
                <a:solidFill>
                  <a:srgbClr val="444444"/>
                </a:solidFill>
                <a:latin typeface="Kowsar"/>
              </a:rPr>
              <a:t>FH: DM in his mother</a:t>
            </a:r>
            <a:r>
              <a:rPr lang="en-US" dirty="0">
                <a:solidFill>
                  <a:srgbClr val="444444"/>
                </a:solidFill>
                <a:latin typeface="Kowsar"/>
              </a:rPr>
              <a:t>, </a:t>
            </a:r>
            <a:r>
              <a:rPr lang="en-US" dirty="0" smtClean="0">
                <a:solidFill>
                  <a:srgbClr val="444444"/>
                </a:solidFill>
                <a:latin typeface="Kowsar"/>
              </a:rPr>
              <a:t>(metformin </a:t>
            </a:r>
            <a:r>
              <a:rPr lang="en-US" dirty="0">
                <a:solidFill>
                  <a:srgbClr val="444444"/>
                </a:solidFill>
                <a:latin typeface="Kowsar"/>
              </a:rPr>
              <a:t>and </a:t>
            </a:r>
            <a:r>
              <a:rPr lang="en-US" dirty="0" smtClean="0">
                <a:solidFill>
                  <a:srgbClr val="444444"/>
                </a:solidFill>
                <a:latin typeface="Kowsar"/>
              </a:rPr>
              <a:t>glyburide). </a:t>
            </a:r>
          </a:p>
          <a:p>
            <a:pPr algn="just">
              <a:lnSpc>
                <a:spcPct val="100000"/>
              </a:lnSpc>
            </a:pPr>
            <a:r>
              <a:rPr lang="en-US" dirty="0" smtClean="0">
                <a:solidFill>
                  <a:srgbClr val="444444"/>
                </a:solidFill>
                <a:latin typeface="Kowsar"/>
              </a:rPr>
              <a:t>the </a:t>
            </a:r>
            <a:r>
              <a:rPr lang="en-US" dirty="0">
                <a:solidFill>
                  <a:srgbClr val="444444"/>
                </a:solidFill>
                <a:latin typeface="Kowsar"/>
              </a:rPr>
              <a:t>72-hour fasting protocol was applied for the patient. </a:t>
            </a:r>
            <a:endParaRPr lang="en-US" dirty="0" smtClean="0">
              <a:solidFill>
                <a:srgbClr val="444444"/>
              </a:solidFill>
              <a:latin typeface="Kowsar"/>
            </a:endParaRPr>
          </a:p>
          <a:p>
            <a:pPr algn="just">
              <a:lnSpc>
                <a:spcPct val="100000"/>
              </a:lnSpc>
            </a:pPr>
            <a:r>
              <a:rPr lang="en-US" dirty="0" smtClean="0">
                <a:solidFill>
                  <a:srgbClr val="444444"/>
                </a:solidFill>
                <a:latin typeface="Kowsar"/>
              </a:rPr>
              <a:t>The </a:t>
            </a:r>
            <a:r>
              <a:rPr lang="en-US" dirty="0">
                <a:solidFill>
                  <a:srgbClr val="444444"/>
                </a:solidFill>
                <a:latin typeface="Kowsar"/>
              </a:rPr>
              <a:t>insulin-secreting tumor was suspected considering the high plasma concentrations of insulin and C-peptide in symptomatic hypoglycemia </a:t>
            </a:r>
            <a:r>
              <a:rPr lang="en-US" dirty="0" smtClean="0">
                <a:solidFill>
                  <a:srgbClr val="444444"/>
                </a:solidFill>
                <a:latin typeface="Kowsar"/>
              </a:rPr>
              <a:t>.</a:t>
            </a:r>
            <a:endParaRPr lang="en-US" dirty="0">
              <a:solidFill>
                <a:srgbClr val="444444"/>
              </a:solidFill>
              <a:latin typeface="Kowsar"/>
            </a:endParaRPr>
          </a:p>
          <a:p>
            <a:endParaRPr lang="en-US" dirty="0"/>
          </a:p>
        </p:txBody>
      </p:sp>
    </p:spTree>
    <p:extLst>
      <p:ext uri="{BB962C8B-B14F-4D97-AF65-F5344CB8AC3E}">
        <p14:creationId xmlns:p14="http://schemas.microsoft.com/office/powerpoint/2010/main" val="41192746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37561"/>
            <a:ext cx="10922000" cy="6317239"/>
          </a:xfrm>
        </p:spPr>
        <p:txBody>
          <a:bodyPr>
            <a:normAutofit/>
          </a:bodyPr>
          <a:lstStyle/>
          <a:p>
            <a:r>
              <a:rPr lang="en-US" dirty="0" smtClean="0"/>
              <a:t>The </a:t>
            </a:r>
            <a:r>
              <a:rPr lang="en-US" dirty="0"/>
              <a:t>patient’s blood and urine samples were collected during a hypoglycemic episode </a:t>
            </a:r>
            <a:r>
              <a:rPr lang="en-US" dirty="0" smtClean="0"/>
              <a:t>:the </a:t>
            </a:r>
            <a:r>
              <a:rPr lang="en-US" dirty="0"/>
              <a:t>results were found to be negative </a:t>
            </a:r>
            <a:r>
              <a:rPr lang="en-US" dirty="0" smtClean="0"/>
              <a:t>. </a:t>
            </a:r>
          </a:p>
          <a:p>
            <a:r>
              <a:rPr lang="en-US" dirty="0" smtClean="0"/>
              <a:t>Abdominal CT, MRI, </a:t>
            </a:r>
            <a:r>
              <a:rPr lang="en-US" dirty="0"/>
              <a:t>and </a:t>
            </a:r>
            <a:r>
              <a:rPr lang="en-US" dirty="0" smtClean="0"/>
              <a:t>EUS </a:t>
            </a:r>
            <a:r>
              <a:rPr lang="en-US" dirty="0"/>
              <a:t>did not show any abnormal lesions</a:t>
            </a:r>
            <a:r>
              <a:rPr lang="en-US" dirty="0" smtClean="0"/>
              <a:t>.</a:t>
            </a:r>
          </a:p>
          <a:p>
            <a:r>
              <a:rPr lang="en-US" dirty="0" smtClean="0"/>
              <a:t> The patient was scheduled for exploratory laparotomy </a:t>
            </a:r>
          </a:p>
          <a:p>
            <a:r>
              <a:rPr lang="en-US" dirty="0" smtClean="0"/>
              <a:t>Intraoperative sonography was</a:t>
            </a:r>
            <a:r>
              <a:rPr lang="en-US" dirty="0" smtClean="0">
                <a:solidFill>
                  <a:srgbClr val="0070C0"/>
                </a:solidFill>
              </a:rPr>
              <a:t> normal</a:t>
            </a:r>
            <a:r>
              <a:rPr lang="en-US" dirty="0" smtClean="0"/>
              <a:t>,and finally,distal pancreatectomy was performed. </a:t>
            </a:r>
          </a:p>
          <a:p>
            <a:r>
              <a:rPr lang="en-US" dirty="0" smtClean="0"/>
              <a:t>Histopathological </a:t>
            </a:r>
            <a:r>
              <a:rPr lang="en-US" dirty="0"/>
              <a:t>examination of pancreatic tissues revealed </a:t>
            </a:r>
            <a:r>
              <a:rPr lang="en-US" dirty="0">
                <a:solidFill>
                  <a:srgbClr val="0070C0"/>
                </a:solidFill>
              </a:rPr>
              <a:t>no</a:t>
            </a:r>
            <a:r>
              <a:rPr lang="en-US" dirty="0"/>
              <a:t> evidence of nesidioblastosis or insulinoma</a:t>
            </a:r>
            <a:r>
              <a:rPr lang="en-US" dirty="0" smtClean="0"/>
              <a:t>.</a:t>
            </a:r>
          </a:p>
          <a:p>
            <a:r>
              <a:rPr lang="en-US" dirty="0"/>
              <a:t>similar episodes recurred </a:t>
            </a:r>
            <a:r>
              <a:rPr lang="en-US" dirty="0">
                <a:solidFill>
                  <a:srgbClr val="0070C0"/>
                </a:solidFill>
              </a:rPr>
              <a:t>after 5 months</a:t>
            </a:r>
            <a:r>
              <a:rPr lang="en-US" dirty="0"/>
              <a:t>.</a:t>
            </a:r>
          </a:p>
          <a:p>
            <a:endParaRPr lang="en-US" dirty="0"/>
          </a:p>
          <a:p>
            <a:endParaRPr lang="en-US" dirty="0"/>
          </a:p>
        </p:txBody>
      </p:sp>
      <p:sp>
        <p:nvSpPr>
          <p:cNvPr id="2" name="Rectangle 1"/>
          <p:cNvSpPr/>
          <p:nvPr/>
        </p:nvSpPr>
        <p:spPr>
          <a:xfrm>
            <a:off x="609600" y="5688449"/>
            <a:ext cx="6096000" cy="1169551"/>
          </a:xfrm>
          <a:prstGeom prst="rect">
            <a:avLst/>
          </a:prstGeom>
        </p:spPr>
        <p:txBody>
          <a:bodyPr>
            <a:spAutoFit/>
          </a:bodyPr>
          <a:lstStyle/>
          <a:p>
            <a:r>
              <a:rPr lang="en-US" b="1" dirty="0"/>
              <a:t>Factitious Hypoglycemia Caused by a Unique Pattern of Drug Use: A Case Report</a:t>
            </a:r>
            <a:r>
              <a:rPr lang="en-US" sz="1600" b="1" dirty="0"/>
              <a:t/>
            </a:r>
            <a:br>
              <a:rPr lang="en-US" sz="1600" b="1" dirty="0"/>
            </a:br>
            <a:r>
              <a:rPr lang="it-IT" sz="1600" dirty="0"/>
              <a:t> </a:t>
            </a:r>
            <a:r>
              <a:rPr lang="it-IT" sz="1200" dirty="0"/>
              <a:t>Int J Endocrinol Metab. 2018 ; 16(1):e62591</a:t>
            </a:r>
            <a:r>
              <a:rPr lang="en-US" b="1" dirty="0"/>
              <a:t/>
            </a:r>
            <a:br>
              <a:rPr lang="en-US" b="1" dirty="0"/>
            </a:br>
            <a:endParaRPr lang="en-US" dirty="0"/>
          </a:p>
        </p:txBody>
      </p:sp>
    </p:spTree>
    <p:extLst>
      <p:ext uri="{BB962C8B-B14F-4D97-AF65-F5344CB8AC3E}">
        <p14:creationId xmlns:p14="http://schemas.microsoft.com/office/powerpoint/2010/main" val="17406571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9400"/>
            <a:ext cx="10515600" cy="6197600"/>
          </a:xfrm>
        </p:spPr>
        <p:txBody>
          <a:bodyPr>
            <a:normAutofit/>
          </a:bodyPr>
          <a:lstStyle/>
          <a:p>
            <a:r>
              <a:rPr lang="en-US" dirty="0" smtClean="0"/>
              <a:t>The </a:t>
            </a:r>
            <a:r>
              <a:rPr lang="en-US" dirty="0"/>
              <a:t>plasma concentrations of insulin and C-peptide were different in each hypoglycemic </a:t>
            </a:r>
            <a:r>
              <a:rPr lang="en-US" dirty="0" smtClean="0"/>
              <a:t>episode, </a:t>
            </a:r>
            <a:r>
              <a:rPr lang="en-US" dirty="0"/>
              <a:t>suggesting endogenous hyperinsulinism (high insulin and C-peptide levels) </a:t>
            </a:r>
            <a:endParaRPr lang="en-US" dirty="0" smtClean="0"/>
          </a:p>
          <a:p>
            <a:r>
              <a:rPr lang="en-US" dirty="0" smtClean="0"/>
              <a:t>The </a:t>
            </a:r>
            <a:r>
              <a:rPr lang="en-US" dirty="0"/>
              <a:t>plasma and urine sulfonylureas were negative in all episodes </a:t>
            </a:r>
            <a:r>
              <a:rPr lang="en-US" dirty="0" smtClean="0"/>
              <a:t>.</a:t>
            </a:r>
            <a:endParaRPr lang="en-US" dirty="0"/>
          </a:p>
          <a:p>
            <a:r>
              <a:rPr lang="en-US" dirty="0" smtClean="0"/>
              <a:t>Spiral </a:t>
            </a:r>
            <a:r>
              <a:rPr lang="en-US" dirty="0"/>
              <a:t>CT scan and MRI of the abdomen only showed </a:t>
            </a:r>
            <a:r>
              <a:rPr lang="en-US" dirty="0" smtClean="0"/>
              <a:t>postoperative changes</a:t>
            </a:r>
            <a:r>
              <a:rPr lang="en-US" dirty="0"/>
              <a:t>. </a:t>
            </a:r>
            <a:endParaRPr lang="en-US" dirty="0" smtClean="0"/>
          </a:p>
          <a:p>
            <a:r>
              <a:rPr lang="en-US" dirty="0" smtClean="0"/>
              <a:t>The </a:t>
            </a:r>
            <a:r>
              <a:rPr lang="en-US" dirty="0"/>
              <a:t>EUS demonstrated multiple small hypoechoic lesions (maximum size, 8 mL × 7 mL) in the head and body of the pancreas, suggesting multiple insulinomas, which further complicated the patient’s clinical course</a:t>
            </a:r>
            <a:r>
              <a:rPr lang="en-US" dirty="0" smtClean="0"/>
              <a:t>.</a:t>
            </a:r>
          </a:p>
          <a:p>
            <a:r>
              <a:rPr lang="en-US" dirty="0" smtClean="0"/>
              <a:t> </a:t>
            </a:r>
            <a:r>
              <a:rPr lang="en-US" dirty="0"/>
              <a:t>Because of a history of major surgery, EUS-guided fine-needle aspiration of the pancreatic lesion was performed before proceeding to any other surgeries; however, it only revealed blood.</a:t>
            </a:r>
          </a:p>
          <a:p>
            <a:endParaRPr lang="en-US" dirty="0"/>
          </a:p>
        </p:txBody>
      </p:sp>
    </p:spTree>
    <p:extLst>
      <p:ext uri="{BB962C8B-B14F-4D97-AF65-F5344CB8AC3E}">
        <p14:creationId xmlns:p14="http://schemas.microsoft.com/office/powerpoint/2010/main" val="4224173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546100"/>
            <a:ext cx="11112500" cy="5630863"/>
          </a:xfrm>
        </p:spPr>
        <p:txBody>
          <a:bodyPr>
            <a:normAutofit/>
          </a:bodyPr>
          <a:lstStyle/>
          <a:p>
            <a:r>
              <a:rPr lang="en-US" sz="3200" dirty="0" smtClean="0"/>
              <a:t>Considering </a:t>
            </a:r>
            <a:r>
              <a:rPr lang="en-US" sz="3200" dirty="0"/>
              <a:t>various biochemical patterns during hypoglycemia and lack of evidence supporting other differential diagnoses, we suspected factitious causes</a:t>
            </a:r>
            <a:r>
              <a:rPr lang="en-US" sz="3200" dirty="0" smtClean="0"/>
              <a:t>.</a:t>
            </a:r>
          </a:p>
          <a:p>
            <a:r>
              <a:rPr lang="en-US" sz="3200" dirty="0" smtClean="0"/>
              <a:t> </a:t>
            </a:r>
            <a:r>
              <a:rPr lang="en-US" sz="3200" dirty="0"/>
              <a:t>Frequent history-taking from the patient and his family members, including his wife and children, did not reveal any psychiatric problems, and they denied any conflicts</a:t>
            </a:r>
            <a:r>
              <a:rPr lang="en-US" sz="3200" dirty="0" smtClean="0"/>
              <a:t>.</a:t>
            </a:r>
          </a:p>
          <a:p>
            <a:r>
              <a:rPr lang="en-US" sz="3200" dirty="0" smtClean="0"/>
              <a:t> </a:t>
            </a:r>
            <a:r>
              <a:rPr lang="en-US" sz="3200" dirty="0"/>
              <a:t>Incidentally, we discovered that the patient had asked one of his roommate’s visitors to buy him glyburide. The serum and urine levels of sulfonylureas were assessed in each hypoglycemic episode, which became positive </a:t>
            </a:r>
            <a:r>
              <a:rPr lang="en-US" sz="3200" dirty="0" smtClean="0"/>
              <a:t>.</a:t>
            </a:r>
            <a:endParaRPr lang="en-US" sz="3200" dirty="0"/>
          </a:p>
          <a:p>
            <a:endParaRPr lang="en-US" dirty="0"/>
          </a:p>
        </p:txBody>
      </p:sp>
    </p:spTree>
    <p:extLst>
      <p:ext uri="{BB962C8B-B14F-4D97-AF65-F5344CB8AC3E}">
        <p14:creationId xmlns:p14="http://schemas.microsoft.com/office/powerpoint/2010/main" val="2231861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400" y="6210300"/>
            <a:ext cx="3952727" cy="298547"/>
          </a:xfrm>
          <a:prstGeom prst="rect">
            <a:avLst/>
          </a:prstGeom>
        </p:spPr>
      </p:pic>
      <p:pic>
        <p:nvPicPr>
          <p:cNvPr id="4" name="Content Placeholder 3"/>
          <p:cNvPicPr>
            <a:picLocks noGrp="1" noChangeAspect="1"/>
          </p:cNvPicPr>
          <p:nvPr>
            <p:ph idx="1"/>
          </p:nvPr>
        </p:nvPicPr>
        <p:blipFill>
          <a:blip r:embed="rId3"/>
          <a:stretch>
            <a:fillRect/>
          </a:stretch>
        </p:blipFill>
        <p:spPr>
          <a:xfrm>
            <a:off x="419100" y="203200"/>
            <a:ext cx="11277600" cy="5715000"/>
          </a:xfrm>
          <a:prstGeom prst="rect">
            <a:avLst/>
          </a:prstGeom>
        </p:spPr>
      </p:pic>
    </p:spTree>
    <p:extLst>
      <p:ext uri="{BB962C8B-B14F-4D97-AF65-F5344CB8AC3E}">
        <p14:creationId xmlns:p14="http://schemas.microsoft.com/office/powerpoint/2010/main" val="1277212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8800" b="1" dirty="0" smtClean="0">
                <a:solidFill>
                  <a:schemeClr val="accent1">
                    <a:lumMod val="50000"/>
                  </a:schemeClr>
                </a:solidFill>
              </a:rPr>
              <a:t>DDX:</a:t>
            </a:r>
            <a:endParaRPr lang="en-US" sz="8800" b="1" dirty="0">
              <a:solidFill>
                <a:schemeClr val="accent1">
                  <a:lumMod val="50000"/>
                </a:schemeClr>
              </a:solidFill>
            </a:endParaRPr>
          </a:p>
        </p:txBody>
      </p:sp>
      <p:sp>
        <p:nvSpPr>
          <p:cNvPr id="3" name="Content Placeholder 2"/>
          <p:cNvSpPr>
            <a:spLocks noGrp="1"/>
          </p:cNvSpPr>
          <p:nvPr>
            <p:ph idx="1"/>
          </p:nvPr>
        </p:nvSpPr>
        <p:spPr/>
        <p:txBody>
          <a:bodyPr>
            <a:normAutofit/>
          </a:bodyPr>
          <a:lstStyle/>
          <a:p>
            <a:pPr>
              <a:lnSpc>
                <a:spcPct val="100000"/>
              </a:lnSpc>
            </a:pPr>
            <a:r>
              <a:rPr lang="en-US" sz="4000" dirty="0" smtClean="0"/>
              <a:t>Recurrence of insulinoma </a:t>
            </a:r>
          </a:p>
          <a:p>
            <a:pPr lvl="0">
              <a:lnSpc>
                <a:spcPct val="100000"/>
              </a:lnSpc>
            </a:pPr>
            <a:r>
              <a:rPr lang="en-US" sz="4000" dirty="0">
                <a:solidFill>
                  <a:prstClr val="black"/>
                </a:solidFill>
              </a:rPr>
              <a:t>Factitious </a:t>
            </a:r>
            <a:r>
              <a:rPr lang="en-US" sz="4000" dirty="0" smtClean="0">
                <a:solidFill>
                  <a:prstClr val="black"/>
                </a:solidFill>
              </a:rPr>
              <a:t>hypoglycemia</a:t>
            </a:r>
            <a:endParaRPr lang="en-US" sz="4000" dirty="0" smtClean="0"/>
          </a:p>
          <a:p>
            <a:pPr>
              <a:lnSpc>
                <a:spcPct val="100000"/>
              </a:lnSpc>
            </a:pPr>
            <a:r>
              <a:rPr lang="en-US" sz="4000" dirty="0" smtClean="0"/>
              <a:t>NIPHS(non insulinoma pancreatogenous hypoglycemia syndrome)</a:t>
            </a:r>
          </a:p>
          <a:p>
            <a:pPr>
              <a:lnSpc>
                <a:spcPct val="100000"/>
              </a:lnSpc>
            </a:pPr>
            <a:r>
              <a:rPr lang="en-US" sz="4000" dirty="0" smtClean="0"/>
              <a:t>Post gastric bypass hypoglycemia</a:t>
            </a:r>
          </a:p>
          <a:p>
            <a:pPr>
              <a:lnSpc>
                <a:spcPct val="100000"/>
              </a:lnSpc>
            </a:pPr>
            <a:endParaRPr lang="en-US" sz="4000" dirty="0"/>
          </a:p>
        </p:txBody>
      </p:sp>
    </p:spTree>
    <p:extLst>
      <p:ext uri="{BB962C8B-B14F-4D97-AF65-F5344CB8AC3E}">
        <p14:creationId xmlns:p14="http://schemas.microsoft.com/office/powerpoint/2010/main" val="24655317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58800"/>
            <a:ext cx="11125200" cy="5618163"/>
          </a:xfrm>
        </p:spPr>
        <p:txBody>
          <a:bodyPr>
            <a:normAutofit lnSpcReduction="10000"/>
          </a:bodyPr>
          <a:lstStyle/>
          <a:p>
            <a:r>
              <a:rPr lang="en-US" dirty="0" smtClean="0"/>
              <a:t>in </a:t>
            </a:r>
            <a:r>
              <a:rPr lang="en-US" dirty="0"/>
              <a:t>a secret search of the patient’s room, we found an insulin pen (NovoRapid) hidden in the water closet</a:t>
            </a:r>
            <a:r>
              <a:rPr lang="en-US" dirty="0" smtClean="0"/>
              <a:t>.</a:t>
            </a:r>
          </a:p>
          <a:p>
            <a:r>
              <a:rPr lang="en-US" dirty="0" smtClean="0"/>
              <a:t> </a:t>
            </a:r>
            <a:r>
              <a:rPr lang="en-US" dirty="0"/>
              <a:t>Close observation revealed that the patient had intermittent glyburide consumption and analog insulin injections (insulin </a:t>
            </a:r>
            <a:r>
              <a:rPr lang="en-US" dirty="0" err="1"/>
              <a:t>aspart</a:t>
            </a:r>
            <a:r>
              <a:rPr lang="en-US" dirty="0"/>
              <a:t> or insulin glargine); however, he denied any drug use.</a:t>
            </a:r>
          </a:p>
          <a:p>
            <a:r>
              <a:rPr lang="en-US" dirty="0"/>
              <a:t>Finally, an interview with the patient’s mother revealed that he had a marital conflict and had produced hypoglycemic symptoms to attract attention. </a:t>
            </a:r>
            <a:endParaRPr lang="en-US" dirty="0" smtClean="0"/>
          </a:p>
          <a:p>
            <a:r>
              <a:rPr lang="en-US" dirty="0" smtClean="0"/>
              <a:t>The </a:t>
            </a:r>
            <a:r>
              <a:rPr lang="en-US" dirty="0"/>
              <a:t>patient received several psychiatric consultations. After psychiatric and forensic pathology confirmation, he was discharged with quetiapine (25 mg/day) and outpatient psychiatric visits. </a:t>
            </a:r>
            <a:endParaRPr lang="en-US" dirty="0" smtClean="0"/>
          </a:p>
          <a:p>
            <a:r>
              <a:rPr lang="en-US" dirty="0" smtClean="0"/>
              <a:t>4 </a:t>
            </a:r>
            <a:r>
              <a:rPr lang="en-US" dirty="0"/>
              <a:t>months later, he was found unconscious in a hotel room and died in spite of cardiopulmonary resuscitation. The exact cause of his death is unidentified</a:t>
            </a:r>
          </a:p>
          <a:p>
            <a:endParaRPr lang="en-US" dirty="0"/>
          </a:p>
        </p:txBody>
      </p:sp>
    </p:spTree>
    <p:extLst>
      <p:ext uri="{BB962C8B-B14F-4D97-AF65-F5344CB8AC3E}">
        <p14:creationId xmlns:p14="http://schemas.microsoft.com/office/powerpoint/2010/main" val="802080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47700"/>
            <a:ext cx="10896600" cy="5575300"/>
          </a:xfrm>
        </p:spPr>
        <p:txBody>
          <a:bodyPr>
            <a:normAutofit/>
          </a:bodyPr>
          <a:lstStyle/>
          <a:p>
            <a:pPr>
              <a:lnSpc>
                <a:spcPct val="100000"/>
              </a:lnSpc>
            </a:pPr>
            <a:r>
              <a:rPr lang="en-US" dirty="0" smtClean="0"/>
              <a:t>Factitious </a:t>
            </a:r>
            <a:r>
              <a:rPr lang="en-US" dirty="0"/>
              <a:t>hypoglycemia is a very challenging diagnosis. </a:t>
            </a:r>
            <a:endParaRPr lang="en-US" dirty="0" smtClean="0"/>
          </a:p>
          <a:p>
            <a:pPr>
              <a:lnSpc>
                <a:spcPct val="100000"/>
              </a:lnSpc>
            </a:pPr>
            <a:r>
              <a:rPr lang="en-US" dirty="0" smtClean="0"/>
              <a:t>common </a:t>
            </a:r>
            <a:r>
              <a:rPr lang="en-US" dirty="0"/>
              <a:t>methods for sulfonylurea and meglitinide detection in the human plasma and urine are of low diagnostic value </a:t>
            </a:r>
            <a:r>
              <a:rPr lang="en-US" dirty="0" smtClean="0"/>
              <a:t>.</a:t>
            </a:r>
            <a:endParaRPr lang="en-US" dirty="0"/>
          </a:p>
          <a:p>
            <a:pPr>
              <a:lnSpc>
                <a:spcPct val="100000"/>
              </a:lnSpc>
            </a:pPr>
            <a:r>
              <a:rPr lang="en-US" dirty="0"/>
              <a:t>Several methods have been developed for the detection of antidiabetic drugs in the human plasma and urine. </a:t>
            </a:r>
            <a:endParaRPr lang="en-US" dirty="0" smtClean="0"/>
          </a:p>
          <a:p>
            <a:pPr>
              <a:lnSpc>
                <a:spcPct val="100000"/>
              </a:lnSpc>
            </a:pPr>
            <a:r>
              <a:rPr lang="en-US" dirty="0" smtClean="0"/>
              <a:t>Some </a:t>
            </a:r>
            <a:r>
              <a:rPr lang="en-US" dirty="0"/>
              <a:t>of these methods include micellar electrokinetic capillary chromatography, high-performance liquid chromatography (HPLC) </a:t>
            </a:r>
            <a:endParaRPr lang="en-US" dirty="0" smtClean="0"/>
          </a:p>
        </p:txBody>
      </p:sp>
    </p:spTree>
    <p:extLst>
      <p:ext uri="{BB962C8B-B14F-4D97-AF65-F5344CB8AC3E}">
        <p14:creationId xmlns:p14="http://schemas.microsoft.com/office/powerpoint/2010/main" val="19430596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55600"/>
            <a:ext cx="10515600" cy="5821363"/>
          </a:xfrm>
        </p:spPr>
        <p:txBody>
          <a:bodyPr>
            <a:normAutofit/>
          </a:bodyPr>
          <a:lstStyle/>
          <a:p>
            <a:r>
              <a:rPr lang="en-US" dirty="0" smtClean="0"/>
              <a:t>In </a:t>
            </a:r>
            <a:r>
              <a:rPr lang="en-US" dirty="0"/>
              <a:t>our case, we sent the patient’s serum and urine samples to a clinical laboratory in Iran, where the LC-MS/MS method is used for sulfonylurea detection. </a:t>
            </a:r>
            <a:endParaRPr lang="en-US" dirty="0" smtClean="0"/>
          </a:p>
          <a:p>
            <a:r>
              <a:rPr lang="en-US" dirty="0" smtClean="0"/>
              <a:t>Despite </a:t>
            </a:r>
            <a:r>
              <a:rPr lang="en-US" dirty="0"/>
              <a:t>high insulin and C-peptide levels in 2 serum and urine samples </a:t>
            </a:r>
            <a:r>
              <a:rPr lang="en-US" dirty="0" smtClean="0"/>
              <a:t>, </a:t>
            </a:r>
            <a:r>
              <a:rPr lang="en-US" dirty="0"/>
              <a:t>sulfonylureas were negative. However, the results turned positive after several checks </a:t>
            </a:r>
            <a:r>
              <a:rPr lang="en-US" dirty="0" smtClean="0"/>
              <a:t>, </a:t>
            </a:r>
            <a:r>
              <a:rPr lang="en-US" dirty="0"/>
              <a:t>which may be due to the lower drug concentration in the samples (lower than the sensitivity limit of the method</a:t>
            </a:r>
            <a:r>
              <a:rPr lang="en-US" dirty="0" smtClean="0"/>
              <a:t>).</a:t>
            </a:r>
          </a:p>
          <a:p>
            <a:r>
              <a:rPr lang="en-US" dirty="0"/>
              <a:t>As LC-MS/MS has been only recently applied in Iran for the detection of antidiabetic drugs, laboratory error is another possible explanation considering the manual design and complexity of this technique </a:t>
            </a:r>
            <a:r>
              <a:rPr lang="en-US" dirty="0" smtClean="0"/>
              <a:t>.</a:t>
            </a:r>
            <a:endParaRPr lang="en-US" dirty="0"/>
          </a:p>
          <a:p>
            <a:r>
              <a:rPr lang="en-US" dirty="0"/>
              <a:t> Due to the lack of any definitive laboratory findings, clinical suspicion is the best strategy for diagnosis . </a:t>
            </a:r>
          </a:p>
          <a:p>
            <a:endParaRPr lang="en-US" dirty="0"/>
          </a:p>
          <a:p>
            <a:endParaRPr lang="en-US" dirty="0"/>
          </a:p>
        </p:txBody>
      </p:sp>
    </p:spTree>
    <p:extLst>
      <p:ext uri="{BB962C8B-B14F-4D97-AF65-F5344CB8AC3E}">
        <p14:creationId xmlns:p14="http://schemas.microsoft.com/office/powerpoint/2010/main" val="11284522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11361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93587594"/>
              </p:ext>
            </p:extLst>
          </p:nvPr>
        </p:nvGraphicFramePr>
        <p:xfrm>
          <a:off x="927100" y="190500"/>
          <a:ext cx="10541000"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454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8800"/>
            <a:ext cx="10515600" cy="6121400"/>
          </a:xfrm>
        </p:spPr>
        <p:txBody>
          <a:bodyPr>
            <a:normAutofit lnSpcReduction="10000"/>
          </a:bodyPr>
          <a:lstStyle/>
          <a:p>
            <a:pPr>
              <a:lnSpc>
                <a:spcPct val="150000"/>
              </a:lnSpc>
            </a:pPr>
            <a:r>
              <a:rPr lang="en-US" sz="3200" dirty="0"/>
              <a:t>DDX</a:t>
            </a:r>
          </a:p>
          <a:p>
            <a:pPr>
              <a:lnSpc>
                <a:spcPct val="150000"/>
              </a:lnSpc>
            </a:pPr>
            <a:r>
              <a:rPr lang="en-US" sz="4400" b="1" dirty="0">
                <a:solidFill>
                  <a:srgbClr val="0070C0"/>
                </a:solidFill>
              </a:rPr>
              <a:t>Malignant </a:t>
            </a:r>
            <a:r>
              <a:rPr lang="en-US" sz="4400" b="1" dirty="0">
                <a:solidFill>
                  <a:srgbClr val="0070C0"/>
                </a:solidFill>
                <a:latin typeface="HelveticaNeue-BoldCond"/>
              </a:rPr>
              <a:t>insulinoma</a:t>
            </a:r>
          </a:p>
          <a:p>
            <a:pPr>
              <a:lnSpc>
                <a:spcPct val="150000"/>
              </a:lnSpc>
            </a:pPr>
            <a:r>
              <a:rPr lang="en-US" sz="3200" dirty="0">
                <a:latin typeface="HelveticaNeue-BoldCond"/>
              </a:rPr>
              <a:t>NIPHS or Insulinoma </a:t>
            </a:r>
          </a:p>
          <a:p>
            <a:pPr>
              <a:lnSpc>
                <a:spcPct val="150000"/>
              </a:lnSpc>
            </a:pPr>
            <a:r>
              <a:rPr lang="en-US" sz="3200" dirty="0"/>
              <a:t>Nasidioblastosis in adults</a:t>
            </a:r>
          </a:p>
          <a:p>
            <a:pPr>
              <a:lnSpc>
                <a:spcPct val="150000"/>
              </a:lnSpc>
            </a:pPr>
            <a:r>
              <a:rPr lang="en-US" sz="3200" dirty="0"/>
              <a:t>Concurrent Insulinoma and Nesidioblastosis</a:t>
            </a:r>
          </a:p>
          <a:p>
            <a:pPr>
              <a:lnSpc>
                <a:spcPct val="150000"/>
              </a:lnSpc>
            </a:pPr>
            <a:r>
              <a:rPr lang="en-US" sz="3200" dirty="0"/>
              <a:t>Hypoglycemia after sleeve gastrectomy or Bariatric surgery</a:t>
            </a:r>
          </a:p>
          <a:p>
            <a:pPr>
              <a:lnSpc>
                <a:spcPct val="150000"/>
              </a:lnSpc>
            </a:pPr>
            <a:r>
              <a:rPr lang="en-US" sz="3200" dirty="0"/>
              <a:t>Factitious hypoglycemia</a:t>
            </a:r>
          </a:p>
          <a:p>
            <a:endParaRPr lang="en-US" dirty="0"/>
          </a:p>
        </p:txBody>
      </p:sp>
    </p:spTree>
    <p:extLst>
      <p:ext uri="{BB962C8B-B14F-4D97-AF65-F5344CB8AC3E}">
        <p14:creationId xmlns:p14="http://schemas.microsoft.com/office/powerpoint/2010/main" val="112556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00"/>
            <a:ext cx="10515600" cy="1676399"/>
          </a:xfrm>
        </p:spPr>
        <p:txBody>
          <a:bodyPr>
            <a:normAutofit fontScale="90000"/>
          </a:bodyPr>
          <a:lstStyle/>
          <a:p>
            <a:r>
              <a:rPr lang="en-US" b="1" dirty="0"/>
              <a:t>Malignant Insulinoma</a:t>
            </a:r>
            <a:br>
              <a:rPr lang="en-US" b="1" dirty="0"/>
            </a:br>
            <a:r>
              <a:rPr lang="en-US" b="1" i="1" dirty="0"/>
              <a:t>Spectrum of Unusual Clinical </a:t>
            </a:r>
            <a:r>
              <a:rPr lang="en-US" b="1" i="1" dirty="0" smtClean="0"/>
              <a:t>Features </a:t>
            </a:r>
            <a:br>
              <a:rPr lang="en-US" b="1" i="1" dirty="0" smtClean="0"/>
            </a:br>
            <a:r>
              <a:rPr lang="en-US" sz="2200" dirty="0" smtClean="0">
                <a:latin typeface="+mn-lt"/>
              </a:rPr>
              <a:t>Published </a:t>
            </a:r>
            <a:r>
              <a:rPr lang="en-US" sz="2200" dirty="0">
                <a:latin typeface="+mn-lt"/>
              </a:rPr>
              <a:t>2005 by the American Cancer </a:t>
            </a:r>
            <a:r>
              <a:rPr lang="en-US" sz="2200" dirty="0" smtClean="0">
                <a:latin typeface="+mn-lt"/>
              </a:rPr>
              <a:t>Society</a:t>
            </a:r>
            <a:r>
              <a:rPr lang="en-US" sz="2200" dirty="0">
                <a:latin typeface="+mn-lt"/>
              </a:rPr>
              <a:t/>
            </a:r>
            <a:br>
              <a:rPr lang="en-US" sz="2200" dirty="0">
                <a:latin typeface="+mn-lt"/>
              </a:rPr>
            </a:br>
            <a:r>
              <a:rPr lang="en-US" sz="2200" dirty="0">
                <a:latin typeface="+mn-lt"/>
              </a:rPr>
              <a:t>DOI 10.1002/cncr.21179</a:t>
            </a:r>
          </a:p>
        </p:txBody>
      </p:sp>
      <p:sp>
        <p:nvSpPr>
          <p:cNvPr id="3" name="Content Placeholder 2"/>
          <p:cNvSpPr>
            <a:spLocks noGrp="1"/>
          </p:cNvSpPr>
          <p:nvPr>
            <p:ph idx="1"/>
          </p:nvPr>
        </p:nvSpPr>
        <p:spPr>
          <a:xfrm>
            <a:off x="838200" y="2578099"/>
            <a:ext cx="10515600" cy="3598863"/>
          </a:xfrm>
        </p:spPr>
        <p:txBody>
          <a:bodyPr>
            <a:normAutofit/>
          </a:bodyPr>
          <a:lstStyle/>
          <a:p>
            <a:r>
              <a:rPr lang="en-US" sz="3200" dirty="0">
                <a:solidFill>
                  <a:srgbClr val="231F20"/>
                </a:solidFill>
                <a:latin typeface="Utopia-Regular"/>
              </a:rPr>
              <a:t>We identified 10 patients with metastatic insulinoma</a:t>
            </a:r>
          </a:p>
          <a:p>
            <a:r>
              <a:rPr lang="en-US" sz="3200" dirty="0" smtClean="0">
                <a:solidFill>
                  <a:srgbClr val="231F20"/>
                </a:solidFill>
                <a:latin typeface="Utopia-Regular"/>
              </a:rPr>
              <a:t>6 had </a:t>
            </a:r>
            <a:r>
              <a:rPr lang="en-US" sz="3200" dirty="0">
                <a:solidFill>
                  <a:srgbClr val="0070C0"/>
                </a:solidFill>
                <a:latin typeface="Utopia-Regular"/>
              </a:rPr>
              <a:t>liver metastasis </a:t>
            </a:r>
            <a:r>
              <a:rPr lang="en-US" sz="3200" dirty="0">
                <a:solidFill>
                  <a:srgbClr val="231F20"/>
                </a:solidFill>
                <a:latin typeface="Utopia-Regular"/>
              </a:rPr>
              <a:t>and </a:t>
            </a:r>
            <a:r>
              <a:rPr lang="en-US" sz="3200" dirty="0" smtClean="0">
                <a:solidFill>
                  <a:srgbClr val="231F20"/>
                </a:solidFill>
                <a:latin typeface="Utopia-Regular"/>
              </a:rPr>
              <a:t>4 </a:t>
            </a:r>
            <a:r>
              <a:rPr lang="en-US" sz="3200" dirty="0">
                <a:solidFill>
                  <a:srgbClr val="231F20"/>
                </a:solidFill>
                <a:latin typeface="Utopia-Regular"/>
              </a:rPr>
              <a:t>had </a:t>
            </a:r>
            <a:r>
              <a:rPr lang="en-US" sz="3200" dirty="0" smtClean="0">
                <a:solidFill>
                  <a:srgbClr val="0070C0"/>
                </a:solidFill>
                <a:latin typeface="Utopia-Regular"/>
              </a:rPr>
              <a:t>lymph node </a:t>
            </a:r>
            <a:r>
              <a:rPr lang="en-US" sz="3200" dirty="0">
                <a:solidFill>
                  <a:srgbClr val="231F20"/>
                </a:solidFill>
                <a:latin typeface="Utopia-Regular"/>
              </a:rPr>
              <a:t>metastasis. </a:t>
            </a:r>
          </a:p>
          <a:p>
            <a:r>
              <a:rPr lang="en-US" sz="3200" dirty="0" smtClean="0">
                <a:solidFill>
                  <a:srgbClr val="231F20"/>
                </a:solidFill>
                <a:latin typeface="Utopia-Regular"/>
              </a:rPr>
              <a:t>None of the patients had evidence of the multiple endocrine neoplasia syndrome.</a:t>
            </a:r>
            <a:endParaRPr lang="en-US" sz="3200" dirty="0"/>
          </a:p>
        </p:txBody>
      </p:sp>
    </p:spTree>
    <p:extLst>
      <p:ext uri="{BB962C8B-B14F-4D97-AF65-F5344CB8AC3E}">
        <p14:creationId xmlns:p14="http://schemas.microsoft.com/office/powerpoint/2010/main" val="2998121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52380" y="2413160"/>
              <a:ext cx="51120" cy="63720"/>
            </p14:xfrm>
          </p:contentPart>
        </mc:Choice>
        <mc:Fallback xmlns="">
          <p:pic>
            <p:nvPicPr>
              <p:cNvPr id="2" name="Ink 1"/>
              <p:cNvPicPr/>
              <p:nvPr/>
            </p:nvPicPr>
            <p:blipFill>
              <a:blip r:embed="rId4"/>
              <a:stretch>
                <a:fillRect/>
              </a:stretch>
            </p:blipFill>
            <p:spPr>
              <a:xfrm>
                <a:off x="104500" y="2317040"/>
                <a:ext cx="1468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114220" y="4661000"/>
              <a:ext cx="114840" cy="76320"/>
            </p14:xfrm>
          </p:contentPart>
        </mc:Choice>
        <mc:Fallback xmlns="">
          <p:pic>
            <p:nvPicPr>
              <p:cNvPr id="3" name="Ink 2"/>
              <p:cNvPicPr/>
              <p:nvPr/>
            </p:nvPicPr>
            <p:blipFill>
              <a:blip r:embed="rId6"/>
              <a:stretch>
                <a:fillRect/>
              </a:stretch>
            </p:blipFill>
            <p:spPr>
              <a:xfrm>
                <a:off x="66340" y="4564880"/>
                <a:ext cx="2106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126820" y="5739920"/>
              <a:ext cx="114840" cy="153720"/>
            </p14:xfrm>
          </p:contentPart>
        </mc:Choice>
        <mc:Fallback xmlns="">
          <p:pic>
            <p:nvPicPr>
              <p:cNvPr id="5" name="Ink 4"/>
              <p:cNvPicPr/>
              <p:nvPr/>
            </p:nvPicPr>
            <p:blipFill>
              <a:blip r:embed="rId8"/>
              <a:stretch>
                <a:fillRect/>
              </a:stretch>
            </p:blipFill>
            <p:spPr>
              <a:xfrm>
                <a:off x="78940" y="5644160"/>
                <a:ext cx="2106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p14:cNvContentPartPr/>
              <p14:nvPr/>
            </p14:nvContentPartPr>
            <p14:xfrm>
              <a:off x="126820" y="6248600"/>
              <a:ext cx="102240" cy="51480"/>
            </p14:xfrm>
          </p:contentPart>
        </mc:Choice>
        <mc:Fallback xmlns="">
          <p:pic>
            <p:nvPicPr>
              <p:cNvPr id="6" name="Ink 5"/>
              <p:cNvPicPr/>
              <p:nvPr/>
            </p:nvPicPr>
            <p:blipFill>
              <a:blip r:embed="rId10"/>
              <a:stretch>
                <a:fillRect/>
              </a:stretch>
            </p:blipFill>
            <p:spPr>
              <a:xfrm>
                <a:off x="78940" y="6152840"/>
                <a:ext cx="198000" cy="243000"/>
              </a:xfrm>
              <a:prstGeom prst="rect">
                <a:avLst/>
              </a:prstGeom>
            </p:spPr>
          </p:pic>
        </mc:Fallback>
      </mc:AlternateContent>
    </p:spTree>
    <p:extLst>
      <p:ext uri="{BB962C8B-B14F-4D97-AF65-F5344CB8AC3E}">
        <p14:creationId xmlns:p14="http://schemas.microsoft.com/office/powerpoint/2010/main" val="409974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2115</TotalTime>
  <Words>3176</Words>
  <Application>Microsoft Office PowerPoint</Application>
  <PresentationFormat>Custom</PresentationFormat>
  <Paragraphs>231</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Problem list</vt:lpstr>
      <vt:lpstr>AGENDA:</vt:lpstr>
      <vt:lpstr>PowerPoint Presentation</vt:lpstr>
      <vt:lpstr>DDX:</vt:lpstr>
      <vt:lpstr>PowerPoint Presentation</vt:lpstr>
      <vt:lpstr>PowerPoint Presentation</vt:lpstr>
      <vt:lpstr>Malignant Insulinoma Spectrum of Unusual Clinical Features  Published 2005 by the American Cancer Society DOI 10.1002/cncr.21179</vt:lpstr>
      <vt:lpstr>PowerPoint Presentation</vt:lpstr>
      <vt:lpstr>PowerPoint Presentation</vt:lpstr>
      <vt:lpstr>PowerPoint Presentation</vt:lpstr>
      <vt:lpstr>PowerPoint Presentation</vt:lpstr>
      <vt:lpstr>PowerPoint Presentation</vt:lpstr>
      <vt:lpstr>Malignant Insulinoma/Hirshberg et al. CANCER July 15, 2005 / Volume 104 / Number 2</vt:lpstr>
      <vt:lpstr>PowerPoint Presentation</vt:lpstr>
      <vt:lpstr>PowerPoint Presentation</vt:lpstr>
      <vt:lpstr>PowerPoint Presentation</vt:lpstr>
      <vt:lpstr>PowerPoint Presentation</vt:lpstr>
      <vt:lpstr>  Islet Hyperplasia in Adults: Challenge to Preoperatively Diagnose Non-Insulinoma Pancreatogenic Hypoglycemia Syndrome World J Surg (2006) 30: 670–679 </vt:lpstr>
      <vt:lpstr>PowerPoint Presentation</vt:lpstr>
      <vt:lpstr>PowerPoint Presentation</vt:lpstr>
      <vt:lpstr>PowerPoint Presentation</vt:lpstr>
      <vt:lpstr>Metastatic insulinoma in an adult patient with underlying nesidioblastosis J. Rosman, R. Bravo-Vera, A. Sheikh, and A. Gouller Endocrinol. Invest. 30: 521-524, 2007</vt:lpstr>
      <vt:lpstr>PowerPoint Presentation</vt:lpstr>
      <vt:lpstr>PowerPoint Presentation</vt:lpstr>
      <vt:lpstr>PowerPoint Presentation</vt:lpstr>
      <vt:lpstr>An Unusual Case of Concurrent Insulinoma and Nesidioblastosis   J Pancreas (Online) 2008; 9(5):649-653.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Insulinoma After Bariatric Surgery: Diagnostic Dilemma and Therapeutic Approaches  Springer Science+ Business Media New York 2016</vt:lpstr>
      <vt:lpstr>PowerPoint Presentation</vt:lpstr>
      <vt:lpstr>PowerPoint Presentation</vt:lpstr>
      <vt:lpstr>PowerPoint Presentation</vt:lpstr>
      <vt:lpstr>PowerPoint Presentation</vt:lpstr>
      <vt:lpstr>PowerPoint Presentation</vt:lpstr>
      <vt:lpstr>PowerPoint Presentation</vt:lpstr>
      <vt:lpstr> Factitious Hypoglycemia Caused by a Unique Pattern of Drug Use: A Case Report  Int J Endocrinol Metab. 2018 ; 16(1):e62591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 i3</dc:creator>
  <cp:lastModifiedBy>هنگامه عبدی</cp:lastModifiedBy>
  <cp:revision>130</cp:revision>
  <dcterms:created xsi:type="dcterms:W3CDTF">2019-12-17T14:01:33Z</dcterms:created>
  <dcterms:modified xsi:type="dcterms:W3CDTF">2020-01-05T09:57:50Z</dcterms:modified>
</cp:coreProperties>
</file>