
<file path=[Content_Types].xml><?xml version="1.0" encoding="utf-8"?>
<Types xmlns="http://schemas.openxmlformats.org/package/2006/content-types"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98" r:id="rId2"/>
    <p:sldId id="256" r:id="rId3"/>
    <p:sldId id="299" r:id="rId4"/>
    <p:sldId id="300" r:id="rId5"/>
    <p:sldId id="301" r:id="rId6"/>
    <p:sldId id="302" r:id="rId7"/>
    <p:sldId id="303" r:id="rId8"/>
    <p:sldId id="304" r:id="rId9"/>
    <p:sldId id="305" r:id="rId10"/>
    <p:sldId id="306" r:id="rId11"/>
    <p:sldId id="372" r:id="rId12"/>
    <p:sldId id="307" r:id="rId13"/>
    <p:sldId id="308" r:id="rId14"/>
    <p:sldId id="309" r:id="rId15"/>
    <p:sldId id="310" r:id="rId16"/>
    <p:sldId id="311" r:id="rId17"/>
    <p:sldId id="314" r:id="rId18"/>
    <p:sldId id="315" r:id="rId19"/>
    <p:sldId id="316" r:id="rId20"/>
    <p:sldId id="317" r:id="rId21"/>
    <p:sldId id="318" r:id="rId22"/>
    <p:sldId id="320" r:id="rId23"/>
    <p:sldId id="319" r:id="rId24"/>
    <p:sldId id="321" r:id="rId25"/>
    <p:sldId id="322" r:id="rId26"/>
    <p:sldId id="323" r:id="rId27"/>
    <p:sldId id="324" r:id="rId28"/>
    <p:sldId id="325" r:id="rId29"/>
    <p:sldId id="326" r:id="rId30"/>
    <p:sldId id="327" r:id="rId31"/>
    <p:sldId id="330" r:id="rId32"/>
    <p:sldId id="328" r:id="rId33"/>
    <p:sldId id="331" r:id="rId34"/>
    <p:sldId id="332" r:id="rId35"/>
    <p:sldId id="333" r:id="rId36"/>
    <p:sldId id="334" r:id="rId37"/>
    <p:sldId id="335" r:id="rId38"/>
    <p:sldId id="336" r:id="rId39"/>
    <p:sldId id="337" r:id="rId40"/>
    <p:sldId id="338" r:id="rId41"/>
    <p:sldId id="340" r:id="rId42"/>
    <p:sldId id="341" r:id="rId43"/>
    <p:sldId id="342" r:id="rId44"/>
    <p:sldId id="346" r:id="rId45"/>
    <p:sldId id="345" r:id="rId46"/>
    <p:sldId id="344" r:id="rId47"/>
    <p:sldId id="347" r:id="rId48"/>
    <p:sldId id="343" r:id="rId49"/>
    <p:sldId id="348" r:id="rId50"/>
    <p:sldId id="370" r:id="rId51"/>
    <p:sldId id="350" r:id="rId52"/>
    <p:sldId id="364" r:id="rId53"/>
    <p:sldId id="365" r:id="rId54"/>
    <p:sldId id="366" r:id="rId55"/>
    <p:sldId id="367" r:id="rId56"/>
    <p:sldId id="351" r:id="rId57"/>
    <p:sldId id="353" r:id="rId58"/>
    <p:sldId id="354" r:id="rId59"/>
    <p:sldId id="368" r:id="rId60"/>
    <p:sldId id="369" r:id="rId61"/>
    <p:sldId id="371" r:id="rId62"/>
    <p:sldId id="355" r:id="rId63"/>
    <p:sldId id="356" r:id="rId64"/>
    <p:sldId id="358" r:id="rId65"/>
    <p:sldId id="359" r:id="rId66"/>
    <p:sldId id="360" r:id="rId67"/>
    <p:sldId id="361" r:id="rId68"/>
    <p:sldId id="362" r:id="rId69"/>
    <p:sldId id="363" r:id="rId7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32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7/1/2024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7/1/2024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7/1/2024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7/1/2024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mp"/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mp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tmp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tmp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tmp"/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tmp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tmp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tmp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tmp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tmp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tmp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tmp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tmp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tmp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tmp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tmp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tmp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tmp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tmp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tmp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469A219-23A4-4136-8821-A31E554109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81878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                   In the name of God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6AEEFEB-75B8-4FE6-A5C6-BA8227EF20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577009"/>
            <a:ext cx="8596668" cy="4464353"/>
          </a:xfrm>
          <a:ln w="38100">
            <a:solidFill>
              <a:schemeClr val="tx1">
                <a:lumMod val="95000"/>
                <a:lumOff val="5000"/>
              </a:schemeClr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>
                <a:solidFill>
                  <a:schemeClr val="tx1"/>
                </a:solidFill>
              </a:rPr>
              <a:t>                        </a:t>
            </a:r>
            <a:r>
              <a:rPr lang="en-US" sz="2800" b="1" dirty="0">
                <a:solidFill>
                  <a:schemeClr val="tx1"/>
                </a:solidFill>
              </a:rPr>
              <a:t>Case presentation  </a:t>
            </a:r>
          </a:p>
          <a:p>
            <a:pPr marL="0" indent="0">
              <a:buNone/>
            </a:pPr>
            <a:endParaRPr lang="en-US" sz="28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800" b="1" dirty="0">
                <a:solidFill>
                  <a:schemeClr val="tx1"/>
                </a:solidFill>
              </a:rPr>
              <a:t>                          </a:t>
            </a:r>
            <a:r>
              <a:rPr lang="en-US" sz="2000" b="1" dirty="0">
                <a:solidFill>
                  <a:schemeClr val="tx1"/>
                </a:solidFill>
              </a:rPr>
              <a:t>Mahsa Farahani ,MD     </a:t>
            </a:r>
          </a:p>
          <a:p>
            <a:pPr marL="0" indent="0">
              <a:buNone/>
            </a:pPr>
            <a:endParaRPr lang="en-US" sz="20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                        Research Institute for  Endocrine Sciences  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                    Shahid Beheshti University of Medical Sciences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                                               June 2024</a:t>
            </a:r>
          </a:p>
        </p:txBody>
      </p:sp>
    </p:spTree>
    <p:extLst>
      <p:ext uri="{BB962C8B-B14F-4D97-AF65-F5344CB8AC3E}">
        <p14:creationId xmlns:p14="http://schemas.microsoft.com/office/powerpoint/2010/main" val="36850562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2E24F1B-61B5-4D70-9FF7-57913E09D6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0"/>
            <a:ext cx="8596668" cy="1152939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Internist (1401/06/10)</a:t>
            </a:r>
            <a:br>
              <a:rPr lang="en-US" b="1" dirty="0">
                <a:solidFill>
                  <a:srgbClr val="C00000"/>
                </a:solidFill>
              </a:rPr>
            </a:br>
            <a:r>
              <a:rPr lang="en-US" sz="1800" b="1" dirty="0">
                <a:solidFill>
                  <a:srgbClr val="C00000"/>
                </a:solidFill>
              </a:rPr>
              <a:t>thyroid scan</a:t>
            </a:r>
            <a:endParaRPr lang="en-US" sz="18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01C0480D-9604-4B22-97D7-806963A315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334" y="1351722"/>
            <a:ext cx="9593101" cy="4903304"/>
          </a:xfrm>
        </p:spPr>
      </p:pic>
    </p:spTree>
    <p:extLst>
      <p:ext uri="{BB962C8B-B14F-4D97-AF65-F5344CB8AC3E}">
        <p14:creationId xmlns:p14="http://schemas.microsoft.com/office/powerpoint/2010/main" val="839885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061EAEFC-3EBB-4613-98C7-5CC95AA053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9931" y="384314"/>
            <a:ext cx="7686260" cy="6255026"/>
          </a:xfrm>
        </p:spPr>
      </p:pic>
    </p:spTree>
    <p:extLst>
      <p:ext uri="{BB962C8B-B14F-4D97-AF65-F5344CB8AC3E}">
        <p14:creationId xmlns:p14="http://schemas.microsoft.com/office/powerpoint/2010/main" val="39853251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DA5A419-C06F-4EE8-8A85-E46105F105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391478"/>
            <a:ext cx="9659362" cy="5049078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With the internist opinion :</a:t>
            </a:r>
          </a:p>
          <a:p>
            <a:endParaRPr lang="en-US" sz="2000" dirty="0"/>
          </a:p>
          <a:p>
            <a:r>
              <a:rPr lang="en-US" dirty="0"/>
              <a:t> methimazole 5mg TDS </a:t>
            </a:r>
          </a:p>
          <a:p>
            <a:r>
              <a:rPr lang="en-US" dirty="0"/>
              <a:t>Levothyroxine 100micg daily</a:t>
            </a:r>
          </a:p>
          <a:p>
            <a:r>
              <a:rPr lang="en-US" dirty="0"/>
              <a:t>Propranolol</a:t>
            </a:r>
          </a:p>
          <a:p>
            <a:r>
              <a:rPr lang="en-US" dirty="0"/>
              <a:t>Prednisolone 25mg daily</a:t>
            </a:r>
          </a:p>
          <a:p>
            <a:pPr marL="0" indent="0">
              <a:buNone/>
            </a:pPr>
            <a:r>
              <a:rPr lang="en-US" dirty="0"/>
              <a:t> were started that were continued until about one month </a:t>
            </a:r>
          </a:p>
        </p:txBody>
      </p:sp>
    </p:spTree>
    <p:extLst>
      <p:ext uri="{BB962C8B-B14F-4D97-AF65-F5344CB8AC3E}">
        <p14:creationId xmlns:p14="http://schemas.microsoft.com/office/powerpoint/2010/main" val="35390005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CC128DB-6715-4253-A977-1628245C19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225288"/>
            <a:ext cx="8596668" cy="715616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First endocrinologist(1401/06/20)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E33F144-92E2-4F59-9626-834EF35782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940904"/>
            <a:ext cx="10096683" cy="5353879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9C46A8F-83E6-4567-93EE-1F466EEE93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147" y="1073426"/>
            <a:ext cx="8931965" cy="5221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0187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83647E4-02E5-40E6-9C71-C4571E0E6A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84314"/>
            <a:ext cx="8596668" cy="569843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Cont.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88D22CDD-BEF8-4653-9A54-4C8C580433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67410" y="954088"/>
            <a:ext cx="8306592" cy="5519737"/>
          </a:xfrm>
        </p:spPr>
      </p:pic>
    </p:spTree>
    <p:extLst>
      <p:ext uri="{BB962C8B-B14F-4D97-AF65-F5344CB8AC3E}">
        <p14:creationId xmlns:p14="http://schemas.microsoft.com/office/powerpoint/2010/main" val="25442472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612D8B5-FE93-4404-9BA0-0F5DAEC590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97566"/>
            <a:ext cx="8596668" cy="662608"/>
          </a:xfrm>
        </p:spPr>
        <p:txBody>
          <a:bodyPr/>
          <a:lstStyle/>
          <a:p>
            <a:r>
              <a:rPr lang="en-US" sz="3600" b="1" dirty="0">
                <a:solidFill>
                  <a:srgbClr val="C00000"/>
                </a:solidFill>
              </a:rPr>
              <a:t>Cont.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D1497507-1603-4FE9-BAAA-DF4343217E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95130" y="1219200"/>
            <a:ext cx="9939131" cy="5241233"/>
          </a:xfrm>
        </p:spPr>
      </p:pic>
    </p:spTree>
    <p:extLst>
      <p:ext uri="{BB962C8B-B14F-4D97-AF65-F5344CB8AC3E}">
        <p14:creationId xmlns:p14="http://schemas.microsoft.com/office/powerpoint/2010/main" val="30093686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B0E8BBE-4483-4071-8A59-E80CC27EE4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198783"/>
            <a:ext cx="8596668" cy="617855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Cont.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xmlns="" id="{07C76CBF-9441-45D0-BAEB-78200CCD89D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59028" y="816637"/>
            <a:ext cx="6294781" cy="5663675"/>
          </a:xfr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xmlns="" id="{FECF1BEF-77F6-4D5F-BB2E-7EC6838D3C9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639340" y="816637"/>
            <a:ext cx="5393634" cy="3145763"/>
          </a:xfrm>
        </p:spPr>
      </p:pic>
    </p:spTree>
    <p:extLst>
      <p:ext uri="{BB962C8B-B14F-4D97-AF65-F5344CB8AC3E}">
        <p14:creationId xmlns:p14="http://schemas.microsoft.com/office/powerpoint/2010/main" val="4977947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40B044C-EF68-4BFA-B697-67BC3E369F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232452"/>
            <a:ext cx="9328057" cy="3538331"/>
          </a:xfrm>
        </p:spPr>
        <p:txBody>
          <a:bodyPr/>
          <a:lstStyle/>
          <a:p>
            <a:r>
              <a:rPr lang="en-US" dirty="0"/>
              <a:t>No changes were done about her drugs according to the first endocrinologist s opinion 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After about one month , prednisolone 25 mg daily was discontinued by the previous internist without tapering</a:t>
            </a:r>
          </a:p>
          <a:p>
            <a:endParaRPr lang="en-US" dirty="0"/>
          </a:p>
          <a:p>
            <a:r>
              <a:rPr lang="en-US" dirty="0"/>
              <a:t>Levothyroxine and methimazole was continued</a:t>
            </a:r>
          </a:p>
        </p:txBody>
      </p:sp>
    </p:spTree>
    <p:extLst>
      <p:ext uri="{BB962C8B-B14F-4D97-AF65-F5344CB8AC3E}">
        <p14:creationId xmlns:p14="http://schemas.microsoft.com/office/powerpoint/2010/main" val="2339822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7E998E0-CE3E-4BF3-85BF-0D818524D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31304"/>
            <a:ext cx="8596668" cy="728870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Lab test(1401/08/17)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740DE701-89EA-47C9-8BFB-13FD1E4BAF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9931" y="1060174"/>
            <a:ext cx="9316278" cy="5466521"/>
          </a:xfrm>
        </p:spPr>
      </p:pic>
    </p:spTree>
    <p:extLst>
      <p:ext uri="{BB962C8B-B14F-4D97-AF65-F5344CB8AC3E}">
        <p14:creationId xmlns:p14="http://schemas.microsoft.com/office/powerpoint/2010/main" val="5190988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DF15871-68DC-47B5-A2A7-0B21DB3A6C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04800"/>
            <a:ext cx="8596668" cy="715617"/>
          </a:xfrm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Cont.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1EFB64C6-0284-40BA-BDAA-D569A3CA2E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7322" y="1484244"/>
            <a:ext cx="9594574" cy="3670852"/>
          </a:xfrm>
        </p:spPr>
      </p:pic>
    </p:spTree>
    <p:extLst>
      <p:ext uri="{BB962C8B-B14F-4D97-AF65-F5344CB8AC3E}">
        <p14:creationId xmlns:p14="http://schemas.microsoft.com/office/powerpoint/2010/main" val="27354676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BD80E10-8F34-4801-A216-3E0A014CDA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7652" y="265045"/>
            <a:ext cx="8346351" cy="503582"/>
          </a:xfrm>
        </p:spPr>
        <p:txBody>
          <a:bodyPr/>
          <a:lstStyle/>
          <a:p>
            <a:pPr algn="l"/>
            <a:r>
              <a:rPr lang="en-US" sz="2800" b="1" dirty="0">
                <a:solidFill>
                  <a:srgbClr val="C00000"/>
                </a:solidFill>
              </a:rPr>
              <a:t>Present illness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68D8257A-B99A-466D-9471-02B3495ACA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7652" y="1099931"/>
            <a:ext cx="8346351" cy="5102086"/>
          </a:xfrm>
        </p:spPr>
        <p:txBody>
          <a:bodyPr>
            <a:normAutofit lnSpcReduction="10000"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C00000"/>
                </a:solidFill>
              </a:rPr>
              <a:t>Chief complaint: </a:t>
            </a:r>
            <a:r>
              <a:rPr lang="en-US" sz="2000" b="1" dirty="0">
                <a:solidFill>
                  <a:schemeClr val="tx1"/>
                </a:solidFill>
              </a:rPr>
              <a:t>weakness and fatigue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rgbClr val="C00000"/>
                </a:solidFill>
              </a:rPr>
              <a:t>Present illness: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chemeClr val="tx1"/>
                </a:solidFill>
              </a:rPr>
              <a:t>The patient is a 40-year-old woman ,mentioned that on TIR 14,1401,she had a </a:t>
            </a:r>
            <a:r>
              <a:rPr lang="en-US" sz="2000" b="1" dirty="0">
                <a:solidFill>
                  <a:srgbClr val="C00000"/>
                </a:solidFill>
              </a:rPr>
              <a:t>sever</a:t>
            </a:r>
            <a:r>
              <a:rPr lang="en-US" sz="2000" b="1" dirty="0">
                <a:solidFill>
                  <a:schemeClr val="tx1"/>
                </a:solidFill>
              </a:rPr>
              <a:t> headache that was begun </a:t>
            </a:r>
            <a:r>
              <a:rPr lang="en-US" sz="2000" b="1" dirty="0">
                <a:solidFill>
                  <a:srgbClr val="C00000"/>
                </a:solidFill>
              </a:rPr>
              <a:t>suddenly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chemeClr val="tx1"/>
                </a:solidFill>
              </a:rPr>
              <a:t>The headache lasted about one month with the most sever  intensity </a:t>
            </a:r>
          </a:p>
          <a:p>
            <a:pPr algn="l"/>
            <a:r>
              <a:rPr lang="en-US" sz="2000" b="1" dirty="0">
                <a:solidFill>
                  <a:schemeClr val="tx1"/>
                </a:solidFill>
              </a:rPr>
              <a:t>During the first week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chemeClr val="tx1"/>
                </a:solidFill>
              </a:rPr>
              <a:t>The headache was associated with </a:t>
            </a:r>
            <a:r>
              <a:rPr lang="en-US" sz="2000" b="1" dirty="0">
                <a:solidFill>
                  <a:srgbClr val="C00000"/>
                </a:solidFill>
              </a:rPr>
              <a:t>nausea, vomiting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chemeClr val="tx1"/>
                </a:solidFill>
              </a:rPr>
              <a:t>And it was associated with </a:t>
            </a:r>
            <a:r>
              <a:rPr lang="en-US" sz="2000" b="1" dirty="0">
                <a:solidFill>
                  <a:srgbClr val="C00000"/>
                </a:solidFill>
              </a:rPr>
              <a:t>diplopia</a:t>
            </a:r>
            <a:r>
              <a:rPr lang="en-US" sz="2000" b="1" dirty="0">
                <a:solidFill>
                  <a:schemeClr val="tx1"/>
                </a:solidFill>
              </a:rPr>
              <a:t> during the first days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chemeClr val="tx1"/>
                </a:solidFill>
              </a:rPr>
              <a:t>No seizure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chemeClr val="tx1"/>
                </a:solidFill>
              </a:rPr>
              <a:t>No scotoma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chemeClr val="tx1"/>
                </a:solidFill>
              </a:rPr>
              <a:t>No ptosis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chemeClr val="tx1"/>
                </a:solidFill>
              </a:rPr>
              <a:t>No sensory defect </a:t>
            </a:r>
          </a:p>
        </p:txBody>
      </p:sp>
    </p:spTree>
    <p:extLst>
      <p:ext uri="{BB962C8B-B14F-4D97-AF65-F5344CB8AC3E}">
        <p14:creationId xmlns:p14="http://schemas.microsoft.com/office/powerpoint/2010/main" val="28962779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3A186CB-2592-4244-96D4-1E6E702F8C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17984"/>
            <a:ext cx="8596668" cy="2570920"/>
          </a:xfrm>
        </p:spPr>
        <p:txBody>
          <a:bodyPr/>
          <a:lstStyle/>
          <a:p>
            <a:r>
              <a:rPr lang="en-US" dirty="0"/>
              <a:t>No changes in her drugs were done </a:t>
            </a:r>
          </a:p>
          <a:p>
            <a:endParaRPr lang="en-US" dirty="0"/>
          </a:p>
          <a:p>
            <a:r>
              <a:rPr lang="en-US" dirty="0"/>
              <a:t>After that she went to the second endocrinologist </a:t>
            </a:r>
          </a:p>
        </p:txBody>
      </p:sp>
    </p:spTree>
    <p:extLst>
      <p:ext uri="{BB962C8B-B14F-4D97-AF65-F5344CB8AC3E}">
        <p14:creationId xmlns:p14="http://schemas.microsoft.com/office/powerpoint/2010/main" val="24416332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8E5EDF1-55A6-4FDF-BB06-C94A8073BB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212036"/>
            <a:ext cx="8596668" cy="1060174"/>
          </a:xfrm>
        </p:spPr>
        <p:txBody>
          <a:bodyPr/>
          <a:lstStyle/>
          <a:p>
            <a:r>
              <a:rPr lang="en-US" sz="2800" b="1" dirty="0">
                <a:solidFill>
                  <a:srgbClr val="C00000"/>
                </a:solidFill>
              </a:rPr>
              <a:t>The second endocrinologist</a:t>
            </a:r>
            <a:r>
              <a:rPr lang="en-US" b="1" dirty="0"/>
              <a:t/>
            </a:r>
            <a:br>
              <a:rPr lang="en-US" b="1" dirty="0"/>
            </a:br>
            <a:r>
              <a:rPr lang="en-US" sz="2800" b="1" dirty="0">
                <a:solidFill>
                  <a:srgbClr val="C00000"/>
                </a:solidFill>
              </a:rPr>
              <a:t>(1401/09/20)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29EA1FCF-E281-4A30-BEEE-1D31751361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0330" y="1272210"/>
            <a:ext cx="8783672" cy="5373754"/>
          </a:xfrm>
        </p:spPr>
      </p:pic>
    </p:spTree>
    <p:extLst>
      <p:ext uri="{BB962C8B-B14F-4D97-AF65-F5344CB8AC3E}">
        <p14:creationId xmlns:p14="http://schemas.microsoft.com/office/powerpoint/2010/main" val="15834862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50D63A5-FC2F-45F0-86B3-9052D5E8E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291548"/>
            <a:ext cx="8596668" cy="808382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Cont.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xmlns="" id="{F727B1A1-8383-4623-9F11-A205AA8966E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65042" y="1099931"/>
            <a:ext cx="9780105" cy="5287616"/>
          </a:xfr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F2A0DF80-3701-4E32-850E-3FFD7993FF85}"/>
              </a:ext>
            </a:extLst>
          </p:cNvPr>
          <p:cNvSpPr/>
          <p:nvPr/>
        </p:nvSpPr>
        <p:spPr>
          <a:xfrm>
            <a:off x="5883965" y="1351722"/>
            <a:ext cx="1351722" cy="42406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5894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97E620F-0C99-4AF3-B2E5-8BCEAD8DDD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145774"/>
            <a:ext cx="8596668" cy="596348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Cont.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AA4E79A9-E1C7-434F-8A53-64E6B7A1EC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333" y="848139"/>
            <a:ext cx="8983501" cy="5393635"/>
          </a:xfrm>
        </p:spPr>
      </p:pic>
    </p:spTree>
    <p:extLst>
      <p:ext uri="{BB962C8B-B14F-4D97-AF65-F5344CB8AC3E}">
        <p14:creationId xmlns:p14="http://schemas.microsoft.com/office/powerpoint/2010/main" val="27778386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BEAECF4-2D26-4ABA-B97A-D8893299AA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099929"/>
            <a:ext cx="8596668" cy="2329071"/>
          </a:xfrm>
        </p:spPr>
        <p:txBody>
          <a:bodyPr/>
          <a:lstStyle/>
          <a:p>
            <a:r>
              <a:rPr lang="en-US" dirty="0"/>
              <a:t>According to the second endocrinologist s opinion , methimazole was discontinued and levothyroxine 600 </a:t>
            </a:r>
            <a:r>
              <a:rPr lang="en-US" dirty="0" err="1"/>
              <a:t>micg</a:t>
            </a:r>
            <a:r>
              <a:rPr lang="en-US" dirty="0"/>
              <a:t>/day was continued</a:t>
            </a:r>
          </a:p>
          <a:p>
            <a:endParaRPr lang="en-US" dirty="0"/>
          </a:p>
          <a:p>
            <a:r>
              <a:rPr lang="en-US" dirty="0"/>
              <a:t>One month later , the lab tests were repeated</a:t>
            </a:r>
          </a:p>
        </p:txBody>
      </p:sp>
    </p:spTree>
    <p:extLst>
      <p:ext uri="{BB962C8B-B14F-4D97-AF65-F5344CB8AC3E}">
        <p14:creationId xmlns:p14="http://schemas.microsoft.com/office/powerpoint/2010/main" val="22892850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E279DF9-F01F-402A-9E76-3B2F27714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04801"/>
            <a:ext cx="8596668" cy="511838"/>
          </a:xfrm>
        </p:spPr>
        <p:txBody>
          <a:bodyPr>
            <a:normAutofit fontScale="90000"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Lab tests(1401/10/24)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D286A995-E331-42E8-A7D9-D9FDD9F45A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74643" y="1113183"/>
            <a:ext cx="9183757" cy="5440015"/>
          </a:xfrm>
        </p:spPr>
      </p:pic>
    </p:spTree>
    <p:extLst>
      <p:ext uri="{BB962C8B-B14F-4D97-AF65-F5344CB8AC3E}">
        <p14:creationId xmlns:p14="http://schemas.microsoft.com/office/powerpoint/2010/main" val="18315126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991A271-DF29-46F6-94A6-BAD8273D7F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198784"/>
            <a:ext cx="8596668" cy="808382"/>
          </a:xfrm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Cont.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xmlns="" id="{0FECC1EF-C951-428E-99D9-13366A14E36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71060" y="1007166"/>
            <a:ext cx="6361043" cy="5652049"/>
          </a:xfrm>
        </p:spPr>
      </p:pic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xmlns="" id="{794830D2-86A2-4643-9985-E26B2587F3D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129463" y="1007165"/>
            <a:ext cx="4691062" cy="5652049"/>
          </a:xfrm>
        </p:spPr>
      </p:pic>
    </p:spTree>
    <p:extLst>
      <p:ext uri="{BB962C8B-B14F-4D97-AF65-F5344CB8AC3E}">
        <p14:creationId xmlns:p14="http://schemas.microsoft.com/office/powerpoint/2010/main" val="26361463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9A4B0EA-CA81-4CAD-B14F-AB66FD197C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590262"/>
            <a:ext cx="8596668" cy="1709530"/>
          </a:xfrm>
        </p:spPr>
        <p:txBody>
          <a:bodyPr/>
          <a:lstStyle/>
          <a:p>
            <a:r>
              <a:rPr lang="en-US" dirty="0"/>
              <a:t>Because of lymph dominancy in CBC she was referred to hematologist and lab tests and BMA/Bx was done</a:t>
            </a:r>
          </a:p>
        </p:txBody>
      </p:sp>
    </p:spTree>
    <p:extLst>
      <p:ext uri="{BB962C8B-B14F-4D97-AF65-F5344CB8AC3E}">
        <p14:creationId xmlns:p14="http://schemas.microsoft.com/office/powerpoint/2010/main" val="6901241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2F1B0AE-C440-421C-B513-6A2A727DC4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225288"/>
            <a:ext cx="8596668" cy="591350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Hematologist(1401/11/27)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EE61606C-84C7-40B7-B730-AAC6076ACF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0174" y="1073426"/>
            <a:ext cx="8375374" cy="5340626"/>
          </a:xfrm>
        </p:spPr>
      </p:pic>
    </p:spTree>
    <p:extLst>
      <p:ext uri="{BB962C8B-B14F-4D97-AF65-F5344CB8AC3E}">
        <p14:creationId xmlns:p14="http://schemas.microsoft.com/office/powerpoint/2010/main" val="35069717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F2022FC-9231-4E1C-9199-0B0CC34BAB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18052"/>
            <a:ext cx="8596668" cy="596348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cont.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4B6C6BA2-9492-447E-B50C-27458782E3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6922" y="1073426"/>
            <a:ext cx="9607826" cy="4638261"/>
          </a:xfrm>
        </p:spPr>
      </p:pic>
    </p:spTree>
    <p:extLst>
      <p:ext uri="{BB962C8B-B14F-4D97-AF65-F5344CB8AC3E}">
        <p14:creationId xmlns:p14="http://schemas.microsoft.com/office/powerpoint/2010/main" val="31087015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885869E-F1C5-4F3A-828E-64E6FA2956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44558"/>
            <a:ext cx="8596668" cy="715616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Present illness</a:t>
            </a: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C9FB023-697A-4F23-8011-A5B9E3CD3F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749287"/>
            <a:ext cx="8596668" cy="2531165"/>
          </a:xfrm>
        </p:spPr>
        <p:txBody>
          <a:bodyPr/>
          <a:lstStyle/>
          <a:p>
            <a:r>
              <a:rPr lang="en-US" dirty="0"/>
              <a:t>During this time , she goes to emergency room and after performing a brain CT scan with no pathologic finding was discharged from emergency room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Then she goes to a neurologist and an EEG was performed with no pathologic finding</a:t>
            </a:r>
          </a:p>
        </p:txBody>
      </p:sp>
    </p:spTree>
    <p:extLst>
      <p:ext uri="{BB962C8B-B14F-4D97-AF65-F5344CB8AC3E}">
        <p14:creationId xmlns:p14="http://schemas.microsoft.com/office/powerpoint/2010/main" val="119335234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1FB12C3-8895-40D9-8A5F-14AAC43CE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71061"/>
            <a:ext cx="8596668" cy="702365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BMA/Bx(1401/12/10)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E26EB53C-A7BE-4D78-A891-3898F07A2C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334" y="1073425"/>
            <a:ext cx="10109936" cy="5274365"/>
          </a:xfrm>
        </p:spPr>
      </p:pic>
    </p:spTree>
    <p:extLst>
      <p:ext uri="{BB962C8B-B14F-4D97-AF65-F5344CB8AC3E}">
        <p14:creationId xmlns:p14="http://schemas.microsoft.com/office/powerpoint/2010/main" val="219057664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309D367-ECE2-4EA6-B530-CE4B0CDD35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278" y="344558"/>
            <a:ext cx="4452731" cy="901146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The last visit of second endocrinologist(1402/01/20)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xmlns="" id="{BCBD5801-6FB7-4743-B3B8-5C5AC231D8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16557" y="569844"/>
            <a:ext cx="6944139" cy="5989982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96DB911-A683-4528-8AC4-D1EF44616E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72278" y="2173358"/>
            <a:ext cx="4359584" cy="1868556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The dose of levothyroxine was decreased to 500 </a:t>
            </a:r>
            <a:r>
              <a:rPr lang="en-US" sz="2000" dirty="0" err="1">
                <a:solidFill>
                  <a:schemeClr val="tx1"/>
                </a:solidFill>
              </a:rPr>
              <a:t>micg</a:t>
            </a:r>
            <a:r>
              <a:rPr lang="en-US" sz="2000" dirty="0">
                <a:solidFill>
                  <a:schemeClr val="tx1"/>
                </a:solidFill>
              </a:rPr>
              <a:t>/week</a:t>
            </a:r>
          </a:p>
        </p:txBody>
      </p:sp>
    </p:spTree>
    <p:extLst>
      <p:ext uri="{BB962C8B-B14F-4D97-AF65-F5344CB8AC3E}">
        <p14:creationId xmlns:p14="http://schemas.microsoft.com/office/powerpoint/2010/main" val="44115985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46B4C4E-761F-4795-A214-238958055A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238539"/>
            <a:ext cx="8596668" cy="649357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Pediatrician(1402/04/31)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1ABAB584-8ABC-4E4F-8645-4705E5D55C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335" y="1113183"/>
            <a:ext cx="8983500" cy="5104584"/>
          </a:xfrm>
        </p:spPr>
      </p:pic>
    </p:spTree>
    <p:extLst>
      <p:ext uri="{BB962C8B-B14F-4D97-AF65-F5344CB8AC3E}">
        <p14:creationId xmlns:p14="http://schemas.microsoft.com/office/powerpoint/2010/main" val="229959953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E5F9EB5-8E27-4D41-BDD1-718EDEB60F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1550504"/>
            <a:ext cx="8596668" cy="2531166"/>
          </a:xfrm>
        </p:spPr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700" dirty="0">
                <a:solidFill>
                  <a:schemeClr val="tx1"/>
                </a:solidFill>
              </a:rPr>
              <a:t>Based on opinion of this physician combination of </a:t>
            </a:r>
            <a:br>
              <a:rPr lang="en-US" sz="2700" dirty="0">
                <a:solidFill>
                  <a:schemeClr val="tx1"/>
                </a:solidFill>
              </a:rPr>
            </a:br>
            <a:r>
              <a:rPr lang="en-US" sz="2700" dirty="0">
                <a:solidFill>
                  <a:srgbClr val="C00000"/>
                </a:solidFill>
              </a:rPr>
              <a:t>methimazole  </a:t>
            </a:r>
            <a:r>
              <a:rPr lang="en-US" sz="2700" dirty="0">
                <a:solidFill>
                  <a:schemeClr val="tx1"/>
                </a:solidFill>
              </a:rPr>
              <a:t>with variable dosage</a:t>
            </a:r>
            <a:br>
              <a:rPr lang="en-US" sz="2700" dirty="0">
                <a:solidFill>
                  <a:schemeClr val="tx1"/>
                </a:solidFill>
              </a:rPr>
            </a:br>
            <a:r>
              <a:rPr lang="en-US" sz="2700" dirty="0">
                <a:solidFill>
                  <a:srgbClr val="C00000"/>
                </a:solidFill>
              </a:rPr>
              <a:t>levothyroxine </a:t>
            </a:r>
            <a:r>
              <a:rPr lang="en-US" sz="2700" dirty="0">
                <a:solidFill>
                  <a:schemeClr val="tx1"/>
                </a:solidFill>
              </a:rPr>
              <a:t>with variable dosage</a:t>
            </a:r>
            <a:br>
              <a:rPr lang="en-US" sz="2700" dirty="0">
                <a:solidFill>
                  <a:schemeClr val="tx1"/>
                </a:solidFill>
              </a:rPr>
            </a:br>
            <a:r>
              <a:rPr lang="en-US" sz="2700" dirty="0">
                <a:solidFill>
                  <a:schemeClr val="tx1"/>
                </a:solidFill>
              </a:rPr>
              <a:t> </a:t>
            </a:r>
            <a:r>
              <a:rPr lang="en-US" sz="2700" dirty="0">
                <a:solidFill>
                  <a:srgbClr val="C00000"/>
                </a:solidFill>
              </a:rPr>
              <a:t>prednisolone</a:t>
            </a:r>
            <a:r>
              <a:rPr lang="en-US" sz="2700" dirty="0">
                <a:solidFill>
                  <a:schemeClr val="tx1"/>
                </a:solidFill>
              </a:rPr>
              <a:t>  7.5 mg daily was started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523123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EBEA94F-6702-424E-910B-E7DA2C8608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62609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Lab test(1402/06/01)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4F5B9B5A-BA57-4382-B888-BE2CC7E444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9714" y="1502228"/>
            <a:ext cx="9100457" cy="4746171"/>
          </a:xfrm>
        </p:spPr>
      </p:pic>
    </p:spTree>
    <p:extLst>
      <p:ext uri="{BB962C8B-B14F-4D97-AF65-F5344CB8AC3E}">
        <p14:creationId xmlns:p14="http://schemas.microsoft.com/office/powerpoint/2010/main" val="276200365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D051FAE-051F-47EC-AEDC-5E3E4983B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258418"/>
            <a:ext cx="8596668" cy="629478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BMD(1402/11/02)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388F0C2B-FDBA-469F-AC96-3CFD135E8F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48140" y="887896"/>
            <a:ext cx="9236764" cy="5711687"/>
          </a:xfrm>
        </p:spPr>
      </p:pic>
    </p:spTree>
    <p:extLst>
      <p:ext uri="{BB962C8B-B14F-4D97-AF65-F5344CB8AC3E}">
        <p14:creationId xmlns:p14="http://schemas.microsoft.com/office/powerpoint/2010/main" val="169877482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C665A15-C28B-44AA-8C9F-3D1450135D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159027"/>
            <a:ext cx="8596668" cy="516834"/>
          </a:xfrm>
        </p:spPr>
        <p:txBody>
          <a:bodyPr>
            <a:normAutofit fontScale="90000"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BMD(1402/11/02)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050D4BE8-D2B3-4A17-AE1D-37FDBD5301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4400" y="781879"/>
            <a:ext cx="10045148" cy="5751074"/>
          </a:xfrm>
        </p:spPr>
      </p:pic>
    </p:spTree>
    <p:extLst>
      <p:ext uri="{BB962C8B-B14F-4D97-AF65-F5344CB8AC3E}">
        <p14:creationId xmlns:p14="http://schemas.microsoft.com/office/powerpoint/2010/main" val="116084600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A1E0C54-B75E-428B-A626-8E1D20F46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44558"/>
            <a:ext cx="3854528" cy="649356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Lab test(1402/11/02)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xmlns="" id="{A5533DB2-63C4-4883-8A32-450B5DBCFB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31862" y="1245704"/>
            <a:ext cx="7474607" cy="5267738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039A2E8C-DA87-4521-A44F-F48CDA3249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85530" y="2027583"/>
            <a:ext cx="4346332" cy="3333935"/>
          </a:xfrm>
        </p:spPr>
        <p:txBody>
          <a:bodyPr/>
          <a:lstStyle/>
          <a:p>
            <a:r>
              <a:rPr lang="en-US" sz="1800" dirty="0"/>
              <a:t>On levothyroxine 200 mic /week</a:t>
            </a:r>
          </a:p>
          <a:p>
            <a:r>
              <a:rPr lang="en-US" sz="1800" dirty="0"/>
              <a:t>Methimazole 7.5 mg / day</a:t>
            </a:r>
          </a:p>
          <a:p>
            <a:r>
              <a:rPr lang="en-US" sz="1800" dirty="0"/>
              <a:t>Prednisolone 7.5 mg / day</a:t>
            </a:r>
          </a:p>
          <a:p>
            <a:endParaRPr lang="en-US" dirty="0"/>
          </a:p>
          <a:p>
            <a:endParaRPr lang="en-US" dirty="0"/>
          </a:p>
          <a:p>
            <a:r>
              <a:rPr lang="en-US" sz="2000" dirty="0"/>
              <a:t>According to this test she was referred to endocrinologist</a:t>
            </a:r>
          </a:p>
        </p:txBody>
      </p:sp>
    </p:spTree>
    <p:extLst>
      <p:ext uri="{BB962C8B-B14F-4D97-AF65-F5344CB8AC3E}">
        <p14:creationId xmlns:p14="http://schemas.microsoft.com/office/powerpoint/2010/main" val="88483205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C891162-9723-4E6A-83D4-26D718ECB6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338470"/>
            <a:ext cx="8596668" cy="4702892"/>
          </a:xfrm>
        </p:spPr>
        <p:txBody>
          <a:bodyPr>
            <a:normAutofit/>
          </a:bodyPr>
          <a:lstStyle/>
          <a:p>
            <a:r>
              <a:rPr lang="en-US" sz="2400" dirty="0"/>
              <a:t>According to this test the patient was referred to the last endocrinologist</a:t>
            </a:r>
          </a:p>
          <a:p>
            <a:endParaRPr lang="en-US" sz="2400" dirty="0"/>
          </a:p>
          <a:p>
            <a:r>
              <a:rPr lang="en-US" sz="2400" dirty="0"/>
              <a:t>According to the opinion of the last endocrinologist all of drugs were discontinued for 2 weeks and then lab tests were done </a:t>
            </a:r>
          </a:p>
        </p:txBody>
      </p:sp>
    </p:spTree>
    <p:extLst>
      <p:ext uri="{BB962C8B-B14F-4D97-AF65-F5344CB8AC3E}">
        <p14:creationId xmlns:p14="http://schemas.microsoft.com/office/powerpoint/2010/main" val="35681762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076036A-CA3C-4863-805E-A7616CC89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1"/>
            <a:ext cx="8596668" cy="742122"/>
          </a:xfrm>
        </p:spPr>
        <p:txBody>
          <a:bodyPr>
            <a:normAutofit fontScale="90000"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Lab test(1402/12/20)</a:t>
            </a:r>
            <a:br>
              <a:rPr lang="en-US" sz="2800" b="1" dirty="0">
                <a:solidFill>
                  <a:srgbClr val="FF0000"/>
                </a:solidFill>
              </a:rPr>
            </a:br>
            <a:r>
              <a:rPr lang="en-US" sz="2200" b="1" dirty="0">
                <a:solidFill>
                  <a:schemeClr val="tx1"/>
                </a:solidFill>
              </a:rPr>
              <a:t>TPO Ab&gt;200</a:t>
            </a:r>
            <a:r>
              <a:rPr lang="en-US" sz="2800" b="1" dirty="0">
                <a:solidFill>
                  <a:srgbClr val="FF0000"/>
                </a:solidFill>
              </a:rPr>
              <a:t/>
            </a:r>
            <a:br>
              <a:rPr lang="en-US" sz="2800" b="1" dirty="0">
                <a:solidFill>
                  <a:srgbClr val="FF0000"/>
                </a:solidFill>
              </a:rPr>
            </a:b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86F78FD2-247C-4FCB-AC43-941F487D10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335" y="742123"/>
            <a:ext cx="8596667" cy="5824329"/>
          </a:xfrm>
        </p:spPr>
      </p:pic>
    </p:spTree>
    <p:extLst>
      <p:ext uri="{BB962C8B-B14F-4D97-AF65-F5344CB8AC3E}">
        <p14:creationId xmlns:p14="http://schemas.microsoft.com/office/powerpoint/2010/main" val="40981774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DE5E4FA-55A1-4957-B950-350967167E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172278"/>
            <a:ext cx="8596668" cy="644360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Present illness</a:t>
            </a: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EE4BD7F-0ED3-40C6-8107-185884F524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338470"/>
            <a:ext cx="8596668" cy="4702892"/>
          </a:xfrm>
        </p:spPr>
        <p:txBody>
          <a:bodyPr/>
          <a:lstStyle/>
          <a:p>
            <a:r>
              <a:rPr lang="en-US" dirty="0"/>
              <a:t>After one month of beginning of headache, spontaneous recovery of headache occurred, she felt sever weakness and fatigue to the extent that she was not able to perform daily activities</a:t>
            </a:r>
          </a:p>
          <a:p>
            <a:endParaRPr lang="en-US" dirty="0"/>
          </a:p>
          <a:p>
            <a:r>
              <a:rPr lang="en-US" dirty="0"/>
              <a:t>30 Kg weight loss during one year </a:t>
            </a:r>
          </a:p>
          <a:p>
            <a:r>
              <a:rPr lang="en-US" dirty="0"/>
              <a:t>Anorexia</a:t>
            </a:r>
          </a:p>
          <a:p>
            <a:r>
              <a:rPr lang="en-US" dirty="0"/>
              <a:t>Joint pain</a:t>
            </a:r>
          </a:p>
          <a:p>
            <a:r>
              <a:rPr lang="en-US" dirty="0"/>
              <a:t> cold intolerance</a:t>
            </a:r>
          </a:p>
          <a:p>
            <a:r>
              <a:rPr lang="en-US" dirty="0"/>
              <a:t>Hair loss</a:t>
            </a:r>
          </a:p>
          <a:p>
            <a:r>
              <a:rPr lang="en-US" dirty="0"/>
              <a:t>Amenorrhea that has continued until now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746942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xmlns="" id="{B2108159-78AE-4994-BF6B-0432FCAAF3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1303" y="0"/>
            <a:ext cx="9925879" cy="6347791"/>
          </a:xfrm>
        </p:spPr>
      </p:pic>
    </p:spTree>
    <p:extLst>
      <p:ext uri="{BB962C8B-B14F-4D97-AF65-F5344CB8AC3E}">
        <p14:creationId xmlns:p14="http://schemas.microsoft.com/office/powerpoint/2010/main" val="391075267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8D3F1AC-2F23-45DF-9F75-9771D2C8F4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378226"/>
            <a:ext cx="9155779" cy="5102086"/>
          </a:xfrm>
        </p:spPr>
        <p:txBody>
          <a:bodyPr>
            <a:normAutofit/>
          </a:bodyPr>
          <a:lstStyle/>
          <a:p>
            <a:r>
              <a:rPr lang="en-US" sz="2400" dirty="0"/>
              <a:t>After that she was under treatment with</a:t>
            </a:r>
          </a:p>
          <a:p>
            <a:r>
              <a:rPr lang="en-US" sz="2400" dirty="0"/>
              <a:t> levothyroxine 100 mic /day </a:t>
            </a:r>
          </a:p>
          <a:p>
            <a:r>
              <a:rPr lang="en-US" sz="2400" dirty="0"/>
              <a:t>and prednisolone 5 mg /day</a:t>
            </a:r>
          </a:p>
          <a:p>
            <a:endParaRPr lang="en-US" sz="2400" dirty="0"/>
          </a:p>
          <a:p>
            <a:r>
              <a:rPr lang="en-US" sz="2400" dirty="0"/>
              <a:t>pituitary MRI was done </a:t>
            </a:r>
          </a:p>
          <a:p>
            <a:endParaRPr lang="en-US" sz="2400" dirty="0"/>
          </a:p>
          <a:p>
            <a:r>
              <a:rPr lang="en-US" sz="2400" dirty="0"/>
              <a:t>After 2 months lab tests for follow up were done</a:t>
            </a:r>
          </a:p>
        </p:txBody>
      </p:sp>
    </p:spTree>
    <p:extLst>
      <p:ext uri="{BB962C8B-B14F-4D97-AF65-F5344CB8AC3E}">
        <p14:creationId xmlns:p14="http://schemas.microsoft.com/office/powerpoint/2010/main" val="362400198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24A642E-EFDD-466D-880C-9AE82E4DEE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57810"/>
            <a:ext cx="8596668" cy="649355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Lab test(1403/2/31)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5377A18B-EDD1-49D3-B969-078EE5FE83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08383" y="1007166"/>
            <a:ext cx="9316277" cy="5234608"/>
          </a:xfrm>
        </p:spPr>
      </p:pic>
    </p:spTree>
    <p:extLst>
      <p:ext uri="{BB962C8B-B14F-4D97-AF65-F5344CB8AC3E}">
        <p14:creationId xmlns:p14="http://schemas.microsoft.com/office/powerpoint/2010/main" val="12977981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5166460-FF17-4C89-8A28-554B7DE983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106017"/>
            <a:ext cx="8596668" cy="710621"/>
          </a:xfrm>
        </p:spPr>
        <p:txBody>
          <a:bodyPr/>
          <a:lstStyle/>
          <a:p>
            <a:r>
              <a:rPr lang="en-US" sz="2800" b="1" dirty="0">
                <a:solidFill>
                  <a:srgbClr val="C00000"/>
                </a:solidFill>
              </a:rPr>
              <a:t>pituitary</a:t>
            </a:r>
            <a:r>
              <a:rPr lang="en-US" sz="3600" b="1" dirty="0">
                <a:solidFill>
                  <a:srgbClr val="C00000"/>
                </a:solidFill>
              </a:rPr>
              <a:t> MRI(1403/03/02) </a:t>
            </a:r>
            <a:r>
              <a:rPr lang="en-US" sz="2400" b="1" dirty="0" err="1">
                <a:solidFill>
                  <a:srgbClr val="C00000"/>
                </a:solidFill>
              </a:rPr>
              <a:t>besat</a:t>
            </a:r>
            <a:r>
              <a:rPr lang="en-US" sz="2400" b="1" dirty="0">
                <a:solidFill>
                  <a:srgbClr val="C00000"/>
                </a:solidFill>
              </a:rPr>
              <a:t> hospital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B4FFFDF7-44F3-4AAC-AF79-E7E226864C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334" y="1245705"/>
            <a:ext cx="10149692" cy="5046238"/>
          </a:xfrm>
        </p:spPr>
      </p:pic>
    </p:spTree>
    <p:extLst>
      <p:ext uri="{BB962C8B-B14F-4D97-AF65-F5344CB8AC3E}">
        <p14:creationId xmlns:p14="http://schemas.microsoft.com/office/powerpoint/2010/main" val="2700665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F4833B2-A85A-48EA-95B6-2186BC6345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04800"/>
            <a:ext cx="8596668" cy="662609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MRI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17798A2D-6654-46E2-9B66-4FF8BA894C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30017" y="1060450"/>
            <a:ext cx="6718853" cy="5492750"/>
          </a:xfrm>
        </p:spPr>
      </p:pic>
    </p:spTree>
    <p:extLst>
      <p:ext uri="{BB962C8B-B14F-4D97-AF65-F5344CB8AC3E}">
        <p14:creationId xmlns:p14="http://schemas.microsoft.com/office/powerpoint/2010/main" val="291815728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1B4A23A-E29B-47E6-B6A6-D2F019B693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238539"/>
            <a:ext cx="8596668" cy="578099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C00000"/>
                </a:solidFill>
              </a:rPr>
              <a:t>MRI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3D89E5F0-8D78-4C87-9D6B-845B171828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81810" y="927652"/>
            <a:ext cx="7103164" cy="5526157"/>
          </a:xfrm>
        </p:spPr>
      </p:pic>
    </p:spTree>
    <p:extLst>
      <p:ext uri="{BB962C8B-B14F-4D97-AF65-F5344CB8AC3E}">
        <p14:creationId xmlns:p14="http://schemas.microsoft.com/office/powerpoint/2010/main" val="16885529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14B7F4A-08AB-492E-AFBD-54464D7FD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278297"/>
            <a:ext cx="8596668" cy="808382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MRI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242CD7F6-08BF-4A76-A799-DF9E7E6911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37253" y="967409"/>
            <a:ext cx="7288696" cy="5612293"/>
          </a:xfrm>
        </p:spPr>
      </p:pic>
    </p:spTree>
    <p:extLst>
      <p:ext uri="{BB962C8B-B14F-4D97-AF65-F5344CB8AC3E}">
        <p14:creationId xmlns:p14="http://schemas.microsoft.com/office/powerpoint/2010/main" val="329014092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8C2D62E-6799-41C7-9527-C6DEDB96C1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198783"/>
            <a:ext cx="8596668" cy="742121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MRI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E840520B-4FF4-49C3-8ACF-41E53378ED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11964" y="1033670"/>
            <a:ext cx="7540487" cy="5008356"/>
          </a:xfrm>
        </p:spPr>
      </p:pic>
    </p:spTree>
    <p:extLst>
      <p:ext uri="{BB962C8B-B14F-4D97-AF65-F5344CB8AC3E}">
        <p14:creationId xmlns:p14="http://schemas.microsoft.com/office/powerpoint/2010/main" val="283417391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7554F02-B43A-4F9E-A0C3-B9CD7E328A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185530"/>
            <a:ext cx="8596668" cy="631108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PMH , social history, FH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55BBABE-20B2-409E-8714-6EB227999B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033670"/>
            <a:ext cx="8596668" cy="5526155"/>
          </a:xfrm>
        </p:spPr>
        <p:txBody>
          <a:bodyPr/>
          <a:lstStyle/>
          <a:p>
            <a:r>
              <a:rPr lang="en-US" sz="2400" b="1" dirty="0"/>
              <a:t>PMH</a:t>
            </a:r>
            <a:r>
              <a:rPr lang="en-US" sz="2000" dirty="0"/>
              <a:t>: NVD 19 years ago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/>
              <a:t>          C/S 12 years ago because of shoulder presentation of baby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/>
              <a:t>           2 year breastfeeding after each labor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/>
              <a:t>           no medical problem before 2 years ago</a:t>
            </a:r>
          </a:p>
          <a:p>
            <a:r>
              <a:rPr lang="en-US" sz="2400" b="1" dirty="0"/>
              <a:t>Social history: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b="1" dirty="0"/>
              <a:t>education: diploma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b="1" dirty="0"/>
              <a:t>Job: housewife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b="1" dirty="0"/>
              <a:t>Puberty age:12 year-old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b="1" dirty="0"/>
              <a:t>Marriage age: 17 year-old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b="1" dirty="0"/>
              <a:t>FH: neg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2400" b="1" dirty="0"/>
          </a:p>
          <a:p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83105640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1D97392-AEA1-4B78-B1B8-75FB44E489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251791"/>
            <a:ext cx="8596668" cy="564847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Physical exam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B269B8F-1F6B-496D-949A-DB6A6D93D2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816639"/>
            <a:ext cx="8970249" cy="5789570"/>
          </a:xfrm>
        </p:spPr>
        <p:txBody>
          <a:bodyPr/>
          <a:lstStyle/>
          <a:p>
            <a:r>
              <a:rPr lang="en-US" dirty="0"/>
              <a:t>Eye movement :NL , no ptosis , no proptosis</a:t>
            </a:r>
          </a:p>
          <a:p>
            <a:r>
              <a:rPr lang="en-US" dirty="0"/>
              <a:t>Visual field examination : NL</a:t>
            </a:r>
          </a:p>
          <a:p>
            <a:r>
              <a:rPr lang="en-US" dirty="0"/>
              <a:t> facial Sensory examination : NL</a:t>
            </a:r>
          </a:p>
          <a:p>
            <a:r>
              <a:rPr lang="en-US" dirty="0"/>
              <a:t>Thyroid :30 gr, rubbery, no nodule </a:t>
            </a:r>
          </a:p>
          <a:p>
            <a:r>
              <a:rPr lang="en-US" dirty="0"/>
              <a:t>Breast : no mass ,B5</a:t>
            </a:r>
          </a:p>
          <a:p>
            <a:r>
              <a:rPr lang="en-US" dirty="0"/>
              <a:t>Lung : NL</a:t>
            </a:r>
          </a:p>
          <a:p>
            <a:r>
              <a:rPr lang="en-US" dirty="0"/>
              <a:t>Axillary and pubic hair : NL</a:t>
            </a:r>
          </a:p>
          <a:p>
            <a:r>
              <a:rPr lang="en-US" dirty="0"/>
              <a:t>Extremity forces proximal and distal :5/5</a:t>
            </a:r>
          </a:p>
          <a:p>
            <a:r>
              <a:rPr lang="en-US" dirty="0"/>
              <a:t> knee DTR: 2+ </a:t>
            </a:r>
          </a:p>
          <a:p>
            <a:r>
              <a:rPr lang="en-US" dirty="0"/>
              <a:t>Weight:63 kg</a:t>
            </a:r>
          </a:p>
          <a:p>
            <a:r>
              <a:rPr lang="en-US" dirty="0"/>
              <a:t>Height: 165 cm         BMI:23.1</a:t>
            </a:r>
          </a:p>
          <a:p>
            <a:r>
              <a:rPr lang="en-US" dirty="0"/>
              <a:t>BP supine:120/70 mmHg</a:t>
            </a:r>
          </a:p>
          <a:p>
            <a:r>
              <a:rPr lang="en-US" dirty="0"/>
              <a:t>BP sitting:120/75 mmHg     no orthostatic change</a:t>
            </a:r>
          </a:p>
          <a:p>
            <a:r>
              <a:rPr lang="en-US" dirty="0"/>
              <a:t>PR:67/min    O2sat:69%    RR:18/min 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7448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BBFC659-EF87-4D0F-AE54-BA5C5F138A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477079"/>
            <a:ext cx="8596668" cy="728870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Gynecologist (1401/05/06)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xmlns="" id="{CCEAE9A3-5795-4420-AA20-871D991932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79443" y="1205949"/>
            <a:ext cx="8596668" cy="5174971"/>
          </a:xfrm>
        </p:spPr>
      </p:pic>
    </p:spTree>
    <p:extLst>
      <p:ext uri="{BB962C8B-B14F-4D97-AF65-F5344CB8AC3E}">
        <p14:creationId xmlns:p14="http://schemas.microsoft.com/office/powerpoint/2010/main" val="142025476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741D7E1-6959-4BDF-B7AA-F635CBF761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212035"/>
            <a:ext cx="8596668" cy="604603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Problem list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A304D9E-5EDC-42F5-883B-73F6F53E40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258957"/>
            <a:ext cx="8596668" cy="4598504"/>
          </a:xfrm>
        </p:spPr>
        <p:txBody>
          <a:bodyPr/>
          <a:lstStyle/>
          <a:p>
            <a:r>
              <a:rPr lang="en-US" dirty="0"/>
              <a:t>A </a:t>
            </a:r>
            <a:r>
              <a:rPr lang="en-US"/>
              <a:t>40- year-old </a:t>
            </a:r>
            <a:r>
              <a:rPr lang="en-US" dirty="0"/>
              <a:t>woman with history of sudden onset headache , diplopia, nausea and vomiting 2 years ago </a:t>
            </a:r>
          </a:p>
          <a:p>
            <a:r>
              <a:rPr lang="en-US" dirty="0"/>
              <a:t>Followed by  secondary amenorrhea</a:t>
            </a:r>
          </a:p>
          <a:p>
            <a:r>
              <a:rPr lang="en-US" dirty="0"/>
              <a:t>sever weakness </a:t>
            </a:r>
          </a:p>
          <a:p>
            <a:r>
              <a:rPr lang="en-US" dirty="0"/>
              <a:t>significant weight loss</a:t>
            </a:r>
          </a:p>
          <a:p>
            <a:r>
              <a:rPr lang="en-US" dirty="0"/>
              <a:t>Cold intolerance</a:t>
            </a:r>
          </a:p>
          <a:p>
            <a:r>
              <a:rPr lang="en-US" dirty="0"/>
              <a:t>Panhypopituitarism</a:t>
            </a:r>
          </a:p>
          <a:p>
            <a:r>
              <a:rPr lang="en-US" dirty="0"/>
              <a:t>Lab tests of thyroiditis during the course of the disease</a:t>
            </a:r>
          </a:p>
          <a:p>
            <a:r>
              <a:rPr lang="en-US" dirty="0"/>
              <a:t>Anti TPO positive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500664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4B78CE0-ED28-474D-9EF2-DBB430728B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251791"/>
            <a:ext cx="8596668" cy="795131"/>
          </a:xfrm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C6EB84B-6435-420E-9FF5-EB06F0C316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683025"/>
            <a:ext cx="9235292" cy="4358337"/>
          </a:xfrm>
        </p:spPr>
        <p:txBody>
          <a:bodyPr>
            <a:normAutofit/>
          </a:bodyPr>
          <a:lstStyle/>
          <a:p>
            <a:r>
              <a:rPr lang="en-US" sz="2000" dirty="0"/>
              <a:t>Differential diagnosis of the etiology of panhypopituitarism in this patient</a:t>
            </a:r>
          </a:p>
          <a:p>
            <a:r>
              <a:rPr lang="en-US" sz="2000" dirty="0"/>
              <a:t>Lymphocytic hypophysitis</a:t>
            </a:r>
          </a:p>
          <a:p>
            <a:r>
              <a:rPr lang="en-US" sz="2000" dirty="0"/>
              <a:t>Necrotizing hypophysitis mimicking pituitary apoplexies</a:t>
            </a:r>
          </a:p>
          <a:p>
            <a:r>
              <a:rPr lang="en-US" sz="2000" dirty="0"/>
              <a:t>Radiologic finding of Necrotizing hypophysitis vs pituitary adenoma </a:t>
            </a:r>
          </a:p>
          <a:p>
            <a:r>
              <a:rPr lang="en-US" sz="2000" dirty="0"/>
              <a:t>The most likely diagnosis of this patient</a:t>
            </a:r>
          </a:p>
          <a:p>
            <a:r>
              <a:rPr lang="en-US" sz="2000" dirty="0"/>
              <a:t>treatment</a:t>
            </a:r>
          </a:p>
        </p:txBody>
      </p:sp>
    </p:spTree>
    <p:extLst>
      <p:ext uri="{BB962C8B-B14F-4D97-AF65-F5344CB8AC3E}">
        <p14:creationId xmlns:p14="http://schemas.microsoft.com/office/powerpoint/2010/main" val="408203683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B7057A4-4027-42E3-82A9-BBC47095A5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Differential diagnosis of the etiology of panhypopituitarism in this patient</a:t>
            </a:r>
            <a:r>
              <a:rPr lang="en-US" sz="2800" b="1" dirty="0">
                <a:solidFill>
                  <a:srgbClr val="FF0000"/>
                </a:solidFill>
              </a:rPr>
              <a:t/>
            </a:r>
            <a:br>
              <a:rPr lang="en-US" sz="2800" b="1" dirty="0">
                <a:solidFill>
                  <a:srgbClr val="FF0000"/>
                </a:solidFill>
              </a:rPr>
            </a:b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5E75213-3293-4E98-A0EE-BCD327747A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Pituitary apoplexy</a:t>
            </a:r>
          </a:p>
          <a:p>
            <a:r>
              <a:rPr lang="en-US" sz="2400" dirty="0"/>
              <a:t>Lymphocytic hypophysitis</a:t>
            </a:r>
          </a:p>
          <a:p>
            <a:r>
              <a:rPr lang="en-US" sz="2400" dirty="0"/>
              <a:t>Necrotizing hypophysitis</a:t>
            </a:r>
          </a:p>
        </p:txBody>
      </p:sp>
    </p:spTree>
    <p:extLst>
      <p:ext uri="{BB962C8B-B14F-4D97-AF65-F5344CB8AC3E}">
        <p14:creationId xmlns:p14="http://schemas.microsoft.com/office/powerpoint/2010/main" val="388692154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4B7E939-1713-4F35-B830-0592549F01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424070"/>
            <a:ext cx="8596668" cy="609600"/>
          </a:xfrm>
        </p:spPr>
        <p:txBody>
          <a:bodyPr>
            <a:normAutofit fontScale="90000"/>
          </a:bodyPr>
          <a:lstStyle/>
          <a:p>
            <a:r>
              <a:rPr lang="en-US" sz="3100" b="1" dirty="0">
                <a:solidFill>
                  <a:srgbClr val="C00000"/>
                </a:solidFill>
              </a:rPr>
              <a:t>Pituitary apoplexy</a:t>
            </a:r>
            <a:r>
              <a:rPr lang="en-US" sz="3600" dirty="0"/>
              <a:t/>
            </a:r>
            <a:br>
              <a:rPr lang="en-US" sz="3600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E6F946A-F098-48B3-8FEB-AF7901E81E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325217"/>
            <a:ext cx="8596668" cy="4716146"/>
          </a:xfrm>
        </p:spPr>
        <p:txBody>
          <a:bodyPr>
            <a:normAutofit fontScale="85000" lnSpcReduction="20000"/>
          </a:bodyPr>
          <a:lstStyle/>
          <a:p>
            <a:r>
              <a:rPr lang="en-US" sz="2200" b="0" i="0" dirty="0">
                <a:solidFill>
                  <a:srgbClr val="000000"/>
                </a:solidFill>
                <a:effectLst/>
                <a:latin typeface="URWPalladioL-Roma"/>
              </a:rPr>
              <a:t>Pituitary apoplexy (PA) is an acute and potentially fatal clinical syndrome caused by hemorrhage and/or infarction of the pituitary gland</a:t>
            </a:r>
          </a:p>
          <a:p>
            <a:r>
              <a:rPr lang="en-US" sz="2200" dirty="0"/>
              <a:t> 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URWPalladioL-Roma"/>
              </a:rPr>
              <a:t>Clinically, it is characterized by the </a:t>
            </a:r>
            <a:r>
              <a:rPr lang="en-US" sz="2200" b="0" i="0" dirty="0">
                <a:solidFill>
                  <a:srgbClr val="C00000"/>
                </a:solidFill>
                <a:effectLst/>
                <a:latin typeface="URWPalladioL-Roma"/>
              </a:rPr>
              <a:t>sudden onset 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URWPalladioL-Roma"/>
              </a:rPr>
              <a:t>of headache, sometimes</a:t>
            </a:r>
            <a:br>
              <a:rPr lang="en-US" sz="2200" b="0" i="0" dirty="0">
                <a:solidFill>
                  <a:srgbClr val="000000"/>
                </a:solidFill>
                <a:effectLst/>
                <a:latin typeface="URWPalladioL-Roma"/>
              </a:rPr>
            </a:br>
            <a:r>
              <a:rPr lang="en-US" sz="2200" b="0" i="0" dirty="0">
                <a:solidFill>
                  <a:srgbClr val="000000"/>
                </a:solidFill>
                <a:effectLst/>
                <a:latin typeface="URWPalladioL-Roma"/>
              </a:rPr>
              <a:t>associated with nausea, vomiting, visual disturbances, and decreased level of consciousness.</a:t>
            </a:r>
          </a:p>
          <a:p>
            <a:r>
              <a:rPr lang="en-US" sz="2200" b="0" i="0" dirty="0">
                <a:solidFill>
                  <a:srgbClr val="000000"/>
                </a:solidFill>
                <a:effectLst/>
                <a:latin typeface="URWPalladioL-Roma"/>
              </a:rPr>
              <a:t> In addition, the development of </a:t>
            </a:r>
            <a:r>
              <a:rPr lang="en-US" sz="2200" b="0" i="0" dirty="0">
                <a:solidFill>
                  <a:srgbClr val="C00000"/>
                </a:solidFill>
                <a:effectLst/>
                <a:latin typeface="URWPalladioL-Roma"/>
              </a:rPr>
              <a:t>acute hypopituitarism 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URWPalladioL-Roma"/>
              </a:rPr>
              <a:t>may compromise the hormonal function of </a:t>
            </a:r>
            <a:r>
              <a:rPr lang="en-US" sz="2200" b="0" i="0" dirty="0">
                <a:solidFill>
                  <a:srgbClr val="C00000"/>
                </a:solidFill>
                <a:effectLst/>
                <a:latin typeface="URWPalladioL-Roma"/>
              </a:rPr>
              <a:t>the anterior pituitary 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URWPalladioL-Roma"/>
              </a:rPr>
              <a:t>and, in the case of corticotropic axis involvement, may contribute to a progressive deterioration of the level of consciousness with severe hypotension</a:t>
            </a:r>
          </a:p>
          <a:p>
            <a:endParaRPr lang="en-US" sz="2200" b="0" i="0" dirty="0">
              <a:solidFill>
                <a:srgbClr val="000000"/>
              </a:solidFill>
              <a:effectLst/>
              <a:latin typeface="URWPalladioL-Roma"/>
            </a:endParaRPr>
          </a:p>
          <a:p>
            <a:pPr marL="0" indent="0">
              <a:buNone/>
            </a:pPr>
            <a:r>
              <a:rPr lang="en-US" sz="1800" b="0" i="0" dirty="0">
                <a:solidFill>
                  <a:srgbClr val="000000"/>
                </a:solidFill>
                <a:effectLst/>
                <a:latin typeface="URWPalladioL-Roma"/>
              </a:rPr>
              <a:t>  Iglesias, P. Pituitary Apoplexy: An Updated Review. </a:t>
            </a:r>
            <a:r>
              <a:rPr lang="en-US" i="1" dirty="0">
                <a:solidFill>
                  <a:srgbClr val="000000"/>
                </a:solidFill>
                <a:latin typeface="URWPalladioL-Ital"/>
              </a:rPr>
              <a:t>J .</a:t>
            </a:r>
            <a:r>
              <a:rPr lang="en-US" sz="1800" b="0" i="1" dirty="0">
                <a:solidFill>
                  <a:srgbClr val="000000"/>
                </a:solidFill>
                <a:effectLst/>
                <a:latin typeface="URWPalladioL-Ital"/>
              </a:rPr>
              <a:t>Clin. Med. </a:t>
            </a:r>
            <a:r>
              <a:rPr lang="en-US" sz="1800" b="1" i="0" dirty="0">
                <a:solidFill>
                  <a:srgbClr val="000000"/>
                </a:solidFill>
                <a:effectLst/>
                <a:latin typeface="URWPalladioL-Bold"/>
              </a:rPr>
              <a:t>2024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URWPalladioL-Roma"/>
              </a:rPr>
              <a:t>, </a:t>
            </a:r>
            <a:r>
              <a:rPr lang="en-US" sz="1800" b="0" i="1" dirty="0">
                <a:solidFill>
                  <a:srgbClr val="000000"/>
                </a:solidFill>
                <a:effectLst/>
                <a:latin typeface="URWPalladioL-Ital"/>
              </a:rPr>
              <a:t>13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URWPalladioL-Roma"/>
              </a:rPr>
              <a:t>, 2508.</a:t>
            </a:r>
            <a:r>
              <a:rPr lang="en-US" sz="2000" dirty="0"/>
              <a:t> </a:t>
            </a:r>
            <a:br>
              <a:rPr lang="en-US" sz="2000" dirty="0"/>
            </a:br>
            <a:endParaRPr lang="en-US" sz="2000" dirty="0">
              <a:solidFill>
                <a:srgbClr val="000000"/>
              </a:solidFill>
              <a:latin typeface="URWPalladioL-Roma"/>
            </a:endParaRPr>
          </a:p>
          <a:p>
            <a:endParaRPr lang="en-US" sz="2000" dirty="0">
              <a:solidFill>
                <a:srgbClr val="000000"/>
              </a:solidFill>
              <a:latin typeface="URWPalladioL-Roma"/>
            </a:endParaRPr>
          </a:p>
          <a:p>
            <a:pPr marL="0" indent="0">
              <a:buNone/>
            </a:pPr>
            <a:r>
              <a:rPr lang="en-US" sz="2000" dirty="0"/>
              <a:t>                   </a:t>
            </a:r>
            <a:br>
              <a:rPr lang="en-US" sz="2000" dirty="0"/>
            </a:br>
            <a:r>
              <a:rPr lang="en-US" sz="2000" dirty="0"/>
              <a:t/>
            </a:r>
            <a:br>
              <a:rPr lang="en-US" sz="2000" dirty="0"/>
            </a:b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11995525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CADE72B-5E51-40DB-925E-AB7A277FC9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265044"/>
            <a:ext cx="8596668" cy="742122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Pituitary apoplexy</a:t>
            </a:r>
            <a:endParaRPr lang="en-US" sz="28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B73EF17-A22A-468A-A9BB-A68B049E02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007166"/>
            <a:ext cx="8596668" cy="5234607"/>
          </a:xfrm>
        </p:spPr>
        <p:txBody>
          <a:bodyPr>
            <a:normAutofit lnSpcReduction="10000"/>
          </a:bodyPr>
          <a:lstStyle/>
          <a:p>
            <a:r>
              <a:rPr lang="en-US" sz="2000" b="0" i="0" dirty="0">
                <a:solidFill>
                  <a:srgbClr val="000000"/>
                </a:solidFill>
                <a:effectLst/>
                <a:latin typeface="URWPalladioL-Roma"/>
              </a:rPr>
              <a:t>PA is a very rare disease</a:t>
            </a:r>
          </a:p>
          <a:p>
            <a:r>
              <a:rPr lang="en-US" sz="2000" b="0" i="0" dirty="0">
                <a:solidFill>
                  <a:srgbClr val="000000"/>
                </a:solidFill>
                <a:effectLst/>
                <a:latin typeface="URWPalladioL-Roma"/>
              </a:rPr>
              <a:t> Its incidence is around 0.17 episodes per 100,000 person years  and its estimated prevalence is approximately 6.2 cases per 100,000 people</a:t>
            </a:r>
            <a:r>
              <a:rPr lang="en-US" sz="2000" dirty="0"/>
              <a:t> </a:t>
            </a:r>
          </a:p>
          <a:p>
            <a:r>
              <a:rPr lang="en-US" sz="2000" b="0" i="0" dirty="0">
                <a:solidFill>
                  <a:srgbClr val="000000"/>
                </a:solidFill>
                <a:effectLst/>
                <a:latin typeface="URWPalladioL-Roma"/>
              </a:rPr>
              <a:t>PA can appear in any histologic pituitary tumor, however, it is more common in non-functioning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URWPalladioL-Roma"/>
              </a:rPr>
              <a:t>PitNETs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URWPalladioL-Roma"/>
              </a:rPr>
              <a:t> (NF-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URWPalladioL-Roma"/>
              </a:rPr>
              <a:t>PitNETs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URWPalladioL-Roma"/>
              </a:rPr>
              <a:t>) and prolactinomas </a:t>
            </a:r>
          </a:p>
          <a:p>
            <a:r>
              <a:rPr lang="en-US" sz="2000" b="0" i="0" dirty="0">
                <a:solidFill>
                  <a:srgbClr val="000000"/>
                </a:solidFill>
                <a:effectLst/>
                <a:latin typeface="URWPalladioL-Roma"/>
              </a:rPr>
              <a:t> Less frequently, PA has also been associated with other pituitary</a:t>
            </a:r>
            <a:br>
              <a:rPr lang="en-US" sz="2000" b="0" i="0" dirty="0">
                <a:solidFill>
                  <a:srgbClr val="000000"/>
                </a:solidFill>
                <a:effectLst/>
                <a:latin typeface="URWPalladioL-Roma"/>
              </a:rPr>
            </a:br>
            <a:r>
              <a:rPr lang="en-US" sz="2000" b="0" i="0" dirty="0">
                <a:solidFill>
                  <a:srgbClr val="000000"/>
                </a:solidFill>
                <a:effectLst/>
                <a:latin typeface="URWPalladioL-Roma"/>
              </a:rPr>
              <a:t>diseases such as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URWPalladioL-Roma"/>
              </a:rPr>
              <a:t>Rathke’s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URWPalladioL-Roma"/>
              </a:rPr>
              <a:t> cleft cysts ,craniopharyngiomas , pituitary metastases,</a:t>
            </a:r>
            <a:br>
              <a:rPr lang="en-US" sz="2000" b="0" i="0" dirty="0">
                <a:solidFill>
                  <a:srgbClr val="000000"/>
                </a:solidFill>
                <a:effectLst/>
                <a:latin typeface="URWPalladioL-Roma"/>
              </a:rPr>
            </a:br>
            <a:r>
              <a:rPr lang="en-US" sz="2000" b="0" i="0" dirty="0">
                <a:solidFill>
                  <a:srgbClr val="000000"/>
                </a:solidFill>
                <a:effectLst/>
                <a:latin typeface="URWPalladioL-Roma"/>
              </a:rPr>
              <a:t>especially of renal cell carcinoma , pituitary tuberculosis , </a:t>
            </a:r>
            <a:r>
              <a:rPr lang="en-US" sz="2000" b="0" i="0" dirty="0">
                <a:solidFill>
                  <a:srgbClr val="C00000"/>
                </a:solidFill>
                <a:effectLst/>
                <a:latin typeface="URWPalladioL-Roma"/>
              </a:rPr>
              <a:t>and hypophysitis </a:t>
            </a:r>
            <a:r>
              <a:rPr lang="en-US" sz="2000" dirty="0"/>
              <a:t/>
            </a:r>
            <a:br>
              <a:rPr lang="en-US" sz="2000" dirty="0"/>
            </a:br>
            <a:endParaRPr lang="en-US" sz="2000" dirty="0"/>
          </a:p>
          <a:p>
            <a:pPr marL="0" indent="0">
              <a:buNone/>
            </a:pPr>
            <a:r>
              <a:rPr lang="en-US" sz="1600" b="0" i="0" dirty="0">
                <a:solidFill>
                  <a:srgbClr val="000000"/>
                </a:solidFill>
                <a:effectLst/>
                <a:latin typeface="URWPalladioL-Roma"/>
              </a:rPr>
              <a:t> Iglesias, P. Pituitary Apoplexy: An Updated Review. </a:t>
            </a:r>
            <a:r>
              <a:rPr lang="en-US" sz="1600" i="1" dirty="0">
                <a:solidFill>
                  <a:srgbClr val="000000"/>
                </a:solidFill>
                <a:latin typeface="URWPalladioL-Ital"/>
              </a:rPr>
              <a:t>J .</a:t>
            </a:r>
            <a:r>
              <a:rPr lang="en-US" sz="1600" b="0" i="1" dirty="0">
                <a:solidFill>
                  <a:srgbClr val="000000"/>
                </a:solidFill>
                <a:effectLst/>
                <a:latin typeface="URWPalladioL-Ital"/>
              </a:rPr>
              <a:t>Clin. Med. </a:t>
            </a:r>
            <a:r>
              <a:rPr lang="en-US" sz="1600" b="1" i="0" dirty="0">
                <a:solidFill>
                  <a:srgbClr val="000000"/>
                </a:solidFill>
                <a:effectLst/>
                <a:latin typeface="URWPalladioL-Bold"/>
              </a:rPr>
              <a:t>2024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URWPalladioL-Roma"/>
              </a:rPr>
              <a:t>, </a:t>
            </a:r>
            <a:r>
              <a:rPr lang="en-US" sz="1600" b="0" i="1" dirty="0">
                <a:solidFill>
                  <a:srgbClr val="000000"/>
                </a:solidFill>
                <a:effectLst/>
                <a:latin typeface="URWPalladioL-Ital"/>
              </a:rPr>
              <a:t>13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URWPalladioL-Roma"/>
              </a:rPr>
              <a:t>, 2508.</a:t>
            </a:r>
            <a:r>
              <a:rPr lang="en-US" sz="1600" dirty="0"/>
              <a:t> </a:t>
            </a:r>
            <a:br>
              <a:rPr lang="en-US" sz="1600" dirty="0"/>
            </a:br>
            <a:endParaRPr lang="en-US" sz="1600" dirty="0"/>
          </a:p>
          <a:p>
            <a:endParaRPr lang="en-US" sz="2000" dirty="0"/>
          </a:p>
          <a:p>
            <a:pPr marL="0" indent="0">
              <a:buNone/>
            </a:pPr>
            <a:r>
              <a:rPr lang="en-US" sz="2000" dirty="0"/>
              <a:t/>
            </a:r>
            <a:br>
              <a:rPr lang="en-US" sz="2000" dirty="0"/>
            </a:b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43890355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5DEA4E6-3240-47F9-B2E6-7B764750B9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36104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Pituitary apoplexy</a:t>
            </a:r>
            <a:endParaRPr lang="en-US" sz="24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93A6218D-75E0-4FBC-9DA3-70C0BE3FCE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9250" y="1643270"/>
            <a:ext cx="9493220" cy="4605129"/>
          </a:xfr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79881552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026E3328-218E-408D-9BA4-653DAF063C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4887" y="450574"/>
            <a:ext cx="10045148" cy="6069495"/>
          </a:xfrm>
        </p:spPr>
      </p:pic>
    </p:spTree>
    <p:extLst>
      <p:ext uri="{BB962C8B-B14F-4D97-AF65-F5344CB8AC3E}">
        <p14:creationId xmlns:p14="http://schemas.microsoft.com/office/powerpoint/2010/main" val="393302358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25BB2B61-B55A-4A3F-AB0C-E8FB23E69D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7653" y="331304"/>
            <a:ext cx="10416208" cy="6268279"/>
          </a:xfr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B65A7611-2825-40E0-A7A0-DE95AFEBB6CD}"/>
              </a:ext>
            </a:extLst>
          </p:cNvPr>
          <p:cNvSpPr/>
          <p:nvPr/>
        </p:nvSpPr>
        <p:spPr>
          <a:xfrm>
            <a:off x="6228522" y="1338470"/>
            <a:ext cx="2769704" cy="131196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"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52236540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9403C38F-752A-4239-B0A9-B79987B229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4557" y="477078"/>
            <a:ext cx="11198086" cy="6082748"/>
          </a:xfrm>
          <a:ln>
            <a:solidFill>
              <a:srgbClr val="FF0000"/>
            </a:solidFill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AF25B690-13C3-4631-8CCF-11BBDBDFB0A2}"/>
              </a:ext>
            </a:extLst>
          </p:cNvPr>
          <p:cNvSpPr/>
          <p:nvPr/>
        </p:nvSpPr>
        <p:spPr>
          <a:xfrm>
            <a:off x="5989983" y="1709530"/>
            <a:ext cx="2968487" cy="108667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8100">
                <a:solidFill>
                  <a:srgbClr val="FF000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65901057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839704B-0C75-41EF-BC3C-5407D0F28A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238540"/>
            <a:ext cx="8596668" cy="728870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Lymphocytic hypophysitis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2E0D733-8835-43A9-93D3-71E6347233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113183"/>
            <a:ext cx="8811223" cy="5247860"/>
          </a:xfrm>
        </p:spPr>
        <p:txBody>
          <a:bodyPr>
            <a:normAutofit/>
          </a:bodyPr>
          <a:lstStyle/>
          <a:p>
            <a:r>
              <a:rPr lang="en-US" sz="2000" b="0" i="0" dirty="0">
                <a:solidFill>
                  <a:srgbClr val="231F20"/>
                </a:solidFill>
                <a:effectLst/>
                <a:latin typeface="SabonLTStd-Roman"/>
              </a:rPr>
              <a:t>Lymphocytic hypophysitis comprises approximately </a:t>
            </a:r>
            <a:r>
              <a:rPr lang="en-US" sz="2000" b="0" i="0" dirty="0">
                <a:solidFill>
                  <a:srgbClr val="C00000"/>
                </a:solidFill>
                <a:effectLst/>
                <a:latin typeface="SabonLTStd-Roman"/>
              </a:rPr>
              <a:t>two thirds </a:t>
            </a:r>
            <a:r>
              <a:rPr lang="en-US" sz="2000" b="0" i="0" dirty="0">
                <a:solidFill>
                  <a:srgbClr val="231F20"/>
                </a:solidFill>
                <a:effectLst/>
                <a:latin typeface="SabonLTStd-Roman"/>
              </a:rPr>
              <a:t>of cases of primary hypophysitis forms and occurs </a:t>
            </a:r>
            <a:r>
              <a:rPr lang="en-US" sz="2000" b="0" i="0" dirty="0">
                <a:solidFill>
                  <a:srgbClr val="C00000"/>
                </a:solidFill>
                <a:effectLst/>
                <a:latin typeface="SabonLTStd-Roman"/>
              </a:rPr>
              <a:t>more commonly in females </a:t>
            </a:r>
            <a:r>
              <a:rPr lang="en-US" sz="2000" b="0" i="0" dirty="0">
                <a:solidFill>
                  <a:srgbClr val="231F20"/>
                </a:solidFill>
                <a:effectLst/>
                <a:latin typeface="SabonLTStd-Roman"/>
              </a:rPr>
              <a:t>(2-4:1 female : male ratio); children and elderly may also be affected </a:t>
            </a:r>
          </a:p>
          <a:p>
            <a:r>
              <a:rPr lang="en-US" sz="2000" b="0" i="0" dirty="0">
                <a:solidFill>
                  <a:srgbClr val="231F20"/>
                </a:solidFill>
                <a:effectLst/>
                <a:latin typeface="SabonLTStd-Roman"/>
              </a:rPr>
              <a:t>Lymphocytic hypophysitis is a rare disease :annual incidence of 1 </a:t>
            </a:r>
            <a:r>
              <a:rPr lang="en-US" sz="2000" dirty="0">
                <a:solidFill>
                  <a:srgbClr val="231F20"/>
                </a:solidFill>
                <a:latin typeface="SabonLTStd-Roman"/>
              </a:rPr>
              <a:t>case per 9 million</a:t>
            </a:r>
            <a:endParaRPr lang="en-US" sz="2000" b="0" i="0" dirty="0">
              <a:solidFill>
                <a:srgbClr val="231F20"/>
              </a:solidFill>
              <a:effectLst/>
              <a:latin typeface="SabonLTStd-Roman"/>
            </a:endParaRPr>
          </a:p>
          <a:p>
            <a:r>
              <a:rPr lang="en-US" sz="2000" b="0" i="0" dirty="0">
                <a:solidFill>
                  <a:srgbClr val="231F20"/>
                </a:solidFill>
                <a:effectLst/>
                <a:latin typeface="SabonLTStd-Roman"/>
              </a:rPr>
              <a:t> In women, </a:t>
            </a:r>
            <a:r>
              <a:rPr lang="en-US" sz="2000" b="0" i="0" dirty="0" err="1">
                <a:solidFill>
                  <a:srgbClr val="231F20"/>
                </a:solidFill>
                <a:effectLst/>
                <a:latin typeface="SabonLTStd-Roman"/>
              </a:rPr>
              <a:t>LHy</a:t>
            </a:r>
            <a:r>
              <a:rPr lang="en-US" sz="2000" b="0" i="0" dirty="0">
                <a:solidFill>
                  <a:srgbClr val="231F20"/>
                </a:solidFill>
                <a:effectLst/>
                <a:latin typeface="SabonLTStd-Roman"/>
              </a:rPr>
              <a:t> occurs peripartum in more than half, either in late pregnancy or early postpartum with a peak occurrence during the third trimester</a:t>
            </a:r>
          </a:p>
          <a:p>
            <a:r>
              <a:rPr lang="en-US" sz="2000" b="0" i="0" dirty="0">
                <a:solidFill>
                  <a:srgbClr val="231F20"/>
                </a:solidFill>
                <a:effectLst/>
                <a:latin typeface="SabonLTStd-Roman"/>
              </a:rPr>
              <a:t>  Interestingly, a few reports have shown a much weaker association of </a:t>
            </a:r>
            <a:r>
              <a:rPr lang="en-US" sz="2000" b="0" i="0" dirty="0" err="1">
                <a:solidFill>
                  <a:srgbClr val="231F20"/>
                </a:solidFill>
                <a:effectLst/>
                <a:latin typeface="SabonLTStd-Roman"/>
              </a:rPr>
              <a:t>LHy</a:t>
            </a:r>
            <a:r>
              <a:rPr lang="en-US" sz="2000" b="0" i="0" dirty="0">
                <a:solidFill>
                  <a:srgbClr val="231F20"/>
                </a:solidFill>
                <a:effectLst/>
                <a:latin typeface="SabonLTStd-Roman"/>
              </a:rPr>
              <a:t> with pregnancy;</a:t>
            </a:r>
            <a:br>
              <a:rPr lang="en-US" sz="2000" b="0" i="0" dirty="0">
                <a:solidFill>
                  <a:srgbClr val="231F20"/>
                </a:solidFill>
                <a:effectLst/>
                <a:latin typeface="SabonLTStd-Roman"/>
              </a:rPr>
            </a:br>
            <a:r>
              <a:rPr lang="en-US" sz="2000" b="0" i="0" dirty="0">
                <a:solidFill>
                  <a:srgbClr val="231F20"/>
                </a:solidFill>
                <a:effectLst/>
                <a:latin typeface="SabonLTStd-Roman"/>
              </a:rPr>
              <a:t>in one study, 11% of women had a recent pregnancy history, and in another study, 1/21 (5%)</a:t>
            </a:r>
            <a:r>
              <a:rPr lang="en-US" sz="2000" dirty="0"/>
              <a:t> </a:t>
            </a:r>
            <a:br>
              <a:rPr lang="en-US" sz="2000" dirty="0"/>
            </a:br>
            <a:r>
              <a:rPr lang="en-US" sz="2000" dirty="0"/>
              <a:t> </a:t>
            </a:r>
            <a:br>
              <a:rPr lang="en-US" sz="2000" dirty="0"/>
            </a:b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527955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717098C-B128-40FF-99DA-B969824D29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178905"/>
            <a:ext cx="8596668" cy="828259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Cont.(1401/05/06)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9B489E3C-8C61-4515-858C-6641FF5F61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4400" y="1007164"/>
            <a:ext cx="8596668" cy="5671931"/>
          </a:xfrm>
        </p:spPr>
      </p:pic>
    </p:spTree>
    <p:extLst>
      <p:ext uri="{BB962C8B-B14F-4D97-AF65-F5344CB8AC3E}">
        <p14:creationId xmlns:p14="http://schemas.microsoft.com/office/powerpoint/2010/main" val="33123767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4CBBC6F-BA68-4290-A3C3-0E2657AD1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57810"/>
            <a:ext cx="8596668" cy="622852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Lymphocytic hypophysitis</a:t>
            </a: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ACBEB26-682E-490C-9F8C-23270CDFC4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364974"/>
            <a:ext cx="8596668" cy="5035826"/>
          </a:xfrm>
        </p:spPr>
        <p:txBody>
          <a:bodyPr>
            <a:normAutofit lnSpcReduction="10000"/>
          </a:bodyPr>
          <a:lstStyle/>
          <a:p>
            <a:r>
              <a:rPr lang="en-US" sz="2000" b="0" i="0" dirty="0">
                <a:solidFill>
                  <a:srgbClr val="231F20"/>
                </a:solidFill>
                <a:effectLst/>
                <a:latin typeface="SabonLTStd-Roman"/>
              </a:rPr>
              <a:t>Association with </a:t>
            </a:r>
            <a:r>
              <a:rPr lang="en-US" sz="2000" b="1" i="0" dirty="0">
                <a:solidFill>
                  <a:srgbClr val="C00000"/>
                </a:solidFill>
                <a:effectLst/>
                <a:latin typeface="SabonLTStd-Roman"/>
              </a:rPr>
              <a:t>a personal or familial history of autoimmune disease</a:t>
            </a:r>
            <a:r>
              <a:rPr lang="en-US" sz="2000" b="0" i="0" dirty="0">
                <a:solidFill>
                  <a:srgbClr val="231F20"/>
                </a:solidFill>
                <a:effectLst/>
                <a:latin typeface="SabonLTStd-Roman"/>
              </a:rPr>
              <a:t/>
            </a:r>
            <a:br>
              <a:rPr lang="en-US" sz="2000" b="0" i="0" dirty="0">
                <a:solidFill>
                  <a:srgbClr val="231F20"/>
                </a:solidFill>
                <a:effectLst/>
                <a:latin typeface="SabonLTStd-Roman"/>
              </a:rPr>
            </a:br>
            <a:r>
              <a:rPr lang="en-US" sz="2000" b="0" i="0" dirty="0">
                <a:solidFill>
                  <a:srgbClr val="231F20"/>
                </a:solidFill>
                <a:effectLst/>
                <a:latin typeface="SabonLTStd-Roman"/>
              </a:rPr>
              <a:t>(such as autoimmune thyroid disease, lupus, primary biliary cirrhosis, celiac disease, among others) is frequent</a:t>
            </a:r>
            <a:r>
              <a:rPr lang="en-US" sz="2000" dirty="0"/>
              <a:t> </a:t>
            </a:r>
          </a:p>
          <a:p>
            <a:r>
              <a:rPr lang="en-US" sz="2000" dirty="0"/>
              <a:t>Acute sever headache with cranial involvement and visual field defect may present</a:t>
            </a:r>
          </a:p>
          <a:p>
            <a:r>
              <a:rPr lang="en-US" sz="1800" b="0" i="0" dirty="0">
                <a:solidFill>
                  <a:srgbClr val="000000"/>
                </a:solidFill>
                <a:effectLst/>
                <a:latin typeface="STIX-Regular"/>
              </a:rPr>
              <a:t>On dynamic pituitary MRI: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800" b="0" i="0" dirty="0">
                <a:solidFill>
                  <a:srgbClr val="000000"/>
                </a:solidFill>
                <a:effectLst/>
                <a:latin typeface="STIX-Regular"/>
              </a:rPr>
              <a:t> pituitary gland</a:t>
            </a:r>
            <a:r>
              <a:rPr lang="en-US" dirty="0">
                <a:solidFill>
                  <a:srgbClr val="000000"/>
                </a:solidFill>
                <a:latin typeface="STIX-Regular"/>
              </a:rPr>
              <a:t> 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STIX-Regular"/>
              </a:rPr>
              <a:t>enlargement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800" b="0" i="0" dirty="0">
                <a:solidFill>
                  <a:srgbClr val="000000"/>
                </a:solidFill>
                <a:effectLst/>
                <a:latin typeface="STIX-Regular"/>
              </a:rPr>
              <a:t>posterior pituitary T1-weighted bright spot ( 85%),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800" b="0" i="0" dirty="0">
                <a:solidFill>
                  <a:srgbClr val="000000"/>
                </a:solidFill>
                <a:effectLst/>
                <a:latin typeface="STIX-Regular"/>
              </a:rPr>
              <a:t>enlarged pituitary stalk ( 85%),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800" b="0" i="0" dirty="0">
                <a:solidFill>
                  <a:srgbClr val="000000"/>
                </a:solidFill>
                <a:effectLst/>
                <a:latin typeface="STIX-Regular"/>
              </a:rPr>
              <a:t> and homogeneous contrast enhancement ( 68%) were typical MR imaging </a:t>
            </a:r>
            <a:r>
              <a:rPr lang="en-US" dirty="0">
                <a:solidFill>
                  <a:srgbClr val="000000"/>
                </a:solidFill>
                <a:latin typeface="STIX-Regular"/>
              </a:rPr>
              <a:t>fi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STIX-Regular"/>
              </a:rPr>
              <a:t>ndings of lymphocytic hypophysitis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277304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E943606-A702-4D77-A32B-51FF75F1AE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04800"/>
            <a:ext cx="8596668" cy="511838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Lymphocytic hypophysitis</a:t>
            </a:r>
            <a:endParaRPr lang="en-US" sz="2400" b="1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351AD135-268D-4A3F-8DF0-AE1E5F4905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862" y="1060174"/>
            <a:ext cx="8929963" cy="5493026"/>
          </a:xfrm>
        </p:spPr>
      </p:pic>
    </p:spTree>
    <p:extLst>
      <p:ext uri="{BB962C8B-B14F-4D97-AF65-F5344CB8AC3E}">
        <p14:creationId xmlns:p14="http://schemas.microsoft.com/office/powerpoint/2010/main" val="357129783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C8AE6D1-1D90-4DAB-ABF6-3B318D386C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225288"/>
            <a:ext cx="8596668" cy="591350"/>
          </a:xfrm>
        </p:spPr>
        <p:txBody>
          <a:bodyPr>
            <a:normAutofit fontScale="90000"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Necrotizing hypophysitis mimicking pituitary apoplexies</a:t>
            </a:r>
            <a:endParaRPr lang="en-US" sz="28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1A4C8F15-5F42-4D5E-B625-9C275B5885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862" y="1232452"/>
            <a:ext cx="8943215" cy="4876800"/>
          </a:xfrm>
        </p:spPr>
      </p:pic>
    </p:spTree>
    <p:extLst>
      <p:ext uri="{BB962C8B-B14F-4D97-AF65-F5344CB8AC3E}">
        <p14:creationId xmlns:p14="http://schemas.microsoft.com/office/powerpoint/2010/main" val="112992879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56E7F40-68AF-402F-AC35-060E7B4D8C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31304"/>
            <a:ext cx="8596668" cy="675861"/>
          </a:xfrm>
        </p:spPr>
        <p:txBody>
          <a:bodyPr>
            <a:normAutofit fontScale="90000"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Necrotizing hypophysitis mimicking pituitary apoplexies</a:t>
            </a:r>
            <a:endParaRPr lang="en-US" sz="28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A6928841-C843-4476-9B37-FC047204E3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58958" y="1338470"/>
            <a:ext cx="7792278" cy="5188225"/>
          </a:xfrm>
        </p:spPr>
      </p:pic>
    </p:spTree>
    <p:extLst>
      <p:ext uri="{BB962C8B-B14F-4D97-AF65-F5344CB8AC3E}">
        <p14:creationId xmlns:p14="http://schemas.microsoft.com/office/powerpoint/2010/main" val="137886993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0E9612B-24AE-4B54-B5D0-59BD62D8C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225287"/>
            <a:ext cx="8596668" cy="702365"/>
          </a:xfrm>
        </p:spPr>
        <p:txBody>
          <a:bodyPr>
            <a:normAutofit fontScale="90000"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Necrotizing hypophysitis mimicking pituitary apoplexies</a:t>
            </a: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79002E4-3DDF-4DFA-829E-EC3FFA3C93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086679"/>
            <a:ext cx="8811223" cy="5420138"/>
          </a:xfrm>
        </p:spPr>
        <p:txBody>
          <a:bodyPr>
            <a:noAutofit/>
          </a:bodyPr>
          <a:lstStyle/>
          <a:p>
            <a:r>
              <a:rPr lang="en-US" sz="2000" b="0" i="0" dirty="0">
                <a:solidFill>
                  <a:srgbClr val="000000"/>
                </a:solidFill>
                <a:effectLst/>
                <a:latin typeface="AdvPTimes"/>
              </a:rPr>
              <a:t>In very rare cases, necrosis is observed in </a:t>
            </a:r>
            <a:r>
              <a:rPr lang="en-US" sz="2000" b="0" i="0" dirty="0">
                <a:solidFill>
                  <a:srgbClr val="C00000"/>
                </a:solidFill>
                <a:effectLst/>
                <a:latin typeface="AdvPTimes"/>
              </a:rPr>
              <a:t>hypophysitis,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AdvPTimes"/>
              </a:rPr>
              <a:t/>
            </a:r>
            <a:br>
              <a:rPr lang="en-US" sz="2000" b="0" i="0" dirty="0">
                <a:solidFill>
                  <a:srgbClr val="000000"/>
                </a:solidFill>
                <a:effectLst/>
                <a:latin typeface="AdvPTimes"/>
              </a:rPr>
            </a:br>
            <a:r>
              <a:rPr lang="en-US" sz="2000" b="0" i="0" dirty="0">
                <a:solidFill>
                  <a:srgbClr val="000000"/>
                </a:solidFill>
                <a:effectLst/>
                <a:latin typeface="AdvPTimes"/>
              </a:rPr>
              <a:t>a chronic inflammation of the pituitary gland that comprises two more common forms, lymphocytic and granulomatous, and two rarer forms,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AdvPTimes"/>
              </a:rPr>
              <a:t>xanthomatous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AdvPTimes"/>
              </a:rPr>
              <a:t> and IgG4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AdvPTimes"/>
              </a:rPr>
              <a:t>plasmacytic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AdvPTimes"/>
              </a:rPr>
              <a:t> </a:t>
            </a:r>
          </a:p>
          <a:p>
            <a:r>
              <a:rPr lang="en-US" sz="2000" b="0" i="0" dirty="0">
                <a:solidFill>
                  <a:srgbClr val="000000"/>
                </a:solidFill>
                <a:effectLst/>
                <a:latin typeface="AdvPTimes"/>
              </a:rPr>
              <a:t> In these forms, necrosis is typically</a:t>
            </a:r>
            <a:r>
              <a:rPr lang="en-US" sz="2000" dirty="0">
                <a:solidFill>
                  <a:srgbClr val="000000"/>
                </a:solidFill>
                <a:latin typeface="AdvPTimes"/>
              </a:rPr>
              <a:t> 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AdvPTimes"/>
              </a:rPr>
              <a:t>limited to </a:t>
            </a:r>
            <a:r>
              <a:rPr lang="en-US" sz="2000" b="0" i="0" dirty="0">
                <a:solidFill>
                  <a:srgbClr val="C00000"/>
                </a:solidFill>
                <a:effectLst/>
                <a:latin typeface="AdvPTimes"/>
              </a:rPr>
              <a:t>small areas 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AdvPTimes"/>
              </a:rPr>
              <a:t>and </a:t>
            </a:r>
            <a:r>
              <a:rPr lang="en-US" sz="2000" b="0" i="0" dirty="0">
                <a:solidFill>
                  <a:srgbClr val="C00000"/>
                </a:solidFill>
                <a:effectLst/>
                <a:latin typeface="AdvPTimes"/>
              </a:rPr>
              <a:t>does not dominate 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AdvPTimes"/>
              </a:rPr>
              <a:t>the histopathological picture</a:t>
            </a:r>
            <a:r>
              <a:rPr lang="en-US" sz="2000" dirty="0"/>
              <a:t> </a:t>
            </a:r>
          </a:p>
          <a:p>
            <a:r>
              <a:rPr lang="en-US" sz="2000" b="0" i="0" dirty="0">
                <a:solidFill>
                  <a:srgbClr val="000000"/>
                </a:solidFill>
                <a:effectLst/>
                <a:latin typeface="AdvPTimes"/>
              </a:rPr>
              <a:t>In 1993, however, Ahmed and colleagues described 2 patients with a fifth pathological variant they called </a:t>
            </a:r>
            <a:r>
              <a:rPr lang="en-US" sz="2000" b="0" i="0" dirty="0">
                <a:solidFill>
                  <a:srgbClr val="C00000"/>
                </a:solidFill>
                <a:effectLst/>
                <a:latin typeface="AdvPTimes"/>
              </a:rPr>
              <a:t>necrotizing </a:t>
            </a:r>
            <a:r>
              <a:rPr lang="en-US" sz="2000" b="0" i="0" dirty="0" err="1">
                <a:solidFill>
                  <a:srgbClr val="C00000"/>
                </a:solidFill>
                <a:effectLst/>
                <a:latin typeface="AdvPTimes"/>
              </a:rPr>
              <a:t>infundibulo</a:t>
            </a:r>
            <a:r>
              <a:rPr lang="en-US" sz="2000" b="0" i="0" dirty="0">
                <a:solidFill>
                  <a:srgbClr val="C00000"/>
                </a:solidFill>
                <a:effectLst/>
                <a:latin typeface="AdvPTimes"/>
              </a:rPr>
              <a:t>-hypophysitis</a:t>
            </a:r>
          </a:p>
          <a:p>
            <a:r>
              <a:rPr lang="en-US" sz="2000" b="0" i="0" dirty="0">
                <a:solidFill>
                  <a:srgbClr val="000000"/>
                </a:solidFill>
                <a:effectLst/>
                <a:latin typeface="AdvPTimes"/>
              </a:rPr>
              <a:t> two young men with central diabetes insipidus, partial hypopituitarism</a:t>
            </a:r>
          </a:p>
          <a:p>
            <a:r>
              <a:rPr lang="en-US" sz="2000" b="0" i="0" dirty="0">
                <a:solidFill>
                  <a:srgbClr val="000000"/>
                </a:solidFill>
                <a:effectLst/>
                <a:latin typeface="AdvPTimes"/>
              </a:rPr>
              <a:t> MRI features suggestive of hypophysitis (enlarged anterior pituitary and</a:t>
            </a:r>
            <a:br>
              <a:rPr lang="en-US" sz="2000" b="0" i="0" dirty="0">
                <a:solidFill>
                  <a:srgbClr val="000000"/>
                </a:solidFill>
                <a:effectLst/>
                <a:latin typeface="AdvPTimes"/>
              </a:rPr>
            </a:br>
            <a:r>
              <a:rPr lang="en-US" sz="2000" b="0" i="0" dirty="0">
                <a:solidFill>
                  <a:srgbClr val="000000"/>
                </a:solidFill>
                <a:effectLst/>
                <a:latin typeface="AdvPTimes"/>
              </a:rPr>
              <a:t>thickened stalk) who underwent pituitary surgery</a:t>
            </a:r>
          </a:p>
          <a:p>
            <a:r>
              <a:rPr lang="en-US" sz="2000" b="0" i="0" dirty="0">
                <a:solidFill>
                  <a:srgbClr val="000000"/>
                </a:solidFill>
                <a:effectLst/>
                <a:latin typeface="AdvPTimes"/>
              </a:rPr>
              <a:t> Analysis of the resected tissue showed </a:t>
            </a:r>
            <a:r>
              <a:rPr lang="en-US" sz="2000" b="0" i="0" dirty="0">
                <a:solidFill>
                  <a:srgbClr val="C00000"/>
                </a:solidFill>
                <a:effectLst/>
                <a:latin typeface="AdvPTimes"/>
              </a:rPr>
              <a:t>extensive necrosis 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AdvPTimes"/>
              </a:rPr>
              <a:t>surrounded by a lympho-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AdvPTimes"/>
              </a:rPr>
              <a:t>plasmacytic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AdvPTimes"/>
              </a:rPr>
              <a:t> infiltration and fibrosis</a:t>
            </a:r>
            <a:br>
              <a:rPr lang="en-US" sz="2000" b="0" i="0" dirty="0">
                <a:solidFill>
                  <a:srgbClr val="000000"/>
                </a:solidFill>
                <a:effectLst/>
                <a:latin typeface="AdvPTimes"/>
              </a:rPr>
            </a:b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1793855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64386DC-D792-4DA5-821D-D5945A447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238539"/>
            <a:ext cx="8596668" cy="702365"/>
          </a:xfrm>
        </p:spPr>
        <p:txBody>
          <a:bodyPr>
            <a:normAutofit fontScale="90000"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Necrotizing hypophysitis mimicking pituitary apoplexies</a:t>
            </a: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F5C6972-6428-46DC-9DE4-A2C9EF5241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073425"/>
            <a:ext cx="8596668" cy="5287618"/>
          </a:xfrm>
        </p:spPr>
        <p:txBody>
          <a:bodyPr/>
          <a:lstStyle/>
          <a:p>
            <a:r>
              <a:rPr lang="en-US" sz="2400" b="0" i="0" dirty="0">
                <a:solidFill>
                  <a:srgbClr val="000000"/>
                </a:solidFill>
                <a:effectLst/>
                <a:latin typeface="AdvPTimes"/>
              </a:rPr>
              <a:t>Patients with necrotizing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AdvPTimes"/>
              </a:rPr>
              <a:t>infundibulo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dvPTimes"/>
              </a:rPr>
              <a:t>-hypophysitis present </a:t>
            </a:r>
            <a:r>
              <a:rPr lang="en-US" sz="2400" b="0" i="0" dirty="0">
                <a:solidFill>
                  <a:srgbClr val="C00000"/>
                </a:solidFill>
                <a:effectLst/>
                <a:latin typeface="AdvPTimes"/>
              </a:rPr>
              <a:t>acutely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dvPTimes"/>
              </a:rPr>
              <a:t> with </a:t>
            </a:r>
            <a:r>
              <a:rPr lang="en-US" sz="2400" b="0" i="0" dirty="0">
                <a:solidFill>
                  <a:srgbClr val="C00000"/>
                </a:solidFill>
                <a:effectLst/>
                <a:latin typeface="AdvPTimes"/>
              </a:rPr>
              <a:t>sudden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dvPTimes"/>
              </a:rPr>
              <a:t> and</a:t>
            </a:r>
            <a:r>
              <a:rPr lang="en-US" sz="2400" dirty="0"/>
              <a:t> </a:t>
            </a:r>
            <a:br>
              <a:rPr lang="en-US" sz="2400" dirty="0"/>
            </a:br>
            <a:r>
              <a:rPr lang="en-US" sz="2400" b="0" i="0" dirty="0">
                <a:solidFill>
                  <a:srgbClr val="C00000"/>
                </a:solidFill>
                <a:effectLst/>
                <a:latin typeface="AdvPTimes"/>
              </a:rPr>
              <a:t>severe headache </a:t>
            </a:r>
          </a:p>
          <a:p>
            <a:r>
              <a:rPr lang="en-US" sz="2400" b="0" i="0" dirty="0">
                <a:solidFill>
                  <a:srgbClr val="000000"/>
                </a:solidFill>
                <a:effectLst/>
                <a:latin typeface="AdvPTimes"/>
              </a:rPr>
              <a:t> develop </a:t>
            </a:r>
            <a:r>
              <a:rPr lang="en-US" sz="2400" b="0" i="0" dirty="0">
                <a:solidFill>
                  <a:srgbClr val="C00000"/>
                </a:solidFill>
                <a:effectLst/>
                <a:latin typeface="AdvPTimes"/>
              </a:rPr>
              <a:t>a complete and long-lasting hypopituitarism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dvPTimes"/>
              </a:rPr>
              <a:t>, features that can, however, be seen in other non-secreting pituitary masses</a:t>
            </a:r>
            <a:r>
              <a:rPr lang="en-US" sz="2400" dirty="0"/>
              <a:t>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988503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93705A8-E86C-4169-8FA7-A32CB2CF37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119271"/>
            <a:ext cx="9328058" cy="775042"/>
          </a:xfrm>
        </p:spPr>
        <p:txBody>
          <a:bodyPr>
            <a:normAutofit fontScale="90000"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Radiologic finding of Necrotizing hypophysitis vs pituitary adenoma </a:t>
            </a:r>
            <a:r>
              <a:rPr lang="en-US" sz="2800" dirty="0"/>
              <a:t/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5831D5A-D7FE-4933-BB99-9823FBDD0B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5745" y="1086679"/>
            <a:ext cx="4185623" cy="576262"/>
          </a:xfrm>
        </p:spPr>
        <p:txBody>
          <a:bodyPr/>
          <a:lstStyle/>
          <a:p>
            <a:r>
              <a:rPr lang="en-US" dirty="0"/>
              <a:t>apoplexy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52FECED-26BD-4048-86E7-4367E43D26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5745" y="1855306"/>
            <a:ext cx="4185623" cy="4585251"/>
          </a:xfrm>
        </p:spPr>
        <p:txBody>
          <a:bodyPr>
            <a:normAutofit fontScale="85000" lnSpcReduction="20000"/>
          </a:bodyPr>
          <a:lstStyle/>
          <a:p>
            <a:r>
              <a:rPr lang="en-US" sz="2200" b="0" i="0" dirty="0">
                <a:solidFill>
                  <a:srgbClr val="000000"/>
                </a:solidFill>
                <a:effectLst/>
                <a:latin typeface="URWPalladioL-Roma"/>
              </a:rPr>
              <a:t>In the acute phase (0–7 days):  hypointense signal is seen on T2-weighted images (T2WI) and an isointense or slightly hypointense signal is seen on T1-weighted images</a:t>
            </a:r>
            <a:br>
              <a:rPr lang="en-US" sz="2200" b="0" i="0" dirty="0">
                <a:solidFill>
                  <a:srgbClr val="000000"/>
                </a:solidFill>
                <a:effectLst/>
                <a:latin typeface="URWPalladioL-Roma"/>
              </a:rPr>
            </a:br>
            <a:r>
              <a:rPr lang="en-US" sz="2200" b="0" i="0" dirty="0">
                <a:solidFill>
                  <a:srgbClr val="000000"/>
                </a:solidFill>
                <a:effectLst/>
                <a:latin typeface="URWPalladioL-Roma"/>
              </a:rPr>
              <a:t>(T1WI)</a:t>
            </a:r>
          </a:p>
          <a:p>
            <a:r>
              <a:rPr lang="en-US" sz="2200" b="0" i="0" dirty="0">
                <a:solidFill>
                  <a:srgbClr val="000000"/>
                </a:solidFill>
                <a:effectLst/>
                <a:latin typeface="URWPalladioL-Roma"/>
              </a:rPr>
              <a:t> In the subacute phase (7–21 days), </a:t>
            </a:r>
            <a:br>
              <a:rPr lang="en-US" sz="2200" b="0" i="0" dirty="0">
                <a:solidFill>
                  <a:srgbClr val="000000"/>
                </a:solidFill>
                <a:effectLst/>
                <a:latin typeface="URWPalladioL-Roma"/>
              </a:rPr>
            </a:br>
            <a:r>
              <a:rPr lang="en-US" sz="2200" b="0" i="0" dirty="0">
                <a:solidFill>
                  <a:srgbClr val="000000"/>
                </a:solidFill>
                <a:effectLst/>
                <a:latin typeface="URWPalladioL-Roma"/>
              </a:rPr>
              <a:t>causing the bleed to appear hyperintense on both T1WI and T2WI</a:t>
            </a:r>
          </a:p>
          <a:p>
            <a:r>
              <a:rPr lang="en-US" sz="2200" b="0" i="0" dirty="0">
                <a:solidFill>
                  <a:srgbClr val="000000"/>
                </a:solidFill>
                <a:effectLst/>
                <a:latin typeface="URWPalladioL-Roma"/>
              </a:rPr>
              <a:t> In the chronic phase</a:t>
            </a:r>
            <a:br>
              <a:rPr lang="en-US" sz="2200" b="0" i="0" dirty="0">
                <a:solidFill>
                  <a:srgbClr val="000000"/>
                </a:solidFill>
                <a:effectLst/>
                <a:latin typeface="URWPalladioL-Roma"/>
              </a:rPr>
            </a:br>
            <a:r>
              <a:rPr lang="en-US" sz="2200" b="0" i="0" dirty="0">
                <a:solidFill>
                  <a:srgbClr val="000000"/>
                </a:solidFill>
                <a:effectLst/>
                <a:latin typeface="URWPalladioL-Roma"/>
              </a:rPr>
              <a:t>(&gt;21 days), the presence of hemosiderin and ferritin causes </a:t>
            </a:r>
            <a:r>
              <a:rPr lang="en-US" sz="2200" b="0" i="0">
                <a:solidFill>
                  <a:srgbClr val="000000"/>
                </a:solidFill>
                <a:effectLst/>
                <a:latin typeface="URWPalladioL-Roma"/>
              </a:rPr>
              <a:t>marked </a:t>
            </a:r>
            <a:r>
              <a:rPr lang="en-US" sz="2200" b="0" i="0" smtClean="0">
                <a:solidFill>
                  <a:srgbClr val="000000"/>
                </a:solidFill>
                <a:effectLst/>
                <a:latin typeface="URWPalladioL-Roma"/>
              </a:rPr>
              <a:t>hypo intensity 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URWPalladioL-Roma"/>
              </a:rPr>
              <a:t>on both T1WI and T2WI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37B819F7-F908-4D00-BA0E-BF064A7ABF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088383" y="1086679"/>
            <a:ext cx="4185618" cy="576262"/>
          </a:xfrm>
        </p:spPr>
        <p:txBody>
          <a:bodyPr/>
          <a:lstStyle/>
          <a:p>
            <a:r>
              <a:rPr lang="en-US" dirty="0"/>
              <a:t>Necrotizing hypophysitis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04C9EC8D-0F4D-4086-8991-C927B1D32A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088384" y="1855307"/>
            <a:ext cx="4185617" cy="4585250"/>
          </a:xfrm>
        </p:spPr>
        <p:txBody>
          <a:bodyPr>
            <a:normAutofit fontScale="85000" lnSpcReduction="10000"/>
          </a:bodyPr>
          <a:lstStyle/>
          <a:p>
            <a:r>
              <a:rPr lang="en-US" sz="2200" b="0" i="0" dirty="0">
                <a:solidFill>
                  <a:srgbClr val="000000"/>
                </a:solidFill>
                <a:effectLst/>
                <a:latin typeface="AdvPTimes"/>
              </a:rPr>
              <a:t>MRI reveals symmetrical enlargement of the pituitary gland without</a:t>
            </a:r>
            <a:br>
              <a:rPr lang="en-US" sz="2200" b="0" i="0" dirty="0">
                <a:solidFill>
                  <a:srgbClr val="000000"/>
                </a:solidFill>
                <a:effectLst/>
                <a:latin typeface="AdvPTimes"/>
              </a:rPr>
            </a:br>
            <a:r>
              <a:rPr lang="en-US" sz="2200" b="0" i="0" dirty="0">
                <a:solidFill>
                  <a:srgbClr val="000000"/>
                </a:solidFill>
                <a:effectLst/>
                <a:latin typeface="AdvPTimes"/>
              </a:rPr>
              <a:t>signs of hemorrhage</a:t>
            </a:r>
          </a:p>
          <a:p>
            <a:r>
              <a:rPr lang="en-US" sz="2200" b="0" i="0" dirty="0">
                <a:solidFill>
                  <a:srgbClr val="000000"/>
                </a:solidFill>
                <a:effectLst/>
                <a:latin typeface="AdvPTimes"/>
              </a:rPr>
              <a:t>  a thickened, pathologically</a:t>
            </a:r>
            <a:br>
              <a:rPr lang="en-US" sz="2200" b="0" i="0" dirty="0">
                <a:solidFill>
                  <a:srgbClr val="000000"/>
                </a:solidFill>
                <a:effectLst/>
                <a:latin typeface="AdvPTimes"/>
              </a:rPr>
            </a:br>
            <a:r>
              <a:rPr lang="en-US" sz="2200" b="0" i="0" dirty="0">
                <a:solidFill>
                  <a:srgbClr val="000000"/>
                </a:solidFill>
                <a:effectLst/>
                <a:latin typeface="AdvPTimes"/>
              </a:rPr>
              <a:t>enhancing stalk</a:t>
            </a:r>
          </a:p>
          <a:p>
            <a:r>
              <a:rPr lang="en-US" sz="2200" dirty="0">
                <a:solidFill>
                  <a:srgbClr val="000000"/>
                </a:solidFill>
                <a:latin typeface="AdvPTimes"/>
              </a:rPr>
              <a:t>In the case reports after 6 months pituitary and stalk had normal intensity and size</a:t>
            </a: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latin typeface="AdvPTimes"/>
            </a:endParaRP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latin typeface="AdvPTimes"/>
            </a:endParaRP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latin typeface="AdvPTimes"/>
            </a:endParaRPr>
          </a:p>
          <a:p>
            <a:pPr marL="0" indent="0">
              <a:buNone/>
            </a:pPr>
            <a:r>
              <a:rPr lang="en-US" sz="2400" b="1" dirty="0">
                <a:solidFill>
                  <a:srgbClr val="C00000"/>
                </a:solidFill>
                <a:latin typeface="AdvPTimes"/>
              </a:rPr>
              <a:t>In both of them in chronic phase no contrast enhancement seen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085048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AFBCFCA-9B0C-4B60-A56C-11CD7CBA8D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57810"/>
            <a:ext cx="8596668" cy="609599"/>
          </a:xfrm>
        </p:spPr>
        <p:txBody>
          <a:bodyPr>
            <a:normAutofit fontScale="90000"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The most likely diagnosis of this patient</a:t>
            </a:r>
            <a:r>
              <a:rPr lang="en-US" sz="3600" dirty="0"/>
              <a:t/>
            </a:r>
            <a:br>
              <a:rPr lang="en-US" sz="3600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4CD3398-F5F8-4ACA-B52B-75F3DBF0A9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040835"/>
            <a:ext cx="8596668" cy="3790122"/>
          </a:xfrm>
        </p:spPr>
        <p:txBody>
          <a:bodyPr>
            <a:normAutofit/>
          </a:bodyPr>
          <a:lstStyle/>
          <a:p>
            <a:r>
              <a:rPr lang="en-US" sz="2000" dirty="0"/>
              <a:t>If we had stalk thickening , the diagnosis would be more likely to be hypophysitis , but even without this finding , considering passage of 2 years since the onset of symptoms , the diagnosis of hypophysitis and apoplexy can both be considered</a:t>
            </a:r>
          </a:p>
          <a:p>
            <a:r>
              <a:rPr lang="en-US" sz="2000" dirty="0"/>
              <a:t>According to Association with autoimmune disease in lymphocytic hypophysitis , the  history  of thyroiditis in this patient is toward the diagnosis of lymphocytic hypophysitis but presentation as sudden onset headache is against it</a:t>
            </a:r>
          </a:p>
        </p:txBody>
      </p:sp>
    </p:spTree>
    <p:extLst>
      <p:ext uri="{BB962C8B-B14F-4D97-AF65-F5344CB8AC3E}">
        <p14:creationId xmlns:p14="http://schemas.microsoft.com/office/powerpoint/2010/main" val="395739326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C29536F-0727-47EF-8D3B-A92761DA53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31304"/>
            <a:ext cx="8596668" cy="485334"/>
          </a:xfrm>
        </p:spPr>
        <p:txBody>
          <a:bodyPr>
            <a:normAutofit fontScale="90000"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treatment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04DB0D2-B560-4F9E-BF29-8AA9B10911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457740"/>
            <a:ext cx="8837727" cy="3034748"/>
          </a:xfrm>
        </p:spPr>
        <p:txBody>
          <a:bodyPr/>
          <a:lstStyle/>
          <a:p>
            <a:r>
              <a:rPr lang="en-US" dirty="0"/>
              <a:t>The role of GC or immunosuppressors in necrotizing hypophysitis is unknown</a:t>
            </a:r>
          </a:p>
          <a:p>
            <a:r>
              <a:rPr lang="en-US" dirty="0"/>
              <a:t>So in both diagnosis in this setting just hormonal replacement therapy for pituitary deficiency is indicated </a:t>
            </a:r>
          </a:p>
        </p:txBody>
      </p:sp>
    </p:spTree>
    <p:extLst>
      <p:ext uri="{BB962C8B-B14F-4D97-AF65-F5344CB8AC3E}">
        <p14:creationId xmlns:p14="http://schemas.microsoft.com/office/powerpoint/2010/main" val="3026084086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3CEE606-4F66-49EC-A165-9466152854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04731"/>
            <a:ext cx="8596668" cy="4532243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                     thanks for your attention</a:t>
            </a:r>
          </a:p>
        </p:txBody>
      </p:sp>
    </p:spTree>
    <p:extLst>
      <p:ext uri="{BB962C8B-B14F-4D97-AF65-F5344CB8AC3E}">
        <p14:creationId xmlns:p14="http://schemas.microsoft.com/office/powerpoint/2010/main" val="28395939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BC08FC4-26C3-435C-8CA3-A7D1E16943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238540"/>
            <a:ext cx="8596668" cy="1060174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According </a:t>
            </a:r>
            <a:r>
              <a:rPr lang="en-US" sz="2400" dirty="0" err="1">
                <a:solidFill>
                  <a:schemeClr val="tx1"/>
                </a:solidFill>
              </a:rPr>
              <a:t>toTFT</a:t>
            </a:r>
            <a:r>
              <a:rPr lang="en-US" sz="2400" dirty="0">
                <a:solidFill>
                  <a:schemeClr val="tx1"/>
                </a:solidFill>
              </a:rPr>
              <a:t>, she was referred to the internist: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86B29A8-ED65-435F-A4A9-511BD0A068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590261"/>
            <a:ext cx="8596668" cy="457200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TFT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Thyroid sonography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Thyroid scan TC99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54390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F95F1F8-B16F-4F1D-A203-927C9B1CD2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0"/>
            <a:ext cx="8596668" cy="1086679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Internist (1401/05/30)</a:t>
            </a:r>
            <a:br>
              <a:rPr lang="en-US" b="1" dirty="0">
                <a:solidFill>
                  <a:srgbClr val="C00000"/>
                </a:solidFill>
              </a:rPr>
            </a:br>
            <a:r>
              <a:rPr lang="en-US" sz="2000" b="1" dirty="0">
                <a:solidFill>
                  <a:srgbClr val="C00000"/>
                </a:solidFill>
              </a:rPr>
              <a:t>lab tests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28E8B707-D2A4-4898-A150-D05652E98C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335" y="1165669"/>
            <a:ext cx="10030422" cy="5361026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A16069E5-AA38-4BA4-A778-193338252895}"/>
              </a:ext>
            </a:extLst>
          </p:cNvPr>
          <p:cNvSpPr/>
          <p:nvPr/>
        </p:nvSpPr>
        <p:spPr>
          <a:xfrm>
            <a:off x="821635" y="4678017"/>
            <a:ext cx="9236765" cy="173603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3463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CCEC231-4240-4398-A31C-86D98F5FBE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265044"/>
            <a:ext cx="8596668" cy="1219200"/>
          </a:xfrm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Internist (1401/05/30)</a:t>
            </a:r>
            <a:br>
              <a:rPr lang="en-US" b="1" dirty="0">
                <a:solidFill>
                  <a:srgbClr val="C00000"/>
                </a:solidFill>
              </a:rPr>
            </a:br>
            <a:r>
              <a:rPr lang="en-US" sz="2000" b="1" dirty="0">
                <a:solidFill>
                  <a:srgbClr val="C00000"/>
                </a:solidFill>
              </a:rPr>
              <a:t>thyroid sonography</a:t>
            </a:r>
            <a:endParaRPr lang="en-US" sz="20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DC308D04-31C9-4D15-84E1-B2DB3B2227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334" y="1334721"/>
            <a:ext cx="9831640" cy="5249008"/>
          </a:xfrm>
        </p:spPr>
      </p:pic>
    </p:spTree>
    <p:extLst>
      <p:ext uri="{BB962C8B-B14F-4D97-AF65-F5344CB8AC3E}">
        <p14:creationId xmlns:p14="http://schemas.microsoft.com/office/powerpoint/2010/main" val="792515536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882</TotalTime>
  <Words>1184</Words>
  <Application>Microsoft Office PowerPoint</Application>
  <PresentationFormat>Widescreen</PresentationFormat>
  <Paragraphs>235</Paragraphs>
  <Slides>69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69</vt:i4>
      </vt:variant>
    </vt:vector>
  </HeadingPairs>
  <TitlesOfParts>
    <vt:vector size="80" baseType="lpstr">
      <vt:lpstr>AdvPTimes</vt:lpstr>
      <vt:lpstr>Arial</vt:lpstr>
      <vt:lpstr>SabonLTStd-Roman</vt:lpstr>
      <vt:lpstr>STIX-Regular</vt:lpstr>
      <vt:lpstr>Trebuchet MS</vt:lpstr>
      <vt:lpstr>URWPalladioL-Bold</vt:lpstr>
      <vt:lpstr>URWPalladioL-Ital</vt:lpstr>
      <vt:lpstr>URWPalladioL-Roma</vt:lpstr>
      <vt:lpstr>Wingdings</vt:lpstr>
      <vt:lpstr>Wingdings 3</vt:lpstr>
      <vt:lpstr>Facet</vt:lpstr>
      <vt:lpstr>                   In the name of God</vt:lpstr>
      <vt:lpstr>Present illness</vt:lpstr>
      <vt:lpstr>Present illness</vt:lpstr>
      <vt:lpstr>Present illness</vt:lpstr>
      <vt:lpstr>Gynecologist (1401/05/06)</vt:lpstr>
      <vt:lpstr>Cont.(1401/05/06)</vt:lpstr>
      <vt:lpstr>According toTFT, she was referred to the internist:</vt:lpstr>
      <vt:lpstr>Internist (1401/05/30) lab tests</vt:lpstr>
      <vt:lpstr>Internist (1401/05/30) thyroid sonography</vt:lpstr>
      <vt:lpstr>Internist (1401/06/10) thyroid scan</vt:lpstr>
      <vt:lpstr>PowerPoint Presentation</vt:lpstr>
      <vt:lpstr>PowerPoint Presentation</vt:lpstr>
      <vt:lpstr>First endocrinologist(1401/06/20)</vt:lpstr>
      <vt:lpstr>Cont.</vt:lpstr>
      <vt:lpstr>Cont.</vt:lpstr>
      <vt:lpstr>Cont.</vt:lpstr>
      <vt:lpstr>PowerPoint Presentation</vt:lpstr>
      <vt:lpstr>Lab test(1401/08/17)</vt:lpstr>
      <vt:lpstr>Cont.</vt:lpstr>
      <vt:lpstr>PowerPoint Presentation</vt:lpstr>
      <vt:lpstr>The second endocrinologist (1401/09/20)</vt:lpstr>
      <vt:lpstr>Cont.</vt:lpstr>
      <vt:lpstr>Cont.</vt:lpstr>
      <vt:lpstr>PowerPoint Presentation</vt:lpstr>
      <vt:lpstr>Lab tests(1401/10/24)</vt:lpstr>
      <vt:lpstr>Cont.</vt:lpstr>
      <vt:lpstr>PowerPoint Presentation</vt:lpstr>
      <vt:lpstr>Hematologist(1401/11/27)</vt:lpstr>
      <vt:lpstr>cont.</vt:lpstr>
      <vt:lpstr>BMA/Bx(1401/12/10)</vt:lpstr>
      <vt:lpstr>The last visit of second endocrinologist(1402/01/20)</vt:lpstr>
      <vt:lpstr>Pediatrician(1402/04/31)</vt:lpstr>
      <vt:lpstr>Based on opinion of this physician combination of  methimazole  with variable dosage levothyroxine with variable dosage  prednisolone  7.5 mg daily was started </vt:lpstr>
      <vt:lpstr>Lab test(1402/06/01)</vt:lpstr>
      <vt:lpstr>BMD(1402/11/02)</vt:lpstr>
      <vt:lpstr>BMD(1402/11/02)</vt:lpstr>
      <vt:lpstr>Lab test(1402/11/02)</vt:lpstr>
      <vt:lpstr>PowerPoint Presentation</vt:lpstr>
      <vt:lpstr>Lab test(1402/12/20) TPO Ab&gt;200 </vt:lpstr>
      <vt:lpstr>PowerPoint Presentation</vt:lpstr>
      <vt:lpstr>PowerPoint Presentation</vt:lpstr>
      <vt:lpstr>Lab test(1403/2/31)</vt:lpstr>
      <vt:lpstr>pituitary MRI(1403/03/02) besat hospital</vt:lpstr>
      <vt:lpstr>MRI</vt:lpstr>
      <vt:lpstr>MRI</vt:lpstr>
      <vt:lpstr>MRI</vt:lpstr>
      <vt:lpstr>MRI</vt:lpstr>
      <vt:lpstr>PMH , social history, FH</vt:lpstr>
      <vt:lpstr>Physical exam</vt:lpstr>
      <vt:lpstr>Problem list</vt:lpstr>
      <vt:lpstr>agenda</vt:lpstr>
      <vt:lpstr>Differential diagnosis of the etiology of panhypopituitarism in this patient </vt:lpstr>
      <vt:lpstr>Pituitary apoplexy </vt:lpstr>
      <vt:lpstr>Pituitary apoplexy</vt:lpstr>
      <vt:lpstr>Pituitary apoplexy</vt:lpstr>
      <vt:lpstr>PowerPoint Presentation</vt:lpstr>
      <vt:lpstr>PowerPoint Presentation</vt:lpstr>
      <vt:lpstr>PowerPoint Presentation</vt:lpstr>
      <vt:lpstr>Lymphocytic hypophysitis</vt:lpstr>
      <vt:lpstr>Lymphocytic hypophysitis</vt:lpstr>
      <vt:lpstr>Lymphocytic hypophysitis</vt:lpstr>
      <vt:lpstr>Necrotizing hypophysitis mimicking pituitary apoplexies</vt:lpstr>
      <vt:lpstr>Necrotizing hypophysitis mimicking pituitary apoplexies</vt:lpstr>
      <vt:lpstr>Necrotizing hypophysitis mimicking pituitary apoplexies</vt:lpstr>
      <vt:lpstr>Necrotizing hypophysitis mimicking pituitary apoplexies</vt:lpstr>
      <vt:lpstr>Radiologic finding of Necrotizing hypophysitis vs pituitary adenoma  </vt:lpstr>
      <vt:lpstr>The most likely diagnosis of this patient </vt:lpstr>
      <vt:lpstr>treatment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        In the name of God</dc:title>
  <dc:creator>Emigrants</dc:creator>
  <cp:lastModifiedBy>Saloon3</cp:lastModifiedBy>
  <cp:revision>160</cp:revision>
  <dcterms:created xsi:type="dcterms:W3CDTF">2024-06-26T22:50:37Z</dcterms:created>
  <dcterms:modified xsi:type="dcterms:W3CDTF">2024-07-01T02:58:04Z</dcterms:modified>
</cp:coreProperties>
</file>