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47" r:id="rId3"/>
    <p:sldId id="258" r:id="rId4"/>
    <p:sldId id="261" r:id="rId5"/>
    <p:sldId id="266" r:id="rId6"/>
    <p:sldId id="264" r:id="rId7"/>
    <p:sldId id="355" r:id="rId8"/>
    <p:sldId id="352" r:id="rId9"/>
    <p:sldId id="273" r:id="rId10"/>
    <p:sldId id="277" r:id="rId11"/>
    <p:sldId id="278" r:id="rId12"/>
    <p:sldId id="280" r:id="rId13"/>
    <p:sldId id="281" r:id="rId14"/>
    <p:sldId id="290" r:id="rId15"/>
    <p:sldId id="284" r:id="rId16"/>
    <p:sldId id="288" r:id="rId17"/>
    <p:sldId id="289" r:id="rId18"/>
    <p:sldId id="354" r:id="rId19"/>
    <p:sldId id="353" r:id="rId20"/>
    <p:sldId id="321" r:id="rId21"/>
    <p:sldId id="325" r:id="rId22"/>
    <p:sldId id="324" r:id="rId23"/>
    <p:sldId id="300" r:id="rId24"/>
    <p:sldId id="303" r:id="rId25"/>
    <p:sldId id="304" r:id="rId26"/>
    <p:sldId id="308" r:id="rId27"/>
    <p:sldId id="307" r:id="rId28"/>
    <p:sldId id="361" r:id="rId29"/>
    <p:sldId id="314" r:id="rId30"/>
    <p:sldId id="312" r:id="rId31"/>
    <p:sldId id="310" r:id="rId32"/>
    <p:sldId id="305" r:id="rId33"/>
    <p:sldId id="356" r:id="rId34"/>
    <p:sldId id="320" r:id="rId35"/>
    <p:sldId id="322" r:id="rId36"/>
    <p:sldId id="341" r:id="rId37"/>
    <p:sldId id="338" r:id="rId38"/>
    <p:sldId id="336" r:id="rId39"/>
    <p:sldId id="334" r:id="rId40"/>
    <p:sldId id="358" r:id="rId41"/>
    <p:sldId id="359" r:id="rId42"/>
    <p:sldId id="343" r:id="rId43"/>
    <p:sldId id="344" r:id="rId44"/>
    <p:sldId id="346" r:id="rId45"/>
    <p:sldId id="345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404" autoAdjust="0"/>
  </p:normalViewPr>
  <p:slideViewPr>
    <p:cSldViewPr>
      <p:cViewPr varScale="1">
        <p:scale>
          <a:sx n="69" d="100"/>
          <a:sy n="69" d="100"/>
        </p:scale>
        <p:origin x="-1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2DBE3-FBC9-4CC8-ACE0-00AE96F49914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1D21-BD3B-4476-97CB-611F3F0B5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ANDROGEN PRODUCING TUMORS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AMIRAHMAD NEJAT</a:t>
            </a:r>
          </a:p>
          <a:p>
            <a:r>
              <a:rPr lang="en-US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CORD-STROMAL TUMORS</a:t>
            </a:r>
            <a:br>
              <a:rPr lang="en-US" dirty="0"/>
            </a:br>
            <a:r>
              <a:rPr lang="en-US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 display </a:t>
            </a:r>
          </a:p>
          <a:p>
            <a:pPr lvl="2"/>
            <a:r>
              <a:rPr lang="en-US" dirty="0" err="1"/>
              <a:t>nonepithelial</a:t>
            </a:r>
            <a:r>
              <a:rPr lang="en-US" dirty="0"/>
              <a:t> differentiation (cartilage or skeletal muscle) </a:t>
            </a:r>
            <a:r>
              <a:rPr lang="en-US" dirty="0" smtClean="0"/>
              <a:t>or epithelial </a:t>
            </a:r>
            <a:r>
              <a:rPr lang="en-US" dirty="0"/>
              <a:t>differentiation ("heterologous elements"). </a:t>
            </a:r>
          </a:p>
          <a:p>
            <a:pPr lvl="2"/>
            <a:r>
              <a:rPr lang="en-US" dirty="0"/>
              <a:t>associated with a poorer </a:t>
            </a:r>
            <a:r>
              <a:rPr lang="en-US" dirty="0" smtClean="0"/>
              <a:t>prognosis</a:t>
            </a:r>
            <a:endParaRPr lang="en-US" dirty="0"/>
          </a:p>
          <a:p>
            <a:r>
              <a:rPr lang="en-US" dirty="0" smtClean="0"/>
              <a:t>Definite diagnosis </a:t>
            </a:r>
            <a:r>
              <a:rPr lang="en-US" i="1" dirty="0" smtClean="0">
                <a:solidFill>
                  <a:srgbClr val="FF0000"/>
                </a:solidFill>
              </a:rPr>
              <a:t>only </a:t>
            </a:r>
            <a:r>
              <a:rPr lang="en-US" dirty="0"/>
              <a:t>with histologic evaluation </a:t>
            </a:r>
            <a:endParaRPr lang="en-US" dirty="0" smtClean="0"/>
          </a:p>
          <a:p>
            <a:r>
              <a:rPr lang="en-US" dirty="0" smtClean="0"/>
              <a:t>staging system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other </a:t>
            </a:r>
            <a:r>
              <a:rPr lang="en-US" dirty="0"/>
              <a:t>primary ovarian cancers</a:t>
            </a:r>
          </a:p>
        </p:txBody>
      </p:sp>
    </p:spTree>
    <p:extLst>
      <p:ext uri="{BB962C8B-B14F-4D97-AF65-F5344CB8AC3E}">
        <p14:creationId xmlns:p14="http://schemas.microsoft.com/office/powerpoint/2010/main" val="10402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CORD-STROMAL TUMORS</a:t>
            </a:r>
            <a:br>
              <a:rPr lang="en-US" dirty="0"/>
            </a:br>
            <a:r>
              <a:rPr lang="en-US" b="1" i="1" dirty="0" err="1" smtClean="0"/>
              <a:t>Sertoli</a:t>
            </a:r>
            <a:r>
              <a:rPr lang="en-US" b="1" i="1" dirty="0" smtClean="0"/>
              <a:t>-stromal </a:t>
            </a:r>
            <a:r>
              <a:rPr lang="en-US" b="1" i="1" dirty="0"/>
              <a:t>cell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Tumors with components of </a:t>
            </a:r>
            <a:r>
              <a:rPr lang="en-US" dirty="0" err="1"/>
              <a:t>Sertoli</a:t>
            </a:r>
            <a:r>
              <a:rPr lang="en-US" dirty="0"/>
              <a:t> cells, </a:t>
            </a:r>
            <a:r>
              <a:rPr lang="en-US" dirty="0" err="1"/>
              <a:t>Leydig</a:t>
            </a:r>
            <a:r>
              <a:rPr lang="en-US" dirty="0"/>
              <a:t> cells, and fibroblasts in varying combinations</a:t>
            </a:r>
          </a:p>
          <a:p>
            <a:r>
              <a:rPr lang="en-US" b="1" i="1" dirty="0" err="1"/>
              <a:t>androblastomas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 err="1"/>
              <a:t>arrhenoblastomas</a:t>
            </a:r>
            <a:r>
              <a:rPr lang="en-US" i="1" dirty="0"/>
              <a:t> </a:t>
            </a:r>
            <a:r>
              <a:rPr lang="en-US" dirty="0" smtClean="0"/>
              <a:t>older synonyms</a:t>
            </a:r>
            <a:endParaRPr lang="en-US" i="1" dirty="0"/>
          </a:p>
          <a:p>
            <a:r>
              <a:rPr lang="en-US" dirty="0" smtClean="0"/>
              <a:t>less </a:t>
            </a:r>
            <a:r>
              <a:rPr lang="en-US" dirty="0"/>
              <a:t>than 0.5 </a:t>
            </a:r>
            <a:r>
              <a:rPr lang="fa-IR" dirty="0" smtClean="0"/>
              <a:t>%</a:t>
            </a:r>
            <a:r>
              <a:rPr lang="en-US" dirty="0" smtClean="0"/>
              <a:t>of </a:t>
            </a:r>
            <a:r>
              <a:rPr lang="en-US" dirty="0"/>
              <a:t>ovarian neoplasms </a:t>
            </a:r>
            <a:endParaRPr lang="fa-IR" dirty="0"/>
          </a:p>
          <a:p>
            <a:r>
              <a:rPr lang="en-US" dirty="0" smtClean="0"/>
              <a:t>benign </a:t>
            </a:r>
            <a:r>
              <a:rPr lang="en-US" dirty="0"/>
              <a:t>or malignant ,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r>
              <a:rPr lang="en-US" dirty="0" smtClean="0"/>
              <a:t>due to degree </a:t>
            </a:r>
            <a:r>
              <a:rPr lang="en-US" dirty="0"/>
              <a:t>of </a:t>
            </a:r>
            <a:r>
              <a:rPr lang="en-US" dirty="0" smtClean="0"/>
              <a:t>differentiation</a:t>
            </a:r>
            <a:r>
              <a:rPr lang="fa-IR" dirty="0" smtClean="0"/>
              <a:t>(</a:t>
            </a:r>
            <a:r>
              <a:rPr lang="en-US" dirty="0" smtClean="0"/>
              <a:t>  </a:t>
            </a:r>
            <a:endParaRPr lang="fa-IR" dirty="0" smtClean="0"/>
          </a:p>
          <a:p>
            <a:r>
              <a:rPr lang="en-US" dirty="0" smtClean="0"/>
              <a:t>75 </a:t>
            </a:r>
            <a:r>
              <a:rPr lang="fa-IR" dirty="0" smtClean="0"/>
              <a:t>%</a:t>
            </a:r>
            <a:r>
              <a:rPr lang="en-US" dirty="0" smtClean="0"/>
              <a:t>occur </a:t>
            </a:r>
            <a:r>
              <a:rPr lang="en-US" dirty="0"/>
              <a:t>in women </a:t>
            </a:r>
            <a:r>
              <a:rPr lang="en-US" dirty="0" smtClean="0">
                <a:solidFill>
                  <a:srgbClr val="FF0000"/>
                </a:solidFill>
              </a:rPr>
              <a:t>&lt;40 </a:t>
            </a:r>
            <a:r>
              <a:rPr lang="en-US" dirty="0">
                <a:solidFill>
                  <a:srgbClr val="FF0000"/>
                </a:solidFill>
              </a:rPr>
              <a:t>years </a:t>
            </a:r>
            <a:r>
              <a:rPr lang="en-US" dirty="0"/>
              <a:t>(</a:t>
            </a:r>
            <a:r>
              <a:rPr lang="en-US" dirty="0" smtClean="0"/>
              <a:t>mean 25)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most </a:t>
            </a:r>
            <a:r>
              <a:rPr lang="en-US" b="1" i="1" dirty="0">
                <a:solidFill>
                  <a:srgbClr val="FF0000"/>
                </a:solidFill>
              </a:rPr>
              <a:t>common </a:t>
            </a:r>
            <a:r>
              <a:rPr lang="en-US" b="1" i="1" dirty="0" err="1" smtClean="0">
                <a:solidFill>
                  <a:srgbClr val="FF0000"/>
                </a:solidFill>
              </a:rPr>
              <a:t>virilizing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ovarian </a:t>
            </a:r>
            <a:r>
              <a:rPr lang="en-US" dirty="0" smtClean="0"/>
              <a:t>tumor</a:t>
            </a:r>
          </a:p>
          <a:p>
            <a:r>
              <a:rPr lang="en-US" dirty="0" smtClean="0"/>
              <a:t>50% Nonfunctional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CORD-STROMAL TUMORS</a:t>
            </a:r>
            <a:br>
              <a:rPr lang="en-US" dirty="0"/>
            </a:br>
            <a:r>
              <a:rPr lang="en-US" b="1" i="1" dirty="0" err="1"/>
              <a:t>Sertoli</a:t>
            </a:r>
            <a:r>
              <a:rPr lang="en-US" b="1" i="1" dirty="0"/>
              <a:t>-stromal cell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are </a:t>
            </a:r>
            <a:endParaRPr lang="en-US" dirty="0" smtClean="0"/>
          </a:p>
          <a:p>
            <a:pPr lvl="2"/>
            <a:r>
              <a:rPr lang="en-US" dirty="0" smtClean="0"/>
              <a:t>unilateral,</a:t>
            </a:r>
          </a:p>
          <a:p>
            <a:pPr lvl="2"/>
            <a:r>
              <a:rPr lang="en-US" dirty="0" smtClean="0"/>
              <a:t>confined </a:t>
            </a:r>
            <a:r>
              <a:rPr lang="en-US" dirty="0"/>
              <a:t>to the ovary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dirty="0"/>
              <a:t>(average 16 cm in maximal diameter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CORD-STROMAL TUMORS</a:t>
            </a:r>
            <a:br>
              <a:rPr lang="en-US" dirty="0"/>
            </a:br>
            <a:r>
              <a:rPr lang="en-US" b="1" i="1" dirty="0" err="1"/>
              <a:t>Sertoli</a:t>
            </a:r>
            <a:r>
              <a:rPr lang="en-US" b="1" i="1" dirty="0"/>
              <a:t>-stromal cell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findings:</a:t>
            </a:r>
          </a:p>
          <a:p>
            <a:pPr lvl="1"/>
            <a:r>
              <a:rPr lang="en-US" dirty="0" smtClean="0"/>
              <a:t>Abdominal </a:t>
            </a:r>
            <a:r>
              <a:rPr lang="en-US" dirty="0"/>
              <a:t>pain or increasing abdominal girth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/>
              <a:t>to 3 % have demonstrable </a:t>
            </a:r>
            <a:r>
              <a:rPr lang="en-US" dirty="0" err="1"/>
              <a:t>extraovarian</a:t>
            </a:r>
            <a:r>
              <a:rPr lang="en-US" dirty="0"/>
              <a:t> spread </a:t>
            </a:r>
            <a:r>
              <a:rPr lang="en-US" dirty="0" smtClean="0"/>
              <a:t>at </a:t>
            </a:r>
            <a:r>
              <a:rPr lang="en-US" dirty="0"/>
              <a:t>diagnose </a:t>
            </a:r>
          </a:p>
          <a:p>
            <a:pPr lvl="1"/>
            <a:r>
              <a:rPr lang="en-US" dirty="0"/>
              <a:t>less than 20 % display malignant behavior (</a:t>
            </a:r>
            <a:r>
              <a:rPr lang="en-US" dirty="0" err="1"/>
              <a:t>ie</a:t>
            </a:r>
            <a:r>
              <a:rPr lang="en-US" dirty="0"/>
              <a:t>, metastasize or </a:t>
            </a:r>
            <a:r>
              <a:rPr lang="en-US" dirty="0" smtClean="0"/>
              <a:t>recur)</a:t>
            </a:r>
          </a:p>
          <a:p>
            <a:pPr lvl="1"/>
            <a:r>
              <a:rPr lang="en-US" dirty="0"/>
              <a:t>Sometimes associated with </a:t>
            </a:r>
          </a:p>
          <a:p>
            <a:pPr lvl="2"/>
            <a:r>
              <a:rPr lang="en-US" dirty="0"/>
              <a:t>Production of either </a:t>
            </a:r>
            <a:r>
              <a:rPr lang="en-US" dirty="0" err="1"/>
              <a:t>inhibin</a:t>
            </a:r>
            <a:r>
              <a:rPr lang="en-US" dirty="0"/>
              <a:t> or alpha-fetoprotein,  renin,</a:t>
            </a:r>
          </a:p>
          <a:p>
            <a:pPr lvl="2"/>
            <a:r>
              <a:rPr lang="en-US" dirty="0" err="1"/>
              <a:t>Peutz-Jeghers</a:t>
            </a:r>
            <a:r>
              <a:rPr lang="en-US" dirty="0"/>
              <a:t> syndrome.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863600"/>
            <a:ext cx="498475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SEX CORD-STROMAL TUMORS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err="1" smtClean="0"/>
              <a:t>Tumors</a:t>
            </a:r>
            <a:r>
              <a:rPr lang="en-US" sz="3600" b="1" i="1" dirty="0" smtClean="0"/>
              <a:t> </a:t>
            </a:r>
            <a:r>
              <a:rPr lang="en-US" sz="3600" b="1" i="1" dirty="0"/>
              <a:t>with </a:t>
            </a:r>
            <a:r>
              <a:rPr lang="en-US" sz="3600" b="1" i="1" dirty="0" err="1"/>
              <a:t>granulosa</a:t>
            </a:r>
            <a:r>
              <a:rPr lang="en-US" sz="3600" b="1" i="1" dirty="0"/>
              <a:t> and </a:t>
            </a:r>
            <a:r>
              <a:rPr lang="en-US" sz="3600" b="1" i="1" dirty="0" err="1"/>
              <a:t>Sertoli-Leydig</a:t>
            </a:r>
            <a:r>
              <a:rPr lang="en-US" sz="3600" b="1" i="1" dirty="0"/>
              <a:t>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SEX CORD TUMOR WITH ANNULAR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TUBULES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Intermediate </a:t>
            </a:r>
            <a:r>
              <a:rPr lang="en-US" dirty="0"/>
              <a:t>between </a:t>
            </a:r>
            <a:r>
              <a:rPr lang="en-US" dirty="0" err="1"/>
              <a:t>Sertoli</a:t>
            </a:r>
            <a:r>
              <a:rPr lang="en-US" dirty="0"/>
              <a:t> cell and </a:t>
            </a:r>
            <a:r>
              <a:rPr lang="en-US" dirty="0" err="1"/>
              <a:t>granulosa</a:t>
            </a:r>
            <a:r>
              <a:rPr lang="en-US" dirty="0"/>
              <a:t> cell tumors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30%  associated with </a:t>
            </a:r>
            <a:r>
              <a:rPr lang="en-US" dirty="0"/>
              <a:t>(PJS) </a:t>
            </a:r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 smtClean="0">
                <a:solidFill>
                  <a:srgbClr val="FF0000"/>
                </a:solidFill>
              </a:rPr>
              <a:t>estradiol</a:t>
            </a:r>
          </a:p>
          <a:p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Gynandroblastoma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longer </a:t>
            </a:r>
            <a:r>
              <a:rPr lang="en-US" dirty="0"/>
              <a:t>an entity in the 2014 WHO classification </a:t>
            </a:r>
            <a:r>
              <a:rPr lang="en-US" dirty="0" smtClean="0"/>
              <a:t>(very rare) </a:t>
            </a:r>
            <a:endParaRPr lang="en-US" dirty="0"/>
          </a:p>
          <a:p>
            <a:pPr lvl="1"/>
            <a:r>
              <a:rPr lang="en-US" dirty="0" smtClean="0"/>
              <a:t>Both </a:t>
            </a:r>
            <a:r>
              <a:rPr lang="en-US" dirty="0" err="1"/>
              <a:t>Sertoli-Leydig</a:t>
            </a:r>
            <a:r>
              <a:rPr lang="en-US" dirty="0"/>
              <a:t> and </a:t>
            </a:r>
            <a:r>
              <a:rPr lang="en-US" dirty="0" err="1"/>
              <a:t>Granulosa</a:t>
            </a:r>
            <a:r>
              <a:rPr lang="en-US" dirty="0"/>
              <a:t> cell differentiation </a:t>
            </a:r>
            <a:endParaRPr lang="en-US" dirty="0" smtClean="0"/>
          </a:p>
          <a:p>
            <a:pPr lvl="1"/>
            <a:r>
              <a:rPr lang="en-US" dirty="0" smtClean="0"/>
              <a:t>Causing </a:t>
            </a:r>
            <a:r>
              <a:rPr lang="en-US" dirty="0"/>
              <a:t>either </a:t>
            </a:r>
            <a:r>
              <a:rPr lang="en-US" dirty="0" err="1">
                <a:solidFill>
                  <a:srgbClr val="FF0000"/>
                </a:solidFill>
              </a:rPr>
              <a:t>virilization</a:t>
            </a:r>
            <a:r>
              <a:rPr lang="en-US" dirty="0"/>
              <a:t> or </a:t>
            </a:r>
            <a:r>
              <a:rPr lang="en-US" dirty="0" err="1"/>
              <a:t>hyperstrogenism</a:t>
            </a:r>
            <a:r>
              <a:rPr lang="en-US" dirty="0"/>
              <a:t> (less commonly)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SEX CORD-STROMAL TUMORS</a:t>
            </a:r>
            <a:br>
              <a:rPr lang="en-US" dirty="0" smtClean="0"/>
            </a:br>
            <a:r>
              <a:rPr lang="en-US" b="1" i="1" dirty="0"/>
              <a:t>STEROID CELL TUMORS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types are recognized:</a:t>
            </a:r>
          </a:p>
          <a:p>
            <a:pPr lvl="1"/>
            <a:r>
              <a:rPr lang="en-US" dirty="0"/>
              <a:t>stromal </a:t>
            </a:r>
            <a:r>
              <a:rPr lang="en-US" dirty="0" err="1"/>
              <a:t>luteoma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Leydig</a:t>
            </a:r>
            <a:r>
              <a:rPr lang="en-US" dirty="0" smtClean="0"/>
              <a:t> </a:t>
            </a:r>
            <a:r>
              <a:rPr lang="en-US" dirty="0"/>
              <a:t>(or </a:t>
            </a:r>
            <a:r>
              <a:rPr lang="en-US" dirty="0" err="1"/>
              <a:t>hilus</a:t>
            </a:r>
            <a:r>
              <a:rPr lang="en-US" dirty="0"/>
              <a:t>) cell tumor,</a:t>
            </a:r>
          </a:p>
          <a:p>
            <a:pPr lvl="1"/>
            <a:r>
              <a:rPr lang="en-US" dirty="0" smtClean="0"/>
              <a:t>steroid </a:t>
            </a:r>
            <a:r>
              <a:rPr lang="en-US" dirty="0"/>
              <a:t>cell tumor not otherwise </a:t>
            </a:r>
            <a:r>
              <a:rPr lang="en-US" dirty="0" smtClean="0"/>
              <a:t>specified(NOS)</a:t>
            </a:r>
            <a:endParaRPr lang="en-US" dirty="0"/>
          </a:p>
          <a:p>
            <a:r>
              <a:rPr lang="en-US" dirty="0" smtClean="0"/>
              <a:t>0</a:t>
            </a:r>
            <a:r>
              <a:rPr lang="en-US" dirty="0"/>
              <a:t>. 1%-0.2% </a:t>
            </a:r>
            <a:r>
              <a:rPr lang="en-US" dirty="0" smtClean="0"/>
              <a:t>of all </a:t>
            </a:r>
            <a:r>
              <a:rPr lang="en-US" dirty="0"/>
              <a:t>ovarian tumors </a:t>
            </a:r>
          </a:p>
          <a:p>
            <a:r>
              <a:rPr lang="en-US" dirty="0" smtClean="0"/>
              <a:t>Usually in </a:t>
            </a:r>
            <a:r>
              <a:rPr lang="en-US" dirty="0"/>
              <a:t>the 5th or 6th </a:t>
            </a:r>
            <a:r>
              <a:rPr lang="en-US" dirty="0" smtClean="0"/>
              <a:t>decade</a:t>
            </a:r>
            <a:endParaRPr lang="en-US" dirty="0"/>
          </a:p>
          <a:p>
            <a:r>
              <a:rPr lang="en-US" dirty="0" smtClean="0"/>
              <a:t>Usually </a:t>
            </a:r>
            <a:r>
              <a:rPr lang="en-US" b="1" i="1" dirty="0" smtClean="0">
                <a:solidFill>
                  <a:srgbClr val="FF0000"/>
                </a:solidFill>
              </a:rPr>
              <a:t>small </a:t>
            </a:r>
            <a:r>
              <a:rPr lang="en-US" dirty="0"/>
              <a:t>(&lt;3-cm) nodules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virtually always unilateral.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majority are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virilizing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rarely associated with Cushing syndrome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035685" y="1999194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91133" y="2271728"/>
            <a:ext cx="60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48600" y="3048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6060" y="2863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323975"/>
            <a:ext cx="70231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 CORD-STROMAL TUMORS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HILUS CELL TUMOR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Hilus</a:t>
            </a:r>
            <a:r>
              <a:rPr lang="en-US" dirty="0" smtClean="0"/>
              <a:t> cells </a:t>
            </a:r>
          </a:p>
          <a:p>
            <a:pPr lvl="1"/>
            <a:r>
              <a:rPr lang="en-US" dirty="0" smtClean="0"/>
              <a:t>Homologous </a:t>
            </a:r>
            <a:r>
              <a:rPr lang="en-US" dirty="0"/>
              <a:t>with </a:t>
            </a:r>
            <a:r>
              <a:rPr lang="en-US" dirty="0" err="1"/>
              <a:t>Leydig</a:t>
            </a:r>
            <a:r>
              <a:rPr lang="en-US" dirty="0"/>
              <a:t> cells </a:t>
            </a:r>
          </a:p>
          <a:p>
            <a:pPr lvl="1"/>
            <a:r>
              <a:rPr lang="en-US" dirty="0" smtClean="0"/>
              <a:t>located </a:t>
            </a:r>
            <a:r>
              <a:rPr lang="en-US" dirty="0"/>
              <a:t>in the </a:t>
            </a:r>
            <a:r>
              <a:rPr lang="en-US" dirty="0" err="1"/>
              <a:t>hilar</a:t>
            </a:r>
            <a:r>
              <a:rPr lang="en-US" dirty="0"/>
              <a:t> </a:t>
            </a:r>
            <a:r>
              <a:rPr lang="en-US" dirty="0" err="1" smtClean="0"/>
              <a:t>stroma</a:t>
            </a:r>
            <a:r>
              <a:rPr lang="en-US" dirty="0"/>
              <a:t> </a:t>
            </a:r>
            <a:r>
              <a:rPr lang="en-US" dirty="0" smtClean="0"/>
              <a:t>(adjacent to </a:t>
            </a:r>
            <a:r>
              <a:rPr lang="en-US" dirty="0" err="1" smtClean="0"/>
              <a:t>mesovarium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Closely associated with </a:t>
            </a:r>
            <a:r>
              <a:rPr lang="en-US" dirty="0"/>
              <a:t>large </a:t>
            </a:r>
            <a:r>
              <a:rPr lang="en-US" dirty="0" err="1"/>
              <a:t>hilar</a:t>
            </a:r>
            <a:r>
              <a:rPr lang="en-US" dirty="0"/>
              <a:t> venous spaces and </a:t>
            </a:r>
            <a:r>
              <a:rPr lang="en-US" dirty="0" err="1" smtClean="0"/>
              <a:t>lymphatics</a:t>
            </a:r>
            <a:endParaRPr lang="en-US" dirty="0"/>
          </a:p>
          <a:p>
            <a:pPr lvl="1"/>
            <a:r>
              <a:rPr lang="en-US" dirty="0" smtClean="0"/>
              <a:t>Steroid-producing </a:t>
            </a:r>
            <a:r>
              <a:rPr lang="en-US" dirty="0"/>
              <a:t>cells, </a:t>
            </a:r>
            <a:r>
              <a:rPr lang="en-US" dirty="0" smtClean="0"/>
              <a:t>(</a:t>
            </a:r>
            <a:r>
              <a:rPr lang="en-US" dirty="0" err="1" smtClean="0"/>
              <a:t>androstenedione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Histogenesis</a:t>
            </a:r>
            <a:r>
              <a:rPr lang="en-US" dirty="0" smtClean="0"/>
              <a:t> uncertain</a:t>
            </a:r>
          </a:p>
          <a:p>
            <a:r>
              <a:rPr lang="en-US" dirty="0" err="1"/>
              <a:t>Hilus</a:t>
            </a:r>
            <a:r>
              <a:rPr lang="en-US" dirty="0"/>
              <a:t> cell </a:t>
            </a:r>
            <a:r>
              <a:rPr lang="en-US" dirty="0" err="1"/>
              <a:t>tumours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 </a:t>
            </a:r>
            <a:r>
              <a:rPr lang="en-US" dirty="0"/>
              <a:t>(usually 4 mm), </a:t>
            </a:r>
          </a:p>
          <a:p>
            <a:pPr lvl="1"/>
            <a:r>
              <a:rPr lang="en-US" dirty="0" smtClean="0"/>
              <a:t>Unilateral  </a:t>
            </a:r>
            <a:endParaRPr lang="en-US" dirty="0"/>
          </a:p>
          <a:p>
            <a:pPr lvl="1"/>
            <a:r>
              <a:rPr lang="en-US" dirty="0" smtClean="0"/>
              <a:t>Benign </a:t>
            </a:r>
            <a:endParaRPr lang="en-US" dirty="0"/>
          </a:p>
          <a:p>
            <a:pPr lvl="1"/>
            <a:r>
              <a:rPr lang="en-US" dirty="0" smtClean="0"/>
              <a:t>80% present </a:t>
            </a:r>
            <a:r>
              <a:rPr lang="en-US" dirty="0"/>
              <a:t>with features of </a:t>
            </a:r>
            <a:r>
              <a:rPr lang="en-US" dirty="0" err="1" smtClean="0"/>
              <a:t>virilization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OVARIAN TUMORS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Tumors</a:t>
            </a:r>
            <a:r>
              <a:rPr lang="en-US" b="1" dirty="0"/>
              <a:t> with Functioning </a:t>
            </a:r>
            <a:r>
              <a:rPr lang="en-US" b="1" dirty="0" err="1"/>
              <a:t>Stroma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Tumors with </a:t>
            </a:r>
            <a:r>
              <a:rPr lang="en-US" b="1" dirty="0"/>
              <a:t>Functioning </a:t>
            </a:r>
            <a:r>
              <a:rPr lang="en-US" b="1" dirty="0" err="1"/>
              <a:t>Stroma</a:t>
            </a:r>
            <a:endParaRPr lang="en-US" b="1" dirty="0"/>
          </a:p>
          <a:p>
            <a:pPr lvl="1"/>
            <a:r>
              <a:rPr lang="en-US" dirty="0" smtClean="0"/>
              <a:t>60 </a:t>
            </a:r>
            <a:r>
              <a:rPr lang="en-US" dirty="0"/>
              <a:t>reported ovarian tumors </a:t>
            </a:r>
            <a:r>
              <a:rPr lang="en-US" dirty="0" smtClean="0"/>
              <a:t>with androgenic </a:t>
            </a:r>
            <a:r>
              <a:rPr lang="en-US" dirty="0" err="1" smtClean="0"/>
              <a:t>stroma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1/3 metastatic </a:t>
            </a:r>
            <a:r>
              <a:rPr lang="en-US" dirty="0"/>
              <a:t>ovarian tumors,</a:t>
            </a:r>
          </a:p>
          <a:p>
            <a:pPr lvl="3"/>
            <a:r>
              <a:rPr lang="en-US" dirty="0" smtClean="0"/>
              <a:t>Mostly  </a:t>
            </a:r>
            <a:r>
              <a:rPr lang="en-US" dirty="0"/>
              <a:t>of gastric </a:t>
            </a:r>
            <a:r>
              <a:rPr lang="en-US" dirty="0" smtClean="0"/>
              <a:t>origin </a:t>
            </a:r>
          </a:p>
          <a:p>
            <a:pPr lvl="2"/>
            <a:r>
              <a:rPr lang="en-US" smtClean="0"/>
              <a:t>1/5 primary </a:t>
            </a:r>
            <a:r>
              <a:rPr lang="en-US" dirty="0" smtClean="0"/>
              <a:t>mucinous </a:t>
            </a:r>
            <a:r>
              <a:rPr lang="en-US" dirty="0"/>
              <a:t>cystic tumors. </a:t>
            </a:r>
            <a:endParaRPr lang="en-US" dirty="0" smtClean="0"/>
          </a:p>
          <a:p>
            <a:pPr lvl="2"/>
            <a:r>
              <a:rPr lang="en-US" dirty="0" smtClean="0"/>
              <a:t>Others:</a:t>
            </a:r>
          </a:p>
          <a:p>
            <a:pPr lvl="3"/>
            <a:r>
              <a:rPr lang="en-US" dirty="0" smtClean="0"/>
              <a:t>Brenner </a:t>
            </a:r>
            <a:r>
              <a:rPr lang="en-US" dirty="0"/>
              <a:t>tumors, </a:t>
            </a:r>
            <a:endParaRPr lang="en-US" dirty="0" smtClean="0"/>
          </a:p>
          <a:p>
            <a:pPr lvl="3"/>
            <a:r>
              <a:rPr lang="en-US" dirty="0" err="1" smtClean="0"/>
              <a:t>Teratomas</a:t>
            </a:r>
            <a:r>
              <a:rPr lang="en-US" dirty="0" smtClean="0"/>
              <a:t> ,</a:t>
            </a:r>
            <a:endParaRPr lang="en-US" dirty="0"/>
          </a:p>
          <a:p>
            <a:pPr lvl="3"/>
            <a:r>
              <a:rPr lang="en-US" dirty="0" smtClean="0"/>
              <a:t>Carcinoids</a:t>
            </a:r>
          </a:p>
          <a:p>
            <a:pPr lvl="1"/>
            <a:r>
              <a:rPr lang="en-US" dirty="0" smtClean="0"/>
              <a:t>Paracrine stimulation of stromal (</a:t>
            </a:r>
            <a:r>
              <a:rPr lang="en-US" dirty="0" err="1" smtClean="0"/>
              <a:t>steroidogenic</a:t>
            </a:r>
            <a:r>
              <a:rPr lang="en-US" dirty="0" smtClean="0"/>
              <a:t>) cells by </a:t>
            </a:r>
            <a:r>
              <a:rPr lang="en-US" dirty="0"/>
              <a:t>ectopic secretion of </a:t>
            </a:r>
            <a:r>
              <a:rPr lang="en-US" dirty="0" smtClean="0"/>
              <a:t>b-</a:t>
            </a:r>
            <a:r>
              <a:rPr lang="en-US" dirty="0" err="1" smtClean="0"/>
              <a:t>hCG</a:t>
            </a:r>
            <a:r>
              <a:rPr lang="en-US" dirty="0" smtClean="0"/>
              <a:t>(?)</a:t>
            </a:r>
          </a:p>
          <a:p>
            <a:pPr lvl="1"/>
            <a:r>
              <a:rPr lang="en-US" dirty="0" smtClean="0"/>
              <a:t>Stromal hyperplasia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800600" cy="365125"/>
          </a:xfrm>
        </p:spPr>
        <p:txBody>
          <a:bodyPr/>
          <a:lstStyle/>
          <a:p>
            <a:r>
              <a:rPr lang="en-US" dirty="0" err="1"/>
              <a:t>Bachelot</a:t>
            </a:r>
            <a:r>
              <a:rPr lang="en-US" dirty="0"/>
              <a:t> A</a:t>
            </a:r>
            <a:r>
              <a:rPr lang="en-US" dirty="0" smtClean="0"/>
              <a:t>,. </a:t>
            </a:r>
            <a:r>
              <a:rPr lang="en-US" dirty="0"/>
              <a:t>Fertility and Sterility 2004 </a:t>
            </a:r>
            <a:r>
              <a:rPr lang="en-US" dirty="0" smtClean="0"/>
              <a:t>81,675–678</a:t>
            </a:r>
            <a:r>
              <a:rPr lang="en-US" dirty="0"/>
              <a:t>. </a:t>
            </a:r>
          </a:p>
          <a:p>
            <a:r>
              <a:rPr lang="en-US" dirty="0" err="1" smtClean="0"/>
              <a:t>Heinonen</a:t>
            </a:r>
            <a:r>
              <a:rPr lang="en-US" dirty="0" smtClean="0"/>
              <a:t> </a:t>
            </a:r>
            <a:r>
              <a:rPr lang="en-US" dirty="0"/>
              <a:t>PK</a:t>
            </a:r>
            <a:r>
              <a:rPr lang="en-US" dirty="0" smtClean="0"/>
              <a:t>.. </a:t>
            </a:r>
            <a:r>
              <a:rPr lang="en-US" dirty="0" err="1"/>
              <a:t>Maturitas</a:t>
            </a:r>
            <a:r>
              <a:rPr lang="en-US" dirty="0"/>
              <a:t> 1991 13 117–122. </a:t>
            </a:r>
          </a:p>
        </p:txBody>
      </p:sp>
    </p:spTree>
    <p:extLst>
      <p:ext uri="{BB962C8B-B14F-4D97-AF65-F5344CB8AC3E}">
        <p14:creationId xmlns:p14="http://schemas.microsoft.com/office/powerpoint/2010/main" val="1943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i="1" dirty="0" smtClean="0"/>
              <a:t>PREVALENCE</a:t>
            </a:r>
          </a:p>
          <a:p>
            <a:r>
              <a:rPr lang="en-US" sz="4000" b="1" i="1" dirty="0" smtClean="0"/>
              <a:t>ETIOLOGY</a:t>
            </a:r>
          </a:p>
          <a:p>
            <a:pPr lvl="1"/>
            <a:r>
              <a:rPr lang="en-US" dirty="0"/>
              <a:t>OVARIAN TUMORS</a:t>
            </a:r>
          </a:p>
          <a:p>
            <a:pPr lvl="1"/>
            <a:r>
              <a:rPr lang="en-US" dirty="0"/>
              <a:t>ADRENAL TUMORS</a:t>
            </a:r>
          </a:p>
          <a:p>
            <a:r>
              <a:rPr lang="en-US" sz="4000" b="1" i="1" dirty="0" smtClean="0"/>
              <a:t>DIAGNOSIS</a:t>
            </a:r>
          </a:p>
          <a:p>
            <a:pPr lvl="1"/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BIOCHEMICAL</a:t>
            </a:r>
          </a:p>
          <a:p>
            <a:pPr lvl="1"/>
            <a:r>
              <a:rPr lang="en-US" dirty="0" smtClean="0"/>
              <a:t>DIAGNOSTIC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OVARIAN TUMORS</a:t>
            </a:r>
            <a:br>
              <a:rPr lang="en-US" dirty="0" smtClean="0"/>
            </a:br>
            <a:r>
              <a:rPr lang="en-US" dirty="0" smtClean="0"/>
              <a:t>IMAGING(</a:t>
            </a:r>
            <a:r>
              <a:rPr lang="en-US" b="1" i="1" dirty="0" smtClean="0"/>
              <a:t>TVUS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choice</a:t>
            </a:r>
          </a:p>
          <a:p>
            <a:r>
              <a:rPr lang="en-US" dirty="0" smtClean="0"/>
              <a:t>Adnexal </a:t>
            </a:r>
            <a:r>
              <a:rPr lang="en-US" dirty="0"/>
              <a:t>masses </a:t>
            </a:r>
            <a:r>
              <a:rPr lang="en-US" dirty="0" smtClean="0"/>
              <a:t>suspicious </a:t>
            </a:r>
            <a:r>
              <a:rPr lang="en-US" dirty="0"/>
              <a:t>for malignancy </a:t>
            </a:r>
            <a:endParaRPr lang="en-US" dirty="0" smtClean="0"/>
          </a:p>
          <a:p>
            <a:pPr lvl="1"/>
            <a:r>
              <a:rPr lang="en-US" dirty="0" smtClean="0"/>
              <a:t>Solid component </a:t>
            </a:r>
          </a:p>
          <a:p>
            <a:pPr lvl="2"/>
            <a:r>
              <a:rPr lang="en-US" dirty="0" smtClean="0"/>
              <a:t>Not </a:t>
            </a:r>
            <a:r>
              <a:rPr lang="en-US" dirty="0" err="1" smtClean="0"/>
              <a:t>hyperechoic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Nodular </a:t>
            </a:r>
            <a:r>
              <a:rPr lang="en-US" dirty="0"/>
              <a:t>or papillary</a:t>
            </a:r>
          </a:p>
          <a:p>
            <a:pPr lvl="1"/>
            <a:r>
              <a:rPr lang="en-US" dirty="0" err="1" smtClean="0"/>
              <a:t>Septations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irregularly </a:t>
            </a:r>
            <a:r>
              <a:rPr lang="en-US" dirty="0"/>
              <a:t>thick (&gt;2 to 3 mm)</a:t>
            </a:r>
          </a:p>
          <a:p>
            <a:pPr lvl="1"/>
            <a:r>
              <a:rPr lang="en-US" dirty="0" smtClean="0"/>
              <a:t>Flow  </a:t>
            </a:r>
            <a:r>
              <a:rPr lang="en-US" dirty="0"/>
              <a:t>in the solid </a:t>
            </a:r>
            <a:r>
              <a:rPr lang="en-US" dirty="0" smtClean="0"/>
              <a:t>component in Color Doppler </a:t>
            </a:r>
          </a:p>
          <a:p>
            <a:pPr lvl="1"/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smtClean="0"/>
              <a:t>ascites</a:t>
            </a:r>
          </a:p>
          <a:p>
            <a:pPr lvl="1"/>
            <a:r>
              <a:rPr lang="en-US" dirty="0" smtClean="0"/>
              <a:t>Peritoneal </a:t>
            </a:r>
            <a:r>
              <a:rPr lang="en-US" dirty="0"/>
              <a:t>masses, </a:t>
            </a:r>
            <a:endParaRPr lang="en-US" dirty="0" smtClean="0"/>
          </a:p>
          <a:p>
            <a:pPr lvl="1"/>
            <a:r>
              <a:rPr lang="en-US" dirty="0" smtClean="0"/>
              <a:t>Enlarged nodes</a:t>
            </a:r>
          </a:p>
          <a:p>
            <a:pPr lvl="1"/>
            <a:r>
              <a:rPr lang="en-US" dirty="0" smtClean="0"/>
              <a:t>Matted bowel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OVARIAN TUMORS</a:t>
            </a:r>
            <a:br>
              <a:rPr lang="en-US" dirty="0"/>
            </a:br>
            <a:r>
              <a:rPr lang="en-US" dirty="0"/>
              <a:t>IMAGING(</a:t>
            </a:r>
            <a:r>
              <a:rPr lang="en-US" b="1" i="1" dirty="0"/>
              <a:t>TVUS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err="1"/>
              <a:t>virilizing</a:t>
            </a:r>
            <a:r>
              <a:rPr lang="en-US" dirty="0"/>
              <a:t> ovarian tumors:</a:t>
            </a:r>
          </a:p>
          <a:p>
            <a:pPr lvl="1"/>
            <a:r>
              <a:rPr lang="en-US" dirty="0"/>
              <a:t>Solid or mostly solid (69%)</a:t>
            </a:r>
          </a:p>
          <a:p>
            <a:pPr lvl="1"/>
            <a:r>
              <a:rPr lang="en-US" dirty="0" err="1"/>
              <a:t>Isoechoic</a:t>
            </a:r>
            <a:r>
              <a:rPr lang="en-US" dirty="0"/>
              <a:t>(82%)</a:t>
            </a:r>
          </a:p>
          <a:p>
            <a:pPr lvl="1"/>
            <a:r>
              <a:rPr lang="en-US" dirty="0"/>
              <a:t>Infrequent finding:</a:t>
            </a:r>
          </a:p>
          <a:p>
            <a:pPr lvl="2"/>
            <a:r>
              <a:rPr lang="en-US" dirty="0" err="1"/>
              <a:t>Hypoechoic</a:t>
            </a:r>
            <a:r>
              <a:rPr lang="en-US" dirty="0"/>
              <a:t>(18%)</a:t>
            </a:r>
          </a:p>
          <a:p>
            <a:pPr lvl="2"/>
            <a:r>
              <a:rPr lang="en-US" dirty="0"/>
              <a:t>Ascites(23%)</a:t>
            </a:r>
          </a:p>
          <a:p>
            <a:pPr lvl="2"/>
            <a:r>
              <a:rPr lang="en-US" dirty="0"/>
              <a:t>Calcification(14</a:t>
            </a:r>
            <a:r>
              <a:rPr lang="en-US" dirty="0" smtClean="0"/>
              <a:t>%)</a:t>
            </a:r>
          </a:p>
          <a:p>
            <a:r>
              <a:rPr lang="en-US" dirty="0"/>
              <a:t>In </a:t>
            </a:r>
            <a:r>
              <a:rPr lang="en-US" b="1" i="1" dirty="0" err="1">
                <a:solidFill>
                  <a:srgbClr val="FF0000"/>
                </a:solidFill>
              </a:rPr>
              <a:t>hyperandrogenic</a:t>
            </a:r>
            <a:r>
              <a:rPr lang="en-US" dirty="0"/>
              <a:t> tumors: </a:t>
            </a:r>
          </a:p>
          <a:p>
            <a:pPr lvl="1"/>
            <a:r>
              <a:rPr lang="en-US" dirty="0"/>
              <a:t>PPV &amp;NPV of 71 and 73% respectively</a:t>
            </a:r>
          </a:p>
          <a:p>
            <a:pPr lvl="1"/>
            <a:r>
              <a:rPr lang="en-US" dirty="0"/>
              <a:t>SN 80% &amp; SP 93% 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9600" cy="365125"/>
          </a:xfrm>
        </p:spPr>
        <p:txBody>
          <a:bodyPr/>
          <a:lstStyle/>
          <a:p>
            <a:r>
              <a:rPr lang="en-US" dirty="0" smtClean="0"/>
              <a:t>Macarena </a:t>
            </a:r>
            <a:r>
              <a:rPr lang="en-US" dirty="0" err="1" smtClean="0"/>
              <a:t>Alpan</a:t>
            </a:r>
            <a:r>
              <a:rPr lang="en-US" dirty="0" smtClean="0"/>
              <a:t>,</a:t>
            </a:r>
            <a:r>
              <a:rPr lang="it-IT" b="1" i="1" dirty="0" smtClean="0"/>
              <a:t>J Clin Endocrinol Metab </a:t>
            </a:r>
            <a:r>
              <a:rPr lang="it-IT" b="1" dirty="0" smtClean="0"/>
              <a:t>97: 2584–2588, 2012</a:t>
            </a:r>
          </a:p>
          <a:p>
            <a:r>
              <a:rPr lang="en-US" b="1" dirty="0"/>
              <a:t>G. A. </a:t>
            </a:r>
            <a:r>
              <a:rPr lang="en-US" b="1" dirty="0" err="1"/>
              <a:t>Kaltsas,</a:t>
            </a:r>
            <a:r>
              <a:rPr lang="en-US" dirty="0" err="1"/>
              <a:t>Clinical</a:t>
            </a:r>
            <a:r>
              <a:rPr lang="en-US" dirty="0"/>
              <a:t> Endocrinology (2003)</a:t>
            </a:r>
            <a:r>
              <a:rPr lang="en-US" b="1" dirty="0"/>
              <a:t>59</a:t>
            </a:r>
            <a:r>
              <a:rPr lang="en-US" dirty="0"/>
              <a:t>, 34–43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OVARIAN TUMORS</a:t>
            </a:r>
            <a:br>
              <a:rPr lang="en-US" dirty="0"/>
            </a:br>
            <a:r>
              <a:rPr lang="en-US" dirty="0" smtClean="0"/>
              <a:t>IMAGING(</a:t>
            </a:r>
            <a:r>
              <a:rPr lang="en-US" b="1" i="1" dirty="0" smtClean="0"/>
              <a:t>MRI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be </a:t>
            </a:r>
            <a:r>
              <a:rPr lang="en-US" dirty="0"/>
              <a:t>used if further characterization </a:t>
            </a:r>
            <a:r>
              <a:rPr lang="en-US" dirty="0" smtClean="0"/>
              <a:t>is </a:t>
            </a:r>
            <a:r>
              <a:rPr lang="en-US" dirty="0"/>
              <a:t>needed</a:t>
            </a:r>
          </a:p>
          <a:p>
            <a:r>
              <a:rPr lang="en-US" dirty="0" smtClean="0"/>
              <a:t>More sensitive </a:t>
            </a:r>
            <a:r>
              <a:rPr lang="en-US" dirty="0"/>
              <a:t>and specific</a:t>
            </a:r>
          </a:p>
          <a:p>
            <a:r>
              <a:rPr lang="en-US" dirty="0" smtClean="0"/>
              <a:t>Highest </a:t>
            </a:r>
            <a:r>
              <a:rPr lang="en-US" dirty="0"/>
              <a:t>PPV and NPV (78 and 100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19600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Macarena </a:t>
            </a:r>
            <a:r>
              <a:rPr lang="en-US" dirty="0" err="1" smtClean="0"/>
              <a:t>Alpan</a:t>
            </a:r>
            <a:r>
              <a:rPr lang="en-US" dirty="0" smtClean="0"/>
              <a:t>,</a:t>
            </a:r>
            <a:r>
              <a:rPr lang="it-IT" b="1" i="1" dirty="0" smtClean="0"/>
              <a:t>J Clin Endocrinol Metab </a:t>
            </a:r>
            <a:r>
              <a:rPr lang="it-IT" b="1" dirty="0" smtClean="0"/>
              <a:t>97: 2584–2588, 2012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971800"/>
            <a:ext cx="5826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Adrenal </a:t>
            </a:r>
            <a:r>
              <a:rPr lang="en-US" sz="4000" dirty="0" err="1"/>
              <a:t>hyperandrogenism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41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Adrenal </a:t>
            </a:r>
            <a:r>
              <a:rPr lang="en-US" dirty="0" err="1"/>
              <a:t>hyperandrogenism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Adenomas </a:t>
            </a:r>
            <a:endParaRPr lang="en-US" sz="3600" b="1" i="1" dirty="0" smtClean="0"/>
          </a:p>
          <a:p>
            <a:r>
              <a:rPr lang="en-US" sz="3600" b="1" i="1" dirty="0" smtClean="0"/>
              <a:t>Carcinoma</a:t>
            </a:r>
          </a:p>
          <a:p>
            <a:r>
              <a:rPr lang="en-US" sz="2800" i="1" dirty="0" smtClean="0"/>
              <a:t>Bilateral </a:t>
            </a:r>
            <a:r>
              <a:rPr lang="en-US" sz="2800" i="1" dirty="0" err="1"/>
              <a:t>macronodular</a:t>
            </a:r>
            <a:r>
              <a:rPr lang="en-US" sz="2800" i="1" dirty="0"/>
              <a:t> adrenal hyperplasia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ADRENAL TUMORS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i="1" dirty="0" smtClean="0"/>
              <a:t>ADENOMA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Benign  </a:t>
            </a:r>
            <a:r>
              <a:rPr lang="en-US" dirty="0"/>
              <a:t>neoplasms of adrenocortical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Can  </a:t>
            </a:r>
            <a:r>
              <a:rPr lang="en-US" dirty="0"/>
              <a:t>secrete steroids independently from </a:t>
            </a:r>
            <a:r>
              <a:rPr lang="en-US" dirty="0" smtClean="0"/>
              <a:t>(</a:t>
            </a:r>
            <a:r>
              <a:rPr lang="en-US" dirty="0"/>
              <a:t>ACTH) or </a:t>
            </a:r>
            <a:r>
              <a:rPr lang="en-US" dirty="0" smtClean="0"/>
              <a:t>RAA system</a:t>
            </a:r>
          </a:p>
          <a:p>
            <a:r>
              <a:rPr lang="en-US" dirty="0" smtClean="0"/>
              <a:t>Can  </a:t>
            </a:r>
            <a:r>
              <a:rPr lang="en-US" dirty="0"/>
              <a:t>produce syndromes of </a:t>
            </a:r>
            <a:endParaRPr lang="en-US" dirty="0" smtClean="0"/>
          </a:p>
          <a:p>
            <a:pPr lvl="1"/>
            <a:r>
              <a:rPr lang="en-US" dirty="0" err="1" smtClean="0"/>
              <a:t>Hypercortisolism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Hyperaldosteronism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Virilization</a:t>
            </a:r>
            <a:r>
              <a:rPr lang="en-US" dirty="0" smtClean="0"/>
              <a:t> or feminization(rarely) </a:t>
            </a:r>
          </a:p>
          <a:p>
            <a:r>
              <a:rPr lang="en-US" dirty="0" smtClean="0"/>
              <a:t>Discovered incidentally(</a:t>
            </a:r>
            <a:r>
              <a:rPr lang="en-US" dirty="0" err="1" smtClean="0"/>
              <a:t>incidentalomas</a:t>
            </a:r>
            <a:r>
              <a:rPr lang="en-US" dirty="0" smtClean="0"/>
              <a:t>)or due to symptoms </a:t>
            </a:r>
            <a:r>
              <a:rPr lang="en-US" dirty="0"/>
              <a:t>of hormonal </a:t>
            </a:r>
            <a:r>
              <a:rPr lang="en-US" dirty="0" smtClean="0"/>
              <a:t>excess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ADRENAL TUMORS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i="1" dirty="0" smtClean="0"/>
              <a:t>CARCINOMA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Rare</a:t>
            </a:r>
          </a:p>
          <a:p>
            <a:pPr lvl="1"/>
            <a:r>
              <a:rPr lang="en-US" dirty="0" smtClean="0"/>
              <a:t>incidence </a:t>
            </a:r>
          </a:p>
          <a:p>
            <a:pPr lvl="2"/>
            <a:r>
              <a:rPr lang="en-US" dirty="0" smtClean="0"/>
              <a:t>Approximately 1 to 2 per million </a:t>
            </a:r>
            <a:r>
              <a:rPr lang="en-US" dirty="0"/>
              <a:t>population per </a:t>
            </a:r>
            <a:r>
              <a:rPr lang="en-US" dirty="0" smtClean="0"/>
              <a:t>year</a:t>
            </a:r>
          </a:p>
          <a:p>
            <a:pPr lvl="2"/>
            <a:r>
              <a:rPr lang="en-US" dirty="0" smtClean="0"/>
              <a:t>Higher </a:t>
            </a:r>
            <a:r>
              <a:rPr lang="en-US" dirty="0"/>
              <a:t>in </a:t>
            </a:r>
            <a:r>
              <a:rPr lang="en-US" dirty="0" smtClean="0"/>
              <a:t>children(</a:t>
            </a:r>
            <a:r>
              <a:rPr lang="en-US" dirty="0"/>
              <a:t>1.3% of all childhood cancers </a:t>
            </a:r>
            <a:r>
              <a:rPr lang="en-US" dirty="0" smtClean="0"/>
              <a:t>as </a:t>
            </a:r>
            <a:r>
              <a:rPr lang="en-US" dirty="0"/>
              <a:t>opposed </a:t>
            </a:r>
            <a:r>
              <a:rPr lang="en-US" dirty="0" smtClean="0"/>
              <a:t>to 0.02</a:t>
            </a:r>
            <a:r>
              <a:rPr lang="en-US" dirty="0"/>
              <a:t>% to 0.2% of adult </a:t>
            </a:r>
            <a:r>
              <a:rPr lang="en-US" dirty="0" smtClean="0"/>
              <a:t>cancers) </a:t>
            </a:r>
          </a:p>
          <a:p>
            <a:r>
              <a:rPr lang="en-US" dirty="0" smtClean="0"/>
              <a:t>Bimodal </a:t>
            </a:r>
            <a:r>
              <a:rPr lang="en-US" dirty="0"/>
              <a:t>age </a:t>
            </a:r>
            <a:r>
              <a:rPr lang="en-US" dirty="0" smtClean="0"/>
              <a:t>distribution </a:t>
            </a:r>
          </a:p>
          <a:p>
            <a:pPr lvl="1"/>
            <a:r>
              <a:rPr lang="en-US" dirty="0" smtClean="0"/>
              <a:t>disease </a:t>
            </a:r>
            <a:r>
              <a:rPr lang="en-US" dirty="0"/>
              <a:t>peaks </a:t>
            </a:r>
            <a:r>
              <a:rPr lang="en-US" dirty="0" smtClean="0"/>
              <a:t>&lt; 5 and </a:t>
            </a:r>
            <a:r>
              <a:rPr lang="en-US" dirty="0"/>
              <a:t>in </a:t>
            </a:r>
            <a:r>
              <a:rPr lang="en-US" dirty="0" smtClean="0"/>
              <a:t>the 4th </a:t>
            </a:r>
            <a:r>
              <a:rPr lang="en-US" dirty="0"/>
              <a:t>to 5</a:t>
            </a:r>
            <a:r>
              <a:rPr lang="en-US" dirty="0" smtClean="0"/>
              <a:t>th </a:t>
            </a:r>
            <a:r>
              <a:rPr lang="en-US" dirty="0"/>
              <a:t>decade of life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aggressiveness and progressive in adults </a:t>
            </a:r>
          </a:p>
          <a:p>
            <a:r>
              <a:rPr lang="en-US" dirty="0" smtClean="0"/>
              <a:t>More common in women than men (1.5 to 2.5:1)</a:t>
            </a:r>
          </a:p>
          <a:p>
            <a:r>
              <a:rPr lang="en-US" dirty="0" smtClean="0"/>
              <a:t>Genetic predisposition</a:t>
            </a:r>
          </a:p>
          <a:p>
            <a:r>
              <a:rPr lang="en-US" dirty="0" smtClean="0"/>
              <a:t>No risk factors have been firmly established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ADRENAL TUMORS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i="1" dirty="0"/>
              <a:t>CARCINOMA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ACC: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common </a:t>
            </a:r>
            <a:r>
              <a:rPr lang="en-US" dirty="0" smtClean="0"/>
              <a:t>cause of </a:t>
            </a:r>
            <a:r>
              <a:rPr lang="en-US" dirty="0" err="1" smtClean="0"/>
              <a:t>hyperandrogenism</a:t>
            </a:r>
            <a:r>
              <a:rPr lang="en-US" dirty="0" smtClean="0"/>
              <a:t> than ACA</a:t>
            </a:r>
            <a:endParaRPr lang="en-US" dirty="0"/>
          </a:p>
          <a:p>
            <a:pPr lvl="1"/>
            <a:r>
              <a:rPr lang="en-US" dirty="0"/>
              <a:t>60% hormonally active</a:t>
            </a:r>
          </a:p>
          <a:p>
            <a:pPr lvl="1"/>
            <a:r>
              <a:rPr lang="en-US" dirty="0"/>
              <a:t>Cushing's syndrome alone (45%) </a:t>
            </a:r>
          </a:p>
          <a:p>
            <a:pPr lvl="1"/>
            <a:r>
              <a:rPr lang="en-US" dirty="0" smtClean="0"/>
              <a:t>Mixed Cushing's </a:t>
            </a:r>
            <a:r>
              <a:rPr lang="en-US" dirty="0"/>
              <a:t>and </a:t>
            </a:r>
            <a:r>
              <a:rPr lang="en-US" dirty="0" err="1"/>
              <a:t>virilization</a:t>
            </a:r>
            <a:r>
              <a:rPr lang="en-US" dirty="0"/>
              <a:t> syndrome (25%)  </a:t>
            </a:r>
          </a:p>
          <a:p>
            <a:pPr lvl="1"/>
            <a:r>
              <a:rPr lang="en-US" dirty="0" err="1" smtClean="0"/>
              <a:t>Virilization</a:t>
            </a:r>
            <a:r>
              <a:rPr lang="en-US" dirty="0" smtClean="0"/>
              <a:t> alone </a:t>
            </a:r>
            <a:r>
              <a:rPr lang="en-US" dirty="0"/>
              <a:t>(&lt;10</a:t>
            </a:r>
            <a:r>
              <a:rPr lang="en-US" dirty="0" smtClean="0"/>
              <a:t>%)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b="1" i="1" dirty="0" smtClean="0"/>
              <a:t>better prognosis</a:t>
            </a:r>
            <a:r>
              <a:rPr lang="en-US" dirty="0"/>
              <a:t>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Testosterone </a:t>
            </a:r>
            <a:r>
              <a:rPr lang="en-US" i="1" dirty="0" smtClean="0">
                <a:solidFill>
                  <a:srgbClr val="FF0000"/>
                </a:solidFill>
              </a:rPr>
              <a:t>most consistently </a:t>
            </a:r>
            <a:r>
              <a:rPr lang="en-US" dirty="0" smtClean="0"/>
              <a:t>elevated </a:t>
            </a:r>
            <a:r>
              <a:rPr lang="en-US" dirty="0"/>
              <a:t>androgen </a:t>
            </a:r>
            <a:r>
              <a:rPr lang="en-US" dirty="0" smtClean="0"/>
              <a:t>(8.5Xnormal)</a:t>
            </a:r>
          </a:p>
          <a:p>
            <a:r>
              <a:rPr lang="en-US" dirty="0" smtClean="0"/>
              <a:t>Children </a:t>
            </a:r>
          </a:p>
          <a:p>
            <a:pPr lvl="1"/>
            <a:r>
              <a:rPr lang="en-US" dirty="0"/>
              <a:t>Almost all </a:t>
            </a:r>
            <a:r>
              <a:rPr lang="en-US" dirty="0" smtClean="0"/>
              <a:t>are </a:t>
            </a:r>
            <a:r>
              <a:rPr lang="en-US" dirty="0"/>
              <a:t>functional 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/>
              <a:t>present with </a:t>
            </a:r>
            <a:r>
              <a:rPr lang="en-US" dirty="0" err="1"/>
              <a:t>virilization</a:t>
            </a:r>
            <a:r>
              <a:rPr lang="en-US" dirty="0"/>
              <a:t> (</a:t>
            </a:r>
            <a:r>
              <a:rPr lang="en-US" dirty="0" smtClean="0"/>
              <a:t>84%) </a:t>
            </a:r>
          </a:p>
          <a:p>
            <a:pPr lvl="1"/>
            <a:r>
              <a:rPr lang="en-US" dirty="0" smtClean="0"/>
              <a:t>Isolated glucocorticoid </a:t>
            </a:r>
            <a:r>
              <a:rPr lang="en-US" dirty="0"/>
              <a:t>excess </a:t>
            </a:r>
            <a:r>
              <a:rPr lang="en-US" dirty="0" smtClean="0"/>
              <a:t>much </a:t>
            </a:r>
            <a:r>
              <a:rPr lang="en-US" dirty="0"/>
              <a:t>less common </a:t>
            </a:r>
            <a:r>
              <a:rPr lang="en-US" dirty="0" smtClean="0"/>
              <a:t>(6%) </a:t>
            </a:r>
            <a:endParaRPr lang="en-US" dirty="0"/>
          </a:p>
          <a:p>
            <a:r>
              <a:rPr lang="en-US" dirty="0" smtClean="0"/>
              <a:t>palpable abdominal mass  </a:t>
            </a:r>
          </a:p>
          <a:p>
            <a:r>
              <a:rPr lang="en-US" dirty="0" smtClean="0"/>
              <a:t>metastatic </a:t>
            </a:r>
            <a:r>
              <a:rPr lang="en-US" dirty="0"/>
              <a:t>disease at the time of diagnosis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r>
              <a:rPr lang="en-US" dirty="0"/>
              <a:t>Fernando </a:t>
            </a:r>
            <a:r>
              <a:rPr lang="en-US" dirty="0" err="1"/>
              <a:t>Cordera</a:t>
            </a:r>
            <a:r>
              <a:rPr lang="en-US" dirty="0"/>
              <a:t>, MD </a:t>
            </a:r>
            <a:r>
              <a:rPr lang="en-US" dirty="0" smtClean="0"/>
              <a:t>Surgery </a:t>
            </a:r>
            <a:r>
              <a:rPr lang="en-US" dirty="0"/>
              <a:t>2003;134:874-80</a:t>
            </a:r>
          </a:p>
        </p:txBody>
      </p:sp>
    </p:spTree>
    <p:extLst>
      <p:ext uri="{BB962C8B-B14F-4D97-AF65-F5344CB8AC3E}">
        <p14:creationId xmlns:p14="http://schemas.microsoft.com/office/powerpoint/2010/main" val="16075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</a:t>
            </a:r>
            <a:r>
              <a:rPr lang="en-US" dirty="0" err="1"/>
              <a:t>Vs</a:t>
            </a:r>
            <a:r>
              <a:rPr lang="en-US" dirty="0"/>
              <a:t> ACA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1150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38188"/>
            <a:ext cx="81343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r>
              <a:rPr lang="en-US" dirty="0"/>
              <a:t>Fernando </a:t>
            </a:r>
            <a:r>
              <a:rPr lang="en-US" dirty="0" err="1"/>
              <a:t>Cordera</a:t>
            </a:r>
            <a:r>
              <a:rPr lang="en-US" dirty="0"/>
              <a:t>, MD </a:t>
            </a:r>
            <a:r>
              <a:rPr lang="en-US" dirty="0" smtClean="0"/>
              <a:t>Surgery </a:t>
            </a:r>
            <a:r>
              <a:rPr lang="en-US" dirty="0"/>
              <a:t>2003;134:874-80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219200"/>
            <a:ext cx="838200" cy="1763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066801"/>
            <a:ext cx="762000" cy="1945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24700" y="4724400"/>
            <a:ext cx="2667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028" y="31289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1060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8303" y="310012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42(4%)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61066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5611" y="6119813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23</a:t>
            </a:r>
          </a:p>
          <a:p>
            <a:r>
              <a:rPr lang="en-US" dirty="0" smtClean="0"/>
              <a:t>(17%)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6135265"/>
            <a:ext cx="72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111</a:t>
            </a:r>
          </a:p>
          <a:p>
            <a:r>
              <a:rPr lang="en-US" dirty="0" smtClean="0"/>
              <a:t>(83%)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02645" y="2967403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2996218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5922015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60359" y="58674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94073" y="58674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4" grpId="0"/>
      <p:bldP spid="7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cause of </a:t>
            </a:r>
            <a:r>
              <a:rPr lang="en-US" dirty="0" err="1" smtClean="0"/>
              <a:t>hyperandrogenism</a:t>
            </a:r>
            <a:endParaRPr lang="en-US" dirty="0" smtClean="0"/>
          </a:p>
          <a:p>
            <a:r>
              <a:rPr lang="en-US" dirty="0" smtClean="0"/>
              <a:t>Different reports of prevalence in studies</a:t>
            </a:r>
          </a:p>
          <a:p>
            <a:r>
              <a:rPr lang="en-US" dirty="0" smtClean="0"/>
              <a:t>Half are </a:t>
            </a:r>
            <a:r>
              <a:rPr lang="en-US" dirty="0"/>
              <a:t>malignant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3333750"/>
            <a:ext cx="8610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82246" y="52578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5260109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1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</a:t>
            </a:r>
            <a:r>
              <a:rPr lang="en-US" dirty="0" err="1"/>
              <a:t>Vs</a:t>
            </a:r>
            <a:r>
              <a:rPr lang="en-US" dirty="0"/>
              <a:t> ACA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670175"/>
            <a:ext cx="62420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10000" cy="365125"/>
          </a:xfrm>
        </p:spPr>
        <p:txBody>
          <a:bodyPr/>
          <a:lstStyle/>
          <a:p>
            <a:r>
              <a:rPr lang="en-US" dirty="0" err="1" smtClean="0"/>
              <a:t>Sebastia´n</a:t>
            </a:r>
            <a:r>
              <a:rPr lang="en-US" dirty="0" smtClean="0"/>
              <a:t> Moreno, </a:t>
            </a:r>
            <a:r>
              <a:rPr lang="en-US" dirty="0" err="1" smtClean="0"/>
              <a:t>MD,Surgery</a:t>
            </a:r>
            <a:r>
              <a:rPr lang="en-US" dirty="0" smtClean="0"/>
              <a:t> 2004;136:1192-98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</a:t>
            </a:r>
            <a:r>
              <a:rPr lang="en-US" dirty="0" err="1"/>
              <a:t>Vs</a:t>
            </a:r>
            <a:r>
              <a:rPr lang="en-US" dirty="0"/>
              <a:t> ACA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504950"/>
            <a:ext cx="58769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10000" cy="365125"/>
          </a:xfrm>
        </p:spPr>
        <p:txBody>
          <a:bodyPr/>
          <a:lstStyle/>
          <a:p>
            <a:r>
              <a:rPr lang="en-US" dirty="0" err="1" smtClean="0"/>
              <a:t>Sebastia´n</a:t>
            </a:r>
            <a:r>
              <a:rPr lang="en-US" dirty="0" smtClean="0"/>
              <a:t> Moreno, </a:t>
            </a:r>
            <a:r>
              <a:rPr lang="en-US" dirty="0" err="1" smtClean="0"/>
              <a:t>MD,Surgery</a:t>
            </a:r>
            <a:r>
              <a:rPr lang="en-US" dirty="0" smtClean="0"/>
              <a:t> 2004;136:1192-98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297180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37793" y="36576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37793" y="4419600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</a:t>
            </a:r>
            <a:r>
              <a:rPr lang="en-US" dirty="0" err="1" smtClean="0"/>
              <a:t>Vs</a:t>
            </a:r>
            <a:r>
              <a:rPr lang="en-US" dirty="0" smtClean="0"/>
              <a:t> ACA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</a:t>
            </a:r>
            <a:r>
              <a:rPr lang="en-US" dirty="0"/>
              <a:t>100%SN,100%SP IN</a:t>
            </a:r>
            <a:r>
              <a:rPr lang="en-US" b="1" i="1" dirty="0">
                <a:solidFill>
                  <a:srgbClr val="FF0000"/>
                </a:solidFill>
              </a:rPr>
              <a:t> HYPERANDROGENIC </a:t>
            </a:r>
            <a:r>
              <a:rPr lang="en-US" dirty="0" smtClean="0"/>
              <a:t>tumors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en-US" b="1" dirty="0" smtClean="0"/>
              <a:t>G. A. </a:t>
            </a:r>
            <a:r>
              <a:rPr lang="en-US" b="1" dirty="0" err="1" smtClean="0"/>
              <a:t>Kaltsas,</a:t>
            </a:r>
            <a:r>
              <a:rPr lang="en-US" dirty="0" err="1" smtClean="0"/>
              <a:t>Clinical</a:t>
            </a:r>
            <a:r>
              <a:rPr lang="en-US" dirty="0" smtClean="0"/>
              <a:t> Endocrinology (2003)</a:t>
            </a:r>
            <a:r>
              <a:rPr lang="en-US" b="1" dirty="0" smtClean="0"/>
              <a:t>59</a:t>
            </a:r>
            <a:r>
              <a:rPr lang="en-US" dirty="0" smtClean="0"/>
              <a:t>, 34–43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b="1" i="1" dirty="0" smtClean="0"/>
              <a:t>CLINICAL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Recent onset </a:t>
            </a:r>
            <a:r>
              <a:rPr lang="en-US" dirty="0"/>
              <a:t>of severe </a:t>
            </a:r>
            <a:r>
              <a:rPr lang="en-US" dirty="0" err="1"/>
              <a:t>hirsutism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Sudden progressive </a:t>
            </a:r>
            <a:r>
              <a:rPr lang="en-US" dirty="0"/>
              <a:t>worsening of </a:t>
            </a:r>
            <a:r>
              <a:rPr lang="en-US" dirty="0" err="1"/>
              <a:t>hirsutism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Symptoms or </a:t>
            </a:r>
            <a:r>
              <a:rPr lang="en-US" dirty="0"/>
              <a:t>signs of </a:t>
            </a:r>
            <a:r>
              <a:rPr lang="en-US" dirty="0" err="1" smtClean="0"/>
              <a:t>virilization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Frontal balding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Clitoromegaly</a:t>
            </a:r>
            <a:endParaRPr lang="en-US" dirty="0" smtClean="0"/>
          </a:p>
          <a:p>
            <a:pPr lvl="2"/>
            <a:r>
              <a:rPr lang="en-US" dirty="0" smtClean="0"/>
              <a:t>clitoral </a:t>
            </a:r>
            <a:r>
              <a:rPr lang="en-US" dirty="0"/>
              <a:t>length &gt;10 </a:t>
            </a:r>
            <a:r>
              <a:rPr lang="en-US" dirty="0" smtClean="0"/>
              <a:t>mm</a:t>
            </a:r>
          </a:p>
          <a:p>
            <a:pPr lvl="2"/>
            <a:r>
              <a:rPr lang="en-US" dirty="0" smtClean="0"/>
              <a:t>clitoral </a:t>
            </a:r>
            <a:r>
              <a:rPr lang="en-US" dirty="0"/>
              <a:t>index (length times </a:t>
            </a:r>
            <a:r>
              <a:rPr lang="en-US" dirty="0" smtClean="0"/>
              <a:t>width&gt;35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muscle </a:t>
            </a:r>
            <a:r>
              <a:rPr lang="en-US" dirty="0" smtClean="0"/>
              <a:t>mass,</a:t>
            </a:r>
          </a:p>
          <a:p>
            <a:pPr lvl="1"/>
            <a:r>
              <a:rPr lang="en-US" dirty="0" smtClean="0"/>
              <a:t>Deepening </a:t>
            </a:r>
            <a:r>
              <a:rPr lang="en-US" dirty="0"/>
              <a:t>of the </a:t>
            </a:r>
            <a:r>
              <a:rPr lang="en-US" dirty="0" smtClean="0"/>
              <a:t>voice</a:t>
            </a:r>
            <a:endParaRPr lang="en-US" dirty="0"/>
          </a:p>
          <a:p>
            <a:pPr lvl="1"/>
            <a:r>
              <a:rPr lang="en-US" dirty="0" smtClean="0"/>
              <a:t>Breast atrophy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477000" y="2971800"/>
            <a:ext cx="609600" cy="3124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435737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T&gt;1.4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b="1" i="1" dirty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</a:t>
            </a:r>
            <a:r>
              <a:rPr lang="en-US" dirty="0"/>
              <a:t>premenopausal </a:t>
            </a:r>
            <a:r>
              <a:rPr lang="en-US" dirty="0" err="1"/>
              <a:t>hyperandrogenic</a:t>
            </a:r>
            <a:r>
              <a:rPr lang="en-US" dirty="0"/>
              <a:t> symptoms </a:t>
            </a:r>
            <a:endParaRPr lang="en-US" dirty="0" smtClean="0"/>
          </a:p>
          <a:p>
            <a:r>
              <a:rPr lang="en-US" dirty="0" smtClean="0"/>
              <a:t>Symptom </a:t>
            </a:r>
            <a:r>
              <a:rPr lang="en-US" dirty="0"/>
              <a:t>onset </a:t>
            </a:r>
            <a:r>
              <a:rPr lang="en-US" dirty="0" smtClean="0"/>
              <a:t>after menopause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b="1" i="1" dirty="0" smtClean="0"/>
              <a:t>BIOCHEMICAL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9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b="1" i="1" dirty="0"/>
              <a:t>BIOCHEMICAL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13994" y="2305616"/>
            <a:ext cx="197656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8040" y="2607333"/>
            <a:ext cx="194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OVARIAN TUMORS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85817" y="2286000"/>
            <a:ext cx="2057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6621" y="2578150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ADRENAL TUMORS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4"/>
          </p:cNvCxnSpPr>
          <p:nvPr/>
        </p:nvCxnSpPr>
        <p:spPr>
          <a:xfrm>
            <a:off x="2002277" y="3220016"/>
            <a:ext cx="17022" cy="1580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10788" y="3200400"/>
            <a:ext cx="4715356" cy="16115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2079" y="4811949"/>
            <a:ext cx="135741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24168" y="5071672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</a:t>
            </a:r>
            <a:r>
              <a:rPr lang="en-US" dirty="0" smtClean="0"/>
              <a:t>&gt;2ng/ml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6714517" y="3200400"/>
            <a:ext cx="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67400" y="4811949"/>
            <a:ext cx="1717489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15750" y="5084483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DHEAS&gt;700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g/dl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6" grpId="0" animBg="1"/>
      <p:bldP spid="17" grpId="0"/>
      <p:bldP spid="21" grpId="0" animBg="1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b="1" i="1" dirty="0"/>
              <a:t>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152650"/>
            <a:ext cx="46482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Meldrum DR,. Obstet Gynecol 1979; 53:36.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</a:t>
            </a:r>
            <a:br>
              <a:rPr lang="en-US" dirty="0"/>
            </a:br>
            <a:r>
              <a:rPr lang="en-US" b="1" i="1" dirty="0"/>
              <a:t>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276600"/>
            <a:ext cx="13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Te:0.8ng/ml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4290" y="3461266"/>
            <a:ext cx="188830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599" y="3276600"/>
            <a:ext cx="113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Te:2ng/ml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9249" y="364463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8892" y="418677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SN41%,SP 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0755" y="4186775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SN100%,SP53%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9931" y="3645932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9249" y="4648200"/>
            <a:ext cx="311203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47602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   SP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76286" y="4800600"/>
            <a:ext cx="0" cy="328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13" idx="0"/>
          </p:cNvCxnSpPr>
          <p:nvPr/>
        </p:nvCxnSpPr>
        <p:spPr>
          <a:xfrm flipV="1">
            <a:off x="5029200" y="4760228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800600" cy="365125"/>
          </a:xfrm>
        </p:spPr>
        <p:txBody>
          <a:bodyPr/>
          <a:lstStyle/>
          <a:p>
            <a:r>
              <a:rPr lang="en-US" dirty="0" smtClean="0"/>
              <a:t>GREGORY A.,</a:t>
            </a:r>
            <a:r>
              <a:rPr lang="it-IT" dirty="0" smtClean="0"/>
              <a:t>J Clin Endocrinol Metab, June 2003, 88(6):2634–2643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339" y="4186775"/>
            <a:ext cx="196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NPV100%,PPV15%</a:t>
            </a:r>
          </a:p>
        </p:txBody>
      </p:sp>
      <p:cxnSp>
        <p:nvCxnSpPr>
          <p:cNvPr id="22" name="Straight Arrow Connector 21"/>
          <p:cNvCxnSpPr>
            <a:stCxn id="4" idx="2"/>
            <a:endCxn id="20" idx="0"/>
          </p:cNvCxnSpPr>
          <p:nvPr/>
        </p:nvCxnSpPr>
        <p:spPr>
          <a:xfrm flipH="1">
            <a:off x="1216047" y="3645932"/>
            <a:ext cx="1802198" cy="5408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410200"/>
            <a:ext cx="390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advancing age the SP of high TE </a:t>
            </a:r>
            <a:r>
              <a:rPr lang="en-US" dirty="0" smtClean="0"/>
              <a:t>rises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3" grpId="0"/>
      <p:bldP spid="2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OVARIAN TUMORS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ADRENAL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DIAGNOSIS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5005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766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800600" cy="365125"/>
          </a:xfrm>
        </p:spPr>
        <p:txBody>
          <a:bodyPr/>
          <a:lstStyle/>
          <a:p>
            <a:r>
              <a:rPr lang="en-US" dirty="0" smtClean="0"/>
              <a:t>GREGORY A.,</a:t>
            </a:r>
            <a:r>
              <a:rPr lang="it-IT" dirty="0" smtClean="0"/>
              <a:t>J Clin Endocrinol Metab, June 2003, 88(6):2634–2643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DIAGNOSIS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734050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7949" y="3324094"/>
            <a:ext cx="1676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SN100</a:t>
            </a:r>
            <a:r>
              <a:rPr lang="en-US" dirty="0"/>
              <a:t>% </a:t>
            </a:r>
            <a:r>
              <a:rPr lang="en-US" dirty="0" smtClean="0"/>
              <a:t>,SP88</a:t>
            </a:r>
            <a:r>
              <a:rPr lang="en-US" dirty="0"/>
              <a:t>%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05400" y="3505199"/>
            <a:ext cx="19812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1779" y="6421437"/>
            <a:ext cx="4800600" cy="365125"/>
          </a:xfrm>
        </p:spPr>
        <p:txBody>
          <a:bodyPr/>
          <a:lstStyle/>
          <a:p>
            <a:r>
              <a:rPr lang="en-US" dirty="0" smtClean="0"/>
              <a:t>GREGORY A.,</a:t>
            </a:r>
            <a:r>
              <a:rPr lang="it-IT" dirty="0" smtClean="0"/>
              <a:t>J Clin Endocrinol Metab, June 2003, 88(6):2634–2643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145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DIAGNOSIS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n-US" sz="4000" b="1" i="1" kern="1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9056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r>
              <a:rPr lang="en-US" dirty="0"/>
              <a:t>Petersons CJ,INTERN med J  2011 Jan;41(1a):69-70</a:t>
            </a:r>
          </a:p>
        </p:txBody>
      </p:sp>
    </p:spTree>
    <p:extLst>
      <p:ext uri="{BB962C8B-B14F-4D97-AF65-F5344CB8AC3E}">
        <p14:creationId xmlns:p14="http://schemas.microsoft.com/office/powerpoint/2010/main" val="2427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DIAGNOSIS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47800"/>
            <a:ext cx="6772275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32550"/>
            <a:ext cx="4419600" cy="365125"/>
          </a:xfrm>
        </p:spPr>
        <p:txBody>
          <a:bodyPr/>
          <a:lstStyle/>
          <a:p>
            <a:r>
              <a:rPr lang="en-US" dirty="0" smtClean="0"/>
              <a:t>Macarena </a:t>
            </a:r>
            <a:r>
              <a:rPr lang="en-US" dirty="0" err="1" smtClean="0"/>
              <a:t>Alpan</a:t>
            </a:r>
            <a:r>
              <a:rPr lang="en-US" dirty="0" smtClean="0"/>
              <a:t>,</a:t>
            </a:r>
            <a:r>
              <a:rPr lang="it-IT" b="1" i="1" dirty="0" smtClean="0"/>
              <a:t>J Clin Endocrinol Metab </a:t>
            </a:r>
            <a:r>
              <a:rPr lang="it-IT" b="1" dirty="0" smtClean="0"/>
              <a:t>97: 2584–2588,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DIAGNOSIS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085975"/>
            <a:ext cx="5505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dirty="0" smtClean="0"/>
              <a:t>Julie </a:t>
            </a:r>
            <a:r>
              <a:rPr lang="en-US" dirty="0" err="1" smtClean="0"/>
              <a:t>Sarfati,European</a:t>
            </a:r>
            <a:r>
              <a:rPr lang="en-US" dirty="0" smtClean="0"/>
              <a:t> Journal of Endocrinology (2011) 165 779–788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DIAGNOSIS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b="1" i="1" dirty="0">
                <a:solidFill>
                  <a:prstClr val="black"/>
                </a:solidFill>
              </a:rPr>
              <a:t>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POSTMENOPAUSAL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PREMENOPAUSAL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755"/>
            <a:ext cx="4040188" cy="38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041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592887" y="3048000"/>
            <a:ext cx="95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86600" y="4724400"/>
            <a:ext cx="914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4724400"/>
            <a:ext cx="1066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flowers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57158" y="1785926"/>
            <a:ext cx="800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Kunstler Script" pitchFamily="66" charset="0"/>
                <a:cs typeface="Arabic Typesetting" pitchFamily="66" charset="-78"/>
              </a:rPr>
              <a:t>Thank you for your attention</a:t>
            </a:r>
            <a:endParaRPr lang="en-US" sz="8000" b="1" dirty="0">
              <a:solidFill>
                <a:srgbClr val="C00000"/>
              </a:solidFill>
              <a:latin typeface="Kunstler Script" pitchFamily="66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4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14" y="2209800"/>
            <a:ext cx="4400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3329"/>
            <a:ext cx="57531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57139"/>
            <a:ext cx="50482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205509" y="1992745"/>
            <a:ext cx="381000" cy="2667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OVARIAN TUMORS</a:t>
            </a:r>
            <a:br>
              <a:rPr lang="en-US" dirty="0"/>
            </a:br>
            <a:r>
              <a:rPr lang="en-US" b="1" dirty="0"/>
              <a:t>SEX CORD-STROMAL TUMORS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SEX CORD  </a:t>
            </a:r>
            <a:endParaRPr lang="fa-I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51288"/>
          </a:xfrm>
        </p:spPr>
        <p:txBody>
          <a:bodyPr>
            <a:normAutofit/>
          </a:bodyPr>
          <a:lstStyle/>
          <a:p>
            <a:pPr marL="400050"/>
            <a:r>
              <a:rPr lang="en-US" dirty="0" smtClean="0"/>
              <a:t>Differentiates from </a:t>
            </a:r>
            <a:r>
              <a:rPr lang="en-US" dirty="0"/>
              <a:t>primitive </a:t>
            </a:r>
            <a:r>
              <a:rPr lang="en-US" i="1" dirty="0"/>
              <a:t>sex </a:t>
            </a:r>
            <a:r>
              <a:rPr lang="en-US" i="1" dirty="0" smtClean="0"/>
              <a:t>cords</a:t>
            </a:r>
            <a:r>
              <a:rPr lang="en-US" dirty="0" smtClean="0"/>
              <a:t> </a:t>
            </a:r>
            <a:r>
              <a:rPr lang="en-US" dirty="0" err="1" smtClean="0"/>
              <a:t>coelomic</a:t>
            </a:r>
            <a:r>
              <a:rPr lang="en-US" dirty="0"/>
              <a:t> </a:t>
            </a:r>
            <a:r>
              <a:rPr lang="en-US" dirty="0" err="1" smtClean="0"/>
              <a:t>epithehium</a:t>
            </a:r>
            <a:r>
              <a:rPr lang="en-US" dirty="0" smtClean="0"/>
              <a:t> </a:t>
            </a:r>
          </a:p>
          <a:p>
            <a:pPr marL="400050"/>
            <a:r>
              <a:rPr lang="en-US" smtClean="0"/>
              <a:t>Includes: </a:t>
            </a:r>
            <a:endParaRPr lang="en-US" dirty="0"/>
          </a:p>
          <a:p>
            <a:pPr lvl="2"/>
            <a:r>
              <a:rPr lang="en-US" dirty="0" err="1"/>
              <a:t>granulosa</a:t>
            </a:r>
            <a:r>
              <a:rPr lang="en-US" dirty="0"/>
              <a:t> cells (normal ovary)</a:t>
            </a:r>
          </a:p>
          <a:p>
            <a:pPr lvl="2"/>
            <a:r>
              <a:rPr lang="en-US" dirty="0" err="1"/>
              <a:t>Sertoli</a:t>
            </a:r>
            <a:r>
              <a:rPr lang="en-US" dirty="0"/>
              <a:t> cells  </a:t>
            </a:r>
            <a:r>
              <a:rPr lang="en-US" dirty="0" smtClean="0"/>
              <a:t>(</a:t>
            </a:r>
            <a:r>
              <a:rPr lang="en-US" dirty="0"/>
              <a:t>testis, ovarian tumors).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STROMAL 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00050"/>
            <a:r>
              <a:rPr lang="en-US" dirty="0"/>
              <a:t>Derive  from the genital ridge </a:t>
            </a:r>
            <a:r>
              <a:rPr lang="en-US" dirty="0" err="1"/>
              <a:t>mesonephros</a:t>
            </a:r>
            <a:r>
              <a:rPr lang="en-US" dirty="0"/>
              <a:t> </a:t>
            </a:r>
            <a:r>
              <a:rPr lang="en-US" dirty="0" err="1" smtClean="0"/>
              <a:t>mesenchyma</a:t>
            </a:r>
            <a:r>
              <a:rPr lang="en-US" dirty="0" smtClean="0"/>
              <a:t>, which forms undifferentiated </a:t>
            </a:r>
            <a:r>
              <a:rPr lang="en-US" dirty="0"/>
              <a:t>gonad ,include </a:t>
            </a:r>
          </a:p>
          <a:p>
            <a:pPr lvl="2"/>
            <a:r>
              <a:rPr lang="en-US" dirty="0"/>
              <a:t>fibroblasts,</a:t>
            </a:r>
          </a:p>
          <a:p>
            <a:pPr lvl="2"/>
            <a:r>
              <a:rPr lang="en-US" dirty="0"/>
              <a:t>theca cells, </a:t>
            </a:r>
          </a:p>
          <a:p>
            <a:pPr lvl="2"/>
            <a:r>
              <a:rPr lang="en-US" dirty="0" err="1"/>
              <a:t>Leydig</a:t>
            </a:r>
            <a:r>
              <a:rPr lang="en-US" dirty="0"/>
              <a:t> cells.(</a:t>
            </a:r>
            <a:r>
              <a:rPr lang="en-US" dirty="0" err="1"/>
              <a:t>hilus</a:t>
            </a:r>
            <a:r>
              <a:rPr lang="en-US" dirty="0"/>
              <a:t> cells)</a:t>
            </a:r>
          </a:p>
          <a:p>
            <a:r>
              <a:rPr lang="en-US" dirty="0"/>
              <a:t>Major source of androgens in postmenopausal women.</a:t>
            </a:r>
          </a:p>
          <a:p>
            <a:r>
              <a:rPr lang="en-US" dirty="0"/>
              <a:t>Commonly  appear as a secondary component in other sex cord-stromal tumors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752600"/>
            <a:ext cx="38814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34906"/>
            <a:ext cx="3962400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295400"/>
            <a:ext cx="3460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CORD-STROMAL TUMORS</a:t>
            </a:r>
            <a:br>
              <a:rPr lang="en-US" dirty="0" smtClean="0"/>
            </a:br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rare (overall incidence 0.2 </a:t>
            </a:r>
            <a:r>
              <a:rPr lang="en-US" dirty="0"/>
              <a:t>/</a:t>
            </a:r>
            <a:r>
              <a:rPr lang="en-US" dirty="0" smtClean="0"/>
              <a:t>100,000 women) </a:t>
            </a:r>
          </a:p>
          <a:p>
            <a:r>
              <a:rPr lang="en-US" dirty="0" smtClean="0"/>
              <a:t>Malignant neoplasms </a:t>
            </a:r>
          </a:p>
          <a:p>
            <a:pPr lvl="1"/>
            <a:r>
              <a:rPr lang="en-US" dirty="0" smtClean="0"/>
              <a:t>1.2% of </a:t>
            </a:r>
            <a:r>
              <a:rPr lang="en-US" dirty="0"/>
              <a:t>all </a:t>
            </a:r>
            <a:r>
              <a:rPr lang="en-US" dirty="0" smtClean="0"/>
              <a:t>ovarian malignancies</a:t>
            </a:r>
          </a:p>
          <a:p>
            <a:pPr lvl="1"/>
            <a:r>
              <a:rPr lang="en-US" dirty="0" smtClean="0"/>
              <a:t>Often  </a:t>
            </a:r>
            <a:r>
              <a:rPr lang="en-US" dirty="0"/>
              <a:t>diagnosed at an early stage </a:t>
            </a:r>
            <a:r>
              <a:rPr lang="en-US" dirty="0" smtClean="0"/>
              <a:t>(confined to ovary </a:t>
            </a:r>
            <a:r>
              <a:rPr lang="en-US" dirty="0"/>
              <a:t>in 57 %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women)</a:t>
            </a:r>
            <a:endParaRPr lang="fa-IR" dirty="0" smtClean="0"/>
          </a:p>
          <a:p>
            <a:pPr lvl="1"/>
            <a:r>
              <a:rPr lang="en-US" dirty="0" smtClean="0"/>
              <a:t>generally </a:t>
            </a:r>
            <a:r>
              <a:rPr lang="en-US" dirty="0"/>
              <a:t>considered to be low-grade malignant neoplasms.</a:t>
            </a:r>
            <a:endParaRPr lang="en-US" dirty="0" smtClean="0"/>
          </a:p>
          <a:p>
            <a:r>
              <a:rPr lang="en-US" dirty="0" smtClean="0"/>
              <a:t>Average age at diagnosis is 50 years (compared with 61 years for epithelial cancer) </a:t>
            </a:r>
          </a:p>
          <a:p>
            <a:pPr lvl="1"/>
            <a:r>
              <a:rPr lang="en-US" dirty="0" smtClean="0"/>
              <a:t>12 % </a:t>
            </a:r>
            <a:r>
              <a:rPr lang="en-US" dirty="0"/>
              <a:t>were younger than 30 </a:t>
            </a:r>
            <a:r>
              <a:rPr lang="en-US" dirty="0" smtClean="0"/>
              <a:t>years </a:t>
            </a:r>
          </a:p>
          <a:p>
            <a:pPr lvl="1"/>
            <a:r>
              <a:rPr lang="en-US" dirty="0" smtClean="0"/>
              <a:t>57 % </a:t>
            </a:r>
            <a:r>
              <a:rPr lang="en-US" dirty="0"/>
              <a:t>were between ages 30 to 59.</a:t>
            </a:r>
          </a:p>
        </p:txBody>
      </p:sp>
    </p:spTree>
    <p:extLst>
      <p:ext uri="{BB962C8B-B14F-4D97-AF65-F5344CB8AC3E}">
        <p14:creationId xmlns:p14="http://schemas.microsoft.com/office/powerpoint/2010/main" val="37616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1202</Words>
  <Application>Microsoft Office PowerPoint</Application>
  <PresentationFormat>On-screen Show (4:3)</PresentationFormat>
  <Paragraphs>259</Paragraphs>
  <Slides>46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ANDROGEN PRODUCING TUMORS</vt:lpstr>
      <vt:lpstr>PowerPoint Presentation</vt:lpstr>
      <vt:lpstr>PREVALENCE</vt:lpstr>
      <vt:lpstr>ETIOLOGY</vt:lpstr>
      <vt:lpstr>OVARIAN TUMORS</vt:lpstr>
      <vt:lpstr>OVARIAN TUMORS</vt:lpstr>
      <vt:lpstr>OVARIAN TUMORS SEX CORD-STROMAL TUMORS</vt:lpstr>
      <vt:lpstr>PowerPoint Presentation</vt:lpstr>
      <vt:lpstr>SEX CORD-STROMAL TUMORS GENERAL</vt:lpstr>
      <vt:lpstr>SEX CORD-STROMAL TUMORS GENERAL</vt:lpstr>
      <vt:lpstr>SEX CORD-STROMAL TUMORS Sertoli-stromal cell tumors</vt:lpstr>
      <vt:lpstr>SEX CORD-STROMAL TUMORS Sertoli-stromal cell tumors</vt:lpstr>
      <vt:lpstr>SEX CORD-STROMAL TUMORS Sertoli-stromal cell tumors</vt:lpstr>
      <vt:lpstr>PowerPoint Presentation</vt:lpstr>
      <vt:lpstr>SEX CORD-STROMAL TUMORS  Tumors with granulosa and Sertoli-Leydig elements</vt:lpstr>
      <vt:lpstr> SEX CORD-STROMAL TUMORS STEROID CELL TUMORS </vt:lpstr>
      <vt:lpstr>PowerPoint Presentation</vt:lpstr>
      <vt:lpstr>SEX CORD-STROMAL TUMORS HILUS CELL TUMOR</vt:lpstr>
      <vt:lpstr> OVARIAN TUMORS Tumors with Functioning Stroma </vt:lpstr>
      <vt:lpstr>OVARIAN TUMORS IMAGING(TVUS)</vt:lpstr>
      <vt:lpstr>OVARIAN TUMORS IMAGING(TVUS)</vt:lpstr>
      <vt:lpstr>OVARIAN TUMORS IMAGING(MRI)</vt:lpstr>
      <vt:lpstr>PowerPoint Presentation</vt:lpstr>
      <vt:lpstr>Adrenal hyperandrogenism </vt:lpstr>
      <vt:lpstr>ADRENAL TUMORS (ADENOMA)</vt:lpstr>
      <vt:lpstr>ADRENAL TUMORS  (CARCINOMA)</vt:lpstr>
      <vt:lpstr>ADRENAL TUMORS  (CARCINOMA)</vt:lpstr>
      <vt:lpstr>ACC Vs ACA </vt:lpstr>
      <vt:lpstr>PowerPoint Presentation</vt:lpstr>
      <vt:lpstr>ACC Vs ACA </vt:lpstr>
      <vt:lpstr>ACC Vs ACA </vt:lpstr>
      <vt:lpstr>ACC Vs ACA </vt:lpstr>
      <vt:lpstr>DIAGNOSIS</vt:lpstr>
      <vt:lpstr>DIAGNOSIS CLINICAL</vt:lpstr>
      <vt:lpstr>DIAGNOSIS CLINICAL</vt:lpstr>
      <vt:lpstr>DIAGNOSIS BIOCHEMICAL</vt:lpstr>
      <vt:lpstr>DIAGNOSIS BIOCHEMICAL </vt:lpstr>
      <vt:lpstr>DIAGNOSIS BIOCHEMICAL</vt:lpstr>
      <vt:lpstr>DIAGNOSIS BIOCHEMICAL</vt:lpstr>
      <vt:lpstr>DIAGNOSIS APPROACH</vt:lpstr>
      <vt:lpstr>DIAGNOSIS APPROACH</vt:lpstr>
      <vt:lpstr>DIAGNOSIS APPROACH </vt:lpstr>
      <vt:lpstr>DIAGNOSIS APPROACH</vt:lpstr>
      <vt:lpstr>DIAGNOSIS APPROACH</vt:lpstr>
      <vt:lpstr>DIAGNOSIS APPROACH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ANDROGEN PRODUCING TUMORS</dc:title>
  <dc:creator>am</dc:creator>
  <cp:lastModifiedBy>am</cp:lastModifiedBy>
  <cp:revision>199</cp:revision>
  <dcterms:created xsi:type="dcterms:W3CDTF">2006-08-16T00:00:00Z</dcterms:created>
  <dcterms:modified xsi:type="dcterms:W3CDTF">2018-01-01T09:58:47Z</dcterms:modified>
</cp:coreProperties>
</file>