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6"/>
  </p:notesMasterIdLst>
  <p:sldIdLst>
    <p:sldId id="331" r:id="rId2"/>
    <p:sldId id="256" r:id="rId3"/>
    <p:sldId id="277" r:id="rId4"/>
    <p:sldId id="278" r:id="rId5"/>
    <p:sldId id="279" r:id="rId6"/>
    <p:sldId id="257" r:id="rId7"/>
    <p:sldId id="280" r:id="rId8"/>
    <p:sldId id="258" r:id="rId9"/>
    <p:sldId id="281" r:id="rId10"/>
    <p:sldId id="282" r:id="rId11"/>
    <p:sldId id="283" r:id="rId12"/>
    <p:sldId id="284" r:id="rId13"/>
    <p:sldId id="286" r:id="rId14"/>
    <p:sldId id="287" r:id="rId15"/>
    <p:sldId id="288" r:id="rId16"/>
    <p:sldId id="289" r:id="rId17"/>
    <p:sldId id="259" r:id="rId18"/>
    <p:sldId id="290" r:id="rId19"/>
    <p:sldId id="291" r:id="rId20"/>
    <p:sldId id="292" r:id="rId21"/>
    <p:sldId id="261" r:id="rId22"/>
    <p:sldId id="285" r:id="rId23"/>
    <p:sldId id="293" r:id="rId24"/>
    <p:sldId id="295" r:id="rId25"/>
    <p:sldId id="296" r:id="rId26"/>
    <p:sldId id="294" r:id="rId27"/>
    <p:sldId id="297" r:id="rId28"/>
    <p:sldId id="262" r:id="rId29"/>
    <p:sldId id="299" r:id="rId30"/>
    <p:sldId id="300" r:id="rId31"/>
    <p:sldId id="301" r:id="rId32"/>
    <p:sldId id="302" r:id="rId33"/>
    <p:sldId id="263" r:id="rId34"/>
    <p:sldId id="298" r:id="rId35"/>
    <p:sldId id="303" r:id="rId36"/>
    <p:sldId id="305" r:id="rId37"/>
    <p:sldId id="304" r:id="rId38"/>
    <p:sldId id="264" r:id="rId39"/>
    <p:sldId id="307" r:id="rId40"/>
    <p:sldId id="306" r:id="rId41"/>
    <p:sldId id="265" r:id="rId42"/>
    <p:sldId id="308" r:id="rId43"/>
    <p:sldId id="309" r:id="rId44"/>
    <p:sldId id="310" r:id="rId45"/>
    <p:sldId id="312" r:id="rId46"/>
    <p:sldId id="311" r:id="rId47"/>
    <p:sldId id="266" r:id="rId48"/>
    <p:sldId id="313" r:id="rId49"/>
    <p:sldId id="314" r:id="rId50"/>
    <p:sldId id="315" r:id="rId51"/>
    <p:sldId id="267" r:id="rId52"/>
    <p:sldId id="316" r:id="rId53"/>
    <p:sldId id="268" r:id="rId54"/>
    <p:sldId id="317" r:id="rId55"/>
    <p:sldId id="318" r:id="rId56"/>
    <p:sldId id="319" r:id="rId57"/>
    <p:sldId id="320" r:id="rId58"/>
    <p:sldId id="269" r:id="rId59"/>
    <p:sldId id="322" r:id="rId60"/>
    <p:sldId id="321" r:id="rId61"/>
    <p:sldId id="323" r:id="rId62"/>
    <p:sldId id="270" r:id="rId63"/>
    <p:sldId id="271" r:id="rId64"/>
    <p:sldId id="324" r:id="rId65"/>
    <p:sldId id="326" r:id="rId66"/>
    <p:sldId id="325" r:id="rId67"/>
    <p:sldId id="272" r:id="rId68"/>
    <p:sldId id="328" r:id="rId69"/>
    <p:sldId id="327" r:id="rId70"/>
    <p:sldId id="329" r:id="rId71"/>
    <p:sldId id="330" r:id="rId72"/>
    <p:sldId id="274" r:id="rId73"/>
    <p:sldId id="273" r:id="rId74"/>
    <p:sldId id="275" r:id="rId7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35" autoAdjust="0"/>
    <p:restoredTop sz="94660"/>
  </p:normalViewPr>
  <p:slideViewPr>
    <p:cSldViewPr snapToGrid="0">
      <p:cViewPr>
        <p:scale>
          <a:sx n="68" d="100"/>
          <a:sy n="68" d="100"/>
        </p:scale>
        <p:origin x="68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14CD29-F8FB-4DB7-816A-411D9ADA893C}" type="datetimeFigureOut">
              <a:rPr lang="en-US" smtClean="0"/>
              <a:t>6/29/2020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D56BB7-F2D2-430F-AA81-30CB5C53131C}" type="slidenum">
              <a:rPr lang="en-US" smtClean="0"/>
              <a:t>‹#›</a:t>
            </a:fld>
            <a:endParaRPr lang="en-US"/>
          </a:p>
        </p:txBody>
      </p:sp>
    </p:spTree>
    <p:extLst>
      <p:ext uri="{BB962C8B-B14F-4D97-AF65-F5344CB8AC3E}">
        <p14:creationId xmlns:p14="http://schemas.microsoft.com/office/powerpoint/2010/main" val="14767983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D56BB7-F2D2-430F-AA81-30CB5C53131C}" type="slidenum">
              <a:rPr lang="en-US" smtClean="0"/>
              <a:t>8</a:t>
            </a:fld>
            <a:endParaRPr lang="en-US"/>
          </a:p>
        </p:txBody>
      </p:sp>
    </p:spTree>
    <p:extLst>
      <p:ext uri="{BB962C8B-B14F-4D97-AF65-F5344CB8AC3E}">
        <p14:creationId xmlns:p14="http://schemas.microsoft.com/office/powerpoint/2010/main" val="2604671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0012BBF-5F79-43C1-B15E-A46E3F9832B2}" type="datetimeFigureOut">
              <a:rPr lang="en-US" smtClean="0"/>
              <a:t>6/29/2020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FF4B5-334F-4F9F-A042-8826FC75B111}" type="slidenum">
              <a:rPr lang="en-US" smtClean="0"/>
              <a:t>‹#›</a:t>
            </a:fld>
            <a:endParaRPr lang="en-US"/>
          </a:p>
        </p:txBody>
      </p:sp>
    </p:spTree>
    <p:extLst>
      <p:ext uri="{BB962C8B-B14F-4D97-AF65-F5344CB8AC3E}">
        <p14:creationId xmlns:p14="http://schemas.microsoft.com/office/powerpoint/2010/main" val="1713656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0012BBF-5F79-43C1-B15E-A46E3F9832B2}" type="datetimeFigureOut">
              <a:rPr lang="en-US" smtClean="0"/>
              <a:t>6/29/2020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FF4B5-334F-4F9F-A042-8826FC75B111}" type="slidenum">
              <a:rPr lang="en-US" smtClean="0"/>
              <a:t>‹#›</a:t>
            </a:fld>
            <a:endParaRPr lang="en-US"/>
          </a:p>
        </p:txBody>
      </p:sp>
    </p:spTree>
    <p:extLst>
      <p:ext uri="{BB962C8B-B14F-4D97-AF65-F5344CB8AC3E}">
        <p14:creationId xmlns:p14="http://schemas.microsoft.com/office/powerpoint/2010/main" val="917017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0012BBF-5F79-43C1-B15E-A46E3F9832B2}" type="datetimeFigureOut">
              <a:rPr lang="en-US" smtClean="0"/>
              <a:t>6/29/2020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FF4B5-334F-4F9F-A042-8826FC75B111}" type="slidenum">
              <a:rPr lang="en-US" smtClean="0"/>
              <a:t>‹#›</a:t>
            </a:fld>
            <a:endParaRPr lang="en-US"/>
          </a:p>
        </p:txBody>
      </p:sp>
    </p:spTree>
    <p:extLst>
      <p:ext uri="{BB962C8B-B14F-4D97-AF65-F5344CB8AC3E}">
        <p14:creationId xmlns:p14="http://schemas.microsoft.com/office/powerpoint/2010/main" val="751880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0012BBF-5F79-43C1-B15E-A46E3F9832B2}" type="datetimeFigureOut">
              <a:rPr lang="en-US" smtClean="0"/>
              <a:t>6/29/2020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FF4B5-334F-4F9F-A042-8826FC75B111}" type="slidenum">
              <a:rPr lang="en-US" smtClean="0"/>
              <a:t>‹#›</a:t>
            </a:fld>
            <a:endParaRPr lang="en-US"/>
          </a:p>
        </p:txBody>
      </p:sp>
    </p:spTree>
    <p:extLst>
      <p:ext uri="{BB962C8B-B14F-4D97-AF65-F5344CB8AC3E}">
        <p14:creationId xmlns:p14="http://schemas.microsoft.com/office/powerpoint/2010/main" val="310528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0012BBF-5F79-43C1-B15E-A46E3F9832B2}" type="datetimeFigureOut">
              <a:rPr lang="en-US" smtClean="0"/>
              <a:t>6/29/2020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FF4B5-334F-4F9F-A042-8826FC75B111}" type="slidenum">
              <a:rPr lang="en-US" smtClean="0"/>
              <a:t>‹#›</a:t>
            </a:fld>
            <a:endParaRPr lang="en-US"/>
          </a:p>
        </p:txBody>
      </p:sp>
    </p:spTree>
    <p:extLst>
      <p:ext uri="{BB962C8B-B14F-4D97-AF65-F5344CB8AC3E}">
        <p14:creationId xmlns:p14="http://schemas.microsoft.com/office/powerpoint/2010/main" val="3663897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0012BBF-5F79-43C1-B15E-A46E3F9832B2}" type="datetimeFigureOut">
              <a:rPr lang="en-US" smtClean="0"/>
              <a:t>6/29/2020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8FF4B5-334F-4F9F-A042-8826FC75B111}" type="slidenum">
              <a:rPr lang="en-US" smtClean="0"/>
              <a:t>‹#›</a:t>
            </a:fld>
            <a:endParaRPr lang="en-US"/>
          </a:p>
        </p:txBody>
      </p:sp>
    </p:spTree>
    <p:extLst>
      <p:ext uri="{BB962C8B-B14F-4D97-AF65-F5344CB8AC3E}">
        <p14:creationId xmlns:p14="http://schemas.microsoft.com/office/powerpoint/2010/main" val="3861931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0012BBF-5F79-43C1-B15E-A46E3F9832B2}" type="datetimeFigureOut">
              <a:rPr lang="en-US" smtClean="0"/>
              <a:t>6/29/2020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8FF4B5-334F-4F9F-A042-8826FC75B111}" type="slidenum">
              <a:rPr lang="en-US" smtClean="0"/>
              <a:t>‹#›</a:t>
            </a:fld>
            <a:endParaRPr lang="en-US"/>
          </a:p>
        </p:txBody>
      </p:sp>
    </p:spTree>
    <p:extLst>
      <p:ext uri="{BB962C8B-B14F-4D97-AF65-F5344CB8AC3E}">
        <p14:creationId xmlns:p14="http://schemas.microsoft.com/office/powerpoint/2010/main" val="501018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0012BBF-5F79-43C1-B15E-A46E3F9832B2}" type="datetimeFigureOut">
              <a:rPr lang="en-US" smtClean="0"/>
              <a:t>6/29/2020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8FF4B5-334F-4F9F-A042-8826FC75B111}" type="slidenum">
              <a:rPr lang="en-US" smtClean="0"/>
              <a:t>‹#›</a:t>
            </a:fld>
            <a:endParaRPr lang="en-US"/>
          </a:p>
        </p:txBody>
      </p:sp>
    </p:spTree>
    <p:extLst>
      <p:ext uri="{BB962C8B-B14F-4D97-AF65-F5344CB8AC3E}">
        <p14:creationId xmlns:p14="http://schemas.microsoft.com/office/powerpoint/2010/main" val="1013585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012BBF-5F79-43C1-B15E-A46E3F9832B2}" type="datetimeFigureOut">
              <a:rPr lang="en-US" smtClean="0"/>
              <a:t>6/29/2020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8FF4B5-334F-4F9F-A042-8826FC75B111}" type="slidenum">
              <a:rPr lang="en-US" smtClean="0"/>
              <a:t>‹#›</a:t>
            </a:fld>
            <a:endParaRPr lang="en-US"/>
          </a:p>
        </p:txBody>
      </p:sp>
    </p:spTree>
    <p:extLst>
      <p:ext uri="{BB962C8B-B14F-4D97-AF65-F5344CB8AC3E}">
        <p14:creationId xmlns:p14="http://schemas.microsoft.com/office/powerpoint/2010/main" val="2935139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0012BBF-5F79-43C1-B15E-A46E3F9832B2}" type="datetimeFigureOut">
              <a:rPr lang="en-US" smtClean="0"/>
              <a:t>6/29/2020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8FF4B5-334F-4F9F-A042-8826FC75B111}" type="slidenum">
              <a:rPr lang="en-US" smtClean="0"/>
              <a:t>‹#›</a:t>
            </a:fld>
            <a:endParaRPr lang="en-US"/>
          </a:p>
        </p:txBody>
      </p:sp>
    </p:spTree>
    <p:extLst>
      <p:ext uri="{BB962C8B-B14F-4D97-AF65-F5344CB8AC3E}">
        <p14:creationId xmlns:p14="http://schemas.microsoft.com/office/powerpoint/2010/main" val="3667948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0012BBF-5F79-43C1-B15E-A46E3F9832B2}" type="datetimeFigureOut">
              <a:rPr lang="en-US" smtClean="0"/>
              <a:t>6/29/2020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8FF4B5-334F-4F9F-A042-8826FC75B111}" type="slidenum">
              <a:rPr lang="en-US" smtClean="0"/>
              <a:t>‹#›</a:t>
            </a:fld>
            <a:endParaRPr lang="en-US"/>
          </a:p>
        </p:txBody>
      </p:sp>
    </p:spTree>
    <p:extLst>
      <p:ext uri="{BB962C8B-B14F-4D97-AF65-F5344CB8AC3E}">
        <p14:creationId xmlns:p14="http://schemas.microsoft.com/office/powerpoint/2010/main" val="2896425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012BBF-5F79-43C1-B15E-A46E3F9832B2}" type="datetimeFigureOut">
              <a:rPr lang="en-US" smtClean="0"/>
              <a:t>6/29/2020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8FF4B5-334F-4F9F-A042-8826FC75B111}" type="slidenum">
              <a:rPr lang="en-US" smtClean="0"/>
              <a:t>‹#›</a:t>
            </a:fld>
            <a:endParaRPr lang="en-US"/>
          </a:p>
        </p:txBody>
      </p:sp>
    </p:spTree>
    <p:extLst>
      <p:ext uri="{BB962C8B-B14F-4D97-AF65-F5344CB8AC3E}">
        <p14:creationId xmlns:p14="http://schemas.microsoft.com/office/powerpoint/2010/main" val="3672892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1547446"/>
            <a:ext cx="12191999" cy="3981157"/>
          </a:xfrm>
          <a:prstGeom prst="rect">
            <a:avLst/>
          </a:prstGeom>
        </p:spPr>
      </p:pic>
      <p:sp>
        <p:nvSpPr>
          <p:cNvPr id="2" name="Title 1"/>
          <p:cNvSpPr>
            <a:spLocks noGrp="1"/>
          </p:cNvSpPr>
          <p:nvPr>
            <p:ph type="ctrTitle"/>
          </p:nvPr>
        </p:nvSpPr>
        <p:spPr/>
        <p:txBody>
          <a:bodyPr/>
          <a:lstStyle/>
          <a:p>
            <a:r>
              <a:rPr lang="en-US" dirty="0" smtClean="0"/>
              <a:t> </a:t>
            </a:r>
            <a:endParaRPr lang="en-US" dirty="0"/>
          </a:p>
        </p:txBody>
      </p:sp>
      <p:sp>
        <p:nvSpPr>
          <p:cNvPr id="3" name="Subtitle 2"/>
          <p:cNvSpPr>
            <a:spLocks noGrp="1"/>
          </p:cNvSpPr>
          <p:nvPr>
            <p:ph type="subTitle" idx="1"/>
          </p:nvPr>
        </p:nvSpPr>
        <p:spPr/>
        <p:txBody>
          <a:bodyPr/>
          <a:lstStyle/>
          <a:p>
            <a:r>
              <a:rPr lang="en-US" dirty="0" smtClean="0"/>
              <a:t> </a:t>
            </a:r>
          </a:p>
          <a:p>
            <a:endParaRPr lang="en-US" dirty="0"/>
          </a:p>
        </p:txBody>
      </p:sp>
    </p:spTree>
    <p:extLst>
      <p:ext uri="{BB962C8B-B14F-4D97-AF65-F5344CB8AC3E}">
        <p14:creationId xmlns:p14="http://schemas.microsoft.com/office/powerpoint/2010/main" val="1882624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1354" y="435151"/>
            <a:ext cx="11605846" cy="1140697"/>
          </a:xfrm>
          <a:prstGeom prst="rect">
            <a:avLst/>
          </a:prstGeom>
        </p:spPr>
        <p:txBody>
          <a:bodyPr wrap="square">
            <a:spAutoFit/>
          </a:bodyPr>
          <a:lstStyle/>
          <a:p>
            <a:pPr>
              <a:lnSpc>
                <a:spcPct val="150000"/>
              </a:lnSpc>
            </a:pPr>
            <a:r>
              <a:rPr lang="en-US" sz="2400" dirty="0">
                <a:solidFill>
                  <a:schemeClr val="bg1"/>
                </a:solidFill>
                <a:latin typeface="ITC Stone Serif Std Medium"/>
              </a:rPr>
              <a:t>Thyroid function is commonly assessed, independently of obesity, because hypothyroidism is </a:t>
            </a:r>
            <a:r>
              <a:rPr lang="en-US" sz="2400" dirty="0">
                <a:solidFill>
                  <a:srgbClr val="FFFF00"/>
                </a:solidFill>
                <a:latin typeface="ITC Stone Serif Std Medium"/>
              </a:rPr>
              <a:t>one of the most common endocrine diseases</a:t>
            </a:r>
            <a:r>
              <a:rPr lang="en-US" sz="2400" dirty="0">
                <a:solidFill>
                  <a:schemeClr val="bg1"/>
                </a:solidFill>
                <a:latin typeface="ITC Stone Serif Std Medium"/>
              </a:rPr>
              <a:t>. </a:t>
            </a:r>
            <a:endParaRPr lang="en-US" sz="2400" dirty="0">
              <a:solidFill>
                <a:schemeClr val="bg1"/>
              </a:solidFill>
            </a:endParaRPr>
          </a:p>
        </p:txBody>
      </p:sp>
      <p:sp>
        <p:nvSpPr>
          <p:cNvPr id="4" name="Rectangle 3"/>
          <p:cNvSpPr/>
          <p:nvPr/>
        </p:nvSpPr>
        <p:spPr>
          <a:xfrm>
            <a:off x="281354" y="1853503"/>
            <a:ext cx="11605846" cy="1754326"/>
          </a:xfrm>
          <a:prstGeom prst="rect">
            <a:avLst/>
          </a:prstGeom>
        </p:spPr>
        <p:txBody>
          <a:bodyPr wrap="square">
            <a:spAutoFit/>
          </a:bodyPr>
          <a:lstStyle/>
          <a:p>
            <a:pPr>
              <a:lnSpc>
                <a:spcPct val="150000"/>
              </a:lnSpc>
            </a:pPr>
            <a:r>
              <a:rPr lang="en-US" sz="2400" dirty="0">
                <a:solidFill>
                  <a:schemeClr val="bg1"/>
                </a:solidFill>
                <a:latin typeface="ITC Stone Serif Std Medium"/>
              </a:rPr>
              <a:t>In Europe, the </a:t>
            </a:r>
            <a:r>
              <a:rPr lang="en-US" sz="2400" i="1" u="sng" dirty="0">
                <a:solidFill>
                  <a:schemeClr val="bg1"/>
                </a:solidFill>
                <a:latin typeface="ITC Stone Serif Std Medium"/>
              </a:rPr>
              <a:t>prevalence of overt hypothyroidism </a:t>
            </a:r>
            <a:r>
              <a:rPr lang="en-US" sz="2400" dirty="0">
                <a:solidFill>
                  <a:schemeClr val="bg1"/>
                </a:solidFill>
                <a:latin typeface="ITC Stone Serif Std Medium"/>
              </a:rPr>
              <a:t>varies between </a:t>
            </a:r>
            <a:r>
              <a:rPr lang="en-US" sz="2400" dirty="0">
                <a:solidFill>
                  <a:srgbClr val="FFFF00"/>
                </a:solidFill>
                <a:latin typeface="ITC Stone Serif Std Medium"/>
              </a:rPr>
              <a:t>0.2 and 5.3% </a:t>
            </a:r>
            <a:r>
              <a:rPr lang="en-US" sz="2400" dirty="0" smtClean="0">
                <a:solidFill>
                  <a:srgbClr val="FFFF00"/>
                </a:solidFill>
                <a:latin typeface="ITC Stone Serif Std Medium"/>
              </a:rPr>
              <a:t> </a:t>
            </a:r>
            <a:r>
              <a:rPr lang="en-US" sz="2400" dirty="0">
                <a:solidFill>
                  <a:schemeClr val="bg1"/>
                </a:solidFill>
                <a:latin typeface="ITC Stone Serif Std Medium"/>
              </a:rPr>
              <a:t>and that of </a:t>
            </a:r>
            <a:r>
              <a:rPr lang="en-US" sz="2400" i="1" u="sng" dirty="0">
                <a:solidFill>
                  <a:schemeClr val="bg1"/>
                </a:solidFill>
                <a:latin typeface="ITC Stone Serif Std Medium"/>
              </a:rPr>
              <a:t>subclinical hypothyroidism </a:t>
            </a:r>
            <a:r>
              <a:rPr lang="en-US" sz="2400" dirty="0">
                <a:solidFill>
                  <a:schemeClr val="bg1"/>
                </a:solidFill>
                <a:latin typeface="ITC Stone Serif Std Medium"/>
              </a:rPr>
              <a:t>between </a:t>
            </a:r>
            <a:r>
              <a:rPr lang="en-US" sz="2400" dirty="0">
                <a:solidFill>
                  <a:srgbClr val="FFFF00"/>
                </a:solidFill>
                <a:latin typeface="ITC Stone Serif Std Medium"/>
              </a:rPr>
              <a:t>4 and 10% </a:t>
            </a:r>
            <a:r>
              <a:rPr lang="en-US" sz="2400" dirty="0" smtClean="0">
                <a:solidFill>
                  <a:schemeClr val="bg1"/>
                </a:solidFill>
                <a:latin typeface="ITC Stone Serif Std Medium"/>
              </a:rPr>
              <a:t>; </a:t>
            </a:r>
            <a:r>
              <a:rPr lang="en-US" sz="2400" dirty="0">
                <a:solidFill>
                  <a:schemeClr val="bg1"/>
                </a:solidFill>
                <a:latin typeface="ITC Stone Serif Std Medium"/>
              </a:rPr>
              <a:t>the prevalence of </a:t>
            </a:r>
            <a:r>
              <a:rPr lang="en-US" sz="2400" i="1" u="sng" dirty="0">
                <a:solidFill>
                  <a:schemeClr val="bg1"/>
                </a:solidFill>
                <a:latin typeface="ITC Stone Serif Std Medium"/>
              </a:rPr>
              <a:t>undiagnosed hypothyroidism </a:t>
            </a:r>
            <a:r>
              <a:rPr lang="en-US" sz="2400" dirty="0">
                <a:solidFill>
                  <a:schemeClr val="bg1"/>
                </a:solidFill>
                <a:latin typeface="ITC Stone Serif Std Medium"/>
              </a:rPr>
              <a:t>in Europe was estimated around </a:t>
            </a:r>
            <a:r>
              <a:rPr lang="en-US" sz="2400" dirty="0">
                <a:solidFill>
                  <a:srgbClr val="FFFF00"/>
                </a:solidFill>
                <a:latin typeface="ITC Stone Serif Std Medium"/>
              </a:rPr>
              <a:t>5%</a:t>
            </a:r>
            <a:r>
              <a:rPr lang="en-US" sz="2400" dirty="0">
                <a:solidFill>
                  <a:schemeClr val="bg1"/>
                </a:solidFill>
                <a:latin typeface="ITC Stone Serif Std Medium"/>
              </a:rPr>
              <a:t> </a:t>
            </a:r>
            <a:r>
              <a:rPr lang="en-US" sz="2400" dirty="0" smtClean="0">
                <a:solidFill>
                  <a:schemeClr val="bg1"/>
                </a:solidFill>
                <a:latin typeface="ITC Stone Serif Std Medium"/>
              </a:rPr>
              <a:t>. </a:t>
            </a:r>
            <a:endParaRPr lang="en-US" sz="2400" dirty="0">
              <a:solidFill>
                <a:schemeClr val="bg1"/>
              </a:solidFill>
            </a:endParaRPr>
          </a:p>
        </p:txBody>
      </p:sp>
      <p:sp>
        <p:nvSpPr>
          <p:cNvPr id="5" name="Rectangle 4"/>
          <p:cNvSpPr/>
          <p:nvPr/>
        </p:nvSpPr>
        <p:spPr>
          <a:xfrm>
            <a:off x="281354" y="4159803"/>
            <a:ext cx="11605846" cy="830997"/>
          </a:xfrm>
          <a:prstGeom prst="rect">
            <a:avLst/>
          </a:prstGeom>
        </p:spPr>
        <p:txBody>
          <a:bodyPr wrap="square">
            <a:spAutoFit/>
          </a:bodyPr>
          <a:lstStyle/>
          <a:p>
            <a:r>
              <a:rPr lang="en-US" sz="2400" dirty="0">
                <a:solidFill>
                  <a:schemeClr val="bg1"/>
                </a:solidFill>
                <a:latin typeface="ITC Stone Serif Std Medium"/>
              </a:rPr>
              <a:t>TSH screening is recommended in patients with severe obesity </a:t>
            </a:r>
            <a:r>
              <a:rPr lang="en-US" sz="2400" dirty="0">
                <a:solidFill>
                  <a:srgbClr val="FFFF00"/>
                </a:solidFill>
                <a:latin typeface="ITC Stone Serif Std Medium"/>
              </a:rPr>
              <a:t>before bariatric surgery. </a:t>
            </a:r>
            <a:endParaRPr lang="en-US" sz="2400" dirty="0">
              <a:solidFill>
                <a:srgbClr val="FFFF00"/>
              </a:solidFill>
            </a:endParaRPr>
          </a:p>
        </p:txBody>
      </p:sp>
      <p:sp>
        <p:nvSpPr>
          <p:cNvPr id="6" name="Rectangle 5"/>
          <p:cNvSpPr/>
          <p:nvPr/>
        </p:nvSpPr>
        <p:spPr>
          <a:xfrm>
            <a:off x="393896" y="5542775"/>
            <a:ext cx="11605846" cy="461665"/>
          </a:xfrm>
          <a:prstGeom prst="rect">
            <a:avLst/>
          </a:prstGeom>
        </p:spPr>
        <p:txBody>
          <a:bodyPr wrap="square">
            <a:spAutoFit/>
          </a:bodyPr>
          <a:lstStyle/>
          <a:p>
            <a:r>
              <a:rPr lang="en-US" sz="2400" dirty="0">
                <a:solidFill>
                  <a:schemeClr val="bg1"/>
                </a:solidFill>
                <a:latin typeface="ITC Stone Serif Std Medium"/>
              </a:rPr>
              <a:t>A </a:t>
            </a:r>
            <a:r>
              <a:rPr lang="en-US" sz="2400" dirty="0">
                <a:solidFill>
                  <a:srgbClr val="FFFF00"/>
                </a:solidFill>
                <a:latin typeface="ITC Stone Serif Std Medium"/>
              </a:rPr>
              <a:t>higher prevalence </a:t>
            </a:r>
            <a:r>
              <a:rPr lang="en-US" sz="2400" dirty="0">
                <a:solidFill>
                  <a:schemeClr val="bg1"/>
                </a:solidFill>
                <a:latin typeface="ITC Stone Serif Std Medium"/>
              </a:rPr>
              <a:t>of subclinical hypothyroidism in obesity has been shown. </a:t>
            </a:r>
            <a:endParaRPr lang="en-US" sz="2400" dirty="0">
              <a:solidFill>
                <a:schemeClr val="bg1"/>
              </a:solidFill>
            </a:endParaRPr>
          </a:p>
        </p:txBody>
      </p:sp>
    </p:spTree>
    <p:extLst>
      <p:ext uri="{BB962C8B-B14F-4D97-AF65-F5344CB8AC3E}">
        <p14:creationId xmlns:p14="http://schemas.microsoft.com/office/powerpoint/2010/main" val="392707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9151" y="378880"/>
            <a:ext cx="11563644" cy="1140697"/>
          </a:xfrm>
          <a:prstGeom prst="rect">
            <a:avLst/>
          </a:prstGeom>
        </p:spPr>
        <p:txBody>
          <a:bodyPr wrap="square">
            <a:spAutoFit/>
          </a:bodyPr>
          <a:lstStyle/>
          <a:p>
            <a:pPr>
              <a:lnSpc>
                <a:spcPct val="150000"/>
              </a:lnSpc>
            </a:pPr>
            <a:r>
              <a:rPr lang="en-US" sz="2400" dirty="0" smtClean="0">
                <a:solidFill>
                  <a:schemeClr val="bg1"/>
                </a:solidFill>
                <a:latin typeface="ITC Stone Serif Std Medium"/>
              </a:rPr>
              <a:t>Thyroid </a:t>
            </a:r>
            <a:r>
              <a:rPr lang="en-US" sz="2400" dirty="0">
                <a:solidFill>
                  <a:schemeClr val="bg1"/>
                </a:solidFill>
                <a:latin typeface="ITC Stone Serif Std Medium"/>
              </a:rPr>
              <a:t>function is frequently assessed in patients with obesity with the hope to identify a </a:t>
            </a:r>
            <a:r>
              <a:rPr lang="en-US" sz="2400" dirty="0">
                <a:solidFill>
                  <a:srgbClr val="FFFF00"/>
                </a:solidFill>
                <a:latin typeface="ITC Stone Serif Std Medium"/>
              </a:rPr>
              <a:t>cause of obesity </a:t>
            </a:r>
            <a:r>
              <a:rPr lang="en-US" sz="2400" dirty="0">
                <a:solidFill>
                  <a:schemeClr val="bg1"/>
                </a:solidFill>
                <a:latin typeface="ITC Stone Serif Std Medium"/>
              </a:rPr>
              <a:t>and/or a </a:t>
            </a:r>
            <a:r>
              <a:rPr lang="en-US" sz="2400" dirty="0">
                <a:solidFill>
                  <a:srgbClr val="FFFF00"/>
                </a:solidFill>
                <a:latin typeface="ITC Stone Serif Std Medium"/>
              </a:rPr>
              <a:t>reason for resistance to weight loss efforts</a:t>
            </a:r>
            <a:r>
              <a:rPr lang="en-US" sz="2400" dirty="0">
                <a:solidFill>
                  <a:schemeClr val="bg1"/>
                </a:solidFill>
                <a:latin typeface="ITC Stone Serif Std Medium"/>
              </a:rPr>
              <a:t>. </a:t>
            </a:r>
            <a:endParaRPr lang="en-US" sz="2400" dirty="0">
              <a:solidFill>
                <a:schemeClr val="bg1"/>
              </a:solidFill>
            </a:endParaRPr>
          </a:p>
        </p:txBody>
      </p:sp>
      <p:sp>
        <p:nvSpPr>
          <p:cNvPr id="3" name="Rectangle 2"/>
          <p:cNvSpPr/>
          <p:nvPr/>
        </p:nvSpPr>
        <p:spPr>
          <a:xfrm>
            <a:off x="239151" y="2044918"/>
            <a:ext cx="11563644" cy="830997"/>
          </a:xfrm>
          <a:prstGeom prst="rect">
            <a:avLst/>
          </a:prstGeom>
        </p:spPr>
        <p:txBody>
          <a:bodyPr wrap="square">
            <a:spAutoFit/>
          </a:bodyPr>
          <a:lstStyle/>
          <a:p>
            <a:r>
              <a:rPr lang="en-US" sz="2400" dirty="0">
                <a:solidFill>
                  <a:schemeClr val="bg1"/>
                </a:solidFill>
                <a:latin typeface="ITC Stone Serif Std Medium"/>
              </a:rPr>
              <a:t>In line, treatment of overt hypothyroidism produces </a:t>
            </a:r>
            <a:r>
              <a:rPr lang="en-US" sz="2400" dirty="0">
                <a:solidFill>
                  <a:srgbClr val="FFFF00"/>
                </a:solidFill>
                <a:latin typeface="ITC Stone Serif Std Medium"/>
              </a:rPr>
              <a:t>only a modest weight loss </a:t>
            </a:r>
            <a:r>
              <a:rPr lang="en-US" sz="2400" dirty="0">
                <a:solidFill>
                  <a:schemeClr val="bg1"/>
                </a:solidFill>
                <a:latin typeface="ITC Stone Serif Std Medium"/>
              </a:rPr>
              <a:t>(usually of less than 10</a:t>
            </a:r>
            <a:r>
              <a:rPr lang="en-US" sz="2400" dirty="0" smtClean="0">
                <a:solidFill>
                  <a:schemeClr val="bg1"/>
                </a:solidFill>
                <a:latin typeface="ITC Stone Serif Std Medium"/>
              </a:rPr>
              <a:t>%). </a:t>
            </a:r>
            <a:endParaRPr lang="en-US" sz="2400" dirty="0">
              <a:solidFill>
                <a:schemeClr val="bg1"/>
              </a:solidFill>
            </a:endParaRPr>
          </a:p>
        </p:txBody>
      </p:sp>
      <p:sp>
        <p:nvSpPr>
          <p:cNvPr id="4" name="Rectangle 3"/>
          <p:cNvSpPr/>
          <p:nvPr/>
        </p:nvSpPr>
        <p:spPr>
          <a:xfrm>
            <a:off x="239151" y="3401257"/>
            <a:ext cx="11563644" cy="461665"/>
          </a:xfrm>
          <a:prstGeom prst="rect">
            <a:avLst/>
          </a:prstGeom>
        </p:spPr>
        <p:txBody>
          <a:bodyPr wrap="square">
            <a:spAutoFit/>
          </a:bodyPr>
          <a:lstStyle/>
          <a:p>
            <a:r>
              <a:rPr lang="en-US" sz="2400" dirty="0">
                <a:solidFill>
                  <a:schemeClr val="bg1"/>
                </a:solidFill>
                <a:latin typeface="ITC Stone Serif Std Medium"/>
              </a:rPr>
              <a:t>indicating that </a:t>
            </a:r>
            <a:r>
              <a:rPr lang="en-US" sz="2400" i="1" dirty="0">
                <a:solidFill>
                  <a:srgbClr val="FFFF00"/>
                </a:solidFill>
                <a:latin typeface="ITC Stone Serif Std Medium"/>
              </a:rPr>
              <a:t>severe obesity </a:t>
            </a:r>
            <a:r>
              <a:rPr lang="en-US" sz="2400" dirty="0">
                <a:solidFill>
                  <a:schemeClr val="bg1"/>
                </a:solidFill>
                <a:latin typeface="ITC Stone Serif Std Medium"/>
              </a:rPr>
              <a:t>is usually not secondary to hypothyroidism </a:t>
            </a:r>
            <a:r>
              <a:rPr lang="en-US" sz="2400" dirty="0" smtClean="0">
                <a:solidFill>
                  <a:schemeClr val="bg1"/>
                </a:solidFill>
                <a:latin typeface="ITC Stone Serif Std Medium"/>
              </a:rPr>
              <a:t>.</a:t>
            </a:r>
            <a:endParaRPr lang="en-US" sz="2400" dirty="0">
              <a:solidFill>
                <a:schemeClr val="bg1"/>
              </a:solidFill>
            </a:endParaRPr>
          </a:p>
        </p:txBody>
      </p:sp>
      <p:sp>
        <p:nvSpPr>
          <p:cNvPr id="5" name="Rectangle 4"/>
          <p:cNvSpPr/>
          <p:nvPr/>
        </p:nvSpPr>
        <p:spPr>
          <a:xfrm>
            <a:off x="239151" y="4209646"/>
            <a:ext cx="11563644" cy="2308324"/>
          </a:xfrm>
          <a:prstGeom prst="rect">
            <a:avLst/>
          </a:prstGeom>
        </p:spPr>
        <p:txBody>
          <a:bodyPr wrap="square">
            <a:spAutoFit/>
          </a:bodyPr>
          <a:lstStyle/>
          <a:p>
            <a:pPr>
              <a:lnSpc>
                <a:spcPct val="150000"/>
              </a:lnSpc>
            </a:pPr>
            <a:r>
              <a:rPr lang="en-US" sz="2400" dirty="0">
                <a:solidFill>
                  <a:schemeClr val="bg1"/>
                </a:solidFill>
                <a:latin typeface="ITC Stone Serif Std Medium"/>
              </a:rPr>
              <a:t>Several studies have shown a positive association between </a:t>
            </a:r>
            <a:r>
              <a:rPr lang="en-US" sz="2400" dirty="0">
                <a:solidFill>
                  <a:srgbClr val="FFFF00"/>
                </a:solidFill>
                <a:latin typeface="ITC Stone Serif Std Medium"/>
              </a:rPr>
              <a:t>TSH and BMI </a:t>
            </a:r>
            <a:r>
              <a:rPr lang="en-US" sz="2400" dirty="0" smtClean="0">
                <a:solidFill>
                  <a:srgbClr val="FFFF00"/>
                </a:solidFill>
                <a:latin typeface="ITC Stone Serif Std Medium"/>
              </a:rPr>
              <a:t> </a:t>
            </a:r>
            <a:r>
              <a:rPr lang="en-US" sz="2400" dirty="0">
                <a:solidFill>
                  <a:schemeClr val="bg1"/>
                </a:solidFill>
                <a:latin typeface="ITC Stone Serif Std Medium"/>
              </a:rPr>
              <a:t>and some studies suggested that small variations of thyroid hormones, even in the normal range, may </a:t>
            </a:r>
            <a:r>
              <a:rPr lang="en-US" sz="2400" dirty="0">
                <a:solidFill>
                  <a:srgbClr val="FFFF00"/>
                </a:solidFill>
                <a:latin typeface="ITC Stone Serif Std Medium"/>
              </a:rPr>
              <a:t>promote weight gain </a:t>
            </a:r>
            <a:r>
              <a:rPr lang="en-US" sz="2400" dirty="0" smtClean="0">
                <a:solidFill>
                  <a:srgbClr val="FFFF00"/>
                </a:solidFill>
                <a:latin typeface="ITC Stone Serif Std Medium"/>
              </a:rPr>
              <a:t> </a:t>
            </a:r>
            <a:r>
              <a:rPr lang="en-US" sz="2400" dirty="0">
                <a:solidFill>
                  <a:schemeClr val="bg1"/>
                </a:solidFill>
                <a:latin typeface="ITC Stone Serif Std Medium"/>
              </a:rPr>
              <a:t>or </a:t>
            </a:r>
            <a:r>
              <a:rPr lang="en-US" sz="2400" dirty="0">
                <a:solidFill>
                  <a:srgbClr val="FFFF00"/>
                </a:solidFill>
                <a:latin typeface="ITC Stone Serif Std Medium"/>
              </a:rPr>
              <a:t>impair weight loss </a:t>
            </a:r>
            <a:r>
              <a:rPr lang="en-US" sz="2400" dirty="0">
                <a:solidFill>
                  <a:schemeClr val="bg1"/>
                </a:solidFill>
                <a:latin typeface="ITC Stone Serif Std Medium"/>
              </a:rPr>
              <a:t>induced by diet </a:t>
            </a:r>
            <a:r>
              <a:rPr lang="en-US" sz="2400" dirty="0" smtClean="0">
                <a:solidFill>
                  <a:schemeClr val="bg1"/>
                </a:solidFill>
                <a:latin typeface="ITC Stone Serif Std Medium"/>
              </a:rPr>
              <a:t> </a:t>
            </a:r>
            <a:r>
              <a:rPr lang="en-US" sz="2400" dirty="0">
                <a:solidFill>
                  <a:schemeClr val="bg1"/>
                </a:solidFill>
                <a:latin typeface="ITC Stone Serif Std Medium"/>
              </a:rPr>
              <a:t>or bariatric surgery </a:t>
            </a:r>
            <a:r>
              <a:rPr lang="en-US" sz="2400" dirty="0" smtClean="0">
                <a:solidFill>
                  <a:schemeClr val="bg1"/>
                </a:solidFill>
                <a:latin typeface="ITC Stone Serif Std Medium"/>
              </a:rPr>
              <a:t>.</a:t>
            </a:r>
            <a:endParaRPr lang="en-US" sz="2400" dirty="0">
              <a:solidFill>
                <a:schemeClr val="bg1"/>
              </a:solidFill>
            </a:endParaRPr>
          </a:p>
        </p:txBody>
      </p:sp>
    </p:spTree>
    <p:extLst>
      <p:ext uri="{BB962C8B-B14F-4D97-AF65-F5344CB8AC3E}">
        <p14:creationId xmlns:p14="http://schemas.microsoft.com/office/powerpoint/2010/main" val="3302747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3384" y="912449"/>
            <a:ext cx="11085341" cy="4547079"/>
          </a:xfrm>
          <a:prstGeom prst="rect">
            <a:avLst/>
          </a:prstGeom>
        </p:spPr>
        <p:txBody>
          <a:bodyPr wrap="square">
            <a:spAutoFit/>
          </a:bodyPr>
          <a:lstStyle/>
          <a:p>
            <a:pPr>
              <a:lnSpc>
                <a:spcPct val="150000"/>
              </a:lnSpc>
            </a:pPr>
            <a:r>
              <a:rPr lang="en-US" sz="2800" dirty="0">
                <a:solidFill>
                  <a:schemeClr val="bg1"/>
                </a:solidFill>
                <a:latin typeface="ITC Stone Serif Std Medium"/>
              </a:rPr>
              <a:t>Furthermore, abnormal thyroid function usually </a:t>
            </a:r>
            <a:r>
              <a:rPr lang="en-US" sz="2800" dirty="0">
                <a:solidFill>
                  <a:srgbClr val="FFFF00"/>
                </a:solidFill>
                <a:latin typeface="ITC Stone Serif Std Medium"/>
              </a:rPr>
              <a:t>improves after weight loss </a:t>
            </a:r>
            <a:r>
              <a:rPr lang="en-US" sz="2800" dirty="0">
                <a:solidFill>
                  <a:schemeClr val="bg1"/>
                </a:solidFill>
                <a:latin typeface="ITC Stone Serif Std Medium"/>
              </a:rPr>
              <a:t>obtained by calorie restriction </a:t>
            </a:r>
            <a:r>
              <a:rPr lang="en-US" sz="2800" dirty="0" smtClean="0">
                <a:solidFill>
                  <a:schemeClr val="bg1"/>
                </a:solidFill>
                <a:latin typeface="ITC Stone Serif Std Medium"/>
              </a:rPr>
              <a:t> </a:t>
            </a:r>
            <a:r>
              <a:rPr lang="en-US" sz="2800" dirty="0">
                <a:solidFill>
                  <a:schemeClr val="bg1"/>
                </a:solidFill>
                <a:latin typeface="ITC Stone Serif Std Medium"/>
              </a:rPr>
              <a:t>or by bariatric surgery </a:t>
            </a:r>
            <a:r>
              <a:rPr lang="en-US" sz="2800" dirty="0" smtClean="0">
                <a:solidFill>
                  <a:schemeClr val="bg1"/>
                </a:solidFill>
                <a:latin typeface="ITC Stone Serif Std Medium"/>
              </a:rPr>
              <a:t>. </a:t>
            </a:r>
            <a:r>
              <a:rPr lang="en-US" sz="2800" dirty="0">
                <a:solidFill>
                  <a:schemeClr val="bg1"/>
                </a:solidFill>
                <a:latin typeface="ITC Stone Serif Std Medium"/>
              </a:rPr>
              <a:t>This suggests that in obesity the increase in serum TSH (in the absence of thyroid autoantibodies) is likely an adaptive response </a:t>
            </a:r>
            <a:r>
              <a:rPr lang="en-US" sz="2800" dirty="0" smtClean="0">
                <a:solidFill>
                  <a:schemeClr val="bg1"/>
                </a:solidFill>
                <a:latin typeface="ITC Stone Serif Std Medium"/>
              </a:rPr>
              <a:t> </a:t>
            </a:r>
            <a:r>
              <a:rPr lang="en-US" sz="2800" dirty="0">
                <a:solidFill>
                  <a:schemeClr val="bg1"/>
                </a:solidFill>
                <a:latin typeface="ITC Stone Serif Std Medium"/>
              </a:rPr>
              <a:t>rather than the primary event </a:t>
            </a:r>
            <a:r>
              <a:rPr lang="en-US" sz="2800" dirty="0" smtClean="0">
                <a:solidFill>
                  <a:schemeClr val="bg1"/>
                </a:solidFill>
                <a:latin typeface="ITC Stone Serif Std Medium"/>
              </a:rPr>
              <a:t>. </a:t>
            </a:r>
            <a:r>
              <a:rPr lang="en-US" sz="2800" dirty="0">
                <a:solidFill>
                  <a:schemeClr val="bg1"/>
                </a:solidFill>
                <a:latin typeface="ITC Stone Serif Std Medium"/>
              </a:rPr>
              <a:t>Thus, hyperthyrotropinaemia associated with obesity must be </a:t>
            </a:r>
            <a:r>
              <a:rPr lang="en-US" sz="2800" dirty="0">
                <a:solidFill>
                  <a:srgbClr val="FFFF00"/>
                </a:solidFill>
                <a:latin typeface="ITC Stone Serif Std Medium"/>
              </a:rPr>
              <a:t>differentiated from auto-immune-related subclinical hypothyroidism.</a:t>
            </a:r>
            <a:r>
              <a:rPr lang="en-US" sz="2800" dirty="0">
                <a:solidFill>
                  <a:schemeClr val="bg1"/>
                </a:solidFill>
                <a:latin typeface="ITC Stone Serif Std Medium"/>
              </a:rPr>
              <a:t> </a:t>
            </a:r>
            <a:endParaRPr lang="en-US" sz="2800" dirty="0">
              <a:solidFill>
                <a:schemeClr val="bg1"/>
              </a:solidFill>
            </a:endParaRPr>
          </a:p>
        </p:txBody>
      </p:sp>
    </p:spTree>
    <p:extLst>
      <p:ext uri="{BB962C8B-B14F-4D97-AF65-F5344CB8AC3E}">
        <p14:creationId xmlns:p14="http://schemas.microsoft.com/office/powerpoint/2010/main" val="4205229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7962" y="324787"/>
            <a:ext cx="11451101" cy="1685846"/>
          </a:xfrm>
          <a:prstGeom prst="rect">
            <a:avLst/>
          </a:prstGeom>
        </p:spPr>
        <p:txBody>
          <a:bodyPr wrap="square">
            <a:spAutoFit/>
          </a:bodyPr>
          <a:lstStyle/>
          <a:p>
            <a:pPr>
              <a:lnSpc>
                <a:spcPct val="150000"/>
              </a:lnSpc>
            </a:pPr>
            <a:r>
              <a:rPr lang="en-US" sz="2400" dirty="0">
                <a:solidFill>
                  <a:schemeClr val="bg1"/>
                </a:solidFill>
                <a:latin typeface="ITC Stone Serif Std Medium"/>
              </a:rPr>
              <a:t>According to American guidelines </a:t>
            </a:r>
            <a:r>
              <a:rPr lang="en-US" sz="2400" dirty="0" smtClean="0">
                <a:solidFill>
                  <a:schemeClr val="bg1"/>
                </a:solidFill>
                <a:latin typeface="ITC Stone Serif Std Medium"/>
              </a:rPr>
              <a:t>, </a:t>
            </a:r>
            <a:r>
              <a:rPr lang="en-US" sz="2400" dirty="0">
                <a:solidFill>
                  <a:srgbClr val="FFFF00"/>
                </a:solidFill>
                <a:latin typeface="ITC Stone Serif Std Medium"/>
              </a:rPr>
              <a:t>TSH is the best screening test </a:t>
            </a:r>
            <a:r>
              <a:rPr lang="en-US" sz="2400" dirty="0">
                <a:solidFill>
                  <a:schemeClr val="bg1"/>
                </a:solidFill>
                <a:latin typeface="ITC Stone Serif Std Medium"/>
              </a:rPr>
              <a:t>for thyroid dysfunction for the vast majority of clinical situations, in which normal TSH is enough to </a:t>
            </a:r>
            <a:r>
              <a:rPr lang="en-US" sz="2400" b="1" i="1" u="sng" dirty="0">
                <a:solidFill>
                  <a:schemeClr val="bg1"/>
                </a:solidFill>
                <a:latin typeface="ITC Stone Serif Std Medium"/>
              </a:rPr>
              <a:t>rule out </a:t>
            </a:r>
            <a:r>
              <a:rPr lang="en-US" sz="2400" dirty="0">
                <a:solidFill>
                  <a:schemeClr val="bg1"/>
                </a:solidFill>
                <a:latin typeface="ITC Stone Serif Std Medium"/>
              </a:rPr>
              <a:t>primary hypothyroidism</a:t>
            </a:r>
            <a:r>
              <a:rPr lang="en-US" dirty="0">
                <a:solidFill>
                  <a:schemeClr val="bg1"/>
                </a:solidFill>
                <a:latin typeface="ITC Stone Serif Std Medium"/>
              </a:rPr>
              <a:t>. </a:t>
            </a:r>
            <a:endParaRPr lang="en-US" dirty="0">
              <a:solidFill>
                <a:schemeClr val="bg1"/>
              </a:solidFill>
            </a:endParaRPr>
          </a:p>
        </p:txBody>
      </p:sp>
      <p:sp>
        <p:nvSpPr>
          <p:cNvPr id="3" name="Rectangle 2"/>
          <p:cNvSpPr/>
          <p:nvPr/>
        </p:nvSpPr>
        <p:spPr>
          <a:xfrm>
            <a:off x="407962" y="2271444"/>
            <a:ext cx="11451101" cy="1694695"/>
          </a:xfrm>
          <a:prstGeom prst="rect">
            <a:avLst/>
          </a:prstGeom>
        </p:spPr>
        <p:txBody>
          <a:bodyPr wrap="square">
            <a:spAutoFit/>
          </a:bodyPr>
          <a:lstStyle/>
          <a:p>
            <a:pPr>
              <a:lnSpc>
                <a:spcPct val="150000"/>
              </a:lnSpc>
            </a:pPr>
            <a:r>
              <a:rPr lang="en-US" sz="2400" i="1" dirty="0">
                <a:solidFill>
                  <a:srgbClr val="FFFF00"/>
                </a:solidFill>
                <a:latin typeface="ITC Stone Serif Std Medium"/>
              </a:rPr>
              <a:t>Central hypothyroidism</a:t>
            </a:r>
            <a:r>
              <a:rPr lang="en-US" sz="2400" dirty="0">
                <a:solidFill>
                  <a:schemeClr val="bg1"/>
                </a:solidFill>
                <a:latin typeface="ITC Stone Serif Std Medium"/>
              </a:rPr>
              <a:t>, with low-to-normal TSH concentrations and a disproportionately low concentration of fT4, is rare representing </a:t>
            </a:r>
            <a:r>
              <a:rPr lang="en-US" sz="2400" dirty="0">
                <a:solidFill>
                  <a:srgbClr val="FFFF00"/>
                </a:solidFill>
                <a:latin typeface="ITC Stone Serif Std Medium"/>
              </a:rPr>
              <a:t>less than 1% </a:t>
            </a:r>
            <a:r>
              <a:rPr lang="en-US" sz="2400" dirty="0">
                <a:solidFill>
                  <a:schemeClr val="bg1"/>
                </a:solidFill>
                <a:latin typeface="ITC Stone Serif Std Medium"/>
              </a:rPr>
              <a:t>of cases of hypothyroidism </a:t>
            </a:r>
            <a:endParaRPr lang="en-US" sz="2400" dirty="0">
              <a:solidFill>
                <a:schemeClr val="bg1"/>
              </a:solidFill>
            </a:endParaRPr>
          </a:p>
        </p:txBody>
      </p:sp>
      <p:sp>
        <p:nvSpPr>
          <p:cNvPr id="4" name="Rectangle 3"/>
          <p:cNvSpPr/>
          <p:nvPr/>
        </p:nvSpPr>
        <p:spPr>
          <a:xfrm>
            <a:off x="407962" y="4055310"/>
            <a:ext cx="11451101" cy="2802690"/>
          </a:xfrm>
          <a:prstGeom prst="rect">
            <a:avLst/>
          </a:prstGeom>
        </p:spPr>
        <p:txBody>
          <a:bodyPr wrap="square">
            <a:spAutoFit/>
          </a:bodyPr>
          <a:lstStyle/>
          <a:p>
            <a:pPr>
              <a:lnSpc>
                <a:spcPct val="150000"/>
              </a:lnSpc>
            </a:pPr>
            <a:r>
              <a:rPr lang="en-US" sz="2400" dirty="0">
                <a:solidFill>
                  <a:schemeClr val="bg1"/>
                </a:solidFill>
                <a:latin typeface="ITC Stone Serif Std Medium"/>
              </a:rPr>
              <a:t>Thus, fT4 has to be measured only if TSH is elevated or if disorders other than primary hypothyroidism are suspected, notably if there is a suggestion of </a:t>
            </a:r>
            <a:r>
              <a:rPr lang="en-US" sz="2400" u="sng" dirty="0">
                <a:solidFill>
                  <a:schemeClr val="bg1"/>
                </a:solidFill>
                <a:latin typeface="ITC Stone Serif Std Medium"/>
              </a:rPr>
              <a:t>pituitary </a:t>
            </a:r>
            <a:r>
              <a:rPr lang="en-US" sz="2400" u="sng" dirty="0" smtClean="0">
                <a:solidFill>
                  <a:schemeClr val="bg1"/>
                </a:solidFill>
                <a:latin typeface="ITC Stone Serif Std Medium"/>
              </a:rPr>
              <a:t>disease</a:t>
            </a:r>
            <a:r>
              <a:rPr lang="en-US" sz="2400" dirty="0" smtClean="0">
                <a:solidFill>
                  <a:schemeClr val="bg1"/>
                </a:solidFill>
                <a:latin typeface="ITC Stone Serif Std Medium"/>
              </a:rPr>
              <a:t>, </a:t>
            </a:r>
            <a:r>
              <a:rPr lang="en-US" sz="2400" u="sng" dirty="0">
                <a:solidFill>
                  <a:schemeClr val="bg1"/>
                </a:solidFill>
                <a:latin typeface="ITC Stone Serif Std Medium"/>
              </a:rPr>
              <a:t>thyroid hormone resistance syndrome</a:t>
            </a:r>
            <a:r>
              <a:rPr lang="en-US" sz="2400" dirty="0">
                <a:solidFill>
                  <a:schemeClr val="bg1"/>
                </a:solidFill>
                <a:latin typeface="ITC Stone Serif Std Medium"/>
              </a:rPr>
              <a:t>, or </a:t>
            </a:r>
            <a:r>
              <a:rPr lang="en-US" sz="2400" u="sng" dirty="0">
                <a:solidFill>
                  <a:schemeClr val="bg1"/>
                </a:solidFill>
                <a:latin typeface="ITC Stone Serif Std Medium"/>
              </a:rPr>
              <a:t>symptoms of hypothyroidism </a:t>
            </a:r>
            <a:r>
              <a:rPr lang="en-US" sz="2400" u="sng" dirty="0" smtClean="0">
                <a:solidFill>
                  <a:schemeClr val="bg1"/>
                </a:solidFill>
                <a:latin typeface="ITC Stone Serif Std Medium"/>
              </a:rPr>
              <a:t>with </a:t>
            </a:r>
            <a:r>
              <a:rPr lang="en-US" sz="2400" u="sng" dirty="0">
                <a:solidFill>
                  <a:schemeClr val="bg1"/>
                </a:solidFill>
                <a:latin typeface="ITC Stone Serif Std Medium"/>
              </a:rPr>
              <a:t>normal TSH</a:t>
            </a:r>
            <a:r>
              <a:rPr lang="en-US" sz="2400" dirty="0">
                <a:solidFill>
                  <a:schemeClr val="bg1"/>
                </a:solidFill>
                <a:latin typeface="ITC Stone Serif Std Medium"/>
              </a:rPr>
              <a:t> </a:t>
            </a:r>
            <a:r>
              <a:rPr lang="en-US" sz="2400" dirty="0" smtClean="0">
                <a:solidFill>
                  <a:schemeClr val="bg1"/>
                </a:solidFill>
                <a:latin typeface="ITC Stone Serif Std Medium"/>
              </a:rPr>
              <a:t>. </a:t>
            </a:r>
            <a:r>
              <a:rPr lang="en-US" sz="2400" dirty="0">
                <a:solidFill>
                  <a:schemeClr val="bg1"/>
                </a:solidFill>
                <a:latin typeface="ITC Stone Serif Std Medium"/>
              </a:rPr>
              <a:t>In these situations, free T4 should be measured instead of total T4 </a:t>
            </a:r>
            <a:endParaRPr lang="en-US" sz="2400" dirty="0">
              <a:solidFill>
                <a:schemeClr val="bg1"/>
              </a:solidFill>
            </a:endParaRPr>
          </a:p>
        </p:txBody>
      </p:sp>
    </p:spTree>
    <p:extLst>
      <p:ext uri="{BB962C8B-B14F-4D97-AF65-F5344CB8AC3E}">
        <p14:creationId xmlns:p14="http://schemas.microsoft.com/office/powerpoint/2010/main" val="2177242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9828" y="390770"/>
            <a:ext cx="11422966" cy="830997"/>
          </a:xfrm>
          <a:prstGeom prst="rect">
            <a:avLst/>
          </a:prstGeom>
        </p:spPr>
        <p:txBody>
          <a:bodyPr wrap="square">
            <a:spAutoFit/>
          </a:bodyPr>
          <a:lstStyle/>
          <a:p>
            <a:r>
              <a:rPr lang="en-US" sz="2400" dirty="0" smtClean="0">
                <a:solidFill>
                  <a:schemeClr val="bg1"/>
                </a:solidFill>
                <a:latin typeface="ITC Stone Serif Std Medium"/>
              </a:rPr>
              <a:t> </a:t>
            </a:r>
            <a:r>
              <a:rPr lang="en-US" sz="2400" i="1" u="sng" dirty="0" smtClean="0">
                <a:solidFill>
                  <a:schemeClr val="bg1"/>
                </a:solidFill>
                <a:latin typeface="ITC Stone Serif Std Medium"/>
              </a:rPr>
              <a:t>Raised of thyroid </a:t>
            </a:r>
            <a:r>
              <a:rPr lang="en-US" sz="2400" i="1" u="sng" dirty="0">
                <a:solidFill>
                  <a:schemeClr val="bg1"/>
                </a:solidFill>
                <a:latin typeface="ITC Stone Serif Std Medium"/>
              </a:rPr>
              <a:t>concentrations </a:t>
            </a:r>
            <a:r>
              <a:rPr lang="en-US" sz="2400" i="1" u="sng" dirty="0" smtClean="0">
                <a:solidFill>
                  <a:schemeClr val="bg1"/>
                </a:solidFill>
                <a:latin typeface="ITC Stone Serif Std Medium"/>
              </a:rPr>
              <a:t>antibodies </a:t>
            </a:r>
            <a:r>
              <a:rPr lang="en-US" sz="2400" dirty="0">
                <a:solidFill>
                  <a:schemeClr val="bg1"/>
                </a:solidFill>
                <a:latin typeface="ITC Stone Serif Std Medium"/>
              </a:rPr>
              <a:t>are detected in about </a:t>
            </a:r>
            <a:r>
              <a:rPr lang="en-US" sz="2400" dirty="0">
                <a:solidFill>
                  <a:srgbClr val="FFFF00"/>
                </a:solidFill>
                <a:latin typeface="ITC Stone Serif Std Medium"/>
              </a:rPr>
              <a:t>11%</a:t>
            </a:r>
            <a:r>
              <a:rPr lang="en-US" sz="2400" dirty="0">
                <a:solidFill>
                  <a:schemeClr val="bg1"/>
                </a:solidFill>
                <a:latin typeface="ITC Stone Serif Std Medium"/>
              </a:rPr>
              <a:t> of the general population </a:t>
            </a:r>
            <a:r>
              <a:rPr lang="en-US" sz="2400" dirty="0" smtClean="0">
                <a:solidFill>
                  <a:schemeClr val="bg1"/>
                </a:solidFill>
                <a:latin typeface="ITC Stone Serif Std Medium"/>
              </a:rPr>
              <a:t>.</a:t>
            </a:r>
            <a:endParaRPr lang="en-US" sz="2400" dirty="0">
              <a:solidFill>
                <a:schemeClr val="bg1"/>
              </a:solidFill>
            </a:endParaRPr>
          </a:p>
        </p:txBody>
      </p:sp>
      <p:sp>
        <p:nvSpPr>
          <p:cNvPr id="3" name="Rectangle 2"/>
          <p:cNvSpPr/>
          <p:nvPr/>
        </p:nvSpPr>
        <p:spPr>
          <a:xfrm>
            <a:off x="379828" y="1687175"/>
            <a:ext cx="11422966" cy="1140697"/>
          </a:xfrm>
          <a:prstGeom prst="rect">
            <a:avLst/>
          </a:prstGeom>
        </p:spPr>
        <p:txBody>
          <a:bodyPr wrap="square">
            <a:spAutoFit/>
          </a:bodyPr>
          <a:lstStyle/>
          <a:p>
            <a:pPr>
              <a:lnSpc>
                <a:spcPct val="150000"/>
              </a:lnSpc>
            </a:pPr>
            <a:r>
              <a:rPr lang="en-US" sz="2400" dirty="0">
                <a:solidFill>
                  <a:schemeClr val="bg1"/>
                </a:solidFill>
                <a:latin typeface="ITC Stone Serif Std Medium"/>
              </a:rPr>
              <a:t>Thyroid antibody profiles are helpful to </a:t>
            </a:r>
            <a:r>
              <a:rPr lang="en-US" sz="2400" dirty="0">
                <a:solidFill>
                  <a:srgbClr val="FFFF00"/>
                </a:solidFill>
                <a:latin typeface="ITC Stone Serif Std Medium"/>
              </a:rPr>
              <a:t>diagnose autoimmune hypothyroidism </a:t>
            </a:r>
            <a:r>
              <a:rPr lang="en-US" sz="2400" dirty="0">
                <a:solidFill>
                  <a:schemeClr val="bg1"/>
                </a:solidFill>
                <a:latin typeface="ITC Stone Serif Std Medium"/>
              </a:rPr>
              <a:t>and to determine patients at risk of developing hypothyroidism. </a:t>
            </a:r>
            <a:endParaRPr lang="en-US" sz="2400" dirty="0">
              <a:solidFill>
                <a:schemeClr val="bg1"/>
              </a:solidFill>
            </a:endParaRPr>
          </a:p>
        </p:txBody>
      </p:sp>
      <p:sp>
        <p:nvSpPr>
          <p:cNvPr id="4" name="Rectangle 3"/>
          <p:cNvSpPr/>
          <p:nvPr/>
        </p:nvSpPr>
        <p:spPr>
          <a:xfrm>
            <a:off x="379828" y="3352912"/>
            <a:ext cx="11422966" cy="1754326"/>
          </a:xfrm>
          <a:prstGeom prst="rect">
            <a:avLst/>
          </a:prstGeom>
        </p:spPr>
        <p:txBody>
          <a:bodyPr wrap="square">
            <a:spAutoFit/>
          </a:bodyPr>
          <a:lstStyle/>
          <a:p>
            <a:pPr>
              <a:lnSpc>
                <a:spcPct val="150000"/>
              </a:lnSpc>
            </a:pPr>
            <a:r>
              <a:rPr lang="en-US" sz="2400" dirty="0">
                <a:solidFill>
                  <a:schemeClr val="bg1"/>
                </a:solidFill>
                <a:latin typeface="ITC Stone Serif Std Medium"/>
              </a:rPr>
              <a:t>In patients with increased TSH, thyroid peroxidase (TPO) antibodies can predict progression to </a:t>
            </a:r>
            <a:r>
              <a:rPr lang="en-US" sz="2400" dirty="0">
                <a:solidFill>
                  <a:srgbClr val="FFFF00"/>
                </a:solidFill>
                <a:latin typeface="ITC Stone Serif Std Medium"/>
              </a:rPr>
              <a:t>overt disease</a:t>
            </a:r>
            <a:r>
              <a:rPr lang="en-US" sz="2400" dirty="0">
                <a:solidFill>
                  <a:schemeClr val="bg1"/>
                </a:solidFill>
                <a:latin typeface="ITC Stone Serif Std Medium"/>
              </a:rPr>
              <a:t>, with TPO antibodies </a:t>
            </a:r>
            <a:r>
              <a:rPr lang="en-US" sz="2400" dirty="0">
                <a:solidFill>
                  <a:srgbClr val="FFFF00"/>
                </a:solidFill>
                <a:latin typeface="ITC Stone Serif Std Medium"/>
              </a:rPr>
              <a:t>levels </a:t>
            </a:r>
            <a:r>
              <a:rPr lang="en-US" sz="2400" dirty="0">
                <a:solidFill>
                  <a:srgbClr val="FFFF00"/>
                </a:solidFill>
                <a:latin typeface="STIXGeneral"/>
              </a:rPr>
              <a:t>&gt;</a:t>
            </a:r>
            <a:r>
              <a:rPr lang="en-US" sz="2400" dirty="0">
                <a:solidFill>
                  <a:srgbClr val="FFFF00"/>
                </a:solidFill>
                <a:latin typeface="ITC Stone Serif Std Medium"/>
              </a:rPr>
              <a:t>500 IU/mL </a:t>
            </a:r>
            <a:r>
              <a:rPr lang="en-US" sz="2400" dirty="0">
                <a:solidFill>
                  <a:schemeClr val="bg1"/>
                </a:solidFill>
                <a:latin typeface="ITC Stone Serif Std Medium"/>
              </a:rPr>
              <a:t>indicating an increased risk to progress </a:t>
            </a:r>
            <a:r>
              <a:rPr lang="en-US" sz="2400" dirty="0" smtClean="0">
                <a:solidFill>
                  <a:schemeClr val="bg1"/>
                </a:solidFill>
                <a:latin typeface="ITC Stone Serif Std Medium"/>
              </a:rPr>
              <a:t>.</a:t>
            </a:r>
            <a:endParaRPr lang="en-US" sz="2400" dirty="0">
              <a:solidFill>
                <a:schemeClr val="bg1"/>
              </a:solidFill>
            </a:endParaRPr>
          </a:p>
        </p:txBody>
      </p:sp>
      <p:sp>
        <p:nvSpPr>
          <p:cNvPr id="5" name="Rectangle 4"/>
          <p:cNvSpPr/>
          <p:nvPr/>
        </p:nvSpPr>
        <p:spPr>
          <a:xfrm>
            <a:off x="379828" y="5372534"/>
            <a:ext cx="11422966" cy="830997"/>
          </a:xfrm>
          <a:prstGeom prst="rect">
            <a:avLst/>
          </a:prstGeom>
        </p:spPr>
        <p:txBody>
          <a:bodyPr wrap="square">
            <a:spAutoFit/>
          </a:bodyPr>
          <a:lstStyle/>
          <a:p>
            <a:r>
              <a:rPr lang="en-US" sz="2400" dirty="0">
                <a:solidFill>
                  <a:schemeClr val="bg1"/>
                </a:solidFill>
                <a:latin typeface="ITC Stone Serif Std Medium"/>
              </a:rPr>
              <a:t>Thus, assessment of TPO antibodies is recommended in case of subclinical hypothyroidism </a:t>
            </a:r>
            <a:r>
              <a:rPr lang="en-US" sz="2400" dirty="0" smtClean="0">
                <a:solidFill>
                  <a:schemeClr val="bg1"/>
                </a:solidFill>
                <a:latin typeface="ITC Stone Serif Std Medium"/>
              </a:rPr>
              <a:t>.</a:t>
            </a:r>
            <a:endParaRPr lang="en-US" sz="2400" dirty="0">
              <a:solidFill>
                <a:schemeClr val="bg1"/>
              </a:solidFill>
            </a:endParaRPr>
          </a:p>
        </p:txBody>
      </p:sp>
    </p:spTree>
    <p:extLst>
      <p:ext uri="{BB962C8B-B14F-4D97-AF65-F5344CB8AC3E}">
        <p14:creationId xmlns:p14="http://schemas.microsoft.com/office/powerpoint/2010/main" val="981864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65759" y="629921"/>
            <a:ext cx="11282289" cy="1754326"/>
          </a:xfrm>
          <a:prstGeom prst="rect">
            <a:avLst/>
          </a:prstGeom>
        </p:spPr>
        <p:txBody>
          <a:bodyPr wrap="square">
            <a:spAutoFit/>
          </a:bodyPr>
          <a:lstStyle/>
          <a:p>
            <a:pPr>
              <a:lnSpc>
                <a:spcPct val="150000"/>
              </a:lnSpc>
            </a:pPr>
            <a:r>
              <a:rPr lang="en-US" sz="2400" dirty="0">
                <a:solidFill>
                  <a:schemeClr val="bg1"/>
                </a:solidFill>
                <a:latin typeface="ITC Stone Serif Std Medium"/>
              </a:rPr>
              <a:t>Measurement of total or free triiodothyronine (T3) is not useful to detect hypothyroidism </a:t>
            </a:r>
            <a:r>
              <a:rPr lang="en-US" sz="2400" dirty="0" smtClean="0">
                <a:solidFill>
                  <a:schemeClr val="bg1"/>
                </a:solidFill>
                <a:latin typeface="ITC Stone Serif Std Medium"/>
              </a:rPr>
              <a:t> </a:t>
            </a:r>
            <a:r>
              <a:rPr lang="en-US" sz="2400" dirty="0">
                <a:solidFill>
                  <a:schemeClr val="bg1"/>
                </a:solidFill>
                <a:latin typeface="ITC Stone Serif Std Medium"/>
              </a:rPr>
              <a:t>as levels </a:t>
            </a:r>
            <a:r>
              <a:rPr lang="en-US" sz="2400" dirty="0">
                <a:solidFill>
                  <a:srgbClr val="FFFF00"/>
                </a:solidFill>
                <a:latin typeface="ITC Stone Serif Std Medium"/>
              </a:rPr>
              <a:t>are </a:t>
            </a:r>
            <a:r>
              <a:rPr lang="en-US" sz="2400" dirty="0">
                <a:solidFill>
                  <a:srgbClr val="FFFF00"/>
                </a:solidFill>
              </a:rPr>
              <a:t>often normal </a:t>
            </a:r>
            <a:r>
              <a:rPr lang="en-US" sz="2400" dirty="0">
                <a:solidFill>
                  <a:schemeClr val="bg1"/>
                </a:solidFill>
              </a:rPr>
              <a:t>due to hyperstimulation of the remaining functioning thyroid tissue by elevated TSH. </a:t>
            </a:r>
          </a:p>
        </p:txBody>
      </p:sp>
      <p:sp>
        <p:nvSpPr>
          <p:cNvPr id="4" name="Rectangle 3"/>
          <p:cNvSpPr/>
          <p:nvPr/>
        </p:nvSpPr>
        <p:spPr>
          <a:xfrm>
            <a:off x="365759" y="3522507"/>
            <a:ext cx="11282289" cy="2308324"/>
          </a:xfrm>
          <a:prstGeom prst="rect">
            <a:avLst/>
          </a:prstGeom>
        </p:spPr>
        <p:txBody>
          <a:bodyPr wrap="square">
            <a:spAutoFit/>
          </a:bodyPr>
          <a:lstStyle/>
          <a:p>
            <a:pPr>
              <a:lnSpc>
                <a:spcPct val="150000"/>
              </a:lnSpc>
            </a:pPr>
            <a:r>
              <a:rPr lang="en-US" sz="2400" dirty="0">
                <a:solidFill>
                  <a:schemeClr val="bg1"/>
                </a:solidFill>
                <a:latin typeface="ITC Stone Serif Std Medium"/>
              </a:rPr>
              <a:t>Moreover, FT3 level is difficult to interpret because many acute or chronic extra-thyroidal conditions (involving nutritional status and systemic inflammation) can reduce the conversion of T4 to T3, a mechanism known as ‘non-thyroidal illness’, ‘euthyroid sick syndrome’ or </a:t>
            </a:r>
            <a:r>
              <a:rPr lang="en-US" sz="2400" b="1" i="1" dirty="0">
                <a:solidFill>
                  <a:srgbClr val="FFFF00"/>
                </a:solidFill>
                <a:latin typeface="ITC Stone Serif Std Medium"/>
              </a:rPr>
              <a:t>‘low-T3 syndrome </a:t>
            </a:r>
            <a:endParaRPr lang="en-US" sz="2400" b="1" i="1" dirty="0">
              <a:solidFill>
                <a:srgbClr val="FFFF00"/>
              </a:solidFill>
            </a:endParaRPr>
          </a:p>
        </p:txBody>
      </p:sp>
    </p:spTree>
    <p:extLst>
      <p:ext uri="{BB962C8B-B14F-4D97-AF65-F5344CB8AC3E}">
        <p14:creationId xmlns:p14="http://schemas.microsoft.com/office/powerpoint/2010/main" val="1877284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1520" y="600783"/>
            <a:ext cx="11000936" cy="5139548"/>
          </a:xfrm>
          <a:prstGeom prst="rect">
            <a:avLst/>
          </a:prstGeom>
        </p:spPr>
        <p:txBody>
          <a:bodyPr wrap="square">
            <a:spAutoFit/>
          </a:bodyPr>
          <a:lstStyle/>
          <a:p>
            <a:pPr>
              <a:lnSpc>
                <a:spcPct val="200000"/>
              </a:lnSpc>
            </a:pPr>
            <a:r>
              <a:rPr lang="en-US" sz="2800" dirty="0">
                <a:solidFill>
                  <a:schemeClr val="bg1"/>
                </a:solidFill>
                <a:latin typeface="ITC Stone Serif Std Medium"/>
              </a:rPr>
              <a:t>There are very few data on the incidence of non-thyroidal illness in the obese population </a:t>
            </a:r>
            <a:r>
              <a:rPr lang="en-US" sz="2800" i="1" dirty="0">
                <a:solidFill>
                  <a:srgbClr val="FFFF00"/>
                </a:solidFill>
                <a:latin typeface="ITC Stone Serif Std Medium"/>
              </a:rPr>
              <a:t>but one publication suggested that inflammation may increase non-thyroidal illness in obesity </a:t>
            </a:r>
            <a:r>
              <a:rPr lang="en-US" sz="2800" dirty="0" smtClean="0">
                <a:solidFill>
                  <a:schemeClr val="bg1"/>
                </a:solidFill>
                <a:latin typeface="ITC Stone Serif Std Medium"/>
              </a:rPr>
              <a:t>. </a:t>
            </a:r>
            <a:r>
              <a:rPr lang="en-US" sz="2800" i="1" u="sng" dirty="0">
                <a:solidFill>
                  <a:schemeClr val="bg1"/>
                </a:solidFill>
                <a:latin typeface="ITC Stone Serif Std Medium"/>
              </a:rPr>
              <a:t>In contrast</a:t>
            </a:r>
            <a:r>
              <a:rPr lang="en-US" sz="2800" dirty="0">
                <a:solidFill>
                  <a:schemeClr val="bg1"/>
                </a:solidFill>
                <a:latin typeface="ITC Stone Serif Std Medium"/>
              </a:rPr>
              <a:t>, FT3 has been described to be </a:t>
            </a:r>
            <a:r>
              <a:rPr lang="en-US" sz="2800" b="1" i="1" dirty="0">
                <a:solidFill>
                  <a:schemeClr val="bg1"/>
                </a:solidFill>
                <a:latin typeface="ITC Stone Serif Std Medium"/>
              </a:rPr>
              <a:t>higher in obesity </a:t>
            </a:r>
            <a:r>
              <a:rPr lang="en-US" sz="2800" dirty="0">
                <a:solidFill>
                  <a:schemeClr val="bg1"/>
                </a:solidFill>
                <a:latin typeface="ITC Stone Serif Std Medium"/>
              </a:rPr>
              <a:t>than in lean people, this being mainly related to the </a:t>
            </a:r>
            <a:r>
              <a:rPr lang="en-US" sz="2800" i="1" dirty="0">
                <a:solidFill>
                  <a:srgbClr val="FFFF00"/>
                </a:solidFill>
                <a:latin typeface="ITC Stone Serif Std Medium"/>
              </a:rPr>
              <a:t>nutritional status </a:t>
            </a:r>
            <a:r>
              <a:rPr lang="en-US" sz="2800" dirty="0" smtClean="0">
                <a:solidFill>
                  <a:schemeClr val="bg1"/>
                </a:solidFill>
                <a:latin typeface="ITC Stone Serif Std Medium"/>
              </a:rPr>
              <a:t>. </a:t>
            </a:r>
            <a:r>
              <a:rPr lang="en-US" sz="2800" dirty="0">
                <a:solidFill>
                  <a:schemeClr val="bg1"/>
                </a:solidFill>
                <a:latin typeface="ITC Stone Serif Std Medium"/>
              </a:rPr>
              <a:t>This shows that the interpretation of FT3 in obesity is not straightforward. </a:t>
            </a:r>
            <a:endParaRPr lang="en-US" sz="2800" dirty="0">
              <a:solidFill>
                <a:schemeClr val="bg1"/>
              </a:solidFill>
            </a:endParaRPr>
          </a:p>
        </p:txBody>
      </p:sp>
    </p:spTree>
    <p:extLst>
      <p:ext uri="{BB962C8B-B14F-4D97-AF65-F5344CB8AC3E}">
        <p14:creationId xmlns:p14="http://schemas.microsoft.com/office/powerpoint/2010/main" val="10357901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4576" y="479607"/>
            <a:ext cx="11062741" cy="6124754"/>
          </a:xfrm>
          <a:prstGeom prst="rect">
            <a:avLst/>
          </a:prstGeom>
        </p:spPr>
        <p:txBody>
          <a:bodyPr wrap="square">
            <a:spAutoFit/>
          </a:bodyPr>
          <a:lstStyle/>
          <a:p>
            <a:pPr algn="just">
              <a:lnSpc>
                <a:spcPct val="200000"/>
              </a:lnSpc>
            </a:pPr>
            <a:r>
              <a:rPr lang="en-US" sz="2800" b="1" u="sng" dirty="0">
                <a:solidFill>
                  <a:schemeClr val="bg1"/>
                </a:solidFill>
                <a:latin typeface="ITC Stone Serif Std Bold"/>
              </a:rPr>
              <a:t>R.2.1</a:t>
            </a:r>
            <a:r>
              <a:rPr lang="en-US" sz="2800" b="1" dirty="0">
                <a:solidFill>
                  <a:schemeClr val="bg1"/>
                </a:solidFill>
                <a:latin typeface="ITC Stone Serif Std Bold"/>
              </a:rPr>
              <a:t>. </a:t>
            </a:r>
            <a:r>
              <a:rPr lang="en-US" sz="2800" dirty="0">
                <a:solidFill>
                  <a:schemeClr val="bg1"/>
                </a:solidFill>
                <a:latin typeface="ITC Stone Serif Std Medium"/>
              </a:rPr>
              <a:t>We recommend that </a:t>
            </a:r>
            <a:r>
              <a:rPr lang="en-US" sz="2800" b="1" i="1" dirty="0">
                <a:solidFill>
                  <a:srgbClr val="FFFF00"/>
                </a:solidFill>
                <a:latin typeface="ITC Stone Serif Std Medium"/>
              </a:rPr>
              <a:t>all patients </a:t>
            </a:r>
            <a:r>
              <a:rPr lang="en-US" sz="2800" dirty="0">
                <a:solidFill>
                  <a:schemeClr val="bg1"/>
                </a:solidFill>
                <a:latin typeface="ITC Stone Serif Std Medium"/>
              </a:rPr>
              <a:t>with obesity are tested for </a:t>
            </a:r>
            <a:r>
              <a:rPr lang="en-US" sz="2800" b="1" i="1" dirty="0">
                <a:solidFill>
                  <a:srgbClr val="FFFF00"/>
                </a:solidFill>
                <a:latin typeface="ITC Stone Serif Std Medium"/>
              </a:rPr>
              <a:t>thyroid function </a:t>
            </a:r>
            <a:r>
              <a:rPr lang="en-US" sz="2800" dirty="0">
                <a:solidFill>
                  <a:schemeClr val="bg1"/>
                </a:solidFill>
                <a:latin typeface="ITC Stone Serif Std Medium"/>
              </a:rPr>
              <a:t>(+++0). </a:t>
            </a:r>
          </a:p>
          <a:p>
            <a:pPr algn="just">
              <a:lnSpc>
                <a:spcPct val="200000"/>
              </a:lnSpc>
            </a:pPr>
            <a:r>
              <a:rPr lang="en-US" sz="2800" b="1" u="sng" dirty="0">
                <a:solidFill>
                  <a:schemeClr val="bg1"/>
                </a:solidFill>
                <a:latin typeface="ITC Stone Serif Std Bold"/>
              </a:rPr>
              <a:t>R.2.2</a:t>
            </a:r>
            <a:r>
              <a:rPr lang="en-US" sz="2800" b="1" dirty="0">
                <a:solidFill>
                  <a:schemeClr val="bg1"/>
                </a:solidFill>
                <a:latin typeface="ITC Stone Serif Std Bold"/>
              </a:rPr>
              <a:t>. </a:t>
            </a:r>
            <a:r>
              <a:rPr lang="en-US" sz="2800" dirty="0">
                <a:solidFill>
                  <a:schemeClr val="bg1"/>
                </a:solidFill>
                <a:latin typeface="ITC Stone Serif Std Medium"/>
              </a:rPr>
              <a:t>We recommend that testing for hypothyroidism is based on TSH; </a:t>
            </a:r>
            <a:r>
              <a:rPr lang="en-US" sz="2800" b="1" i="1" dirty="0">
                <a:solidFill>
                  <a:srgbClr val="FFFF00"/>
                </a:solidFill>
                <a:latin typeface="ITC Stone Serif Std Medium"/>
              </a:rPr>
              <a:t>if TSH is elevated</a:t>
            </a:r>
            <a:r>
              <a:rPr lang="en-US" sz="2800" dirty="0">
                <a:solidFill>
                  <a:schemeClr val="bg1"/>
                </a:solidFill>
                <a:latin typeface="ITC Stone Serif Std Medium"/>
              </a:rPr>
              <a:t>, free T4 and antibodies (anti-TPO) should be measured (++00). </a:t>
            </a:r>
          </a:p>
          <a:p>
            <a:pPr algn="ctr">
              <a:lnSpc>
                <a:spcPct val="200000"/>
              </a:lnSpc>
            </a:pPr>
            <a:r>
              <a:rPr lang="en-US" sz="2800" b="1" u="sng" dirty="0">
                <a:solidFill>
                  <a:schemeClr val="bg1"/>
                </a:solidFill>
                <a:latin typeface="ITC Stone Serif Std Bold"/>
              </a:rPr>
              <a:t>R.2.3</a:t>
            </a:r>
            <a:r>
              <a:rPr lang="en-US" sz="2800" b="1" dirty="0">
                <a:solidFill>
                  <a:schemeClr val="bg1"/>
                </a:solidFill>
                <a:latin typeface="ITC Stone Serif Std Bold"/>
              </a:rPr>
              <a:t>. </a:t>
            </a:r>
            <a:r>
              <a:rPr lang="en-US" sz="2800" dirty="0">
                <a:solidFill>
                  <a:schemeClr val="bg1"/>
                </a:solidFill>
                <a:latin typeface="ITC Stone Serif Std Medium"/>
              </a:rPr>
              <a:t>We </a:t>
            </a:r>
            <a:r>
              <a:rPr lang="en-US" sz="2800" b="1" i="1" dirty="0">
                <a:solidFill>
                  <a:schemeClr val="bg1"/>
                </a:solidFill>
                <a:latin typeface="ITC Stone Serif Std Medium"/>
              </a:rPr>
              <a:t>do not </a:t>
            </a:r>
            <a:r>
              <a:rPr lang="en-US" sz="2800" dirty="0">
                <a:solidFill>
                  <a:schemeClr val="bg1"/>
                </a:solidFill>
                <a:latin typeface="ITC Stone Serif Std Medium"/>
              </a:rPr>
              <a:t>recommend the </a:t>
            </a:r>
            <a:r>
              <a:rPr lang="en-US" sz="2800" b="1" i="1" dirty="0">
                <a:solidFill>
                  <a:srgbClr val="FFFF00"/>
                </a:solidFill>
                <a:latin typeface="ITC Stone Serif Std Medium"/>
              </a:rPr>
              <a:t>routine measurement of FT3 </a:t>
            </a:r>
            <a:r>
              <a:rPr lang="en-US" sz="2800" dirty="0">
                <a:solidFill>
                  <a:schemeClr val="bg1"/>
                </a:solidFill>
                <a:latin typeface="ITC Stone Serif Std Medium"/>
              </a:rPr>
              <a:t>in patients with elevated TSH. </a:t>
            </a:r>
            <a:endParaRPr lang="en-US" sz="2800" dirty="0">
              <a:solidFill>
                <a:schemeClr val="bg1"/>
              </a:solidFill>
            </a:endParaRPr>
          </a:p>
        </p:txBody>
      </p:sp>
    </p:spTree>
    <p:extLst>
      <p:ext uri="{BB962C8B-B14F-4D97-AF65-F5344CB8AC3E}">
        <p14:creationId xmlns:p14="http://schemas.microsoft.com/office/powerpoint/2010/main" val="5097865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5422" y="362635"/>
            <a:ext cx="11676184" cy="461665"/>
          </a:xfrm>
          <a:prstGeom prst="rect">
            <a:avLst/>
          </a:prstGeom>
        </p:spPr>
        <p:txBody>
          <a:bodyPr wrap="square">
            <a:spAutoFit/>
          </a:bodyPr>
          <a:lstStyle/>
          <a:p>
            <a:r>
              <a:rPr lang="en-US" sz="2400" dirty="0">
                <a:solidFill>
                  <a:schemeClr val="bg1"/>
                </a:solidFill>
                <a:latin typeface="ITC Stone Serif Std Medium"/>
              </a:rPr>
              <a:t>This </a:t>
            </a:r>
            <a:r>
              <a:rPr lang="en-US" sz="2400" b="1" i="1" dirty="0">
                <a:solidFill>
                  <a:srgbClr val="FFFF00"/>
                </a:solidFill>
                <a:latin typeface="ITC Stone Serif Std Medium"/>
              </a:rPr>
              <a:t>upper limit </a:t>
            </a:r>
            <a:r>
              <a:rPr lang="en-US" sz="2400" dirty="0">
                <a:solidFill>
                  <a:schemeClr val="bg1"/>
                </a:solidFill>
                <a:latin typeface="ITC Stone Serif Std Medium"/>
              </a:rPr>
              <a:t>is typically around </a:t>
            </a:r>
            <a:r>
              <a:rPr lang="en-US" sz="2400" b="1" i="1" dirty="0">
                <a:solidFill>
                  <a:srgbClr val="FFFF00"/>
                </a:solidFill>
                <a:latin typeface="ITC Stone Serif Std Medium"/>
              </a:rPr>
              <a:t>4 mIU/L </a:t>
            </a:r>
            <a:r>
              <a:rPr lang="en-US" sz="2400" dirty="0">
                <a:solidFill>
                  <a:schemeClr val="bg1"/>
                </a:solidFill>
                <a:latin typeface="ITC Stone Serif Std Medium"/>
              </a:rPr>
              <a:t>in the general population </a:t>
            </a:r>
            <a:r>
              <a:rPr lang="en-US" sz="2400" dirty="0" smtClean="0">
                <a:solidFill>
                  <a:schemeClr val="bg1"/>
                </a:solidFill>
                <a:latin typeface="ITC Stone Serif Std Medium"/>
              </a:rPr>
              <a:t>.</a:t>
            </a:r>
            <a:endParaRPr lang="en-US" sz="2400" dirty="0">
              <a:solidFill>
                <a:schemeClr val="bg1"/>
              </a:solidFill>
            </a:endParaRPr>
          </a:p>
        </p:txBody>
      </p:sp>
      <p:sp>
        <p:nvSpPr>
          <p:cNvPr id="3" name="Rectangle 2"/>
          <p:cNvSpPr/>
          <p:nvPr/>
        </p:nvSpPr>
        <p:spPr>
          <a:xfrm>
            <a:off x="295422" y="824300"/>
            <a:ext cx="11676184" cy="586699"/>
          </a:xfrm>
          <a:prstGeom prst="rect">
            <a:avLst/>
          </a:prstGeom>
        </p:spPr>
        <p:txBody>
          <a:bodyPr wrap="square">
            <a:spAutoFit/>
          </a:bodyPr>
          <a:lstStyle/>
          <a:p>
            <a:pPr>
              <a:lnSpc>
                <a:spcPct val="150000"/>
              </a:lnSpc>
            </a:pPr>
            <a:r>
              <a:rPr lang="en-US" sz="2400" i="1" u="sng" dirty="0">
                <a:solidFill>
                  <a:schemeClr val="bg1"/>
                </a:solidFill>
                <a:latin typeface="ITC Stone Serif Std Medium"/>
              </a:rPr>
              <a:t>Obesity is associated with modifications of thyroid parameters</a:t>
            </a:r>
            <a:r>
              <a:rPr lang="en-US" sz="2400" dirty="0">
                <a:solidFill>
                  <a:schemeClr val="bg1"/>
                </a:solidFill>
                <a:latin typeface="ITC Stone Serif Std Medium"/>
              </a:rPr>
              <a:t>: </a:t>
            </a:r>
            <a:endParaRPr lang="en-US" sz="2400" dirty="0">
              <a:solidFill>
                <a:schemeClr val="bg1"/>
              </a:solidFill>
            </a:endParaRPr>
          </a:p>
        </p:txBody>
      </p:sp>
      <p:sp>
        <p:nvSpPr>
          <p:cNvPr id="4" name="Rectangle 3"/>
          <p:cNvSpPr/>
          <p:nvPr/>
        </p:nvSpPr>
        <p:spPr>
          <a:xfrm>
            <a:off x="295422" y="1410999"/>
            <a:ext cx="11676184" cy="1140697"/>
          </a:xfrm>
          <a:prstGeom prst="rect">
            <a:avLst/>
          </a:prstGeom>
        </p:spPr>
        <p:txBody>
          <a:bodyPr wrap="square">
            <a:spAutoFit/>
          </a:bodyPr>
          <a:lstStyle/>
          <a:p>
            <a:pPr>
              <a:lnSpc>
                <a:spcPct val="150000"/>
              </a:lnSpc>
            </a:pPr>
            <a:r>
              <a:rPr lang="en-US" sz="2400" dirty="0">
                <a:solidFill>
                  <a:srgbClr val="FFFF00"/>
                </a:solidFill>
                <a:latin typeface="ITC Stone Serif Std Medium"/>
              </a:rPr>
              <a:t>TSH levels are usually higher </a:t>
            </a:r>
            <a:r>
              <a:rPr lang="en-US" sz="2400" dirty="0">
                <a:solidFill>
                  <a:schemeClr val="bg1"/>
                </a:solidFill>
                <a:latin typeface="ITC Stone Serif Std Medium"/>
              </a:rPr>
              <a:t>than in normal-weight, age- and gender-matched individuals and are correlated with BMI </a:t>
            </a:r>
            <a:r>
              <a:rPr lang="en-US" sz="2400" dirty="0" smtClean="0">
                <a:solidFill>
                  <a:schemeClr val="bg1"/>
                </a:solidFill>
                <a:latin typeface="ITC Stone Serif Std Medium"/>
              </a:rPr>
              <a:t>.</a:t>
            </a:r>
            <a:endParaRPr lang="en-US" sz="2400" dirty="0">
              <a:solidFill>
                <a:schemeClr val="bg1"/>
              </a:solidFill>
            </a:endParaRPr>
          </a:p>
        </p:txBody>
      </p:sp>
      <p:sp>
        <p:nvSpPr>
          <p:cNvPr id="5" name="Rectangle 4"/>
          <p:cNvSpPr/>
          <p:nvPr/>
        </p:nvSpPr>
        <p:spPr>
          <a:xfrm>
            <a:off x="295422" y="2828836"/>
            <a:ext cx="11676184" cy="1754326"/>
          </a:xfrm>
          <a:prstGeom prst="rect">
            <a:avLst/>
          </a:prstGeom>
        </p:spPr>
        <p:txBody>
          <a:bodyPr wrap="square">
            <a:spAutoFit/>
          </a:bodyPr>
          <a:lstStyle/>
          <a:p>
            <a:pPr>
              <a:lnSpc>
                <a:spcPct val="150000"/>
              </a:lnSpc>
            </a:pPr>
            <a:r>
              <a:rPr lang="en-US" sz="2400" b="1" i="1" dirty="0">
                <a:solidFill>
                  <a:srgbClr val="FFFF00"/>
                </a:solidFill>
                <a:latin typeface="ITC Stone Serif Std Medium"/>
              </a:rPr>
              <a:t>The relation of BMI with FT3 and FT4 is inconsistent</a:t>
            </a:r>
            <a:r>
              <a:rPr lang="en-US" sz="2400" dirty="0">
                <a:solidFill>
                  <a:schemeClr val="bg1"/>
                </a:solidFill>
                <a:latin typeface="ITC Stone Serif Std Medium"/>
              </a:rPr>
              <a:t>, but a negative relation between BMI and FT4 and a positive relation between BMI and FT3 with a decrease FT4/FT3 ratio have been described </a:t>
            </a:r>
            <a:r>
              <a:rPr lang="en-US" sz="2400" dirty="0" smtClean="0">
                <a:solidFill>
                  <a:schemeClr val="bg1"/>
                </a:solidFill>
                <a:latin typeface="ITC Stone Serif Std Medium"/>
              </a:rPr>
              <a:t>.</a:t>
            </a:r>
            <a:endParaRPr lang="en-US" sz="2400" dirty="0">
              <a:solidFill>
                <a:schemeClr val="bg1"/>
              </a:solidFill>
            </a:endParaRPr>
          </a:p>
        </p:txBody>
      </p:sp>
      <p:sp>
        <p:nvSpPr>
          <p:cNvPr id="6" name="Rectangle 5"/>
          <p:cNvSpPr/>
          <p:nvPr/>
        </p:nvSpPr>
        <p:spPr>
          <a:xfrm>
            <a:off x="295422" y="4583162"/>
            <a:ext cx="11676184" cy="2308324"/>
          </a:xfrm>
          <a:prstGeom prst="rect">
            <a:avLst/>
          </a:prstGeom>
        </p:spPr>
        <p:txBody>
          <a:bodyPr wrap="square">
            <a:spAutoFit/>
          </a:bodyPr>
          <a:lstStyle/>
          <a:p>
            <a:pPr>
              <a:lnSpc>
                <a:spcPct val="150000"/>
              </a:lnSpc>
            </a:pPr>
            <a:r>
              <a:rPr lang="en-US" sz="2400" dirty="0">
                <a:solidFill>
                  <a:schemeClr val="bg1"/>
                </a:solidFill>
                <a:latin typeface="ITC Stone Serif Std Medium"/>
              </a:rPr>
              <a:t>in a large cross-sectional study, TSH ranges were estimated as 0.6–5.5 mIU/L in the normal-weight category and 0.7–7.5 mIU/L in the morbid obesity category. This study showed that, by using the normal-weight ranges, the prevalence of high TSH levels increased threefold in the morbid obesity category </a:t>
            </a:r>
            <a:endParaRPr lang="en-US" sz="2400" dirty="0">
              <a:solidFill>
                <a:schemeClr val="bg1"/>
              </a:solidFill>
            </a:endParaRPr>
          </a:p>
        </p:txBody>
      </p:sp>
    </p:spTree>
    <p:extLst>
      <p:ext uri="{BB962C8B-B14F-4D97-AF65-F5344CB8AC3E}">
        <p14:creationId xmlns:p14="http://schemas.microsoft.com/office/powerpoint/2010/main" val="396351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03085" y="881467"/>
            <a:ext cx="10406743" cy="4541628"/>
          </a:xfrm>
          <a:prstGeom prst="rect">
            <a:avLst/>
          </a:prstGeom>
        </p:spPr>
        <p:txBody>
          <a:bodyPr wrap="square">
            <a:spAutoFit/>
          </a:bodyPr>
          <a:lstStyle/>
          <a:p>
            <a:pPr>
              <a:lnSpc>
                <a:spcPct val="200000"/>
              </a:lnSpc>
            </a:pPr>
            <a:r>
              <a:rPr lang="en-US" sz="2800" b="1" i="1" dirty="0">
                <a:solidFill>
                  <a:srgbClr val="FFFF00"/>
                </a:solidFill>
                <a:latin typeface="ITC Stone Serif Std Medium"/>
              </a:rPr>
              <a:t>In obesity</a:t>
            </a:r>
            <a:r>
              <a:rPr lang="en-US" sz="2400" dirty="0">
                <a:solidFill>
                  <a:schemeClr val="bg1"/>
                </a:solidFill>
                <a:latin typeface="ITC Stone Serif Std Medium"/>
              </a:rPr>
              <a:t>, treatment of hypothyroidism is followed by a </a:t>
            </a:r>
            <a:r>
              <a:rPr lang="en-US" sz="2400" dirty="0">
                <a:solidFill>
                  <a:srgbClr val="FFFF00"/>
                </a:solidFill>
                <a:latin typeface="ITC Stone Serif Std Medium"/>
              </a:rPr>
              <a:t>mild increase in resting energy expenditure</a:t>
            </a:r>
            <a:r>
              <a:rPr lang="en-US" sz="2400" dirty="0">
                <a:solidFill>
                  <a:schemeClr val="bg1"/>
                </a:solidFill>
                <a:latin typeface="ITC Stone Serif Std Medium"/>
              </a:rPr>
              <a:t> </a:t>
            </a:r>
            <a:r>
              <a:rPr lang="en-US" sz="2400" dirty="0" smtClean="0">
                <a:solidFill>
                  <a:schemeClr val="bg1"/>
                </a:solidFill>
                <a:latin typeface="ITC Stone Serif Std Medium"/>
              </a:rPr>
              <a:t> </a:t>
            </a:r>
            <a:r>
              <a:rPr lang="en-US" sz="2400" dirty="0">
                <a:solidFill>
                  <a:schemeClr val="bg1"/>
                </a:solidFill>
                <a:latin typeface="ITC Stone Serif Std Medium"/>
              </a:rPr>
              <a:t>but only a </a:t>
            </a:r>
            <a:r>
              <a:rPr lang="en-US" sz="2400" dirty="0">
                <a:solidFill>
                  <a:srgbClr val="FFFF00"/>
                </a:solidFill>
                <a:latin typeface="ITC Stone Serif Std Medium"/>
              </a:rPr>
              <a:t>modest weight loss </a:t>
            </a:r>
            <a:r>
              <a:rPr lang="en-US" sz="2400" dirty="0">
                <a:solidFill>
                  <a:schemeClr val="bg1"/>
                </a:solidFill>
                <a:latin typeface="ITC Stone Serif Std Medium"/>
              </a:rPr>
              <a:t>is achieved </a:t>
            </a:r>
            <a:r>
              <a:rPr lang="en-US" sz="2400" dirty="0" smtClean="0">
                <a:solidFill>
                  <a:schemeClr val="bg1"/>
                </a:solidFill>
                <a:latin typeface="ITC Stone Serif Std Medium"/>
              </a:rPr>
              <a:t>, </a:t>
            </a:r>
            <a:r>
              <a:rPr lang="en-US" sz="2400" dirty="0">
                <a:solidFill>
                  <a:schemeClr val="bg1"/>
                </a:solidFill>
                <a:latin typeface="ITC Stone Serif Std Medium"/>
              </a:rPr>
              <a:t>mainly determined by excretion of excess body water. </a:t>
            </a:r>
            <a:r>
              <a:rPr lang="en-US" sz="2400" u="sng" dirty="0">
                <a:solidFill>
                  <a:schemeClr val="bg1"/>
                </a:solidFill>
                <a:latin typeface="ITC Stone Serif Std Medium"/>
              </a:rPr>
              <a:t>The target of TSH is the same as in the general population </a:t>
            </a:r>
            <a:r>
              <a:rPr lang="en-US" sz="2400" dirty="0">
                <a:solidFill>
                  <a:schemeClr val="bg1"/>
                </a:solidFill>
                <a:latin typeface="ITC Stone Serif Std Medium"/>
              </a:rPr>
              <a:t>and should not be adjusted with the aim at reducing BMI. The </a:t>
            </a:r>
            <a:r>
              <a:rPr lang="en-US" sz="2400" i="1" u="sng" dirty="0">
                <a:solidFill>
                  <a:schemeClr val="bg1"/>
                </a:solidFill>
                <a:latin typeface="ITC Stone Serif Std Medium"/>
              </a:rPr>
              <a:t>l-thyroxine dose is usually to be reduced after weight loss achieved by bariatric surgery </a:t>
            </a:r>
            <a:endParaRPr lang="en-US" sz="2400" i="1" u="sng" dirty="0">
              <a:solidFill>
                <a:schemeClr val="bg1"/>
              </a:solidFill>
            </a:endParaRPr>
          </a:p>
        </p:txBody>
      </p:sp>
    </p:spTree>
    <p:extLst>
      <p:ext uri="{BB962C8B-B14F-4D97-AF65-F5344CB8AC3E}">
        <p14:creationId xmlns:p14="http://schemas.microsoft.com/office/powerpoint/2010/main" val="986790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7255239"/>
          </a:xfrm>
          <a:prstGeom prst="rect">
            <a:avLst/>
          </a:prstGeom>
        </p:spPr>
      </p:pic>
    </p:spTree>
    <p:extLst>
      <p:ext uri="{BB962C8B-B14F-4D97-AF65-F5344CB8AC3E}">
        <p14:creationId xmlns:p14="http://schemas.microsoft.com/office/powerpoint/2010/main" val="13316166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7715" y="288836"/>
            <a:ext cx="11800114" cy="1754326"/>
          </a:xfrm>
          <a:prstGeom prst="rect">
            <a:avLst/>
          </a:prstGeom>
        </p:spPr>
        <p:txBody>
          <a:bodyPr wrap="square">
            <a:spAutoFit/>
          </a:bodyPr>
          <a:lstStyle/>
          <a:p>
            <a:pPr>
              <a:lnSpc>
                <a:spcPct val="150000"/>
              </a:lnSpc>
            </a:pPr>
            <a:r>
              <a:rPr lang="en-US" sz="2400" b="1" i="1" u="sng" dirty="0" smtClean="0">
                <a:solidFill>
                  <a:srgbClr val="FFFF00"/>
                </a:solidFill>
                <a:latin typeface="ITC Stone Serif Std Medium"/>
              </a:rPr>
              <a:t>Several studies </a:t>
            </a:r>
            <a:r>
              <a:rPr lang="en-US" sz="2400" dirty="0">
                <a:solidFill>
                  <a:schemeClr val="bg1"/>
                </a:solidFill>
                <a:latin typeface="ITC Stone Serif Std Medium"/>
              </a:rPr>
              <a:t>have been performed to investigate the ability of thyroid hormone or their analogues </a:t>
            </a:r>
            <a:r>
              <a:rPr lang="en-US" sz="2400" dirty="0">
                <a:solidFill>
                  <a:srgbClr val="FFFF00"/>
                </a:solidFill>
                <a:latin typeface="ITC Stone Serif Std Medium"/>
              </a:rPr>
              <a:t>to favour weight loss</a:t>
            </a:r>
            <a:r>
              <a:rPr lang="en-US" sz="2400" dirty="0">
                <a:solidFill>
                  <a:schemeClr val="bg1"/>
                </a:solidFill>
                <a:latin typeface="ITC Stone Serif Std Medium"/>
              </a:rPr>
              <a:t>, without producing adverse effects due to iatrogenic thyrotoxicosis </a:t>
            </a:r>
            <a:r>
              <a:rPr lang="en-US" sz="2400" dirty="0" smtClean="0">
                <a:solidFill>
                  <a:schemeClr val="bg1"/>
                </a:solidFill>
                <a:latin typeface="ITC Stone Serif Std Medium"/>
              </a:rPr>
              <a:t>.</a:t>
            </a:r>
            <a:endParaRPr lang="en-US" sz="2400" dirty="0">
              <a:solidFill>
                <a:schemeClr val="bg1"/>
              </a:solidFill>
            </a:endParaRPr>
          </a:p>
        </p:txBody>
      </p:sp>
      <p:sp>
        <p:nvSpPr>
          <p:cNvPr id="3" name="Rectangle 2"/>
          <p:cNvSpPr/>
          <p:nvPr/>
        </p:nvSpPr>
        <p:spPr>
          <a:xfrm>
            <a:off x="217715" y="2043162"/>
            <a:ext cx="11800114" cy="2308324"/>
          </a:xfrm>
          <a:prstGeom prst="rect">
            <a:avLst/>
          </a:prstGeom>
        </p:spPr>
        <p:txBody>
          <a:bodyPr wrap="square">
            <a:spAutoFit/>
          </a:bodyPr>
          <a:lstStyle/>
          <a:p>
            <a:pPr>
              <a:lnSpc>
                <a:spcPct val="150000"/>
              </a:lnSpc>
            </a:pPr>
            <a:r>
              <a:rPr lang="en-US" sz="2400" b="1" i="1" dirty="0">
                <a:solidFill>
                  <a:schemeClr val="bg1"/>
                </a:solidFill>
                <a:latin typeface="ITC Stone Serif Std Medium"/>
              </a:rPr>
              <a:t>Overall</a:t>
            </a:r>
            <a:r>
              <a:rPr lang="en-US" sz="2400" dirty="0">
                <a:solidFill>
                  <a:schemeClr val="bg1"/>
                </a:solidFill>
                <a:latin typeface="ITC Stone Serif Std Medium"/>
              </a:rPr>
              <a:t>, these studies have demonstrated </a:t>
            </a:r>
            <a:r>
              <a:rPr lang="en-US" sz="2400" dirty="0">
                <a:solidFill>
                  <a:srgbClr val="FFFF00"/>
                </a:solidFill>
                <a:latin typeface="ITC Stone Serif Std Medium"/>
              </a:rPr>
              <a:t>only minor effects </a:t>
            </a:r>
            <a:r>
              <a:rPr lang="en-US" sz="2400" dirty="0">
                <a:solidFill>
                  <a:schemeClr val="bg1"/>
                </a:solidFill>
                <a:latin typeface="ITC Stone Serif Std Medium"/>
              </a:rPr>
              <a:t>in terms of efficacy, while </a:t>
            </a:r>
            <a:r>
              <a:rPr lang="en-US" sz="2400" u="sng" dirty="0">
                <a:solidFill>
                  <a:schemeClr val="bg1"/>
                </a:solidFill>
                <a:latin typeface="ITC Stone Serif Std Medium"/>
              </a:rPr>
              <a:t>increased urinary nitrogen excretion </a:t>
            </a:r>
            <a:r>
              <a:rPr lang="en-US" sz="2400" dirty="0">
                <a:solidFill>
                  <a:schemeClr val="bg1"/>
                </a:solidFill>
                <a:latin typeface="ITC Stone Serif Std Medium"/>
              </a:rPr>
              <a:t>has been observed, indicating loss of fat-free tissue beside the occurrence of adverse effects on bone metabolism and affective status </a:t>
            </a:r>
            <a:r>
              <a:rPr lang="en-US" sz="2400" dirty="0" smtClean="0">
                <a:solidFill>
                  <a:schemeClr val="bg1"/>
                </a:solidFill>
                <a:latin typeface="ITC Stone Serif Std Medium"/>
              </a:rPr>
              <a:t>.</a:t>
            </a:r>
            <a:endParaRPr lang="en-US" sz="2400" dirty="0">
              <a:solidFill>
                <a:schemeClr val="bg1"/>
              </a:solidFill>
            </a:endParaRPr>
          </a:p>
        </p:txBody>
      </p:sp>
      <p:sp>
        <p:nvSpPr>
          <p:cNvPr id="4" name="Rectangle 3"/>
          <p:cNvSpPr/>
          <p:nvPr/>
        </p:nvSpPr>
        <p:spPr>
          <a:xfrm>
            <a:off x="217715" y="4351486"/>
            <a:ext cx="11800114" cy="1754326"/>
          </a:xfrm>
          <a:prstGeom prst="rect">
            <a:avLst/>
          </a:prstGeom>
        </p:spPr>
        <p:txBody>
          <a:bodyPr wrap="square">
            <a:spAutoFit/>
          </a:bodyPr>
          <a:lstStyle/>
          <a:p>
            <a:pPr>
              <a:lnSpc>
                <a:spcPct val="150000"/>
              </a:lnSpc>
            </a:pPr>
            <a:r>
              <a:rPr lang="en-US" sz="2400" b="1" i="1" dirty="0">
                <a:solidFill>
                  <a:schemeClr val="bg1"/>
                </a:solidFill>
                <a:latin typeface="ITC Stone Serif Std Medium"/>
              </a:rPr>
              <a:t>Furthermore</a:t>
            </a:r>
            <a:r>
              <a:rPr lang="en-US" sz="2400" dirty="0">
                <a:solidFill>
                  <a:schemeClr val="bg1"/>
                </a:solidFill>
                <a:latin typeface="ITC Stone Serif Std Medium"/>
              </a:rPr>
              <a:t>, excessive thyroid hormone in patients with obesity already at risk for cardiovascular disease may facilitate the onset of cardiac arrhythmia, heart failure or ischemic events </a:t>
            </a:r>
            <a:endParaRPr lang="en-US" sz="2400" dirty="0">
              <a:solidFill>
                <a:schemeClr val="bg1"/>
              </a:solidFill>
            </a:endParaRPr>
          </a:p>
        </p:txBody>
      </p:sp>
    </p:spTree>
    <p:extLst>
      <p:ext uri="{BB962C8B-B14F-4D97-AF65-F5344CB8AC3E}">
        <p14:creationId xmlns:p14="http://schemas.microsoft.com/office/powerpoint/2010/main" val="8539964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3758" y="404735"/>
            <a:ext cx="10674268" cy="1384995"/>
          </a:xfrm>
          <a:prstGeom prst="rect">
            <a:avLst/>
          </a:prstGeom>
        </p:spPr>
        <p:txBody>
          <a:bodyPr wrap="square">
            <a:spAutoFit/>
          </a:bodyPr>
          <a:lstStyle/>
          <a:p>
            <a:pPr>
              <a:lnSpc>
                <a:spcPct val="150000"/>
              </a:lnSpc>
            </a:pPr>
            <a:r>
              <a:rPr lang="en-US" sz="2800" b="1" u="sng" dirty="0">
                <a:solidFill>
                  <a:schemeClr val="bg1"/>
                </a:solidFill>
                <a:latin typeface="ITC Stone Serif Std Bold"/>
              </a:rPr>
              <a:t>R.2.4</a:t>
            </a:r>
            <a:r>
              <a:rPr lang="en-US" sz="2800" b="1" dirty="0">
                <a:solidFill>
                  <a:schemeClr val="bg1"/>
                </a:solidFill>
                <a:latin typeface="ITC Stone Serif Std Bold"/>
              </a:rPr>
              <a:t>. </a:t>
            </a:r>
            <a:r>
              <a:rPr lang="en-US" sz="2800" dirty="0">
                <a:solidFill>
                  <a:schemeClr val="bg1"/>
                </a:solidFill>
                <a:latin typeface="ITC Stone Serif Std Medium"/>
              </a:rPr>
              <a:t>We suggest that for obese patients the </a:t>
            </a:r>
            <a:r>
              <a:rPr lang="en-US" sz="2800" i="1" dirty="0">
                <a:solidFill>
                  <a:srgbClr val="FFFF00"/>
                </a:solidFill>
                <a:latin typeface="ITC Stone Serif Std Medium"/>
              </a:rPr>
              <a:t>same normal hormonal values</a:t>
            </a:r>
            <a:r>
              <a:rPr lang="en-US" sz="2800" dirty="0">
                <a:solidFill>
                  <a:schemeClr val="bg1"/>
                </a:solidFill>
                <a:latin typeface="ITC Stone Serif Std Medium"/>
              </a:rPr>
              <a:t> are applied as for non-obese (+000). </a:t>
            </a:r>
            <a:endParaRPr lang="en-US" sz="2800" dirty="0">
              <a:solidFill>
                <a:schemeClr val="bg1"/>
              </a:solidFill>
            </a:endParaRPr>
          </a:p>
        </p:txBody>
      </p:sp>
      <p:sp>
        <p:nvSpPr>
          <p:cNvPr id="3" name="Rectangle 2"/>
          <p:cNvSpPr/>
          <p:nvPr/>
        </p:nvSpPr>
        <p:spPr>
          <a:xfrm>
            <a:off x="923758" y="2357952"/>
            <a:ext cx="9809199" cy="2031325"/>
          </a:xfrm>
          <a:prstGeom prst="rect">
            <a:avLst/>
          </a:prstGeom>
        </p:spPr>
        <p:txBody>
          <a:bodyPr wrap="square">
            <a:spAutoFit/>
          </a:bodyPr>
          <a:lstStyle/>
          <a:p>
            <a:pPr>
              <a:lnSpc>
                <a:spcPct val="150000"/>
              </a:lnSpc>
            </a:pPr>
            <a:r>
              <a:rPr lang="en-US" sz="2800" b="1" u="sng" dirty="0">
                <a:solidFill>
                  <a:schemeClr val="bg1"/>
                </a:solidFill>
                <a:latin typeface="ITC Stone Serif Std Bold"/>
              </a:rPr>
              <a:t>R.2.5</a:t>
            </a:r>
            <a:r>
              <a:rPr lang="en-US" sz="2800" b="1" dirty="0">
                <a:solidFill>
                  <a:schemeClr val="bg1"/>
                </a:solidFill>
                <a:latin typeface="ITC Stone Serif Std Bold"/>
              </a:rPr>
              <a:t>. </a:t>
            </a:r>
            <a:r>
              <a:rPr lang="en-US" sz="2800" dirty="0">
                <a:solidFill>
                  <a:schemeClr val="bg1"/>
                </a:solidFill>
                <a:latin typeface="ITC Stone Serif Std Medium"/>
              </a:rPr>
              <a:t>We recommend that overt hypothyroidism (elevated TSH and decreased FT4) is treated in obesity </a:t>
            </a:r>
            <a:r>
              <a:rPr lang="en-US" sz="2800" b="1" i="1" dirty="0">
                <a:solidFill>
                  <a:srgbClr val="FFFF00"/>
                </a:solidFill>
                <a:latin typeface="ITC Stone Serif Std Medium"/>
              </a:rPr>
              <a:t>irrespective of antibodies (++00). </a:t>
            </a:r>
            <a:endParaRPr lang="en-US" sz="2800" b="1" i="1" dirty="0">
              <a:solidFill>
                <a:srgbClr val="FFFF00"/>
              </a:solidFill>
            </a:endParaRPr>
          </a:p>
        </p:txBody>
      </p:sp>
      <p:sp>
        <p:nvSpPr>
          <p:cNvPr id="4" name="Rectangle 3"/>
          <p:cNvSpPr/>
          <p:nvPr/>
        </p:nvSpPr>
        <p:spPr>
          <a:xfrm>
            <a:off x="923758" y="4957500"/>
            <a:ext cx="10288885" cy="1384995"/>
          </a:xfrm>
          <a:prstGeom prst="rect">
            <a:avLst/>
          </a:prstGeom>
        </p:spPr>
        <p:txBody>
          <a:bodyPr wrap="square">
            <a:spAutoFit/>
          </a:bodyPr>
          <a:lstStyle/>
          <a:p>
            <a:pPr>
              <a:lnSpc>
                <a:spcPct val="150000"/>
              </a:lnSpc>
            </a:pPr>
            <a:r>
              <a:rPr lang="en-US" sz="2800" b="1" u="sng" dirty="0">
                <a:solidFill>
                  <a:schemeClr val="bg1"/>
                </a:solidFill>
                <a:latin typeface="ITC Stone Serif Std Bold"/>
              </a:rPr>
              <a:t>R.2.6</a:t>
            </a:r>
            <a:r>
              <a:rPr lang="en-US" sz="2800" b="1" dirty="0">
                <a:solidFill>
                  <a:schemeClr val="bg1"/>
                </a:solidFill>
                <a:latin typeface="ITC Stone Serif Std Bold"/>
              </a:rPr>
              <a:t>. </a:t>
            </a:r>
            <a:r>
              <a:rPr lang="en-US" sz="2800" dirty="0">
                <a:solidFill>
                  <a:schemeClr val="bg1"/>
                </a:solidFill>
                <a:latin typeface="ITC Stone Serif Std Medium"/>
              </a:rPr>
              <a:t>We recommend </a:t>
            </a:r>
            <a:r>
              <a:rPr lang="en-US" sz="2800" i="1" dirty="0">
                <a:solidFill>
                  <a:srgbClr val="FFFF00"/>
                </a:solidFill>
                <a:latin typeface="ITC Stone Serif Std Medium"/>
              </a:rPr>
              <a:t>against the use of thyroid hormones </a:t>
            </a:r>
            <a:r>
              <a:rPr lang="en-US" sz="2800" dirty="0">
                <a:solidFill>
                  <a:schemeClr val="bg1"/>
                </a:solidFill>
                <a:latin typeface="ITC Stone Serif Std Medium"/>
              </a:rPr>
              <a:t>to treat obesity in case of </a:t>
            </a:r>
            <a:r>
              <a:rPr lang="en-US" sz="2800" i="1" u="sng" dirty="0">
                <a:solidFill>
                  <a:schemeClr val="bg1"/>
                </a:solidFill>
                <a:latin typeface="ITC Stone Serif Std Medium"/>
              </a:rPr>
              <a:t>normal thyroid function </a:t>
            </a:r>
            <a:r>
              <a:rPr lang="en-US" sz="2800" dirty="0">
                <a:solidFill>
                  <a:schemeClr val="bg1"/>
                </a:solidFill>
                <a:latin typeface="ITC Stone Serif Std Medium"/>
              </a:rPr>
              <a:t>(++00). </a:t>
            </a:r>
            <a:endParaRPr lang="en-US" sz="2800" dirty="0">
              <a:solidFill>
                <a:schemeClr val="bg1"/>
              </a:solidFill>
            </a:endParaRPr>
          </a:p>
        </p:txBody>
      </p:sp>
    </p:spTree>
    <p:extLst>
      <p:ext uri="{BB962C8B-B14F-4D97-AF65-F5344CB8AC3E}">
        <p14:creationId xmlns:p14="http://schemas.microsoft.com/office/powerpoint/2010/main" val="38950576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6437" y="618031"/>
            <a:ext cx="11254154" cy="1140697"/>
          </a:xfrm>
          <a:prstGeom prst="rect">
            <a:avLst/>
          </a:prstGeom>
        </p:spPr>
        <p:txBody>
          <a:bodyPr wrap="square">
            <a:spAutoFit/>
          </a:bodyPr>
          <a:lstStyle/>
          <a:p>
            <a:pPr>
              <a:lnSpc>
                <a:spcPct val="150000"/>
              </a:lnSpc>
            </a:pPr>
            <a:r>
              <a:rPr lang="en-US" sz="2400" dirty="0">
                <a:solidFill>
                  <a:schemeClr val="bg1"/>
                </a:solidFill>
                <a:latin typeface="ITC Stone Serif Std Medium"/>
              </a:rPr>
              <a:t>if ‘true’ hypothyroidism is present, it potentiates the risk of obesity to develop </a:t>
            </a:r>
            <a:r>
              <a:rPr lang="en-US" sz="2400" dirty="0">
                <a:solidFill>
                  <a:srgbClr val="FFFF00"/>
                </a:solidFill>
                <a:latin typeface="ITC Stone Serif Std Medium"/>
              </a:rPr>
              <a:t>cardiovascular risk factors </a:t>
            </a:r>
            <a:r>
              <a:rPr lang="en-US" sz="2400" dirty="0">
                <a:solidFill>
                  <a:schemeClr val="bg1"/>
                </a:solidFill>
                <a:latin typeface="ITC Stone Serif Std Medium"/>
              </a:rPr>
              <a:t>and </a:t>
            </a:r>
            <a:r>
              <a:rPr lang="en-US" sz="2400" dirty="0">
                <a:solidFill>
                  <a:srgbClr val="FFFF00"/>
                </a:solidFill>
                <a:latin typeface="ITC Stone Serif Std Medium"/>
              </a:rPr>
              <a:t>features of metabolic syndrome </a:t>
            </a:r>
            <a:r>
              <a:rPr lang="en-US" sz="2400" dirty="0" smtClean="0">
                <a:solidFill>
                  <a:srgbClr val="FFFF00"/>
                </a:solidFill>
                <a:latin typeface="ITC Stone Serif Std Medium"/>
              </a:rPr>
              <a:t>. </a:t>
            </a:r>
            <a:endParaRPr lang="en-US" sz="2400" dirty="0">
              <a:solidFill>
                <a:srgbClr val="FFFF00"/>
              </a:solidFill>
            </a:endParaRPr>
          </a:p>
        </p:txBody>
      </p:sp>
      <p:sp>
        <p:nvSpPr>
          <p:cNvPr id="3" name="Rectangle 2"/>
          <p:cNvSpPr/>
          <p:nvPr/>
        </p:nvSpPr>
        <p:spPr>
          <a:xfrm>
            <a:off x="506437" y="2654712"/>
            <a:ext cx="11254154" cy="1140697"/>
          </a:xfrm>
          <a:prstGeom prst="rect">
            <a:avLst/>
          </a:prstGeom>
        </p:spPr>
        <p:txBody>
          <a:bodyPr wrap="square">
            <a:spAutoFit/>
          </a:bodyPr>
          <a:lstStyle/>
          <a:p>
            <a:pPr>
              <a:lnSpc>
                <a:spcPct val="150000"/>
              </a:lnSpc>
            </a:pPr>
            <a:r>
              <a:rPr lang="en-US" sz="2400" dirty="0">
                <a:solidFill>
                  <a:schemeClr val="bg1"/>
                </a:solidFill>
                <a:latin typeface="ITC Stone Serif Std Medium"/>
              </a:rPr>
              <a:t>Hypothyroidism contributes to an </a:t>
            </a:r>
            <a:r>
              <a:rPr lang="en-US" sz="2400" b="1" i="1" dirty="0">
                <a:solidFill>
                  <a:srgbClr val="FFFF00"/>
                </a:solidFill>
                <a:latin typeface="ITC Stone Serif Std Medium"/>
              </a:rPr>
              <a:t>unfavorable lipid profile</a:t>
            </a:r>
            <a:r>
              <a:rPr lang="en-US" sz="2400" dirty="0">
                <a:solidFill>
                  <a:schemeClr val="bg1"/>
                </a:solidFill>
                <a:latin typeface="ITC Stone Serif Std Medium"/>
              </a:rPr>
              <a:t>, and thus, potentially increases vascular risk </a:t>
            </a:r>
            <a:r>
              <a:rPr lang="en-US" sz="2400" dirty="0" smtClean="0">
                <a:solidFill>
                  <a:schemeClr val="bg1"/>
                </a:solidFill>
                <a:latin typeface="ITC Stone Serif Std Medium"/>
              </a:rPr>
              <a:t>.</a:t>
            </a:r>
            <a:endParaRPr lang="en-US" sz="2400" dirty="0">
              <a:solidFill>
                <a:schemeClr val="bg1"/>
              </a:solidFill>
            </a:endParaRPr>
          </a:p>
        </p:txBody>
      </p:sp>
      <p:sp>
        <p:nvSpPr>
          <p:cNvPr id="4" name="Rectangle 3"/>
          <p:cNvSpPr/>
          <p:nvPr/>
        </p:nvSpPr>
        <p:spPr>
          <a:xfrm>
            <a:off x="506437" y="4631762"/>
            <a:ext cx="11254154" cy="1140697"/>
          </a:xfrm>
          <a:prstGeom prst="rect">
            <a:avLst/>
          </a:prstGeom>
        </p:spPr>
        <p:txBody>
          <a:bodyPr wrap="square">
            <a:spAutoFit/>
          </a:bodyPr>
          <a:lstStyle/>
          <a:p>
            <a:pPr>
              <a:lnSpc>
                <a:spcPct val="150000"/>
              </a:lnSpc>
            </a:pPr>
            <a:r>
              <a:rPr lang="en-US" sz="2400" b="1" i="1" dirty="0">
                <a:solidFill>
                  <a:schemeClr val="bg1"/>
                </a:solidFill>
                <a:latin typeface="ITC Stone Serif Std Medium"/>
              </a:rPr>
              <a:t>Finally</a:t>
            </a:r>
            <a:r>
              <a:rPr lang="en-US" sz="2400" dirty="0">
                <a:solidFill>
                  <a:schemeClr val="bg1"/>
                </a:solidFill>
                <a:latin typeface="ITC Stone Serif Std Medium"/>
              </a:rPr>
              <a:t>, untreated hypothyroidism could blight the attempts at </a:t>
            </a:r>
            <a:r>
              <a:rPr lang="en-US" sz="2400" i="1" dirty="0">
                <a:solidFill>
                  <a:srgbClr val="FFFF00"/>
                </a:solidFill>
                <a:latin typeface="ITC Stone Serif Std Medium"/>
              </a:rPr>
              <a:t>loosing body weight</a:t>
            </a:r>
            <a:r>
              <a:rPr lang="en-US" sz="2400" dirty="0">
                <a:solidFill>
                  <a:schemeClr val="bg1"/>
                </a:solidFill>
                <a:latin typeface="ITC Stone Serif Std Medium"/>
              </a:rPr>
              <a:t>. </a:t>
            </a:r>
            <a:endParaRPr lang="en-US" sz="2400" dirty="0">
              <a:solidFill>
                <a:schemeClr val="bg1"/>
              </a:solidFill>
            </a:endParaRPr>
          </a:p>
        </p:txBody>
      </p:sp>
    </p:spTree>
    <p:extLst>
      <p:ext uri="{BB962C8B-B14F-4D97-AF65-F5344CB8AC3E}">
        <p14:creationId xmlns:p14="http://schemas.microsoft.com/office/powerpoint/2010/main" val="30981938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2856" y="274322"/>
            <a:ext cx="11509829" cy="1754326"/>
          </a:xfrm>
          <a:prstGeom prst="rect">
            <a:avLst/>
          </a:prstGeom>
        </p:spPr>
        <p:txBody>
          <a:bodyPr wrap="square">
            <a:spAutoFit/>
          </a:bodyPr>
          <a:lstStyle/>
          <a:p>
            <a:pPr>
              <a:lnSpc>
                <a:spcPct val="150000"/>
              </a:lnSpc>
            </a:pPr>
            <a:r>
              <a:rPr lang="en-US" sz="2400" dirty="0">
                <a:solidFill>
                  <a:schemeClr val="bg1"/>
                </a:solidFill>
                <a:latin typeface="ITC Stone Serif Std Medium"/>
              </a:rPr>
              <a:t>A slightly increased </a:t>
            </a:r>
            <a:r>
              <a:rPr lang="en-US" sz="2400" b="1" i="1" dirty="0">
                <a:solidFill>
                  <a:srgbClr val="FFFF00"/>
                </a:solidFill>
                <a:latin typeface="ITC Stone Serif Std Medium"/>
              </a:rPr>
              <a:t>TSH (</a:t>
            </a:r>
            <a:r>
              <a:rPr lang="en-US" sz="2400" b="1" i="1" dirty="0">
                <a:solidFill>
                  <a:srgbClr val="FFFF00"/>
                </a:solidFill>
                <a:latin typeface="STIXGeneral"/>
              </a:rPr>
              <a:t>&lt;</a:t>
            </a:r>
            <a:r>
              <a:rPr lang="en-US" sz="2400" b="1" i="1" dirty="0">
                <a:solidFill>
                  <a:srgbClr val="FFFF00"/>
                </a:solidFill>
                <a:latin typeface="ITC Stone Serif Std Medium"/>
              </a:rPr>
              <a:t>10 mIU/L</a:t>
            </a:r>
            <a:r>
              <a:rPr lang="en-US" sz="2400" dirty="0">
                <a:solidFill>
                  <a:schemeClr val="bg1"/>
                </a:solidFill>
                <a:latin typeface="ITC Stone Serif Std Medium"/>
              </a:rPr>
              <a:t>) in the presence of normal FT4 is a </a:t>
            </a:r>
            <a:r>
              <a:rPr lang="en-US" sz="2400" i="1" u="sng" dirty="0">
                <a:solidFill>
                  <a:schemeClr val="bg1"/>
                </a:solidFill>
                <a:latin typeface="ITC Stone Serif Std Medium"/>
              </a:rPr>
              <a:t>common finding in obesity</a:t>
            </a:r>
            <a:r>
              <a:rPr lang="en-US" sz="2400" dirty="0">
                <a:solidFill>
                  <a:schemeClr val="bg1"/>
                </a:solidFill>
                <a:latin typeface="ITC Stone Serif Std Medium"/>
              </a:rPr>
              <a:t>, and on its own is not enough to diagnose a condition of primary </a:t>
            </a:r>
            <a:r>
              <a:rPr lang="en-US" sz="2400" dirty="0" smtClean="0">
                <a:solidFill>
                  <a:schemeClr val="bg1"/>
                </a:solidFill>
                <a:latin typeface="ITC Stone Serif Std Medium"/>
              </a:rPr>
              <a:t>hypothyroidism. </a:t>
            </a:r>
            <a:endParaRPr lang="en-US" sz="2400" dirty="0">
              <a:solidFill>
                <a:schemeClr val="bg1"/>
              </a:solidFill>
            </a:endParaRPr>
          </a:p>
        </p:txBody>
      </p:sp>
      <p:sp>
        <p:nvSpPr>
          <p:cNvPr id="3" name="Rectangle 2"/>
          <p:cNvSpPr/>
          <p:nvPr/>
        </p:nvSpPr>
        <p:spPr>
          <a:xfrm>
            <a:off x="464455" y="2507619"/>
            <a:ext cx="11509829" cy="1754326"/>
          </a:xfrm>
          <a:prstGeom prst="rect">
            <a:avLst/>
          </a:prstGeom>
        </p:spPr>
        <p:txBody>
          <a:bodyPr wrap="square">
            <a:spAutoFit/>
          </a:bodyPr>
          <a:lstStyle/>
          <a:p>
            <a:pPr>
              <a:lnSpc>
                <a:spcPct val="150000"/>
              </a:lnSpc>
            </a:pPr>
            <a:r>
              <a:rPr lang="en-US" sz="2400" dirty="0">
                <a:solidFill>
                  <a:schemeClr val="bg1"/>
                </a:solidFill>
                <a:latin typeface="ITC Stone Serif Std Medium"/>
              </a:rPr>
              <a:t>The Whickham survey estimated that annual progression of </a:t>
            </a:r>
            <a:r>
              <a:rPr lang="en-US" sz="2400" u="sng" dirty="0">
                <a:solidFill>
                  <a:schemeClr val="bg1"/>
                </a:solidFill>
                <a:latin typeface="ITC Stone Serif Std Medium"/>
              </a:rPr>
              <a:t>subclinical hypothyroidism</a:t>
            </a:r>
            <a:r>
              <a:rPr lang="en-US" sz="2400" dirty="0">
                <a:solidFill>
                  <a:schemeClr val="bg1"/>
                </a:solidFill>
                <a:latin typeface="ITC Stone Serif Std Medium"/>
              </a:rPr>
              <a:t> </a:t>
            </a:r>
            <a:r>
              <a:rPr lang="en-US" sz="2400" b="1" i="1" dirty="0">
                <a:solidFill>
                  <a:srgbClr val="FFFF00"/>
                </a:solidFill>
                <a:latin typeface="ITC Stone Serif Std Medium"/>
              </a:rPr>
              <a:t>to overt hypothyroidism occurs in 2–5% </a:t>
            </a:r>
            <a:r>
              <a:rPr lang="en-US" sz="2400" b="1" i="1" dirty="0" smtClean="0">
                <a:solidFill>
                  <a:srgbClr val="FFFF00"/>
                </a:solidFill>
                <a:latin typeface="ITC Stone Serif Std Medium"/>
              </a:rPr>
              <a:t> </a:t>
            </a:r>
            <a:r>
              <a:rPr lang="en-US" sz="2400" dirty="0">
                <a:solidFill>
                  <a:schemeClr val="bg1"/>
                </a:solidFill>
                <a:latin typeface="ITC Stone Serif Std Medium"/>
              </a:rPr>
              <a:t>and the rate may be </a:t>
            </a:r>
            <a:r>
              <a:rPr lang="en-US" sz="2400" u="sng" dirty="0">
                <a:solidFill>
                  <a:schemeClr val="bg1"/>
                </a:solidFill>
                <a:latin typeface="ITC Stone Serif Std Medium"/>
              </a:rPr>
              <a:t>lower in </a:t>
            </a:r>
            <a:r>
              <a:rPr lang="en-US" sz="2400" u="sng" dirty="0" smtClean="0">
                <a:solidFill>
                  <a:schemeClr val="bg1"/>
                </a:solidFill>
                <a:latin typeface="ITC Stone Serif Std Medium"/>
              </a:rPr>
              <a:t>obesity</a:t>
            </a:r>
            <a:r>
              <a:rPr lang="en-US" sz="2400" dirty="0" smtClean="0">
                <a:solidFill>
                  <a:schemeClr val="bg1"/>
                </a:solidFill>
                <a:latin typeface="ITC Stone Serif Std Medium"/>
              </a:rPr>
              <a:t>. </a:t>
            </a:r>
            <a:endParaRPr lang="en-US" sz="2400" dirty="0">
              <a:solidFill>
                <a:schemeClr val="bg1"/>
              </a:solidFill>
            </a:endParaRPr>
          </a:p>
        </p:txBody>
      </p:sp>
      <p:sp>
        <p:nvSpPr>
          <p:cNvPr id="4" name="Rectangle 3"/>
          <p:cNvSpPr/>
          <p:nvPr/>
        </p:nvSpPr>
        <p:spPr>
          <a:xfrm>
            <a:off x="362856" y="4740916"/>
            <a:ext cx="11509829" cy="1140697"/>
          </a:xfrm>
          <a:prstGeom prst="rect">
            <a:avLst/>
          </a:prstGeom>
        </p:spPr>
        <p:txBody>
          <a:bodyPr wrap="square">
            <a:spAutoFit/>
          </a:bodyPr>
          <a:lstStyle/>
          <a:p>
            <a:pPr>
              <a:lnSpc>
                <a:spcPct val="150000"/>
              </a:lnSpc>
            </a:pPr>
            <a:r>
              <a:rPr lang="en-US" sz="2400" b="1" i="1" u="sng" dirty="0">
                <a:solidFill>
                  <a:schemeClr val="bg1"/>
                </a:solidFill>
                <a:latin typeface="ITC Stone Serif Std Medium"/>
              </a:rPr>
              <a:t>Very few clinical trials </a:t>
            </a:r>
            <a:r>
              <a:rPr lang="en-US" sz="2400" dirty="0">
                <a:solidFill>
                  <a:schemeClr val="bg1"/>
                </a:solidFill>
                <a:latin typeface="ITC Stone Serif Std Medium"/>
              </a:rPr>
              <a:t>have studied the potential benefits and the safety of l-thyroxine treatment in the obese population. </a:t>
            </a:r>
            <a:endParaRPr lang="en-US" sz="2400" dirty="0">
              <a:solidFill>
                <a:schemeClr val="bg1"/>
              </a:solidFill>
            </a:endParaRPr>
          </a:p>
        </p:txBody>
      </p:sp>
    </p:spTree>
    <p:extLst>
      <p:ext uri="{BB962C8B-B14F-4D97-AF65-F5344CB8AC3E}">
        <p14:creationId xmlns:p14="http://schemas.microsoft.com/office/powerpoint/2010/main" val="17601924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5429" y="282192"/>
            <a:ext cx="11248571" cy="1140697"/>
          </a:xfrm>
          <a:prstGeom prst="rect">
            <a:avLst/>
          </a:prstGeom>
        </p:spPr>
        <p:txBody>
          <a:bodyPr wrap="square">
            <a:spAutoFit/>
          </a:bodyPr>
          <a:lstStyle/>
          <a:p>
            <a:pPr>
              <a:lnSpc>
                <a:spcPct val="150000"/>
              </a:lnSpc>
            </a:pPr>
            <a:r>
              <a:rPr lang="en-US" sz="2400" dirty="0">
                <a:solidFill>
                  <a:srgbClr val="FFFF00"/>
                </a:solidFill>
                <a:latin typeface="ITC Stone Serif Std Medium"/>
              </a:rPr>
              <a:t>Randomized controlled trials </a:t>
            </a:r>
            <a:r>
              <a:rPr lang="en-US" sz="2400" dirty="0">
                <a:solidFill>
                  <a:schemeClr val="bg1"/>
                </a:solidFill>
                <a:latin typeface="ITC Stone Serif Std Medium"/>
              </a:rPr>
              <a:t>reported no relevant difference in BMI with levothyroxine treatment compared with placebo in subclinical </a:t>
            </a:r>
            <a:r>
              <a:rPr lang="en-US" sz="2400" dirty="0" smtClean="0">
                <a:solidFill>
                  <a:schemeClr val="bg1"/>
                </a:solidFill>
                <a:latin typeface="ITC Stone Serif Std Medium"/>
              </a:rPr>
              <a:t>hypothyroidism. </a:t>
            </a:r>
            <a:endParaRPr lang="en-US" sz="2400" dirty="0">
              <a:solidFill>
                <a:schemeClr val="bg1"/>
              </a:solidFill>
            </a:endParaRPr>
          </a:p>
        </p:txBody>
      </p:sp>
      <p:sp>
        <p:nvSpPr>
          <p:cNvPr id="3" name="Rectangle 2"/>
          <p:cNvSpPr/>
          <p:nvPr/>
        </p:nvSpPr>
        <p:spPr>
          <a:xfrm>
            <a:off x="435428" y="1952676"/>
            <a:ext cx="11248571" cy="1140697"/>
          </a:xfrm>
          <a:prstGeom prst="rect">
            <a:avLst/>
          </a:prstGeom>
        </p:spPr>
        <p:txBody>
          <a:bodyPr wrap="square">
            <a:spAutoFit/>
          </a:bodyPr>
          <a:lstStyle/>
          <a:p>
            <a:pPr>
              <a:lnSpc>
                <a:spcPct val="150000"/>
              </a:lnSpc>
            </a:pPr>
            <a:r>
              <a:rPr lang="en-US" sz="2400" dirty="0">
                <a:solidFill>
                  <a:srgbClr val="FFFF00"/>
                </a:solidFill>
                <a:latin typeface="ITC Stone Serif Std Medium"/>
              </a:rPr>
              <a:t>A recent meta-analysis </a:t>
            </a:r>
            <a:r>
              <a:rPr lang="en-US" sz="2400" dirty="0">
                <a:solidFill>
                  <a:schemeClr val="bg1"/>
                </a:solidFill>
                <a:latin typeface="ITC Stone Serif Std Medium"/>
              </a:rPr>
              <a:t>showed that treatment of subclinical hypothyroidism does not improve clinical symptoms such as overweight or quality of </a:t>
            </a:r>
            <a:r>
              <a:rPr lang="en-US" sz="2400" dirty="0" smtClean="0">
                <a:solidFill>
                  <a:schemeClr val="bg1"/>
                </a:solidFill>
                <a:latin typeface="ITC Stone Serif Std Medium"/>
              </a:rPr>
              <a:t>life.</a:t>
            </a:r>
            <a:endParaRPr lang="en-US" sz="2400" dirty="0">
              <a:solidFill>
                <a:schemeClr val="bg1"/>
              </a:solidFill>
            </a:endParaRPr>
          </a:p>
        </p:txBody>
      </p:sp>
      <p:sp>
        <p:nvSpPr>
          <p:cNvPr id="4" name="Rectangle 3"/>
          <p:cNvSpPr/>
          <p:nvPr/>
        </p:nvSpPr>
        <p:spPr>
          <a:xfrm>
            <a:off x="435428" y="3623160"/>
            <a:ext cx="11248571" cy="2862322"/>
          </a:xfrm>
          <a:prstGeom prst="rect">
            <a:avLst/>
          </a:prstGeom>
        </p:spPr>
        <p:txBody>
          <a:bodyPr wrap="square">
            <a:spAutoFit/>
          </a:bodyPr>
          <a:lstStyle/>
          <a:p>
            <a:pPr>
              <a:lnSpc>
                <a:spcPct val="150000"/>
              </a:lnSpc>
            </a:pPr>
            <a:r>
              <a:rPr lang="en-US" sz="2400" dirty="0">
                <a:solidFill>
                  <a:schemeClr val="bg1"/>
                </a:solidFill>
                <a:latin typeface="ITC Stone Serif Std Medium"/>
              </a:rPr>
              <a:t>Harms of treatment were poorly studied and sparsely reported, and low TSH values are frequently found in patients treated with l-thyroxine potentially causing side effects. Indeed, between </a:t>
            </a:r>
            <a:r>
              <a:rPr lang="en-US" sz="2400" dirty="0">
                <a:solidFill>
                  <a:srgbClr val="FFFF00"/>
                </a:solidFill>
                <a:latin typeface="ITC Stone Serif Std Medium"/>
              </a:rPr>
              <a:t>10 and 33% </a:t>
            </a:r>
            <a:r>
              <a:rPr lang="en-US" sz="2400" dirty="0">
                <a:solidFill>
                  <a:schemeClr val="bg1"/>
                </a:solidFill>
                <a:latin typeface="ITC Stone Serif Std Medium"/>
              </a:rPr>
              <a:t>of individuals on l-thyroxine therapy have TSH values below normal and approximately </a:t>
            </a:r>
            <a:r>
              <a:rPr lang="en-US" sz="2400" dirty="0">
                <a:solidFill>
                  <a:srgbClr val="FFFF00"/>
                </a:solidFill>
                <a:latin typeface="ITC Stone Serif Std Medium"/>
              </a:rPr>
              <a:t>one third to one half </a:t>
            </a:r>
            <a:r>
              <a:rPr lang="en-US" sz="2400" dirty="0">
                <a:solidFill>
                  <a:schemeClr val="bg1"/>
                </a:solidFill>
                <a:latin typeface="ITC Stone Serif Std Medium"/>
              </a:rPr>
              <a:t>of these TSH levels are less than 0.1 mIU/L </a:t>
            </a:r>
            <a:r>
              <a:rPr lang="en-US" sz="2400" dirty="0" smtClean="0">
                <a:solidFill>
                  <a:schemeClr val="bg1"/>
                </a:solidFill>
                <a:latin typeface="ITC Stone Serif Std Medium"/>
              </a:rPr>
              <a:t>.</a:t>
            </a:r>
            <a:endParaRPr lang="en-US" sz="2400" dirty="0">
              <a:solidFill>
                <a:schemeClr val="bg1"/>
              </a:solidFill>
            </a:endParaRPr>
          </a:p>
        </p:txBody>
      </p:sp>
    </p:spTree>
    <p:extLst>
      <p:ext uri="{BB962C8B-B14F-4D97-AF65-F5344CB8AC3E}">
        <p14:creationId xmlns:p14="http://schemas.microsoft.com/office/powerpoint/2010/main" val="10338629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2030" y="466638"/>
            <a:ext cx="11549575" cy="4524315"/>
          </a:xfrm>
          <a:prstGeom prst="rect">
            <a:avLst/>
          </a:prstGeom>
        </p:spPr>
        <p:txBody>
          <a:bodyPr wrap="square">
            <a:spAutoFit/>
          </a:bodyPr>
          <a:lstStyle/>
          <a:p>
            <a:pPr>
              <a:lnSpc>
                <a:spcPct val="150000"/>
              </a:lnSpc>
            </a:pPr>
            <a:r>
              <a:rPr lang="en-US" sz="2400" dirty="0">
                <a:solidFill>
                  <a:schemeClr val="bg1"/>
                </a:solidFill>
                <a:latin typeface="ITC Stone Serif Std Medium"/>
              </a:rPr>
              <a:t>there is a general agreement that hypothyroidism with </a:t>
            </a:r>
            <a:r>
              <a:rPr lang="en-US" sz="2400" dirty="0">
                <a:solidFill>
                  <a:srgbClr val="FFFF00"/>
                </a:solidFill>
                <a:latin typeface="ITC Stone Serif Std Medium"/>
              </a:rPr>
              <a:t>TSH levels above 10 mIU/L </a:t>
            </a:r>
            <a:r>
              <a:rPr lang="en-US" sz="2400" dirty="0">
                <a:solidFill>
                  <a:schemeClr val="bg1"/>
                </a:solidFill>
                <a:latin typeface="ITC Stone Serif Std Medium"/>
              </a:rPr>
              <a:t>should be treated </a:t>
            </a:r>
            <a:r>
              <a:rPr lang="en-US" sz="2400" dirty="0" smtClean="0">
                <a:solidFill>
                  <a:schemeClr val="bg1"/>
                </a:solidFill>
                <a:latin typeface="ITC Stone Serif Std Medium"/>
              </a:rPr>
              <a:t>, </a:t>
            </a:r>
            <a:r>
              <a:rPr lang="en-US" sz="2400" dirty="0">
                <a:solidFill>
                  <a:schemeClr val="bg1"/>
                </a:solidFill>
                <a:latin typeface="ITC Stone Serif Std Medium"/>
              </a:rPr>
              <a:t>whether and which patients with </a:t>
            </a:r>
            <a:r>
              <a:rPr lang="en-US" sz="2400" dirty="0">
                <a:solidFill>
                  <a:srgbClr val="FFFF00"/>
                </a:solidFill>
                <a:latin typeface="ITC Stone Serif Std Medium"/>
              </a:rPr>
              <a:t>TSH levels of 4.5–10 mIU/L </a:t>
            </a:r>
            <a:r>
              <a:rPr lang="en-US" sz="2400" dirty="0">
                <a:solidFill>
                  <a:schemeClr val="bg1"/>
                </a:solidFill>
                <a:latin typeface="ITC Stone Serif Std Medium"/>
              </a:rPr>
              <a:t>benefit is less certain. For the decision on starting treatment of mild hypothyroidism other considerations should be taken into account. The presence of thyroid </a:t>
            </a:r>
            <a:r>
              <a:rPr lang="en-US" sz="2400" u="sng" dirty="0">
                <a:solidFill>
                  <a:schemeClr val="bg1"/>
                </a:solidFill>
                <a:latin typeface="ITC Stone Serif Std Medium"/>
              </a:rPr>
              <a:t>autoimmunity</a:t>
            </a:r>
            <a:r>
              <a:rPr lang="en-US" sz="2400" dirty="0">
                <a:solidFill>
                  <a:schemeClr val="bg1"/>
                </a:solidFill>
                <a:latin typeface="ITC Stone Serif Std Medium"/>
              </a:rPr>
              <a:t> </a:t>
            </a:r>
            <a:r>
              <a:rPr lang="en-US" sz="2400" dirty="0" smtClean="0">
                <a:solidFill>
                  <a:schemeClr val="bg1"/>
                </a:solidFill>
                <a:latin typeface="ITC Stone Serif Std Medium"/>
              </a:rPr>
              <a:t>, </a:t>
            </a:r>
            <a:r>
              <a:rPr lang="en-US" sz="2400" dirty="0">
                <a:solidFill>
                  <a:schemeClr val="bg1"/>
                </a:solidFill>
                <a:latin typeface="ITC Stone Serif Std Medium"/>
              </a:rPr>
              <a:t>or </a:t>
            </a:r>
            <a:r>
              <a:rPr lang="en-US" sz="2400" u="sng" dirty="0">
                <a:solidFill>
                  <a:schemeClr val="bg1"/>
                </a:solidFill>
                <a:latin typeface="ITC Stone Serif Std Medium"/>
              </a:rPr>
              <a:t>coexistence of other causes of primary hypothyroidism </a:t>
            </a:r>
            <a:r>
              <a:rPr lang="en-US" sz="2400" dirty="0">
                <a:solidFill>
                  <a:schemeClr val="bg1"/>
                </a:solidFill>
                <a:latin typeface="ITC Stone Serif Std Medium"/>
              </a:rPr>
              <a:t>(e.g. </a:t>
            </a:r>
            <a:r>
              <a:rPr lang="en-US" sz="2400" dirty="0">
                <a:solidFill>
                  <a:srgbClr val="FFFF00"/>
                </a:solidFill>
                <a:latin typeface="ITC Stone Serif Std Medium"/>
              </a:rPr>
              <a:t>previous radioiodine treatment </a:t>
            </a:r>
            <a:r>
              <a:rPr lang="en-US" sz="2400" dirty="0">
                <a:solidFill>
                  <a:schemeClr val="bg1"/>
                </a:solidFill>
                <a:latin typeface="ITC Stone Serif Std Medium"/>
              </a:rPr>
              <a:t>for hyperthyroidism or a </a:t>
            </a:r>
            <a:r>
              <a:rPr lang="en-US" sz="2400" dirty="0">
                <a:solidFill>
                  <a:srgbClr val="FFFF00"/>
                </a:solidFill>
                <a:latin typeface="ITC Stone Serif Std Medium"/>
              </a:rPr>
              <a:t>history of destructive thyroiditis</a:t>
            </a:r>
            <a:r>
              <a:rPr lang="en-US" sz="2400" dirty="0">
                <a:solidFill>
                  <a:schemeClr val="bg1"/>
                </a:solidFill>
                <a:latin typeface="ITC Stone Serif Std Medium"/>
              </a:rPr>
              <a:t>), particularly in a young subject or in a woman in fertile age should prompt l-thyroxine treatment. </a:t>
            </a:r>
            <a:endParaRPr lang="en-US" sz="2400" dirty="0">
              <a:solidFill>
                <a:schemeClr val="bg1"/>
              </a:solidFill>
            </a:endParaRPr>
          </a:p>
        </p:txBody>
      </p:sp>
      <p:sp>
        <p:nvSpPr>
          <p:cNvPr id="3" name="Rectangle 2"/>
          <p:cNvSpPr/>
          <p:nvPr/>
        </p:nvSpPr>
        <p:spPr>
          <a:xfrm>
            <a:off x="422030" y="4990953"/>
            <a:ext cx="11549575" cy="1754326"/>
          </a:xfrm>
          <a:prstGeom prst="rect">
            <a:avLst/>
          </a:prstGeom>
        </p:spPr>
        <p:txBody>
          <a:bodyPr wrap="square">
            <a:spAutoFit/>
          </a:bodyPr>
          <a:lstStyle/>
          <a:p>
            <a:pPr>
              <a:lnSpc>
                <a:spcPct val="150000"/>
              </a:lnSpc>
            </a:pPr>
            <a:r>
              <a:rPr lang="en-US" sz="2400" dirty="0">
                <a:solidFill>
                  <a:schemeClr val="bg1"/>
                </a:solidFill>
                <a:latin typeface="ITC Stone Serif Std Medium"/>
              </a:rPr>
              <a:t>in the ‘</a:t>
            </a:r>
            <a:r>
              <a:rPr lang="en-US" sz="2400" dirty="0">
                <a:solidFill>
                  <a:srgbClr val="FFC000"/>
                </a:solidFill>
                <a:latin typeface="ITC Stone Serif Std Medium"/>
              </a:rPr>
              <a:t>Trust Thyroid Trial</a:t>
            </a:r>
            <a:r>
              <a:rPr lang="en-US" sz="2400" dirty="0">
                <a:solidFill>
                  <a:schemeClr val="bg1"/>
                </a:solidFill>
                <a:latin typeface="ITC Stone Serif Std Medium"/>
              </a:rPr>
              <a:t>’, levothyroxine provided </a:t>
            </a:r>
            <a:r>
              <a:rPr lang="en-US" sz="2400" dirty="0">
                <a:solidFill>
                  <a:srgbClr val="FFFF00"/>
                </a:solidFill>
                <a:latin typeface="ITC Stone Serif Std Medium"/>
              </a:rPr>
              <a:t>no apparent benefits on clinical symptoms in older persons with subclinical hypothyroidism </a:t>
            </a:r>
            <a:r>
              <a:rPr lang="en-US" sz="2400" dirty="0" smtClean="0">
                <a:solidFill>
                  <a:schemeClr val="bg1"/>
                </a:solidFill>
                <a:latin typeface="ITC Stone Serif Std Medium"/>
              </a:rPr>
              <a:t>, </a:t>
            </a:r>
            <a:r>
              <a:rPr lang="en-US" sz="2400" b="1" i="1" u="sng" dirty="0">
                <a:solidFill>
                  <a:schemeClr val="bg1"/>
                </a:solidFill>
                <a:latin typeface="ITC Stone Serif Std Medium"/>
              </a:rPr>
              <a:t>but no specific trial was performed in old obese persons. </a:t>
            </a:r>
            <a:endParaRPr lang="en-US" sz="2400" b="1" i="1" u="sng" dirty="0">
              <a:solidFill>
                <a:schemeClr val="bg1"/>
              </a:solidFill>
            </a:endParaRPr>
          </a:p>
        </p:txBody>
      </p:sp>
    </p:spTree>
    <p:extLst>
      <p:ext uri="{BB962C8B-B14F-4D97-AF65-F5344CB8AC3E}">
        <p14:creationId xmlns:p14="http://schemas.microsoft.com/office/powerpoint/2010/main" val="9990362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31410" y="2722771"/>
            <a:ext cx="11760590" cy="3356688"/>
          </a:xfrm>
          <a:prstGeom prst="rect">
            <a:avLst/>
          </a:prstGeom>
        </p:spPr>
        <p:txBody>
          <a:bodyPr wrap="square">
            <a:spAutoFit/>
          </a:bodyPr>
          <a:lstStyle/>
          <a:p>
            <a:pPr>
              <a:lnSpc>
                <a:spcPct val="150000"/>
              </a:lnSpc>
            </a:pPr>
            <a:r>
              <a:rPr lang="en-US" sz="2400" dirty="0">
                <a:solidFill>
                  <a:schemeClr val="bg1"/>
                </a:solidFill>
                <a:latin typeface="ITC Stone Serif Std Medium"/>
              </a:rPr>
              <a:t>In addition to biochemical changes, structural changes of the thyroid have also been associated with obesity. These include </a:t>
            </a:r>
            <a:r>
              <a:rPr lang="en-US" sz="2400" dirty="0">
                <a:solidFill>
                  <a:srgbClr val="FFFF00"/>
                </a:solidFill>
                <a:latin typeface="ITC Stone Serif Std Medium"/>
              </a:rPr>
              <a:t>increases in thyroid volume </a:t>
            </a:r>
            <a:r>
              <a:rPr lang="en-US" sz="2400" dirty="0">
                <a:solidFill>
                  <a:schemeClr val="bg1"/>
                </a:solidFill>
                <a:latin typeface="ITC Stone Serif Std Medium"/>
              </a:rPr>
              <a:t>and </a:t>
            </a:r>
            <a:r>
              <a:rPr lang="en-US" sz="2400" dirty="0">
                <a:solidFill>
                  <a:srgbClr val="FFFF00"/>
                </a:solidFill>
                <a:latin typeface="ITC Stone Serif Std Medium"/>
              </a:rPr>
              <a:t>hypoechogenicity</a:t>
            </a:r>
            <a:r>
              <a:rPr lang="en-US" sz="2400" dirty="0">
                <a:solidFill>
                  <a:schemeClr val="bg1"/>
                </a:solidFill>
                <a:latin typeface="ITC Stone Serif Std Medium"/>
              </a:rPr>
              <a:t> as well as thyroid nodules </a:t>
            </a:r>
            <a:r>
              <a:rPr lang="en-US" sz="2400" dirty="0" smtClean="0">
                <a:solidFill>
                  <a:schemeClr val="bg1"/>
                </a:solidFill>
                <a:latin typeface="ITC Stone Serif Std Medium"/>
              </a:rPr>
              <a:t>, </a:t>
            </a:r>
            <a:r>
              <a:rPr lang="en-US" sz="2400" dirty="0">
                <a:solidFill>
                  <a:schemeClr val="bg1"/>
                </a:solidFill>
                <a:latin typeface="ITC Stone Serif Std Medium"/>
              </a:rPr>
              <a:t>which may be due to increased TSH stimulation or increase in inflammatory mediators produced by the adipose tissue </a:t>
            </a:r>
            <a:r>
              <a:rPr lang="en-US" sz="2400" dirty="0" smtClean="0">
                <a:solidFill>
                  <a:schemeClr val="bg1"/>
                </a:solidFill>
                <a:latin typeface="ITC Stone Serif Std Medium"/>
              </a:rPr>
              <a:t>. </a:t>
            </a:r>
            <a:r>
              <a:rPr lang="en-US" sz="2400" dirty="0">
                <a:solidFill>
                  <a:schemeClr val="bg1"/>
                </a:solidFill>
                <a:latin typeface="ITC Stone Serif Std Medium"/>
              </a:rPr>
              <a:t>The improvement of thyroid hypoechogenicity after bariatric surgery argues for this hypothesis </a:t>
            </a:r>
            <a:r>
              <a:rPr lang="en-US" sz="2400" dirty="0" smtClean="0">
                <a:solidFill>
                  <a:schemeClr val="bg1"/>
                </a:solidFill>
                <a:latin typeface="ITC Stone Serif Std Medium"/>
              </a:rPr>
              <a:t>. </a:t>
            </a:r>
            <a:endParaRPr lang="en-US" sz="2400" dirty="0">
              <a:solidFill>
                <a:schemeClr val="bg1"/>
              </a:solidFill>
            </a:endParaRPr>
          </a:p>
        </p:txBody>
      </p:sp>
      <p:sp>
        <p:nvSpPr>
          <p:cNvPr id="4" name="Rectangle 3"/>
          <p:cNvSpPr/>
          <p:nvPr/>
        </p:nvSpPr>
        <p:spPr>
          <a:xfrm>
            <a:off x="431410" y="784666"/>
            <a:ext cx="11455790" cy="830997"/>
          </a:xfrm>
          <a:prstGeom prst="rect">
            <a:avLst/>
          </a:prstGeom>
        </p:spPr>
        <p:txBody>
          <a:bodyPr wrap="square">
            <a:spAutoFit/>
          </a:bodyPr>
          <a:lstStyle/>
          <a:p>
            <a:r>
              <a:rPr lang="en-US" sz="2400" b="1" i="1" dirty="0">
                <a:solidFill>
                  <a:srgbClr val="FFFF00"/>
                </a:solidFill>
                <a:latin typeface="ITC Stone Serif Std Medium"/>
              </a:rPr>
              <a:t>Autoimmune thyroiditis </a:t>
            </a:r>
            <a:r>
              <a:rPr lang="en-US" sz="2400" dirty="0">
                <a:solidFill>
                  <a:schemeClr val="bg1"/>
                </a:solidFill>
                <a:latin typeface="ITC Stone Serif Std Medium"/>
              </a:rPr>
              <a:t>is often characterized by a </a:t>
            </a:r>
            <a:r>
              <a:rPr lang="en-US" sz="2400" u="sng" dirty="0">
                <a:solidFill>
                  <a:schemeClr val="bg1"/>
                </a:solidFill>
                <a:latin typeface="ITC Stone Serif Std Medium"/>
              </a:rPr>
              <a:t>hypoechogenic</a:t>
            </a:r>
            <a:r>
              <a:rPr lang="en-US" sz="2400" dirty="0">
                <a:solidFill>
                  <a:schemeClr val="bg1"/>
                </a:solidFill>
                <a:latin typeface="ITC Stone Serif Std Medium"/>
              </a:rPr>
              <a:t> pattern on thyroid ultrasonography. </a:t>
            </a:r>
            <a:endParaRPr lang="en-US" sz="2400" dirty="0">
              <a:solidFill>
                <a:schemeClr val="bg1"/>
              </a:solidFill>
            </a:endParaRPr>
          </a:p>
        </p:txBody>
      </p:sp>
    </p:spTree>
    <p:extLst>
      <p:ext uri="{BB962C8B-B14F-4D97-AF65-F5344CB8AC3E}">
        <p14:creationId xmlns:p14="http://schemas.microsoft.com/office/powerpoint/2010/main" val="32884179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676" y="139180"/>
            <a:ext cx="11465169" cy="3970318"/>
          </a:xfrm>
          <a:prstGeom prst="rect">
            <a:avLst/>
          </a:prstGeom>
        </p:spPr>
        <p:txBody>
          <a:bodyPr wrap="square">
            <a:spAutoFit/>
          </a:bodyPr>
          <a:lstStyle/>
          <a:p>
            <a:pPr>
              <a:lnSpc>
                <a:spcPct val="150000"/>
              </a:lnSpc>
            </a:pPr>
            <a:r>
              <a:rPr lang="en-US" sz="2400" dirty="0">
                <a:solidFill>
                  <a:schemeClr val="bg1"/>
                </a:solidFill>
                <a:latin typeface="ITC Stone Serif Std Medium"/>
              </a:rPr>
              <a:t>An increased incidence of </a:t>
            </a:r>
            <a:r>
              <a:rPr lang="en-US" sz="2400" dirty="0">
                <a:solidFill>
                  <a:srgbClr val="FFFF00"/>
                </a:solidFill>
                <a:latin typeface="ITC Stone Serif Std Medium"/>
              </a:rPr>
              <a:t>thyroid cancers </a:t>
            </a:r>
            <a:r>
              <a:rPr lang="en-US" sz="2400" dirty="0">
                <a:solidFill>
                  <a:schemeClr val="bg1"/>
                </a:solidFill>
                <a:latin typeface="ITC Stone Serif Std Medium"/>
              </a:rPr>
              <a:t>in patients with obesity or insulin resistance has been reported. </a:t>
            </a:r>
            <a:r>
              <a:rPr lang="en-US" sz="2400" b="1" i="1" dirty="0">
                <a:solidFill>
                  <a:schemeClr val="bg1"/>
                </a:solidFill>
                <a:latin typeface="ITC Stone Serif Std Medium"/>
              </a:rPr>
              <a:t>A recent meta-analysis of 21 articles </a:t>
            </a:r>
            <a:r>
              <a:rPr lang="en-US" sz="2400" dirty="0">
                <a:solidFill>
                  <a:schemeClr val="bg1"/>
                </a:solidFill>
                <a:latin typeface="ITC Stone Serif Std Medium"/>
              </a:rPr>
              <a:t>has shown a </a:t>
            </a:r>
            <a:r>
              <a:rPr lang="en-US" sz="2400" dirty="0">
                <a:solidFill>
                  <a:srgbClr val="FFFF00"/>
                </a:solidFill>
                <a:latin typeface="ITC Stone Serif Std Medium"/>
              </a:rPr>
              <a:t>55%</a:t>
            </a:r>
            <a:r>
              <a:rPr lang="en-US" sz="2400" dirty="0">
                <a:solidFill>
                  <a:schemeClr val="bg1"/>
                </a:solidFill>
                <a:latin typeface="ITC Stone Serif Std Medium"/>
              </a:rPr>
              <a:t> greater risk of thyroid cancer in patients with obesity. </a:t>
            </a:r>
            <a:r>
              <a:rPr lang="en-US" sz="2400" dirty="0">
                <a:solidFill>
                  <a:srgbClr val="FFFF00"/>
                </a:solidFill>
                <a:latin typeface="ITC Stone Serif Std Medium"/>
              </a:rPr>
              <a:t>Each 5-unit </a:t>
            </a:r>
            <a:r>
              <a:rPr lang="en-US" sz="2400" dirty="0">
                <a:solidFill>
                  <a:schemeClr val="bg1"/>
                </a:solidFill>
                <a:latin typeface="ITC Stone Serif Std Medium"/>
              </a:rPr>
              <a:t>increase in BMI was associated with </a:t>
            </a:r>
            <a:r>
              <a:rPr lang="en-US" sz="2400" dirty="0">
                <a:solidFill>
                  <a:srgbClr val="FFFF00"/>
                </a:solidFill>
                <a:latin typeface="ITC Stone Serif Std Medium"/>
              </a:rPr>
              <a:t>30%</a:t>
            </a:r>
            <a:r>
              <a:rPr lang="en-US" sz="2400" dirty="0">
                <a:solidFill>
                  <a:schemeClr val="bg1"/>
                </a:solidFill>
                <a:latin typeface="ITC Stone Serif Std Medium"/>
              </a:rPr>
              <a:t> greater risk of thyroid cancer and both general and abdominal adiposity increased the risk. Obesity was </a:t>
            </a:r>
            <a:r>
              <a:rPr lang="en-US" sz="2400" b="1" i="1" dirty="0">
                <a:solidFill>
                  <a:srgbClr val="FFFF00"/>
                </a:solidFill>
                <a:latin typeface="ITC Stone Serif Std Medium"/>
              </a:rPr>
              <a:t>positively related </a:t>
            </a:r>
            <a:r>
              <a:rPr lang="en-US" sz="2400" dirty="0">
                <a:solidFill>
                  <a:schemeClr val="bg1"/>
                </a:solidFill>
                <a:latin typeface="ITC Stone Serif Std Medium"/>
              </a:rPr>
              <a:t>to </a:t>
            </a:r>
            <a:r>
              <a:rPr lang="en-US" sz="2400" u="sng" dirty="0">
                <a:solidFill>
                  <a:schemeClr val="bg1"/>
                </a:solidFill>
                <a:latin typeface="ITC Stone Serif Std Medium"/>
              </a:rPr>
              <a:t>papillary,</a:t>
            </a:r>
            <a:r>
              <a:rPr lang="en-US" sz="2400" dirty="0">
                <a:solidFill>
                  <a:schemeClr val="bg1"/>
                </a:solidFill>
                <a:latin typeface="ITC Stone Serif Std Medium"/>
              </a:rPr>
              <a:t> </a:t>
            </a:r>
            <a:r>
              <a:rPr lang="en-US" sz="2400" u="sng" dirty="0" smtClean="0">
                <a:solidFill>
                  <a:schemeClr val="bg1"/>
                </a:solidFill>
                <a:latin typeface="ITC Stone Serif Std Medium"/>
              </a:rPr>
              <a:t>follicular</a:t>
            </a:r>
            <a:r>
              <a:rPr lang="en-US" sz="2400" dirty="0" smtClean="0">
                <a:solidFill>
                  <a:schemeClr val="bg1"/>
                </a:solidFill>
                <a:latin typeface="ITC Stone Serif Std Medium"/>
              </a:rPr>
              <a:t> </a:t>
            </a:r>
            <a:r>
              <a:rPr lang="en-US" sz="2400" dirty="0">
                <a:solidFill>
                  <a:schemeClr val="bg1"/>
                </a:solidFill>
                <a:latin typeface="ITC Stone Serif Std Medium"/>
              </a:rPr>
              <a:t>and </a:t>
            </a:r>
            <a:r>
              <a:rPr lang="en-US" sz="2400" u="sng" dirty="0">
                <a:solidFill>
                  <a:schemeClr val="bg1"/>
                </a:solidFill>
                <a:latin typeface="ITC Stone Serif Std Medium"/>
              </a:rPr>
              <a:t>anaplastic</a:t>
            </a:r>
            <a:r>
              <a:rPr lang="en-US" sz="2400" dirty="0">
                <a:solidFill>
                  <a:schemeClr val="bg1"/>
                </a:solidFill>
                <a:latin typeface="ITC Stone Serif Std Medium"/>
              </a:rPr>
              <a:t> thyroid cancers, </a:t>
            </a:r>
            <a:r>
              <a:rPr lang="en-US" sz="2400" b="1" i="1" dirty="0">
                <a:solidFill>
                  <a:srgbClr val="FFFF00"/>
                </a:solidFill>
                <a:latin typeface="ITC Stone Serif Std Medium"/>
              </a:rPr>
              <a:t>but negatively </a:t>
            </a:r>
            <a:r>
              <a:rPr lang="en-US" sz="2400" dirty="0">
                <a:solidFill>
                  <a:schemeClr val="bg1"/>
                </a:solidFill>
                <a:latin typeface="ITC Stone Serif Std Medium"/>
              </a:rPr>
              <a:t>with </a:t>
            </a:r>
            <a:r>
              <a:rPr lang="en-US" sz="2400" u="sng" dirty="0">
                <a:solidFill>
                  <a:schemeClr val="bg1"/>
                </a:solidFill>
                <a:latin typeface="ITC Stone Serif Std Medium"/>
              </a:rPr>
              <a:t>medullary thyroid cancer </a:t>
            </a:r>
            <a:r>
              <a:rPr lang="en-US" sz="2400" u="sng" dirty="0" smtClean="0">
                <a:solidFill>
                  <a:schemeClr val="bg1"/>
                </a:solidFill>
                <a:latin typeface="ITC Stone Serif Std Medium"/>
              </a:rPr>
              <a:t>.</a:t>
            </a:r>
            <a:endParaRPr lang="en-US" sz="2400" u="sng" dirty="0">
              <a:solidFill>
                <a:schemeClr val="bg1"/>
              </a:solidFill>
            </a:endParaRPr>
          </a:p>
        </p:txBody>
      </p:sp>
      <p:sp>
        <p:nvSpPr>
          <p:cNvPr id="3" name="Rectangle 2"/>
          <p:cNvSpPr/>
          <p:nvPr/>
        </p:nvSpPr>
        <p:spPr>
          <a:xfrm>
            <a:off x="407962" y="3785941"/>
            <a:ext cx="11465169" cy="2862322"/>
          </a:xfrm>
          <a:prstGeom prst="rect">
            <a:avLst/>
          </a:prstGeom>
        </p:spPr>
        <p:txBody>
          <a:bodyPr wrap="square">
            <a:spAutoFit/>
          </a:bodyPr>
          <a:lstStyle/>
          <a:p>
            <a:pPr>
              <a:lnSpc>
                <a:spcPct val="150000"/>
              </a:lnSpc>
            </a:pPr>
            <a:r>
              <a:rPr lang="en-US" sz="2400" dirty="0">
                <a:solidFill>
                  <a:schemeClr val="bg1"/>
                </a:solidFill>
                <a:latin typeface="ITC Stone Serif Std Medium"/>
              </a:rPr>
              <a:t>Importantly, data showing that early detection of thyroid cancer by systematic ultrasound assessment improve the prognosis of thyroid cancer in patients with obesity </a:t>
            </a:r>
            <a:r>
              <a:rPr lang="en-US" sz="2400" dirty="0">
                <a:solidFill>
                  <a:srgbClr val="FFFF00"/>
                </a:solidFill>
                <a:latin typeface="ITC Stone Serif Std Medium"/>
              </a:rPr>
              <a:t>are lacking</a:t>
            </a:r>
            <a:r>
              <a:rPr lang="en-US" sz="2400" dirty="0">
                <a:solidFill>
                  <a:schemeClr val="bg1"/>
                </a:solidFill>
                <a:latin typeface="ITC Stone Serif Std Medium"/>
              </a:rPr>
              <a:t>. In conclusion, despite a greater incidence of morphological abnormalities and thyroid cancers in obesity, </a:t>
            </a:r>
            <a:r>
              <a:rPr lang="en-US" sz="2400" dirty="0">
                <a:solidFill>
                  <a:srgbClr val="FFFF00"/>
                </a:solidFill>
                <a:latin typeface="ITC Stone Serif Std Medium"/>
              </a:rPr>
              <a:t>there is no sufficient data </a:t>
            </a:r>
            <a:r>
              <a:rPr lang="en-US" sz="2400" dirty="0">
                <a:solidFill>
                  <a:schemeClr val="bg1"/>
                </a:solidFill>
                <a:latin typeface="ITC Stone Serif Std Medium"/>
              </a:rPr>
              <a:t>in the literature to recommend systematic ultrasound assessment in obesity. </a:t>
            </a:r>
            <a:endParaRPr lang="en-US" sz="2400" dirty="0">
              <a:solidFill>
                <a:schemeClr val="bg1"/>
              </a:solidFill>
            </a:endParaRPr>
          </a:p>
        </p:txBody>
      </p:sp>
    </p:spTree>
    <p:extLst>
      <p:ext uri="{BB962C8B-B14F-4D97-AF65-F5344CB8AC3E}">
        <p14:creationId xmlns:p14="http://schemas.microsoft.com/office/powerpoint/2010/main" val="522951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9020" y="479705"/>
            <a:ext cx="11032760" cy="2031325"/>
          </a:xfrm>
          <a:prstGeom prst="rect">
            <a:avLst/>
          </a:prstGeom>
        </p:spPr>
        <p:txBody>
          <a:bodyPr wrap="square">
            <a:spAutoFit/>
          </a:bodyPr>
          <a:lstStyle/>
          <a:p>
            <a:pPr>
              <a:lnSpc>
                <a:spcPct val="150000"/>
              </a:lnSpc>
            </a:pPr>
            <a:r>
              <a:rPr lang="en-US" sz="2800" b="1" u="sng" dirty="0">
                <a:solidFill>
                  <a:schemeClr val="bg1"/>
                </a:solidFill>
                <a:latin typeface="ITC Stone Serif Std Bold"/>
              </a:rPr>
              <a:t>R.2.7</a:t>
            </a:r>
            <a:r>
              <a:rPr lang="en-US" sz="2800" b="1" dirty="0">
                <a:solidFill>
                  <a:schemeClr val="bg1"/>
                </a:solidFill>
                <a:latin typeface="ITC Stone Serif Std Bold"/>
              </a:rPr>
              <a:t>. </a:t>
            </a:r>
            <a:r>
              <a:rPr lang="en-US" sz="2800" dirty="0">
                <a:solidFill>
                  <a:schemeClr val="bg1"/>
                </a:solidFill>
                <a:latin typeface="ITC Stone Serif Std Medium"/>
              </a:rPr>
              <a:t>We recommend that </a:t>
            </a:r>
            <a:r>
              <a:rPr lang="en-US" sz="2800" i="1" dirty="0">
                <a:solidFill>
                  <a:srgbClr val="FFFF00"/>
                </a:solidFill>
                <a:latin typeface="ITC Stone Serif Std Medium"/>
              </a:rPr>
              <a:t>hyperthyrotropinaemia </a:t>
            </a:r>
            <a:r>
              <a:rPr lang="en-US" sz="2800" dirty="0">
                <a:solidFill>
                  <a:schemeClr val="bg1"/>
                </a:solidFill>
                <a:latin typeface="ITC Stone Serif Std Medium"/>
              </a:rPr>
              <a:t>(elevated TSH and normal FT4</a:t>
            </a:r>
            <a:r>
              <a:rPr lang="en-US" sz="2800" b="1" i="1" dirty="0">
                <a:solidFill>
                  <a:srgbClr val="FFFF00"/>
                </a:solidFill>
                <a:latin typeface="ITC Stone Serif Std Medium"/>
              </a:rPr>
              <a:t>) should not be treated </a:t>
            </a:r>
            <a:r>
              <a:rPr lang="en-US" sz="2800" dirty="0">
                <a:solidFill>
                  <a:schemeClr val="bg1"/>
                </a:solidFill>
                <a:latin typeface="ITC Stone Serif Std Medium"/>
              </a:rPr>
              <a:t>in obesity with the aim at reducing body weight (++00). </a:t>
            </a:r>
            <a:endParaRPr lang="en-US" sz="2800" dirty="0">
              <a:solidFill>
                <a:schemeClr val="bg1"/>
              </a:solidFill>
            </a:endParaRPr>
          </a:p>
        </p:txBody>
      </p:sp>
      <p:sp>
        <p:nvSpPr>
          <p:cNvPr id="3" name="Rectangle 2"/>
          <p:cNvSpPr/>
          <p:nvPr/>
        </p:nvSpPr>
        <p:spPr>
          <a:xfrm>
            <a:off x="869020" y="2770747"/>
            <a:ext cx="11032760" cy="2031325"/>
          </a:xfrm>
          <a:prstGeom prst="rect">
            <a:avLst/>
          </a:prstGeom>
        </p:spPr>
        <p:txBody>
          <a:bodyPr wrap="square">
            <a:spAutoFit/>
          </a:bodyPr>
          <a:lstStyle/>
          <a:p>
            <a:pPr>
              <a:lnSpc>
                <a:spcPct val="150000"/>
              </a:lnSpc>
            </a:pPr>
            <a:r>
              <a:rPr lang="en-US" sz="2800" b="1" u="sng" dirty="0">
                <a:solidFill>
                  <a:schemeClr val="bg1"/>
                </a:solidFill>
                <a:latin typeface="ITC Stone Serif Std Bold"/>
              </a:rPr>
              <a:t>R.2.8.</a:t>
            </a:r>
            <a:r>
              <a:rPr lang="en-US" sz="2800" b="1" dirty="0">
                <a:solidFill>
                  <a:schemeClr val="bg1"/>
                </a:solidFill>
                <a:latin typeface="ITC Stone Serif Std Bold"/>
              </a:rPr>
              <a:t> </a:t>
            </a:r>
            <a:r>
              <a:rPr lang="en-US" sz="2800" dirty="0">
                <a:solidFill>
                  <a:schemeClr val="bg1"/>
                </a:solidFill>
                <a:latin typeface="ITC Stone Serif Std Medium"/>
              </a:rPr>
              <a:t>We suggest that for the </a:t>
            </a:r>
            <a:r>
              <a:rPr lang="en-US" sz="2800" i="1" dirty="0">
                <a:solidFill>
                  <a:srgbClr val="FFFF00"/>
                </a:solidFill>
                <a:latin typeface="ITC Stone Serif Std Medium"/>
              </a:rPr>
              <a:t>decision to treat or not to treat </a:t>
            </a:r>
            <a:r>
              <a:rPr lang="en-US" sz="2800" dirty="0">
                <a:solidFill>
                  <a:schemeClr val="bg1"/>
                </a:solidFill>
                <a:latin typeface="ITC Stone Serif Std Medium"/>
              </a:rPr>
              <a:t>hyperthyrotropinaemia, TSH level, thyroid antibodies, and age should be taken into account. </a:t>
            </a:r>
            <a:endParaRPr lang="en-US" sz="2800" dirty="0">
              <a:solidFill>
                <a:schemeClr val="bg1"/>
              </a:solidFill>
            </a:endParaRPr>
          </a:p>
        </p:txBody>
      </p:sp>
      <p:sp>
        <p:nvSpPr>
          <p:cNvPr id="4" name="Rectangle 3"/>
          <p:cNvSpPr/>
          <p:nvPr/>
        </p:nvSpPr>
        <p:spPr>
          <a:xfrm>
            <a:off x="869020" y="5061789"/>
            <a:ext cx="11037484" cy="954107"/>
          </a:xfrm>
          <a:prstGeom prst="rect">
            <a:avLst/>
          </a:prstGeom>
        </p:spPr>
        <p:txBody>
          <a:bodyPr wrap="square">
            <a:spAutoFit/>
          </a:bodyPr>
          <a:lstStyle/>
          <a:p>
            <a:r>
              <a:rPr lang="en-US" sz="2800" b="1" u="sng" dirty="0">
                <a:solidFill>
                  <a:schemeClr val="bg1"/>
                </a:solidFill>
                <a:latin typeface="ITC Stone Serif Std Bold"/>
              </a:rPr>
              <a:t>R.2.9.</a:t>
            </a:r>
            <a:r>
              <a:rPr lang="en-US" sz="2800" b="1" dirty="0">
                <a:solidFill>
                  <a:schemeClr val="bg1"/>
                </a:solidFill>
                <a:latin typeface="ITC Stone Serif Std Bold"/>
              </a:rPr>
              <a:t> </a:t>
            </a:r>
            <a:r>
              <a:rPr lang="en-US" sz="2800" dirty="0">
                <a:solidFill>
                  <a:schemeClr val="bg1"/>
                </a:solidFill>
                <a:latin typeface="ITC Stone Serif Std Medium"/>
              </a:rPr>
              <a:t>We suggest </a:t>
            </a:r>
            <a:r>
              <a:rPr lang="en-US" sz="2800" i="1" dirty="0">
                <a:solidFill>
                  <a:srgbClr val="FFFF00"/>
                </a:solidFill>
                <a:latin typeface="ITC Stone Serif Std Medium"/>
              </a:rPr>
              <a:t>against the use of routine ultrasound </a:t>
            </a:r>
            <a:r>
              <a:rPr lang="en-US" sz="2800" dirty="0">
                <a:solidFill>
                  <a:schemeClr val="bg1"/>
                </a:solidFill>
                <a:latin typeface="ITC Stone Serif Std Medium"/>
              </a:rPr>
              <a:t>of the thyroid gland irrespective of thyroid function </a:t>
            </a:r>
            <a:endParaRPr lang="en-US" sz="2800" dirty="0">
              <a:solidFill>
                <a:schemeClr val="bg1"/>
              </a:solidFill>
            </a:endParaRPr>
          </a:p>
        </p:txBody>
      </p:sp>
    </p:spTree>
    <p:extLst>
      <p:ext uri="{BB962C8B-B14F-4D97-AF65-F5344CB8AC3E}">
        <p14:creationId xmlns:p14="http://schemas.microsoft.com/office/powerpoint/2010/main" val="31023062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16472" y="2555017"/>
            <a:ext cx="8633261" cy="830997"/>
          </a:xfrm>
          <a:prstGeom prst="rect">
            <a:avLst/>
          </a:prstGeom>
        </p:spPr>
        <p:txBody>
          <a:bodyPr wrap="none">
            <a:spAutoFit/>
          </a:bodyPr>
          <a:lstStyle/>
          <a:p>
            <a:r>
              <a:rPr lang="en-US" sz="4800" b="1" dirty="0">
                <a:solidFill>
                  <a:schemeClr val="bg1"/>
                </a:solidFill>
                <a:latin typeface="Open Sans"/>
              </a:rPr>
              <a:t>Testing for </a:t>
            </a:r>
            <a:r>
              <a:rPr lang="en-US" sz="4800" b="1" dirty="0">
                <a:solidFill>
                  <a:srgbClr val="FFFF00"/>
                </a:solidFill>
                <a:latin typeface="Open Sans"/>
              </a:rPr>
              <a:t>hypercortisolism</a:t>
            </a:r>
            <a:r>
              <a:rPr lang="en-US" sz="4800" b="1" dirty="0">
                <a:solidFill>
                  <a:srgbClr val="221E1F"/>
                </a:solidFill>
                <a:latin typeface="Open Sans"/>
              </a:rPr>
              <a:t> </a:t>
            </a:r>
            <a:endParaRPr lang="en-US" sz="4800" dirty="0"/>
          </a:p>
        </p:txBody>
      </p:sp>
    </p:spTree>
    <p:extLst>
      <p:ext uri="{BB962C8B-B14F-4D97-AF65-F5344CB8AC3E}">
        <p14:creationId xmlns:p14="http://schemas.microsoft.com/office/powerpoint/2010/main" val="3139533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3567" y="447103"/>
            <a:ext cx="11035430" cy="1384995"/>
          </a:xfrm>
          <a:prstGeom prst="rect">
            <a:avLst/>
          </a:prstGeom>
        </p:spPr>
        <p:txBody>
          <a:bodyPr wrap="square">
            <a:spAutoFit/>
          </a:bodyPr>
          <a:lstStyle/>
          <a:p>
            <a:endParaRPr lang="en-US" sz="2800" dirty="0">
              <a:solidFill>
                <a:schemeClr val="bg1"/>
              </a:solidFill>
              <a:latin typeface="ITC Stone Serif Std Medium"/>
            </a:endParaRPr>
          </a:p>
          <a:p>
            <a:pPr algn="just"/>
            <a:r>
              <a:rPr lang="en-US" sz="2800" dirty="0">
                <a:solidFill>
                  <a:schemeClr val="bg1"/>
                </a:solidFill>
                <a:latin typeface="ITC Stone Serif Std Medium"/>
              </a:rPr>
              <a:t> The quality of evidence behind the recommendations is classified </a:t>
            </a:r>
            <a:r>
              <a:rPr lang="en-US" sz="2800" dirty="0" smtClean="0">
                <a:solidFill>
                  <a:schemeClr val="bg1"/>
                </a:solidFill>
                <a:latin typeface="ITC Stone Serif Std Medium"/>
              </a:rPr>
              <a:t>as: </a:t>
            </a:r>
            <a:endParaRPr lang="en-US" sz="2800" dirty="0">
              <a:solidFill>
                <a:schemeClr val="bg1"/>
              </a:solidFill>
            </a:endParaRPr>
          </a:p>
        </p:txBody>
      </p:sp>
      <p:sp>
        <p:nvSpPr>
          <p:cNvPr id="3" name="Rectangle 2"/>
          <p:cNvSpPr/>
          <p:nvPr/>
        </p:nvSpPr>
        <p:spPr>
          <a:xfrm>
            <a:off x="745588" y="1625262"/>
            <a:ext cx="9400494" cy="1077218"/>
          </a:xfrm>
          <a:prstGeom prst="rect">
            <a:avLst/>
          </a:prstGeom>
        </p:spPr>
        <p:txBody>
          <a:bodyPr wrap="square">
            <a:spAutoFit/>
          </a:bodyPr>
          <a:lstStyle/>
          <a:p>
            <a:endParaRPr lang="en-US" sz="3200" dirty="0">
              <a:solidFill>
                <a:schemeClr val="bg1"/>
              </a:solidFill>
              <a:latin typeface="ITC Stone Serif Std Medium"/>
            </a:endParaRPr>
          </a:p>
          <a:p>
            <a:pPr algn="just"/>
            <a:r>
              <a:rPr lang="en-US" sz="3200" dirty="0">
                <a:solidFill>
                  <a:schemeClr val="bg1"/>
                </a:solidFill>
                <a:latin typeface="ITC Stone Serif Std Medium"/>
              </a:rPr>
              <a:t> </a:t>
            </a:r>
            <a:r>
              <a:rPr lang="en-US" sz="3200" dirty="0">
                <a:solidFill>
                  <a:srgbClr val="FFFF00"/>
                </a:solidFill>
                <a:latin typeface="ITC Stone Serif Std Medium"/>
              </a:rPr>
              <a:t>very low (+000), </a:t>
            </a:r>
            <a:endParaRPr lang="en-US" sz="3200" dirty="0">
              <a:solidFill>
                <a:srgbClr val="FFFF00"/>
              </a:solidFill>
            </a:endParaRPr>
          </a:p>
        </p:txBody>
      </p:sp>
      <p:sp>
        <p:nvSpPr>
          <p:cNvPr id="4" name="Rectangle 3"/>
          <p:cNvSpPr/>
          <p:nvPr/>
        </p:nvSpPr>
        <p:spPr>
          <a:xfrm>
            <a:off x="745588" y="2351938"/>
            <a:ext cx="9563332" cy="1077218"/>
          </a:xfrm>
          <a:prstGeom prst="rect">
            <a:avLst/>
          </a:prstGeom>
        </p:spPr>
        <p:txBody>
          <a:bodyPr wrap="square">
            <a:spAutoFit/>
          </a:bodyPr>
          <a:lstStyle/>
          <a:p>
            <a:endParaRPr lang="en-US" sz="3200" dirty="0">
              <a:solidFill>
                <a:schemeClr val="bg1"/>
              </a:solidFill>
              <a:latin typeface="ITC Stone Serif Std Medium"/>
            </a:endParaRPr>
          </a:p>
          <a:p>
            <a:pPr algn="just"/>
            <a:r>
              <a:rPr lang="en-US" sz="3200" dirty="0">
                <a:solidFill>
                  <a:schemeClr val="bg1"/>
                </a:solidFill>
                <a:latin typeface="ITC Stone Serif Std Medium"/>
              </a:rPr>
              <a:t> </a:t>
            </a:r>
            <a:r>
              <a:rPr lang="en-US" sz="3200" dirty="0">
                <a:solidFill>
                  <a:srgbClr val="FFFF00"/>
                </a:solidFill>
                <a:latin typeface="ITC Stone Serif Std Medium"/>
              </a:rPr>
              <a:t>low (++00), </a:t>
            </a:r>
            <a:endParaRPr lang="en-US" sz="3200" dirty="0">
              <a:solidFill>
                <a:srgbClr val="FFFF00"/>
              </a:solidFill>
            </a:endParaRPr>
          </a:p>
        </p:txBody>
      </p:sp>
      <p:sp>
        <p:nvSpPr>
          <p:cNvPr id="5" name="Rectangle 4"/>
          <p:cNvSpPr/>
          <p:nvPr/>
        </p:nvSpPr>
        <p:spPr>
          <a:xfrm>
            <a:off x="745588" y="3010257"/>
            <a:ext cx="9515315" cy="1077218"/>
          </a:xfrm>
          <a:prstGeom prst="rect">
            <a:avLst/>
          </a:prstGeom>
        </p:spPr>
        <p:txBody>
          <a:bodyPr wrap="square">
            <a:spAutoFit/>
          </a:bodyPr>
          <a:lstStyle/>
          <a:p>
            <a:endParaRPr lang="en-US" sz="3200" dirty="0">
              <a:solidFill>
                <a:srgbClr val="000000"/>
              </a:solidFill>
              <a:latin typeface="ITC Stone Serif Std Medium"/>
            </a:endParaRPr>
          </a:p>
          <a:p>
            <a:pPr algn="just"/>
            <a:r>
              <a:rPr lang="en-US" sz="3200" dirty="0">
                <a:solidFill>
                  <a:srgbClr val="000000"/>
                </a:solidFill>
                <a:latin typeface="ITC Stone Serif Std Medium"/>
              </a:rPr>
              <a:t> </a:t>
            </a:r>
            <a:r>
              <a:rPr lang="en-US" sz="3200" dirty="0">
                <a:solidFill>
                  <a:srgbClr val="FFFF00"/>
                </a:solidFill>
                <a:latin typeface="ITC Stone Serif Std Medium"/>
              </a:rPr>
              <a:t>moderate (+++0) </a:t>
            </a:r>
            <a:endParaRPr lang="en-US" sz="3200" dirty="0">
              <a:solidFill>
                <a:srgbClr val="FFFF00"/>
              </a:solidFill>
            </a:endParaRPr>
          </a:p>
        </p:txBody>
      </p:sp>
      <p:sp>
        <p:nvSpPr>
          <p:cNvPr id="6" name="Rectangle 5"/>
          <p:cNvSpPr/>
          <p:nvPr/>
        </p:nvSpPr>
        <p:spPr>
          <a:xfrm>
            <a:off x="745589" y="3736933"/>
            <a:ext cx="14225102" cy="1077218"/>
          </a:xfrm>
          <a:prstGeom prst="rect">
            <a:avLst/>
          </a:prstGeom>
        </p:spPr>
        <p:txBody>
          <a:bodyPr wrap="square">
            <a:spAutoFit/>
          </a:bodyPr>
          <a:lstStyle/>
          <a:p>
            <a:endParaRPr lang="en-US" sz="3200" dirty="0">
              <a:solidFill>
                <a:srgbClr val="000000"/>
              </a:solidFill>
              <a:latin typeface="ITC Stone Serif Std Medium"/>
            </a:endParaRPr>
          </a:p>
          <a:p>
            <a:pPr algn="just"/>
            <a:r>
              <a:rPr lang="en-US" sz="3200" dirty="0">
                <a:solidFill>
                  <a:srgbClr val="000000"/>
                </a:solidFill>
                <a:latin typeface="ITC Stone Serif Std Medium"/>
              </a:rPr>
              <a:t> </a:t>
            </a:r>
            <a:r>
              <a:rPr lang="en-US" sz="3200" dirty="0">
                <a:solidFill>
                  <a:srgbClr val="FFFF00"/>
                </a:solidFill>
                <a:latin typeface="ITC Stone Serif Std Medium"/>
              </a:rPr>
              <a:t>and strong (++++). </a:t>
            </a:r>
            <a:endParaRPr lang="en-US" sz="3200" dirty="0">
              <a:solidFill>
                <a:srgbClr val="FFFF00"/>
              </a:solidFill>
            </a:endParaRPr>
          </a:p>
        </p:txBody>
      </p:sp>
    </p:spTree>
    <p:extLst>
      <p:ext uri="{BB962C8B-B14F-4D97-AF65-F5344CB8AC3E}">
        <p14:creationId xmlns:p14="http://schemas.microsoft.com/office/powerpoint/2010/main" val="36259140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9828" y="503312"/>
            <a:ext cx="11577710" cy="1140697"/>
          </a:xfrm>
          <a:prstGeom prst="rect">
            <a:avLst/>
          </a:prstGeom>
        </p:spPr>
        <p:txBody>
          <a:bodyPr wrap="square">
            <a:spAutoFit/>
          </a:bodyPr>
          <a:lstStyle/>
          <a:p>
            <a:pPr>
              <a:lnSpc>
                <a:spcPct val="150000"/>
              </a:lnSpc>
            </a:pPr>
            <a:r>
              <a:rPr lang="en-US" sz="2400" b="1" i="1" u="sng" dirty="0">
                <a:solidFill>
                  <a:schemeClr val="bg1"/>
                </a:solidFill>
                <a:latin typeface="ITC Stone Serif Std Medium"/>
              </a:rPr>
              <a:t>Obesity</a:t>
            </a:r>
            <a:r>
              <a:rPr lang="en-US" sz="2400" dirty="0">
                <a:solidFill>
                  <a:schemeClr val="bg1"/>
                </a:solidFill>
                <a:latin typeface="ITC Stone Serif Std Medium"/>
              </a:rPr>
              <a:t> is commonly listed among the different entities of so-called </a:t>
            </a:r>
            <a:r>
              <a:rPr lang="en-US" sz="2400" dirty="0">
                <a:solidFill>
                  <a:srgbClr val="FFFF00"/>
                </a:solidFill>
                <a:latin typeface="ITC Stone Serif Std Medium"/>
              </a:rPr>
              <a:t>pseudo-Cushing </a:t>
            </a:r>
            <a:r>
              <a:rPr lang="en-US" sz="2400" dirty="0" smtClean="0">
                <a:solidFill>
                  <a:schemeClr val="bg1"/>
                </a:solidFill>
                <a:latin typeface="ITC Stone Serif Std Medium"/>
              </a:rPr>
              <a:t>states. </a:t>
            </a:r>
            <a:endParaRPr lang="en-US" sz="2400" dirty="0">
              <a:solidFill>
                <a:schemeClr val="bg1"/>
              </a:solidFill>
            </a:endParaRPr>
          </a:p>
        </p:txBody>
      </p:sp>
      <p:sp>
        <p:nvSpPr>
          <p:cNvPr id="3" name="Rectangle 2"/>
          <p:cNvSpPr/>
          <p:nvPr/>
        </p:nvSpPr>
        <p:spPr>
          <a:xfrm>
            <a:off x="379828" y="1644009"/>
            <a:ext cx="11577710" cy="2308324"/>
          </a:xfrm>
          <a:prstGeom prst="rect">
            <a:avLst/>
          </a:prstGeom>
        </p:spPr>
        <p:txBody>
          <a:bodyPr wrap="square">
            <a:spAutoFit/>
          </a:bodyPr>
          <a:lstStyle/>
          <a:p>
            <a:pPr>
              <a:lnSpc>
                <a:spcPct val="150000"/>
              </a:lnSpc>
            </a:pPr>
            <a:r>
              <a:rPr lang="en-US" sz="2400" dirty="0">
                <a:solidFill>
                  <a:schemeClr val="bg1"/>
                </a:solidFill>
                <a:latin typeface="ITC Stone Serif Std Medium"/>
              </a:rPr>
              <a:t>Despite a previous study has shown a prevalence of CS of </a:t>
            </a:r>
            <a:r>
              <a:rPr lang="en-US" sz="2400" dirty="0">
                <a:solidFill>
                  <a:srgbClr val="FFFF00"/>
                </a:solidFill>
                <a:latin typeface="ITC Stone Serif Std Medium"/>
              </a:rPr>
              <a:t>9.3%</a:t>
            </a:r>
            <a:r>
              <a:rPr lang="en-US" sz="2400" dirty="0">
                <a:solidFill>
                  <a:schemeClr val="bg1"/>
                </a:solidFill>
                <a:latin typeface="ITC Stone Serif Std Medium"/>
              </a:rPr>
              <a:t> among a series of 150 patients with obesity </a:t>
            </a:r>
            <a:r>
              <a:rPr lang="en-US" sz="2400" dirty="0" smtClean="0">
                <a:solidFill>
                  <a:schemeClr val="bg1"/>
                </a:solidFill>
                <a:latin typeface="ITC Stone Serif Std Medium"/>
              </a:rPr>
              <a:t>, </a:t>
            </a:r>
            <a:r>
              <a:rPr lang="en-US" sz="2400" dirty="0">
                <a:solidFill>
                  <a:schemeClr val="bg1"/>
                </a:solidFill>
                <a:latin typeface="ITC Stone Serif Std Medium"/>
              </a:rPr>
              <a:t>in most series the diagnosis of CS in obesity has been very uncommon, ranging from </a:t>
            </a:r>
            <a:r>
              <a:rPr lang="en-US" sz="2400" dirty="0">
                <a:solidFill>
                  <a:srgbClr val="FFFF00"/>
                </a:solidFill>
                <a:latin typeface="ITC Stone Serif Std Medium"/>
              </a:rPr>
              <a:t>0 to 0.7%, </a:t>
            </a:r>
            <a:r>
              <a:rPr lang="en-US" sz="2400" dirty="0">
                <a:solidFill>
                  <a:schemeClr val="bg1"/>
                </a:solidFill>
                <a:latin typeface="ITC Stone Serif Std Medium"/>
              </a:rPr>
              <a:t>though patients with severe obesity have been </a:t>
            </a:r>
            <a:r>
              <a:rPr lang="en-US" sz="2400" dirty="0" smtClean="0">
                <a:solidFill>
                  <a:schemeClr val="bg1"/>
                </a:solidFill>
                <a:latin typeface="ITC Stone Serif Std Medium"/>
              </a:rPr>
              <a:t>included.</a:t>
            </a:r>
            <a:endParaRPr lang="en-US" sz="2400" dirty="0">
              <a:solidFill>
                <a:schemeClr val="bg1"/>
              </a:solidFill>
            </a:endParaRPr>
          </a:p>
        </p:txBody>
      </p:sp>
      <p:sp>
        <p:nvSpPr>
          <p:cNvPr id="4" name="Rectangle 3"/>
          <p:cNvSpPr/>
          <p:nvPr/>
        </p:nvSpPr>
        <p:spPr>
          <a:xfrm>
            <a:off x="379828" y="4219619"/>
            <a:ext cx="11577710" cy="461665"/>
          </a:xfrm>
          <a:prstGeom prst="rect">
            <a:avLst/>
          </a:prstGeom>
        </p:spPr>
        <p:txBody>
          <a:bodyPr wrap="square">
            <a:spAutoFit/>
          </a:bodyPr>
          <a:lstStyle/>
          <a:p>
            <a:r>
              <a:rPr lang="en-US" sz="2400" dirty="0">
                <a:solidFill>
                  <a:schemeClr val="bg1"/>
                </a:solidFill>
                <a:latin typeface="ITC Stone Serif Std Medium"/>
              </a:rPr>
              <a:t>In our review the pooled prevalence of CS in obesity was estimated </a:t>
            </a:r>
            <a:r>
              <a:rPr lang="en-US" sz="2400" dirty="0">
                <a:solidFill>
                  <a:srgbClr val="FFFF00"/>
                </a:solidFill>
                <a:latin typeface="ITC Stone Serif Std Medium"/>
              </a:rPr>
              <a:t>0.9</a:t>
            </a:r>
            <a:r>
              <a:rPr lang="en-US" sz="2400" dirty="0" smtClean="0">
                <a:solidFill>
                  <a:srgbClr val="FFFF00"/>
                </a:solidFill>
                <a:latin typeface="ITC Stone Serif Std Medium"/>
              </a:rPr>
              <a:t>%. </a:t>
            </a:r>
            <a:endParaRPr lang="en-US" sz="2400" dirty="0">
              <a:solidFill>
                <a:srgbClr val="FFFF00"/>
              </a:solidFill>
            </a:endParaRPr>
          </a:p>
        </p:txBody>
      </p:sp>
      <p:sp>
        <p:nvSpPr>
          <p:cNvPr id="5" name="Rectangle 4"/>
          <p:cNvSpPr/>
          <p:nvPr/>
        </p:nvSpPr>
        <p:spPr>
          <a:xfrm>
            <a:off x="379828" y="5190815"/>
            <a:ext cx="11577710" cy="830997"/>
          </a:xfrm>
          <a:prstGeom prst="rect">
            <a:avLst/>
          </a:prstGeom>
        </p:spPr>
        <p:txBody>
          <a:bodyPr wrap="square">
            <a:spAutoFit/>
          </a:bodyPr>
          <a:lstStyle/>
          <a:p>
            <a:r>
              <a:rPr lang="en-US" sz="2400" dirty="0">
                <a:solidFill>
                  <a:schemeClr val="bg1"/>
                </a:solidFill>
                <a:latin typeface="ITC Stone Serif Std Medium"/>
              </a:rPr>
              <a:t>Therefore, screening for CS should be performed in patients who exhibit </a:t>
            </a:r>
            <a:r>
              <a:rPr lang="en-US" sz="2400" dirty="0">
                <a:solidFill>
                  <a:srgbClr val="FFFF00"/>
                </a:solidFill>
                <a:latin typeface="ITC Stone Serif Std Medium"/>
              </a:rPr>
              <a:t>other specific features</a:t>
            </a:r>
            <a:r>
              <a:rPr lang="en-US" sz="2400" dirty="0">
                <a:solidFill>
                  <a:schemeClr val="bg1"/>
                </a:solidFill>
                <a:latin typeface="ITC Stone Serif Std Medium"/>
              </a:rPr>
              <a:t> of hypercortisolism besides obesity. </a:t>
            </a:r>
            <a:endParaRPr lang="en-US" sz="2400" dirty="0">
              <a:solidFill>
                <a:schemeClr val="bg1"/>
              </a:solidFill>
            </a:endParaRPr>
          </a:p>
        </p:txBody>
      </p:sp>
    </p:spTree>
    <p:extLst>
      <p:ext uri="{BB962C8B-B14F-4D97-AF65-F5344CB8AC3E}">
        <p14:creationId xmlns:p14="http://schemas.microsoft.com/office/powerpoint/2010/main" val="7038738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1353" y="294473"/>
            <a:ext cx="11662118" cy="1685846"/>
          </a:xfrm>
          <a:prstGeom prst="rect">
            <a:avLst/>
          </a:prstGeom>
        </p:spPr>
        <p:txBody>
          <a:bodyPr wrap="square">
            <a:spAutoFit/>
          </a:bodyPr>
          <a:lstStyle/>
          <a:p>
            <a:pPr>
              <a:lnSpc>
                <a:spcPct val="150000"/>
              </a:lnSpc>
            </a:pPr>
            <a:r>
              <a:rPr lang="en-US" sz="2400" dirty="0">
                <a:solidFill>
                  <a:schemeClr val="bg1"/>
                </a:solidFill>
                <a:latin typeface="ITC Stone Serif Std Medium"/>
              </a:rPr>
              <a:t>The combination of some catabolic manifestations such as </a:t>
            </a:r>
            <a:r>
              <a:rPr lang="en-US" sz="2400" dirty="0">
                <a:solidFill>
                  <a:srgbClr val="FFFF00"/>
                </a:solidFill>
                <a:latin typeface="ITC Stone Serif Std Medium"/>
              </a:rPr>
              <a:t>osteoporosis</a:t>
            </a:r>
            <a:r>
              <a:rPr lang="en-US" sz="2400" dirty="0">
                <a:solidFill>
                  <a:schemeClr val="bg1"/>
                </a:solidFill>
                <a:latin typeface="ITC Stone Serif Std Medium"/>
              </a:rPr>
              <a:t>, </a:t>
            </a:r>
            <a:r>
              <a:rPr lang="en-US" sz="2400" dirty="0">
                <a:solidFill>
                  <a:srgbClr val="FFFF00"/>
                </a:solidFill>
                <a:latin typeface="ITC Stone Serif Std Medium"/>
              </a:rPr>
              <a:t>spontaneous ecchymoses </a:t>
            </a:r>
            <a:r>
              <a:rPr lang="en-US" sz="2400" dirty="0">
                <a:solidFill>
                  <a:schemeClr val="bg1"/>
                </a:solidFill>
                <a:latin typeface="ITC Stone Serif Std Medium"/>
              </a:rPr>
              <a:t>and </a:t>
            </a:r>
            <a:r>
              <a:rPr lang="en-US" sz="2400" dirty="0">
                <a:solidFill>
                  <a:srgbClr val="FFFF00"/>
                </a:solidFill>
                <a:latin typeface="ITC Stone Serif Std Medium"/>
              </a:rPr>
              <a:t>thin skin </a:t>
            </a:r>
            <a:r>
              <a:rPr lang="en-US" sz="2400" dirty="0">
                <a:solidFill>
                  <a:schemeClr val="bg1"/>
                </a:solidFill>
                <a:latin typeface="ITC Stone Serif Std Medium"/>
              </a:rPr>
              <a:t>is associated with a </a:t>
            </a:r>
            <a:r>
              <a:rPr lang="en-US" sz="2400" dirty="0">
                <a:solidFill>
                  <a:srgbClr val="FFFF00"/>
                </a:solidFill>
                <a:latin typeface="ITC Stone Serif Std Medium"/>
              </a:rPr>
              <a:t>95% </a:t>
            </a:r>
            <a:r>
              <a:rPr lang="en-US" sz="2400" dirty="0">
                <a:solidFill>
                  <a:schemeClr val="bg1"/>
                </a:solidFill>
                <a:latin typeface="ITC Stone Serif Std Medium"/>
              </a:rPr>
              <a:t>probability of a diagnosis of </a:t>
            </a:r>
            <a:r>
              <a:rPr lang="en-US" sz="2400" dirty="0" smtClean="0">
                <a:solidFill>
                  <a:schemeClr val="bg1"/>
                </a:solidFill>
                <a:latin typeface="ITC Stone Serif Std Medium"/>
              </a:rPr>
              <a:t>CS</a:t>
            </a:r>
            <a:r>
              <a:rPr lang="en-US" dirty="0" smtClean="0">
                <a:solidFill>
                  <a:schemeClr val="bg1"/>
                </a:solidFill>
                <a:latin typeface="ITC Stone Serif Std Medium"/>
              </a:rPr>
              <a:t>.</a:t>
            </a:r>
            <a:endParaRPr lang="en-US" dirty="0"/>
          </a:p>
        </p:txBody>
      </p:sp>
      <p:sp>
        <p:nvSpPr>
          <p:cNvPr id="3" name="Rectangle 2"/>
          <p:cNvSpPr/>
          <p:nvPr/>
        </p:nvSpPr>
        <p:spPr>
          <a:xfrm>
            <a:off x="281353" y="2302706"/>
            <a:ext cx="11662118" cy="1200329"/>
          </a:xfrm>
          <a:prstGeom prst="rect">
            <a:avLst/>
          </a:prstGeom>
        </p:spPr>
        <p:txBody>
          <a:bodyPr wrap="square">
            <a:spAutoFit/>
          </a:bodyPr>
          <a:lstStyle/>
          <a:p>
            <a:pPr>
              <a:lnSpc>
                <a:spcPct val="150000"/>
              </a:lnSpc>
            </a:pPr>
            <a:r>
              <a:rPr lang="en-US" sz="2400" dirty="0">
                <a:solidFill>
                  <a:schemeClr val="bg1"/>
                </a:solidFill>
                <a:latin typeface="ITC Stone Serif Std Medium"/>
              </a:rPr>
              <a:t>Other features such as central obesity, type 2 diabetes, hypertension or depression appear in CS but also are common in </a:t>
            </a:r>
            <a:r>
              <a:rPr lang="en-US" sz="2400" dirty="0" smtClean="0">
                <a:solidFill>
                  <a:schemeClr val="bg1"/>
                </a:solidFill>
                <a:latin typeface="ITC Stone Serif Std Medium"/>
              </a:rPr>
              <a:t>obesity. </a:t>
            </a:r>
            <a:endParaRPr lang="en-US" sz="2400" dirty="0">
              <a:solidFill>
                <a:schemeClr val="bg1"/>
              </a:solidFill>
            </a:endParaRPr>
          </a:p>
        </p:txBody>
      </p:sp>
      <p:sp>
        <p:nvSpPr>
          <p:cNvPr id="4" name="Rectangle 3"/>
          <p:cNvSpPr/>
          <p:nvPr/>
        </p:nvSpPr>
        <p:spPr>
          <a:xfrm>
            <a:off x="281353" y="3825422"/>
            <a:ext cx="11662118" cy="1754326"/>
          </a:xfrm>
          <a:prstGeom prst="rect">
            <a:avLst/>
          </a:prstGeom>
        </p:spPr>
        <p:txBody>
          <a:bodyPr wrap="square">
            <a:spAutoFit/>
          </a:bodyPr>
          <a:lstStyle/>
          <a:p>
            <a:pPr>
              <a:lnSpc>
                <a:spcPct val="150000"/>
              </a:lnSpc>
            </a:pPr>
            <a:r>
              <a:rPr lang="en-US" sz="2400" dirty="0">
                <a:solidFill>
                  <a:schemeClr val="bg1"/>
                </a:solidFill>
                <a:latin typeface="ITC Stone Serif Std Medium"/>
              </a:rPr>
              <a:t>The presence of </a:t>
            </a:r>
            <a:r>
              <a:rPr lang="en-US" sz="2400" dirty="0">
                <a:solidFill>
                  <a:srgbClr val="FFFF00"/>
                </a:solidFill>
                <a:latin typeface="ITC Stone Serif Std Medium"/>
              </a:rPr>
              <a:t>uncontrolled hypertension </a:t>
            </a:r>
            <a:r>
              <a:rPr lang="en-US" sz="2400" dirty="0">
                <a:solidFill>
                  <a:schemeClr val="bg1"/>
                </a:solidFill>
                <a:latin typeface="ITC Stone Serif Std Medium"/>
              </a:rPr>
              <a:t>and/or </a:t>
            </a:r>
            <a:r>
              <a:rPr lang="en-US" sz="2400" dirty="0">
                <a:solidFill>
                  <a:srgbClr val="FFFF00"/>
                </a:solidFill>
                <a:latin typeface="ITC Stone Serif Std Medium"/>
              </a:rPr>
              <a:t>type 2 diabetes despite conventional therapy in young patients</a:t>
            </a:r>
            <a:r>
              <a:rPr lang="en-US" sz="2400" dirty="0">
                <a:solidFill>
                  <a:schemeClr val="bg1"/>
                </a:solidFill>
                <a:latin typeface="ITC Stone Serif Std Medium"/>
              </a:rPr>
              <a:t> with abdominal obesity may also raise the possibility of CS and justify the screening for detection of hypercortisolism </a:t>
            </a:r>
            <a:r>
              <a:rPr lang="en-US" sz="2400" dirty="0" smtClean="0">
                <a:solidFill>
                  <a:schemeClr val="bg1"/>
                </a:solidFill>
                <a:latin typeface="ITC Stone Serif Std Medium"/>
              </a:rPr>
              <a:t>.</a:t>
            </a:r>
            <a:endParaRPr lang="en-US" sz="2400" dirty="0">
              <a:solidFill>
                <a:schemeClr val="bg1"/>
              </a:solidFill>
            </a:endParaRPr>
          </a:p>
        </p:txBody>
      </p:sp>
    </p:spTree>
    <p:extLst>
      <p:ext uri="{BB962C8B-B14F-4D97-AF65-F5344CB8AC3E}">
        <p14:creationId xmlns:p14="http://schemas.microsoft.com/office/powerpoint/2010/main" val="39152279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6098" y="378880"/>
            <a:ext cx="11380764" cy="1694695"/>
          </a:xfrm>
          <a:prstGeom prst="rect">
            <a:avLst/>
          </a:prstGeom>
        </p:spPr>
        <p:txBody>
          <a:bodyPr wrap="square">
            <a:spAutoFit/>
          </a:bodyPr>
          <a:lstStyle/>
          <a:p>
            <a:pPr>
              <a:lnSpc>
                <a:spcPct val="150000"/>
              </a:lnSpc>
            </a:pPr>
            <a:r>
              <a:rPr lang="en-US" sz="2400" dirty="0">
                <a:solidFill>
                  <a:schemeClr val="bg1"/>
                </a:solidFill>
                <a:latin typeface="ITC Stone Serif Std Medium"/>
              </a:rPr>
              <a:t>Other features that may increase the probability of CS are </a:t>
            </a:r>
            <a:r>
              <a:rPr lang="en-US" sz="2400" dirty="0">
                <a:solidFill>
                  <a:srgbClr val="FFFF00"/>
                </a:solidFill>
                <a:latin typeface="ITC Stone Serif Std Medium"/>
              </a:rPr>
              <a:t>nephrolithiasis</a:t>
            </a:r>
            <a:r>
              <a:rPr lang="en-US" sz="2400" dirty="0">
                <a:solidFill>
                  <a:schemeClr val="bg1"/>
                </a:solidFill>
                <a:latin typeface="ITC Stone Serif Std Medium"/>
              </a:rPr>
              <a:t>, </a:t>
            </a:r>
            <a:r>
              <a:rPr lang="en-US" sz="2400" dirty="0">
                <a:solidFill>
                  <a:srgbClr val="FFFF00"/>
                </a:solidFill>
                <a:latin typeface="ITC Stone Serif Std Medium"/>
              </a:rPr>
              <a:t>frequent infections</a:t>
            </a:r>
            <a:r>
              <a:rPr lang="en-US" sz="2400" dirty="0">
                <a:solidFill>
                  <a:schemeClr val="bg1"/>
                </a:solidFill>
                <a:latin typeface="ITC Stone Serif Std Medium"/>
              </a:rPr>
              <a:t> and </a:t>
            </a:r>
            <a:r>
              <a:rPr lang="en-US" sz="2400" dirty="0">
                <a:solidFill>
                  <a:srgbClr val="FFFF00"/>
                </a:solidFill>
                <a:latin typeface="ITC Stone Serif Std Medium"/>
              </a:rPr>
              <a:t>hypokalaemia</a:t>
            </a:r>
            <a:r>
              <a:rPr lang="en-US" sz="2400" dirty="0">
                <a:solidFill>
                  <a:schemeClr val="bg1"/>
                </a:solidFill>
                <a:latin typeface="ITC Stone Serif Std Medium"/>
              </a:rPr>
              <a:t>, though are less specific than catabolic </a:t>
            </a:r>
            <a:r>
              <a:rPr lang="en-US" sz="2400" dirty="0" smtClean="0">
                <a:solidFill>
                  <a:schemeClr val="bg1"/>
                </a:solidFill>
                <a:latin typeface="ITC Stone Serif Std Medium"/>
              </a:rPr>
              <a:t>manifestations. </a:t>
            </a:r>
            <a:endParaRPr lang="en-US" sz="2400" dirty="0">
              <a:solidFill>
                <a:schemeClr val="bg1"/>
              </a:solidFill>
            </a:endParaRPr>
          </a:p>
        </p:txBody>
      </p:sp>
      <p:sp>
        <p:nvSpPr>
          <p:cNvPr id="3" name="Rectangle 2"/>
          <p:cNvSpPr/>
          <p:nvPr/>
        </p:nvSpPr>
        <p:spPr>
          <a:xfrm>
            <a:off x="436098" y="2395593"/>
            <a:ext cx="11380764" cy="1754326"/>
          </a:xfrm>
          <a:prstGeom prst="rect">
            <a:avLst/>
          </a:prstGeom>
        </p:spPr>
        <p:txBody>
          <a:bodyPr wrap="square">
            <a:spAutoFit/>
          </a:bodyPr>
          <a:lstStyle/>
          <a:p>
            <a:pPr>
              <a:lnSpc>
                <a:spcPct val="150000"/>
              </a:lnSpc>
            </a:pPr>
            <a:r>
              <a:rPr lang="en-US" sz="2400" dirty="0">
                <a:solidFill>
                  <a:schemeClr val="bg1"/>
                </a:solidFill>
                <a:latin typeface="ITC Stone Serif Std Medium"/>
              </a:rPr>
              <a:t>Despite CS being a very rare disease, eventually </a:t>
            </a:r>
            <a:r>
              <a:rPr lang="en-US" sz="2400" dirty="0">
                <a:solidFill>
                  <a:srgbClr val="FFFF00"/>
                </a:solidFill>
                <a:latin typeface="ITC Stone Serif Std Medium"/>
              </a:rPr>
              <a:t>some candidates to bariatric surgery</a:t>
            </a:r>
            <a:r>
              <a:rPr lang="en-US" sz="2400" dirty="0">
                <a:solidFill>
                  <a:schemeClr val="bg1"/>
                </a:solidFill>
                <a:latin typeface="ITC Stone Serif Std Medium"/>
              </a:rPr>
              <a:t> may have endogenous hypercortisolism that could lead to severe adverse effects after surgery </a:t>
            </a:r>
            <a:r>
              <a:rPr lang="en-US" sz="2400" b="1" i="1" u="sng" dirty="0">
                <a:solidFill>
                  <a:schemeClr val="bg1"/>
                </a:solidFill>
                <a:latin typeface="ITC Stone Serif Std Medium"/>
              </a:rPr>
              <a:t>if </a:t>
            </a:r>
            <a:r>
              <a:rPr lang="en-US" sz="2400" b="1" i="1" u="sng" dirty="0" smtClean="0">
                <a:solidFill>
                  <a:schemeClr val="bg1"/>
                </a:solidFill>
                <a:latin typeface="ITC Stone Serif Std Medium"/>
              </a:rPr>
              <a:t>undiagnosed</a:t>
            </a:r>
            <a:r>
              <a:rPr lang="en-US" sz="2400" dirty="0" smtClean="0">
                <a:solidFill>
                  <a:schemeClr val="bg1"/>
                </a:solidFill>
                <a:latin typeface="ITC Stone Serif Std Medium"/>
              </a:rPr>
              <a:t>. </a:t>
            </a:r>
            <a:endParaRPr lang="en-US" sz="2400" dirty="0">
              <a:solidFill>
                <a:schemeClr val="bg1"/>
              </a:solidFill>
            </a:endParaRPr>
          </a:p>
        </p:txBody>
      </p:sp>
      <p:sp>
        <p:nvSpPr>
          <p:cNvPr id="4" name="Rectangle 3"/>
          <p:cNvSpPr/>
          <p:nvPr/>
        </p:nvSpPr>
        <p:spPr>
          <a:xfrm>
            <a:off x="436098" y="4488823"/>
            <a:ext cx="11380764" cy="1754326"/>
          </a:xfrm>
          <a:prstGeom prst="rect">
            <a:avLst/>
          </a:prstGeom>
        </p:spPr>
        <p:txBody>
          <a:bodyPr wrap="square">
            <a:spAutoFit/>
          </a:bodyPr>
          <a:lstStyle/>
          <a:p>
            <a:pPr>
              <a:lnSpc>
                <a:spcPct val="150000"/>
              </a:lnSpc>
            </a:pPr>
            <a:r>
              <a:rPr lang="en-US" sz="2400" dirty="0">
                <a:solidFill>
                  <a:schemeClr val="bg1"/>
                </a:solidFill>
                <a:latin typeface="ITC Stone Serif Std Medium"/>
              </a:rPr>
              <a:t>suggesting that </a:t>
            </a:r>
            <a:r>
              <a:rPr lang="en-US" sz="2400" b="1" dirty="0">
                <a:solidFill>
                  <a:srgbClr val="FFFF00"/>
                </a:solidFill>
                <a:latin typeface="ITC Stone Serif Std Medium"/>
              </a:rPr>
              <a:t>CS</a:t>
            </a:r>
            <a:r>
              <a:rPr lang="en-US" sz="2400" dirty="0">
                <a:solidFill>
                  <a:schemeClr val="bg1"/>
                </a:solidFill>
                <a:latin typeface="ITC Stone Serif Std Medium"/>
              </a:rPr>
              <a:t> may be responsible for </a:t>
            </a:r>
            <a:r>
              <a:rPr lang="en-US" sz="2400" i="1" dirty="0">
                <a:solidFill>
                  <a:srgbClr val="FFFF00"/>
                </a:solidFill>
                <a:latin typeface="ITC Stone Serif Std Medium"/>
              </a:rPr>
              <a:t>less than expected improvement </a:t>
            </a:r>
            <a:r>
              <a:rPr lang="en-US" sz="2400" dirty="0">
                <a:solidFill>
                  <a:schemeClr val="bg1"/>
                </a:solidFill>
                <a:latin typeface="ITC Stone Serif Std Medium"/>
              </a:rPr>
              <a:t>in </a:t>
            </a:r>
            <a:r>
              <a:rPr lang="en-US" sz="2400" u="sng" dirty="0">
                <a:solidFill>
                  <a:schemeClr val="bg1"/>
                </a:solidFill>
                <a:latin typeface="ITC Stone Serif Std Medium"/>
              </a:rPr>
              <a:t>hypertension</a:t>
            </a:r>
            <a:r>
              <a:rPr lang="en-US" sz="2400" dirty="0">
                <a:solidFill>
                  <a:schemeClr val="bg1"/>
                </a:solidFill>
                <a:latin typeface="ITC Stone Serif Std Medium"/>
              </a:rPr>
              <a:t> and </a:t>
            </a:r>
            <a:r>
              <a:rPr lang="en-US" sz="2400" u="sng" dirty="0">
                <a:solidFill>
                  <a:schemeClr val="bg1"/>
                </a:solidFill>
                <a:latin typeface="ITC Stone Serif Std Medium"/>
              </a:rPr>
              <a:t>diabetes control </a:t>
            </a:r>
            <a:r>
              <a:rPr lang="en-US" sz="2400" dirty="0">
                <a:solidFill>
                  <a:schemeClr val="bg1"/>
                </a:solidFill>
                <a:latin typeface="ITC Stone Serif Std Medium"/>
              </a:rPr>
              <a:t>as well as intense weight regain after bariatric </a:t>
            </a:r>
            <a:r>
              <a:rPr lang="en-US" sz="2400" dirty="0" smtClean="0">
                <a:solidFill>
                  <a:schemeClr val="bg1"/>
                </a:solidFill>
                <a:latin typeface="ITC Stone Serif Std Medium"/>
              </a:rPr>
              <a:t>surgery. </a:t>
            </a:r>
            <a:endParaRPr lang="en-US" sz="2400" dirty="0">
              <a:solidFill>
                <a:schemeClr val="bg1"/>
              </a:solidFill>
            </a:endParaRPr>
          </a:p>
        </p:txBody>
      </p:sp>
    </p:spTree>
    <p:extLst>
      <p:ext uri="{BB962C8B-B14F-4D97-AF65-F5344CB8AC3E}">
        <p14:creationId xmlns:p14="http://schemas.microsoft.com/office/powerpoint/2010/main" val="21451603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1978" y="702479"/>
            <a:ext cx="10434181" cy="1384995"/>
          </a:xfrm>
          <a:prstGeom prst="rect">
            <a:avLst/>
          </a:prstGeom>
        </p:spPr>
        <p:txBody>
          <a:bodyPr wrap="square">
            <a:spAutoFit/>
          </a:bodyPr>
          <a:lstStyle/>
          <a:p>
            <a:pPr>
              <a:lnSpc>
                <a:spcPct val="150000"/>
              </a:lnSpc>
            </a:pPr>
            <a:r>
              <a:rPr lang="en-US" sz="2800" b="1" u="sng" dirty="0">
                <a:solidFill>
                  <a:schemeClr val="bg1"/>
                </a:solidFill>
                <a:latin typeface="ITC Stone Serif Std Bold"/>
              </a:rPr>
              <a:t>R.3.1.</a:t>
            </a:r>
            <a:r>
              <a:rPr lang="en-US" sz="2800" b="1" dirty="0">
                <a:solidFill>
                  <a:schemeClr val="bg1"/>
                </a:solidFill>
                <a:latin typeface="ITC Stone Serif Std Bold"/>
              </a:rPr>
              <a:t> </a:t>
            </a:r>
            <a:r>
              <a:rPr lang="en-US" sz="2800" dirty="0">
                <a:solidFill>
                  <a:schemeClr val="bg1"/>
                </a:solidFill>
                <a:latin typeface="ITC Stone Serif Std Medium"/>
              </a:rPr>
              <a:t>We recommend </a:t>
            </a:r>
            <a:r>
              <a:rPr lang="en-US" sz="2800" i="1" dirty="0">
                <a:solidFill>
                  <a:schemeClr val="bg1"/>
                </a:solidFill>
                <a:latin typeface="ITC Stone Serif Std Medium"/>
              </a:rPr>
              <a:t>that </a:t>
            </a:r>
            <a:r>
              <a:rPr lang="en-US" sz="2800" i="1" dirty="0">
                <a:solidFill>
                  <a:srgbClr val="FFFF00"/>
                </a:solidFill>
                <a:latin typeface="ITC Stone Serif Std Medium"/>
              </a:rPr>
              <a:t>testing for hypercortisolism is not routinely applied in obesity </a:t>
            </a:r>
            <a:r>
              <a:rPr lang="en-US" sz="2800" dirty="0">
                <a:solidFill>
                  <a:schemeClr val="bg1"/>
                </a:solidFill>
                <a:latin typeface="ITC Stone Serif Std Medium"/>
              </a:rPr>
              <a:t>(++00). </a:t>
            </a:r>
            <a:endParaRPr lang="en-US" sz="2800" dirty="0">
              <a:solidFill>
                <a:schemeClr val="bg1"/>
              </a:solidFill>
            </a:endParaRPr>
          </a:p>
        </p:txBody>
      </p:sp>
      <p:sp>
        <p:nvSpPr>
          <p:cNvPr id="3" name="Rectangle 2"/>
          <p:cNvSpPr/>
          <p:nvPr/>
        </p:nvSpPr>
        <p:spPr>
          <a:xfrm>
            <a:off x="951978" y="2517575"/>
            <a:ext cx="10546915" cy="1384995"/>
          </a:xfrm>
          <a:prstGeom prst="rect">
            <a:avLst/>
          </a:prstGeom>
        </p:spPr>
        <p:txBody>
          <a:bodyPr wrap="square">
            <a:spAutoFit/>
          </a:bodyPr>
          <a:lstStyle/>
          <a:p>
            <a:pPr>
              <a:lnSpc>
                <a:spcPct val="150000"/>
              </a:lnSpc>
            </a:pPr>
            <a:r>
              <a:rPr lang="en-US" sz="2800" b="1" dirty="0">
                <a:solidFill>
                  <a:schemeClr val="bg1"/>
                </a:solidFill>
                <a:latin typeface="ITC Stone Serif Std Bold"/>
              </a:rPr>
              <a:t>R.3.2. </a:t>
            </a:r>
            <a:r>
              <a:rPr lang="en-US" sz="2800" dirty="0">
                <a:solidFill>
                  <a:schemeClr val="bg1"/>
                </a:solidFill>
                <a:latin typeface="ITC Stone Serif Std Medium"/>
              </a:rPr>
              <a:t>In patients with </a:t>
            </a:r>
            <a:r>
              <a:rPr lang="en-US" sz="2800" b="1" dirty="0">
                <a:solidFill>
                  <a:schemeClr val="bg1"/>
                </a:solidFill>
                <a:latin typeface="ITC Stone Serif Std Medium"/>
              </a:rPr>
              <a:t>clinical </a:t>
            </a:r>
            <a:r>
              <a:rPr lang="en-US" sz="2800" b="1" i="1" dirty="0">
                <a:solidFill>
                  <a:srgbClr val="FFFF00"/>
                </a:solidFill>
                <a:latin typeface="ITC Stone Serif Std Medium"/>
              </a:rPr>
              <a:t>suspicion of hypercortisolism </a:t>
            </a:r>
            <a:r>
              <a:rPr lang="en-US" sz="2800" dirty="0">
                <a:solidFill>
                  <a:schemeClr val="bg1"/>
                </a:solidFill>
                <a:latin typeface="ITC Stone Serif Std Medium"/>
              </a:rPr>
              <a:t>biochemical testing should be performed (++00). </a:t>
            </a:r>
            <a:endParaRPr lang="en-US" sz="2800" dirty="0">
              <a:solidFill>
                <a:schemeClr val="bg1"/>
              </a:solidFill>
            </a:endParaRPr>
          </a:p>
        </p:txBody>
      </p:sp>
      <p:sp>
        <p:nvSpPr>
          <p:cNvPr id="4" name="Rectangle 3"/>
          <p:cNvSpPr/>
          <p:nvPr/>
        </p:nvSpPr>
        <p:spPr>
          <a:xfrm>
            <a:off x="951978" y="4357724"/>
            <a:ext cx="10947747" cy="1384995"/>
          </a:xfrm>
          <a:prstGeom prst="rect">
            <a:avLst/>
          </a:prstGeom>
        </p:spPr>
        <p:txBody>
          <a:bodyPr wrap="square">
            <a:spAutoFit/>
          </a:bodyPr>
          <a:lstStyle/>
          <a:p>
            <a:pPr>
              <a:lnSpc>
                <a:spcPct val="150000"/>
              </a:lnSpc>
            </a:pPr>
            <a:r>
              <a:rPr lang="en-US" sz="2800" b="1" dirty="0">
                <a:solidFill>
                  <a:schemeClr val="bg1"/>
                </a:solidFill>
                <a:latin typeface="ITC Stone Serif Std Bold"/>
              </a:rPr>
              <a:t>R.3.3. </a:t>
            </a:r>
            <a:r>
              <a:rPr lang="en-US" sz="2800" dirty="0">
                <a:solidFill>
                  <a:schemeClr val="bg1"/>
                </a:solidFill>
                <a:latin typeface="ITC Stone Serif Std Medium"/>
              </a:rPr>
              <a:t>We recommend that in patients going for </a:t>
            </a:r>
            <a:r>
              <a:rPr lang="en-US" sz="2800" b="1" i="1" dirty="0">
                <a:solidFill>
                  <a:srgbClr val="FFFF00"/>
                </a:solidFill>
                <a:latin typeface="ITC Stone Serif Std Medium"/>
              </a:rPr>
              <a:t>bariatric surgery </a:t>
            </a:r>
            <a:r>
              <a:rPr lang="en-US" sz="2800" dirty="0">
                <a:solidFill>
                  <a:schemeClr val="bg1"/>
                </a:solidFill>
                <a:latin typeface="ITC Stone Serif Std Medium"/>
              </a:rPr>
              <a:t>(testing for) hypercortisolism </a:t>
            </a:r>
            <a:r>
              <a:rPr lang="en-US" sz="2800" u="sng" dirty="0">
                <a:solidFill>
                  <a:schemeClr val="bg1"/>
                </a:solidFill>
                <a:latin typeface="ITC Stone Serif Std Medium"/>
              </a:rPr>
              <a:t>should be considered</a:t>
            </a:r>
            <a:r>
              <a:rPr lang="en-US" sz="2800" dirty="0">
                <a:solidFill>
                  <a:schemeClr val="bg1"/>
                </a:solidFill>
                <a:latin typeface="ITC Stone Serif Std Medium"/>
              </a:rPr>
              <a:t>. </a:t>
            </a:r>
            <a:endParaRPr lang="en-US" sz="2800" dirty="0">
              <a:solidFill>
                <a:schemeClr val="bg1"/>
              </a:solidFill>
            </a:endParaRPr>
          </a:p>
        </p:txBody>
      </p:sp>
    </p:spTree>
    <p:extLst>
      <p:ext uri="{BB962C8B-B14F-4D97-AF65-F5344CB8AC3E}">
        <p14:creationId xmlns:p14="http://schemas.microsoft.com/office/powerpoint/2010/main" val="10301532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8302" y="357277"/>
            <a:ext cx="11366695" cy="2248693"/>
          </a:xfrm>
          <a:prstGeom prst="rect">
            <a:avLst/>
          </a:prstGeom>
        </p:spPr>
        <p:txBody>
          <a:bodyPr wrap="square">
            <a:spAutoFit/>
          </a:bodyPr>
          <a:lstStyle/>
          <a:p>
            <a:pPr>
              <a:lnSpc>
                <a:spcPct val="150000"/>
              </a:lnSpc>
            </a:pPr>
            <a:r>
              <a:rPr lang="en-US" sz="2400" u="sng" dirty="0">
                <a:solidFill>
                  <a:schemeClr val="bg1"/>
                </a:solidFill>
                <a:latin typeface="ITC Stone Serif Std Medium"/>
              </a:rPr>
              <a:t>Most studies </a:t>
            </a:r>
            <a:r>
              <a:rPr lang="en-US" sz="2400" dirty="0">
                <a:solidFill>
                  <a:schemeClr val="bg1"/>
                </a:solidFill>
                <a:latin typeface="ITC Stone Serif Std Medium"/>
              </a:rPr>
              <a:t>rely on </a:t>
            </a:r>
            <a:r>
              <a:rPr lang="en-US" sz="2400" b="1" i="1" dirty="0">
                <a:solidFill>
                  <a:srgbClr val="FFFF00"/>
                </a:solidFill>
                <a:latin typeface="ITC Stone Serif Std Medium"/>
              </a:rPr>
              <a:t>1 mg late-night dexamethasone suppression </a:t>
            </a:r>
            <a:r>
              <a:rPr lang="en-US" sz="2400" dirty="0">
                <a:solidFill>
                  <a:schemeClr val="bg1"/>
                </a:solidFill>
                <a:latin typeface="ITC Stone Serif Std Medium"/>
              </a:rPr>
              <a:t>as the screening method to detect CS in obesity. Despite that subjects with abdominal obesity may display less cortisol suppression in some cases, the vast majority of authors consider that this test shows an acceptable performance to rule out CS </a:t>
            </a:r>
            <a:r>
              <a:rPr lang="en-US" sz="2400" dirty="0" smtClean="0">
                <a:solidFill>
                  <a:schemeClr val="bg1"/>
                </a:solidFill>
                <a:latin typeface="ITC Stone Serif Std Medium"/>
              </a:rPr>
              <a:t>.</a:t>
            </a:r>
            <a:endParaRPr lang="en-US" sz="2400" dirty="0">
              <a:solidFill>
                <a:schemeClr val="bg1"/>
              </a:solidFill>
            </a:endParaRPr>
          </a:p>
        </p:txBody>
      </p:sp>
      <p:sp>
        <p:nvSpPr>
          <p:cNvPr id="3" name="Rectangle 2"/>
          <p:cNvSpPr/>
          <p:nvPr/>
        </p:nvSpPr>
        <p:spPr>
          <a:xfrm>
            <a:off x="478301" y="2967335"/>
            <a:ext cx="11366695" cy="1140697"/>
          </a:xfrm>
          <a:prstGeom prst="rect">
            <a:avLst/>
          </a:prstGeom>
        </p:spPr>
        <p:txBody>
          <a:bodyPr wrap="square">
            <a:spAutoFit/>
          </a:bodyPr>
          <a:lstStyle/>
          <a:p>
            <a:pPr>
              <a:lnSpc>
                <a:spcPct val="150000"/>
              </a:lnSpc>
            </a:pPr>
            <a:r>
              <a:rPr lang="en-US" sz="2400" dirty="0">
                <a:solidFill>
                  <a:schemeClr val="bg1"/>
                </a:solidFill>
                <a:latin typeface="ITC Stone Serif Std Medium"/>
              </a:rPr>
              <a:t>Special attention should be paid to the </a:t>
            </a:r>
            <a:r>
              <a:rPr lang="en-US" sz="2400" i="1" dirty="0">
                <a:solidFill>
                  <a:srgbClr val="FFFF00"/>
                </a:solidFill>
                <a:latin typeface="ITC Stone Serif Std Medium"/>
              </a:rPr>
              <a:t>simultaneous use of drugs </a:t>
            </a:r>
            <a:r>
              <a:rPr lang="en-US" sz="2400" dirty="0">
                <a:solidFill>
                  <a:schemeClr val="bg1"/>
                </a:solidFill>
                <a:latin typeface="ITC Stone Serif Std Medium"/>
              </a:rPr>
              <a:t>that may disturb dexamethasone metabolism leading to potential false results </a:t>
            </a:r>
            <a:r>
              <a:rPr lang="en-US" sz="2400" dirty="0" smtClean="0">
                <a:solidFill>
                  <a:schemeClr val="bg1"/>
                </a:solidFill>
                <a:latin typeface="ITC Stone Serif Std Medium"/>
              </a:rPr>
              <a:t>.</a:t>
            </a:r>
            <a:endParaRPr lang="en-US" sz="2400" dirty="0">
              <a:solidFill>
                <a:schemeClr val="bg1"/>
              </a:solidFill>
            </a:endParaRPr>
          </a:p>
        </p:txBody>
      </p:sp>
      <p:sp>
        <p:nvSpPr>
          <p:cNvPr id="4" name="Rectangle 3"/>
          <p:cNvSpPr/>
          <p:nvPr/>
        </p:nvSpPr>
        <p:spPr>
          <a:xfrm>
            <a:off x="478301" y="4725796"/>
            <a:ext cx="11366695" cy="1140697"/>
          </a:xfrm>
          <a:prstGeom prst="rect">
            <a:avLst/>
          </a:prstGeom>
        </p:spPr>
        <p:txBody>
          <a:bodyPr wrap="square">
            <a:spAutoFit/>
          </a:bodyPr>
          <a:lstStyle/>
          <a:p>
            <a:pPr>
              <a:lnSpc>
                <a:spcPct val="150000"/>
              </a:lnSpc>
            </a:pPr>
            <a:r>
              <a:rPr lang="en-US" sz="2400" dirty="0">
                <a:solidFill>
                  <a:schemeClr val="bg1"/>
                </a:solidFill>
                <a:latin typeface="ITC Stone Serif Std Medium"/>
              </a:rPr>
              <a:t>there are no reasons to consider different cut-offs to evaluate nocturnal salivary cortisol or other functional HPA function parameters in patients with obesity. </a:t>
            </a:r>
            <a:endParaRPr lang="en-US" sz="2400" dirty="0">
              <a:solidFill>
                <a:schemeClr val="bg1"/>
              </a:solidFill>
            </a:endParaRPr>
          </a:p>
        </p:txBody>
      </p:sp>
    </p:spTree>
    <p:extLst>
      <p:ext uri="{BB962C8B-B14F-4D97-AF65-F5344CB8AC3E}">
        <p14:creationId xmlns:p14="http://schemas.microsoft.com/office/powerpoint/2010/main" val="8565763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4573" y="829047"/>
            <a:ext cx="11338560" cy="2031325"/>
          </a:xfrm>
          <a:prstGeom prst="rect">
            <a:avLst/>
          </a:prstGeom>
        </p:spPr>
        <p:txBody>
          <a:bodyPr wrap="square">
            <a:spAutoFit/>
          </a:bodyPr>
          <a:lstStyle/>
          <a:p>
            <a:pPr>
              <a:lnSpc>
                <a:spcPct val="150000"/>
              </a:lnSpc>
            </a:pPr>
            <a:r>
              <a:rPr lang="en-US" sz="2800" dirty="0">
                <a:solidFill>
                  <a:schemeClr val="bg1"/>
                </a:solidFill>
                <a:latin typeface="ITC Stone Serif Std Medium"/>
              </a:rPr>
              <a:t>Guidelines recommend investigating whether </a:t>
            </a:r>
            <a:r>
              <a:rPr lang="en-US" sz="2800" dirty="0">
                <a:solidFill>
                  <a:srgbClr val="FFFF00"/>
                </a:solidFill>
                <a:latin typeface="ITC Stone Serif Std Medium"/>
              </a:rPr>
              <a:t>patients are on glucocorticoid treatment before starting evaluation for potential endogenous </a:t>
            </a:r>
            <a:r>
              <a:rPr lang="en-US" sz="2800" dirty="0" smtClean="0">
                <a:solidFill>
                  <a:srgbClr val="FFFF00"/>
                </a:solidFill>
                <a:latin typeface="ITC Stone Serif Std Medium"/>
              </a:rPr>
              <a:t>CS. </a:t>
            </a:r>
            <a:endParaRPr lang="en-US" sz="2800" dirty="0">
              <a:solidFill>
                <a:srgbClr val="FFFF00"/>
              </a:solidFill>
            </a:endParaRPr>
          </a:p>
        </p:txBody>
      </p:sp>
      <p:sp>
        <p:nvSpPr>
          <p:cNvPr id="3" name="Rectangle 2"/>
          <p:cNvSpPr/>
          <p:nvPr/>
        </p:nvSpPr>
        <p:spPr>
          <a:xfrm>
            <a:off x="534573" y="3560355"/>
            <a:ext cx="11657427" cy="1961755"/>
          </a:xfrm>
          <a:prstGeom prst="rect">
            <a:avLst/>
          </a:prstGeom>
        </p:spPr>
        <p:txBody>
          <a:bodyPr wrap="square">
            <a:spAutoFit/>
          </a:bodyPr>
          <a:lstStyle/>
          <a:p>
            <a:pPr>
              <a:lnSpc>
                <a:spcPct val="150000"/>
              </a:lnSpc>
            </a:pPr>
            <a:r>
              <a:rPr lang="en-US" sz="2800" dirty="0" smtClean="0">
                <a:solidFill>
                  <a:schemeClr val="bg1"/>
                </a:solidFill>
                <a:latin typeface="ITC Stone Serif Std Medium"/>
              </a:rPr>
              <a:t>In cases </a:t>
            </a:r>
            <a:r>
              <a:rPr lang="en-US" sz="2800" dirty="0">
                <a:solidFill>
                  <a:schemeClr val="bg1"/>
                </a:solidFill>
                <a:latin typeface="ITC Stone Serif Std Medium"/>
              </a:rPr>
              <a:t>of exogenous corticosteroid therapy, the main interest is usually </a:t>
            </a:r>
            <a:r>
              <a:rPr lang="en-US" sz="2800" b="1" i="1" dirty="0">
                <a:solidFill>
                  <a:srgbClr val="FFFF00"/>
                </a:solidFill>
                <a:latin typeface="ITC Stone Serif Std Medium"/>
              </a:rPr>
              <a:t>focussed on the impairment or recovery of HPA function </a:t>
            </a:r>
            <a:r>
              <a:rPr lang="en-US" sz="2800" dirty="0">
                <a:solidFill>
                  <a:schemeClr val="bg1"/>
                </a:solidFill>
                <a:latin typeface="ITC Stone Serif Std Medium"/>
              </a:rPr>
              <a:t>rather than on the diagnostic possibility of endogenous CS. </a:t>
            </a:r>
            <a:endParaRPr lang="en-US" sz="2800" dirty="0">
              <a:solidFill>
                <a:schemeClr val="bg1"/>
              </a:solidFill>
            </a:endParaRPr>
          </a:p>
        </p:txBody>
      </p:sp>
    </p:spTree>
    <p:extLst>
      <p:ext uri="{BB962C8B-B14F-4D97-AF65-F5344CB8AC3E}">
        <p14:creationId xmlns:p14="http://schemas.microsoft.com/office/powerpoint/2010/main" val="3400715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4234" y="407015"/>
            <a:ext cx="11352628" cy="1140697"/>
          </a:xfrm>
          <a:prstGeom prst="rect">
            <a:avLst/>
          </a:prstGeom>
        </p:spPr>
        <p:txBody>
          <a:bodyPr wrap="square">
            <a:spAutoFit/>
          </a:bodyPr>
          <a:lstStyle/>
          <a:p>
            <a:pPr>
              <a:lnSpc>
                <a:spcPct val="150000"/>
              </a:lnSpc>
            </a:pPr>
            <a:r>
              <a:rPr lang="en-US" sz="2400" b="1" i="1" dirty="0" smtClean="0">
                <a:solidFill>
                  <a:srgbClr val="FFFF00"/>
                </a:solidFill>
                <a:latin typeface="ITC Stone Serif Std Medium"/>
              </a:rPr>
              <a:t>A </a:t>
            </a:r>
            <a:r>
              <a:rPr lang="en-US" sz="2400" b="1" i="1" dirty="0">
                <a:solidFill>
                  <a:srgbClr val="FFFF00"/>
                </a:solidFill>
                <a:latin typeface="ITC Stone Serif Std Medium"/>
              </a:rPr>
              <a:t>1 mg overnight </a:t>
            </a:r>
            <a:r>
              <a:rPr lang="en-US" sz="2400" b="1" i="1" dirty="0" smtClean="0">
                <a:solidFill>
                  <a:srgbClr val="FFFF00"/>
                </a:solidFill>
                <a:latin typeface="ITC Stone Serif Std Medium"/>
              </a:rPr>
              <a:t>dexamethasone </a:t>
            </a:r>
            <a:r>
              <a:rPr lang="en-US" sz="2400" b="1" i="1" dirty="0">
                <a:solidFill>
                  <a:srgbClr val="FFFF00"/>
                </a:solidFill>
                <a:latin typeface="ITC Stone Serif Std Medium"/>
              </a:rPr>
              <a:t>suppression test </a:t>
            </a:r>
            <a:r>
              <a:rPr lang="en-US" sz="2400" dirty="0">
                <a:solidFill>
                  <a:schemeClr val="bg1"/>
                </a:solidFill>
                <a:latin typeface="ITC Stone Serif Std Medium"/>
              </a:rPr>
              <a:t>is </a:t>
            </a:r>
            <a:r>
              <a:rPr lang="en-US" sz="2400" i="1" u="sng" dirty="0">
                <a:solidFill>
                  <a:schemeClr val="bg1"/>
                </a:solidFill>
                <a:latin typeface="ITC Stone Serif Std Medium"/>
              </a:rPr>
              <a:t>simple</a:t>
            </a:r>
            <a:r>
              <a:rPr lang="en-US" sz="2400" dirty="0">
                <a:solidFill>
                  <a:schemeClr val="bg1"/>
                </a:solidFill>
                <a:latin typeface="ITC Stone Serif Std Medium"/>
              </a:rPr>
              <a:t>, well </a:t>
            </a:r>
            <a:r>
              <a:rPr lang="en-US" sz="2400" i="1" u="sng" dirty="0">
                <a:solidFill>
                  <a:schemeClr val="bg1"/>
                </a:solidFill>
                <a:latin typeface="ITC Stone Serif Std Medium"/>
              </a:rPr>
              <a:t>standardized</a:t>
            </a:r>
            <a:r>
              <a:rPr lang="en-US" sz="2400" dirty="0">
                <a:solidFill>
                  <a:schemeClr val="bg1"/>
                </a:solidFill>
                <a:latin typeface="ITC Stone Serif Std Medium"/>
              </a:rPr>
              <a:t> and used in the </a:t>
            </a:r>
            <a:r>
              <a:rPr lang="en-US" sz="2400" i="1" u="sng" dirty="0">
                <a:solidFill>
                  <a:schemeClr val="bg1"/>
                </a:solidFill>
                <a:latin typeface="ITC Stone Serif Std Medium"/>
              </a:rPr>
              <a:t>majority of previous studies </a:t>
            </a:r>
            <a:r>
              <a:rPr lang="en-US" sz="2400" dirty="0" smtClean="0">
                <a:solidFill>
                  <a:schemeClr val="bg1"/>
                </a:solidFill>
                <a:latin typeface="ITC Stone Serif Std Medium"/>
              </a:rPr>
              <a:t>.</a:t>
            </a:r>
            <a:endParaRPr lang="en-US" sz="2400" dirty="0">
              <a:solidFill>
                <a:schemeClr val="bg1"/>
              </a:solidFill>
            </a:endParaRPr>
          </a:p>
        </p:txBody>
      </p:sp>
      <p:sp>
        <p:nvSpPr>
          <p:cNvPr id="3" name="Rectangle 2"/>
          <p:cNvSpPr/>
          <p:nvPr/>
        </p:nvSpPr>
        <p:spPr>
          <a:xfrm>
            <a:off x="464233" y="1846430"/>
            <a:ext cx="11352627" cy="1754326"/>
          </a:xfrm>
          <a:prstGeom prst="rect">
            <a:avLst/>
          </a:prstGeom>
        </p:spPr>
        <p:txBody>
          <a:bodyPr wrap="square">
            <a:spAutoFit/>
          </a:bodyPr>
          <a:lstStyle/>
          <a:p>
            <a:pPr>
              <a:lnSpc>
                <a:spcPct val="150000"/>
              </a:lnSpc>
            </a:pPr>
            <a:r>
              <a:rPr lang="en-US" sz="2400" dirty="0">
                <a:solidFill>
                  <a:schemeClr val="bg1"/>
                </a:solidFill>
                <a:latin typeface="ITC Stone Serif Std Medium"/>
              </a:rPr>
              <a:t>The risk of </a:t>
            </a:r>
            <a:r>
              <a:rPr lang="en-US" sz="2400" b="1" i="1" dirty="0">
                <a:solidFill>
                  <a:srgbClr val="FFFF00"/>
                </a:solidFill>
                <a:latin typeface="ITC Stone Serif Std Medium"/>
              </a:rPr>
              <a:t>false-positive </a:t>
            </a:r>
            <a:r>
              <a:rPr lang="en-US" sz="2400" dirty="0">
                <a:solidFill>
                  <a:schemeClr val="bg1"/>
                </a:solidFill>
                <a:latin typeface="ITC Stone Serif Std Medium"/>
              </a:rPr>
              <a:t>tests in severely obese patients </a:t>
            </a:r>
            <a:r>
              <a:rPr lang="en-US" sz="2400" u="sng" dirty="0">
                <a:solidFill>
                  <a:schemeClr val="bg1"/>
                </a:solidFill>
                <a:latin typeface="ITC Stone Serif Std Medium"/>
              </a:rPr>
              <a:t>is increased</a:t>
            </a:r>
            <a:r>
              <a:rPr lang="en-US" sz="2400" dirty="0">
                <a:solidFill>
                  <a:schemeClr val="bg1"/>
                </a:solidFill>
                <a:latin typeface="ITC Stone Serif Std Medium"/>
              </a:rPr>
              <a:t>, but the specificity is still relatively high even in patients with severe obesity (92% in a recent study) </a:t>
            </a:r>
            <a:r>
              <a:rPr lang="en-US" sz="2400" dirty="0" smtClean="0">
                <a:solidFill>
                  <a:schemeClr val="bg1"/>
                </a:solidFill>
                <a:latin typeface="ITC Stone Serif Std Medium"/>
              </a:rPr>
              <a:t>.</a:t>
            </a:r>
            <a:endParaRPr lang="en-US" sz="2400" dirty="0">
              <a:solidFill>
                <a:schemeClr val="bg1"/>
              </a:solidFill>
            </a:endParaRPr>
          </a:p>
        </p:txBody>
      </p:sp>
      <p:sp>
        <p:nvSpPr>
          <p:cNvPr id="5" name="Rectangle 4"/>
          <p:cNvSpPr/>
          <p:nvPr/>
        </p:nvSpPr>
        <p:spPr>
          <a:xfrm>
            <a:off x="464233" y="3628626"/>
            <a:ext cx="11352627" cy="1140697"/>
          </a:xfrm>
          <a:prstGeom prst="rect">
            <a:avLst/>
          </a:prstGeom>
        </p:spPr>
        <p:txBody>
          <a:bodyPr wrap="square">
            <a:spAutoFit/>
          </a:bodyPr>
          <a:lstStyle/>
          <a:p>
            <a:pPr>
              <a:lnSpc>
                <a:spcPct val="150000"/>
              </a:lnSpc>
            </a:pPr>
            <a:r>
              <a:rPr lang="en-US" sz="2400" dirty="0">
                <a:solidFill>
                  <a:schemeClr val="bg1"/>
                </a:solidFill>
                <a:latin typeface="ITC Stone Serif Std Medium"/>
              </a:rPr>
              <a:t>This test is sufficiently sensitive to rule out hypercortisolism with the threshold of post dexamethasone levels </a:t>
            </a:r>
            <a:r>
              <a:rPr lang="en-US" sz="2400" dirty="0">
                <a:solidFill>
                  <a:schemeClr val="bg1"/>
                </a:solidFill>
                <a:latin typeface="STIXGeneral"/>
              </a:rPr>
              <a:t>≤</a:t>
            </a:r>
            <a:r>
              <a:rPr lang="en-US" sz="2400" dirty="0">
                <a:solidFill>
                  <a:schemeClr val="bg1"/>
                </a:solidFill>
                <a:latin typeface="ITC Stone Serif Std Medium"/>
              </a:rPr>
              <a:t>50 nmol/L (</a:t>
            </a:r>
            <a:r>
              <a:rPr lang="en-US" sz="2400" dirty="0">
                <a:solidFill>
                  <a:schemeClr val="bg1"/>
                </a:solidFill>
                <a:latin typeface="STIXGeneral"/>
              </a:rPr>
              <a:t>≤</a:t>
            </a:r>
            <a:r>
              <a:rPr lang="en-US" sz="2400" dirty="0">
                <a:solidFill>
                  <a:schemeClr val="bg1"/>
                </a:solidFill>
                <a:latin typeface="ITC Stone Serif Std Medium"/>
              </a:rPr>
              <a:t>1.8 μg/dL) </a:t>
            </a:r>
            <a:r>
              <a:rPr lang="en-US" sz="2400" dirty="0" smtClean="0">
                <a:solidFill>
                  <a:schemeClr val="bg1"/>
                </a:solidFill>
                <a:latin typeface="ITC Stone Serif Std Medium"/>
              </a:rPr>
              <a:t>.</a:t>
            </a:r>
            <a:endParaRPr lang="en-US" sz="2400" dirty="0">
              <a:solidFill>
                <a:schemeClr val="bg1"/>
              </a:solidFill>
            </a:endParaRPr>
          </a:p>
        </p:txBody>
      </p:sp>
      <p:sp>
        <p:nvSpPr>
          <p:cNvPr id="6" name="Rectangle 5"/>
          <p:cNvSpPr/>
          <p:nvPr/>
        </p:nvSpPr>
        <p:spPr>
          <a:xfrm>
            <a:off x="464233" y="5095911"/>
            <a:ext cx="11352627" cy="1140697"/>
          </a:xfrm>
          <a:prstGeom prst="rect">
            <a:avLst/>
          </a:prstGeom>
        </p:spPr>
        <p:txBody>
          <a:bodyPr wrap="square">
            <a:spAutoFit/>
          </a:bodyPr>
          <a:lstStyle/>
          <a:p>
            <a:pPr>
              <a:lnSpc>
                <a:spcPct val="150000"/>
              </a:lnSpc>
            </a:pPr>
            <a:r>
              <a:rPr lang="en-US" sz="2400" b="1" i="1" u="sng" dirty="0">
                <a:solidFill>
                  <a:srgbClr val="FFFF00"/>
                </a:solidFill>
                <a:latin typeface="ITC Stone Serif Std Medium"/>
              </a:rPr>
              <a:t>A recent study </a:t>
            </a:r>
            <a:r>
              <a:rPr lang="en-US" sz="2400" dirty="0">
                <a:solidFill>
                  <a:schemeClr val="bg1"/>
                </a:solidFill>
                <a:latin typeface="ITC Stone Serif Std Medium"/>
              </a:rPr>
              <a:t>did not find significant advantage of using 2 mg vs 1 mg suppression test in patients with </a:t>
            </a:r>
            <a:r>
              <a:rPr lang="en-US" sz="2400" dirty="0" smtClean="0">
                <a:solidFill>
                  <a:schemeClr val="bg1"/>
                </a:solidFill>
                <a:latin typeface="ITC Stone Serif Std Medium"/>
              </a:rPr>
              <a:t>obesity. </a:t>
            </a:r>
            <a:endParaRPr lang="en-US" sz="2400" dirty="0">
              <a:solidFill>
                <a:schemeClr val="bg1"/>
              </a:solidFill>
            </a:endParaRPr>
          </a:p>
        </p:txBody>
      </p:sp>
    </p:spTree>
    <p:extLst>
      <p:ext uri="{BB962C8B-B14F-4D97-AF65-F5344CB8AC3E}">
        <p14:creationId xmlns:p14="http://schemas.microsoft.com/office/powerpoint/2010/main" val="9371102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0221" y="1124467"/>
            <a:ext cx="11591779" cy="4161460"/>
          </a:xfrm>
          <a:prstGeom prst="rect">
            <a:avLst/>
          </a:prstGeom>
        </p:spPr>
        <p:txBody>
          <a:bodyPr wrap="square">
            <a:spAutoFit/>
          </a:bodyPr>
          <a:lstStyle/>
          <a:p>
            <a:pPr>
              <a:lnSpc>
                <a:spcPct val="150000"/>
              </a:lnSpc>
            </a:pPr>
            <a:r>
              <a:rPr lang="en-US" sz="3600" dirty="0">
                <a:solidFill>
                  <a:schemeClr val="bg1"/>
                </a:solidFill>
                <a:latin typeface="ITC Stone Serif Std Medium"/>
              </a:rPr>
              <a:t>In line, a study has shown that </a:t>
            </a:r>
            <a:r>
              <a:rPr lang="en-US" sz="3600" dirty="0">
                <a:solidFill>
                  <a:srgbClr val="FFFF00"/>
                </a:solidFill>
                <a:latin typeface="ITC Stone Serif Std Medium"/>
              </a:rPr>
              <a:t>adjustment of the dexamethasone dose to body weight</a:t>
            </a:r>
            <a:r>
              <a:rPr lang="en-US" sz="3600" dirty="0">
                <a:solidFill>
                  <a:schemeClr val="bg1"/>
                </a:solidFill>
                <a:latin typeface="ITC Stone Serif Std Medium"/>
              </a:rPr>
              <a:t> does not seem to substantially improve the sensitivity of the test, even in </a:t>
            </a:r>
            <a:r>
              <a:rPr lang="en-US" sz="3600" dirty="0" smtClean="0">
                <a:solidFill>
                  <a:schemeClr val="bg1"/>
                </a:solidFill>
              </a:rPr>
              <a:t>individuals </a:t>
            </a:r>
            <a:r>
              <a:rPr lang="en-US" sz="3600" dirty="0">
                <a:solidFill>
                  <a:schemeClr val="bg1"/>
                </a:solidFill>
              </a:rPr>
              <a:t>with </a:t>
            </a:r>
            <a:r>
              <a:rPr lang="en-US" sz="3600" dirty="0" smtClean="0">
                <a:solidFill>
                  <a:schemeClr val="bg1"/>
                </a:solidFill>
              </a:rPr>
              <a:t>obesity</a:t>
            </a:r>
            <a:r>
              <a:rPr lang="en-US" sz="3600" dirty="0">
                <a:solidFill>
                  <a:schemeClr val="bg1"/>
                </a:solidFill>
              </a:rPr>
              <a:t>, particularly when near-maximal doses are administered. </a:t>
            </a:r>
          </a:p>
        </p:txBody>
      </p:sp>
    </p:spTree>
    <p:extLst>
      <p:ext uri="{BB962C8B-B14F-4D97-AF65-F5344CB8AC3E}">
        <p14:creationId xmlns:p14="http://schemas.microsoft.com/office/powerpoint/2010/main" val="22845827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3629" y="250161"/>
            <a:ext cx="11198268" cy="1315425"/>
          </a:xfrm>
          <a:prstGeom prst="rect">
            <a:avLst/>
          </a:prstGeom>
        </p:spPr>
        <p:txBody>
          <a:bodyPr wrap="square">
            <a:spAutoFit/>
          </a:bodyPr>
          <a:lstStyle/>
          <a:p>
            <a:pPr>
              <a:lnSpc>
                <a:spcPct val="150000"/>
              </a:lnSpc>
            </a:pPr>
            <a:r>
              <a:rPr lang="en-US" sz="2800" b="1" u="sng" dirty="0">
                <a:solidFill>
                  <a:schemeClr val="bg1"/>
                </a:solidFill>
                <a:latin typeface="ITC Stone Serif Std Bold"/>
              </a:rPr>
              <a:t>R.3.4. </a:t>
            </a:r>
            <a:r>
              <a:rPr lang="en-US" sz="2800" dirty="0">
                <a:solidFill>
                  <a:schemeClr val="bg1"/>
                </a:solidFill>
                <a:latin typeface="ITC Stone Serif Std Medium"/>
              </a:rPr>
              <a:t>We suggest that for patients with obesity the same normal </a:t>
            </a:r>
            <a:r>
              <a:rPr lang="en-US" sz="2800" dirty="0">
                <a:solidFill>
                  <a:srgbClr val="FFFF00"/>
                </a:solidFill>
                <a:latin typeface="ITC Stone Serif Std Medium"/>
              </a:rPr>
              <a:t>values are applied as for non-obese </a:t>
            </a:r>
            <a:r>
              <a:rPr lang="en-US" sz="2800" dirty="0">
                <a:solidFill>
                  <a:schemeClr val="bg1"/>
                </a:solidFill>
                <a:latin typeface="ITC Stone Serif Std Medium"/>
              </a:rPr>
              <a:t>(+000). </a:t>
            </a:r>
            <a:endParaRPr lang="en-US" sz="2800" dirty="0">
              <a:solidFill>
                <a:schemeClr val="bg1"/>
              </a:solidFill>
            </a:endParaRPr>
          </a:p>
        </p:txBody>
      </p:sp>
      <p:sp>
        <p:nvSpPr>
          <p:cNvPr id="3" name="Rectangle 2"/>
          <p:cNvSpPr/>
          <p:nvPr/>
        </p:nvSpPr>
        <p:spPr>
          <a:xfrm>
            <a:off x="943629" y="1989946"/>
            <a:ext cx="11198268" cy="1384995"/>
          </a:xfrm>
          <a:prstGeom prst="rect">
            <a:avLst/>
          </a:prstGeom>
        </p:spPr>
        <p:txBody>
          <a:bodyPr wrap="square">
            <a:spAutoFit/>
          </a:bodyPr>
          <a:lstStyle/>
          <a:p>
            <a:pPr>
              <a:lnSpc>
                <a:spcPct val="150000"/>
              </a:lnSpc>
            </a:pPr>
            <a:r>
              <a:rPr lang="en-US" sz="2800" b="1" u="sng" dirty="0">
                <a:solidFill>
                  <a:schemeClr val="bg1"/>
                </a:solidFill>
                <a:latin typeface="ITC Stone Serif Std Bold"/>
              </a:rPr>
              <a:t>R.3.5</a:t>
            </a:r>
            <a:r>
              <a:rPr lang="en-US" sz="2800" b="1" dirty="0">
                <a:solidFill>
                  <a:schemeClr val="bg1"/>
                </a:solidFill>
                <a:latin typeface="ITC Stone Serif Std Bold"/>
              </a:rPr>
              <a:t>. </a:t>
            </a:r>
            <a:r>
              <a:rPr lang="en-US" sz="2800" dirty="0">
                <a:solidFill>
                  <a:schemeClr val="bg1"/>
                </a:solidFill>
                <a:latin typeface="ITC Stone Serif Std Medium"/>
              </a:rPr>
              <a:t>We recommend </a:t>
            </a:r>
            <a:r>
              <a:rPr lang="en-US" sz="2800" dirty="0">
                <a:solidFill>
                  <a:srgbClr val="FFFF00"/>
                </a:solidFill>
                <a:latin typeface="ITC Stone Serif Std Medium"/>
              </a:rPr>
              <a:t>not to test for hypercortisolism </a:t>
            </a:r>
            <a:r>
              <a:rPr lang="en-US" sz="2800" dirty="0">
                <a:solidFill>
                  <a:schemeClr val="bg1"/>
                </a:solidFill>
                <a:latin typeface="ITC Stone Serif Std Medium"/>
              </a:rPr>
              <a:t>in patients using </a:t>
            </a:r>
            <a:r>
              <a:rPr lang="en-US" sz="2800" u="sng" dirty="0">
                <a:solidFill>
                  <a:schemeClr val="bg1"/>
                </a:solidFill>
                <a:latin typeface="ITC Stone Serif Std Medium"/>
              </a:rPr>
              <a:t>corticosteroids</a:t>
            </a:r>
            <a:r>
              <a:rPr lang="en-US" sz="2800" dirty="0">
                <a:solidFill>
                  <a:schemeClr val="bg1"/>
                </a:solidFill>
                <a:latin typeface="ITC Stone Serif Std Medium"/>
              </a:rPr>
              <a:t>. </a:t>
            </a:r>
            <a:endParaRPr lang="en-US" sz="2800" dirty="0">
              <a:solidFill>
                <a:schemeClr val="bg1"/>
              </a:solidFill>
            </a:endParaRPr>
          </a:p>
        </p:txBody>
      </p:sp>
      <p:sp>
        <p:nvSpPr>
          <p:cNvPr id="4" name="Rectangle 3"/>
          <p:cNvSpPr/>
          <p:nvPr/>
        </p:nvSpPr>
        <p:spPr>
          <a:xfrm>
            <a:off x="943629" y="3844158"/>
            <a:ext cx="11198268" cy="2031325"/>
          </a:xfrm>
          <a:prstGeom prst="rect">
            <a:avLst/>
          </a:prstGeom>
        </p:spPr>
        <p:txBody>
          <a:bodyPr wrap="square">
            <a:spAutoFit/>
          </a:bodyPr>
          <a:lstStyle/>
          <a:p>
            <a:pPr>
              <a:lnSpc>
                <a:spcPct val="150000"/>
              </a:lnSpc>
            </a:pPr>
            <a:r>
              <a:rPr lang="en-US" sz="2800" b="1" u="sng" dirty="0">
                <a:solidFill>
                  <a:schemeClr val="bg1"/>
                </a:solidFill>
                <a:latin typeface="ITC Stone Serif Std Bold"/>
              </a:rPr>
              <a:t>R.3.6</a:t>
            </a:r>
            <a:r>
              <a:rPr lang="en-US" sz="2800" b="1" dirty="0">
                <a:solidFill>
                  <a:schemeClr val="bg1"/>
                </a:solidFill>
                <a:latin typeface="ITC Stone Serif Std Bold"/>
              </a:rPr>
              <a:t>. </a:t>
            </a:r>
            <a:r>
              <a:rPr lang="en-US" sz="2800" dirty="0">
                <a:solidFill>
                  <a:schemeClr val="bg1"/>
                </a:solidFill>
                <a:latin typeface="ITC Stone Serif Std Medium"/>
              </a:rPr>
              <a:t>If hypercortisolism testing is considered, we recommend </a:t>
            </a:r>
            <a:r>
              <a:rPr lang="en-US" sz="2800" b="1" i="1" dirty="0">
                <a:solidFill>
                  <a:srgbClr val="FFFF00"/>
                </a:solidFill>
                <a:latin typeface="ITC Stone Serif Std Medium"/>
              </a:rPr>
              <a:t>a 1 mg overnight dexamethasone suppression test </a:t>
            </a:r>
            <a:r>
              <a:rPr lang="en-US" sz="2800" dirty="0">
                <a:solidFill>
                  <a:schemeClr val="bg1"/>
                </a:solidFill>
                <a:latin typeface="ITC Stone Serif Std Medium"/>
              </a:rPr>
              <a:t>as first screening tool. </a:t>
            </a:r>
            <a:endParaRPr lang="en-US" sz="2800" dirty="0">
              <a:solidFill>
                <a:schemeClr val="bg1"/>
              </a:solidFill>
            </a:endParaRPr>
          </a:p>
        </p:txBody>
      </p:sp>
    </p:spTree>
    <p:extLst>
      <p:ext uri="{BB962C8B-B14F-4D97-AF65-F5344CB8AC3E}">
        <p14:creationId xmlns:p14="http://schemas.microsoft.com/office/powerpoint/2010/main" val="33401133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489" y="242558"/>
            <a:ext cx="11521440" cy="1754326"/>
          </a:xfrm>
          <a:prstGeom prst="rect">
            <a:avLst/>
          </a:prstGeom>
        </p:spPr>
        <p:txBody>
          <a:bodyPr wrap="square">
            <a:spAutoFit/>
          </a:bodyPr>
          <a:lstStyle/>
          <a:p>
            <a:pPr>
              <a:lnSpc>
                <a:spcPct val="150000"/>
              </a:lnSpc>
            </a:pPr>
            <a:r>
              <a:rPr lang="en-US" sz="2400" dirty="0">
                <a:solidFill>
                  <a:schemeClr val="bg1"/>
                </a:solidFill>
                <a:latin typeface="ITC Stone Serif Std Medium"/>
              </a:rPr>
              <a:t>The positivity of 1 mg overnight dexamethasone suppression test can be influenced by the presence of other comorbidities such as </a:t>
            </a:r>
            <a:r>
              <a:rPr lang="en-US" sz="2400" u="sng" dirty="0">
                <a:solidFill>
                  <a:srgbClr val="FFFF00"/>
                </a:solidFill>
                <a:latin typeface="ITC Stone Serif Std Medium"/>
              </a:rPr>
              <a:t>depression</a:t>
            </a:r>
            <a:r>
              <a:rPr lang="en-US" sz="2400" dirty="0">
                <a:solidFill>
                  <a:schemeClr val="bg1"/>
                </a:solidFill>
                <a:latin typeface="ITC Stone Serif Std Medium"/>
              </a:rPr>
              <a:t> </a:t>
            </a:r>
            <a:r>
              <a:rPr lang="en-US" sz="2400" dirty="0" smtClean="0">
                <a:solidFill>
                  <a:schemeClr val="bg1"/>
                </a:solidFill>
                <a:latin typeface="ITC Stone Serif Std Medium"/>
              </a:rPr>
              <a:t>, </a:t>
            </a:r>
            <a:r>
              <a:rPr lang="en-US" sz="2400" u="sng" dirty="0">
                <a:solidFill>
                  <a:srgbClr val="FFFF00"/>
                </a:solidFill>
                <a:latin typeface="ITC Stone Serif Std Medium"/>
              </a:rPr>
              <a:t>alcoholism </a:t>
            </a:r>
            <a:r>
              <a:rPr lang="en-US" sz="2400" dirty="0" smtClean="0">
                <a:solidFill>
                  <a:schemeClr val="bg1"/>
                </a:solidFill>
                <a:latin typeface="ITC Stone Serif Std Medium"/>
              </a:rPr>
              <a:t> </a:t>
            </a:r>
            <a:r>
              <a:rPr lang="en-US" sz="2400" dirty="0">
                <a:solidFill>
                  <a:schemeClr val="bg1"/>
                </a:solidFill>
                <a:latin typeface="ITC Stone Serif Std Medium"/>
              </a:rPr>
              <a:t>and </a:t>
            </a:r>
            <a:r>
              <a:rPr lang="en-US" sz="2400" u="sng" dirty="0">
                <a:solidFill>
                  <a:srgbClr val="FFFF00"/>
                </a:solidFill>
                <a:latin typeface="ITC Stone Serif Std Medium"/>
              </a:rPr>
              <a:t>obstructive sleep apnoea </a:t>
            </a:r>
            <a:r>
              <a:rPr lang="en-US" sz="2400" u="sng" dirty="0" smtClean="0">
                <a:solidFill>
                  <a:srgbClr val="FFFF00"/>
                </a:solidFill>
                <a:latin typeface="ITC Stone Serif Std Medium"/>
              </a:rPr>
              <a:t> </a:t>
            </a:r>
            <a:r>
              <a:rPr lang="en-US" sz="2400" dirty="0">
                <a:solidFill>
                  <a:schemeClr val="bg1"/>
                </a:solidFill>
                <a:latin typeface="ITC Stone Serif Std Medium"/>
              </a:rPr>
              <a:t>that are common in patients with obesity. </a:t>
            </a:r>
            <a:endParaRPr lang="en-US" sz="2400" dirty="0">
              <a:solidFill>
                <a:schemeClr val="bg1"/>
              </a:solidFill>
            </a:endParaRPr>
          </a:p>
        </p:txBody>
      </p:sp>
      <p:sp>
        <p:nvSpPr>
          <p:cNvPr id="3" name="Rectangle 2"/>
          <p:cNvSpPr/>
          <p:nvPr/>
        </p:nvSpPr>
        <p:spPr>
          <a:xfrm>
            <a:off x="309489" y="2412860"/>
            <a:ext cx="11521440" cy="1754326"/>
          </a:xfrm>
          <a:prstGeom prst="rect">
            <a:avLst/>
          </a:prstGeom>
        </p:spPr>
        <p:txBody>
          <a:bodyPr wrap="square">
            <a:spAutoFit/>
          </a:bodyPr>
          <a:lstStyle/>
          <a:p>
            <a:pPr>
              <a:lnSpc>
                <a:spcPct val="150000"/>
              </a:lnSpc>
            </a:pPr>
            <a:r>
              <a:rPr lang="en-US" sz="2400" dirty="0">
                <a:solidFill>
                  <a:schemeClr val="bg1"/>
                </a:solidFill>
                <a:latin typeface="ITC Stone Serif Std Medium"/>
              </a:rPr>
              <a:t>Therefore, additional biochemical tests are needed in particular in patients with borderline cortisol post dexamethasone levels (</a:t>
            </a:r>
            <a:r>
              <a:rPr lang="en-US" sz="2400" dirty="0">
                <a:solidFill>
                  <a:srgbClr val="FFFF00"/>
                </a:solidFill>
                <a:latin typeface="ITC Stone Serif Std Medium"/>
              </a:rPr>
              <a:t>between 51 and 138 nmol/L (1.9–5.0 μg/dL) </a:t>
            </a:r>
            <a:r>
              <a:rPr lang="en-US" sz="2400" dirty="0" smtClean="0">
                <a:solidFill>
                  <a:srgbClr val="FFFF00"/>
                </a:solidFill>
                <a:latin typeface="ITC Stone Serif Std Medium"/>
              </a:rPr>
              <a:t>.</a:t>
            </a:r>
            <a:endParaRPr lang="en-US" sz="2400" dirty="0">
              <a:solidFill>
                <a:srgbClr val="FFFF00"/>
              </a:solidFill>
            </a:endParaRPr>
          </a:p>
        </p:txBody>
      </p:sp>
      <p:sp>
        <p:nvSpPr>
          <p:cNvPr id="4" name="Rectangle 3"/>
          <p:cNvSpPr/>
          <p:nvPr/>
        </p:nvSpPr>
        <p:spPr>
          <a:xfrm>
            <a:off x="309489" y="4583162"/>
            <a:ext cx="11521440" cy="1140697"/>
          </a:xfrm>
          <a:prstGeom prst="rect">
            <a:avLst/>
          </a:prstGeom>
        </p:spPr>
        <p:txBody>
          <a:bodyPr wrap="square">
            <a:spAutoFit/>
          </a:bodyPr>
          <a:lstStyle/>
          <a:p>
            <a:pPr>
              <a:lnSpc>
                <a:spcPct val="150000"/>
              </a:lnSpc>
            </a:pPr>
            <a:r>
              <a:rPr lang="en-US" sz="2400" dirty="0">
                <a:solidFill>
                  <a:schemeClr val="bg1"/>
                </a:solidFill>
                <a:latin typeface="ITC Stone Serif Std Medium"/>
              </a:rPr>
              <a:t>Confirmation of endogenous hypercortisolism requires the combination of different tests of adrenal function as recommended by the Endocrine Society guidelines </a:t>
            </a:r>
            <a:r>
              <a:rPr lang="en-US" sz="2400" dirty="0" smtClean="0">
                <a:solidFill>
                  <a:schemeClr val="bg1"/>
                </a:solidFill>
                <a:latin typeface="ITC Stone Serif Std Medium"/>
              </a:rPr>
              <a:t>.</a:t>
            </a:r>
            <a:endParaRPr lang="en-US" sz="2400" dirty="0">
              <a:solidFill>
                <a:schemeClr val="bg1"/>
              </a:solidFill>
            </a:endParaRPr>
          </a:p>
        </p:txBody>
      </p:sp>
    </p:spTree>
    <p:extLst>
      <p:ext uri="{BB962C8B-B14F-4D97-AF65-F5344CB8AC3E}">
        <p14:creationId xmlns:p14="http://schemas.microsoft.com/office/powerpoint/2010/main" val="1580066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8828" y="710511"/>
            <a:ext cx="10872591" cy="5016758"/>
          </a:xfrm>
          <a:prstGeom prst="rect">
            <a:avLst/>
          </a:prstGeom>
        </p:spPr>
        <p:txBody>
          <a:bodyPr wrap="square">
            <a:spAutoFit/>
          </a:bodyPr>
          <a:lstStyle/>
          <a:p>
            <a:pPr>
              <a:lnSpc>
                <a:spcPct val="200000"/>
              </a:lnSpc>
            </a:pPr>
            <a:r>
              <a:rPr lang="en-US" sz="4000" b="1" i="1" u="sng" dirty="0">
                <a:solidFill>
                  <a:schemeClr val="bg1"/>
                </a:solidFill>
                <a:latin typeface="ITC Stone Serif Std Medium"/>
              </a:rPr>
              <a:t>Obesity</a:t>
            </a:r>
            <a:r>
              <a:rPr lang="en-US" sz="2800" dirty="0">
                <a:solidFill>
                  <a:schemeClr val="bg1"/>
                </a:solidFill>
                <a:latin typeface="ITC Stone Serif Std Medium"/>
              </a:rPr>
              <a:t> is an emerging condition and plays a </a:t>
            </a:r>
            <a:r>
              <a:rPr lang="en-US" sz="2800" i="1" u="sng" dirty="0">
                <a:solidFill>
                  <a:schemeClr val="bg1"/>
                </a:solidFill>
                <a:latin typeface="ITC Stone Serif Std Medium"/>
              </a:rPr>
              <a:t>central role </a:t>
            </a:r>
            <a:r>
              <a:rPr lang="en-US" sz="2800" dirty="0">
                <a:solidFill>
                  <a:schemeClr val="bg1"/>
                </a:solidFill>
                <a:latin typeface="ITC Stone Serif Std Medium"/>
              </a:rPr>
              <a:t>in the development of non-communicable diseases like </a:t>
            </a:r>
            <a:r>
              <a:rPr lang="en-US" sz="2800" dirty="0">
                <a:solidFill>
                  <a:srgbClr val="FFFF00"/>
                </a:solidFill>
                <a:latin typeface="ITC Stone Serif Std Medium"/>
              </a:rPr>
              <a:t>diabetes</a:t>
            </a:r>
            <a:r>
              <a:rPr lang="en-US" sz="2800" dirty="0">
                <a:solidFill>
                  <a:schemeClr val="bg1"/>
                </a:solidFill>
                <a:latin typeface="ITC Stone Serif Std Medium"/>
              </a:rPr>
              <a:t>, </a:t>
            </a:r>
            <a:r>
              <a:rPr lang="en-US" sz="2800" dirty="0">
                <a:solidFill>
                  <a:srgbClr val="FFFF00"/>
                </a:solidFill>
                <a:latin typeface="ITC Stone Serif Std Medium"/>
              </a:rPr>
              <a:t>hyperlipidaemia</a:t>
            </a:r>
            <a:r>
              <a:rPr lang="en-US" sz="2800" dirty="0">
                <a:solidFill>
                  <a:schemeClr val="bg1"/>
                </a:solidFill>
                <a:latin typeface="ITC Stone Serif Std Medium"/>
              </a:rPr>
              <a:t>, </a:t>
            </a:r>
            <a:r>
              <a:rPr lang="en-US" sz="2800" dirty="0">
                <a:solidFill>
                  <a:srgbClr val="FFFF00"/>
                </a:solidFill>
                <a:latin typeface="ITC Stone Serif Std Medium"/>
              </a:rPr>
              <a:t>hypertension</a:t>
            </a:r>
            <a:r>
              <a:rPr lang="en-US" sz="2800" dirty="0">
                <a:solidFill>
                  <a:schemeClr val="bg1"/>
                </a:solidFill>
                <a:latin typeface="ITC Stone Serif Std Medium"/>
              </a:rPr>
              <a:t>, </a:t>
            </a:r>
            <a:r>
              <a:rPr lang="en-US" sz="2800" dirty="0">
                <a:solidFill>
                  <a:srgbClr val="FFFF00"/>
                </a:solidFill>
                <a:latin typeface="ITC Stone Serif Std Medium"/>
              </a:rPr>
              <a:t>cardiovascular disease </a:t>
            </a:r>
            <a:r>
              <a:rPr lang="en-US" sz="2800" dirty="0">
                <a:solidFill>
                  <a:schemeClr val="bg1"/>
                </a:solidFill>
                <a:latin typeface="ITC Stone Serif Std Medium"/>
              </a:rPr>
              <a:t>and </a:t>
            </a:r>
            <a:r>
              <a:rPr lang="en-US" sz="2800" dirty="0">
                <a:solidFill>
                  <a:srgbClr val="FFFF00"/>
                </a:solidFill>
                <a:latin typeface="ITC Stone Serif Std Medium"/>
              </a:rPr>
              <a:t>cancer </a:t>
            </a:r>
            <a:r>
              <a:rPr lang="en-US" sz="2800" dirty="0" smtClean="0">
                <a:solidFill>
                  <a:schemeClr val="bg1"/>
                </a:solidFill>
                <a:latin typeface="ITC Stone Serif Std Medium"/>
              </a:rPr>
              <a:t>. </a:t>
            </a:r>
            <a:r>
              <a:rPr lang="en-US" sz="2800" dirty="0">
                <a:solidFill>
                  <a:schemeClr val="bg1"/>
                </a:solidFill>
                <a:latin typeface="ITC Stone Serif Std Medium"/>
              </a:rPr>
              <a:t>Due to the tight relation with type 2 diabetes, the combination of the two diseases is often called ‘</a:t>
            </a:r>
            <a:r>
              <a:rPr lang="en-US" sz="3600" b="1" i="1" dirty="0">
                <a:solidFill>
                  <a:srgbClr val="FFFF00"/>
                </a:solidFill>
                <a:latin typeface="ITC Stone Serif Std Medium"/>
              </a:rPr>
              <a:t>diabesity’</a:t>
            </a:r>
            <a:r>
              <a:rPr lang="en-US" sz="2800" dirty="0">
                <a:solidFill>
                  <a:schemeClr val="bg1"/>
                </a:solidFill>
                <a:latin typeface="ITC Stone Serif Std Medium"/>
              </a:rPr>
              <a:t> and treated accordingly </a:t>
            </a:r>
            <a:r>
              <a:rPr lang="en-US" sz="2800" dirty="0" smtClean="0">
                <a:solidFill>
                  <a:schemeClr val="bg1"/>
                </a:solidFill>
                <a:latin typeface="ITC Stone Serif Std Medium"/>
              </a:rPr>
              <a:t>.</a:t>
            </a:r>
            <a:endParaRPr lang="en-US" sz="2800" dirty="0">
              <a:solidFill>
                <a:schemeClr val="bg1"/>
              </a:solidFill>
            </a:endParaRPr>
          </a:p>
        </p:txBody>
      </p:sp>
    </p:spTree>
    <p:extLst>
      <p:ext uri="{BB962C8B-B14F-4D97-AF65-F5344CB8AC3E}">
        <p14:creationId xmlns:p14="http://schemas.microsoft.com/office/powerpoint/2010/main" val="30731333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489" y="338855"/>
            <a:ext cx="11718388" cy="1754326"/>
          </a:xfrm>
          <a:prstGeom prst="rect">
            <a:avLst/>
          </a:prstGeom>
        </p:spPr>
        <p:txBody>
          <a:bodyPr wrap="square">
            <a:spAutoFit/>
          </a:bodyPr>
          <a:lstStyle/>
          <a:p>
            <a:pPr>
              <a:lnSpc>
                <a:spcPct val="150000"/>
              </a:lnSpc>
            </a:pPr>
            <a:r>
              <a:rPr lang="en-US" sz="2400" dirty="0">
                <a:solidFill>
                  <a:schemeClr val="bg1"/>
                </a:solidFill>
                <a:latin typeface="ITC Stone Serif Std Medium"/>
              </a:rPr>
              <a:t>Mind that urinary-free cortisol values are </a:t>
            </a:r>
            <a:r>
              <a:rPr lang="en-US" sz="2400" i="1" dirty="0">
                <a:solidFill>
                  <a:srgbClr val="FFFF00"/>
                </a:solidFill>
                <a:latin typeface="ITC Stone Serif Std Medium"/>
              </a:rPr>
              <a:t>inconsistently elevated in patients with obesity</a:t>
            </a:r>
            <a:r>
              <a:rPr lang="en-US" sz="2400" dirty="0">
                <a:solidFill>
                  <a:schemeClr val="bg1"/>
                </a:solidFill>
                <a:latin typeface="ITC Stone Serif Std Medium"/>
              </a:rPr>
              <a:t> </a:t>
            </a:r>
            <a:r>
              <a:rPr lang="en-US" sz="2400" dirty="0" smtClean="0">
                <a:solidFill>
                  <a:schemeClr val="bg1"/>
                </a:solidFill>
                <a:latin typeface="ITC Stone Serif Std Medium"/>
              </a:rPr>
              <a:t>, </a:t>
            </a:r>
            <a:r>
              <a:rPr lang="en-US" sz="2400" dirty="0">
                <a:solidFill>
                  <a:schemeClr val="bg1"/>
                </a:solidFill>
                <a:latin typeface="ITC Stone Serif Std Medium"/>
              </a:rPr>
              <a:t>though some studies have shown a relationship between BMI and waist circumference and UFC </a:t>
            </a:r>
            <a:r>
              <a:rPr lang="en-US" sz="2400" dirty="0" smtClean="0">
                <a:solidFill>
                  <a:schemeClr val="bg1"/>
                </a:solidFill>
                <a:latin typeface="ITC Stone Serif Std Medium"/>
              </a:rPr>
              <a:t>.</a:t>
            </a:r>
            <a:endParaRPr lang="en-US" sz="2400" dirty="0">
              <a:solidFill>
                <a:schemeClr val="bg1"/>
              </a:solidFill>
            </a:endParaRPr>
          </a:p>
        </p:txBody>
      </p:sp>
      <p:sp>
        <p:nvSpPr>
          <p:cNvPr id="3" name="Rectangle 2"/>
          <p:cNvSpPr/>
          <p:nvPr/>
        </p:nvSpPr>
        <p:spPr>
          <a:xfrm>
            <a:off x="309489" y="2543348"/>
            <a:ext cx="11718388" cy="646331"/>
          </a:xfrm>
          <a:prstGeom prst="rect">
            <a:avLst/>
          </a:prstGeom>
        </p:spPr>
        <p:txBody>
          <a:bodyPr wrap="square">
            <a:spAutoFit/>
          </a:bodyPr>
          <a:lstStyle/>
          <a:p>
            <a:r>
              <a:rPr lang="en-US" sz="3600" dirty="0">
                <a:solidFill>
                  <a:schemeClr val="bg1"/>
                </a:solidFill>
                <a:latin typeface="ITC Stone Serif Std Medium"/>
              </a:rPr>
              <a:t>ACTH measurements, which are </a:t>
            </a:r>
            <a:r>
              <a:rPr lang="en-US" sz="3600" dirty="0">
                <a:solidFill>
                  <a:srgbClr val="FFFF00"/>
                </a:solidFill>
                <a:latin typeface="ITC Stone Serif Std Medium"/>
              </a:rPr>
              <a:t>not altered </a:t>
            </a:r>
            <a:r>
              <a:rPr lang="en-US" sz="3600" dirty="0">
                <a:solidFill>
                  <a:schemeClr val="bg1"/>
                </a:solidFill>
                <a:latin typeface="ITC Stone Serif Std Medium"/>
              </a:rPr>
              <a:t>by obesity </a:t>
            </a:r>
            <a:r>
              <a:rPr lang="en-US" sz="3600" dirty="0" smtClean="0">
                <a:solidFill>
                  <a:schemeClr val="bg1"/>
                </a:solidFill>
                <a:latin typeface="ITC Stone Serif Std Medium"/>
              </a:rPr>
              <a:t>.</a:t>
            </a:r>
            <a:endParaRPr lang="en-US" sz="3600" dirty="0">
              <a:solidFill>
                <a:schemeClr val="bg1"/>
              </a:solidFill>
            </a:endParaRPr>
          </a:p>
        </p:txBody>
      </p:sp>
      <p:sp>
        <p:nvSpPr>
          <p:cNvPr id="4" name="Rectangle 3"/>
          <p:cNvSpPr/>
          <p:nvPr/>
        </p:nvSpPr>
        <p:spPr>
          <a:xfrm>
            <a:off x="309489" y="3847507"/>
            <a:ext cx="11718388" cy="2248693"/>
          </a:xfrm>
          <a:prstGeom prst="rect">
            <a:avLst/>
          </a:prstGeom>
        </p:spPr>
        <p:txBody>
          <a:bodyPr wrap="square">
            <a:spAutoFit/>
          </a:bodyPr>
          <a:lstStyle/>
          <a:p>
            <a:pPr>
              <a:lnSpc>
                <a:spcPct val="150000"/>
              </a:lnSpc>
            </a:pPr>
            <a:r>
              <a:rPr lang="en-US" sz="2400" dirty="0">
                <a:solidFill>
                  <a:schemeClr val="bg1"/>
                </a:solidFill>
                <a:latin typeface="ITC Stone Serif Std Medium"/>
              </a:rPr>
              <a:t>Although endogenous hypercortisolism contributes to weight gain, its treatment (surgical or conservative) does not lead to normalization of BMI in the majority of patients </a:t>
            </a:r>
            <a:r>
              <a:rPr lang="en-US" sz="2400" dirty="0" smtClean="0">
                <a:solidFill>
                  <a:schemeClr val="bg1"/>
                </a:solidFill>
                <a:latin typeface="ITC Stone Serif Std Medium"/>
              </a:rPr>
              <a:t>. </a:t>
            </a:r>
            <a:r>
              <a:rPr lang="en-US" sz="2400" dirty="0">
                <a:solidFill>
                  <a:schemeClr val="bg1"/>
                </a:solidFill>
                <a:latin typeface="ITC Stone Serif Std Medium"/>
              </a:rPr>
              <a:t>These findings suggest that endogenous hypercortisolism is in most of the patients a contributing factor rather than a sole cause of obesity </a:t>
            </a:r>
            <a:r>
              <a:rPr lang="en-US" sz="2400" dirty="0" smtClean="0">
                <a:solidFill>
                  <a:schemeClr val="bg1"/>
                </a:solidFill>
                <a:latin typeface="ITC Stone Serif Std Medium"/>
              </a:rPr>
              <a:t>.</a:t>
            </a:r>
            <a:endParaRPr lang="en-US" sz="2400" dirty="0">
              <a:solidFill>
                <a:schemeClr val="bg1"/>
              </a:solidFill>
            </a:endParaRPr>
          </a:p>
        </p:txBody>
      </p:sp>
    </p:spTree>
    <p:extLst>
      <p:ext uri="{BB962C8B-B14F-4D97-AF65-F5344CB8AC3E}">
        <p14:creationId xmlns:p14="http://schemas.microsoft.com/office/powerpoint/2010/main" val="22670115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5572" y="659012"/>
            <a:ext cx="11536471" cy="1754326"/>
          </a:xfrm>
          <a:prstGeom prst="rect">
            <a:avLst/>
          </a:prstGeom>
        </p:spPr>
        <p:txBody>
          <a:bodyPr wrap="square">
            <a:spAutoFit/>
          </a:bodyPr>
          <a:lstStyle/>
          <a:p>
            <a:pPr>
              <a:lnSpc>
                <a:spcPct val="150000"/>
              </a:lnSpc>
            </a:pPr>
            <a:r>
              <a:rPr lang="en-US" sz="2400" b="1" u="sng" dirty="0">
                <a:solidFill>
                  <a:schemeClr val="bg1"/>
                </a:solidFill>
                <a:latin typeface="ITC Stone Serif Std Bold"/>
              </a:rPr>
              <a:t>R.3.7</a:t>
            </a:r>
            <a:r>
              <a:rPr lang="en-US" sz="2400" b="1" dirty="0">
                <a:solidFill>
                  <a:schemeClr val="bg1"/>
                </a:solidFill>
                <a:latin typeface="ITC Stone Serif Std Bold"/>
              </a:rPr>
              <a:t>. </a:t>
            </a:r>
            <a:r>
              <a:rPr lang="en-US" sz="2400" dirty="0">
                <a:solidFill>
                  <a:schemeClr val="bg1"/>
                </a:solidFill>
                <a:latin typeface="ITC Stone Serif Std Medium"/>
              </a:rPr>
              <a:t>If the </a:t>
            </a:r>
            <a:r>
              <a:rPr lang="en-US" sz="2400" i="1" u="sng" dirty="0">
                <a:solidFill>
                  <a:schemeClr val="bg1"/>
                </a:solidFill>
                <a:latin typeface="ITC Stone Serif Std Medium"/>
              </a:rPr>
              <a:t>1 mg overnight dexamethasone suppression test is positive</a:t>
            </a:r>
            <a:r>
              <a:rPr lang="en-US" sz="2400" dirty="0">
                <a:solidFill>
                  <a:schemeClr val="bg1"/>
                </a:solidFill>
                <a:latin typeface="ITC Stone Serif Std Medium"/>
              </a:rPr>
              <a:t>, we recommend a </a:t>
            </a:r>
            <a:r>
              <a:rPr lang="en-US" sz="2400" dirty="0">
                <a:solidFill>
                  <a:srgbClr val="FFC000"/>
                </a:solidFill>
                <a:latin typeface="ITC Stone Serif Std Medium"/>
              </a:rPr>
              <a:t>second biochemical test</a:t>
            </a:r>
            <a:r>
              <a:rPr lang="en-US" sz="2400" dirty="0">
                <a:solidFill>
                  <a:schemeClr val="bg1"/>
                </a:solidFill>
                <a:latin typeface="ITC Stone Serif Std Medium"/>
              </a:rPr>
              <a:t>; this can be either </a:t>
            </a:r>
            <a:r>
              <a:rPr lang="en-US" sz="2400" u="sng" dirty="0">
                <a:solidFill>
                  <a:schemeClr val="bg1"/>
                </a:solidFill>
                <a:latin typeface="ITC Stone Serif Std Medium"/>
              </a:rPr>
              <a:t>24-h urine cortisol </a:t>
            </a:r>
            <a:r>
              <a:rPr lang="en-US" sz="2400" dirty="0">
                <a:solidFill>
                  <a:schemeClr val="bg1"/>
                </a:solidFill>
                <a:latin typeface="ITC Stone Serif Std Medium"/>
              </a:rPr>
              <a:t>or </a:t>
            </a:r>
            <a:r>
              <a:rPr lang="en-US" sz="2400" u="sng" dirty="0">
                <a:solidFill>
                  <a:schemeClr val="bg1"/>
                </a:solidFill>
                <a:latin typeface="ITC Stone Serif Std Medium"/>
              </a:rPr>
              <a:t>late-night salivary cortisol. </a:t>
            </a:r>
            <a:endParaRPr lang="en-US" sz="2400" u="sng" dirty="0">
              <a:solidFill>
                <a:schemeClr val="bg1"/>
              </a:solidFill>
            </a:endParaRPr>
          </a:p>
        </p:txBody>
      </p:sp>
      <p:sp>
        <p:nvSpPr>
          <p:cNvPr id="3" name="Rectangle 2"/>
          <p:cNvSpPr/>
          <p:nvPr/>
        </p:nvSpPr>
        <p:spPr>
          <a:xfrm>
            <a:off x="275572" y="2818280"/>
            <a:ext cx="11536471" cy="1754326"/>
          </a:xfrm>
          <a:prstGeom prst="rect">
            <a:avLst/>
          </a:prstGeom>
        </p:spPr>
        <p:txBody>
          <a:bodyPr wrap="square">
            <a:spAutoFit/>
          </a:bodyPr>
          <a:lstStyle/>
          <a:p>
            <a:pPr>
              <a:lnSpc>
                <a:spcPct val="150000"/>
              </a:lnSpc>
            </a:pPr>
            <a:r>
              <a:rPr lang="en-US" sz="2400" b="1" u="sng" dirty="0">
                <a:solidFill>
                  <a:schemeClr val="bg1"/>
                </a:solidFill>
                <a:latin typeface="ITC Stone Serif Std Bold"/>
              </a:rPr>
              <a:t>R.3.8</a:t>
            </a:r>
            <a:r>
              <a:rPr lang="en-US" sz="2400" b="1" dirty="0">
                <a:solidFill>
                  <a:schemeClr val="bg1"/>
                </a:solidFill>
                <a:latin typeface="ITC Stone Serif Std Bold"/>
              </a:rPr>
              <a:t>. </a:t>
            </a:r>
            <a:r>
              <a:rPr lang="en-US" sz="2400" dirty="0">
                <a:solidFill>
                  <a:schemeClr val="bg1"/>
                </a:solidFill>
                <a:latin typeface="ITC Stone Serif Std Medium"/>
              </a:rPr>
              <a:t>In all patients with </a:t>
            </a:r>
            <a:r>
              <a:rPr lang="en-US" sz="2400" u="sng" dirty="0">
                <a:solidFill>
                  <a:schemeClr val="bg1"/>
                </a:solidFill>
                <a:latin typeface="ITC Stone Serif Std Medium"/>
              </a:rPr>
              <a:t>confirmed hypercortisolism</a:t>
            </a:r>
            <a:r>
              <a:rPr lang="en-US" sz="2400" dirty="0">
                <a:solidFill>
                  <a:schemeClr val="bg1"/>
                </a:solidFill>
                <a:latin typeface="ITC Stone Serif Std Medium"/>
              </a:rPr>
              <a:t>, </a:t>
            </a:r>
            <a:r>
              <a:rPr lang="en-US" sz="2400" i="1" dirty="0">
                <a:solidFill>
                  <a:srgbClr val="FFFF00"/>
                </a:solidFill>
                <a:latin typeface="ITC Stone Serif Std Medium"/>
              </a:rPr>
              <a:t>an ACTH should be measured </a:t>
            </a:r>
            <a:r>
              <a:rPr lang="en-US" sz="2400" dirty="0">
                <a:solidFill>
                  <a:schemeClr val="bg1"/>
                </a:solidFill>
                <a:latin typeface="ITC Stone Serif Std Medium"/>
              </a:rPr>
              <a:t>and further imaging should be performed to find the cause/source of the hypercortisolism. </a:t>
            </a:r>
            <a:endParaRPr lang="en-US" sz="2400" dirty="0">
              <a:solidFill>
                <a:schemeClr val="bg1"/>
              </a:solidFill>
            </a:endParaRPr>
          </a:p>
        </p:txBody>
      </p:sp>
      <p:sp>
        <p:nvSpPr>
          <p:cNvPr id="5" name="Rectangle 4"/>
          <p:cNvSpPr/>
          <p:nvPr/>
        </p:nvSpPr>
        <p:spPr>
          <a:xfrm>
            <a:off x="275572" y="4977548"/>
            <a:ext cx="11536471" cy="1140697"/>
          </a:xfrm>
          <a:prstGeom prst="rect">
            <a:avLst/>
          </a:prstGeom>
        </p:spPr>
        <p:txBody>
          <a:bodyPr wrap="square">
            <a:spAutoFit/>
          </a:bodyPr>
          <a:lstStyle/>
          <a:p>
            <a:pPr>
              <a:lnSpc>
                <a:spcPct val="150000"/>
              </a:lnSpc>
            </a:pPr>
            <a:r>
              <a:rPr lang="en-US" sz="2400" b="1" u="sng" dirty="0">
                <a:solidFill>
                  <a:schemeClr val="bg1"/>
                </a:solidFill>
                <a:latin typeface="ITC Stone Serif Std Bold"/>
              </a:rPr>
              <a:t>R.3.9</a:t>
            </a:r>
            <a:r>
              <a:rPr lang="en-US" sz="2400" b="1" dirty="0">
                <a:solidFill>
                  <a:schemeClr val="bg1"/>
                </a:solidFill>
                <a:latin typeface="ITC Stone Serif Std Bold"/>
              </a:rPr>
              <a:t>. </a:t>
            </a:r>
            <a:r>
              <a:rPr lang="en-US" sz="2400" i="1" u="sng" dirty="0">
                <a:solidFill>
                  <a:schemeClr val="bg1"/>
                </a:solidFill>
                <a:latin typeface="ITC Stone Serif Std Medium"/>
              </a:rPr>
              <a:t>Treatment of proven endogenous hypercortisolism </a:t>
            </a:r>
            <a:r>
              <a:rPr lang="en-US" sz="2400" dirty="0">
                <a:solidFill>
                  <a:schemeClr val="bg1"/>
                </a:solidFill>
                <a:latin typeface="ITC Stone Serif Std Medium"/>
              </a:rPr>
              <a:t>is </a:t>
            </a:r>
            <a:r>
              <a:rPr lang="en-US" sz="2400" b="1" i="1" dirty="0">
                <a:solidFill>
                  <a:srgbClr val="FFFF00"/>
                </a:solidFill>
                <a:latin typeface="ITC Stone Serif Std Medium"/>
              </a:rPr>
              <a:t>not normalizing BMI </a:t>
            </a:r>
            <a:r>
              <a:rPr lang="en-US" sz="2400" dirty="0">
                <a:solidFill>
                  <a:schemeClr val="bg1"/>
                </a:solidFill>
                <a:latin typeface="ITC Stone Serif Std Medium"/>
              </a:rPr>
              <a:t>in most cases. </a:t>
            </a:r>
            <a:endParaRPr lang="en-US" sz="2400" dirty="0">
              <a:solidFill>
                <a:schemeClr val="bg1"/>
              </a:solidFill>
            </a:endParaRPr>
          </a:p>
        </p:txBody>
      </p:sp>
    </p:spTree>
    <p:extLst>
      <p:ext uri="{BB962C8B-B14F-4D97-AF65-F5344CB8AC3E}">
        <p14:creationId xmlns:p14="http://schemas.microsoft.com/office/powerpoint/2010/main" val="7948999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0564" y="2695694"/>
            <a:ext cx="8921417" cy="707886"/>
          </a:xfrm>
          <a:prstGeom prst="rect">
            <a:avLst/>
          </a:prstGeom>
        </p:spPr>
        <p:txBody>
          <a:bodyPr wrap="none">
            <a:spAutoFit/>
          </a:bodyPr>
          <a:lstStyle/>
          <a:p>
            <a:r>
              <a:rPr lang="en-US" sz="4000" b="1" dirty="0">
                <a:solidFill>
                  <a:srgbClr val="FFFF00"/>
                </a:solidFill>
                <a:latin typeface="Open Sans"/>
              </a:rPr>
              <a:t>Testing for hypogonadism in males </a:t>
            </a:r>
            <a:endParaRPr lang="en-US" sz="4000" dirty="0">
              <a:solidFill>
                <a:srgbClr val="FFFF00"/>
              </a:solidFill>
            </a:endParaRPr>
          </a:p>
        </p:txBody>
      </p:sp>
    </p:spTree>
    <p:extLst>
      <p:ext uri="{BB962C8B-B14F-4D97-AF65-F5344CB8AC3E}">
        <p14:creationId xmlns:p14="http://schemas.microsoft.com/office/powerpoint/2010/main" val="10455548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1015" y="350744"/>
            <a:ext cx="11704320" cy="1140697"/>
          </a:xfrm>
          <a:prstGeom prst="rect">
            <a:avLst/>
          </a:prstGeom>
        </p:spPr>
        <p:txBody>
          <a:bodyPr wrap="square">
            <a:spAutoFit/>
          </a:bodyPr>
          <a:lstStyle/>
          <a:p>
            <a:pPr>
              <a:lnSpc>
                <a:spcPct val="150000"/>
              </a:lnSpc>
            </a:pPr>
            <a:r>
              <a:rPr lang="en-US" sz="2400" dirty="0">
                <a:solidFill>
                  <a:schemeClr val="bg1"/>
                </a:solidFill>
                <a:latin typeface="ITC Stone Serif Std Medium"/>
              </a:rPr>
              <a:t>Male obesity-secondary hypogonadism (low plasma testosterone concentrations) has been reported in </a:t>
            </a:r>
            <a:r>
              <a:rPr lang="en-US" sz="2400" b="1" i="1" dirty="0">
                <a:solidFill>
                  <a:srgbClr val="FFFF00"/>
                </a:solidFill>
                <a:latin typeface="ITC Stone Serif Std Medium"/>
              </a:rPr>
              <a:t>up to 45% of patients with moderate-to-severe </a:t>
            </a:r>
            <a:r>
              <a:rPr lang="en-US" sz="2400" b="1" i="1" dirty="0" smtClean="0">
                <a:solidFill>
                  <a:srgbClr val="FFFF00"/>
                </a:solidFill>
                <a:latin typeface="ITC Stone Serif Std Medium"/>
              </a:rPr>
              <a:t>obesity</a:t>
            </a:r>
            <a:r>
              <a:rPr lang="en-US" sz="2400" dirty="0" smtClean="0">
                <a:solidFill>
                  <a:schemeClr val="bg1"/>
                </a:solidFill>
                <a:latin typeface="ITC Stone Serif Std Medium"/>
              </a:rPr>
              <a:t>. </a:t>
            </a:r>
            <a:endParaRPr lang="en-US" sz="2400" dirty="0">
              <a:solidFill>
                <a:schemeClr val="bg1"/>
              </a:solidFill>
            </a:endParaRPr>
          </a:p>
        </p:txBody>
      </p:sp>
      <p:sp>
        <p:nvSpPr>
          <p:cNvPr id="3" name="Rectangle 2"/>
          <p:cNvSpPr/>
          <p:nvPr/>
        </p:nvSpPr>
        <p:spPr>
          <a:xfrm>
            <a:off x="211015" y="1633563"/>
            <a:ext cx="11704320" cy="1140697"/>
          </a:xfrm>
          <a:prstGeom prst="rect">
            <a:avLst/>
          </a:prstGeom>
        </p:spPr>
        <p:txBody>
          <a:bodyPr wrap="square">
            <a:spAutoFit/>
          </a:bodyPr>
          <a:lstStyle/>
          <a:p>
            <a:pPr>
              <a:lnSpc>
                <a:spcPct val="150000"/>
              </a:lnSpc>
            </a:pPr>
            <a:r>
              <a:rPr lang="en-US" sz="2400" dirty="0">
                <a:solidFill>
                  <a:schemeClr val="bg1"/>
                </a:solidFill>
                <a:latin typeface="ITC Stone Serif Std Medium"/>
              </a:rPr>
              <a:t>in our review, we found a pooled prevalence of hypogonadism based on free testosterone measurements of 32.7% (95% CI: 23.1–43.0</a:t>
            </a:r>
            <a:r>
              <a:rPr lang="en-US" sz="2400" dirty="0" smtClean="0">
                <a:solidFill>
                  <a:schemeClr val="bg1"/>
                </a:solidFill>
                <a:latin typeface="ITC Stone Serif Std Medium"/>
              </a:rPr>
              <a:t>). </a:t>
            </a:r>
            <a:endParaRPr lang="en-US" sz="2400" dirty="0">
              <a:solidFill>
                <a:schemeClr val="bg1"/>
              </a:solidFill>
            </a:endParaRPr>
          </a:p>
        </p:txBody>
      </p:sp>
      <p:sp>
        <p:nvSpPr>
          <p:cNvPr id="4" name="Rectangle 3"/>
          <p:cNvSpPr/>
          <p:nvPr/>
        </p:nvSpPr>
        <p:spPr>
          <a:xfrm>
            <a:off x="211015" y="3184837"/>
            <a:ext cx="11605846" cy="461665"/>
          </a:xfrm>
          <a:prstGeom prst="rect">
            <a:avLst/>
          </a:prstGeom>
        </p:spPr>
        <p:txBody>
          <a:bodyPr wrap="square">
            <a:spAutoFit/>
          </a:bodyPr>
          <a:lstStyle/>
          <a:p>
            <a:r>
              <a:rPr lang="en-US" sz="2400" dirty="0">
                <a:solidFill>
                  <a:schemeClr val="bg1"/>
                </a:solidFill>
                <a:latin typeface="ITC Stone Serif Std Medium"/>
              </a:rPr>
              <a:t>Moreover, obesity impairs </a:t>
            </a:r>
            <a:r>
              <a:rPr lang="en-US" sz="2400" i="1" u="sng" dirty="0">
                <a:solidFill>
                  <a:schemeClr val="bg1"/>
                </a:solidFill>
                <a:latin typeface="ITC Stone Serif Std Medium"/>
              </a:rPr>
              <a:t>sperm concentration</a:t>
            </a:r>
            <a:r>
              <a:rPr lang="en-US" sz="2400" dirty="0">
                <a:solidFill>
                  <a:schemeClr val="bg1"/>
                </a:solidFill>
                <a:latin typeface="ITC Stone Serif Std Medium"/>
              </a:rPr>
              <a:t>, </a:t>
            </a:r>
            <a:r>
              <a:rPr lang="en-US" sz="2400" i="1" u="sng" dirty="0" smtClean="0">
                <a:solidFill>
                  <a:schemeClr val="bg1"/>
                </a:solidFill>
                <a:latin typeface="ITC Stone Serif Std Medium"/>
              </a:rPr>
              <a:t>motility</a:t>
            </a:r>
            <a:r>
              <a:rPr lang="en-US" sz="2400" dirty="0" smtClean="0">
                <a:solidFill>
                  <a:schemeClr val="bg1"/>
                </a:solidFill>
                <a:latin typeface="ITC Stone Serif Std Medium"/>
              </a:rPr>
              <a:t> </a:t>
            </a:r>
            <a:r>
              <a:rPr lang="en-US" sz="2400" dirty="0">
                <a:solidFill>
                  <a:schemeClr val="bg1"/>
                </a:solidFill>
                <a:latin typeface="ITC Stone Serif Std Medium"/>
              </a:rPr>
              <a:t>and </a:t>
            </a:r>
            <a:r>
              <a:rPr lang="en-US" sz="2400" i="1" u="sng" dirty="0" smtClean="0">
                <a:solidFill>
                  <a:schemeClr val="bg1"/>
                </a:solidFill>
                <a:latin typeface="ITC Stone Serif Std Medium"/>
              </a:rPr>
              <a:t>morphology</a:t>
            </a:r>
            <a:r>
              <a:rPr lang="en-US" sz="2400" dirty="0" smtClean="0">
                <a:solidFill>
                  <a:schemeClr val="bg1"/>
                </a:solidFill>
                <a:latin typeface="ITC Stone Serif Std Medium"/>
              </a:rPr>
              <a:t>. </a:t>
            </a:r>
            <a:endParaRPr lang="en-US" sz="2400" dirty="0">
              <a:solidFill>
                <a:schemeClr val="bg1"/>
              </a:solidFill>
            </a:endParaRPr>
          </a:p>
        </p:txBody>
      </p:sp>
      <p:sp>
        <p:nvSpPr>
          <p:cNvPr id="5" name="Rectangle 4"/>
          <p:cNvSpPr/>
          <p:nvPr/>
        </p:nvSpPr>
        <p:spPr>
          <a:xfrm>
            <a:off x="211015" y="4057080"/>
            <a:ext cx="11704319" cy="2308324"/>
          </a:xfrm>
          <a:prstGeom prst="rect">
            <a:avLst/>
          </a:prstGeom>
        </p:spPr>
        <p:txBody>
          <a:bodyPr wrap="square">
            <a:spAutoFit/>
          </a:bodyPr>
          <a:lstStyle/>
          <a:p>
            <a:pPr>
              <a:lnSpc>
                <a:spcPct val="150000"/>
              </a:lnSpc>
            </a:pPr>
            <a:r>
              <a:rPr lang="en-US" sz="2400" dirty="0">
                <a:solidFill>
                  <a:schemeClr val="bg1"/>
                </a:solidFill>
                <a:latin typeface="ITC Stone Serif Std Medium"/>
              </a:rPr>
              <a:t>Patients with obesity and associated comorbidities such as </a:t>
            </a:r>
            <a:r>
              <a:rPr lang="en-US" sz="2400" dirty="0">
                <a:solidFill>
                  <a:srgbClr val="FFFF00"/>
                </a:solidFill>
                <a:latin typeface="ITC Stone Serif Std Medium"/>
              </a:rPr>
              <a:t>metabolic syndrome </a:t>
            </a:r>
            <a:r>
              <a:rPr lang="en-US" sz="2400" dirty="0">
                <a:solidFill>
                  <a:schemeClr val="bg1"/>
                </a:solidFill>
                <a:latin typeface="ITC Stone Serif Std Medium"/>
              </a:rPr>
              <a:t>or </a:t>
            </a:r>
            <a:r>
              <a:rPr lang="en-US" sz="2400" dirty="0">
                <a:solidFill>
                  <a:srgbClr val="FFFF00"/>
                </a:solidFill>
                <a:latin typeface="ITC Stone Serif Std Medium"/>
              </a:rPr>
              <a:t>type 2 diabetes </a:t>
            </a:r>
            <a:r>
              <a:rPr lang="en-US" sz="2400" dirty="0">
                <a:solidFill>
                  <a:schemeClr val="bg1"/>
                </a:solidFill>
                <a:latin typeface="ITC Stone Serif Std Medium"/>
              </a:rPr>
              <a:t>exhibit a higher prevalence of hypogonadism </a:t>
            </a:r>
            <a:r>
              <a:rPr lang="en-US" sz="2400" dirty="0" smtClean="0">
                <a:solidFill>
                  <a:schemeClr val="bg1"/>
                </a:solidFill>
                <a:latin typeface="ITC Stone Serif Std Medium"/>
              </a:rPr>
              <a:t>. </a:t>
            </a:r>
            <a:r>
              <a:rPr lang="en-US" sz="2400" dirty="0">
                <a:solidFill>
                  <a:schemeClr val="bg1"/>
                </a:solidFill>
                <a:latin typeface="ITC Stone Serif Std Medium"/>
              </a:rPr>
              <a:t>In fact</a:t>
            </a:r>
            <a:r>
              <a:rPr lang="en-US" sz="2400" b="1" u="sng" dirty="0">
                <a:solidFill>
                  <a:srgbClr val="FFFF00"/>
                </a:solidFill>
                <a:latin typeface="ITC Stone Serif Std Medium"/>
              </a:rPr>
              <a:t>, 75% </a:t>
            </a:r>
            <a:r>
              <a:rPr lang="en-US" sz="2400" dirty="0">
                <a:solidFill>
                  <a:schemeClr val="bg1"/>
                </a:solidFill>
                <a:latin typeface="ITC Stone Serif Std Medium"/>
              </a:rPr>
              <a:t>of patients with class III obesity waiting for bariatric surgery have hypogonadism on the basis of a testosterone value lower than 12.1 nM/L </a:t>
            </a:r>
            <a:r>
              <a:rPr lang="en-US" sz="2400" dirty="0" smtClean="0">
                <a:solidFill>
                  <a:schemeClr val="bg1"/>
                </a:solidFill>
                <a:latin typeface="ITC Stone Serif Std Medium"/>
              </a:rPr>
              <a:t>.</a:t>
            </a:r>
            <a:endParaRPr lang="en-US" sz="2400" dirty="0">
              <a:solidFill>
                <a:schemeClr val="bg1"/>
              </a:solidFill>
            </a:endParaRPr>
          </a:p>
        </p:txBody>
      </p:sp>
    </p:spTree>
    <p:extLst>
      <p:ext uri="{BB962C8B-B14F-4D97-AF65-F5344CB8AC3E}">
        <p14:creationId xmlns:p14="http://schemas.microsoft.com/office/powerpoint/2010/main" val="25763131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5084" y="418906"/>
            <a:ext cx="11690252" cy="830997"/>
          </a:xfrm>
          <a:prstGeom prst="rect">
            <a:avLst/>
          </a:prstGeom>
        </p:spPr>
        <p:txBody>
          <a:bodyPr wrap="square">
            <a:spAutoFit/>
          </a:bodyPr>
          <a:lstStyle/>
          <a:p>
            <a:r>
              <a:rPr lang="en-US" sz="2400" dirty="0">
                <a:solidFill>
                  <a:schemeClr val="bg1"/>
                </a:solidFill>
                <a:latin typeface="ITC Stone Serif Std Medium"/>
              </a:rPr>
              <a:t>There are multilateral relationships between </a:t>
            </a:r>
            <a:r>
              <a:rPr lang="en-US" sz="2400" dirty="0">
                <a:solidFill>
                  <a:srgbClr val="FFFF00"/>
                </a:solidFill>
                <a:latin typeface="ITC Stone Serif Std Medium"/>
              </a:rPr>
              <a:t>obesity</a:t>
            </a:r>
            <a:r>
              <a:rPr lang="en-US" sz="2400" dirty="0">
                <a:solidFill>
                  <a:schemeClr val="bg1"/>
                </a:solidFill>
                <a:latin typeface="ITC Stone Serif Std Medium"/>
              </a:rPr>
              <a:t>, </a:t>
            </a:r>
            <a:r>
              <a:rPr lang="en-US" sz="2400" dirty="0">
                <a:solidFill>
                  <a:srgbClr val="FFFF00"/>
                </a:solidFill>
                <a:latin typeface="ITC Stone Serif Std Medium"/>
              </a:rPr>
              <a:t>hypogonadism</a:t>
            </a:r>
            <a:r>
              <a:rPr lang="en-US" sz="2400" dirty="0">
                <a:solidFill>
                  <a:schemeClr val="bg1"/>
                </a:solidFill>
                <a:latin typeface="ITC Stone Serif Std Medium"/>
              </a:rPr>
              <a:t>, </a:t>
            </a:r>
            <a:r>
              <a:rPr lang="en-US" sz="2400" dirty="0">
                <a:solidFill>
                  <a:srgbClr val="FFFF00"/>
                </a:solidFill>
                <a:latin typeface="ITC Stone Serif Std Medium"/>
              </a:rPr>
              <a:t>type 2 diabetes </a:t>
            </a:r>
            <a:r>
              <a:rPr lang="en-US" sz="2400" dirty="0">
                <a:solidFill>
                  <a:schemeClr val="bg1"/>
                </a:solidFill>
                <a:latin typeface="ITC Stone Serif Std Medium"/>
              </a:rPr>
              <a:t>and </a:t>
            </a:r>
            <a:r>
              <a:rPr lang="en-US" sz="2400" dirty="0">
                <a:solidFill>
                  <a:srgbClr val="FFFF00"/>
                </a:solidFill>
                <a:latin typeface="ITC Stone Serif Std Medium"/>
              </a:rPr>
              <a:t>metabolic </a:t>
            </a:r>
            <a:r>
              <a:rPr lang="en-US" sz="2400" dirty="0">
                <a:solidFill>
                  <a:srgbClr val="FFFF00"/>
                </a:solidFill>
              </a:rPr>
              <a:t>syndrome</a:t>
            </a:r>
            <a:r>
              <a:rPr lang="en-US" sz="2400" dirty="0">
                <a:solidFill>
                  <a:schemeClr val="bg1"/>
                </a:solidFill>
              </a:rPr>
              <a:t>. </a:t>
            </a:r>
          </a:p>
        </p:txBody>
      </p:sp>
      <p:sp>
        <p:nvSpPr>
          <p:cNvPr id="3" name="Rectangle 2"/>
          <p:cNvSpPr/>
          <p:nvPr/>
        </p:nvSpPr>
        <p:spPr>
          <a:xfrm>
            <a:off x="225084" y="1995992"/>
            <a:ext cx="11690252" cy="1754326"/>
          </a:xfrm>
          <a:prstGeom prst="rect">
            <a:avLst/>
          </a:prstGeom>
        </p:spPr>
        <p:txBody>
          <a:bodyPr wrap="square">
            <a:spAutoFit/>
          </a:bodyPr>
          <a:lstStyle/>
          <a:p>
            <a:pPr>
              <a:lnSpc>
                <a:spcPct val="150000"/>
              </a:lnSpc>
            </a:pPr>
            <a:r>
              <a:rPr lang="en-US" sz="2400" dirty="0">
                <a:solidFill>
                  <a:schemeClr val="bg1"/>
                </a:solidFill>
                <a:latin typeface="ITC Stone Serif Std Medium"/>
              </a:rPr>
              <a:t>In line, we suggest that </a:t>
            </a:r>
            <a:r>
              <a:rPr lang="en-US" sz="2400" b="1" i="1" dirty="0">
                <a:solidFill>
                  <a:srgbClr val="FFFF00"/>
                </a:solidFill>
                <a:latin typeface="ITC Stone Serif Std Medium"/>
              </a:rPr>
              <a:t>obese patients with </a:t>
            </a:r>
            <a:r>
              <a:rPr lang="en-US" sz="2400" u="sng" dirty="0">
                <a:solidFill>
                  <a:schemeClr val="bg1"/>
                </a:solidFill>
                <a:latin typeface="ITC Stone Serif Std Medium"/>
              </a:rPr>
              <a:t>metabolic syndrome </a:t>
            </a:r>
            <a:r>
              <a:rPr lang="en-US" sz="2400" dirty="0">
                <a:solidFill>
                  <a:schemeClr val="bg1"/>
                </a:solidFill>
                <a:latin typeface="ITC Stone Serif Std Medium"/>
              </a:rPr>
              <a:t>and/or </a:t>
            </a:r>
            <a:r>
              <a:rPr lang="en-US" sz="2400" u="sng" dirty="0">
                <a:solidFill>
                  <a:schemeClr val="bg1"/>
                </a:solidFill>
                <a:latin typeface="ITC Stone Serif Std Medium"/>
              </a:rPr>
              <a:t>insulin resistance</a:t>
            </a:r>
            <a:r>
              <a:rPr lang="en-US" sz="2400" dirty="0">
                <a:solidFill>
                  <a:schemeClr val="bg1"/>
                </a:solidFill>
                <a:latin typeface="ITC Stone Serif Std Medium"/>
              </a:rPr>
              <a:t> and/or </a:t>
            </a:r>
            <a:r>
              <a:rPr lang="en-US" sz="2400" u="sng" dirty="0">
                <a:solidFill>
                  <a:schemeClr val="bg1"/>
                </a:solidFill>
                <a:latin typeface="ITC Stone Serif Std Medium"/>
              </a:rPr>
              <a:t>type 2 diabetes </a:t>
            </a:r>
            <a:r>
              <a:rPr lang="en-US" sz="2400" dirty="0">
                <a:solidFill>
                  <a:schemeClr val="bg1"/>
                </a:solidFill>
                <a:latin typeface="ITC Stone Serif Std Medium"/>
              </a:rPr>
              <a:t>are tested for the presence of hypogonadism especially if the clinical picture is suspicious of </a:t>
            </a:r>
            <a:r>
              <a:rPr lang="en-US" sz="2400" dirty="0" smtClean="0">
                <a:solidFill>
                  <a:schemeClr val="bg1"/>
                </a:solidFill>
                <a:latin typeface="ITC Stone Serif Std Medium"/>
              </a:rPr>
              <a:t>hypogonadism. </a:t>
            </a:r>
            <a:endParaRPr lang="en-US" sz="2400" dirty="0">
              <a:solidFill>
                <a:schemeClr val="bg1"/>
              </a:solidFill>
            </a:endParaRPr>
          </a:p>
        </p:txBody>
      </p:sp>
      <p:sp>
        <p:nvSpPr>
          <p:cNvPr id="4" name="Rectangle 3"/>
          <p:cNvSpPr/>
          <p:nvPr/>
        </p:nvSpPr>
        <p:spPr>
          <a:xfrm>
            <a:off x="225084" y="4496408"/>
            <a:ext cx="11690252" cy="1754326"/>
          </a:xfrm>
          <a:prstGeom prst="rect">
            <a:avLst/>
          </a:prstGeom>
        </p:spPr>
        <p:txBody>
          <a:bodyPr wrap="square">
            <a:spAutoFit/>
          </a:bodyPr>
          <a:lstStyle/>
          <a:p>
            <a:pPr>
              <a:lnSpc>
                <a:spcPct val="150000"/>
              </a:lnSpc>
            </a:pPr>
            <a:r>
              <a:rPr lang="en-US" sz="2400" dirty="0">
                <a:solidFill>
                  <a:schemeClr val="bg1"/>
                </a:solidFill>
                <a:latin typeface="ITC Stone Serif Std Medium"/>
              </a:rPr>
              <a:t>Since there is a circadian rhythm of testosterone secretion, the sample should be taken in the morning between 0700 and 1100 h or within 3 h after waking-up in case of shift workers </a:t>
            </a:r>
            <a:r>
              <a:rPr lang="en-US" sz="2400" dirty="0" smtClean="0">
                <a:solidFill>
                  <a:schemeClr val="bg1"/>
                </a:solidFill>
                <a:latin typeface="ITC Stone Serif Std Medium"/>
              </a:rPr>
              <a:t>.</a:t>
            </a:r>
            <a:endParaRPr lang="en-US" sz="2400" dirty="0">
              <a:solidFill>
                <a:schemeClr val="bg1"/>
              </a:solidFill>
            </a:endParaRPr>
          </a:p>
        </p:txBody>
      </p:sp>
    </p:spTree>
    <p:extLst>
      <p:ext uri="{BB962C8B-B14F-4D97-AF65-F5344CB8AC3E}">
        <p14:creationId xmlns:p14="http://schemas.microsoft.com/office/powerpoint/2010/main" val="31784473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3218" y="519556"/>
            <a:ext cx="11802794" cy="1140697"/>
          </a:xfrm>
          <a:prstGeom prst="rect">
            <a:avLst/>
          </a:prstGeom>
        </p:spPr>
        <p:txBody>
          <a:bodyPr wrap="square">
            <a:spAutoFit/>
          </a:bodyPr>
          <a:lstStyle/>
          <a:p>
            <a:pPr>
              <a:lnSpc>
                <a:spcPct val="150000"/>
              </a:lnSpc>
            </a:pPr>
            <a:r>
              <a:rPr lang="en-US" sz="2400" dirty="0">
                <a:solidFill>
                  <a:schemeClr val="bg1"/>
                </a:solidFill>
                <a:latin typeface="ITC Stone Serif Std Medium"/>
              </a:rPr>
              <a:t>Low testosterone concentrations </a:t>
            </a:r>
            <a:r>
              <a:rPr lang="en-US" sz="2400" i="1" u="sng" dirty="0">
                <a:solidFill>
                  <a:schemeClr val="bg1"/>
                </a:solidFill>
                <a:latin typeface="ITC Stone Serif Std Medium"/>
              </a:rPr>
              <a:t>should be confirmed </a:t>
            </a:r>
            <a:r>
              <a:rPr lang="en-US" sz="2400" dirty="0">
                <a:solidFill>
                  <a:schemeClr val="bg1"/>
                </a:solidFill>
                <a:latin typeface="ITC Stone Serif Std Medium"/>
              </a:rPr>
              <a:t>by taking morning samples in </a:t>
            </a:r>
            <a:r>
              <a:rPr lang="en-US" sz="2400" dirty="0">
                <a:solidFill>
                  <a:srgbClr val="FFFF00"/>
                </a:solidFill>
                <a:latin typeface="ITC Stone Serif Std Medium"/>
              </a:rPr>
              <a:t>two separate days in fasting state</a:t>
            </a:r>
            <a:r>
              <a:rPr lang="en-US" sz="2400" dirty="0">
                <a:solidFill>
                  <a:schemeClr val="bg1"/>
                </a:solidFill>
                <a:latin typeface="ITC Stone Serif Std Medium"/>
              </a:rPr>
              <a:t>, since food intake suppresses testosterone </a:t>
            </a:r>
            <a:r>
              <a:rPr lang="en-US" sz="2400" dirty="0" smtClean="0">
                <a:solidFill>
                  <a:schemeClr val="bg1"/>
                </a:solidFill>
                <a:latin typeface="ITC Stone Serif Std Medium"/>
              </a:rPr>
              <a:t>levels. </a:t>
            </a:r>
            <a:endParaRPr lang="en-US" sz="2400" dirty="0">
              <a:solidFill>
                <a:schemeClr val="bg1"/>
              </a:solidFill>
            </a:endParaRPr>
          </a:p>
        </p:txBody>
      </p:sp>
      <p:sp>
        <p:nvSpPr>
          <p:cNvPr id="3" name="Rectangle 2"/>
          <p:cNvSpPr/>
          <p:nvPr/>
        </p:nvSpPr>
        <p:spPr>
          <a:xfrm>
            <a:off x="253218" y="1972884"/>
            <a:ext cx="11802794" cy="2248693"/>
          </a:xfrm>
          <a:prstGeom prst="rect">
            <a:avLst/>
          </a:prstGeom>
        </p:spPr>
        <p:txBody>
          <a:bodyPr wrap="square">
            <a:spAutoFit/>
          </a:bodyPr>
          <a:lstStyle/>
          <a:p>
            <a:pPr>
              <a:lnSpc>
                <a:spcPct val="150000"/>
              </a:lnSpc>
            </a:pPr>
            <a:r>
              <a:rPr lang="en-US" sz="2400" dirty="0">
                <a:solidFill>
                  <a:schemeClr val="bg1"/>
                </a:solidFill>
                <a:latin typeface="ITC Stone Serif Std Medium"/>
              </a:rPr>
              <a:t>In general, a combination of low testosterone levels with clinical features of hypogonadism such as decreased sexual thoughts, erectile dysfunction and reduced morning erections is required for a formal male obesity-secondary hypogonadism </a:t>
            </a:r>
            <a:r>
              <a:rPr lang="en-US" sz="2400" dirty="0" smtClean="0">
                <a:solidFill>
                  <a:schemeClr val="bg1"/>
                </a:solidFill>
                <a:latin typeface="ITC Stone Serif Std Medium"/>
              </a:rPr>
              <a:t>diagnosis. </a:t>
            </a:r>
            <a:endParaRPr lang="en-US" sz="2400" dirty="0">
              <a:solidFill>
                <a:schemeClr val="bg1"/>
              </a:solidFill>
            </a:endParaRPr>
          </a:p>
        </p:txBody>
      </p:sp>
      <p:sp>
        <p:nvSpPr>
          <p:cNvPr id="4" name="Rectangle 3"/>
          <p:cNvSpPr/>
          <p:nvPr/>
        </p:nvSpPr>
        <p:spPr>
          <a:xfrm>
            <a:off x="253218" y="4534208"/>
            <a:ext cx="11802794" cy="1694695"/>
          </a:xfrm>
          <a:prstGeom prst="rect">
            <a:avLst/>
          </a:prstGeom>
        </p:spPr>
        <p:txBody>
          <a:bodyPr wrap="square">
            <a:spAutoFit/>
          </a:bodyPr>
          <a:lstStyle/>
          <a:p>
            <a:pPr>
              <a:lnSpc>
                <a:spcPct val="150000"/>
              </a:lnSpc>
            </a:pPr>
            <a:r>
              <a:rPr lang="en-US" sz="2400" dirty="0">
                <a:solidFill>
                  <a:schemeClr val="bg1"/>
                </a:solidFill>
                <a:latin typeface="ITC Stone Serif Std Medium"/>
              </a:rPr>
              <a:t>Once low testosterone concentrations have been demonstrated</a:t>
            </a:r>
            <a:r>
              <a:rPr lang="en-US" sz="2400" b="1" dirty="0">
                <a:solidFill>
                  <a:srgbClr val="FFFF00"/>
                </a:solidFill>
                <a:latin typeface="ITC Stone Serif Std Medium"/>
              </a:rPr>
              <a:t>, FSH and LH </a:t>
            </a:r>
            <a:r>
              <a:rPr lang="en-US" sz="2400" dirty="0">
                <a:solidFill>
                  <a:schemeClr val="bg1"/>
                </a:solidFill>
                <a:latin typeface="ITC Stone Serif Std Medium"/>
              </a:rPr>
              <a:t>measurements are useful to distinguish between </a:t>
            </a:r>
            <a:r>
              <a:rPr lang="en-US" sz="2400" b="1" i="1" dirty="0">
                <a:solidFill>
                  <a:srgbClr val="FFFF00"/>
                </a:solidFill>
                <a:latin typeface="ITC Stone Serif Std Medium"/>
              </a:rPr>
              <a:t>primary and secondary </a:t>
            </a:r>
            <a:r>
              <a:rPr lang="en-US" sz="2400" dirty="0">
                <a:solidFill>
                  <a:schemeClr val="bg1"/>
                </a:solidFill>
                <a:latin typeface="ITC Stone Serif Std Medium"/>
              </a:rPr>
              <a:t>hypogonadism </a:t>
            </a:r>
            <a:r>
              <a:rPr lang="en-US" sz="2400" dirty="0" smtClean="0">
                <a:solidFill>
                  <a:schemeClr val="bg1"/>
                </a:solidFill>
                <a:latin typeface="ITC Stone Serif Std Medium"/>
              </a:rPr>
              <a:t>.</a:t>
            </a:r>
            <a:endParaRPr lang="en-US" sz="2400" dirty="0">
              <a:solidFill>
                <a:schemeClr val="bg1"/>
              </a:solidFill>
            </a:endParaRPr>
          </a:p>
        </p:txBody>
      </p:sp>
    </p:spTree>
    <p:extLst>
      <p:ext uri="{BB962C8B-B14F-4D97-AF65-F5344CB8AC3E}">
        <p14:creationId xmlns:p14="http://schemas.microsoft.com/office/powerpoint/2010/main" val="331765716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677" y="407015"/>
            <a:ext cx="11915335" cy="1140697"/>
          </a:xfrm>
          <a:prstGeom prst="rect">
            <a:avLst/>
          </a:prstGeom>
        </p:spPr>
        <p:txBody>
          <a:bodyPr wrap="square">
            <a:spAutoFit/>
          </a:bodyPr>
          <a:lstStyle/>
          <a:p>
            <a:pPr>
              <a:lnSpc>
                <a:spcPct val="150000"/>
              </a:lnSpc>
            </a:pPr>
            <a:r>
              <a:rPr lang="en-US" sz="2400" dirty="0">
                <a:solidFill>
                  <a:schemeClr val="bg1"/>
                </a:solidFill>
                <a:latin typeface="ITC Stone Serif Std Medium"/>
              </a:rPr>
              <a:t>Male testosterone levels decrease with age, though recent reports suggest that the magnitude of testosterone reduction seems to be lower than previously thought </a:t>
            </a:r>
            <a:r>
              <a:rPr lang="en-US" sz="2400" dirty="0" smtClean="0">
                <a:solidFill>
                  <a:schemeClr val="bg1"/>
                </a:solidFill>
                <a:latin typeface="ITC Stone Serif Std Medium"/>
              </a:rPr>
              <a:t>.</a:t>
            </a:r>
            <a:endParaRPr lang="en-US" sz="2400" dirty="0">
              <a:solidFill>
                <a:schemeClr val="bg1"/>
              </a:solidFill>
            </a:endParaRPr>
          </a:p>
        </p:txBody>
      </p:sp>
      <p:sp>
        <p:nvSpPr>
          <p:cNvPr id="3" name="Rectangle 2"/>
          <p:cNvSpPr/>
          <p:nvPr/>
        </p:nvSpPr>
        <p:spPr>
          <a:xfrm>
            <a:off x="140676" y="2126627"/>
            <a:ext cx="11915335" cy="3970318"/>
          </a:xfrm>
          <a:prstGeom prst="rect">
            <a:avLst/>
          </a:prstGeom>
        </p:spPr>
        <p:txBody>
          <a:bodyPr wrap="square">
            <a:spAutoFit/>
          </a:bodyPr>
          <a:lstStyle/>
          <a:p>
            <a:pPr>
              <a:lnSpc>
                <a:spcPct val="150000"/>
              </a:lnSpc>
            </a:pPr>
            <a:r>
              <a:rPr lang="en-US" sz="2400" dirty="0">
                <a:solidFill>
                  <a:schemeClr val="bg1"/>
                </a:solidFill>
                <a:latin typeface="ITC Stone Serif Std Medium"/>
              </a:rPr>
              <a:t>Regarding normal reference ranges for testosterone, the Endocrine Society proposes </a:t>
            </a:r>
            <a:r>
              <a:rPr lang="en-US" sz="2400" dirty="0">
                <a:solidFill>
                  <a:srgbClr val="FFFF00"/>
                </a:solidFill>
                <a:latin typeface="ITC Stone Serif Std Medium"/>
              </a:rPr>
              <a:t>9.2</a:t>
            </a:r>
            <a:r>
              <a:rPr lang="en-US" sz="2400" dirty="0">
                <a:solidFill>
                  <a:srgbClr val="FFFF00"/>
                </a:solidFill>
                <a:latin typeface="STIXGeneral"/>
              </a:rPr>
              <a:t>−</a:t>
            </a:r>
            <a:r>
              <a:rPr lang="en-US" sz="2400" dirty="0">
                <a:solidFill>
                  <a:srgbClr val="FFFF00"/>
                </a:solidFill>
                <a:latin typeface="ITC Stone Serif Std Medium"/>
              </a:rPr>
              <a:t>31.8 nmol/L in healthy men aged 19</a:t>
            </a:r>
            <a:r>
              <a:rPr lang="en-US" sz="2400" dirty="0">
                <a:solidFill>
                  <a:srgbClr val="FFFF00"/>
                </a:solidFill>
                <a:latin typeface="STIXGeneral"/>
              </a:rPr>
              <a:t>−</a:t>
            </a:r>
            <a:r>
              <a:rPr lang="en-US" sz="2400" dirty="0">
                <a:solidFill>
                  <a:srgbClr val="FFFF00"/>
                </a:solidFill>
                <a:latin typeface="ITC Stone Serif Std Medium"/>
              </a:rPr>
              <a:t>39 years </a:t>
            </a:r>
            <a:r>
              <a:rPr lang="en-US" sz="2400" dirty="0" smtClean="0">
                <a:solidFill>
                  <a:schemeClr val="bg1"/>
                </a:solidFill>
                <a:latin typeface="ITC Stone Serif Std Medium"/>
              </a:rPr>
              <a:t>, </a:t>
            </a:r>
            <a:r>
              <a:rPr lang="en-US" sz="2400" dirty="0">
                <a:solidFill>
                  <a:schemeClr val="bg1"/>
                </a:solidFill>
                <a:latin typeface="ITC Stone Serif Std Medium"/>
              </a:rPr>
              <a:t>whereas the Endocrine Society of Australia considers a range of </a:t>
            </a:r>
            <a:r>
              <a:rPr lang="en-US" sz="2400" dirty="0">
                <a:solidFill>
                  <a:srgbClr val="FFFF00"/>
                </a:solidFill>
                <a:latin typeface="ITC Stone Serif Std Medium"/>
              </a:rPr>
              <a:t>10.4-30.1 nmol/L for men aged 21-35 years </a:t>
            </a:r>
            <a:r>
              <a:rPr lang="en-US" sz="2400" dirty="0">
                <a:solidFill>
                  <a:schemeClr val="bg1"/>
                </a:solidFill>
                <a:latin typeface="ITC Stone Serif Std Medium"/>
              </a:rPr>
              <a:t>and </a:t>
            </a:r>
            <a:r>
              <a:rPr lang="en-US" sz="2400" dirty="0">
                <a:solidFill>
                  <a:srgbClr val="FFFF00"/>
                </a:solidFill>
                <a:latin typeface="ITC Stone Serif Std Medium"/>
              </a:rPr>
              <a:t>6.4-25.7 nmol/L for men aged 70-89 years </a:t>
            </a:r>
            <a:r>
              <a:rPr lang="en-US" sz="2400" dirty="0">
                <a:solidFill>
                  <a:schemeClr val="bg1"/>
                </a:solidFill>
                <a:latin typeface="ITC Stone Serif Std Medium"/>
              </a:rPr>
              <a:t>measured by mass-spectrometry without specific reference to obese people </a:t>
            </a:r>
            <a:r>
              <a:rPr lang="en-US" sz="2400" dirty="0" smtClean="0">
                <a:solidFill>
                  <a:schemeClr val="bg1"/>
                </a:solidFill>
                <a:latin typeface="ITC Stone Serif Std Medium"/>
              </a:rPr>
              <a:t>. </a:t>
            </a:r>
            <a:r>
              <a:rPr lang="en-US" sz="2400" dirty="0">
                <a:solidFill>
                  <a:schemeClr val="bg1"/>
                </a:solidFill>
                <a:latin typeface="ITC Stone Serif Std Medium"/>
              </a:rPr>
              <a:t>The European Male Aging Study has suggested a cut-off value of total testosterone of </a:t>
            </a:r>
            <a:r>
              <a:rPr lang="en-US" sz="2400" dirty="0">
                <a:solidFill>
                  <a:srgbClr val="FFFF00"/>
                </a:solidFill>
                <a:latin typeface="ITC Stone Serif Std Medium"/>
              </a:rPr>
              <a:t>11 nmol/L (3.2 ng/mL</a:t>
            </a:r>
            <a:r>
              <a:rPr lang="en-US" sz="2400" dirty="0">
                <a:solidFill>
                  <a:schemeClr val="bg1"/>
                </a:solidFill>
                <a:latin typeface="ITC Stone Serif Std Medium"/>
              </a:rPr>
              <a:t>) to define hypogonadism associated to the presence of three sexual symptoms </a:t>
            </a:r>
            <a:r>
              <a:rPr lang="en-US" sz="2400" dirty="0" smtClean="0">
                <a:solidFill>
                  <a:schemeClr val="bg1"/>
                </a:solidFill>
                <a:latin typeface="ITC Stone Serif Std Medium"/>
              </a:rPr>
              <a:t>.</a:t>
            </a:r>
            <a:endParaRPr lang="en-US" sz="2400" dirty="0">
              <a:solidFill>
                <a:schemeClr val="bg1"/>
              </a:solidFill>
            </a:endParaRPr>
          </a:p>
        </p:txBody>
      </p:sp>
    </p:spTree>
    <p:extLst>
      <p:ext uri="{BB962C8B-B14F-4D97-AF65-F5344CB8AC3E}">
        <p14:creationId xmlns:p14="http://schemas.microsoft.com/office/powerpoint/2010/main" val="13172091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0833" y="661833"/>
            <a:ext cx="11373633" cy="1754326"/>
          </a:xfrm>
          <a:prstGeom prst="rect">
            <a:avLst/>
          </a:prstGeom>
        </p:spPr>
        <p:txBody>
          <a:bodyPr wrap="square">
            <a:spAutoFit/>
          </a:bodyPr>
          <a:lstStyle/>
          <a:p>
            <a:pPr>
              <a:lnSpc>
                <a:spcPct val="150000"/>
              </a:lnSpc>
            </a:pPr>
            <a:r>
              <a:rPr lang="en-US" sz="2400" b="1" u="sng" dirty="0">
                <a:solidFill>
                  <a:schemeClr val="bg1"/>
                </a:solidFill>
                <a:latin typeface="ITC Stone Serif Std Bold"/>
              </a:rPr>
              <a:t>R.4.1.</a:t>
            </a:r>
            <a:r>
              <a:rPr lang="en-US" sz="2400" b="1" dirty="0">
                <a:solidFill>
                  <a:schemeClr val="bg1"/>
                </a:solidFill>
                <a:latin typeface="ITC Stone Serif Std Bold"/>
              </a:rPr>
              <a:t> </a:t>
            </a:r>
            <a:r>
              <a:rPr lang="en-US" sz="2400" dirty="0">
                <a:solidFill>
                  <a:schemeClr val="bg1"/>
                </a:solidFill>
                <a:latin typeface="ITC Stone Serif Std Medium"/>
              </a:rPr>
              <a:t>We recommend that </a:t>
            </a:r>
            <a:r>
              <a:rPr lang="en-US" sz="2400" b="1" i="1" dirty="0">
                <a:solidFill>
                  <a:srgbClr val="FFFF00"/>
                </a:solidFill>
                <a:latin typeface="ITC Stone Serif Std Medium"/>
              </a:rPr>
              <a:t>biochemical testing for hypogonadism </a:t>
            </a:r>
            <a:r>
              <a:rPr lang="en-US" sz="2400" dirty="0">
                <a:solidFill>
                  <a:schemeClr val="bg1"/>
                </a:solidFill>
                <a:latin typeface="ITC Stone Serif Std Medium"/>
              </a:rPr>
              <a:t>is not routinely applied in male obese patients; we do recommend investigating key clinical symptoms/signs of hypogonadism (++00). </a:t>
            </a:r>
            <a:endParaRPr lang="en-US" sz="2400" dirty="0">
              <a:solidFill>
                <a:schemeClr val="bg1"/>
              </a:solidFill>
            </a:endParaRPr>
          </a:p>
        </p:txBody>
      </p:sp>
      <p:sp>
        <p:nvSpPr>
          <p:cNvPr id="3" name="Rectangle 2"/>
          <p:cNvSpPr/>
          <p:nvPr/>
        </p:nvSpPr>
        <p:spPr>
          <a:xfrm>
            <a:off x="400833" y="3199159"/>
            <a:ext cx="11373633" cy="1200329"/>
          </a:xfrm>
          <a:prstGeom prst="rect">
            <a:avLst/>
          </a:prstGeom>
        </p:spPr>
        <p:txBody>
          <a:bodyPr wrap="square">
            <a:spAutoFit/>
          </a:bodyPr>
          <a:lstStyle/>
          <a:p>
            <a:r>
              <a:rPr lang="en-US" sz="2400" b="1" u="sng" dirty="0">
                <a:solidFill>
                  <a:schemeClr val="bg1"/>
                </a:solidFill>
                <a:latin typeface="ITC Stone Serif Std Bold"/>
              </a:rPr>
              <a:t>R.4.2.</a:t>
            </a:r>
            <a:r>
              <a:rPr lang="en-US" sz="2400" b="1" dirty="0">
                <a:solidFill>
                  <a:schemeClr val="bg1"/>
                </a:solidFill>
                <a:latin typeface="ITC Stone Serif Std Bold"/>
              </a:rPr>
              <a:t> </a:t>
            </a:r>
            <a:r>
              <a:rPr lang="en-US" sz="2400" dirty="0">
                <a:solidFill>
                  <a:schemeClr val="bg1"/>
                </a:solidFill>
                <a:latin typeface="ITC Stone Serif Std Medium"/>
              </a:rPr>
              <a:t>In male patients with obesity </a:t>
            </a:r>
            <a:r>
              <a:rPr lang="en-US" sz="2400" dirty="0">
                <a:solidFill>
                  <a:srgbClr val="FFFF00"/>
                </a:solidFill>
                <a:latin typeface="ITC Stone Serif Std Medium"/>
              </a:rPr>
              <a:t>with clinical features of hypogonadism </a:t>
            </a:r>
            <a:r>
              <a:rPr lang="en-US" sz="2400" dirty="0">
                <a:solidFill>
                  <a:schemeClr val="bg1"/>
                </a:solidFill>
                <a:latin typeface="ITC Stone Serif Std Medium"/>
              </a:rPr>
              <a:t>we suggest measuring </a:t>
            </a:r>
            <a:r>
              <a:rPr lang="en-US" sz="2400" b="1" i="1" dirty="0">
                <a:solidFill>
                  <a:srgbClr val="FFFF00"/>
                </a:solidFill>
                <a:latin typeface="ITC Stone Serif Std Medium"/>
              </a:rPr>
              <a:t>total and free testosterone (or calculated), SHBG, FSH and LH. </a:t>
            </a:r>
            <a:endParaRPr lang="en-US" sz="2400" b="1" i="1" dirty="0">
              <a:solidFill>
                <a:srgbClr val="FFFF00"/>
              </a:solidFill>
            </a:endParaRPr>
          </a:p>
        </p:txBody>
      </p:sp>
      <p:sp>
        <p:nvSpPr>
          <p:cNvPr id="4" name="Rectangle 3"/>
          <p:cNvSpPr/>
          <p:nvPr/>
        </p:nvSpPr>
        <p:spPr>
          <a:xfrm>
            <a:off x="400833" y="5109999"/>
            <a:ext cx="11373633" cy="830997"/>
          </a:xfrm>
          <a:prstGeom prst="rect">
            <a:avLst/>
          </a:prstGeom>
        </p:spPr>
        <p:txBody>
          <a:bodyPr wrap="square">
            <a:spAutoFit/>
          </a:bodyPr>
          <a:lstStyle/>
          <a:p>
            <a:r>
              <a:rPr lang="en-US" sz="2400" b="1" u="sng" dirty="0">
                <a:solidFill>
                  <a:schemeClr val="bg1"/>
                </a:solidFill>
                <a:latin typeface="ITC Stone Serif Std Bold"/>
              </a:rPr>
              <a:t>R.4.3</a:t>
            </a:r>
            <a:r>
              <a:rPr lang="en-US" sz="2400" b="1" dirty="0">
                <a:solidFill>
                  <a:schemeClr val="bg1"/>
                </a:solidFill>
                <a:latin typeface="ITC Stone Serif Std Bold"/>
              </a:rPr>
              <a:t>. </a:t>
            </a:r>
            <a:r>
              <a:rPr lang="en-US" sz="2400" dirty="0">
                <a:solidFill>
                  <a:schemeClr val="bg1"/>
                </a:solidFill>
                <a:latin typeface="ITC Stone Serif Std Medium"/>
              </a:rPr>
              <a:t>In obesity we suggest applying </a:t>
            </a:r>
            <a:r>
              <a:rPr lang="en-US" sz="2400" i="1" dirty="0">
                <a:solidFill>
                  <a:srgbClr val="FFFF00"/>
                </a:solidFill>
                <a:latin typeface="ITC Stone Serif Std Medium"/>
              </a:rPr>
              <a:t>age-specific reference ranges for testosterone (+000). </a:t>
            </a:r>
            <a:endParaRPr lang="en-US" sz="2400" i="1" dirty="0">
              <a:solidFill>
                <a:srgbClr val="FFFF00"/>
              </a:solidFill>
            </a:endParaRPr>
          </a:p>
        </p:txBody>
      </p:sp>
    </p:spTree>
    <p:extLst>
      <p:ext uri="{BB962C8B-B14F-4D97-AF65-F5344CB8AC3E}">
        <p14:creationId xmlns:p14="http://schemas.microsoft.com/office/powerpoint/2010/main" val="34112970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8811" y="355099"/>
            <a:ext cx="11844997" cy="1694695"/>
          </a:xfrm>
          <a:prstGeom prst="rect">
            <a:avLst/>
          </a:prstGeom>
        </p:spPr>
        <p:txBody>
          <a:bodyPr wrap="square">
            <a:spAutoFit/>
          </a:bodyPr>
          <a:lstStyle/>
          <a:p>
            <a:pPr>
              <a:lnSpc>
                <a:spcPct val="150000"/>
              </a:lnSpc>
            </a:pPr>
            <a:r>
              <a:rPr lang="en-US" sz="2400" b="1" i="1" dirty="0">
                <a:solidFill>
                  <a:srgbClr val="FFFF00"/>
                </a:solidFill>
                <a:latin typeface="ITC Stone Serif Std Medium"/>
              </a:rPr>
              <a:t>a vicious cycle </a:t>
            </a:r>
            <a:r>
              <a:rPr lang="en-US" sz="2400" dirty="0">
                <a:solidFill>
                  <a:schemeClr val="bg1"/>
                </a:solidFill>
                <a:latin typeface="ITC Stone Serif Std Medium"/>
              </a:rPr>
              <a:t>where obesity can lead to functional male hypogonadism, while male hypogonadism can further promote adiposity. Indeed, </a:t>
            </a:r>
            <a:r>
              <a:rPr lang="en-US" sz="2400" i="1" u="sng" dirty="0">
                <a:solidFill>
                  <a:schemeClr val="bg1"/>
                </a:solidFill>
                <a:latin typeface="ITC Stone Serif Std Medium"/>
              </a:rPr>
              <a:t>increased fat mass </a:t>
            </a:r>
            <a:r>
              <a:rPr lang="en-US" sz="2400" dirty="0">
                <a:solidFill>
                  <a:schemeClr val="bg1"/>
                </a:solidFill>
                <a:latin typeface="ITC Stone Serif Std Medium"/>
              </a:rPr>
              <a:t>and </a:t>
            </a:r>
            <a:r>
              <a:rPr lang="en-US" sz="2400" i="1" u="sng" dirty="0">
                <a:solidFill>
                  <a:schemeClr val="bg1"/>
                </a:solidFill>
                <a:latin typeface="ITC Stone Serif Std Medium"/>
              </a:rPr>
              <a:t>reduced fat free mass</a:t>
            </a:r>
            <a:r>
              <a:rPr lang="en-US" sz="2400" dirty="0">
                <a:solidFill>
                  <a:schemeClr val="bg1"/>
                </a:solidFill>
                <a:latin typeface="ITC Stone Serif Std Medium"/>
              </a:rPr>
              <a:t> is a common feature among men with androgen deficiency </a:t>
            </a:r>
            <a:r>
              <a:rPr lang="en-US" sz="2400" dirty="0" smtClean="0">
                <a:solidFill>
                  <a:schemeClr val="bg1"/>
                </a:solidFill>
                <a:latin typeface="ITC Stone Serif Std Medium"/>
              </a:rPr>
              <a:t>.</a:t>
            </a:r>
            <a:endParaRPr lang="en-US" sz="2400" dirty="0">
              <a:solidFill>
                <a:schemeClr val="bg1"/>
              </a:solidFill>
            </a:endParaRPr>
          </a:p>
        </p:txBody>
      </p:sp>
      <p:sp>
        <p:nvSpPr>
          <p:cNvPr id="3" name="Rectangle 2"/>
          <p:cNvSpPr/>
          <p:nvPr/>
        </p:nvSpPr>
        <p:spPr>
          <a:xfrm>
            <a:off x="168811" y="2300815"/>
            <a:ext cx="11844997" cy="2308324"/>
          </a:xfrm>
          <a:prstGeom prst="rect">
            <a:avLst/>
          </a:prstGeom>
        </p:spPr>
        <p:txBody>
          <a:bodyPr wrap="square">
            <a:spAutoFit/>
          </a:bodyPr>
          <a:lstStyle/>
          <a:p>
            <a:pPr>
              <a:lnSpc>
                <a:spcPct val="150000"/>
              </a:lnSpc>
            </a:pPr>
            <a:r>
              <a:rPr lang="en-US" sz="2400" b="1" i="1" dirty="0">
                <a:solidFill>
                  <a:srgbClr val="FFFF00"/>
                </a:solidFill>
                <a:latin typeface="ITC Stone Serif Std Medium"/>
              </a:rPr>
              <a:t>Weight loss </a:t>
            </a:r>
            <a:r>
              <a:rPr lang="en-US" sz="2400" dirty="0">
                <a:solidFill>
                  <a:schemeClr val="bg1"/>
                </a:solidFill>
                <a:latin typeface="ITC Stone Serif Std Medium"/>
              </a:rPr>
              <a:t>should be the first-line therapeutic approach aiming to reverse functional male hypogonadism in obesity. However, health care practitioners must be aware that </a:t>
            </a:r>
            <a:r>
              <a:rPr lang="en-US" sz="2400" i="1" dirty="0">
                <a:solidFill>
                  <a:srgbClr val="FFFF00"/>
                </a:solidFill>
                <a:latin typeface="ITC Stone Serif Std Medium"/>
              </a:rPr>
              <a:t>conservative interventions </a:t>
            </a:r>
            <a:r>
              <a:rPr lang="en-US" sz="2400" dirty="0">
                <a:solidFill>
                  <a:schemeClr val="bg1"/>
                </a:solidFill>
                <a:latin typeface="ITC Stone Serif Std Medium"/>
              </a:rPr>
              <a:t>with </a:t>
            </a:r>
            <a:r>
              <a:rPr lang="en-US" sz="2400" u="sng" dirty="0">
                <a:solidFill>
                  <a:schemeClr val="bg1"/>
                </a:solidFill>
                <a:latin typeface="ITC Stone Serif Std Medium"/>
              </a:rPr>
              <a:t>lifestyle modification</a:t>
            </a:r>
            <a:r>
              <a:rPr lang="en-US" sz="2400" dirty="0">
                <a:solidFill>
                  <a:schemeClr val="bg1"/>
                </a:solidFill>
                <a:latin typeface="ITC Stone Serif Std Medium"/>
              </a:rPr>
              <a:t>, </a:t>
            </a:r>
            <a:r>
              <a:rPr lang="en-US" sz="2400" u="sng" dirty="0">
                <a:solidFill>
                  <a:schemeClr val="bg1"/>
                </a:solidFill>
                <a:latin typeface="ITC Stone Serif Std Medium"/>
              </a:rPr>
              <a:t>diet and exercise</a:t>
            </a:r>
            <a:r>
              <a:rPr lang="en-US" sz="2400" dirty="0">
                <a:solidFill>
                  <a:schemeClr val="bg1"/>
                </a:solidFill>
                <a:latin typeface="ITC Stone Serif Std Medium"/>
              </a:rPr>
              <a:t>, achieving </a:t>
            </a:r>
            <a:r>
              <a:rPr lang="en-US" sz="2400" dirty="0">
                <a:solidFill>
                  <a:srgbClr val="FFFF00"/>
                </a:solidFill>
                <a:latin typeface="ITC Stone Serif Std Medium"/>
              </a:rPr>
              <a:t>5%</a:t>
            </a:r>
            <a:r>
              <a:rPr lang="en-US" sz="2400" dirty="0">
                <a:solidFill>
                  <a:schemeClr val="bg1"/>
                </a:solidFill>
                <a:latin typeface="ITC Stone Serif Std Medium"/>
              </a:rPr>
              <a:t> weight loss may be insufficient to normalize testosterone </a:t>
            </a:r>
            <a:r>
              <a:rPr lang="en-US" sz="2400" dirty="0" smtClean="0">
                <a:solidFill>
                  <a:schemeClr val="bg1"/>
                </a:solidFill>
                <a:latin typeface="ITC Stone Serif Std Medium"/>
              </a:rPr>
              <a:t>levels.</a:t>
            </a:r>
            <a:endParaRPr lang="en-US" sz="2400" dirty="0">
              <a:solidFill>
                <a:schemeClr val="bg1"/>
              </a:solidFill>
            </a:endParaRPr>
          </a:p>
        </p:txBody>
      </p:sp>
      <p:sp>
        <p:nvSpPr>
          <p:cNvPr id="4" name="Rectangle 3"/>
          <p:cNvSpPr/>
          <p:nvPr/>
        </p:nvSpPr>
        <p:spPr>
          <a:xfrm>
            <a:off x="168811" y="4860161"/>
            <a:ext cx="11844997" cy="1754326"/>
          </a:xfrm>
          <a:prstGeom prst="rect">
            <a:avLst/>
          </a:prstGeom>
        </p:spPr>
        <p:txBody>
          <a:bodyPr wrap="square">
            <a:spAutoFit/>
          </a:bodyPr>
          <a:lstStyle/>
          <a:p>
            <a:pPr>
              <a:lnSpc>
                <a:spcPct val="150000"/>
              </a:lnSpc>
            </a:pPr>
            <a:r>
              <a:rPr lang="en-US" sz="2400" dirty="0">
                <a:solidFill>
                  <a:schemeClr val="bg1"/>
                </a:solidFill>
                <a:latin typeface="ITC Stone Serif Std Medium"/>
              </a:rPr>
              <a:t>Given the limited evidence for benefits along with the potential risks, </a:t>
            </a:r>
            <a:r>
              <a:rPr lang="en-US" sz="2400" dirty="0">
                <a:solidFill>
                  <a:srgbClr val="FFFF00"/>
                </a:solidFill>
                <a:latin typeface="ITC Stone Serif Std Medium"/>
              </a:rPr>
              <a:t>testosterone therapy along with lifestyle interventions is not recommended </a:t>
            </a:r>
            <a:r>
              <a:rPr lang="en-US" sz="2400" dirty="0">
                <a:solidFill>
                  <a:schemeClr val="bg1"/>
                </a:solidFill>
                <a:latin typeface="ITC Stone Serif Std Medium"/>
              </a:rPr>
              <a:t>in patients with functional male hypogonadism </a:t>
            </a:r>
            <a:r>
              <a:rPr lang="en-US" sz="2400" dirty="0" smtClean="0">
                <a:solidFill>
                  <a:schemeClr val="bg1"/>
                </a:solidFill>
                <a:latin typeface="ITC Stone Serif Std Medium"/>
              </a:rPr>
              <a:t>.</a:t>
            </a:r>
            <a:endParaRPr lang="en-US" sz="2400" dirty="0">
              <a:solidFill>
                <a:schemeClr val="bg1"/>
              </a:solidFill>
            </a:endParaRPr>
          </a:p>
        </p:txBody>
      </p:sp>
    </p:spTree>
    <p:extLst>
      <p:ext uri="{BB962C8B-B14F-4D97-AF65-F5344CB8AC3E}">
        <p14:creationId xmlns:p14="http://schemas.microsoft.com/office/powerpoint/2010/main" val="223767565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744" y="383235"/>
            <a:ext cx="11929404" cy="1754326"/>
          </a:xfrm>
          <a:prstGeom prst="rect">
            <a:avLst/>
          </a:prstGeom>
        </p:spPr>
        <p:txBody>
          <a:bodyPr wrap="square">
            <a:spAutoFit/>
          </a:bodyPr>
          <a:lstStyle/>
          <a:p>
            <a:pPr>
              <a:lnSpc>
                <a:spcPct val="150000"/>
              </a:lnSpc>
            </a:pPr>
            <a:r>
              <a:rPr lang="en-US" sz="2400" b="1" i="1" u="sng" dirty="0">
                <a:solidFill>
                  <a:schemeClr val="bg1"/>
                </a:solidFill>
                <a:latin typeface="ITC Stone Serif Std Medium"/>
              </a:rPr>
              <a:t>In severely obese patients</a:t>
            </a:r>
            <a:r>
              <a:rPr lang="en-US" sz="2400" dirty="0">
                <a:solidFill>
                  <a:schemeClr val="bg1"/>
                </a:solidFill>
                <a:latin typeface="ITC Stone Serif Std Medium"/>
              </a:rPr>
              <a:t>, </a:t>
            </a:r>
            <a:r>
              <a:rPr lang="en-US" sz="2400" dirty="0">
                <a:solidFill>
                  <a:srgbClr val="FFFF00"/>
                </a:solidFill>
                <a:latin typeface="ITC Stone Serif Std Medium"/>
              </a:rPr>
              <a:t>bariatric surgery is a very effective </a:t>
            </a:r>
            <a:r>
              <a:rPr lang="en-US" sz="2400" dirty="0">
                <a:solidFill>
                  <a:schemeClr val="bg1"/>
                </a:solidFill>
                <a:latin typeface="ITC Stone Serif Std Medium"/>
              </a:rPr>
              <a:t>means of increasing testosterone levels and recovery of the hypothalamic</a:t>
            </a:r>
            <a:r>
              <a:rPr lang="en-US" sz="2400" dirty="0">
                <a:solidFill>
                  <a:schemeClr val="bg1"/>
                </a:solidFill>
                <a:latin typeface="STIXGeneral"/>
              </a:rPr>
              <a:t>−</a:t>
            </a:r>
            <a:r>
              <a:rPr lang="en-US" sz="2400" dirty="0">
                <a:solidFill>
                  <a:schemeClr val="bg1"/>
                </a:solidFill>
                <a:latin typeface="ITC Stone Serif Std Medium"/>
              </a:rPr>
              <a:t>pituitary gonadal axis function besides achieving significant and sustained weight </a:t>
            </a:r>
            <a:r>
              <a:rPr lang="en-US" sz="2400" dirty="0" smtClean="0">
                <a:solidFill>
                  <a:schemeClr val="bg1"/>
                </a:solidFill>
                <a:latin typeface="ITC Stone Serif Std Medium"/>
              </a:rPr>
              <a:t>loss.</a:t>
            </a:r>
            <a:endParaRPr lang="en-US" sz="2400" dirty="0">
              <a:solidFill>
                <a:schemeClr val="bg1"/>
              </a:solidFill>
            </a:endParaRPr>
          </a:p>
        </p:txBody>
      </p:sp>
      <p:sp>
        <p:nvSpPr>
          <p:cNvPr id="3" name="Rectangle 2"/>
          <p:cNvSpPr/>
          <p:nvPr/>
        </p:nvSpPr>
        <p:spPr>
          <a:xfrm>
            <a:off x="154744" y="2967335"/>
            <a:ext cx="11929404" cy="1140697"/>
          </a:xfrm>
          <a:prstGeom prst="rect">
            <a:avLst/>
          </a:prstGeom>
        </p:spPr>
        <p:txBody>
          <a:bodyPr wrap="square">
            <a:spAutoFit/>
          </a:bodyPr>
          <a:lstStyle/>
          <a:p>
            <a:pPr>
              <a:lnSpc>
                <a:spcPct val="150000"/>
              </a:lnSpc>
            </a:pPr>
            <a:r>
              <a:rPr lang="en-US" sz="2400" dirty="0">
                <a:solidFill>
                  <a:schemeClr val="bg1"/>
                </a:solidFill>
                <a:latin typeface="ITC Stone Serif Std Medium"/>
              </a:rPr>
              <a:t>In addition, hypogonadal men with obesity submitted to bariatric surgery are reported to </a:t>
            </a:r>
            <a:r>
              <a:rPr lang="en-US" sz="2400" b="1" i="1" dirty="0">
                <a:solidFill>
                  <a:srgbClr val="FFFF00"/>
                </a:solidFill>
                <a:latin typeface="ITC Stone Serif Std Medium"/>
              </a:rPr>
              <a:t>lose more weight than </a:t>
            </a:r>
            <a:r>
              <a:rPr lang="en-US" sz="2400" b="1" i="1" dirty="0" smtClean="0">
                <a:solidFill>
                  <a:srgbClr val="FFFF00"/>
                </a:solidFill>
                <a:latin typeface="ITC Stone Serif Std Medium"/>
              </a:rPr>
              <a:t>eugonadal men</a:t>
            </a:r>
            <a:r>
              <a:rPr lang="en-US" sz="2400" dirty="0" smtClean="0">
                <a:solidFill>
                  <a:schemeClr val="bg1"/>
                </a:solidFill>
                <a:latin typeface="ITC Stone Serif Std Medium"/>
              </a:rPr>
              <a:t>.</a:t>
            </a:r>
            <a:endParaRPr lang="en-US" sz="2400" dirty="0">
              <a:solidFill>
                <a:schemeClr val="bg1"/>
              </a:solidFill>
            </a:endParaRPr>
          </a:p>
        </p:txBody>
      </p:sp>
      <p:sp>
        <p:nvSpPr>
          <p:cNvPr id="4" name="Rectangle 3"/>
          <p:cNvSpPr/>
          <p:nvPr/>
        </p:nvSpPr>
        <p:spPr>
          <a:xfrm>
            <a:off x="154744" y="4751755"/>
            <a:ext cx="11929404" cy="1140697"/>
          </a:xfrm>
          <a:prstGeom prst="rect">
            <a:avLst/>
          </a:prstGeom>
        </p:spPr>
        <p:txBody>
          <a:bodyPr wrap="square">
            <a:spAutoFit/>
          </a:bodyPr>
          <a:lstStyle/>
          <a:p>
            <a:pPr>
              <a:lnSpc>
                <a:spcPct val="150000"/>
              </a:lnSpc>
            </a:pPr>
            <a:r>
              <a:rPr lang="en-US" sz="2400" dirty="0">
                <a:solidFill>
                  <a:schemeClr val="bg1"/>
                </a:solidFill>
                <a:latin typeface="ITC Stone Serif Std Medium"/>
              </a:rPr>
              <a:t>despite the improvement in gonadal function, this is no warranty that </a:t>
            </a:r>
            <a:r>
              <a:rPr lang="en-US" sz="2400" b="1" i="1" dirty="0">
                <a:solidFill>
                  <a:srgbClr val="FFFF00"/>
                </a:solidFill>
                <a:latin typeface="ITC Stone Serif Std Medium"/>
              </a:rPr>
              <a:t>sperm characteristics</a:t>
            </a:r>
            <a:r>
              <a:rPr lang="en-US" sz="2400" dirty="0">
                <a:solidFill>
                  <a:schemeClr val="bg1"/>
                </a:solidFill>
                <a:latin typeface="ITC Stone Serif Std Medium"/>
              </a:rPr>
              <a:t> will also improve </a:t>
            </a:r>
            <a:r>
              <a:rPr lang="en-US" sz="2400" dirty="0" smtClean="0">
                <a:solidFill>
                  <a:schemeClr val="bg1"/>
                </a:solidFill>
                <a:latin typeface="ITC Stone Serif Std Medium"/>
              </a:rPr>
              <a:t>.</a:t>
            </a:r>
            <a:endParaRPr lang="en-US" sz="2400" dirty="0">
              <a:solidFill>
                <a:schemeClr val="bg1"/>
              </a:solidFill>
            </a:endParaRPr>
          </a:p>
        </p:txBody>
      </p:sp>
    </p:spTree>
    <p:extLst>
      <p:ext uri="{BB962C8B-B14F-4D97-AF65-F5344CB8AC3E}">
        <p14:creationId xmlns:p14="http://schemas.microsoft.com/office/powerpoint/2010/main" val="1781144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4516" y="730574"/>
            <a:ext cx="11732455" cy="1131848"/>
          </a:xfrm>
          <a:prstGeom prst="rect">
            <a:avLst/>
          </a:prstGeom>
        </p:spPr>
        <p:txBody>
          <a:bodyPr wrap="square">
            <a:spAutoFit/>
          </a:bodyPr>
          <a:lstStyle/>
          <a:p>
            <a:pPr>
              <a:lnSpc>
                <a:spcPct val="150000"/>
              </a:lnSpc>
            </a:pPr>
            <a:r>
              <a:rPr lang="en-US" sz="2400" dirty="0">
                <a:solidFill>
                  <a:schemeClr val="bg1"/>
                </a:solidFill>
                <a:latin typeface="ITC Stone Serif Std Medium"/>
              </a:rPr>
              <a:t>a grading in obesity I </a:t>
            </a:r>
            <a:r>
              <a:rPr lang="en-US" sz="2400" dirty="0">
                <a:solidFill>
                  <a:srgbClr val="FFFF00"/>
                </a:solidFill>
                <a:latin typeface="ITC Stone Serif Std Medium"/>
              </a:rPr>
              <a:t>(</a:t>
            </a:r>
            <a:r>
              <a:rPr lang="en-US" sz="2400" dirty="0">
                <a:solidFill>
                  <a:srgbClr val="FFFF00"/>
                </a:solidFill>
                <a:latin typeface="STIXGeneral"/>
              </a:rPr>
              <a:t>&gt;</a:t>
            </a:r>
            <a:r>
              <a:rPr lang="en-US" sz="2400" dirty="0">
                <a:solidFill>
                  <a:srgbClr val="FFFF00"/>
                </a:solidFill>
                <a:latin typeface="ITC Stone Serif Std Medium"/>
              </a:rPr>
              <a:t>30 kg/m2</a:t>
            </a:r>
            <a:r>
              <a:rPr lang="en-US" sz="2400" dirty="0">
                <a:solidFill>
                  <a:schemeClr val="bg1"/>
                </a:solidFill>
                <a:latin typeface="ITC Stone Serif Std Medium"/>
              </a:rPr>
              <a:t>), obesity II </a:t>
            </a:r>
            <a:r>
              <a:rPr lang="en-US" sz="2400" dirty="0">
                <a:solidFill>
                  <a:srgbClr val="FFFF00"/>
                </a:solidFill>
                <a:latin typeface="ITC Stone Serif Std Medium"/>
              </a:rPr>
              <a:t>(</a:t>
            </a:r>
            <a:r>
              <a:rPr lang="en-US" sz="2400" dirty="0">
                <a:solidFill>
                  <a:srgbClr val="FFFF00"/>
                </a:solidFill>
                <a:latin typeface="STIXGeneral"/>
              </a:rPr>
              <a:t>&gt;</a:t>
            </a:r>
            <a:r>
              <a:rPr lang="en-US" sz="2400" dirty="0">
                <a:solidFill>
                  <a:srgbClr val="FFFF00"/>
                </a:solidFill>
                <a:latin typeface="ITC Stone Serif Std Medium"/>
              </a:rPr>
              <a:t>35 kg/m2</a:t>
            </a:r>
            <a:r>
              <a:rPr lang="en-US" sz="2400" dirty="0">
                <a:solidFill>
                  <a:schemeClr val="bg1"/>
                </a:solidFill>
                <a:latin typeface="ITC Stone Serif Std Medium"/>
              </a:rPr>
              <a:t>) and obesity III </a:t>
            </a:r>
            <a:r>
              <a:rPr lang="en-US" sz="2400" dirty="0">
                <a:solidFill>
                  <a:srgbClr val="FFFF00"/>
                </a:solidFill>
                <a:latin typeface="ITC Stone Serif Std Medium"/>
              </a:rPr>
              <a:t>(</a:t>
            </a:r>
            <a:r>
              <a:rPr lang="en-US" sz="2400" dirty="0">
                <a:solidFill>
                  <a:srgbClr val="FFFF00"/>
                </a:solidFill>
                <a:latin typeface="STIXGeneral"/>
              </a:rPr>
              <a:t>&gt;</a:t>
            </a:r>
            <a:r>
              <a:rPr lang="en-US" sz="2400" dirty="0">
                <a:solidFill>
                  <a:srgbClr val="FFFF00"/>
                </a:solidFill>
                <a:latin typeface="ITC Stone Serif Std Medium"/>
              </a:rPr>
              <a:t>40 kg/m2</a:t>
            </a:r>
            <a:r>
              <a:rPr lang="en-US" sz="2400" dirty="0">
                <a:solidFill>
                  <a:schemeClr val="bg1"/>
                </a:solidFill>
                <a:latin typeface="ITC Stone Serif Std Medium"/>
              </a:rPr>
              <a:t>) is proposed and should be used in clinical practice</a:t>
            </a:r>
            <a:r>
              <a:rPr lang="en-US" dirty="0">
                <a:solidFill>
                  <a:schemeClr val="bg1"/>
                </a:solidFill>
                <a:latin typeface="ITC Stone Serif Std Medium"/>
              </a:rPr>
              <a:t>. </a:t>
            </a:r>
            <a:endParaRPr lang="en-US" dirty="0">
              <a:solidFill>
                <a:schemeClr val="bg1"/>
              </a:solidFill>
            </a:endParaRPr>
          </a:p>
        </p:txBody>
      </p:sp>
      <p:sp>
        <p:nvSpPr>
          <p:cNvPr id="3" name="Rectangle 2"/>
          <p:cNvSpPr/>
          <p:nvPr/>
        </p:nvSpPr>
        <p:spPr>
          <a:xfrm>
            <a:off x="384517" y="2556192"/>
            <a:ext cx="11732455" cy="2862322"/>
          </a:xfrm>
          <a:prstGeom prst="rect">
            <a:avLst/>
          </a:prstGeom>
        </p:spPr>
        <p:txBody>
          <a:bodyPr wrap="square">
            <a:spAutoFit/>
          </a:bodyPr>
          <a:lstStyle/>
          <a:p>
            <a:pPr>
              <a:lnSpc>
                <a:spcPct val="150000"/>
              </a:lnSpc>
            </a:pPr>
            <a:r>
              <a:rPr lang="en-US" sz="2400" dirty="0">
                <a:solidFill>
                  <a:schemeClr val="bg1"/>
                </a:solidFill>
                <a:latin typeface="ITC Stone Serif Std Medium"/>
              </a:rPr>
              <a:t>Especially in subjects </a:t>
            </a:r>
            <a:r>
              <a:rPr lang="en-US" sz="2400" dirty="0">
                <a:solidFill>
                  <a:srgbClr val="FFFF00"/>
                </a:solidFill>
                <a:latin typeface="ITC Stone Serif Std Medium"/>
              </a:rPr>
              <a:t>with BMI </a:t>
            </a:r>
            <a:r>
              <a:rPr lang="en-US" sz="2400" dirty="0">
                <a:solidFill>
                  <a:srgbClr val="FFFF00"/>
                </a:solidFill>
                <a:latin typeface="STIXGeneral"/>
              </a:rPr>
              <a:t>&lt;</a:t>
            </a:r>
            <a:r>
              <a:rPr lang="en-US" sz="2400" dirty="0">
                <a:solidFill>
                  <a:srgbClr val="FFFF00"/>
                </a:solidFill>
                <a:latin typeface="ITC Stone Serif Std Medium"/>
              </a:rPr>
              <a:t>30 kg/m2 </a:t>
            </a:r>
            <a:r>
              <a:rPr lang="en-US" sz="2400" u="sng" dirty="0">
                <a:solidFill>
                  <a:schemeClr val="bg1"/>
                </a:solidFill>
                <a:latin typeface="ITC Stone Serif Std Medium"/>
              </a:rPr>
              <a:t>increased body fat mass </a:t>
            </a:r>
            <a:r>
              <a:rPr lang="en-US" sz="2400" dirty="0">
                <a:solidFill>
                  <a:schemeClr val="bg1"/>
                </a:solidFill>
                <a:latin typeface="ITC Stone Serif Std Medium"/>
              </a:rPr>
              <a:t>(with sarcopenia) may be suggested by increased waist circumference (in Caucasian females a waist </a:t>
            </a:r>
            <a:r>
              <a:rPr lang="en-US" sz="2400" dirty="0">
                <a:solidFill>
                  <a:srgbClr val="FFFF00"/>
                </a:solidFill>
                <a:latin typeface="STIXGeneral"/>
              </a:rPr>
              <a:t>&lt;</a:t>
            </a:r>
            <a:r>
              <a:rPr lang="en-US" sz="2400" dirty="0">
                <a:solidFill>
                  <a:srgbClr val="FFFF00"/>
                </a:solidFill>
                <a:latin typeface="ITC Stone Serif Std Medium"/>
              </a:rPr>
              <a:t>80 </a:t>
            </a:r>
            <a:r>
              <a:rPr lang="en-US" sz="2400" dirty="0">
                <a:solidFill>
                  <a:schemeClr val="bg1"/>
                </a:solidFill>
                <a:latin typeface="ITC Stone Serif Std Medium"/>
              </a:rPr>
              <a:t>cm is regarded normal</a:t>
            </a:r>
            <a:r>
              <a:rPr lang="en-US" sz="2400" dirty="0">
                <a:solidFill>
                  <a:srgbClr val="FFFF00"/>
                </a:solidFill>
                <a:latin typeface="ITC Stone Serif Std Medium"/>
              </a:rPr>
              <a:t>, 80-88 cm </a:t>
            </a:r>
            <a:r>
              <a:rPr lang="en-US" sz="2400" dirty="0">
                <a:solidFill>
                  <a:schemeClr val="bg1"/>
                </a:solidFill>
                <a:latin typeface="ITC Stone Serif Std Medium"/>
              </a:rPr>
              <a:t>as elevated and </a:t>
            </a:r>
            <a:r>
              <a:rPr lang="en-US" sz="2400" dirty="0">
                <a:solidFill>
                  <a:srgbClr val="FFFF00"/>
                </a:solidFill>
                <a:latin typeface="STIXGeneral"/>
              </a:rPr>
              <a:t>&gt;</a:t>
            </a:r>
            <a:r>
              <a:rPr lang="en-US" sz="2400" dirty="0">
                <a:solidFill>
                  <a:srgbClr val="FFFF00"/>
                </a:solidFill>
                <a:latin typeface="ITC Stone Serif Std Medium"/>
              </a:rPr>
              <a:t>88 cm </a:t>
            </a:r>
            <a:r>
              <a:rPr lang="en-US" sz="2400" dirty="0">
                <a:solidFill>
                  <a:schemeClr val="bg1"/>
                </a:solidFill>
                <a:latin typeface="ITC Stone Serif Std Medium"/>
              </a:rPr>
              <a:t>is regarded equally important as a BMI </a:t>
            </a:r>
            <a:r>
              <a:rPr lang="en-US" sz="2400" dirty="0">
                <a:solidFill>
                  <a:schemeClr val="bg1"/>
                </a:solidFill>
                <a:latin typeface="STIXGeneral"/>
              </a:rPr>
              <a:t>&gt;</a:t>
            </a:r>
            <a:r>
              <a:rPr lang="en-US" sz="2400" dirty="0">
                <a:solidFill>
                  <a:schemeClr val="bg1"/>
                </a:solidFill>
                <a:latin typeface="ITC Stone Serif Std Medium"/>
              </a:rPr>
              <a:t>30 kg/m2, in </a:t>
            </a:r>
            <a:r>
              <a:rPr lang="en-US" sz="2400" b="1" u="sng" dirty="0">
                <a:solidFill>
                  <a:schemeClr val="bg1"/>
                </a:solidFill>
                <a:latin typeface="ITC Stone Serif Std Medium"/>
              </a:rPr>
              <a:t>males</a:t>
            </a:r>
            <a:r>
              <a:rPr lang="en-US" sz="2400" dirty="0">
                <a:solidFill>
                  <a:schemeClr val="bg1"/>
                </a:solidFill>
                <a:latin typeface="ITC Stone Serif Std Medium"/>
              </a:rPr>
              <a:t> the respective cut-offs are </a:t>
            </a:r>
            <a:r>
              <a:rPr lang="en-US" sz="2400" dirty="0">
                <a:solidFill>
                  <a:srgbClr val="FFFF00"/>
                </a:solidFill>
                <a:latin typeface="ITC Stone Serif Std Medium"/>
              </a:rPr>
              <a:t>94 and 102 cm</a:t>
            </a:r>
            <a:r>
              <a:rPr lang="en-US" sz="2400" dirty="0">
                <a:solidFill>
                  <a:schemeClr val="bg1"/>
                </a:solidFill>
                <a:latin typeface="ITC Stone Serif Std Medium"/>
              </a:rPr>
              <a:t>). In clinical practice these measures can be easily achieved. </a:t>
            </a:r>
            <a:endParaRPr lang="en-US" sz="2400" dirty="0">
              <a:solidFill>
                <a:schemeClr val="bg1"/>
              </a:solidFill>
            </a:endParaRPr>
          </a:p>
        </p:txBody>
      </p:sp>
    </p:spTree>
    <p:extLst>
      <p:ext uri="{BB962C8B-B14F-4D97-AF65-F5344CB8AC3E}">
        <p14:creationId xmlns:p14="http://schemas.microsoft.com/office/powerpoint/2010/main" val="375612516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8811" y="343210"/>
            <a:ext cx="11844997" cy="2248693"/>
          </a:xfrm>
          <a:prstGeom prst="rect">
            <a:avLst/>
          </a:prstGeom>
        </p:spPr>
        <p:txBody>
          <a:bodyPr wrap="square">
            <a:spAutoFit/>
          </a:bodyPr>
          <a:lstStyle/>
          <a:p>
            <a:pPr>
              <a:lnSpc>
                <a:spcPct val="150000"/>
              </a:lnSpc>
            </a:pPr>
            <a:r>
              <a:rPr lang="en-US" sz="2400" dirty="0">
                <a:solidFill>
                  <a:schemeClr val="bg1"/>
                </a:solidFill>
                <a:latin typeface="ITC Stone Serif Std Medium"/>
              </a:rPr>
              <a:t>Potential side effects of </a:t>
            </a:r>
            <a:r>
              <a:rPr lang="en-US" sz="2400" b="1" i="1" u="sng" dirty="0">
                <a:solidFill>
                  <a:schemeClr val="bg1"/>
                </a:solidFill>
                <a:latin typeface="ITC Stone Serif Std Medium"/>
              </a:rPr>
              <a:t>TRT</a:t>
            </a:r>
            <a:r>
              <a:rPr lang="en-US" sz="2400" dirty="0">
                <a:solidFill>
                  <a:schemeClr val="bg1"/>
                </a:solidFill>
                <a:latin typeface="ITC Stone Serif Std Medium"/>
              </a:rPr>
              <a:t> include </a:t>
            </a:r>
            <a:r>
              <a:rPr lang="en-US" sz="2400" dirty="0">
                <a:solidFill>
                  <a:srgbClr val="FFFF00"/>
                </a:solidFill>
                <a:latin typeface="ITC Stone Serif Std Medium"/>
              </a:rPr>
              <a:t>erythrocytosis,</a:t>
            </a:r>
            <a:r>
              <a:rPr lang="en-US" sz="2400" dirty="0">
                <a:solidFill>
                  <a:schemeClr val="bg1"/>
                </a:solidFill>
                <a:latin typeface="ITC Stone Serif Std Medium"/>
              </a:rPr>
              <a:t> </a:t>
            </a:r>
            <a:r>
              <a:rPr lang="en-US" sz="2400" dirty="0">
                <a:solidFill>
                  <a:srgbClr val="FFFF00"/>
                </a:solidFill>
                <a:latin typeface="ITC Stone Serif Std Medium"/>
              </a:rPr>
              <a:t>growth of prostate </a:t>
            </a:r>
            <a:r>
              <a:rPr lang="en-US" sz="2400" dirty="0">
                <a:solidFill>
                  <a:schemeClr val="bg1"/>
                </a:solidFill>
                <a:latin typeface="ITC Stone Serif Std Medium"/>
              </a:rPr>
              <a:t>or </a:t>
            </a:r>
            <a:r>
              <a:rPr lang="en-US" sz="2400" dirty="0">
                <a:solidFill>
                  <a:srgbClr val="FFFF00"/>
                </a:solidFill>
                <a:latin typeface="ITC Stone Serif Std Medium"/>
              </a:rPr>
              <a:t>breast cancer </a:t>
            </a:r>
            <a:r>
              <a:rPr lang="en-US" sz="2400" dirty="0" smtClean="0">
                <a:solidFill>
                  <a:schemeClr val="bg1"/>
                </a:solidFill>
                <a:latin typeface="ITC Stone Serif Std Medium"/>
              </a:rPr>
              <a:t>. </a:t>
            </a:r>
            <a:r>
              <a:rPr lang="en-US" sz="2400" dirty="0">
                <a:solidFill>
                  <a:schemeClr val="bg1"/>
                </a:solidFill>
                <a:latin typeface="ITC Stone Serif Std Medium"/>
              </a:rPr>
              <a:t>The injectable preparation of testosterone undecanoate (</a:t>
            </a:r>
            <a:r>
              <a:rPr lang="en-US" sz="2400" dirty="0">
                <a:solidFill>
                  <a:srgbClr val="FFFF00"/>
                </a:solidFill>
                <a:latin typeface="ITC Stone Serif Std Medium"/>
              </a:rPr>
              <a:t>1000 mg every 12 weeks) </a:t>
            </a:r>
            <a:r>
              <a:rPr lang="en-US" sz="2400" dirty="0">
                <a:solidFill>
                  <a:schemeClr val="bg1"/>
                </a:solidFill>
                <a:latin typeface="ITC Stone Serif Std Medium"/>
              </a:rPr>
              <a:t>is widely used as treatment of hypogonadism because it leads to steady testosterone plasma levels. </a:t>
            </a:r>
            <a:endParaRPr lang="en-US" sz="2400" dirty="0">
              <a:solidFill>
                <a:schemeClr val="bg1"/>
              </a:solidFill>
            </a:endParaRPr>
          </a:p>
        </p:txBody>
      </p:sp>
      <p:sp>
        <p:nvSpPr>
          <p:cNvPr id="3" name="Rectangle 2"/>
          <p:cNvSpPr/>
          <p:nvPr/>
        </p:nvSpPr>
        <p:spPr>
          <a:xfrm>
            <a:off x="168811" y="3006769"/>
            <a:ext cx="11844997" cy="1754326"/>
          </a:xfrm>
          <a:prstGeom prst="rect">
            <a:avLst/>
          </a:prstGeom>
        </p:spPr>
        <p:txBody>
          <a:bodyPr wrap="square">
            <a:spAutoFit/>
          </a:bodyPr>
          <a:lstStyle/>
          <a:p>
            <a:pPr>
              <a:lnSpc>
                <a:spcPct val="150000"/>
              </a:lnSpc>
            </a:pPr>
            <a:r>
              <a:rPr lang="en-US" sz="2400" dirty="0">
                <a:solidFill>
                  <a:schemeClr val="bg1"/>
                </a:solidFill>
                <a:latin typeface="ITC Stone Serif Std Medium"/>
              </a:rPr>
              <a:t>Although TRT given to men with hypogonadism is </a:t>
            </a:r>
            <a:r>
              <a:rPr lang="en-US" sz="2400" i="1" dirty="0">
                <a:solidFill>
                  <a:srgbClr val="FFFF00"/>
                </a:solidFill>
                <a:latin typeface="ITC Stone Serif Std Medium"/>
              </a:rPr>
              <a:t>associated with weight loss and body composition improvement</a:t>
            </a:r>
            <a:r>
              <a:rPr lang="en-US" sz="2400" dirty="0">
                <a:solidFill>
                  <a:schemeClr val="bg1"/>
                </a:solidFill>
                <a:latin typeface="ITC Stone Serif Std Medium"/>
              </a:rPr>
              <a:t>, </a:t>
            </a:r>
            <a:r>
              <a:rPr lang="en-US" sz="2400" u="sng" dirty="0">
                <a:solidFill>
                  <a:schemeClr val="bg1"/>
                </a:solidFill>
                <a:latin typeface="ITC Stone Serif Std Medium"/>
              </a:rPr>
              <a:t>no evidence </a:t>
            </a:r>
            <a:r>
              <a:rPr lang="en-US" sz="2400" dirty="0">
                <a:solidFill>
                  <a:schemeClr val="bg1"/>
                </a:solidFill>
                <a:latin typeface="ITC Stone Serif Std Medium"/>
              </a:rPr>
              <a:t>of this beneficial effect is observed in eugonadal </a:t>
            </a:r>
            <a:r>
              <a:rPr lang="en-US" sz="2400" dirty="0" smtClean="0">
                <a:solidFill>
                  <a:schemeClr val="bg1"/>
                </a:solidFill>
                <a:latin typeface="ITC Stone Serif Std Medium"/>
              </a:rPr>
              <a:t>subjects.</a:t>
            </a:r>
            <a:endParaRPr lang="en-US" sz="2400" dirty="0">
              <a:solidFill>
                <a:schemeClr val="bg1"/>
              </a:solidFill>
            </a:endParaRPr>
          </a:p>
        </p:txBody>
      </p:sp>
      <p:sp>
        <p:nvSpPr>
          <p:cNvPr id="4" name="Rectangle 3"/>
          <p:cNvSpPr/>
          <p:nvPr/>
        </p:nvSpPr>
        <p:spPr>
          <a:xfrm>
            <a:off x="168811" y="5175962"/>
            <a:ext cx="11844997" cy="1140697"/>
          </a:xfrm>
          <a:prstGeom prst="rect">
            <a:avLst/>
          </a:prstGeom>
        </p:spPr>
        <p:txBody>
          <a:bodyPr wrap="square">
            <a:spAutoFit/>
          </a:bodyPr>
          <a:lstStyle/>
          <a:p>
            <a:pPr>
              <a:lnSpc>
                <a:spcPct val="150000"/>
              </a:lnSpc>
            </a:pPr>
            <a:r>
              <a:rPr lang="en-US" sz="2400" dirty="0">
                <a:solidFill>
                  <a:srgbClr val="FFFF00"/>
                </a:solidFill>
                <a:latin typeface="ITC Stone Serif Std Medium"/>
              </a:rPr>
              <a:t>High haematocrit</a:t>
            </a:r>
            <a:r>
              <a:rPr lang="en-US" sz="2400" dirty="0">
                <a:solidFill>
                  <a:schemeClr val="bg1"/>
                </a:solidFill>
                <a:latin typeface="ITC Stone Serif Std Medium"/>
              </a:rPr>
              <a:t>, </a:t>
            </a:r>
            <a:r>
              <a:rPr lang="en-US" sz="2400" dirty="0">
                <a:solidFill>
                  <a:srgbClr val="FFFF00"/>
                </a:solidFill>
                <a:latin typeface="ITC Stone Serif Std Medium"/>
              </a:rPr>
              <a:t>breast cancer</a:t>
            </a:r>
            <a:r>
              <a:rPr lang="en-US" sz="2400" dirty="0">
                <a:solidFill>
                  <a:schemeClr val="bg1"/>
                </a:solidFill>
                <a:latin typeface="ITC Stone Serif Std Medium"/>
              </a:rPr>
              <a:t>, </a:t>
            </a:r>
            <a:r>
              <a:rPr lang="en-US" sz="2400" dirty="0">
                <a:solidFill>
                  <a:srgbClr val="FFFF00"/>
                </a:solidFill>
                <a:latin typeface="ITC Stone Serif Std Medium"/>
              </a:rPr>
              <a:t>severe sleep apnoea</a:t>
            </a:r>
            <a:r>
              <a:rPr lang="en-US" sz="2400" dirty="0">
                <a:solidFill>
                  <a:schemeClr val="bg1"/>
                </a:solidFill>
                <a:latin typeface="ITC Stone Serif Std Medium"/>
              </a:rPr>
              <a:t>, </a:t>
            </a:r>
            <a:r>
              <a:rPr lang="en-US" sz="2400" dirty="0">
                <a:solidFill>
                  <a:srgbClr val="FFFF00"/>
                </a:solidFill>
                <a:latin typeface="ITC Stone Serif Std Medium"/>
              </a:rPr>
              <a:t>heart failure </a:t>
            </a:r>
            <a:r>
              <a:rPr lang="en-US" sz="2400" dirty="0">
                <a:solidFill>
                  <a:schemeClr val="bg1"/>
                </a:solidFill>
                <a:latin typeface="ITC Stone Serif Std Medium"/>
              </a:rPr>
              <a:t>and </a:t>
            </a:r>
            <a:r>
              <a:rPr lang="en-US" sz="2400" dirty="0">
                <a:solidFill>
                  <a:srgbClr val="FFFF00"/>
                </a:solidFill>
                <a:latin typeface="ITC Stone Serif Std Medium"/>
              </a:rPr>
              <a:t>urinary tract symptoms</a:t>
            </a:r>
            <a:r>
              <a:rPr lang="en-US" sz="2400" dirty="0">
                <a:solidFill>
                  <a:schemeClr val="bg1"/>
                </a:solidFill>
                <a:latin typeface="ITC Stone Serif Std Medium"/>
              </a:rPr>
              <a:t> also represent contraindications for testosterone </a:t>
            </a:r>
            <a:r>
              <a:rPr lang="en-US" sz="2400" dirty="0" smtClean="0">
                <a:solidFill>
                  <a:schemeClr val="bg1"/>
                </a:solidFill>
                <a:latin typeface="ITC Stone Serif Std Medium"/>
              </a:rPr>
              <a:t>administration.</a:t>
            </a:r>
            <a:endParaRPr lang="en-US" sz="2400" dirty="0">
              <a:solidFill>
                <a:schemeClr val="bg1"/>
              </a:solidFill>
            </a:endParaRPr>
          </a:p>
        </p:txBody>
      </p:sp>
    </p:spTree>
    <p:extLst>
      <p:ext uri="{BB962C8B-B14F-4D97-AF65-F5344CB8AC3E}">
        <p14:creationId xmlns:p14="http://schemas.microsoft.com/office/powerpoint/2010/main" val="25578766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8411" y="938118"/>
            <a:ext cx="11273425" cy="1140697"/>
          </a:xfrm>
          <a:prstGeom prst="rect">
            <a:avLst/>
          </a:prstGeom>
        </p:spPr>
        <p:txBody>
          <a:bodyPr wrap="square">
            <a:spAutoFit/>
          </a:bodyPr>
          <a:lstStyle/>
          <a:p>
            <a:pPr>
              <a:lnSpc>
                <a:spcPct val="150000"/>
              </a:lnSpc>
            </a:pPr>
            <a:r>
              <a:rPr lang="en-US" sz="2400" b="1" u="sng" dirty="0">
                <a:solidFill>
                  <a:schemeClr val="bg1"/>
                </a:solidFill>
                <a:latin typeface="ITC Stone Serif Std Bold"/>
              </a:rPr>
              <a:t>R.4.4.</a:t>
            </a:r>
            <a:r>
              <a:rPr lang="en-US" sz="2400" b="1" dirty="0">
                <a:solidFill>
                  <a:schemeClr val="bg1"/>
                </a:solidFill>
                <a:latin typeface="ITC Stone Serif Std Bold"/>
              </a:rPr>
              <a:t> </a:t>
            </a:r>
            <a:r>
              <a:rPr lang="en-US" sz="2400" dirty="0">
                <a:solidFill>
                  <a:schemeClr val="bg1"/>
                </a:solidFill>
                <a:latin typeface="ITC Stone Serif Std Medium"/>
              </a:rPr>
              <a:t>We recommend emphasizing the importance of weight loss to restore eugonadism in obese patients with </a:t>
            </a:r>
            <a:r>
              <a:rPr lang="en-US" sz="2400" i="1" dirty="0">
                <a:solidFill>
                  <a:srgbClr val="FFFF00"/>
                </a:solidFill>
                <a:latin typeface="ITC Stone Serif Std Medium"/>
              </a:rPr>
              <a:t>biochemical and clinical hypogonadism. </a:t>
            </a:r>
            <a:endParaRPr lang="en-US" sz="2400" i="1" dirty="0">
              <a:solidFill>
                <a:srgbClr val="FFFF00"/>
              </a:solidFill>
            </a:endParaRPr>
          </a:p>
        </p:txBody>
      </p:sp>
      <p:sp>
        <p:nvSpPr>
          <p:cNvPr id="3" name="Rectangle 2"/>
          <p:cNvSpPr/>
          <p:nvPr/>
        </p:nvSpPr>
        <p:spPr>
          <a:xfrm>
            <a:off x="438411" y="2989535"/>
            <a:ext cx="11273425" cy="2862322"/>
          </a:xfrm>
          <a:prstGeom prst="rect">
            <a:avLst/>
          </a:prstGeom>
        </p:spPr>
        <p:txBody>
          <a:bodyPr wrap="square">
            <a:spAutoFit/>
          </a:bodyPr>
          <a:lstStyle/>
          <a:p>
            <a:pPr>
              <a:lnSpc>
                <a:spcPct val="150000"/>
              </a:lnSpc>
            </a:pPr>
            <a:r>
              <a:rPr lang="en-US" sz="2400" b="1" u="sng" dirty="0">
                <a:solidFill>
                  <a:schemeClr val="bg1"/>
                </a:solidFill>
                <a:latin typeface="ITC Stone Serif Std Bold"/>
              </a:rPr>
              <a:t>R.4.5.</a:t>
            </a:r>
            <a:r>
              <a:rPr lang="en-US" sz="2400" b="1" dirty="0">
                <a:solidFill>
                  <a:schemeClr val="bg1"/>
                </a:solidFill>
                <a:latin typeface="ITC Stone Serif Std Bold"/>
              </a:rPr>
              <a:t> </a:t>
            </a:r>
            <a:r>
              <a:rPr lang="en-US" sz="2400" dirty="0">
                <a:solidFill>
                  <a:schemeClr val="bg1"/>
                </a:solidFill>
                <a:latin typeface="ITC Stone Serif Std Medium"/>
              </a:rPr>
              <a:t>We suggest that </a:t>
            </a:r>
            <a:r>
              <a:rPr lang="en-US" sz="2400" u="sng" dirty="0">
                <a:solidFill>
                  <a:schemeClr val="bg1"/>
                </a:solidFill>
                <a:latin typeface="ITC Stone Serif Std Medium"/>
              </a:rPr>
              <a:t>if weight loss cannot be achieved </a:t>
            </a:r>
            <a:r>
              <a:rPr lang="en-US" sz="2400" dirty="0">
                <a:solidFill>
                  <a:schemeClr val="bg1"/>
                </a:solidFill>
                <a:latin typeface="ITC Stone Serif Std Medium"/>
              </a:rPr>
              <a:t>and </a:t>
            </a:r>
            <a:r>
              <a:rPr lang="en-US" sz="2400" u="sng" dirty="0">
                <a:solidFill>
                  <a:schemeClr val="bg1"/>
                </a:solidFill>
                <a:latin typeface="ITC Stone Serif Std Medium"/>
              </a:rPr>
              <a:t>if clinical and biochemical hypogonadism persists</a:t>
            </a:r>
            <a:r>
              <a:rPr lang="en-US" sz="2400" dirty="0">
                <a:solidFill>
                  <a:schemeClr val="bg1"/>
                </a:solidFill>
                <a:latin typeface="ITC Stone Serif Std Medium"/>
              </a:rPr>
              <a:t>, </a:t>
            </a:r>
            <a:r>
              <a:rPr lang="en-US" sz="2400" b="1" i="1" dirty="0">
                <a:solidFill>
                  <a:srgbClr val="FFFF00"/>
                </a:solidFill>
                <a:latin typeface="ITC Stone Serif Std Medium"/>
              </a:rPr>
              <a:t>treatment with testosterone </a:t>
            </a:r>
            <a:r>
              <a:rPr lang="en-US" sz="2400" dirty="0">
                <a:solidFill>
                  <a:schemeClr val="bg1"/>
                </a:solidFill>
                <a:latin typeface="ITC Stone Serif Std Medium"/>
              </a:rPr>
              <a:t>can be considered in individual cases; </a:t>
            </a:r>
            <a:r>
              <a:rPr lang="en-US" sz="2400" i="1" u="sng" dirty="0">
                <a:solidFill>
                  <a:schemeClr val="bg1"/>
                </a:solidFill>
                <a:latin typeface="ITC Stone Serif Std Medium"/>
              </a:rPr>
              <a:t>contra-indications</a:t>
            </a:r>
            <a:r>
              <a:rPr lang="en-US" sz="2400" dirty="0">
                <a:solidFill>
                  <a:schemeClr val="bg1"/>
                </a:solidFill>
                <a:latin typeface="ITC Stone Serif Std Medium"/>
              </a:rPr>
              <a:t> should be considered and other causes of hypogonadism should have been ruled out. </a:t>
            </a:r>
            <a:r>
              <a:rPr lang="en-US" sz="2400" i="1" u="sng" dirty="0">
                <a:solidFill>
                  <a:srgbClr val="FFFF00"/>
                </a:solidFill>
                <a:latin typeface="ITC Stone Serif Std Medium"/>
              </a:rPr>
              <a:t>The sole presence of obesity is not enough reason to start testosterone (+000). </a:t>
            </a:r>
            <a:endParaRPr lang="en-US" sz="2400" i="1" u="sng" dirty="0">
              <a:solidFill>
                <a:srgbClr val="FFFF00"/>
              </a:solidFill>
            </a:endParaRPr>
          </a:p>
        </p:txBody>
      </p:sp>
    </p:spTree>
    <p:extLst>
      <p:ext uri="{BB962C8B-B14F-4D97-AF65-F5344CB8AC3E}">
        <p14:creationId xmlns:p14="http://schemas.microsoft.com/office/powerpoint/2010/main" val="299860545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2542" y="369168"/>
            <a:ext cx="11929403" cy="1754326"/>
          </a:xfrm>
          <a:prstGeom prst="rect">
            <a:avLst/>
          </a:prstGeom>
        </p:spPr>
        <p:txBody>
          <a:bodyPr wrap="square">
            <a:spAutoFit/>
          </a:bodyPr>
          <a:lstStyle/>
          <a:p>
            <a:pPr>
              <a:lnSpc>
                <a:spcPct val="150000"/>
              </a:lnSpc>
            </a:pPr>
            <a:r>
              <a:rPr lang="en-US" sz="2400" dirty="0">
                <a:solidFill>
                  <a:schemeClr val="bg1"/>
                </a:solidFill>
                <a:latin typeface="ITC Stone Serif Std Medium"/>
              </a:rPr>
              <a:t>The effects of TRT on </a:t>
            </a:r>
            <a:r>
              <a:rPr lang="en-US" sz="2400" dirty="0">
                <a:solidFill>
                  <a:srgbClr val="FFFF00"/>
                </a:solidFill>
                <a:latin typeface="ITC Stone Serif Std Medium"/>
              </a:rPr>
              <a:t>sexual desire </a:t>
            </a:r>
            <a:r>
              <a:rPr lang="en-US" sz="2400" dirty="0">
                <a:solidFill>
                  <a:schemeClr val="bg1"/>
                </a:solidFill>
                <a:latin typeface="ITC Stone Serif Std Medium"/>
              </a:rPr>
              <a:t>are usually evident </a:t>
            </a:r>
            <a:r>
              <a:rPr lang="en-US" sz="2400" b="1" u="sng" dirty="0">
                <a:solidFill>
                  <a:schemeClr val="bg1"/>
                </a:solidFill>
                <a:latin typeface="ITC Stone Serif Std Medium"/>
              </a:rPr>
              <a:t>after 3 weeks </a:t>
            </a:r>
            <a:r>
              <a:rPr lang="en-US" sz="2400" dirty="0">
                <a:solidFill>
                  <a:schemeClr val="bg1"/>
                </a:solidFill>
                <a:latin typeface="ITC Stone Serif Std Medium"/>
              </a:rPr>
              <a:t>of treatment, whereas the </a:t>
            </a:r>
            <a:r>
              <a:rPr lang="en-US" sz="2400" dirty="0">
                <a:solidFill>
                  <a:srgbClr val="FFFF00"/>
                </a:solidFill>
                <a:latin typeface="ITC Stone Serif Std Medium"/>
              </a:rPr>
              <a:t>improvement in mood </a:t>
            </a:r>
            <a:r>
              <a:rPr lang="en-US" sz="2400" dirty="0">
                <a:solidFill>
                  <a:schemeClr val="bg1"/>
                </a:solidFill>
                <a:latin typeface="ITC Stone Serif Std Medium"/>
              </a:rPr>
              <a:t>may be evident from the </a:t>
            </a:r>
            <a:r>
              <a:rPr lang="en-US" sz="2400" b="1" u="sng" dirty="0">
                <a:solidFill>
                  <a:schemeClr val="bg1"/>
                </a:solidFill>
                <a:latin typeface="ITC Stone Serif Std Medium"/>
              </a:rPr>
              <a:t>first month </a:t>
            </a:r>
            <a:r>
              <a:rPr lang="en-US" sz="2400" dirty="0">
                <a:solidFill>
                  <a:schemeClr val="bg1"/>
                </a:solidFill>
                <a:latin typeface="ITC Stone Serif Std Medium"/>
              </a:rPr>
              <a:t>of therapy. </a:t>
            </a:r>
            <a:r>
              <a:rPr lang="en-US" sz="2400" dirty="0">
                <a:solidFill>
                  <a:srgbClr val="FFFF00"/>
                </a:solidFill>
                <a:latin typeface="ITC Stone Serif Std Medium"/>
              </a:rPr>
              <a:t>Erectile dysfunction </a:t>
            </a:r>
            <a:r>
              <a:rPr lang="en-US" sz="2400" dirty="0">
                <a:solidFill>
                  <a:schemeClr val="bg1"/>
                </a:solidFill>
                <a:latin typeface="ITC Stone Serif Std Medium"/>
              </a:rPr>
              <a:t>may require </a:t>
            </a:r>
            <a:r>
              <a:rPr lang="en-US" sz="2400" b="1" u="sng" dirty="0">
                <a:solidFill>
                  <a:schemeClr val="bg1"/>
                </a:solidFill>
                <a:latin typeface="ITC Stone Serif Std Medium"/>
              </a:rPr>
              <a:t>6 months </a:t>
            </a:r>
            <a:r>
              <a:rPr lang="en-US" sz="2400" dirty="0">
                <a:solidFill>
                  <a:schemeClr val="bg1"/>
                </a:solidFill>
                <a:latin typeface="ITC Stone Serif Std Medium"/>
              </a:rPr>
              <a:t>of treatment to </a:t>
            </a:r>
            <a:r>
              <a:rPr lang="en-US" sz="2400" dirty="0" smtClean="0">
                <a:solidFill>
                  <a:schemeClr val="bg1"/>
                </a:solidFill>
                <a:latin typeface="ITC Stone Serif Std Medium"/>
              </a:rPr>
              <a:t>recover. </a:t>
            </a:r>
            <a:endParaRPr lang="en-US" sz="2400" dirty="0">
              <a:solidFill>
                <a:schemeClr val="bg1"/>
              </a:solidFill>
            </a:endParaRPr>
          </a:p>
        </p:txBody>
      </p:sp>
      <p:sp>
        <p:nvSpPr>
          <p:cNvPr id="3" name="Rectangle 2"/>
          <p:cNvSpPr/>
          <p:nvPr/>
        </p:nvSpPr>
        <p:spPr>
          <a:xfrm>
            <a:off x="112542" y="2609000"/>
            <a:ext cx="11929403" cy="1754326"/>
          </a:xfrm>
          <a:prstGeom prst="rect">
            <a:avLst/>
          </a:prstGeom>
        </p:spPr>
        <p:txBody>
          <a:bodyPr wrap="square">
            <a:spAutoFit/>
          </a:bodyPr>
          <a:lstStyle/>
          <a:p>
            <a:pPr>
              <a:lnSpc>
                <a:spcPct val="150000"/>
              </a:lnSpc>
            </a:pPr>
            <a:r>
              <a:rPr lang="en-US" sz="2400" dirty="0">
                <a:solidFill>
                  <a:schemeClr val="bg1"/>
                </a:solidFill>
                <a:latin typeface="ITC Stone Serif Std Medium"/>
              </a:rPr>
              <a:t>Testosterone administration is followed by </a:t>
            </a:r>
            <a:r>
              <a:rPr lang="en-US" sz="2400" dirty="0">
                <a:solidFill>
                  <a:srgbClr val="FFFF00"/>
                </a:solidFill>
                <a:latin typeface="ITC Stone Serif Std Medium"/>
              </a:rPr>
              <a:t>inhibition of gonadotrophin secretion </a:t>
            </a:r>
            <a:r>
              <a:rPr lang="en-US" sz="2400" dirty="0">
                <a:solidFill>
                  <a:schemeClr val="bg1"/>
                </a:solidFill>
                <a:latin typeface="ITC Stone Serif Std Medium"/>
              </a:rPr>
              <a:t>and </a:t>
            </a:r>
            <a:r>
              <a:rPr lang="en-US" sz="2400" dirty="0">
                <a:solidFill>
                  <a:srgbClr val="FFFF00"/>
                </a:solidFill>
                <a:latin typeface="ITC Stone Serif Std Medium"/>
              </a:rPr>
              <a:t>suppression of spermatogenesis </a:t>
            </a:r>
            <a:r>
              <a:rPr lang="en-US" sz="2400" dirty="0">
                <a:solidFill>
                  <a:schemeClr val="bg1"/>
                </a:solidFill>
                <a:latin typeface="ITC Stone Serif Std Medium"/>
              </a:rPr>
              <a:t>and, therefore, is </a:t>
            </a:r>
            <a:r>
              <a:rPr lang="en-US" sz="2400" b="1" i="1" u="sng" dirty="0">
                <a:solidFill>
                  <a:schemeClr val="bg1"/>
                </a:solidFill>
                <a:latin typeface="ITC Stone Serif Std Medium"/>
              </a:rPr>
              <a:t>contraindicated as monotherapy </a:t>
            </a:r>
            <a:r>
              <a:rPr lang="en-US" sz="2400" dirty="0">
                <a:solidFill>
                  <a:schemeClr val="bg1"/>
                </a:solidFill>
                <a:latin typeface="ITC Stone Serif Std Medium"/>
              </a:rPr>
              <a:t>when males with hypogonadotrophic hypogonadism desire fertility </a:t>
            </a:r>
            <a:r>
              <a:rPr lang="en-US" sz="2400" dirty="0">
                <a:solidFill>
                  <a:srgbClr val="FFFF00"/>
                </a:solidFill>
                <a:latin typeface="ITC Stone Serif Std Medium"/>
              </a:rPr>
              <a:t>over the next </a:t>
            </a:r>
            <a:r>
              <a:rPr lang="en-US" sz="2400" dirty="0" smtClean="0">
                <a:solidFill>
                  <a:srgbClr val="FFFF00"/>
                </a:solidFill>
                <a:latin typeface="ITC Stone Serif Std Medium"/>
              </a:rPr>
              <a:t>year. </a:t>
            </a:r>
            <a:endParaRPr lang="en-US" sz="2400" dirty="0">
              <a:solidFill>
                <a:srgbClr val="FFFF00"/>
              </a:solidFill>
            </a:endParaRPr>
          </a:p>
        </p:txBody>
      </p:sp>
      <p:sp>
        <p:nvSpPr>
          <p:cNvPr id="4" name="Rectangle 3"/>
          <p:cNvSpPr/>
          <p:nvPr/>
        </p:nvSpPr>
        <p:spPr>
          <a:xfrm>
            <a:off x="112541" y="4848832"/>
            <a:ext cx="11929403" cy="1754326"/>
          </a:xfrm>
          <a:prstGeom prst="rect">
            <a:avLst/>
          </a:prstGeom>
        </p:spPr>
        <p:txBody>
          <a:bodyPr wrap="square">
            <a:spAutoFit/>
          </a:bodyPr>
          <a:lstStyle/>
          <a:p>
            <a:pPr>
              <a:lnSpc>
                <a:spcPct val="150000"/>
              </a:lnSpc>
            </a:pPr>
            <a:r>
              <a:rPr lang="en-US" sz="2400" dirty="0">
                <a:solidFill>
                  <a:schemeClr val="bg1"/>
                </a:solidFill>
                <a:latin typeface="ITC Stone Serif Std Medium"/>
              </a:rPr>
              <a:t>In those men seeking to conceive, additional care must be taken, since testosterone treatment may </a:t>
            </a:r>
            <a:r>
              <a:rPr lang="en-US" sz="2400" dirty="0">
                <a:solidFill>
                  <a:srgbClr val="FFFF00"/>
                </a:solidFill>
                <a:latin typeface="ITC Stone Serif Std Medium"/>
              </a:rPr>
              <a:t>halt spermatogenesis</a:t>
            </a:r>
            <a:r>
              <a:rPr lang="en-US" sz="2400" dirty="0">
                <a:solidFill>
                  <a:schemeClr val="bg1"/>
                </a:solidFill>
                <a:latin typeface="ITC Stone Serif Std Medium"/>
              </a:rPr>
              <a:t>. Therefore </a:t>
            </a:r>
            <a:r>
              <a:rPr lang="en-US" sz="2400" b="1" u="sng" dirty="0">
                <a:solidFill>
                  <a:schemeClr val="bg1"/>
                </a:solidFill>
                <a:latin typeface="ITC Stone Serif Std Medium"/>
              </a:rPr>
              <a:t>treatment with gonadotropins </a:t>
            </a:r>
            <a:r>
              <a:rPr lang="en-US" sz="2400" dirty="0">
                <a:solidFill>
                  <a:schemeClr val="bg1"/>
                </a:solidFill>
                <a:latin typeface="ITC Stone Serif Std Medium"/>
              </a:rPr>
              <a:t>should be </a:t>
            </a:r>
            <a:r>
              <a:rPr lang="en-US" sz="2400" dirty="0">
                <a:solidFill>
                  <a:srgbClr val="FFFF00"/>
                </a:solidFill>
                <a:latin typeface="ITC Stone Serif Std Medium"/>
              </a:rPr>
              <a:t>the first-line therapy</a:t>
            </a:r>
            <a:r>
              <a:rPr lang="en-US" sz="2400" dirty="0">
                <a:solidFill>
                  <a:schemeClr val="bg1"/>
                </a:solidFill>
                <a:latin typeface="ITC Stone Serif Std Medium"/>
              </a:rPr>
              <a:t>, in order to ensure or recover spermatogenesis </a:t>
            </a:r>
            <a:r>
              <a:rPr lang="en-US" sz="2400" dirty="0" smtClean="0">
                <a:solidFill>
                  <a:schemeClr val="bg1"/>
                </a:solidFill>
                <a:latin typeface="ITC Stone Serif Std Medium"/>
              </a:rPr>
              <a:t>.</a:t>
            </a:r>
            <a:endParaRPr lang="en-US" sz="2400" dirty="0">
              <a:solidFill>
                <a:schemeClr val="bg1"/>
              </a:solidFill>
            </a:endParaRPr>
          </a:p>
        </p:txBody>
      </p:sp>
    </p:spTree>
    <p:extLst>
      <p:ext uri="{BB962C8B-B14F-4D97-AF65-F5344CB8AC3E}">
        <p14:creationId xmlns:p14="http://schemas.microsoft.com/office/powerpoint/2010/main" val="14075274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1145" y="1051567"/>
            <a:ext cx="11198269" cy="1140697"/>
          </a:xfrm>
          <a:prstGeom prst="rect">
            <a:avLst/>
          </a:prstGeom>
        </p:spPr>
        <p:txBody>
          <a:bodyPr wrap="square">
            <a:spAutoFit/>
          </a:bodyPr>
          <a:lstStyle/>
          <a:p>
            <a:pPr>
              <a:lnSpc>
                <a:spcPct val="150000"/>
              </a:lnSpc>
            </a:pPr>
            <a:r>
              <a:rPr lang="en-US" sz="2400" b="1" u="sng" dirty="0">
                <a:solidFill>
                  <a:schemeClr val="bg1"/>
                </a:solidFill>
                <a:latin typeface="ITC Stone Serif Std Bold"/>
              </a:rPr>
              <a:t>R.4.6.</a:t>
            </a:r>
            <a:r>
              <a:rPr lang="en-US" sz="2400" b="1" dirty="0">
                <a:solidFill>
                  <a:schemeClr val="bg1"/>
                </a:solidFill>
                <a:latin typeface="ITC Stone Serif Std Bold"/>
              </a:rPr>
              <a:t> </a:t>
            </a:r>
            <a:r>
              <a:rPr lang="en-US" sz="2400" dirty="0">
                <a:solidFill>
                  <a:schemeClr val="bg1"/>
                </a:solidFill>
                <a:latin typeface="ITC Stone Serif Std Medium"/>
              </a:rPr>
              <a:t>We suggest treatment with testosterone </a:t>
            </a:r>
            <a:r>
              <a:rPr lang="en-US" sz="2400" dirty="0">
                <a:solidFill>
                  <a:srgbClr val="FFFF00"/>
                </a:solidFill>
                <a:latin typeface="ITC Stone Serif Std Medium"/>
              </a:rPr>
              <a:t>aiming at testosterone levels in the normal range (+000). </a:t>
            </a:r>
            <a:endParaRPr lang="en-US" sz="2400" dirty="0">
              <a:solidFill>
                <a:srgbClr val="FFFF00"/>
              </a:solidFill>
            </a:endParaRPr>
          </a:p>
        </p:txBody>
      </p:sp>
      <p:sp>
        <p:nvSpPr>
          <p:cNvPr id="3" name="Rectangle 2"/>
          <p:cNvSpPr/>
          <p:nvPr/>
        </p:nvSpPr>
        <p:spPr>
          <a:xfrm>
            <a:off x="551144" y="2791970"/>
            <a:ext cx="11198269" cy="1200329"/>
          </a:xfrm>
          <a:prstGeom prst="rect">
            <a:avLst/>
          </a:prstGeom>
        </p:spPr>
        <p:txBody>
          <a:bodyPr wrap="square">
            <a:spAutoFit/>
          </a:bodyPr>
          <a:lstStyle/>
          <a:p>
            <a:pPr>
              <a:lnSpc>
                <a:spcPct val="150000"/>
              </a:lnSpc>
            </a:pPr>
            <a:r>
              <a:rPr lang="en-US" sz="2400" b="1" u="sng" dirty="0">
                <a:solidFill>
                  <a:schemeClr val="bg1"/>
                </a:solidFill>
                <a:latin typeface="ITC Stone Serif Std Bold"/>
              </a:rPr>
              <a:t>R.4.7. </a:t>
            </a:r>
            <a:r>
              <a:rPr lang="en-US" sz="2400" dirty="0">
                <a:solidFill>
                  <a:schemeClr val="bg1"/>
                </a:solidFill>
                <a:latin typeface="ITC Stone Serif Std Medium"/>
              </a:rPr>
              <a:t>We suggest </a:t>
            </a:r>
            <a:r>
              <a:rPr lang="en-US" sz="2400" b="1" i="1" u="sng" dirty="0">
                <a:solidFill>
                  <a:schemeClr val="bg1"/>
                </a:solidFill>
                <a:latin typeface="ITC Stone Serif Std Medium"/>
              </a:rPr>
              <a:t>stopping testosterone treatment </a:t>
            </a:r>
            <a:r>
              <a:rPr lang="en-US" sz="2400" b="1" i="1" dirty="0">
                <a:solidFill>
                  <a:srgbClr val="FFFF00"/>
                </a:solidFill>
                <a:latin typeface="ITC Stone Serif Std Medium"/>
              </a:rPr>
              <a:t>if clinical features are not improving</a:t>
            </a:r>
            <a:r>
              <a:rPr lang="en-US" sz="2400" dirty="0">
                <a:solidFill>
                  <a:schemeClr val="bg1"/>
                </a:solidFill>
                <a:latin typeface="ITC Stone Serif Std Medium"/>
              </a:rPr>
              <a:t> despite biochemical restoration for 6–12 months (+000). </a:t>
            </a:r>
            <a:endParaRPr lang="en-US" sz="2400" dirty="0">
              <a:solidFill>
                <a:schemeClr val="bg1"/>
              </a:solidFill>
            </a:endParaRPr>
          </a:p>
        </p:txBody>
      </p:sp>
      <p:sp>
        <p:nvSpPr>
          <p:cNvPr id="4" name="Rectangle 3"/>
          <p:cNvSpPr/>
          <p:nvPr/>
        </p:nvSpPr>
        <p:spPr>
          <a:xfrm>
            <a:off x="551143" y="4495510"/>
            <a:ext cx="11198269" cy="1140697"/>
          </a:xfrm>
          <a:prstGeom prst="rect">
            <a:avLst/>
          </a:prstGeom>
        </p:spPr>
        <p:txBody>
          <a:bodyPr wrap="square">
            <a:spAutoFit/>
          </a:bodyPr>
          <a:lstStyle/>
          <a:p>
            <a:pPr>
              <a:lnSpc>
                <a:spcPct val="150000"/>
              </a:lnSpc>
            </a:pPr>
            <a:r>
              <a:rPr lang="en-US" sz="2400" b="1" u="sng" dirty="0">
                <a:solidFill>
                  <a:schemeClr val="bg1"/>
                </a:solidFill>
                <a:latin typeface="ITC Stone Serif Std Bold"/>
              </a:rPr>
              <a:t>R.4.8.</a:t>
            </a:r>
            <a:r>
              <a:rPr lang="en-US" sz="2400" b="1" dirty="0">
                <a:solidFill>
                  <a:schemeClr val="bg1"/>
                </a:solidFill>
                <a:latin typeface="ITC Stone Serif Std Bold"/>
              </a:rPr>
              <a:t> </a:t>
            </a:r>
            <a:r>
              <a:rPr lang="en-US" sz="2400" dirty="0">
                <a:solidFill>
                  <a:schemeClr val="bg1"/>
                </a:solidFill>
                <a:latin typeface="ITC Stone Serif Std Medium"/>
              </a:rPr>
              <a:t>We </a:t>
            </a:r>
            <a:r>
              <a:rPr lang="en-US" sz="2400" b="1" i="1" dirty="0">
                <a:solidFill>
                  <a:srgbClr val="FFFF00"/>
                </a:solidFill>
                <a:latin typeface="ITC Stone Serif Std Medium"/>
              </a:rPr>
              <a:t>do not recommend testosterone treatment </a:t>
            </a:r>
            <a:r>
              <a:rPr lang="en-US" sz="2400" dirty="0">
                <a:solidFill>
                  <a:schemeClr val="bg1"/>
                </a:solidFill>
                <a:latin typeface="ITC Stone Serif Std Medium"/>
              </a:rPr>
              <a:t>as a first therapeutic measure in hypogonadal male patients with obesity seeking fertility (+000). </a:t>
            </a:r>
            <a:endParaRPr lang="en-US" sz="2400" dirty="0">
              <a:solidFill>
                <a:schemeClr val="bg1"/>
              </a:solidFill>
            </a:endParaRPr>
          </a:p>
        </p:txBody>
      </p:sp>
    </p:spTree>
    <p:extLst>
      <p:ext uri="{BB962C8B-B14F-4D97-AF65-F5344CB8AC3E}">
        <p14:creationId xmlns:p14="http://schemas.microsoft.com/office/powerpoint/2010/main" val="339081600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9994" y="2569084"/>
            <a:ext cx="10832123" cy="707886"/>
          </a:xfrm>
          <a:prstGeom prst="rect">
            <a:avLst/>
          </a:prstGeom>
        </p:spPr>
        <p:txBody>
          <a:bodyPr wrap="square">
            <a:spAutoFit/>
          </a:bodyPr>
          <a:lstStyle/>
          <a:p>
            <a:r>
              <a:rPr lang="en-US" sz="4000" b="1" dirty="0">
                <a:solidFill>
                  <a:srgbClr val="FFFF00"/>
                </a:solidFill>
                <a:latin typeface="Open Sans"/>
              </a:rPr>
              <a:t>Testing for gonadal dysfunction in females </a:t>
            </a:r>
            <a:endParaRPr lang="en-US" sz="4000" dirty="0">
              <a:solidFill>
                <a:srgbClr val="FFFF00"/>
              </a:solidFill>
            </a:endParaRPr>
          </a:p>
        </p:txBody>
      </p:sp>
    </p:spTree>
    <p:extLst>
      <p:ext uri="{BB962C8B-B14F-4D97-AF65-F5344CB8AC3E}">
        <p14:creationId xmlns:p14="http://schemas.microsoft.com/office/powerpoint/2010/main" val="88667108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8812" y="266338"/>
            <a:ext cx="11830930" cy="1140697"/>
          </a:xfrm>
          <a:prstGeom prst="rect">
            <a:avLst/>
          </a:prstGeom>
        </p:spPr>
        <p:txBody>
          <a:bodyPr wrap="square">
            <a:spAutoFit/>
          </a:bodyPr>
          <a:lstStyle/>
          <a:p>
            <a:pPr>
              <a:lnSpc>
                <a:spcPct val="150000"/>
              </a:lnSpc>
            </a:pPr>
            <a:r>
              <a:rPr lang="en-US" sz="2400" dirty="0">
                <a:solidFill>
                  <a:schemeClr val="bg1"/>
                </a:solidFill>
                <a:latin typeface="ITC Stone Serif Std Medium"/>
              </a:rPr>
              <a:t>it should be noticed that polycystic ovary syndrome </a:t>
            </a:r>
            <a:r>
              <a:rPr lang="en-US" sz="2400" b="1" dirty="0">
                <a:solidFill>
                  <a:srgbClr val="FFFF00"/>
                </a:solidFill>
                <a:latin typeface="ITC Stone Serif Std Medium"/>
              </a:rPr>
              <a:t>(PCOS)</a:t>
            </a:r>
            <a:r>
              <a:rPr lang="en-US" sz="2400" dirty="0">
                <a:solidFill>
                  <a:srgbClr val="FFFF00"/>
                </a:solidFill>
                <a:latin typeface="ITC Stone Serif Std Medium"/>
              </a:rPr>
              <a:t> </a:t>
            </a:r>
            <a:r>
              <a:rPr lang="en-US" sz="2400" dirty="0">
                <a:solidFill>
                  <a:schemeClr val="bg1"/>
                </a:solidFill>
                <a:latin typeface="ITC Stone Serif Std Medium"/>
              </a:rPr>
              <a:t>occurs in </a:t>
            </a:r>
            <a:r>
              <a:rPr lang="en-US" sz="2400" dirty="0">
                <a:solidFill>
                  <a:srgbClr val="FFFF00"/>
                </a:solidFill>
                <a:latin typeface="ITC Stone Serif Std Medium"/>
              </a:rPr>
              <a:t>29% </a:t>
            </a:r>
            <a:r>
              <a:rPr lang="en-US" sz="2400" dirty="0">
                <a:solidFill>
                  <a:schemeClr val="bg1"/>
                </a:solidFill>
                <a:latin typeface="ITC Stone Serif Std Medium"/>
              </a:rPr>
              <a:t>of female patients with obesity </a:t>
            </a:r>
            <a:r>
              <a:rPr lang="en-US" sz="2400" dirty="0" smtClean="0">
                <a:solidFill>
                  <a:schemeClr val="bg1"/>
                </a:solidFill>
                <a:latin typeface="ITC Stone Serif Std Medium"/>
              </a:rPr>
              <a:t> </a:t>
            </a:r>
            <a:r>
              <a:rPr lang="en-US" sz="2400" dirty="0">
                <a:solidFill>
                  <a:schemeClr val="bg1"/>
                </a:solidFill>
                <a:latin typeface="ITC Stone Serif Std Medium"/>
              </a:rPr>
              <a:t>reaching up to </a:t>
            </a:r>
            <a:r>
              <a:rPr lang="en-US" sz="2400" dirty="0">
                <a:solidFill>
                  <a:srgbClr val="FFFF00"/>
                </a:solidFill>
                <a:latin typeface="ITC Stone Serif Std Medium"/>
              </a:rPr>
              <a:t>36%</a:t>
            </a:r>
            <a:r>
              <a:rPr lang="en-US" sz="2400" dirty="0">
                <a:solidFill>
                  <a:schemeClr val="bg1"/>
                </a:solidFill>
                <a:latin typeface="ITC Stone Serif Std Medium"/>
              </a:rPr>
              <a:t> of women with severe </a:t>
            </a:r>
            <a:r>
              <a:rPr lang="en-US" sz="2400" dirty="0" smtClean="0">
                <a:solidFill>
                  <a:schemeClr val="bg1"/>
                </a:solidFill>
                <a:latin typeface="ITC Stone Serif Std Medium"/>
              </a:rPr>
              <a:t>obesity. </a:t>
            </a:r>
            <a:endParaRPr lang="en-US" sz="2400" dirty="0">
              <a:solidFill>
                <a:schemeClr val="bg1"/>
              </a:solidFill>
            </a:endParaRPr>
          </a:p>
        </p:txBody>
      </p:sp>
      <p:sp>
        <p:nvSpPr>
          <p:cNvPr id="3" name="Rectangle 2"/>
          <p:cNvSpPr/>
          <p:nvPr/>
        </p:nvSpPr>
        <p:spPr>
          <a:xfrm>
            <a:off x="168812" y="2124021"/>
            <a:ext cx="11830930" cy="1685846"/>
          </a:xfrm>
          <a:prstGeom prst="rect">
            <a:avLst/>
          </a:prstGeom>
        </p:spPr>
        <p:txBody>
          <a:bodyPr wrap="square">
            <a:spAutoFit/>
          </a:bodyPr>
          <a:lstStyle/>
          <a:p>
            <a:pPr>
              <a:lnSpc>
                <a:spcPct val="150000"/>
              </a:lnSpc>
            </a:pPr>
            <a:r>
              <a:rPr lang="en-US" sz="2400" dirty="0">
                <a:solidFill>
                  <a:schemeClr val="bg1"/>
                </a:solidFill>
                <a:latin typeface="ITC Stone Serif Std Medium"/>
              </a:rPr>
              <a:t>Obesity in females can be associated with relative </a:t>
            </a:r>
            <a:r>
              <a:rPr lang="en-US" sz="2400" dirty="0">
                <a:solidFill>
                  <a:srgbClr val="FFFF00"/>
                </a:solidFill>
                <a:latin typeface="ITC Stone Serif Std Medium"/>
              </a:rPr>
              <a:t>functional hyperandrogenism </a:t>
            </a:r>
            <a:r>
              <a:rPr lang="en-US" sz="2400" dirty="0" smtClean="0">
                <a:solidFill>
                  <a:schemeClr val="bg1"/>
                </a:solidFill>
                <a:latin typeface="ITC Stone Serif Std Medium"/>
              </a:rPr>
              <a:t>; </a:t>
            </a:r>
            <a:r>
              <a:rPr lang="en-US" sz="2400" dirty="0">
                <a:solidFill>
                  <a:schemeClr val="bg1"/>
                </a:solidFill>
                <a:latin typeface="ITC Stone Serif Std Medium"/>
              </a:rPr>
              <a:t>women should undergo further evaluation when suggestive symptoms or signs such </a:t>
            </a:r>
            <a:r>
              <a:rPr lang="en-US" sz="2400" u="sng" dirty="0">
                <a:solidFill>
                  <a:schemeClr val="bg1"/>
                </a:solidFill>
                <a:latin typeface="ITC Stone Serif Std Medium"/>
              </a:rPr>
              <a:t>as acne</a:t>
            </a:r>
            <a:r>
              <a:rPr lang="en-US" sz="2400" dirty="0">
                <a:solidFill>
                  <a:schemeClr val="bg1"/>
                </a:solidFill>
                <a:latin typeface="ITC Stone Serif Std Medium"/>
              </a:rPr>
              <a:t>, </a:t>
            </a:r>
            <a:r>
              <a:rPr lang="en-US" sz="2400" u="sng" dirty="0">
                <a:solidFill>
                  <a:schemeClr val="bg1"/>
                </a:solidFill>
                <a:latin typeface="ITC Stone Serif Std Medium"/>
              </a:rPr>
              <a:t>hirsutism</a:t>
            </a:r>
            <a:r>
              <a:rPr lang="en-US" sz="2400" dirty="0">
                <a:solidFill>
                  <a:schemeClr val="bg1"/>
                </a:solidFill>
                <a:latin typeface="ITC Stone Serif Std Medium"/>
              </a:rPr>
              <a:t>, or </a:t>
            </a:r>
            <a:r>
              <a:rPr lang="en-US" sz="2400" u="sng" dirty="0">
                <a:solidFill>
                  <a:schemeClr val="bg1"/>
                </a:solidFill>
                <a:latin typeface="ITC Stone Serif Std Medium"/>
              </a:rPr>
              <a:t>androgenic alopecia </a:t>
            </a:r>
            <a:r>
              <a:rPr lang="en-US" sz="2400" dirty="0">
                <a:solidFill>
                  <a:schemeClr val="bg1"/>
                </a:solidFill>
                <a:latin typeface="ITC Stone Serif Std Medium"/>
              </a:rPr>
              <a:t>are </a:t>
            </a:r>
            <a:r>
              <a:rPr lang="en-US" sz="2400" dirty="0" smtClean="0">
                <a:solidFill>
                  <a:schemeClr val="bg1"/>
                </a:solidFill>
                <a:latin typeface="ITC Stone Serif Std Medium"/>
              </a:rPr>
              <a:t>present</a:t>
            </a:r>
            <a:r>
              <a:rPr lang="en-US" dirty="0">
                <a:solidFill>
                  <a:schemeClr val="bg1"/>
                </a:solidFill>
                <a:latin typeface="ITC Stone Serif Std Medium"/>
              </a:rPr>
              <a:t>.</a:t>
            </a:r>
            <a:r>
              <a:rPr lang="en-US" dirty="0" smtClean="0">
                <a:solidFill>
                  <a:schemeClr val="bg1"/>
                </a:solidFill>
                <a:latin typeface="ITC Stone Serif Std Medium"/>
              </a:rPr>
              <a:t> .</a:t>
            </a:r>
            <a:endParaRPr lang="en-US" dirty="0">
              <a:solidFill>
                <a:schemeClr val="bg1"/>
              </a:solidFill>
            </a:endParaRPr>
          </a:p>
        </p:txBody>
      </p:sp>
      <p:sp>
        <p:nvSpPr>
          <p:cNvPr id="5" name="Rectangle 4"/>
          <p:cNvSpPr/>
          <p:nvPr/>
        </p:nvSpPr>
        <p:spPr>
          <a:xfrm>
            <a:off x="168812" y="4526853"/>
            <a:ext cx="11830930" cy="1140697"/>
          </a:xfrm>
          <a:prstGeom prst="rect">
            <a:avLst/>
          </a:prstGeom>
        </p:spPr>
        <p:txBody>
          <a:bodyPr wrap="square">
            <a:spAutoFit/>
          </a:bodyPr>
          <a:lstStyle/>
          <a:p>
            <a:pPr>
              <a:lnSpc>
                <a:spcPct val="150000"/>
              </a:lnSpc>
            </a:pPr>
            <a:r>
              <a:rPr lang="en-US" sz="2400" dirty="0">
                <a:solidFill>
                  <a:schemeClr val="bg1"/>
                </a:solidFill>
                <a:latin typeface="ITC Stone Serif Std Medium"/>
              </a:rPr>
              <a:t>In addition</a:t>
            </a:r>
            <a:r>
              <a:rPr lang="en-US" sz="2400" dirty="0">
                <a:solidFill>
                  <a:srgbClr val="FFFF00"/>
                </a:solidFill>
                <a:latin typeface="ITC Stone Serif Std Medium"/>
              </a:rPr>
              <a:t>, infertility </a:t>
            </a:r>
            <a:r>
              <a:rPr lang="en-US" sz="2400" dirty="0">
                <a:solidFill>
                  <a:schemeClr val="bg1"/>
                </a:solidFill>
                <a:latin typeface="ITC Stone Serif Std Medium"/>
              </a:rPr>
              <a:t>and a </a:t>
            </a:r>
            <a:r>
              <a:rPr lang="en-US" sz="2400" dirty="0">
                <a:solidFill>
                  <a:srgbClr val="FFFF00"/>
                </a:solidFill>
                <a:latin typeface="ITC Stone Serif Std Medium"/>
              </a:rPr>
              <a:t>medical history of recurrent miscarriages </a:t>
            </a:r>
            <a:r>
              <a:rPr lang="en-US" sz="2400" dirty="0">
                <a:solidFill>
                  <a:schemeClr val="bg1"/>
                </a:solidFill>
                <a:latin typeface="ITC Stone Serif Std Medium"/>
              </a:rPr>
              <a:t>can also be clinical manifestations of obesity-related gonadal dysfunction </a:t>
            </a:r>
            <a:r>
              <a:rPr lang="en-US" sz="2400" dirty="0" smtClean="0">
                <a:solidFill>
                  <a:schemeClr val="bg1"/>
                </a:solidFill>
                <a:latin typeface="ITC Stone Serif Std Medium"/>
              </a:rPr>
              <a:t>.</a:t>
            </a:r>
            <a:endParaRPr lang="en-US" sz="2400" dirty="0">
              <a:solidFill>
                <a:schemeClr val="bg1"/>
              </a:solidFill>
            </a:endParaRPr>
          </a:p>
        </p:txBody>
      </p:sp>
    </p:spTree>
    <p:extLst>
      <p:ext uri="{BB962C8B-B14F-4D97-AF65-F5344CB8AC3E}">
        <p14:creationId xmlns:p14="http://schemas.microsoft.com/office/powerpoint/2010/main" val="322278169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2542" y="294474"/>
            <a:ext cx="11971606" cy="1140697"/>
          </a:xfrm>
          <a:prstGeom prst="rect">
            <a:avLst/>
          </a:prstGeom>
        </p:spPr>
        <p:txBody>
          <a:bodyPr wrap="square">
            <a:spAutoFit/>
          </a:bodyPr>
          <a:lstStyle/>
          <a:p>
            <a:pPr>
              <a:lnSpc>
                <a:spcPct val="150000"/>
              </a:lnSpc>
            </a:pPr>
            <a:r>
              <a:rPr lang="en-US" sz="2400" dirty="0">
                <a:solidFill>
                  <a:schemeClr val="bg1"/>
                </a:solidFill>
                <a:latin typeface="ITC Stone Serif Std Medium"/>
              </a:rPr>
              <a:t>Obesity is associated with fertility impairment and increased risk of miscarriages, </a:t>
            </a:r>
            <a:r>
              <a:rPr lang="en-US" sz="2400" b="1" i="1" dirty="0">
                <a:solidFill>
                  <a:srgbClr val="FFFF00"/>
                </a:solidFill>
                <a:latin typeface="ITC Stone Serif Std Medium"/>
              </a:rPr>
              <a:t>even in the absence of a formal diagnosis of PCOS </a:t>
            </a:r>
            <a:r>
              <a:rPr lang="en-US" sz="2400" b="1" i="1" dirty="0" smtClean="0">
                <a:solidFill>
                  <a:srgbClr val="FFFF00"/>
                </a:solidFill>
                <a:latin typeface="ITC Stone Serif Std Medium"/>
              </a:rPr>
              <a:t>.</a:t>
            </a:r>
            <a:endParaRPr lang="en-US" sz="2400" b="1" i="1" dirty="0">
              <a:solidFill>
                <a:srgbClr val="FFFF00"/>
              </a:solidFill>
            </a:endParaRPr>
          </a:p>
        </p:txBody>
      </p:sp>
      <p:sp>
        <p:nvSpPr>
          <p:cNvPr id="3" name="Rectangle 2"/>
          <p:cNvSpPr/>
          <p:nvPr/>
        </p:nvSpPr>
        <p:spPr>
          <a:xfrm>
            <a:off x="112542" y="1903289"/>
            <a:ext cx="11971606" cy="2308324"/>
          </a:xfrm>
          <a:prstGeom prst="rect">
            <a:avLst/>
          </a:prstGeom>
        </p:spPr>
        <p:txBody>
          <a:bodyPr wrap="square">
            <a:spAutoFit/>
          </a:bodyPr>
          <a:lstStyle/>
          <a:p>
            <a:pPr>
              <a:lnSpc>
                <a:spcPct val="150000"/>
              </a:lnSpc>
            </a:pPr>
            <a:r>
              <a:rPr lang="en-US" sz="2400" b="1" i="1" dirty="0">
                <a:solidFill>
                  <a:srgbClr val="FFFF00"/>
                </a:solidFill>
                <a:latin typeface="ITC Stone Serif Std Medium"/>
              </a:rPr>
              <a:t>The presence of irregular periods</a:t>
            </a:r>
            <a:r>
              <a:rPr lang="en-US" sz="2400" dirty="0">
                <a:solidFill>
                  <a:schemeClr val="bg1"/>
                </a:solidFill>
                <a:latin typeface="ITC Stone Serif Std Medium"/>
              </a:rPr>
              <a:t>, infertility should be further investigated with adequate endocrine tests aiming to confirm or exclude </a:t>
            </a:r>
            <a:r>
              <a:rPr lang="en-US" sz="2400" u="sng" dirty="0">
                <a:solidFill>
                  <a:schemeClr val="bg1"/>
                </a:solidFill>
                <a:latin typeface="ITC Stone Serif Std Medium"/>
              </a:rPr>
              <a:t>hyperandrogenaemia, anovulation</a:t>
            </a:r>
            <a:r>
              <a:rPr lang="en-US" sz="2400" dirty="0">
                <a:solidFill>
                  <a:schemeClr val="bg1"/>
                </a:solidFill>
                <a:latin typeface="ITC Stone Serif Std Medium"/>
              </a:rPr>
              <a:t>, </a:t>
            </a:r>
            <a:r>
              <a:rPr lang="en-US" sz="2400" u="sng" dirty="0">
                <a:solidFill>
                  <a:schemeClr val="bg1"/>
                </a:solidFill>
                <a:latin typeface="ITC Stone Serif Std Medium"/>
              </a:rPr>
              <a:t>PCOS</a:t>
            </a:r>
            <a:r>
              <a:rPr lang="en-US" sz="2400" dirty="0">
                <a:solidFill>
                  <a:schemeClr val="bg1"/>
                </a:solidFill>
                <a:latin typeface="ITC Stone Serif Std Medium"/>
              </a:rPr>
              <a:t> </a:t>
            </a:r>
            <a:r>
              <a:rPr lang="en-US" sz="2400" u="sng" dirty="0">
                <a:solidFill>
                  <a:schemeClr val="bg1"/>
                </a:solidFill>
                <a:latin typeface="ITC Stone Serif Std Medium"/>
              </a:rPr>
              <a:t>and insulin resistance</a:t>
            </a:r>
            <a:r>
              <a:rPr lang="en-US" sz="2400" dirty="0">
                <a:solidFill>
                  <a:schemeClr val="bg1"/>
                </a:solidFill>
                <a:latin typeface="ITC Stone Serif Std Medium"/>
              </a:rPr>
              <a:t>, as well as other secondary causes of female gonadal dysfunction. </a:t>
            </a:r>
            <a:endParaRPr lang="en-US" sz="2400" dirty="0">
              <a:solidFill>
                <a:schemeClr val="bg1"/>
              </a:solidFill>
            </a:endParaRPr>
          </a:p>
        </p:txBody>
      </p:sp>
      <p:sp>
        <p:nvSpPr>
          <p:cNvPr id="4" name="Rectangle 3"/>
          <p:cNvSpPr/>
          <p:nvPr/>
        </p:nvSpPr>
        <p:spPr>
          <a:xfrm>
            <a:off x="112542" y="4679732"/>
            <a:ext cx="11971606" cy="1754326"/>
          </a:xfrm>
          <a:prstGeom prst="rect">
            <a:avLst/>
          </a:prstGeom>
        </p:spPr>
        <p:txBody>
          <a:bodyPr wrap="square">
            <a:spAutoFit/>
          </a:bodyPr>
          <a:lstStyle/>
          <a:p>
            <a:pPr>
              <a:lnSpc>
                <a:spcPct val="150000"/>
              </a:lnSpc>
            </a:pPr>
            <a:r>
              <a:rPr lang="en-US" sz="2400" b="1" i="1" dirty="0">
                <a:solidFill>
                  <a:srgbClr val="FFFF00"/>
                </a:solidFill>
                <a:latin typeface="ITC Stone Serif Std Medium"/>
              </a:rPr>
              <a:t>In case of androgen excess </a:t>
            </a:r>
            <a:r>
              <a:rPr lang="en-US" sz="2400" dirty="0">
                <a:solidFill>
                  <a:schemeClr val="bg1"/>
                </a:solidFill>
                <a:latin typeface="ITC Stone Serif Std Medium"/>
              </a:rPr>
              <a:t>other clinical entities apart from PCOS should be excluded, such as </a:t>
            </a:r>
            <a:r>
              <a:rPr lang="en-US" sz="2400" u="sng" dirty="0">
                <a:solidFill>
                  <a:schemeClr val="bg1"/>
                </a:solidFill>
                <a:latin typeface="ITC Stone Serif Std Medium"/>
              </a:rPr>
              <a:t>congenital adrenal hyperplasia</a:t>
            </a:r>
            <a:r>
              <a:rPr lang="en-US" sz="2400" dirty="0">
                <a:solidFill>
                  <a:schemeClr val="bg1"/>
                </a:solidFill>
                <a:latin typeface="ITC Stone Serif Std Medium"/>
              </a:rPr>
              <a:t>, </a:t>
            </a:r>
            <a:r>
              <a:rPr lang="en-US" sz="2400" u="sng" dirty="0">
                <a:solidFill>
                  <a:schemeClr val="bg1"/>
                </a:solidFill>
                <a:latin typeface="ITC Stone Serif Std Medium"/>
              </a:rPr>
              <a:t>severe insulin resistance</a:t>
            </a:r>
            <a:r>
              <a:rPr lang="en-US" sz="2400" dirty="0">
                <a:solidFill>
                  <a:schemeClr val="bg1"/>
                </a:solidFill>
                <a:latin typeface="ITC Stone Serif Std Medium"/>
              </a:rPr>
              <a:t>, </a:t>
            </a:r>
            <a:r>
              <a:rPr lang="en-US" sz="2400" u="sng" dirty="0">
                <a:solidFill>
                  <a:schemeClr val="bg1"/>
                </a:solidFill>
                <a:latin typeface="ITC Stone Serif Std Medium"/>
              </a:rPr>
              <a:t>adrenal disorders</a:t>
            </a:r>
            <a:r>
              <a:rPr lang="en-US" sz="2400" dirty="0">
                <a:solidFill>
                  <a:schemeClr val="bg1"/>
                </a:solidFill>
                <a:latin typeface="ITC Stone Serif Std Medium"/>
              </a:rPr>
              <a:t> and </a:t>
            </a:r>
            <a:r>
              <a:rPr lang="en-US" sz="2400" u="sng" dirty="0">
                <a:solidFill>
                  <a:schemeClr val="bg1"/>
                </a:solidFill>
                <a:latin typeface="ITC Stone Serif Std Medium"/>
              </a:rPr>
              <a:t>iatrogenic factors</a:t>
            </a:r>
            <a:r>
              <a:rPr lang="en-US" sz="2400" dirty="0">
                <a:solidFill>
                  <a:schemeClr val="bg1"/>
                </a:solidFill>
                <a:latin typeface="ITC Stone Serif Std Medium"/>
              </a:rPr>
              <a:t>. </a:t>
            </a:r>
            <a:endParaRPr lang="en-US" sz="2400" dirty="0">
              <a:solidFill>
                <a:schemeClr val="bg1"/>
              </a:solidFill>
            </a:endParaRPr>
          </a:p>
        </p:txBody>
      </p:sp>
    </p:spTree>
    <p:extLst>
      <p:ext uri="{BB962C8B-B14F-4D97-AF65-F5344CB8AC3E}">
        <p14:creationId xmlns:p14="http://schemas.microsoft.com/office/powerpoint/2010/main" val="276927688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474" y="214422"/>
            <a:ext cx="11985674" cy="1694695"/>
          </a:xfrm>
          <a:prstGeom prst="rect">
            <a:avLst/>
          </a:prstGeom>
        </p:spPr>
        <p:txBody>
          <a:bodyPr wrap="square">
            <a:spAutoFit/>
          </a:bodyPr>
          <a:lstStyle/>
          <a:p>
            <a:pPr>
              <a:lnSpc>
                <a:spcPct val="150000"/>
              </a:lnSpc>
            </a:pPr>
            <a:r>
              <a:rPr lang="en-US" sz="2400" b="1" i="1" dirty="0">
                <a:solidFill>
                  <a:srgbClr val="FFFF00"/>
                </a:solidFill>
                <a:latin typeface="ITC Stone Serif Std Medium"/>
              </a:rPr>
              <a:t>In the presence of menstrual disorders or infertility</a:t>
            </a:r>
            <a:r>
              <a:rPr lang="en-US" sz="2400" dirty="0">
                <a:solidFill>
                  <a:schemeClr val="bg1"/>
                </a:solidFill>
                <a:latin typeface="ITC Stone Serif Std Medium"/>
              </a:rPr>
              <a:t>, the endocrine evaluation should also include assessment of </a:t>
            </a:r>
            <a:r>
              <a:rPr lang="en-US" sz="2400" u="sng" dirty="0">
                <a:solidFill>
                  <a:schemeClr val="bg1"/>
                </a:solidFill>
                <a:latin typeface="ITC Stone Serif Std Medium"/>
              </a:rPr>
              <a:t>hyperprolactinaemia</a:t>
            </a:r>
            <a:r>
              <a:rPr lang="en-US" sz="2400" dirty="0">
                <a:solidFill>
                  <a:schemeClr val="bg1"/>
                </a:solidFill>
                <a:latin typeface="ITC Stone Serif Std Medium"/>
              </a:rPr>
              <a:t>, </a:t>
            </a:r>
            <a:r>
              <a:rPr lang="en-US" sz="2400" u="sng" dirty="0">
                <a:solidFill>
                  <a:schemeClr val="bg1"/>
                </a:solidFill>
                <a:latin typeface="ITC Stone Serif Std Medium"/>
              </a:rPr>
              <a:t>thyroid dysfunction </a:t>
            </a:r>
            <a:r>
              <a:rPr lang="en-US" sz="2400" dirty="0">
                <a:solidFill>
                  <a:schemeClr val="bg1"/>
                </a:solidFill>
                <a:latin typeface="ITC Stone Serif Std Medium"/>
              </a:rPr>
              <a:t>and </a:t>
            </a:r>
            <a:r>
              <a:rPr lang="en-US" sz="2400" u="sng" dirty="0">
                <a:solidFill>
                  <a:schemeClr val="bg1"/>
                </a:solidFill>
                <a:latin typeface="ITC Stone Serif Std Medium"/>
              </a:rPr>
              <a:t>hypercortisolism</a:t>
            </a:r>
            <a:r>
              <a:rPr lang="en-US" sz="2400" dirty="0">
                <a:solidFill>
                  <a:schemeClr val="bg1"/>
                </a:solidFill>
                <a:latin typeface="ITC Stone Serif Std Medium"/>
              </a:rPr>
              <a:t>, which can be responsible for additional specific clinical features. </a:t>
            </a:r>
            <a:endParaRPr lang="en-US" sz="2400" dirty="0">
              <a:solidFill>
                <a:schemeClr val="bg1"/>
              </a:solidFill>
            </a:endParaRPr>
          </a:p>
        </p:txBody>
      </p:sp>
      <p:sp>
        <p:nvSpPr>
          <p:cNvPr id="3" name="Rectangle 2"/>
          <p:cNvSpPr/>
          <p:nvPr/>
        </p:nvSpPr>
        <p:spPr>
          <a:xfrm>
            <a:off x="206326" y="2099493"/>
            <a:ext cx="11985674" cy="1754326"/>
          </a:xfrm>
          <a:prstGeom prst="rect">
            <a:avLst/>
          </a:prstGeom>
        </p:spPr>
        <p:txBody>
          <a:bodyPr wrap="square">
            <a:spAutoFit/>
          </a:bodyPr>
          <a:lstStyle/>
          <a:p>
            <a:pPr>
              <a:lnSpc>
                <a:spcPct val="150000"/>
              </a:lnSpc>
            </a:pPr>
            <a:r>
              <a:rPr lang="en-US" sz="2400" u="sng" dirty="0">
                <a:solidFill>
                  <a:srgbClr val="FFFF00"/>
                </a:solidFill>
                <a:latin typeface="ITC Stone Serif Std Medium"/>
              </a:rPr>
              <a:t>Although less common</a:t>
            </a:r>
            <a:r>
              <a:rPr lang="en-US" sz="2400" dirty="0">
                <a:solidFill>
                  <a:schemeClr val="bg1"/>
                </a:solidFill>
                <a:latin typeface="ITC Stone Serif Std Medium"/>
              </a:rPr>
              <a:t>, since patients with </a:t>
            </a:r>
            <a:r>
              <a:rPr lang="en-US" sz="2400" dirty="0">
                <a:solidFill>
                  <a:srgbClr val="FFFF00"/>
                </a:solidFill>
                <a:latin typeface="ITC Stone Serif Std Medium"/>
              </a:rPr>
              <a:t>late-onset congenital adrenal hyperplasia </a:t>
            </a:r>
            <a:r>
              <a:rPr lang="en-US" sz="2400" dirty="0">
                <a:solidFill>
                  <a:schemeClr val="bg1"/>
                </a:solidFill>
                <a:latin typeface="ITC Stone Serif Std Medium"/>
              </a:rPr>
              <a:t>may present clinical features </a:t>
            </a:r>
            <a:r>
              <a:rPr lang="en-US" sz="2400" b="1" i="1" u="sng" dirty="0">
                <a:solidFill>
                  <a:schemeClr val="bg1"/>
                </a:solidFill>
                <a:latin typeface="ITC Stone Serif Std Medium"/>
              </a:rPr>
              <a:t>similar to PCOS</a:t>
            </a:r>
            <a:r>
              <a:rPr lang="en-US" sz="2400" dirty="0">
                <a:solidFill>
                  <a:schemeClr val="bg1"/>
                </a:solidFill>
                <a:latin typeface="ITC Stone Serif Std Medium"/>
              </a:rPr>
              <a:t>, plasma 1</a:t>
            </a:r>
            <a:r>
              <a:rPr lang="en-US" sz="2400" b="1" i="1" dirty="0">
                <a:solidFill>
                  <a:schemeClr val="bg1"/>
                </a:solidFill>
                <a:latin typeface="ITC Stone Serif Std Medium"/>
              </a:rPr>
              <a:t>7-hydroxyprogesterone</a:t>
            </a:r>
            <a:r>
              <a:rPr lang="en-US" sz="2400" dirty="0">
                <a:solidFill>
                  <a:schemeClr val="bg1"/>
                </a:solidFill>
                <a:latin typeface="ITC Stone Serif Std Medium"/>
              </a:rPr>
              <a:t> should also be included to </a:t>
            </a:r>
            <a:r>
              <a:rPr lang="en-US" sz="2400" b="1" i="1" u="sng" dirty="0">
                <a:solidFill>
                  <a:srgbClr val="FFFF00"/>
                </a:solidFill>
                <a:latin typeface="ITC Stone Serif Std Medium"/>
              </a:rPr>
              <a:t>rule out </a:t>
            </a:r>
            <a:r>
              <a:rPr lang="en-US" sz="2400" dirty="0">
                <a:solidFill>
                  <a:schemeClr val="bg1"/>
                </a:solidFill>
                <a:latin typeface="ITC Stone Serif Std Medium"/>
              </a:rPr>
              <a:t>21-hydroxylase </a:t>
            </a:r>
            <a:r>
              <a:rPr lang="en-US" sz="2400" dirty="0" smtClean="0">
                <a:solidFill>
                  <a:schemeClr val="bg1"/>
                </a:solidFill>
                <a:latin typeface="ITC Stone Serif Std Medium"/>
              </a:rPr>
              <a:t>deficiency. </a:t>
            </a:r>
            <a:endParaRPr lang="en-US" sz="2400" dirty="0">
              <a:solidFill>
                <a:schemeClr val="bg1"/>
              </a:solidFill>
            </a:endParaRPr>
          </a:p>
        </p:txBody>
      </p:sp>
      <p:sp>
        <p:nvSpPr>
          <p:cNvPr id="4" name="Rectangle 3"/>
          <p:cNvSpPr/>
          <p:nvPr/>
        </p:nvSpPr>
        <p:spPr>
          <a:xfrm>
            <a:off x="98474" y="4183916"/>
            <a:ext cx="11985674" cy="2308324"/>
          </a:xfrm>
          <a:prstGeom prst="rect">
            <a:avLst/>
          </a:prstGeom>
        </p:spPr>
        <p:txBody>
          <a:bodyPr wrap="square">
            <a:spAutoFit/>
          </a:bodyPr>
          <a:lstStyle/>
          <a:p>
            <a:pPr>
              <a:lnSpc>
                <a:spcPct val="150000"/>
              </a:lnSpc>
            </a:pPr>
            <a:r>
              <a:rPr lang="en-US" sz="2400" dirty="0">
                <a:solidFill>
                  <a:schemeClr val="bg1"/>
                </a:solidFill>
                <a:latin typeface="ITC Stone Serif Std Medium"/>
              </a:rPr>
              <a:t>We recommend hormonal assessments to be </a:t>
            </a:r>
            <a:r>
              <a:rPr lang="en-US" sz="2400" dirty="0" smtClean="0">
                <a:solidFill>
                  <a:schemeClr val="bg1"/>
                </a:solidFill>
                <a:latin typeface="ITC Stone Serif Std Medium"/>
              </a:rPr>
              <a:t>preferably </a:t>
            </a:r>
            <a:r>
              <a:rPr lang="en-US" sz="2400" dirty="0" smtClean="0">
                <a:solidFill>
                  <a:schemeClr val="bg1"/>
                </a:solidFill>
              </a:rPr>
              <a:t>performed </a:t>
            </a:r>
            <a:r>
              <a:rPr lang="en-US" sz="2400" dirty="0">
                <a:solidFill>
                  <a:schemeClr val="bg1"/>
                </a:solidFill>
              </a:rPr>
              <a:t>in the </a:t>
            </a:r>
            <a:r>
              <a:rPr lang="en-US" sz="2400" dirty="0">
                <a:solidFill>
                  <a:srgbClr val="FFFF00"/>
                </a:solidFill>
              </a:rPr>
              <a:t>early follicular phase of the menstrual cycle </a:t>
            </a:r>
            <a:r>
              <a:rPr lang="en-US" sz="2400" dirty="0">
                <a:solidFill>
                  <a:schemeClr val="bg1"/>
                </a:solidFill>
              </a:rPr>
              <a:t>(</a:t>
            </a:r>
            <a:r>
              <a:rPr lang="en-US" sz="2400" b="1" i="1" u="sng" dirty="0">
                <a:solidFill>
                  <a:schemeClr val="bg1"/>
                </a:solidFill>
              </a:rPr>
              <a:t>1st to 5th day of the menstrual cycle</a:t>
            </a:r>
            <a:r>
              <a:rPr lang="en-US" sz="2400" dirty="0" smtClean="0">
                <a:solidFill>
                  <a:schemeClr val="bg1"/>
                </a:solidFill>
              </a:rPr>
              <a:t>),</a:t>
            </a:r>
            <a:r>
              <a:rPr lang="en-US" sz="2400" dirty="0">
                <a:solidFill>
                  <a:schemeClr val="bg1"/>
                </a:solidFill>
              </a:rPr>
              <a:t> </a:t>
            </a:r>
            <a:r>
              <a:rPr lang="en-US" sz="2400" dirty="0">
                <a:solidFill>
                  <a:srgbClr val="FFFF00"/>
                </a:solidFill>
              </a:rPr>
              <a:t>In the presence of amenorrhoea and unpredictable menstrual cycles</a:t>
            </a:r>
            <a:r>
              <a:rPr lang="en-US" sz="2400" dirty="0">
                <a:solidFill>
                  <a:schemeClr val="bg1"/>
                </a:solidFill>
              </a:rPr>
              <a:t>, these hormonal assessments can be performed at </a:t>
            </a:r>
            <a:r>
              <a:rPr lang="en-US" sz="2400" b="1" i="1" u="sng" dirty="0">
                <a:solidFill>
                  <a:schemeClr val="bg1"/>
                </a:solidFill>
              </a:rPr>
              <a:t>any time</a:t>
            </a:r>
            <a:r>
              <a:rPr lang="en-US" sz="2400" dirty="0">
                <a:solidFill>
                  <a:schemeClr val="bg1"/>
                </a:solidFill>
              </a:rPr>
              <a:t>. </a:t>
            </a:r>
            <a:r>
              <a:rPr lang="en-US" sz="2400" dirty="0" smtClean="0">
                <a:solidFill>
                  <a:schemeClr val="bg1"/>
                </a:solidFill>
              </a:rPr>
              <a:t> </a:t>
            </a:r>
            <a:r>
              <a:rPr lang="en-US" sz="2400" dirty="0" smtClean="0">
                <a:solidFill>
                  <a:schemeClr val="bg1"/>
                </a:solidFill>
                <a:latin typeface="ITC Stone Serif Std Medium"/>
              </a:rPr>
              <a:t> </a:t>
            </a:r>
            <a:endParaRPr lang="en-US" sz="2400" dirty="0">
              <a:solidFill>
                <a:schemeClr val="bg1"/>
              </a:solidFill>
            </a:endParaRPr>
          </a:p>
        </p:txBody>
      </p:sp>
    </p:spTree>
    <p:extLst>
      <p:ext uri="{BB962C8B-B14F-4D97-AF65-F5344CB8AC3E}">
        <p14:creationId xmlns:p14="http://schemas.microsoft.com/office/powerpoint/2010/main" val="382273447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1813" y="635696"/>
            <a:ext cx="11323529" cy="1200329"/>
          </a:xfrm>
          <a:prstGeom prst="rect">
            <a:avLst/>
          </a:prstGeom>
        </p:spPr>
        <p:txBody>
          <a:bodyPr wrap="square">
            <a:spAutoFit/>
          </a:bodyPr>
          <a:lstStyle/>
          <a:p>
            <a:pPr>
              <a:lnSpc>
                <a:spcPct val="150000"/>
              </a:lnSpc>
            </a:pPr>
            <a:r>
              <a:rPr lang="en-US" sz="2400" b="1" u="sng" dirty="0">
                <a:solidFill>
                  <a:schemeClr val="bg1"/>
                </a:solidFill>
                <a:latin typeface="ITC Stone Serif Std Bold"/>
              </a:rPr>
              <a:t>R.5.1.</a:t>
            </a:r>
            <a:r>
              <a:rPr lang="en-US" sz="2400" b="1" dirty="0">
                <a:solidFill>
                  <a:schemeClr val="bg1"/>
                </a:solidFill>
                <a:latin typeface="ITC Stone Serif Std Bold"/>
              </a:rPr>
              <a:t> </a:t>
            </a:r>
            <a:r>
              <a:rPr lang="en-US" sz="2400" dirty="0">
                <a:solidFill>
                  <a:schemeClr val="bg1"/>
                </a:solidFill>
                <a:latin typeface="ITC Stone Serif Std Medium"/>
              </a:rPr>
              <a:t>We recommend that testing for gonadal dysfunction </a:t>
            </a:r>
            <a:r>
              <a:rPr lang="en-US" sz="2400" b="1" i="1" dirty="0">
                <a:solidFill>
                  <a:srgbClr val="FFFF00"/>
                </a:solidFill>
                <a:latin typeface="ITC Stone Serif Std Medium"/>
              </a:rPr>
              <a:t>is not routinely applied in female</a:t>
            </a:r>
            <a:r>
              <a:rPr lang="en-US" sz="2400" dirty="0">
                <a:solidFill>
                  <a:schemeClr val="bg1"/>
                </a:solidFill>
                <a:latin typeface="ITC Stone Serif Std Medium"/>
              </a:rPr>
              <a:t> patients with obesity (++00). </a:t>
            </a:r>
            <a:endParaRPr lang="en-US" sz="2400" dirty="0">
              <a:solidFill>
                <a:schemeClr val="bg1"/>
              </a:solidFill>
            </a:endParaRPr>
          </a:p>
        </p:txBody>
      </p:sp>
      <p:sp>
        <p:nvSpPr>
          <p:cNvPr id="3" name="Rectangle 2"/>
          <p:cNvSpPr/>
          <p:nvPr/>
        </p:nvSpPr>
        <p:spPr>
          <a:xfrm>
            <a:off x="471813" y="2115566"/>
            <a:ext cx="11323529" cy="1200329"/>
          </a:xfrm>
          <a:prstGeom prst="rect">
            <a:avLst/>
          </a:prstGeom>
        </p:spPr>
        <p:txBody>
          <a:bodyPr wrap="square">
            <a:spAutoFit/>
          </a:bodyPr>
          <a:lstStyle/>
          <a:p>
            <a:pPr>
              <a:lnSpc>
                <a:spcPct val="150000"/>
              </a:lnSpc>
            </a:pPr>
            <a:r>
              <a:rPr lang="en-US" sz="2400" b="1" u="sng" dirty="0">
                <a:solidFill>
                  <a:schemeClr val="bg1"/>
                </a:solidFill>
                <a:latin typeface="ITC Stone Serif Std Bold"/>
              </a:rPr>
              <a:t>R.5.2.</a:t>
            </a:r>
            <a:r>
              <a:rPr lang="en-US" sz="2400" b="1" dirty="0">
                <a:solidFill>
                  <a:schemeClr val="bg1"/>
                </a:solidFill>
                <a:latin typeface="ITC Stone Serif Std Bold"/>
              </a:rPr>
              <a:t> </a:t>
            </a:r>
            <a:r>
              <a:rPr lang="en-US" sz="2400" dirty="0">
                <a:solidFill>
                  <a:schemeClr val="bg1"/>
                </a:solidFill>
                <a:latin typeface="ITC Stone Serif Std Medium"/>
              </a:rPr>
              <a:t>We suggest to assess gonadal function in female patients with obesity with </a:t>
            </a:r>
            <a:r>
              <a:rPr lang="en-US" sz="2400" b="1" i="1" dirty="0">
                <a:solidFill>
                  <a:srgbClr val="FFFF00"/>
                </a:solidFill>
                <a:latin typeface="ITC Stone Serif Std Medium"/>
              </a:rPr>
              <a:t>menstrual irregularities</a:t>
            </a:r>
            <a:r>
              <a:rPr lang="en-US" sz="2400" dirty="0">
                <a:solidFill>
                  <a:schemeClr val="bg1"/>
                </a:solidFill>
                <a:latin typeface="ITC Stone Serif Std Medium"/>
              </a:rPr>
              <a:t> and </a:t>
            </a:r>
            <a:r>
              <a:rPr lang="en-US" sz="2400" b="1" i="1" dirty="0">
                <a:solidFill>
                  <a:srgbClr val="FFFF00"/>
                </a:solidFill>
                <a:latin typeface="ITC Stone Serif Std Medium"/>
              </a:rPr>
              <a:t>chronic anovulation/infertility.</a:t>
            </a:r>
            <a:r>
              <a:rPr lang="en-US" sz="2400" dirty="0">
                <a:solidFill>
                  <a:schemeClr val="bg1"/>
                </a:solidFill>
                <a:latin typeface="ITC Stone Serif Std Medium"/>
              </a:rPr>
              <a:t> </a:t>
            </a:r>
            <a:endParaRPr lang="en-US" sz="2400" dirty="0">
              <a:solidFill>
                <a:schemeClr val="bg1"/>
              </a:solidFill>
            </a:endParaRPr>
          </a:p>
        </p:txBody>
      </p:sp>
      <p:sp>
        <p:nvSpPr>
          <p:cNvPr id="4" name="Rectangle 3"/>
          <p:cNvSpPr/>
          <p:nvPr/>
        </p:nvSpPr>
        <p:spPr>
          <a:xfrm>
            <a:off x="471813" y="3535804"/>
            <a:ext cx="11323529" cy="2954655"/>
          </a:xfrm>
          <a:prstGeom prst="rect">
            <a:avLst/>
          </a:prstGeom>
        </p:spPr>
        <p:txBody>
          <a:bodyPr wrap="square">
            <a:spAutoFit/>
          </a:bodyPr>
          <a:lstStyle/>
          <a:p>
            <a:pPr>
              <a:lnSpc>
                <a:spcPct val="150000"/>
              </a:lnSpc>
            </a:pPr>
            <a:r>
              <a:rPr lang="en-US" sz="2400" b="1" u="sng" dirty="0">
                <a:solidFill>
                  <a:schemeClr val="bg1"/>
                </a:solidFill>
                <a:latin typeface="ITC Stone Serif Std Bold"/>
              </a:rPr>
              <a:t>R.5.3.</a:t>
            </a:r>
            <a:r>
              <a:rPr lang="en-US" sz="2400" b="1" dirty="0">
                <a:solidFill>
                  <a:schemeClr val="bg1"/>
                </a:solidFill>
                <a:latin typeface="ITC Stone Serif Std Bold"/>
              </a:rPr>
              <a:t> </a:t>
            </a:r>
            <a:r>
              <a:rPr lang="en-US" sz="2400" i="1" u="sng" dirty="0">
                <a:solidFill>
                  <a:schemeClr val="bg1"/>
                </a:solidFill>
                <a:latin typeface="ITC Stone Serif Std Medium"/>
              </a:rPr>
              <a:t>For evaluation of menstrual irregularity </a:t>
            </a:r>
            <a:r>
              <a:rPr lang="en-US" sz="2400" dirty="0">
                <a:solidFill>
                  <a:schemeClr val="bg1"/>
                </a:solidFill>
                <a:latin typeface="ITC Stone Serif Std Medium"/>
              </a:rPr>
              <a:t>we suggest to assess gonadal function by measuring </a:t>
            </a:r>
            <a:r>
              <a:rPr lang="en-US" sz="2400" i="1" dirty="0">
                <a:solidFill>
                  <a:srgbClr val="FFFF00"/>
                </a:solidFill>
                <a:latin typeface="ITC Stone Serif Std Medium"/>
              </a:rPr>
              <a:t>LH, FSH, total testosterone, SHBG, </a:t>
            </a:r>
            <a:r>
              <a:rPr lang="el-GR" sz="2400" i="1" dirty="0">
                <a:solidFill>
                  <a:srgbClr val="FFFF00"/>
                </a:solidFill>
                <a:latin typeface="ITC Stone Serif Std Medium"/>
              </a:rPr>
              <a:t>Δ 4</a:t>
            </a:r>
            <a:r>
              <a:rPr lang="en-US" sz="2400" i="1" dirty="0">
                <a:solidFill>
                  <a:srgbClr val="FFFF00"/>
                </a:solidFill>
                <a:latin typeface="ITC Stone Serif Std Medium"/>
              </a:rPr>
              <a:t>androstenedione, oestradiol, 17-hydroxyprogesterone and prolactin. </a:t>
            </a:r>
            <a:r>
              <a:rPr lang="en-US" sz="2800" dirty="0">
                <a:solidFill>
                  <a:schemeClr val="bg1"/>
                </a:solidFill>
                <a:latin typeface="ITC Stone Serif Std Medium"/>
              </a:rPr>
              <a:t>If</a:t>
            </a:r>
            <a:r>
              <a:rPr lang="en-US" sz="2400" dirty="0">
                <a:solidFill>
                  <a:schemeClr val="bg1"/>
                </a:solidFill>
                <a:latin typeface="ITC Stone Serif Std Medium"/>
              </a:rPr>
              <a:t> the </a:t>
            </a:r>
            <a:r>
              <a:rPr lang="en-US" sz="2400" dirty="0" smtClean="0">
                <a:solidFill>
                  <a:schemeClr val="bg1"/>
                </a:solidFill>
                <a:latin typeface="ITC Stone Serif Std Medium"/>
              </a:rPr>
              <a:t>menstrual </a:t>
            </a:r>
            <a:r>
              <a:rPr lang="en-US" sz="2400" dirty="0" smtClean="0">
                <a:solidFill>
                  <a:schemeClr val="bg1"/>
                </a:solidFill>
              </a:rPr>
              <a:t>cycle </a:t>
            </a:r>
            <a:r>
              <a:rPr lang="en-US" sz="2400" dirty="0">
                <a:solidFill>
                  <a:schemeClr val="bg1"/>
                </a:solidFill>
              </a:rPr>
              <a:t>is irregular but somewhat predictable, we suggest that the assessment should take place during the early follicular phase. </a:t>
            </a:r>
            <a:r>
              <a:rPr lang="en-US" sz="2400" dirty="0" smtClean="0">
                <a:solidFill>
                  <a:schemeClr val="bg1"/>
                </a:solidFill>
                <a:latin typeface="ITC Stone Serif Std Medium"/>
              </a:rPr>
              <a:t> </a:t>
            </a:r>
            <a:endParaRPr lang="en-US" sz="2400" dirty="0">
              <a:solidFill>
                <a:schemeClr val="bg1"/>
              </a:solidFill>
            </a:endParaRPr>
          </a:p>
        </p:txBody>
      </p:sp>
    </p:spTree>
    <p:extLst>
      <p:ext uri="{BB962C8B-B14F-4D97-AF65-F5344CB8AC3E}">
        <p14:creationId xmlns:p14="http://schemas.microsoft.com/office/powerpoint/2010/main" val="329599086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474" y="268516"/>
            <a:ext cx="11929403" cy="1754326"/>
          </a:xfrm>
          <a:prstGeom prst="rect">
            <a:avLst/>
          </a:prstGeom>
        </p:spPr>
        <p:txBody>
          <a:bodyPr wrap="square">
            <a:spAutoFit/>
          </a:bodyPr>
          <a:lstStyle/>
          <a:p>
            <a:pPr>
              <a:lnSpc>
                <a:spcPct val="150000"/>
              </a:lnSpc>
            </a:pPr>
            <a:r>
              <a:rPr lang="en-US" sz="2400" dirty="0">
                <a:solidFill>
                  <a:schemeClr val="bg1"/>
                </a:solidFill>
                <a:latin typeface="ITC Stone Serif Std Medium"/>
              </a:rPr>
              <a:t>Special attention should be paid to FSH, which is differentially </a:t>
            </a:r>
            <a:r>
              <a:rPr lang="en-US" sz="2400" b="1" i="1" dirty="0">
                <a:solidFill>
                  <a:srgbClr val="FFFF00"/>
                </a:solidFill>
                <a:latin typeface="ITC Stone Serif Std Medium"/>
              </a:rPr>
              <a:t>high</a:t>
            </a:r>
            <a:r>
              <a:rPr lang="en-US" sz="2400" dirty="0">
                <a:solidFill>
                  <a:schemeClr val="bg1"/>
                </a:solidFill>
                <a:latin typeface="ITC Stone Serif Std Medium"/>
              </a:rPr>
              <a:t> in primary ovarian failure, whereas it is </a:t>
            </a:r>
            <a:r>
              <a:rPr lang="en-US" sz="2400" b="1" i="1" dirty="0">
                <a:solidFill>
                  <a:srgbClr val="FFFF00"/>
                </a:solidFill>
                <a:latin typeface="ITC Stone Serif Std Medium"/>
              </a:rPr>
              <a:t>low</a:t>
            </a:r>
            <a:r>
              <a:rPr lang="en-US" sz="2400" dirty="0">
                <a:solidFill>
                  <a:schemeClr val="bg1"/>
                </a:solidFill>
                <a:latin typeface="ITC Stone Serif Std Medium"/>
              </a:rPr>
              <a:t> in a typical PCOS presentation as well as in central </a:t>
            </a:r>
            <a:r>
              <a:rPr lang="en-US" sz="2400" dirty="0" smtClean="0">
                <a:solidFill>
                  <a:schemeClr val="bg1"/>
                </a:solidFill>
                <a:latin typeface="ITC Stone Serif Std Medium"/>
              </a:rPr>
              <a:t>hypogonadism. </a:t>
            </a:r>
            <a:endParaRPr lang="en-US" sz="2400" dirty="0">
              <a:solidFill>
                <a:schemeClr val="bg1"/>
              </a:solidFill>
            </a:endParaRPr>
          </a:p>
        </p:txBody>
      </p:sp>
      <p:sp>
        <p:nvSpPr>
          <p:cNvPr id="4" name="Rectangle 3"/>
          <p:cNvSpPr/>
          <p:nvPr/>
        </p:nvSpPr>
        <p:spPr>
          <a:xfrm>
            <a:off x="0" y="2083248"/>
            <a:ext cx="11929403" cy="1754326"/>
          </a:xfrm>
          <a:prstGeom prst="rect">
            <a:avLst/>
          </a:prstGeom>
        </p:spPr>
        <p:txBody>
          <a:bodyPr wrap="square">
            <a:spAutoFit/>
          </a:bodyPr>
          <a:lstStyle/>
          <a:p>
            <a:pPr>
              <a:lnSpc>
                <a:spcPct val="150000"/>
              </a:lnSpc>
            </a:pPr>
            <a:r>
              <a:rPr lang="en-US" sz="2400" b="1" i="1" u="sng" dirty="0">
                <a:solidFill>
                  <a:srgbClr val="FFFF00"/>
                </a:solidFill>
                <a:latin typeface="ITC Stone Serif Std Medium"/>
              </a:rPr>
              <a:t>In contrast</a:t>
            </a:r>
            <a:r>
              <a:rPr lang="en-US" sz="2400" dirty="0">
                <a:solidFill>
                  <a:schemeClr val="bg1"/>
                </a:solidFill>
                <a:latin typeface="ITC Stone Serif Std Medium"/>
              </a:rPr>
              <a:t>, </a:t>
            </a:r>
            <a:r>
              <a:rPr lang="en-US" sz="2400" dirty="0">
                <a:solidFill>
                  <a:srgbClr val="FFFF00"/>
                </a:solidFill>
                <a:latin typeface="ITC Stone Serif Std Medium"/>
              </a:rPr>
              <a:t>high LH </a:t>
            </a:r>
            <a:r>
              <a:rPr lang="en-US" sz="2400" dirty="0">
                <a:solidFill>
                  <a:schemeClr val="bg1"/>
                </a:solidFill>
                <a:latin typeface="ITC Stone Serif Std Medium"/>
              </a:rPr>
              <a:t>values are characteristic of primary hypogonadism, </a:t>
            </a:r>
            <a:r>
              <a:rPr lang="en-US" sz="2400" dirty="0">
                <a:solidFill>
                  <a:srgbClr val="FFFF00"/>
                </a:solidFill>
                <a:latin typeface="ITC Stone Serif Std Medium"/>
              </a:rPr>
              <a:t>but</a:t>
            </a:r>
            <a:r>
              <a:rPr lang="en-US" sz="2400" dirty="0">
                <a:solidFill>
                  <a:schemeClr val="bg1"/>
                </a:solidFill>
                <a:latin typeface="ITC Stone Serif Std Medium"/>
              </a:rPr>
              <a:t> may also be present in some patients with PCOS as a consequence of hypothalamic</a:t>
            </a:r>
            <a:r>
              <a:rPr lang="en-US" sz="2400" dirty="0">
                <a:solidFill>
                  <a:schemeClr val="bg1"/>
                </a:solidFill>
                <a:latin typeface="STIXGeneral"/>
              </a:rPr>
              <a:t>−</a:t>
            </a:r>
            <a:r>
              <a:rPr lang="en-US" sz="2400" dirty="0">
                <a:solidFill>
                  <a:schemeClr val="bg1"/>
                </a:solidFill>
                <a:latin typeface="ITC Stone Serif Std Medium"/>
              </a:rPr>
              <a:t>pituitary dysfunction, </a:t>
            </a:r>
            <a:endParaRPr lang="en-US" sz="2400" dirty="0">
              <a:solidFill>
                <a:schemeClr val="bg1"/>
              </a:solidFill>
            </a:endParaRPr>
          </a:p>
        </p:txBody>
      </p:sp>
      <p:sp>
        <p:nvSpPr>
          <p:cNvPr id="5" name="Rectangle 4"/>
          <p:cNvSpPr/>
          <p:nvPr/>
        </p:nvSpPr>
        <p:spPr>
          <a:xfrm>
            <a:off x="98474" y="4147857"/>
            <a:ext cx="11929403" cy="461665"/>
          </a:xfrm>
          <a:prstGeom prst="rect">
            <a:avLst/>
          </a:prstGeom>
        </p:spPr>
        <p:txBody>
          <a:bodyPr wrap="square">
            <a:spAutoFit/>
          </a:bodyPr>
          <a:lstStyle/>
          <a:p>
            <a:r>
              <a:rPr lang="en-US" sz="2400" b="1" i="1" dirty="0">
                <a:solidFill>
                  <a:srgbClr val="FFFF00"/>
                </a:solidFill>
                <a:latin typeface="ITC Stone Serif Std Medium"/>
              </a:rPr>
              <a:t>Hyperprolactinaemia</a:t>
            </a:r>
            <a:r>
              <a:rPr lang="en-US" sz="2400" dirty="0">
                <a:solidFill>
                  <a:schemeClr val="bg1"/>
                </a:solidFill>
                <a:latin typeface="ITC Stone Serif Std Medium"/>
              </a:rPr>
              <a:t> is a recognized cause of anovulation and infertility. </a:t>
            </a:r>
            <a:endParaRPr lang="en-US" sz="2400" dirty="0">
              <a:solidFill>
                <a:schemeClr val="bg1"/>
              </a:solidFill>
            </a:endParaRPr>
          </a:p>
        </p:txBody>
      </p:sp>
      <p:sp>
        <p:nvSpPr>
          <p:cNvPr id="6" name="Rectangle 5"/>
          <p:cNvSpPr/>
          <p:nvPr/>
        </p:nvSpPr>
        <p:spPr>
          <a:xfrm>
            <a:off x="98473" y="4919806"/>
            <a:ext cx="11830930" cy="1140697"/>
          </a:xfrm>
          <a:prstGeom prst="rect">
            <a:avLst/>
          </a:prstGeom>
        </p:spPr>
        <p:txBody>
          <a:bodyPr wrap="square">
            <a:spAutoFit/>
          </a:bodyPr>
          <a:lstStyle/>
          <a:p>
            <a:pPr>
              <a:lnSpc>
                <a:spcPct val="150000"/>
              </a:lnSpc>
            </a:pPr>
            <a:r>
              <a:rPr lang="en-US" sz="2400" b="1" dirty="0">
                <a:solidFill>
                  <a:schemeClr val="bg1"/>
                </a:solidFill>
                <a:latin typeface="ITC Stone Serif Std Medium"/>
              </a:rPr>
              <a:t>When ovulation assessment is the objective</a:t>
            </a:r>
            <a:r>
              <a:rPr lang="en-US" sz="2400" dirty="0">
                <a:solidFill>
                  <a:schemeClr val="bg1"/>
                </a:solidFill>
                <a:latin typeface="ITC Stone Serif Std Medium"/>
              </a:rPr>
              <a:t>, </a:t>
            </a:r>
            <a:r>
              <a:rPr lang="en-US" sz="2400" i="1" dirty="0">
                <a:solidFill>
                  <a:srgbClr val="FFFF00"/>
                </a:solidFill>
                <a:latin typeface="ITC Stone Serif Std Medium"/>
              </a:rPr>
              <a:t>measurement of progesterone</a:t>
            </a:r>
            <a:r>
              <a:rPr lang="en-US" sz="2400" dirty="0">
                <a:solidFill>
                  <a:schemeClr val="bg1"/>
                </a:solidFill>
                <a:latin typeface="ITC Stone Serif Std Medium"/>
              </a:rPr>
              <a:t> in the </a:t>
            </a:r>
            <a:r>
              <a:rPr lang="en-US" sz="2400" i="1" u="sng" dirty="0">
                <a:solidFill>
                  <a:schemeClr val="bg1"/>
                </a:solidFill>
                <a:latin typeface="ITC Stone Serif Std Medium"/>
              </a:rPr>
              <a:t>mid-luteal phase </a:t>
            </a:r>
            <a:r>
              <a:rPr lang="en-US" sz="2400" dirty="0">
                <a:solidFill>
                  <a:schemeClr val="bg1"/>
                </a:solidFill>
                <a:latin typeface="ITC Stone Serif Std Medium"/>
              </a:rPr>
              <a:t>of the menstrual cycle should also be </a:t>
            </a:r>
            <a:r>
              <a:rPr lang="en-US" sz="2400" dirty="0" smtClean="0">
                <a:solidFill>
                  <a:schemeClr val="bg1"/>
                </a:solidFill>
                <a:latin typeface="ITC Stone Serif Std Medium"/>
              </a:rPr>
              <a:t>performed. </a:t>
            </a:r>
            <a:endParaRPr lang="en-US" sz="2400" dirty="0">
              <a:solidFill>
                <a:schemeClr val="bg1"/>
              </a:solidFill>
            </a:endParaRPr>
          </a:p>
        </p:txBody>
      </p:sp>
    </p:spTree>
    <p:extLst>
      <p:ext uri="{BB962C8B-B14F-4D97-AF65-F5344CB8AC3E}">
        <p14:creationId xmlns:p14="http://schemas.microsoft.com/office/powerpoint/2010/main" val="2441489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9606" y="719450"/>
            <a:ext cx="11347554" cy="5262979"/>
          </a:xfrm>
          <a:prstGeom prst="rect">
            <a:avLst/>
          </a:prstGeom>
        </p:spPr>
        <p:txBody>
          <a:bodyPr wrap="square">
            <a:spAutoFit/>
          </a:bodyPr>
          <a:lstStyle/>
          <a:p>
            <a:pPr>
              <a:lnSpc>
                <a:spcPct val="150000"/>
              </a:lnSpc>
            </a:pPr>
            <a:r>
              <a:rPr lang="en-US" sz="3200" b="1" u="sng" dirty="0">
                <a:solidFill>
                  <a:schemeClr val="bg1"/>
                </a:solidFill>
                <a:latin typeface="ITC Stone Serif Std Bold"/>
              </a:rPr>
              <a:t>R.1.1.</a:t>
            </a:r>
            <a:r>
              <a:rPr lang="en-US" sz="3200" b="1" dirty="0">
                <a:solidFill>
                  <a:schemeClr val="bg1"/>
                </a:solidFill>
                <a:latin typeface="ITC Stone Serif Std Bold"/>
              </a:rPr>
              <a:t> </a:t>
            </a:r>
            <a:r>
              <a:rPr lang="en-US" sz="3200" dirty="0">
                <a:solidFill>
                  <a:schemeClr val="bg1"/>
                </a:solidFill>
                <a:latin typeface="ITC Stone Serif Std Medium"/>
              </a:rPr>
              <a:t>We suggest that </a:t>
            </a:r>
            <a:r>
              <a:rPr lang="en-US" sz="3200" b="1" dirty="0">
                <a:solidFill>
                  <a:srgbClr val="FFFF00"/>
                </a:solidFill>
                <a:latin typeface="ITC Stone Serif Std Medium"/>
              </a:rPr>
              <a:t>for all patients it is of value to measure weight and height to calculate BMI</a:t>
            </a:r>
            <a:r>
              <a:rPr lang="en-US" sz="3200" dirty="0">
                <a:solidFill>
                  <a:schemeClr val="bg1"/>
                </a:solidFill>
                <a:latin typeface="ITC Stone Serif Std Medium"/>
              </a:rPr>
              <a:t>, as obesity is an important condition that </a:t>
            </a:r>
            <a:r>
              <a:rPr lang="en-US" sz="3200" i="1" u="sng" dirty="0">
                <a:solidFill>
                  <a:schemeClr val="bg1"/>
                </a:solidFill>
                <a:latin typeface="ITC Stone Serif Std Medium"/>
              </a:rPr>
              <a:t>often remains undiagnosed</a:t>
            </a:r>
            <a:r>
              <a:rPr lang="en-US" sz="3200" dirty="0">
                <a:solidFill>
                  <a:schemeClr val="bg1"/>
                </a:solidFill>
                <a:latin typeface="ITC Stone Serif Std Medium"/>
              </a:rPr>
              <a:t>. For routine care defining </a:t>
            </a:r>
            <a:r>
              <a:rPr lang="en-US" sz="3200" b="1" dirty="0">
                <a:solidFill>
                  <a:srgbClr val="FFFF00"/>
                </a:solidFill>
                <a:latin typeface="ITC Stone Serif Std Medium"/>
              </a:rPr>
              <a:t>obesity as BMI </a:t>
            </a:r>
            <a:r>
              <a:rPr lang="en-US" sz="3200" b="1" dirty="0">
                <a:solidFill>
                  <a:srgbClr val="FFFF00"/>
                </a:solidFill>
                <a:latin typeface="STIXGeneral"/>
              </a:rPr>
              <a:t>&gt;</a:t>
            </a:r>
            <a:r>
              <a:rPr lang="en-US" sz="3200" b="1" dirty="0">
                <a:solidFill>
                  <a:srgbClr val="FFFF00"/>
                </a:solidFill>
                <a:latin typeface="ITC Stone Serif Std Medium"/>
              </a:rPr>
              <a:t>30 kg/m2 </a:t>
            </a:r>
            <a:r>
              <a:rPr lang="en-US" sz="3200" dirty="0">
                <a:solidFill>
                  <a:schemeClr val="bg1"/>
                </a:solidFill>
                <a:latin typeface="ITC Stone Serif Std Medium"/>
              </a:rPr>
              <a:t>is sufficient as first diagnostic measure. </a:t>
            </a:r>
            <a:r>
              <a:rPr lang="en-US" sz="3200" i="1" dirty="0">
                <a:solidFill>
                  <a:srgbClr val="FFFF00"/>
                </a:solidFill>
                <a:latin typeface="ITC Stone Serif Std Medium"/>
              </a:rPr>
              <a:t>Measuring waist-circumference </a:t>
            </a:r>
            <a:r>
              <a:rPr lang="en-US" sz="3200" dirty="0">
                <a:solidFill>
                  <a:schemeClr val="bg1"/>
                </a:solidFill>
                <a:latin typeface="ITC Stone Serif Std Medium"/>
              </a:rPr>
              <a:t>can provide additional information especially if BMI </a:t>
            </a:r>
            <a:r>
              <a:rPr lang="en-US" sz="3200" dirty="0">
                <a:solidFill>
                  <a:schemeClr val="bg1"/>
                </a:solidFill>
                <a:latin typeface="STIXGeneral"/>
              </a:rPr>
              <a:t>&lt;</a:t>
            </a:r>
            <a:r>
              <a:rPr lang="en-US" sz="3200" dirty="0">
                <a:solidFill>
                  <a:schemeClr val="bg1"/>
                </a:solidFill>
                <a:latin typeface="ITC Stone Serif Std Medium"/>
              </a:rPr>
              <a:t>30 kg/m2. </a:t>
            </a:r>
            <a:endParaRPr lang="en-US" sz="3200" dirty="0">
              <a:solidFill>
                <a:schemeClr val="bg1"/>
              </a:solidFill>
            </a:endParaRPr>
          </a:p>
        </p:txBody>
      </p:sp>
    </p:spTree>
    <p:extLst>
      <p:ext uri="{BB962C8B-B14F-4D97-AF65-F5344CB8AC3E}">
        <p14:creationId xmlns:p14="http://schemas.microsoft.com/office/powerpoint/2010/main" val="409376241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1015" y="523912"/>
            <a:ext cx="11816862" cy="2248693"/>
          </a:xfrm>
          <a:prstGeom prst="rect">
            <a:avLst/>
          </a:prstGeom>
        </p:spPr>
        <p:txBody>
          <a:bodyPr wrap="square">
            <a:spAutoFit/>
          </a:bodyPr>
          <a:lstStyle/>
          <a:p>
            <a:pPr>
              <a:lnSpc>
                <a:spcPct val="150000"/>
              </a:lnSpc>
            </a:pPr>
            <a:r>
              <a:rPr lang="en-US" sz="2400" b="1" i="1" u="sng" dirty="0">
                <a:solidFill>
                  <a:srgbClr val="FFFF00"/>
                </a:solidFill>
                <a:latin typeface="ITC Stone Serif Std Medium"/>
              </a:rPr>
              <a:t>Metformin</a:t>
            </a:r>
            <a:r>
              <a:rPr lang="en-US" sz="2400" dirty="0">
                <a:solidFill>
                  <a:schemeClr val="bg1"/>
                </a:solidFill>
                <a:latin typeface="ITC Stone Serif Std Medium"/>
              </a:rPr>
              <a:t> is commonly used for managing </a:t>
            </a:r>
            <a:r>
              <a:rPr lang="en-US" sz="2400" u="sng" dirty="0">
                <a:solidFill>
                  <a:schemeClr val="bg1"/>
                </a:solidFill>
                <a:latin typeface="ITC Stone Serif Std Medium"/>
              </a:rPr>
              <a:t>insulin resistance </a:t>
            </a:r>
            <a:r>
              <a:rPr lang="en-US" sz="2400" dirty="0">
                <a:solidFill>
                  <a:schemeClr val="bg1"/>
                </a:solidFill>
                <a:latin typeface="ITC Stone Serif Std Medium"/>
              </a:rPr>
              <a:t>in patients with PCOS. Metformin acts by increasing insulin sensitivity predominantly in liver, muscle and adipose tissue, thus </a:t>
            </a:r>
            <a:r>
              <a:rPr lang="en-US" sz="2400" i="1" u="sng" dirty="0">
                <a:solidFill>
                  <a:schemeClr val="bg1"/>
                </a:solidFill>
                <a:latin typeface="ITC Stone Serif Std Medium"/>
              </a:rPr>
              <a:t>improving cardiometabolic risk factors</a:t>
            </a:r>
            <a:r>
              <a:rPr lang="en-US" sz="2400" dirty="0">
                <a:solidFill>
                  <a:schemeClr val="bg1"/>
                </a:solidFill>
                <a:latin typeface="ITC Stone Serif Std Medium"/>
              </a:rPr>
              <a:t>, </a:t>
            </a:r>
            <a:r>
              <a:rPr lang="en-US" sz="2400" i="1" u="sng" dirty="0">
                <a:solidFill>
                  <a:schemeClr val="bg1"/>
                </a:solidFill>
                <a:latin typeface="ITC Stone Serif Std Medium"/>
              </a:rPr>
              <a:t>menstrual abnormalities </a:t>
            </a:r>
            <a:r>
              <a:rPr lang="en-US" sz="2400" dirty="0">
                <a:solidFill>
                  <a:schemeClr val="bg1"/>
                </a:solidFill>
                <a:latin typeface="ITC Stone Serif Std Medium"/>
              </a:rPr>
              <a:t>and </a:t>
            </a:r>
            <a:r>
              <a:rPr lang="en-US" sz="2400" i="1" u="sng" dirty="0" smtClean="0">
                <a:solidFill>
                  <a:schemeClr val="bg1"/>
                </a:solidFill>
                <a:latin typeface="ITC Stone Serif Std Medium"/>
              </a:rPr>
              <a:t>fertility</a:t>
            </a:r>
            <a:r>
              <a:rPr lang="en-US" sz="2400" dirty="0" smtClean="0">
                <a:solidFill>
                  <a:schemeClr val="bg1"/>
                </a:solidFill>
                <a:latin typeface="ITC Stone Serif Std Medium"/>
              </a:rPr>
              <a:t>. </a:t>
            </a:r>
            <a:endParaRPr lang="en-US" sz="2400" dirty="0">
              <a:solidFill>
                <a:schemeClr val="bg1"/>
              </a:solidFill>
            </a:endParaRPr>
          </a:p>
        </p:txBody>
      </p:sp>
      <p:sp>
        <p:nvSpPr>
          <p:cNvPr id="3" name="Rectangle 2"/>
          <p:cNvSpPr/>
          <p:nvPr/>
        </p:nvSpPr>
        <p:spPr>
          <a:xfrm>
            <a:off x="211015" y="3269790"/>
            <a:ext cx="11816862" cy="1140697"/>
          </a:xfrm>
          <a:prstGeom prst="rect">
            <a:avLst/>
          </a:prstGeom>
        </p:spPr>
        <p:txBody>
          <a:bodyPr wrap="square">
            <a:spAutoFit/>
          </a:bodyPr>
          <a:lstStyle/>
          <a:p>
            <a:pPr>
              <a:lnSpc>
                <a:spcPct val="150000"/>
              </a:lnSpc>
            </a:pPr>
            <a:r>
              <a:rPr lang="en-US" sz="2400" dirty="0">
                <a:solidFill>
                  <a:schemeClr val="bg1"/>
                </a:solidFill>
                <a:latin typeface="ITC Stone Serif Std Medium"/>
              </a:rPr>
              <a:t>Although metformin may induce mild appetite and body weight reduction, it </a:t>
            </a:r>
            <a:r>
              <a:rPr lang="en-US" sz="2400" dirty="0">
                <a:solidFill>
                  <a:srgbClr val="FFFF00"/>
                </a:solidFill>
                <a:latin typeface="ITC Stone Serif Std Medium"/>
              </a:rPr>
              <a:t>cannot be considered as a drug for obesity treatment</a:t>
            </a:r>
            <a:r>
              <a:rPr lang="en-US" sz="2400" dirty="0">
                <a:solidFill>
                  <a:schemeClr val="bg1"/>
                </a:solidFill>
                <a:latin typeface="ITC Stone Serif Std Medium"/>
              </a:rPr>
              <a:t>. </a:t>
            </a:r>
            <a:endParaRPr lang="en-US" sz="2400" dirty="0">
              <a:solidFill>
                <a:schemeClr val="bg1"/>
              </a:solidFill>
            </a:endParaRPr>
          </a:p>
        </p:txBody>
      </p:sp>
      <p:sp>
        <p:nvSpPr>
          <p:cNvPr id="4" name="Rectangle 3"/>
          <p:cNvSpPr/>
          <p:nvPr/>
        </p:nvSpPr>
        <p:spPr>
          <a:xfrm>
            <a:off x="211015" y="4907673"/>
            <a:ext cx="11816862" cy="1140697"/>
          </a:xfrm>
          <a:prstGeom prst="rect">
            <a:avLst/>
          </a:prstGeom>
        </p:spPr>
        <p:txBody>
          <a:bodyPr wrap="square">
            <a:spAutoFit/>
          </a:bodyPr>
          <a:lstStyle/>
          <a:p>
            <a:pPr>
              <a:lnSpc>
                <a:spcPct val="150000"/>
              </a:lnSpc>
            </a:pPr>
            <a:r>
              <a:rPr lang="en-US" sz="2400" dirty="0">
                <a:solidFill>
                  <a:schemeClr val="bg1"/>
                </a:solidFill>
                <a:latin typeface="ITC Stone Serif Std Medium"/>
              </a:rPr>
              <a:t>Other medications, such as </a:t>
            </a:r>
            <a:r>
              <a:rPr lang="en-US" sz="2400" dirty="0">
                <a:solidFill>
                  <a:srgbClr val="FFFF00"/>
                </a:solidFill>
                <a:latin typeface="ITC Stone Serif Std Medium"/>
              </a:rPr>
              <a:t>liraglutide</a:t>
            </a:r>
            <a:r>
              <a:rPr lang="en-US" sz="2400" dirty="0">
                <a:solidFill>
                  <a:schemeClr val="bg1"/>
                </a:solidFill>
                <a:latin typeface="ITC Stone Serif Std Medium"/>
              </a:rPr>
              <a:t> or </a:t>
            </a:r>
            <a:r>
              <a:rPr lang="en-US" sz="2400" dirty="0">
                <a:solidFill>
                  <a:srgbClr val="FFFF00"/>
                </a:solidFill>
                <a:latin typeface="ITC Stone Serif Std Medium"/>
              </a:rPr>
              <a:t>orlistat,</a:t>
            </a:r>
            <a:r>
              <a:rPr lang="en-US" sz="2400" dirty="0">
                <a:solidFill>
                  <a:schemeClr val="bg1"/>
                </a:solidFill>
                <a:latin typeface="ITC Stone Serif Std Medium"/>
              </a:rPr>
              <a:t> are available for obesity treatment as adjuvants to lifestyle interventions and can be used to promote weight </a:t>
            </a:r>
            <a:r>
              <a:rPr lang="en-US" sz="2400" dirty="0" smtClean="0">
                <a:solidFill>
                  <a:schemeClr val="bg1"/>
                </a:solidFill>
                <a:latin typeface="ITC Stone Serif Std Medium"/>
              </a:rPr>
              <a:t>loss. </a:t>
            </a:r>
            <a:endParaRPr lang="en-US" sz="2400" dirty="0">
              <a:solidFill>
                <a:schemeClr val="bg1"/>
              </a:solidFill>
            </a:endParaRPr>
          </a:p>
        </p:txBody>
      </p:sp>
    </p:spTree>
    <p:extLst>
      <p:ext uri="{BB962C8B-B14F-4D97-AF65-F5344CB8AC3E}">
        <p14:creationId xmlns:p14="http://schemas.microsoft.com/office/powerpoint/2010/main" val="84084082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7284" y="1023816"/>
            <a:ext cx="11676185" cy="1140697"/>
          </a:xfrm>
          <a:prstGeom prst="rect">
            <a:avLst/>
          </a:prstGeom>
        </p:spPr>
        <p:txBody>
          <a:bodyPr wrap="square">
            <a:spAutoFit/>
          </a:bodyPr>
          <a:lstStyle/>
          <a:p>
            <a:pPr>
              <a:lnSpc>
                <a:spcPct val="150000"/>
              </a:lnSpc>
            </a:pPr>
            <a:r>
              <a:rPr lang="en-US" sz="2400" b="1" u="sng" dirty="0">
                <a:solidFill>
                  <a:schemeClr val="bg1"/>
                </a:solidFill>
                <a:latin typeface="ITC Stone Serif Std Medium"/>
              </a:rPr>
              <a:t>Oral contraceptives </a:t>
            </a:r>
            <a:r>
              <a:rPr lang="en-US" sz="2400" dirty="0">
                <a:solidFill>
                  <a:schemeClr val="bg1"/>
                </a:solidFill>
                <a:latin typeface="ITC Stone Serif Std Medium"/>
              </a:rPr>
              <a:t>can be used to </a:t>
            </a:r>
            <a:r>
              <a:rPr lang="en-US" sz="2400" dirty="0">
                <a:solidFill>
                  <a:srgbClr val="FFFF00"/>
                </a:solidFill>
                <a:latin typeface="ITC Stone Serif Std Medium"/>
              </a:rPr>
              <a:t>reduce androgen blood levels </a:t>
            </a:r>
            <a:r>
              <a:rPr lang="en-US" sz="2400" dirty="0">
                <a:solidFill>
                  <a:schemeClr val="bg1"/>
                </a:solidFill>
                <a:latin typeface="ITC Stone Serif Std Medium"/>
              </a:rPr>
              <a:t>in women with </a:t>
            </a:r>
            <a:r>
              <a:rPr lang="en-US" sz="2400" dirty="0" smtClean="0">
                <a:solidFill>
                  <a:schemeClr val="bg1"/>
                </a:solidFill>
                <a:latin typeface="ITC Stone Serif Std Medium"/>
              </a:rPr>
              <a:t>PCOS. </a:t>
            </a:r>
            <a:endParaRPr lang="en-US" sz="2400" dirty="0">
              <a:solidFill>
                <a:schemeClr val="bg1"/>
              </a:solidFill>
            </a:endParaRPr>
          </a:p>
        </p:txBody>
      </p:sp>
      <p:sp>
        <p:nvSpPr>
          <p:cNvPr id="3" name="Rectangle 2"/>
          <p:cNvSpPr/>
          <p:nvPr/>
        </p:nvSpPr>
        <p:spPr>
          <a:xfrm>
            <a:off x="267285" y="2967335"/>
            <a:ext cx="11676185" cy="2044149"/>
          </a:xfrm>
          <a:prstGeom prst="rect">
            <a:avLst/>
          </a:prstGeom>
        </p:spPr>
        <p:txBody>
          <a:bodyPr wrap="square">
            <a:spAutoFit/>
          </a:bodyPr>
          <a:lstStyle/>
          <a:p>
            <a:pPr>
              <a:lnSpc>
                <a:spcPct val="150000"/>
              </a:lnSpc>
            </a:pPr>
            <a:r>
              <a:rPr lang="en-US" sz="2400" dirty="0">
                <a:solidFill>
                  <a:schemeClr val="bg1"/>
                </a:solidFill>
                <a:latin typeface="ITC Stone Serif Std Medium"/>
              </a:rPr>
              <a:t>However, despite most formulations containing low doses of oestrogens and although very rare</a:t>
            </a:r>
            <a:r>
              <a:rPr lang="en-US" sz="3200" dirty="0">
                <a:solidFill>
                  <a:schemeClr val="bg1"/>
                </a:solidFill>
                <a:latin typeface="ITC Stone Serif Std Medium"/>
              </a:rPr>
              <a:t>, </a:t>
            </a:r>
            <a:r>
              <a:rPr lang="en-US" sz="3200" dirty="0">
                <a:solidFill>
                  <a:srgbClr val="FFFF00"/>
                </a:solidFill>
                <a:latin typeface="ITC Stone Serif Std Medium"/>
              </a:rPr>
              <a:t>a potential risk of venous thromboembolism does </a:t>
            </a:r>
            <a:r>
              <a:rPr lang="en-US" sz="3200" dirty="0" smtClean="0">
                <a:solidFill>
                  <a:srgbClr val="FFFF00"/>
                </a:solidFill>
                <a:latin typeface="ITC Stone Serif Std Medium"/>
              </a:rPr>
              <a:t>exist.</a:t>
            </a:r>
            <a:r>
              <a:rPr lang="en-US" sz="3200" dirty="0" smtClean="0">
                <a:solidFill>
                  <a:schemeClr val="bg1"/>
                </a:solidFill>
                <a:latin typeface="ITC Stone Serif Std Medium"/>
              </a:rPr>
              <a:t> </a:t>
            </a:r>
            <a:endParaRPr lang="en-US" sz="3200" dirty="0">
              <a:solidFill>
                <a:schemeClr val="bg1"/>
              </a:solidFill>
            </a:endParaRPr>
          </a:p>
        </p:txBody>
      </p:sp>
    </p:spTree>
    <p:extLst>
      <p:ext uri="{BB962C8B-B14F-4D97-AF65-F5344CB8AC3E}">
        <p14:creationId xmlns:p14="http://schemas.microsoft.com/office/powerpoint/2010/main" val="412628089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8306" y="725176"/>
            <a:ext cx="11486367" cy="1140697"/>
          </a:xfrm>
          <a:prstGeom prst="rect">
            <a:avLst/>
          </a:prstGeom>
        </p:spPr>
        <p:txBody>
          <a:bodyPr wrap="square">
            <a:spAutoFit/>
          </a:bodyPr>
          <a:lstStyle/>
          <a:p>
            <a:pPr>
              <a:lnSpc>
                <a:spcPct val="150000"/>
              </a:lnSpc>
            </a:pPr>
            <a:r>
              <a:rPr lang="en-US" sz="2400" b="1" u="sng" dirty="0">
                <a:solidFill>
                  <a:schemeClr val="bg1"/>
                </a:solidFill>
                <a:latin typeface="ITC Stone Serif Std Bold"/>
              </a:rPr>
              <a:t>R.5.4.</a:t>
            </a:r>
            <a:r>
              <a:rPr lang="en-US" sz="2400" b="1" dirty="0">
                <a:solidFill>
                  <a:schemeClr val="bg1"/>
                </a:solidFill>
                <a:latin typeface="ITC Stone Serif Std Bold"/>
              </a:rPr>
              <a:t> </a:t>
            </a:r>
            <a:r>
              <a:rPr lang="en-US" sz="2400" b="1" i="1" dirty="0">
                <a:solidFill>
                  <a:srgbClr val="FFFF00"/>
                </a:solidFill>
                <a:latin typeface="ITC Stone Serif Std Medium"/>
              </a:rPr>
              <a:t>For evaluation of anovulation </a:t>
            </a:r>
            <a:r>
              <a:rPr lang="en-US" sz="2400" dirty="0">
                <a:solidFill>
                  <a:schemeClr val="bg1"/>
                </a:solidFill>
                <a:latin typeface="ITC Stone Serif Std Medium"/>
              </a:rPr>
              <a:t>we suggest gonadal function to be assessed by measuring </a:t>
            </a:r>
            <a:r>
              <a:rPr lang="en-US" sz="2400" dirty="0">
                <a:solidFill>
                  <a:srgbClr val="FFFF00"/>
                </a:solidFill>
                <a:latin typeface="ITC Stone Serif Std Medium"/>
              </a:rPr>
              <a:t>LH, FSH, oestradiol, progesterone and prolactin</a:t>
            </a:r>
            <a:r>
              <a:rPr lang="en-US" sz="2400" dirty="0">
                <a:solidFill>
                  <a:schemeClr val="bg1"/>
                </a:solidFill>
                <a:latin typeface="ITC Stone Serif Std Medium"/>
              </a:rPr>
              <a:t>. </a:t>
            </a:r>
            <a:endParaRPr lang="en-US" sz="2400" dirty="0">
              <a:solidFill>
                <a:schemeClr val="bg1"/>
              </a:solidFill>
            </a:endParaRPr>
          </a:p>
        </p:txBody>
      </p:sp>
      <p:sp>
        <p:nvSpPr>
          <p:cNvPr id="3" name="Rectangle 2"/>
          <p:cNvSpPr/>
          <p:nvPr/>
        </p:nvSpPr>
        <p:spPr>
          <a:xfrm>
            <a:off x="388306" y="2376471"/>
            <a:ext cx="11486367" cy="2308324"/>
          </a:xfrm>
          <a:prstGeom prst="rect">
            <a:avLst/>
          </a:prstGeom>
        </p:spPr>
        <p:txBody>
          <a:bodyPr wrap="square">
            <a:spAutoFit/>
          </a:bodyPr>
          <a:lstStyle/>
          <a:p>
            <a:pPr>
              <a:lnSpc>
                <a:spcPct val="150000"/>
              </a:lnSpc>
            </a:pPr>
            <a:r>
              <a:rPr lang="en-US" sz="2400" b="1" u="sng" dirty="0">
                <a:solidFill>
                  <a:schemeClr val="bg1"/>
                </a:solidFill>
                <a:latin typeface="ITC Stone Serif Std Bold"/>
              </a:rPr>
              <a:t>R.5.5. </a:t>
            </a:r>
            <a:r>
              <a:rPr lang="en-US" sz="2400" dirty="0">
                <a:solidFill>
                  <a:schemeClr val="bg1"/>
                </a:solidFill>
                <a:latin typeface="ITC Stone Serif Std Medium"/>
              </a:rPr>
              <a:t>We recommend to </a:t>
            </a:r>
            <a:r>
              <a:rPr lang="en-US" sz="2400" i="1" dirty="0">
                <a:solidFill>
                  <a:srgbClr val="FFFF00"/>
                </a:solidFill>
                <a:latin typeface="ITC Stone Serif Std Medium"/>
              </a:rPr>
              <a:t>assess androgen excess when PCOS is considered </a:t>
            </a:r>
            <a:r>
              <a:rPr lang="en-US" sz="2400" dirty="0">
                <a:solidFill>
                  <a:schemeClr val="bg1"/>
                </a:solidFill>
                <a:latin typeface="ITC Stone Serif Std Medium"/>
              </a:rPr>
              <a:t>based on the clinical features. We suggest to measure </a:t>
            </a:r>
            <a:r>
              <a:rPr lang="en-US" sz="2400" u="sng" dirty="0">
                <a:solidFill>
                  <a:schemeClr val="bg1"/>
                </a:solidFill>
                <a:latin typeface="ITC Stone Serif Std Medium"/>
              </a:rPr>
              <a:t>total testosterone</a:t>
            </a:r>
            <a:r>
              <a:rPr lang="en-US" sz="2400" dirty="0">
                <a:solidFill>
                  <a:schemeClr val="bg1"/>
                </a:solidFill>
                <a:latin typeface="ITC Stone Serif Std Medium"/>
              </a:rPr>
              <a:t>, </a:t>
            </a:r>
            <a:r>
              <a:rPr lang="en-US" sz="2400" u="sng" dirty="0">
                <a:solidFill>
                  <a:schemeClr val="bg1"/>
                </a:solidFill>
                <a:latin typeface="ITC Stone Serif Std Medium"/>
              </a:rPr>
              <a:t>free T, Δ 4androstenedione</a:t>
            </a:r>
            <a:r>
              <a:rPr lang="en-US" sz="2400" dirty="0">
                <a:solidFill>
                  <a:schemeClr val="bg1"/>
                </a:solidFill>
                <a:latin typeface="ITC Stone Serif Std Medium"/>
              </a:rPr>
              <a:t> and </a:t>
            </a:r>
            <a:r>
              <a:rPr lang="en-US" sz="2400" u="sng" dirty="0">
                <a:solidFill>
                  <a:schemeClr val="bg1"/>
                </a:solidFill>
                <a:latin typeface="ITC Stone Serif Std Medium"/>
              </a:rPr>
              <a:t>SHBG.</a:t>
            </a:r>
            <a:r>
              <a:rPr lang="en-US" sz="2400" dirty="0">
                <a:solidFill>
                  <a:schemeClr val="bg1"/>
                </a:solidFill>
                <a:latin typeface="ITC Stone Serif Std Medium"/>
              </a:rPr>
              <a:t> We additionally recommend to </a:t>
            </a:r>
            <a:r>
              <a:rPr lang="en-US" sz="2400" u="sng" dirty="0">
                <a:solidFill>
                  <a:schemeClr val="bg1"/>
                </a:solidFill>
                <a:latin typeface="ITC Stone Serif Std Medium"/>
              </a:rPr>
              <a:t>assess ovarian morphology </a:t>
            </a:r>
            <a:r>
              <a:rPr lang="en-US" sz="2400" dirty="0">
                <a:solidFill>
                  <a:schemeClr val="bg1"/>
                </a:solidFill>
                <a:latin typeface="ITC Stone Serif Std Medium"/>
              </a:rPr>
              <a:t>and </a:t>
            </a:r>
            <a:r>
              <a:rPr lang="en-US" sz="2400" u="sng" dirty="0">
                <a:solidFill>
                  <a:schemeClr val="bg1"/>
                </a:solidFill>
                <a:latin typeface="ITC Stone Serif Std Medium"/>
              </a:rPr>
              <a:t>blood glucose. </a:t>
            </a:r>
            <a:endParaRPr lang="en-US" sz="2400" u="sng" dirty="0">
              <a:solidFill>
                <a:schemeClr val="bg1"/>
              </a:solidFill>
            </a:endParaRPr>
          </a:p>
        </p:txBody>
      </p:sp>
      <p:sp>
        <p:nvSpPr>
          <p:cNvPr id="4" name="Rectangle 3"/>
          <p:cNvSpPr/>
          <p:nvPr/>
        </p:nvSpPr>
        <p:spPr>
          <a:xfrm>
            <a:off x="388306" y="5135762"/>
            <a:ext cx="11348579" cy="1200329"/>
          </a:xfrm>
          <a:prstGeom prst="rect">
            <a:avLst/>
          </a:prstGeom>
        </p:spPr>
        <p:txBody>
          <a:bodyPr wrap="square">
            <a:spAutoFit/>
          </a:bodyPr>
          <a:lstStyle/>
          <a:p>
            <a:pPr>
              <a:lnSpc>
                <a:spcPct val="150000"/>
              </a:lnSpc>
            </a:pPr>
            <a:r>
              <a:rPr lang="en-US" sz="2400" b="1" u="sng" dirty="0">
                <a:solidFill>
                  <a:schemeClr val="bg1"/>
                </a:solidFill>
                <a:latin typeface="ITC Stone Serif Std Bold"/>
              </a:rPr>
              <a:t>R.5.6.</a:t>
            </a:r>
            <a:r>
              <a:rPr lang="en-US" sz="2400" b="1" dirty="0">
                <a:solidFill>
                  <a:schemeClr val="bg1"/>
                </a:solidFill>
                <a:latin typeface="ITC Stone Serif Std Bold"/>
              </a:rPr>
              <a:t> </a:t>
            </a:r>
            <a:r>
              <a:rPr lang="en-US" sz="2400" dirty="0">
                <a:solidFill>
                  <a:schemeClr val="bg1"/>
                </a:solidFill>
                <a:latin typeface="ITC Stone Serif Std Medium"/>
              </a:rPr>
              <a:t>We suggest to </a:t>
            </a:r>
            <a:r>
              <a:rPr lang="en-US" sz="2400" i="1" dirty="0">
                <a:solidFill>
                  <a:srgbClr val="FFFF00"/>
                </a:solidFill>
                <a:latin typeface="ITC Stone Serif Std Medium"/>
              </a:rPr>
              <a:t>initiate metformin </a:t>
            </a:r>
            <a:r>
              <a:rPr lang="en-US" sz="2400" dirty="0">
                <a:solidFill>
                  <a:schemeClr val="bg1"/>
                </a:solidFill>
                <a:latin typeface="ITC Stone Serif Std Medium"/>
              </a:rPr>
              <a:t>treatment in women </a:t>
            </a:r>
            <a:r>
              <a:rPr lang="en-US" sz="2400" i="1" dirty="0">
                <a:solidFill>
                  <a:srgbClr val="FFFF00"/>
                </a:solidFill>
                <a:latin typeface="ITC Stone Serif Std Medium"/>
              </a:rPr>
              <a:t>with PCOS </a:t>
            </a:r>
            <a:r>
              <a:rPr lang="en-US" sz="2400" dirty="0">
                <a:solidFill>
                  <a:schemeClr val="bg1"/>
                </a:solidFill>
                <a:latin typeface="ITC Stone Serif Std Medium"/>
              </a:rPr>
              <a:t>that additionally present </a:t>
            </a:r>
            <a:r>
              <a:rPr lang="en-US" sz="2400" i="1" u="sng" dirty="0">
                <a:solidFill>
                  <a:schemeClr val="bg1"/>
                </a:solidFill>
                <a:latin typeface="ITC Stone Serif Std Medium"/>
              </a:rPr>
              <a:t>metabolic syndrome features </a:t>
            </a:r>
            <a:r>
              <a:rPr lang="en-US" sz="2400" dirty="0">
                <a:solidFill>
                  <a:schemeClr val="bg1"/>
                </a:solidFill>
                <a:latin typeface="ITC Stone Serif Std Medium"/>
              </a:rPr>
              <a:t>(++00). </a:t>
            </a:r>
            <a:endParaRPr lang="en-US" sz="2400" dirty="0">
              <a:solidFill>
                <a:schemeClr val="bg1"/>
              </a:solidFill>
            </a:endParaRPr>
          </a:p>
        </p:txBody>
      </p:sp>
    </p:spTree>
    <p:extLst>
      <p:ext uri="{BB962C8B-B14F-4D97-AF65-F5344CB8AC3E}">
        <p14:creationId xmlns:p14="http://schemas.microsoft.com/office/powerpoint/2010/main" val="38565125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1933" y="1314613"/>
            <a:ext cx="9903913" cy="1292662"/>
          </a:xfrm>
          <a:prstGeom prst="rect">
            <a:avLst/>
          </a:prstGeom>
        </p:spPr>
        <p:txBody>
          <a:bodyPr wrap="square">
            <a:spAutoFit/>
          </a:bodyPr>
          <a:lstStyle/>
          <a:p>
            <a:pPr>
              <a:lnSpc>
                <a:spcPct val="150000"/>
              </a:lnSpc>
            </a:pPr>
            <a:r>
              <a:rPr lang="en-US" sz="2400" b="1" u="sng" dirty="0">
                <a:solidFill>
                  <a:schemeClr val="bg1"/>
                </a:solidFill>
                <a:latin typeface="ITC Stone Serif Std Bold"/>
              </a:rPr>
              <a:t>R.5.7.</a:t>
            </a:r>
            <a:r>
              <a:rPr lang="en-US" sz="2400" b="1" dirty="0">
                <a:solidFill>
                  <a:schemeClr val="bg1"/>
                </a:solidFill>
                <a:latin typeface="ITC Stone Serif Std Bold"/>
              </a:rPr>
              <a:t> </a:t>
            </a:r>
            <a:r>
              <a:rPr lang="en-US" sz="2400" dirty="0">
                <a:solidFill>
                  <a:schemeClr val="bg1"/>
                </a:solidFill>
                <a:latin typeface="ITC Stone Serif Std Medium"/>
              </a:rPr>
              <a:t>We recommend </a:t>
            </a:r>
            <a:r>
              <a:rPr lang="en-US" sz="2800" i="1" dirty="0">
                <a:solidFill>
                  <a:srgbClr val="FFFF00"/>
                </a:solidFill>
                <a:latin typeface="ITC Stone Serif Std Medium"/>
              </a:rPr>
              <a:t>not to start metformin </a:t>
            </a:r>
            <a:r>
              <a:rPr lang="en-US" sz="2400" dirty="0">
                <a:solidFill>
                  <a:schemeClr val="bg1"/>
                </a:solidFill>
                <a:latin typeface="ITC Stone Serif Std Medium"/>
              </a:rPr>
              <a:t>with the sole aim to reduce body weight (+000). </a:t>
            </a:r>
            <a:endParaRPr lang="en-US" sz="2400" dirty="0">
              <a:solidFill>
                <a:schemeClr val="bg1"/>
              </a:solidFill>
            </a:endParaRPr>
          </a:p>
        </p:txBody>
      </p:sp>
      <p:sp>
        <p:nvSpPr>
          <p:cNvPr id="3" name="Rectangle 2"/>
          <p:cNvSpPr/>
          <p:nvPr/>
        </p:nvSpPr>
        <p:spPr>
          <a:xfrm>
            <a:off x="1331932" y="3418272"/>
            <a:ext cx="9903913" cy="1846659"/>
          </a:xfrm>
          <a:prstGeom prst="rect">
            <a:avLst/>
          </a:prstGeom>
        </p:spPr>
        <p:txBody>
          <a:bodyPr wrap="square">
            <a:spAutoFit/>
          </a:bodyPr>
          <a:lstStyle/>
          <a:p>
            <a:pPr>
              <a:lnSpc>
                <a:spcPct val="150000"/>
              </a:lnSpc>
            </a:pPr>
            <a:r>
              <a:rPr lang="en-US" sz="2400" b="1" u="sng" dirty="0">
                <a:solidFill>
                  <a:schemeClr val="bg1"/>
                </a:solidFill>
                <a:latin typeface="ITC Stone Serif Std Bold"/>
              </a:rPr>
              <a:t>R.5.8.</a:t>
            </a:r>
            <a:r>
              <a:rPr lang="en-US" sz="2400" b="1" dirty="0">
                <a:solidFill>
                  <a:schemeClr val="bg1"/>
                </a:solidFill>
                <a:latin typeface="ITC Stone Serif Std Bold"/>
              </a:rPr>
              <a:t> </a:t>
            </a:r>
            <a:r>
              <a:rPr lang="en-US" sz="2400" dirty="0">
                <a:solidFill>
                  <a:schemeClr val="bg1"/>
                </a:solidFill>
                <a:latin typeface="ITC Stone Serif Std Medium"/>
              </a:rPr>
              <a:t>We recommend </a:t>
            </a:r>
            <a:r>
              <a:rPr lang="en-US" sz="2800" i="1" dirty="0">
                <a:solidFill>
                  <a:srgbClr val="FFFF00"/>
                </a:solidFill>
                <a:latin typeface="ITC Stone Serif Std Medium"/>
              </a:rPr>
              <a:t>not to start oestrogen substitution </a:t>
            </a:r>
            <a:r>
              <a:rPr lang="en-US" sz="2400" dirty="0">
                <a:solidFill>
                  <a:schemeClr val="bg1"/>
                </a:solidFill>
                <a:latin typeface="ITC Stone Serif Std Medium"/>
              </a:rPr>
              <a:t>in postmenopausal obese women with the </a:t>
            </a:r>
            <a:r>
              <a:rPr lang="en-US" sz="2400" i="1" u="sng" dirty="0">
                <a:solidFill>
                  <a:schemeClr val="bg1"/>
                </a:solidFill>
                <a:latin typeface="ITC Stone Serif Std Medium"/>
              </a:rPr>
              <a:t>sole aim to reduce body weight </a:t>
            </a:r>
            <a:r>
              <a:rPr lang="en-US" sz="2400" dirty="0">
                <a:solidFill>
                  <a:schemeClr val="bg1"/>
                </a:solidFill>
                <a:latin typeface="ITC Stone Serif Std Medium"/>
              </a:rPr>
              <a:t>(+000). </a:t>
            </a:r>
            <a:endParaRPr lang="en-US" sz="2400" dirty="0">
              <a:solidFill>
                <a:schemeClr val="bg1"/>
              </a:solidFill>
            </a:endParaRPr>
          </a:p>
        </p:txBody>
      </p:sp>
    </p:spTree>
    <p:extLst>
      <p:ext uri="{BB962C8B-B14F-4D97-AF65-F5344CB8AC3E}">
        <p14:creationId xmlns:p14="http://schemas.microsoft.com/office/powerpoint/2010/main" val="75985026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74786" y="2512814"/>
            <a:ext cx="6381875" cy="1015663"/>
          </a:xfrm>
          <a:prstGeom prst="rect">
            <a:avLst/>
          </a:prstGeom>
        </p:spPr>
        <p:txBody>
          <a:bodyPr wrap="none">
            <a:spAutoFit/>
          </a:bodyPr>
          <a:lstStyle/>
          <a:p>
            <a:r>
              <a:rPr lang="en-US" sz="6000" b="1" dirty="0">
                <a:solidFill>
                  <a:srgbClr val="FFFF00"/>
                </a:solidFill>
                <a:latin typeface="Open Sans"/>
              </a:rPr>
              <a:t>Other hormones </a:t>
            </a:r>
            <a:endParaRPr lang="en-US" sz="6000" dirty="0">
              <a:solidFill>
                <a:srgbClr val="FFFF00"/>
              </a:solidFill>
            </a:endParaRPr>
          </a:p>
        </p:txBody>
      </p:sp>
    </p:spTree>
    <p:extLst>
      <p:ext uri="{BB962C8B-B14F-4D97-AF65-F5344CB8AC3E}">
        <p14:creationId xmlns:p14="http://schemas.microsoft.com/office/powerpoint/2010/main" val="9642323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6948" y="425438"/>
            <a:ext cx="11774658" cy="1694695"/>
          </a:xfrm>
          <a:prstGeom prst="rect">
            <a:avLst/>
          </a:prstGeom>
        </p:spPr>
        <p:txBody>
          <a:bodyPr wrap="square">
            <a:spAutoFit/>
          </a:bodyPr>
          <a:lstStyle/>
          <a:p>
            <a:pPr>
              <a:lnSpc>
                <a:spcPct val="150000"/>
              </a:lnSpc>
            </a:pPr>
            <a:r>
              <a:rPr lang="en-US" sz="2400" dirty="0">
                <a:solidFill>
                  <a:schemeClr val="bg1"/>
                </a:solidFill>
                <a:latin typeface="ITC Stone Serif Std Medium"/>
              </a:rPr>
              <a:t>The interest for GH in obesity arose after the observation that </a:t>
            </a:r>
            <a:r>
              <a:rPr lang="en-US" sz="2400" b="1" i="1" dirty="0">
                <a:solidFill>
                  <a:srgbClr val="FFFF00"/>
                </a:solidFill>
                <a:latin typeface="ITC Stone Serif Std Medium"/>
              </a:rPr>
              <a:t>stimulated GH secretion is blocked in adults and children with excess of weight </a:t>
            </a:r>
            <a:r>
              <a:rPr lang="en-US" sz="2400" dirty="0" smtClean="0">
                <a:solidFill>
                  <a:schemeClr val="bg1"/>
                </a:solidFill>
                <a:latin typeface="ITC Stone Serif Std Medium"/>
              </a:rPr>
              <a:t>. </a:t>
            </a:r>
            <a:r>
              <a:rPr lang="en-US" sz="2400" dirty="0">
                <a:solidFill>
                  <a:schemeClr val="bg1"/>
                </a:solidFill>
                <a:latin typeface="ITC Stone Serif Std Medium"/>
              </a:rPr>
              <a:t>Moreover, such a blockade vanishes when the patient loses weight or </a:t>
            </a:r>
            <a:r>
              <a:rPr lang="en-US" sz="2400" i="1" u="sng" dirty="0">
                <a:solidFill>
                  <a:schemeClr val="bg1"/>
                </a:solidFill>
                <a:latin typeface="ITC Stone Serif Std Medium"/>
              </a:rPr>
              <a:t>returns to normal weight </a:t>
            </a:r>
            <a:r>
              <a:rPr lang="en-US" sz="2400" dirty="0" smtClean="0">
                <a:solidFill>
                  <a:schemeClr val="bg1"/>
                </a:solidFill>
                <a:latin typeface="ITC Stone Serif Std Medium"/>
              </a:rPr>
              <a:t>.</a:t>
            </a:r>
            <a:endParaRPr lang="en-US" sz="2400" dirty="0">
              <a:solidFill>
                <a:schemeClr val="bg1"/>
              </a:solidFill>
            </a:endParaRPr>
          </a:p>
        </p:txBody>
      </p:sp>
      <p:sp>
        <p:nvSpPr>
          <p:cNvPr id="3" name="Rectangle 2"/>
          <p:cNvSpPr/>
          <p:nvPr/>
        </p:nvSpPr>
        <p:spPr>
          <a:xfrm>
            <a:off x="196948" y="2376492"/>
            <a:ext cx="11774658" cy="1140697"/>
          </a:xfrm>
          <a:prstGeom prst="rect">
            <a:avLst/>
          </a:prstGeom>
        </p:spPr>
        <p:txBody>
          <a:bodyPr wrap="square">
            <a:spAutoFit/>
          </a:bodyPr>
          <a:lstStyle/>
          <a:p>
            <a:pPr>
              <a:lnSpc>
                <a:spcPct val="150000"/>
              </a:lnSpc>
            </a:pPr>
            <a:r>
              <a:rPr lang="en-US" sz="2400" dirty="0">
                <a:solidFill>
                  <a:srgbClr val="FFFF00"/>
                </a:solidFill>
                <a:latin typeface="ITC Stone Serif Std Medium"/>
              </a:rPr>
              <a:t>Slight reduction in IGF-I levels </a:t>
            </a:r>
            <a:r>
              <a:rPr lang="en-US" sz="2400" dirty="0">
                <a:solidFill>
                  <a:schemeClr val="bg1"/>
                </a:solidFill>
                <a:latin typeface="ITC Stone Serif Std Medium"/>
              </a:rPr>
              <a:t>are observed in patients with </a:t>
            </a:r>
            <a:r>
              <a:rPr lang="en-US" sz="2400" i="1" u="sng" dirty="0">
                <a:solidFill>
                  <a:schemeClr val="bg1"/>
                </a:solidFill>
                <a:latin typeface="ITC Stone Serif Std Medium"/>
              </a:rPr>
              <a:t>severe obesity</a:t>
            </a:r>
            <a:r>
              <a:rPr lang="en-US" sz="2400" dirty="0">
                <a:solidFill>
                  <a:schemeClr val="bg1"/>
                </a:solidFill>
                <a:latin typeface="ITC Stone Serif Std Medium"/>
              </a:rPr>
              <a:t>, but </a:t>
            </a:r>
            <a:r>
              <a:rPr lang="en-US" sz="2400" i="1" u="sng" dirty="0">
                <a:solidFill>
                  <a:srgbClr val="FFFF00"/>
                </a:solidFill>
                <a:latin typeface="ITC Stone Serif Std Medium"/>
              </a:rPr>
              <a:t>complete recovery </a:t>
            </a:r>
            <a:r>
              <a:rPr lang="en-US" sz="2400" dirty="0">
                <a:solidFill>
                  <a:schemeClr val="bg1"/>
                </a:solidFill>
                <a:latin typeface="ITC Stone Serif Std Medium"/>
              </a:rPr>
              <a:t>was observed after weight loss achieved by bariatric </a:t>
            </a:r>
            <a:r>
              <a:rPr lang="en-US" sz="2400" dirty="0" smtClean="0">
                <a:solidFill>
                  <a:schemeClr val="bg1"/>
                </a:solidFill>
                <a:latin typeface="ITC Stone Serif Std Medium"/>
              </a:rPr>
              <a:t>surgery. </a:t>
            </a:r>
            <a:endParaRPr lang="en-US" sz="2400" dirty="0">
              <a:solidFill>
                <a:schemeClr val="bg1"/>
              </a:solidFill>
            </a:endParaRPr>
          </a:p>
        </p:txBody>
      </p:sp>
      <p:sp>
        <p:nvSpPr>
          <p:cNvPr id="4" name="Rectangle 3"/>
          <p:cNvSpPr/>
          <p:nvPr/>
        </p:nvSpPr>
        <p:spPr>
          <a:xfrm>
            <a:off x="196948" y="3900158"/>
            <a:ext cx="11774658" cy="2677656"/>
          </a:xfrm>
          <a:prstGeom prst="rect">
            <a:avLst/>
          </a:prstGeom>
        </p:spPr>
        <p:txBody>
          <a:bodyPr wrap="square">
            <a:spAutoFit/>
          </a:bodyPr>
          <a:lstStyle/>
          <a:p>
            <a:pPr>
              <a:lnSpc>
                <a:spcPct val="150000"/>
              </a:lnSpc>
            </a:pPr>
            <a:r>
              <a:rPr lang="en-US" sz="2800" dirty="0">
                <a:solidFill>
                  <a:schemeClr val="bg1"/>
                </a:solidFill>
                <a:latin typeface="ITC Stone Serif Std Medium"/>
              </a:rPr>
              <a:t>Although </a:t>
            </a:r>
            <a:r>
              <a:rPr lang="en-US" sz="2800" u="sng" dirty="0">
                <a:solidFill>
                  <a:schemeClr val="bg1"/>
                </a:solidFill>
                <a:latin typeface="ITC Stone Serif Std Medium"/>
              </a:rPr>
              <a:t>true GH deficiency </a:t>
            </a:r>
            <a:r>
              <a:rPr lang="en-US" sz="2800" dirty="0">
                <a:solidFill>
                  <a:schemeClr val="bg1"/>
                </a:solidFill>
                <a:latin typeface="ITC Stone Serif Std Medium"/>
              </a:rPr>
              <a:t>tends to modestly </a:t>
            </a:r>
            <a:r>
              <a:rPr lang="en-US" sz="2800" dirty="0">
                <a:solidFill>
                  <a:srgbClr val="FFFF00"/>
                </a:solidFill>
                <a:latin typeface="ITC Stone Serif Std Medium"/>
              </a:rPr>
              <a:t>increase adipose tissue </a:t>
            </a:r>
            <a:r>
              <a:rPr lang="en-US" sz="2800" dirty="0">
                <a:solidFill>
                  <a:schemeClr val="bg1"/>
                </a:solidFill>
                <a:latin typeface="ITC Stone Serif Std Medium"/>
              </a:rPr>
              <a:t>and </a:t>
            </a:r>
            <a:r>
              <a:rPr lang="en-US" sz="2800" dirty="0">
                <a:solidFill>
                  <a:srgbClr val="FFFF00"/>
                </a:solidFill>
                <a:latin typeface="ITC Stone Serif Std Medium"/>
              </a:rPr>
              <a:t>decrease muscle mass</a:t>
            </a:r>
            <a:r>
              <a:rPr lang="en-US" sz="2800" dirty="0">
                <a:solidFill>
                  <a:schemeClr val="bg1"/>
                </a:solidFill>
                <a:latin typeface="ITC Stone Serif Std Medium"/>
              </a:rPr>
              <a:t>, and these minor effects are reversible after GH replacement, obesity cannot be attributed to GH deficiency </a:t>
            </a:r>
            <a:r>
              <a:rPr lang="en-US" sz="2800" i="1" dirty="0">
                <a:solidFill>
                  <a:schemeClr val="bg1"/>
                </a:solidFill>
                <a:latin typeface="ITC Stone Serif Std Medium"/>
              </a:rPr>
              <a:t>per se </a:t>
            </a:r>
            <a:r>
              <a:rPr lang="en-US" sz="2800" dirty="0">
                <a:solidFill>
                  <a:schemeClr val="bg1"/>
                </a:solidFill>
                <a:latin typeface="ITC Stone Serif Std Medium"/>
              </a:rPr>
              <a:t>nor is GH deficiency a major contributor for obesity </a:t>
            </a:r>
            <a:r>
              <a:rPr lang="en-US" sz="2800" dirty="0" smtClean="0">
                <a:solidFill>
                  <a:schemeClr val="bg1"/>
                </a:solidFill>
                <a:latin typeface="ITC Stone Serif Std Medium"/>
              </a:rPr>
              <a:t>.</a:t>
            </a:r>
            <a:endParaRPr lang="en-US" sz="2800" dirty="0">
              <a:solidFill>
                <a:schemeClr val="bg1"/>
              </a:solidFill>
            </a:endParaRPr>
          </a:p>
        </p:txBody>
      </p:sp>
    </p:spTree>
    <p:extLst>
      <p:ext uri="{BB962C8B-B14F-4D97-AF65-F5344CB8AC3E}">
        <p14:creationId xmlns:p14="http://schemas.microsoft.com/office/powerpoint/2010/main" val="349732134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8812" y="575827"/>
            <a:ext cx="11859065" cy="1140697"/>
          </a:xfrm>
          <a:prstGeom prst="rect">
            <a:avLst/>
          </a:prstGeom>
        </p:spPr>
        <p:txBody>
          <a:bodyPr wrap="square">
            <a:spAutoFit/>
          </a:bodyPr>
          <a:lstStyle/>
          <a:p>
            <a:pPr>
              <a:lnSpc>
                <a:spcPct val="150000"/>
              </a:lnSpc>
            </a:pPr>
            <a:r>
              <a:rPr lang="en-US" sz="2400" b="1" i="1" u="sng" dirty="0">
                <a:solidFill>
                  <a:srgbClr val="FFFF00"/>
                </a:solidFill>
                <a:latin typeface="ITC Stone Serif Std Medium"/>
              </a:rPr>
              <a:t>Vitamin D deficiency </a:t>
            </a:r>
            <a:r>
              <a:rPr lang="en-US" sz="2400" dirty="0">
                <a:solidFill>
                  <a:schemeClr val="bg1"/>
                </a:solidFill>
                <a:latin typeface="ITC Stone Serif Std Medium"/>
              </a:rPr>
              <a:t>defined based on the presence of low serum 25-hydroxyvitamin D (25OHD) levels is very frequent in obesity and was reported to occur </a:t>
            </a:r>
            <a:r>
              <a:rPr lang="en-US" sz="2400" b="1" dirty="0">
                <a:solidFill>
                  <a:srgbClr val="FFFF00"/>
                </a:solidFill>
                <a:latin typeface="ITC Stone Serif Std Medium"/>
              </a:rPr>
              <a:t>in 55–97% </a:t>
            </a:r>
            <a:r>
              <a:rPr lang="en-US" sz="2400" dirty="0" smtClean="0">
                <a:solidFill>
                  <a:schemeClr val="bg1"/>
                </a:solidFill>
                <a:latin typeface="ITC Stone Serif Std Medium"/>
              </a:rPr>
              <a:t>.</a:t>
            </a:r>
            <a:endParaRPr lang="en-US" sz="2400" dirty="0">
              <a:solidFill>
                <a:schemeClr val="bg1"/>
              </a:solidFill>
            </a:endParaRPr>
          </a:p>
        </p:txBody>
      </p:sp>
      <p:sp>
        <p:nvSpPr>
          <p:cNvPr id="3" name="Rectangle 2"/>
          <p:cNvSpPr/>
          <p:nvPr/>
        </p:nvSpPr>
        <p:spPr>
          <a:xfrm>
            <a:off x="168811" y="2069181"/>
            <a:ext cx="11859065" cy="1200329"/>
          </a:xfrm>
          <a:prstGeom prst="rect">
            <a:avLst/>
          </a:prstGeom>
        </p:spPr>
        <p:txBody>
          <a:bodyPr wrap="square">
            <a:spAutoFit/>
          </a:bodyPr>
          <a:lstStyle/>
          <a:p>
            <a:pPr>
              <a:lnSpc>
                <a:spcPct val="150000"/>
              </a:lnSpc>
            </a:pPr>
            <a:r>
              <a:rPr lang="en-US" sz="2400" dirty="0">
                <a:solidFill>
                  <a:schemeClr val="bg1"/>
                </a:solidFill>
                <a:latin typeface="ITC Stone Serif Std Medium"/>
              </a:rPr>
              <a:t>Vitamin D is a fat-soluble vitamin, so the lower 25OHD levels in obese individuals can be attributed to a </a:t>
            </a:r>
            <a:r>
              <a:rPr lang="en-US" sz="2400" b="1" i="1" dirty="0">
                <a:solidFill>
                  <a:srgbClr val="FFFF00"/>
                </a:solidFill>
                <a:latin typeface="ITC Stone Serif Std Medium"/>
              </a:rPr>
              <a:t>volumetric dilution effect</a:t>
            </a:r>
            <a:r>
              <a:rPr lang="en-US" sz="2400" dirty="0">
                <a:solidFill>
                  <a:schemeClr val="bg1"/>
                </a:solidFill>
                <a:latin typeface="ITC Stone Serif Std Medium"/>
              </a:rPr>
              <a:t>, while vitamin D stores can be </a:t>
            </a:r>
            <a:r>
              <a:rPr lang="en-US" sz="2400" i="1" u="sng" dirty="0">
                <a:solidFill>
                  <a:schemeClr val="bg1"/>
                </a:solidFill>
                <a:latin typeface="ITC Stone Serif Std Medium"/>
              </a:rPr>
              <a:t>adequate.</a:t>
            </a:r>
            <a:r>
              <a:rPr lang="en-US" sz="2400" dirty="0">
                <a:solidFill>
                  <a:schemeClr val="bg1"/>
                </a:solidFill>
                <a:latin typeface="ITC Stone Serif Std Medium"/>
              </a:rPr>
              <a:t> </a:t>
            </a:r>
            <a:endParaRPr lang="en-US" sz="2400" dirty="0">
              <a:solidFill>
                <a:schemeClr val="bg1"/>
              </a:solidFill>
            </a:endParaRPr>
          </a:p>
        </p:txBody>
      </p:sp>
      <p:sp>
        <p:nvSpPr>
          <p:cNvPr id="4" name="Rectangle 3"/>
          <p:cNvSpPr/>
          <p:nvPr/>
        </p:nvSpPr>
        <p:spPr>
          <a:xfrm>
            <a:off x="168810" y="3386426"/>
            <a:ext cx="11859065" cy="1140697"/>
          </a:xfrm>
          <a:prstGeom prst="rect">
            <a:avLst/>
          </a:prstGeom>
        </p:spPr>
        <p:txBody>
          <a:bodyPr wrap="square">
            <a:spAutoFit/>
          </a:bodyPr>
          <a:lstStyle/>
          <a:p>
            <a:pPr>
              <a:lnSpc>
                <a:spcPct val="150000"/>
              </a:lnSpc>
            </a:pPr>
            <a:r>
              <a:rPr lang="en-US" sz="2400" dirty="0">
                <a:solidFill>
                  <a:schemeClr val="bg1"/>
                </a:solidFill>
                <a:latin typeface="ITC Stone Serif Std Medium"/>
              </a:rPr>
              <a:t>other obesity-related factors may also contribute for a true vitamin D deficiency such as </a:t>
            </a:r>
            <a:r>
              <a:rPr lang="en-US" sz="2400" dirty="0">
                <a:solidFill>
                  <a:srgbClr val="FFFF00"/>
                </a:solidFill>
                <a:latin typeface="ITC Stone Serif Std Medium"/>
              </a:rPr>
              <a:t>malnutrition</a:t>
            </a:r>
            <a:r>
              <a:rPr lang="en-US" sz="2400" dirty="0">
                <a:solidFill>
                  <a:schemeClr val="bg1"/>
                </a:solidFill>
                <a:latin typeface="ITC Stone Serif Std Medium"/>
              </a:rPr>
              <a:t> with a low vitamin D intake, </a:t>
            </a:r>
            <a:r>
              <a:rPr lang="en-US" sz="2400" dirty="0">
                <a:solidFill>
                  <a:srgbClr val="FFFF00"/>
                </a:solidFill>
                <a:latin typeface="ITC Stone Serif Std Medium"/>
              </a:rPr>
              <a:t>sun avoidance </a:t>
            </a:r>
            <a:r>
              <a:rPr lang="en-US" sz="2400" dirty="0">
                <a:solidFill>
                  <a:schemeClr val="bg1"/>
                </a:solidFill>
                <a:latin typeface="ITC Stone Serif Std Medium"/>
              </a:rPr>
              <a:t>and </a:t>
            </a:r>
            <a:r>
              <a:rPr lang="en-US" sz="2400" dirty="0">
                <a:solidFill>
                  <a:srgbClr val="FFFF00"/>
                </a:solidFill>
                <a:latin typeface="ITC Stone Serif Std Medium"/>
              </a:rPr>
              <a:t>lower skin </a:t>
            </a:r>
            <a:r>
              <a:rPr lang="en-US" sz="2400" dirty="0" smtClean="0">
                <a:solidFill>
                  <a:srgbClr val="FFFF00"/>
                </a:solidFill>
                <a:latin typeface="ITC Stone Serif Std Medium"/>
              </a:rPr>
              <a:t>synthesis</a:t>
            </a:r>
            <a:r>
              <a:rPr lang="en-US" sz="2400" dirty="0" smtClean="0">
                <a:solidFill>
                  <a:schemeClr val="bg1"/>
                </a:solidFill>
                <a:latin typeface="ITC Stone Serif Std Medium"/>
              </a:rPr>
              <a:t>. </a:t>
            </a:r>
            <a:endParaRPr lang="en-US" sz="2400" dirty="0">
              <a:solidFill>
                <a:schemeClr val="bg1"/>
              </a:solidFill>
            </a:endParaRPr>
          </a:p>
        </p:txBody>
      </p:sp>
      <p:sp>
        <p:nvSpPr>
          <p:cNvPr id="5" name="Rectangle 4"/>
          <p:cNvSpPr/>
          <p:nvPr/>
        </p:nvSpPr>
        <p:spPr>
          <a:xfrm>
            <a:off x="168810" y="4918574"/>
            <a:ext cx="11859065" cy="1754326"/>
          </a:xfrm>
          <a:prstGeom prst="rect">
            <a:avLst/>
          </a:prstGeom>
        </p:spPr>
        <p:txBody>
          <a:bodyPr wrap="square">
            <a:spAutoFit/>
          </a:bodyPr>
          <a:lstStyle/>
          <a:p>
            <a:pPr>
              <a:lnSpc>
                <a:spcPct val="150000"/>
              </a:lnSpc>
            </a:pPr>
            <a:r>
              <a:rPr lang="en-US" sz="2400" dirty="0">
                <a:solidFill>
                  <a:schemeClr val="bg1"/>
                </a:solidFill>
                <a:latin typeface="ITC Stone Serif Std Medium"/>
              </a:rPr>
              <a:t>Patients with obesity also need </a:t>
            </a:r>
            <a:r>
              <a:rPr lang="en-US" sz="2400" dirty="0">
                <a:solidFill>
                  <a:srgbClr val="FFFF00"/>
                </a:solidFill>
                <a:latin typeface="ITC Stone Serif Std Medium"/>
              </a:rPr>
              <a:t>higher loading doses </a:t>
            </a:r>
            <a:r>
              <a:rPr lang="en-US" sz="2400" dirty="0">
                <a:solidFill>
                  <a:schemeClr val="bg1"/>
                </a:solidFill>
                <a:latin typeface="ITC Stone Serif Std Medium"/>
              </a:rPr>
              <a:t>of vitamin D to achieve the same serum 25-hydroxyvitamin D </a:t>
            </a:r>
            <a:r>
              <a:rPr lang="en-US" sz="2400" dirty="0" smtClean="0">
                <a:solidFill>
                  <a:schemeClr val="bg1"/>
                </a:solidFill>
                <a:latin typeface="ITC Stone Serif Std Medium"/>
              </a:rPr>
              <a:t>. </a:t>
            </a:r>
            <a:r>
              <a:rPr lang="en-US" sz="2400" dirty="0">
                <a:solidFill>
                  <a:schemeClr val="bg1"/>
                </a:solidFill>
                <a:latin typeface="ITC Stone Serif Std Medium"/>
              </a:rPr>
              <a:t>Therefore, </a:t>
            </a:r>
            <a:r>
              <a:rPr lang="en-US" sz="2400" b="1" i="1" u="sng" dirty="0">
                <a:solidFill>
                  <a:srgbClr val="FFFF00"/>
                </a:solidFill>
                <a:latin typeface="ITC Stone Serif Std Medium"/>
              </a:rPr>
              <a:t>low 25OHD levels may not always reflect a clinical problem. </a:t>
            </a:r>
            <a:endParaRPr lang="en-US" sz="2400" b="1" i="1" u="sng" dirty="0">
              <a:solidFill>
                <a:srgbClr val="FFFF00"/>
              </a:solidFill>
            </a:endParaRPr>
          </a:p>
        </p:txBody>
      </p:sp>
    </p:spTree>
    <p:extLst>
      <p:ext uri="{BB962C8B-B14F-4D97-AF65-F5344CB8AC3E}">
        <p14:creationId xmlns:p14="http://schemas.microsoft.com/office/powerpoint/2010/main" val="243250243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3255" y="851150"/>
            <a:ext cx="11361107" cy="1200329"/>
          </a:xfrm>
          <a:prstGeom prst="rect">
            <a:avLst/>
          </a:prstGeom>
        </p:spPr>
        <p:txBody>
          <a:bodyPr wrap="square">
            <a:spAutoFit/>
          </a:bodyPr>
          <a:lstStyle/>
          <a:p>
            <a:pPr>
              <a:lnSpc>
                <a:spcPct val="150000"/>
              </a:lnSpc>
            </a:pPr>
            <a:r>
              <a:rPr lang="en-US" sz="2400" b="1" u="sng" dirty="0">
                <a:solidFill>
                  <a:schemeClr val="bg1"/>
                </a:solidFill>
                <a:latin typeface="ITC Stone Serif Std Bold"/>
              </a:rPr>
              <a:t>R.6.1. </a:t>
            </a:r>
            <a:r>
              <a:rPr lang="en-US" sz="2400" dirty="0">
                <a:solidFill>
                  <a:schemeClr val="bg1"/>
                </a:solidFill>
                <a:latin typeface="ITC Stone Serif Std Medium"/>
              </a:rPr>
              <a:t>We recommend that </a:t>
            </a:r>
            <a:r>
              <a:rPr lang="en-US" sz="2400" b="1" i="1" dirty="0">
                <a:solidFill>
                  <a:srgbClr val="FFFF00"/>
                </a:solidFill>
                <a:latin typeface="ITC Stone Serif Std Medium"/>
              </a:rPr>
              <a:t>testing for IGF1/GH is not routinely applied </a:t>
            </a:r>
            <a:r>
              <a:rPr lang="en-US" sz="2400" dirty="0">
                <a:solidFill>
                  <a:schemeClr val="bg1"/>
                </a:solidFill>
                <a:latin typeface="ITC Stone Serif Std Medium"/>
              </a:rPr>
              <a:t>in obesity (+000). </a:t>
            </a:r>
            <a:endParaRPr lang="en-US" sz="2400" dirty="0">
              <a:solidFill>
                <a:schemeClr val="bg1"/>
              </a:solidFill>
            </a:endParaRPr>
          </a:p>
        </p:txBody>
      </p:sp>
      <p:sp>
        <p:nvSpPr>
          <p:cNvPr id="3" name="Rectangle 2"/>
          <p:cNvSpPr/>
          <p:nvPr/>
        </p:nvSpPr>
        <p:spPr>
          <a:xfrm>
            <a:off x="363253" y="2163856"/>
            <a:ext cx="11361107" cy="1754326"/>
          </a:xfrm>
          <a:prstGeom prst="rect">
            <a:avLst/>
          </a:prstGeom>
        </p:spPr>
        <p:txBody>
          <a:bodyPr wrap="square">
            <a:spAutoFit/>
          </a:bodyPr>
          <a:lstStyle/>
          <a:p>
            <a:pPr>
              <a:lnSpc>
                <a:spcPct val="150000"/>
              </a:lnSpc>
            </a:pPr>
            <a:r>
              <a:rPr lang="en-US" sz="2400" b="1" u="sng" dirty="0">
                <a:solidFill>
                  <a:schemeClr val="bg1"/>
                </a:solidFill>
                <a:latin typeface="ITC Stone Serif Std Bold"/>
              </a:rPr>
              <a:t>R.6.2.</a:t>
            </a:r>
            <a:r>
              <a:rPr lang="en-US" sz="2400" b="1" dirty="0">
                <a:solidFill>
                  <a:schemeClr val="bg1"/>
                </a:solidFill>
                <a:latin typeface="ITC Stone Serif Std Bold"/>
              </a:rPr>
              <a:t> </a:t>
            </a:r>
            <a:r>
              <a:rPr lang="en-US" sz="2400" dirty="0">
                <a:solidFill>
                  <a:schemeClr val="bg1"/>
                </a:solidFill>
                <a:latin typeface="ITC Stone Serif Std Medium"/>
              </a:rPr>
              <a:t>We suggest testing for IGF1/GH </a:t>
            </a:r>
            <a:r>
              <a:rPr lang="en-US" sz="2400" dirty="0">
                <a:solidFill>
                  <a:srgbClr val="FFFF00"/>
                </a:solidFill>
                <a:latin typeface="ITC Stone Serif Std Medium"/>
              </a:rPr>
              <a:t>only in patients with suspected hypopituitarism; </a:t>
            </a:r>
            <a:r>
              <a:rPr lang="en-US" sz="2400" dirty="0">
                <a:solidFill>
                  <a:schemeClr val="bg1"/>
                </a:solidFill>
                <a:latin typeface="ITC Stone Serif Std Medium"/>
              </a:rPr>
              <a:t>if tested a dynamic test should be performed as a minimum (+000). </a:t>
            </a:r>
            <a:endParaRPr lang="en-US" sz="2400" dirty="0">
              <a:solidFill>
                <a:schemeClr val="bg1"/>
              </a:solidFill>
            </a:endParaRPr>
          </a:p>
        </p:txBody>
      </p:sp>
      <p:sp>
        <p:nvSpPr>
          <p:cNvPr id="4" name="Rectangle 3"/>
          <p:cNvSpPr/>
          <p:nvPr/>
        </p:nvSpPr>
        <p:spPr>
          <a:xfrm>
            <a:off x="363253" y="4086244"/>
            <a:ext cx="11361107" cy="1200329"/>
          </a:xfrm>
          <a:prstGeom prst="rect">
            <a:avLst/>
          </a:prstGeom>
        </p:spPr>
        <p:txBody>
          <a:bodyPr wrap="square">
            <a:spAutoFit/>
          </a:bodyPr>
          <a:lstStyle/>
          <a:p>
            <a:pPr>
              <a:lnSpc>
                <a:spcPct val="150000"/>
              </a:lnSpc>
            </a:pPr>
            <a:r>
              <a:rPr lang="en-US" sz="2400" b="1" u="sng" dirty="0">
                <a:solidFill>
                  <a:schemeClr val="bg1"/>
                </a:solidFill>
                <a:latin typeface="ITC Stone Serif Std Bold"/>
              </a:rPr>
              <a:t>R.6.3. </a:t>
            </a:r>
            <a:r>
              <a:rPr lang="en-US" sz="2400" dirty="0">
                <a:solidFill>
                  <a:schemeClr val="bg1"/>
                </a:solidFill>
                <a:latin typeface="ITC Stone Serif Std Medium"/>
              </a:rPr>
              <a:t>We recommend </a:t>
            </a:r>
            <a:r>
              <a:rPr lang="en-US" sz="2400" i="1" u="sng" dirty="0">
                <a:solidFill>
                  <a:srgbClr val="FFFF00"/>
                </a:solidFill>
                <a:latin typeface="ITC Stone Serif Std Medium"/>
              </a:rPr>
              <a:t>not to use GH to treat obesity </a:t>
            </a:r>
            <a:r>
              <a:rPr lang="en-US" sz="2400" dirty="0">
                <a:solidFill>
                  <a:schemeClr val="bg1"/>
                </a:solidFill>
                <a:latin typeface="ITC Stone Serif Std Medium"/>
              </a:rPr>
              <a:t>in patients with </a:t>
            </a:r>
            <a:r>
              <a:rPr lang="en-US" sz="2400" b="1" i="1" u="sng" dirty="0">
                <a:solidFill>
                  <a:schemeClr val="bg1"/>
                </a:solidFill>
                <a:latin typeface="ITC Stone Serif Std Medium"/>
              </a:rPr>
              <a:t>normal GH </a:t>
            </a:r>
            <a:r>
              <a:rPr lang="en-US" sz="2400" dirty="0">
                <a:solidFill>
                  <a:schemeClr val="bg1"/>
                </a:solidFill>
                <a:latin typeface="ITC Stone Serif Std Medium"/>
              </a:rPr>
              <a:t>levels (+000). </a:t>
            </a:r>
            <a:endParaRPr lang="en-US" sz="2400" dirty="0">
              <a:solidFill>
                <a:schemeClr val="bg1"/>
              </a:solidFill>
            </a:endParaRPr>
          </a:p>
        </p:txBody>
      </p:sp>
      <p:sp>
        <p:nvSpPr>
          <p:cNvPr id="5" name="Rectangle 4"/>
          <p:cNvSpPr/>
          <p:nvPr/>
        </p:nvSpPr>
        <p:spPr>
          <a:xfrm>
            <a:off x="363253" y="5395003"/>
            <a:ext cx="11361107" cy="1200329"/>
          </a:xfrm>
          <a:prstGeom prst="rect">
            <a:avLst/>
          </a:prstGeom>
        </p:spPr>
        <p:txBody>
          <a:bodyPr wrap="square">
            <a:spAutoFit/>
          </a:bodyPr>
          <a:lstStyle/>
          <a:p>
            <a:pPr>
              <a:lnSpc>
                <a:spcPct val="150000"/>
              </a:lnSpc>
            </a:pPr>
            <a:r>
              <a:rPr lang="en-US" sz="2400" b="1" u="sng" dirty="0">
                <a:solidFill>
                  <a:schemeClr val="bg1"/>
                </a:solidFill>
                <a:latin typeface="ITC Stone Serif Std Bold"/>
              </a:rPr>
              <a:t>R.6.4.</a:t>
            </a:r>
            <a:r>
              <a:rPr lang="en-US" sz="2400" b="1" dirty="0">
                <a:solidFill>
                  <a:schemeClr val="bg1"/>
                </a:solidFill>
                <a:latin typeface="ITC Stone Serif Std Bold"/>
              </a:rPr>
              <a:t> </a:t>
            </a:r>
            <a:r>
              <a:rPr lang="en-US" sz="2400" dirty="0">
                <a:solidFill>
                  <a:schemeClr val="bg1"/>
                </a:solidFill>
                <a:latin typeface="ITC Stone Serif Std Medium"/>
              </a:rPr>
              <a:t>We suggest </a:t>
            </a:r>
            <a:r>
              <a:rPr lang="en-US" sz="2400" i="1" dirty="0">
                <a:solidFill>
                  <a:srgbClr val="FFFF00"/>
                </a:solidFill>
                <a:latin typeface="ITC Stone Serif Std Medium"/>
              </a:rPr>
              <a:t>not to perform routine tests for vitamin D deficiency </a:t>
            </a:r>
            <a:r>
              <a:rPr lang="en-US" sz="2400" dirty="0">
                <a:solidFill>
                  <a:schemeClr val="bg1"/>
                </a:solidFill>
                <a:latin typeface="ITC Stone Serif Std Medium"/>
              </a:rPr>
              <a:t>in patients with obesity (+000). </a:t>
            </a:r>
            <a:endParaRPr lang="en-US" sz="2400" dirty="0">
              <a:solidFill>
                <a:schemeClr val="bg1"/>
              </a:solidFill>
            </a:endParaRPr>
          </a:p>
        </p:txBody>
      </p:sp>
    </p:spTree>
    <p:extLst>
      <p:ext uri="{BB962C8B-B14F-4D97-AF65-F5344CB8AC3E}">
        <p14:creationId xmlns:p14="http://schemas.microsoft.com/office/powerpoint/2010/main" val="103358752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4462" y="875603"/>
            <a:ext cx="11957537" cy="2248693"/>
          </a:xfrm>
          <a:prstGeom prst="rect">
            <a:avLst/>
          </a:prstGeom>
        </p:spPr>
        <p:txBody>
          <a:bodyPr wrap="square">
            <a:spAutoFit/>
          </a:bodyPr>
          <a:lstStyle/>
          <a:p>
            <a:pPr>
              <a:lnSpc>
                <a:spcPct val="150000"/>
              </a:lnSpc>
            </a:pPr>
            <a:r>
              <a:rPr lang="en-US" sz="2400" dirty="0">
                <a:solidFill>
                  <a:schemeClr val="bg1"/>
                </a:solidFill>
                <a:latin typeface="ITC Stone Serif Std Medium"/>
              </a:rPr>
              <a:t>The prevalence of secondary hyperparathyroidism (sHPT) related to vitamin D deficiency in obesity was reported to be </a:t>
            </a:r>
            <a:r>
              <a:rPr lang="en-US" sz="2400" b="1" i="1" dirty="0">
                <a:solidFill>
                  <a:srgbClr val="FFFF00"/>
                </a:solidFill>
                <a:latin typeface="ITC Stone Serif Std Medium"/>
              </a:rPr>
              <a:t>over 20% </a:t>
            </a:r>
            <a:r>
              <a:rPr lang="en-US" sz="2400" b="1" i="1" dirty="0" smtClean="0">
                <a:solidFill>
                  <a:srgbClr val="FFFF00"/>
                </a:solidFill>
                <a:latin typeface="ITC Stone Serif Std Medium"/>
              </a:rPr>
              <a:t> </a:t>
            </a:r>
            <a:r>
              <a:rPr lang="en-US" sz="2400" dirty="0">
                <a:solidFill>
                  <a:schemeClr val="bg1"/>
                </a:solidFill>
                <a:latin typeface="ITC Stone Serif Std Medium"/>
              </a:rPr>
              <a:t>and increased up </a:t>
            </a:r>
            <a:r>
              <a:rPr lang="en-US" sz="2400" b="1" i="1" dirty="0">
                <a:solidFill>
                  <a:srgbClr val="FFFF00"/>
                </a:solidFill>
                <a:latin typeface="ITC Stone Serif Std Medium"/>
              </a:rPr>
              <a:t>to 71% </a:t>
            </a:r>
            <a:r>
              <a:rPr lang="en-US" sz="2400" dirty="0">
                <a:solidFill>
                  <a:schemeClr val="bg1"/>
                </a:solidFill>
                <a:latin typeface="ITC Stone Serif Std Medium"/>
              </a:rPr>
              <a:t>depending on vitamin D status </a:t>
            </a:r>
            <a:r>
              <a:rPr lang="en-US" sz="2400" dirty="0" smtClean="0">
                <a:solidFill>
                  <a:schemeClr val="bg1"/>
                </a:solidFill>
                <a:latin typeface="ITC Stone Serif Std Medium"/>
              </a:rPr>
              <a:t>, </a:t>
            </a:r>
            <a:r>
              <a:rPr lang="en-US" sz="2400" dirty="0">
                <a:solidFill>
                  <a:schemeClr val="bg1"/>
                </a:solidFill>
                <a:latin typeface="ITC Stone Serif Std Medium"/>
              </a:rPr>
              <a:t>while the threshold for parathyroid stimulation can be widely variable .</a:t>
            </a:r>
            <a:endParaRPr lang="en-US" sz="2400" dirty="0">
              <a:solidFill>
                <a:schemeClr val="bg1"/>
              </a:solidFill>
            </a:endParaRPr>
          </a:p>
        </p:txBody>
      </p:sp>
      <p:sp>
        <p:nvSpPr>
          <p:cNvPr id="3" name="Rectangle 2"/>
          <p:cNvSpPr/>
          <p:nvPr/>
        </p:nvSpPr>
        <p:spPr>
          <a:xfrm>
            <a:off x="234463" y="3900157"/>
            <a:ext cx="11957537" cy="1754326"/>
          </a:xfrm>
          <a:prstGeom prst="rect">
            <a:avLst/>
          </a:prstGeom>
        </p:spPr>
        <p:txBody>
          <a:bodyPr wrap="square">
            <a:spAutoFit/>
          </a:bodyPr>
          <a:lstStyle/>
          <a:p>
            <a:pPr>
              <a:lnSpc>
                <a:spcPct val="150000"/>
              </a:lnSpc>
            </a:pPr>
            <a:r>
              <a:rPr lang="en-US" sz="2400" dirty="0">
                <a:solidFill>
                  <a:srgbClr val="FFFF00"/>
                </a:solidFill>
                <a:latin typeface="ITC Stone Serif Std Medium"/>
              </a:rPr>
              <a:t>measurement of 25OHD and PTH </a:t>
            </a:r>
            <a:r>
              <a:rPr lang="en-US" sz="2400" dirty="0">
                <a:solidFill>
                  <a:schemeClr val="bg1"/>
                </a:solidFill>
                <a:latin typeface="ITC Stone Serif Std Medium"/>
              </a:rPr>
              <a:t>should be made for patients with obesity submitted to </a:t>
            </a:r>
            <a:r>
              <a:rPr lang="en-US" sz="2400" b="1" i="1" u="sng" dirty="0">
                <a:solidFill>
                  <a:schemeClr val="bg1"/>
                </a:solidFill>
                <a:latin typeface="ITC Stone Serif Std Medium"/>
              </a:rPr>
              <a:t>bariatric procedures</a:t>
            </a:r>
            <a:r>
              <a:rPr lang="en-US" sz="2400" dirty="0">
                <a:solidFill>
                  <a:schemeClr val="bg1"/>
                </a:solidFill>
                <a:latin typeface="ITC Stone Serif Std Medium"/>
              </a:rPr>
              <a:t>. The </a:t>
            </a:r>
            <a:r>
              <a:rPr lang="en-US" sz="2400" b="1" i="1" u="sng" dirty="0">
                <a:solidFill>
                  <a:schemeClr val="bg1"/>
                </a:solidFill>
                <a:latin typeface="ITC Stone Serif Std Medium"/>
              </a:rPr>
              <a:t>prevalence of sHPT </a:t>
            </a:r>
            <a:r>
              <a:rPr lang="en-US" sz="2400" dirty="0">
                <a:solidFill>
                  <a:schemeClr val="bg1"/>
                </a:solidFill>
                <a:latin typeface="ITC Stone Serif Std Medium"/>
              </a:rPr>
              <a:t>was observed to increase up to </a:t>
            </a:r>
            <a:r>
              <a:rPr lang="en-US" sz="2400" dirty="0">
                <a:solidFill>
                  <a:srgbClr val="FFFF00"/>
                </a:solidFill>
                <a:latin typeface="ITC Stone Serif Std Medium"/>
              </a:rPr>
              <a:t>50% in patients 2 years </a:t>
            </a:r>
            <a:r>
              <a:rPr lang="en-US" sz="2400" dirty="0">
                <a:solidFill>
                  <a:schemeClr val="bg1"/>
                </a:solidFill>
                <a:latin typeface="ITC Stone Serif Std Medium"/>
              </a:rPr>
              <a:t>after bariatric surgical interventions. </a:t>
            </a:r>
            <a:endParaRPr lang="en-US" sz="2400" dirty="0">
              <a:solidFill>
                <a:schemeClr val="bg1"/>
              </a:solidFill>
            </a:endParaRPr>
          </a:p>
        </p:txBody>
      </p:sp>
    </p:spTree>
    <p:extLst>
      <p:ext uri="{BB962C8B-B14F-4D97-AF65-F5344CB8AC3E}">
        <p14:creationId xmlns:p14="http://schemas.microsoft.com/office/powerpoint/2010/main" val="337984461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6948" y="517379"/>
            <a:ext cx="11746523" cy="1754326"/>
          </a:xfrm>
          <a:prstGeom prst="rect">
            <a:avLst/>
          </a:prstGeom>
        </p:spPr>
        <p:txBody>
          <a:bodyPr wrap="square">
            <a:spAutoFit/>
          </a:bodyPr>
          <a:lstStyle/>
          <a:p>
            <a:pPr>
              <a:lnSpc>
                <a:spcPct val="150000"/>
              </a:lnSpc>
            </a:pPr>
            <a:r>
              <a:rPr lang="en-US" sz="2400" b="1" i="1" u="sng" dirty="0">
                <a:solidFill>
                  <a:srgbClr val="FFFF00"/>
                </a:solidFill>
                <a:latin typeface="ITC Stone Serif Std Medium"/>
              </a:rPr>
              <a:t>Serum leptin </a:t>
            </a:r>
            <a:r>
              <a:rPr lang="en-US" sz="2400" dirty="0">
                <a:solidFill>
                  <a:schemeClr val="bg1"/>
                </a:solidFill>
                <a:latin typeface="ITC Stone Serif Std Medium"/>
              </a:rPr>
              <a:t>concentration is </a:t>
            </a:r>
            <a:r>
              <a:rPr lang="en-US" sz="2400" u="sng" dirty="0">
                <a:solidFill>
                  <a:schemeClr val="bg1"/>
                </a:solidFill>
                <a:latin typeface="ITC Stone Serif Std Medium"/>
              </a:rPr>
              <a:t>increased</a:t>
            </a:r>
            <a:r>
              <a:rPr lang="en-US" sz="2400" dirty="0">
                <a:solidFill>
                  <a:schemeClr val="bg1"/>
                </a:solidFill>
                <a:latin typeface="ITC Stone Serif Std Medium"/>
              </a:rPr>
              <a:t> in patients with </a:t>
            </a:r>
            <a:r>
              <a:rPr lang="en-US" sz="2400" u="sng" dirty="0">
                <a:solidFill>
                  <a:schemeClr val="bg1"/>
                </a:solidFill>
                <a:latin typeface="ITC Stone Serif Std Medium"/>
              </a:rPr>
              <a:t>simple </a:t>
            </a:r>
            <a:r>
              <a:rPr lang="en-US" sz="2400" u="sng" dirty="0" smtClean="0">
                <a:solidFill>
                  <a:schemeClr val="bg1"/>
                </a:solidFill>
                <a:latin typeface="ITC Stone Serif Std Medium"/>
              </a:rPr>
              <a:t>obesity </a:t>
            </a:r>
            <a:r>
              <a:rPr lang="en-US" sz="2400" dirty="0" smtClean="0">
                <a:solidFill>
                  <a:schemeClr val="bg1"/>
                </a:solidFill>
                <a:latin typeface="ITC Stone Serif Std Medium"/>
              </a:rPr>
              <a:t>and </a:t>
            </a:r>
            <a:r>
              <a:rPr lang="en-US" sz="2400" dirty="0">
                <a:solidFill>
                  <a:schemeClr val="bg1"/>
                </a:solidFill>
              </a:rPr>
              <a:t>Measurements of serum leptin levels should only be considered in </a:t>
            </a:r>
            <a:r>
              <a:rPr lang="en-US" sz="2400" dirty="0">
                <a:solidFill>
                  <a:srgbClr val="FFFF00"/>
                </a:solidFill>
              </a:rPr>
              <a:t>severe early-onset obesity </a:t>
            </a:r>
            <a:r>
              <a:rPr lang="en-US" sz="2400" dirty="0">
                <a:solidFill>
                  <a:schemeClr val="bg1"/>
                </a:solidFill>
              </a:rPr>
              <a:t>to rule-out missense </a:t>
            </a:r>
            <a:r>
              <a:rPr lang="en-US" sz="2400" i="1" u="sng" dirty="0">
                <a:solidFill>
                  <a:srgbClr val="FFFF00"/>
                </a:solidFill>
              </a:rPr>
              <a:t>leptin gene </a:t>
            </a:r>
            <a:r>
              <a:rPr lang="en-US" sz="2400" i="1" u="sng" dirty="0" smtClean="0">
                <a:solidFill>
                  <a:srgbClr val="FFFF00"/>
                </a:solidFill>
              </a:rPr>
              <a:t>mutations</a:t>
            </a:r>
            <a:r>
              <a:rPr lang="en-US" sz="2400" dirty="0" smtClean="0">
                <a:solidFill>
                  <a:schemeClr val="bg1"/>
                </a:solidFill>
              </a:rPr>
              <a:t>. </a:t>
            </a:r>
            <a:endParaRPr lang="en-US" sz="2400" dirty="0">
              <a:solidFill>
                <a:schemeClr val="bg1"/>
              </a:solidFill>
            </a:endParaRPr>
          </a:p>
        </p:txBody>
      </p:sp>
      <p:sp>
        <p:nvSpPr>
          <p:cNvPr id="3" name="Rectangle 2"/>
          <p:cNvSpPr/>
          <p:nvPr/>
        </p:nvSpPr>
        <p:spPr>
          <a:xfrm>
            <a:off x="196947" y="2866684"/>
            <a:ext cx="11746523" cy="461665"/>
          </a:xfrm>
          <a:prstGeom prst="rect">
            <a:avLst/>
          </a:prstGeom>
        </p:spPr>
        <p:txBody>
          <a:bodyPr wrap="square">
            <a:spAutoFit/>
          </a:bodyPr>
          <a:lstStyle/>
          <a:p>
            <a:r>
              <a:rPr lang="en-US" sz="2400" dirty="0">
                <a:solidFill>
                  <a:schemeClr val="bg1"/>
                </a:solidFill>
                <a:latin typeface="ITC Stone Serif Std Medium"/>
              </a:rPr>
              <a:t>mutations are </a:t>
            </a:r>
            <a:r>
              <a:rPr lang="en-US" sz="2400" dirty="0">
                <a:solidFill>
                  <a:srgbClr val="FFFF00"/>
                </a:solidFill>
                <a:latin typeface="ITC Stone Serif Std Medium"/>
              </a:rPr>
              <a:t>extremely rare </a:t>
            </a:r>
            <a:r>
              <a:rPr lang="en-US" sz="2400" dirty="0">
                <a:solidFill>
                  <a:schemeClr val="bg1"/>
                </a:solidFill>
                <a:latin typeface="ITC Stone Serif Std Medium"/>
              </a:rPr>
              <a:t>and lead to undetectable circulating leptin </a:t>
            </a:r>
            <a:r>
              <a:rPr lang="en-US" sz="2400" dirty="0" smtClean="0">
                <a:solidFill>
                  <a:schemeClr val="bg1"/>
                </a:solidFill>
                <a:latin typeface="ITC Stone Serif Std Medium"/>
              </a:rPr>
              <a:t>levels.</a:t>
            </a:r>
            <a:endParaRPr lang="en-US" sz="2400" dirty="0">
              <a:solidFill>
                <a:schemeClr val="bg1"/>
              </a:solidFill>
            </a:endParaRPr>
          </a:p>
        </p:txBody>
      </p:sp>
      <p:sp>
        <p:nvSpPr>
          <p:cNvPr id="4" name="Rectangle 3"/>
          <p:cNvSpPr/>
          <p:nvPr/>
        </p:nvSpPr>
        <p:spPr>
          <a:xfrm>
            <a:off x="196947" y="3923329"/>
            <a:ext cx="11746523" cy="2248693"/>
          </a:xfrm>
          <a:prstGeom prst="rect">
            <a:avLst/>
          </a:prstGeom>
        </p:spPr>
        <p:txBody>
          <a:bodyPr wrap="square">
            <a:spAutoFit/>
          </a:bodyPr>
          <a:lstStyle/>
          <a:p>
            <a:pPr>
              <a:lnSpc>
                <a:spcPct val="150000"/>
              </a:lnSpc>
            </a:pPr>
            <a:r>
              <a:rPr lang="en-US" sz="2400" u="sng" dirty="0">
                <a:solidFill>
                  <a:srgbClr val="FFFF00"/>
                </a:solidFill>
                <a:latin typeface="ITC Stone Serif Std Medium"/>
              </a:rPr>
              <a:t>Typical features </a:t>
            </a:r>
            <a:r>
              <a:rPr lang="en-US" sz="2400" dirty="0">
                <a:solidFill>
                  <a:schemeClr val="bg1"/>
                </a:solidFill>
                <a:latin typeface="ITC Stone Serif Std Medium"/>
              </a:rPr>
              <a:t>suggestive of missense leptin gene mutations are </a:t>
            </a:r>
            <a:r>
              <a:rPr lang="en-US" sz="2400" dirty="0">
                <a:solidFill>
                  <a:srgbClr val="FFFF00"/>
                </a:solidFill>
                <a:latin typeface="ITC Stone Serif Std Medium"/>
              </a:rPr>
              <a:t>normal birth weight </a:t>
            </a:r>
            <a:r>
              <a:rPr lang="en-US" sz="2400" dirty="0">
                <a:solidFill>
                  <a:schemeClr val="bg1"/>
                </a:solidFill>
                <a:latin typeface="ITC Stone Serif Std Medium"/>
              </a:rPr>
              <a:t>with </a:t>
            </a:r>
            <a:r>
              <a:rPr lang="en-US" sz="2400" dirty="0">
                <a:solidFill>
                  <a:srgbClr val="FFFF00"/>
                </a:solidFill>
                <a:latin typeface="ITC Stone Serif Std Medium"/>
              </a:rPr>
              <a:t>rapid weight gain in the first months </a:t>
            </a:r>
            <a:r>
              <a:rPr lang="en-US" sz="2400" dirty="0">
                <a:solidFill>
                  <a:schemeClr val="bg1"/>
                </a:solidFill>
                <a:latin typeface="ITC Stone Serif Std Medium"/>
              </a:rPr>
              <a:t>after delivery leading to severe obesity </a:t>
            </a:r>
            <a:r>
              <a:rPr lang="en-US" sz="2400" dirty="0" smtClean="0">
                <a:solidFill>
                  <a:schemeClr val="bg1"/>
                </a:solidFill>
                <a:latin typeface="ITC Stone Serif Std Medium"/>
              </a:rPr>
              <a:t> </a:t>
            </a:r>
            <a:r>
              <a:rPr lang="en-US" sz="2400" dirty="0">
                <a:solidFill>
                  <a:schemeClr val="bg1"/>
                </a:solidFill>
                <a:latin typeface="ITC Stone Serif Std Medium"/>
              </a:rPr>
              <a:t>along with </a:t>
            </a:r>
            <a:r>
              <a:rPr lang="en-US" sz="2400" dirty="0">
                <a:solidFill>
                  <a:srgbClr val="FFFF00"/>
                </a:solidFill>
                <a:latin typeface="ITC Stone Serif Std Medium"/>
              </a:rPr>
              <a:t>extreme hyperphagia </a:t>
            </a:r>
            <a:r>
              <a:rPr lang="en-US" sz="2400" dirty="0">
                <a:solidFill>
                  <a:schemeClr val="bg1"/>
                </a:solidFill>
                <a:latin typeface="ITC Stone Serif Std Medium"/>
              </a:rPr>
              <a:t>(food intake 3–5-fold higher compared to healthy children), and </a:t>
            </a:r>
            <a:r>
              <a:rPr lang="en-US" sz="2400" dirty="0">
                <a:solidFill>
                  <a:srgbClr val="FFFF00"/>
                </a:solidFill>
                <a:latin typeface="ITC Stone Serif Std Medium"/>
              </a:rPr>
              <a:t>T-cell number and function abnormalities </a:t>
            </a:r>
            <a:r>
              <a:rPr lang="en-US" sz="2400" dirty="0">
                <a:solidFill>
                  <a:schemeClr val="bg1"/>
                </a:solidFill>
                <a:latin typeface="ITC Stone Serif Std Medium"/>
              </a:rPr>
              <a:t>with higher rates of </a:t>
            </a:r>
            <a:r>
              <a:rPr lang="en-US" sz="2400" dirty="0" smtClean="0">
                <a:solidFill>
                  <a:schemeClr val="bg1"/>
                </a:solidFill>
                <a:latin typeface="ITC Stone Serif Std Medium"/>
              </a:rPr>
              <a:t>infections. </a:t>
            </a:r>
            <a:endParaRPr lang="en-US" sz="2400" dirty="0">
              <a:solidFill>
                <a:schemeClr val="bg1"/>
              </a:solidFill>
            </a:endParaRPr>
          </a:p>
        </p:txBody>
      </p:sp>
    </p:spTree>
    <p:extLst>
      <p:ext uri="{BB962C8B-B14F-4D97-AF65-F5344CB8AC3E}">
        <p14:creationId xmlns:p14="http://schemas.microsoft.com/office/powerpoint/2010/main" val="2901287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489" y="451396"/>
            <a:ext cx="11563643" cy="1694695"/>
          </a:xfrm>
          <a:prstGeom prst="rect">
            <a:avLst/>
          </a:prstGeom>
        </p:spPr>
        <p:txBody>
          <a:bodyPr wrap="square">
            <a:spAutoFit/>
          </a:bodyPr>
          <a:lstStyle/>
          <a:p>
            <a:pPr>
              <a:lnSpc>
                <a:spcPct val="150000"/>
              </a:lnSpc>
            </a:pPr>
            <a:r>
              <a:rPr lang="en-US" sz="2400" b="1" i="1" dirty="0">
                <a:solidFill>
                  <a:schemeClr val="bg1"/>
                </a:solidFill>
                <a:latin typeface="ITC Stone Serif Std Medium"/>
              </a:rPr>
              <a:t>The endocrinologist </a:t>
            </a:r>
            <a:r>
              <a:rPr lang="en-US" sz="2400" dirty="0">
                <a:solidFill>
                  <a:schemeClr val="bg1"/>
                </a:solidFill>
                <a:latin typeface="ITC Stone Serif Std Medium"/>
              </a:rPr>
              <a:t>should be consulted </a:t>
            </a:r>
            <a:r>
              <a:rPr lang="en-US" sz="2400" dirty="0">
                <a:solidFill>
                  <a:srgbClr val="FFFF00"/>
                </a:solidFill>
                <a:latin typeface="ITC Stone Serif Std Medium"/>
              </a:rPr>
              <a:t>in case of clear suspicion of an endocrine disease </a:t>
            </a:r>
            <a:r>
              <a:rPr lang="en-US" sz="2400" dirty="0">
                <a:solidFill>
                  <a:schemeClr val="bg1"/>
                </a:solidFill>
                <a:latin typeface="ITC Stone Serif Std Medium"/>
              </a:rPr>
              <a:t>(e.g. endogenous hypercortisolism, hypogonadism in males or androgen excess in women). </a:t>
            </a:r>
            <a:endParaRPr lang="en-US" sz="2400" dirty="0">
              <a:solidFill>
                <a:schemeClr val="bg1"/>
              </a:solidFill>
            </a:endParaRPr>
          </a:p>
        </p:txBody>
      </p:sp>
      <p:sp>
        <p:nvSpPr>
          <p:cNvPr id="3" name="Rectangle 2"/>
          <p:cNvSpPr/>
          <p:nvPr/>
        </p:nvSpPr>
        <p:spPr>
          <a:xfrm>
            <a:off x="309489" y="2465252"/>
            <a:ext cx="11563643" cy="2308324"/>
          </a:xfrm>
          <a:prstGeom prst="rect">
            <a:avLst/>
          </a:prstGeom>
        </p:spPr>
        <p:txBody>
          <a:bodyPr wrap="square">
            <a:spAutoFit/>
          </a:bodyPr>
          <a:lstStyle/>
          <a:p>
            <a:pPr>
              <a:lnSpc>
                <a:spcPct val="150000"/>
              </a:lnSpc>
            </a:pPr>
            <a:r>
              <a:rPr lang="en-US" sz="2400" b="1" i="1" dirty="0">
                <a:solidFill>
                  <a:schemeClr val="bg1"/>
                </a:solidFill>
                <a:latin typeface="ITC Stone Serif Std Medium"/>
              </a:rPr>
              <a:t>In addition</a:t>
            </a:r>
            <a:r>
              <a:rPr lang="en-US" sz="2400" dirty="0">
                <a:solidFill>
                  <a:schemeClr val="bg1"/>
                </a:solidFill>
                <a:latin typeface="ITC Stone Serif Std Medium"/>
              </a:rPr>
              <a:t>, because the prevalence of endocrine disturbances is related to obesity severity, and because clinical signs and symptoms of endocrine conditions can be difficult to distinguish from obesity, we suggest that in patients with </a:t>
            </a:r>
            <a:r>
              <a:rPr lang="en-US" sz="2400" b="1" i="1" dirty="0">
                <a:solidFill>
                  <a:srgbClr val="FFFF00"/>
                </a:solidFill>
                <a:latin typeface="ITC Stone Serif Std Medium"/>
              </a:rPr>
              <a:t>morbid obesity a </a:t>
            </a:r>
            <a:r>
              <a:rPr lang="en-US" sz="2400" b="1" i="1" dirty="0" smtClean="0">
                <a:solidFill>
                  <a:srgbClr val="FFFF00"/>
                </a:solidFill>
                <a:latin typeface="ITC Stone Serif Std Medium"/>
              </a:rPr>
              <a:t>referral </a:t>
            </a:r>
            <a:r>
              <a:rPr lang="en-US" sz="2400" b="1" i="1" dirty="0" smtClean="0">
                <a:solidFill>
                  <a:srgbClr val="FFFF00"/>
                </a:solidFill>
              </a:rPr>
              <a:t>to </a:t>
            </a:r>
            <a:r>
              <a:rPr lang="en-US" sz="2400" b="1" i="1" dirty="0">
                <a:solidFill>
                  <a:srgbClr val="FFFF00"/>
                </a:solidFill>
              </a:rPr>
              <a:t>an endocrinologist is considered </a:t>
            </a:r>
            <a:r>
              <a:rPr lang="en-US" sz="2400" b="1" i="1" dirty="0" smtClean="0">
                <a:solidFill>
                  <a:srgbClr val="FFFF00"/>
                </a:solidFill>
                <a:latin typeface="ITC Stone Serif Std Medium"/>
              </a:rPr>
              <a:t> </a:t>
            </a:r>
            <a:endParaRPr lang="en-US" sz="2400" b="1" i="1" dirty="0">
              <a:solidFill>
                <a:srgbClr val="FFFF00"/>
              </a:solidFill>
            </a:endParaRPr>
          </a:p>
        </p:txBody>
      </p:sp>
      <p:sp>
        <p:nvSpPr>
          <p:cNvPr id="4" name="Rectangle 3"/>
          <p:cNvSpPr/>
          <p:nvPr/>
        </p:nvSpPr>
        <p:spPr>
          <a:xfrm>
            <a:off x="309488" y="5092737"/>
            <a:ext cx="11563643" cy="1140697"/>
          </a:xfrm>
          <a:prstGeom prst="rect">
            <a:avLst/>
          </a:prstGeom>
        </p:spPr>
        <p:txBody>
          <a:bodyPr wrap="square">
            <a:spAutoFit/>
          </a:bodyPr>
          <a:lstStyle/>
          <a:p>
            <a:pPr>
              <a:lnSpc>
                <a:spcPct val="150000"/>
              </a:lnSpc>
            </a:pPr>
            <a:r>
              <a:rPr lang="en-US" sz="2400" b="1" i="1" dirty="0">
                <a:solidFill>
                  <a:schemeClr val="bg1"/>
                </a:solidFill>
                <a:latin typeface="ITC Stone Serif Std Medium"/>
              </a:rPr>
              <a:t>Further reasons </a:t>
            </a:r>
            <a:r>
              <a:rPr lang="en-US" sz="2400" dirty="0">
                <a:solidFill>
                  <a:schemeClr val="bg1"/>
                </a:solidFill>
                <a:latin typeface="ITC Stone Serif Std Medium"/>
              </a:rPr>
              <a:t>for referral to the endocrinologist include </a:t>
            </a:r>
            <a:r>
              <a:rPr lang="en-US" sz="2400" i="1" dirty="0">
                <a:solidFill>
                  <a:srgbClr val="FFFF00"/>
                </a:solidFill>
                <a:latin typeface="ITC Stone Serif Std Medium"/>
              </a:rPr>
              <a:t>therapy-resistant obesity </a:t>
            </a:r>
            <a:r>
              <a:rPr lang="en-US" sz="2400" dirty="0">
                <a:solidFill>
                  <a:schemeClr val="bg1"/>
                </a:solidFill>
                <a:latin typeface="ITC Stone Serif Std Medium"/>
              </a:rPr>
              <a:t>and /or rapid weight gain and candidates for bariatric surgery. </a:t>
            </a:r>
            <a:endParaRPr lang="en-US" sz="2400" dirty="0">
              <a:solidFill>
                <a:schemeClr val="bg1"/>
              </a:solidFill>
            </a:endParaRPr>
          </a:p>
        </p:txBody>
      </p:sp>
    </p:spTree>
    <p:extLst>
      <p:ext uri="{BB962C8B-B14F-4D97-AF65-F5344CB8AC3E}">
        <p14:creationId xmlns:p14="http://schemas.microsoft.com/office/powerpoint/2010/main" val="420196970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5083" y="929697"/>
            <a:ext cx="11816862" cy="1694695"/>
          </a:xfrm>
          <a:prstGeom prst="rect">
            <a:avLst/>
          </a:prstGeom>
        </p:spPr>
        <p:txBody>
          <a:bodyPr wrap="square">
            <a:spAutoFit/>
          </a:bodyPr>
          <a:lstStyle/>
          <a:p>
            <a:pPr>
              <a:lnSpc>
                <a:spcPct val="150000"/>
              </a:lnSpc>
            </a:pPr>
            <a:r>
              <a:rPr lang="en-US" sz="2400" dirty="0">
                <a:solidFill>
                  <a:schemeClr val="bg1"/>
                </a:solidFill>
                <a:latin typeface="ITC Stone Serif Std Medium"/>
              </a:rPr>
              <a:t>Patients with </a:t>
            </a:r>
            <a:r>
              <a:rPr lang="en-US" sz="2400" b="1" u="sng" dirty="0">
                <a:solidFill>
                  <a:srgbClr val="FFFF00"/>
                </a:solidFill>
                <a:latin typeface="ITC Stone Serif Std Medium"/>
              </a:rPr>
              <a:t>leptin receptor gene mutations </a:t>
            </a:r>
            <a:r>
              <a:rPr lang="en-US" sz="2400" dirty="0">
                <a:solidFill>
                  <a:schemeClr val="bg1"/>
                </a:solidFill>
                <a:latin typeface="ITC Stone Serif Std Medium"/>
              </a:rPr>
              <a:t>have a similar phenotype to leptin gene mutation patients but their </a:t>
            </a:r>
            <a:r>
              <a:rPr lang="en-US" sz="2400" u="sng" dirty="0">
                <a:solidFill>
                  <a:schemeClr val="bg1"/>
                </a:solidFill>
                <a:latin typeface="ITC Stone Serif Std Medium"/>
              </a:rPr>
              <a:t>serum leptin concentrations are usually appropriate for the degree of obesity</a:t>
            </a:r>
            <a:r>
              <a:rPr lang="en-US" sz="2400" dirty="0">
                <a:solidFill>
                  <a:schemeClr val="bg1"/>
                </a:solidFill>
                <a:latin typeface="ITC Stone Serif Std Medium"/>
              </a:rPr>
              <a:t> </a:t>
            </a:r>
            <a:r>
              <a:rPr lang="en-US" sz="2400" dirty="0" smtClean="0">
                <a:solidFill>
                  <a:schemeClr val="bg1"/>
                </a:solidFill>
                <a:latin typeface="ITC Stone Serif Std Medium"/>
              </a:rPr>
              <a:t>.</a:t>
            </a:r>
            <a:endParaRPr lang="en-US" sz="2400" dirty="0">
              <a:solidFill>
                <a:schemeClr val="bg1"/>
              </a:solidFill>
            </a:endParaRPr>
          </a:p>
        </p:txBody>
      </p:sp>
      <p:sp>
        <p:nvSpPr>
          <p:cNvPr id="3" name="Rectangle 2"/>
          <p:cNvSpPr/>
          <p:nvPr/>
        </p:nvSpPr>
        <p:spPr>
          <a:xfrm>
            <a:off x="225083" y="3646939"/>
            <a:ext cx="11816862" cy="1754326"/>
          </a:xfrm>
          <a:prstGeom prst="rect">
            <a:avLst/>
          </a:prstGeom>
        </p:spPr>
        <p:txBody>
          <a:bodyPr wrap="square">
            <a:spAutoFit/>
          </a:bodyPr>
          <a:lstStyle/>
          <a:p>
            <a:pPr>
              <a:lnSpc>
                <a:spcPct val="150000"/>
              </a:lnSpc>
            </a:pPr>
            <a:r>
              <a:rPr lang="en-US" sz="2400" dirty="0">
                <a:solidFill>
                  <a:schemeClr val="bg1"/>
                </a:solidFill>
                <a:latin typeface="ITC Stone Serif Std Medium"/>
              </a:rPr>
              <a:t>Both leptin- and leptin-receptor gene mutations are associated with </a:t>
            </a:r>
            <a:r>
              <a:rPr lang="en-US" sz="2400" dirty="0">
                <a:solidFill>
                  <a:srgbClr val="FFFF00"/>
                </a:solidFill>
                <a:latin typeface="ITC Stone Serif Std Medium"/>
              </a:rPr>
              <a:t>hypothalamic hypothyroidism</a:t>
            </a:r>
            <a:r>
              <a:rPr lang="en-US" sz="2400" dirty="0">
                <a:solidFill>
                  <a:schemeClr val="bg1"/>
                </a:solidFill>
                <a:latin typeface="ITC Stone Serif Std Medium"/>
              </a:rPr>
              <a:t> (low FT4 and TSH levels), </a:t>
            </a:r>
            <a:r>
              <a:rPr lang="en-US" sz="2400" dirty="0">
                <a:solidFill>
                  <a:srgbClr val="FFFF00"/>
                </a:solidFill>
                <a:latin typeface="ITC Stone Serif Std Medium"/>
              </a:rPr>
              <a:t>growth hormone deficiency </a:t>
            </a:r>
            <a:r>
              <a:rPr lang="en-US" sz="2400" dirty="0">
                <a:solidFill>
                  <a:schemeClr val="bg1"/>
                </a:solidFill>
                <a:latin typeface="ITC Stone Serif Std Medium"/>
              </a:rPr>
              <a:t>(in some patients) and </a:t>
            </a:r>
            <a:r>
              <a:rPr lang="en-US" sz="2400" dirty="0">
                <a:solidFill>
                  <a:srgbClr val="FFFF00"/>
                </a:solidFill>
                <a:latin typeface="ITC Stone Serif Std Medium"/>
              </a:rPr>
              <a:t>lack of normal pubertal development </a:t>
            </a:r>
            <a:r>
              <a:rPr lang="en-US" sz="2400" dirty="0">
                <a:solidFill>
                  <a:schemeClr val="bg1"/>
                </a:solidFill>
                <a:latin typeface="ITC Stone Serif Std Medium"/>
              </a:rPr>
              <a:t>(in majority of patients</a:t>
            </a:r>
            <a:r>
              <a:rPr lang="en-US" sz="2400" dirty="0" smtClean="0">
                <a:solidFill>
                  <a:schemeClr val="bg1"/>
                </a:solidFill>
                <a:latin typeface="ITC Stone Serif Std Medium"/>
              </a:rPr>
              <a:t>). </a:t>
            </a:r>
            <a:endParaRPr lang="en-US" sz="2400" dirty="0">
              <a:solidFill>
                <a:schemeClr val="bg1"/>
              </a:solidFill>
            </a:endParaRPr>
          </a:p>
        </p:txBody>
      </p:sp>
    </p:spTree>
    <p:extLst>
      <p:ext uri="{BB962C8B-B14F-4D97-AF65-F5344CB8AC3E}">
        <p14:creationId xmlns:p14="http://schemas.microsoft.com/office/powerpoint/2010/main" val="128492700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6948" y="294474"/>
            <a:ext cx="11873132" cy="1140697"/>
          </a:xfrm>
          <a:prstGeom prst="rect">
            <a:avLst/>
          </a:prstGeom>
        </p:spPr>
        <p:txBody>
          <a:bodyPr wrap="square">
            <a:spAutoFit/>
          </a:bodyPr>
          <a:lstStyle/>
          <a:p>
            <a:pPr>
              <a:lnSpc>
                <a:spcPct val="150000"/>
              </a:lnSpc>
            </a:pPr>
            <a:r>
              <a:rPr lang="en-US" sz="2400" dirty="0">
                <a:solidFill>
                  <a:schemeClr val="bg1"/>
                </a:solidFill>
                <a:latin typeface="ITC Stone Serif Std Medium"/>
              </a:rPr>
              <a:t>Circulating </a:t>
            </a:r>
            <a:r>
              <a:rPr lang="en-US" sz="2400" b="1" i="1" u="sng" dirty="0">
                <a:solidFill>
                  <a:srgbClr val="FFFF00"/>
                </a:solidFill>
                <a:latin typeface="ITC Stone Serif Std Medium"/>
              </a:rPr>
              <a:t>ghrelin</a:t>
            </a:r>
            <a:r>
              <a:rPr lang="en-US" sz="2400" dirty="0">
                <a:solidFill>
                  <a:schemeClr val="bg1"/>
                </a:solidFill>
                <a:latin typeface="ITC Stone Serif Std Medium"/>
              </a:rPr>
              <a:t> levels are </a:t>
            </a:r>
            <a:r>
              <a:rPr lang="en-US" sz="2400" u="sng" dirty="0">
                <a:solidFill>
                  <a:schemeClr val="bg1"/>
                </a:solidFill>
                <a:latin typeface="ITC Stone Serif Std Medium"/>
              </a:rPr>
              <a:t>decreased</a:t>
            </a:r>
            <a:r>
              <a:rPr lang="en-US" sz="2400" dirty="0">
                <a:solidFill>
                  <a:schemeClr val="bg1"/>
                </a:solidFill>
                <a:latin typeface="ITC Stone Serif Std Medium"/>
              </a:rPr>
              <a:t> in patients with obesity compared to normal subjects and they tend to normalize in patients able to recover ideal body </a:t>
            </a:r>
            <a:r>
              <a:rPr lang="en-US" sz="2400" dirty="0" smtClean="0">
                <a:solidFill>
                  <a:schemeClr val="bg1"/>
                </a:solidFill>
                <a:latin typeface="ITC Stone Serif Std Medium"/>
              </a:rPr>
              <a:t>weight.</a:t>
            </a:r>
            <a:endParaRPr lang="en-US" sz="2400" dirty="0">
              <a:solidFill>
                <a:schemeClr val="bg1"/>
              </a:solidFill>
            </a:endParaRPr>
          </a:p>
        </p:txBody>
      </p:sp>
      <p:sp>
        <p:nvSpPr>
          <p:cNvPr id="4" name="Rectangle 3"/>
          <p:cNvSpPr/>
          <p:nvPr/>
        </p:nvSpPr>
        <p:spPr>
          <a:xfrm>
            <a:off x="196948" y="1910081"/>
            <a:ext cx="11873132" cy="1200329"/>
          </a:xfrm>
          <a:prstGeom prst="rect">
            <a:avLst/>
          </a:prstGeom>
        </p:spPr>
        <p:txBody>
          <a:bodyPr wrap="square">
            <a:spAutoFit/>
          </a:bodyPr>
          <a:lstStyle/>
          <a:p>
            <a:r>
              <a:rPr lang="en-US" sz="2400" b="1" i="1" dirty="0">
                <a:solidFill>
                  <a:srgbClr val="FFFF00"/>
                </a:solidFill>
                <a:latin typeface="ITC Stone Serif Std Medium"/>
              </a:rPr>
              <a:t>Bariatric surgery </a:t>
            </a:r>
            <a:r>
              <a:rPr lang="en-US" sz="2400" dirty="0">
                <a:solidFill>
                  <a:schemeClr val="bg1"/>
                </a:solidFill>
                <a:latin typeface="ITC Stone Serif Std Medium"/>
              </a:rPr>
              <a:t>in particular the operations that include </a:t>
            </a:r>
            <a:r>
              <a:rPr lang="en-US" sz="2400" i="1" u="sng" dirty="0">
                <a:solidFill>
                  <a:schemeClr val="bg1"/>
                </a:solidFill>
                <a:latin typeface="ITC Stone Serif Std Medium"/>
              </a:rPr>
              <a:t>resection of gastric fundus </a:t>
            </a:r>
            <a:r>
              <a:rPr lang="en-US" sz="2400" dirty="0">
                <a:solidFill>
                  <a:schemeClr val="bg1"/>
                </a:solidFill>
                <a:latin typeface="ITC Stone Serif Std Medium"/>
              </a:rPr>
              <a:t>decrease </a:t>
            </a:r>
            <a:r>
              <a:rPr lang="en-US" sz="2400" dirty="0" smtClean="0">
                <a:solidFill>
                  <a:schemeClr val="bg1"/>
                </a:solidFill>
                <a:latin typeface="ITC Stone Serif Std Medium"/>
              </a:rPr>
              <a:t>ghrelin </a:t>
            </a:r>
            <a:r>
              <a:rPr lang="en-US" sz="2400" dirty="0" smtClean="0">
                <a:solidFill>
                  <a:schemeClr val="bg1"/>
                </a:solidFill>
              </a:rPr>
              <a:t>levels </a:t>
            </a:r>
            <a:r>
              <a:rPr lang="en-US" sz="2400" dirty="0">
                <a:solidFill>
                  <a:schemeClr val="bg1"/>
                </a:solidFill>
              </a:rPr>
              <a:t>while </a:t>
            </a:r>
            <a:r>
              <a:rPr lang="en-US" sz="2400" i="1" u="sng" dirty="0">
                <a:solidFill>
                  <a:schemeClr val="bg1"/>
                </a:solidFill>
              </a:rPr>
              <a:t>diet-induced weight loss </a:t>
            </a:r>
            <a:r>
              <a:rPr lang="en-US" sz="2400" dirty="0">
                <a:solidFill>
                  <a:schemeClr val="bg1"/>
                </a:solidFill>
              </a:rPr>
              <a:t>usually increases ghrelin </a:t>
            </a:r>
            <a:r>
              <a:rPr lang="en-US" sz="2400" dirty="0" smtClean="0">
                <a:solidFill>
                  <a:schemeClr val="bg1"/>
                </a:solidFill>
              </a:rPr>
              <a:t>concentration. </a:t>
            </a:r>
            <a:r>
              <a:rPr lang="en-US" sz="2400" dirty="0" smtClean="0">
                <a:solidFill>
                  <a:schemeClr val="bg1"/>
                </a:solidFill>
                <a:latin typeface="ITC Stone Serif Std Medium"/>
              </a:rPr>
              <a:t> </a:t>
            </a:r>
            <a:endParaRPr lang="en-US" sz="2400" dirty="0">
              <a:solidFill>
                <a:schemeClr val="bg1"/>
              </a:solidFill>
            </a:endParaRPr>
          </a:p>
        </p:txBody>
      </p:sp>
      <p:sp>
        <p:nvSpPr>
          <p:cNvPr id="5" name="Rectangle 4"/>
          <p:cNvSpPr/>
          <p:nvPr/>
        </p:nvSpPr>
        <p:spPr>
          <a:xfrm>
            <a:off x="196948" y="3585320"/>
            <a:ext cx="11873132" cy="1140697"/>
          </a:xfrm>
          <a:prstGeom prst="rect">
            <a:avLst/>
          </a:prstGeom>
        </p:spPr>
        <p:txBody>
          <a:bodyPr wrap="square">
            <a:spAutoFit/>
          </a:bodyPr>
          <a:lstStyle/>
          <a:p>
            <a:pPr>
              <a:lnSpc>
                <a:spcPct val="150000"/>
              </a:lnSpc>
            </a:pPr>
            <a:r>
              <a:rPr lang="en-US" sz="2400" i="1" u="sng" dirty="0">
                <a:solidFill>
                  <a:schemeClr val="bg1"/>
                </a:solidFill>
                <a:latin typeface="ITC Stone Serif Std Medium"/>
              </a:rPr>
              <a:t>The only specific obesity syndrome </a:t>
            </a:r>
            <a:r>
              <a:rPr lang="en-US" sz="2400" dirty="0">
                <a:solidFill>
                  <a:schemeClr val="bg1"/>
                </a:solidFill>
                <a:latin typeface="ITC Stone Serif Std Medium"/>
              </a:rPr>
              <a:t>where increased ghrelin levels were described and could potentially contribute to weight gain are patients with </a:t>
            </a:r>
            <a:r>
              <a:rPr lang="en-US" sz="2400" b="1" i="1" u="sng" dirty="0">
                <a:solidFill>
                  <a:srgbClr val="FFFF00"/>
                </a:solidFill>
                <a:latin typeface="ITC Stone Serif Std Medium"/>
              </a:rPr>
              <a:t>Prader–Willi syndrome </a:t>
            </a:r>
            <a:r>
              <a:rPr lang="en-US" sz="2400" b="1" i="1" u="sng" dirty="0" smtClean="0">
                <a:solidFill>
                  <a:srgbClr val="FFFF00"/>
                </a:solidFill>
                <a:latin typeface="ITC Stone Serif Std Medium"/>
              </a:rPr>
              <a:t>.</a:t>
            </a:r>
            <a:endParaRPr lang="en-US" sz="2400" b="1" i="1" u="sng" dirty="0">
              <a:solidFill>
                <a:srgbClr val="FFFF00"/>
              </a:solidFill>
            </a:endParaRPr>
          </a:p>
        </p:txBody>
      </p:sp>
      <p:sp>
        <p:nvSpPr>
          <p:cNvPr id="6" name="Rectangle 5"/>
          <p:cNvSpPr/>
          <p:nvPr/>
        </p:nvSpPr>
        <p:spPr>
          <a:xfrm>
            <a:off x="196948" y="4975844"/>
            <a:ext cx="11873132" cy="1754326"/>
          </a:xfrm>
          <a:prstGeom prst="rect">
            <a:avLst/>
          </a:prstGeom>
        </p:spPr>
        <p:txBody>
          <a:bodyPr wrap="square">
            <a:spAutoFit/>
          </a:bodyPr>
          <a:lstStyle/>
          <a:p>
            <a:pPr>
              <a:lnSpc>
                <a:spcPct val="150000"/>
              </a:lnSpc>
            </a:pPr>
            <a:r>
              <a:rPr lang="en-US" sz="2400" dirty="0">
                <a:solidFill>
                  <a:schemeClr val="bg1"/>
                </a:solidFill>
                <a:latin typeface="ITC Stone Serif Std Medium"/>
              </a:rPr>
              <a:t>These patients typically present with </a:t>
            </a:r>
            <a:r>
              <a:rPr lang="en-US" sz="2400" dirty="0">
                <a:solidFill>
                  <a:srgbClr val="FFFF00"/>
                </a:solidFill>
                <a:latin typeface="ITC Stone Serif Std Medium"/>
              </a:rPr>
              <a:t>significant weight gain in childhood</a:t>
            </a:r>
            <a:r>
              <a:rPr lang="en-US" sz="2400" dirty="0">
                <a:solidFill>
                  <a:schemeClr val="bg1"/>
                </a:solidFill>
                <a:latin typeface="ITC Stone Serif Std Medium"/>
              </a:rPr>
              <a:t>, significantly </a:t>
            </a:r>
            <a:r>
              <a:rPr lang="en-US" sz="2400" b="1" dirty="0">
                <a:solidFill>
                  <a:srgbClr val="FFFF00"/>
                </a:solidFill>
                <a:latin typeface="ITC Stone Serif Std Medium"/>
              </a:rPr>
              <a:t>increased appetite</a:t>
            </a:r>
            <a:r>
              <a:rPr lang="en-US" sz="2400" dirty="0">
                <a:solidFill>
                  <a:schemeClr val="bg1"/>
                </a:solidFill>
                <a:latin typeface="ITC Stone Serif Std Medium"/>
              </a:rPr>
              <a:t>, </a:t>
            </a:r>
            <a:r>
              <a:rPr lang="en-US" sz="2400" i="1" dirty="0">
                <a:solidFill>
                  <a:srgbClr val="FFFF00"/>
                </a:solidFill>
                <a:latin typeface="ITC Stone Serif Std Medium"/>
              </a:rPr>
              <a:t>GH deficiency, hypogonadism</a:t>
            </a:r>
            <a:r>
              <a:rPr lang="en-US" sz="2400" dirty="0">
                <a:solidFill>
                  <a:schemeClr val="bg1"/>
                </a:solidFill>
                <a:latin typeface="ITC Stone Serif Std Medium"/>
              </a:rPr>
              <a:t>, </a:t>
            </a:r>
            <a:r>
              <a:rPr lang="en-US" sz="2400" i="1" dirty="0">
                <a:solidFill>
                  <a:srgbClr val="FFFF00"/>
                </a:solidFill>
                <a:latin typeface="ITC Stone Serif Std Medium"/>
              </a:rPr>
              <a:t>sleep disturbances </a:t>
            </a:r>
            <a:r>
              <a:rPr lang="en-US" sz="2400" dirty="0">
                <a:solidFill>
                  <a:schemeClr val="bg1"/>
                </a:solidFill>
                <a:latin typeface="ITC Stone Serif Std Medium"/>
              </a:rPr>
              <a:t>and other abnormalities. </a:t>
            </a:r>
            <a:endParaRPr lang="en-US" sz="2400" dirty="0">
              <a:solidFill>
                <a:schemeClr val="bg1"/>
              </a:solidFill>
            </a:endParaRPr>
          </a:p>
        </p:txBody>
      </p:sp>
    </p:spTree>
    <p:extLst>
      <p:ext uri="{BB962C8B-B14F-4D97-AF65-F5344CB8AC3E}">
        <p14:creationId xmlns:p14="http://schemas.microsoft.com/office/powerpoint/2010/main" val="31581394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8812" y="390771"/>
            <a:ext cx="11873133" cy="1140697"/>
          </a:xfrm>
          <a:prstGeom prst="rect">
            <a:avLst/>
          </a:prstGeom>
        </p:spPr>
        <p:txBody>
          <a:bodyPr wrap="square">
            <a:spAutoFit/>
          </a:bodyPr>
          <a:lstStyle/>
          <a:p>
            <a:pPr>
              <a:lnSpc>
                <a:spcPct val="150000"/>
              </a:lnSpc>
            </a:pPr>
            <a:r>
              <a:rPr lang="en-US" sz="2400" dirty="0">
                <a:solidFill>
                  <a:srgbClr val="FFFF00"/>
                </a:solidFill>
                <a:latin typeface="ITC Stone Serif Std Medium"/>
              </a:rPr>
              <a:t>aldosteronism</a:t>
            </a:r>
            <a:r>
              <a:rPr lang="en-US" sz="2400" dirty="0">
                <a:solidFill>
                  <a:schemeClr val="bg1"/>
                </a:solidFill>
                <a:latin typeface="ITC Stone Serif Std Medium"/>
              </a:rPr>
              <a:t> may account </a:t>
            </a:r>
            <a:r>
              <a:rPr lang="en-US" sz="2400" dirty="0">
                <a:solidFill>
                  <a:srgbClr val="FFFF00"/>
                </a:solidFill>
                <a:latin typeface="ITC Stone Serif Std Medium"/>
              </a:rPr>
              <a:t>for 5–10% </a:t>
            </a:r>
            <a:r>
              <a:rPr lang="en-US" sz="2400" dirty="0">
                <a:solidFill>
                  <a:schemeClr val="bg1"/>
                </a:solidFill>
                <a:latin typeface="ITC Stone Serif Std Medium"/>
              </a:rPr>
              <a:t>of hypertensive patients is often associated with </a:t>
            </a:r>
            <a:r>
              <a:rPr lang="en-US" sz="2400" dirty="0" smtClean="0">
                <a:solidFill>
                  <a:schemeClr val="bg1"/>
                </a:solidFill>
                <a:latin typeface="ITC Stone Serif Std Medium"/>
              </a:rPr>
              <a:t>obesity. </a:t>
            </a:r>
            <a:endParaRPr lang="en-US" sz="2400" dirty="0">
              <a:solidFill>
                <a:schemeClr val="bg1"/>
              </a:solidFill>
            </a:endParaRPr>
          </a:p>
        </p:txBody>
      </p:sp>
      <p:sp>
        <p:nvSpPr>
          <p:cNvPr id="3" name="Rectangle 2"/>
          <p:cNvSpPr/>
          <p:nvPr/>
        </p:nvSpPr>
        <p:spPr>
          <a:xfrm>
            <a:off x="168811" y="1869074"/>
            <a:ext cx="11873133" cy="2862322"/>
          </a:xfrm>
          <a:prstGeom prst="rect">
            <a:avLst/>
          </a:prstGeom>
        </p:spPr>
        <p:txBody>
          <a:bodyPr wrap="square">
            <a:spAutoFit/>
          </a:bodyPr>
          <a:lstStyle/>
          <a:p>
            <a:pPr>
              <a:lnSpc>
                <a:spcPct val="150000"/>
              </a:lnSpc>
            </a:pPr>
            <a:r>
              <a:rPr lang="en-US" sz="2400" b="1" i="1" dirty="0">
                <a:solidFill>
                  <a:srgbClr val="FFFF00"/>
                </a:solidFill>
                <a:latin typeface="ITC Stone Serif Std Medium"/>
              </a:rPr>
              <a:t>Testing for primary aldosteronism </a:t>
            </a:r>
            <a:r>
              <a:rPr lang="en-US" sz="2400" dirty="0">
                <a:solidFill>
                  <a:schemeClr val="bg1"/>
                </a:solidFill>
                <a:latin typeface="ITC Stone Serif Std Medium"/>
              </a:rPr>
              <a:t>should be considered in patients with persisting high blood pressure despite treatment with </a:t>
            </a:r>
            <a:r>
              <a:rPr lang="en-US" sz="2400" i="1" u="sng" dirty="0">
                <a:solidFill>
                  <a:schemeClr val="bg1"/>
                </a:solidFill>
                <a:latin typeface="ITC Stone Serif Std Medium"/>
              </a:rPr>
              <a:t>three antihypertensive drugs</a:t>
            </a:r>
            <a:r>
              <a:rPr lang="en-US" sz="2400" dirty="0">
                <a:solidFill>
                  <a:schemeClr val="bg1"/>
                </a:solidFill>
                <a:latin typeface="ITC Stone Serif Std Medium"/>
              </a:rPr>
              <a:t> and other suggestive features of primary aldosteronism such as </a:t>
            </a:r>
            <a:r>
              <a:rPr lang="en-US" sz="2400" i="1" u="sng" dirty="0">
                <a:solidFill>
                  <a:schemeClr val="bg1"/>
                </a:solidFill>
                <a:latin typeface="ITC Stone Serif Std Medium"/>
              </a:rPr>
              <a:t>hypokalemia</a:t>
            </a:r>
            <a:r>
              <a:rPr lang="en-US" sz="2400" dirty="0">
                <a:solidFill>
                  <a:schemeClr val="bg1"/>
                </a:solidFill>
                <a:latin typeface="ITC Stone Serif Std Medium"/>
              </a:rPr>
              <a:t>, </a:t>
            </a:r>
            <a:r>
              <a:rPr lang="en-US" sz="2400" i="1" u="sng" dirty="0">
                <a:solidFill>
                  <a:schemeClr val="bg1"/>
                </a:solidFill>
                <a:latin typeface="ITC Stone Serif Std Medium"/>
              </a:rPr>
              <a:t>family history </a:t>
            </a:r>
            <a:r>
              <a:rPr lang="en-US" sz="2400" dirty="0">
                <a:solidFill>
                  <a:schemeClr val="bg1"/>
                </a:solidFill>
                <a:latin typeface="ITC Stone Serif Std Medium"/>
              </a:rPr>
              <a:t>or early-onset hypertension, </a:t>
            </a:r>
            <a:r>
              <a:rPr lang="en-US" sz="2400" i="1" u="sng" dirty="0">
                <a:solidFill>
                  <a:schemeClr val="bg1"/>
                </a:solidFill>
                <a:latin typeface="ITC Stone Serif Std Medium"/>
              </a:rPr>
              <a:t>adrenal incidentaloma </a:t>
            </a:r>
            <a:r>
              <a:rPr lang="en-US" sz="2400" dirty="0">
                <a:solidFill>
                  <a:schemeClr val="bg1"/>
                </a:solidFill>
                <a:latin typeface="ITC Stone Serif Std Medium"/>
              </a:rPr>
              <a:t>or presence of </a:t>
            </a:r>
            <a:r>
              <a:rPr lang="en-US" sz="2400" i="1" u="sng" dirty="0">
                <a:solidFill>
                  <a:schemeClr val="bg1"/>
                </a:solidFill>
                <a:latin typeface="ITC Stone Serif Std Medium"/>
              </a:rPr>
              <a:t>obstructive sleep apnoea </a:t>
            </a:r>
            <a:r>
              <a:rPr lang="en-US" sz="2400" i="1" u="sng" dirty="0" smtClean="0">
                <a:solidFill>
                  <a:schemeClr val="bg1"/>
                </a:solidFill>
                <a:latin typeface="ITC Stone Serif Std Medium"/>
              </a:rPr>
              <a:t>.</a:t>
            </a:r>
            <a:endParaRPr lang="en-US" sz="2400" i="1" u="sng" dirty="0">
              <a:solidFill>
                <a:schemeClr val="bg1"/>
              </a:solidFill>
            </a:endParaRPr>
          </a:p>
        </p:txBody>
      </p:sp>
      <p:sp>
        <p:nvSpPr>
          <p:cNvPr id="4" name="Rectangle 3"/>
          <p:cNvSpPr/>
          <p:nvPr/>
        </p:nvSpPr>
        <p:spPr>
          <a:xfrm>
            <a:off x="168811" y="5072822"/>
            <a:ext cx="11873133" cy="830997"/>
          </a:xfrm>
          <a:prstGeom prst="rect">
            <a:avLst/>
          </a:prstGeom>
        </p:spPr>
        <p:txBody>
          <a:bodyPr wrap="square">
            <a:spAutoFit/>
          </a:bodyPr>
          <a:lstStyle/>
          <a:p>
            <a:r>
              <a:rPr lang="en-US" sz="2400" dirty="0">
                <a:solidFill>
                  <a:srgbClr val="FFFF00"/>
                </a:solidFill>
                <a:latin typeface="ITC Stone Serif Std Medium"/>
              </a:rPr>
              <a:t>Hypertension in hypothyroidism </a:t>
            </a:r>
            <a:r>
              <a:rPr lang="en-US" sz="2400" dirty="0">
                <a:solidFill>
                  <a:schemeClr val="bg1"/>
                </a:solidFill>
                <a:latin typeface="ITC Stone Serif Std Medium"/>
              </a:rPr>
              <a:t>is usually diastolic and may account for up </a:t>
            </a:r>
            <a:r>
              <a:rPr lang="en-US" sz="2400" dirty="0">
                <a:solidFill>
                  <a:srgbClr val="FFFF00"/>
                </a:solidFill>
                <a:latin typeface="ITC Stone Serif Std Medium"/>
              </a:rPr>
              <a:t>to 1% </a:t>
            </a:r>
            <a:r>
              <a:rPr lang="en-US" sz="2400" dirty="0">
                <a:solidFill>
                  <a:schemeClr val="bg1"/>
                </a:solidFill>
                <a:latin typeface="ITC Stone Serif Std Medium"/>
              </a:rPr>
              <a:t>of cases of diastolic </a:t>
            </a:r>
            <a:r>
              <a:rPr lang="en-US" sz="2400" dirty="0" smtClean="0">
                <a:solidFill>
                  <a:schemeClr val="bg1"/>
                </a:solidFill>
                <a:latin typeface="ITC Stone Serif Std Medium"/>
              </a:rPr>
              <a:t>hypertension. </a:t>
            </a:r>
            <a:endParaRPr lang="en-US" sz="2400" dirty="0">
              <a:solidFill>
                <a:schemeClr val="bg1"/>
              </a:solidFill>
            </a:endParaRPr>
          </a:p>
        </p:txBody>
      </p:sp>
    </p:spTree>
    <p:extLst>
      <p:ext uri="{BB962C8B-B14F-4D97-AF65-F5344CB8AC3E}">
        <p14:creationId xmlns:p14="http://schemas.microsoft.com/office/powerpoint/2010/main" val="207816965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8515" y="963884"/>
            <a:ext cx="9795353" cy="1140697"/>
          </a:xfrm>
          <a:prstGeom prst="rect">
            <a:avLst/>
          </a:prstGeom>
        </p:spPr>
        <p:txBody>
          <a:bodyPr wrap="square">
            <a:spAutoFit/>
          </a:bodyPr>
          <a:lstStyle/>
          <a:p>
            <a:pPr>
              <a:lnSpc>
                <a:spcPct val="150000"/>
              </a:lnSpc>
            </a:pPr>
            <a:r>
              <a:rPr lang="en-US" sz="2400" b="1" u="sng" dirty="0">
                <a:solidFill>
                  <a:schemeClr val="bg1"/>
                </a:solidFill>
                <a:latin typeface="ITC Stone Serif Std Bold"/>
              </a:rPr>
              <a:t>R.6.5.</a:t>
            </a:r>
            <a:r>
              <a:rPr lang="en-US" sz="2400" b="1" dirty="0">
                <a:solidFill>
                  <a:schemeClr val="bg1"/>
                </a:solidFill>
                <a:latin typeface="ITC Stone Serif Std Bold"/>
              </a:rPr>
              <a:t> </a:t>
            </a:r>
            <a:r>
              <a:rPr lang="en-US" sz="2400" dirty="0">
                <a:solidFill>
                  <a:schemeClr val="bg1"/>
                </a:solidFill>
                <a:latin typeface="ITC Stone Serif Std Medium"/>
              </a:rPr>
              <a:t>We suggest </a:t>
            </a:r>
            <a:r>
              <a:rPr lang="en-US" sz="2400" dirty="0" smtClean="0">
                <a:solidFill>
                  <a:schemeClr val="bg1"/>
                </a:solidFill>
                <a:latin typeface="ITC Stone Serif Std Medium"/>
              </a:rPr>
              <a:t> </a:t>
            </a:r>
            <a:r>
              <a:rPr lang="en-US" sz="2400" b="1" i="1" dirty="0" smtClean="0">
                <a:solidFill>
                  <a:srgbClr val="FFFF00"/>
                </a:solidFill>
                <a:latin typeface="ITC Stone Serif Std Medium"/>
              </a:rPr>
              <a:t>not </a:t>
            </a:r>
            <a:r>
              <a:rPr lang="en-US" sz="2400" b="1" i="1" dirty="0">
                <a:solidFill>
                  <a:srgbClr val="FFFF00"/>
                </a:solidFill>
                <a:latin typeface="ITC Stone Serif Std Medium"/>
              </a:rPr>
              <a:t>to test for hyperparathyroidism </a:t>
            </a:r>
            <a:r>
              <a:rPr lang="en-US" sz="2400" b="1" i="1" dirty="0" smtClean="0">
                <a:solidFill>
                  <a:srgbClr val="FFFF00"/>
                </a:solidFill>
                <a:latin typeface="ITC Stone Serif Std Medium"/>
              </a:rPr>
              <a:t>routinely </a:t>
            </a:r>
            <a:r>
              <a:rPr lang="en-US" sz="2400" dirty="0">
                <a:solidFill>
                  <a:schemeClr val="bg1"/>
                </a:solidFill>
                <a:latin typeface="ITC Stone Serif Std Medium"/>
              </a:rPr>
              <a:t>in patients with obesity (+000). </a:t>
            </a:r>
            <a:endParaRPr lang="en-US" sz="2400" dirty="0">
              <a:solidFill>
                <a:schemeClr val="bg1"/>
              </a:solidFill>
            </a:endParaRPr>
          </a:p>
        </p:txBody>
      </p:sp>
      <p:sp>
        <p:nvSpPr>
          <p:cNvPr id="3" name="Rectangle 2"/>
          <p:cNvSpPr/>
          <p:nvPr/>
        </p:nvSpPr>
        <p:spPr>
          <a:xfrm>
            <a:off x="488513" y="2608861"/>
            <a:ext cx="9883037" cy="1200329"/>
          </a:xfrm>
          <a:prstGeom prst="rect">
            <a:avLst/>
          </a:prstGeom>
        </p:spPr>
        <p:txBody>
          <a:bodyPr wrap="square">
            <a:spAutoFit/>
          </a:bodyPr>
          <a:lstStyle/>
          <a:p>
            <a:pPr>
              <a:lnSpc>
                <a:spcPct val="150000"/>
              </a:lnSpc>
            </a:pPr>
            <a:r>
              <a:rPr lang="en-US" sz="2400" b="1" u="sng" dirty="0">
                <a:solidFill>
                  <a:schemeClr val="bg1"/>
                </a:solidFill>
                <a:latin typeface="ITC Stone Serif Std Bold"/>
              </a:rPr>
              <a:t>R.6.6.</a:t>
            </a:r>
            <a:r>
              <a:rPr lang="en-US" sz="2400" b="1" dirty="0">
                <a:solidFill>
                  <a:schemeClr val="bg1"/>
                </a:solidFill>
                <a:latin typeface="ITC Stone Serif Std Bold"/>
              </a:rPr>
              <a:t> </a:t>
            </a:r>
            <a:r>
              <a:rPr lang="en-US" sz="2400" dirty="0">
                <a:solidFill>
                  <a:schemeClr val="bg1"/>
                </a:solidFill>
                <a:latin typeface="ITC Stone Serif Std Medium"/>
              </a:rPr>
              <a:t>We recommend </a:t>
            </a:r>
            <a:r>
              <a:rPr lang="en-US" sz="2400" b="1" i="1" dirty="0">
                <a:solidFill>
                  <a:srgbClr val="FFFF00"/>
                </a:solidFill>
                <a:latin typeface="ITC Stone Serif Std Medium"/>
              </a:rPr>
              <a:t>not to test routinely other hormones</a:t>
            </a:r>
            <a:r>
              <a:rPr lang="en-US" sz="2400" dirty="0">
                <a:solidFill>
                  <a:schemeClr val="bg1"/>
                </a:solidFill>
                <a:latin typeface="ITC Stone Serif Std Medium"/>
              </a:rPr>
              <a:t>, such as </a:t>
            </a:r>
            <a:r>
              <a:rPr lang="en-US" sz="2400" b="1" i="1" u="sng" dirty="0">
                <a:solidFill>
                  <a:schemeClr val="bg1"/>
                </a:solidFill>
                <a:latin typeface="ITC Stone Serif Std Medium"/>
              </a:rPr>
              <a:t>leptin</a:t>
            </a:r>
            <a:r>
              <a:rPr lang="en-US" sz="2400" dirty="0">
                <a:solidFill>
                  <a:schemeClr val="bg1"/>
                </a:solidFill>
                <a:latin typeface="ITC Stone Serif Std Medium"/>
              </a:rPr>
              <a:t> and </a:t>
            </a:r>
            <a:r>
              <a:rPr lang="en-US" sz="2400" b="1" i="1" u="sng" dirty="0">
                <a:solidFill>
                  <a:schemeClr val="bg1"/>
                </a:solidFill>
                <a:latin typeface="ITC Stone Serif Std Medium"/>
              </a:rPr>
              <a:t>ghrelin</a:t>
            </a:r>
            <a:r>
              <a:rPr lang="en-US" sz="2400" dirty="0">
                <a:solidFill>
                  <a:schemeClr val="bg1"/>
                </a:solidFill>
                <a:latin typeface="ITC Stone Serif Std Medium"/>
              </a:rPr>
              <a:t>, </a:t>
            </a:r>
            <a:r>
              <a:rPr lang="en-US" sz="2400" b="1" u="sng" dirty="0">
                <a:solidFill>
                  <a:srgbClr val="FFFF00"/>
                </a:solidFill>
                <a:latin typeface="ITC Stone Serif Std Medium"/>
              </a:rPr>
              <a:t>unless</a:t>
            </a:r>
            <a:r>
              <a:rPr lang="en-US" sz="2400" dirty="0">
                <a:solidFill>
                  <a:schemeClr val="bg1"/>
                </a:solidFill>
                <a:latin typeface="ITC Stone Serif Std Medium"/>
              </a:rPr>
              <a:t> there is suspicion of a syndromic obesity</a:t>
            </a:r>
            <a:r>
              <a:rPr lang="en-US" dirty="0">
                <a:solidFill>
                  <a:schemeClr val="bg1"/>
                </a:solidFill>
                <a:latin typeface="ITC Stone Serif Std Medium"/>
              </a:rPr>
              <a:t>. </a:t>
            </a:r>
            <a:endParaRPr lang="en-US" dirty="0">
              <a:solidFill>
                <a:schemeClr val="bg1"/>
              </a:solidFill>
            </a:endParaRPr>
          </a:p>
        </p:txBody>
      </p:sp>
      <p:sp>
        <p:nvSpPr>
          <p:cNvPr id="4" name="Rectangle 3"/>
          <p:cNvSpPr/>
          <p:nvPr/>
        </p:nvSpPr>
        <p:spPr>
          <a:xfrm>
            <a:off x="488513" y="4244989"/>
            <a:ext cx="9883037" cy="1200329"/>
          </a:xfrm>
          <a:prstGeom prst="rect">
            <a:avLst/>
          </a:prstGeom>
        </p:spPr>
        <p:txBody>
          <a:bodyPr wrap="square">
            <a:spAutoFit/>
          </a:bodyPr>
          <a:lstStyle/>
          <a:p>
            <a:pPr>
              <a:lnSpc>
                <a:spcPct val="150000"/>
              </a:lnSpc>
            </a:pPr>
            <a:r>
              <a:rPr lang="en-US" sz="2400" b="1" u="sng" dirty="0">
                <a:solidFill>
                  <a:schemeClr val="bg1"/>
                </a:solidFill>
                <a:latin typeface="ITC Stone Serif Std Bold"/>
              </a:rPr>
              <a:t>R.6.7.</a:t>
            </a:r>
            <a:r>
              <a:rPr lang="en-US" sz="2400" b="1" dirty="0">
                <a:solidFill>
                  <a:schemeClr val="bg1"/>
                </a:solidFill>
                <a:latin typeface="ITC Stone Serif Std Bold"/>
              </a:rPr>
              <a:t> </a:t>
            </a:r>
            <a:r>
              <a:rPr lang="en-US" sz="2400" dirty="0">
                <a:solidFill>
                  <a:schemeClr val="bg1"/>
                </a:solidFill>
                <a:latin typeface="ITC Stone Serif Std Medium"/>
              </a:rPr>
              <a:t>We suggest to </a:t>
            </a:r>
            <a:r>
              <a:rPr lang="en-US" sz="2400" b="1" i="1" dirty="0">
                <a:solidFill>
                  <a:srgbClr val="FFFF00"/>
                </a:solidFill>
                <a:latin typeface="ITC Stone Serif Std Medium"/>
              </a:rPr>
              <a:t>consider secondary causes of hypertension </a:t>
            </a:r>
            <a:r>
              <a:rPr lang="en-US" sz="2400" dirty="0">
                <a:solidFill>
                  <a:schemeClr val="bg1"/>
                </a:solidFill>
                <a:latin typeface="ITC Stone Serif Std Medium"/>
              </a:rPr>
              <a:t>in the context of therapy-resistant hypertension in obesity. </a:t>
            </a:r>
            <a:endParaRPr lang="en-US" sz="2400" dirty="0">
              <a:solidFill>
                <a:schemeClr val="bg1"/>
              </a:solidFill>
            </a:endParaRPr>
          </a:p>
        </p:txBody>
      </p:sp>
    </p:spTree>
    <p:extLst>
      <p:ext uri="{BB962C8B-B14F-4D97-AF65-F5344CB8AC3E}">
        <p14:creationId xmlns:p14="http://schemas.microsoft.com/office/powerpoint/2010/main" val="63993493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0882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4564" y="0"/>
            <a:ext cx="11267605" cy="1692451"/>
          </a:xfrm>
          <a:prstGeom prst="rect">
            <a:avLst/>
          </a:prstGeom>
        </p:spPr>
        <p:txBody>
          <a:bodyPr wrap="square">
            <a:spAutoFit/>
          </a:bodyPr>
          <a:lstStyle/>
          <a:p>
            <a:pPr>
              <a:lnSpc>
                <a:spcPct val="200000"/>
              </a:lnSpc>
            </a:pPr>
            <a:r>
              <a:rPr lang="en-US" sz="2800" b="1" u="sng" dirty="0">
                <a:solidFill>
                  <a:schemeClr val="bg1"/>
                </a:solidFill>
                <a:latin typeface="ITC Stone Serif Std Bold"/>
              </a:rPr>
              <a:t>R.1.2.</a:t>
            </a:r>
            <a:r>
              <a:rPr lang="en-US" sz="2800" b="1" dirty="0">
                <a:solidFill>
                  <a:schemeClr val="bg1"/>
                </a:solidFill>
                <a:latin typeface="ITC Stone Serif Std Bold"/>
              </a:rPr>
              <a:t> </a:t>
            </a:r>
            <a:r>
              <a:rPr lang="en-US" sz="2800" dirty="0">
                <a:solidFill>
                  <a:schemeClr val="bg1"/>
                </a:solidFill>
                <a:latin typeface="ITC Stone Serif Std Medium"/>
              </a:rPr>
              <a:t>We recommend that </a:t>
            </a:r>
            <a:r>
              <a:rPr lang="en-US" sz="2800" b="1" i="1" dirty="0">
                <a:solidFill>
                  <a:srgbClr val="FFFF00"/>
                </a:solidFill>
                <a:latin typeface="ITC Stone Serif Std Medium"/>
              </a:rPr>
              <a:t>not</a:t>
            </a:r>
            <a:r>
              <a:rPr lang="en-US" sz="2800" dirty="0">
                <a:solidFill>
                  <a:schemeClr val="bg1"/>
                </a:solidFill>
                <a:latin typeface="ITC Stone Serif Std Medium"/>
              </a:rPr>
              <a:t> all patients with obesity are routinely referred to </a:t>
            </a:r>
            <a:r>
              <a:rPr lang="en-US" sz="2800" dirty="0" smtClean="0">
                <a:solidFill>
                  <a:schemeClr val="bg1"/>
                </a:solidFill>
                <a:latin typeface="ITC Stone Serif Std Medium"/>
              </a:rPr>
              <a:t>an </a:t>
            </a:r>
            <a:r>
              <a:rPr lang="en-US" sz="2800" b="1" i="1" dirty="0" smtClean="0">
                <a:solidFill>
                  <a:srgbClr val="FFFF00"/>
                </a:solidFill>
                <a:latin typeface="ITC Stone Serif Std Medium"/>
              </a:rPr>
              <a:t>endocrinologist</a:t>
            </a:r>
            <a:r>
              <a:rPr lang="en-US" sz="2800" dirty="0" smtClean="0">
                <a:solidFill>
                  <a:schemeClr val="bg1"/>
                </a:solidFill>
                <a:latin typeface="ITC Stone Serif Std Medium"/>
              </a:rPr>
              <a:t> .</a:t>
            </a:r>
            <a:endParaRPr lang="en-US" sz="2800" dirty="0">
              <a:solidFill>
                <a:schemeClr val="bg1"/>
              </a:solidFill>
            </a:endParaRPr>
          </a:p>
        </p:txBody>
      </p:sp>
      <p:sp>
        <p:nvSpPr>
          <p:cNvPr id="3" name="Rectangle 2"/>
          <p:cNvSpPr/>
          <p:nvPr/>
        </p:nvSpPr>
        <p:spPr>
          <a:xfrm>
            <a:off x="664564" y="2476248"/>
            <a:ext cx="11027764" cy="1384995"/>
          </a:xfrm>
          <a:prstGeom prst="rect">
            <a:avLst/>
          </a:prstGeom>
        </p:spPr>
        <p:txBody>
          <a:bodyPr wrap="square">
            <a:spAutoFit/>
          </a:bodyPr>
          <a:lstStyle/>
          <a:p>
            <a:pPr>
              <a:lnSpc>
                <a:spcPct val="150000"/>
              </a:lnSpc>
            </a:pPr>
            <a:r>
              <a:rPr lang="en-US" sz="2800" b="1" u="sng" dirty="0">
                <a:solidFill>
                  <a:schemeClr val="bg1"/>
                </a:solidFill>
                <a:latin typeface="ITC Stone Serif Std Bold"/>
              </a:rPr>
              <a:t>R.1.3</a:t>
            </a:r>
            <a:r>
              <a:rPr lang="en-US" sz="2800" b="1" dirty="0">
                <a:solidFill>
                  <a:schemeClr val="bg1"/>
                </a:solidFill>
                <a:latin typeface="ITC Stone Serif Std Bold"/>
              </a:rPr>
              <a:t>. </a:t>
            </a:r>
            <a:r>
              <a:rPr lang="en-US" sz="2800" dirty="0">
                <a:solidFill>
                  <a:schemeClr val="bg1"/>
                </a:solidFill>
                <a:latin typeface="ITC Stone Serif Std Medium"/>
              </a:rPr>
              <a:t>We recommend that </a:t>
            </a:r>
            <a:r>
              <a:rPr lang="en-US" sz="2800" b="1" i="1" dirty="0">
                <a:solidFill>
                  <a:srgbClr val="FFFF00"/>
                </a:solidFill>
                <a:latin typeface="ITC Stone Serif Std Medium"/>
              </a:rPr>
              <a:t>weight loss in obesity </a:t>
            </a:r>
            <a:r>
              <a:rPr lang="en-US" sz="2800" dirty="0">
                <a:solidFill>
                  <a:schemeClr val="bg1"/>
                </a:solidFill>
                <a:latin typeface="ITC Stone Serif Std Medium"/>
              </a:rPr>
              <a:t>is emphasized as key to restoration of hormonal </a:t>
            </a:r>
            <a:r>
              <a:rPr lang="en-US" sz="2800" dirty="0" smtClean="0">
                <a:solidFill>
                  <a:schemeClr val="bg1"/>
                </a:solidFill>
                <a:latin typeface="ITC Stone Serif Std Medium"/>
              </a:rPr>
              <a:t>imbalances. </a:t>
            </a:r>
            <a:endParaRPr lang="en-US" sz="2800" dirty="0">
              <a:solidFill>
                <a:schemeClr val="bg1"/>
              </a:solidFill>
            </a:endParaRPr>
          </a:p>
        </p:txBody>
      </p:sp>
      <p:sp>
        <p:nvSpPr>
          <p:cNvPr id="4" name="Rectangle 3"/>
          <p:cNvSpPr/>
          <p:nvPr/>
        </p:nvSpPr>
        <p:spPr>
          <a:xfrm>
            <a:off x="784484" y="4341727"/>
            <a:ext cx="11027763" cy="1951496"/>
          </a:xfrm>
          <a:prstGeom prst="rect">
            <a:avLst/>
          </a:prstGeom>
        </p:spPr>
        <p:txBody>
          <a:bodyPr wrap="square">
            <a:spAutoFit/>
          </a:bodyPr>
          <a:lstStyle/>
          <a:p>
            <a:pPr>
              <a:lnSpc>
                <a:spcPct val="150000"/>
              </a:lnSpc>
            </a:pPr>
            <a:r>
              <a:rPr lang="en-US" sz="2800" b="1" u="sng" dirty="0">
                <a:solidFill>
                  <a:schemeClr val="bg1"/>
                </a:solidFill>
                <a:latin typeface="ITC Stone Serif Std Bold"/>
              </a:rPr>
              <a:t>R.1.4</a:t>
            </a:r>
            <a:r>
              <a:rPr lang="en-US" sz="2800" b="1" dirty="0">
                <a:solidFill>
                  <a:schemeClr val="bg1"/>
                </a:solidFill>
                <a:latin typeface="ITC Stone Serif Std Bold"/>
              </a:rPr>
              <a:t>. </a:t>
            </a:r>
            <a:r>
              <a:rPr lang="en-US" sz="2800" dirty="0">
                <a:solidFill>
                  <a:schemeClr val="bg1"/>
                </a:solidFill>
                <a:latin typeface="ITC Stone Serif Std Medium"/>
              </a:rPr>
              <a:t>We recommend taking into account </a:t>
            </a:r>
            <a:r>
              <a:rPr lang="en-US" sz="2800" b="1" i="1" dirty="0">
                <a:solidFill>
                  <a:srgbClr val="FFFF00"/>
                </a:solidFill>
                <a:latin typeface="ITC Stone Serif Std Medium"/>
              </a:rPr>
              <a:t>drugs and dietary supplements</a:t>
            </a:r>
            <a:r>
              <a:rPr lang="en-US" sz="2800" dirty="0">
                <a:solidFill>
                  <a:schemeClr val="bg1"/>
                </a:solidFill>
                <a:latin typeface="ITC Stone Serif Std Medium"/>
              </a:rPr>
              <a:t> that interfere with hormone measurements as part of the hormonal evaluation in obesity</a:t>
            </a:r>
            <a:r>
              <a:rPr lang="en-US" dirty="0">
                <a:solidFill>
                  <a:schemeClr val="bg1"/>
                </a:solidFill>
                <a:latin typeface="ITC Stone Serif Std Medium"/>
              </a:rPr>
              <a:t>. </a:t>
            </a:r>
            <a:endParaRPr lang="en-US" dirty="0">
              <a:solidFill>
                <a:schemeClr val="bg1"/>
              </a:solidFill>
            </a:endParaRPr>
          </a:p>
        </p:txBody>
      </p:sp>
    </p:spTree>
    <p:extLst>
      <p:ext uri="{BB962C8B-B14F-4D97-AF65-F5344CB8AC3E}">
        <p14:creationId xmlns:p14="http://schemas.microsoft.com/office/powerpoint/2010/main" val="3433353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53995" y="2653490"/>
            <a:ext cx="9838005" cy="769441"/>
          </a:xfrm>
          <a:prstGeom prst="rect">
            <a:avLst/>
          </a:prstGeom>
        </p:spPr>
        <p:txBody>
          <a:bodyPr wrap="square">
            <a:spAutoFit/>
          </a:bodyPr>
          <a:lstStyle/>
          <a:p>
            <a:r>
              <a:rPr lang="en-US" sz="4400" b="1" i="1" dirty="0">
                <a:solidFill>
                  <a:schemeClr val="bg1"/>
                </a:solidFill>
                <a:latin typeface="Open Sans"/>
              </a:rPr>
              <a:t>Testing for thyroid function </a:t>
            </a:r>
            <a:endParaRPr lang="en-US" sz="4400" i="1" dirty="0">
              <a:solidFill>
                <a:schemeClr val="bg1"/>
              </a:solidFill>
            </a:endParaRPr>
          </a:p>
        </p:txBody>
      </p:sp>
    </p:spTree>
    <p:extLst>
      <p:ext uri="{BB962C8B-B14F-4D97-AF65-F5344CB8AC3E}">
        <p14:creationId xmlns:p14="http://schemas.microsoft.com/office/powerpoint/2010/main" val="49451447"/>
      </p:ext>
    </p:extLst>
  </p:cSld>
  <p:clrMapOvr>
    <a:masterClrMapping/>
  </p:clrMapOvr>
</p:sld>
</file>

<file path=ppt/theme/theme1.xml><?xml version="1.0" encoding="utf-8"?>
<a:theme xmlns:a="http://schemas.openxmlformats.org/drawingml/2006/main" name="Office The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49599</TotalTime>
  <Words>5613</Words>
  <Application>Microsoft Office PowerPoint</Application>
  <PresentationFormat>Widescreen</PresentationFormat>
  <Paragraphs>201</Paragraphs>
  <Slides>74</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74</vt:i4>
      </vt:variant>
    </vt:vector>
  </HeadingPairs>
  <TitlesOfParts>
    <vt:vector size="82" baseType="lpstr">
      <vt:lpstr>Arial</vt:lpstr>
      <vt:lpstr>Calibri</vt:lpstr>
      <vt:lpstr>Calibri Light</vt:lpstr>
      <vt:lpstr>ITC Stone Serif Std Bold</vt:lpstr>
      <vt:lpstr>ITC Stone Serif Std Medium</vt:lpstr>
      <vt:lpstr>Open Sans</vt:lpstr>
      <vt:lpstr>STIXGeneral</vt:lpstr>
      <vt:lpstr>Office Theme</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dr.Rezaee</dc:creator>
  <cp:lastModifiedBy>dr.Rezaee</cp:lastModifiedBy>
  <cp:revision>153</cp:revision>
  <dcterms:created xsi:type="dcterms:W3CDTF">2020-05-22T18:27:39Z</dcterms:created>
  <dcterms:modified xsi:type="dcterms:W3CDTF">2020-07-12T06:40:18Z</dcterms:modified>
</cp:coreProperties>
</file>