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7" r:id="rId3"/>
    <p:sldId id="460" r:id="rId4"/>
    <p:sldId id="461" r:id="rId5"/>
    <p:sldId id="469" r:id="rId6"/>
    <p:sldId id="470" r:id="rId7"/>
    <p:sldId id="471" r:id="rId8"/>
    <p:sldId id="457" r:id="rId9"/>
    <p:sldId id="465" r:id="rId10"/>
    <p:sldId id="472" r:id="rId11"/>
    <p:sldId id="473" r:id="rId12"/>
    <p:sldId id="4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85D"/>
    <a:srgbClr val="5DB56E"/>
    <a:srgbClr val="B48900"/>
    <a:srgbClr val="AA1E8F"/>
    <a:srgbClr val="FF3300"/>
    <a:srgbClr val="7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E47734-C2ED-4743-B86C-60CB4B45C61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FB2957-3199-49C6-B57A-BCA6872A5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58D95-4861-4933-8EF6-31D5565FF9F4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9CFBF-ABD4-4216-86D1-3ADCEF543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3C5F-0497-496D-AA3C-78298E7B10F8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B3E5-80E3-4357-BD57-DD7746F55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Slide" r:id="rId3" imgW="4572000" imgH="3429000" progId="PowerPoint.Slid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14" y="76200"/>
            <a:ext cx="8405786" cy="942996"/>
          </a:xfrm>
        </p:spPr>
        <p:txBody>
          <a:bodyPr>
            <a:noAutofit/>
          </a:bodyPr>
          <a:lstStyle/>
          <a:p>
            <a:pPr rtl="1"/>
            <a:r>
              <a:rPr lang="fa-IR" sz="3500" dirty="0" smtClean="0">
                <a:solidFill>
                  <a:srgbClr val="C00000"/>
                </a:solidFill>
                <a:cs typeface="A  Mitra_1 (MRT)" pitchFamily="2" charset="-78"/>
              </a:rPr>
              <a:t>فعالیت های مورد نیاز در حیطه سلامت معنوی</a:t>
            </a:r>
            <a:endParaRPr lang="en-US" sz="3500" dirty="0">
              <a:solidFill>
                <a:srgbClr val="C00000"/>
              </a:solidFill>
              <a:cs typeface="A  Mitra_1 (MRT)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066800"/>
            <a:ext cx="8286808" cy="5257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بحث و هم اندیشی سلامت معنوی اساتید دانشگاه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	-ضیافت اندیشه</a:t>
            </a:r>
          </a:p>
          <a:p>
            <a:pPr lvl="2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سخنرانی، سمپوزیوم و سمینار</a:t>
            </a:r>
          </a:p>
          <a:p>
            <a:pPr lvl="2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انجام پژوهش ها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بحث و هم اندیشی سلامت معنوی </a:t>
            </a:r>
            <a:r>
              <a:rPr lang="fa-IR" sz="2300" smtClean="0">
                <a:solidFill>
                  <a:srgbClr val="00B0F0"/>
                </a:solidFill>
                <a:cs typeface="A  Mitra_1 (MRT)" pitchFamily="2" charset="-78"/>
              </a:rPr>
              <a:t>دانشجویان </a:t>
            </a:r>
            <a:r>
              <a:rPr lang="fa-IR" sz="2300" smtClean="0">
                <a:solidFill>
                  <a:srgbClr val="00B0F0"/>
                </a:solidFill>
                <a:cs typeface="A  Mitra_1 (MRT)" pitchFamily="2" charset="-78"/>
              </a:rPr>
              <a:t>گروه </a:t>
            </a: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پزشکی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	-مطالعات و بازخوانی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	- تهیه سناریوها و موارد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	- شرکت در پژوهش ها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7030A0"/>
                </a:solidFill>
                <a:cs typeface="A  Mitra_1 (MRT)" pitchFamily="2" charset="-78"/>
              </a:rPr>
              <a:t>ارایه دوره های اختیاری سلامت معنوی برای دانشجویان گروه پزشکی</a:t>
            </a:r>
            <a:endParaRPr lang="en-US" sz="2300" dirty="0">
              <a:solidFill>
                <a:srgbClr val="7030A0"/>
              </a:solidFill>
              <a:cs typeface="A  Mitra_1 (MRT)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22" y="5871361"/>
            <a:ext cx="1089078" cy="98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14" y="76200"/>
            <a:ext cx="8405786" cy="942996"/>
          </a:xfrm>
        </p:spPr>
        <p:txBody>
          <a:bodyPr>
            <a:noAutofit/>
          </a:bodyPr>
          <a:lstStyle/>
          <a:p>
            <a:pPr rtl="1"/>
            <a:r>
              <a:rPr lang="fa-IR" sz="3500" dirty="0" smtClean="0">
                <a:solidFill>
                  <a:srgbClr val="C00000"/>
                </a:solidFill>
                <a:cs typeface="A  Mitra_1 (MRT)" pitchFamily="2" charset="-78"/>
              </a:rPr>
              <a:t>تحقیقات و مطالعات مورد نیاز در حیطه سلامت معنوی</a:t>
            </a:r>
            <a:endParaRPr lang="en-US" sz="3500" dirty="0">
              <a:solidFill>
                <a:srgbClr val="C00000"/>
              </a:solidFill>
              <a:cs typeface="A  Mitra_1 (MRT)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95400"/>
            <a:ext cx="8286808" cy="5257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7030A0"/>
                </a:solidFill>
                <a:cs typeface="A  Mitra_1 (MRT)" pitchFamily="2" charset="-78"/>
              </a:rPr>
              <a:t>تعیین اولویت های پژوهشی در سلامت معنوی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50785D"/>
                </a:solidFill>
                <a:cs typeface="A  Mitra_1 (MRT)" pitchFamily="2" charset="-78"/>
              </a:rPr>
              <a:t>به کارگیری پرسشنامه سلامت معنوی فرهنگستان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سنجش سلامت معنوی در گروه های مختلف جامعه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بررسی ارتباط سلامت معنوی با ابعاد دیگر سلامت در جامعه ایرانی:</a:t>
            </a:r>
          </a:p>
          <a:p>
            <a:pPr algn="just" rtl="1">
              <a:lnSpc>
                <a:spcPct val="150000"/>
              </a:lnSpc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	- سلامت جسمی</a:t>
            </a:r>
          </a:p>
          <a:p>
            <a:pPr lvl="2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سلامت روانی</a:t>
            </a:r>
          </a:p>
          <a:p>
            <a:pPr lvl="2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solidFill>
                  <a:srgbClr val="002060"/>
                </a:solidFill>
                <a:cs typeface="A  Mitra_1 (MRT)" pitchFamily="2" charset="-78"/>
              </a:rPr>
              <a:t>سلامت اجتماعی</a:t>
            </a:r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50"/>
                </a:solidFill>
                <a:cs typeface="A  Mitra_1 (MRT)" pitchFamily="2" charset="-78"/>
              </a:rPr>
              <a:t>بررسی و ابداع روش های جدید برای سنجش سلامت معنوی (فردی و جمعی)</a:t>
            </a:r>
            <a:endParaRPr lang="en-US" sz="2300" dirty="0">
              <a:solidFill>
                <a:srgbClr val="00B050"/>
              </a:solidFill>
              <a:cs typeface="A  Mitra_1 (MRT)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22" y="5871361"/>
            <a:ext cx="1089078" cy="98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93686-099B-4EB9-BC09-580EC3038D00}" type="slidenum">
              <a:rPr lang="fr-FR"/>
              <a:pPr>
                <a:defRPr/>
              </a:pPr>
              <a:t>12</a:t>
            </a:fld>
            <a:endParaRPr lang="fr-FR"/>
          </a:p>
        </p:txBody>
      </p:sp>
      <p:pic>
        <p:nvPicPr>
          <p:cNvPr id="63491" name="Picture 2" descr="rose-f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95600"/>
          </a:xfrm>
        </p:spPr>
        <p:txBody>
          <a:bodyPr>
            <a:normAutofit fontScale="92500" lnSpcReduction="10000"/>
          </a:bodyPr>
          <a:lstStyle/>
          <a:p>
            <a:pPr algn="ctr" rtl="1">
              <a:buNone/>
            </a:pPr>
            <a:r>
              <a:rPr lang="en-US" dirty="0" smtClean="0">
                <a:solidFill>
                  <a:srgbClr val="00B050"/>
                </a:solidFill>
                <a:cs typeface="Andalus" pitchFamily="2" charset="-78"/>
              </a:rPr>
              <a:t>   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>بسم‌الله‌الرحمن‌الرحيم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cs typeface="Andalus" pitchFamily="2" charset="-78"/>
            </a:endParaRPr>
          </a:p>
          <a:p>
            <a:pPr algn="ctr" rtl="1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>	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>الذي علم بالقلم		علم‌الانسان مالم يعلم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cs typeface="Andalus" pitchFamily="2" charset="-78"/>
            </a:endParaRPr>
          </a:p>
          <a:p>
            <a:pPr algn="ctr" rtl="1">
              <a:buNone/>
            </a:pPr>
            <a:r>
              <a:rPr lang="fa-IR" dirty="0" smtClean="0"/>
              <a:t> </a:t>
            </a:r>
            <a:endParaRPr lang="en-US" dirty="0" smtClean="0"/>
          </a:p>
          <a:p>
            <a:pPr algn="ctr" rtl="1">
              <a:lnSpc>
                <a:spcPct val="160000"/>
              </a:lnSpc>
              <a:buNone/>
            </a:pPr>
            <a:r>
              <a:rPr lang="fa-IR" sz="4300" dirty="0" smtClean="0">
                <a:solidFill>
                  <a:srgbClr val="FF0000"/>
                </a:solidFill>
                <a:cs typeface="A  Mitra_1 (MRT)" pitchFamily="2" charset="-78"/>
              </a:rPr>
              <a:t>تبیین </a:t>
            </a:r>
            <a:r>
              <a:rPr lang="fa-IR" sz="4300" dirty="0" smtClean="0">
                <a:solidFill>
                  <a:srgbClr val="FF0000"/>
                </a:solidFill>
                <a:cs typeface="A  Mitra_1 (MRT)" pitchFamily="2" charset="-78"/>
              </a:rPr>
              <a:t>سلامت معنوی</a:t>
            </a:r>
            <a:endParaRPr lang="fa-IR" sz="4300" dirty="0" smtClean="0">
              <a:solidFill>
                <a:srgbClr val="FF0000"/>
              </a:solidFill>
              <a:cs typeface="A  Mitra_1 (MRT)" pitchFamily="2" charset="-78"/>
            </a:endParaRPr>
          </a:p>
          <a:p>
            <a:pPr algn="ctr" rtl="1">
              <a:lnSpc>
                <a:spcPct val="160000"/>
              </a:lnSpc>
              <a:buNone/>
            </a:pPr>
            <a:r>
              <a:rPr lang="fa-IR" sz="3800" dirty="0" smtClean="0">
                <a:solidFill>
                  <a:srgbClr val="FF0000"/>
                </a:solidFill>
                <a:cs typeface="A  Mitra_1 (MRT)" pitchFamily="2" charset="-78"/>
              </a:rPr>
              <a:t>درطرح </a:t>
            </a:r>
            <a:r>
              <a:rPr lang="fa-IR" sz="3800" dirty="0" smtClean="0">
                <a:solidFill>
                  <a:srgbClr val="FF0000"/>
                </a:solidFill>
                <a:cs typeface="A  Mitra_1 (MRT)" pitchFamily="2" charset="-78"/>
              </a:rPr>
              <a:t>تحول نظام سلامت</a:t>
            </a:r>
          </a:p>
          <a:p>
            <a:pPr algn="ctr" rtl="1">
              <a:buNone/>
            </a:pPr>
            <a:endParaRPr lang="en-US" sz="2800" dirty="0" smtClean="0">
              <a:cs typeface="Mitra Bold Mazar" pitchFamily="2" charset="-78"/>
            </a:endParaRPr>
          </a:p>
          <a:p>
            <a:pPr algn="ctr" rtl="1">
              <a:buNone/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دكتر فريدون عزيزي</a:t>
            </a:r>
          </a:p>
          <a:p>
            <a:pPr algn="ctr" rtl="1">
              <a:buNone/>
            </a:pPr>
            <a:r>
              <a:rPr lang="fa-IR" sz="2200" dirty="0" smtClean="0">
                <a:solidFill>
                  <a:srgbClr val="0070C0"/>
                </a:solidFill>
                <a:cs typeface="A  Mitra_1 (MRT)" pitchFamily="2" charset="-78"/>
              </a:rPr>
              <a:t>فرهنگستان علوم پزشكي جمهوري اسلامي ايران</a:t>
            </a:r>
            <a:endParaRPr lang="en-US" sz="2200" dirty="0" smtClean="0">
              <a:solidFill>
                <a:srgbClr val="0070C0"/>
              </a:solidFill>
              <a:cs typeface="A  Mitra_1 (MRT)" pitchFamily="2" charset="-78"/>
            </a:endParaRPr>
          </a:p>
          <a:p>
            <a:pPr algn="ctr" rtl="1">
              <a:buNone/>
            </a:pPr>
            <a:r>
              <a:rPr lang="fa-IR" sz="2200" dirty="0" smtClean="0">
                <a:solidFill>
                  <a:srgbClr val="0070C0"/>
                </a:solidFill>
                <a:cs typeface="A  Mitra_1 (MRT)" pitchFamily="2" charset="-78"/>
              </a:rPr>
              <a:t>دانشگاه علوم پزشکی شهید بهشتی</a:t>
            </a:r>
          </a:p>
          <a:p>
            <a:pPr algn="ctr" rtl="1">
              <a:buNone/>
            </a:pPr>
            <a:endParaRPr lang="en-US" sz="2400" dirty="0" smtClean="0">
              <a:solidFill>
                <a:srgbClr val="0070C0"/>
              </a:solidFill>
              <a:cs typeface="A  Mitra_1 (MRT)" pitchFamily="2" charset="-78"/>
            </a:endParaRPr>
          </a:p>
          <a:p>
            <a:pPr algn="ctr" rtl="1">
              <a:buNone/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  <a:cs typeface="A  Mitra_1 (MRT)" pitchFamily="2" charset="-78"/>
              </a:rPr>
              <a:t>دانشگاه علوم پزشکی و خدمات بهداشتی درمانی جهرم، دی ماه 1394</a:t>
            </a:r>
          </a:p>
          <a:p>
            <a:pPr algn="r" rtl="1">
              <a:buNone/>
            </a:pPr>
            <a:endParaRPr lang="en-US" sz="23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به فرموده </a:t>
            </a:r>
            <a:r>
              <a:rPr lang="fa-IR" sz="2800" dirty="0" smtClean="0">
                <a:solidFill>
                  <a:srgbClr val="FF0000"/>
                </a:solidFill>
                <a:cs typeface="A  Mitra_1 (MRT)" pitchFamily="2" charset="-78"/>
              </a:rPr>
              <a:t>مقام عظمای ولايت </a:t>
            </a: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”سلامت معنوی“ در دو مورد ممکن است به کار برود: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5DB56E"/>
                </a:solidFill>
                <a:cs typeface="A  Mitra_1 (MRT)" pitchFamily="2" charset="-78"/>
              </a:rPr>
              <a:t>مقوله اول </a:t>
            </a: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مقوله </a:t>
            </a:r>
            <a:r>
              <a:rPr lang="fa-IR" sz="2800" dirty="0" smtClean="0">
                <a:solidFill>
                  <a:srgbClr val="00B0F0"/>
                </a:solidFill>
                <a:cs typeface="A  Mitra_1 (MRT)" pitchFamily="2" charset="-78"/>
              </a:rPr>
              <a:t>قابل توجهی است، خوب </a:t>
            </a: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است:</a:t>
            </a:r>
          </a:p>
          <a:p>
            <a:pPr lvl="1" algn="just" rtl="1"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هدف بر می گردد به هدف جسمانی .... بحث جسم است از طریق معنوی یا موسوم به معنوی</a:t>
            </a:r>
          </a:p>
          <a:p>
            <a:pPr algn="just" rtl="1">
              <a:lnSpc>
                <a:spcPct val="150000"/>
              </a:lnSpc>
            </a:pPr>
            <a:endParaRPr lang="fa-IR" sz="24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5DB56E"/>
                </a:solidFill>
                <a:cs typeface="A  Mitra_1 (MRT)" pitchFamily="2" charset="-78"/>
              </a:rPr>
              <a:t>مقوله دوم </a:t>
            </a:r>
            <a:r>
              <a:rPr lang="fa-IR" sz="2800" dirty="0" smtClean="0">
                <a:solidFill>
                  <a:srgbClr val="00B0F0"/>
                </a:solidFill>
                <a:cs typeface="A  Mitra_1 (MRT)" pitchFamily="2" charset="-78"/>
              </a:rPr>
              <a:t>مهمتر از اولی </a:t>
            </a: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است:</a:t>
            </a:r>
          </a:p>
          <a:p>
            <a:pPr lvl="1" algn="just" rtl="1">
              <a:lnSpc>
                <a:spcPct val="15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که ما روحیات انسان ها را درست کنیم .... این </a:t>
            </a:r>
            <a:r>
              <a:rPr lang="fa-IR" dirty="0" smtClean="0">
                <a:solidFill>
                  <a:srgbClr val="AA1E8F"/>
                </a:solidFill>
                <a:cs typeface="A  Mitra_1 (MRT)" pitchFamily="2" charset="-78"/>
              </a:rPr>
              <a:t>واقعا کار علمای دین و روحانیون</a:t>
            </a: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 است. و بدون کمک آنها نمی شود این کار را کرد، یعنی باید حتما به حوزه های علمیه مراجعه کرد.</a:t>
            </a:r>
          </a:p>
          <a:p>
            <a:pPr lvl="1" algn="just" rtl="1">
              <a:lnSpc>
                <a:spcPct val="150000"/>
              </a:lnSpc>
            </a:pPr>
            <a:endParaRPr lang="fa-IR" sz="24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cs typeface="A  Mitra_1 (MRT)" pitchFamily="2" charset="-7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986714" cy="1357321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  <a:t>برنامه راهبردی گروه سلامت معنوی </a:t>
            </a:r>
            <a:b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</a:br>
            <a: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  <a:t>فرهنگستان علوم پزشکی</a:t>
            </a:r>
            <a:endParaRPr lang="en-US" sz="3000" dirty="0">
              <a:solidFill>
                <a:srgbClr val="C00000"/>
              </a:solidFill>
              <a:cs typeface="A  Mitra_1 (MRT)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8143932" cy="4286280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1- طرح موضوع: همایش مقدمه ای بر سلامت معنوی (1389)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2- تعیین نقشه راه مقدماتی در مورد موضوعات و عناوین طرح های کلان و خرد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3- بررسی های نظری:</a:t>
            </a:r>
          </a:p>
          <a:p>
            <a:pPr lvl="2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تاریخچه و مفهوم شناسی سلامت معنوی</a:t>
            </a:r>
          </a:p>
          <a:p>
            <a:pPr lvl="2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مبانی و تعاریف سلامت معنوی از دیدگاه اسلام</a:t>
            </a:r>
          </a:p>
          <a:p>
            <a:pPr lvl="2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سلامت معنوی در عرفان اسلامی</a:t>
            </a:r>
            <a:endParaRPr lang="en-US" sz="2300" dirty="0" smtClean="0">
              <a:solidFill>
                <a:srgbClr val="00B0F0"/>
              </a:solidFill>
              <a:cs typeface="A  Mitra_1 (MRT)" pitchFamily="2" charset="-78"/>
            </a:endParaRPr>
          </a:p>
          <a:p>
            <a:pPr lvl="2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سلامت معنوی در ادیان مختلف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C00000"/>
                </a:solidFill>
                <a:cs typeface="A  Mitra_1 (MRT)" pitchFamily="2" charset="-78"/>
              </a:rPr>
              <a:t>برنامه راهبردی گروه سلامت معنوی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4608512"/>
          </a:xfrm>
        </p:spPr>
        <p:txBody>
          <a:bodyPr>
            <a:normAutofit fontScale="85000" lnSpcReduction="10000"/>
          </a:bodyPr>
          <a:lstStyle/>
          <a:p>
            <a:pPr algn="just" rtl="1">
              <a:lnSpc>
                <a:spcPct val="20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4- به کارگیری مطالعات نظری برای تعیین مولفه ها و شاخص ها</a:t>
            </a:r>
          </a:p>
          <a:p>
            <a:pPr algn="just" rtl="1">
              <a:lnSpc>
                <a:spcPct val="20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5- برگزاری همایش دو روزه سلامت معنوی (آذر 1392)</a:t>
            </a:r>
          </a:p>
          <a:p>
            <a:pPr algn="just" rtl="1">
              <a:lnSpc>
                <a:spcPct val="20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6- تهیه و طراحی نقشه راه و برنامه عملی در موضوع سلامت معنوی</a:t>
            </a:r>
          </a:p>
          <a:p>
            <a:pPr algn="just" rtl="1">
              <a:lnSpc>
                <a:spcPct val="200000"/>
              </a:lnSpc>
            </a:pPr>
            <a:r>
              <a:rPr lang="fa-IR" dirty="0" smtClean="0">
                <a:solidFill>
                  <a:srgbClr val="002060"/>
                </a:solidFill>
                <a:cs typeface="A  Mitra_1 (MRT)" pitchFamily="2" charset="-78"/>
              </a:rPr>
              <a:t>7- تفحص و پژوهش در مورد ورود سلامت معنوی در پیشگیری ابتدایی و اولیه (رشد معنویت و دین در کودکان)</a:t>
            </a:r>
            <a:endParaRPr lang="en-US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29" y="5877272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>
                <a:solidFill>
                  <a:srgbClr val="C00000"/>
                </a:solidFill>
                <a:cs typeface="A  Mitra_1 (MRT)" pitchFamily="2" charset="-78"/>
              </a:rPr>
              <a:t>برنامه راهبردی گروه سلامت معنوی </a:t>
            </a:r>
            <a:r>
              <a:rPr lang="en-US" dirty="0" smtClean="0">
                <a:solidFill>
                  <a:srgbClr val="C00000"/>
                </a:solidFill>
                <a:cs typeface="A  Mitra_1 (MRT)" pitchFamily="2" charset="-78"/>
              </a:rPr>
              <a:t/>
            </a:r>
            <a:br>
              <a:rPr lang="en-US" dirty="0" smtClean="0">
                <a:solidFill>
                  <a:srgbClr val="C00000"/>
                </a:solidFill>
                <a:cs typeface="A  Mitra_1 (MRT)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3000" dirty="0" smtClean="0">
                <a:solidFill>
                  <a:srgbClr val="002060"/>
                </a:solidFill>
                <a:cs typeface="A  Mitra_1 (MRT)" pitchFamily="2" charset="-78"/>
              </a:rPr>
              <a:t>8- تدوین کوریکولوم و نحوه ورود به آموزش گروه پزشکی: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 دروس نظری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 دروس کارگاهی و عملی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 شرح حال و سنجش سلامت معنوی بیماران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 کمک به ارتقای سلامت بیماران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 ارایه در آموزش مداوم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3000" dirty="0" smtClean="0">
                <a:solidFill>
                  <a:srgbClr val="002060"/>
                </a:solidFill>
                <a:cs typeface="A  Mitra_1 (MRT)" pitchFamily="2" charset="-78"/>
              </a:rPr>
              <a:t>9- سلامت معنوی در پیشگیری ثانویه و ثالثیه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a-IR" dirty="0" smtClean="0">
                <a:solidFill>
                  <a:srgbClr val="C00000"/>
                </a:solidFill>
                <a:cs typeface="A  Mitra_1 (MRT)" pitchFamily="2" charset="-78"/>
              </a:rPr>
              <a:t>برنامه راهبردی گروه سلامت معنوی </a:t>
            </a:r>
            <a:r>
              <a:rPr lang="en-US" dirty="0" smtClean="0">
                <a:solidFill>
                  <a:srgbClr val="C00000"/>
                </a:solidFill>
                <a:cs typeface="A  Mitra_1 (MRT)" pitchFamily="2" charset="-78"/>
              </a:rPr>
              <a:t/>
            </a:r>
            <a:br>
              <a:rPr lang="en-US" dirty="0" smtClean="0">
                <a:solidFill>
                  <a:srgbClr val="C00000"/>
                </a:solidFill>
                <a:cs typeface="A  Mitra_1 (MRT)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10- توسعه و تکمیل پرسشنامه سلامت معنوی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11- به کارگیری پرسشنامه سلامت معنوی: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شناخت کاستی های جامعه در بینش، گرایش و عملکرد</a:t>
            </a:r>
          </a:p>
          <a:p>
            <a:pPr lvl="2" algn="just" rtl="1">
              <a:lnSpc>
                <a:spcPct val="150000"/>
              </a:lnSpc>
              <a:buNone/>
            </a:pPr>
            <a:r>
              <a:rPr lang="fa-IR" sz="2300" dirty="0" smtClean="0">
                <a:solidFill>
                  <a:srgbClr val="00B0F0"/>
                </a:solidFill>
                <a:cs typeface="A  Mitra_1 (MRT)" pitchFamily="2" charset="-78"/>
              </a:rPr>
              <a:t>تعیین ارتباط سلامت معنوی با سلامت جسمی، روانی و اجتماعی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12- برگزاری همایش سالیانه و اشاعه موضوع با فراخوان عمومی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cs typeface="A  Mitra_1 (MRT)" pitchFamily="2" charset="-78"/>
              </a:rPr>
              <a:t>13- ارایه سند ملی سلامت معنوی و توجیه مسئولین </a:t>
            </a:r>
            <a:endParaRPr lang="en-US" sz="28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72164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008000"/>
                </a:solidFill>
                <a:cs typeface="A  Mitra_1 (MRT)" pitchFamily="2" charset="-78"/>
              </a:rPr>
              <a:t>     </a:t>
            </a:r>
            <a:r>
              <a:rPr lang="fa-IR" sz="2500" dirty="0" smtClean="0">
                <a:solidFill>
                  <a:srgbClr val="008000"/>
                </a:solidFill>
                <a:cs typeface="A  Mitra_1 (MRT)" pitchFamily="2" charset="-78"/>
              </a:rPr>
              <a:t>آموزش پزشکی: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بحث سلامت معنوی می‌بایست در </a:t>
            </a:r>
            <a:r>
              <a:rPr lang="fa-IR" sz="2000" dirty="0" smtClean="0">
                <a:solidFill>
                  <a:srgbClr val="7030A0"/>
                </a:solidFill>
                <a:cs typeface="A  Mitra_1 (MRT)" pitchFamily="2" charset="-78"/>
              </a:rPr>
              <a:t>کوریکولوم آموزشی رشته‌های علوم پزشکی وارد شود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 و جنبه‌های نظری و عملی آن به نحو مناسب تدریس شود. همچنین مباحث سلامت معنوی در </a:t>
            </a:r>
            <a:r>
              <a:rPr lang="fa-IR" sz="2000" dirty="0" smtClean="0">
                <a:solidFill>
                  <a:srgbClr val="00B0F0"/>
                </a:solidFill>
                <a:cs typeface="A  Mitra_1 (MRT)" pitchFamily="2" charset="-78"/>
              </a:rPr>
              <a:t>برنامه‌های آموزش مداوم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صاحبان حرف پزشکی گنجانده شود.</a:t>
            </a:r>
            <a:endParaRPr lang="en-US" sz="20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008000"/>
                </a:solidFill>
                <a:cs typeface="A  Mitra_1 (MRT)" pitchFamily="2" charset="-78"/>
              </a:rPr>
              <a:t>      </a:t>
            </a:r>
            <a:r>
              <a:rPr lang="fa-IR" sz="2500" dirty="0" smtClean="0">
                <a:solidFill>
                  <a:srgbClr val="008000"/>
                </a:solidFill>
                <a:cs typeface="A  Mitra_1 (MRT)" pitchFamily="2" charset="-78"/>
              </a:rPr>
              <a:t>پژوهش پزشکی: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نیاز زیاد است که جنبه‌های مختلف سلامت معنوی توسط پژوهشکده‌ها و مراکز تحقیقاتی مورد تحقیق قرار گیرد. تقریبا کلیه مطالب مربوط "به کارگیری سلامت معنوی در سلامت مربوط به پژوهش‌های کشورهای غربی به ویژه کشور امریکا است و </a:t>
            </a:r>
            <a:r>
              <a:rPr lang="fa-IR" sz="2000" dirty="0" smtClean="0">
                <a:solidFill>
                  <a:srgbClr val="FF3300"/>
                </a:solidFill>
                <a:cs typeface="A  Mitra_1 (MRT)" pitchFamily="2" charset="-78"/>
              </a:rPr>
              <a:t>نتایج پژوهش‌های مشابه از کشورهای اسلامی بسیار اندک است.</a:t>
            </a:r>
            <a:endParaRPr lang="en-US" sz="2000" dirty="0" smtClean="0">
              <a:solidFill>
                <a:srgbClr val="FF3300"/>
              </a:solidFill>
              <a:cs typeface="A  Mitra_1 (MRT)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008000"/>
                </a:solidFill>
                <a:cs typeface="A  Mitra_1 (MRT)" pitchFamily="2" charset="-78"/>
              </a:rPr>
              <a:t>      </a:t>
            </a:r>
            <a:r>
              <a:rPr lang="fa-IR" sz="2500" dirty="0" smtClean="0">
                <a:solidFill>
                  <a:srgbClr val="008000"/>
                </a:solidFill>
                <a:cs typeface="A  Mitra_1 (MRT)" pitchFamily="2" charset="-78"/>
              </a:rPr>
              <a:t>ارایه خدمات بهداشتی درمانی: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اخذ 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A  Mitra_1 (MRT)" pitchFamily="2" charset="-78"/>
              </a:rPr>
              <a:t>خلاصه‌ای از تاریخچه معنوی/ مذهبی بودن بیماران باید در پرونده بیماران گنجانده شود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و آموزش‌های ضروری به پزشکان، پرستاران و سایر صاحبان حرف پزشکی در این مورد داده شود. بدیهی است جهت رفع نیازهای معنوی/ مذهبی بیماران، </a:t>
            </a:r>
            <a:r>
              <a:rPr lang="fa-IR" sz="2000" dirty="0" smtClean="0">
                <a:solidFill>
                  <a:srgbClr val="00B0F0"/>
                </a:solidFill>
                <a:cs typeface="A  Mitra_1 (MRT)" pitchFamily="2" charset="-78"/>
              </a:rPr>
              <a:t>هماهنگی بین کادر پزشکی و مبلغین مذهبی (که حضورشان در مراکز بهداشتی درمانی ضروری است) </a:t>
            </a:r>
            <a:r>
              <a:rPr lang="fa-IR" sz="2000" dirty="0" smtClean="0">
                <a:solidFill>
                  <a:srgbClr val="002060"/>
                </a:solidFill>
                <a:cs typeface="A  Mitra_1 (MRT)" pitchFamily="2" charset="-78"/>
              </a:rPr>
              <a:t>کارساز خواهد بود. </a:t>
            </a:r>
            <a:endParaRPr lang="en-US" sz="2000" dirty="0" smtClean="0">
              <a:solidFill>
                <a:srgbClr val="002060"/>
              </a:solidFill>
              <a:cs typeface="A  Mitra_1 (MRT)" pitchFamily="2" charset="-78"/>
            </a:endParaRP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3210"/>
          </a:xfrm>
        </p:spPr>
        <p:txBody>
          <a:bodyPr>
            <a:normAutofit/>
          </a:bodyPr>
          <a:lstStyle/>
          <a:p>
            <a:pPr algn="ctr" rtl="1"/>
            <a:r>
              <a:rPr lang="fa-IR" sz="3500" b="1" dirty="0" smtClean="0">
                <a:solidFill>
                  <a:srgbClr val="C00000"/>
                </a:solidFill>
                <a:cs typeface="A  Mitra_1 (MRT)" pitchFamily="2" charset="-78"/>
              </a:rPr>
              <a:t>چالش ها و آینده نگری در حیطه سلامت معنوی</a:t>
            </a:r>
            <a:endParaRPr lang="en-US" sz="3500" b="1" dirty="0" smtClean="0">
              <a:solidFill>
                <a:srgbClr val="C00000"/>
              </a:solidFill>
              <a:cs typeface="A  Mitra_1 (MRT)" pitchFamily="2" charset="-7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2976" y="2428868"/>
          <a:ext cx="6657964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  <a:gridCol w="46577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500" dirty="0">
                        <a:solidFill>
                          <a:srgbClr val="7030A0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</a:pPr>
                      <a:r>
                        <a:rPr lang="fa-IR" sz="2500" dirty="0" smtClean="0">
                          <a:solidFill>
                            <a:srgbClr val="7030A0"/>
                          </a:solidFill>
                          <a:cs typeface="A  Mitra_1 (MRT)" pitchFamily="2" charset="-78"/>
                        </a:rPr>
                        <a:t>آموزش قبل از کارآموزی بالینی:</a:t>
                      </a:r>
                      <a:endParaRPr lang="en-US" sz="2500" dirty="0">
                        <a:solidFill>
                          <a:srgbClr val="7030A0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معارف اسلامی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1"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تعاریف و مفاهیم سلامت معنوی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بهداشت 1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ابعاد مختلف سلامت با تاکید بر سلامت معنوی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اخلاق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 پزشکی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سلامت معنوی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 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 و ارایه خدمات سلامت 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نشانه شناسی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r" rtl="1">
                        <a:lnSpc>
                          <a:spcPct val="200000"/>
                        </a:lnSpc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گرفتن</a:t>
                      </a:r>
                      <a:r>
                        <a:rPr lang="fa-IR" sz="2000" baseline="0" dirty="0" smtClean="0">
                          <a:solidFill>
                            <a:schemeClr val="tx1"/>
                          </a:solidFill>
                          <a:cs typeface="A  Mitra_1 (MRT)" pitchFamily="2" charset="-78"/>
                        </a:rPr>
                        <a:t> شرح حال سلامت معنوی و ارزیابی بالینی</a:t>
                      </a:r>
                      <a:endParaRPr lang="en-US" sz="2000" dirty="0">
                        <a:solidFill>
                          <a:schemeClr val="tx1"/>
                        </a:solidFill>
                        <a:cs typeface="A  Mitra_1 (MRT)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785950"/>
          </a:xfrm>
        </p:spPr>
        <p:txBody>
          <a:bodyPr>
            <a:noAutofit/>
          </a:bodyPr>
          <a:lstStyle/>
          <a:p>
            <a:pPr algn="ctr" rtl="1">
              <a:lnSpc>
                <a:spcPct val="200000"/>
              </a:lnSpc>
            </a:pPr>
            <a: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  <a:t>برنامه پیشنهادی گروه سلامت معنوی </a:t>
            </a:r>
            <a:b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</a:br>
            <a:r>
              <a:rPr lang="fa-IR" sz="3000" dirty="0" smtClean="0">
                <a:solidFill>
                  <a:srgbClr val="C00000"/>
                </a:solidFill>
                <a:cs typeface="A  Mitra_1 (MRT)" pitchFamily="2" charset="-78"/>
              </a:rPr>
              <a:t>فرهنگستان علوم پزشکی</a:t>
            </a:r>
            <a:endParaRPr lang="en-US" sz="3000" dirty="0">
              <a:cs typeface="A  Mitra_1 (MRT)" pitchFamily="2" charset="-7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51" y="5907434"/>
            <a:ext cx="1049287" cy="9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609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Slide</vt:lpstr>
      <vt:lpstr>Slide 1</vt:lpstr>
      <vt:lpstr>Slide 2</vt:lpstr>
      <vt:lpstr>Slide 3</vt:lpstr>
      <vt:lpstr>برنامه راهبردی گروه سلامت معنوی  فرهنگستان علوم پزشکی</vt:lpstr>
      <vt:lpstr>برنامه راهبردی گروه سلامت معنوی </vt:lpstr>
      <vt:lpstr>برنامه راهبردی گروه سلامت معنوی  </vt:lpstr>
      <vt:lpstr>برنامه راهبردی گروه سلامت معنوی  </vt:lpstr>
      <vt:lpstr>چالش ها و آینده نگری در حیطه سلامت معنوی</vt:lpstr>
      <vt:lpstr>برنامه پیشنهادی گروه سلامت معنوی  فرهنگستان علوم پزشکی</vt:lpstr>
      <vt:lpstr>فعالیت های مورد نیاز در حیطه سلامت معنوی</vt:lpstr>
      <vt:lpstr>تحقیقات و مطالعات مورد نیاز در حیطه سلامت معنوی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fakhimi</dc:creator>
  <cp:lastModifiedBy>PARAND</cp:lastModifiedBy>
  <cp:revision>162</cp:revision>
  <dcterms:created xsi:type="dcterms:W3CDTF">2013-01-20T06:44:14Z</dcterms:created>
  <dcterms:modified xsi:type="dcterms:W3CDTF">2016-01-06T04:54:34Z</dcterms:modified>
</cp:coreProperties>
</file>