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1"/>
  </p:notesMasterIdLst>
  <p:sldIdLst>
    <p:sldId id="375" r:id="rId2"/>
    <p:sldId id="257" r:id="rId3"/>
    <p:sldId id="258" r:id="rId4"/>
    <p:sldId id="259" r:id="rId5"/>
    <p:sldId id="376" r:id="rId6"/>
    <p:sldId id="391" r:id="rId7"/>
    <p:sldId id="392" r:id="rId8"/>
    <p:sldId id="260" r:id="rId9"/>
    <p:sldId id="261" r:id="rId10"/>
    <p:sldId id="380" r:id="rId11"/>
    <p:sldId id="262" r:id="rId12"/>
    <p:sldId id="263" r:id="rId13"/>
    <p:sldId id="265" r:id="rId14"/>
    <p:sldId id="312" r:id="rId15"/>
    <p:sldId id="266" r:id="rId16"/>
    <p:sldId id="383" r:id="rId17"/>
    <p:sldId id="268" r:id="rId18"/>
    <p:sldId id="408" r:id="rId19"/>
    <p:sldId id="384" r:id="rId20"/>
    <p:sldId id="269" r:id="rId21"/>
    <p:sldId id="385" r:id="rId22"/>
    <p:sldId id="277" r:id="rId23"/>
    <p:sldId id="275" r:id="rId24"/>
    <p:sldId id="272" r:id="rId25"/>
    <p:sldId id="273" r:id="rId26"/>
    <p:sldId id="310" r:id="rId27"/>
    <p:sldId id="279" r:id="rId28"/>
    <p:sldId id="401" r:id="rId29"/>
    <p:sldId id="287" r:id="rId30"/>
    <p:sldId id="288" r:id="rId31"/>
    <p:sldId id="290" r:id="rId32"/>
    <p:sldId id="289" r:id="rId33"/>
    <p:sldId id="291" r:id="rId34"/>
    <p:sldId id="292" r:id="rId35"/>
    <p:sldId id="293" r:id="rId36"/>
    <p:sldId id="390" r:id="rId37"/>
    <p:sldId id="357" r:id="rId38"/>
    <p:sldId id="296" r:id="rId39"/>
    <p:sldId id="297" r:id="rId40"/>
    <p:sldId id="299" r:id="rId41"/>
    <p:sldId id="295" r:id="rId42"/>
    <p:sldId id="298" r:id="rId43"/>
    <p:sldId id="301" r:id="rId44"/>
    <p:sldId id="302" r:id="rId45"/>
    <p:sldId id="304" r:id="rId46"/>
    <p:sldId id="373" r:id="rId47"/>
    <p:sldId id="305" r:id="rId48"/>
    <p:sldId id="306" r:id="rId49"/>
    <p:sldId id="307" r:id="rId50"/>
    <p:sldId id="309" r:id="rId51"/>
    <p:sldId id="412" r:id="rId52"/>
    <p:sldId id="285" r:id="rId53"/>
    <p:sldId id="353" r:id="rId54"/>
    <p:sldId id="446" r:id="rId55"/>
    <p:sldId id="417" r:id="rId56"/>
    <p:sldId id="436" r:id="rId57"/>
    <p:sldId id="409" r:id="rId58"/>
    <p:sldId id="317" r:id="rId59"/>
    <p:sldId id="422" r:id="rId60"/>
    <p:sldId id="424" r:id="rId61"/>
    <p:sldId id="426" r:id="rId62"/>
    <p:sldId id="428" r:id="rId63"/>
    <p:sldId id="430" r:id="rId64"/>
    <p:sldId id="437" r:id="rId65"/>
    <p:sldId id="438" r:id="rId66"/>
    <p:sldId id="439" r:id="rId67"/>
    <p:sldId id="440" r:id="rId68"/>
    <p:sldId id="441" r:id="rId69"/>
    <p:sldId id="381" r:id="rId70"/>
    <p:sldId id="398" r:id="rId71"/>
    <p:sldId id="399" r:id="rId72"/>
    <p:sldId id="397" r:id="rId73"/>
    <p:sldId id="445" r:id="rId74"/>
    <p:sldId id="403" r:id="rId75"/>
    <p:sldId id="325" r:id="rId76"/>
    <p:sldId id="404" r:id="rId77"/>
    <p:sldId id="286" r:id="rId78"/>
    <p:sldId id="379" r:id="rId79"/>
    <p:sldId id="443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>
        <p:scale>
          <a:sx n="66" d="100"/>
          <a:sy n="66" d="100"/>
        </p:scale>
        <p:origin x="-1500" y="-27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4459A-B285-402D-BF76-8CA610864DEF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6F7E3-1CF7-4518-A3B1-351BEDDC0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5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6F7E3-1CF7-4518-A3B1-351BEDDC0C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18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6F7E3-1CF7-4518-A3B1-351BEDDC0C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82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47FA3-3F14-464E-9013-A5785566834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95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6F7E3-1CF7-4518-A3B1-351BEDDC0CC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87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6F7E3-1CF7-4518-A3B1-351BEDDC0CC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02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6F7E3-1CF7-4518-A3B1-351BEDDC0CC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67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47FA3-3F14-464E-9013-A5785566834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17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6F7E3-1CF7-4518-A3B1-351BEDDC0CC6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5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D1D6-EC5A-4773-BCCA-390A55C14F9C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CA6F-1C45-4C5B-8347-58B7D3D57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935E-CC12-44D9-BC96-FF094D716326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CA6F-1C45-4C5B-8347-58B7D3D57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35B8-D0BB-4B4F-B88C-02AD5E15E5A1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CA6F-1C45-4C5B-8347-58B7D3D57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A185-D6E0-4F48-88BF-F047B0371AE3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CA6F-1C45-4C5B-8347-58B7D3D57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47B0-28DA-42BE-993C-CF190D5BFE62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CA6F-1C45-4C5B-8347-58B7D3D57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8372-8D0E-4AE1-82D8-75815B0F73E4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CA6F-1C45-4C5B-8347-58B7D3D57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F06-6EA2-4EDD-85EE-976771016C11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CA6F-1C45-4C5B-8347-58B7D3D57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7E61-7F5F-424C-9E53-0A9FAC0BB399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CA6F-1C45-4C5B-8347-58B7D3D57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A22-A2B0-4F61-BA4A-A610AFEA81C7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CA6F-1C45-4C5B-8347-58B7D3D57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A300-D654-4E46-8C96-E6288F60154A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CA6F-1C45-4C5B-8347-58B7D3D57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DB4A-965D-45E9-B849-75E3F7622A62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41CA6F-1C45-4C5B-8347-58B7D3D574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79639C-F333-4680-9143-6468CA175F9D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41CA6F-1C45-4C5B-8347-58B7D3D574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17876021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800" dirty="0" smtClean="0"/>
              <a:t>به نام یکتای هستی</a:t>
            </a:r>
            <a:endParaRPr lang="en-US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Since triglyceride-rich lipoproteins also </a:t>
            </a:r>
            <a:r>
              <a:rPr lang="en-US" sz="3600" dirty="0" smtClean="0"/>
              <a:t>transport cholesterol</a:t>
            </a:r>
          </a:p>
          <a:p>
            <a:r>
              <a:rPr lang="en-US" sz="3600" dirty="0" smtClean="0">
                <a:solidFill>
                  <a:srgbClr val="FFC000"/>
                </a:solidFill>
              </a:rPr>
              <a:t>Hypercholesterolemia </a:t>
            </a:r>
            <a:r>
              <a:rPr lang="en-US" sz="3600" dirty="0">
                <a:solidFill>
                  <a:srgbClr val="FFC000"/>
                </a:solidFill>
              </a:rPr>
              <a:t>of varying severity often accompanies hypertriglyceridemia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1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3600" dirty="0"/>
              <a:t>Remnant cholesterol </a:t>
            </a:r>
            <a:r>
              <a:rPr lang="en-US" sz="3600" dirty="0" smtClean="0"/>
              <a:t>= non-fasting </a:t>
            </a:r>
            <a:r>
              <a:rPr lang="en-US" sz="3600" dirty="0"/>
              <a:t>total cholesterol </a:t>
            </a:r>
            <a:r>
              <a:rPr lang="en-US" sz="3600" dirty="0" smtClean="0"/>
              <a:t>- HDL </a:t>
            </a:r>
            <a:r>
              <a:rPr lang="en-US" sz="3600" dirty="0"/>
              <a:t>cholesterol - LDL cholesterol</a:t>
            </a:r>
          </a:p>
        </p:txBody>
      </p:sp>
    </p:spTree>
    <p:extLst>
      <p:ext uri="{BB962C8B-B14F-4D97-AF65-F5344CB8AC3E}">
        <p14:creationId xmlns:p14="http://schemas.microsoft.com/office/powerpoint/2010/main" val="365819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Triglycerides and </a:t>
            </a:r>
            <a:r>
              <a:rPr lang="en-US" dirty="0" err="1" smtClean="0"/>
              <a:t>Atherogenesis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6000" dirty="0"/>
          </a:p>
          <a:p>
            <a:endParaRPr lang="en-US" sz="60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11200" dirty="0" smtClean="0">
                <a:solidFill>
                  <a:srgbClr val="FFC000"/>
                </a:solidFill>
              </a:rPr>
              <a:t>by </a:t>
            </a:r>
            <a:r>
              <a:rPr lang="en-US" sz="11200" dirty="0">
                <a:solidFill>
                  <a:srgbClr val="FFC000"/>
                </a:solidFill>
              </a:rPr>
              <a:t>contrast with LDL, remnants can be taken </a:t>
            </a:r>
            <a:r>
              <a:rPr lang="en-US" sz="11200" dirty="0" smtClean="0">
                <a:solidFill>
                  <a:srgbClr val="FFC000"/>
                </a:solidFill>
              </a:rPr>
              <a:t>up directly </a:t>
            </a:r>
            <a:r>
              <a:rPr lang="en-US" sz="11200" dirty="0">
                <a:solidFill>
                  <a:srgbClr val="FFC000"/>
                </a:solidFill>
              </a:rPr>
              <a:t>by macrophages leading to foam cell </a:t>
            </a:r>
            <a:r>
              <a:rPr lang="en-US" sz="11200" dirty="0" smtClean="0">
                <a:solidFill>
                  <a:srgbClr val="FFC000"/>
                </a:solidFill>
              </a:rPr>
              <a:t>formation entrance into the intima</a:t>
            </a:r>
          </a:p>
        </p:txBody>
      </p:sp>
    </p:spTree>
    <p:extLst>
      <p:ext uri="{BB962C8B-B14F-4D97-AF65-F5344CB8AC3E}">
        <p14:creationId xmlns:p14="http://schemas.microsoft.com/office/powerpoint/2010/main" val="83594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sz="2200" dirty="0"/>
              <a:t>lifelong  raised remnant cholesterol causes:</a:t>
            </a:r>
            <a:r>
              <a:rPr lang="en-US" sz="1800" dirty="0">
                <a:solidFill>
                  <a:srgbClr val="FFC000"/>
                </a:solidFill>
              </a:rPr>
              <a:t/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leads </a:t>
            </a:r>
            <a:r>
              <a:rPr lang="en-US" sz="1800" dirty="0" smtClean="0"/>
              <a:t>to: low-grade </a:t>
            </a:r>
            <a:r>
              <a:rPr lang="en-US" sz="1800" dirty="0"/>
              <a:t>inflammation, foam cell formation,  atherosclerotic plaques, and ultimately </a:t>
            </a:r>
            <a:r>
              <a:rPr lang="en-US" sz="2200" dirty="0"/>
              <a:t>cardiovascular disease and increased mortality</a:t>
            </a:r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97" y="1295400"/>
            <a:ext cx="897764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8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in elevated </a:t>
            </a:r>
            <a:r>
              <a:rPr lang="en-US" dirty="0"/>
              <a:t>concentrations (triglycerides &gt;50 </a:t>
            </a:r>
            <a:r>
              <a:rPr lang="en-US" dirty="0" smtClean="0"/>
              <a:t>(4400 mg/dl )</a:t>
            </a:r>
            <a:r>
              <a:rPr lang="en-US" dirty="0" err="1" smtClean="0"/>
              <a:t>mmol</a:t>
            </a:r>
            <a:r>
              <a:rPr lang="en-US" dirty="0" smtClean="0"/>
              <a:t>/L  triglyceride </a:t>
            </a:r>
            <a:r>
              <a:rPr lang="en-US" dirty="0"/>
              <a:t>lipoproteins </a:t>
            </a:r>
            <a:r>
              <a:rPr lang="en-US" dirty="0">
                <a:solidFill>
                  <a:srgbClr val="FFC000"/>
                </a:solidFill>
              </a:rPr>
              <a:t>are too large </a:t>
            </a:r>
            <a:r>
              <a:rPr lang="en-US" dirty="0"/>
              <a:t>to enter into </a:t>
            </a:r>
            <a:r>
              <a:rPr lang="en-US" dirty="0" smtClean="0"/>
              <a:t>the arterial </a:t>
            </a:r>
            <a:r>
              <a:rPr lang="en-US" dirty="0"/>
              <a:t>intima and therefore cannot lead to </a:t>
            </a:r>
            <a:r>
              <a:rPr lang="en-US" dirty="0" smtClean="0"/>
              <a:t>development of atherosclerosis.</a:t>
            </a:r>
          </a:p>
          <a:p>
            <a:r>
              <a:rPr lang="en-US" b="1" dirty="0" smtClean="0"/>
              <a:t> </a:t>
            </a:r>
            <a:r>
              <a:rPr lang="en-US" dirty="0"/>
              <a:t>By contrast, at </a:t>
            </a:r>
            <a:r>
              <a:rPr lang="en-US" dirty="0" smtClean="0">
                <a:solidFill>
                  <a:srgbClr val="FFC000"/>
                </a:solidFill>
              </a:rPr>
              <a:t>mild–to–moderately </a:t>
            </a:r>
            <a:r>
              <a:rPr lang="en-US" dirty="0" smtClean="0"/>
              <a:t>raised </a:t>
            </a:r>
            <a:r>
              <a:rPr lang="en-US" dirty="0"/>
              <a:t>triglyceride concentrations (2–10 </a:t>
            </a:r>
            <a:r>
              <a:rPr lang="en-US" dirty="0" err="1"/>
              <a:t>mmol</a:t>
            </a:r>
            <a:r>
              <a:rPr lang="en-US" dirty="0"/>
              <a:t>/L</a:t>
            </a:r>
            <a:r>
              <a:rPr lang="en-US" dirty="0" smtClean="0"/>
              <a:t>),lipoproteins </a:t>
            </a:r>
            <a:r>
              <a:rPr lang="en-US" dirty="0"/>
              <a:t>are small enough to enter into the </a:t>
            </a:r>
            <a:r>
              <a:rPr lang="en-US" dirty="0" smtClean="0"/>
              <a:t>arterial wall </a:t>
            </a:r>
            <a:r>
              <a:rPr lang="en-US" dirty="0"/>
              <a:t>and thus have the potential to accumulate and </a:t>
            </a:r>
            <a:r>
              <a:rPr lang="en-US" dirty="0" smtClean="0"/>
              <a:t>cause atherosclerosis.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Triglycerides and Cardiovascular Disease </a:t>
            </a:r>
            <a:r>
              <a:rPr lang="en-US" b="1" i="1" dirty="0"/>
              <a:t>Circulation </a:t>
            </a:r>
            <a:r>
              <a:rPr lang="en-US" b="1" dirty="0"/>
              <a:t>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Associated Abnormalities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levels of HDL-C </a:t>
            </a:r>
          </a:p>
          <a:p>
            <a:r>
              <a:rPr lang="en-US" dirty="0"/>
              <a:t>The presence of small, dense LDL </a:t>
            </a:r>
            <a:r>
              <a:rPr lang="en-US" dirty="0" smtClean="0"/>
              <a:t>particles</a:t>
            </a:r>
            <a:endParaRPr lang="en-US" dirty="0"/>
          </a:p>
          <a:p>
            <a:r>
              <a:rPr lang="en-US" dirty="0"/>
              <a:t>The presence of </a:t>
            </a:r>
            <a:r>
              <a:rPr lang="en-US" dirty="0" err="1" smtClean="0"/>
              <a:t>atherogenic</a:t>
            </a:r>
            <a:r>
              <a:rPr lang="en-US" dirty="0" smtClean="0"/>
              <a:t>  </a:t>
            </a:r>
            <a:r>
              <a:rPr lang="en-US" dirty="0"/>
              <a:t>triglyceride-rich lipoprotein remnants  </a:t>
            </a:r>
          </a:p>
          <a:p>
            <a:r>
              <a:rPr lang="en-US" dirty="0"/>
              <a:t>Insulin resistance </a:t>
            </a:r>
          </a:p>
          <a:p>
            <a:r>
              <a:rPr lang="en-US" dirty="0"/>
              <a:t> Increases in </a:t>
            </a:r>
            <a:r>
              <a:rPr lang="en-US" dirty="0" err="1" smtClean="0"/>
              <a:t>coagulability</a:t>
            </a:r>
            <a:r>
              <a:rPr lang="en-US" dirty="0" smtClean="0"/>
              <a:t>  and </a:t>
            </a:r>
            <a:r>
              <a:rPr lang="en-US" dirty="0"/>
              <a:t>viscosity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1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 of low HDL and small dense  LDL?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Higher VLDL triglyceride </a:t>
            </a:r>
            <a:r>
              <a:rPr lang="en-US" dirty="0" smtClean="0"/>
              <a:t> output activates </a:t>
            </a:r>
            <a:r>
              <a:rPr lang="en-US" dirty="0" err="1" smtClean="0">
                <a:solidFill>
                  <a:srgbClr val="FFC000"/>
                </a:solidFill>
              </a:rPr>
              <a:t>cholesteryl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ester transfer </a:t>
            </a:r>
            <a:r>
              <a:rPr lang="en-US" dirty="0" smtClean="0">
                <a:solidFill>
                  <a:srgbClr val="FFC000"/>
                </a:solidFill>
              </a:rPr>
              <a:t>protein (CETP)</a:t>
            </a:r>
            <a:r>
              <a:rPr lang="en-US" dirty="0" smtClean="0"/>
              <a:t>, </a:t>
            </a:r>
            <a:r>
              <a:rPr lang="en-US" dirty="0"/>
              <a:t>which results in </a:t>
            </a:r>
            <a:r>
              <a:rPr lang="en-US" sz="2900" dirty="0" smtClean="0"/>
              <a:t>triglyceride enrichment </a:t>
            </a:r>
            <a:r>
              <a:rPr lang="en-US" sz="2900" dirty="0"/>
              <a:t>of LDL and HDL </a:t>
            </a:r>
            <a:endParaRPr lang="en-US" sz="2900" dirty="0" smtClean="0"/>
          </a:p>
          <a:p>
            <a:r>
              <a:rPr lang="en-US" dirty="0" smtClean="0"/>
              <a:t>The triglyceride content </a:t>
            </a:r>
            <a:r>
              <a:rPr lang="en-US" dirty="0"/>
              <a:t>within these particles is hydrolyzed by HTGL, </a:t>
            </a:r>
            <a:r>
              <a:rPr lang="en-US" dirty="0" smtClean="0"/>
              <a:t>which results </a:t>
            </a:r>
            <a:r>
              <a:rPr lang="en-US" dirty="0"/>
              <a:t>in </a:t>
            </a:r>
            <a:r>
              <a:rPr lang="en-US" dirty="0">
                <a:solidFill>
                  <a:srgbClr val="FFC000"/>
                </a:solidFill>
              </a:rPr>
              <a:t>small, dense LDL and HDL particles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Triglycerides and Cardiovascular Disease </a:t>
            </a:r>
            <a:r>
              <a:rPr lang="en-US" b="1" i="1" dirty="0"/>
              <a:t>Circulation </a:t>
            </a:r>
            <a:r>
              <a:rPr lang="en-US" b="1" dirty="0"/>
              <a:t>2011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762000"/>
            <a:ext cx="687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Triglycerides and Cardiovascular </a:t>
            </a:r>
            <a:r>
              <a:rPr lang="en-US" b="1" dirty="0" smtClean="0"/>
              <a:t>Disease </a:t>
            </a:r>
            <a:r>
              <a:rPr lang="en-US" b="1" i="1" dirty="0"/>
              <a:t>Circulation </a:t>
            </a:r>
            <a:r>
              <a:rPr lang="en-US" b="1" dirty="0" smtClean="0"/>
              <a:t>2011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310"/>
            <a:ext cx="9164782" cy="644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1131332"/>
            <a:ext cx="3667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Triglycerides and Cardiovascular Disease </a:t>
            </a:r>
            <a:endParaRPr lang="en-US" sz="1400" b="1" dirty="0" smtClean="0"/>
          </a:p>
          <a:p>
            <a:r>
              <a:rPr lang="en-US" dirty="0" smtClean="0"/>
              <a:t>Circulation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Experimental studies suggest that </a:t>
            </a:r>
            <a:r>
              <a:rPr lang="en-US" dirty="0" err="1" smtClean="0"/>
              <a:t>hypertriglyceridemia</a:t>
            </a:r>
            <a:r>
              <a:rPr lang="en-US" dirty="0" smtClean="0"/>
              <a:t> HDL may be</a:t>
            </a:r>
            <a:r>
              <a:rPr lang="en-US" dirty="0" smtClean="0">
                <a:solidFill>
                  <a:srgbClr val="FFC000"/>
                </a:solidFill>
              </a:rPr>
              <a:t> dysfunctional</a:t>
            </a:r>
            <a:r>
              <a:rPr lang="en-US" dirty="0" smtClean="0"/>
              <a:t>, that small, dense LDL particles may be more susceptible to </a:t>
            </a:r>
            <a:r>
              <a:rPr lang="en-US" dirty="0" smtClean="0">
                <a:solidFill>
                  <a:srgbClr val="FFC000"/>
                </a:solidFill>
              </a:rPr>
              <a:t>oxidative modification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6096000"/>
            <a:ext cx="5679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Triglycerides and Cardiovascular Disease </a:t>
            </a:r>
            <a:r>
              <a:rPr lang="en-US" sz="1400" b="1" i="1" dirty="0" smtClean="0"/>
              <a:t>Circulation </a:t>
            </a:r>
            <a:r>
              <a:rPr lang="en-US" sz="1400" b="1" dirty="0" smtClean="0"/>
              <a:t>2011</a:t>
            </a:r>
            <a:endParaRPr lang="en-US" sz="1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Role of triglycerides as a CHD </a:t>
            </a:r>
            <a:r>
              <a:rPr lang="en-US" sz="3600">
                <a:solidFill>
                  <a:srgbClr val="FFC000"/>
                </a:solidFill>
              </a:rPr>
              <a:t>risk </a:t>
            </a:r>
            <a:r>
              <a:rPr lang="en-US" sz="3600" smtClean="0">
                <a:solidFill>
                  <a:srgbClr val="FFC000"/>
                </a:solidFill>
              </a:rPr>
              <a:t>factor?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Triglyceride and </a:t>
            </a:r>
            <a:r>
              <a:rPr lang="en-US" sz="4800" dirty="0" smtClean="0"/>
              <a:t>cardiovascular disease</a:t>
            </a:r>
            <a:endParaRPr lang="en-US" sz="4800" dirty="0"/>
          </a:p>
          <a:p>
            <a:pPr marL="0" indent="0" algn="ctr">
              <a:buNone/>
            </a:pPr>
            <a:r>
              <a:rPr lang="en-US" sz="3600" dirty="0" err="1" smtClean="0"/>
              <a:t>Bita</a:t>
            </a:r>
            <a:r>
              <a:rPr lang="en-US" sz="3600" dirty="0" smtClean="0"/>
              <a:t> </a:t>
            </a:r>
            <a:r>
              <a:rPr lang="en-US" sz="3600" dirty="0" err="1" smtClean="0"/>
              <a:t>mirzaei</a:t>
            </a:r>
            <a:r>
              <a:rPr lang="en-US" sz="3600" dirty="0" smtClean="0"/>
              <a:t> MD</a:t>
            </a:r>
          </a:p>
          <a:p>
            <a:pPr marL="0" indent="0" algn="ctr">
              <a:buNone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Research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Institute for Endocrine Sciences 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Shahid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Beheshti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University of Medical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Sciences</a:t>
            </a:r>
          </a:p>
          <a:p>
            <a:pPr marL="0" indent="0" algn="ctr">
              <a:buNone/>
            </a:pPr>
            <a:r>
              <a:rPr lang="en-US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Aban</a:t>
            </a: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93</a:t>
            </a:r>
            <a:endParaRPr lang="en-US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2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largest and most comprehensive epidemiological </a:t>
            </a:r>
            <a:r>
              <a:rPr lang="en-US" dirty="0" smtClean="0"/>
              <a:t>2007 </a:t>
            </a:r>
            <a:r>
              <a:rPr lang="en-US" dirty="0"/>
              <a:t>report of two large prospective studies involving over 3500 CHD cases and 44,000 middle-aged women and men, plus a meta-analysis of 27 prospective population-based studies involving a total of over 10,000 incident CHD cases and 260,000 participants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03" y="-152400"/>
            <a:ext cx="855229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324600"/>
            <a:ext cx="409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</a:t>
            </a:r>
            <a:r>
              <a:rPr lang="en-US" b="1" i="1" dirty="0"/>
              <a:t>Circulation</a:t>
            </a:r>
            <a:r>
              <a:rPr lang="en-US" b="1" dirty="0"/>
              <a:t>. 2007;115:450-458.)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The combined adjusted odds ratio for CHD comparing individuals in the top third of serum triglyceride levels with those in the bottom </a:t>
            </a:r>
            <a:r>
              <a:rPr lang="en-US" sz="2700" dirty="0">
                <a:solidFill>
                  <a:srgbClr val="00B0F0"/>
                </a:solidFill>
              </a:rPr>
              <a:t>third was 1.7 (95% CI 1.6-1.9</a:t>
            </a:r>
            <a:r>
              <a:rPr lang="en-US" sz="2700" dirty="0"/>
              <a:t>).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66164"/>
            <a:ext cx="8991600" cy="539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096000" y="5181600"/>
            <a:ext cx="25908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5634335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Sarwar</a:t>
            </a:r>
            <a:r>
              <a:rPr lang="en-US" dirty="0"/>
              <a:t> N, et </a:t>
            </a:r>
            <a:r>
              <a:rPr lang="en-US" dirty="0" smtClean="0"/>
              <a:t>a</a:t>
            </a:r>
            <a:r>
              <a:rPr lang="en-US" i="1" dirty="0"/>
              <a:t> Circulation.</a:t>
            </a:r>
            <a:r>
              <a:rPr lang="en-US" dirty="0"/>
              <a:t> 2007;115:450-458 </a:t>
            </a:r>
            <a:r>
              <a:rPr lang="en-US" dirty="0" smtClean="0"/>
              <a:t>l</a:t>
            </a:r>
            <a:r>
              <a:rPr lang="en-US" dirty="0"/>
              <a:t>. </a:t>
            </a:r>
            <a:r>
              <a:rPr lang="en-US" i="1" dirty="0">
                <a:solidFill>
                  <a:schemeClr val="bg1"/>
                </a:solidFill>
              </a:rPr>
              <a:t>Circulation.</a:t>
            </a:r>
            <a:r>
              <a:rPr lang="en-US" dirty="0">
                <a:solidFill>
                  <a:schemeClr val="bg1"/>
                </a:solidFill>
              </a:rPr>
              <a:t> 2007;115:450-458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5800130"/>
            <a:ext cx="4114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CHD </a:t>
            </a:r>
            <a:r>
              <a:rPr lang="en-US" dirty="0" err="1" smtClean="0"/>
              <a:t>Ris</a:t>
            </a:r>
            <a:r>
              <a:rPr lang="en-US" dirty="0" err="1"/>
              <a:t>CHD</a:t>
            </a:r>
            <a:r>
              <a:rPr lang="en-US" dirty="0"/>
              <a:t> Risk Ratio* (95% CI)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CHD Risk Ratio* (95% CI)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12097" y="1142999"/>
            <a:ext cx="1331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N = 262,525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0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Although </a:t>
            </a:r>
            <a:r>
              <a:rPr lang="en-US" dirty="0"/>
              <a:t>hypertriglyceridemia had been thought to be more predictive of CHD risk in women, the relative risks appeared similar in men and women in the meta-analysis.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6477000"/>
            <a:ext cx="325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b="1" i="1" dirty="0" smtClean="0"/>
              <a:t>Circulation</a:t>
            </a:r>
            <a:r>
              <a:rPr lang="en-US" b="1" dirty="0" smtClean="0"/>
              <a:t>. 2007;115:450-458.)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2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prospective studies in Western populations consistently indicate </a:t>
            </a:r>
            <a:r>
              <a:rPr lang="en-US" dirty="0">
                <a:solidFill>
                  <a:srgbClr val="FFC000"/>
                </a:solidFill>
              </a:rPr>
              <a:t>moderate and highly </a:t>
            </a:r>
            <a:r>
              <a:rPr lang="en-US" dirty="0" smtClean="0">
                <a:solidFill>
                  <a:srgbClr val="FFC000"/>
                </a:solidFill>
              </a:rPr>
              <a:t>significant associations </a:t>
            </a:r>
            <a:r>
              <a:rPr lang="en-US" dirty="0">
                <a:solidFill>
                  <a:srgbClr val="FFC000"/>
                </a:solidFill>
              </a:rPr>
              <a:t>between triglyceride values and coronary heart disease </a:t>
            </a:r>
            <a:r>
              <a:rPr lang="en-US" dirty="0" smtClean="0">
                <a:solidFill>
                  <a:srgbClr val="FFC000"/>
                </a:solidFill>
              </a:rPr>
              <a:t>risk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adjustment for established coronary risk factors, especially HDL cholesterol, substantially attenuated the  magnitude  of  this  association, but still remained significant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7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57200"/>
            <a:ext cx="82772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774" y="1"/>
            <a:ext cx="401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Lancet </a:t>
            </a:r>
            <a:r>
              <a:rPr lang="en-US" b="1" dirty="0"/>
              <a:t>2014; 384: 626–635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50595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066801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Lancet Diabetes </a:t>
            </a:r>
            <a:r>
              <a:rPr lang="en-US" b="1" i="1" dirty="0" err="1" smtClean="0"/>
              <a:t>Endocrinol</a:t>
            </a:r>
            <a:r>
              <a:rPr lang="en-US" b="1" i="1" dirty="0" smtClean="0"/>
              <a:t> </a:t>
            </a:r>
            <a:r>
              <a:rPr lang="en-US" b="1" dirty="0"/>
              <a:t>2014; 2: 655–66</a:t>
            </a:r>
            <a:endParaRPr lang="en-US" dirty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3226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evidence that raised concentrations of </a:t>
            </a:r>
            <a:r>
              <a:rPr lang="en-US" dirty="0" smtClean="0"/>
              <a:t>remnant cholesterol</a:t>
            </a:r>
            <a:r>
              <a:rPr lang="en-US" dirty="0"/>
              <a:t>, marked by raised triglycerides, are </a:t>
            </a:r>
            <a:r>
              <a:rPr lang="en-US" dirty="0" smtClean="0"/>
              <a:t>an additional </a:t>
            </a:r>
            <a:r>
              <a:rPr lang="en-US" dirty="0"/>
              <a:t>causal risk factor for cardiovascular </a:t>
            </a:r>
            <a:r>
              <a:rPr lang="en-US" dirty="0" smtClean="0"/>
              <a:t>disease and </a:t>
            </a:r>
            <a:r>
              <a:rPr lang="en-US" dirty="0"/>
              <a:t>all-cause mortality, is increasing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6248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Triglycerides and cardiovascular disease</a:t>
            </a:r>
            <a:r>
              <a:rPr lang="nl-NL" b="1" dirty="0"/>
              <a:t>,  lancet 2014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9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important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whether lowering triglycerides reduces the risk of cardiovascular disease?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controlled </a:t>
            </a:r>
            <a:r>
              <a:rPr lang="en-US" dirty="0"/>
              <a:t>trial with</a:t>
            </a:r>
            <a:r>
              <a:rPr lang="fa-IR" dirty="0"/>
              <a:t> </a:t>
            </a:r>
            <a:r>
              <a:rPr lang="en-US" dirty="0"/>
              <a:t>555 consecutive post-myocardial infarction patients given</a:t>
            </a:r>
            <a:r>
              <a:rPr lang="fa-IR" dirty="0"/>
              <a:t> </a:t>
            </a:r>
            <a:r>
              <a:rPr lang="en-US" dirty="0">
                <a:solidFill>
                  <a:srgbClr val="FFC000"/>
                </a:solidFill>
              </a:rPr>
              <a:t>both fibrate and niacin </a:t>
            </a:r>
          </a:p>
          <a:p>
            <a:r>
              <a:rPr lang="en-US" dirty="0"/>
              <a:t>showed that all-cause mortality</a:t>
            </a:r>
            <a:r>
              <a:rPr lang="fa-IR" dirty="0"/>
              <a:t> </a:t>
            </a:r>
            <a:r>
              <a:rPr lang="en-US" dirty="0"/>
              <a:t>was</a:t>
            </a:r>
            <a:r>
              <a:rPr lang="fa-IR" dirty="0"/>
              <a:t> </a:t>
            </a:r>
            <a:r>
              <a:rPr lang="en-US" dirty="0"/>
              <a:t>reduced </a:t>
            </a:r>
            <a:r>
              <a:rPr lang="en-US" dirty="0">
                <a:solidFill>
                  <a:srgbClr val="FFC000"/>
                </a:solidFill>
              </a:rPr>
              <a:t>by 26%, and </a:t>
            </a:r>
            <a:r>
              <a:rPr lang="en-US" dirty="0" err="1">
                <a:solidFill>
                  <a:srgbClr val="FFC000"/>
                </a:solidFill>
              </a:rPr>
              <a:t>ischaemic</a:t>
            </a:r>
            <a:r>
              <a:rPr lang="en-US" dirty="0">
                <a:solidFill>
                  <a:srgbClr val="FFC000"/>
                </a:solidFill>
              </a:rPr>
              <a:t> heart disease</a:t>
            </a:r>
            <a:r>
              <a:rPr lang="fa-IR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mortality was reduced by 36%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1"/>
            <a:ext cx="8213725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57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52400"/>
            <a:ext cx="9372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7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96200" cy="4255531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/>
              <a:t>Role of triglycerides as a CHD risk factor (observational studies &amp; review article</a:t>
            </a:r>
            <a:r>
              <a:rPr lang="en-US" dirty="0" smtClean="0"/>
              <a:t>)</a:t>
            </a:r>
          </a:p>
          <a:p>
            <a:r>
              <a:rPr lang="en-US" dirty="0"/>
              <a:t>Effect of triglyceride reduction on cardiovascular outcomes (clinical trials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Guidelines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510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57464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7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assess the association between changes over time in fasting triglyceride levels and CHD risk in young adults</a:t>
            </a:r>
            <a:r>
              <a:rPr lang="en-US" dirty="0" smtClean="0"/>
              <a:t>.</a:t>
            </a:r>
          </a:p>
          <a:p>
            <a:r>
              <a:rPr lang="en-US" dirty="0"/>
              <a:t>13,953 apparently healthy, untreated, young men (age 26 to 45 years) with triglyceride levels less than 3.39 </a:t>
            </a:r>
            <a:r>
              <a:rPr lang="en-US" dirty="0" err="1"/>
              <a:t>mmol</a:t>
            </a:r>
            <a:r>
              <a:rPr lang="en-US" dirty="0"/>
              <a:t>/L (&lt;300 mg/</a:t>
            </a:r>
            <a:r>
              <a:rPr lang="en-US" dirty="0" err="1"/>
              <a:t>dL</a:t>
            </a:r>
            <a:r>
              <a:rPr lang="en-US" dirty="0" smtClean="0"/>
              <a:t>).</a:t>
            </a:r>
          </a:p>
          <a:p>
            <a:r>
              <a:rPr lang="en-US" dirty="0"/>
              <a:t>Follow-up study over 5.5 years after 2 measurements of fasting triglycerides 5 years apart.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6477000"/>
            <a:ext cx="437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tooltip="Annals of internal medicine."/>
              </a:rPr>
              <a:t>Ann Intern Med.</a:t>
            </a:r>
            <a:r>
              <a:rPr lang="en-US" dirty="0"/>
              <a:t> 2007 Sep 18;147(6):377-85.</a:t>
            </a:r>
          </a:p>
        </p:txBody>
      </p:sp>
    </p:spTree>
    <p:extLst>
      <p:ext uri="{BB962C8B-B14F-4D97-AF65-F5344CB8AC3E}">
        <p14:creationId xmlns:p14="http://schemas.microsoft.com/office/powerpoint/2010/main" val="148212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Triglycerides </a:t>
            </a:r>
            <a:r>
              <a:rPr lang="en-US" dirty="0">
                <a:solidFill>
                  <a:srgbClr val="FFC000"/>
                </a:solidFill>
              </a:rPr>
              <a:t>were strongly and independently </a:t>
            </a:r>
            <a:r>
              <a:rPr lang="en-US" dirty="0"/>
              <a:t>associated with CHD risk when comparing those in the highest quintile to those in the lowest </a:t>
            </a:r>
            <a:r>
              <a:rPr lang="en-US" dirty="0">
                <a:solidFill>
                  <a:srgbClr val="FFC000"/>
                </a:solidFill>
              </a:rPr>
              <a:t>( multivariate HR </a:t>
            </a:r>
            <a:r>
              <a:rPr lang="en-US" dirty="0" smtClean="0">
                <a:solidFill>
                  <a:srgbClr val="FFC000"/>
                </a:solidFill>
              </a:rPr>
              <a:t>:4.1</a:t>
            </a:r>
            <a:r>
              <a:rPr lang="en-US" dirty="0">
                <a:solidFill>
                  <a:srgbClr val="FFC000"/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/>
              <a:t>Change in the triglyceride levels between the initial and the second measurement was positively associated with change in CHD risk.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The lowest CHD risk occurred when triglyceride levels remained low.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A decrease in </a:t>
            </a:r>
            <a:r>
              <a:rPr lang="en-US" dirty="0" smtClean="0"/>
              <a:t>elevated </a:t>
            </a:r>
            <a:r>
              <a:rPr lang="en-US" dirty="0"/>
              <a:t>triglyceride levels is associated with a decrease in CHD risk compared with stable high triglyceride </a:t>
            </a:r>
            <a:r>
              <a:rPr lang="en-US" dirty="0" smtClean="0"/>
              <a:t>levels</a:t>
            </a:r>
          </a:p>
          <a:p>
            <a:r>
              <a:rPr lang="en-US" dirty="0" smtClean="0"/>
              <a:t>this risk reduction </a:t>
            </a:r>
            <a:r>
              <a:rPr lang="en-US" dirty="0"/>
              <a:t>remains higher than in those with persistently low triglyceride levels.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3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9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Objectives </a:t>
            </a:r>
            <a:r>
              <a:rPr lang="en-US" dirty="0" smtClean="0"/>
              <a:t>:The </a:t>
            </a:r>
            <a:r>
              <a:rPr lang="en-US" dirty="0"/>
              <a:t>purpose of this study was to assess the impact of </a:t>
            </a:r>
            <a:r>
              <a:rPr lang="en-US" dirty="0" smtClean="0"/>
              <a:t>on-treatment triglycerides on</a:t>
            </a:r>
            <a:r>
              <a:rPr lang="en-US" dirty="0"/>
              <a:t> </a:t>
            </a:r>
            <a:r>
              <a:rPr lang="en-US" dirty="0" smtClean="0"/>
              <a:t>CHD risk after an ACS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 PROVE IT-TIMI 22 trial evaluated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4162 </a:t>
            </a:r>
            <a:r>
              <a:rPr lang="en-US" dirty="0"/>
              <a:t>patients hospitalized for ACS and randomized to atorvastatin 80 </a:t>
            </a:r>
            <a:r>
              <a:rPr lang="en-US" dirty="0" smtClean="0"/>
              <a:t>mg or </a:t>
            </a:r>
            <a:r>
              <a:rPr lang="en-US" dirty="0"/>
              <a:t>pravastatin 40 mg daily.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relationship between on-treatment levels of TG and LDL-C and the </a:t>
            </a:r>
            <a:r>
              <a:rPr lang="en-US" dirty="0" smtClean="0"/>
              <a:t>composite end </a:t>
            </a:r>
            <a:r>
              <a:rPr lang="en-US" dirty="0"/>
              <a:t>point of death, </a:t>
            </a:r>
            <a:r>
              <a:rPr lang="en-US" dirty="0" smtClean="0"/>
              <a:t>MI, </a:t>
            </a:r>
            <a:r>
              <a:rPr lang="en-US" dirty="0"/>
              <a:t>and recurrent ACS were assessed </a:t>
            </a:r>
            <a:r>
              <a:rPr lang="en-US" dirty="0">
                <a:solidFill>
                  <a:srgbClr val="00B0F0"/>
                </a:solidFill>
              </a:rPr>
              <a:t>30 days after initial presentation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mean follow-up </a:t>
            </a:r>
            <a:r>
              <a:rPr lang="en-US" dirty="0" smtClean="0"/>
              <a:t>:  2 </a:t>
            </a:r>
            <a:r>
              <a:rPr lang="en-US" dirty="0"/>
              <a:t>years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on-treatment TG (150 mg/dl) was associated </a:t>
            </a:r>
            <a:r>
              <a:rPr lang="en-US" dirty="0" smtClean="0"/>
              <a:t>with</a:t>
            </a:r>
          </a:p>
          <a:p>
            <a:pPr marL="0" indent="0">
              <a:buNone/>
            </a:pPr>
            <a:r>
              <a:rPr lang="en-US" dirty="0" smtClean="0"/>
              <a:t>reduced </a:t>
            </a:r>
            <a:r>
              <a:rPr lang="en-US" dirty="0"/>
              <a:t>CHD risk compared with higher TG in </a:t>
            </a:r>
            <a:r>
              <a:rPr lang="en-US" dirty="0" err="1" smtClean="0"/>
              <a:t>univariate</a:t>
            </a:r>
            <a:r>
              <a:rPr lang="en-US" dirty="0"/>
              <a:t> </a:t>
            </a:r>
            <a:r>
              <a:rPr lang="en-US" dirty="0" smtClean="0"/>
              <a:t> analysis HR </a:t>
            </a:r>
            <a:r>
              <a:rPr lang="en-US" dirty="0"/>
              <a:t>0.73, </a:t>
            </a:r>
            <a:r>
              <a:rPr lang="en-US" dirty="0" smtClean="0"/>
              <a:t>95% CI 0.62 to 0.8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For </a:t>
            </a:r>
            <a:r>
              <a:rPr lang="en-US" dirty="0"/>
              <a:t>each 10-mg/dl decline in </a:t>
            </a:r>
            <a:r>
              <a:rPr lang="en-US" dirty="0" smtClean="0"/>
              <a:t>on treatment</a:t>
            </a:r>
            <a:r>
              <a:rPr lang="en-US" dirty="0"/>
              <a:t> </a:t>
            </a:r>
            <a:r>
              <a:rPr lang="en-US" dirty="0" smtClean="0"/>
              <a:t>TG</a:t>
            </a:r>
            <a:r>
              <a:rPr lang="en-US" dirty="0"/>
              <a:t>, we observed a 1.6% lower risk of </a:t>
            </a:r>
            <a:r>
              <a:rPr lang="en-US" dirty="0" smtClean="0"/>
              <a:t>the end point after </a:t>
            </a:r>
            <a:r>
              <a:rPr lang="en-US" dirty="0"/>
              <a:t>adjustment </a:t>
            </a:r>
            <a:r>
              <a:rPr lang="en-US" dirty="0" smtClean="0"/>
              <a:t>for LDL-C </a:t>
            </a:r>
            <a:r>
              <a:rPr lang="en-US" dirty="0"/>
              <a:t>and other covariates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1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20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59436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Compared with LDL-C ≥70 mg/dl and TG ≥150 mg/dl (referent),  lower  CHD  risk  was  observed  with  low  on- treatment  TG  (&lt;150  mg/dl)  and  LDL-C  (&lt;70  mg/dl)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(HR 0.72, 95% CI 0.54 to 0.94; p = 0.017)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209800" y="1828800"/>
            <a:ext cx="609600" cy="394716"/>
          </a:xfrm>
          <a:prstGeom prst="rightArrow">
            <a:avLst>
              <a:gd name="adj1" fmla="val 50000"/>
              <a:gd name="adj2" fmla="val 38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2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Among patients receiving statin therapy after ACS, </a:t>
            </a:r>
            <a:r>
              <a:rPr lang="en-US" dirty="0" smtClean="0"/>
              <a:t>on treatment TG </a:t>
            </a:r>
            <a:r>
              <a:rPr lang="en-US" dirty="0"/>
              <a:t>150 mg/dl </a:t>
            </a:r>
            <a:r>
              <a:rPr lang="en-US" dirty="0" smtClean="0"/>
              <a:t>was  </a:t>
            </a:r>
            <a:r>
              <a:rPr lang="en-US" dirty="0"/>
              <a:t>associated with a lower </a:t>
            </a:r>
            <a:r>
              <a:rPr lang="en-US" dirty="0" smtClean="0"/>
              <a:t>risk of </a:t>
            </a:r>
            <a:r>
              <a:rPr lang="en-US" dirty="0"/>
              <a:t>recurrent CHD events independently of the level </a:t>
            </a:r>
            <a:r>
              <a:rPr lang="en-US" dirty="0" smtClean="0"/>
              <a:t>of LDL-C.</a:t>
            </a:r>
          </a:p>
          <a:p>
            <a:r>
              <a:rPr lang="en-US" dirty="0" smtClean="0"/>
              <a:t> </a:t>
            </a:r>
            <a:r>
              <a:rPr lang="en-US" dirty="0"/>
              <a:t>These data lend support to </a:t>
            </a:r>
            <a:r>
              <a:rPr lang="en-US" dirty="0" smtClean="0"/>
              <a:t>that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FFC000"/>
                </a:solidFill>
              </a:rPr>
              <a:t>achieving both a low LDL-C and a low TG may be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  important therapeutic parameters in patients  following   ACS.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5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401175" cy="679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7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Eighteen</a:t>
            </a:r>
            <a:r>
              <a:rPr lang="en-US" dirty="0"/>
              <a:t>  trials  providing  data  for  45 058  participants,  including  2870  major  cardiovascular  events,  4552  coronary events,  and  3880  </a:t>
            </a:r>
            <a:r>
              <a:rPr lang="en-US" dirty="0" smtClean="0"/>
              <a:t>deaths  </a:t>
            </a:r>
            <a:r>
              <a:rPr lang="en-US" dirty="0"/>
              <a:t>were pooled</a:t>
            </a:r>
          </a:p>
          <a:p>
            <a:r>
              <a:rPr lang="en-US" dirty="0">
                <a:solidFill>
                  <a:srgbClr val="FFFF00"/>
                </a:solidFill>
              </a:rPr>
              <a:t>Outcomes :</a:t>
            </a:r>
            <a:r>
              <a:rPr lang="en-US" dirty="0"/>
              <a:t>  major cardiovascular events, coronary events, stroke, heart failure, coronary </a:t>
            </a:r>
            <a:r>
              <a:rPr lang="en-US" dirty="0" smtClean="0"/>
              <a:t>revascularization, </a:t>
            </a:r>
            <a:r>
              <a:rPr lang="en-US" dirty="0"/>
              <a:t>all-cause mortality cardiovascular death, non-vascular death, sudden death, new onset albuminuria, and drug-related adverse events.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0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 common clinical </a:t>
            </a:r>
            <a:r>
              <a:rPr lang="en-US" i="1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A healthy 45-year-old man is found on routine screening to have hypertriglyceridemia.</a:t>
            </a:r>
          </a:p>
          <a:p>
            <a:r>
              <a:rPr lang="en-US" sz="2000" b="1" dirty="0"/>
              <a:t>He is a </a:t>
            </a:r>
            <a:r>
              <a:rPr lang="en-US" sz="2000" b="1" dirty="0" smtClean="0"/>
              <a:t>nonsmoker</a:t>
            </a:r>
          </a:p>
          <a:p>
            <a:r>
              <a:rPr lang="en-US" sz="2000" b="1" dirty="0" smtClean="0"/>
              <a:t>exercises regularly</a:t>
            </a:r>
          </a:p>
          <a:p>
            <a:r>
              <a:rPr lang="en-US" sz="2000" b="1" dirty="0" smtClean="0"/>
              <a:t> </a:t>
            </a:r>
            <a:r>
              <a:rPr lang="en-US" sz="2000" b="1" dirty="0"/>
              <a:t>He takes no medications. </a:t>
            </a:r>
            <a:r>
              <a:rPr lang="en-US" sz="2000" b="1" dirty="0" smtClean="0"/>
              <a:t>No </a:t>
            </a:r>
            <a:r>
              <a:rPr lang="en-US" sz="2000" b="1" dirty="0" err="1" smtClean="0"/>
              <a:t>hx</a:t>
            </a:r>
            <a:r>
              <a:rPr lang="en-US" sz="2000" b="1" dirty="0" smtClean="0"/>
              <a:t> of premature CVD</a:t>
            </a:r>
            <a:endParaRPr lang="en-US" sz="2000" b="1" dirty="0"/>
          </a:p>
          <a:p>
            <a:r>
              <a:rPr lang="en-US" sz="2000" b="1" dirty="0" smtClean="0"/>
              <a:t>BP is </a:t>
            </a:r>
            <a:r>
              <a:rPr lang="en-US" sz="2000" b="1" dirty="0"/>
              <a:t>normal, his body-mass index </a:t>
            </a:r>
            <a:r>
              <a:rPr lang="en-US" sz="2000" b="1" dirty="0" smtClean="0"/>
              <a:t>:is </a:t>
            </a:r>
            <a:r>
              <a:rPr lang="en-US" sz="2000" b="1" dirty="0"/>
              <a:t>28, and his </a:t>
            </a:r>
            <a:r>
              <a:rPr lang="en-US" sz="2000" b="1" dirty="0" smtClean="0"/>
              <a:t>waist circumference is </a:t>
            </a:r>
            <a:r>
              <a:rPr lang="en-US" sz="2000" b="1" dirty="0"/>
              <a:t>96 cm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C000"/>
                </a:solidFill>
              </a:rPr>
              <a:t>fasting </a:t>
            </a:r>
            <a:r>
              <a:rPr lang="en-US" sz="2000" b="1" dirty="0">
                <a:solidFill>
                  <a:srgbClr val="FFC000"/>
                </a:solidFill>
              </a:rPr>
              <a:t>triglyceride level is 400 mg per </a:t>
            </a:r>
            <a:r>
              <a:rPr lang="en-US" sz="2000" b="1" dirty="0" smtClean="0">
                <a:solidFill>
                  <a:srgbClr val="FFC000"/>
                </a:solidFill>
              </a:rPr>
              <a:t>deciliter</a:t>
            </a:r>
          </a:p>
          <a:p>
            <a:r>
              <a:rPr lang="en-US" sz="2000" b="1" dirty="0" smtClean="0"/>
              <a:t> </a:t>
            </a:r>
            <a:r>
              <a:rPr lang="en-US" sz="2000" b="1" dirty="0"/>
              <a:t>total </a:t>
            </a:r>
            <a:r>
              <a:rPr lang="en-US" sz="2000" b="1" dirty="0" smtClean="0"/>
              <a:t>cholesterol</a:t>
            </a:r>
            <a:r>
              <a:rPr lang="en-US" sz="2000" b="1" dirty="0" smtClean="0">
                <a:solidFill>
                  <a:srgbClr val="FFC000"/>
                </a:solidFill>
              </a:rPr>
              <a:t>230 </a:t>
            </a:r>
            <a:r>
              <a:rPr lang="en-US" sz="2000" b="1" dirty="0"/>
              <a:t>mg deciliter</a:t>
            </a:r>
            <a:r>
              <a:rPr lang="en-US" sz="2000" b="1" dirty="0" smtClean="0"/>
              <a:t>, LDL:120 </a:t>
            </a:r>
            <a:r>
              <a:rPr lang="en-US" sz="2000" b="1" dirty="0"/>
              <a:t>mg per deciliter, and</a:t>
            </a:r>
          </a:p>
          <a:p>
            <a:r>
              <a:rPr lang="en-US" sz="2000" b="1" dirty="0" smtClean="0">
                <a:solidFill>
                  <a:srgbClr val="FFC000"/>
                </a:solidFill>
              </a:rPr>
              <a:t>HDL </a:t>
            </a:r>
            <a:r>
              <a:rPr lang="en-US" sz="2000" b="1" dirty="0">
                <a:solidFill>
                  <a:srgbClr val="FFC000"/>
                </a:solidFill>
              </a:rPr>
              <a:t>cholesterol 30 mg per deciliter</a:t>
            </a:r>
            <a:r>
              <a:rPr lang="en-US" sz="2000" b="1" dirty="0"/>
              <a:t>. His fasting blood </a:t>
            </a:r>
            <a:r>
              <a:rPr lang="en-US" sz="2000" b="1" dirty="0" smtClean="0"/>
              <a:t>glucose level </a:t>
            </a:r>
            <a:r>
              <a:rPr lang="en-US" sz="2000" b="1" dirty="0"/>
              <a:t>is 90 mg per deciliter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 </a:t>
            </a:r>
            <a:r>
              <a:rPr lang="en-US" sz="2000" b="1" dirty="0"/>
              <a:t>Thyroid and renal function are normal. </a:t>
            </a:r>
            <a:endParaRPr lang="en-US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33600" y="6400800"/>
            <a:ext cx="662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Hypertriglyceridemia</a:t>
            </a:r>
            <a:r>
              <a:rPr lang="en-US" dirty="0" smtClean="0"/>
              <a:t> N </a:t>
            </a:r>
            <a:r>
              <a:rPr lang="en-US" dirty="0" err="1"/>
              <a:t>Engl</a:t>
            </a:r>
            <a:r>
              <a:rPr lang="en-US" dirty="0"/>
              <a:t> J Med </a:t>
            </a:r>
            <a:r>
              <a:rPr lang="en-US" dirty="0" smtClean="0"/>
              <a:t>2007;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6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2" y="228600"/>
            <a:ext cx="8915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360718" y="152400"/>
            <a:ext cx="12954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0718" y="4267200"/>
            <a:ext cx="1562100" cy="266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60718" y="2999881"/>
            <a:ext cx="1686419" cy="11630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60718" y="1905000"/>
            <a:ext cx="15621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5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534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0" y="3581400"/>
            <a:ext cx="86868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33400"/>
            <a:ext cx="706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Subgroup analyses for </a:t>
            </a:r>
            <a:r>
              <a:rPr lang="en-US" b="1" dirty="0" smtClean="0"/>
              <a:t>the  effects  </a:t>
            </a:r>
            <a:r>
              <a:rPr lang="en-US" b="1" dirty="0"/>
              <a:t>of </a:t>
            </a:r>
            <a:r>
              <a:rPr lang="en-US" b="1" dirty="0" smtClean="0"/>
              <a:t> fibrates </a:t>
            </a:r>
            <a:r>
              <a:rPr lang="en-US" b="1" dirty="0"/>
              <a:t>on coronary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5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Fibrates can reduce the risk of major cardiovascular events predominantly by prevention of </a:t>
            </a:r>
            <a:r>
              <a:rPr lang="en-US" b="1" dirty="0" smtClean="0"/>
              <a:t>coronary events.</a:t>
            </a:r>
          </a:p>
          <a:p>
            <a:pPr>
              <a:buFont typeface="Wingdings" pitchFamily="2" charset="2"/>
              <a:buChar char="Ø"/>
            </a:pPr>
            <a:endParaRPr lang="en-US" b="1" dirty="0"/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FFC000"/>
                </a:solidFill>
              </a:rPr>
              <a:t>individuals with high average baseline triglyceride concentrations reported signiﬁcantly  greater proportional risk reductions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6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1515"/>
            <a:ext cx="8991600" cy="690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5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Sample size: </a:t>
            </a:r>
            <a:r>
              <a:rPr lang="en-US" dirty="0" smtClean="0"/>
              <a:t> RCT  with 9795 </a:t>
            </a:r>
            <a:r>
              <a:rPr lang="en-US" dirty="0"/>
              <a:t>participants</a:t>
            </a:r>
            <a:r>
              <a:rPr lang="en-US" dirty="0" smtClean="0"/>
              <a:t>  with Type </a:t>
            </a:r>
            <a:r>
              <a:rPr lang="en-US" dirty="0"/>
              <a:t>2 diabetic </a:t>
            </a:r>
            <a:r>
              <a:rPr lang="en-US" dirty="0" smtClean="0"/>
              <a:t>aged  </a:t>
            </a:r>
            <a:r>
              <a:rPr lang="en-US" dirty="0"/>
              <a:t>50–75  years</a:t>
            </a:r>
          </a:p>
          <a:p>
            <a:r>
              <a:rPr lang="en-US" dirty="0"/>
              <a:t>Primary outcome:  coronary  events  (coronary  heart  disease  death or  non-fatal  myocardial  infarction)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with </a:t>
            </a:r>
            <a:r>
              <a:rPr lang="en-US" b="1" dirty="0"/>
              <a:t>a </a:t>
            </a:r>
            <a:r>
              <a:rPr lang="en-US" b="1" dirty="0" smtClean="0"/>
              <a:t>total-cholesterol concentration </a:t>
            </a:r>
            <a:r>
              <a:rPr lang="en-US" b="1" dirty="0"/>
              <a:t>of </a:t>
            </a:r>
            <a:r>
              <a:rPr lang="en-US" dirty="0" smtClean="0">
                <a:solidFill>
                  <a:srgbClr val="FFC000"/>
                </a:solidFill>
              </a:rPr>
              <a:t>116–251  </a:t>
            </a:r>
            <a:r>
              <a:rPr lang="en-US" dirty="0" smtClean="0"/>
              <a:t>mg/dl}</a:t>
            </a:r>
            <a:r>
              <a:rPr lang="en-US" b="1" dirty="0" smtClean="0"/>
              <a:t> </a:t>
            </a:r>
            <a:r>
              <a:rPr lang="en-US" b="1" dirty="0"/>
              <a:t>and a total-cholesterol/HDL-cholesterol ratio of 4·0 or more or plasma triglyceride </a:t>
            </a:r>
            <a:r>
              <a:rPr lang="en-US" b="1" dirty="0" smtClean="0"/>
              <a:t>of </a:t>
            </a:r>
            <a:r>
              <a:rPr lang="en-US" b="1" dirty="0" err="1" smtClean="0"/>
              <a:t>mmol</a:t>
            </a:r>
            <a:r>
              <a:rPr lang="en-US" b="1" dirty="0" smtClean="0"/>
              <a:t>/L</a:t>
            </a:r>
            <a:r>
              <a:rPr lang="en-US" dirty="0" smtClean="0"/>
              <a:t> </a:t>
            </a:r>
            <a:r>
              <a:rPr lang="en-US" dirty="0">
                <a:solidFill>
                  <a:srgbClr val="FFC000"/>
                </a:solidFill>
              </a:rPr>
              <a:t>89–444 </a:t>
            </a:r>
            <a:r>
              <a:rPr lang="en-US" dirty="0" smtClean="0">
                <a:solidFill>
                  <a:srgbClr val="FFC000"/>
                </a:solidFill>
              </a:rPr>
              <a:t>mg/dl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/>
              <a:t>Prespeciﬁed</a:t>
            </a:r>
            <a:r>
              <a:rPr lang="en-US" dirty="0" smtClean="0"/>
              <a:t> </a:t>
            </a:r>
            <a:r>
              <a:rPr lang="en-US" dirty="0"/>
              <a:t>subgroup analyses : total cardiovascular events (the composite of cardiovascular death, myocardial infarction, stroke, and coronary and carotid </a:t>
            </a:r>
            <a:r>
              <a:rPr lang="en-US" dirty="0" err="1"/>
              <a:t>revascularisation</a:t>
            </a:r>
            <a:r>
              <a:rPr lang="en-US" dirty="0"/>
              <a:t>)</a:t>
            </a:r>
          </a:p>
          <a:p>
            <a:r>
              <a:rPr lang="en-US" dirty="0" smtClean="0"/>
              <a:t>Follow up : </a:t>
            </a:r>
            <a:r>
              <a:rPr lang="en-US" dirty="0"/>
              <a:t>5 years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7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329999" cy="6096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228600" y="990600"/>
            <a:ext cx="7010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8600" y="1600201"/>
            <a:ext cx="70104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" y="3505200"/>
            <a:ext cx="7238998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943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2133600"/>
            <a:ext cx="7239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15637"/>
            <a:ext cx="8153400" cy="4613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570079"/>
            <a:ext cx="9600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post-hoc subgroup analysis on the primary outcome </a:t>
            </a:r>
          </a:p>
          <a:p>
            <a:r>
              <a:rPr lang="en-US" dirty="0"/>
              <a:t>`of coronary heart disease events; </a:t>
            </a:r>
            <a:r>
              <a:rPr lang="en-US" dirty="0" smtClean="0"/>
              <a:t>showed </a:t>
            </a:r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a reduction in coronary heart disease events in the subgroup of patients with no previous cardiovascular disease but not in those with previous cardiovascular disease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533400" y="1600200"/>
            <a:ext cx="83820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Fenofibrate</a:t>
            </a:r>
            <a:r>
              <a:rPr lang="en-US" dirty="0" smtClean="0"/>
              <a:t> did </a:t>
            </a:r>
            <a:r>
              <a:rPr lang="en-US" dirty="0"/>
              <a:t>not significantly reduce the risk of the </a:t>
            </a:r>
            <a:r>
              <a:rPr lang="en-US" dirty="0" smtClean="0">
                <a:solidFill>
                  <a:srgbClr val="FFC000"/>
                </a:solidFill>
              </a:rPr>
              <a:t>primary outcome </a:t>
            </a:r>
            <a:r>
              <a:rPr lang="en-US" dirty="0"/>
              <a:t>of major coronary events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fenofibrate</a:t>
            </a:r>
            <a:r>
              <a:rPr lang="en-US" dirty="0" smtClean="0"/>
              <a:t> </a:t>
            </a:r>
            <a:r>
              <a:rPr lang="en-US" dirty="0"/>
              <a:t>did reduce the risk of total </a:t>
            </a:r>
            <a:r>
              <a:rPr lang="en-US" dirty="0" smtClean="0"/>
              <a:t>cardiovascular disease </a:t>
            </a:r>
            <a:r>
              <a:rPr lang="en-US" dirty="0"/>
              <a:t>events, particularly through the prevention </a:t>
            </a:r>
            <a:r>
              <a:rPr lang="en-US" dirty="0" smtClean="0"/>
              <a:t>of non-fatal </a:t>
            </a:r>
            <a:r>
              <a:rPr lang="en-US" dirty="0"/>
              <a:t>myocardial infarctions and coronary </a:t>
            </a:r>
            <a:r>
              <a:rPr lang="en-US" dirty="0" smtClean="0"/>
              <a:t>revascularizations.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7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/0p.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059" y="152400"/>
            <a:ext cx="9952184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3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en-US" dirty="0"/>
              <a:t>Randomized, placebo-controlled, double-blind clinical trial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5518 </a:t>
            </a:r>
            <a:r>
              <a:rPr lang="en-US" dirty="0"/>
              <a:t>patients with type 2 diabetes who were being </a:t>
            </a:r>
            <a:r>
              <a:rPr lang="en-US" dirty="0" smtClean="0"/>
              <a:t>treated with </a:t>
            </a:r>
            <a:r>
              <a:rPr lang="en-US" dirty="0"/>
              <a:t>open-label simvastatin to </a:t>
            </a:r>
            <a:r>
              <a:rPr lang="en-US" dirty="0" smtClean="0"/>
              <a:t>receive </a:t>
            </a:r>
            <a:r>
              <a:rPr lang="en-US" dirty="0"/>
              <a:t>either </a:t>
            </a:r>
            <a:r>
              <a:rPr lang="en-US" dirty="0" err="1" smtClean="0"/>
              <a:t>fenofibrate</a:t>
            </a:r>
            <a:r>
              <a:rPr lang="en-US" dirty="0" smtClean="0"/>
              <a:t> </a:t>
            </a:r>
            <a:r>
              <a:rPr lang="en-US" dirty="0"/>
              <a:t>or placebo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 </a:t>
            </a:r>
            <a:r>
              <a:rPr lang="en-US" dirty="0" smtClean="0"/>
              <a:t>primary outcome </a:t>
            </a:r>
            <a:r>
              <a:rPr lang="en-US" dirty="0"/>
              <a:t>was the first occurrence of nonfatal myocardial infarction, </a:t>
            </a:r>
            <a:r>
              <a:rPr lang="en-US" dirty="0" smtClean="0"/>
              <a:t>nonfatal stroke</a:t>
            </a:r>
            <a:r>
              <a:rPr lang="en-US" dirty="0"/>
              <a:t>, or death from cardiovascular causes.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mean follow-up was 4.7 years.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5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C000"/>
                </a:solidFill>
              </a:rPr>
              <a:t>How should his case be assessed and managed?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The combination of </a:t>
            </a:r>
            <a:r>
              <a:rPr lang="en-US" dirty="0" err="1"/>
              <a:t>fenofibrate</a:t>
            </a:r>
            <a:r>
              <a:rPr lang="en-US" dirty="0"/>
              <a:t> and simvastatin did not reduce the rate of </a:t>
            </a:r>
            <a:r>
              <a:rPr lang="en-US" dirty="0" smtClean="0"/>
              <a:t>fatal cardiovascular </a:t>
            </a:r>
            <a:r>
              <a:rPr lang="en-US" dirty="0"/>
              <a:t>events, nonfatal myocardial infarction, or nonfatal stroke, as </a:t>
            </a:r>
            <a:r>
              <a:rPr lang="en-US" dirty="0" smtClean="0"/>
              <a:t>compared with </a:t>
            </a:r>
            <a:r>
              <a:rPr lang="en-US" dirty="0"/>
              <a:t>simvastatin alone.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ACCORD </a:t>
            </a:r>
            <a:r>
              <a:rPr lang="en-US" dirty="0"/>
              <a:t>Lipid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trial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not support </a:t>
            </a:r>
            <a:r>
              <a:rPr lang="en-US" dirty="0"/>
              <a:t>the routine use of </a:t>
            </a:r>
            <a:r>
              <a:rPr lang="en-US" dirty="0" smtClean="0"/>
              <a:t>combination therapy </a:t>
            </a:r>
            <a:r>
              <a:rPr lang="en-US" dirty="0"/>
              <a:t>with </a:t>
            </a:r>
            <a:r>
              <a:rPr lang="en-US" dirty="0" err="1"/>
              <a:t>fenofibrate</a:t>
            </a:r>
            <a:r>
              <a:rPr lang="en-US" dirty="0"/>
              <a:t> and simvastatin to reduce cardiovascular risk </a:t>
            </a:r>
            <a:r>
              <a:rPr lang="en-US" dirty="0" smtClean="0"/>
              <a:t>in the </a:t>
            </a:r>
            <a:r>
              <a:rPr lang="en-US" dirty="0"/>
              <a:t>majority of high-risk patients with type 2 diabetes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4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a meta-regression analysis of the </a:t>
            </a:r>
            <a:r>
              <a:rPr lang="en-US" dirty="0" smtClean="0"/>
              <a:t>effect of</a:t>
            </a:r>
            <a:r>
              <a:rPr lang="fa-IR" dirty="0" smtClean="0"/>
              <a:t> </a:t>
            </a:r>
            <a:r>
              <a:rPr lang="en-US" dirty="0" smtClean="0"/>
              <a:t>triglyceride-lowering </a:t>
            </a:r>
            <a:r>
              <a:rPr lang="en-US" dirty="0"/>
              <a:t>in </a:t>
            </a:r>
            <a:r>
              <a:rPr lang="en-US" dirty="0" smtClean="0"/>
              <a:t>fibrate </a:t>
            </a:r>
            <a:r>
              <a:rPr lang="en-US" dirty="0"/>
              <a:t>trials showed </a:t>
            </a:r>
            <a:endParaRPr lang="fa-IR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0·1 </a:t>
            </a:r>
            <a:r>
              <a:rPr lang="en-US" dirty="0" err="1">
                <a:solidFill>
                  <a:srgbClr val="FFC000"/>
                </a:solidFill>
              </a:rPr>
              <a:t>mmol</a:t>
            </a:r>
            <a:r>
              <a:rPr lang="en-US" dirty="0">
                <a:solidFill>
                  <a:srgbClr val="FFC000"/>
                </a:solidFill>
              </a:rPr>
              <a:t>/L decrease in triglycerides caused a 5% (95% </a:t>
            </a:r>
            <a:r>
              <a:rPr lang="en-US" dirty="0" smtClean="0">
                <a:solidFill>
                  <a:srgbClr val="FFC000"/>
                </a:solidFill>
              </a:rPr>
              <a:t>CI</a:t>
            </a:r>
            <a:r>
              <a:rPr lang="fa-IR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1–10</a:t>
            </a:r>
            <a:r>
              <a:rPr lang="en-US" dirty="0">
                <a:solidFill>
                  <a:srgbClr val="FFC000"/>
                </a:solidFill>
              </a:rPr>
              <a:t>) reduction in coronary events, with the largest </a:t>
            </a:r>
            <a:r>
              <a:rPr lang="en-US" dirty="0" smtClean="0">
                <a:solidFill>
                  <a:srgbClr val="FFC000"/>
                </a:solidFill>
              </a:rPr>
              <a:t>risk</a:t>
            </a:r>
            <a:r>
              <a:rPr lang="fa-IR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reduction </a:t>
            </a:r>
            <a:r>
              <a:rPr lang="en-US" dirty="0">
                <a:solidFill>
                  <a:srgbClr val="FFC000"/>
                </a:solidFill>
              </a:rPr>
              <a:t>in those with baseline triglyceride </a:t>
            </a:r>
            <a:r>
              <a:rPr lang="en-US" dirty="0" smtClean="0">
                <a:solidFill>
                  <a:srgbClr val="FFC000"/>
                </a:solidFill>
              </a:rPr>
              <a:t>concentrations</a:t>
            </a:r>
            <a:r>
              <a:rPr lang="fa-IR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of </a:t>
            </a:r>
            <a:r>
              <a:rPr lang="en-US" dirty="0">
                <a:solidFill>
                  <a:srgbClr val="FFC000"/>
                </a:solidFill>
              </a:rPr>
              <a:t>at least 2 </a:t>
            </a:r>
            <a:r>
              <a:rPr lang="en-US" dirty="0" err="1">
                <a:solidFill>
                  <a:srgbClr val="FFC000"/>
                </a:solidFill>
              </a:rPr>
              <a:t>mmol</a:t>
            </a:r>
            <a:r>
              <a:rPr lang="en-US" dirty="0">
                <a:solidFill>
                  <a:srgbClr val="FFC000"/>
                </a:solidFill>
              </a:rPr>
              <a:t>/L</a:t>
            </a:r>
            <a:r>
              <a:rPr lang="en-US" dirty="0" smtClean="0"/>
              <a:t>.(175mg/dl)</a:t>
            </a:r>
            <a:endParaRPr lang="fa-IR" dirty="0" smtClean="0"/>
          </a:p>
          <a:p>
            <a:r>
              <a:rPr lang="en-US" dirty="0" smtClean="0"/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6230034"/>
            <a:ext cx="5864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Triglycerides and cardiovascular disease</a:t>
            </a:r>
            <a:r>
              <a:rPr lang="nl-NL" b="1" dirty="0"/>
              <a:t>,  lancet 2014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278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6858000"/>
            <a:ext cx="5864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Triglycerides and cardiovascular disease</a:t>
            </a:r>
            <a:r>
              <a:rPr lang="nl-NL" b="1" dirty="0"/>
              <a:t>,  lancet 2014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88720"/>
            <a:ext cx="8991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429000" y="1371600"/>
            <a:ext cx="38100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1400" y="4046220"/>
            <a:ext cx="3886200" cy="6781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-762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fibrate trials that</a:t>
            </a:r>
            <a:r>
              <a:rPr lang="fa-IR" dirty="0"/>
              <a:t>  </a:t>
            </a:r>
            <a:r>
              <a:rPr lang="en-US" dirty="0"/>
              <a:t>included post-hoc subgroup analyses for participants with</a:t>
            </a:r>
          </a:p>
          <a:p>
            <a:r>
              <a:rPr lang="en-US" dirty="0">
                <a:solidFill>
                  <a:srgbClr val="FFC000"/>
                </a:solidFill>
              </a:rPr>
              <a:t>baseline triglycerides of at least 2</a:t>
            </a:r>
            <a:r>
              <a:rPr lang="fa-IR" dirty="0">
                <a:solidFill>
                  <a:srgbClr val="FFC000"/>
                </a:solidFill>
              </a:rPr>
              <a:t>:</a:t>
            </a:r>
            <a:r>
              <a:rPr lang="en-US" dirty="0">
                <a:solidFill>
                  <a:srgbClr val="FFC000"/>
                </a:solidFill>
              </a:rPr>
              <a:t>  1 </a:t>
            </a:r>
            <a:r>
              <a:rPr lang="en-US" dirty="0" err="1">
                <a:solidFill>
                  <a:srgbClr val="FFC000"/>
                </a:solidFill>
              </a:rPr>
              <a:t>mmol</a:t>
            </a:r>
            <a:r>
              <a:rPr lang="en-US" dirty="0">
                <a:solidFill>
                  <a:srgbClr val="FFC000"/>
                </a:solidFill>
              </a:rPr>
              <a:t>/L reduction in triglycerides reduced</a:t>
            </a:r>
            <a:r>
              <a:rPr lang="fa-IR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coronary events by 54% overall and by 43%</a:t>
            </a:r>
            <a:r>
              <a:rPr lang="fa-IR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in those with high triglycerides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63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guideline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of </a:t>
            </a:r>
            <a:r>
              <a:rPr lang="en-US" dirty="0" err="1"/>
              <a:t>hypertriglyceridaemia</a:t>
            </a:r>
            <a:r>
              <a:rPr lang="en-US" dirty="0"/>
              <a:t> has two distinct objectives: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immediate prevention </a:t>
            </a:r>
            <a:r>
              <a:rPr lang="en-US" dirty="0"/>
              <a:t>of pancreatitis in patients with severe </a:t>
            </a:r>
            <a:r>
              <a:rPr lang="en-US" dirty="0" err="1" smtClean="0"/>
              <a:t>hypertriglyceridaem</a:t>
            </a:r>
            <a:r>
              <a:rPr lang="en-US" dirty="0" smtClean="0"/>
              <a:t>  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reduction </a:t>
            </a:r>
            <a:r>
              <a:rPr lang="en-US" dirty="0">
                <a:solidFill>
                  <a:srgbClr val="FFC000"/>
                </a:solidFill>
              </a:rPr>
              <a:t>of global cardiovascular disease </a:t>
            </a:r>
            <a:r>
              <a:rPr lang="en-US" dirty="0" smtClean="0">
                <a:solidFill>
                  <a:srgbClr val="FFC000"/>
                </a:solidFill>
              </a:rPr>
              <a:t>risk </a:t>
            </a:r>
            <a:r>
              <a:rPr lang="en-US" dirty="0"/>
              <a:t>in patients with </a:t>
            </a:r>
            <a:r>
              <a:rPr lang="en-US" dirty="0" smtClean="0"/>
              <a:t>mild to moderate  </a:t>
            </a:r>
            <a:r>
              <a:rPr lang="en-US" dirty="0" err="1"/>
              <a:t>hypertriglyceridaem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. 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421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3999" cy="72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52549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The Endocrine Society, 2012</a:t>
            </a:r>
          </a:p>
        </p:txBody>
      </p:sp>
    </p:spTree>
    <p:extLst>
      <p:ext uri="{BB962C8B-B14F-4D97-AF65-F5344CB8AC3E}">
        <p14:creationId xmlns:p14="http://schemas.microsoft.com/office/powerpoint/2010/main" val="14603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6705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6172200"/>
            <a:ext cx="6222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J </a:t>
            </a:r>
            <a:r>
              <a:rPr lang="en-US" b="1" i="1" dirty="0" err="1"/>
              <a:t>Clin</a:t>
            </a:r>
            <a:r>
              <a:rPr lang="en-US" b="1" i="1" dirty="0"/>
              <a:t> </a:t>
            </a:r>
            <a:r>
              <a:rPr lang="en-US" b="1" i="1" dirty="0" err="1"/>
              <a:t>Endocrinol</a:t>
            </a:r>
            <a:r>
              <a:rPr lang="en-US" b="1" i="1" dirty="0"/>
              <a:t> </a:t>
            </a:r>
            <a:r>
              <a:rPr lang="en-US" b="1" i="1" dirty="0" err="1"/>
              <a:t>Metab</a:t>
            </a:r>
            <a:r>
              <a:rPr lang="en-US" b="1" i="1" dirty="0"/>
              <a:t>, September 2012, 97:</a:t>
            </a:r>
          </a:p>
          <a:p>
            <a:r>
              <a:rPr lang="en-US" b="1" i="1" dirty="0"/>
              <a:t>2969–2989.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035" y="1295400"/>
            <a:ext cx="472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76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1"/>
            <a:ext cx="4800600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6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172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30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91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1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781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78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1"/>
            <a:ext cx="6553199" cy="338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57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934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1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95400"/>
            <a:ext cx="5133334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1" y="2667000"/>
            <a:ext cx="51196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37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78137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248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2286000"/>
            <a:ext cx="59436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638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400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 </a:t>
            </a:r>
            <a:r>
              <a:rPr lang="en-US" dirty="0" err="1" smtClean="0"/>
              <a:t>hypertriglyceridaemia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 err="1"/>
              <a:t>characterised</a:t>
            </a:r>
            <a:r>
              <a:rPr lang="en-US" dirty="0"/>
              <a:t> by </a:t>
            </a:r>
            <a:r>
              <a:rPr lang="en-US" dirty="0" smtClean="0"/>
              <a:t>     increased concentrations of </a:t>
            </a:r>
            <a:r>
              <a:rPr lang="en-US" dirty="0"/>
              <a:t>remnant triglyceride-rich </a:t>
            </a:r>
            <a:r>
              <a:rPr lang="en-US" dirty="0" smtClean="0"/>
              <a:t>lipoproteins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non-HDL </a:t>
            </a:r>
            <a:r>
              <a:rPr lang="en-US" dirty="0">
                <a:solidFill>
                  <a:srgbClr val="FFC000"/>
                </a:solidFill>
              </a:rPr>
              <a:t>cholesterol or APOB are </a:t>
            </a:r>
            <a:r>
              <a:rPr lang="en-US" dirty="0" smtClean="0">
                <a:solidFill>
                  <a:srgbClr val="FFC000"/>
                </a:solidFill>
              </a:rPr>
              <a:t>secondary treatment </a:t>
            </a:r>
            <a:r>
              <a:rPr lang="en-US" dirty="0">
                <a:solidFill>
                  <a:srgbClr val="FFC000"/>
                </a:solidFill>
              </a:rPr>
              <a:t>targets, after LDL </a:t>
            </a:r>
            <a:r>
              <a:rPr lang="en-US" dirty="0" smtClean="0">
                <a:solidFill>
                  <a:srgbClr val="FFC000"/>
                </a:solidFill>
              </a:rPr>
              <a:t>cholesterol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6400800"/>
            <a:ext cx="9072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polygenic nature of </a:t>
            </a:r>
            <a:r>
              <a:rPr lang="en-US" b="1" dirty="0" err="1"/>
              <a:t>hypertriglyceridaemia</a:t>
            </a:r>
            <a:r>
              <a:rPr lang="en-US" b="1" dirty="0"/>
              <a:t>: implications</a:t>
            </a:r>
          </a:p>
          <a:p>
            <a:r>
              <a:rPr lang="en-US" b="1" dirty="0"/>
              <a:t>for </a:t>
            </a:r>
            <a:r>
              <a:rPr lang="en-US" b="1" dirty="0" err="1"/>
              <a:t>defi</a:t>
            </a:r>
            <a:r>
              <a:rPr lang="en-US" b="1" dirty="0"/>
              <a:t> </a:t>
            </a:r>
            <a:r>
              <a:rPr lang="en-US" b="1" dirty="0" err="1"/>
              <a:t>nition</a:t>
            </a:r>
            <a:r>
              <a:rPr lang="en-US" b="1" dirty="0"/>
              <a:t>, diagnosis, and management  lancet </a:t>
            </a:r>
            <a:r>
              <a:rPr lang="nl-NL" b="1" dirty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Prevalence of Dyslipidemia in Iran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hypercholesterolemia (≥200 mg/dl</a:t>
            </a:r>
            <a:r>
              <a:rPr lang="en-US" dirty="0" smtClean="0"/>
              <a:t>): </a:t>
            </a:r>
            <a:r>
              <a:rPr lang="en-US" dirty="0"/>
              <a:t>41.6% </a:t>
            </a:r>
            <a:r>
              <a:rPr lang="en-US" dirty="0" smtClean="0">
                <a:solidFill>
                  <a:srgbClr val="FFC000"/>
                </a:solidFill>
              </a:rPr>
              <a:t>hypertriglyceridemia </a:t>
            </a:r>
            <a:r>
              <a:rPr lang="en-US" dirty="0">
                <a:solidFill>
                  <a:srgbClr val="FFC000"/>
                </a:solidFill>
              </a:rPr>
              <a:t>(≥150 mg/dl</a:t>
            </a:r>
            <a:r>
              <a:rPr lang="en-US" dirty="0" smtClean="0">
                <a:solidFill>
                  <a:srgbClr val="FFC000"/>
                </a:solidFill>
              </a:rPr>
              <a:t>):</a:t>
            </a:r>
            <a:r>
              <a:rPr lang="en-US" dirty="0">
                <a:solidFill>
                  <a:srgbClr val="FFC000"/>
                </a:solidFill>
              </a:rPr>
              <a:t> 46.0</a:t>
            </a:r>
            <a:r>
              <a:rPr lang="en-US" dirty="0" smtClean="0">
                <a:solidFill>
                  <a:srgbClr val="FFC000"/>
                </a:solidFill>
              </a:rPr>
              <a:t>%</a:t>
            </a:r>
          </a:p>
          <a:p>
            <a:r>
              <a:rPr lang="en-US" dirty="0" smtClean="0"/>
              <a:t> </a:t>
            </a:r>
            <a:r>
              <a:rPr lang="en-US" dirty="0"/>
              <a:t>high levels of </a:t>
            </a:r>
            <a:r>
              <a:rPr lang="en-US" dirty="0" smtClean="0"/>
              <a:t>LDL-C </a:t>
            </a:r>
            <a:r>
              <a:rPr lang="en-US" dirty="0"/>
              <a:t>[≥ 130 mg/dl</a:t>
            </a:r>
            <a:r>
              <a:rPr lang="en-US" dirty="0" smtClean="0"/>
              <a:t>] :</a:t>
            </a:r>
            <a:r>
              <a:rPr lang="en-US" dirty="0"/>
              <a:t> 35.5% </a:t>
            </a:r>
            <a:endParaRPr lang="en-US" dirty="0" smtClean="0"/>
          </a:p>
          <a:p>
            <a:r>
              <a:rPr lang="en-US" dirty="0" smtClean="0"/>
              <a:t>low </a:t>
            </a:r>
            <a:r>
              <a:rPr lang="en-US" dirty="0"/>
              <a:t>levels of </a:t>
            </a:r>
            <a:r>
              <a:rPr lang="en-US" dirty="0" smtClean="0"/>
              <a:t>HDL-C </a:t>
            </a:r>
            <a:r>
              <a:rPr lang="en-US" dirty="0"/>
              <a:t>&lt;40 mg/dl in males, &lt;50 mg/dl in females</a:t>
            </a:r>
            <a:r>
              <a:rPr lang="en-US" dirty="0" smtClean="0"/>
              <a:t>):</a:t>
            </a:r>
            <a:r>
              <a:rPr lang="en-US" dirty="0"/>
              <a:t> </a:t>
            </a:r>
            <a:r>
              <a:rPr lang="en-US" dirty="0" smtClean="0"/>
              <a:t>43.9%  </a:t>
            </a:r>
          </a:p>
          <a:p>
            <a:r>
              <a:rPr lang="en-US" dirty="0" smtClean="0"/>
              <a:t>among </a:t>
            </a:r>
            <a:r>
              <a:rPr lang="en-US" dirty="0"/>
              <a:t>both sexes and in both rural and urban areas. Hypercholesterolemia, high LDL-C and low HDL-C were more prevalent in women</a:t>
            </a:r>
            <a:r>
              <a:rPr lang="en-US" dirty="0">
                <a:solidFill>
                  <a:srgbClr val="FFC000"/>
                </a:solidFill>
              </a:rPr>
              <a:t>, whereas hypertriglyceridemia was more prevalent in men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9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 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 alternative estimation of </a:t>
            </a:r>
            <a:r>
              <a:rPr lang="en-US" dirty="0" err="1"/>
              <a:t>atherogenic</a:t>
            </a:r>
            <a:r>
              <a:rPr lang="en-US" dirty="0"/>
              <a:t> lipoprotein</a:t>
            </a:r>
          </a:p>
          <a:p>
            <a:r>
              <a:rPr lang="en-US" dirty="0"/>
              <a:t>concentrations uses APOB as a substitute for non-HDL</a:t>
            </a:r>
          </a:p>
          <a:p>
            <a:r>
              <a:rPr lang="en-US" dirty="0"/>
              <a:t>cholesterol</a:t>
            </a:r>
            <a:r>
              <a:rPr lang="en-US" dirty="0" smtClean="0"/>
              <a:t>.</a:t>
            </a:r>
          </a:p>
          <a:p>
            <a:r>
              <a:rPr lang="en-US" dirty="0"/>
              <a:t>APOB can be reliably </a:t>
            </a:r>
            <a:r>
              <a:rPr lang="en-US" dirty="0" smtClean="0"/>
              <a:t>measured in </a:t>
            </a:r>
            <a:r>
              <a:rPr lang="en-US" dirty="0"/>
              <a:t>the presence of </a:t>
            </a:r>
            <a:r>
              <a:rPr lang="en-US" dirty="0" smtClean="0"/>
              <a:t>hypertriglyceridemia   </a:t>
            </a:r>
            <a:r>
              <a:rPr lang="en-US" dirty="0"/>
              <a:t>and under </a:t>
            </a:r>
            <a:r>
              <a:rPr lang="en-US" dirty="0" smtClean="0"/>
              <a:t>non fasting conditions.</a:t>
            </a:r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C000"/>
                </a:solidFill>
              </a:rPr>
              <a:t>Some expert </a:t>
            </a:r>
            <a:r>
              <a:rPr lang="en-US" dirty="0" smtClean="0">
                <a:solidFill>
                  <a:srgbClr val="FFC000"/>
                </a:solidFill>
              </a:rPr>
              <a:t>have recommended </a:t>
            </a:r>
            <a:r>
              <a:rPr lang="en-US" dirty="0">
                <a:solidFill>
                  <a:srgbClr val="FFC000"/>
                </a:solidFill>
              </a:rPr>
              <a:t>APOB as a secondary target in </a:t>
            </a:r>
            <a:r>
              <a:rPr lang="en-US" dirty="0" smtClean="0">
                <a:solidFill>
                  <a:srgbClr val="FFC000"/>
                </a:solidFill>
              </a:rPr>
              <a:t>individuals wit hypertriglyceridemia.</a:t>
            </a:r>
          </a:p>
          <a:p>
            <a:r>
              <a:rPr lang="en-US" dirty="0" smtClean="0"/>
              <a:t>  APOB concentrations </a:t>
            </a:r>
            <a:r>
              <a:rPr lang="en-US" dirty="0"/>
              <a:t>of more than 1·2 g/L identify </a:t>
            </a:r>
            <a:r>
              <a:rPr lang="en-US" dirty="0" smtClean="0"/>
              <a:t>individuals at </a:t>
            </a:r>
            <a:r>
              <a:rPr lang="en-US" dirty="0"/>
              <a:t>high risk of cardiovascular disease, and the </a:t>
            </a:r>
            <a:r>
              <a:rPr lang="en-US" dirty="0" smtClean="0"/>
              <a:t>desirable concentration </a:t>
            </a:r>
            <a:r>
              <a:rPr lang="en-US" dirty="0"/>
              <a:t>is less than 0·8 g/L.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715000" cy="365125"/>
          </a:xfrm>
        </p:spPr>
        <p:txBody>
          <a:bodyPr/>
          <a:lstStyle/>
          <a:p>
            <a:r>
              <a:rPr lang="en-US" b="1" dirty="0"/>
              <a:t>The polygenic nature of </a:t>
            </a:r>
            <a:r>
              <a:rPr lang="en-US" b="1" dirty="0" err="1"/>
              <a:t>hypertriglyceridaemia</a:t>
            </a:r>
            <a:r>
              <a:rPr lang="en-US" b="1" dirty="0"/>
              <a:t>: implications</a:t>
            </a:r>
          </a:p>
          <a:p>
            <a:r>
              <a:rPr lang="en-US" b="1" dirty="0"/>
              <a:t>for </a:t>
            </a:r>
            <a:r>
              <a:rPr lang="en-US" b="1" dirty="0" err="1"/>
              <a:t>defi</a:t>
            </a:r>
            <a:r>
              <a:rPr lang="en-US" b="1" dirty="0"/>
              <a:t> </a:t>
            </a:r>
            <a:r>
              <a:rPr lang="en-US" b="1" dirty="0" err="1"/>
              <a:t>nition</a:t>
            </a:r>
            <a:r>
              <a:rPr lang="en-US" b="1" dirty="0"/>
              <a:t>, diagnosis, and management  lancet </a:t>
            </a:r>
            <a:r>
              <a:rPr lang="nl-NL" b="1" dirty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7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individuals </a:t>
            </a:r>
            <a:r>
              <a:rPr lang="en-US" dirty="0" smtClean="0"/>
              <a:t>at very </a:t>
            </a:r>
            <a:r>
              <a:rPr lang="en-US" dirty="0"/>
              <a:t>high risk, an APOB target of less than 0·7 g/L </a:t>
            </a:r>
            <a:r>
              <a:rPr lang="en-US" dirty="0" smtClean="0"/>
              <a:t>might be </a:t>
            </a:r>
            <a:r>
              <a:rPr lang="en-US" dirty="0"/>
              <a:t>appropriate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5181600" cy="365125"/>
          </a:xfrm>
        </p:spPr>
        <p:txBody>
          <a:bodyPr/>
          <a:lstStyle/>
          <a:p>
            <a:r>
              <a:rPr lang="en-US" b="1" dirty="0"/>
              <a:t>The polygenic nature of </a:t>
            </a:r>
            <a:r>
              <a:rPr lang="en-US" b="1" dirty="0" err="1"/>
              <a:t>hypertriglyceridaemia</a:t>
            </a:r>
            <a:r>
              <a:rPr lang="en-US" b="1" dirty="0"/>
              <a:t>: implications</a:t>
            </a:r>
          </a:p>
          <a:p>
            <a:r>
              <a:rPr lang="en-US" b="1" dirty="0"/>
              <a:t>for </a:t>
            </a:r>
            <a:r>
              <a:rPr lang="en-US" b="1" dirty="0" err="1"/>
              <a:t>defi</a:t>
            </a:r>
            <a:r>
              <a:rPr lang="en-US" b="1" dirty="0"/>
              <a:t> </a:t>
            </a:r>
            <a:r>
              <a:rPr lang="en-US" b="1" dirty="0" err="1"/>
              <a:t>nition</a:t>
            </a:r>
            <a:r>
              <a:rPr lang="en-US" b="1" dirty="0"/>
              <a:t>, diagnosis, and management  lancet </a:t>
            </a:r>
            <a:r>
              <a:rPr lang="nl-NL" b="1" dirty="0"/>
              <a:t>2014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desirable concentration </a:t>
            </a:r>
            <a:r>
              <a:rPr lang="en-US" dirty="0" smtClean="0"/>
              <a:t>of non-HDL </a:t>
            </a:r>
            <a:r>
              <a:rPr lang="en-US" dirty="0"/>
              <a:t>cholesterol is less than 2·6 </a:t>
            </a:r>
            <a:r>
              <a:rPr lang="en-US" dirty="0" err="1" smtClean="0"/>
              <a:t>mmol</a:t>
            </a:r>
            <a:r>
              <a:rPr lang="en-US" dirty="0" smtClean="0"/>
              <a:t>/L (&lt;</a:t>
            </a:r>
            <a:r>
              <a:rPr lang="en-US" dirty="0"/>
              <a:t>100 mg/</a:t>
            </a:r>
            <a:r>
              <a:rPr lang="en-US" dirty="0" err="1"/>
              <a:t>dL</a:t>
            </a:r>
            <a:r>
              <a:rPr lang="en-US" dirty="0"/>
              <a:t>) in high-risk individuals, and less </a:t>
            </a:r>
            <a:r>
              <a:rPr lang="en-US" dirty="0" smtClean="0"/>
              <a:t>than 3·4 </a:t>
            </a:r>
            <a:r>
              <a:rPr lang="en-US" dirty="0" err="1"/>
              <a:t>mmol</a:t>
            </a:r>
            <a:r>
              <a:rPr lang="en-US" dirty="0"/>
              <a:t>/L (&lt;130 mg/</a:t>
            </a:r>
            <a:r>
              <a:rPr lang="en-US" dirty="0" err="1"/>
              <a:t>dL</a:t>
            </a:r>
            <a:r>
              <a:rPr lang="en-US" dirty="0"/>
              <a:t>) in low-risk </a:t>
            </a:r>
            <a:r>
              <a:rPr lang="en-US" dirty="0" smtClean="0"/>
              <a:t>individuals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57150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polygenic nature of </a:t>
            </a:r>
            <a:r>
              <a:rPr lang="en-US" b="1" dirty="0" err="1"/>
              <a:t>hypertriglyceridaemia</a:t>
            </a:r>
            <a:r>
              <a:rPr lang="en-US" b="1" dirty="0"/>
              <a:t>: implications</a:t>
            </a:r>
          </a:p>
          <a:p>
            <a:r>
              <a:rPr lang="en-US" b="1" dirty="0"/>
              <a:t>for </a:t>
            </a:r>
            <a:r>
              <a:rPr lang="en-US" b="1" dirty="0" err="1"/>
              <a:t>defi</a:t>
            </a:r>
            <a:r>
              <a:rPr lang="en-US" b="1" dirty="0"/>
              <a:t> </a:t>
            </a:r>
            <a:r>
              <a:rPr lang="en-US" b="1" dirty="0" err="1"/>
              <a:t>nition</a:t>
            </a:r>
            <a:r>
              <a:rPr lang="en-US" b="1" dirty="0"/>
              <a:t>, diagnosis, and management  lancet </a:t>
            </a:r>
            <a:r>
              <a:rPr lang="nl-NL" b="1" dirty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5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3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-304800" y="5105400"/>
            <a:ext cx="92202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Newengland</a:t>
            </a:r>
            <a:r>
              <a:rPr lang="en-US" dirty="0" smtClean="0"/>
              <a:t> case treatment?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-2181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0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7162800"/>
            <a:ext cx="1038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 357;10 www.nejm.org 1014 </a:t>
            </a:r>
            <a:r>
              <a:rPr lang="en-US" dirty="0" err="1"/>
              <a:t>september</a:t>
            </a:r>
            <a:r>
              <a:rPr lang="en-US" dirty="0"/>
              <a:t> 6, 2007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1593"/>
            <a:ext cx="7772400" cy="617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6368556"/>
            <a:ext cx="324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N </a:t>
            </a:r>
            <a:r>
              <a:rPr lang="en-US" dirty="0" err="1">
                <a:solidFill>
                  <a:srgbClr val="FFC000"/>
                </a:solidFill>
              </a:rPr>
              <a:t>Engl</a:t>
            </a:r>
            <a:r>
              <a:rPr lang="en-US" dirty="0">
                <a:solidFill>
                  <a:srgbClr val="FFC000"/>
                </a:solidFill>
              </a:rPr>
              <a:t> J Med 2007;357:1009-17</a:t>
            </a:r>
            <a:r>
              <a:rPr lang="en-US" dirty="0"/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1676400" y="1143000"/>
            <a:ext cx="2286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67200" y="990600"/>
            <a:ext cx="18288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6000" y="5562600"/>
            <a:ext cx="16764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876800" y="3280074"/>
            <a:ext cx="304800" cy="529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819400" y="3280074"/>
            <a:ext cx="242316" cy="4537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3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the optimal therapy is </a:t>
            </a:r>
            <a:r>
              <a:rPr lang="en-US" dirty="0" smtClean="0"/>
              <a:t>uncertain, in </a:t>
            </a:r>
            <a:r>
              <a:rPr lang="en-US" dirty="0"/>
              <a:t>such cases I would favor combined </a:t>
            </a:r>
            <a:r>
              <a:rPr lang="en-US" dirty="0" smtClean="0"/>
              <a:t>treatment with </a:t>
            </a:r>
            <a:r>
              <a:rPr lang="en-US" dirty="0">
                <a:solidFill>
                  <a:srgbClr val="FFC000"/>
                </a:solidFill>
              </a:rPr>
              <a:t>nicotinic acid and a statin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ven </a:t>
            </a:r>
            <a:r>
              <a:rPr lang="en-US" dirty="0"/>
              <a:t>slight increases in triglyceride are usually associated with increased risk of cardiovascular </a:t>
            </a:r>
            <a:r>
              <a:rPr lang="en-US" dirty="0" smtClean="0"/>
              <a:t>disease</a:t>
            </a:r>
          </a:p>
          <a:p>
            <a:r>
              <a:rPr lang="en-US" dirty="0"/>
              <a:t>Triglycerides </a:t>
            </a:r>
            <a:r>
              <a:rPr lang="en-US" dirty="0">
                <a:solidFill>
                  <a:srgbClr val="FFC000"/>
                </a:solidFill>
              </a:rPr>
              <a:t>were strongly and independently </a:t>
            </a:r>
            <a:r>
              <a:rPr lang="en-US" dirty="0"/>
              <a:t>associated with CHD </a:t>
            </a:r>
            <a:r>
              <a:rPr lang="en-US" dirty="0" smtClean="0"/>
              <a:t>risk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ibrates </a:t>
            </a:r>
            <a:r>
              <a:rPr lang="en-US" sz="2800" dirty="0"/>
              <a:t>reduce the risk for major cardiovascular</a:t>
            </a:r>
          </a:p>
          <a:p>
            <a:pPr>
              <a:buNone/>
            </a:pPr>
            <a:r>
              <a:rPr lang="en-US" sz="2800" dirty="0"/>
              <a:t>E</a:t>
            </a:r>
            <a:r>
              <a:rPr lang="en-US" sz="2800" dirty="0" smtClean="0"/>
              <a:t>vents  </a:t>
            </a:r>
            <a:r>
              <a:rPr lang="en-US" sz="2800" dirty="0"/>
              <a:t>especially in those without prior cardiovascular </a:t>
            </a:r>
            <a:r>
              <a:rPr lang="en-US" sz="2800" dirty="0" smtClean="0"/>
              <a:t>disease  </a:t>
            </a:r>
            <a:r>
              <a:rPr lang="en-US" sz="2800" dirty="0">
                <a:solidFill>
                  <a:srgbClr val="FFC000"/>
                </a:solidFill>
              </a:rPr>
              <a:t>with no </a:t>
            </a:r>
            <a:r>
              <a:rPr lang="en-US" sz="2800" dirty="0" smtClean="0">
                <a:solidFill>
                  <a:srgbClr val="FFC000"/>
                </a:solidFill>
              </a:rPr>
              <a:t>effect  on </a:t>
            </a:r>
            <a:r>
              <a:rPr lang="en-US" sz="2800" dirty="0">
                <a:solidFill>
                  <a:srgbClr val="FFC000"/>
                </a:solidFill>
              </a:rPr>
              <a:t>mortality</a:t>
            </a:r>
          </a:p>
          <a:p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4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ATP III guidelines support combination therapy with </a:t>
            </a:r>
            <a:r>
              <a:rPr lang="en-US" dirty="0" smtClean="0"/>
              <a:t>a statin </a:t>
            </a:r>
            <a:r>
              <a:rPr lang="en-US" dirty="0"/>
              <a:t>and a fibrate in high-risk individuals with </a:t>
            </a:r>
            <a:r>
              <a:rPr lang="en-US" dirty="0" smtClean="0"/>
              <a:t>elevated triglycerides </a:t>
            </a:r>
            <a:r>
              <a:rPr lang="en-US" dirty="0"/>
              <a:t>or low HDL </a:t>
            </a:r>
            <a:r>
              <a:rPr lang="en-US" dirty="0" smtClean="0"/>
              <a:t>cholesterol 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Trials </a:t>
            </a:r>
            <a:r>
              <a:rPr lang="en-US" dirty="0"/>
              <a:t>with </a:t>
            </a:r>
            <a:r>
              <a:rPr lang="en-US" dirty="0" err="1"/>
              <a:t>fenofibrate</a:t>
            </a:r>
            <a:r>
              <a:rPr lang="en-US" dirty="0"/>
              <a:t> have </a:t>
            </a:r>
            <a:r>
              <a:rPr lang="en-US" dirty="0" smtClean="0"/>
              <a:t>failed to </a:t>
            </a:r>
            <a:r>
              <a:rPr lang="en-US" dirty="0"/>
              <a:t>demonstrate clear benefit on clinical outcomes in </a:t>
            </a:r>
            <a:r>
              <a:rPr lang="en-US" dirty="0" smtClean="0"/>
              <a:t>patients with </a:t>
            </a:r>
            <a:r>
              <a:rPr lang="en-US" dirty="0"/>
              <a:t>type 2 diabetes.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4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ta\Pictures\New folder (2)\image-8f4c0ccca4f8a6ec6d2444d2f270da4034ca34258df10d708d62c2986e203853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26042" y="3810000"/>
            <a:ext cx="3346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C000"/>
                </a:solidFill>
              </a:rPr>
              <a:t>Thank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4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Hypertriglyceridemia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Hypertriglyceridemia </a:t>
            </a:r>
            <a:r>
              <a:rPr lang="en-US" dirty="0" smtClean="0"/>
              <a:t> </a:t>
            </a:r>
            <a:r>
              <a:rPr lang="en-US" dirty="0"/>
              <a:t>the accumulation of triglyceride-rich </a:t>
            </a:r>
            <a:r>
              <a:rPr lang="en-US" dirty="0" smtClean="0"/>
              <a:t>lipoproteins(</a:t>
            </a:r>
            <a:r>
              <a:rPr lang="en-US" b="1" dirty="0" smtClean="0"/>
              <a:t>Remnant cholesterol)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 chylomicrons</a:t>
            </a:r>
          </a:p>
          <a:p>
            <a:r>
              <a:rPr lang="en-US" dirty="0" smtClean="0"/>
              <a:t> </a:t>
            </a:r>
            <a:r>
              <a:rPr lang="en-US" dirty="0"/>
              <a:t>VLDL </a:t>
            </a:r>
            <a:endParaRPr lang="en-US" dirty="0" smtClean="0"/>
          </a:p>
          <a:p>
            <a:r>
              <a:rPr lang="en-US" dirty="0" smtClean="0"/>
              <a:t>IDL</a:t>
            </a:r>
          </a:p>
        </p:txBody>
      </p:sp>
    </p:spTree>
    <p:extLst>
      <p:ext uri="{BB962C8B-B14F-4D97-AF65-F5344CB8AC3E}">
        <p14:creationId xmlns:p14="http://schemas.microsoft.com/office/powerpoint/2010/main" val="15772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latin typeface="Garamond" pitchFamily="18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What are Triglycerides?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2133600"/>
            <a:ext cx="4783138" cy="2895600"/>
            <a:chOff x="376" y="1344"/>
            <a:chExt cx="3583" cy="1997"/>
          </a:xfrm>
        </p:grpSpPr>
        <p:pic>
          <p:nvPicPr>
            <p:cNvPr id="38929" name="Picture 4" descr="Triglycerideima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" y="1344"/>
              <a:ext cx="3551" cy="1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30" name="Text Box 5"/>
            <p:cNvSpPr txBox="1">
              <a:spLocks noChangeArrowheads="1"/>
            </p:cNvSpPr>
            <p:nvPr/>
          </p:nvSpPr>
          <p:spPr bwMode="auto">
            <a:xfrm>
              <a:off x="376" y="1802"/>
              <a:ext cx="985" cy="31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C00000"/>
                  </a:solidFill>
                  <a:latin typeface="Calibri" pitchFamily="34" charset="0"/>
                  <a:cs typeface="Arial" pitchFamily="34" charset="0"/>
                </a:rPr>
                <a:t>Glycerol</a:t>
              </a:r>
            </a:p>
          </p:txBody>
        </p:sp>
        <p:sp>
          <p:nvSpPr>
            <p:cNvPr id="38931" name="Text Box 6"/>
            <p:cNvSpPr txBox="1">
              <a:spLocks noChangeArrowheads="1"/>
            </p:cNvSpPr>
            <p:nvPr/>
          </p:nvSpPr>
          <p:spPr bwMode="auto">
            <a:xfrm>
              <a:off x="3144" y="1536"/>
              <a:ext cx="741" cy="82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rgbClr val="C00000"/>
                  </a:solidFill>
                  <a:latin typeface="Calibri" pitchFamily="34" charset="0"/>
                  <a:cs typeface="Arial" pitchFamily="34" charset="0"/>
                </a:rPr>
                <a:t>Three</a:t>
              </a:r>
            </a:p>
            <a:p>
              <a:pPr algn="ctr" eaLnBrk="0" hangingPunct="0"/>
              <a:r>
                <a:rPr lang="en-US" sz="2400">
                  <a:solidFill>
                    <a:srgbClr val="C00000"/>
                  </a:solidFill>
                  <a:latin typeface="Calibri" pitchFamily="34" charset="0"/>
                  <a:cs typeface="Arial" pitchFamily="34" charset="0"/>
                </a:rPr>
                <a:t>Fatty</a:t>
              </a:r>
            </a:p>
            <a:p>
              <a:pPr algn="ctr" eaLnBrk="0" hangingPunct="0"/>
              <a:r>
                <a:rPr lang="en-US" sz="2400">
                  <a:solidFill>
                    <a:srgbClr val="C00000"/>
                  </a:solidFill>
                  <a:latin typeface="Calibri" pitchFamily="34" charset="0"/>
                  <a:cs typeface="Arial" pitchFamily="34" charset="0"/>
                </a:rPr>
                <a:t>Acids</a:t>
              </a:r>
            </a:p>
          </p:txBody>
        </p:sp>
      </p:grpSp>
      <p:sp>
        <p:nvSpPr>
          <p:cNvPr id="38917" name="Text Box 17"/>
          <p:cNvSpPr txBox="1">
            <a:spLocks noChangeArrowheads="1"/>
          </p:cNvSpPr>
          <p:nvPr/>
        </p:nvSpPr>
        <p:spPr bwMode="auto">
          <a:xfrm>
            <a:off x="7312286" y="6324600"/>
            <a:ext cx="1475853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latin typeface="Calibri" pitchFamily="34" charset="0"/>
                <a:cs typeface="Arial" pitchFamily="34" charset="0"/>
              </a:rPr>
              <a:t>TG Rich LP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722938" y="1219200"/>
            <a:ext cx="3251200" cy="5181600"/>
            <a:chOff x="5722938" y="228600"/>
            <a:chExt cx="3251200" cy="6172200"/>
          </a:xfrm>
        </p:grpSpPr>
        <p:sp>
          <p:nvSpPr>
            <p:cNvPr id="38919" name="Oval 7"/>
            <p:cNvSpPr>
              <a:spLocks noChangeArrowheads="1"/>
            </p:cNvSpPr>
            <p:nvPr/>
          </p:nvSpPr>
          <p:spPr bwMode="auto">
            <a:xfrm>
              <a:off x="7889875" y="2057400"/>
              <a:ext cx="1084263" cy="1143000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5E0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920" name="Oval 9"/>
            <p:cNvSpPr>
              <a:spLocks noChangeArrowheads="1"/>
            </p:cNvSpPr>
            <p:nvPr/>
          </p:nvSpPr>
          <p:spPr bwMode="auto">
            <a:xfrm>
              <a:off x="7551738" y="4114800"/>
              <a:ext cx="881062" cy="91440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5E002F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921" name="Oval 10"/>
            <p:cNvSpPr>
              <a:spLocks noChangeArrowheads="1"/>
            </p:cNvSpPr>
            <p:nvPr/>
          </p:nvSpPr>
          <p:spPr bwMode="auto">
            <a:xfrm>
              <a:off x="7620000" y="5410200"/>
              <a:ext cx="676275" cy="762000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762F0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922" name="Oval 11"/>
            <p:cNvSpPr>
              <a:spLocks noChangeArrowheads="1"/>
            </p:cNvSpPr>
            <p:nvPr/>
          </p:nvSpPr>
          <p:spPr bwMode="auto">
            <a:xfrm>
              <a:off x="6672263" y="2667000"/>
              <a:ext cx="1150937" cy="1143000"/>
            </a:xfrm>
            <a:prstGeom prst="ellipse">
              <a:avLst/>
            </a:prstGeom>
            <a:gradFill rotWithShape="1">
              <a:gsLst>
                <a:gs pos="0">
                  <a:srgbClr val="00FFFF"/>
                </a:gs>
                <a:gs pos="100000">
                  <a:srgbClr val="007676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923" name="Rectangle 12"/>
            <p:cNvSpPr>
              <a:spLocks noChangeArrowheads="1"/>
            </p:cNvSpPr>
            <p:nvPr/>
          </p:nvSpPr>
          <p:spPr bwMode="auto">
            <a:xfrm>
              <a:off x="6781596" y="2895600"/>
              <a:ext cx="994183" cy="69657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latin typeface="Times New Roman" pitchFamily="18" charset="0"/>
                </a:rPr>
                <a:t>Chylo</a:t>
              </a:r>
            </a:p>
            <a:p>
              <a:pPr algn="ctr" eaLnBrk="0" hangingPunct="0"/>
              <a:r>
                <a:rPr lang="en-US" sz="1600" b="1">
                  <a:latin typeface="Times New Roman" pitchFamily="18" charset="0"/>
                </a:rPr>
                <a:t>Remnant</a:t>
              </a:r>
              <a:endParaRPr lang="en-US" sz="1600" b="1" baseline="-25000">
                <a:latin typeface="Times New Roman" pitchFamily="18" charset="0"/>
              </a:endParaRPr>
            </a:p>
          </p:txBody>
        </p:sp>
        <p:sp>
          <p:nvSpPr>
            <p:cNvPr id="38924" name="Rectangle 13"/>
            <p:cNvSpPr>
              <a:spLocks noChangeArrowheads="1"/>
            </p:cNvSpPr>
            <p:nvPr/>
          </p:nvSpPr>
          <p:spPr bwMode="auto">
            <a:xfrm>
              <a:off x="8029392" y="2438400"/>
              <a:ext cx="825867" cy="43994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>
                  <a:latin typeface="Times New Roman" pitchFamily="18" charset="0"/>
                </a:rPr>
                <a:t>VLDL</a:t>
              </a:r>
            </a:p>
          </p:txBody>
        </p:sp>
        <p:sp>
          <p:nvSpPr>
            <p:cNvPr id="38925" name="Rectangle 14"/>
            <p:cNvSpPr>
              <a:spLocks noChangeArrowheads="1"/>
            </p:cNvSpPr>
            <p:nvPr/>
          </p:nvSpPr>
          <p:spPr bwMode="auto">
            <a:xfrm>
              <a:off x="7573461" y="4313238"/>
              <a:ext cx="891591" cy="62324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Times New Roman" pitchFamily="18" charset="0"/>
                </a:rPr>
                <a:t>VLDL</a:t>
              </a:r>
            </a:p>
            <a:p>
              <a:pPr algn="ctr" eaLnBrk="0" hangingPunct="0"/>
              <a:r>
                <a:rPr lang="en-US" sz="1400" b="1">
                  <a:latin typeface="Times New Roman" pitchFamily="18" charset="0"/>
                </a:rPr>
                <a:t>Remnant</a:t>
              </a:r>
              <a:endParaRPr lang="en-US" sz="1400" b="1" baseline="-25000">
                <a:latin typeface="Times New Roman" pitchFamily="18" charset="0"/>
              </a:endParaRPr>
            </a:p>
          </p:txBody>
        </p:sp>
        <p:sp>
          <p:nvSpPr>
            <p:cNvPr id="38926" name="Rectangle 15"/>
            <p:cNvSpPr>
              <a:spLocks noChangeArrowheads="1"/>
            </p:cNvSpPr>
            <p:nvPr/>
          </p:nvSpPr>
          <p:spPr bwMode="auto">
            <a:xfrm>
              <a:off x="7696564" y="5638800"/>
              <a:ext cx="548547" cy="40327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latin typeface="Times New Roman" pitchFamily="18" charset="0"/>
                </a:rPr>
                <a:t>IDL</a:t>
              </a:r>
            </a:p>
          </p:txBody>
        </p:sp>
        <p:sp>
          <p:nvSpPr>
            <p:cNvPr id="38927" name="Oval 8"/>
            <p:cNvSpPr>
              <a:spLocks noChangeArrowheads="1"/>
            </p:cNvSpPr>
            <p:nvPr/>
          </p:nvSpPr>
          <p:spPr bwMode="auto">
            <a:xfrm>
              <a:off x="6942138" y="228600"/>
              <a:ext cx="1625600" cy="1828800"/>
            </a:xfrm>
            <a:prstGeom prst="ellipse">
              <a:avLst/>
            </a:prstGeom>
            <a:gradFill rotWithShape="1">
              <a:gsLst>
                <a:gs pos="0">
                  <a:srgbClr val="00FFFF"/>
                </a:gs>
                <a:gs pos="100000">
                  <a:srgbClr val="007676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 dirty="0" err="1">
                  <a:latin typeface="Times New Roman" pitchFamily="18" charset="0"/>
                </a:rPr>
                <a:t>Chylo</a:t>
              </a:r>
              <a:endParaRPr lang="en-US" sz="2800" b="1" dirty="0">
                <a:latin typeface="Times New Roman" pitchFamily="18" charset="0"/>
              </a:endParaRPr>
            </a:p>
          </p:txBody>
        </p:sp>
        <p:sp>
          <p:nvSpPr>
            <p:cNvPr id="38928" name="AutoShape 16"/>
            <p:cNvSpPr>
              <a:spLocks/>
            </p:cNvSpPr>
            <p:nvPr/>
          </p:nvSpPr>
          <p:spPr bwMode="auto">
            <a:xfrm>
              <a:off x="5722938" y="304800"/>
              <a:ext cx="746125" cy="6096000"/>
            </a:xfrm>
            <a:prstGeom prst="leftBrace">
              <a:avLst>
                <a:gd name="adj1" fmla="val 68085"/>
                <a:gd name="adj2" fmla="val 50000"/>
              </a:avLst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90865" y="5930373"/>
            <a:ext cx="28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prof  </a:t>
            </a:r>
            <a:r>
              <a:rPr lang="en-US" dirty="0" err="1" smtClean="0"/>
              <a:t>Hosseinpanah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26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5638</TotalTime>
  <Words>2154</Words>
  <Application>Microsoft Office PowerPoint</Application>
  <PresentationFormat>On-screen Show (4:3)</PresentationFormat>
  <Paragraphs>237</Paragraphs>
  <Slides>79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Flow</vt:lpstr>
      <vt:lpstr>PowerPoint Presentation</vt:lpstr>
      <vt:lpstr> </vt:lpstr>
      <vt:lpstr>Agenda</vt:lpstr>
      <vt:lpstr>a common clinical problem</vt:lpstr>
      <vt:lpstr>PowerPoint Presentation</vt:lpstr>
      <vt:lpstr>PowerPoint Presentation</vt:lpstr>
      <vt:lpstr>Prevalence of Dyslipidemia in Iran </vt:lpstr>
      <vt:lpstr>Hypertriglyceridemia ?</vt:lpstr>
      <vt:lpstr>What are Triglycerides?</vt:lpstr>
      <vt:lpstr>PowerPoint Presentation</vt:lpstr>
      <vt:lpstr>PowerPoint Presentation</vt:lpstr>
      <vt:lpstr>Triglycerides and Atherogenesis</vt:lpstr>
      <vt:lpstr>lifelong  raised remnant cholesterol causes:  leads to: low-grade inflammation, foam cell formation,  atherosclerotic plaques, and ultimately cardiovascular disease and increased mortality </vt:lpstr>
      <vt:lpstr>PowerPoint Presentation</vt:lpstr>
      <vt:lpstr>Associated Abnormalities</vt:lpstr>
      <vt:lpstr>Mechanism of low HDL and small dense  LDL?</vt:lpstr>
      <vt:lpstr>PowerPoint Presentation</vt:lpstr>
      <vt:lpstr>PowerPoint Presentation</vt:lpstr>
      <vt:lpstr>PowerPoint Presentation</vt:lpstr>
      <vt:lpstr>PowerPoint Presentation</vt:lpstr>
      <vt:lpstr>The combined adjusted odds ratio for CHD comparing individuals in the top third of serum triglyceride levels with those in the bottom third was 1.7 (95% CI 1.6-1.9).  </vt:lpstr>
      <vt:lpstr>PowerPoint Presentation</vt:lpstr>
      <vt:lpstr>Key message</vt:lpstr>
      <vt:lpstr>PowerPoint Presentation</vt:lpstr>
      <vt:lpstr>PowerPoint Presentation</vt:lpstr>
      <vt:lpstr>  </vt:lpstr>
      <vt:lpstr>important question</vt:lpstr>
      <vt:lpstr>PowerPoint Presentation</vt:lpstr>
      <vt:lpstr>PowerPoint Presentation</vt:lpstr>
      <vt:lpstr>Study design</vt:lpstr>
      <vt:lpstr>Result:</vt:lpstr>
      <vt:lpstr>Key message</vt:lpstr>
      <vt:lpstr>PowerPoint Presentation</vt:lpstr>
      <vt:lpstr>Study design</vt:lpstr>
      <vt:lpstr>PowerPoint Presentation</vt:lpstr>
      <vt:lpstr>PowerPoint Presentation</vt:lpstr>
      <vt:lpstr>Key message</vt:lpstr>
      <vt:lpstr>PowerPoint Presentation</vt:lpstr>
      <vt:lpstr>Study design</vt:lpstr>
      <vt:lpstr>PowerPoint Presentation</vt:lpstr>
      <vt:lpstr>PowerPoint Presentation</vt:lpstr>
      <vt:lpstr>Key message</vt:lpstr>
      <vt:lpstr>PowerPoint Presentation</vt:lpstr>
      <vt:lpstr>Study design</vt:lpstr>
      <vt:lpstr>PowerPoint Presentation</vt:lpstr>
      <vt:lpstr>PowerPoint Presentation</vt:lpstr>
      <vt:lpstr>Key message</vt:lpstr>
      <vt:lpstr>/0p.</vt:lpstr>
      <vt:lpstr>Study design</vt:lpstr>
      <vt:lpstr>Conclusion: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APO B?</vt:lpstr>
      <vt:lpstr>PowerPoint Presentation</vt:lpstr>
      <vt:lpstr>PowerPoint Presentation</vt:lpstr>
      <vt:lpstr>PowerPoint Presentation</vt:lpstr>
      <vt:lpstr>Newengland case treatment?</vt:lpstr>
      <vt:lpstr>PowerPoint Presentation</vt:lpstr>
      <vt:lpstr>PowerPoint Presentation</vt:lpstr>
      <vt:lpstr>conclusion</vt:lpstr>
      <vt:lpstr>Conclusion……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Bita</dc:creator>
  <cp:lastModifiedBy>Mojarad</cp:lastModifiedBy>
  <cp:revision>388</cp:revision>
  <dcterms:created xsi:type="dcterms:W3CDTF">2014-10-24T13:18:42Z</dcterms:created>
  <dcterms:modified xsi:type="dcterms:W3CDTF">2014-11-11T08:38:21Z</dcterms:modified>
</cp:coreProperties>
</file>